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Hammersmith One" charset="1" panose="02010703030501060504"/>
      <p:regular r:id="rId31"/>
    </p:embeddedFont>
    <p:embeddedFont>
      <p:font typeface="Playfair Display" charset="1" panose="00000000000000000000"/>
      <p:regular r:id="rId32"/>
    </p:embeddedFont>
    <p:embeddedFont>
      <p:font typeface="Playfair Display Bold" charset="1" panose="00000000000000000000"/>
      <p:regular r:id="rId33"/>
    </p:embeddedFont>
    <p:embeddedFont>
      <p:font typeface="Canva Sans" charset="1" panose="020B0503030501040103"/>
      <p:regular r:id="rId34"/>
    </p:embeddedFont>
    <p:embeddedFont>
      <p:font typeface="Playfair Display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004618" y="6524009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7688" y="6413827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114121" y="-287719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0312" y="2734002"/>
            <a:ext cx="14007377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 spc="1344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GROUP: BUMBLEBEE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7216" y="4318327"/>
            <a:ext cx="15033567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Anomaly Detection in Network Traffic using a Transformer Autoencoder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99470" y="1859204"/>
            <a:ext cx="4000030" cy="7980109"/>
          </a:xfrm>
          <a:custGeom>
            <a:avLst/>
            <a:gdLst/>
            <a:ahLst/>
            <a:cxnLst/>
            <a:rect r="r" b="b" t="t" l="l"/>
            <a:pathLst>
              <a:path h="7980109" w="4000030">
                <a:moveTo>
                  <a:pt x="0" y="0"/>
                </a:moveTo>
                <a:lnTo>
                  <a:pt x="4000029" y="0"/>
                </a:lnTo>
                <a:lnTo>
                  <a:pt x="4000029" y="7980109"/>
                </a:lnTo>
                <a:lnTo>
                  <a:pt x="0" y="7980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8860" y="716916"/>
            <a:ext cx="13730281" cy="181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 OVERVIEW &amp; CORE INNOVATION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2293" y="3217001"/>
            <a:ext cx="8297398" cy="6407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3" indent="-237491" lvl="1">
              <a:lnSpc>
                <a:spcPts val="3410"/>
              </a:lnSpc>
              <a:buFont typeface="Arial"/>
              <a:buChar char="•"/>
            </a:pPr>
            <a:r>
              <a:rPr lang="en-US" b="true" sz="2200" spc="11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Input Projection:</a:t>
            </a:r>
            <a:r>
              <a:rPr lang="en-US" sz="2200" spc="11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 linear layer projects the input features of each time step to the model's internal dimension (</a:t>
            </a:r>
            <a:r>
              <a:rPr lang="en-US" sz="2200" i="true" spc="110">
                <a:solidFill>
                  <a:srgbClr val="FFFFFF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d_model=128</a:t>
            </a:r>
            <a:r>
              <a:rPr lang="en-US" sz="2200" spc="11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).</a:t>
            </a:r>
          </a:p>
          <a:p>
            <a:pPr algn="l" marL="474983" indent="-237491" lvl="1">
              <a:lnSpc>
                <a:spcPts val="3410"/>
              </a:lnSpc>
              <a:buFont typeface="Arial"/>
              <a:buChar char="•"/>
            </a:pPr>
            <a:r>
              <a:rPr lang="en-US" b="true" sz="2200" spc="11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Positional Encoding:</a:t>
            </a:r>
            <a:r>
              <a:rPr lang="en-US" sz="2200" spc="11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Sinusoidal positional encodings are added to the input to give the model information about the order of time steps in a sequence.</a:t>
            </a:r>
          </a:p>
          <a:p>
            <a:pPr algn="l" marL="474983" indent="-237491" lvl="1">
              <a:lnSpc>
                <a:spcPts val="3410"/>
              </a:lnSpc>
              <a:buFont typeface="Arial"/>
              <a:buChar char="•"/>
            </a:pPr>
            <a:r>
              <a:rPr lang="en-US" b="true" sz="2200" spc="11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Encoder:</a:t>
            </a:r>
            <a:r>
              <a:rPr lang="en-US" sz="2200" spc="11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 stack of 3 Transformer Encoder layers, each containing a Multi-Head Self-Attention module (8 heads) and a Position-wise Feed-Forward Network.</a:t>
            </a:r>
          </a:p>
          <a:p>
            <a:pPr algn="l" marL="474983" indent="-237491" lvl="1">
              <a:lnSpc>
                <a:spcPts val="3410"/>
              </a:lnSpc>
              <a:buFont typeface="Arial"/>
              <a:buChar char="•"/>
            </a:pPr>
            <a:r>
              <a:rPr lang="en-US" b="true" sz="2200" spc="11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Decoder:</a:t>
            </a:r>
            <a:r>
              <a:rPr lang="en-US" sz="2200" spc="11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 stack of 3 Transformer Decoder layers that takes the encoder's output (the compressed representation) and attempts to reconstruct the original input sequence.</a:t>
            </a:r>
          </a:p>
          <a:p>
            <a:pPr algn="l" marL="474983" indent="-237491" lvl="1">
              <a:lnSpc>
                <a:spcPts val="3410"/>
              </a:lnSpc>
              <a:buFont typeface="Arial"/>
              <a:buChar char="•"/>
            </a:pPr>
            <a:r>
              <a:rPr lang="en-US" b="true" sz="2200" spc="11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Output Projection:</a:t>
            </a:r>
            <a:r>
              <a:rPr lang="en-US" sz="2200" spc="11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 final linear layer projects the decoder's output back to the original feature dimension.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35011" y="3045144"/>
            <a:ext cx="9855387" cy="5654529"/>
          </a:xfrm>
          <a:custGeom>
            <a:avLst/>
            <a:gdLst/>
            <a:ahLst/>
            <a:cxnLst/>
            <a:rect r="r" b="b" t="t" l="l"/>
            <a:pathLst>
              <a:path h="5654529" w="9855387">
                <a:moveTo>
                  <a:pt x="0" y="0"/>
                </a:moveTo>
                <a:lnTo>
                  <a:pt x="9855387" y="0"/>
                </a:lnTo>
                <a:lnTo>
                  <a:pt x="9855387" y="5654529"/>
                </a:lnTo>
                <a:lnTo>
                  <a:pt x="0" y="5654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ARCHITECTURE DATA 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2293" y="2959419"/>
            <a:ext cx="5812718" cy="572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78" indent="-244689" lvl="1">
              <a:lnSpc>
                <a:spcPts val="3513"/>
              </a:lnSpc>
              <a:buFont typeface="Arial"/>
              <a:buChar char="•"/>
            </a:pPr>
            <a:r>
              <a:rPr lang="en-US" b="true" sz="2266" spc="113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Data Processing Parameters: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SEQUENCE_LENGTH = 100</a:t>
            </a:r>
          </a:p>
          <a:p>
            <a:pPr algn="l" marL="489378" indent="-244689" lvl="1">
              <a:lnSpc>
                <a:spcPts val="3513"/>
              </a:lnSpc>
              <a:buFont typeface="Arial"/>
              <a:buChar char="•"/>
            </a:pPr>
            <a:r>
              <a:rPr lang="en-US" b="true" sz="2266" spc="113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Model Hyperparameters: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INPUT_FEATURES = 84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MODEL_DIM = 128 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NUM_HEADS = 8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NUM_ENCODER_LAYERS = 3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DIM_FEEDFORWARD = 512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DROPOUT = 0.1</a:t>
            </a:r>
          </a:p>
          <a:p>
            <a:pPr algn="l" marL="489378" indent="-244689" lvl="1">
              <a:lnSpc>
                <a:spcPts val="3513"/>
              </a:lnSpc>
              <a:buFont typeface="Arial"/>
              <a:buChar char="•"/>
            </a:pPr>
            <a:r>
              <a:rPr lang="en-US" b="true" sz="2266" spc="113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Training Hyperparameters: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LEARNING_RATE = 0.0001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BATCH_SIZE = 64</a:t>
            </a:r>
          </a:p>
          <a:p>
            <a:pPr algn="l" marL="978756" indent="-326252" lvl="2">
              <a:lnSpc>
                <a:spcPts val="3513"/>
              </a:lnSpc>
              <a:buFont typeface="Arial"/>
              <a:buChar char="⚬"/>
            </a:pPr>
            <a:r>
              <a:rPr lang="en-US" sz="2266" spc="11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NUM_EPOCHS = 20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004618" y="6524009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33567" y="617220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13693" y="4235451"/>
            <a:ext cx="10460614" cy="114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9"/>
              </a:lnSpc>
            </a:pPr>
            <a:r>
              <a:rPr lang="en-US" sz="9999" spc="13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860" y="343515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TOOLS AND TECHNOLOGIES USED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5610" y="2885600"/>
            <a:ext cx="14236779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649"/>
              </a:lnSpc>
              <a:buFont typeface="Arial"/>
              <a:buChar char="•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Programming Language: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Python</a:t>
            </a:r>
          </a:p>
          <a:p>
            <a:pPr algn="l" marL="647698" indent="-323849" lvl="1">
              <a:lnSpc>
                <a:spcPts val="4649"/>
              </a:lnSpc>
              <a:buFont typeface="Arial"/>
              <a:buChar char="•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Deep Learning</a:t>
            </a: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Fr</a:t>
            </a: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amework: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PyTorch</a:t>
            </a:r>
          </a:p>
          <a:p>
            <a:pPr algn="l" marL="647698" indent="-323849" lvl="1">
              <a:lnSpc>
                <a:spcPts val="4649"/>
              </a:lnSpc>
              <a:buFont typeface="Arial"/>
              <a:buChar char="•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Data Manipu</a:t>
            </a: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lation: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Panda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s, NumPy, 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rr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ow</a:t>
            </a:r>
          </a:p>
          <a:p>
            <a:pPr algn="l" marL="647698" indent="-323849" lvl="1">
              <a:lnSpc>
                <a:spcPts val="4649"/>
              </a:lnSpc>
              <a:buFont typeface="Arial"/>
              <a:buChar char="•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Machine Learning &amp; Preprocessing: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Sciki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t-l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Joblib</a:t>
            </a:r>
          </a:p>
          <a:p>
            <a:pPr algn="l" marL="647698" indent="-323849" lvl="1">
              <a:lnSpc>
                <a:spcPts val="4649"/>
              </a:lnSpc>
              <a:buFont typeface="Arial"/>
              <a:buChar char="•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Visualization: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Matplotlib, Seaborn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0996" y="2980850"/>
            <a:ext cx="9180754" cy="5852059"/>
          </a:xfrm>
          <a:custGeom>
            <a:avLst/>
            <a:gdLst/>
            <a:ahLst/>
            <a:cxnLst/>
            <a:rect r="r" b="b" t="t" l="l"/>
            <a:pathLst>
              <a:path h="5852059" w="9180754">
                <a:moveTo>
                  <a:pt x="0" y="0"/>
                </a:moveTo>
                <a:lnTo>
                  <a:pt x="9180754" y="0"/>
                </a:lnTo>
                <a:lnTo>
                  <a:pt x="9180754" y="5852060"/>
                </a:lnTo>
                <a:lnTo>
                  <a:pt x="0" y="585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5610" y="2914175"/>
            <a:ext cx="7118390" cy="164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model was evaluated using two distinct test sets. The anomaly threshold was set at the 99th percentile of reconstruction errors on a benign validation set.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35671" y="6285367"/>
            <a:ext cx="4446535" cy="3705446"/>
          </a:xfrm>
          <a:custGeom>
            <a:avLst/>
            <a:gdLst/>
            <a:ahLst/>
            <a:cxnLst/>
            <a:rect r="r" b="b" t="t" l="l"/>
            <a:pathLst>
              <a:path h="3705446" w="4446535">
                <a:moveTo>
                  <a:pt x="0" y="0"/>
                </a:moveTo>
                <a:lnTo>
                  <a:pt x="4446535" y="0"/>
                </a:lnTo>
                <a:lnTo>
                  <a:pt x="4446535" y="3705446"/>
                </a:lnTo>
                <a:lnTo>
                  <a:pt x="0" y="37054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5077" y="6285367"/>
            <a:ext cx="4940594" cy="3705446"/>
          </a:xfrm>
          <a:custGeom>
            <a:avLst/>
            <a:gdLst/>
            <a:ahLst/>
            <a:cxnLst/>
            <a:rect r="r" b="b" t="t" l="l"/>
            <a:pathLst>
              <a:path h="3705446" w="4940594">
                <a:moveTo>
                  <a:pt x="0" y="0"/>
                </a:moveTo>
                <a:lnTo>
                  <a:pt x="4940594" y="0"/>
                </a:lnTo>
                <a:lnTo>
                  <a:pt x="4940594" y="3705446"/>
                </a:lnTo>
                <a:lnTo>
                  <a:pt x="0" y="37054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912837" y="2912744"/>
          <a:ext cx="8150704" cy="4911487"/>
        </p:xfrm>
        <a:graphic>
          <a:graphicData uri="http://schemas.openxmlformats.org/drawingml/2006/table">
            <a:tbl>
              <a:tblPr/>
              <a:tblGrid>
                <a:gridCol w="1278299"/>
                <a:gridCol w="1718101"/>
                <a:gridCol w="1718101"/>
                <a:gridCol w="1718101"/>
                <a:gridCol w="1718101"/>
              </a:tblGrid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Benign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Anomaly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20000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83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Macro Avg.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20000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3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Weighted Avg.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20000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5610" y="2024091"/>
            <a:ext cx="7118390" cy="416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150" spc="107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Test1: Synthetic Data (Noise)</a:t>
            </a:r>
          </a:p>
          <a:p>
            <a:pPr algn="l" marL="464351" indent="-232175" lvl="1">
              <a:lnSpc>
                <a:spcPts val="3333"/>
              </a:lnSpc>
              <a:buFont typeface="Arial"/>
              <a:buChar char="•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Overall Accuracy: 98.97%</a:t>
            </a:r>
          </a:p>
          <a:p>
            <a:pPr algn="l" marL="464351" indent="-232175" lvl="1">
              <a:lnSpc>
                <a:spcPts val="3333"/>
              </a:lnSpc>
              <a:buFont typeface="Arial"/>
              <a:buChar char="•"/>
            </a:pP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Metrics for 'Anomaly' class:</a:t>
            </a:r>
          </a:p>
          <a:p>
            <a:pPr algn="l" marL="928701" indent="-309567" lvl="2">
              <a:lnSpc>
                <a:spcPts val="3333"/>
              </a:lnSpc>
              <a:buFont typeface="Arial"/>
              <a:buChar char="⚬"/>
            </a:pP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Precision: 97.98%</a:t>
            </a:r>
          </a:p>
          <a:p>
            <a:pPr algn="l" marL="928701" indent="-309567" lvl="2">
              <a:lnSpc>
                <a:spcPts val="3333"/>
              </a:lnSpc>
              <a:buFont typeface="Arial"/>
              <a:buChar char="⚬"/>
            </a:pP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Recall: 100.00%</a:t>
            </a:r>
          </a:p>
          <a:p>
            <a:pPr algn="l" marL="928701" indent="-309567" lvl="2">
              <a:lnSpc>
                <a:spcPts val="3333"/>
              </a:lnSpc>
              <a:buFont typeface="Arial"/>
              <a:buChar char="⚬"/>
            </a:pP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F1-Score: 98.98%</a:t>
            </a:r>
          </a:p>
          <a:p>
            <a:pPr algn="l" marL="464351" indent="-232175" lvl="1">
              <a:lnSpc>
                <a:spcPts val="3333"/>
              </a:lnSpc>
              <a:buFont typeface="Arial"/>
              <a:buChar char="•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Insight</a:t>
            </a: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The near-perfect score confirms the model is excellent at detecting simple statistical deviations but is not a true measure of its ability to detect structured attacks.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17313" y="8104145"/>
            <a:ext cx="5695876" cy="53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spc="44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CLASSIFICATION REPORT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82800" y="6205234"/>
            <a:ext cx="5216165" cy="3912123"/>
          </a:xfrm>
          <a:custGeom>
            <a:avLst/>
            <a:gdLst/>
            <a:ahLst/>
            <a:cxnLst/>
            <a:rect r="r" b="b" t="t" l="l"/>
            <a:pathLst>
              <a:path h="3912123" w="5216165">
                <a:moveTo>
                  <a:pt x="0" y="0"/>
                </a:moveTo>
                <a:lnTo>
                  <a:pt x="5216165" y="0"/>
                </a:lnTo>
                <a:lnTo>
                  <a:pt x="5216165" y="3912123"/>
                </a:lnTo>
                <a:lnTo>
                  <a:pt x="0" y="39121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5610" y="1937868"/>
            <a:ext cx="7118390" cy="3742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150" spc="107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Test 2: Combined Real Attack Data</a:t>
            </a: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This test used a combined dataset containing samples from all 12 real attack types found in the dataset.</a:t>
            </a:r>
          </a:p>
          <a:p>
            <a:pPr algn="l" marL="464351" indent="-232175" lvl="1">
              <a:lnSpc>
                <a:spcPts val="3333"/>
              </a:lnSpc>
              <a:buFont typeface="Arial"/>
              <a:buChar char="•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Overall Accuracy:</a:t>
            </a:r>
            <a:r>
              <a:rPr lang="en-US" sz="2150" spc="10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99.73%</a:t>
            </a:r>
          </a:p>
          <a:p>
            <a:pPr algn="l" marL="464351" indent="-232175" lvl="1">
              <a:lnSpc>
                <a:spcPts val="3333"/>
              </a:lnSpc>
              <a:buFont typeface="Arial"/>
              <a:buChar char="•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Metrics for 'Anomaly' class:</a:t>
            </a:r>
          </a:p>
          <a:p>
            <a:pPr algn="l" marL="928701" indent="-309567" lvl="2">
              <a:lnSpc>
                <a:spcPts val="3333"/>
              </a:lnSpc>
              <a:buFont typeface="Arial"/>
              <a:buChar char="⚬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Precision: 99.46%</a:t>
            </a:r>
          </a:p>
          <a:p>
            <a:pPr algn="l" marL="928701" indent="-309567" lvl="2">
              <a:lnSpc>
                <a:spcPts val="3333"/>
              </a:lnSpc>
              <a:buFont typeface="Arial"/>
              <a:buChar char="⚬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Recall: 100.00%</a:t>
            </a:r>
          </a:p>
          <a:p>
            <a:pPr algn="l" marL="928701" indent="-309567" lvl="2">
              <a:lnSpc>
                <a:spcPts val="3333"/>
              </a:lnSpc>
              <a:buFont typeface="Arial"/>
              <a:buChar char="⚬"/>
            </a:pPr>
            <a:r>
              <a:rPr lang="en-US" b="true" sz="2150" spc="107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F1-Score: 99.73%</a:t>
            </a:r>
          </a:p>
          <a:p>
            <a:pPr algn="l">
              <a:lnSpc>
                <a:spcPts val="3333"/>
              </a:lnSpc>
            </a:pP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029569" y="2956518"/>
          <a:ext cx="8150704" cy="4911487"/>
        </p:xfrm>
        <a:graphic>
          <a:graphicData uri="http://schemas.openxmlformats.org/drawingml/2006/table">
            <a:tbl>
              <a:tblPr/>
              <a:tblGrid>
                <a:gridCol w="1278299"/>
                <a:gridCol w="1718101"/>
                <a:gridCol w="1718101"/>
                <a:gridCol w="1718101"/>
                <a:gridCol w="1718101"/>
              </a:tblGrid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Benign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619926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Anomaly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619926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1239852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83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Macro Avg.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1239852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3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Weighted Avg.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1239852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1417313" y="8104145"/>
            <a:ext cx="5695876" cy="53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spc="44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CLASSIFICATION REPORT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33968" y="2008365"/>
            <a:ext cx="8129965" cy="7642167"/>
          </a:xfrm>
          <a:custGeom>
            <a:avLst/>
            <a:gdLst/>
            <a:ahLst/>
            <a:cxnLst/>
            <a:rect r="r" b="b" t="t" l="l"/>
            <a:pathLst>
              <a:path h="7642167" w="8129965">
                <a:moveTo>
                  <a:pt x="0" y="0"/>
                </a:moveTo>
                <a:lnTo>
                  <a:pt x="8129965" y="0"/>
                </a:lnTo>
                <a:lnTo>
                  <a:pt x="8129965" y="7642167"/>
                </a:lnTo>
                <a:lnTo>
                  <a:pt x="0" y="7642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2293" y="343515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EVALUATION - ATTACK HEATMAPS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81345" y="2003765"/>
            <a:ext cx="7980737" cy="7551772"/>
          </a:xfrm>
          <a:custGeom>
            <a:avLst/>
            <a:gdLst/>
            <a:ahLst/>
            <a:cxnLst/>
            <a:rect r="r" b="b" t="t" l="l"/>
            <a:pathLst>
              <a:path h="7551772" w="7980737">
                <a:moveTo>
                  <a:pt x="0" y="0"/>
                </a:moveTo>
                <a:lnTo>
                  <a:pt x="7980737" y="0"/>
                </a:lnTo>
                <a:lnTo>
                  <a:pt x="7980737" y="7551772"/>
                </a:lnTo>
                <a:lnTo>
                  <a:pt x="0" y="7551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2293" y="343515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EVALUATION - ATTACK HEATMAPS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37253" y="2012984"/>
            <a:ext cx="7759374" cy="7245316"/>
          </a:xfrm>
          <a:custGeom>
            <a:avLst/>
            <a:gdLst/>
            <a:ahLst/>
            <a:cxnLst/>
            <a:rect r="r" b="b" t="t" l="l"/>
            <a:pathLst>
              <a:path h="7245316" w="7759374">
                <a:moveTo>
                  <a:pt x="0" y="0"/>
                </a:moveTo>
                <a:lnTo>
                  <a:pt x="7759374" y="0"/>
                </a:lnTo>
                <a:lnTo>
                  <a:pt x="7759374" y="7245316"/>
                </a:lnTo>
                <a:lnTo>
                  <a:pt x="0" y="7245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2293" y="343515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EVALUATION - ATTACK HEATMAPS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004618" y="6524009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33567" y="617220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0312" y="1403350"/>
            <a:ext cx="14007377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97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TEAM MEMBERS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47507" y="6057900"/>
            <a:ext cx="899298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Mohit Saluru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47507" y="3636411"/>
            <a:ext cx="899298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Alexios C Papazoglou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85078" y="7284487"/>
            <a:ext cx="899298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Pragati Rao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7507" y="4846086"/>
            <a:ext cx="899298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Geetika Khanna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ADVANTAGES &amp;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5610" y="2885600"/>
            <a:ext cx="14236779" cy="643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2"/>
              </a:lnSpc>
            </a:pPr>
            <a:r>
              <a:rPr lang="en-US" sz="2769" spc="138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Key Advantages: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Handles Zero-Day Attacks with Unsupervised Le</a:t>
            </a: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arning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Scalable to Real-World Data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Explainable: Attention heatmaps show decision rationale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Extensib</a:t>
            </a: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le: Support for multi-scale attention and VAE uncertainty modeling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Flexible: Plug-and-play decoder options (Transformer/GRU)</a:t>
            </a:r>
          </a:p>
          <a:p>
            <a:pPr algn="l">
              <a:lnSpc>
                <a:spcPts val="4292"/>
              </a:lnSpc>
            </a:pPr>
          </a:p>
          <a:p>
            <a:pPr algn="l">
              <a:lnSpc>
                <a:spcPts val="4292"/>
              </a:lnSpc>
            </a:pPr>
            <a:r>
              <a:rPr lang="en-US" sz="2769" spc="138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Applications: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Network intrusion detection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IoT sensor a</a:t>
            </a: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nomaly detection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Financial fraud detection</a:t>
            </a:r>
          </a:p>
          <a:p>
            <a:pPr algn="l" marL="597855" indent="-298927" lvl="1">
              <a:lnSpc>
                <a:spcPts val="4292"/>
              </a:lnSpc>
              <a:buFont typeface="Arial"/>
              <a:buChar char="•"/>
            </a:pP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Indust</a:t>
            </a:r>
            <a:r>
              <a:rPr lang="en-US" b="true" sz="2769" spc="1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rial equipment monitoring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278860" y="1670050"/>
          <a:ext cx="14504225" cy="8499302"/>
        </p:xfrm>
        <a:graphic>
          <a:graphicData uri="http://schemas.openxmlformats.org/drawingml/2006/table">
            <a:tbl>
              <a:tblPr/>
              <a:tblGrid>
                <a:gridCol w="2620114"/>
                <a:gridCol w="5834896"/>
                <a:gridCol w="6049215"/>
              </a:tblGrid>
              <a:tr h="11481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Our Model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(Transformer Autoencoder)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SOTA Model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(Anomaly Transformer)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Core Mechanics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Learns to reconstruct normal (benign) time-series data. High reconstruction error indicates an anomaly.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Learns prior associations and series associations in time-series data to calculate an "association discrepancy."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Primary Goal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Effective detection AND practical explainability for security operations.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Highest possible detection accuracy on academic benchmarks.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6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Time Series Data Handling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Yes (Native). The entire architecture is built around learning temporal patterns in sequences.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Yes (Native). Specifically designed for time-series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6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Explainability AI (XAI)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Key Advantage: Integrated. Generates attention heatmaps to show why a sequence is anomalous.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Limited. While attention weights can be inspected, it's not a primary feature.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Scalability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Key Advantage: Proven. The data pipeline is explicitly designed to be memory-safe for massive datasets.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High. Transformers are generally scalable but the implementation may not be optimized for out-of-core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6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Novelty/ Key 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Practicality &amp; Insight. Combines high accuracy with a robust data pipeline and actionable XAI results.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Theoretical Performance. A novel "association discrepancy" mechanism designed to push accuracy limits.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0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99.73%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94.96%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COMPARISON TO SOTA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860" y="716916"/>
            <a:ext cx="1373028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INSIGHTS &amp; 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5610" y="2895125"/>
            <a:ext cx="14236779" cy="651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719"/>
              </a:lnSpc>
              <a:buFont typeface="Arial"/>
              <a:buChar char="•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Insights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</a:p>
          <a:p>
            <a:pPr algn="l" marL="1036317" indent="-345439" lvl="2">
              <a:lnSpc>
                <a:spcPts val="3719"/>
              </a:lnSpc>
              <a:buFont typeface="Arial"/>
              <a:buChar char="⚬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</a:t>
            </a: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alistic Testing is Crucial: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high accuracy of &gt;99% on real attack data demonstrates that simple noise injection is 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 in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adequate proxy for real-world threats.</a:t>
            </a:r>
          </a:p>
          <a:p>
            <a:pPr algn="l" marL="1036317" indent="-345439" lvl="2">
              <a:lnSpc>
                <a:spcPts val="3719"/>
              </a:lnSpc>
              <a:buFont typeface="Arial"/>
              <a:buChar char="⚬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Sc</a:t>
            </a: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alability Solved: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chunk-based data processing pipeline is a critical contribution, making it feasib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 to work with datasets that far exceed available RAM.</a:t>
            </a:r>
          </a:p>
          <a:p>
            <a:pPr algn="l" marL="1036317" indent="-345439" lvl="2">
              <a:lnSpc>
                <a:spcPts val="3719"/>
              </a:lnSpc>
              <a:buFont typeface="Arial"/>
              <a:buChar char="⚬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XAI Provides Value: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attention heatmaps successfully provide a first step towards understanding the model's reasoning, moving it from a "black box" to an interpretable security tool.</a:t>
            </a:r>
          </a:p>
          <a:p>
            <a:pPr algn="l" marL="518158" indent="-259079" lvl="1">
              <a:lnSpc>
                <a:spcPts val="3719"/>
              </a:lnSpc>
              <a:buFont typeface="Arial"/>
              <a:buChar char="•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Limitations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</a:p>
          <a:p>
            <a:pPr algn="l" marL="1036317" indent="-345439" lvl="2">
              <a:lnSpc>
                <a:spcPts val="3719"/>
              </a:lnSpc>
              <a:buFont typeface="Arial"/>
              <a:buChar char="⚬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Static Threshold: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fixed anomaly threshold may not adapt well to natural, l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ong-term shifts in network behavior (co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ncept drift).</a:t>
            </a:r>
          </a:p>
          <a:p>
            <a:pPr algn="l" marL="1036317" indent="-345439" lvl="2">
              <a:lnSpc>
                <a:spcPts val="3719"/>
              </a:lnSpc>
              <a:buFont typeface="Arial"/>
              <a:buChar char="⚬"/>
            </a:pPr>
            <a:r>
              <a:rPr lang="en-US" b="true" sz="2399" spc="11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Computational Cost: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one-time caching of attack data is 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</a:t>
            </a:r>
            <a:r>
              <a:rPr lang="en-US" sz="2399" spc="1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ill a time-consuming (though memory-safe) process.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861114" y="7307370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3"/>
                </a:lnTo>
                <a:lnTo>
                  <a:pt x="0" y="5468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691101" y="-2442424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50309" y="639098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242741" y="-150813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1431925"/>
            <a:ext cx="13730281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7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CONCLUSION &amp; 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8860" y="2768305"/>
            <a:ext cx="13730281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b="true" sz="2699" spc="13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Summary:</a:t>
            </a:r>
            <a:r>
              <a:rPr lang="en-US" sz="2699" spc="13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We successfully built a highly accurate, unsupervised anomaly detection system and, just as importantly, developed a scalable data pipeline that makes working with massive security datasets feasible.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b="true" sz="2699" spc="13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Key Takeaway:</a:t>
            </a:r>
            <a:r>
              <a:rPr lang="en-US" sz="2699" spc="13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Our work highlights that realistic evaluation is critical for building trustworthy security models.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b="true" sz="2699" spc="13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Future Work:</a:t>
            </a:r>
          </a:p>
          <a:p>
            <a:pPr algn="l" marL="1165857" indent="-388619" lvl="2">
              <a:lnSpc>
                <a:spcPts val="3779"/>
              </a:lnSpc>
              <a:buAutoNum type="alphaLcPeriod" startAt="1"/>
            </a:pPr>
            <a:r>
              <a:rPr lang="en-US" b="true" sz="2699" spc="13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Dynamic Thresholding:</a:t>
            </a:r>
            <a:r>
              <a:rPr lang="en-US" sz="2699" spc="13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Adapt the anomaly threshold to changing network conditions.</a:t>
            </a:r>
          </a:p>
          <a:p>
            <a:pPr algn="l" marL="1165857" indent="-388619" lvl="2">
              <a:lnSpc>
                <a:spcPts val="3779"/>
              </a:lnSpc>
              <a:buAutoNum type="alphaLcPeriod" startAt="1"/>
            </a:pPr>
            <a:r>
              <a:rPr lang="en-US" b="true" sz="2699" spc="13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Attack Classification:</a:t>
            </a:r>
            <a:r>
              <a:rPr lang="en-US" sz="2699" spc="13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Extend the model to identify the type of attack.</a:t>
            </a:r>
          </a:p>
          <a:p>
            <a:pPr algn="l" marL="1165857" indent="-388619" lvl="2">
              <a:lnSpc>
                <a:spcPts val="3779"/>
              </a:lnSpc>
              <a:buAutoNum type="alphaLcPeriod" startAt="1"/>
            </a:pPr>
            <a:r>
              <a:rPr lang="en-US" b="true" sz="2699" spc="13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Real-Time Deployment:</a:t>
            </a:r>
            <a:r>
              <a:rPr lang="en-US" sz="2699" spc="13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Integrate the system for live network monitoring.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106129" y="-294968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860" y="1403350"/>
            <a:ext cx="13730281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97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860" y="2790006"/>
            <a:ext cx="13730281" cy="729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29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Papers: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Xu, J., et al. (2022). "Anomaly Transformer: Time Series Anomaly Detection with Association Discrepancy." International Conference on Learning Representations (ICLR).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Vaswani, A., et al. (2017). "Attention Is All You Need." </a:t>
            </a:r>
            <a:r>
              <a:rPr lang="en-US" sz="2599" i="true" spc="129">
                <a:solidFill>
                  <a:srgbClr val="FFFFFF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NeurIPS</a:t>
            </a: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algn="l">
              <a:lnSpc>
                <a:spcPts val="3639"/>
              </a:lnSpc>
            </a:pPr>
            <a:r>
              <a:rPr lang="en-US" sz="2599" spc="129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Datasets: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Sharafaldin, I., Lashkari, A. H., &amp; Ghorbani, A. A. (2019). "Intrusion Detection in the Era of Big Data: A CIC-DDoS2019 Dataset." Canadian Institute for Cybersecurity (CIC). Retrieved from https://www.unb.ca/cic/datasets/ddos-2019.html.</a:t>
            </a:r>
          </a:p>
          <a:p>
            <a:pPr algn="l">
              <a:lnSpc>
                <a:spcPts val="3639"/>
              </a:lnSpc>
            </a:pPr>
            <a:r>
              <a:rPr lang="en-US" sz="2599" spc="129" b="true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Tools &amp; Libraries: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Paszke, A., et al. (2019). "PyTorch: An Imperative Style, High-Performance Deep Learning Library." Advances in Neural Information Processing Systems.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pandas development team. (2020). "pandas-dev/pandas: Pandas." Zenodo.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12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Pedregosa, F., et al. (2011). "Scikit-learn: Machine Learning in Python." Journal of Machine Learning Research.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004618" y="6524009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33567" y="617220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13693" y="4235451"/>
            <a:ext cx="10460614" cy="218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9"/>
              </a:lnSpc>
            </a:pPr>
            <a:r>
              <a:rPr lang="en-US" sz="9999" spc="13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</a:t>
            </a:r>
          </a:p>
          <a:p>
            <a:pPr algn="ctr">
              <a:lnSpc>
                <a:spcPts val="8199"/>
              </a:lnSpc>
            </a:pPr>
            <a:r>
              <a:rPr lang="en-US" sz="9999" spc="139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395094" y="6821422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657561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6099" y="6439368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150877" y="-206645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2" y="0"/>
                </a:lnTo>
                <a:lnTo>
                  <a:pt x="325443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1485900"/>
            <a:ext cx="13730281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84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PROBLEM &amp; 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8860" y="2783527"/>
            <a:ext cx="13730281" cy="501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5774"/>
              </a:lnSpc>
              <a:buFont typeface="Arial"/>
              <a:buChar char="•"/>
            </a:pPr>
            <a:r>
              <a:rPr lang="en-US" b="true" sz="3499" spc="17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Challenge: </a:t>
            </a:r>
            <a:r>
              <a:rPr lang="en-US" sz="3499" spc="17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DDoS attacks threaten online services; traditional supervised methods fail against zero-day attacks</a:t>
            </a:r>
          </a:p>
          <a:p>
            <a:pPr algn="l" marL="755644" indent="-377822" lvl="1">
              <a:lnSpc>
                <a:spcPts val="5774"/>
              </a:lnSpc>
              <a:buFont typeface="Arial"/>
              <a:buChar char="•"/>
            </a:pPr>
            <a:r>
              <a:rPr lang="en-US" b="true" sz="3499" spc="17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Innovation:</a:t>
            </a:r>
            <a:r>
              <a:rPr lang="en-US" sz="3499" spc="17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Reframe DDoS detection as sequence reconstruction problem using Transformer autoencoders</a:t>
            </a:r>
          </a:p>
          <a:p>
            <a:pPr algn="l" marL="755644" indent="-377822" lvl="1">
              <a:lnSpc>
                <a:spcPts val="5774"/>
              </a:lnSpc>
              <a:buFont typeface="Arial"/>
              <a:buChar char="•"/>
            </a:pPr>
            <a:r>
              <a:rPr lang="en-US" b="true" sz="3499" spc="17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Advantage: </a:t>
            </a:r>
            <a:r>
              <a:rPr lang="en-US" sz="3499" spc="17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Detect both known and novel attacks by learning only from benign traffic patterns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004618" y="6524009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04996" y="6398265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212532" y="-184962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1403350"/>
            <a:ext cx="13730281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97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DATASET &amp; SCALE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8860" y="3422650"/>
            <a:ext cx="13730281" cy="429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5774"/>
              </a:lnSpc>
              <a:buFont typeface="Arial"/>
              <a:buChar char="•"/>
            </a:pPr>
            <a:r>
              <a:rPr lang="en-US" b="true" sz="3499" spc="17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CIC-DDoS2019 Dataset:</a:t>
            </a:r>
            <a:r>
              <a:rPr lang="en-US" sz="3499" spc="17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50+ million network flow records with 84 features</a:t>
            </a:r>
          </a:p>
          <a:p>
            <a:pPr algn="l" marL="755644" indent="-377822" lvl="1">
              <a:lnSpc>
                <a:spcPts val="5774"/>
              </a:lnSpc>
              <a:buFont typeface="Arial"/>
              <a:buChar char="•"/>
            </a:pPr>
            <a:r>
              <a:rPr lang="en-US" b="true" sz="3499" spc="17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Extreme Imbalance:</a:t>
            </a:r>
            <a:r>
              <a:rPr lang="en-US" sz="3499" spc="17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Only 0.11% benign traffic (56,863 samples) vs 99.89% attacks</a:t>
            </a:r>
          </a:p>
          <a:p>
            <a:pPr algn="l" marL="755644" indent="-377822" lvl="1">
              <a:lnSpc>
                <a:spcPts val="5774"/>
              </a:lnSpc>
              <a:buFont typeface="Arial"/>
              <a:buChar char="•"/>
            </a:pPr>
            <a:r>
              <a:rPr lang="en-US" b="true" sz="3499" spc="174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Processing:</a:t>
            </a:r>
            <a:r>
              <a:rPr lang="en-US" sz="3499" spc="17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Transformed into 56,326 sequences of 100 timesteps each for training and testing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271786" y="7161102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0" y="0"/>
                </a:moveTo>
                <a:lnTo>
                  <a:pt x="4066636" y="0"/>
                </a:lnTo>
                <a:lnTo>
                  <a:pt x="4066636" y="5468582"/>
                </a:lnTo>
                <a:lnTo>
                  <a:pt x="0" y="546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225982" y="-17055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3342" y="6511879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865684" y="-61278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2" y="0"/>
                </a:lnTo>
                <a:lnTo>
                  <a:pt x="325443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1403350"/>
            <a:ext cx="13730281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spc="86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85922" y="2671676"/>
            <a:ext cx="12516157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handle the dataset's massive size, we developed a memory-safe, chunk-based processing pipeline.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Extracted only benign flows for autoencoder training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Dropped rows with missing or infinite values to ensure data integrity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Timestamp normalized to seconds since start of capture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Created overlapping sequences of 100 time steps (sliding window)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dataset shape: 56,326 samples × 100 timesteps × 84 features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Preprocessed data stored as .npy for fast loading during training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Ensured consistent scale across features using StandardScaler normalization.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3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Additionally, created different .npy files for 12 different attack vectors.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355356" y="7672984"/>
            <a:ext cx="3581074" cy="4815626"/>
          </a:xfrm>
          <a:custGeom>
            <a:avLst/>
            <a:gdLst/>
            <a:ahLst/>
            <a:cxnLst/>
            <a:rect r="r" b="b" t="t" l="l"/>
            <a:pathLst>
              <a:path h="4815626" w="3581074">
                <a:moveTo>
                  <a:pt x="0" y="0"/>
                </a:moveTo>
                <a:lnTo>
                  <a:pt x="3581075" y="0"/>
                </a:lnTo>
                <a:lnTo>
                  <a:pt x="3581075" y="4815626"/>
                </a:lnTo>
                <a:lnTo>
                  <a:pt x="0" y="4815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583678" y="-27342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7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7" y="0"/>
                </a:lnTo>
                <a:lnTo>
                  <a:pt x="4066637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598516" y="-37923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2" y="0"/>
                </a:lnTo>
                <a:lnTo>
                  <a:pt x="325443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64761" y="1903707"/>
            <a:ext cx="8849483" cy="5807473"/>
          </a:xfrm>
          <a:custGeom>
            <a:avLst/>
            <a:gdLst/>
            <a:ahLst/>
            <a:cxnLst/>
            <a:rect r="r" b="b" t="t" l="l"/>
            <a:pathLst>
              <a:path h="5807473" w="8849483">
                <a:moveTo>
                  <a:pt x="0" y="0"/>
                </a:moveTo>
                <a:lnTo>
                  <a:pt x="8849483" y="0"/>
                </a:lnTo>
                <a:lnTo>
                  <a:pt x="8849483" y="5807473"/>
                </a:lnTo>
                <a:lnTo>
                  <a:pt x="0" y="5807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735683"/>
            <a:ext cx="13730281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spc="86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VISUALIZATIONS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2674" y="7769860"/>
            <a:ext cx="15311735" cy="105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Severe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Class Imbalance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Benign traffic is only 0.11% of the dataset, validating our unsupervised approach.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355356" y="7672984"/>
            <a:ext cx="3581074" cy="4815626"/>
          </a:xfrm>
          <a:custGeom>
            <a:avLst/>
            <a:gdLst/>
            <a:ahLst/>
            <a:cxnLst/>
            <a:rect r="r" b="b" t="t" l="l"/>
            <a:pathLst>
              <a:path h="4815626" w="3581074">
                <a:moveTo>
                  <a:pt x="0" y="0"/>
                </a:moveTo>
                <a:lnTo>
                  <a:pt x="3581075" y="0"/>
                </a:lnTo>
                <a:lnTo>
                  <a:pt x="3581075" y="4815626"/>
                </a:lnTo>
                <a:lnTo>
                  <a:pt x="0" y="4815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583678" y="-27342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7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7" y="0"/>
                </a:lnTo>
                <a:lnTo>
                  <a:pt x="4066637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598516" y="-37923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2" y="0"/>
                </a:lnTo>
                <a:lnTo>
                  <a:pt x="325443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3371" y="2741982"/>
            <a:ext cx="11301259" cy="4803035"/>
          </a:xfrm>
          <a:custGeom>
            <a:avLst/>
            <a:gdLst/>
            <a:ahLst/>
            <a:cxnLst/>
            <a:rect r="r" b="b" t="t" l="l"/>
            <a:pathLst>
              <a:path h="4803035" w="11301259">
                <a:moveTo>
                  <a:pt x="0" y="0"/>
                </a:moveTo>
                <a:lnTo>
                  <a:pt x="11301258" y="0"/>
                </a:lnTo>
                <a:lnTo>
                  <a:pt x="11301258" y="4803036"/>
                </a:lnTo>
                <a:lnTo>
                  <a:pt x="0" y="4803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735683"/>
            <a:ext cx="13730281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spc="86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VISUALIZATIONS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37854" y="7769860"/>
            <a:ext cx="552137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istribution of Flow Duration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605886">
            <a:off x="-1355356" y="7672984"/>
            <a:ext cx="3581074" cy="4815626"/>
          </a:xfrm>
          <a:custGeom>
            <a:avLst/>
            <a:gdLst/>
            <a:ahLst/>
            <a:cxnLst/>
            <a:rect r="r" b="b" t="t" l="l"/>
            <a:pathLst>
              <a:path h="4815626" w="3581074">
                <a:moveTo>
                  <a:pt x="0" y="0"/>
                </a:moveTo>
                <a:lnTo>
                  <a:pt x="3581075" y="0"/>
                </a:lnTo>
                <a:lnTo>
                  <a:pt x="3581075" y="4815626"/>
                </a:lnTo>
                <a:lnTo>
                  <a:pt x="0" y="4815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2041770">
            <a:off x="15583678" y="-2734291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7" y="5468582"/>
                </a:moveTo>
                <a:lnTo>
                  <a:pt x="0" y="5468582"/>
                </a:lnTo>
                <a:lnTo>
                  <a:pt x="0" y="0"/>
                </a:lnTo>
                <a:lnTo>
                  <a:pt x="4066637" y="0"/>
                </a:lnTo>
                <a:lnTo>
                  <a:pt x="4066637" y="54685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598516" y="-37923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2" y="0"/>
                </a:lnTo>
                <a:lnTo>
                  <a:pt x="325443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3371" y="3045704"/>
            <a:ext cx="11301259" cy="4195592"/>
          </a:xfrm>
          <a:custGeom>
            <a:avLst/>
            <a:gdLst/>
            <a:ahLst/>
            <a:cxnLst/>
            <a:rect r="r" b="b" t="t" l="l"/>
            <a:pathLst>
              <a:path h="4195592" w="11301259">
                <a:moveTo>
                  <a:pt x="0" y="0"/>
                </a:moveTo>
                <a:lnTo>
                  <a:pt x="11301258" y="0"/>
                </a:lnTo>
                <a:lnTo>
                  <a:pt x="11301258" y="4195592"/>
                </a:lnTo>
                <a:lnTo>
                  <a:pt x="0" y="41955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8860" y="735683"/>
            <a:ext cx="13730281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spc="86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VISUALIZATIONS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0371" y="7769860"/>
            <a:ext cx="6916341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Top 10 Source and Destination Ports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E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041770">
            <a:off x="15447208" y="-2295527"/>
            <a:ext cx="4066636" cy="5468582"/>
          </a:xfrm>
          <a:custGeom>
            <a:avLst/>
            <a:gdLst/>
            <a:ahLst/>
            <a:cxnLst/>
            <a:rect r="r" b="b" t="t" l="l"/>
            <a:pathLst>
              <a:path h="5468582" w="4066636">
                <a:moveTo>
                  <a:pt x="4066636" y="5468583"/>
                </a:moveTo>
                <a:lnTo>
                  <a:pt x="0" y="5468583"/>
                </a:lnTo>
                <a:lnTo>
                  <a:pt x="0" y="0"/>
                </a:lnTo>
                <a:lnTo>
                  <a:pt x="4066636" y="0"/>
                </a:lnTo>
                <a:lnTo>
                  <a:pt x="4066636" y="5468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232140" y="-387350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3254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254433" y="0"/>
                </a:lnTo>
                <a:lnTo>
                  <a:pt x="3254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860" y="716916"/>
            <a:ext cx="13730281" cy="181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spc="728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SOLUTION : A THREE-PART STRATEGY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5610" y="2885600"/>
            <a:ext cx="14236779" cy="51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tackled this with a robust engineering and modeling pipeline:</a:t>
            </a:r>
          </a:p>
          <a:p>
            <a:pPr algn="l" marL="647698" indent="-323849" lvl="1">
              <a:lnSpc>
                <a:spcPts val="4649"/>
              </a:lnSpc>
              <a:buAutoNum type="arabicPeriod" startAt="1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Part 1 - Scalable Data Processing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We engineered 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memory-safe, chunk-based pipeline that can process t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erabyte-s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cale datasets on a standard m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achine. (This was a major challenge we solved.)</a:t>
            </a:r>
          </a:p>
          <a:p>
            <a:pPr algn="l" marL="647698" indent="-323849" lvl="1">
              <a:lnSpc>
                <a:spcPts val="4649"/>
              </a:lnSpc>
              <a:buAutoNum type="arabicPeriod" startAt="1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Part 2 - Unsupervised Learning: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We trained a Transformer Autoencoder to become an expert on "normal" behavior, allowing it to spot anything that deviat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es.</a:t>
            </a:r>
          </a:p>
          <a:p>
            <a:pPr algn="l" marL="647698" indent="-323849" lvl="1">
              <a:lnSpc>
                <a:spcPts val="4649"/>
              </a:lnSpc>
              <a:buAutoNum type="arabicPeriod" startAt="1"/>
            </a:pP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Part 3 -  Explain</a:t>
            </a:r>
            <a:r>
              <a:rPr lang="en-US" b="true" sz="2999" spc="14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able AI (XAI):</a:t>
            </a:r>
            <a:r>
              <a:rPr lang="en-US" sz="2999" spc="14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Our model doesn't just raise an alarm; it shows a security analyst where to look via attention heatmaps.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DAGuNd-jLsI</dc:identifier>
  <dcterms:modified xsi:type="dcterms:W3CDTF">2011-08-01T06:04:30Z</dcterms:modified>
  <cp:revision>1</cp:revision>
  <dc:title>612_Group_Project Final PPT - BUMBLEBEE</dc:title>
</cp:coreProperties>
</file>