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1" r:id="rId5"/>
    <p:sldId id="272" r:id="rId6"/>
    <p:sldId id="273" r:id="rId7"/>
    <p:sldId id="274" r:id="rId8"/>
    <p:sldId id="275" r:id="rId9"/>
    <p:sldId id="292" r:id="rId10"/>
    <p:sldId id="267" r:id="rId11"/>
    <p:sldId id="259" r:id="rId12"/>
    <p:sldId id="277" r:id="rId13"/>
    <p:sldId id="278" r:id="rId14"/>
    <p:sldId id="279" r:id="rId15"/>
    <p:sldId id="260" r:id="rId16"/>
    <p:sldId id="261" r:id="rId17"/>
    <p:sldId id="291" r:id="rId18"/>
    <p:sldId id="262" r:id="rId19"/>
    <p:sldId id="280" r:id="rId20"/>
    <p:sldId id="281" r:id="rId21"/>
    <p:sldId id="263" r:id="rId22"/>
    <p:sldId id="283" r:id="rId23"/>
    <p:sldId id="282" r:id="rId24"/>
    <p:sldId id="264" r:id="rId25"/>
    <p:sldId id="284" r:id="rId26"/>
    <p:sldId id="285" r:id="rId27"/>
    <p:sldId id="286" r:id="rId28"/>
    <p:sldId id="287" r:id="rId29"/>
    <p:sldId id="265" r:id="rId30"/>
    <p:sldId id="288" r:id="rId31"/>
    <p:sldId id="289" r:id="rId32"/>
    <p:sldId id="26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13" d="100"/>
          <a:sy n="113"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rmAutofit fontScale="90000"/>
          </a:bodyPr>
          <a:lstStyle/>
          <a:p>
            <a:r>
              <a:rPr lang="en-US" sz="3600" b="1" dirty="0">
                <a:effectLst/>
                <a:latin typeface="Times New Roman" panose="02020603050405020304" pitchFamily="18" charset="0"/>
                <a:ea typeface="Times New Roman" panose="02020603050405020304" pitchFamily="18" charset="0"/>
              </a:rPr>
              <a:t>REAL-TIME FACE RECOGNITION</a:t>
            </a:r>
            <a:endParaRPr lang="en-GB" b="1" dirty="0">
              <a:latin typeface="Verdana" panose="020B0604030504040204" pitchFamily="34" charset="0"/>
              <a:ea typeface="Verdana" panose="020B0604030504040204" pitchFamily="34" charset="0"/>
            </a:endParaRPr>
          </a:p>
        </p:txBody>
      </p:sp>
      <p:sp>
        <p:nvSpPr>
          <p:cNvPr id="3" name="Subtitle 2"/>
          <p:cNvSpPr>
            <a:spLocks noGrp="1"/>
          </p:cNvSpPr>
          <p:nvPr>
            <p:ph type="subTitle" idx="1"/>
          </p:nvPr>
        </p:nvSpPr>
        <p:spPr>
          <a:xfrm>
            <a:off x="790469" y="2721956"/>
            <a:ext cx="3970594" cy="552184"/>
          </a:xfrm>
        </p:spPr>
        <p:txBody>
          <a:bodyPr/>
          <a:lstStyle/>
          <a:p>
            <a:pPr algn="l"/>
            <a:r>
              <a:rPr lang="en-GB" b="1" dirty="0"/>
              <a:t>Batch Number:G61</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062889868"/>
              </p:ext>
            </p:extLst>
          </p:nvPr>
        </p:nvGraphicFramePr>
        <p:xfrm>
          <a:off x="630904" y="3274141"/>
          <a:ext cx="5418666" cy="23114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solidFill>
                            <a:schemeClr val="tx1"/>
                          </a:solidFill>
                        </a:rPr>
                        <a:t>20211LCS0009</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GEET RAJ</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solidFill>
                            <a:schemeClr val="tx1"/>
                          </a:solidFill>
                        </a:rPr>
                        <a:t>20211LCS0010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NIKITH RAJ S</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solidFill>
                            <a:schemeClr val="tx1"/>
                          </a:solidFill>
                        </a:rPr>
                        <a:t>20201CSE0373</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DHRUVA H B</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solidFill>
                            <a:schemeClr val="tx1"/>
                          </a:solidFill>
                        </a:rPr>
                        <a:t>20201CSE0441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K MOHAMMED AFZAL KHADIR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GB" sz="1700" dirty="0" err="1">
                <a:solidFill>
                  <a:schemeClr val="tx1"/>
                </a:solidFill>
              </a:rPr>
              <a:t>Dr.</a:t>
            </a:r>
            <a:r>
              <a:rPr lang="en-GB" sz="1700" dirty="0">
                <a:solidFill>
                  <a:schemeClr val="tx1"/>
                </a:solidFill>
              </a:rPr>
              <a:t> </a:t>
            </a:r>
            <a:r>
              <a:rPr lang="en-US" sz="1800" b="1" dirty="0">
                <a:effectLst/>
                <a:latin typeface="Times New Roman" panose="02020603050405020304" pitchFamily="18" charset="0"/>
                <a:ea typeface="Times New Roman" panose="02020603050405020304" pitchFamily="18" charset="0"/>
              </a:rPr>
              <a:t>S PRAVINTH RAJA</a:t>
            </a:r>
          </a:p>
          <a:p>
            <a:pPr algn="l"/>
            <a:r>
              <a:rPr lang="en-GB" sz="1700" dirty="0">
                <a:solidFill>
                  <a:schemeClr val="tx1"/>
                </a:solidFill>
              </a:rPr>
              <a:t>Professor / Associate Professor </a:t>
            </a:r>
          </a:p>
          <a:p>
            <a:pPr algn="l"/>
            <a:r>
              <a:rPr lang="en-GB" sz="1700" dirty="0">
                <a:solidFill>
                  <a:schemeClr val="tx1"/>
                </a:solidFill>
              </a:rPr>
              <a:t>School of Computer Science Engineering &amp; Information Science</a:t>
            </a:r>
          </a:p>
          <a:p>
            <a:pPr algn="l"/>
            <a:r>
              <a:rPr lang="en-GB" sz="1700" dirty="0">
                <a:solidFill>
                  <a:schemeClr val="tx1"/>
                </a:solidFill>
              </a:rPr>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Research Gaps Identified</a:t>
            </a:r>
          </a:p>
        </p:txBody>
      </p:sp>
      <p:sp>
        <p:nvSpPr>
          <p:cNvPr id="3" name="Content Placeholder 2"/>
          <p:cNvSpPr>
            <a:spLocks noGrp="1"/>
          </p:cNvSpPr>
          <p:nvPr>
            <p:ph idx="1"/>
          </p:nvPr>
        </p:nvSpPr>
        <p:spPr>
          <a:xfrm>
            <a:off x="838200" y="1472699"/>
            <a:ext cx="10515600" cy="4351338"/>
          </a:xfrm>
        </p:spPr>
        <p:txBody>
          <a:bodyPr>
            <a:noAutofit/>
          </a:bodyPr>
          <a:lstStyle/>
          <a:p>
            <a:pPr marL="342900" indent="-342900" algn="just">
              <a:lnSpc>
                <a:spcPct val="150000"/>
              </a:lnSpc>
              <a:buFont typeface="+mj-lt"/>
              <a:buAutoNum type="arabicPeriod"/>
            </a:pPr>
            <a:r>
              <a:rPr lang="en-US" sz="1800" b="1" dirty="0">
                <a:effectLst/>
                <a:latin typeface="Times New Roman" panose="02020603050405020304" pitchFamily="18" charset="0"/>
                <a:ea typeface="Times New Roman" panose="02020603050405020304" pitchFamily="18" charset="0"/>
              </a:rPr>
              <a:t>Limited Multimodal Datasets</a:t>
            </a:r>
            <a:endParaRPr lang="en-IN" sz="1800" dirty="0">
              <a:effectLst/>
              <a:latin typeface="Times New Roman" panose="02020603050405020304" pitchFamily="18" charset="0"/>
              <a:ea typeface="Times New Roman" panose="02020603050405020304" pitchFamily="18" charset="0"/>
            </a:endParaRPr>
          </a:p>
          <a:p>
            <a:pPr marL="342900" indent="-342900" algn="just">
              <a:lnSpc>
                <a:spcPct val="150000"/>
              </a:lnSpc>
              <a:buFont typeface="+mj-lt"/>
              <a:buAutoNum type="arabicPeriod"/>
            </a:pPr>
            <a:r>
              <a:rPr lang="en-US" sz="1800" b="1" dirty="0">
                <a:effectLst/>
                <a:latin typeface="Times New Roman" panose="02020603050405020304" pitchFamily="18" charset="0"/>
                <a:ea typeface="Times New Roman" panose="02020603050405020304" pitchFamily="18" charset="0"/>
              </a:rPr>
              <a:t>Challenges in Low-Resolution Face Recognition</a:t>
            </a:r>
            <a:endParaRPr lang="en-IN" sz="1800" b="1" dirty="0">
              <a:latin typeface="Times New Roman" panose="02020603050405020304" pitchFamily="18" charset="0"/>
              <a:ea typeface="Times New Roman" panose="02020603050405020304" pitchFamily="18" charset="0"/>
            </a:endParaRPr>
          </a:p>
          <a:p>
            <a:pPr marL="342900" indent="-342900" algn="just">
              <a:lnSpc>
                <a:spcPct val="150000"/>
              </a:lnSpc>
              <a:buFont typeface="+mj-lt"/>
              <a:buAutoNum type="arabicPeriod"/>
            </a:pPr>
            <a:r>
              <a:rPr lang="en-US" sz="1800" b="1" dirty="0">
                <a:effectLst/>
                <a:latin typeface="Times New Roman" panose="02020603050405020304" pitchFamily="18" charset="0"/>
                <a:ea typeface="Times New Roman" panose="02020603050405020304" pitchFamily="18" charset="0"/>
              </a:rPr>
              <a:t>3daptability to Occlusions</a:t>
            </a:r>
            <a:endParaRPr lang="en-IN" sz="1800" b="1" dirty="0">
              <a:latin typeface="Times New Roman" panose="02020603050405020304" pitchFamily="18" charset="0"/>
              <a:ea typeface="Times New Roman" panose="02020603050405020304" pitchFamily="18" charset="0"/>
            </a:endParaRPr>
          </a:p>
          <a:p>
            <a:pPr marL="342900" indent="-342900" algn="just">
              <a:lnSpc>
                <a:spcPct val="150000"/>
              </a:lnSpc>
              <a:buFont typeface="+mj-lt"/>
              <a:buAutoNum type="arabicPeriod"/>
            </a:pPr>
            <a:r>
              <a:rPr lang="en-US" sz="1800" b="1" dirty="0">
                <a:effectLst/>
                <a:latin typeface="Times New Roman" panose="02020603050405020304" pitchFamily="18" charset="0"/>
                <a:ea typeface="Times New Roman" panose="02020603050405020304" pitchFamily="18" charset="0"/>
              </a:rPr>
              <a:t>Efficiency of Lightweight Models</a:t>
            </a:r>
          </a:p>
          <a:p>
            <a:pPr marL="342900" indent="-342900" algn="just">
              <a:lnSpc>
                <a:spcPct val="150000"/>
              </a:lnSpc>
              <a:buFont typeface="+mj-lt"/>
              <a:buAutoNum type="arabicPeriod"/>
            </a:pPr>
            <a:r>
              <a:rPr lang="en-US" sz="1800" b="1" dirty="0">
                <a:effectLst/>
                <a:latin typeface="Times New Roman" panose="02020603050405020304" pitchFamily="18" charset="0"/>
                <a:ea typeface="Times New Roman" panose="02020603050405020304" pitchFamily="18" charset="0"/>
              </a:rPr>
              <a:t>Age Variation in Face Recognition</a:t>
            </a:r>
            <a:endParaRPr lang="en-US" sz="1800" b="1" dirty="0">
              <a:latin typeface="Times New Roman" panose="02020603050405020304" pitchFamily="18" charset="0"/>
              <a:ea typeface="Times New Roman" panose="02020603050405020304" pitchFamily="18" charset="0"/>
            </a:endParaRPr>
          </a:p>
          <a:p>
            <a:pPr marL="342900" indent="-342900" algn="just">
              <a:lnSpc>
                <a:spcPct val="150000"/>
              </a:lnSpc>
              <a:buFont typeface="+mj-lt"/>
              <a:buAutoNum type="arabicPeriod"/>
            </a:pPr>
            <a:r>
              <a:rPr lang="en-US" sz="1800" b="1" dirty="0">
                <a:effectLst/>
                <a:latin typeface="Times New Roman" panose="02020603050405020304" pitchFamily="18" charset="0"/>
                <a:ea typeface="Times New Roman" panose="02020603050405020304" pitchFamily="18" charset="0"/>
              </a:rPr>
              <a:t>Real-World Application of Models</a:t>
            </a:r>
          </a:p>
          <a:p>
            <a:pPr marL="342900" indent="-342900" algn="just">
              <a:lnSpc>
                <a:spcPct val="150000"/>
              </a:lnSpc>
              <a:buFont typeface="+mj-lt"/>
              <a:buAutoNum type="arabicPeriod"/>
            </a:pPr>
            <a:r>
              <a:rPr lang="en-US" sz="1800" b="1" dirty="0">
                <a:effectLst/>
                <a:latin typeface="Times New Roman" panose="02020603050405020304" pitchFamily="18" charset="0"/>
                <a:ea typeface="Times New Roman" panose="02020603050405020304" pitchFamily="18" charset="0"/>
              </a:rPr>
              <a:t>Large-Scale Face Datasets</a:t>
            </a:r>
            <a:endParaRPr lang="en-US" sz="1800" b="1" dirty="0">
              <a:latin typeface="Times New Roman" panose="02020603050405020304" pitchFamily="18" charset="0"/>
              <a:ea typeface="Times New Roman" panose="02020603050405020304" pitchFamily="18" charset="0"/>
            </a:endParaRPr>
          </a:p>
          <a:p>
            <a:pPr marL="342900" indent="-342900" algn="just">
              <a:lnSpc>
                <a:spcPct val="150000"/>
              </a:lnSpc>
              <a:buFont typeface="+mj-lt"/>
              <a:buAutoNum type="arabicPeriod"/>
            </a:pPr>
            <a:r>
              <a:rPr lang="en-US" sz="1800" b="1" dirty="0">
                <a:effectLst/>
                <a:latin typeface="Times New Roman" panose="02020603050405020304" pitchFamily="18" charset="0"/>
                <a:ea typeface="Times New Roman" panose="02020603050405020304" pitchFamily="18" charset="0"/>
              </a:rPr>
              <a:t>Robustness to Masked Face Recognition Models</a:t>
            </a:r>
            <a:endParaRPr lang="en-IN" sz="1800" dirty="0">
              <a:effectLst/>
              <a:latin typeface="Times New Roman" panose="02020603050405020304" pitchFamily="18" charset="0"/>
              <a:ea typeface="Times New Roman" panose="02020603050405020304" pitchFamily="18" charset="0"/>
            </a:endParaRPr>
          </a:p>
        </p:txBody>
      </p:sp>
      <p:cxnSp>
        <p:nvCxnSpPr>
          <p:cNvPr id="6" name="Straight Connector 5">
            <a:extLst>
              <a:ext uri="{FF2B5EF4-FFF2-40B4-BE49-F238E27FC236}">
                <a16:creationId xmlns:a16="http://schemas.microsoft.com/office/drawing/2014/main" id="{543D7735-9F32-3984-B308-B1AF32C58D77}"/>
              </a:ext>
            </a:extLst>
          </p:cNvPr>
          <p:cNvCxnSpPr>
            <a:cxnSpLocks/>
          </p:cNvCxnSpPr>
          <p:nvPr/>
        </p:nvCxnSpPr>
        <p:spPr>
          <a:xfrm>
            <a:off x="6096000" y="1690688"/>
            <a:ext cx="0" cy="4004259"/>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72E437FF-85F7-D218-C052-3BBC3B19E52E}"/>
              </a:ext>
            </a:extLst>
          </p:cNvPr>
          <p:cNvSpPr txBox="1"/>
          <p:nvPr/>
        </p:nvSpPr>
        <p:spPr>
          <a:xfrm>
            <a:off x="6320589" y="1690688"/>
            <a:ext cx="5033211" cy="923330"/>
          </a:xfrm>
          <a:prstGeom prst="rect">
            <a:avLst/>
          </a:prstGeom>
          <a:noFill/>
        </p:spPr>
        <p:txBody>
          <a:bodyPr wrap="square" rtlCol="0">
            <a:spAutoFit/>
          </a:bodyPr>
          <a:lstStyle/>
          <a:p>
            <a:r>
              <a:rPr lang="en-US" b="1" dirty="0"/>
              <a:t>9.     </a:t>
            </a:r>
            <a:r>
              <a:rPr lang="en-US" sz="1800" b="1" dirty="0">
                <a:effectLst/>
                <a:latin typeface="Times New Roman" panose="02020603050405020304" pitchFamily="18" charset="0"/>
                <a:ea typeface="Times New Roman" panose="02020603050405020304" pitchFamily="18" charset="0"/>
              </a:rPr>
              <a:t>Humanoid Robot Interaction</a:t>
            </a:r>
          </a:p>
          <a:p>
            <a:endParaRPr lang="en-US" b="1" dirty="0">
              <a:latin typeface="Times New Roman" panose="02020603050405020304" pitchFamily="18" charset="0"/>
            </a:endParaRPr>
          </a:p>
          <a:p>
            <a:r>
              <a:rPr lang="en-US" b="1" dirty="0">
                <a:latin typeface="Times New Roman" panose="02020603050405020304" pitchFamily="18" charset="0"/>
              </a:rPr>
              <a:t>10.   </a:t>
            </a:r>
            <a:r>
              <a:rPr lang="en-US" sz="1800" b="1" dirty="0">
                <a:effectLst/>
                <a:latin typeface="Times New Roman" panose="02020603050405020304" pitchFamily="18" charset="0"/>
                <a:ea typeface="Times New Roman" panose="02020603050405020304" pitchFamily="18" charset="0"/>
              </a:rPr>
              <a:t>Low-Quality Face Recognition</a:t>
            </a:r>
            <a:endParaRPr lang="en-IN" dirty="0"/>
          </a:p>
        </p:txBody>
      </p:sp>
    </p:spTree>
    <p:extLst>
      <p:ext uri="{BB962C8B-B14F-4D97-AF65-F5344CB8AC3E}">
        <p14:creationId xmlns:p14="http://schemas.microsoft.com/office/powerpoint/2010/main" val="2547126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Proposed Methodology</a:t>
            </a:r>
          </a:p>
        </p:txBody>
      </p:sp>
      <p:sp>
        <p:nvSpPr>
          <p:cNvPr id="3" name="Content Placeholder 2"/>
          <p:cNvSpPr>
            <a:spLocks noGrp="1"/>
          </p:cNvSpPr>
          <p:nvPr>
            <p:ph idx="1"/>
          </p:nvPr>
        </p:nvSpPr>
        <p:spPr>
          <a:xfrm>
            <a:off x="838200" y="1504783"/>
            <a:ext cx="10515600" cy="4351338"/>
          </a:xfrm>
        </p:spPr>
        <p:txBody>
          <a:bodyPr/>
          <a:lstStyle/>
          <a:p>
            <a:pPr algn="just">
              <a:lnSpc>
                <a:spcPct val="150000"/>
              </a:lnSpc>
            </a:pPr>
            <a:r>
              <a:rPr lang="en-US" sz="1800" b="1" dirty="0">
                <a:effectLst/>
                <a:latin typeface="Times New Roman" panose="02020603050405020304" pitchFamily="18" charset="0"/>
                <a:ea typeface="Times New Roman" panose="02020603050405020304" pitchFamily="18" charset="0"/>
              </a:rPr>
              <a:t>Adding Facial-Recognition Libraries to Code:</a:t>
            </a:r>
            <a:endParaRPr lang="en-IN" sz="1800" b="1" dirty="0">
              <a:latin typeface="Times New Roman" panose="02020603050405020304" pitchFamily="18" charset="0"/>
              <a:ea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rPr>
              <a:t>Integration of facial recognition libraries into the code forms the backbone of the system's ability to process visual data. Widely utilized libraries such as `</a:t>
            </a:r>
            <a:r>
              <a:rPr lang="en-US" sz="1800" dirty="0" err="1">
                <a:effectLst/>
                <a:latin typeface="Times New Roman" panose="02020603050405020304" pitchFamily="18" charset="0"/>
                <a:ea typeface="Times New Roman" panose="02020603050405020304" pitchFamily="18" charset="0"/>
              </a:rPr>
              <a:t>dlib</a:t>
            </a:r>
            <a:r>
              <a:rPr lang="en-US" sz="1800" dirty="0">
                <a:effectLst/>
                <a:latin typeface="Times New Roman" panose="02020603050405020304" pitchFamily="18" charset="0"/>
                <a:ea typeface="Times New Roman" panose="02020603050405020304" pitchFamily="18" charset="0"/>
              </a:rPr>
              <a:t>` or `OpenCV` in Python offer a comprehensive set of functions for face detection and recognition. These libraries empower the system to identify and locate faces within images or video streams, laying the groundwork for subsequent stages.</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effectLst/>
                <a:latin typeface="Times New Roman" panose="02020603050405020304" pitchFamily="18" charset="0"/>
                <a:ea typeface="Times New Roman" panose="02020603050405020304" pitchFamily="18" charset="0"/>
              </a:rPr>
              <a:t>Adding Facial Recognition Models for Training:</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To enhance the accuracy of the system, the integration of pre-trained facial recognition models becomes </a:t>
            </a:r>
            <a:r>
              <a:rPr lang="en-US" sz="1800" dirty="0" err="1">
                <a:effectLst/>
                <a:latin typeface="Times New Roman" panose="02020603050405020304" pitchFamily="18" charset="0"/>
                <a:ea typeface="Times New Roman" panose="02020603050405020304" pitchFamily="18" charset="0"/>
              </a:rPr>
              <a:t>imperative.Trained</a:t>
            </a:r>
            <a:r>
              <a:rPr lang="en-US" sz="1800" dirty="0">
                <a:effectLst/>
                <a:latin typeface="Times New Roman" panose="02020603050405020304" pitchFamily="18" charset="0"/>
                <a:ea typeface="Times New Roman" panose="02020603050405020304" pitchFamily="18" charset="0"/>
              </a:rPr>
              <a:t> on own datasets, bring a sophisticated level of facial recognition to the system. These models have demonstrated high precision in recognizing faces, making them a preferred choice.</a:t>
            </a:r>
            <a:endParaRPr lang="en-IN" sz="1800" dirty="0">
              <a:effectLst/>
              <a:latin typeface="Times New Roman" panose="02020603050405020304" pitchFamily="18" charset="0"/>
              <a:ea typeface="Times New Roman" panose="02020603050405020304" pitchFamily="18" charset="0"/>
            </a:endParaRPr>
          </a:p>
          <a:p>
            <a:pPr algn="just"/>
            <a:endParaRPr lang="en-GB" dirty="0"/>
          </a:p>
        </p:txBody>
      </p:sp>
    </p:spTree>
    <p:extLst>
      <p:ext uri="{BB962C8B-B14F-4D97-AF65-F5344CB8AC3E}">
        <p14:creationId xmlns:p14="http://schemas.microsoft.com/office/powerpoint/2010/main" val="2659618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Proposed Methodology</a:t>
            </a:r>
          </a:p>
        </p:txBody>
      </p:sp>
      <p:sp>
        <p:nvSpPr>
          <p:cNvPr id="3" name="Content Placeholder 2"/>
          <p:cNvSpPr>
            <a:spLocks noGrp="1"/>
          </p:cNvSpPr>
          <p:nvPr>
            <p:ph idx="1"/>
          </p:nvPr>
        </p:nvSpPr>
        <p:spPr>
          <a:xfrm>
            <a:off x="838200" y="1504783"/>
            <a:ext cx="10515600" cy="4351338"/>
          </a:xfrm>
        </p:spPr>
        <p:txBody>
          <a:bodyPr/>
          <a:lstStyle/>
          <a:p>
            <a:pPr algn="just">
              <a:lnSpc>
                <a:spcPct val="150000"/>
              </a:lnSpc>
            </a:pPr>
            <a:r>
              <a:rPr lang="en-US" sz="1800" b="1" dirty="0">
                <a:effectLst/>
                <a:latin typeface="Times New Roman" panose="02020603050405020304" pitchFamily="18" charset="0"/>
                <a:ea typeface="Times New Roman" panose="02020603050405020304" pitchFamily="18" charset="0"/>
              </a:rPr>
              <a:t>Adding Facial Recognition Models for Training:</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rPr>
              <a:t>To enhance the accuracy of the system, the integration of pre-trained facial recognition models becomes </a:t>
            </a:r>
            <a:r>
              <a:rPr lang="en-US" sz="1800" dirty="0" err="1">
                <a:effectLst/>
                <a:latin typeface="Times New Roman" panose="02020603050405020304" pitchFamily="18" charset="0"/>
                <a:ea typeface="Times New Roman" panose="02020603050405020304" pitchFamily="18" charset="0"/>
              </a:rPr>
              <a:t>imperative.Trained</a:t>
            </a:r>
            <a:r>
              <a:rPr lang="en-US" sz="1800" dirty="0">
                <a:effectLst/>
                <a:latin typeface="Times New Roman" panose="02020603050405020304" pitchFamily="18" charset="0"/>
                <a:ea typeface="Times New Roman" panose="02020603050405020304" pitchFamily="18" charset="0"/>
              </a:rPr>
              <a:t> on own datasets, bring a sophisticated level of facial recognition to the system. These models have demonstrated high precision in recognizing faces, making them a preferred choice.</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effectLst/>
                <a:latin typeface="Times New Roman" panose="02020603050405020304" pitchFamily="18" charset="0"/>
                <a:ea typeface="Times New Roman" panose="02020603050405020304" pitchFamily="18" charset="0"/>
              </a:rPr>
              <a:t>Passing the Model through Facial Recognition Models:</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rPr>
              <a:t>Following the training phase, the system is ready to identify faces using the trained model. While passing through 50-100 models might be an overstatement, using a single high-performing model or an ensemble of models can improve accuracy. This step involves feeding images through the trained model to obtain predictions.</a:t>
            </a:r>
            <a:endParaRPr lang="en-IN" sz="1800" dirty="0">
              <a:effectLst/>
              <a:latin typeface="Times New Roman" panose="02020603050405020304" pitchFamily="18" charset="0"/>
              <a:ea typeface="Times New Roman" panose="02020603050405020304" pitchFamily="18" charset="0"/>
            </a:endParaRPr>
          </a:p>
          <a:p>
            <a:pPr algn="just"/>
            <a:endParaRPr lang="en-GB" dirty="0"/>
          </a:p>
        </p:txBody>
      </p:sp>
    </p:spTree>
    <p:extLst>
      <p:ext uri="{BB962C8B-B14F-4D97-AF65-F5344CB8AC3E}">
        <p14:creationId xmlns:p14="http://schemas.microsoft.com/office/powerpoint/2010/main" val="2389157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Proposed Methodology</a:t>
            </a:r>
          </a:p>
        </p:txBody>
      </p:sp>
      <p:sp>
        <p:nvSpPr>
          <p:cNvPr id="3" name="Content Placeholder 2"/>
          <p:cNvSpPr>
            <a:spLocks noGrp="1"/>
          </p:cNvSpPr>
          <p:nvPr>
            <p:ph idx="1"/>
          </p:nvPr>
        </p:nvSpPr>
        <p:spPr>
          <a:xfrm>
            <a:off x="838200" y="1504783"/>
            <a:ext cx="10515600" cy="4351338"/>
          </a:xfrm>
        </p:spPr>
        <p:txBody>
          <a:bodyPr/>
          <a:lstStyle/>
          <a:p>
            <a:pPr algn="just">
              <a:lnSpc>
                <a:spcPct val="150000"/>
              </a:lnSpc>
            </a:pPr>
            <a:r>
              <a:rPr lang="en-US" sz="1800" b="1" dirty="0">
                <a:effectLst/>
                <a:latin typeface="Times New Roman" panose="02020603050405020304" pitchFamily="18" charset="0"/>
                <a:ea typeface="Times New Roman" panose="02020603050405020304" pitchFamily="18" charset="0"/>
              </a:rPr>
              <a:t>Identifying Individuals with Accuracy:</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rPr>
              <a:t>The identification process utilizes the trained model to recognize faces. By passing images through the model, the system generates predictions along with associated confidence levels. Setting a threshold helps determine when a match is considered valid, ensuring a balanced approach between false positives and false negatives.</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effectLst/>
                <a:latin typeface="Times New Roman" panose="02020603050405020304" pitchFamily="18" charset="0"/>
                <a:ea typeface="Times New Roman" panose="02020603050405020304" pitchFamily="18" charset="0"/>
              </a:rPr>
              <a:t>Adding Names and Timestamps to the Database:</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rPr>
              <a:t>Upon successful identification, the system proceeds to store relevant information in the database. This includes the individual's name, timestamp of the identification event, and any additional metadata deemed relevant. The database acts as a repository for this crucial information, creating a comprehensive record of recognition events.</a:t>
            </a:r>
            <a:endParaRPr lang="en-IN" sz="1800" dirty="0">
              <a:effectLst/>
              <a:latin typeface="Times New Roman" panose="02020603050405020304" pitchFamily="18" charset="0"/>
              <a:ea typeface="Times New Roman" panose="02020603050405020304" pitchFamily="18" charset="0"/>
            </a:endParaRPr>
          </a:p>
          <a:p>
            <a:pPr algn="just"/>
            <a:endParaRPr lang="en-GB" dirty="0"/>
          </a:p>
        </p:txBody>
      </p:sp>
    </p:spTree>
    <p:extLst>
      <p:ext uri="{BB962C8B-B14F-4D97-AF65-F5344CB8AC3E}">
        <p14:creationId xmlns:p14="http://schemas.microsoft.com/office/powerpoint/2010/main" val="997009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Proposed Methodology</a:t>
            </a:r>
          </a:p>
        </p:txBody>
      </p:sp>
      <p:sp>
        <p:nvSpPr>
          <p:cNvPr id="3" name="Content Placeholder 2"/>
          <p:cNvSpPr>
            <a:spLocks noGrp="1"/>
          </p:cNvSpPr>
          <p:nvPr>
            <p:ph idx="1"/>
          </p:nvPr>
        </p:nvSpPr>
        <p:spPr>
          <a:xfrm>
            <a:off x="838200" y="1504783"/>
            <a:ext cx="10515600" cy="4351338"/>
          </a:xfrm>
        </p:spPr>
        <p:txBody>
          <a:bodyPr/>
          <a:lstStyle/>
          <a:p>
            <a:pPr algn="just">
              <a:lnSpc>
                <a:spcPct val="150000"/>
              </a:lnSpc>
            </a:pPr>
            <a:r>
              <a:rPr lang="en-US" sz="1800" b="1" dirty="0">
                <a:effectLst/>
                <a:latin typeface="Times New Roman" panose="02020603050405020304" pitchFamily="18" charset="0"/>
                <a:ea typeface="Times New Roman" panose="02020603050405020304" pitchFamily="18" charset="0"/>
              </a:rPr>
              <a:t>Sending Information to the Database:</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rPr>
              <a:t>The final step involves the integration of the facial recognition system with the chosen database. Utilizing the appropriate database connection mechanisms and query protocols, the system inserts the identified person's information, including their name and timestamp, into the database. This seamless integration ensures that the information is stored systematically for future retrieval and analysis.</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effectLst/>
                <a:latin typeface="Times New Roman" panose="02020603050405020304" pitchFamily="18" charset="0"/>
                <a:ea typeface="Times New Roman" panose="02020603050405020304" pitchFamily="18" charset="0"/>
              </a:rPr>
              <a:t>Adding Names and Timestamps to the Database:</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rPr>
              <a:t>Upon successful identification, the system proceeds to store relevant information in the database. This includes the individual's name, timestamp of the identification event, and any additional metadata deemed relevant. The database acts as a repository for this crucial information, creating a comprehensive record of recognition events.</a:t>
            </a:r>
            <a:endParaRPr lang="en-IN" sz="1800" dirty="0">
              <a:effectLst/>
              <a:latin typeface="Times New Roman" panose="02020603050405020304" pitchFamily="18" charset="0"/>
              <a:ea typeface="Times New Roman" panose="02020603050405020304" pitchFamily="18" charset="0"/>
            </a:endParaRPr>
          </a:p>
          <a:p>
            <a:pPr algn="just"/>
            <a:endParaRPr lang="en-GB" dirty="0"/>
          </a:p>
        </p:txBody>
      </p:sp>
    </p:spTree>
    <p:extLst>
      <p:ext uri="{BB962C8B-B14F-4D97-AF65-F5344CB8AC3E}">
        <p14:creationId xmlns:p14="http://schemas.microsoft.com/office/powerpoint/2010/main" val="978794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Objectives</a:t>
            </a:r>
          </a:p>
        </p:txBody>
      </p:sp>
      <p:sp>
        <p:nvSpPr>
          <p:cNvPr id="3" name="Content Placeholder 2"/>
          <p:cNvSpPr>
            <a:spLocks noGrp="1"/>
          </p:cNvSpPr>
          <p:nvPr>
            <p:ph idx="1"/>
          </p:nvPr>
        </p:nvSpPr>
        <p:spPr/>
        <p:txBody>
          <a:bodyPr/>
          <a:lstStyle/>
          <a:p>
            <a:pPr marL="514350" indent="-514350">
              <a:buFont typeface="+mj-lt"/>
              <a:buAutoNum type="arabicPeriod"/>
            </a:pPr>
            <a:r>
              <a:rPr lang="en-US" sz="1800" b="1" dirty="0">
                <a:effectLst/>
                <a:latin typeface="Times New Roman" panose="02020603050405020304" pitchFamily="18" charset="0"/>
                <a:ea typeface="Times New Roman" panose="02020603050405020304" pitchFamily="18" charset="0"/>
              </a:rPr>
              <a:t>Construct a Facial-Identification System</a:t>
            </a:r>
          </a:p>
          <a:p>
            <a:pPr marL="514350" indent="-514350">
              <a:buFont typeface="+mj-lt"/>
              <a:buAutoNum type="arabicPeriod"/>
            </a:pPr>
            <a:r>
              <a:rPr lang="en-US" sz="1800" b="1" dirty="0">
                <a:effectLst/>
                <a:latin typeface="Times New Roman" panose="02020603050405020304" pitchFamily="18" charset="0"/>
                <a:ea typeface="Times New Roman" panose="02020603050405020304" pitchFamily="18" charset="0"/>
              </a:rPr>
              <a:t>Automate Camera Validation Process</a:t>
            </a:r>
          </a:p>
          <a:p>
            <a:pPr marL="514350" indent="-514350">
              <a:buFont typeface="+mj-lt"/>
              <a:buAutoNum type="arabicPeriod"/>
            </a:pPr>
            <a:r>
              <a:rPr lang="en-US" sz="1800" b="1" dirty="0">
                <a:effectLst/>
                <a:latin typeface="Times New Roman" panose="02020603050405020304" pitchFamily="18" charset="0"/>
                <a:ea typeface="Times New Roman" panose="02020603050405020304" pitchFamily="18" charset="0"/>
              </a:rPr>
              <a:t>Investigate and Choose the Best Algorithms</a:t>
            </a:r>
            <a:endParaRPr lang="en-US" sz="1800" b="1" dirty="0">
              <a:latin typeface="Times New Roman" panose="02020603050405020304" pitchFamily="18" charset="0"/>
              <a:ea typeface="Times New Roman" panose="02020603050405020304" pitchFamily="18" charset="0"/>
            </a:endParaRPr>
          </a:p>
          <a:p>
            <a:pPr marL="514350" indent="-514350">
              <a:buFont typeface="+mj-lt"/>
              <a:buAutoNum type="arabicPeriod"/>
            </a:pPr>
            <a:r>
              <a:rPr lang="en-US" sz="1800" b="1" dirty="0">
                <a:effectLst/>
                <a:latin typeface="Times New Roman" panose="02020603050405020304" pitchFamily="18" charset="0"/>
                <a:ea typeface="Times New Roman" panose="02020603050405020304" pitchFamily="18" charset="0"/>
              </a:rPr>
              <a:t>Provide a Highly Accurate Identification System</a:t>
            </a:r>
          </a:p>
          <a:p>
            <a:pPr marL="514350" indent="-514350">
              <a:buFont typeface="+mj-lt"/>
              <a:buAutoNum type="arabicPeriod"/>
            </a:pPr>
            <a:r>
              <a:rPr lang="en-US" sz="1800" b="1" dirty="0">
                <a:effectLst/>
                <a:latin typeface="Times New Roman" panose="02020603050405020304" pitchFamily="18" charset="0"/>
                <a:ea typeface="Times New Roman" panose="02020603050405020304" pitchFamily="18" charset="0"/>
              </a:rPr>
              <a:t>Conduct Extensive Testing and Simulations</a:t>
            </a:r>
          </a:p>
          <a:p>
            <a:pPr marL="514350" indent="-514350">
              <a:buFont typeface="+mj-lt"/>
              <a:buAutoNum type="arabicPeriod"/>
            </a:pPr>
            <a:r>
              <a:rPr lang="en-US" sz="1800" b="1" dirty="0">
                <a:effectLst/>
                <a:latin typeface="Times New Roman" panose="02020603050405020304" pitchFamily="18" charset="0"/>
                <a:ea typeface="Times New Roman" panose="02020603050405020304" pitchFamily="18" charset="0"/>
              </a:rPr>
              <a:t>Provide a Globally Impactful Prototype</a:t>
            </a:r>
            <a:endParaRPr lang="en-US" sz="1800" b="1" dirty="0">
              <a:latin typeface="Times New Roman" panose="02020603050405020304" pitchFamily="18" charset="0"/>
              <a:ea typeface="Times New Roman" panose="02020603050405020304" pitchFamily="18" charset="0"/>
            </a:endParaRPr>
          </a:p>
          <a:p>
            <a:pPr marL="514350" indent="-514350">
              <a:buFont typeface="+mj-lt"/>
              <a:buAutoNum type="arabicPeriod"/>
            </a:pPr>
            <a:endParaRPr lang="en-GB" dirty="0"/>
          </a:p>
        </p:txBody>
      </p:sp>
    </p:spTree>
    <p:extLst>
      <p:ext uri="{BB962C8B-B14F-4D97-AF65-F5344CB8AC3E}">
        <p14:creationId xmlns:p14="http://schemas.microsoft.com/office/powerpoint/2010/main" val="2666729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Design &amp; Implementation</a:t>
            </a:r>
            <a:endParaRPr lang="en-GB" b="1" dirty="0"/>
          </a:p>
        </p:txBody>
      </p:sp>
      <p:sp>
        <p:nvSpPr>
          <p:cNvPr id="3" name="Content Placeholder 2"/>
          <p:cNvSpPr>
            <a:spLocks noGrp="1"/>
          </p:cNvSpPr>
          <p:nvPr>
            <p:ph idx="1"/>
          </p:nvPr>
        </p:nvSpPr>
        <p:spPr/>
        <p:txBody>
          <a:bodyPr/>
          <a:lstStyle/>
          <a:p>
            <a:r>
              <a:rPr lang="en-US" sz="1800" b="1" dirty="0">
                <a:effectLst/>
                <a:latin typeface="Times New Roman" panose="02020603050405020304" pitchFamily="18" charset="0"/>
                <a:ea typeface="Times New Roman" panose="02020603050405020304" pitchFamily="18" charset="0"/>
              </a:rPr>
              <a:t>System Design</a:t>
            </a:r>
          </a:p>
          <a:p>
            <a:pPr marL="514350" indent="-514350">
              <a:buFont typeface="+mj-lt"/>
              <a:buAutoNum type="arabicPeriod"/>
            </a:pPr>
            <a:r>
              <a:rPr lang="en-US" sz="1800" b="1" dirty="0">
                <a:effectLst/>
                <a:latin typeface="Times New Roman" panose="02020603050405020304" pitchFamily="18" charset="0"/>
                <a:ea typeface="Times New Roman" panose="02020603050405020304" pitchFamily="18" charset="0"/>
              </a:rPr>
              <a:t>Problem Definition</a:t>
            </a:r>
            <a:endParaRPr lang="en-US" sz="1800" b="1" dirty="0">
              <a:latin typeface="Times New Roman" panose="02020603050405020304" pitchFamily="18" charset="0"/>
              <a:ea typeface="Times New Roman" panose="02020603050405020304" pitchFamily="18" charset="0"/>
            </a:endParaRPr>
          </a:p>
          <a:p>
            <a:pPr marL="514350" indent="-514350">
              <a:buFont typeface="+mj-lt"/>
              <a:buAutoNum type="arabicPeriod"/>
            </a:pPr>
            <a:r>
              <a:rPr lang="en-US" sz="1800" b="1" dirty="0">
                <a:effectLst/>
                <a:latin typeface="Times New Roman" panose="02020603050405020304" pitchFamily="18" charset="0"/>
                <a:ea typeface="Times New Roman" panose="02020603050405020304" pitchFamily="18" charset="0"/>
              </a:rPr>
              <a:t>Data Collection</a:t>
            </a:r>
          </a:p>
          <a:p>
            <a:pPr marL="514350" indent="-514350">
              <a:buFont typeface="+mj-lt"/>
              <a:buAutoNum type="arabicPeriod"/>
            </a:pPr>
            <a:r>
              <a:rPr lang="en-US" sz="1800" b="1" dirty="0">
                <a:effectLst/>
                <a:latin typeface="Times New Roman" panose="02020603050405020304" pitchFamily="18" charset="0"/>
                <a:ea typeface="Times New Roman" panose="02020603050405020304" pitchFamily="18" charset="0"/>
              </a:rPr>
              <a:t>Preprocessing</a:t>
            </a:r>
            <a:endParaRPr lang="en-US" sz="1800" b="1" dirty="0">
              <a:latin typeface="Times New Roman" panose="02020603050405020304" pitchFamily="18" charset="0"/>
              <a:ea typeface="Times New Roman" panose="02020603050405020304" pitchFamily="18" charset="0"/>
            </a:endParaRPr>
          </a:p>
          <a:p>
            <a:pPr marL="514350" indent="-514350">
              <a:buFont typeface="+mj-lt"/>
              <a:buAutoNum type="arabicPeriod"/>
            </a:pPr>
            <a:r>
              <a:rPr lang="en-US" sz="1800" b="1" dirty="0">
                <a:effectLst/>
                <a:latin typeface="Times New Roman" panose="02020603050405020304" pitchFamily="18" charset="0"/>
                <a:ea typeface="Times New Roman" panose="02020603050405020304" pitchFamily="18" charset="0"/>
              </a:rPr>
              <a:t>Model Architecture</a:t>
            </a:r>
          </a:p>
          <a:p>
            <a:pPr marL="514350" indent="-514350">
              <a:buFont typeface="+mj-lt"/>
              <a:buAutoNum type="arabicPeriod"/>
            </a:pPr>
            <a:r>
              <a:rPr lang="en-US" sz="1800" b="1" dirty="0">
                <a:effectLst/>
                <a:latin typeface="Times New Roman" panose="02020603050405020304" pitchFamily="18" charset="0"/>
                <a:ea typeface="Times New Roman" panose="02020603050405020304" pitchFamily="18" charset="0"/>
              </a:rPr>
              <a:t>Training</a:t>
            </a:r>
            <a:endParaRPr lang="en-US" sz="1800" b="1" dirty="0">
              <a:latin typeface="Times New Roman" panose="02020603050405020304" pitchFamily="18" charset="0"/>
              <a:ea typeface="Times New Roman" panose="02020603050405020304" pitchFamily="18" charset="0"/>
            </a:endParaRPr>
          </a:p>
          <a:p>
            <a:pPr marL="514350" indent="-514350">
              <a:buFont typeface="+mj-lt"/>
              <a:buAutoNum type="arabicPeriod"/>
            </a:pPr>
            <a:r>
              <a:rPr lang="en-US" sz="1800" b="1" dirty="0">
                <a:effectLst/>
                <a:latin typeface="Times New Roman" panose="02020603050405020304" pitchFamily="18" charset="0"/>
                <a:ea typeface="Times New Roman" panose="02020603050405020304" pitchFamily="18" charset="0"/>
              </a:rPr>
              <a:t>Post-Processing</a:t>
            </a:r>
          </a:p>
          <a:p>
            <a:pPr marL="514350" indent="-514350">
              <a:buFont typeface="+mj-lt"/>
              <a:buAutoNum type="arabicPeriod"/>
            </a:pPr>
            <a:r>
              <a:rPr lang="en-US" sz="1800" b="1" dirty="0">
                <a:effectLst/>
                <a:latin typeface="Times New Roman" panose="02020603050405020304" pitchFamily="18" charset="0"/>
                <a:ea typeface="Times New Roman" panose="02020603050405020304" pitchFamily="18" charset="0"/>
              </a:rPr>
              <a:t>Integration with Video Surveillance</a:t>
            </a:r>
            <a:endParaRPr lang="en-US" sz="1800" b="1" dirty="0">
              <a:latin typeface="Times New Roman" panose="02020603050405020304" pitchFamily="18" charset="0"/>
              <a:ea typeface="Times New Roman" panose="02020603050405020304" pitchFamily="18" charset="0"/>
            </a:endParaRPr>
          </a:p>
          <a:p>
            <a:pPr marL="514350" indent="-514350">
              <a:buFont typeface="+mj-lt"/>
              <a:buAutoNum type="arabicPeriod"/>
            </a:pPr>
            <a:r>
              <a:rPr lang="en-US" sz="1800" b="1" dirty="0">
                <a:effectLst/>
                <a:latin typeface="Times New Roman" panose="02020603050405020304" pitchFamily="18" charset="0"/>
                <a:ea typeface="Times New Roman" panose="02020603050405020304" pitchFamily="18" charset="0"/>
              </a:rPr>
              <a:t>Security and Privacy Considerations</a:t>
            </a:r>
            <a:endParaRPr lang="en-GB" dirty="0"/>
          </a:p>
        </p:txBody>
      </p:sp>
    </p:spTree>
    <p:extLst>
      <p:ext uri="{BB962C8B-B14F-4D97-AF65-F5344CB8AC3E}">
        <p14:creationId xmlns:p14="http://schemas.microsoft.com/office/powerpoint/2010/main" val="2314944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Design &amp; Implementation</a:t>
            </a:r>
            <a:endParaRPr lang="en-GB" b="1" dirty="0"/>
          </a:p>
        </p:txBody>
      </p:sp>
      <p:sp>
        <p:nvSpPr>
          <p:cNvPr id="3" name="Content Placeholder 2"/>
          <p:cNvSpPr>
            <a:spLocks noGrp="1"/>
          </p:cNvSpPr>
          <p:nvPr>
            <p:ph idx="1"/>
          </p:nvPr>
        </p:nvSpPr>
        <p:spPr/>
        <p:txBody>
          <a:bodyPr/>
          <a:lstStyle/>
          <a:p>
            <a:r>
              <a:rPr lang="en-US" sz="1800" b="1" dirty="0">
                <a:effectLst/>
                <a:latin typeface="Times New Roman" panose="02020603050405020304" pitchFamily="18" charset="0"/>
                <a:ea typeface="Times New Roman" panose="02020603050405020304" pitchFamily="18" charset="0"/>
              </a:rPr>
              <a:t>System Implementation</a:t>
            </a:r>
            <a:endParaRPr lang="en-US" sz="1800" b="1" dirty="0">
              <a:latin typeface="Times New Roman" panose="02020603050405020304" pitchFamily="18" charset="0"/>
              <a:ea typeface="Times New Roman" panose="02020603050405020304" pitchFamily="18" charset="0"/>
            </a:endParaRPr>
          </a:p>
          <a:p>
            <a:pPr marL="514350" indent="-514350">
              <a:buFont typeface="+mj-lt"/>
              <a:buAutoNum type="arabicPeriod"/>
            </a:pPr>
            <a:r>
              <a:rPr lang="en-US" sz="1800" b="1" dirty="0">
                <a:effectLst/>
                <a:latin typeface="Times New Roman" panose="02020603050405020304" pitchFamily="18" charset="0"/>
                <a:ea typeface="Times New Roman" panose="02020603050405020304" pitchFamily="18" charset="0"/>
              </a:rPr>
              <a:t>Code Development</a:t>
            </a:r>
          </a:p>
          <a:p>
            <a:pPr marL="514350" indent="-514350">
              <a:buFont typeface="+mj-lt"/>
              <a:buAutoNum type="arabicPeriod"/>
            </a:pPr>
            <a:r>
              <a:rPr lang="en-US" sz="1800" b="1" dirty="0">
                <a:effectLst/>
                <a:latin typeface="Times New Roman" panose="02020603050405020304" pitchFamily="18" charset="0"/>
                <a:ea typeface="Times New Roman" panose="02020603050405020304" pitchFamily="18" charset="0"/>
              </a:rPr>
              <a:t>Integration with Cameras Systems</a:t>
            </a:r>
            <a:endParaRPr lang="en-US" sz="1800" b="1" dirty="0">
              <a:latin typeface="Times New Roman" panose="02020603050405020304" pitchFamily="18" charset="0"/>
              <a:ea typeface="Times New Roman" panose="02020603050405020304" pitchFamily="18" charset="0"/>
            </a:endParaRPr>
          </a:p>
          <a:p>
            <a:pPr marL="514350" indent="-514350">
              <a:buFont typeface="+mj-lt"/>
              <a:buAutoNum type="arabicPeriod"/>
            </a:pPr>
            <a:r>
              <a:rPr lang="en-US" sz="1800" b="1" dirty="0">
                <a:effectLst/>
                <a:latin typeface="Times New Roman" panose="02020603050405020304" pitchFamily="18" charset="0"/>
                <a:ea typeface="Times New Roman" panose="02020603050405020304" pitchFamily="18" charset="0"/>
              </a:rPr>
              <a:t>Performance Optimization</a:t>
            </a:r>
          </a:p>
          <a:p>
            <a:pPr marL="514350" indent="-514350">
              <a:buFont typeface="+mj-lt"/>
              <a:buAutoNum type="arabicPeriod"/>
            </a:pPr>
            <a:r>
              <a:rPr lang="en-US" sz="1800" b="1" dirty="0">
                <a:effectLst/>
                <a:latin typeface="Times New Roman" panose="02020603050405020304" pitchFamily="18" charset="0"/>
                <a:ea typeface="Times New Roman" panose="02020603050405020304" pitchFamily="18" charset="0"/>
              </a:rPr>
              <a:t>Testing and Validation</a:t>
            </a:r>
            <a:endParaRPr lang="en-US" sz="1800" b="1" dirty="0">
              <a:latin typeface="Times New Roman" panose="02020603050405020304" pitchFamily="18" charset="0"/>
              <a:ea typeface="Times New Roman" panose="02020603050405020304" pitchFamily="18" charset="0"/>
            </a:endParaRPr>
          </a:p>
          <a:p>
            <a:pPr marL="514350" indent="-514350">
              <a:buFont typeface="+mj-lt"/>
              <a:buAutoNum type="arabicPeriod"/>
            </a:pPr>
            <a:r>
              <a:rPr lang="en-US" sz="1800" b="1" dirty="0">
                <a:effectLst/>
                <a:latin typeface="Times New Roman" panose="02020603050405020304" pitchFamily="18" charset="0"/>
                <a:ea typeface="Times New Roman" panose="02020603050405020304" pitchFamily="18" charset="0"/>
              </a:rPr>
              <a:t>Deployment</a:t>
            </a:r>
          </a:p>
          <a:p>
            <a:pPr marL="514350" indent="-514350">
              <a:buFont typeface="+mj-lt"/>
              <a:buAutoNum type="arabicPeriod"/>
            </a:pPr>
            <a:r>
              <a:rPr lang="en-US" sz="1800" b="1" dirty="0">
                <a:effectLst/>
                <a:latin typeface="Times New Roman" panose="02020603050405020304" pitchFamily="18" charset="0"/>
                <a:ea typeface="Times New Roman" panose="02020603050405020304" pitchFamily="18" charset="0"/>
              </a:rPr>
              <a:t>Continuous Improvement</a:t>
            </a:r>
            <a:endParaRPr lang="en-US" sz="1800" b="1" dirty="0">
              <a:latin typeface="Times New Roman" panose="02020603050405020304" pitchFamily="18" charset="0"/>
              <a:ea typeface="Times New Roman" panose="02020603050405020304" pitchFamily="18" charset="0"/>
            </a:endParaRPr>
          </a:p>
          <a:p>
            <a:pPr marL="514350" indent="-514350">
              <a:buFont typeface="+mj-lt"/>
              <a:buAutoNum type="arabicPeriod"/>
            </a:pPr>
            <a:r>
              <a:rPr lang="en-US" sz="1800" b="1" dirty="0">
                <a:effectLst/>
                <a:latin typeface="Times New Roman" panose="02020603050405020304" pitchFamily="18" charset="0"/>
                <a:ea typeface="Times New Roman" panose="02020603050405020304" pitchFamily="18" charset="0"/>
              </a:rPr>
              <a:t>Compliance and Ethical Considerations</a:t>
            </a:r>
            <a:endParaRPr lang="en-GB" dirty="0"/>
          </a:p>
        </p:txBody>
      </p:sp>
    </p:spTree>
    <p:extLst>
      <p:ext uri="{BB962C8B-B14F-4D97-AF65-F5344CB8AC3E}">
        <p14:creationId xmlns:p14="http://schemas.microsoft.com/office/powerpoint/2010/main" val="1613956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Timeline of Project</a:t>
            </a:r>
          </a:p>
        </p:txBody>
      </p:sp>
      <p:sp>
        <p:nvSpPr>
          <p:cNvPr id="3" name="Content Placeholder 2"/>
          <p:cNvSpPr>
            <a:spLocks noGrp="1"/>
          </p:cNvSpPr>
          <p:nvPr>
            <p:ph idx="1"/>
          </p:nvPr>
        </p:nvSpPr>
        <p:spPr/>
        <p:txBody>
          <a:bodyPr/>
          <a:lstStyle/>
          <a:p>
            <a:pPr>
              <a:lnSpc>
                <a:spcPct val="150000"/>
              </a:lnSpc>
            </a:pPr>
            <a:r>
              <a:rPr lang="en-US" sz="1800" b="1" dirty="0">
                <a:effectLst/>
                <a:latin typeface="Times New Roman" panose="02020603050405020304" pitchFamily="18" charset="0"/>
                <a:ea typeface="Times New Roman" panose="02020603050405020304" pitchFamily="18" charset="0"/>
              </a:rPr>
              <a:t>Project Initiation (Week 1):</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800" dirty="0">
                <a:effectLst/>
                <a:latin typeface="Times New Roman" panose="02020603050405020304" pitchFamily="18" charset="0"/>
                <a:ea typeface="Times New Roman" panose="02020603050405020304" pitchFamily="18" charset="0"/>
              </a:rPr>
              <a:t>Define goals and objectives</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US" sz="1800" b="1" dirty="0">
                <a:effectLst/>
                <a:latin typeface="Times New Roman" panose="02020603050405020304" pitchFamily="18" charset="0"/>
                <a:ea typeface="Times New Roman" panose="02020603050405020304" pitchFamily="18" charset="0"/>
              </a:rPr>
              <a:t>Research and Requirement Analysis (Week 2):</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800" dirty="0">
                <a:effectLst/>
                <a:latin typeface="Times New Roman" panose="02020603050405020304" pitchFamily="18" charset="0"/>
                <a:ea typeface="Times New Roman" panose="02020603050405020304" pitchFamily="18" charset="0"/>
              </a:rPr>
              <a:t>Conduct market research and gather requirements</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US" sz="1800" b="1" dirty="0">
                <a:effectLst/>
                <a:latin typeface="Times New Roman" panose="02020603050405020304" pitchFamily="18" charset="0"/>
                <a:ea typeface="Times New Roman" panose="02020603050405020304" pitchFamily="18" charset="0"/>
              </a:rPr>
              <a:t>System Design and Architecture (Week 3-4):</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800" dirty="0">
                <a:effectLst/>
                <a:latin typeface="Times New Roman" panose="02020603050405020304" pitchFamily="18" charset="0"/>
                <a:ea typeface="Times New Roman" panose="02020603050405020304" pitchFamily="18" charset="0"/>
              </a:rPr>
              <a:t>Develop wireframes and prototype</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800" dirty="0">
                <a:effectLst/>
                <a:latin typeface="Times New Roman" panose="02020603050405020304" pitchFamily="18" charset="0"/>
                <a:ea typeface="Times New Roman" panose="02020603050405020304" pitchFamily="18" charset="0"/>
              </a:rPr>
              <a:t>Design code to train the model</a:t>
            </a:r>
            <a:endParaRPr lang="en-IN" sz="180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3677332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Timeline of Project</a:t>
            </a:r>
          </a:p>
        </p:txBody>
      </p:sp>
      <p:sp>
        <p:nvSpPr>
          <p:cNvPr id="3" name="Content Placeholder 2"/>
          <p:cNvSpPr>
            <a:spLocks noGrp="1"/>
          </p:cNvSpPr>
          <p:nvPr>
            <p:ph idx="1"/>
          </p:nvPr>
        </p:nvSpPr>
        <p:spPr>
          <a:xfrm>
            <a:off x="838200" y="1503892"/>
            <a:ext cx="10515600" cy="4351338"/>
          </a:xfrm>
        </p:spPr>
        <p:txBody>
          <a:bodyPr>
            <a:normAutofit fontScale="92500" lnSpcReduction="10000"/>
          </a:bodyPr>
          <a:lstStyle/>
          <a:p>
            <a:pPr>
              <a:lnSpc>
                <a:spcPct val="150000"/>
              </a:lnSpc>
            </a:pPr>
            <a:r>
              <a:rPr lang="en-US" sz="1800" b="1" dirty="0">
                <a:effectLst/>
                <a:latin typeface="Times New Roman" panose="02020603050405020304" pitchFamily="18" charset="0"/>
                <a:ea typeface="Times New Roman" panose="02020603050405020304" pitchFamily="18" charset="0"/>
              </a:rPr>
              <a:t>Development Phase (Week 5-6):</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800" dirty="0">
                <a:effectLst/>
                <a:latin typeface="Times New Roman" panose="02020603050405020304" pitchFamily="18" charset="0"/>
                <a:ea typeface="Times New Roman" panose="02020603050405020304" pitchFamily="18" charset="0"/>
              </a:rPr>
              <a:t>Coding of training the Model</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800" dirty="0">
                <a:effectLst/>
                <a:latin typeface="Times New Roman" panose="02020603050405020304" pitchFamily="18" charset="0"/>
                <a:ea typeface="Times New Roman" panose="02020603050405020304" pitchFamily="18" charset="0"/>
              </a:rPr>
              <a:t>Coding of testing the Model</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US" sz="1800" b="1" dirty="0">
                <a:effectLst/>
                <a:latin typeface="Times New Roman" panose="02020603050405020304" pitchFamily="18" charset="0"/>
                <a:ea typeface="Times New Roman" panose="02020603050405020304" pitchFamily="18" charset="0"/>
              </a:rPr>
              <a:t>Testing and Quality Assurance (Week7-8):</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800" dirty="0">
                <a:effectLst/>
                <a:latin typeface="Times New Roman" panose="02020603050405020304" pitchFamily="18" charset="0"/>
                <a:ea typeface="Times New Roman" panose="02020603050405020304" pitchFamily="18" charset="0"/>
              </a:rPr>
              <a:t>Testing (debugging, performance, and accuracy testing)</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US" sz="1800" b="1" dirty="0">
                <a:effectLst/>
                <a:latin typeface="Times New Roman" panose="02020603050405020304" pitchFamily="18" charset="0"/>
                <a:ea typeface="Times New Roman" panose="02020603050405020304" pitchFamily="18" charset="0"/>
              </a:rPr>
              <a:t>Final System Integration (Week 9):</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800" dirty="0">
                <a:effectLst/>
                <a:latin typeface="Times New Roman" panose="02020603050405020304" pitchFamily="18" charset="0"/>
                <a:ea typeface="Times New Roman" panose="02020603050405020304" pitchFamily="18" charset="0"/>
              </a:rPr>
              <a:t>Monitor and address testing graphs</a:t>
            </a:r>
          </a:p>
          <a:p>
            <a:pPr>
              <a:lnSpc>
                <a:spcPct val="150000"/>
              </a:lnSpc>
            </a:pPr>
            <a:r>
              <a:rPr lang="en-US" sz="1800" b="1" dirty="0">
                <a:effectLst/>
                <a:latin typeface="Times New Roman" panose="02020603050405020304" pitchFamily="18" charset="0"/>
                <a:ea typeface="Times New Roman" panose="02020603050405020304" pitchFamily="18" charset="0"/>
              </a:rPr>
              <a:t>Documentation &amp;  Future Work (Week 10):</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Improvement in the accuracy &amp; distance coverage</a:t>
            </a:r>
            <a:endParaRPr lang="en-GB" sz="1800" dirty="0"/>
          </a:p>
          <a:p>
            <a:pPr marL="0" indent="0">
              <a:lnSpc>
                <a:spcPct val="150000"/>
              </a:lnSpc>
              <a:buNone/>
            </a:pPr>
            <a:endParaRPr lang="en-IN" sz="180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4155585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Introduction</a:t>
            </a:r>
          </a:p>
        </p:txBody>
      </p:sp>
      <p:sp>
        <p:nvSpPr>
          <p:cNvPr id="3" name="Content Placeholder 2"/>
          <p:cNvSpPr>
            <a:spLocks noGrp="1"/>
          </p:cNvSpPr>
          <p:nvPr>
            <p:ph idx="1"/>
          </p:nvPr>
        </p:nvSpPr>
        <p:spPr/>
        <p:txBody>
          <a:bodyPr/>
          <a:lstStyle/>
          <a:p>
            <a:pPr algn="just"/>
            <a:r>
              <a:rPr lang="en-US" sz="1800" dirty="0">
                <a:solidFill>
                  <a:srgbClr val="333333"/>
                </a:solidFill>
                <a:effectLst/>
                <a:latin typeface="Times New Roman" panose="02020603050405020304" pitchFamily="18" charset="0"/>
                <a:ea typeface="Times New Roman" panose="02020603050405020304" pitchFamily="18" charset="0"/>
              </a:rPr>
              <a:t>Over the last decade, face detection has undergone a transformative journey, propelled by significant advancements in deep learning and convolutional neural networks (CNNs). These technological strides have not only addressed a fundamental challenge in computer vision and pattern recognition but have also elevated face recognition to a critical status in today's interconnected world. With applications ranging from crime identification to security systems and authentication, the need for accurate and efficient face detection solutions has become paramount.</a:t>
            </a:r>
            <a:endParaRPr lang="en-IN" sz="1800" dirty="0">
              <a:effectLst/>
              <a:latin typeface="Times New Roman" panose="02020603050405020304" pitchFamily="18" charset="0"/>
              <a:ea typeface="Times New Roman" panose="02020603050405020304" pitchFamily="18" charset="0"/>
            </a:endParaRPr>
          </a:p>
          <a:p>
            <a:pPr algn="just"/>
            <a:r>
              <a:rPr lang="en-US" sz="1800" dirty="0">
                <a:solidFill>
                  <a:srgbClr val="333333"/>
                </a:solidFill>
                <a:effectLst/>
                <a:latin typeface="Times New Roman" panose="02020603050405020304" pitchFamily="18" charset="0"/>
                <a:ea typeface="Times New Roman" panose="02020603050405020304" pitchFamily="18" charset="0"/>
              </a:rPr>
              <a:t>Closed-circuit television (CCTV) systems have become ubiquitous in modern society, serving diverse purposes. At the core of these systems lies real-time face recognition, a crucial component that involves matching a person's face in a digital image or video frame against faces stored in a database. This capability has become indispensable in various fields, responding to the growing demand for individual identification in our increasingly globalized society.</a:t>
            </a:r>
            <a:endParaRPr lang="en-IN" sz="1800" dirty="0">
              <a:effectLst/>
              <a:latin typeface="Times New Roman" panose="02020603050405020304" pitchFamily="18" charset="0"/>
              <a:ea typeface="Times New Roman" panose="02020603050405020304" pitchFamily="18" charset="0"/>
            </a:endParaRPr>
          </a:p>
          <a:p>
            <a:pPr marL="0" indent="0" algn="just">
              <a:buNone/>
            </a:pPr>
            <a:endParaRPr lang="en-GB" dirty="0"/>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Timeline of Project</a:t>
            </a:r>
          </a:p>
        </p:txBody>
      </p:sp>
      <p:sp>
        <p:nvSpPr>
          <p:cNvPr id="3" name="Content Placeholder 2"/>
          <p:cNvSpPr>
            <a:spLocks noGrp="1"/>
          </p:cNvSpPr>
          <p:nvPr>
            <p:ph idx="1"/>
          </p:nvPr>
        </p:nvSpPr>
        <p:spPr/>
        <p:txBody>
          <a:bodyPr/>
          <a:lstStyle/>
          <a:p>
            <a:pPr marL="0" indent="0">
              <a:lnSpc>
                <a:spcPct val="150000"/>
              </a:lnSpc>
              <a:buNone/>
            </a:pPr>
            <a:endParaRPr lang="en-GB" dirty="0"/>
          </a:p>
        </p:txBody>
      </p:sp>
      <p:pic>
        <p:nvPicPr>
          <p:cNvPr id="6" name="Picture 5">
            <a:extLst>
              <a:ext uri="{FF2B5EF4-FFF2-40B4-BE49-F238E27FC236}">
                <a16:creationId xmlns:a16="http://schemas.microsoft.com/office/drawing/2014/main" id="{589B60BE-FAB7-6D46-16C0-6D2D7027103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02268"/>
            <a:ext cx="10515599" cy="4724400"/>
          </a:xfrm>
          <a:prstGeom prst="rect">
            <a:avLst/>
          </a:prstGeom>
          <a:noFill/>
          <a:ln>
            <a:noFill/>
          </a:ln>
        </p:spPr>
      </p:pic>
    </p:spTree>
    <p:extLst>
      <p:ext uri="{BB962C8B-B14F-4D97-AF65-F5344CB8AC3E}">
        <p14:creationId xmlns:p14="http://schemas.microsoft.com/office/powerpoint/2010/main" val="2520180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Outcomes / Results Obtained</a:t>
            </a:r>
          </a:p>
        </p:txBody>
      </p:sp>
      <p:sp>
        <p:nvSpPr>
          <p:cNvPr id="3" name="Content Placeholder 2"/>
          <p:cNvSpPr>
            <a:spLocks noGrp="1"/>
          </p:cNvSpPr>
          <p:nvPr>
            <p:ph idx="1"/>
          </p:nvPr>
        </p:nvSpPr>
        <p:spPr/>
        <p:txBody>
          <a:bodyPr/>
          <a:lstStyle/>
          <a:p>
            <a:pPr algn="just"/>
            <a:r>
              <a:rPr lang="en-US" sz="1800" b="1" dirty="0">
                <a:effectLst/>
                <a:latin typeface="Times New Roman" panose="02020603050405020304" pitchFamily="18" charset="0"/>
                <a:ea typeface="Times New Roman" panose="02020603050405020304" pitchFamily="18" charset="0"/>
              </a:rPr>
              <a:t>Enhanced Identification in Public Spaces</a:t>
            </a:r>
          </a:p>
          <a:p>
            <a:pPr marL="0" indent="0" algn="just">
              <a:buNone/>
            </a:pPr>
            <a:r>
              <a:rPr lang="en-US" sz="1800" b="1"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Implementing face-identification technology empowers law enforcement agencies, particularly the police, to enhance their control over identifying individuals in public spaces such as railway stations and parks. The technology allows for real-time identification, aiding in the swift recognition of individuals, whether they are potential thieves or missing persons.</a:t>
            </a:r>
            <a:endParaRPr lang="en-IN" sz="1800" dirty="0">
              <a:effectLst/>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rPr>
              <a:t>Precise Timestamped Records</a:t>
            </a:r>
          </a:p>
          <a:p>
            <a:pPr marL="0" indent="0" algn="just">
              <a:buNone/>
            </a:pPr>
            <a:r>
              <a:rPr lang="en-US" sz="1800" dirty="0">
                <a:effectLst/>
                <a:latin typeface="Times New Roman" panose="02020603050405020304" pitchFamily="18" charset="0"/>
                <a:ea typeface="Times New Roman" panose="02020603050405020304" pitchFamily="18" charset="0"/>
              </a:rPr>
              <a:t>The use of face identification in surveillance systems enables the police to maintain precise timestamped records of when a person of interest was identified. This chronological data proves invaluable for investigations, providing a detailed timeline of individuals' movements and activities in public areas.</a:t>
            </a:r>
            <a:endParaRPr lang="en-IN" sz="1800" dirty="0">
              <a:effectLst/>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rPr>
              <a:t>Increased Surveillance Efficacy</a:t>
            </a:r>
          </a:p>
          <a:p>
            <a:pPr marL="0" indent="0" algn="just">
              <a:buNone/>
            </a:pPr>
            <a:r>
              <a:rPr lang="en-US" sz="1800" dirty="0">
                <a:effectLst/>
                <a:latin typeface="Times New Roman" panose="02020603050405020304" pitchFamily="18" charset="0"/>
                <a:ea typeface="Times New Roman" panose="02020603050405020304" pitchFamily="18" charset="0"/>
              </a:rPr>
              <a:t>Face-identification technology significantly boosts the efficacy of surveillance in public places. By utilizing cameras strategically placed in key locations, law enforcement gains the ability to quickly and accurately identify individuals, contributing to crime prevention and the resolution of missing person cases.</a:t>
            </a:r>
            <a:endParaRPr lang="en-IN" sz="1800" dirty="0">
              <a:effectLst/>
              <a:latin typeface="Times New Roman" panose="02020603050405020304" pitchFamily="18" charset="0"/>
              <a:ea typeface="Times New Roman" panose="02020603050405020304" pitchFamily="18" charset="0"/>
            </a:endParaRPr>
          </a:p>
          <a:p>
            <a:pPr algn="just"/>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Outcomes / Results Obtained</a:t>
            </a:r>
          </a:p>
        </p:txBody>
      </p:sp>
      <p:sp>
        <p:nvSpPr>
          <p:cNvPr id="3" name="Content Placeholder 2"/>
          <p:cNvSpPr>
            <a:spLocks noGrp="1"/>
          </p:cNvSpPr>
          <p:nvPr>
            <p:ph idx="1"/>
          </p:nvPr>
        </p:nvSpPr>
        <p:spPr>
          <a:xfrm>
            <a:off x="838200" y="1584660"/>
            <a:ext cx="10515600" cy="4351338"/>
          </a:xfrm>
        </p:spPr>
        <p:txBody>
          <a:bodyPr/>
          <a:lstStyle/>
          <a:p>
            <a:pPr algn="just"/>
            <a:r>
              <a:rPr lang="en-US" sz="1800" b="1" dirty="0">
                <a:effectLst/>
                <a:latin typeface="Times New Roman" panose="02020603050405020304" pitchFamily="18" charset="0"/>
                <a:ea typeface="Times New Roman" panose="02020603050405020304" pitchFamily="18" charset="0"/>
              </a:rPr>
              <a:t>Applicability in Diverse Locations</a:t>
            </a:r>
          </a:p>
          <a:p>
            <a:pPr algn="just"/>
            <a:r>
              <a:rPr lang="en-US" sz="1800" dirty="0">
                <a:effectLst/>
                <a:latin typeface="Times New Roman" panose="02020603050405020304" pitchFamily="18" charset="0"/>
                <a:ea typeface="Times New Roman" panose="02020603050405020304" pitchFamily="18" charset="0"/>
              </a:rPr>
              <a:t>This approach is not limited to a specific type of location; it is adaptable and applicable in various public spaces, including but not limited to railway stations and parks. The versatility of face-identification technology ensures that law enforcement can maintain control and enhance security measures across a diverse range of environments.</a:t>
            </a:r>
            <a:endParaRPr lang="en-IN" sz="1800" dirty="0">
              <a:effectLst/>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rPr>
              <a:t>Strategic Crime Prevention</a:t>
            </a:r>
          </a:p>
          <a:p>
            <a:pPr algn="just"/>
            <a:r>
              <a:rPr lang="en-US" sz="1800" dirty="0">
                <a:effectLst/>
                <a:latin typeface="Times New Roman" panose="02020603050405020304" pitchFamily="18" charset="0"/>
                <a:ea typeface="Times New Roman" panose="02020603050405020304" pitchFamily="18" charset="0"/>
              </a:rPr>
              <a:t>The implementation of face identification serves as a proactive measure for crime prevention. By promptly identifying potential threats or persons of interest, law enforcement can take swift action to maintain public safety. This technology acts as a deterrent, discouraging criminal activities in public spaces and contributing to an overall safer environment for citizens.</a:t>
            </a:r>
            <a:endParaRPr lang="en-IN" sz="1800" dirty="0">
              <a:effectLst/>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rPr>
              <a:t>Search and Rescue Operations</a:t>
            </a:r>
          </a:p>
          <a:p>
            <a:pPr marL="0" indent="0" algn="just">
              <a:buNone/>
            </a:pPr>
            <a:r>
              <a:rPr lang="en-US" sz="1800" dirty="0">
                <a:effectLst/>
                <a:latin typeface="Times New Roman" panose="02020603050405020304" pitchFamily="18" charset="0"/>
                <a:ea typeface="Times New Roman" panose="02020603050405020304" pitchFamily="18" charset="0"/>
              </a:rPr>
              <a:t>In cases of emergencies or natural disasters, face identification can be crucial for search and rescue operations. It facilitates the rapid identification of missing persons or individuals in distress, expediting the overall response time.</a:t>
            </a:r>
            <a:endParaRPr lang="en-IN" sz="1800" dirty="0">
              <a:effectLst/>
              <a:latin typeface="Times New Roman" panose="02020603050405020304" pitchFamily="18" charset="0"/>
              <a:ea typeface="Times New Roman" panose="02020603050405020304" pitchFamily="18" charset="0"/>
            </a:endParaRPr>
          </a:p>
          <a:p>
            <a:pPr marL="0" indent="0" algn="just">
              <a:buNone/>
            </a:pPr>
            <a:endParaRPr lang="en-US"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70565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Outcomes / Results Obtained</a:t>
            </a:r>
          </a:p>
        </p:txBody>
      </p:sp>
      <p:sp>
        <p:nvSpPr>
          <p:cNvPr id="3" name="Content Placeholder 2"/>
          <p:cNvSpPr>
            <a:spLocks noGrp="1"/>
          </p:cNvSpPr>
          <p:nvPr>
            <p:ph idx="1"/>
          </p:nvPr>
        </p:nvSpPr>
        <p:spPr/>
        <p:txBody>
          <a:bodyPr/>
          <a:lstStyle/>
          <a:p>
            <a:pPr algn="just"/>
            <a:r>
              <a:rPr lang="en-US" sz="1800" b="1" dirty="0">
                <a:effectLst/>
                <a:latin typeface="Times New Roman" panose="02020603050405020304" pitchFamily="18" charset="0"/>
                <a:ea typeface="Times New Roman" panose="02020603050405020304" pitchFamily="18" charset="0"/>
              </a:rPr>
              <a:t>Enhanced Investigations</a:t>
            </a:r>
          </a:p>
          <a:p>
            <a:pPr marL="0" indent="0" algn="just">
              <a:buNone/>
            </a:pPr>
            <a:r>
              <a:rPr lang="en-US" sz="1800" dirty="0">
                <a:effectLst/>
                <a:latin typeface="Times New Roman" panose="02020603050405020304" pitchFamily="18" charset="0"/>
                <a:ea typeface="Times New Roman" panose="02020603050405020304" pitchFamily="18" charset="0"/>
              </a:rPr>
              <a:t>Face recognition technology provides law enforcement with a valuable tool for enhancing investigations. The ability to link individuals to specific locations and activities aids in building stronger cases and gathering evidence for legal proceedings.</a:t>
            </a:r>
            <a:endParaRPr lang="en-US" sz="1800" b="1" dirty="0">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rPr>
              <a:t>Reduction in Response Time</a:t>
            </a:r>
          </a:p>
          <a:p>
            <a:pPr marL="0" indent="0" algn="just">
              <a:buNone/>
            </a:pPr>
            <a:r>
              <a:rPr lang="en-US" sz="1800" dirty="0">
                <a:effectLst/>
                <a:latin typeface="Times New Roman" panose="02020603050405020304" pitchFamily="18" charset="0"/>
                <a:ea typeface="Times New Roman" panose="02020603050405020304" pitchFamily="18" charset="0"/>
              </a:rPr>
              <a:t>Real-time face identification significantly reduces the response time for law enforcement. Whether it's a security threat or a missing person, quick identification allows for a more immediate and targeted response, potentially preventing criminal activities or ensuring the safety of individuals in distress.</a:t>
            </a:r>
            <a:endParaRPr lang="en-US" sz="1800" b="1" dirty="0">
              <a:effectLst/>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rPr>
              <a:t>Efficient Crowd Management</a:t>
            </a:r>
          </a:p>
          <a:p>
            <a:pPr marL="0" indent="0" algn="just">
              <a:buNone/>
            </a:pPr>
            <a:r>
              <a:rPr lang="en-US" sz="1800" dirty="0">
                <a:effectLst/>
                <a:latin typeface="Times New Roman" panose="02020603050405020304" pitchFamily="18" charset="0"/>
                <a:ea typeface="Times New Roman" panose="02020603050405020304" pitchFamily="18" charset="0"/>
              </a:rPr>
              <a:t>Face-identification technology aids law enforcement in efficiently managing large crowds during events, protests, or gatherings. It enables quick identification of individuals, helping maintain order and respond promptly to any security concerns.</a:t>
            </a:r>
            <a:endParaRPr lang="en-IN" sz="1800" dirty="0">
              <a:effectLst/>
              <a:latin typeface="Times New Roman" panose="02020603050405020304" pitchFamily="18" charset="0"/>
              <a:ea typeface="Times New Roman" panose="02020603050405020304" pitchFamily="18" charset="0"/>
            </a:endParaRPr>
          </a:p>
          <a:p>
            <a:pPr marL="0" indent="0" algn="just">
              <a:buNone/>
            </a:pPr>
            <a:endParaRPr lang="en-GB" dirty="0"/>
          </a:p>
        </p:txBody>
      </p:sp>
    </p:spTree>
    <p:extLst>
      <p:ext uri="{BB962C8B-B14F-4D97-AF65-F5344CB8AC3E}">
        <p14:creationId xmlns:p14="http://schemas.microsoft.com/office/powerpoint/2010/main" val="2632011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Conclusion</a:t>
            </a:r>
          </a:p>
        </p:txBody>
      </p:sp>
      <p:sp>
        <p:nvSpPr>
          <p:cNvPr id="3" name="Content Placeholder 2"/>
          <p:cNvSpPr>
            <a:spLocks noGrp="1"/>
          </p:cNvSpPr>
          <p:nvPr>
            <p:ph idx="1"/>
          </p:nvPr>
        </p:nvSpPr>
        <p:spPr/>
        <p:txBody>
          <a:bodyPr/>
          <a:lstStyle/>
          <a:p>
            <a:pPr algn="just">
              <a:lnSpc>
                <a:spcPct val="150000"/>
              </a:lnSpc>
              <a:tabLst>
                <a:tab pos="619125" algn="l"/>
              </a:tabLst>
            </a:pPr>
            <a:r>
              <a:rPr lang="en-US" sz="1800" b="1" dirty="0">
                <a:effectLst/>
                <a:latin typeface="Times New Roman" panose="02020603050405020304" pitchFamily="18" charset="0"/>
                <a:ea typeface="Times New Roman" panose="02020603050405020304" pitchFamily="18" charset="0"/>
              </a:rPr>
              <a:t>Enhanced Fraud Prevention:</a:t>
            </a:r>
            <a:endParaRPr lang="en-IN" sz="1800" b="1" dirty="0">
              <a:latin typeface="Times New Roman" panose="02020603050405020304" pitchFamily="18" charset="0"/>
              <a:ea typeface="Times New Roman" panose="02020603050405020304" pitchFamily="18" charset="0"/>
            </a:endParaRPr>
          </a:p>
          <a:p>
            <a:pPr marL="0" indent="0" algn="just">
              <a:lnSpc>
                <a:spcPct val="150000"/>
              </a:lnSpc>
              <a:buNone/>
              <a:tabLst>
                <a:tab pos="619125" algn="l"/>
              </a:tabLst>
            </a:pPr>
            <a:r>
              <a:rPr lang="en-US" sz="1800" dirty="0">
                <a:effectLst/>
                <a:latin typeface="Times New Roman" panose="02020603050405020304" pitchFamily="18" charset="0"/>
                <a:ea typeface="Times New Roman" panose="02020603050405020304" pitchFamily="18" charset="0"/>
              </a:rPr>
              <a:t>Face detection technology provides an added layer of security in the financial sector by preventing fraudulent activities. The ability to verify identities in real-time during transactions helps identify and prevent unauthorized access, reducing the risk of financial fraud such as account takeovers or unauthorized transactions.</a:t>
            </a:r>
            <a:endParaRPr lang="en-IN" sz="1800" dirty="0">
              <a:effectLst/>
              <a:latin typeface="Times New Roman" panose="02020603050405020304" pitchFamily="18" charset="0"/>
              <a:ea typeface="Times New Roman" panose="02020603050405020304" pitchFamily="18" charset="0"/>
            </a:endParaRPr>
          </a:p>
          <a:p>
            <a:pPr algn="just">
              <a:lnSpc>
                <a:spcPct val="150000"/>
              </a:lnSpc>
              <a:tabLst>
                <a:tab pos="619125" algn="l"/>
              </a:tabLst>
            </a:pPr>
            <a:r>
              <a:rPr lang="en-US" sz="1800" b="1" dirty="0" err="1">
                <a:effectLst/>
                <a:latin typeface="Times New Roman" panose="02020603050405020304" pitchFamily="18" charset="0"/>
                <a:ea typeface="Times New Roman" panose="02020603050405020304" pitchFamily="18" charset="0"/>
              </a:rPr>
              <a:t>Treamlined</a:t>
            </a:r>
            <a:r>
              <a:rPr lang="en-US" sz="1800" b="1" dirty="0">
                <a:effectLst/>
                <a:latin typeface="Times New Roman" panose="02020603050405020304" pitchFamily="18" charset="0"/>
                <a:ea typeface="Times New Roman" panose="02020603050405020304" pitchFamily="18" charset="0"/>
              </a:rPr>
              <a:t> Identity Verification:</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tabLst>
                <a:tab pos="619125" algn="l"/>
              </a:tabLst>
            </a:pPr>
            <a:r>
              <a:rPr lang="en-US" sz="1800" dirty="0">
                <a:effectLst/>
                <a:latin typeface="Times New Roman" panose="02020603050405020304" pitchFamily="18" charset="0"/>
                <a:ea typeface="Times New Roman" panose="02020603050405020304" pitchFamily="18" charset="0"/>
              </a:rPr>
              <a:t>Financial institutions can streamline their identity verification processes using facial recognition algorithms. Customers can be quickly authenticated through their facial features, eliminating the need for cumbersome and time-consuming traditional verification methods. This not only enhances security but also contributes to a more efficient customer onboarding process.</a:t>
            </a:r>
            <a:endParaRPr lang="en-IN" sz="180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22385711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Conclusion</a:t>
            </a:r>
          </a:p>
        </p:txBody>
      </p:sp>
      <p:sp>
        <p:nvSpPr>
          <p:cNvPr id="3" name="Content Placeholder 2"/>
          <p:cNvSpPr>
            <a:spLocks noGrp="1"/>
          </p:cNvSpPr>
          <p:nvPr>
            <p:ph idx="1"/>
          </p:nvPr>
        </p:nvSpPr>
        <p:spPr/>
        <p:txBody>
          <a:bodyPr/>
          <a:lstStyle/>
          <a:p>
            <a:pPr algn="just">
              <a:lnSpc>
                <a:spcPct val="150000"/>
              </a:lnSpc>
              <a:tabLst>
                <a:tab pos="619125" algn="l"/>
              </a:tabLst>
            </a:pPr>
            <a:r>
              <a:rPr lang="en-US" sz="1800" b="1" dirty="0">
                <a:effectLst/>
                <a:latin typeface="Times New Roman" panose="02020603050405020304" pitchFamily="18" charset="0"/>
                <a:ea typeface="Times New Roman" panose="02020603050405020304" pitchFamily="18" charset="0"/>
              </a:rPr>
              <a:t>Personalized Customer Interactions:</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tabLst>
                <a:tab pos="619125" algn="l"/>
              </a:tabLst>
            </a:pPr>
            <a:r>
              <a:rPr lang="en-US" sz="1800" dirty="0">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he application of face detection technology allows financial institutions to personalize customer interactions. By recognizing and identifying customers in real-time, institutions can tailor their services based on individual preferences and history, creating a more personalized and engaging customer experience.</a:t>
            </a:r>
            <a:endParaRPr lang="en-IN" sz="1800" dirty="0">
              <a:effectLst/>
              <a:latin typeface="Times New Roman" panose="02020603050405020304" pitchFamily="18" charset="0"/>
              <a:ea typeface="Times New Roman" panose="02020603050405020304" pitchFamily="18" charset="0"/>
            </a:endParaRPr>
          </a:p>
          <a:p>
            <a:pPr algn="just">
              <a:lnSpc>
                <a:spcPct val="150000"/>
              </a:lnSpc>
              <a:tabLst>
                <a:tab pos="619125" algn="l"/>
              </a:tabLst>
            </a:pPr>
            <a:r>
              <a:rPr lang="en-US" sz="1800" b="1" dirty="0">
                <a:effectLst/>
                <a:latin typeface="Times New Roman" panose="02020603050405020304" pitchFamily="18" charset="0"/>
                <a:ea typeface="Times New Roman" panose="02020603050405020304" pitchFamily="18" charset="0"/>
              </a:rPr>
              <a:t>Efficient Customer Service:</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tabLst>
                <a:tab pos="619125" algn="l"/>
              </a:tabLst>
            </a:pPr>
            <a:r>
              <a:rPr lang="en-US" sz="1800" dirty="0">
                <a:effectLst/>
                <a:latin typeface="Times New Roman" panose="02020603050405020304" pitchFamily="18" charset="0"/>
                <a:ea typeface="Times New Roman" panose="02020603050405020304" pitchFamily="18" charset="0"/>
              </a:rPr>
              <a:t>Quick identification through facial recognition contributes to more efficient customer service. Customer interactions can be expedited, reducing waiting times and enhancing overall satisfaction. This efficiency is particularly beneficial in high-traffic areas such as bank branches or during peak transaction periods.</a:t>
            </a:r>
            <a:endParaRPr lang="en-IN" sz="180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2148739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Conclusion</a:t>
            </a:r>
          </a:p>
        </p:txBody>
      </p:sp>
      <p:sp>
        <p:nvSpPr>
          <p:cNvPr id="3" name="Content Placeholder 2"/>
          <p:cNvSpPr>
            <a:spLocks noGrp="1"/>
          </p:cNvSpPr>
          <p:nvPr>
            <p:ph idx="1"/>
          </p:nvPr>
        </p:nvSpPr>
        <p:spPr>
          <a:xfrm>
            <a:off x="838200" y="1472698"/>
            <a:ext cx="10515600" cy="4351338"/>
          </a:xfrm>
        </p:spPr>
        <p:txBody>
          <a:bodyPr>
            <a:normAutofit lnSpcReduction="10000"/>
          </a:bodyPr>
          <a:lstStyle/>
          <a:p>
            <a:pPr algn="just">
              <a:lnSpc>
                <a:spcPct val="150000"/>
              </a:lnSpc>
              <a:tabLst>
                <a:tab pos="619125" algn="l"/>
              </a:tabLst>
            </a:pPr>
            <a:r>
              <a:rPr lang="en-US" sz="1800" b="1" dirty="0">
                <a:effectLst/>
                <a:latin typeface="Times New Roman" panose="02020603050405020304" pitchFamily="18" charset="0"/>
                <a:ea typeface="Times New Roman" panose="02020603050405020304" pitchFamily="18" charset="0"/>
              </a:rPr>
              <a:t>Algorithmic Analysis for Enhanced Security:</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tabLst>
                <a:tab pos="619125" algn="l"/>
              </a:tabLst>
            </a:pPr>
            <a:r>
              <a:rPr lang="en-US" sz="1800" dirty="0">
                <a:effectLst/>
                <a:latin typeface="Times New Roman" panose="02020603050405020304" pitchFamily="18" charset="0"/>
                <a:ea typeface="Times New Roman" panose="02020603050405020304" pitchFamily="18" charset="0"/>
              </a:rPr>
              <a:t>Face detection algorithms go beyond simple identification; they analyze visual data for patterns and features indicative of facial characteristics. This algorithmic analysis enhances security measures by extracting valuable information from images and videos, contributing to a more sophisticated and comprehensive approach to identity verification.</a:t>
            </a:r>
            <a:endParaRPr lang="en-IN" sz="1800" dirty="0">
              <a:effectLst/>
              <a:latin typeface="Times New Roman" panose="02020603050405020304" pitchFamily="18" charset="0"/>
              <a:ea typeface="Times New Roman" panose="02020603050405020304" pitchFamily="18" charset="0"/>
            </a:endParaRPr>
          </a:p>
          <a:p>
            <a:pPr algn="just">
              <a:lnSpc>
                <a:spcPct val="150000"/>
              </a:lnSpc>
              <a:tabLst>
                <a:tab pos="619125" algn="l"/>
              </a:tabLst>
            </a:pPr>
            <a:r>
              <a:rPr lang="en-US" sz="1800" b="1" dirty="0">
                <a:effectLst/>
                <a:latin typeface="Times New Roman" panose="02020603050405020304" pitchFamily="18" charset="0"/>
                <a:ea typeface="Times New Roman" panose="02020603050405020304" pitchFamily="18" charset="0"/>
              </a:rPr>
              <a:t>Static Image and Real-Time Detection:</a:t>
            </a:r>
            <a:endParaRPr lang="en-IN" sz="1800" dirty="0">
              <a:effectLst/>
              <a:latin typeface="Times New Roman" panose="02020603050405020304" pitchFamily="18" charset="0"/>
              <a:ea typeface="Times New Roman" panose="02020603050405020304" pitchFamily="18" charset="0"/>
            </a:endParaRPr>
          </a:p>
          <a:p>
            <a:pPr marL="57150" indent="0" algn="just">
              <a:lnSpc>
                <a:spcPct val="150000"/>
              </a:lnSpc>
              <a:buNone/>
              <a:tabLst>
                <a:tab pos="619125" algn="l"/>
              </a:tabLst>
            </a:pPr>
            <a:r>
              <a:rPr lang="en-US" sz="1800" dirty="0">
                <a:effectLst/>
                <a:latin typeface="Times New Roman" panose="02020603050405020304" pitchFamily="18" charset="0"/>
                <a:ea typeface="Times New Roman" panose="02020603050405020304" pitchFamily="18" charset="0"/>
              </a:rPr>
              <a:t>Financial institutions benefit from both static image face detection and real-time face detection. Static image analysis allows for scrutiny of photographic identification, while real-time detection enables swift identification and authentication during live interactions. This dual capability creates a comprehensive security framework, addressing various scenarios in financial operations.</a:t>
            </a:r>
            <a:endParaRPr lang="en-IN" sz="180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477608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Conclusion</a:t>
            </a:r>
          </a:p>
        </p:txBody>
      </p:sp>
      <p:sp>
        <p:nvSpPr>
          <p:cNvPr id="3" name="Content Placeholder 2"/>
          <p:cNvSpPr>
            <a:spLocks noGrp="1"/>
          </p:cNvSpPr>
          <p:nvPr>
            <p:ph idx="1"/>
          </p:nvPr>
        </p:nvSpPr>
        <p:spPr>
          <a:xfrm>
            <a:off x="838200" y="1472698"/>
            <a:ext cx="10515600" cy="4351338"/>
          </a:xfrm>
        </p:spPr>
        <p:txBody>
          <a:bodyPr>
            <a:normAutofit/>
          </a:bodyPr>
          <a:lstStyle/>
          <a:p>
            <a:pPr algn="just">
              <a:lnSpc>
                <a:spcPct val="150000"/>
              </a:lnSpc>
              <a:tabLst>
                <a:tab pos="619125" algn="l"/>
              </a:tabLst>
            </a:pPr>
            <a:r>
              <a:rPr lang="en-US" sz="1800" b="1" dirty="0">
                <a:effectLst/>
                <a:latin typeface="Times New Roman" panose="02020603050405020304" pitchFamily="18" charset="0"/>
                <a:ea typeface="Times New Roman" panose="02020603050405020304" pitchFamily="18" charset="0"/>
              </a:rPr>
              <a:t>Operational Efficiency:</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tabLst>
                <a:tab pos="619125" algn="l"/>
              </a:tabLst>
            </a:pPr>
            <a:r>
              <a:rPr lang="en-US" sz="1800" dirty="0">
                <a:effectLst/>
                <a:latin typeface="Times New Roman" panose="02020603050405020304" pitchFamily="18" charset="0"/>
                <a:ea typeface="Times New Roman" panose="02020603050405020304" pitchFamily="18" charset="0"/>
              </a:rPr>
              <a:t>The precision and efficiency of face detection algorithms contribute to overall operational efficiency in the financial sector. Rapid processing and analysis of visual data ensure that identity verification and fraud prevention measures are seamlessly integrated into daily operations, minimizing disruptions and delays.</a:t>
            </a:r>
            <a:endParaRPr lang="en-IN" sz="1800" dirty="0">
              <a:effectLst/>
              <a:latin typeface="Times New Roman" panose="02020603050405020304" pitchFamily="18" charset="0"/>
              <a:ea typeface="Times New Roman" panose="02020603050405020304" pitchFamily="18" charset="0"/>
            </a:endParaRPr>
          </a:p>
          <a:p>
            <a:pPr algn="just">
              <a:lnSpc>
                <a:spcPct val="150000"/>
              </a:lnSpc>
              <a:tabLst>
                <a:tab pos="619125" algn="l"/>
              </a:tabLst>
            </a:pPr>
            <a:r>
              <a:rPr lang="en-US" sz="1800" b="1" dirty="0">
                <a:effectLst/>
                <a:latin typeface="Times New Roman" panose="02020603050405020304" pitchFamily="18" charset="0"/>
                <a:ea typeface="Times New Roman" panose="02020603050405020304" pitchFamily="18" charset="0"/>
              </a:rPr>
              <a:t>Reliability in Real-Time Scenarios:</a:t>
            </a:r>
            <a:endParaRPr lang="en-IN" sz="1800" dirty="0">
              <a:effectLst/>
              <a:latin typeface="Times New Roman" panose="02020603050405020304" pitchFamily="18" charset="0"/>
              <a:ea typeface="Times New Roman" panose="02020603050405020304" pitchFamily="18" charset="0"/>
            </a:endParaRPr>
          </a:p>
          <a:p>
            <a:pPr marL="57150" indent="0" algn="just">
              <a:lnSpc>
                <a:spcPct val="150000"/>
              </a:lnSpc>
              <a:buNone/>
              <a:tabLst>
                <a:tab pos="619125" algn="l"/>
              </a:tabLst>
            </a:pPr>
            <a:r>
              <a:rPr lang="en-US" sz="1800" dirty="0">
                <a:effectLst/>
                <a:latin typeface="Times New Roman" panose="02020603050405020304" pitchFamily="18" charset="0"/>
                <a:ea typeface="Times New Roman" panose="02020603050405020304" pitchFamily="18" charset="0"/>
              </a:rPr>
              <a:t>The ability of face detection algorithms to accurately and rapidly process visual data enhances the reliability of financial systems in real-time scenarios. This is crucial for timely decision-making during transactions, ensuring that security measures are effective and do not hinder the smooth flow of financial operations.</a:t>
            </a:r>
            <a:endParaRPr lang="en-IN" sz="1800" dirty="0">
              <a:effectLst/>
              <a:latin typeface="Times New Roman" panose="02020603050405020304" pitchFamily="18" charset="0"/>
              <a:ea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384152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Conclusion</a:t>
            </a:r>
          </a:p>
        </p:txBody>
      </p:sp>
      <p:sp>
        <p:nvSpPr>
          <p:cNvPr id="3" name="Content Placeholder 2"/>
          <p:cNvSpPr>
            <a:spLocks noGrp="1"/>
          </p:cNvSpPr>
          <p:nvPr>
            <p:ph idx="1"/>
          </p:nvPr>
        </p:nvSpPr>
        <p:spPr>
          <a:xfrm>
            <a:off x="838200" y="1472698"/>
            <a:ext cx="10515600" cy="4351338"/>
          </a:xfrm>
        </p:spPr>
        <p:txBody>
          <a:bodyPr>
            <a:normAutofit/>
          </a:bodyPr>
          <a:lstStyle/>
          <a:p>
            <a:pPr algn="just">
              <a:lnSpc>
                <a:spcPct val="150000"/>
              </a:lnSpc>
              <a:tabLst>
                <a:tab pos="619125" algn="l"/>
              </a:tabLst>
            </a:pPr>
            <a:r>
              <a:rPr lang="en-US" sz="1800" b="1" dirty="0">
                <a:effectLst/>
                <a:latin typeface="Times New Roman" panose="02020603050405020304" pitchFamily="18" charset="0"/>
                <a:ea typeface="Times New Roman" panose="02020603050405020304" pitchFamily="18" charset="0"/>
              </a:rPr>
              <a:t>Continuous Improvement and Adaptability:</a:t>
            </a:r>
            <a:endParaRPr lang="en-IN" sz="1800" dirty="0">
              <a:effectLst/>
              <a:latin typeface="Times New Roman" panose="02020603050405020304" pitchFamily="18" charset="0"/>
              <a:ea typeface="Times New Roman" panose="02020603050405020304" pitchFamily="18" charset="0"/>
            </a:endParaRPr>
          </a:p>
          <a:p>
            <a:pPr marL="57150" indent="0" algn="just">
              <a:lnSpc>
                <a:spcPct val="150000"/>
              </a:lnSpc>
              <a:buNone/>
              <a:tabLst>
                <a:tab pos="619125" algn="l"/>
              </a:tabLst>
            </a:pPr>
            <a:r>
              <a:rPr lang="en-US" sz="1800" dirty="0">
                <a:effectLst/>
                <a:latin typeface="Times New Roman" panose="02020603050405020304" pitchFamily="18" charset="0"/>
                <a:ea typeface="Times New Roman" panose="02020603050405020304" pitchFamily="18" charset="0"/>
              </a:rPr>
              <a:t>The technology's algorithmic nature allows for continuous improvement and adaptability. Financial institutions can update and refine algorithms to stay ahead of emerging threats, ensuring that their face detection systems remain effective and resilient in the face of evolving security challenges.</a:t>
            </a:r>
            <a:endParaRPr lang="en-IN" sz="1800" dirty="0">
              <a:effectLst/>
              <a:latin typeface="Times New Roman" panose="02020603050405020304" pitchFamily="18" charset="0"/>
              <a:ea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28784574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References</a:t>
            </a:r>
          </a:p>
        </p:txBody>
      </p:sp>
      <p:sp>
        <p:nvSpPr>
          <p:cNvPr id="3" name="Content Placeholder 2"/>
          <p:cNvSpPr>
            <a:spLocks noGrp="1"/>
          </p:cNvSpPr>
          <p:nvPr>
            <p:ph idx="1"/>
          </p:nvPr>
        </p:nvSpPr>
        <p:spPr>
          <a:xfrm>
            <a:off x="838200" y="1408530"/>
            <a:ext cx="10515600" cy="4351338"/>
          </a:xfrm>
        </p:spPr>
        <p:txBody>
          <a:bodyPr>
            <a:normAutofit lnSpcReduction="10000"/>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[1]	</a:t>
            </a:r>
            <a:r>
              <a:rPr lang="en-US" sz="1800" dirty="0" err="1">
                <a:effectLst/>
                <a:latin typeface="Times New Roman" panose="02020603050405020304" pitchFamily="18" charset="0"/>
                <a:ea typeface="Times New Roman" panose="02020603050405020304" pitchFamily="18" charset="0"/>
              </a:rPr>
              <a:t>Maity</a:t>
            </a:r>
            <a:r>
              <a:rPr lang="en-US" sz="1800" dirty="0">
                <a:effectLst/>
                <a:latin typeface="Times New Roman" panose="02020603050405020304" pitchFamily="18" charset="0"/>
                <a:ea typeface="Times New Roman" panose="02020603050405020304" pitchFamily="18" charset="0"/>
              </a:rPr>
              <a:t>, S., Abdel-</a:t>
            </a:r>
            <a:r>
              <a:rPr lang="en-US" sz="1800" dirty="0" err="1">
                <a:effectLst/>
                <a:latin typeface="Times New Roman" panose="02020603050405020304" pitchFamily="18" charset="0"/>
                <a:ea typeface="Times New Roman" panose="02020603050405020304" pitchFamily="18" charset="0"/>
              </a:rPr>
              <a:t>Mottaleb</a:t>
            </a:r>
            <a:r>
              <a:rPr lang="en-US" sz="1800" dirty="0">
                <a:effectLst/>
                <a:latin typeface="Times New Roman" panose="02020603050405020304" pitchFamily="18" charset="0"/>
                <a:ea typeface="Times New Roman" panose="02020603050405020304" pitchFamily="18" charset="0"/>
              </a:rPr>
              <a:t>, M., &amp; </a:t>
            </a:r>
            <a:r>
              <a:rPr lang="en-US" sz="1800" dirty="0" err="1">
                <a:effectLst/>
                <a:latin typeface="Times New Roman" panose="02020603050405020304" pitchFamily="18" charset="0"/>
                <a:ea typeface="Times New Roman" panose="02020603050405020304" pitchFamily="18" charset="0"/>
              </a:rPr>
              <a:t>Asfour</a:t>
            </a:r>
            <a:r>
              <a:rPr lang="en-US" sz="1800" dirty="0">
                <a:effectLst/>
                <a:latin typeface="Times New Roman" panose="02020603050405020304" pitchFamily="18" charset="0"/>
                <a:ea typeface="Times New Roman" panose="02020603050405020304" pitchFamily="18" charset="0"/>
              </a:rPr>
              <a:t>, S. S. (2021). Multimodal low-resolution face and frontal gait recognition from surveillance video. Electronics, 10(9), 1013.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[2]	Ullah, R., Hayat, H., Siddiqui, A. A., Siddiqui, U. A., Khan, J., Ullah, F., ... &amp; Karami, G. M. (2022). A real-time framework for human face detection and recognition in </a:t>
            </a:r>
            <a:r>
              <a:rPr lang="en-US" sz="1800" dirty="0" err="1">
                <a:effectLst/>
                <a:latin typeface="Times New Roman" panose="02020603050405020304" pitchFamily="18" charset="0"/>
                <a:ea typeface="Times New Roman" panose="02020603050405020304" pitchFamily="18" charset="0"/>
              </a:rPr>
              <a:t>cctv</a:t>
            </a:r>
            <a:r>
              <a:rPr lang="en-US" sz="1800" dirty="0">
                <a:effectLst/>
                <a:latin typeface="Times New Roman" panose="02020603050405020304" pitchFamily="18" charset="0"/>
                <a:ea typeface="Times New Roman" panose="02020603050405020304" pitchFamily="18" charset="0"/>
              </a:rPr>
              <a:t> images. Mathematical Problems in Engineering, 2022.</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[3]	Perez-Montes, F., Olivares-Mercado, J., Sanchez-Perez, G., Benitez-Garcia, G., Prudente-</a:t>
            </a:r>
            <a:r>
              <a:rPr lang="en-US" sz="1800" dirty="0" err="1">
                <a:effectLst/>
                <a:latin typeface="Times New Roman" panose="02020603050405020304" pitchFamily="18" charset="0"/>
                <a:ea typeface="Times New Roman" panose="02020603050405020304" pitchFamily="18" charset="0"/>
              </a:rPr>
              <a:t>Tixteco</a:t>
            </a:r>
            <a:r>
              <a:rPr lang="en-US" sz="1800" dirty="0">
                <a:effectLst/>
                <a:latin typeface="Times New Roman" panose="02020603050405020304" pitchFamily="18" charset="0"/>
                <a:ea typeface="Times New Roman" panose="02020603050405020304" pitchFamily="18" charset="0"/>
              </a:rPr>
              <a:t>, L., &amp; Lopez-Garcia, O. (2023). Analysis of Real-Time Face-Verification Methods for Surveillance Applications. Journal of Imaging, 9(2), 21.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[4]	</a:t>
            </a:r>
            <a:r>
              <a:rPr lang="en-US" sz="1800" dirty="0" err="1">
                <a:effectLst/>
                <a:latin typeface="Times New Roman" panose="02020603050405020304" pitchFamily="18" charset="0"/>
                <a:ea typeface="Times New Roman" panose="02020603050405020304" pitchFamily="18" charset="0"/>
              </a:rPr>
              <a:t>Basystiuk</a:t>
            </a:r>
            <a:r>
              <a:rPr lang="en-US" sz="1800" dirty="0">
                <a:effectLst/>
                <a:latin typeface="Times New Roman" panose="02020603050405020304" pitchFamily="18" charset="0"/>
                <a:ea typeface="Times New Roman" panose="02020603050405020304" pitchFamily="18" charset="0"/>
              </a:rPr>
              <a:t>, N. M., &amp; </a:t>
            </a:r>
            <a:r>
              <a:rPr lang="en-US" sz="1800" dirty="0" err="1">
                <a:effectLst/>
                <a:latin typeface="Times New Roman" panose="02020603050405020304" pitchFamily="18" charset="0"/>
                <a:ea typeface="Times New Roman" panose="02020603050405020304" pitchFamily="18" charset="0"/>
              </a:rPr>
              <a:t>Rybchak</a:t>
            </a:r>
            <a:r>
              <a:rPr lang="en-US" sz="1800" dirty="0">
                <a:effectLst/>
                <a:latin typeface="Times New Roman" panose="02020603050405020304" pitchFamily="18" charset="0"/>
                <a:ea typeface="Times New Roman" panose="02020603050405020304" pitchFamily="18" charset="0"/>
              </a:rPr>
              <a:t>, Z. (2023). Machine Learning Methods and Tools for Facial Recognition Based on Multimodal Approach.</a:t>
            </a:r>
            <a:endParaRPr lang="en-IN" sz="180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Literature Review</a:t>
            </a:r>
          </a:p>
        </p:txBody>
      </p:sp>
      <p:sp>
        <p:nvSpPr>
          <p:cNvPr id="3" name="Content Placeholder 2"/>
          <p:cNvSpPr>
            <a:spLocks noGrp="1"/>
          </p:cNvSpPr>
          <p:nvPr>
            <p:ph idx="1"/>
          </p:nvPr>
        </p:nvSpPr>
        <p:spPr>
          <a:xfrm>
            <a:off x="838200" y="1825625"/>
            <a:ext cx="10515600" cy="4238291"/>
          </a:xfrm>
        </p:spPr>
        <p:txBody>
          <a:bodyPr/>
          <a:lstStyle/>
          <a:p>
            <a:pPr marL="0" indent="0" algn="just">
              <a:buNone/>
            </a:pPr>
            <a:r>
              <a:rPr lang="en-US" sz="1800" dirty="0">
                <a:effectLst/>
                <a:latin typeface="Times New Roman" panose="02020603050405020304" pitchFamily="18" charset="0"/>
                <a:ea typeface="Times New Roman" panose="02020603050405020304" pitchFamily="18" charset="0"/>
              </a:rPr>
              <a:t>[1]  The paper presents a solution to the challenges posed by low-resolution video surveillance systems, aiming to enhance human identification accuracy. It introduces a novel approach by integrating frontal gait recognition and low-resolution face recognition into an automatic platform. The system extracts frontal gait silhouettes and low-resolution face images from surveillance footage, generating feature vectors for subsequent training of separate classifiers. These classifiers specialize in frontal gait recognition and low-resolution face recognition, and their results are fused through score level fusion for improved accuracy.</a:t>
            </a:r>
            <a:endParaRPr lang="en-IN" sz="1800" dirty="0">
              <a:effectLst/>
              <a:latin typeface="Times New Roman" panose="02020603050405020304" pitchFamily="18" charset="0"/>
              <a:ea typeface="Times New Roman" panose="02020603050405020304" pitchFamily="18" charset="0"/>
            </a:endParaRPr>
          </a:p>
          <a:p>
            <a:pPr marL="0" indent="0" algn="just">
              <a:buNone/>
            </a:pPr>
            <a:r>
              <a:rPr lang="en-US" sz="1800" dirty="0">
                <a:effectLst/>
                <a:latin typeface="Times New Roman" panose="02020603050405020304" pitchFamily="18" charset="0"/>
                <a:ea typeface="Times New Roman" panose="02020603050405020304" pitchFamily="18" charset="0"/>
              </a:rPr>
              <a:t>[2]   The paper addresses the crucial challenge of human face detection and recognition in CCTV images, responding to the security demands faced by organizations. It recognizes the limitations of human-centric security and highlights the transformative impact of closed-circuit television (CCTV) in creating intelligent surveillance systems. The increasing significance of facial recognition in diverse applications, including crime identification, security systems, and authentication, is underscored. Despite its widespread utility in image processing, animation, human-computer interface, and medicine, facial recognition systems encounter hurdles in real-world surveillance scenarios, such as image resolution issues, background clutter, lighting variations, and facial expressions.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References</a:t>
            </a:r>
          </a:p>
        </p:txBody>
      </p:sp>
      <p:sp>
        <p:nvSpPr>
          <p:cNvPr id="3" name="Content Placeholder 2"/>
          <p:cNvSpPr>
            <a:spLocks noGrp="1"/>
          </p:cNvSpPr>
          <p:nvPr>
            <p:ph idx="1"/>
          </p:nvPr>
        </p:nvSpPr>
        <p:spPr>
          <a:xfrm>
            <a:off x="838200" y="1408530"/>
            <a:ext cx="10515600" cy="4351338"/>
          </a:xfrm>
        </p:spPr>
        <p:txBody>
          <a:bodyPr>
            <a:normAutofit lnSpcReduction="10000"/>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[5]	Huang, Z., Zhang, J., &amp; Shan, H. (2022). When Age-Invariant Face Recognition Meets Face Age Synthesis: A Multi-Task Learning Framework and A New Benchmark. IEEE Transactions on Pattern Analysis and Machine Intelligence.</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[6]	Neto, P. C., Pinto, J. R., Boutros, F., </a:t>
            </a:r>
            <a:r>
              <a:rPr lang="en-US" sz="1800" dirty="0" err="1">
                <a:effectLst/>
                <a:latin typeface="Times New Roman" panose="02020603050405020304" pitchFamily="18" charset="0"/>
                <a:ea typeface="Times New Roman" panose="02020603050405020304" pitchFamily="18" charset="0"/>
              </a:rPr>
              <a:t>Damer</a:t>
            </a:r>
            <a:r>
              <a:rPr lang="en-US" sz="1800" dirty="0">
                <a:effectLst/>
                <a:latin typeface="Times New Roman" panose="02020603050405020304" pitchFamily="18" charset="0"/>
                <a:ea typeface="Times New Roman" panose="02020603050405020304" pitchFamily="18" charset="0"/>
              </a:rPr>
              <a:t>, N., Sequeira, A. F., &amp; Cardoso, J. S. (2022). Beyond masks: On the generalization of masked face recognition models to occluded face recognition. IEEE Access, 10, 86222-86233.</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[7]	Li, N., Shen, X., Sun, L., Xiao, Z., Ding, T., Li, T., &amp; Li, X. (2023). Chinese face dataset for face recognition in an uncontrolled classroom environment. IEEE Access.</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[8]	Zhu, Z., Huang, G., Deng, J., Ye, Y., Huang, J., Chen, X., ... &amp; Zhou, J. (2022). WebFace260M: A Benchmark for Million-Scale Deep Face Recognition (preprint).</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34985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References</a:t>
            </a:r>
          </a:p>
        </p:txBody>
      </p:sp>
      <p:sp>
        <p:nvSpPr>
          <p:cNvPr id="3" name="Content Placeholder 2"/>
          <p:cNvSpPr>
            <a:spLocks noGrp="1"/>
          </p:cNvSpPr>
          <p:nvPr>
            <p:ph idx="1"/>
          </p:nvPr>
        </p:nvSpPr>
        <p:spPr>
          <a:xfrm>
            <a:off x="838200" y="1408530"/>
            <a:ext cx="10515600" cy="4351338"/>
          </a:xfrm>
        </p:spPr>
        <p:txBody>
          <a:bodyPr>
            <a:normAutofit/>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[9]	</a:t>
            </a:r>
            <a:r>
              <a:rPr lang="en-US" sz="1800" dirty="0" err="1">
                <a:effectLst/>
                <a:latin typeface="Times New Roman" panose="02020603050405020304" pitchFamily="18" charset="0"/>
                <a:ea typeface="Times New Roman" panose="02020603050405020304" pitchFamily="18" charset="0"/>
              </a:rPr>
              <a:t>Baobaid</a:t>
            </a:r>
            <a:r>
              <a:rPr lang="en-US" sz="1800" dirty="0">
                <a:effectLst/>
                <a:latin typeface="Times New Roman" panose="02020603050405020304" pitchFamily="18" charset="0"/>
                <a:ea typeface="Times New Roman" panose="02020603050405020304" pitchFamily="18" charset="0"/>
              </a:rPr>
              <a:t>, A., </a:t>
            </a:r>
            <a:r>
              <a:rPr lang="en-US" sz="1800" dirty="0" err="1">
                <a:effectLst/>
                <a:latin typeface="Times New Roman" panose="02020603050405020304" pitchFamily="18" charset="0"/>
                <a:ea typeface="Times New Roman" panose="02020603050405020304" pitchFamily="18" charset="0"/>
              </a:rPr>
              <a:t>Meribout</a:t>
            </a:r>
            <a:r>
              <a:rPr lang="en-US" sz="1800" dirty="0">
                <a:effectLst/>
                <a:latin typeface="Times New Roman" panose="02020603050405020304" pitchFamily="18" charset="0"/>
                <a:ea typeface="Times New Roman" panose="02020603050405020304" pitchFamily="18" charset="0"/>
              </a:rPr>
              <a:t>, M., Tiwari, V. K., &amp; Pena, J. P. (2022). Hardware accelerators for real-time face recognition: A survey. IEEE Access.</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[10]	Kim, H., Choi, N., Kwon, H. J., &amp; Kim, H. (2023). Surveillance System for Real-Time High-Precision Recognition of Criminal Faces from Wild Videos. IEEE </a:t>
            </a:r>
            <a:r>
              <a:rPr lang="en-US" sz="1800">
                <a:effectLst/>
                <a:latin typeface="Times New Roman" panose="02020603050405020304" pitchFamily="18" charset="0"/>
                <a:ea typeface="Times New Roman" panose="02020603050405020304" pitchFamily="18" charset="0"/>
              </a:rPr>
              <a:t>Access.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626136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Literature Review</a:t>
            </a:r>
          </a:p>
        </p:txBody>
      </p:sp>
      <p:sp>
        <p:nvSpPr>
          <p:cNvPr id="3" name="Content Placeholder 2"/>
          <p:cNvSpPr>
            <a:spLocks noGrp="1"/>
          </p:cNvSpPr>
          <p:nvPr>
            <p:ph idx="1"/>
          </p:nvPr>
        </p:nvSpPr>
        <p:spPr>
          <a:xfrm>
            <a:off x="838200" y="1774825"/>
            <a:ext cx="10515600" cy="4238291"/>
          </a:xfrm>
        </p:spPr>
        <p:txBody>
          <a:bodyPr>
            <a:normAutofit/>
          </a:bodyPr>
          <a:lstStyle/>
          <a:p>
            <a:pPr marL="0" indent="0" algn="just">
              <a:lnSpc>
                <a:spcPct val="100000"/>
              </a:lnSpc>
              <a:spcBef>
                <a:spcPts val="0"/>
              </a:spcBef>
              <a:buNone/>
              <a:tabLst>
                <a:tab pos="619125" algn="l"/>
              </a:tabLst>
            </a:pPr>
            <a:r>
              <a:rPr lang="en-US" sz="1800" dirty="0">
                <a:effectLst/>
                <a:latin typeface="Times New Roman" panose="02020603050405020304" pitchFamily="18" charset="0"/>
                <a:ea typeface="Times New Roman" panose="02020603050405020304" pitchFamily="18" charset="0"/>
              </a:rPr>
              <a:t>[3]  The current landscape of face recognition predominantly favors Convolutional Neural Networks (CNNs) over traditional feature-extraction methods, owing to their efficacy in addressing challenges like changes in facial expressions, illumination, poses, low resolution, and occlusion. Prominent CNNs such as </a:t>
            </a:r>
            <a:r>
              <a:rPr lang="en-US" sz="1800" dirty="0" err="1">
                <a:effectLst/>
                <a:latin typeface="Times New Roman" panose="02020603050405020304" pitchFamily="18" charset="0"/>
                <a:ea typeface="Times New Roman" panose="02020603050405020304" pitchFamily="18" charset="0"/>
              </a:rPr>
              <a:t>DeepFace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FaceNet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ArcFace</a:t>
            </a:r>
            <a:r>
              <a:rPr lang="en-US" sz="1800" dirty="0">
                <a:effectLst/>
                <a:latin typeface="Times New Roman" panose="02020603050405020304" pitchFamily="18" charset="0"/>
                <a:ea typeface="Times New Roman" panose="02020603050405020304" pitchFamily="18" charset="0"/>
              </a:rPr>
              <a:t>, and </a:t>
            </a:r>
            <a:r>
              <a:rPr lang="en-US" sz="1800" dirty="0" err="1">
                <a:effectLst/>
                <a:latin typeface="Times New Roman" panose="02020603050405020304" pitchFamily="18" charset="0"/>
                <a:ea typeface="Times New Roman" panose="02020603050405020304" pitchFamily="18" charset="0"/>
              </a:rPr>
              <a:t>MagFace</a:t>
            </a:r>
            <a:r>
              <a:rPr lang="en-US" sz="1800" dirty="0">
                <a:effectLst/>
                <a:latin typeface="Times New Roman" panose="02020603050405020304" pitchFamily="18" charset="0"/>
                <a:ea typeface="Times New Roman" panose="02020603050405020304" pitchFamily="18" charset="0"/>
              </a:rPr>
              <a:t> have complex architectures and high computational costs, limiting their real-time applicability on resource-constrained embedded devices. </a:t>
            </a:r>
          </a:p>
          <a:p>
            <a:pPr marL="0" indent="0" algn="just">
              <a:lnSpc>
                <a:spcPct val="100000"/>
              </a:lnSpc>
              <a:spcBef>
                <a:spcPts val="0"/>
              </a:spcBef>
              <a:tabLst>
                <a:tab pos="619125" algn="l"/>
              </a:tabLst>
            </a:pPr>
            <a:r>
              <a:rPr lang="en-US" sz="1800" dirty="0">
                <a:effectLst/>
                <a:latin typeface="Times New Roman" panose="02020603050405020304" pitchFamily="18" charset="0"/>
                <a:ea typeface="Times New Roman" panose="02020603050405020304" pitchFamily="18" charset="0"/>
              </a:rPr>
              <a:t>4]  In the realm of artificial intelligence and machine learning, computer vision poses a complex challenge that encompasses object recognition, shape determination, and, notably, facial recognition. The latter is a particularly intricate problem, intertwining various facets of artificial intelligence. The growing field of facial recognition holds immense potential in security, entertainment, and healthcare applications. Recent strides focus on multimodal approaches, leveraging diverse data modalities such as images, videos, and audio to enhance accuracy and efficiency.</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44899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Literature Review</a:t>
            </a:r>
          </a:p>
        </p:txBody>
      </p:sp>
      <p:sp>
        <p:nvSpPr>
          <p:cNvPr id="3" name="Content Placeholder 2"/>
          <p:cNvSpPr>
            <a:spLocks noGrp="1"/>
          </p:cNvSpPr>
          <p:nvPr>
            <p:ph idx="1"/>
          </p:nvPr>
        </p:nvSpPr>
        <p:spPr>
          <a:xfrm>
            <a:off x="838200" y="1825625"/>
            <a:ext cx="10515600" cy="4238291"/>
          </a:xfrm>
        </p:spPr>
        <p:txBody>
          <a:bodyPr>
            <a:normAutofit fontScale="92500" lnSpcReduction="20000"/>
          </a:bodyPr>
          <a:lstStyle/>
          <a:p>
            <a:pPr marL="0" indent="0" algn="just">
              <a:lnSpc>
                <a:spcPct val="150000"/>
              </a:lnSpc>
              <a:spcBef>
                <a:spcPts val="0"/>
              </a:spcBef>
              <a:buNone/>
              <a:tabLst>
                <a:tab pos="619125" algn="l"/>
              </a:tabLst>
            </a:pPr>
            <a:r>
              <a:rPr lang="en-US" sz="1800" dirty="0">
                <a:effectLst/>
                <a:latin typeface="Times New Roman" panose="02020603050405020304" pitchFamily="18" charset="0"/>
                <a:ea typeface="Times New Roman" panose="02020603050405020304" pitchFamily="18" charset="0"/>
              </a:rPr>
              <a:t>[5]   Face recognition, a prominent topic in computer vision, has witnessed advancements with deep-learning-based methods, surpassing human performance in various scenarios. However, addressing age variation remains a challenge, especially in scenarios like identifying missing children. This paper introduces a multi-task learning framework, </a:t>
            </a:r>
            <a:r>
              <a:rPr lang="en-US" sz="1800" dirty="0" err="1">
                <a:effectLst/>
                <a:latin typeface="Times New Roman" panose="02020603050405020304" pitchFamily="18" charset="0"/>
                <a:ea typeface="Times New Roman" panose="02020603050405020304" pitchFamily="18" charset="0"/>
              </a:rPr>
              <a:t>MTLFace</a:t>
            </a:r>
            <a:r>
              <a:rPr lang="en-US" sz="1800" dirty="0">
                <a:effectLst/>
                <a:latin typeface="Times New Roman" panose="02020603050405020304" pitchFamily="18" charset="0"/>
                <a:ea typeface="Times New Roman" panose="02020603050405020304" pitchFamily="18" charset="0"/>
              </a:rPr>
              <a:t>, aiming for Age-Invariant Face Recognition (AIFR) and Face Age Synthesis (FAS). Existing methods for AIFR fall into two categories: generative and discriminative models. Generative models transform faces of different age groups, while discriminative models extract age-invariant features.</a:t>
            </a:r>
          </a:p>
          <a:p>
            <a:pPr marL="0" indent="0" algn="just">
              <a:lnSpc>
                <a:spcPct val="150000"/>
              </a:lnSpc>
              <a:buNone/>
              <a:tabLst>
                <a:tab pos="619125" algn="l"/>
              </a:tabLst>
            </a:pPr>
            <a:r>
              <a:rPr lang="en-US" sz="1800" dirty="0">
                <a:effectLst/>
                <a:latin typeface="Times New Roman" panose="02020603050405020304" pitchFamily="18" charset="0"/>
                <a:ea typeface="Times New Roman" panose="02020603050405020304" pitchFamily="18" charset="0"/>
              </a:rPr>
              <a:t>[6]   Face recognition systems have made remarkable strides, achieving human-level performance, yet their robustness against occlusions remains a challenge, as evaluation datasets typically consist of unobstructed images. The COVID-19 pandemic underscored the need for models adept at recognizing faces with specific occlusions, particularly due to the widespread use of facial masks. This led to a surge in research on masked face recognition (MFR) models, resulting in substantial advancements. However, a critical question emerges: can solutions developed for MFR enhance general occluded face recognition</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99495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Literature Review</a:t>
            </a:r>
          </a:p>
        </p:txBody>
      </p:sp>
      <p:sp>
        <p:nvSpPr>
          <p:cNvPr id="3" name="Content Placeholder 2"/>
          <p:cNvSpPr>
            <a:spLocks noGrp="1"/>
          </p:cNvSpPr>
          <p:nvPr>
            <p:ph idx="1"/>
          </p:nvPr>
        </p:nvSpPr>
        <p:spPr>
          <a:xfrm>
            <a:off x="838200" y="1825625"/>
            <a:ext cx="10515600" cy="4238291"/>
          </a:xfrm>
        </p:spPr>
        <p:txBody>
          <a:bodyPr>
            <a:normAutofit fontScale="92500" lnSpcReduction="10000"/>
          </a:bodyPr>
          <a:lstStyle/>
          <a:p>
            <a:pPr marL="0" indent="0" algn="just">
              <a:lnSpc>
                <a:spcPct val="150000"/>
              </a:lnSpc>
              <a:spcBef>
                <a:spcPts val="0"/>
              </a:spcBef>
              <a:buNone/>
              <a:tabLst>
                <a:tab pos="619125" algn="l"/>
              </a:tabLst>
            </a:pPr>
            <a:r>
              <a:rPr lang="en-US" sz="1800" dirty="0">
                <a:effectLst/>
                <a:latin typeface="Times New Roman" panose="02020603050405020304" pitchFamily="18" charset="0"/>
                <a:ea typeface="Times New Roman" panose="02020603050405020304" pitchFamily="18" charset="0"/>
              </a:rPr>
              <a:t>[7] The study addresses the evolving landscape of face recognition in computer vision, particularly with the advancements brought about by convolutional neural networks (CNNs). Face recognition typically involves three key steps: face detection, alignment, and representation. The paper emphasizes the significance of training and evaluating models to handle occlusions, a challenge not fully addressed by current datasets primarily consisting of unobstructed images. The emergence of facial masks as a common occlusion due to the COVID-19 pandemic prompted focused research on masked face recognition (MFR). </a:t>
            </a:r>
          </a:p>
          <a:p>
            <a:pPr marL="0" indent="0" algn="just">
              <a:lnSpc>
                <a:spcPct val="150000"/>
              </a:lnSpc>
              <a:spcBef>
                <a:spcPts val="0"/>
              </a:spcBef>
              <a:buNone/>
              <a:tabLst>
                <a:tab pos="619125" algn="l"/>
              </a:tabLst>
            </a:pPr>
            <a:r>
              <a:rPr lang="en-US" sz="1800" dirty="0">
                <a:effectLst/>
                <a:latin typeface="Times New Roman" panose="02020603050405020304" pitchFamily="18" charset="0"/>
                <a:ea typeface="Times New Roman" panose="02020603050405020304" pitchFamily="18" charset="0"/>
              </a:rPr>
              <a:t>[8]  This paper addresses the persistent challenges in deep face recognition, emphasizing the critical data gap between academic research and industry applications. Despite notable advancements in neural network architectures and loss functions, existing public training sets such as MegaFace2 and MS1M exhibit limitations, hindering the exploration of the full potential of deep face recognition. To bridge this gap, the authors introduce WebFace260M, an unprecedented ultra-large-scale face benchmark boasting 4 million identities and 260 million faces.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88071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Literature Review</a:t>
            </a:r>
          </a:p>
        </p:txBody>
      </p:sp>
      <p:sp>
        <p:nvSpPr>
          <p:cNvPr id="3" name="Content Placeholder 2"/>
          <p:cNvSpPr>
            <a:spLocks noGrp="1"/>
          </p:cNvSpPr>
          <p:nvPr>
            <p:ph idx="1"/>
          </p:nvPr>
        </p:nvSpPr>
        <p:spPr>
          <a:xfrm>
            <a:off x="838200" y="1825625"/>
            <a:ext cx="10515600" cy="4238291"/>
          </a:xfrm>
        </p:spPr>
        <p:txBody>
          <a:bodyPr>
            <a:normAutofit/>
          </a:bodyPr>
          <a:lstStyle/>
          <a:p>
            <a:pPr marL="0" indent="0" algn="just">
              <a:lnSpc>
                <a:spcPct val="150000"/>
              </a:lnSpc>
              <a:spcBef>
                <a:spcPts val="0"/>
              </a:spcBef>
              <a:buNone/>
              <a:tabLst>
                <a:tab pos="619125" algn="l"/>
              </a:tabLst>
            </a:pPr>
            <a:r>
              <a:rPr lang="en-US" sz="1600" dirty="0">
                <a:effectLst/>
                <a:latin typeface="Times New Roman" panose="02020603050405020304" pitchFamily="18" charset="0"/>
                <a:ea typeface="Times New Roman" panose="02020603050405020304" pitchFamily="18" charset="0"/>
              </a:rPr>
              <a:t>[9]   This paper explores the convergence of real-time face recognition algorithms with hardware accelerators, addressing the pivotal role of biometric features, especially human faces, in identification and recognition tasks. Faces are preferred for their contactless nature and ability to handle multiple subjects simultaneously, finding indispensable applications in diverse settings like security, healthcare, and social media. The persistent challenges in existing systems, encompassing pose variations, facial expressions, and illumination changes, underscore the necessity for sophisticated hardware accelerators.</a:t>
            </a:r>
          </a:p>
          <a:p>
            <a:pPr marL="0" indent="0" algn="just">
              <a:lnSpc>
                <a:spcPct val="150000"/>
              </a:lnSpc>
              <a:spcBef>
                <a:spcPts val="0"/>
              </a:spcBef>
              <a:buNone/>
              <a:tabLst>
                <a:tab pos="619125" algn="l"/>
              </a:tabLst>
            </a:pPr>
            <a:r>
              <a:rPr lang="en-US" sz="1600" dirty="0">
                <a:effectLst/>
                <a:latin typeface="Times New Roman" panose="02020603050405020304" pitchFamily="18" charset="0"/>
                <a:ea typeface="Times New Roman" panose="02020603050405020304" pitchFamily="18" charset="0"/>
              </a:rPr>
              <a:t>[10]  This paper addresses the limitations of traditional video surveillance systems by proposing a real-time image security device control system based on deep-learning facial recognition. Recognizing the escalating demand for crime prevention and public safety, the study emphasizes the need for automated, high-precision recognition of criminals in crime-vulnerable areas. The proposed system employs deep neural networks for facial detection and identification, aiming to overcome challenges associated with occlusions and avoidance reactions in crowded videos. Unlike conventional fixed-range facial recognition, the system dynamically tracks and verifies criminal faces, minimizing prediction overturns. </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27888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Literature Review</a:t>
            </a:r>
          </a:p>
        </p:txBody>
      </p:sp>
      <p:sp>
        <p:nvSpPr>
          <p:cNvPr id="3" name="Content Placeholder 2"/>
          <p:cNvSpPr>
            <a:spLocks noGrp="1"/>
          </p:cNvSpPr>
          <p:nvPr>
            <p:ph idx="1"/>
          </p:nvPr>
        </p:nvSpPr>
        <p:spPr>
          <a:xfrm>
            <a:off x="838200" y="1825625"/>
            <a:ext cx="10515600" cy="4238291"/>
          </a:xfrm>
        </p:spPr>
        <p:txBody>
          <a:bodyPr>
            <a:normAutofit fontScale="92500" lnSpcReduction="10000"/>
          </a:bodyPr>
          <a:lstStyle/>
          <a:p>
            <a:pPr marL="0" indent="0" algn="just">
              <a:lnSpc>
                <a:spcPct val="150000"/>
              </a:lnSpc>
              <a:spcBef>
                <a:spcPts val="0"/>
              </a:spcBef>
              <a:buNone/>
              <a:tabLst>
                <a:tab pos="619125" algn="l"/>
              </a:tabLst>
            </a:pPr>
            <a:r>
              <a:rPr lang="en-US" sz="1800" dirty="0">
                <a:effectLst/>
                <a:latin typeface="Times New Roman" panose="02020603050405020304" pitchFamily="18" charset="0"/>
                <a:ea typeface="Times New Roman" panose="02020603050405020304" pitchFamily="18" charset="0"/>
              </a:rPr>
              <a:t>[11]  The paper addresses the growing significance of humanoid robots in human–machine interaction, emphasizing the role of face recognition in enhancing social assistance provided by these robots. Face recognition technologies have evolved, with various methods such as PCA, Viola–Jones, LBPH, and deep learning algorithms like CNNs being employed in previous studies. Notably, the paper recognizes emotion recognition as a vital component of human–machine communication, with applications in humanoid robots discerning emotions from facial expressions. </a:t>
            </a:r>
          </a:p>
          <a:p>
            <a:pPr marL="0" indent="0" algn="just">
              <a:lnSpc>
                <a:spcPct val="150000"/>
              </a:lnSpc>
              <a:spcBef>
                <a:spcPts val="0"/>
              </a:spcBef>
              <a:buNone/>
              <a:tabLst>
                <a:tab pos="619125" algn="l"/>
              </a:tabLst>
            </a:pPr>
            <a:r>
              <a:rPr lang="en-US" sz="1800" dirty="0">
                <a:effectLst/>
                <a:latin typeface="Times New Roman" panose="02020603050405020304" pitchFamily="18" charset="0"/>
                <a:ea typeface="Times New Roman" panose="02020603050405020304" pitchFamily="18" charset="0"/>
              </a:rPr>
              <a:t>[12]  The rapid advancement of computer vision technology, particularly in face recognition, has gained significant attention, especially during the pandemic, as touchless technologies become increasingly crucial. Face recognition serves as a prevalent attendance system in educational institutions, healthcare settings, and businesses. However, identifying individuals wearing masks presents a persistent challenge. Previous studies have explored mask detection using techniques such as Principal Component Analysis (PCA), YOLO V3 classification, Convolutional Neural Networks (CNNs), and Support Vector Machine (SVM) classifiers with face recognition feature vectors. </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16981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Literature Review</a:t>
            </a:r>
          </a:p>
        </p:txBody>
      </p:sp>
      <p:sp>
        <p:nvSpPr>
          <p:cNvPr id="3" name="Content Placeholder 2"/>
          <p:cNvSpPr>
            <a:spLocks noGrp="1"/>
          </p:cNvSpPr>
          <p:nvPr>
            <p:ph idx="1"/>
          </p:nvPr>
        </p:nvSpPr>
        <p:spPr>
          <a:xfrm>
            <a:off x="838200" y="1825625"/>
            <a:ext cx="10515600" cy="4238291"/>
          </a:xfrm>
        </p:spPr>
        <p:txBody>
          <a:bodyPr>
            <a:normAutofit fontScale="92500" lnSpcReduction="10000"/>
          </a:bodyPr>
          <a:lstStyle/>
          <a:p>
            <a:pPr marL="0" indent="0" algn="just">
              <a:lnSpc>
                <a:spcPct val="150000"/>
              </a:lnSpc>
              <a:spcBef>
                <a:spcPts val="0"/>
              </a:spcBef>
              <a:buNone/>
              <a:tabLst>
                <a:tab pos="619125" algn="l"/>
              </a:tabLst>
            </a:pPr>
            <a:r>
              <a:rPr lang="en-US" sz="1800" dirty="0">
                <a:effectLst/>
                <a:latin typeface="Times New Roman" panose="02020603050405020304" pitchFamily="18" charset="0"/>
                <a:ea typeface="Times New Roman" panose="02020603050405020304" pitchFamily="18" charset="0"/>
              </a:rPr>
              <a:t>[11]  The paper addresses the growing significance of humanoid robots in human–machine interaction, emphasizing the role of face recognition in enhancing social assistance provided by these robots. Face recognition technologies have evolved, with various methods such as PCA, Viola–Jones, LBPH, and deep learning algorithms like CNNs being employed in previous studies. Notably, the paper recognizes emotion recognition as a vital component of human–machine communication, with applications in humanoid robots discerning emotions from facial expressions. </a:t>
            </a:r>
          </a:p>
          <a:p>
            <a:pPr marL="0" indent="0" algn="just">
              <a:lnSpc>
                <a:spcPct val="150000"/>
              </a:lnSpc>
              <a:spcBef>
                <a:spcPts val="0"/>
              </a:spcBef>
              <a:buNone/>
              <a:tabLst>
                <a:tab pos="619125" algn="l"/>
              </a:tabLst>
            </a:pPr>
            <a:r>
              <a:rPr lang="en-US" sz="1800" dirty="0">
                <a:effectLst/>
                <a:latin typeface="Times New Roman" panose="02020603050405020304" pitchFamily="18" charset="0"/>
                <a:ea typeface="Times New Roman" panose="02020603050405020304" pitchFamily="18" charset="0"/>
              </a:rPr>
              <a:t>[12]  The rapid advancement of computer vision technology, particularly in face recognition, has gained significant attention, especially during the pandemic, as touchless technologies become increasingly crucial. Face recognition serves as a prevalent attendance system in educational institutions, healthcare settings, and businesses. However, identifying individuals wearing masks presents a persistent challenge. Previous studies have explored mask detection using techniques such as Principal Component Analysis (PCA), YOLO V3 classification, Convolutional Neural Networks (CNNs), and Support Vector Machine (SVM) classifiers with face recognition feature vectors. </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96200705"/>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157</TotalTime>
  <Words>3704</Words>
  <Application>Microsoft Office PowerPoint</Application>
  <PresentationFormat>Widescreen</PresentationFormat>
  <Paragraphs>179</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Times New Roman</vt:lpstr>
      <vt:lpstr>Verdana</vt:lpstr>
      <vt:lpstr>Presidency University 45 Yrs</vt:lpstr>
      <vt:lpstr>REAL-TIME FACE RECOGNITION</vt:lpstr>
      <vt:lpstr>Introduction</vt:lpstr>
      <vt:lpstr>Literature Review</vt:lpstr>
      <vt:lpstr>Literature Review</vt:lpstr>
      <vt:lpstr>Literature Review</vt:lpstr>
      <vt:lpstr>Literature Review</vt:lpstr>
      <vt:lpstr>Literature Review</vt:lpstr>
      <vt:lpstr>Literature Review</vt:lpstr>
      <vt:lpstr>Literature Review</vt:lpstr>
      <vt:lpstr>Research Gaps Identified</vt:lpstr>
      <vt:lpstr>Proposed Methodology</vt:lpstr>
      <vt:lpstr>Proposed Methodology</vt:lpstr>
      <vt:lpstr>Proposed Methodology</vt:lpstr>
      <vt:lpstr>Proposed Methodology</vt:lpstr>
      <vt:lpstr>Objectives</vt:lpstr>
      <vt:lpstr>System Design &amp; Implementation</vt:lpstr>
      <vt:lpstr>System Design &amp; Implementation</vt:lpstr>
      <vt:lpstr>Timeline of Project</vt:lpstr>
      <vt:lpstr>Timeline of Project</vt:lpstr>
      <vt:lpstr>Timeline of Project</vt:lpstr>
      <vt:lpstr>Outcomes / Results Obtained</vt:lpstr>
      <vt:lpstr>Outcomes / Results Obtained</vt:lpstr>
      <vt:lpstr>Outcomes / Results Obtained</vt:lpstr>
      <vt:lpstr>Conclusion</vt:lpstr>
      <vt:lpstr>Conclusion</vt:lpstr>
      <vt:lpstr>Conclusion</vt:lpstr>
      <vt:lpstr>Conclusion</vt:lpstr>
      <vt:lpstr>Conclusion</vt:lpstr>
      <vt:lpstr>References</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Geet Raj</cp:lastModifiedBy>
  <cp:revision>27</cp:revision>
  <dcterms:created xsi:type="dcterms:W3CDTF">2023-03-16T03:26:27Z</dcterms:created>
  <dcterms:modified xsi:type="dcterms:W3CDTF">2024-01-09T07:31:16Z</dcterms:modified>
</cp:coreProperties>
</file>