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9ab5eff7c_1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9ab5eff7c_1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9ab5eff7c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9ab5eff7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9ab5eff7c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9ab5eff7c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9ab5eff7c_1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9ab5eff7c_1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9ab5eff7c_1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9ab5eff7c_1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9ab5eff7c_1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9ab5eff7c_1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9ab5eff7c_1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9ab5eff7c_1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9ab5eff7c_1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9ab5eff7c_1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9ab5eff7c_1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9ab5eff7c_1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for Notary Services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Examining the Potential of Blockchain for Digital Notarization and Document Verification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69500" y="4528375"/>
            <a:ext cx="4093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12020002018031_CSBS_Geetraj Kumar Shaw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chemeClr val="accent5"/>
                </a:solidFill>
              </a:rPr>
              <a:t>you</a:t>
            </a:r>
            <a:r>
              <a:rPr lang="en"/>
              <a:t>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Notary services have been essential for centuries, ensuring document authenticity and trust.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Traditional notaries involve physical presence, are time-consuming, and have geographical constraints.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Blockchain technology can revolutionize notary services by offering enhanced security, efficiency, accessibility, transparency, and trust.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The growing interest in blockchain across industries presents an opportunity to modernize this vital aspect of legal and business processes for the digital age.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Explore the feasibility of implementing blockchain-based solutions for notarization.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Assess the impact of blockchain on the verification and validation of legal and business documents.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Analyze the potential cost savings and time efficiencies associated with blockchain-driven notary services.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Investigate how blockchain can facilitate cross-border transactions and collaboration.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Evaluate the security and transparency benefits offered by blockchain in notary services.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326775"/>
            <a:ext cx="39999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/>
              <a:t>R</a:t>
            </a:r>
            <a:r>
              <a:rPr b="1" lang="en" sz="1950"/>
              <a:t>ole of traditional notary services</a:t>
            </a:r>
            <a:endParaRPr b="1" sz="195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">
                <a:solidFill>
                  <a:schemeClr val="accent5"/>
                </a:solidFill>
              </a:rPr>
              <a:t>Document verification for authenticity and compliance.</a:t>
            </a:r>
            <a:endParaRPr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">
                <a:solidFill>
                  <a:schemeClr val="accent5"/>
                </a:solidFill>
              </a:rPr>
              <a:t>Acting as impartial witnesses during document signings.</a:t>
            </a:r>
            <a:endParaRPr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">
                <a:solidFill>
                  <a:schemeClr val="accent5"/>
                </a:solidFill>
              </a:rPr>
              <a:t>Maintaining records as evidence of notarization.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387800" y="1326825"/>
            <a:ext cx="45156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964"/>
              <a:t>Key concepts of blockchain technology</a:t>
            </a:r>
            <a:endParaRPr b="1" sz="1964"/>
          </a:p>
          <a:p>
            <a:pPr indent="-3032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75"/>
              <a:buChar char="●"/>
            </a:pPr>
            <a:r>
              <a:rPr b="1" lang="en" sz="1500" u="sng"/>
              <a:t>Blockchain:</a:t>
            </a:r>
            <a:r>
              <a:rPr lang="en" sz="1275"/>
              <a:t> </a:t>
            </a:r>
            <a:r>
              <a:rPr lang="en" sz="1275">
                <a:solidFill>
                  <a:schemeClr val="accent5"/>
                </a:solidFill>
              </a:rPr>
              <a:t>It is a decentralized ledger of linked blocks which records transactions in chronological order.</a:t>
            </a:r>
            <a:endParaRPr sz="1275">
              <a:solidFill>
                <a:schemeClr val="accent5"/>
              </a:solidFill>
            </a:endParaRPr>
          </a:p>
          <a:p>
            <a:pPr indent="-3095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75"/>
              <a:buChar char="●"/>
            </a:pPr>
            <a:r>
              <a:rPr b="1" lang="en" sz="1500" u="sng"/>
              <a:t>Transactions:</a:t>
            </a:r>
            <a:r>
              <a:rPr lang="en" sz="1275"/>
              <a:t> </a:t>
            </a:r>
            <a:r>
              <a:rPr lang="en" sz="1275">
                <a:solidFill>
                  <a:schemeClr val="accent5"/>
                </a:solidFill>
              </a:rPr>
              <a:t>It represents data recorded on the blockchain, including financial and smart contract data.</a:t>
            </a:r>
            <a:endParaRPr sz="1275">
              <a:solidFill>
                <a:schemeClr val="accent5"/>
              </a:solidFill>
            </a:endParaRPr>
          </a:p>
          <a:p>
            <a:pPr indent="-3095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75"/>
              <a:buChar char="●"/>
            </a:pPr>
            <a:r>
              <a:rPr lang="en" sz="1500" u="sng"/>
              <a:t>Consensus Mechanisms:</a:t>
            </a:r>
            <a:r>
              <a:rPr lang="en" sz="1275"/>
              <a:t> </a:t>
            </a:r>
            <a:r>
              <a:rPr lang="en" sz="1275">
                <a:solidFill>
                  <a:schemeClr val="accent5"/>
                </a:solidFill>
              </a:rPr>
              <a:t>Protocols for achieving agreement among decentralized network nodes, like Proof of Work (PoW) and Proof of Stake (PoS).</a:t>
            </a:r>
            <a:endParaRPr sz="1275">
              <a:solidFill>
                <a:schemeClr val="accent5"/>
              </a:solidFill>
            </a:endParaRPr>
          </a:p>
          <a:p>
            <a:pPr indent="-3095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75"/>
              <a:buChar char="●"/>
            </a:pPr>
            <a:r>
              <a:rPr b="1" lang="en" sz="1500" u="sng"/>
              <a:t>Smart Contracts:</a:t>
            </a:r>
            <a:r>
              <a:rPr lang="en" sz="1275"/>
              <a:t> </a:t>
            </a:r>
            <a:r>
              <a:rPr lang="en" sz="1275">
                <a:solidFill>
                  <a:schemeClr val="accent5"/>
                </a:solidFill>
              </a:rPr>
              <a:t>Self-executing contracts with predefined rules </a:t>
            </a:r>
            <a:r>
              <a:rPr lang="en" sz="1275">
                <a:solidFill>
                  <a:schemeClr val="accent5"/>
                </a:solidFill>
              </a:rPr>
              <a:t>which can </a:t>
            </a:r>
            <a:r>
              <a:rPr lang="en" sz="1275">
                <a:solidFill>
                  <a:schemeClr val="accent5"/>
                </a:solidFill>
              </a:rPr>
              <a:t>automate and facilitate agreements without intermediaries</a:t>
            </a:r>
            <a:endParaRPr sz="1275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</a:t>
            </a:r>
            <a:r>
              <a:rPr lang="en"/>
              <a:t>Blockchain in Notary Services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Document Verification: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Blockchain securely stores signed documents, reducing paperwork and enhancing efficiency.</a:t>
            </a:r>
            <a:endParaRPr>
              <a:solidFill>
                <a:schemeClr val="accent5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Property Registration and Transfer Tax: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Streamlines property registration and tax payment processes. Digitizes interactions, making transactions more efficient.</a:t>
            </a:r>
            <a:endParaRPr>
              <a:solidFill>
                <a:schemeClr val="accent5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Asset Tokenization: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Blockchain enables digital trading of assets. Notaries ensure the success of asset tokenization, creating accessible markets.</a:t>
            </a:r>
            <a:endParaRPr>
              <a:solidFill>
                <a:schemeClr val="accent5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Tamper-Proof Records: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Blockchain</a:t>
            </a:r>
            <a:r>
              <a:rPr lang="en">
                <a:solidFill>
                  <a:schemeClr val="accent5"/>
                </a:solidFill>
              </a:rPr>
              <a:t> immutability ensures document integrity, reducing reliance on trust in notary authority.</a:t>
            </a:r>
            <a:endParaRPr>
              <a:solidFill>
                <a:schemeClr val="accent5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Decentralization and Transparency: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Blockchain operates in a decentralized manner, enhancing transparency and security.</a:t>
            </a:r>
            <a:endParaRPr>
              <a:solidFill>
                <a:schemeClr val="accent5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Accessibility:</a:t>
            </a:r>
            <a:r>
              <a:rPr b="1" lang="en"/>
              <a:t> </a:t>
            </a:r>
            <a:r>
              <a:rPr lang="en">
                <a:solidFill>
                  <a:schemeClr val="accent5"/>
                </a:solidFill>
              </a:rPr>
              <a:t>Online blockchain notarization offers convenient access, transcending geographical boundaries.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Methodology: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Explored blockchain for notarization and created an efficient blockchain-based system.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Features: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Registers users with legal documents, allows document trading, uses PoS consensus, and provides transaction history.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Transaction Structure: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Includes buyer/seller details, legal document info, amount, and timestamp.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Block Structure: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Contains timestamp, height, and Merkle root for transaction hash.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Tech Used: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Python and Solidity.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Risk &amp; Challenges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Regulatory Compliance: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Blockchain adoption must align with existing notary regulations.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b="1" lang="en" u="sng"/>
              <a:t>dentity Verification: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Verifying identities remains a challenge.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Privacy Concerns: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Balancing transparency and privacy is essential.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Interoperability: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Ensuring different blockchain platforms can interact seamlessly is a challenge.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Adoption and Integration: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Adoption requires education and training for notaries and legal professionals.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Smart Contract Reliability: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Reliability and security of smart contracts are essential to prevent disputes and errors.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Efficiency: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They reduce document verification and notarization time by about 60%.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Cost Savings: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Participants save money due to streamlined processes.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Security and Trust: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Blockchain's security features guard against fraud and document tampering, building trust.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Transparency: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Notarized documents are independently verifiable, enhancing trust.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User Satisfaction: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Users appreciate the transparency, speed, and cost-effectiveness.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Prospects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Wider Adoption: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Expect a revolution in document verification and notarization through wider blockchain adoption.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Regulatory Frameworks: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Clear and adaptable regulations are essential for blockchain notary service growth</a:t>
            </a:r>
            <a:r>
              <a:rPr lang="en">
                <a:solidFill>
                  <a:schemeClr val="accent5"/>
                </a:solidFill>
              </a:rPr>
              <a:t>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Technological Advancements: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Ongoing innovation is needed to address scalability, privacy, and user-friendliness.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Education and Awareness: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Comprehensive campaigns are vital to inform individuals and businesses about blockchain's practical applications.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