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11"/>
  </p:notesMasterIdLst>
  <p:handoutMasterIdLst>
    <p:handoutMasterId r:id="rId112"/>
  </p:handoutMasterIdLst>
  <p:sldIdLst>
    <p:sldId id="301" r:id="rId3"/>
    <p:sldId id="305" r:id="rId4"/>
    <p:sldId id="308" r:id="rId5"/>
    <p:sldId id="309" r:id="rId6"/>
    <p:sldId id="310" r:id="rId7"/>
    <p:sldId id="351" r:id="rId8"/>
    <p:sldId id="352" r:id="rId9"/>
    <p:sldId id="311" r:id="rId10"/>
    <p:sldId id="312" r:id="rId11"/>
    <p:sldId id="313" r:id="rId12"/>
    <p:sldId id="314" r:id="rId13"/>
    <p:sldId id="315" r:id="rId14"/>
    <p:sldId id="316" r:id="rId15"/>
    <p:sldId id="317" r:id="rId16"/>
    <p:sldId id="318" r:id="rId17"/>
    <p:sldId id="319" r:id="rId18"/>
    <p:sldId id="320" r:id="rId19"/>
    <p:sldId id="353" r:id="rId20"/>
    <p:sldId id="354" r:id="rId21"/>
    <p:sldId id="355" r:id="rId22"/>
    <p:sldId id="356" r:id="rId23"/>
    <p:sldId id="357" r:id="rId24"/>
    <p:sldId id="321" r:id="rId25"/>
    <p:sldId id="322" r:id="rId26"/>
    <p:sldId id="323" r:id="rId27"/>
    <p:sldId id="324" r:id="rId28"/>
    <p:sldId id="325" r:id="rId29"/>
    <p:sldId id="326" r:id="rId30"/>
    <p:sldId id="358" r:id="rId31"/>
    <p:sldId id="327" r:id="rId32"/>
    <p:sldId id="359" r:id="rId33"/>
    <p:sldId id="360" r:id="rId34"/>
    <p:sldId id="361" r:id="rId35"/>
    <p:sldId id="362" r:id="rId36"/>
    <p:sldId id="363" r:id="rId37"/>
    <p:sldId id="367" r:id="rId38"/>
    <p:sldId id="364" r:id="rId39"/>
    <p:sldId id="365" r:id="rId40"/>
    <p:sldId id="329" r:id="rId41"/>
    <p:sldId id="368" r:id="rId42"/>
    <p:sldId id="369" r:id="rId43"/>
    <p:sldId id="370" r:id="rId44"/>
    <p:sldId id="330" r:id="rId45"/>
    <p:sldId id="371" r:id="rId46"/>
    <p:sldId id="372" r:id="rId47"/>
    <p:sldId id="373" r:id="rId48"/>
    <p:sldId id="384" r:id="rId49"/>
    <p:sldId id="374" r:id="rId50"/>
    <p:sldId id="375" r:id="rId51"/>
    <p:sldId id="376" r:id="rId52"/>
    <p:sldId id="377" r:id="rId53"/>
    <p:sldId id="378" r:id="rId54"/>
    <p:sldId id="379" r:id="rId55"/>
    <p:sldId id="380" r:id="rId56"/>
    <p:sldId id="381" r:id="rId57"/>
    <p:sldId id="382" r:id="rId58"/>
    <p:sldId id="383" r:id="rId59"/>
    <p:sldId id="386" r:id="rId60"/>
    <p:sldId id="385" r:id="rId61"/>
    <p:sldId id="389" r:id="rId62"/>
    <p:sldId id="390" r:id="rId63"/>
    <p:sldId id="391" r:id="rId64"/>
    <p:sldId id="392" r:id="rId65"/>
    <p:sldId id="393" r:id="rId66"/>
    <p:sldId id="394" r:id="rId67"/>
    <p:sldId id="332" r:id="rId68"/>
    <p:sldId id="395" r:id="rId69"/>
    <p:sldId id="396" r:id="rId70"/>
    <p:sldId id="397" r:id="rId71"/>
    <p:sldId id="398" r:id="rId72"/>
    <p:sldId id="418" r:id="rId73"/>
    <p:sldId id="419" r:id="rId74"/>
    <p:sldId id="420" r:id="rId75"/>
    <p:sldId id="424" r:id="rId76"/>
    <p:sldId id="421" r:id="rId77"/>
    <p:sldId id="422" r:id="rId78"/>
    <p:sldId id="423" r:id="rId79"/>
    <p:sldId id="405" r:id="rId80"/>
    <p:sldId id="333" r:id="rId81"/>
    <p:sldId id="334" r:id="rId82"/>
    <p:sldId id="335" r:id="rId83"/>
    <p:sldId id="336" r:id="rId84"/>
    <p:sldId id="337" r:id="rId85"/>
    <p:sldId id="338" r:id="rId86"/>
    <p:sldId id="339" r:id="rId87"/>
    <p:sldId id="340" r:id="rId88"/>
    <p:sldId id="406" r:id="rId89"/>
    <p:sldId id="407" r:id="rId90"/>
    <p:sldId id="408" r:id="rId91"/>
    <p:sldId id="409" r:id="rId92"/>
    <p:sldId id="410" r:id="rId93"/>
    <p:sldId id="411" r:id="rId94"/>
    <p:sldId id="412" r:id="rId95"/>
    <p:sldId id="413" r:id="rId96"/>
    <p:sldId id="414" r:id="rId97"/>
    <p:sldId id="341" r:id="rId98"/>
    <p:sldId id="342" r:id="rId99"/>
    <p:sldId id="343" r:id="rId100"/>
    <p:sldId id="344" r:id="rId101"/>
    <p:sldId id="415" r:id="rId102"/>
    <p:sldId id="416" r:id="rId103"/>
    <p:sldId id="345" r:id="rId104"/>
    <p:sldId id="346" r:id="rId105"/>
    <p:sldId id="347" r:id="rId106"/>
    <p:sldId id="348" r:id="rId107"/>
    <p:sldId id="349" r:id="rId108"/>
    <p:sldId id="350" r:id="rId109"/>
    <p:sldId id="306" r:id="rId1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C90DA3-4C55-1744-B83E-E0E72AFB0084}" v="1" dt="2020-01-25T20:49:20.455"/>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autoAdjust="0"/>
    <p:restoredTop sz="94286" autoAdjust="0"/>
  </p:normalViewPr>
  <p:slideViewPr>
    <p:cSldViewPr snapToGrid="0" snapToObjects="1">
      <p:cViewPr varScale="1">
        <p:scale>
          <a:sx n="120" d="100"/>
          <a:sy n="120" d="100"/>
        </p:scale>
        <p:origin x="1568" y="192"/>
      </p:cViewPr>
      <p:guideLst>
        <p:guide orient="horz" pos="1003"/>
        <p:guide pos="2880"/>
      </p:guideLst>
    </p:cSldViewPr>
  </p:slideViewPr>
  <p:outlineViewPr>
    <p:cViewPr>
      <p:scale>
        <a:sx n="33" d="100"/>
        <a:sy n="33" d="100"/>
      </p:scale>
      <p:origin x="0" y="-910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commentAuthors" Target="commentAuthors.xml"/><Relationship Id="rId118" Type="http://schemas.microsoft.com/office/2016/11/relationships/changesInfo" Target="changesInfos/changesInfo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Michael Yu-Chi" userId="7b9fac61-328c-49c5-8fa8-564d8a34be3d" providerId="ADAL" clId="{46C90DA3-4C55-1744-B83E-E0E72AFB0084}"/>
    <pc:docChg chg="modSld sldOrd">
      <pc:chgData name="Wu, Michael Yu-Chi" userId="7b9fac61-328c-49c5-8fa8-564d8a34be3d" providerId="ADAL" clId="{46C90DA3-4C55-1744-B83E-E0E72AFB0084}" dt="2020-01-25T20:49:20.454" v="0"/>
      <pc:docMkLst>
        <pc:docMk/>
      </pc:docMkLst>
      <pc:sldChg chg="ord">
        <pc:chgData name="Wu, Michael Yu-Chi" userId="7b9fac61-328c-49c5-8fa8-564d8a34be3d" providerId="ADAL" clId="{46C90DA3-4C55-1744-B83E-E0E72AFB0084}" dt="2020-01-25T20:49:20.454" v="0"/>
        <pc:sldMkLst>
          <pc:docMk/>
          <pc:sldMk cId="2703770654" sldId="305"/>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8.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1/25/20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7864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406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3680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182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3954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hyperlink" Target="http://www.worldcommunitygrid.org/" TargetMode="Externa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s://msdn.microsoft.com/windows/uwp/monetize/index" TargetMode="External"/><Relationship Id="rId2" Type="http://schemas.openxmlformats.org/officeDocument/2006/relationships/hyperlink" Target="https://msdn.microsoft.com/en-us/library/windows/apps/hh694058.aspx" TargetMode="Externa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28.wmf"/><Relationship Id="rId5" Type="http://schemas.openxmlformats.org/officeDocument/2006/relationships/oleObject" Target="../embeddings/oleObject43.bin"/><Relationship Id="rId4" Type="http://schemas.openxmlformats.org/officeDocument/2006/relationships/image" Target="../media/image29.wmf"/></Relationships>
</file>

<file path=ppt/slides/_rels/slide10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robohow.eu/"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gamespot.com/%20gallery/20-of-the-most-expensive-games-ever-made/2900-104/" TargetMode="External"/><Relationship Id="rId2" Type="http://schemas.openxmlformats.org/officeDocument/2006/relationships/hyperlink" Target="http://www.polygon.com/2015/4/22/8471789/worldwide-video-games-market-value-2015" TargetMode="External"/><Relationship Id="rId1" Type="http://schemas.openxmlformats.org/officeDocument/2006/relationships/slideLayout" Target="../slideLayouts/slideLayout3.xml"/><Relationship Id="rId4" Type="http://schemas.openxmlformats.org/officeDocument/2006/relationships/hyperlink" Target="http://fortune.com/2015/11/16/fallout4-is-quiet-best-sell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2" Type="http://schemas.openxmlformats.org/officeDocument/2006/relationships/slideLayout" Target="../slideLayouts/slideLayout3.xml"/><Relationship Id="rId16" Type="http://schemas.openxmlformats.org/officeDocument/2006/relationships/image" Target="../media/image19.wmf"/><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0.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0.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0.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6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oleObject" Target="../embeddings/oleObject26.bin"/><Relationship Id="rId4" Type="http://schemas.openxmlformats.org/officeDocument/2006/relationships/image" Target="../media/image1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0.xml"/><Relationship Id="rId1" Type="http://schemas.openxmlformats.org/officeDocument/2006/relationships/vmlDrawing" Target="../drawings/vmlDrawing13.vml"/><Relationship Id="rId4" Type="http://schemas.openxmlformats.org/officeDocument/2006/relationships/image" Target="../media/image12.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1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0.xml"/><Relationship Id="rId1" Type="http://schemas.openxmlformats.org/officeDocument/2006/relationships/vmlDrawing" Target="../drawings/vmlDrawing15.v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hyperlink" Target="http://www.ecma-international.org/publications/standards/Ecma-334.htm" TargetMode="External"/><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hyperlink" Target="http://www.ecma-international.org/" TargetMode="External"/><Relationship Id="rId4" Type="http://schemas.openxmlformats.org/officeDocument/2006/relationships/image" Target="../media/image12.wmf"/><Relationship Id="rId9" Type="http://schemas.openxmlformats.org/officeDocument/2006/relationships/oleObject" Target="../embeddings/oleObject33.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hyperlink" Target="http://www.dotnetfoundation.org/" TargetMode="External"/><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image" Target="../media/image12.wmf"/><Relationship Id="rId5" Type="http://schemas.openxmlformats.org/officeDocument/2006/relationships/oleObject" Target="../embeddings/oleObject35.bin"/><Relationship Id="rId4" Type="http://schemas.openxmlformats.org/officeDocument/2006/relationships/image" Target="../media/image24.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26.wmf"/><Relationship Id="rId5" Type="http://schemas.openxmlformats.org/officeDocument/2006/relationships/oleObject" Target="../embeddings/oleObject37.bin"/><Relationship Id="rId4" Type="http://schemas.openxmlformats.org/officeDocument/2006/relationships/image" Target="../media/image25.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9.vml"/><Relationship Id="rId5" Type="http://schemas.openxmlformats.org/officeDocument/2006/relationships/image" Target="../media/image27.wmf"/><Relationship Id="rId4" Type="http://schemas.openxmlformats.org/officeDocument/2006/relationships/oleObject" Target="../embeddings/oleObject38.bin"/></Relationships>
</file>

<file path=ppt/slides/_rels/slide85.xml.rels><?xml version="1.0" encoding="UTF-8" standalone="yes"?>
<Relationships xmlns="http://schemas.openxmlformats.org/package/2006/relationships"><Relationship Id="rId2" Type="http://schemas.openxmlformats.org/officeDocument/2006/relationships/hyperlink" Target="http://gettingreal.37signals.com/toc.php"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www.scala-lang.org/what-is-scala.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s://www.microsoft.com/net" TargetMode="External"/><Relationship Id="rId2" Type="http://schemas.openxmlformats.org/officeDocument/2006/relationships/slideLayout" Target="../slideLayouts/slideLayout10.xml"/><Relationship Id="rId1" Type="http://schemas.openxmlformats.org/officeDocument/2006/relationships/vmlDrawing" Target="../drawings/vmlDrawing20.vml"/><Relationship Id="rId5" Type="http://schemas.openxmlformats.org/officeDocument/2006/relationships/image" Target="../media/image27.wmf"/><Relationship Id="rId4" Type="http://schemas.openxmlformats.org/officeDocument/2006/relationships/oleObject" Target="../embeddings/oleObject39.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0.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0.xml"/><Relationship Id="rId1" Type="http://schemas.openxmlformats.org/officeDocument/2006/relationships/vmlDrawing" Target="../drawings/vmlDrawing22.vml"/><Relationship Id="rId4" Type="http://schemas.openxmlformats.org/officeDocument/2006/relationships/image" Target="../media/image28.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s://www.netmarketshare.com/operating-system-market-share.aspx"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hyperlink" Target="https://www.netmarketshare.com/operating-system-market-share.aspx" TargetMode="Externa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hyperlink" Target="https://www.netmarketshare.com/operating-system-%20market-share.asp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a:t>Visual </a:t>
            </a:r>
            <a:r>
              <a:rPr lang="en-US" sz="1200" dirty="0">
                <a:solidFill>
                  <a:schemeClr val="bg1"/>
                </a:solidFill>
              </a:rPr>
              <a:t>C sharp </a:t>
            </a:r>
            <a:r>
              <a:rPr lang="en-US" baseline="30000" dirty="0"/>
              <a:t>®</a:t>
            </a:r>
            <a:r>
              <a:rPr lang="en-US" dirty="0"/>
              <a:t> How to Program</a:t>
            </a:r>
            <a:endParaRPr lang="en-US" dirty="0">
              <a:solidFill>
                <a:schemeClr val="tx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938785391"/>
              </p:ext>
            </p:extLst>
          </p:nvPr>
        </p:nvGraphicFramePr>
        <p:xfrm>
          <a:off x="1726951" y="333828"/>
          <a:ext cx="657225" cy="509588"/>
        </p:xfrm>
        <a:graphic>
          <a:graphicData uri="http://schemas.openxmlformats.org/presentationml/2006/ole">
            <mc:AlternateContent xmlns:mc="http://schemas.openxmlformats.org/markup-compatibility/2006">
              <mc:Choice xmlns:v="urn:schemas-microsoft-com:vml" Requires="v">
                <p:oleObj spid="_x0000_s1025" name="Equation" r:id="rId4" imgW="228600" imgH="177480" progId="Equation.DSMT4">
                  <p:embed/>
                </p:oleObj>
              </mc:Choice>
              <mc:Fallback>
                <p:oleObj name="Equation" r:id="rId4" imgW="228600" imgH="177480" progId="Equation.DSMT4">
                  <p:embed/>
                  <p:pic>
                    <p:nvPicPr>
                      <p:cNvPr id="7" name="Object 6"/>
                      <p:cNvPicPr/>
                      <p:nvPr/>
                    </p:nvPicPr>
                    <p:blipFill>
                      <a:blip r:embed="rId5"/>
                      <a:stretch>
                        <a:fillRect/>
                      </a:stretch>
                    </p:blipFill>
                    <p:spPr>
                      <a:xfrm>
                        <a:off x="1726951" y="333828"/>
                        <a:ext cx="657225" cy="509588"/>
                      </a:xfrm>
                      <a:prstGeom prst="rect">
                        <a:avLst/>
                      </a:prstGeom>
                    </p:spPr>
                  </p:pic>
                </p:oleObj>
              </mc:Fallback>
            </mc:AlternateContent>
          </a:graphicData>
        </a:graphic>
      </p:graphicFrame>
      <p:sp>
        <p:nvSpPr>
          <p:cNvPr id="3" name="Text Placeholder 2"/>
          <p:cNvSpPr>
            <a:spLocks noGrp="1"/>
          </p:cNvSpPr>
          <p:nvPr>
            <p:ph type="body" idx="1"/>
          </p:nvPr>
        </p:nvSpPr>
        <p:spPr>
          <a:xfrm>
            <a:off x="457200" y="919554"/>
            <a:ext cx="8229600" cy="478970"/>
          </a:xfrm>
        </p:spPr>
        <p:txBody>
          <a:bodyPr/>
          <a:lstStyle/>
          <a:p>
            <a:r>
              <a:rPr lang="en-US" dirty="0">
                <a:latin typeface="+mn-lt"/>
              </a:rPr>
              <a:t>Sixth Edition</a:t>
            </a:r>
          </a:p>
        </p:txBody>
      </p:sp>
      <p:sp>
        <p:nvSpPr>
          <p:cNvPr id="4" name="Text Placeholder 3"/>
          <p:cNvSpPr>
            <a:spLocks noGrp="1"/>
          </p:cNvSpPr>
          <p:nvPr>
            <p:ph type="body" idx="2"/>
          </p:nvPr>
        </p:nvSpPr>
        <p:spPr>
          <a:xfrm>
            <a:off x="5029200" y="2438400"/>
            <a:ext cx="3657600" cy="586683"/>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5029200" y="3114461"/>
            <a:ext cx="3657600" cy="871503"/>
          </a:xfrm>
        </p:spPr>
        <p:txBody>
          <a:bodyPr/>
          <a:lstStyle/>
          <a:p>
            <a:pPr algn="ctr"/>
            <a:r>
              <a:rPr lang="en-US" dirty="0">
                <a:latin typeface="+mn-lt"/>
              </a:rPr>
              <a:t>Introduction to Computers, the Internet and Visual</a:t>
            </a:r>
            <a:endParaRPr lang="en-US" sz="2400" dirty="0">
              <a:latin typeface="+mn-lt"/>
            </a:endParaRP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265472391"/>
              </p:ext>
            </p:extLst>
          </p:nvPr>
        </p:nvGraphicFramePr>
        <p:xfrm>
          <a:off x="8261327" y="3575575"/>
          <a:ext cx="425473" cy="313511"/>
        </p:xfrm>
        <a:graphic>
          <a:graphicData uri="http://schemas.openxmlformats.org/presentationml/2006/ole">
            <mc:AlternateContent xmlns:mc="http://schemas.openxmlformats.org/markup-compatibility/2006">
              <mc:Choice xmlns:v="urn:schemas-microsoft-com:vml" Requires="v">
                <p:oleObj spid="_x0000_s1026" name="Equation" r:id="rId6" imgW="241200" imgH="177480" progId="Equation.DSMT4">
                  <p:embed/>
                </p:oleObj>
              </mc:Choice>
              <mc:Fallback>
                <p:oleObj name="Equation" r:id="rId6" imgW="241200" imgH="177480" progId="Equation.DSMT4">
                  <p:embed/>
                  <p:pic>
                    <p:nvPicPr>
                      <p:cNvPr id="10" name="Object 9" descr="C sharp"/>
                      <p:cNvPicPr/>
                      <p:nvPr/>
                    </p:nvPicPr>
                    <p:blipFill>
                      <a:blip r:embed="rId7"/>
                      <a:stretch>
                        <a:fillRect/>
                      </a:stretch>
                    </p:blipFill>
                    <p:spPr>
                      <a:xfrm>
                        <a:off x="8261327" y="3575575"/>
                        <a:ext cx="425473" cy="313511"/>
                      </a:xfrm>
                      <a:prstGeom prst="rect">
                        <a:avLst/>
                      </a:prstGeom>
                    </p:spPr>
                  </p:pic>
                </p:oleObj>
              </mc:Fallback>
            </mc:AlternateContent>
          </a:graphicData>
        </a:graphic>
      </p:graphicFrame>
      <p:pic>
        <p:nvPicPr>
          <p:cNvPr id="8" name="Picture 7" descr="Front cover: Visual C#® How to Program Sixth Edition by Deitel and Deitel."/>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269" y="1640584"/>
            <a:ext cx="3708000" cy="4523396"/>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Pearson Education, Inc. All Rights Reserved</a:t>
            </a:r>
          </a:p>
        </p:txBody>
      </p:sp>
      <p:sp>
        <p:nvSpPr>
          <p:cNvPr id="11" name="TextBox 10"/>
          <p:cNvSpPr txBox="1"/>
          <p:nvPr/>
        </p:nvSpPr>
        <p:spPr>
          <a:xfrm>
            <a:off x="5582653" y="4363453"/>
            <a:ext cx="2935705" cy="646331"/>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endParaRPr lang="en-US" sz="1200" dirty="0">
              <a:solidFill>
                <a:schemeClr val="bg1"/>
              </a:solidFill>
              <a:latin typeface="+mn-lt"/>
            </a:endParaRP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(3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611008"/>
              </p:ext>
            </p:extLst>
          </p:nvPr>
        </p:nvGraphicFramePr>
        <p:xfrm>
          <a:off x="437148" y="1568560"/>
          <a:ext cx="8249651" cy="3200400"/>
        </p:xfrm>
        <a:graphic>
          <a:graphicData uri="http://schemas.openxmlformats.org/drawingml/2006/table">
            <a:tbl>
              <a:tblPr firstRow="1" bandRow="1">
                <a:tableStyleId>{40F9630F-82C1-40B7-BC3A-925EFCFF5E92}</a:tableStyleId>
              </a:tblPr>
              <a:tblGrid>
                <a:gridCol w="2011084">
                  <a:extLst>
                    <a:ext uri="{9D8B030D-6E8A-4147-A177-3AD203B41FA5}">
                      <a16:colId xmlns:a16="http://schemas.microsoft.com/office/drawing/2014/main" val="1437856411"/>
                    </a:ext>
                  </a:extLst>
                </a:gridCol>
                <a:gridCol w="6238567">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375149">
                <a:tc>
                  <a:txBody>
                    <a:bodyPr/>
                    <a:lstStyle/>
                    <a:p>
                      <a:r>
                        <a:rPr lang="en-US" sz="1800" b="0" i="0" u="none" strike="noStrike" cap="none" baseline="0" dirty="0">
                          <a:solidFill>
                            <a:schemeClr val="dk1"/>
                          </a:solidFill>
                          <a:latin typeface="+mn-lt"/>
                          <a:ea typeface="Arial"/>
                          <a:cs typeface="Arial"/>
                          <a:sym typeface="Arial"/>
                        </a:rPr>
                        <a:t>World Community Grid</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People worldwide can donate their unused computer processing power by installing a free secure software program that allows the World Community Grid (</a:t>
                      </a:r>
                      <a:r>
                        <a:rPr lang="en-US" sz="1800" b="1" i="0" u="none" strike="noStrike" cap="none" dirty="0">
                          <a:solidFill>
                            <a:schemeClr val="dk1"/>
                          </a:solidFill>
                          <a:effectLst/>
                          <a:latin typeface="+mn-lt"/>
                          <a:ea typeface="Arial"/>
                          <a:cs typeface="Courier New" panose="02070309020205020404" pitchFamily="49" charset="0"/>
                          <a:sym typeface="Arial"/>
                          <a:hlinkClick r:id="rId2" tooltip="http://www.worldcommunitygrid.org"/>
                        </a:rPr>
                        <a:t>http://www.worldcommunitygrid.org</a:t>
                      </a:r>
                      <a:r>
                        <a:rPr lang="en-US" sz="1800" b="0" i="0" u="none" strike="noStrike" cap="none" dirty="0">
                          <a:solidFill>
                            <a:schemeClr val="dk1"/>
                          </a:solidFill>
                          <a:effectLst/>
                          <a:latin typeface="+mn-lt"/>
                          <a:ea typeface="Arial"/>
                          <a:cs typeface="Arial"/>
                          <a:sym typeface="Arial"/>
                        </a:rPr>
                        <a:t>) to harness unused capacity. This computing power, accessed over the Internet, is used in place of expensive supercomputers to conduct scientific research projects that are making a difference—providing clean water to third-world countries, fighting cancer, growing more nutritious rice for regions fighting hunger and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0196731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1.10 Microsoft’s Windows Operating System </a:t>
            </a:r>
            <a:r>
              <a:rPr lang="en-US" sz="2000" b="0" dirty="0"/>
              <a:t>(2 of 2)</a:t>
            </a:r>
          </a:p>
        </p:txBody>
      </p:sp>
      <p:sp>
        <p:nvSpPr>
          <p:cNvPr id="3" name="Text Placeholder 2"/>
          <p:cNvSpPr>
            <a:spLocks noGrp="1"/>
          </p:cNvSpPr>
          <p:nvPr>
            <p:ph type="body" idx="1"/>
          </p:nvPr>
        </p:nvSpPr>
        <p:spPr>
          <a:xfrm>
            <a:off x="457200" y="1600200"/>
            <a:ext cx="8229600" cy="4786952"/>
          </a:xfrm>
        </p:spPr>
        <p:txBody>
          <a:bodyPr/>
          <a:lstStyle/>
          <a:p>
            <a:r>
              <a:rPr lang="en-US" sz="2000" b="1" dirty="0">
                <a:latin typeface="+mn-lt"/>
              </a:rPr>
              <a:t>Windows Store</a:t>
            </a:r>
          </a:p>
          <a:p>
            <a:r>
              <a:rPr lang="en-US" sz="2000" dirty="0">
                <a:latin typeface="+mn-lt"/>
              </a:rPr>
              <a:t>You can sell apps or offer them for free in the Windows Store. See the App Developer Agreement for more information:</a:t>
            </a:r>
          </a:p>
          <a:p>
            <a:pPr lvl="1"/>
            <a:r>
              <a:rPr lang="en-US" sz="2000" dirty="0">
                <a:latin typeface="+mn-lt"/>
                <a:cs typeface="Consolas" panose="020B0609020204030204" pitchFamily="49" charset="0"/>
                <a:hlinkClick r:id="rId2" tooltip="https://msdn.microsoft.com/en-us/library/windows/apps/hh694058.aspx"/>
              </a:rPr>
              <a:t>https://msdn.microsoft.com/en us/library/windows/apps/hh694058.aspx</a:t>
            </a:r>
            <a:endParaRPr lang="en-US" sz="2000" dirty="0">
              <a:latin typeface="+mn-lt"/>
              <a:cs typeface="Consolas" panose="020B0609020204030204" pitchFamily="49" charset="0"/>
            </a:endParaRPr>
          </a:p>
          <a:p>
            <a:r>
              <a:rPr lang="en-US" sz="2000" dirty="0">
                <a:latin typeface="+mn-lt"/>
              </a:rPr>
              <a:t>Several business models for monetizing your app:</a:t>
            </a:r>
          </a:p>
          <a:p>
            <a:pPr lvl="1"/>
            <a:r>
              <a:rPr lang="en-US" sz="2000" dirty="0">
                <a:latin typeface="+mn-lt"/>
              </a:rPr>
              <a:t>Charge full price for your app before download, with prices starting at $1.49.</a:t>
            </a:r>
          </a:p>
          <a:p>
            <a:pPr lvl="1"/>
            <a:r>
              <a:rPr lang="en-US" sz="2000" dirty="0">
                <a:latin typeface="+mn-lt"/>
              </a:rPr>
              <a:t>Offer a time-limited trial or feature-limited trial that allows users to try the app before purchasing the full version, sell virtual goods (such as additional app features) using in-app purchases and more.</a:t>
            </a:r>
          </a:p>
          <a:p>
            <a:pPr lvl="1"/>
            <a:r>
              <a:rPr lang="en-US" sz="2000" dirty="0">
                <a:latin typeface="+mn-lt"/>
                <a:cs typeface="Consolas" panose="020B0609020204030204" pitchFamily="49" charset="0"/>
                <a:hlinkClick r:id="rId3" tooltip="https://msdn.microsoft.com/windows/uwp/monetize/index"/>
              </a:rPr>
              <a:t>https://msdn.microsoft.com/windows/uwp/monetize/index</a:t>
            </a:r>
            <a:endParaRPr lang="en-US" sz="2000" dirty="0">
              <a:latin typeface="+mn-lt"/>
              <a:cs typeface="Consolas" panose="020B0609020204030204" pitchFamily="49" charset="0"/>
            </a:endParaRPr>
          </a:p>
        </p:txBody>
      </p:sp>
    </p:spTree>
    <p:extLst>
      <p:ext uri="{BB962C8B-B14F-4D97-AF65-F5344CB8AC3E}">
        <p14:creationId xmlns:p14="http://schemas.microsoft.com/office/powerpoint/2010/main" val="31153834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Visual Studio Integrated Development Environment</a:t>
            </a:r>
          </a:p>
        </p:txBody>
      </p:sp>
      <p:sp>
        <p:nvSpPr>
          <p:cNvPr id="3" name="Text Placeholder 2"/>
          <p:cNvSpPr>
            <a:spLocks noGrp="1"/>
          </p:cNvSpPr>
          <p:nvPr>
            <p:ph type="body" idx="1"/>
          </p:nvPr>
        </p:nvSpPr>
        <p:spPr>
          <a:xfrm>
            <a:off x="457200" y="1600201"/>
            <a:ext cx="225188" cy="378724"/>
          </a:xfrm>
        </p:spPr>
        <p:txBody>
          <a:bodyPr/>
          <a:lstStyle/>
          <a:p>
            <a:r>
              <a:rPr lang="en-US" sz="2400" dirty="0">
                <a:latin typeface="+mn-lt"/>
              </a:rPr>
              <a:t> </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1958362043"/>
              </p:ext>
            </p:extLst>
          </p:nvPr>
        </p:nvGraphicFramePr>
        <p:xfrm>
          <a:off x="773799" y="1672219"/>
          <a:ext cx="503766" cy="371283"/>
        </p:xfrm>
        <a:graphic>
          <a:graphicData uri="http://schemas.openxmlformats.org/presentationml/2006/ole">
            <mc:AlternateContent xmlns:mc="http://schemas.openxmlformats.org/markup-compatibility/2006">
              <mc:Choice xmlns:v="urn:schemas-microsoft-com:vml" Requires="v">
                <p:oleObj spid="_x0000_s23553" name="Equation" r:id="rId3" imgW="241200" imgH="177480" progId="Equation.DSMT4">
                  <p:embed/>
                </p:oleObj>
              </mc:Choice>
              <mc:Fallback>
                <p:oleObj name="Equation" r:id="rId3" imgW="241200" imgH="177480" progId="Equation.DSMT4">
                  <p:embed/>
                  <p:pic>
                    <p:nvPicPr>
                      <p:cNvPr id="9" name="Object 8" descr="C sharp"/>
                      <p:cNvPicPr/>
                      <p:nvPr/>
                    </p:nvPicPr>
                    <p:blipFill>
                      <a:blip r:embed="rId4"/>
                      <a:stretch>
                        <a:fillRect/>
                      </a:stretch>
                    </p:blipFill>
                    <p:spPr>
                      <a:xfrm>
                        <a:off x="773799" y="1672219"/>
                        <a:ext cx="503766" cy="371283"/>
                      </a:xfrm>
                      <a:prstGeom prst="rect">
                        <a:avLst/>
                      </a:prstGeom>
                    </p:spPr>
                  </p:pic>
                </p:oleObj>
              </mc:Fallback>
            </mc:AlternateContent>
          </a:graphicData>
        </a:graphic>
      </p:graphicFrame>
      <p:sp>
        <p:nvSpPr>
          <p:cNvPr id="4" name="Content Placeholder 3"/>
          <p:cNvSpPr>
            <a:spLocks noGrp="1"/>
          </p:cNvSpPr>
          <p:nvPr>
            <p:ph sz="quarter" idx="13"/>
          </p:nvPr>
        </p:nvSpPr>
        <p:spPr>
          <a:xfrm>
            <a:off x="457200" y="1560356"/>
            <a:ext cx="8229600" cy="1749663"/>
          </a:xfrm>
        </p:spPr>
        <p:txBody>
          <a:bodyPr/>
          <a:lstStyle/>
          <a:p>
            <a:pPr marL="273050" indent="531813">
              <a:buNone/>
            </a:pPr>
            <a:r>
              <a:rPr lang="en-US" sz="2400" dirty="0">
                <a:latin typeface="+mn-lt"/>
              </a:rPr>
              <a:t>programs can be created using Microsoft’s Visual Studio—a collection of software tools called an </a:t>
            </a:r>
            <a:r>
              <a:rPr lang="en-US" sz="2400" b="1" dirty="0">
                <a:latin typeface="+mn-lt"/>
              </a:rPr>
              <a:t>Integrated Development Environment (IDE)</a:t>
            </a:r>
            <a:r>
              <a:rPr lang="en-US" sz="2400" dirty="0">
                <a:latin typeface="+mn-lt"/>
              </a:rPr>
              <a:t>.</a:t>
            </a:r>
          </a:p>
          <a:p>
            <a:r>
              <a:rPr lang="en-US" sz="2400" dirty="0">
                <a:latin typeface="+mn-lt"/>
              </a:rPr>
              <a:t>The </a:t>
            </a:r>
            <a:r>
              <a:rPr lang="en-US" sz="2400" b="1" dirty="0">
                <a:latin typeface="+mn-lt"/>
              </a:rPr>
              <a:t>Visual Studio Community </a:t>
            </a:r>
            <a:r>
              <a:rPr lang="en-US" sz="2400" dirty="0">
                <a:latin typeface="+mn-lt"/>
              </a:rPr>
              <a:t>edition IDE enables you to </a:t>
            </a:r>
            <a:r>
              <a:rPr lang="en-US" sz="2400" b="1" dirty="0">
                <a:latin typeface="+mn-lt"/>
              </a:rPr>
              <a:t>write, run, test</a:t>
            </a:r>
            <a:r>
              <a:rPr lang="en-US" sz="2400" dirty="0">
                <a:latin typeface="+mn-lt"/>
              </a:rPr>
              <a:t> and </a:t>
            </a:r>
            <a:r>
              <a:rPr lang="en-US" sz="2400" b="1" dirty="0">
                <a:latin typeface="+mn-lt"/>
              </a:rPr>
              <a:t>debug</a:t>
            </a: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2633864495"/>
              </p:ext>
            </p:extLst>
          </p:nvPr>
        </p:nvGraphicFramePr>
        <p:xfrm>
          <a:off x="4900362" y="3316871"/>
          <a:ext cx="503766" cy="371283"/>
        </p:xfrm>
        <a:graphic>
          <a:graphicData uri="http://schemas.openxmlformats.org/presentationml/2006/ole">
            <mc:AlternateContent xmlns:mc="http://schemas.openxmlformats.org/markup-compatibility/2006">
              <mc:Choice xmlns:v="urn:schemas-microsoft-com:vml" Requires="v">
                <p:oleObj spid="_x0000_s23554" name="Equation" r:id="rId5" imgW="241200" imgH="177480" progId="Equation.DSMT4">
                  <p:embed/>
                </p:oleObj>
              </mc:Choice>
              <mc:Fallback>
                <p:oleObj name="Equation" r:id="rId5" imgW="241200" imgH="177480" progId="Equation.DSMT4">
                  <p:embed/>
                  <p:pic>
                    <p:nvPicPr>
                      <p:cNvPr id="10" name="Object 9" descr="C sharp"/>
                      <p:cNvPicPr/>
                      <p:nvPr/>
                    </p:nvPicPr>
                    <p:blipFill>
                      <a:blip r:embed="rId6"/>
                      <a:stretch>
                        <a:fillRect/>
                      </a:stretch>
                    </p:blipFill>
                    <p:spPr>
                      <a:xfrm>
                        <a:off x="4900362" y="3316871"/>
                        <a:ext cx="503766" cy="371283"/>
                      </a:xfrm>
                      <a:prstGeom prst="rect">
                        <a:avLst/>
                      </a:prstGeom>
                    </p:spPr>
                  </p:pic>
                </p:oleObj>
              </mc:Fallback>
            </mc:AlternateContent>
          </a:graphicData>
        </a:graphic>
      </p:graphicFrame>
      <p:sp>
        <p:nvSpPr>
          <p:cNvPr id="5" name="Content Placeholder 4"/>
          <p:cNvSpPr>
            <a:spLocks noGrp="1"/>
          </p:cNvSpPr>
          <p:nvPr>
            <p:ph sz="quarter" idx="14"/>
          </p:nvPr>
        </p:nvSpPr>
        <p:spPr>
          <a:xfrm>
            <a:off x="457200" y="3183643"/>
            <a:ext cx="8232775" cy="1334633"/>
          </a:xfrm>
        </p:spPr>
        <p:txBody>
          <a:bodyPr/>
          <a:lstStyle/>
          <a:p>
            <a:pPr marL="273050" indent="4654550">
              <a:buNone/>
            </a:pPr>
            <a:r>
              <a:rPr lang="en-US" sz="2400" dirty="0">
                <a:latin typeface="+mn-lt"/>
              </a:rPr>
              <a:t>programs quickly and conveniently.</a:t>
            </a:r>
          </a:p>
          <a:p>
            <a:r>
              <a:rPr lang="en-US" sz="2400" dirty="0">
                <a:latin typeface="+mn-lt"/>
              </a:rPr>
              <a:t>It also supports Microsoft’s Visual Basic, Visual C++ and</a:t>
            </a:r>
          </a:p>
        </p:txBody>
      </p:sp>
      <p:graphicFrame>
        <p:nvGraphicFramePr>
          <p:cNvPr id="11" name="Object 10" descr="F sharp"/>
          <p:cNvGraphicFramePr>
            <a:graphicFrameLocks noChangeAspect="1"/>
          </p:cNvGraphicFramePr>
          <p:nvPr>
            <p:extLst>
              <p:ext uri="{D42A27DB-BD31-4B8C-83A1-F6EECF244321}">
                <p14:modId xmlns:p14="http://schemas.microsoft.com/office/powerpoint/2010/main" val="2647407267"/>
              </p:ext>
            </p:extLst>
          </p:nvPr>
        </p:nvGraphicFramePr>
        <p:xfrm>
          <a:off x="773569" y="4679469"/>
          <a:ext cx="446635" cy="340812"/>
        </p:xfrm>
        <a:graphic>
          <a:graphicData uri="http://schemas.openxmlformats.org/presentationml/2006/ole">
            <mc:AlternateContent xmlns:mc="http://schemas.openxmlformats.org/markup-compatibility/2006">
              <mc:Choice xmlns:v="urn:schemas-microsoft-com:vml" Requires="v">
                <p:oleObj spid="_x0000_s23555" name="Equation" r:id="rId7" imgW="215640" imgH="164880" progId="Equation.DSMT4">
                  <p:embed/>
                </p:oleObj>
              </mc:Choice>
              <mc:Fallback>
                <p:oleObj name="Equation" r:id="rId7" imgW="215640" imgH="164880" progId="Equation.DSMT4">
                  <p:embed/>
                  <p:pic>
                    <p:nvPicPr>
                      <p:cNvPr id="11" name="Object 10" descr="F sharp"/>
                      <p:cNvPicPr/>
                      <p:nvPr/>
                    </p:nvPicPr>
                    <p:blipFill>
                      <a:blip r:embed="rId8"/>
                      <a:stretch>
                        <a:fillRect/>
                      </a:stretch>
                    </p:blipFill>
                    <p:spPr>
                      <a:xfrm>
                        <a:off x="773569" y="4679469"/>
                        <a:ext cx="446635" cy="340812"/>
                      </a:xfrm>
                      <a:prstGeom prst="rect">
                        <a:avLst/>
                      </a:prstGeom>
                    </p:spPr>
                  </p:pic>
                </p:oleObj>
              </mc:Fallback>
            </mc:AlternateContent>
          </a:graphicData>
        </a:graphic>
      </p:graphicFrame>
      <p:sp>
        <p:nvSpPr>
          <p:cNvPr id="6" name="Content Placeholder 5"/>
          <p:cNvSpPr>
            <a:spLocks noGrp="1"/>
          </p:cNvSpPr>
          <p:nvPr>
            <p:ph sz="quarter" idx="15"/>
          </p:nvPr>
        </p:nvSpPr>
        <p:spPr>
          <a:xfrm>
            <a:off x="470848" y="4545572"/>
            <a:ext cx="8229600" cy="526038"/>
          </a:xfrm>
        </p:spPr>
        <p:txBody>
          <a:bodyPr/>
          <a:lstStyle/>
          <a:p>
            <a:pPr marL="0" indent="722313">
              <a:buNone/>
            </a:pPr>
            <a:r>
              <a:rPr lang="en-US" sz="2400" dirty="0">
                <a:latin typeface="+mn-lt"/>
              </a:rPr>
              <a:t>programming languages and more.</a:t>
            </a:r>
          </a:p>
        </p:txBody>
      </p:sp>
    </p:spTree>
    <p:extLst>
      <p:ext uri="{BB962C8B-B14F-4D97-AF65-F5344CB8AC3E}">
        <p14:creationId xmlns:p14="http://schemas.microsoft.com/office/powerpoint/2010/main" val="8294695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1.8 Contents of  C:\examples\ch01\Painter</a:t>
            </a:r>
          </a:p>
        </p:txBody>
      </p:sp>
      <p:pic>
        <p:nvPicPr>
          <p:cNvPr id="6" name="Picture 5" descr="A file explorer window. A screen capture shows the painter window. The option, documents, is selected in the left pane under the file, this p c. The right pane displays two options namely, painter and painter, dot, s l n. Note: double click painter, dot, s l n to open the project in visual stud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31" y="1933622"/>
            <a:ext cx="8083938" cy="2863816"/>
          </a:xfrm>
          <a:prstGeom prst="rect">
            <a:avLst/>
          </a:prstGeom>
        </p:spPr>
      </p:pic>
    </p:spTree>
    <p:extLst>
      <p:ext uri="{BB962C8B-B14F-4D97-AF65-F5344CB8AC3E}">
        <p14:creationId xmlns:p14="http://schemas.microsoft.com/office/powerpoint/2010/main" val="20621050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 Running the Painter App</a:t>
            </a:r>
          </a:p>
        </p:txBody>
      </p:sp>
      <p:pic>
        <p:nvPicPr>
          <p:cNvPr id="5" name="Picture 4" descr="The painter app in Microsoft Visual Studio. A screen capture shows the painter, Microsoft visual studio window. The window consists of the following tabs: file, edit, view, project, build, debug, team, tools, test, analyze, window, and help. Below are two drop down lists. The options debug, and, any c p u are shown. The start button is highlighted to the right of the drop down list. Press the start button to begin executing the painter app. A dialog box titled, solution explorer, is shown in the window. The dialog box displays the following options: solution painter, 1 project, painter, properties, references, a p p, dot, config, a p p, dot, x a m l, main window, dot, x a m 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05" y="1599760"/>
            <a:ext cx="7846190" cy="4620926"/>
          </a:xfrm>
          <a:prstGeom prst="rect">
            <a:avLst/>
          </a:prstGeom>
        </p:spPr>
      </p:pic>
    </p:spTree>
    <p:extLst>
      <p:ext uri="{BB962C8B-B14F-4D97-AF65-F5344CB8AC3E}">
        <p14:creationId xmlns:p14="http://schemas.microsoft.com/office/powerpoint/2010/main" val="6551872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1.10 Painter App Running in Windows 10</a:t>
            </a:r>
          </a:p>
        </p:txBody>
      </p:sp>
      <p:pic>
        <p:nvPicPr>
          <p:cNvPr id="4" name="Picture 3" descr="A painter dialog box. The painter dialog box consists of two group boxes: color and size. There are four radio buttons under color: red, blue, green, and black. There are three radio buttons under size: small, medium, and large. There are two buttons below the size group box: undo and cle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31" y="1835528"/>
            <a:ext cx="8083938" cy="3866756"/>
          </a:xfrm>
          <a:prstGeom prst="rect">
            <a:avLst/>
          </a:prstGeom>
        </p:spPr>
      </p:pic>
    </p:spTree>
    <p:extLst>
      <p:ext uri="{BB962C8B-B14F-4D97-AF65-F5344CB8AC3E}">
        <p14:creationId xmlns:p14="http://schemas.microsoft.com/office/powerpoint/2010/main" val="30798322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1.11 Drawing Flower Petals with a Small Red Brush</a:t>
            </a:r>
          </a:p>
        </p:txBody>
      </p:sp>
      <p:pic>
        <p:nvPicPr>
          <p:cNvPr id="5" name="Picture 4" descr="Drawing a flower in painter. In the left pane of the painter dialog box, the radio button, red, is selected under color, and the radio button, small, is selected under size. The petals of a flower are drawn in the right pane with one brus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47" y="1791080"/>
            <a:ext cx="7673905" cy="3799879"/>
          </a:xfrm>
          <a:prstGeom prst="rect">
            <a:avLst/>
          </a:prstGeom>
        </p:spPr>
      </p:pic>
    </p:spTree>
    <p:extLst>
      <p:ext uri="{BB962C8B-B14F-4D97-AF65-F5344CB8AC3E}">
        <p14:creationId xmlns:p14="http://schemas.microsoft.com/office/powerpoint/2010/main" val="25867187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1.12 Drawing the Flower Stem and Grass with a Large Green Brush</a:t>
            </a:r>
          </a:p>
        </p:txBody>
      </p:sp>
      <p:pic>
        <p:nvPicPr>
          <p:cNvPr id="6" name="Picture 5" descr="Drawing a flower in painter. In the left pane of the painter dialog box, the radio buttons green and large are selected. A stem, leaves, and grass are added to the previous drawing of the flower peta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51" y="1774766"/>
            <a:ext cx="7522699" cy="3797691"/>
          </a:xfrm>
          <a:prstGeom prst="rect">
            <a:avLst/>
          </a:prstGeom>
        </p:spPr>
      </p:pic>
    </p:spTree>
    <p:extLst>
      <p:ext uri="{BB962C8B-B14F-4D97-AF65-F5344CB8AC3E}">
        <p14:creationId xmlns:p14="http://schemas.microsoft.com/office/powerpoint/2010/main" val="6303294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1.13 Drawing Rain Drops with a Medium Blue Brush</a:t>
            </a:r>
          </a:p>
        </p:txBody>
      </p:sp>
      <p:pic>
        <p:nvPicPr>
          <p:cNvPr id="4" name="Picture 3" descr="Drawing a flower in painter. In the left pane of the painter dialog box, the radio buttons blue and medium are selected. Rain droplets are added to the previous drawing of the flower and gra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05" y="1811052"/>
            <a:ext cx="7846190" cy="3764765"/>
          </a:xfrm>
          <a:prstGeom prst="rect">
            <a:avLst/>
          </a:prstGeom>
        </p:spPr>
      </p:pic>
    </p:spTree>
    <p:extLst>
      <p:ext uri="{BB962C8B-B14F-4D97-AF65-F5344CB8AC3E}">
        <p14:creationId xmlns:p14="http://schemas.microsoft.com/office/powerpoint/2010/main" val="1455378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(4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3891963"/>
              </p:ext>
            </p:extLst>
          </p:nvPr>
        </p:nvGraphicFramePr>
        <p:xfrm>
          <a:off x="461020" y="1586382"/>
          <a:ext cx="8225780" cy="4572000"/>
        </p:xfrm>
        <a:graphic>
          <a:graphicData uri="http://schemas.openxmlformats.org/drawingml/2006/table">
            <a:tbl>
              <a:tblPr firstRow="1" bandRow="1">
                <a:tableStyleId>{40F9630F-82C1-40B7-BC3A-925EFCFF5E92}</a:tableStyleId>
              </a:tblPr>
              <a:tblGrid>
                <a:gridCol w="1875780">
                  <a:extLst>
                    <a:ext uri="{9D8B030D-6E8A-4147-A177-3AD203B41FA5}">
                      <a16:colId xmlns:a16="http://schemas.microsoft.com/office/drawing/2014/main" val="1437856411"/>
                    </a:ext>
                  </a:extLst>
                </a:gridCol>
                <a:gridCol w="6350000">
                  <a:extLst>
                    <a:ext uri="{9D8B030D-6E8A-4147-A177-3AD203B41FA5}">
                      <a16:colId xmlns:a16="http://schemas.microsoft.com/office/drawing/2014/main" val="2118411340"/>
                    </a:ext>
                  </a:extLst>
                </a:gridCol>
              </a:tblGrid>
              <a:tr h="0">
                <a:tc>
                  <a:txBody>
                    <a:bodyPr/>
                    <a:lstStyle/>
                    <a:p>
                      <a:r>
                        <a:rPr lang="en-US" sz="1600" b="1" i="0" u="none" strike="noStrike" cap="none" baseline="0" dirty="0">
                          <a:solidFill>
                            <a:schemeClr val="dk1"/>
                          </a:solidFill>
                          <a:latin typeface="+mn-lt"/>
                          <a:ea typeface="Arial"/>
                          <a:cs typeface="Arial"/>
                          <a:sym typeface="Arial"/>
                        </a:rPr>
                        <a:t>Name</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Description</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964386">
                <a:tc>
                  <a:txBody>
                    <a:bodyPr/>
                    <a:lstStyle/>
                    <a:p>
                      <a:r>
                        <a:rPr lang="en-US" sz="1600" b="0" i="0" u="none" strike="noStrike" cap="none" baseline="0" dirty="0">
                          <a:solidFill>
                            <a:schemeClr val="dk1"/>
                          </a:solidFill>
                          <a:latin typeface="+mn-lt"/>
                          <a:ea typeface="Arial"/>
                          <a:cs typeface="Arial"/>
                          <a:sym typeface="Arial"/>
                        </a:rPr>
                        <a:t>Cloud Computing</a:t>
                      </a:r>
                      <a:endParaRPr lang="en-US" sz="16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dirty="0">
                          <a:solidFill>
                            <a:schemeClr val="dk1"/>
                          </a:solidFill>
                          <a:effectLst/>
                          <a:latin typeface="+mn-lt"/>
                          <a:ea typeface="Arial"/>
                          <a:cs typeface="Arial"/>
                          <a:sym typeface="Arial"/>
                        </a:rPr>
                        <a:t>Cloud computing </a:t>
                      </a:r>
                      <a:r>
                        <a:rPr lang="en-US" sz="1600" b="0" i="0" u="none" strike="noStrike" cap="none" dirty="0">
                          <a:solidFill>
                            <a:schemeClr val="dk1"/>
                          </a:solidFill>
                          <a:effectLst/>
                          <a:latin typeface="+mn-lt"/>
                          <a:ea typeface="Arial"/>
                          <a:cs typeface="Arial"/>
                          <a:sym typeface="Arial"/>
                        </a:rPr>
                        <a:t>allows you to use software, hardware and information stored in the “cloud”—i.e., accessed on remote computers via the Internet and available on demand—popular examples are Dropbox, Google Drive and Microsoft OneDrive. You can increase or decrease resources incrementally to meet your needs at any given time, so cloud services can be more cost effective than purchasing expensive hardware to ensure that you have enough storage and processing power to meet peak-level needs. Using cloud-computing services shifts the burden of managing these applications from the business to the service provider, saving businesses time, effort and money. In an online chapter, you’ll use </a:t>
                      </a:r>
                      <a:r>
                        <a:rPr lang="en-US" sz="1600" b="1" i="0" u="none" strike="noStrike" cap="none" dirty="0">
                          <a:solidFill>
                            <a:schemeClr val="dk1"/>
                          </a:solidFill>
                          <a:effectLst/>
                          <a:latin typeface="+mn-lt"/>
                          <a:ea typeface="Arial"/>
                          <a:cs typeface="Arial"/>
                          <a:sym typeface="Arial"/>
                        </a:rPr>
                        <a:t>Microsoft Azure</a:t>
                      </a:r>
                      <a:r>
                        <a:rPr lang="en-US" sz="1600" b="0" i="0" u="none" strike="noStrike" cap="none" dirty="0">
                          <a:solidFill>
                            <a:schemeClr val="dk1"/>
                          </a:solidFill>
                          <a:effectLst/>
                          <a:latin typeface="+mn-lt"/>
                          <a:ea typeface="Arial"/>
                          <a:cs typeface="Arial"/>
                          <a:sym typeface="Arial"/>
                        </a:rPr>
                        <a:t>—a cloud-computing platform that allows you to develop, manage and distribute your apps in the cloud. With Microsoft Azure, your apps can store their data in the cloud so that it’s available at all times from any of your desktop computers and mobile devices. For information on Microsoft Azure’s free and paid services visit </a:t>
                      </a:r>
                      <a:r>
                        <a:rPr lang="en-US" sz="1600" b="1" i="0" u="none" strike="noStrike" cap="none" dirty="0">
                          <a:solidFill>
                            <a:schemeClr val="dk1"/>
                          </a:solidFill>
                          <a:effectLst/>
                          <a:latin typeface="+mn-lt"/>
                          <a:ea typeface="Arial"/>
                          <a:cs typeface="Courier New" panose="02070309020205020404" pitchFamily="49" charset="0"/>
                          <a:sym typeface="Arial"/>
                          <a:hlinkClick r:id="rId2" tooltip="https://azure.microsoft.com"/>
                        </a:rPr>
                        <a:t>https://azure.microsoft.com</a:t>
                      </a:r>
                      <a:r>
                        <a:rPr lang="en-US" sz="1600" b="1" i="0" u="none" strike="noStrike" cap="none" dirty="0">
                          <a:solidFill>
                            <a:schemeClr val="dk1"/>
                          </a:solidFill>
                          <a:effectLst/>
                          <a:latin typeface="+mn-lt"/>
                          <a:ea typeface="Arial"/>
                          <a:cs typeface="Courier New" panose="02070309020205020404" pitchFamily="49" charset="0"/>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37404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(5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80330689"/>
              </p:ext>
            </p:extLst>
          </p:nvPr>
        </p:nvGraphicFramePr>
        <p:xfrm>
          <a:off x="457200" y="1571869"/>
          <a:ext cx="8229600" cy="2651760"/>
        </p:xfrm>
        <a:graphic>
          <a:graphicData uri="http://schemas.openxmlformats.org/drawingml/2006/table">
            <a:tbl>
              <a:tblPr firstRow="1" bandRow="1">
                <a:tableStyleId>{40F9630F-82C1-40B7-BC3A-925EFCFF5E92}</a:tableStyleId>
              </a:tblPr>
              <a:tblGrid>
                <a:gridCol w="1743214">
                  <a:extLst>
                    <a:ext uri="{9D8B030D-6E8A-4147-A177-3AD203B41FA5}">
                      <a16:colId xmlns:a16="http://schemas.microsoft.com/office/drawing/2014/main" val="1437856411"/>
                    </a:ext>
                  </a:extLst>
                </a:gridCol>
                <a:gridCol w="6486386">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696960">
                <a:tc>
                  <a:txBody>
                    <a:bodyPr/>
                    <a:lstStyle/>
                    <a:p>
                      <a:r>
                        <a:rPr lang="en-US" sz="1800" b="0" i="0" u="none" strike="noStrike" cap="none" baseline="0" dirty="0">
                          <a:solidFill>
                            <a:schemeClr val="dk1"/>
                          </a:solidFill>
                          <a:latin typeface="+mn-lt"/>
                          <a:ea typeface="Arial"/>
                          <a:cs typeface="Arial"/>
                          <a:sym typeface="Arial"/>
                        </a:rPr>
                        <a:t>Medical</a:t>
                      </a:r>
                    </a:p>
                    <a:p>
                      <a:r>
                        <a:rPr lang="en-US" sz="1800" b="0" i="0" u="none" strike="noStrike" cap="none" baseline="0" dirty="0">
                          <a:solidFill>
                            <a:schemeClr val="dk1"/>
                          </a:solidFill>
                          <a:latin typeface="+mn-lt"/>
                          <a:ea typeface="Arial"/>
                          <a:cs typeface="Arial"/>
                          <a:sym typeface="Arial"/>
                        </a:rPr>
                        <a:t>imaging</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X-ray computed tomography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T) scans, also called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A</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T (computerized axial tomography) scans, take X-rays of the body from hundreds of different angles. Computers are used to adjust the intensity of the X-rays, optimizing the scan for each type of tissue, then to combine all of the information to create a 3D image. M</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R</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I scanners use a technique called magnetic resonance imaging to produce internal images noninvasively.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52965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(6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7914922"/>
              </p:ext>
            </p:extLst>
          </p:nvPr>
        </p:nvGraphicFramePr>
        <p:xfrm>
          <a:off x="457200" y="1577905"/>
          <a:ext cx="8229600" cy="4572000"/>
        </p:xfrm>
        <a:graphic>
          <a:graphicData uri="http://schemas.openxmlformats.org/drawingml/2006/table">
            <a:tbl>
              <a:tblPr firstRow="1" bandRow="1">
                <a:tableStyleId>{40F9630F-82C1-40B7-BC3A-925EFCFF5E92}</a:tableStyleId>
              </a:tblPr>
              <a:tblGrid>
                <a:gridCol w="1743214">
                  <a:extLst>
                    <a:ext uri="{9D8B030D-6E8A-4147-A177-3AD203B41FA5}">
                      <a16:colId xmlns:a16="http://schemas.microsoft.com/office/drawing/2014/main" val="1437856411"/>
                    </a:ext>
                  </a:extLst>
                </a:gridCol>
                <a:gridCol w="6486386">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1112131">
                <a:tc>
                  <a:txBody>
                    <a:bodyPr/>
                    <a:lstStyle/>
                    <a:p>
                      <a:r>
                        <a:rPr lang="en-US" sz="1800" b="0" i="0" u="none" strike="noStrike" cap="none" baseline="0" dirty="0">
                          <a:solidFill>
                            <a:schemeClr val="dk1"/>
                          </a:solidFill>
                          <a:latin typeface="+mn-lt"/>
                          <a:ea typeface="Arial"/>
                          <a:cs typeface="Arial"/>
                          <a:sym typeface="Arial"/>
                        </a:rPr>
                        <a:t>G</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S</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Global Positioning System (G</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 devices use a network of satellites to retrieve location- based information. Multiple satellites send time-stamped signals to the G</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 device, which calculates the distance to each satellite, based on the time the signal left the satellite and the time the signal arrived. This information helps determine the device’s exact location. G</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 devices can provide step-by-step directions and help you locate nearby businesses (restaurants, gas stations, etc.) and points of interest. G</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 is used in numerous location-based Internet services such as check-in apps to help you find your friends (e.g., Foursquare and Facebook), exercise apps such as Map My Ride+, Couch to 5K and RunKeeper that track the time, distance and average speed of your outdoor ride or jog, dating apps that help you find a match nearby and apps that dynamically update changing traffic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347782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(7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3347398"/>
              </p:ext>
            </p:extLst>
          </p:nvPr>
        </p:nvGraphicFramePr>
        <p:xfrm>
          <a:off x="457200" y="1600200"/>
          <a:ext cx="8229600" cy="4175760"/>
        </p:xfrm>
        <a:graphic>
          <a:graphicData uri="http://schemas.openxmlformats.org/drawingml/2006/table">
            <a:tbl>
              <a:tblPr firstRow="1" bandRow="1">
                <a:tableStyleId>{40F9630F-82C1-40B7-BC3A-925EFCFF5E92}</a:tableStyleId>
              </a:tblPr>
              <a:tblGrid>
                <a:gridCol w="1763486">
                  <a:extLst>
                    <a:ext uri="{9D8B030D-6E8A-4147-A177-3AD203B41FA5}">
                      <a16:colId xmlns:a16="http://schemas.microsoft.com/office/drawing/2014/main" val="1437856411"/>
                    </a:ext>
                  </a:extLst>
                </a:gridCol>
                <a:gridCol w="6466114">
                  <a:extLst>
                    <a:ext uri="{9D8B030D-6E8A-4147-A177-3AD203B41FA5}">
                      <a16:colId xmlns:a16="http://schemas.microsoft.com/office/drawing/2014/main" val="2118411340"/>
                    </a:ext>
                  </a:extLst>
                </a:gridCol>
              </a:tblGrid>
              <a:tr h="0">
                <a:tc>
                  <a:txBody>
                    <a:bodyPr/>
                    <a:lstStyle/>
                    <a:p>
                      <a:r>
                        <a:rPr lang="en-US" sz="1600" b="1" i="0" u="none" strike="noStrike" cap="none" baseline="0" dirty="0">
                          <a:solidFill>
                            <a:schemeClr val="dk1"/>
                          </a:solidFill>
                          <a:latin typeface="+mn-lt"/>
                          <a:ea typeface="Arial"/>
                          <a:cs typeface="Arial"/>
                          <a:sym typeface="Arial"/>
                        </a:rPr>
                        <a:t>Name</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Description</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672557">
                <a:tc>
                  <a:txBody>
                    <a:bodyPr/>
                    <a:lstStyle/>
                    <a:p>
                      <a:r>
                        <a:rPr lang="en-US" sz="1600" b="0" i="0" u="none" strike="noStrike" cap="none" baseline="0" dirty="0">
                          <a:solidFill>
                            <a:schemeClr val="dk1"/>
                          </a:solidFill>
                          <a:latin typeface="+mn-lt"/>
                          <a:ea typeface="Arial"/>
                          <a:cs typeface="Arial"/>
                          <a:sym typeface="Arial"/>
                        </a:rPr>
                        <a:t>Robots</a:t>
                      </a:r>
                      <a:endParaRPr lang="en-US" sz="16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mn-lt"/>
                          <a:ea typeface="Arial"/>
                          <a:cs typeface="Arial"/>
                          <a:sym typeface="Arial"/>
                        </a:rPr>
                        <a:t>Robots can be used for day-to-day tasks (e.g., iRobot’s Roomba vacuuming robot), entertainment (e.g., robotic pets), military combat, deep sea and space exploration (e.g., N</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A</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S</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A’s Mars rover Curiosity) and more. Researchers, such as those at Robo- How (</a:t>
                      </a:r>
                      <a:r>
                        <a:rPr lang="en-US" sz="1600" b="1" i="0" u="none" strike="noStrike" cap="none" dirty="0">
                          <a:solidFill>
                            <a:schemeClr val="dk1"/>
                          </a:solidFill>
                          <a:effectLst/>
                          <a:latin typeface="+mn-lt"/>
                          <a:ea typeface="Arial"/>
                          <a:cs typeface="Courier New" panose="02070309020205020404" pitchFamily="49" charset="0"/>
                          <a:sym typeface="Arial"/>
                          <a:hlinkClick r:id="rId2" tooltip="http://robohow.eu"/>
                        </a:rPr>
                        <a:t>http://robohow.eu</a:t>
                      </a:r>
                      <a:r>
                        <a:rPr lang="en-US" sz="1600" b="0" i="0" u="none" strike="noStrike" cap="none" dirty="0">
                          <a:solidFill>
                            <a:schemeClr val="dk1"/>
                          </a:solidFill>
                          <a:effectLst/>
                          <a:latin typeface="+mn-lt"/>
                          <a:ea typeface="Arial"/>
                          <a:cs typeface="Arial"/>
                          <a:sym typeface="Arial"/>
                        </a:rPr>
                        <a:t>), are working to create autonomous robots that perform complex human manipulation tasks (such as cooking) and that can learn additional tasks both from the robots’ own experiences and from observing humans performing other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r h="592252">
                <a:tc>
                  <a:txBody>
                    <a:bodyPr/>
                    <a:lstStyle/>
                    <a:p>
                      <a:r>
                        <a:rPr lang="en-US" sz="1600" b="0" i="0" u="none" strike="noStrike" cap="none" baseline="0" dirty="0">
                          <a:solidFill>
                            <a:schemeClr val="dk1"/>
                          </a:solidFill>
                          <a:latin typeface="+mn-lt"/>
                          <a:ea typeface="Arial"/>
                          <a:cs typeface="Arial"/>
                          <a:sym typeface="Arial"/>
                        </a:rPr>
                        <a:t>E-mail, Instant Messaging and</a:t>
                      </a:r>
                    </a:p>
                    <a:p>
                      <a:r>
                        <a:rPr lang="en-US" sz="1600" b="0" i="0" u="none" strike="noStrike" cap="none" baseline="0" dirty="0">
                          <a:solidFill>
                            <a:schemeClr val="dk1"/>
                          </a:solidFill>
                          <a:latin typeface="+mn-lt"/>
                          <a:ea typeface="Arial"/>
                          <a:cs typeface="Arial"/>
                          <a:sym typeface="Arial"/>
                        </a:rPr>
                        <a:t>Video Chat</a:t>
                      </a:r>
                      <a:endParaRPr lang="en-US" sz="16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mn-lt"/>
                          <a:ea typeface="Arial"/>
                          <a:cs typeface="Arial"/>
                          <a:sym typeface="Arial"/>
                        </a:rPr>
                        <a:t>Internet-based servers support all of your online messaging. E-mail messages go through a mail server that also stores the messages. Instant Messaging (I</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M) and Video Chat apps, such as Facebook Messenger, WhatsApp, AIM, Skype, Yahoo! Messenger, Google Hangouts, Trillian and others, allow you to communicate with others in real time by sending your messages and live video through servers.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7771537"/>
                  </a:ext>
                </a:extLst>
              </a:tr>
            </a:tbl>
          </a:graphicData>
        </a:graphic>
      </p:graphicFrame>
    </p:spTree>
    <p:extLst>
      <p:ext uri="{BB962C8B-B14F-4D97-AF65-F5344CB8AC3E}">
        <p14:creationId xmlns:p14="http://schemas.microsoft.com/office/powerpoint/2010/main" val="313456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(8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7835006"/>
              </p:ext>
            </p:extLst>
          </p:nvPr>
        </p:nvGraphicFramePr>
        <p:xfrm>
          <a:off x="457201" y="1600199"/>
          <a:ext cx="8229599" cy="3931920"/>
        </p:xfrm>
        <a:graphic>
          <a:graphicData uri="http://schemas.openxmlformats.org/drawingml/2006/table">
            <a:tbl>
              <a:tblPr firstRow="1" bandRow="1">
                <a:tableStyleId>{40F9630F-82C1-40B7-BC3A-925EFCFF5E92}</a:tableStyleId>
              </a:tblPr>
              <a:tblGrid>
                <a:gridCol w="1705428">
                  <a:extLst>
                    <a:ext uri="{9D8B030D-6E8A-4147-A177-3AD203B41FA5}">
                      <a16:colId xmlns:a16="http://schemas.microsoft.com/office/drawing/2014/main" val="1437856411"/>
                    </a:ext>
                  </a:extLst>
                </a:gridCol>
                <a:gridCol w="6524171">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215183">
                <a:tc>
                  <a:txBody>
                    <a:bodyPr/>
                    <a:lstStyle/>
                    <a:p>
                      <a:r>
                        <a:rPr lang="en-US" sz="1800" b="0" i="0" u="none" strike="noStrike" cap="none" baseline="0" dirty="0">
                          <a:solidFill>
                            <a:schemeClr val="dk1"/>
                          </a:solidFill>
                          <a:latin typeface="+mn-lt"/>
                          <a:ea typeface="Arial"/>
                          <a:cs typeface="Arial"/>
                          <a:sym typeface="Arial"/>
                        </a:rPr>
                        <a:t>E-commerce</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baseline="0" dirty="0">
                          <a:solidFill>
                            <a:schemeClr val="dk1"/>
                          </a:solidFill>
                          <a:latin typeface="+mn-lt"/>
                          <a:ea typeface="Arial"/>
                          <a:cs typeface="Arial"/>
                          <a:sym typeface="Arial"/>
                        </a:rPr>
                        <a:t>This technology has exploded with companies like Amazon, eBay, Alibaba, Walmart and many others, causing a major shift away from brick-and-mortar retailers.</a:t>
                      </a:r>
                      <a:endParaRPr lang="en-US" sz="1800" b="0" i="0" u="none" strike="noStrike" cap="none" dirty="0">
                        <a:solidFill>
                          <a:schemeClr val="dk1"/>
                        </a:solidFill>
                        <a:effectLst/>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r h="344293">
                <a:tc>
                  <a:txBody>
                    <a:bodyPr/>
                    <a:lstStyle/>
                    <a:p>
                      <a:r>
                        <a:rPr lang="en-US" sz="1800" b="0" i="0" u="none" strike="noStrike" cap="none" baseline="0" dirty="0">
                          <a:solidFill>
                            <a:schemeClr val="dk1"/>
                          </a:solidFill>
                          <a:latin typeface="+mn-lt"/>
                          <a:ea typeface="Arial"/>
                          <a:cs typeface="Arial"/>
                          <a:sym typeface="Arial"/>
                        </a:rPr>
                        <a:t>Internet T</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V</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Internet </a:t>
                      </a:r>
                      <a:r>
                        <a:rPr lang="en-US" sz="1800" b="0" i="0" u="none" strike="noStrike" cap="none" baseline="0" dirty="0">
                          <a:solidFill>
                            <a:schemeClr val="dk1"/>
                          </a:solidFill>
                          <a:latin typeface="+mn-lt"/>
                          <a:ea typeface="Arial"/>
                          <a:cs typeface="Arial"/>
                          <a:sym typeface="Arial"/>
                        </a:rPr>
                        <a:t>T</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V</a:t>
                      </a:r>
                      <a:r>
                        <a:rPr lang="en-US" sz="1800" b="0" i="0" u="none" strike="noStrike" cap="none" dirty="0">
                          <a:solidFill>
                            <a:schemeClr val="dk1"/>
                          </a:solidFill>
                          <a:effectLst/>
                          <a:latin typeface="+mn-lt"/>
                          <a:ea typeface="Arial"/>
                          <a:cs typeface="Arial"/>
                          <a:sym typeface="Arial"/>
                        </a:rPr>
                        <a:t> set-top boxes (such as Apple </a:t>
                      </a:r>
                      <a:r>
                        <a:rPr lang="en-US" sz="1800" b="0" i="0" u="none" strike="noStrike" cap="none" baseline="0" dirty="0">
                          <a:solidFill>
                            <a:schemeClr val="dk1"/>
                          </a:solidFill>
                          <a:latin typeface="+mn-lt"/>
                          <a:ea typeface="Arial"/>
                          <a:cs typeface="Arial"/>
                          <a:sym typeface="Arial"/>
                        </a:rPr>
                        <a:t>T</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V</a:t>
                      </a:r>
                      <a:r>
                        <a:rPr lang="en-US" sz="1800" b="0" i="0" u="none" strike="noStrike" cap="none" dirty="0">
                          <a:solidFill>
                            <a:schemeClr val="dk1"/>
                          </a:solidFill>
                          <a:effectLst/>
                          <a:latin typeface="+mn-lt"/>
                          <a:ea typeface="Arial"/>
                          <a:cs typeface="Arial"/>
                          <a:sym typeface="Arial"/>
                        </a:rPr>
                        <a:t>, Android </a:t>
                      </a:r>
                      <a:r>
                        <a:rPr lang="en-US" sz="1800" b="0" i="0" u="none" strike="noStrike" cap="none" baseline="0" dirty="0">
                          <a:solidFill>
                            <a:schemeClr val="dk1"/>
                          </a:solidFill>
                          <a:latin typeface="+mn-lt"/>
                          <a:ea typeface="Arial"/>
                          <a:cs typeface="Arial"/>
                          <a:sym typeface="Arial"/>
                        </a:rPr>
                        <a:t>T</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V</a:t>
                      </a:r>
                      <a:r>
                        <a:rPr lang="en-US" sz="1800" b="0" i="0" u="none" strike="noStrike" cap="none" dirty="0">
                          <a:solidFill>
                            <a:schemeClr val="dk1"/>
                          </a:solidFill>
                          <a:effectLst/>
                          <a:latin typeface="+mn-lt"/>
                          <a:ea typeface="Arial"/>
                          <a:cs typeface="Arial"/>
                          <a:sym typeface="Arial"/>
                        </a:rPr>
                        <a:t>, Roku, Chromecast and TiVo) allow you to access an enormous amount of content on demand, such as games, news, movies, television shows and more, and they help ensure that the content is streamed to your </a:t>
                      </a:r>
                      <a:r>
                        <a:rPr lang="en-US" sz="1800" b="0" i="0" u="none" strike="noStrike" cap="none" baseline="0" dirty="0">
                          <a:solidFill>
                            <a:schemeClr val="dk1"/>
                          </a:solidFill>
                          <a:latin typeface="+mn-lt"/>
                          <a:ea typeface="Arial"/>
                          <a:cs typeface="Arial"/>
                          <a:sym typeface="Arial"/>
                        </a:rPr>
                        <a:t>T</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V</a:t>
                      </a:r>
                      <a:r>
                        <a:rPr lang="en-US" sz="1800" b="0" i="0" u="none" strike="noStrike" cap="none" dirty="0">
                          <a:solidFill>
                            <a:schemeClr val="dk1"/>
                          </a:solidFill>
                          <a:effectLst/>
                          <a:latin typeface="+mn-lt"/>
                          <a:ea typeface="Arial"/>
                          <a:cs typeface="Arial"/>
                          <a:sym typeface="Arial"/>
                        </a:rPr>
                        <a:t> smoothly.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7771537"/>
                  </a:ext>
                </a:extLst>
              </a:tr>
              <a:tr h="279738">
                <a:tc>
                  <a:txBody>
                    <a:bodyPr/>
                    <a:lstStyle/>
                    <a:p>
                      <a:r>
                        <a:rPr lang="en-US" sz="1800" b="0" i="0" u="none" strike="noStrike" cap="none" baseline="0" dirty="0">
                          <a:solidFill>
                            <a:schemeClr val="dk1"/>
                          </a:solidFill>
                          <a:latin typeface="+mn-lt"/>
                          <a:ea typeface="Arial"/>
                          <a:cs typeface="Arial"/>
                          <a:sym typeface="Arial"/>
                        </a:rPr>
                        <a:t>Streaming</a:t>
                      </a:r>
                    </a:p>
                    <a:p>
                      <a:r>
                        <a:rPr lang="en-US" sz="1800" b="0" i="0" u="none" strike="noStrike" cap="none" baseline="0" dirty="0">
                          <a:solidFill>
                            <a:schemeClr val="dk1"/>
                          </a:solidFill>
                          <a:latin typeface="+mn-lt"/>
                          <a:ea typeface="Arial"/>
                          <a:cs typeface="Arial"/>
                          <a:sym typeface="Arial"/>
                        </a:rPr>
                        <a:t>music services</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Streaming music services (such as Apple Music, Pandora, Spotify and more) allow you to listen to large catalogues of music over the web, create customized “radio stations” and discover new music based on your feedback.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1945602"/>
                  </a:ext>
                </a:extLst>
              </a:tr>
            </a:tbl>
          </a:graphicData>
        </a:graphic>
      </p:graphicFrame>
    </p:spTree>
    <p:extLst>
      <p:ext uri="{BB962C8B-B14F-4D97-AF65-F5344CB8AC3E}">
        <p14:creationId xmlns:p14="http://schemas.microsoft.com/office/powerpoint/2010/main" val="185819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(9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1151783"/>
              </p:ext>
            </p:extLst>
          </p:nvPr>
        </p:nvGraphicFramePr>
        <p:xfrm>
          <a:off x="457200" y="1600200"/>
          <a:ext cx="8229600" cy="2377440"/>
        </p:xfrm>
        <a:graphic>
          <a:graphicData uri="http://schemas.openxmlformats.org/drawingml/2006/table">
            <a:tbl>
              <a:tblPr firstRow="1" bandRow="1">
                <a:tableStyleId>{40F9630F-82C1-40B7-BC3A-925EFCFF5E92}</a:tableStyleId>
              </a:tblPr>
              <a:tblGrid>
                <a:gridCol w="1749058">
                  <a:extLst>
                    <a:ext uri="{9D8B030D-6E8A-4147-A177-3AD203B41FA5}">
                      <a16:colId xmlns:a16="http://schemas.microsoft.com/office/drawing/2014/main" val="1437856411"/>
                    </a:ext>
                  </a:extLst>
                </a:gridCol>
                <a:gridCol w="6480542">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678261">
                <a:tc>
                  <a:txBody>
                    <a:bodyPr/>
                    <a:lstStyle/>
                    <a:p>
                      <a:r>
                        <a:rPr lang="en-US" sz="1800" b="0" i="0" u="none" strike="noStrike" cap="none" baseline="0" dirty="0">
                          <a:solidFill>
                            <a:schemeClr val="dk1"/>
                          </a:solidFill>
                          <a:latin typeface="+mn-lt"/>
                          <a:ea typeface="Arial"/>
                          <a:cs typeface="Arial"/>
                          <a:sym typeface="Arial"/>
                        </a:rPr>
                        <a:t>Self-driving</a:t>
                      </a:r>
                    </a:p>
                    <a:p>
                      <a:r>
                        <a:rPr lang="en-US" sz="1800" b="0" i="0" u="none" strike="noStrike" cap="none" baseline="0" dirty="0">
                          <a:solidFill>
                            <a:schemeClr val="dk1"/>
                          </a:solidFill>
                          <a:latin typeface="+mn-lt"/>
                          <a:ea typeface="Arial"/>
                          <a:cs typeface="Arial"/>
                          <a:sym typeface="Arial"/>
                        </a:rPr>
                        <a:t>cars and</a:t>
                      </a:r>
                    </a:p>
                    <a:p>
                      <a:r>
                        <a:rPr lang="en-US" sz="1800" b="0" i="0" u="none" strike="noStrike" cap="none" baseline="0" dirty="0">
                          <a:solidFill>
                            <a:schemeClr val="dk1"/>
                          </a:solidFill>
                          <a:latin typeface="+mn-lt"/>
                          <a:ea typeface="Arial"/>
                          <a:cs typeface="Arial"/>
                          <a:sym typeface="Arial"/>
                        </a:rPr>
                        <a:t>smart homes</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These are two enormous markets. Self-driving cars are under development by many technology companies and car manufacturers—they already have an impressive safety record and soon could be widely used saving lives and reducing injuries. Smart homes use computers for security, climate control, minimizing energy costs, automated lighting systems, fire detection, window control and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84491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(10 of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2942526"/>
              </p:ext>
            </p:extLst>
          </p:nvPr>
        </p:nvGraphicFramePr>
        <p:xfrm>
          <a:off x="484632" y="1600201"/>
          <a:ext cx="8165592" cy="3200400"/>
        </p:xfrm>
        <a:graphic>
          <a:graphicData uri="http://schemas.openxmlformats.org/drawingml/2006/table">
            <a:tbl>
              <a:tblPr firstRow="1" bandRow="1">
                <a:tableStyleId>{40F9630F-82C1-40B7-BC3A-925EFCFF5E92}</a:tableStyleId>
              </a:tblPr>
              <a:tblGrid>
                <a:gridCol w="1735455">
                  <a:extLst>
                    <a:ext uri="{9D8B030D-6E8A-4147-A177-3AD203B41FA5}">
                      <a16:colId xmlns:a16="http://schemas.microsoft.com/office/drawing/2014/main" val="1437856411"/>
                    </a:ext>
                  </a:extLst>
                </a:gridCol>
                <a:gridCol w="6430137">
                  <a:extLst>
                    <a:ext uri="{9D8B030D-6E8A-4147-A177-3AD203B41FA5}">
                      <a16:colId xmlns:a16="http://schemas.microsoft.com/office/drawing/2014/main" val="2118411340"/>
                    </a:ext>
                  </a:extLst>
                </a:gridCol>
              </a:tblGrid>
              <a:tr h="134595">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1022919">
                <a:tc>
                  <a:txBody>
                    <a:bodyPr/>
                    <a:lstStyle/>
                    <a:p>
                      <a:r>
                        <a:rPr lang="en-US" sz="1800" b="0" i="0" u="none" strike="noStrike" cap="none" baseline="0" dirty="0">
                          <a:solidFill>
                            <a:schemeClr val="dk1"/>
                          </a:solidFill>
                          <a:latin typeface="+mn-lt"/>
                          <a:ea typeface="Arial"/>
                          <a:cs typeface="Arial"/>
                          <a:sym typeface="Arial"/>
                        </a:rPr>
                        <a:t>Game</a:t>
                      </a:r>
                    </a:p>
                    <a:p>
                      <a:r>
                        <a:rPr lang="en-US" sz="1800" b="0" i="0" u="none" strike="noStrike" cap="none" baseline="0" dirty="0">
                          <a:solidFill>
                            <a:schemeClr val="dk1"/>
                          </a:solidFill>
                          <a:latin typeface="+mn-lt"/>
                          <a:ea typeface="Arial"/>
                          <a:cs typeface="Arial"/>
                          <a:sym typeface="Arial"/>
                        </a:rPr>
                        <a:t>programming</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Global video-game revenues are expected to reach $107 billion by 2017 (</a:t>
                      </a:r>
                      <a:r>
                        <a:rPr lang="en-US" sz="1800" b="0" i="0" u="none" strike="noStrike" cap="none" dirty="0">
                          <a:solidFill>
                            <a:schemeClr val="dk1"/>
                          </a:solidFill>
                          <a:effectLst/>
                          <a:latin typeface="+mn-lt"/>
                          <a:ea typeface="Arial"/>
                          <a:cs typeface="Consolas" panose="020B0609020204030204" pitchFamily="49" charset="0"/>
                          <a:sym typeface="Arial"/>
                          <a:hlinkClick r:id="rId2" tooltip="http://www.polygon.com/2015/4/22/8471789/worldwide-video-games-market-value-2015"/>
                        </a:rPr>
                        <a:t>http://www.polygon.com/2015/4/22/8471789/worldwide-video-games-market-value-2015</a:t>
                      </a:r>
                      <a:r>
                        <a:rPr lang="en-US" sz="1800" b="0" i="0" u="none" strike="noStrike" cap="none" dirty="0">
                          <a:solidFill>
                            <a:schemeClr val="dk1"/>
                          </a:solidFill>
                          <a:effectLst/>
                          <a:latin typeface="+mn-lt"/>
                          <a:ea typeface="Arial"/>
                          <a:cs typeface="Arial"/>
                          <a:sym typeface="Arial"/>
                        </a:rPr>
                        <a:t>). The most sophisticated games can cost over $100 million to develop, with the most expensive costing half a billion dollars (</a:t>
                      </a:r>
                      <a:r>
                        <a:rPr lang="en-US" sz="1800" b="0" i="0" u="none" strike="noStrike" cap="none" dirty="0">
                          <a:solidFill>
                            <a:schemeClr val="dk1"/>
                          </a:solidFill>
                          <a:effectLst/>
                          <a:latin typeface="+mn-lt"/>
                          <a:ea typeface="Arial"/>
                          <a:cs typeface="Consolas" panose="020B0609020204030204" pitchFamily="49" charset="0"/>
                          <a:sym typeface="Arial"/>
                          <a:hlinkClick r:id="rId3" tooltip="http://www.gamespot.com/ gallery/20-of-the-most-expensive-games-ever-made/2900-104/"/>
                        </a:rPr>
                        <a:t>http://www.gamespot.com/ gallery/20-of-the-most-expensive-games-ever-made/2900-104/</a:t>
                      </a:r>
                      <a:r>
                        <a:rPr lang="en-US" sz="1800" b="0" i="0" u="none" strike="noStrike" cap="none" dirty="0">
                          <a:solidFill>
                            <a:schemeClr val="dk1"/>
                          </a:solidFill>
                          <a:effectLst/>
                          <a:latin typeface="+mn-lt"/>
                          <a:ea typeface="Arial"/>
                          <a:cs typeface="Arial"/>
                          <a:sym typeface="Arial"/>
                        </a:rPr>
                        <a:t>). Bethesda’s </a:t>
                      </a:r>
                      <a:r>
                        <a:rPr lang="en-US" sz="1800" b="1" i="0" u="none" strike="noStrike" cap="none" dirty="0">
                          <a:solidFill>
                            <a:schemeClr val="dk1"/>
                          </a:solidFill>
                          <a:effectLst/>
                          <a:latin typeface="+mn-lt"/>
                          <a:ea typeface="Arial"/>
                          <a:cs typeface="Arial"/>
                          <a:sym typeface="Arial"/>
                        </a:rPr>
                        <a:t>Fallout 4</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earned $750 million in its first day of sales (</a:t>
                      </a:r>
                      <a:r>
                        <a:rPr lang="en-US" sz="1800" b="0" i="0" u="none" strike="noStrike" cap="none" dirty="0">
                          <a:solidFill>
                            <a:schemeClr val="dk1"/>
                          </a:solidFill>
                          <a:effectLst/>
                          <a:latin typeface="+mn-lt"/>
                          <a:ea typeface="Arial"/>
                          <a:cs typeface="Consolas" panose="020B0609020204030204" pitchFamily="49" charset="0"/>
                          <a:sym typeface="Arial"/>
                          <a:hlinkClick r:id="rId4" tooltip="http://fortune.com/2015/ 11/16/fallout4-is-quiet-best-seller/"/>
                        </a:rPr>
                        <a:t>http://fortune.com/2015/11/16/fallout4-is-quiet-best-seller/</a:t>
                      </a:r>
                      <a:r>
                        <a:rPr lang="en-US" sz="1800" b="0" i="0" u="none" strike="noStrike" cap="none" dirty="0">
                          <a:solidFill>
                            <a:schemeClr val="dk1"/>
                          </a:solidFill>
                          <a:effectLst/>
                          <a:latin typeface="+mn-lt"/>
                          <a:ea typeface="Arial"/>
                          <a:cs typeface="Arial"/>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400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Hardware and Software </a:t>
            </a:r>
            <a:r>
              <a:rPr lang="en-US" sz="2000" b="0" dirty="0"/>
              <a:t>(1 of 2)</a:t>
            </a:r>
          </a:p>
        </p:txBody>
      </p:sp>
      <p:sp>
        <p:nvSpPr>
          <p:cNvPr id="3" name="Text Placeholder 2"/>
          <p:cNvSpPr>
            <a:spLocks noGrp="1"/>
          </p:cNvSpPr>
          <p:nvPr>
            <p:ph type="body" idx="1"/>
          </p:nvPr>
        </p:nvSpPr>
        <p:spPr>
          <a:xfrm>
            <a:off x="457200" y="1600200"/>
            <a:ext cx="8229600" cy="4699000"/>
          </a:xfrm>
        </p:spPr>
        <p:txBody>
          <a:bodyPr/>
          <a:lstStyle/>
          <a:p>
            <a:pPr>
              <a:spcBef>
                <a:spcPts val="1200"/>
              </a:spcBef>
            </a:pPr>
            <a:r>
              <a:rPr lang="en-US" sz="2200" dirty="0">
                <a:latin typeface="+mn-lt"/>
              </a:rPr>
              <a:t>Computers can perform calculations and make logical decisions phenomenally faster than human beings can.</a:t>
            </a:r>
          </a:p>
          <a:p>
            <a:pPr>
              <a:spcBef>
                <a:spcPts val="1200"/>
              </a:spcBef>
            </a:pPr>
            <a:r>
              <a:rPr lang="en-US" sz="2200" dirty="0">
                <a:latin typeface="+mn-lt"/>
              </a:rPr>
              <a:t>Today’s personal computers can perform billions of calculations in one second—more than a human can perform in a lifetime.</a:t>
            </a:r>
          </a:p>
          <a:p>
            <a:pPr>
              <a:spcBef>
                <a:spcPts val="1200"/>
              </a:spcBef>
            </a:pPr>
            <a:r>
              <a:rPr lang="en-US" sz="2200" b="1" dirty="0">
                <a:latin typeface="+mn-lt"/>
              </a:rPr>
              <a:t>Supercomputers</a:t>
            </a:r>
            <a:r>
              <a:rPr lang="en-US" sz="2200" dirty="0">
                <a:latin typeface="+mn-lt"/>
              </a:rPr>
              <a:t> are already performing </a:t>
            </a:r>
            <a:r>
              <a:rPr lang="en-US" sz="2200" b="1" dirty="0">
                <a:latin typeface="+mn-lt"/>
              </a:rPr>
              <a:t>thousands of trillions (quadrillions)</a:t>
            </a:r>
            <a:r>
              <a:rPr lang="en-US" sz="2200" dirty="0">
                <a:latin typeface="+mn-lt"/>
              </a:rPr>
              <a:t> of instructions per second!</a:t>
            </a:r>
          </a:p>
          <a:p>
            <a:pPr>
              <a:spcBef>
                <a:spcPts val="1200"/>
              </a:spcBef>
            </a:pPr>
            <a:r>
              <a:rPr lang="en-US" sz="2200" dirty="0">
                <a:latin typeface="+mn-lt"/>
              </a:rPr>
              <a:t>China’s National University of Defense Technology’s Tianhe-2 supercomputer can perform over 33 quadrillion calculations per second (33.86 </a:t>
            </a:r>
            <a:r>
              <a:rPr lang="en-US" sz="2200" b="1" dirty="0">
                <a:latin typeface="+mn-lt"/>
              </a:rPr>
              <a:t>petaflops</a:t>
            </a:r>
            <a:r>
              <a:rPr lang="en-US" sz="2200" dirty="0">
                <a:latin typeface="+mn-lt"/>
              </a:rPr>
              <a:t>)!</a:t>
            </a:r>
          </a:p>
          <a:p>
            <a:pPr lvl="1"/>
            <a:r>
              <a:rPr lang="en-US" sz="2200" b="1" dirty="0">
                <a:latin typeface="+mn-lt"/>
              </a:rPr>
              <a:t>In one second about 3 million calculations for every person on the planet!</a:t>
            </a:r>
          </a:p>
        </p:txBody>
      </p:sp>
    </p:spTree>
    <p:extLst>
      <p:ext uri="{BB962C8B-B14F-4D97-AF65-F5344CB8AC3E}">
        <p14:creationId xmlns:p14="http://schemas.microsoft.com/office/powerpoint/2010/main" val="100110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Hardware and Software </a:t>
            </a:r>
            <a:r>
              <a:rPr lang="en-US" sz="2000" b="0" dirty="0"/>
              <a:t>(2 of 2)</a:t>
            </a:r>
            <a:endParaRPr lang="en-US" dirty="0"/>
          </a:p>
        </p:txBody>
      </p:sp>
      <p:sp>
        <p:nvSpPr>
          <p:cNvPr id="3" name="Text Placeholder 2"/>
          <p:cNvSpPr>
            <a:spLocks noGrp="1"/>
          </p:cNvSpPr>
          <p:nvPr>
            <p:ph type="body" idx="1"/>
          </p:nvPr>
        </p:nvSpPr>
        <p:spPr/>
        <p:txBody>
          <a:bodyPr/>
          <a:lstStyle/>
          <a:p>
            <a:r>
              <a:rPr lang="en-US" sz="2400" dirty="0">
                <a:latin typeface="+mn-lt"/>
              </a:rPr>
              <a:t>Computers (i.e., </a:t>
            </a:r>
            <a:r>
              <a:rPr lang="en-US" sz="2400" b="1" dirty="0">
                <a:latin typeface="+mn-lt"/>
              </a:rPr>
              <a:t>hardware</a:t>
            </a:r>
            <a:r>
              <a:rPr lang="en-US" sz="2400" dirty="0">
                <a:latin typeface="+mn-lt"/>
              </a:rPr>
              <a:t>) process </a:t>
            </a:r>
            <a:r>
              <a:rPr lang="en-US" sz="2400" b="1" dirty="0">
                <a:latin typeface="+mn-lt"/>
              </a:rPr>
              <a:t>data</a:t>
            </a:r>
            <a:r>
              <a:rPr lang="en-US" sz="2400" i="1" dirty="0">
                <a:latin typeface="+mn-lt"/>
              </a:rPr>
              <a:t> </a:t>
            </a:r>
            <a:r>
              <a:rPr lang="en-US" sz="2400" dirty="0">
                <a:latin typeface="+mn-lt"/>
              </a:rPr>
              <a:t>under the control of sequences of instructions called </a:t>
            </a:r>
            <a:r>
              <a:rPr lang="en-US" sz="2400" b="1" dirty="0">
                <a:latin typeface="+mn-lt"/>
              </a:rPr>
              <a:t>computer programs</a:t>
            </a:r>
            <a:r>
              <a:rPr lang="en-US" sz="2400" i="1" dirty="0">
                <a:latin typeface="+mn-lt"/>
              </a:rPr>
              <a:t>.</a:t>
            </a:r>
            <a:endParaRPr lang="en-US" sz="2400" dirty="0">
              <a:latin typeface="+mn-lt"/>
            </a:endParaRPr>
          </a:p>
          <a:p>
            <a:r>
              <a:rPr lang="en-US" sz="2400" dirty="0">
                <a:latin typeface="+mn-lt"/>
              </a:rPr>
              <a:t>These programs guide the computer through </a:t>
            </a:r>
            <a:r>
              <a:rPr lang="en-US" sz="2400" b="1" dirty="0">
                <a:latin typeface="+mn-lt"/>
              </a:rPr>
              <a:t>actions</a:t>
            </a:r>
            <a:r>
              <a:rPr lang="en-US" sz="2400" dirty="0">
                <a:latin typeface="+mn-lt"/>
              </a:rPr>
              <a:t> specified by people called </a:t>
            </a:r>
            <a:r>
              <a:rPr lang="en-US" sz="2400" b="1" dirty="0">
                <a:latin typeface="+mn-lt"/>
              </a:rPr>
              <a:t>computer</a:t>
            </a:r>
            <a:r>
              <a:rPr lang="en-US" sz="2400" i="1" dirty="0">
                <a:latin typeface="+mn-lt"/>
              </a:rPr>
              <a:t> </a:t>
            </a:r>
            <a:r>
              <a:rPr lang="en-US" sz="2400" b="1" dirty="0">
                <a:latin typeface="+mn-lt"/>
              </a:rPr>
              <a:t>programmers</a:t>
            </a:r>
            <a:r>
              <a:rPr lang="en-US" sz="2400" i="1" dirty="0">
                <a:latin typeface="+mn-lt"/>
              </a:rPr>
              <a:t>.</a:t>
            </a:r>
          </a:p>
          <a:p>
            <a:r>
              <a:rPr lang="en-US" sz="2400" dirty="0">
                <a:latin typeface="+mn-lt"/>
              </a:rPr>
              <a:t>The programs that run on a computer are referred to as </a:t>
            </a:r>
            <a:r>
              <a:rPr lang="en-US" sz="2400" b="1" dirty="0">
                <a:latin typeface="+mn-lt"/>
              </a:rPr>
              <a:t>software</a:t>
            </a:r>
            <a:r>
              <a:rPr lang="en-US" sz="2400" i="1" dirty="0">
                <a:latin typeface="+mn-lt"/>
              </a:rPr>
              <a:t>.</a:t>
            </a:r>
            <a:endParaRPr lang="en-US" sz="2400" dirty="0">
              <a:latin typeface="+mn-lt"/>
            </a:endParaRPr>
          </a:p>
        </p:txBody>
      </p:sp>
    </p:spTree>
    <p:extLst>
      <p:ext uri="{BB962C8B-B14F-4D97-AF65-F5344CB8AC3E}">
        <p14:creationId xmlns:p14="http://schemas.microsoft.com/office/powerpoint/2010/main" val="374252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Learning Objectives</a:t>
            </a:r>
            <a:endParaRPr lang="en-US" sz="2000" b="0" dirty="0"/>
          </a:p>
        </p:txBody>
      </p:sp>
      <p:sp>
        <p:nvSpPr>
          <p:cNvPr id="8" name="Text Placeholder 7"/>
          <p:cNvSpPr>
            <a:spLocks noGrp="1"/>
          </p:cNvSpPr>
          <p:nvPr>
            <p:ph type="body" idx="1"/>
          </p:nvPr>
        </p:nvSpPr>
        <p:spPr>
          <a:xfrm>
            <a:off x="457200" y="1600201"/>
            <a:ext cx="8229600" cy="904636"/>
          </a:xfrm>
        </p:spPr>
        <p:txBody>
          <a:bodyPr/>
          <a:lstStyle/>
          <a:p>
            <a:r>
              <a:rPr lang="en-US" sz="1800" dirty="0">
                <a:latin typeface="+mj-lt"/>
              </a:rPr>
              <a:t>Learn basic computer hardware, software and data concepts.</a:t>
            </a:r>
          </a:p>
          <a:p>
            <a:r>
              <a:rPr lang="en-US" sz="1800" dirty="0">
                <a:latin typeface="+mj-lt"/>
              </a:rPr>
              <a:t>Be introduced to the different types of computer programming languages.</a:t>
            </a:r>
          </a:p>
          <a:p>
            <a:r>
              <a:rPr lang="en-US" sz="1800" dirty="0">
                <a:latin typeface="+mj-lt"/>
              </a:rPr>
              <a:t>Understand the history of the Visual</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63828490"/>
              </p:ext>
            </p:extLst>
          </p:nvPr>
        </p:nvGraphicFramePr>
        <p:xfrm>
          <a:off x="4450058" y="2639160"/>
          <a:ext cx="389027" cy="286656"/>
        </p:xfrm>
        <a:graphic>
          <a:graphicData uri="http://schemas.openxmlformats.org/presentationml/2006/ole">
            <mc:AlternateContent xmlns:mc="http://schemas.openxmlformats.org/markup-compatibility/2006">
              <mc:Choice xmlns:v="urn:schemas-microsoft-com:vml" Requires="v">
                <p:oleObj spid="_x0000_s2049" name="Equation" r:id="rId3" imgW="241200" imgH="177480" progId="Equation.DSMT4">
                  <p:embed/>
                </p:oleObj>
              </mc:Choice>
              <mc:Fallback>
                <p:oleObj name="Equation" r:id="rId3" imgW="241200" imgH="177480" progId="Equation.DSMT4">
                  <p:embed/>
                  <p:pic>
                    <p:nvPicPr>
                      <p:cNvPr id="9" name="Object 8" descr="C sharp"/>
                      <p:cNvPicPr/>
                      <p:nvPr/>
                    </p:nvPicPr>
                    <p:blipFill>
                      <a:blip r:embed="rId4"/>
                      <a:stretch>
                        <a:fillRect/>
                      </a:stretch>
                    </p:blipFill>
                    <p:spPr>
                      <a:xfrm>
                        <a:off x="4450058" y="2639160"/>
                        <a:ext cx="389027" cy="286656"/>
                      </a:xfrm>
                      <a:prstGeom prst="rect">
                        <a:avLst/>
                      </a:prstGeom>
                    </p:spPr>
                  </p:pic>
                </p:oleObj>
              </mc:Fallback>
            </mc:AlternateContent>
          </a:graphicData>
        </a:graphic>
      </p:graphicFrame>
      <p:sp>
        <p:nvSpPr>
          <p:cNvPr id="2" name="Content Placeholder 1"/>
          <p:cNvSpPr>
            <a:spLocks noGrp="1"/>
          </p:cNvSpPr>
          <p:nvPr>
            <p:ph sz="quarter" idx="13"/>
          </p:nvPr>
        </p:nvSpPr>
        <p:spPr>
          <a:xfrm>
            <a:off x="457200" y="2513981"/>
            <a:ext cx="8229600" cy="2902466"/>
          </a:xfrm>
        </p:spPr>
        <p:txBody>
          <a:bodyPr/>
          <a:lstStyle/>
          <a:p>
            <a:pPr marL="261938" indent="4048125">
              <a:buNone/>
            </a:pPr>
            <a:r>
              <a:rPr lang="en-US" sz="1800" dirty="0">
                <a:latin typeface="+mn-lt"/>
              </a:rPr>
              <a:t>programming language and the Windows operating system.</a:t>
            </a:r>
          </a:p>
          <a:p>
            <a:r>
              <a:rPr lang="en-US" sz="1800" dirty="0">
                <a:latin typeface="+mn-lt"/>
              </a:rPr>
              <a:t>Learn what cloud computing with Microsoft Azure is.</a:t>
            </a:r>
          </a:p>
          <a:p>
            <a:r>
              <a:rPr lang="en-US" sz="1800" dirty="0">
                <a:latin typeface="+mn-lt"/>
              </a:rPr>
              <a:t>Understand the basics of object technology.</a:t>
            </a:r>
          </a:p>
          <a:p>
            <a:r>
              <a:rPr lang="en-US" sz="1800" dirty="0">
                <a:latin typeface="+mn-lt"/>
              </a:rPr>
              <a:t>Be introduced to the history of the Internet and the World Wide Web.</a:t>
            </a:r>
          </a:p>
          <a:p>
            <a:r>
              <a:rPr lang="en-US" sz="1800" dirty="0">
                <a:latin typeface="+mn-lt"/>
              </a:rPr>
              <a:t>Understand the parts that Windows, .NET, Visual Studio and</a:t>
            </a:r>
          </a:p>
        </p:txBody>
      </p:sp>
      <p:graphicFrame>
        <p:nvGraphicFramePr>
          <p:cNvPr id="10" name="Object 9" descr="C sharp play in the"/>
          <p:cNvGraphicFramePr>
            <a:graphicFrameLocks noChangeAspect="1"/>
          </p:cNvGraphicFramePr>
          <p:nvPr>
            <p:extLst>
              <p:ext uri="{D42A27DB-BD31-4B8C-83A1-F6EECF244321}">
                <p14:modId xmlns:p14="http://schemas.microsoft.com/office/powerpoint/2010/main" val="633256054"/>
              </p:ext>
            </p:extLst>
          </p:nvPr>
        </p:nvGraphicFramePr>
        <p:xfrm>
          <a:off x="6988315" y="4761895"/>
          <a:ext cx="1483762" cy="322216"/>
        </p:xfrm>
        <a:graphic>
          <a:graphicData uri="http://schemas.openxmlformats.org/presentationml/2006/ole">
            <mc:AlternateContent xmlns:mc="http://schemas.openxmlformats.org/markup-compatibility/2006">
              <mc:Choice xmlns:v="urn:schemas-microsoft-com:vml" Requires="v">
                <p:oleObj spid="_x0000_s2050" name="Equation" r:id="rId5" imgW="939600" imgH="203040" progId="Equation.DSMT4">
                  <p:embed/>
                </p:oleObj>
              </mc:Choice>
              <mc:Fallback>
                <p:oleObj name="Equation" r:id="rId5" imgW="939600" imgH="203040" progId="Equation.DSMT4">
                  <p:embed/>
                  <p:pic>
                    <p:nvPicPr>
                      <p:cNvPr id="10" name="Object 9" descr="C sharp play in the"/>
                      <p:cNvPicPr/>
                      <p:nvPr/>
                    </p:nvPicPr>
                    <p:blipFill>
                      <a:blip r:embed="rId6"/>
                      <a:stretch>
                        <a:fillRect/>
                      </a:stretch>
                    </p:blipFill>
                    <p:spPr>
                      <a:xfrm>
                        <a:off x="6988315" y="4761895"/>
                        <a:ext cx="1483762" cy="322216"/>
                      </a:xfrm>
                      <a:prstGeom prst="rect">
                        <a:avLst/>
                      </a:prstGeom>
                    </p:spPr>
                  </p:pic>
                </p:oleObj>
              </mc:Fallback>
            </mc:AlternateContent>
          </a:graphicData>
        </a:graphic>
      </p:graphicFrame>
      <p:graphicFrame>
        <p:nvGraphicFramePr>
          <p:cNvPr id="11" name="Object 10" descr="C sharp"/>
          <p:cNvGraphicFramePr>
            <a:graphicFrameLocks noChangeAspect="1"/>
          </p:cNvGraphicFramePr>
          <p:nvPr>
            <p:extLst>
              <p:ext uri="{D42A27DB-BD31-4B8C-83A1-F6EECF244321}">
                <p14:modId xmlns:p14="http://schemas.microsoft.com/office/powerpoint/2010/main" val="2206593152"/>
              </p:ext>
            </p:extLst>
          </p:nvPr>
        </p:nvGraphicFramePr>
        <p:xfrm>
          <a:off x="767896" y="5118378"/>
          <a:ext cx="388938" cy="288925"/>
        </p:xfrm>
        <a:graphic>
          <a:graphicData uri="http://schemas.openxmlformats.org/presentationml/2006/ole">
            <mc:AlternateContent xmlns:mc="http://schemas.openxmlformats.org/markup-compatibility/2006">
              <mc:Choice xmlns:v="urn:schemas-microsoft-com:vml" Requires="v">
                <p:oleObj spid="_x0000_s2051" name="Equation" r:id="rId7" imgW="241200" imgH="177480" progId="Equation.DSMT4">
                  <p:embed/>
                </p:oleObj>
              </mc:Choice>
              <mc:Fallback>
                <p:oleObj name="Equation" r:id="rId7" imgW="241200" imgH="177480" progId="Equation.DSMT4">
                  <p:embed/>
                  <p:pic>
                    <p:nvPicPr>
                      <p:cNvPr id="11" name="Object 10" descr="C sharp"/>
                      <p:cNvPicPr/>
                      <p:nvPr/>
                    </p:nvPicPr>
                    <p:blipFill>
                      <a:blip r:embed="rId8"/>
                      <a:stretch>
                        <a:fillRect/>
                      </a:stretch>
                    </p:blipFill>
                    <p:spPr>
                      <a:xfrm>
                        <a:off x="767896" y="5118378"/>
                        <a:ext cx="388938" cy="288925"/>
                      </a:xfrm>
                      <a:prstGeom prst="rect">
                        <a:avLst/>
                      </a:prstGeom>
                    </p:spPr>
                  </p:pic>
                </p:oleObj>
              </mc:Fallback>
            </mc:AlternateContent>
          </a:graphicData>
        </a:graphic>
      </p:graphicFrame>
      <p:sp>
        <p:nvSpPr>
          <p:cNvPr id="3" name="Content Placeholder 2"/>
          <p:cNvSpPr>
            <a:spLocks noGrp="1"/>
          </p:cNvSpPr>
          <p:nvPr>
            <p:ph sz="quarter" idx="14"/>
          </p:nvPr>
        </p:nvSpPr>
        <p:spPr>
          <a:xfrm>
            <a:off x="454025" y="5010760"/>
            <a:ext cx="8232775" cy="919137"/>
          </a:xfrm>
        </p:spPr>
        <p:txBody>
          <a:bodyPr/>
          <a:lstStyle/>
          <a:p>
            <a:pPr marL="0" indent="623888">
              <a:buNone/>
            </a:pPr>
            <a:r>
              <a:rPr lang="en-US" sz="1800" dirty="0">
                <a:latin typeface="+mn-lt"/>
              </a:rPr>
              <a:t>ecosystem.</a:t>
            </a:r>
          </a:p>
          <a:p>
            <a:r>
              <a:rPr lang="en-US" sz="1800" dirty="0">
                <a:latin typeface="+mn-lt"/>
              </a:rPr>
              <a:t>Test-drive a Visual</a:t>
            </a:r>
          </a:p>
        </p:txBody>
      </p:sp>
      <p:graphicFrame>
        <p:nvGraphicFramePr>
          <p:cNvPr id="12" name="Object 11" descr="C sharp"/>
          <p:cNvGraphicFramePr>
            <a:graphicFrameLocks noChangeAspect="1"/>
          </p:cNvGraphicFramePr>
          <p:nvPr>
            <p:extLst>
              <p:ext uri="{D42A27DB-BD31-4B8C-83A1-F6EECF244321}">
                <p14:modId xmlns:p14="http://schemas.microsoft.com/office/powerpoint/2010/main" val="281893136"/>
              </p:ext>
            </p:extLst>
          </p:nvPr>
        </p:nvGraphicFramePr>
        <p:xfrm>
          <a:off x="2741840" y="5594175"/>
          <a:ext cx="379413" cy="280987"/>
        </p:xfrm>
        <a:graphic>
          <a:graphicData uri="http://schemas.openxmlformats.org/presentationml/2006/ole">
            <mc:AlternateContent xmlns:mc="http://schemas.openxmlformats.org/markup-compatibility/2006">
              <mc:Choice xmlns:v="urn:schemas-microsoft-com:vml" Requires="v">
                <p:oleObj spid="_x0000_s2052" name="Equation" r:id="rId9" imgW="241200" imgH="177480" progId="Equation.DSMT4">
                  <p:embed/>
                </p:oleObj>
              </mc:Choice>
              <mc:Fallback>
                <p:oleObj name="Equation" r:id="rId9" imgW="241200" imgH="177480" progId="Equation.DSMT4">
                  <p:embed/>
                  <p:pic>
                    <p:nvPicPr>
                      <p:cNvPr id="12" name="Object 11" descr="C sharp"/>
                      <p:cNvPicPr/>
                      <p:nvPr/>
                    </p:nvPicPr>
                    <p:blipFill>
                      <a:blip r:embed="rId10"/>
                      <a:stretch>
                        <a:fillRect/>
                      </a:stretch>
                    </p:blipFill>
                    <p:spPr>
                      <a:xfrm>
                        <a:off x="2741840" y="5594175"/>
                        <a:ext cx="379413" cy="280987"/>
                      </a:xfrm>
                      <a:prstGeom prst="rect">
                        <a:avLst/>
                      </a:prstGeom>
                    </p:spPr>
                  </p:pic>
                </p:oleObj>
              </mc:Fallback>
            </mc:AlternateContent>
          </a:graphicData>
        </a:graphic>
      </p:graphicFrame>
      <p:sp>
        <p:nvSpPr>
          <p:cNvPr id="4" name="Content Placeholder 3"/>
          <p:cNvSpPr>
            <a:spLocks noGrp="1"/>
          </p:cNvSpPr>
          <p:nvPr>
            <p:ph sz="quarter" idx="15"/>
          </p:nvPr>
        </p:nvSpPr>
        <p:spPr>
          <a:xfrm>
            <a:off x="554491" y="5476298"/>
            <a:ext cx="8132309" cy="426167"/>
          </a:xfrm>
        </p:spPr>
        <p:txBody>
          <a:bodyPr/>
          <a:lstStyle/>
          <a:p>
            <a:pPr marL="0" indent="2511425">
              <a:buNone/>
            </a:pPr>
            <a:r>
              <a:rPr lang="en-US" sz="1800" dirty="0">
                <a:latin typeface="+mn-lt"/>
              </a:rPr>
              <a:t>drawing app.</a:t>
            </a:r>
          </a:p>
        </p:txBody>
      </p:sp>
    </p:spTree>
    <p:extLst>
      <p:ext uri="{BB962C8B-B14F-4D97-AF65-F5344CB8AC3E}">
        <p14:creationId xmlns:p14="http://schemas.microsoft.com/office/powerpoint/2010/main" val="270377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Moore’s Law </a:t>
            </a:r>
            <a:r>
              <a:rPr lang="en-US" sz="2000" b="0" dirty="0"/>
              <a:t>(1 of 2)</a:t>
            </a:r>
          </a:p>
        </p:txBody>
      </p:sp>
      <p:sp>
        <p:nvSpPr>
          <p:cNvPr id="3" name="Text Placeholder 2"/>
          <p:cNvSpPr>
            <a:spLocks noGrp="1"/>
          </p:cNvSpPr>
          <p:nvPr>
            <p:ph type="body" idx="1"/>
          </p:nvPr>
        </p:nvSpPr>
        <p:spPr/>
        <p:txBody>
          <a:bodyPr/>
          <a:lstStyle/>
          <a:p>
            <a:r>
              <a:rPr lang="en-US" sz="2000" dirty="0">
                <a:latin typeface="+mn-lt"/>
              </a:rPr>
              <a:t>Every year, you probably expect to pay at least a little more for most products and services.</a:t>
            </a:r>
          </a:p>
          <a:p>
            <a:r>
              <a:rPr lang="en-US" sz="2000" dirty="0">
                <a:latin typeface="+mn-lt"/>
              </a:rPr>
              <a:t>The opposite has been the case in the computer and communications fields, especially with regard to the hardware supporting these technologies. For many decades, hardware costs have fallen rapidly.</a:t>
            </a:r>
          </a:p>
          <a:p>
            <a:r>
              <a:rPr lang="en-US" sz="2000" dirty="0">
                <a:latin typeface="+mn-lt"/>
              </a:rPr>
              <a:t>Every year or two, the capacities of computers have approximately- </a:t>
            </a:r>
            <a:r>
              <a:rPr lang="en-US" sz="2000" b="1" dirty="0">
                <a:latin typeface="+mn-lt"/>
              </a:rPr>
              <a:t>doubled</a:t>
            </a:r>
            <a:r>
              <a:rPr lang="en-US" sz="2000" dirty="0">
                <a:latin typeface="+mn-lt"/>
              </a:rPr>
              <a:t> inexpensively.</a:t>
            </a:r>
          </a:p>
          <a:p>
            <a:r>
              <a:rPr lang="en-US" sz="2000" dirty="0">
                <a:latin typeface="+mn-lt"/>
              </a:rPr>
              <a:t>This remarkable trend often is called </a:t>
            </a:r>
            <a:r>
              <a:rPr lang="en-US" sz="2000" b="1" dirty="0">
                <a:latin typeface="+mn-lt"/>
              </a:rPr>
              <a:t>Moore’s Law</a:t>
            </a:r>
            <a:r>
              <a:rPr lang="en-US" sz="2000" dirty="0">
                <a:latin typeface="+mn-lt"/>
              </a:rPr>
              <a:t>, named for the person who identified it in the 1960s, Gordon Moore, co-founder of Intel—a leading manufacturer of the processors in today’s computers and embedded systems.</a:t>
            </a:r>
          </a:p>
        </p:txBody>
      </p:sp>
    </p:spTree>
    <p:extLst>
      <p:ext uri="{BB962C8B-B14F-4D97-AF65-F5344CB8AC3E}">
        <p14:creationId xmlns:p14="http://schemas.microsoft.com/office/powerpoint/2010/main" val="88540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Moore’s Law </a:t>
            </a:r>
            <a:r>
              <a:rPr lang="en-US" sz="2000" b="0" dirty="0"/>
              <a:t>(2 of 2)</a:t>
            </a:r>
            <a:endParaRPr lang="en-US" dirty="0"/>
          </a:p>
        </p:txBody>
      </p:sp>
      <p:sp>
        <p:nvSpPr>
          <p:cNvPr id="3" name="Text Placeholder 2"/>
          <p:cNvSpPr>
            <a:spLocks noGrp="1"/>
          </p:cNvSpPr>
          <p:nvPr>
            <p:ph type="body" idx="1"/>
          </p:nvPr>
        </p:nvSpPr>
        <p:spPr/>
        <p:txBody>
          <a:bodyPr/>
          <a:lstStyle/>
          <a:p>
            <a:r>
              <a:rPr lang="en-US" sz="2400" dirty="0">
                <a:latin typeface="+mn-lt"/>
              </a:rPr>
              <a:t>Moore’s Law and related observations apply especially to the amount of memory that computers have for programs, the amount of secondary storage (such as disk storage) they have to hold programs- and data over longer periods of time, and their processor speeds—the speeds at which they </a:t>
            </a:r>
            <a:r>
              <a:rPr lang="en-US" sz="2400" b="1" dirty="0">
                <a:latin typeface="+mn-lt"/>
              </a:rPr>
              <a:t>execute</a:t>
            </a:r>
            <a:r>
              <a:rPr lang="en-US" sz="2400" dirty="0">
                <a:latin typeface="+mn-lt"/>
              </a:rPr>
              <a:t> their programs (i.e., do their work).</a:t>
            </a:r>
          </a:p>
          <a:p>
            <a:r>
              <a:rPr lang="en-US" sz="2400" dirty="0">
                <a:latin typeface="+mn-lt"/>
              </a:rPr>
              <a:t>These increases make computers more capable, which puts greater demands on programming-language designers to innovate.</a:t>
            </a:r>
          </a:p>
          <a:p>
            <a:r>
              <a:rPr lang="en-US" sz="2400" dirty="0">
                <a:latin typeface="+mn-lt"/>
              </a:rPr>
              <a:t>Similar growth has occurred in the communications.</a:t>
            </a:r>
          </a:p>
        </p:txBody>
      </p:sp>
    </p:spTree>
    <p:extLst>
      <p:ext uri="{BB962C8B-B14F-4D97-AF65-F5344CB8AC3E}">
        <p14:creationId xmlns:p14="http://schemas.microsoft.com/office/powerpoint/2010/main" val="3603617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Computer Organization</a:t>
            </a:r>
          </a:p>
        </p:txBody>
      </p:sp>
      <p:sp>
        <p:nvSpPr>
          <p:cNvPr id="3" name="Text Placeholder 2"/>
          <p:cNvSpPr>
            <a:spLocks noGrp="1"/>
          </p:cNvSpPr>
          <p:nvPr>
            <p:ph type="body" idx="1"/>
          </p:nvPr>
        </p:nvSpPr>
        <p:spPr/>
        <p:txBody>
          <a:bodyPr/>
          <a:lstStyle/>
          <a:p>
            <a:r>
              <a:rPr lang="en-US" sz="2400" dirty="0">
                <a:latin typeface="+mn-lt"/>
              </a:rPr>
              <a:t>Regardless of differences in </a:t>
            </a:r>
            <a:r>
              <a:rPr lang="en-US" sz="2400" b="1" dirty="0">
                <a:latin typeface="+mn-lt"/>
              </a:rPr>
              <a:t>physical</a:t>
            </a:r>
            <a:r>
              <a:rPr lang="en-US" sz="2400" dirty="0">
                <a:latin typeface="+mn-lt"/>
              </a:rPr>
              <a:t> appearance, computers can be envisioned as divided into various </a:t>
            </a:r>
            <a:r>
              <a:rPr lang="en-US" sz="2400" b="1" dirty="0">
                <a:latin typeface="+mn-lt"/>
              </a:rPr>
              <a:t>logical units</a:t>
            </a:r>
            <a:r>
              <a:rPr lang="en-US" sz="2400" dirty="0">
                <a:latin typeface="+mn-lt"/>
              </a:rPr>
              <a:t> or sections (Figure 1.2).</a:t>
            </a:r>
          </a:p>
        </p:txBody>
      </p:sp>
    </p:spTree>
    <p:extLst>
      <p:ext uri="{BB962C8B-B14F-4D97-AF65-F5344CB8AC3E}">
        <p14:creationId xmlns:p14="http://schemas.microsoft.com/office/powerpoint/2010/main" val="241916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52971" cy="1097279"/>
          </a:xfrm>
        </p:spPr>
        <p:txBody>
          <a:bodyPr/>
          <a:lstStyle/>
          <a:p>
            <a:r>
              <a:rPr lang="en-US" dirty="0"/>
              <a:t>Figure 1.2 Logical Units of a Computer </a:t>
            </a:r>
            <a:r>
              <a:rPr lang="en-US" sz="2000" b="0" dirty="0"/>
              <a:t>(1 of 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6525144"/>
              </p:ext>
            </p:extLst>
          </p:nvPr>
        </p:nvGraphicFramePr>
        <p:xfrm>
          <a:off x="676656" y="1588169"/>
          <a:ext cx="7946136" cy="4572000"/>
        </p:xfrm>
        <a:graphic>
          <a:graphicData uri="http://schemas.openxmlformats.org/drawingml/2006/table">
            <a:tbl>
              <a:tblPr firstRow="1" bandRow="1">
                <a:tableStyleId>{40F9630F-82C1-40B7-BC3A-925EFCFF5E92}</a:tableStyleId>
              </a:tblPr>
              <a:tblGrid>
                <a:gridCol w="1494473">
                  <a:extLst>
                    <a:ext uri="{9D8B030D-6E8A-4147-A177-3AD203B41FA5}">
                      <a16:colId xmlns:a16="http://schemas.microsoft.com/office/drawing/2014/main" val="1437856411"/>
                    </a:ext>
                  </a:extLst>
                </a:gridCol>
                <a:gridCol w="6451663">
                  <a:extLst>
                    <a:ext uri="{9D8B030D-6E8A-4147-A177-3AD203B41FA5}">
                      <a16:colId xmlns:a16="http://schemas.microsoft.com/office/drawing/2014/main" val="2118411340"/>
                    </a:ext>
                  </a:extLst>
                </a:gridCol>
              </a:tblGrid>
              <a:tr h="0">
                <a:tc>
                  <a:txBody>
                    <a:bodyPr/>
                    <a:lstStyle/>
                    <a:p>
                      <a:r>
                        <a:rPr lang="en-US" sz="1600" b="1" i="0" u="none" strike="noStrike" cap="none" baseline="0" dirty="0">
                          <a:solidFill>
                            <a:schemeClr val="dk1"/>
                          </a:solidFill>
                          <a:latin typeface="+mn-lt"/>
                          <a:ea typeface="Arial"/>
                          <a:cs typeface="Arial"/>
                          <a:sym typeface="Arial"/>
                        </a:rPr>
                        <a:t>Name</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Description</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243271">
                <a:tc>
                  <a:txBody>
                    <a:bodyPr/>
                    <a:lstStyle/>
                    <a:p>
                      <a:r>
                        <a:rPr lang="en-US" sz="1600" b="1" i="0" u="none" strike="noStrike" cap="none" baseline="0" dirty="0">
                          <a:solidFill>
                            <a:schemeClr val="dk1"/>
                          </a:solidFill>
                          <a:latin typeface="+mn-lt"/>
                          <a:ea typeface="Arial"/>
                          <a:cs typeface="Arial"/>
                          <a:sym typeface="Arial"/>
                        </a:rPr>
                        <a:t>Input unit</a:t>
                      </a:r>
                      <a:endParaRPr lang="en-US" sz="16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cap="none" dirty="0">
                          <a:solidFill>
                            <a:schemeClr val="dk1"/>
                          </a:solidFill>
                          <a:effectLst/>
                          <a:latin typeface="+mn-lt"/>
                          <a:ea typeface="Arial"/>
                          <a:cs typeface="Arial"/>
                          <a:sym typeface="Arial"/>
                        </a:rPr>
                        <a:t>This “receiving” section obtains information (data and computer programs) from </a:t>
                      </a:r>
                      <a:r>
                        <a:rPr lang="en-US" sz="1600" b="1" i="0" u="none" strike="noStrike" cap="none" dirty="0">
                          <a:solidFill>
                            <a:schemeClr val="dk1"/>
                          </a:solidFill>
                          <a:effectLst/>
                          <a:latin typeface="+mn-lt"/>
                          <a:ea typeface="Arial"/>
                          <a:cs typeface="Arial"/>
                          <a:sym typeface="Arial"/>
                        </a:rPr>
                        <a:t>input devices </a:t>
                      </a:r>
                      <a:r>
                        <a:rPr lang="en-US" sz="1600" b="0" i="0" u="none" strike="noStrike" cap="none" dirty="0">
                          <a:solidFill>
                            <a:schemeClr val="dk1"/>
                          </a:solidFill>
                          <a:effectLst/>
                          <a:latin typeface="+mn-lt"/>
                          <a:ea typeface="Arial"/>
                          <a:cs typeface="Arial"/>
                          <a:sym typeface="Arial"/>
                        </a:rPr>
                        <a:t>and places it at the disposal of the other units for processing. Most user input is entered into computers through keyboards, touch screens and mouse devices. Other forms of input include receiving voice commands, scanning images and barcodes, reading from secondary storage devices (such as hard drives, D</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V</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D drives, Blu-ray Disc™ drives and U</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S</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B flash drives—also called “thumb drives” or “memory sticks”), receiving video from a webcam and having your computer receive information from the Internet (such as when you stream videos from YouTube</a:t>
                      </a:r>
                      <a:r>
                        <a:rPr lang="en-US" sz="1600" b="0" i="0" u="none" strike="noStrike" cap="none" baseline="30000" dirty="0">
                          <a:solidFill>
                            <a:schemeClr val="dk1"/>
                          </a:solidFill>
                          <a:effectLst/>
                          <a:latin typeface="+mn-lt"/>
                          <a:ea typeface="Arial"/>
                          <a:cs typeface="Arial"/>
                          <a:sym typeface="Arial"/>
                        </a:rPr>
                        <a:t>®</a:t>
                      </a:r>
                      <a:r>
                        <a:rPr lang="en-US" sz="1600" b="0" i="0" u="none" strike="noStrike" cap="none" dirty="0">
                          <a:solidFill>
                            <a:schemeClr val="dk1"/>
                          </a:solidFill>
                          <a:effectLst/>
                          <a:latin typeface="+mn-lt"/>
                          <a:ea typeface="Arial"/>
                          <a:cs typeface="Arial"/>
                          <a:sym typeface="Arial"/>
                        </a:rPr>
                        <a:t> or download e-books from Amazon). Newer forms of input include position data from a G</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S device, motion and orientation information from an </a:t>
                      </a:r>
                      <a:r>
                        <a:rPr lang="en-US" sz="1600" b="1" i="0" u="none" strike="noStrike" cap="none" dirty="0">
                          <a:solidFill>
                            <a:schemeClr val="dk1"/>
                          </a:solidFill>
                          <a:effectLst/>
                          <a:latin typeface="+mn-lt"/>
                          <a:ea typeface="Arial"/>
                          <a:cs typeface="Arial"/>
                          <a:sym typeface="Arial"/>
                        </a:rPr>
                        <a:t>accelerometer</a:t>
                      </a:r>
                      <a:r>
                        <a:rPr lang="en-US" sz="1600" b="0" i="1" u="none" strike="noStrike" cap="none" dirty="0">
                          <a:solidFill>
                            <a:schemeClr val="dk1"/>
                          </a:solidFill>
                          <a:effectLst/>
                          <a:latin typeface="+mn-lt"/>
                          <a:ea typeface="Arial"/>
                          <a:cs typeface="Arial"/>
                          <a:sym typeface="Arial"/>
                        </a:rPr>
                        <a:t> </a:t>
                      </a:r>
                      <a:r>
                        <a:rPr lang="en-US" sz="1600" b="0" i="0" u="none" strike="noStrike" cap="none" dirty="0">
                          <a:solidFill>
                            <a:schemeClr val="dk1"/>
                          </a:solidFill>
                          <a:effectLst/>
                          <a:latin typeface="+mn-lt"/>
                          <a:ea typeface="Arial"/>
                          <a:cs typeface="Arial"/>
                          <a:sym typeface="Arial"/>
                        </a:rPr>
                        <a:t>(a device that responds to up/down, left/right and forward/backward acceleration) in a smartphone or game controller (such as Microsoft</a:t>
                      </a:r>
                      <a:r>
                        <a:rPr lang="en-US" sz="1600" b="0" i="0" u="none" strike="noStrike" cap="none" baseline="30000" dirty="0">
                          <a:solidFill>
                            <a:schemeClr val="dk1"/>
                          </a:solidFill>
                          <a:effectLst/>
                          <a:latin typeface="+mn-lt"/>
                          <a:ea typeface="Arial"/>
                          <a:cs typeface="Arial"/>
                          <a:sym typeface="Arial"/>
                        </a:rPr>
                        <a:t>®</a:t>
                      </a:r>
                      <a:r>
                        <a:rPr lang="en-US" sz="1600" b="0" i="0" u="none" strike="noStrike" cap="none" dirty="0">
                          <a:solidFill>
                            <a:schemeClr val="dk1"/>
                          </a:solidFill>
                          <a:effectLst/>
                          <a:latin typeface="+mn-lt"/>
                          <a:ea typeface="Arial"/>
                          <a:cs typeface="Arial"/>
                          <a:sym typeface="Arial"/>
                        </a:rPr>
                        <a:t> Kinect</a:t>
                      </a:r>
                      <a:r>
                        <a:rPr lang="en-US" sz="1600" b="0" i="0" u="none" strike="noStrike" cap="none" baseline="30000" dirty="0">
                          <a:solidFill>
                            <a:schemeClr val="dk1"/>
                          </a:solidFill>
                          <a:effectLst/>
                          <a:latin typeface="+mn-lt"/>
                          <a:ea typeface="Arial"/>
                          <a:cs typeface="Arial"/>
                          <a:sym typeface="Arial"/>
                        </a:rPr>
                        <a:t>®</a:t>
                      </a:r>
                      <a:r>
                        <a:rPr lang="en-US" sz="1600" b="0" i="0" u="none" strike="noStrike" cap="none" dirty="0">
                          <a:solidFill>
                            <a:schemeClr val="dk1"/>
                          </a:solidFill>
                          <a:effectLst/>
                          <a:latin typeface="+mn-lt"/>
                          <a:ea typeface="Arial"/>
                          <a:cs typeface="Arial"/>
                          <a:sym typeface="Arial"/>
                        </a:rPr>
                        <a:t> for Xbox</a:t>
                      </a:r>
                      <a:r>
                        <a:rPr lang="en-US" sz="1600" b="0" i="0" u="none" strike="noStrike" cap="none" baseline="30000" dirty="0">
                          <a:solidFill>
                            <a:schemeClr val="dk1"/>
                          </a:solidFill>
                          <a:effectLst/>
                          <a:latin typeface="+mn-lt"/>
                          <a:ea typeface="Arial"/>
                          <a:cs typeface="Arial"/>
                          <a:sym typeface="Arial"/>
                        </a:rPr>
                        <a:t>®</a:t>
                      </a:r>
                      <a:r>
                        <a:rPr lang="en-US" sz="1600" b="0" i="0" u="none" strike="noStrike" cap="none" dirty="0">
                          <a:solidFill>
                            <a:schemeClr val="dk1"/>
                          </a:solidFill>
                          <a:effectLst/>
                          <a:latin typeface="+mn-lt"/>
                          <a:ea typeface="Arial"/>
                          <a:cs typeface="Arial"/>
                          <a:sym typeface="Arial"/>
                        </a:rPr>
                        <a:t>, Wii™ Remote and Sony</a:t>
                      </a:r>
                      <a:r>
                        <a:rPr lang="en-US" sz="1600" b="0" i="0" u="none" strike="noStrike" cap="none" baseline="30000" dirty="0">
                          <a:solidFill>
                            <a:schemeClr val="dk1"/>
                          </a:solidFill>
                          <a:effectLst/>
                          <a:latin typeface="+mn-lt"/>
                          <a:ea typeface="Arial"/>
                          <a:cs typeface="Arial"/>
                          <a:sym typeface="Arial"/>
                        </a:rPr>
                        <a:t>®</a:t>
                      </a:r>
                      <a:r>
                        <a:rPr lang="en-US" sz="1600" b="0" i="0" u="none" strike="noStrike" cap="none" dirty="0">
                          <a:solidFill>
                            <a:schemeClr val="dk1"/>
                          </a:solidFill>
                          <a:effectLst/>
                          <a:latin typeface="+mn-lt"/>
                          <a:ea typeface="Arial"/>
                          <a:cs typeface="Arial"/>
                          <a:sym typeface="Arial"/>
                        </a:rPr>
                        <a:t> PlayStation</a:t>
                      </a:r>
                      <a:r>
                        <a:rPr lang="en-US" sz="1600" b="0" i="0" u="none" strike="noStrike" cap="none" baseline="30000" dirty="0">
                          <a:solidFill>
                            <a:schemeClr val="dk1"/>
                          </a:solidFill>
                          <a:effectLst/>
                          <a:latin typeface="+mn-lt"/>
                          <a:ea typeface="Arial"/>
                          <a:cs typeface="Arial"/>
                          <a:sym typeface="Arial"/>
                        </a:rPr>
                        <a:t>®</a:t>
                      </a:r>
                      <a:r>
                        <a:rPr lang="en-US" sz="1600" b="0" i="0" u="none" strike="noStrike" cap="none" dirty="0">
                          <a:solidFill>
                            <a:schemeClr val="dk1"/>
                          </a:solidFill>
                          <a:effectLst/>
                          <a:latin typeface="+mn-lt"/>
                          <a:ea typeface="Arial"/>
                          <a:cs typeface="Arial"/>
                          <a:sym typeface="Arial"/>
                        </a:rPr>
                        <a:t> Move) and voice input from devices like Amazon Echo and the forthcoming Google 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62566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dirty="0"/>
              <a:t>Figure 1.2 Logical Units of a Computer </a:t>
            </a:r>
            <a:r>
              <a:rPr lang="en-US" sz="2000" b="0" dirty="0"/>
              <a:t>(2 of 6)</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283252611"/>
              </p:ext>
            </p:extLst>
          </p:nvPr>
        </p:nvGraphicFramePr>
        <p:xfrm>
          <a:off x="557784" y="1600201"/>
          <a:ext cx="8129016" cy="4846320"/>
        </p:xfrm>
        <a:graphic>
          <a:graphicData uri="http://schemas.openxmlformats.org/drawingml/2006/table">
            <a:tbl>
              <a:tblPr firstRow="1" bandRow="1">
                <a:tableStyleId>{40F9630F-82C1-40B7-BC3A-925EFCFF5E92}</a:tableStyleId>
              </a:tblPr>
              <a:tblGrid>
                <a:gridCol w="1727682">
                  <a:extLst>
                    <a:ext uri="{9D8B030D-6E8A-4147-A177-3AD203B41FA5}">
                      <a16:colId xmlns:a16="http://schemas.microsoft.com/office/drawing/2014/main" val="1437856411"/>
                    </a:ext>
                  </a:extLst>
                </a:gridCol>
                <a:gridCol w="6401334">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470036">
                <a:tc>
                  <a:txBody>
                    <a:bodyPr/>
                    <a:lstStyle/>
                    <a:p>
                      <a:r>
                        <a:rPr lang="en-US" sz="1800" b="1" i="0" u="none" strike="noStrike" cap="none" baseline="0" dirty="0">
                          <a:solidFill>
                            <a:schemeClr val="dk1"/>
                          </a:solidFill>
                          <a:latin typeface="+mn-lt"/>
                          <a:ea typeface="Arial"/>
                          <a:cs typeface="Arial"/>
                          <a:sym typeface="Arial"/>
                        </a:rPr>
                        <a:t>Output unit</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This “shipping” section takes information the computer has processed and places it on various </a:t>
                      </a:r>
                      <a:r>
                        <a:rPr lang="en-US" sz="1800" b="1" i="0" u="none" strike="noStrike" cap="none" dirty="0">
                          <a:solidFill>
                            <a:schemeClr val="dk1"/>
                          </a:solidFill>
                          <a:effectLst/>
                          <a:latin typeface="+mn-lt"/>
                          <a:ea typeface="Arial"/>
                          <a:cs typeface="Arial"/>
                          <a:sym typeface="Arial"/>
                        </a:rPr>
                        <a:t>output devices </a:t>
                      </a:r>
                      <a:r>
                        <a:rPr lang="en-US" sz="1800" b="0" i="0" u="none" strike="noStrike" cap="none" dirty="0">
                          <a:solidFill>
                            <a:schemeClr val="dk1"/>
                          </a:solidFill>
                          <a:effectLst/>
                          <a:latin typeface="+mn-lt"/>
                          <a:ea typeface="Arial"/>
                          <a:cs typeface="Arial"/>
                          <a:sym typeface="Arial"/>
                        </a:rPr>
                        <a:t>to make it available for use outside the computer. Most information that’s output from computers today is displayed on screens (including touch screens), printed on paper (“going green” discourages this), played as audio or video on 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Cs and media players (such as Apple’s iPods) and giant screens in sports stadiums, transmitted over the Internet or used to control other devices, such as robots and “intelligent” appliances. Information is also commonly output to secondary storage devices, such as solid-state drives (S</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Ds), hard drives, D</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V</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D drives and U</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B flash drives. Popular recent forms of output are smartphone and game-controller vibration, virtual reality devices like Oculus Rift and Google Cardboard and mixed reality devices like Microsoft’s HoloLens.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10269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6514" cy="1097279"/>
          </a:xfrm>
        </p:spPr>
        <p:txBody>
          <a:bodyPr/>
          <a:lstStyle/>
          <a:p>
            <a:r>
              <a:rPr lang="en-US" dirty="0"/>
              <a:t>Figure 1.2 Logical Units of a Computer </a:t>
            </a:r>
            <a:r>
              <a:rPr lang="en-US" sz="2000" b="0" dirty="0"/>
              <a:t>(3 of 6)</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041618375"/>
              </p:ext>
            </p:extLst>
          </p:nvPr>
        </p:nvGraphicFramePr>
        <p:xfrm>
          <a:off x="512064" y="1600200"/>
          <a:ext cx="8229600" cy="4023360"/>
        </p:xfrm>
        <a:graphic>
          <a:graphicData uri="http://schemas.openxmlformats.org/drawingml/2006/table">
            <a:tbl>
              <a:tblPr firstRow="1" bandRow="1">
                <a:tableStyleId>{40F9630F-82C1-40B7-BC3A-925EFCFF5E92}</a:tableStyleId>
              </a:tblPr>
              <a:tblGrid>
                <a:gridCol w="1749059">
                  <a:extLst>
                    <a:ext uri="{9D8B030D-6E8A-4147-A177-3AD203B41FA5}">
                      <a16:colId xmlns:a16="http://schemas.microsoft.com/office/drawing/2014/main" val="1437856411"/>
                    </a:ext>
                  </a:extLst>
                </a:gridCol>
                <a:gridCol w="6480541">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619068">
                <a:tc>
                  <a:txBody>
                    <a:bodyPr/>
                    <a:lstStyle/>
                    <a:p>
                      <a:r>
                        <a:rPr lang="en-US" sz="1800" b="1" i="0" u="none" strike="noStrike" cap="none" baseline="0" dirty="0">
                          <a:solidFill>
                            <a:schemeClr val="dk1"/>
                          </a:solidFill>
                          <a:latin typeface="+mn-lt"/>
                          <a:ea typeface="Arial"/>
                          <a:cs typeface="Arial"/>
                          <a:sym typeface="Arial"/>
                        </a:rPr>
                        <a:t>Memory unit</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This rapid-access, relatively low-capacity “warehouse” section retains information that has been entered through the input unit, making it immediately available for processing when needed. The memory unit also retains processed information until it can be placed on output devices by the output unit. Information in the memory unit is </a:t>
                      </a:r>
                      <a:r>
                        <a:rPr lang="en-US" sz="1800" b="1" i="0" u="none" strike="noStrike" cap="none" dirty="0">
                          <a:solidFill>
                            <a:schemeClr val="dk1"/>
                          </a:solidFill>
                          <a:effectLst/>
                          <a:latin typeface="+mn-lt"/>
                          <a:ea typeface="Arial"/>
                          <a:cs typeface="Arial"/>
                          <a:sym typeface="Arial"/>
                        </a:rPr>
                        <a:t>volatile</a:t>
                      </a:r>
                      <a:r>
                        <a:rPr lang="en-US" sz="1800" b="0" i="0" u="none" strike="noStrike" cap="none" dirty="0">
                          <a:solidFill>
                            <a:schemeClr val="dk1"/>
                          </a:solidFill>
                          <a:effectLst/>
                          <a:latin typeface="+mn-lt"/>
                          <a:ea typeface="Arial"/>
                          <a:cs typeface="Arial"/>
                          <a:sym typeface="Arial"/>
                        </a:rPr>
                        <a:t>—it’s typically lost when the computer’s power is turned off. The memory unit is often called either </a:t>
                      </a:r>
                      <a:r>
                        <a:rPr lang="en-US" sz="1800" b="1" i="0" u="none" strike="noStrike" cap="none" dirty="0">
                          <a:solidFill>
                            <a:schemeClr val="dk1"/>
                          </a:solidFill>
                          <a:effectLst/>
                          <a:latin typeface="+mn-lt"/>
                          <a:ea typeface="Arial"/>
                          <a:cs typeface="Arial"/>
                          <a:sym typeface="Arial"/>
                        </a:rPr>
                        <a:t>memory</a:t>
                      </a:r>
                      <a:r>
                        <a:rPr lang="en-US" sz="1800" b="0" i="1" u="none" strike="noStrike" cap="none" dirty="0">
                          <a:solidFill>
                            <a:schemeClr val="dk1"/>
                          </a:solidFill>
                          <a:effectLst/>
                          <a:latin typeface="+mn-lt"/>
                          <a:ea typeface="Arial"/>
                          <a:cs typeface="Arial"/>
                          <a:sym typeface="Arial"/>
                        </a:rPr>
                        <a:t>, </a:t>
                      </a:r>
                      <a:r>
                        <a:rPr lang="en-US" sz="1800" b="1" i="0" u="none" strike="noStrike" cap="none" dirty="0">
                          <a:solidFill>
                            <a:schemeClr val="dk1"/>
                          </a:solidFill>
                          <a:effectLst/>
                          <a:latin typeface="+mn-lt"/>
                          <a:ea typeface="Arial"/>
                          <a:cs typeface="Arial"/>
                          <a:sym typeface="Arial"/>
                        </a:rPr>
                        <a:t>primary memory </a:t>
                      </a:r>
                      <a:r>
                        <a:rPr lang="en-US" sz="1800" b="0" i="0" u="none" strike="noStrike" cap="none" dirty="0">
                          <a:solidFill>
                            <a:schemeClr val="dk1"/>
                          </a:solidFill>
                          <a:effectLst/>
                          <a:latin typeface="+mn-lt"/>
                          <a:ea typeface="Arial"/>
                          <a:cs typeface="Arial"/>
                          <a:sym typeface="Arial"/>
                        </a:rPr>
                        <a:t>or </a:t>
                      </a:r>
                      <a:r>
                        <a:rPr lang="en-US" sz="1800" b="1" i="0" u="none" strike="noStrike" cap="none" dirty="0">
                          <a:solidFill>
                            <a:schemeClr val="dk1"/>
                          </a:solidFill>
                          <a:effectLst/>
                          <a:latin typeface="+mn-lt"/>
                          <a:ea typeface="Arial"/>
                          <a:cs typeface="Arial"/>
                          <a:sym typeface="Arial"/>
                        </a:rPr>
                        <a:t>RAM </a:t>
                      </a:r>
                      <a:r>
                        <a:rPr lang="en-US" sz="1800" b="0" i="0" u="none" strike="noStrike" cap="none" dirty="0">
                          <a:solidFill>
                            <a:schemeClr val="dk1"/>
                          </a:solidFill>
                          <a:effectLst/>
                          <a:latin typeface="+mn-lt"/>
                          <a:ea typeface="Arial"/>
                          <a:cs typeface="Arial"/>
                          <a:sym typeface="Arial"/>
                        </a:rPr>
                        <a:t>(Random Access Memory). Main memories on desktop and notebook computers contain as much as 128 GB of RAM, though 2 to 16 GB is most common. GB stands for gigabytes; a gigabyte is approximately one billion bytes. A </a:t>
                      </a:r>
                      <a:r>
                        <a:rPr lang="en-US" sz="1800" b="1" i="0" u="none" strike="noStrike" cap="none" dirty="0">
                          <a:solidFill>
                            <a:schemeClr val="dk1"/>
                          </a:solidFill>
                          <a:effectLst/>
                          <a:latin typeface="+mn-lt"/>
                          <a:ea typeface="Arial"/>
                          <a:cs typeface="Arial"/>
                          <a:sym typeface="Arial"/>
                        </a:rPr>
                        <a:t>byte </a:t>
                      </a:r>
                      <a:r>
                        <a:rPr lang="en-US" sz="1800" b="0" i="0" u="none" strike="noStrike" cap="none" dirty="0">
                          <a:solidFill>
                            <a:schemeClr val="dk1"/>
                          </a:solidFill>
                          <a:effectLst/>
                          <a:latin typeface="+mn-lt"/>
                          <a:ea typeface="Arial"/>
                          <a:cs typeface="Arial"/>
                          <a:sym typeface="Arial"/>
                        </a:rPr>
                        <a:t>is eight bits. A bit is either a 0 or a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7982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dirty="0"/>
              <a:t>Figure 1.2 Logical Units of a Computer </a:t>
            </a:r>
            <a:r>
              <a:rPr lang="en-US" sz="2000" b="0" dirty="0"/>
              <a:t>(4 of 6)</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102689641"/>
              </p:ext>
            </p:extLst>
          </p:nvPr>
        </p:nvGraphicFramePr>
        <p:xfrm>
          <a:off x="566928" y="1600201"/>
          <a:ext cx="8119872" cy="2103120"/>
        </p:xfrm>
        <a:graphic>
          <a:graphicData uri="http://schemas.openxmlformats.org/drawingml/2006/table">
            <a:tbl>
              <a:tblPr firstRow="1" bandRow="1">
                <a:tableStyleId>{40F9630F-82C1-40B7-BC3A-925EFCFF5E92}</a:tableStyleId>
              </a:tblPr>
              <a:tblGrid>
                <a:gridCol w="1812330">
                  <a:extLst>
                    <a:ext uri="{9D8B030D-6E8A-4147-A177-3AD203B41FA5}">
                      <a16:colId xmlns:a16="http://schemas.microsoft.com/office/drawing/2014/main" val="1437856411"/>
                    </a:ext>
                  </a:extLst>
                </a:gridCol>
                <a:gridCol w="6307542">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268057">
                <a:tc>
                  <a:txBody>
                    <a:bodyPr/>
                    <a:lstStyle/>
                    <a:p>
                      <a:r>
                        <a:rPr lang="en-US" sz="1800" b="1" i="0" u="none" strike="noStrike" cap="none" baseline="0" dirty="0">
                          <a:solidFill>
                            <a:schemeClr val="dk1"/>
                          </a:solidFill>
                          <a:latin typeface="+mn-lt"/>
                          <a:ea typeface="Arial"/>
                          <a:cs typeface="Arial"/>
                          <a:sym typeface="Arial"/>
                        </a:rPr>
                        <a:t>Arithmetic</a:t>
                      </a:r>
                    </a:p>
                    <a:p>
                      <a:r>
                        <a:rPr lang="en-US" sz="1800" b="1" i="0" u="none" strike="noStrike" cap="none" baseline="0" dirty="0">
                          <a:solidFill>
                            <a:schemeClr val="dk1"/>
                          </a:solidFill>
                          <a:latin typeface="+mn-lt"/>
                          <a:ea typeface="Arial"/>
                          <a:cs typeface="Arial"/>
                          <a:sym typeface="Arial"/>
                        </a:rPr>
                        <a:t>and logic unit</a:t>
                      </a:r>
                    </a:p>
                    <a:p>
                      <a:r>
                        <a:rPr lang="en-US" sz="1800" b="1" i="0" u="none" strike="noStrike" cap="none" baseline="0" dirty="0">
                          <a:solidFill>
                            <a:schemeClr val="dk1"/>
                          </a:solidFill>
                          <a:latin typeface="+mn-lt"/>
                          <a:ea typeface="Arial"/>
                          <a:cs typeface="Arial"/>
                          <a:sym typeface="Arial"/>
                        </a:rPr>
                        <a:t>(A</a:t>
                      </a:r>
                      <a:r>
                        <a:rPr lang="en-US" sz="100" b="1" i="0" u="none" strike="noStrike" cap="none" baseline="0" dirty="0">
                          <a:solidFill>
                            <a:schemeClr val="dk1"/>
                          </a:solidFill>
                          <a:latin typeface="+mn-lt"/>
                          <a:ea typeface="Arial"/>
                          <a:cs typeface="Arial"/>
                          <a:sym typeface="Arial"/>
                        </a:rPr>
                        <a:t> </a:t>
                      </a:r>
                      <a:r>
                        <a:rPr lang="en-US" sz="1800" b="1" i="0" u="none" strike="noStrike" cap="none" baseline="0" dirty="0">
                          <a:solidFill>
                            <a:schemeClr val="dk1"/>
                          </a:solidFill>
                          <a:latin typeface="+mn-lt"/>
                          <a:ea typeface="Arial"/>
                          <a:cs typeface="Arial"/>
                          <a:sym typeface="Arial"/>
                        </a:rPr>
                        <a:t>L</a:t>
                      </a:r>
                      <a:r>
                        <a:rPr lang="en-US" sz="100" b="1" i="0" u="none" strike="noStrike" cap="none" baseline="0" dirty="0">
                          <a:solidFill>
                            <a:schemeClr val="dk1"/>
                          </a:solidFill>
                          <a:latin typeface="+mn-lt"/>
                          <a:ea typeface="Arial"/>
                          <a:cs typeface="Arial"/>
                          <a:sym typeface="Arial"/>
                        </a:rPr>
                        <a:t> </a:t>
                      </a:r>
                      <a:r>
                        <a:rPr lang="en-US" sz="1800" b="1" i="0" u="none" strike="noStrike" cap="none" baseline="0" dirty="0">
                          <a:solidFill>
                            <a:schemeClr val="dk1"/>
                          </a:solidFill>
                          <a:latin typeface="+mn-lt"/>
                          <a:ea typeface="Arial"/>
                          <a:cs typeface="Arial"/>
                          <a:sym typeface="Arial"/>
                        </a:rPr>
                        <a:t>U)</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This “manufacturing” section performs </a:t>
                      </a:r>
                      <a:r>
                        <a:rPr lang="en-US" sz="1800" b="1" i="0" u="none" strike="noStrike" cap="none" dirty="0">
                          <a:solidFill>
                            <a:schemeClr val="dk1"/>
                          </a:solidFill>
                          <a:effectLst/>
                          <a:latin typeface="+mn-lt"/>
                          <a:ea typeface="Arial"/>
                          <a:cs typeface="Arial"/>
                          <a:sym typeface="Arial"/>
                        </a:rPr>
                        <a:t>calculations</a:t>
                      </a:r>
                      <a:r>
                        <a:rPr lang="en-US" sz="1800" b="0" i="0" u="none" strike="noStrike" cap="none" dirty="0">
                          <a:solidFill>
                            <a:schemeClr val="dk1"/>
                          </a:solidFill>
                          <a:effectLst/>
                          <a:latin typeface="+mn-lt"/>
                          <a:ea typeface="Arial"/>
                          <a:cs typeface="Arial"/>
                          <a:sym typeface="Arial"/>
                        </a:rPr>
                        <a:t>, such as addition, subtraction, multiplication and division. It also contains the </a:t>
                      </a:r>
                      <a:r>
                        <a:rPr lang="en-US" sz="1800" b="1" i="0" u="none" strike="noStrike" cap="none" dirty="0">
                          <a:solidFill>
                            <a:schemeClr val="dk1"/>
                          </a:solidFill>
                          <a:effectLst/>
                          <a:latin typeface="+mn-lt"/>
                          <a:ea typeface="Arial"/>
                          <a:cs typeface="Arial"/>
                          <a:sym typeface="Arial"/>
                        </a:rPr>
                        <a:t>decision</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mechanisms that allow the computer, for example, to compare two items from the memory unit to determine whether they’re equal. In today’s systems, the A</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L</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U is implemented as part of the next logical unit, the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87329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52971" cy="1097279"/>
          </a:xfrm>
        </p:spPr>
        <p:txBody>
          <a:bodyPr/>
          <a:lstStyle/>
          <a:p>
            <a:r>
              <a:rPr lang="en-US" dirty="0"/>
              <a:t>Figure 1.2 Logical Units of a Computer </a:t>
            </a:r>
            <a:r>
              <a:rPr lang="en-US" sz="2000" b="0" dirty="0"/>
              <a:t>(5 of 6)</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848555945"/>
              </p:ext>
            </p:extLst>
          </p:nvPr>
        </p:nvGraphicFramePr>
        <p:xfrm>
          <a:off x="539496" y="1600200"/>
          <a:ext cx="8147304" cy="4572000"/>
        </p:xfrm>
        <a:graphic>
          <a:graphicData uri="http://schemas.openxmlformats.org/drawingml/2006/table">
            <a:tbl>
              <a:tblPr firstRow="1" bandRow="1">
                <a:tableStyleId>{40F9630F-82C1-40B7-BC3A-925EFCFF5E92}</a:tableStyleId>
              </a:tblPr>
              <a:tblGrid>
                <a:gridCol w="1731568">
                  <a:extLst>
                    <a:ext uri="{9D8B030D-6E8A-4147-A177-3AD203B41FA5}">
                      <a16:colId xmlns:a16="http://schemas.microsoft.com/office/drawing/2014/main" val="1437856411"/>
                    </a:ext>
                  </a:extLst>
                </a:gridCol>
                <a:gridCol w="6415736">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822187">
                <a:tc>
                  <a:txBody>
                    <a:bodyPr/>
                    <a:lstStyle/>
                    <a:p>
                      <a:r>
                        <a:rPr lang="en-US" sz="1800" b="1" i="0" u="none" strike="noStrike" cap="none" baseline="0" dirty="0">
                          <a:solidFill>
                            <a:schemeClr val="dk1"/>
                          </a:solidFill>
                          <a:latin typeface="+mn-lt"/>
                          <a:ea typeface="Arial"/>
                          <a:cs typeface="Arial"/>
                          <a:sym typeface="Arial"/>
                        </a:rPr>
                        <a:t>Central</a:t>
                      </a:r>
                    </a:p>
                    <a:p>
                      <a:r>
                        <a:rPr lang="en-US" sz="1800" b="1" i="0" u="none" strike="noStrike" cap="none" baseline="0" dirty="0">
                          <a:solidFill>
                            <a:schemeClr val="dk1"/>
                          </a:solidFill>
                          <a:latin typeface="+mn-lt"/>
                          <a:ea typeface="Arial"/>
                          <a:cs typeface="Arial"/>
                          <a:sym typeface="Arial"/>
                        </a:rPr>
                        <a:t>processing</a:t>
                      </a:r>
                    </a:p>
                    <a:p>
                      <a:r>
                        <a:rPr lang="en-US" sz="1800" b="1" i="0" u="none" strike="noStrike" cap="none" baseline="0" dirty="0">
                          <a:solidFill>
                            <a:schemeClr val="dk1"/>
                          </a:solidFill>
                          <a:latin typeface="+mn-lt"/>
                          <a:ea typeface="Arial"/>
                          <a:cs typeface="Arial"/>
                          <a:sym typeface="Arial"/>
                        </a:rPr>
                        <a:t>unit (C</a:t>
                      </a:r>
                      <a:r>
                        <a:rPr lang="en-US" sz="100" b="1" i="0" u="none" strike="noStrike" cap="none" baseline="0" dirty="0">
                          <a:solidFill>
                            <a:schemeClr val="dk1"/>
                          </a:solidFill>
                          <a:latin typeface="+mn-lt"/>
                          <a:ea typeface="Arial"/>
                          <a:cs typeface="Arial"/>
                          <a:sym typeface="Arial"/>
                        </a:rPr>
                        <a:t> </a:t>
                      </a:r>
                      <a:r>
                        <a:rPr lang="en-US" sz="1800" b="1" i="0" u="none" strike="noStrike" cap="none" baseline="0" dirty="0">
                          <a:solidFill>
                            <a:schemeClr val="dk1"/>
                          </a:solidFill>
                          <a:latin typeface="+mn-lt"/>
                          <a:ea typeface="Arial"/>
                          <a:cs typeface="Arial"/>
                          <a:sym typeface="Arial"/>
                        </a:rPr>
                        <a:t>P</a:t>
                      </a:r>
                      <a:r>
                        <a:rPr lang="en-US" sz="100" b="1" i="0" u="none" strike="noStrike" cap="none" baseline="0" dirty="0">
                          <a:solidFill>
                            <a:schemeClr val="dk1"/>
                          </a:solidFill>
                          <a:latin typeface="+mn-lt"/>
                          <a:ea typeface="Arial"/>
                          <a:cs typeface="Arial"/>
                          <a:sym typeface="Arial"/>
                        </a:rPr>
                        <a:t> </a:t>
                      </a:r>
                      <a:r>
                        <a:rPr lang="en-US" sz="1800" b="1" i="0" u="none" strike="noStrike" cap="none" baseline="0" dirty="0">
                          <a:solidFill>
                            <a:schemeClr val="dk1"/>
                          </a:solidFill>
                          <a:latin typeface="+mn-lt"/>
                          <a:ea typeface="Arial"/>
                          <a:cs typeface="Arial"/>
                          <a:sym typeface="Arial"/>
                        </a:rPr>
                        <a:t>U)</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This “administrative” section coordinates and supervises the operation of the other sections. The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U tells the input unit when information should be read into the memory unit, tells the A</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L</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U when information from the memory unit should be used in calculations and tells the output unit when to send information from the memory unit to certain output devices. Many of today’s computers have multiple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Us and, hence, can perform many operations simultaneously. A </a:t>
                      </a:r>
                      <a:r>
                        <a:rPr lang="en-US" sz="1800" b="1" i="0" u="none" strike="noStrike" cap="none" dirty="0">
                          <a:solidFill>
                            <a:schemeClr val="dk1"/>
                          </a:solidFill>
                          <a:effectLst/>
                          <a:latin typeface="+mn-lt"/>
                          <a:ea typeface="Arial"/>
                          <a:cs typeface="Arial"/>
                          <a:sym typeface="Arial"/>
                        </a:rPr>
                        <a:t>multicore processor </a:t>
                      </a:r>
                      <a:r>
                        <a:rPr lang="en-US" sz="1800" b="0" i="0" u="none" strike="noStrike" cap="none" dirty="0">
                          <a:solidFill>
                            <a:schemeClr val="dk1"/>
                          </a:solidFill>
                          <a:effectLst/>
                          <a:latin typeface="+mn-lt"/>
                          <a:ea typeface="Arial"/>
                          <a:cs typeface="Arial"/>
                          <a:sym typeface="Arial"/>
                        </a:rPr>
                        <a:t>implements multiple processors on a single integrated-circuit chip—a </a:t>
                      </a:r>
                      <a:r>
                        <a:rPr lang="en-US" sz="1800" b="1" i="0" u="none" strike="noStrike" cap="none" dirty="0">
                          <a:solidFill>
                            <a:schemeClr val="dk1"/>
                          </a:solidFill>
                          <a:effectLst/>
                          <a:latin typeface="+mn-lt"/>
                          <a:ea typeface="Arial"/>
                          <a:cs typeface="Arial"/>
                          <a:sym typeface="Arial"/>
                        </a:rPr>
                        <a:t>dual-core processor</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has two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Us, a </a:t>
                      </a:r>
                      <a:r>
                        <a:rPr lang="en-US" sz="1800" b="1" i="0" u="none" strike="noStrike" cap="none" dirty="0">
                          <a:solidFill>
                            <a:schemeClr val="dk1"/>
                          </a:solidFill>
                          <a:effectLst/>
                          <a:latin typeface="+mn-lt"/>
                          <a:ea typeface="Arial"/>
                          <a:cs typeface="Arial"/>
                          <a:sym typeface="Arial"/>
                        </a:rPr>
                        <a:t>quad-core processor</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has four and an </a:t>
                      </a:r>
                      <a:r>
                        <a:rPr lang="en-US" sz="1800" b="1" i="0" u="none" strike="noStrike" cap="none" dirty="0">
                          <a:solidFill>
                            <a:schemeClr val="dk1"/>
                          </a:solidFill>
                          <a:effectLst/>
                          <a:latin typeface="+mn-lt"/>
                          <a:ea typeface="Arial"/>
                          <a:cs typeface="Arial"/>
                          <a:sym typeface="Arial"/>
                        </a:rPr>
                        <a:t>octa-core processor</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has eight. Today’s desktop computers have processors that can execute billions of instructions per second. Chapter 23 explores how to write apps that can take full advantage of multicore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56450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dirty="0"/>
              <a:t>Figure 1.2 Logical Units of a Computer </a:t>
            </a:r>
            <a:r>
              <a:rPr lang="en-US" sz="2000" b="0" dirty="0"/>
              <a:t>(6 of 6)</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108072979"/>
              </p:ext>
            </p:extLst>
          </p:nvPr>
        </p:nvGraphicFramePr>
        <p:xfrm>
          <a:off x="539496" y="1589500"/>
          <a:ext cx="8272272" cy="4572000"/>
        </p:xfrm>
        <a:graphic>
          <a:graphicData uri="http://schemas.openxmlformats.org/drawingml/2006/table">
            <a:tbl>
              <a:tblPr firstRow="1" bandRow="1">
                <a:tableStyleId>{40F9630F-82C1-40B7-BC3A-925EFCFF5E92}</a:tableStyleId>
              </a:tblPr>
              <a:tblGrid>
                <a:gridCol w="1758128">
                  <a:extLst>
                    <a:ext uri="{9D8B030D-6E8A-4147-A177-3AD203B41FA5}">
                      <a16:colId xmlns:a16="http://schemas.microsoft.com/office/drawing/2014/main" val="1437856411"/>
                    </a:ext>
                  </a:extLst>
                </a:gridCol>
                <a:gridCol w="6514144">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0">
                <a:tc>
                  <a:txBody>
                    <a:bodyPr/>
                    <a:lstStyle/>
                    <a:p>
                      <a:r>
                        <a:rPr lang="en-US" sz="1800" b="1" i="0" u="none" strike="noStrike" cap="none" baseline="0" dirty="0">
                          <a:solidFill>
                            <a:schemeClr val="dk1"/>
                          </a:solidFill>
                          <a:latin typeface="+mn-lt"/>
                          <a:ea typeface="Arial"/>
                          <a:cs typeface="Arial"/>
                          <a:sym typeface="Arial"/>
                        </a:rPr>
                        <a:t>Secondary</a:t>
                      </a:r>
                    </a:p>
                    <a:p>
                      <a:r>
                        <a:rPr lang="en-US" sz="1800" b="1" i="0" u="none" strike="noStrike" cap="none" baseline="0" dirty="0">
                          <a:solidFill>
                            <a:schemeClr val="dk1"/>
                          </a:solidFill>
                          <a:latin typeface="+mn-lt"/>
                          <a:ea typeface="Arial"/>
                          <a:cs typeface="Arial"/>
                          <a:sym typeface="Arial"/>
                        </a:rPr>
                        <a:t>storage unit</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baseline="0" dirty="0">
                          <a:solidFill>
                            <a:schemeClr val="dk1"/>
                          </a:solidFill>
                          <a:latin typeface="+mn-lt"/>
                          <a:ea typeface="Arial"/>
                          <a:cs typeface="Arial"/>
                          <a:sym typeface="Arial"/>
                        </a:rPr>
                        <a:t>This is the long-term, high-capacity “warehousing” section. Programs or data not actively being used by the other units normally are placed on secondary storage devices (example, your </a:t>
                      </a:r>
                      <a:r>
                        <a:rPr lang="en-US" sz="1800" b="1" i="0" u="none" strike="noStrike" cap="none" baseline="0" dirty="0">
                          <a:solidFill>
                            <a:schemeClr val="dk1"/>
                          </a:solidFill>
                          <a:latin typeface="+mn-lt"/>
                          <a:ea typeface="Arial"/>
                          <a:cs typeface="Arial"/>
                          <a:sym typeface="Arial"/>
                        </a:rPr>
                        <a:t>hard drive</a:t>
                      </a:r>
                      <a:r>
                        <a:rPr lang="en-US" sz="1800" b="0" i="0" u="none" strike="noStrike" cap="none" baseline="0" dirty="0">
                          <a:solidFill>
                            <a:schemeClr val="dk1"/>
                          </a:solidFill>
                          <a:latin typeface="+mn-lt"/>
                          <a:ea typeface="Arial"/>
                          <a:cs typeface="Arial"/>
                          <a:sym typeface="Arial"/>
                        </a:rPr>
                        <a:t>) until they’re again needed, possibly hours, days, months or even years later. Information on secondary storage devices is </a:t>
                      </a:r>
                      <a:r>
                        <a:rPr lang="en-US" sz="1800" b="1" i="0" u="none" strike="noStrike" cap="none" baseline="0" dirty="0">
                          <a:solidFill>
                            <a:schemeClr val="dk1"/>
                          </a:solidFill>
                          <a:latin typeface="+mn-lt"/>
                          <a:ea typeface="Arial"/>
                          <a:cs typeface="Arial"/>
                          <a:sym typeface="Arial"/>
                        </a:rPr>
                        <a:t>persistent</a:t>
                      </a:r>
                      <a:r>
                        <a:rPr lang="en-US" sz="1800" b="0" i="0" u="none" strike="noStrike" cap="none" baseline="0" dirty="0">
                          <a:solidFill>
                            <a:schemeClr val="dk1"/>
                          </a:solidFill>
                          <a:latin typeface="+mn-lt"/>
                          <a:ea typeface="Arial"/>
                          <a:cs typeface="Arial"/>
                          <a:sym typeface="Arial"/>
                        </a:rPr>
                        <a:t>—it’s preserved even when the computer’s power is turned off. Secondary storage information takes much longer to access than information in primary memory, but its cost per unit is much less. Examples of secondary storage devices include solid-state drives (S</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Ds), hard drives, D</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V</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D drives and USB flash drives, some of which can hold over 2 TB (TB stands for terabytes; a terabyte is approximately one trillion bytes). Typical hard drives on desktop and notebook computers hold up to 2 TB, and some desktop hard drives can hold up to 6 TB.</a:t>
                      </a:r>
                      <a:endParaRPr lang="en-US" sz="1800" b="0" i="0" u="none" strike="noStrike" cap="none" dirty="0">
                        <a:solidFill>
                          <a:schemeClr val="dk1"/>
                        </a:solidFill>
                        <a:effectLst/>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2813018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(1 of 9)</a:t>
            </a:r>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Data items processed by computers form a </a:t>
            </a:r>
            <a:r>
              <a:rPr lang="en-US" altLang="en-US" sz="2400" b="1" dirty="0">
                <a:solidFill>
                  <a:schemeClr val="tx1"/>
                </a:solidFill>
                <a:latin typeface="+mn-lt"/>
              </a:rPr>
              <a:t>data hierarchy </a:t>
            </a:r>
            <a:r>
              <a:rPr lang="en-US" altLang="en-US" sz="2400" dirty="0">
                <a:solidFill>
                  <a:srgbClr val="000000"/>
                </a:solidFill>
                <a:latin typeface="+mn-lt"/>
              </a:rPr>
              <a:t>that becomes larger and more complex in structure as we progress from the simplest data items (called “bits”) to richer data items, such as characters, fields, and so on.</a:t>
            </a:r>
          </a:p>
        </p:txBody>
      </p:sp>
    </p:spTree>
    <p:extLst>
      <p:ext uri="{BB962C8B-B14F-4D97-AF65-F5344CB8AC3E}">
        <p14:creationId xmlns:p14="http://schemas.microsoft.com/office/powerpoint/2010/main" val="109884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a:t>(1 of 3)</a:t>
            </a:r>
          </a:p>
        </p:txBody>
      </p:sp>
      <p:sp>
        <p:nvSpPr>
          <p:cNvPr id="3" name="Text Placeholder 2"/>
          <p:cNvSpPr>
            <a:spLocks noGrp="1"/>
          </p:cNvSpPr>
          <p:nvPr>
            <p:ph type="body" idx="1"/>
          </p:nvPr>
        </p:nvSpPr>
        <p:spPr>
          <a:xfrm>
            <a:off x="457200" y="1600200"/>
            <a:ext cx="8229600" cy="4525963"/>
          </a:xfrm>
        </p:spPr>
        <p:txBody>
          <a:bodyPr/>
          <a:lstStyle/>
          <a:p>
            <a:pPr marL="0" indent="0">
              <a:buNone/>
            </a:pPr>
            <a:r>
              <a:rPr lang="en-US" sz="2200" b="1" dirty="0">
                <a:solidFill>
                  <a:schemeClr val="tx2"/>
                </a:solidFill>
                <a:latin typeface="+mn-lt"/>
              </a:rPr>
              <a:t>1.1 </a:t>
            </a:r>
            <a:r>
              <a:rPr lang="en-US" sz="2200" dirty="0">
                <a:latin typeface="+mn-lt"/>
              </a:rPr>
              <a:t>Introduction</a:t>
            </a:r>
          </a:p>
          <a:p>
            <a:pPr marL="0" indent="0">
              <a:buNone/>
            </a:pPr>
            <a:r>
              <a:rPr lang="en-US" sz="2200" b="1" dirty="0">
                <a:solidFill>
                  <a:schemeClr val="tx2"/>
                </a:solidFill>
                <a:latin typeface="+mn-lt"/>
              </a:rPr>
              <a:t>1.2</a:t>
            </a:r>
            <a:r>
              <a:rPr lang="en-US" sz="2200" b="1" dirty="0">
                <a:latin typeface="+mn-lt"/>
              </a:rPr>
              <a:t> </a:t>
            </a:r>
            <a:r>
              <a:rPr lang="en-US" sz="2200" dirty="0">
                <a:latin typeface="+mn-lt"/>
              </a:rPr>
              <a:t>Computers and the Internet in Industry and Research</a:t>
            </a:r>
          </a:p>
          <a:p>
            <a:pPr marL="0" indent="0">
              <a:buNone/>
            </a:pPr>
            <a:r>
              <a:rPr lang="en-US" sz="2200" b="1" dirty="0">
                <a:solidFill>
                  <a:schemeClr val="tx2"/>
                </a:solidFill>
                <a:latin typeface="+mn-lt"/>
              </a:rPr>
              <a:t>1.3 </a:t>
            </a:r>
            <a:r>
              <a:rPr lang="en-US" sz="2200" dirty="0">
                <a:latin typeface="+mn-lt"/>
              </a:rPr>
              <a:t>Hardware and Software</a:t>
            </a:r>
          </a:p>
          <a:p>
            <a:pPr marL="741600" lvl="1" indent="0">
              <a:buNone/>
            </a:pPr>
            <a:r>
              <a:rPr lang="en-US" sz="2200" dirty="0">
                <a:solidFill>
                  <a:schemeClr val="tx2"/>
                </a:solidFill>
                <a:latin typeface="+mn-lt"/>
              </a:rPr>
              <a:t>1.3.1</a:t>
            </a:r>
            <a:r>
              <a:rPr lang="en-US" sz="2200" dirty="0">
                <a:latin typeface="+mn-lt"/>
              </a:rPr>
              <a:t> Moore’s Law</a:t>
            </a:r>
          </a:p>
          <a:p>
            <a:pPr marL="741600" lvl="1" indent="0">
              <a:buNone/>
            </a:pPr>
            <a:r>
              <a:rPr lang="en-US" sz="2200" dirty="0">
                <a:solidFill>
                  <a:schemeClr val="tx2"/>
                </a:solidFill>
                <a:latin typeface="+mn-lt"/>
              </a:rPr>
              <a:t>1.3.2</a:t>
            </a:r>
            <a:r>
              <a:rPr lang="en-US" sz="2200" dirty="0">
                <a:latin typeface="+mn-lt"/>
              </a:rPr>
              <a:t> Computer Organization</a:t>
            </a:r>
          </a:p>
          <a:p>
            <a:pPr marL="0" indent="0">
              <a:buNone/>
            </a:pPr>
            <a:r>
              <a:rPr lang="en-US" sz="2200" b="1" dirty="0">
                <a:solidFill>
                  <a:schemeClr val="tx2"/>
                </a:solidFill>
                <a:latin typeface="+mn-lt"/>
              </a:rPr>
              <a:t>1.4</a:t>
            </a:r>
            <a:r>
              <a:rPr lang="en-US" sz="2200" b="1" dirty="0">
                <a:latin typeface="+mn-lt"/>
              </a:rPr>
              <a:t> </a:t>
            </a:r>
            <a:r>
              <a:rPr lang="en-US" sz="2200" dirty="0">
                <a:latin typeface="+mn-lt"/>
              </a:rPr>
              <a:t>Data Hierarchy</a:t>
            </a:r>
          </a:p>
          <a:p>
            <a:pPr marL="0" indent="0">
              <a:buNone/>
            </a:pPr>
            <a:r>
              <a:rPr lang="en-US" sz="2200" b="1" dirty="0">
                <a:solidFill>
                  <a:schemeClr val="tx2"/>
                </a:solidFill>
                <a:latin typeface="+mn-lt"/>
              </a:rPr>
              <a:t>1.5</a:t>
            </a:r>
            <a:r>
              <a:rPr lang="en-US" sz="2200" b="1" dirty="0">
                <a:latin typeface="+mn-lt"/>
              </a:rPr>
              <a:t> </a:t>
            </a:r>
            <a:r>
              <a:rPr lang="en-US" sz="2200" dirty="0">
                <a:latin typeface="+mn-lt"/>
              </a:rPr>
              <a:t>Machine Languages, Assembly Languages and High-Level Languages</a:t>
            </a:r>
          </a:p>
          <a:p>
            <a:pPr marL="0" indent="0">
              <a:buNone/>
            </a:pPr>
            <a:r>
              <a:rPr lang="en-US" sz="2200" b="1" dirty="0">
                <a:solidFill>
                  <a:schemeClr val="tx2"/>
                </a:solidFill>
                <a:latin typeface="+mn-lt"/>
              </a:rPr>
              <a:t>1.6 </a:t>
            </a:r>
            <a:r>
              <a:rPr lang="en-US" sz="2200" dirty="0">
                <a:latin typeface="+mn-lt"/>
              </a:rPr>
              <a:t>Object Technology</a:t>
            </a:r>
          </a:p>
        </p:txBody>
      </p:sp>
    </p:spTree>
    <p:extLst>
      <p:ext uri="{BB962C8B-B14F-4D97-AF65-F5344CB8AC3E}">
        <p14:creationId xmlns:p14="http://schemas.microsoft.com/office/powerpoint/2010/main" val="2700038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1.3 Data Hierarchy</a:t>
            </a:r>
          </a:p>
        </p:txBody>
      </p:sp>
      <p:pic>
        <p:nvPicPr>
          <p:cNvPr id="3" name="Picture 2" descr="Example of data hierarchy. The data hierarchy is explained with an example. The value 1 represents a bit. A group of bits form a byte. The byte of an A S C I I character j is represented by 0 1 0 0 1 0 1 0. The field, Judy is composed of a group of bytes. A record is composed of a field and its related information, for example, Judy, Green. A file is composed of several records. An example of a file is: Sally, black; Tom, blue; Judy, green; Iris, orange; and Randy, red."/>
          <p:cNvPicPr>
            <a:picLocks noChangeAspect="1"/>
          </p:cNvPicPr>
          <p:nvPr/>
        </p:nvPicPr>
        <p:blipFill>
          <a:blip r:embed="rId2"/>
          <a:stretch>
            <a:fillRect/>
          </a:stretch>
        </p:blipFill>
        <p:spPr>
          <a:xfrm>
            <a:off x="1733282" y="1600200"/>
            <a:ext cx="5677436" cy="4667655"/>
          </a:xfrm>
          <a:prstGeom prst="rect">
            <a:avLst/>
          </a:prstGeom>
        </p:spPr>
      </p:pic>
    </p:spTree>
    <p:extLst>
      <p:ext uri="{BB962C8B-B14F-4D97-AF65-F5344CB8AC3E}">
        <p14:creationId xmlns:p14="http://schemas.microsoft.com/office/powerpoint/2010/main" val="380946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(2 of 9)</a:t>
            </a:r>
          </a:p>
        </p:txBody>
      </p:sp>
      <p:sp>
        <p:nvSpPr>
          <p:cNvPr id="4" name="Text Placeholder 3"/>
          <p:cNvSpPr>
            <a:spLocks noGrp="1"/>
          </p:cNvSpPr>
          <p:nvPr>
            <p:ph type="body" idx="1"/>
          </p:nvPr>
        </p:nvSpPr>
        <p:spPr>
          <a:xfrm>
            <a:off x="457200" y="1600200"/>
            <a:ext cx="7859486" cy="4525963"/>
          </a:xfrm>
        </p:spPr>
        <p:txBody>
          <a:bodyPr/>
          <a:lstStyle/>
          <a:p>
            <a:pPr marL="0" indent="0">
              <a:buNone/>
              <a:defRPr/>
            </a:pPr>
            <a:r>
              <a:rPr lang="en-US" sz="2400" b="1" dirty="0">
                <a:solidFill>
                  <a:srgbClr val="000000"/>
                </a:solidFill>
                <a:latin typeface="+mn-lt"/>
              </a:rPr>
              <a:t>Bits</a:t>
            </a:r>
          </a:p>
          <a:p>
            <a:pPr>
              <a:defRPr/>
            </a:pPr>
            <a:r>
              <a:rPr lang="en-US" sz="2400" dirty="0">
                <a:solidFill>
                  <a:srgbClr val="000000"/>
                </a:solidFill>
                <a:latin typeface="+mn-lt"/>
              </a:rPr>
              <a:t>The smallest data item in a computer can assume the value 0 or the value 1.</a:t>
            </a:r>
          </a:p>
          <a:p>
            <a:pPr>
              <a:defRPr/>
            </a:pPr>
            <a:r>
              <a:rPr lang="en-US" sz="2400" dirty="0">
                <a:solidFill>
                  <a:srgbClr val="000000"/>
                </a:solidFill>
                <a:latin typeface="+mn-lt"/>
              </a:rPr>
              <a:t>Such a data item is called a </a:t>
            </a:r>
            <a:r>
              <a:rPr lang="en-US" sz="2400" b="1" dirty="0">
                <a:solidFill>
                  <a:schemeClr val="tx1"/>
                </a:solidFill>
                <a:latin typeface="+mn-lt"/>
              </a:rPr>
              <a:t>bit</a:t>
            </a:r>
            <a:r>
              <a:rPr lang="en-US" sz="2400" dirty="0">
                <a:solidFill>
                  <a:srgbClr val="000000"/>
                </a:solidFill>
                <a:latin typeface="+mn-lt"/>
              </a:rPr>
              <a:t> (short for “binary digit”—a digit that can assume either of two values).</a:t>
            </a:r>
          </a:p>
          <a:p>
            <a:pPr>
              <a:defRPr/>
            </a:pPr>
            <a:r>
              <a:rPr lang="en-US" sz="2400" dirty="0">
                <a:solidFill>
                  <a:srgbClr val="000000"/>
                </a:solidFill>
                <a:latin typeface="+mn-lt"/>
              </a:rPr>
              <a:t>It’s remarkable that the impressive functions performed by computers involve only the simplest manipulations of 0s and </a:t>
            </a:r>
            <a:r>
              <a:rPr lang="en-US" sz="2400" b="1" dirty="0">
                <a:solidFill>
                  <a:srgbClr val="000000"/>
                </a:solidFill>
                <a:latin typeface="+mn-lt"/>
              </a:rPr>
              <a:t>1s—examining a bit’s value, setting a bit’s value</a:t>
            </a:r>
            <a:r>
              <a:rPr lang="en-US" sz="2400" dirty="0">
                <a:solidFill>
                  <a:srgbClr val="000000"/>
                </a:solidFill>
                <a:latin typeface="+mn-lt"/>
              </a:rPr>
              <a:t> and </a:t>
            </a:r>
            <a:r>
              <a:rPr lang="en-US" sz="2400" b="1" dirty="0">
                <a:solidFill>
                  <a:srgbClr val="000000"/>
                </a:solidFill>
                <a:latin typeface="+mn-lt"/>
              </a:rPr>
              <a:t>reversing a bit’s value</a:t>
            </a:r>
            <a:r>
              <a:rPr lang="en-US" sz="2400" i="1" dirty="0">
                <a:solidFill>
                  <a:srgbClr val="000000"/>
                </a:solidFill>
                <a:latin typeface="+mn-lt"/>
              </a:rPr>
              <a:t> </a:t>
            </a:r>
            <a:r>
              <a:rPr lang="en-US" sz="2400" dirty="0">
                <a:solidFill>
                  <a:srgbClr val="000000"/>
                </a:solidFill>
                <a:latin typeface="+mn-lt"/>
              </a:rPr>
              <a:t>(from 1 to 0 or from 0 to 1).</a:t>
            </a:r>
          </a:p>
        </p:txBody>
      </p:sp>
    </p:spTree>
    <p:extLst>
      <p:ext uri="{BB962C8B-B14F-4D97-AF65-F5344CB8AC3E}">
        <p14:creationId xmlns:p14="http://schemas.microsoft.com/office/powerpoint/2010/main" val="2163423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(3 of 9)</a:t>
            </a:r>
            <a:endParaRPr lang="en-US" dirty="0"/>
          </a:p>
        </p:txBody>
      </p:sp>
      <p:sp>
        <p:nvSpPr>
          <p:cNvPr id="3" name="Text Placeholder 2"/>
          <p:cNvSpPr>
            <a:spLocks noGrp="1"/>
          </p:cNvSpPr>
          <p:nvPr>
            <p:ph type="body" idx="1"/>
          </p:nvPr>
        </p:nvSpPr>
        <p:spPr>
          <a:xfrm>
            <a:off x="457200" y="1600200"/>
            <a:ext cx="7627257" cy="4525963"/>
          </a:xfrm>
        </p:spPr>
        <p:txBody>
          <a:bodyPr/>
          <a:lstStyle/>
          <a:p>
            <a:pPr marL="0" indent="0">
              <a:buNone/>
              <a:defRPr/>
            </a:pPr>
            <a:r>
              <a:rPr lang="en-US" sz="2000" b="1" dirty="0">
                <a:solidFill>
                  <a:srgbClr val="000000"/>
                </a:solidFill>
                <a:latin typeface="+mn-lt"/>
              </a:rPr>
              <a:t>Characters</a:t>
            </a:r>
            <a:endParaRPr lang="en-US" sz="2000" b="1" i="1" dirty="0">
              <a:solidFill>
                <a:srgbClr val="000000"/>
              </a:solidFill>
              <a:latin typeface="+mn-lt"/>
            </a:endParaRPr>
          </a:p>
          <a:p>
            <a:pPr>
              <a:defRPr/>
            </a:pPr>
            <a:r>
              <a:rPr lang="en-US" sz="2000" dirty="0">
                <a:solidFill>
                  <a:srgbClr val="000000"/>
                </a:solidFill>
                <a:latin typeface="+mn-lt"/>
              </a:rPr>
              <a:t>We prefer to work with </a:t>
            </a:r>
            <a:r>
              <a:rPr lang="en-US" sz="2000" b="1" dirty="0">
                <a:solidFill>
                  <a:srgbClr val="000000"/>
                </a:solidFill>
                <a:latin typeface="+mn-lt"/>
              </a:rPr>
              <a:t>decimal digits </a:t>
            </a:r>
            <a:r>
              <a:rPr lang="en-US" sz="2000" dirty="0">
                <a:solidFill>
                  <a:srgbClr val="000000"/>
                </a:solidFill>
                <a:latin typeface="+mn-lt"/>
              </a:rPr>
              <a:t>(0–9), </a:t>
            </a:r>
            <a:r>
              <a:rPr lang="en-US" sz="2000" b="1" dirty="0">
                <a:solidFill>
                  <a:srgbClr val="000000"/>
                </a:solidFill>
                <a:latin typeface="+mn-lt"/>
              </a:rPr>
              <a:t>uppercase letters </a:t>
            </a:r>
            <a:r>
              <a:rPr lang="en-US" sz="2000" dirty="0">
                <a:solidFill>
                  <a:srgbClr val="000000"/>
                </a:solidFill>
                <a:latin typeface="+mn-lt"/>
              </a:rPr>
              <a:t>(A–Z), </a:t>
            </a:r>
            <a:r>
              <a:rPr lang="en-US" sz="2000" b="1" dirty="0">
                <a:solidFill>
                  <a:srgbClr val="000000"/>
                </a:solidFill>
                <a:latin typeface="+mn-lt"/>
              </a:rPr>
              <a:t>lowercase letters </a:t>
            </a:r>
            <a:r>
              <a:rPr lang="en-US" sz="2000" dirty="0">
                <a:solidFill>
                  <a:srgbClr val="000000"/>
                </a:solidFill>
                <a:latin typeface="+mn-lt"/>
              </a:rPr>
              <a:t>(a–z), and </a:t>
            </a:r>
            <a:r>
              <a:rPr lang="en-US" sz="2000" b="1" dirty="0">
                <a:solidFill>
                  <a:srgbClr val="000000"/>
                </a:solidFill>
                <a:latin typeface="+mn-lt"/>
              </a:rPr>
              <a:t>special symbols </a:t>
            </a:r>
            <a:r>
              <a:rPr lang="en-US" sz="2000" dirty="0">
                <a:solidFill>
                  <a:srgbClr val="000000"/>
                </a:solidFill>
                <a:latin typeface="+mn-lt"/>
              </a:rPr>
              <a:t>(example $, @, %, &amp;, *, (, ), –, +, ", :, ? and / ).</a:t>
            </a:r>
          </a:p>
          <a:p>
            <a:pPr>
              <a:defRPr/>
            </a:pPr>
            <a:r>
              <a:rPr lang="en-US" sz="2000" dirty="0">
                <a:solidFill>
                  <a:srgbClr val="000000"/>
                </a:solidFill>
                <a:latin typeface="+mn-lt"/>
              </a:rPr>
              <a:t>Digits, letters and special symbols are known as characters. The computer’s character set is the set of all the </a:t>
            </a:r>
            <a:r>
              <a:rPr lang="en-US" sz="2000" b="1" dirty="0">
                <a:solidFill>
                  <a:schemeClr val="tx1"/>
                </a:solidFill>
                <a:latin typeface="+mn-lt"/>
              </a:rPr>
              <a:t>characters</a:t>
            </a:r>
            <a:r>
              <a:rPr lang="en-US" sz="2000" dirty="0">
                <a:solidFill>
                  <a:srgbClr val="000000"/>
                </a:solidFill>
                <a:latin typeface="+mn-lt"/>
              </a:rPr>
              <a:t> used to write programs and represent data items on that device.</a:t>
            </a:r>
          </a:p>
          <a:p>
            <a:pPr>
              <a:defRPr/>
            </a:pPr>
            <a:r>
              <a:rPr lang="en-US" sz="2000" dirty="0">
                <a:solidFill>
                  <a:srgbClr val="000000"/>
                </a:solidFill>
                <a:latin typeface="+mn-lt"/>
              </a:rPr>
              <a:t>Computers process only 1s and 0s, so every character is represented as a pattern of 1s and 0s.</a:t>
            </a:r>
          </a:p>
          <a:p>
            <a:pPr>
              <a:defRPr/>
            </a:pPr>
            <a:r>
              <a:rPr lang="en-US" sz="2000" dirty="0">
                <a:solidFill>
                  <a:srgbClr val="000000"/>
                </a:solidFill>
                <a:latin typeface="+mn-lt"/>
              </a:rPr>
              <a:t>The </a:t>
            </a:r>
            <a:r>
              <a:rPr lang="en-US" sz="2000" b="1" dirty="0">
                <a:solidFill>
                  <a:schemeClr val="tx1"/>
                </a:solidFill>
                <a:latin typeface="+mn-lt"/>
              </a:rPr>
              <a:t>Unicode</a:t>
            </a:r>
            <a:r>
              <a:rPr lang="en-US" sz="2000" dirty="0">
                <a:solidFill>
                  <a:srgbClr val="000000"/>
                </a:solidFill>
                <a:latin typeface="+mn-lt"/>
              </a:rPr>
              <a:t> character set contains characters for many of the world’s languages.</a:t>
            </a:r>
          </a:p>
        </p:txBody>
      </p:sp>
    </p:spTree>
    <p:extLst>
      <p:ext uri="{BB962C8B-B14F-4D97-AF65-F5344CB8AC3E}">
        <p14:creationId xmlns:p14="http://schemas.microsoft.com/office/powerpoint/2010/main" val="3955016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(4 of 9)</a:t>
            </a:r>
            <a:endParaRPr lang="en-US" dirty="0"/>
          </a:p>
        </p:txBody>
      </p:sp>
      <p:sp>
        <p:nvSpPr>
          <p:cNvPr id="3" name="Text Placeholder 2"/>
          <p:cNvSpPr>
            <a:spLocks noGrp="1"/>
          </p:cNvSpPr>
          <p:nvPr>
            <p:ph type="body" idx="1"/>
          </p:nvPr>
        </p:nvSpPr>
        <p:spPr>
          <a:xfrm>
            <a:off x="457200" y="1600200"/>
            <a:ext cx="289117" cy="456355"/>
          </a:xfrm>
        </p:spPr>
        <p:txBody>
          <a:bodyPr/>
          <a:lstStyle/>
          <a:p>
            <a:r>
              <a:rPr lang="en-US" altLang="en-US" sz="2400" dirty="0">
                <a:solidFill>
                  <a:srgbClr val="000000"/>
                </a:solidFill>
                <a:latin typeface="+mn-lt"/>
              </a:rPr>
              <a:t> </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451099718"/>
              </p:ext>
            </p:extLst>
          </p:nvPr>
        </p:nvGraphicFramePr>
        <p:xfrm>
          <a:off x="746317" y="1711046"/>
          <a:ext cx="466352" cy="345509"/>
        </p:xfrm>
        <a:graphic>
          <a:graphicData uri="http://schemas.openxmlformats.org/presentationml/2006/ole">
            <mc:AlternateContent xmlns:mc="http://schemas.openxmlformats.org/markup-compatibility/2006">
              <mc:Choice xmlns:v="urn:schemas-microsoft-com:vml" Requires="v">
                <p:oleObj spid="_x0000_s5121"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746317" y="1711046"/>
                        <a:ext cx="466352" cy="345509"/>
                      </a:xfrm>
                      <a:prstGeom prst="rect">
                        <a:avLst/>
                      </a:prstGeom>
                    </p:spPr>
                  </p:pic>
                </p:oleObj>
              </mc:Fallback>
            </mc:AlternateContent>
          </a:graphicData>
        </a:graphic>
      </p:graphicFrame>
      <p:sp>
        <p:nvSpPr>
          <p:cNvPr id="4" name="Text Placeholder 3"/>
          <p:cNvSpPr>
            <a:spLocks noGrp="1"/>
          </p:cNvSpPr>
          <p:nvPr>
            <p:ph type="body" idx="2"/>
          </p:nvPr>
        </p:nvSpPr>
        <p:spPr>
          <a:xfrm>
            <a:off x="457200" y="1600201"/>
            <a:ext cx="7844972" cy="3697514"/>
          </a:xfrm>
        </p:spPr>
        <p:txBody>
          <a:bodyPr/>
          <a:lstStyle/>
          <a:p>
            <a:pPr marL="261938" indent="449263">
              <a:buNone/>
            </a:pPr>
            <a:r>
              <a:rPr lang="en-US" altLang="en-US" sz="2400" dirty="0">
                <a:solidFill>
                  <a:srgbClr val="000000"/>
                </a:solidFill>
                <a:latin typeface="+mn-lt"/>
              </a:rPr>
              <a:t>supports several character sets, including 16-bit Unicode</a:t>
            </a:r>
            <a:r>
              <a:rPr lang="en-US" altLang="en-US" sz="2400" baseline="30000" dirty="0">
                <a:solidFill>
                  <a:srgbClr val="000000"/>
                </a:solidFill>
                <a:latin typeface="+mn-lt"/>
              </a:rPr>
              <a:t>®</a:t>
            </a:r>
            <a:r>
              <a:rPr lang="en-US" altLang="en-US" sz="2400" dirty="0">
                <a:solidFill>
                  <a:srgbClr val="000000"/>
                </a:solidFill>
                <a:latin typeface="+mn-lt"/>
              </a:rPr>
              <a:t> characters that are composed of two bytes—each byte is composed of eight bits.</a:t>
            </a:r>
          </a:p>
          <a:p>
            <a:r>
              <a:rPr lang="en-US" altLang="en-US" sz="2400" dirty="0">
                <a:solidFill>
                  <a:srgbClr val="000000"/>
                </a:solidFill>
                <a:latin typeface="+mn-lt"/>
              </a:rPr>
              <a:t>See Appendix B for more information on the </a:t>
            </a:r>
            <a:r>
              <a:rPr lang="en-US" altLang="en-US" sz="2400" b="1" dirty="0">
                <a:solidFill>
                  <a:schemeClr val="tx1"/>
                </a:solidFill>
                <a:latin typeface="+mn-lt"/>
              </a:rPr>
              <a:t>A</a:t>
            </a:r>
            <a:r>
              <a:rPr lang="en-US" altLang="en-US" sz="100" b="1" dirty="0">
                <a:solidFill>
                  <a:schemeClr val="tx1"/>
                </a:solidFill>
                <a:latin typeface="+mn-lt"/>
              </a:rPr>
              <a:t> </a:t>
            </a:r>
            <a:r>
              <a:rPr lang="en-US" altLang="en-US" sz="2400" b="1" dirty="0">
                <a:solidFill>
                  <a:schemeClr val="tx1"/>
                </a:solidFill>
                <a:latin typeface="+mn-lt"/>
              </a:rPr>
              <a:t>S</a:t>
            </a:r>
            <a:r>
              <a:rPr lang="en-US" altLang="en-US" sz="100" b="1" dirty="0">
                <a:solidFill>
                  <a:schemeClr val="tx1"/>
                </a:solidFill>
                <a:latin typeface="+mn-lt"/>
              </a:rPr>
              <a:t> </a:t>
            </a:r>
            <a:r>
              <a:rPr lang="en-US" altLang="en-US" sz="2400" b="1" dirty="0">
                <a:solidFill>
                  <a:schemeClr val="tx1"/>
                </a:solidFill>
                <a:latin typeface="+mn-lt"/>
              </a:rPr>
              <a:t>C</a:t>
            </a:r>
            <a:r>
              <a:rPr lang="en-US" altLang="en-US" sz="100" b="1" dirty="0">
                <a:solidFill>
                  <a:schemeClr val="tx1"/>
                </a:solidFill>
                <a:latin typeface="+mn-lt"/>
              </a:rPr>
              <a:t> </a:t>
            </a:r>
            <a:r>
              <a:rPr lang="en-US" altLang="en-US" sz="2400" b="1" dirty="0">
                <a:solidFill>
                  <a:schemeClr val="tx1"/>
                </a:solidFill>
                <a:latin typeface="+mn-lt"/>
              </a:rPr>
              <a:t>I</a:t>
            </a:r>
            <a:r>
              <a:rPr lang="en-US" altLang="en-US" sz="100" b="1" dirty="0">
                <a:solidFill>
                  <a:schemeClr val="tx1"/>
                </a:solidFill>
                <a:latin typeface="+mn-lt"/>
              </a:rPr>
              <a:t> </a:t>
            </a:r>
            <a:r>
              <a:rPr lang="en-US" altLang="en-US" sz="2400" b="1" dirty="0">
                <a:solidFill>
                  <a:schemeClr val="tx1"/>
                </a:solidFill>
                <a:latin typeface="+mn-lt"/>
              </a:rPr>
              <a:t>I (American Standard Code for Information Interchange)</a:t>
            </a:r>
            <a:r>
              <a:rPr lang="en-US" altLang="en-US" sz="2400" dirty="0">
                <a:solidFill>
                  <a:srgbClr val="0000FF"/>
                </a:solidFill>
                <a:latin typeface="+mn-lt"/>
              </a:rPr>
              <a:t> </a:t>
            </a:r>
            <a:r>
              <a:rPr lang="en-US" altLang="en-US" sz="2400" dirty="0">
                <a:solidFill>
                  <a:srgbClr val="000000"/>
                </a:solidFill>
                <a:latin typeface="+mn-lt"/>
              </a:rPr>
              <a:t>character set—the popular </a:t>
            </a:r>
            <a:r>
              <a:rPr lang="en-US" altLang="en-US" sz="2400" b="1" dirty="0">
                <a:solidFill>
                  <a:srgbClr val="000000"/>
                </a:solidFill>
                <a:latin typeface="+mn-lt"/>
              </a:rPr>
              <a:t>subset</a:t>
            </a:r>
            <a:r>
              <a:rPr lang="en-US" altLang="en-US" sz="2400" dirty="0">
                <a:solidFill>
                  <a:srgbClr val="000000"/>
                </a:solidFill>
                <a:latin typeface="+mn-lt"/>
              </a:rPr>
              <a:t> of Unicode that represents uppercase and lowercase letters in the English alphabet, digits and some common </a:t>
            </a:r>
            <a:r>
              <a:rPr lang="en-US" altLang="en-US" sz="2400" b="1" dirty="0">
                <a:solidFill>
                  <a:srgbClr val="000000"/>
                </a:solidFill>
                <a:latin typeface="+mn-lt"/>
              </a:rPr>
              <a:t>special characters</a:t>
            </a:r>
            <a:r>
              <a:rPr lang="en-US" altLang="en-US" sz="2400" dirty="0">
                <a:solidFill>
                  <a:srgbClr val="000000"/>
                </a:solidFill>
                <a:latin typeface="+mn-lt"/>
              </a:rPr>
              <a:t>.</a:t>
            </a:r>
          </a:p>
        </p:txBody>
      </p:sp>
    </p:spTree>
    <p:extLst>
      <p:ext uri="{BB962C8B-B14F-4D97-AF65-F5344CB8AC3E}">
        <p14:creationId xmlns:p14="http://schemas.microsoft.com/office/powerpoint/2010/main" val="3326815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(5 of 9)</a:t>
            </a:r>
            <a:endParaRPr lang="en-US"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Fields</a:t>
            </a:r>
          </a:p>
          <a:p>
            <a:pPr>
              <a:defRPr/>
            </a:pPr>
            <a:r>
              <a:rPr lang="en-US" sz="2400" dirty="0">
                <a:solidFill>
                  <a:srgbClr val="000000"/>
                </a:solidFill>
                <a:latin typeface="+mn-lt"/>
              </a:rPr>
              <a:t>Just as characters are composed of bits, </a:t>
            </a:r>
            <a:r>
              <a:rPr lang="en-US" sz="2400" b="1" dirty="0">
                <a:solidFill>
                  <a:schemeClr val="tx1"/>
                </a:solidFill>
                <a:latin typeface="+mn-lt"/>
              </a:rPr>
              <a:t>fields</a:t>
            </a:r>
            <a:r>
              <a:rPr lang="en-US" sz="2400" dirty="0">
                <a:solidFill>
                  <a:srgbClr val="000000"/>
                </a:solidFill>
                <a:latin typeface="+mn-lt"/>
              </a:rPr>
              <a:t> are composed of characters or bytes.</a:t>
            </a:r>
          </a:p>
          <a:p>
            <a:pPr>
              <a:defRPr/>
            </a:pPr>
            <a:r>
              <a:rPr lang="en-US" sz="2400" dirty="0">
                <a:solidFill>
                  <a:srgbClr val="000000"/>
                </a:solidFill>
                <a:latin typeface="+mn-lt"/>
              </a:rPr>
              <a:t>A field is a group of characters or bytes that conveys meaning.</a:t>
            </a:r>
          </a:p>
          <a:p>
            <a:pPr>
              <a:defRPr/>
            </a:pPr>
            <a:r>
              <a:rPr lang="en-US" sz="2400" dirty="0">
                <a:solidFill>
                  <a:srgbClr val="000000"/>
                </a:solidFill>
                <a:latin typeface="+mn-lt"/>
              </a:rPr>
              <a:t>For example, a field consisting of uppercase and lowercase letters could be used to represent a person’s name, and a field consisting of decimal digits could represent a person’s age.</a:t>
            </a:r>
          </a:p>
        </p:txBody>
      </p:sp>
    </p:spTree>
    <p:extLst>
      <p:ext uri="{BB962C8B-B14F-4D97-AF65-F5344CB8AC3E}">
        <p14:creationId xmlns:p14="http://schemas.microsoft.com/office/powerpoint/2010/main" val="104631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(6 of 9)</a:t>
            </a:r>
            <a:endParaRPr lang="en-US" dirty="0"/>
          </a:p>
        </p:txBody>
      </p:sp>
      <p:sp>
        <p:nvSpPr>
          <p:cNvPr id="3" name="Text Placeholder 2"/>
          <p:cNvSpPr>
            <a:spLocks noGrp="1"/>
          </p:cNvSpPr>
          <p:nvPr>
            <p:ph type="body" idx="1"/>
          </p:nvPr>
        </p:nvSpPr>
        <p:spPr>
          <a:xfrm>
            <a:off x="457200" y="1600200"/>
            <a:ext cx="8229600" cy="4682613"/>
          </a:xfrm>
        </p:spPr>
        <p:txBody>
          <a:bodyPr/>
          <a:lstStyle/>
          <a:p>
            <a:pPr marL="0" indent="0">
              <a:spcBef>
                <a:spcPts val="1200"/>
              </a:spcBef>
              <a:buNone/>
              <a:defRPr/>
            </a:pPr>
            <a:r>
              <a:rPr lang="en-US" sz="1800" b="1" dirty="0">
                <a:solidFill>
                  <a:srgbClr val="000000"/>
                </a:solidFill>
                <a:latin typeface="+mn-lt"/>
              </a:rPr>
              <a:t>Records</a:t>
            </a:r>
            <a:endParaRPr lang="en-US" sz="1800" b="1" i="1" dirty="0">
              <a:solidFill>
                <a:srgbClr val="000000"/>
              </a:solidFill>
              <a:latin typeface="+mn-lt"/>
            </a:endParaRPr>
          </a:p>
          <a:p>
            <a:pPr>
              <a:spcBef>
                <a:spcPts val="1000"/>
              </a:spcBef>
              <a:defRPr/>
            </a:pPr>
            <a:r>
              <a:rPr lang="en-US" sz="1800" dirty="0">
                <a:solidFill>
                  <a:srgbClr val="000000"/>
                </a:solidFill>
                <a:latin typeface="+mn-lt"/>
              </a:rPr>
              <a:t>Several related fields can be used to compose a </a:t>
            </a:r>
            <a:r>
              <a:rPr lang="en-US" sz="1800" b="1" dirty="0">
                <a:solidFill>
                  <a:schemeClr val="tx1"/>
                </a:solidFill>
                <a:latin typeface="+mn-lt"/>
              </a:rPr>
              <a:t>record</a:t>
            </a:r>
            <a:r>
              <a:rPr lang="en-US" sz="1800" dirty="0">
                <a:solidFill>
                  <a:srgbClr val="000000"/>
                </a:solidFill>
                <a:latin typeface="+mn-lt"/>
              </a:rPr>
              <a:t>.</a:t>
            </a:r>
          </a:p>
          <a:p>
            <a:pPr>
              <a:spcBef>
                <a:spcPts val="1000"/>
              </a:spcBef>
              <a:defRPr/>
            </a:pPr>
            <a:r>
              <a:rPr lang="en-US" sz="1800" dirty="0">
                <a:solidFill>
                  <a:srgbClr val="000000"/>
                </a:solidFill>
                <a:latin typeface="+mn-lt"/>
              </a:rPr>
              <a:t>In a payroll system, for example, the record for an employee might consist of the following fields (possible types for these fields are shown in parentheses):</a:t>
            </a:r>
          </a:p>
          <a:p>
            <a:pPr lvl="1">
              <a:defRPr/>
            </a:pPr>
            <a:r>
              <a:rPr lang="en-US" sz="1800" dirty="0">
                <a:solidFill>
                  <a:srgbClr val="000000"/>
                </a:solidFill>
                <a:latin typeface="+mn-lt"/>
              </a:rPr>
              <a:t>Employee identification number (a whole number)</a:t>
            </a:r>
          </a:p>
          <a:p>
            <a:pPr lvl="1">
              <a:defRPr/>
            </a:pPr>
            <a:r>
              <a:rPr lang="en-US" sz="1800" dirty="0">
                <a:solidFill>
                  <a:srgbClr val="000000"/>
                </a:solidFill>
                <a:latin typeface="+mn-lt"/>
              </a:rPr>
              <a:t>Name (a string of characters)</a:t>
            </a:r>
          </a:p>
          <a:p>
            <a:pPr lvl="1">
              <a:defRPr/>
            </a:pPr>
            <a:r>
              <a:rPr lang="en-US" sz="1800" dirty="0">
                <a:solidFill>
                  <a:srgbClr val="000000"/>
                </a:solidFill>
                <a:latin typeface="+mn-lt"/>
              </a:rPr>
              <a:t>Address (a string of characters)</a:t>
            </a:r>
          </a:p>
          <a:p>
            <a:pPr lvl="1">
              <a:defRPr/>
            </a:pPr>
            <a:r>
              <a:rPr lang="en-US" sz="1800" dirty="0">
                <a:solidFill>
                  <a:srgbClr val="000000"/>
                </a:solidFill>
                <a:latin typeface="+mn-lt"/>
              </a:rPr>
              <a:t>Hourly pay rate (a number with a decimal point)</a:t>
            </a:r>
          </a:p>
          <a:p>
            <a:pPr lvl="1">
              <a:defRPr/>
            </a:pPr>
            <a:r>
              <a:rPr lang="en-US" sz="1800" dirty="0">
                <a:solidFill>
                  <a:srgbClr val="000000"/>
                </a:solidFill>
                <a:latin typeface="+mn-lt"/>
              </a:rPr>
              <a:t>Year-to-date earnings (a number with a decimal point)</a:t>
            </a:r>
          </a:p>
          <a:p>
            <a:pPr lvl="1">
              <a:defRPr/>
            </a:pPr>
            <a:r>
              <a:rPr lang="en-US" sz="1800" dirty="0">
                <a:solidFill>
                  <a:srgbClr val="000000"/>
                </a:solidFill>
              </a:rPr>
              <a:t>Amount of taxes withheld (a number with a decimal point)</a:t>
            </a:r>
          </a:p>
          <a:p>
            <a:pPr>
              <a:spcBef>
                <a:spcPts val="1000"/>
              </a:spcBef>
              <a:defRPr/>
            </a:pPr>
            <a:r>
              <a:rPr lang="en-US" sz="1800" dirty="0">
                <a:solidFill>
                  <a:srgbClr val="000000"/>
                </a:solidFill>
              </a:rPr>
              <a:t>Thus, a record is a group of related fields.</a:t>
            </a:r>
          </a:p>
          <a:p>
            <a:pPr>
              <a:spcBef>
                <a:spcPts val="1000"/>
              </a:spcBef>
              <a:defRPr/>
            </a:pPr>
            <a:r>
              <a:rPr lang="en-US" sz="1800" dirty="0">
                <a:solidFill>
                  <a:srgbClr val="000000"/>
                </a:solidFill>
              </a:rPr>
              <a:t>In the preceding example, all the fields belong to the same employee.</a:t>
            </a:r>
            <a:endParaRPr lang="en-US" sz="1800" dirty="0"/>
          </a:p>
        </p:txBody>
      </p:sp>
    </p:spTree>
    <p:extLst>
      <p:ext uri="{BB962C8B-B14F-4D97-AF65-F5344CB8AC3E}">
        <p14:creationId xmlns:p14="http://schemas.microsoft.com/office/powerpoint/2010/main" val="3416330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(7 of 9)</a:t>
            </a:r>
            <a:endParaRPr lang="en-US" dirty="0"/>
          </a:p>
        </p:txBody>
      </p:sp>
      <p:sp>
        <p:nvSpPr>
          <p:cNvPr id="3" name="Text Placeholder 2"/>
          <p:cNvSpPr>
            <a:spLocks noGrp="1"/>
          </p:cNvSpPr>
          <p:nvPr>
            <p:ph type="body" idx="1"/>
          </p:nvPr>
        </p:nvSpPr>
        <p:spPr/>
        <p:txBody>
          <a:bodyPr/>
          <a:lstStyle/>
          <a:p>
            <a:pPr marL="0" indent="0">
              <a:buNone/>
              <a:defRPr/>
            </a:pPr>
            <a:r>
              <a:rPr lang="en-US" sz="2400" b="1" dirty="0">
                <a:solidFill>
                  <a:srgbClr val="000000"/>
                </a:solidFill>
                <a:latin typeface="+mn-lt"/>
              </a:rPr>
              <a:t>Files</a:t>
            </a:r>
          </a:p>
          <a:p>
            <a:pPr>
              <a:defRPr/>
            </a:pPr>
            <a:r>
              <a:rPr lang="en-US" sz="2400" dirty="0">
                <a:solidFill>
                  <a:srgbClr val="000000"/>
                </a:solidFill>
                <a:latin typeface="+mn-lt"/>
              </a:rPr>
              <a:t>A </a:t>
            </a:r>
            <a:r>
              <a:rPr lang="en-US" sz="2400" b="1" dirty="0">
                <a:solidFill>
                  <a:schemeClr val="tx1"/>
                </a:solidFill>
                <a:latin typeface="+mn-lt"/>
              </a:rPr>
              <a:t>file</a:t>
            </a:r>
            <a:r>
              <a:rPr lang="en-US" sz="2400" dirty="0">
                <a:solidFill>
                  <a:srgbClr val="000000"/>
                </a:solidFill>
                <a:latin typeface="+mn-lt"/>
              </a:rPr>
              <a:t> is a group of related records.</a:t>
            </a:r>
          </a:p>
          <a:p>
            <a:pPr>
              <a:defRPr/>
            </a:pPr>
            <a:r>
              <a:rPr lang="en-US" sz="2400" dirty="0">
                <a:solidFill>
                  <a:srgbClr val="000000"/>
                </a:solidFill>
                <a:latin typeface="+mn-lt"/>
              </a:rPr>
              <a:t>More generally, a file contains arbitrary data in arbitrary formats.</a:t>
            </a:r>
          </a:p>
          <a:p>
            <a:pPr>
              <a:defRPr/>
            </a:pPr>
            <a:r>
              <a:rPr lang="en-US" sz="2400" dirty="0">
                <a:solidFill>
                  <a:srgbClr val="000000"/>
                </a:solidFill>
                <a:latin typeface="+mn-lt"/>
              </a:rPr>
              <a:t>In some operating systems, a file is viewed simply as a </a:t>
            </a:r>
            <a:r>
              <a:rPr lang="en-US" sz="2400" b="1" dirty="0">
                <a:solidFill>
                  <a:schemeClr val="tx1"/>
                </a:solidFill>
                <a:latin typeface="+mn-lt"/>
              </a:rPr>
              <a:t>sequence of bytes</a:t>
            </a:r>
            <a:r>
              <a:rPr lang="en-US" sz="2400" dirty="0">
                <a:solidFill>
                  <a:srgbClr val="000000"/>
                </a:solidFill>
                <a:latin typeface="+mn-lt"/>
              </a:rPr>
              <a:t>—any organization of the bytes in a file, such as organizing the data into records, is a view created by the programmer.</a:t>
            </a:r>
          </a:p>
        </p:txBody>
      </p:sp>
    </p:spTree>
    <p:extLst>
      <p:ext uri="{BB962C8B-B14F-4D97-AF65-F5344CB8AC3E}">
        <p14:creationId xmlns:p14="http://schemas.microsoft.com/office/powerpoint/2010/main" val="174740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(8 of 9)</a:t>
            </a:r>
            <a:endParaRPr lang="en-US" dirty="0"/>
          </a:p>
        </p:txBody>
      </p:sp>
      <p:sp>
        <p:nvSpPr>
          <p:cNvPr id="3" name="Text Placeholder 2"/>
          <p:cNvSpPr>
            <a:spLocks noGrp="1"/>
          </p:cNvSpPr>
          <p:nvPr>
            <p:ph type="body" idx="1"/>
          </p:nvPr>
        </p:nvSpPr>
        <p:spPr/>
        <p:txBody>
          <a:bodyPr/>
          <a:lstStyle/>
          <a:p>
            <a:pPr marL="0" indent="0">
              <a:buNone/>
              <a:defRPr/>
            </a:pPr>
            <a:r>
              <a:rPr lang="en-US" sz="1800" b="1" dirty="0">
                <a:solidFill>
                  <a:srgbClr val="000000"/>
                </a:solidFill>
                <a:latin typeface="+mn-lt"/>
              </a:rPr>
              <a:t>Database</a:t>
            </a:r>
          </a:p>
          <a:p>
            <a:pPr>
              <a:defRPr/>
            </a:pPr>
            <a:r>
              <a:rPr lang="en-US" sz="1800" dirty="0">
                <a:solidFill>
                  <a:srgbClr val="000000"/>
                </a:solidFill>
                <a:latin typeface="+mn-lt"/>
              </a:rPr>
              <a:t>A </a:t>
            </a:r>
            <a:r>
              <a:rPr lang="en-US" sz="1800" b="1" dirty="0">
                <a:solidFill>
                  <a:schemeClr val="tx1"/>
                </a:solidFill>
                <a:latin typeface="+mn-lt"/>
              </a:rPr>
              <a:t>database</a:t>
            </a:r>
            <a:r>
              <a:rPr lang="en-US" sz="1800" dirty="0">
                <a:solidFill>
                  <a:srgbClr val="000000"/>
                </a:solidFill>
                <a:latin typeface="+mn-lt"/>
              </a:rPr>
              <a:t> is a collection of data that’s organized for easy access and manipulation.</a:t>
            </a:r>
          </a:p>
          <a:p>
            <a:pPr>
              <a:defRPr/>
            </a:pPr>
            <a:r>
              <a:rPr lang="en-US" sz="1800" dirty="0">
                <a:solidFill>
                  <a:srgbClr val="000000"/>
                </a:solidFill>
                <a:latin typeface="+mn-lt"/>
              </a:rPr>
              <a:t>The most popular database model is the </a:t>
            </a:r>
            <a:r>
              <a:rPr lang="en-US" sz="1800" b="1" dirty="0">
                <a:solidFill>
                  <a:srgbClr val="000000"/>
                </a:solidFill>
                <a:latin typeface="+mn-lt"/>
              </a:rPr>
              <a:t>relational database</a:t>
            </a:r>
            <a:r>
              <a:rPr lang="en-US" sz="1800" i="1" dirty="0">
                <a:solidFill>
                  <a:srgbClr val="000000"/>
                </a:solidFill>
                <a:latin typeface="+mn-lt"/>
              </a:rPr>
              <a:t> </a:t>
            </a:r>
            <a:r>
              <a:rPr lang="en-US" sz="1800" dirty="0">
                <a:solidFill>
                  <a:srgbClr val="000000"/>
                </a:solidFill>
                <a:latin typeface="+mn-lt"/>
              </a:rPr>
              <a:t>in which data is stored in simple </a:t>
            </a:r>
            <a:r>
              <a:rPr lang="en-US" sz="1800" b="1" dirty="0">
                <a:solidFill>
                  <a:srgbClr val="000000"/>
                </a:solidFill>
                <a:latin typeface="+mn-lt"/>
              </a:rPr>
              <a:t>tables</a:t>
            </a:r>
            <a:r>
              <a:rPr lang="en-US" sz="1800" dirty="0">
                <a:solidFill>
                  <a:srgbClr val="000000"/>
                </a:solidFill>
                <a:latin typeface="+mn-lt"/>
              </a:rPr>
              <a:t>.</a:t>
            </a:r>
          </a:p>
          <a:p>
            <a:pPr>
              <a:defRPr/>
            </a:pPr>
            <a:r>
              <a:rPr lang="en-US" sz="1800" dirty="0">
                <a:solidFill>
                  <a:srgbClr val="000000"/>
                </a:solidFill>
                <a:latin typeface="+mn-lt"/>
              </a:rPr>
              <a:t>A table includes </a:t>
            </a:r>
            <a:r>
              <a:rPr lang="en-US" sz="1800" b="1" dirty="0">
                <a:solidFill>
                  <a:srgbClr val="000000"/>
                </a:solidFill>
                <a:latin typeface="+mn-lt"/>
              </a:rPr>
              <a:t>records</a:t>
            </a:r>
            <a:r>
              <a:rPr lang="en-US" sz="1800" dirty="0">
                <a:solidFill>
                  <a:srgbClr val="000000"/>
                </a:solidFill>
                <a:latin typeface="+mn-lt"/>
              </a:rPr>
              <a:t> composed of </a:t>
            </a:r>
            <a:r>
              <a:rPr lang="en-US" sz="1800" b="1" dirty="0">
                <a:solidFill>
                  <a:srgbClr val="000000"/>
                </a:solidFill>
                <a:latin typeface="+mn-lt"/>
              </a:rPr>
              <a:t>fields</a:t>
            </a:r>
            <a:r>
              <a:rPr lang="en-US" sz="1800" dirty="0">
                <a:solidFill>
                  <a:srgbClr val="000000"/>
                </a:solidFill>
                <a:latin typeface="+mn-lt"/>
              </a:rPr>
              <a:t>.</a:t>
            </a:r>
          </a:p>
          <a:p>
            <a:pPr lvl="1">
              <a:defRPr/>
            </a:pPr>
            <a:r>
              <a:rPr lang="en-US" sz="1800" dirty="0">
                <a:solidFill>
                  <a:srgbClr val="000000"/>
                </a:solidFill>
                <a:latin typeface="+mn-lt"/>
              </a:rPr>
              <a:t>For example, a table of students might include first name, last name, major, year, student I</a:t>
            </a:r>
            <a:r>
              <a:rPr lang="en-US" sz="100" dirty="0">
                <a:solidFill>
                  <a:srgbClr val="000000"/>
                </a:solidFill>
                <a:latin typeface="+mn-lt"/>
              </a:rPr>
              <a:t> </a:t>
            </a:r>
            <a:r>
              <a:rPr lang="en-US" sz="1800" dirty="0">
                <a:solidFill>
                  <a:srgbClr val="000000"/>
                </a:solidFill>
                <a:latin typeface="+mn-lt"/>
              </a:rPr>
              <a:t>D number and grade point average fields.</a:t>
            </a:r>
          </a:p>
          <a:p>
            <a:pPr lvl="1">
              <a:defRPr/>
            </a:pPr>
            <a:r>
              <a:rPr lang="en-US" sz="1800" dirty="0">
                <a:solidFill>
                  <a:srgbClr val="000000"/>
                </a:solidFill>
                <a:latin typeface="+mn-lt"/>
              </a:rPr>
              <a:t>The data for each student is a record, and the individual pieces of information in each record are the fields.</a:t>
            </a:r>
          </a:p>
          <a:p>
            <a:pPr>
              <a:defRPr/>
            </a:pPr>
            <a:r>
              <a:rPr lang="en-US" sz="1800" dirty="0">
                <a:solidFill>
                  <a:srgbClr val="000000"/>
                </a:solidFill>
                <a:latin typeface="+mn-lt"/>
              </a:rPr>
              <a:t>You can </a:t>
            </a:r>
            <a:r>
              <a:rPr lang="en-US" sz="1800" b="1" dirty="0">
                <a:solidFill>
                  <a:srgbClr val="000000"/>
                </a:solidFill>
                <a:latin typeface="+mn-lt"/>
              </a:rPr>
              <a:t>search, sort</a:t>
            </a:r>
            <a:r>
              <a:rPr lang="en-US" sz="1800" dirty="0">
                <a:solidFill>
                  <a:srgbClr val="000000"/>
                </a:solidFill>
                <a:latin typeface="+mn-lt"/>
              </a:rPr>
              <a:t> and otherwise manipulate the data based on its relationship to multiple tables or databases.</a:t>
            </a:r>
          </a:p>
        </p:txBody>
      </p:sp>
    </p:spTree>
    <p:extLst>
      <p:ext uri="{BB962C8B-B14F-4D97-AF65-F5344CB8AC3E}">
        <p14:creationId xmlns:p14="http://schemas.microsoft.com/office/powerpoint/2010/main" val="292985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Data Hierarchy </a:t>
            </a:r>
            <a:r>
              <a:rPr lang="en-US" sz="2000" b="0" dirty="0"/>
              <a:t>(9 of 9)</a:t>
            </a:r>
            <a:endParaRPr lang="en-US" dirty="0"/>
          </a:p>
        </p:txBody>
      </p:sp>
      <p:sp>
        <p:nvSpPr>
          <p:cNvPr id="3" name="Text Placeholder 2"/>
          <p:cNvSpPr>
            <a:spLocks noGrp="1"/>
          </p:cNvSpPr>
          <p:nvPr>
            <p:ph type="body" idx="1"/>
          </p:nvPr>
        </p:nvSpPr>
        <p:spPr/>
        <p:txBody>
          <a:bodyPr/>
          <a:lstStyle/>
          <a:p>
            <a:r>
              <a:rPr lang="en-US" sz="2400" dirty="0">
                <a:latin typeface="+mn-lt"/>
              </a:rPr>
              <a:t>The amount of data being produced worldwide is enormous and growing quickly.</a:t>
            </a:r>
          </a:p>
          <a:p>
            <a:r>
              <a:rPr lang="en-US" sz="2400" dirty="0">
                <a:latin typeface="+mn-lt"/>
              </a:rPr>
              <a:t>Approximately 2.5 quintillion bytes (2.5 </a:t>
            </a:r>
            <a:r>
              <a:rPr lang="en-US" sz="2400" b="1" dirty="0">
                <a:latin typeface="+mn-lt"/>
              </a:rPr>
              <a:t>exabytes</a:t>
            </a:r>
            <a:r>
              <a:rPr lang="en-US" sz="2400" dirty="0">
                <a:latin typeface="+mn-lt"/>
              </a:rPr>
              <a:t>) of data are created daily, and as of October 2015 90% of the world’s data was created in just the prior 12 months.</a:t>
            </a:r>
          </a:p>
          <a:p>
            <a:r>
              <a:rPr lang="en-US" sz="2400" dirty="0">
                <a:latin typeface="+mn-lt"/>
              </a:rPr>
              <a:t>Figure 1.4 shows some common byte measurements.</a:t>
            </a:r>
          </a:p>
          <a:p>
            <a:r>
              <a:rPr lang="en-US" sz="2400" b="1" dirty="0">
                <a:latin typeface="+mn-lt"/>
              </a:rPr>
              <a:t>Big data</a:t>
            </a:r>
            <a:r>
              <a:rPr lang="en-US" sz="2400" dirty="0">
                <a:latin typeface="+mn-lt"/>
              </a:rPr>
              <a:t> applications deal with massive amounts of data and this field is growing quickly, creating lots of opportunity for software developers.</a:t>
            </a:r>
          </a:p>
        </p:txBody>
      </p:sp>
    </p:spTree>
    <p:extLst>
      <p:ext uri="{BB962C8B-B14F-4D97-AF65-F5344CB8AC3E}">
        <p14:creationId xmlns:p14="http://schemas.microsoft.com/office/powerpoint/2010/main" val="1003500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1.4 Byte Measurements</a:t>
            </a:r>
          </a:p>
        </p:txBody>
      </p:sp>
      <p:graphicFrame>
        <p:nvGraphicFramePr>
          <p:cNvPr id="5" name="Table 4"/>
          <p:cNvGraphicFramePr>
            <a:graphicFrameLocks noGrp="1"/>
          </p:cNvGraphicFramePr>
          <p:nvPr>
            <p:extLst>
              <p:ext uri="{D42A27DB-BD31-4B8C-83A1-F6EECF244321}">
                <p14:modId xmlns:p14="http://schemas.microsoft.com/office/powerpoint/2010/main" val="1898949173"/>
              </p:ext>
            </p:extLst>
          </p:nvPr>
        </p:nvGraphicFramePr>
        <p:xfrm>
          <a:off x="457202" y="1610635"/>
          <a:ext cx="8229598" cy="3486561"/>
        </p:xfrm>
        <a:graphic>
          <a:graphicData uri="http://schemas.openxmlformats.org/drawingml/2006/table">
            <a:tbl>
              <a:tblPr firstRow="1" firstCol="1" bandRow="1">
                <a:tableStyleId>{40F9630F-82C1-40B7-BC3A-925EFCFF5E92}</a:tableStyleId>
              </a:tblPr>
              <a:tblGrid>
                <a:gridCol w="1892207">
                  <a:extLst>
                    <a:ext uri="{9D8B030D-6E8A-4147-A177-3AD203B41FA5}">
                      <a16:colId xmlns:a16="http://schemas.microsoft.com/office/drawing/2014/main" val="1304673125"/>
                    </a:ext>
                  </a:extLst>
                </a:gridCol>
                <a:gridCol w="2012347">
                  <a:extLst>
                    <a:ext uri="{9D8B030D-6E8A-4147-A177-3AD203B41FA5}">
                      <a16:colId xmlns:a16="http://schemas.microsoft.com/office/drawing/2014/main" val="4210946331"/>
                    </a:ext>
                  </a:extLst>
                </a:gridCol>
                <a:gridCol w="4325044">
                  <a:extLst>
                    <a:ext uri="{9D8B030D-6E8A-4147-A177-3AD203B41FA5}">
                      <a16:colId xmlns:a16="http://schemas.microsoft.com/office/drawing/2014/main" val="3172327847"/>
                    </a:ext>
                  </a:extLst>
                </a:gridCol>
              </a:tblGrid>
              <a:tr h="384061">
                <a:tc>
                  <a:txBody>
                    <a:bodyPr/>
                    <a:lstStyle/>
                    <a:p>
                      <a:pPr marL="0" marR="0">
                        <a:lnSpc>
                          <a:spcPct val="107000"/>
                        </a:lnSpc>
                        <a:spcBef>
                          <a:spcPts val="0"/>
                        </a:spcBef>
                        <a:spcAft>
                          <a:spcPts val="0"/>
                        </a:spcAft>
                      </a:pPr>
                      <a:r>
                        <a:rPr lang="en-US" sz="1800" dirty="0">
                          <a:effectLst/>
                          <a:latin typeface="+mn-lt"/>
                        </a:rPr>
                        <a:t>Unit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Which is approximately</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559719"/>
                  </a:ext>
                </a:extLst>
              </a:tr>
              <a:tr h="384061">
                <a:tc>
                  <a:txBody>
                    <a:bodyPr/>
                    <a:lstStyle/>
                    <a:p>
                      <a:pPr marL="0" marR="0">
                        <a:lnSpc>
                          <a:spcPct val="107000"/>
                        </a:lnSpc>
                        <a:spcBef>
                          <a:spcPts val="0"/>
                        </a:spcBef>
                        <a:spcAft>
                          <a:spcPts val="0"/>
                        </a:spcAft>
                      </a:pPr>
                      <a:r>
                        <a:rPr lang="en-US" sz="1800" b="0" dirty="0">
                          <a:effectLst/>
                          <a:latin typeface="+mn-lt"/>
                        </a:rPr>
                        <a:t>1 kilobyte (KB)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800" dirty="0">
                          <a:effectLst/>
                          <a:latin typeface="+mn-lt"/>
                        </a:rPr>
                        <a:t>1024 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07000"/>
                        </a:lnSpc>
                        <a:spcBef>
                          <a:spcPts val="0"/>
                        </a:spcBef>
                        <a:spcAft>
                          <a:spcPts val="0"/>
                        </a:spcAft>
                      </a:pPr>
                      <a:r>
                        <a:rPr lang="en-US" sz="300" b="0" i="0" u="none" strike="noStrike" cap="none" dirty="0">
                          <a:solidFill>
                            <a:schemeClr val="bg1"/>
                          </a:solidFill>
                          <a:effectLst/>
                          <a:latin typeface="+mn-lt"/>
                          <a:ea typeface="Arial"/>
                          <a:cs typeface="Arial"/>
                          <a:sym typeface="Arial"/>
                        </a:rPr>
                        <a:t>10 cubed</a:t>
                      </a:r>
                      <a:r>
                        <a:rPr lang="en-US" sz="300" b="0" i="0" u="none" strike="noStrike" cap="none" baseline="0" dirty="0">
                          <a:solidFill>
                            <a:schemeClr val="bg1"/>
                          </a:solidFill>
                          <a:effectLst/>
                          <a:latin typeface="+mn-lt"/>
                          <a:cs typeface="Arial"/>
                          <a:sym typeface="Arial"/>
                        </a:rPr>
                        <a:t> </a:t>
                      </a:r>
                      <a:r>
                        <a:rPr lang="en-US" sz="1400" b="0" i="0" u="none" strike="noStrike" cap="none" baseline="0" dirty="0">
                          <a:solidFill>
                            <a:schemeClr val="tx1"/>
                          </a:solidFill>
                          <a:effectLst/>
                          <a:latin typeface="+mn-lt"/>
                          <a:cs typeface="Arial"/>
                          <a:sym typeface="Arial"/>
                        </a:rPr>
                        <a:t>    </a:t>
                      </a:r>
                      <a:r>
                        <a:rPr lang="en-US" sz="1800" dirty="0">
                          <a:effectLst/>
                          <a:latin typeface="+mn-lt"/>
                        </a:rPr>
                        <a:t>( 1024) bytes exactly</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3778907"/>
                  </a:ext>
                </a:extLst>
              </a:tr>
              <a:tr h="384061">
                <a:tc>
                  <a:txBody>
                    <a:bodyPr/>
                    <a:lstStyle/>
                    <a:p>
                      <a:pPr marL="0" marR="0">
                        <a:lnSpc>
                          <a:spcPct val="107000"/>
                        </a:lnSpc>
                        <a:spcBef>
                          <a:spcPts val="0"/>
                        </a:spcBef>
                        <a:spcAft>
                          <a:spcPts val="0"/>
                        </a:spcAft>
                      </a:pPr>
                      <a:r>
                        <a:rPr lang="en-US" sz="1800" b="0" dirty="0">
                          <a:effectLst/>
                          <a:latin typeface="+mn-lt"/>
                        </a:rPr>
                        <a:t>1 megabyte (MB)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1024 kilobytes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nSpc>
                          <a:spcPct val="107000"/>
                        </a:lnSpc>
                        <a:spcBef>
                          <a:spcPts val="0"/>
                        </a:spcBef>
                        <a:spcAft>
                          <a:spcPts val="0"/>
                        </a:spcAft>
                      </a:pPr>
                      <a:r>
                        <a:rPr lang="en-US" sz="300" b="0" i="0" u="none" strike="noStrike" cap="none" dirty="0">
                          <a:solidFill>
                            <a:schemeClr val="bg1"/>
                          </a:solidFill>
                          <a:effectLst/>
                          <a:latin typeface="+mn-lt"/>
                          <a:ea typeface="Arial"/>
                          <a:cs typeface="Arial"/>
                          <a:sym typeface="Arial"/>
                        </a:rPr>
                        <a:t>10 to the sixth</a:t>
                      </a:r>
                      <a:r>
                        <a:rPr lang="en-US" sz="300" b="0" i="0" u="none" strike="noStrike" cap="none" baseline="0" dirty="0">
                          <a:solidFill>
                            <a:schemeClr val="bg1"/>
                          </a:solidFill>
                          <a:effectLst/>
                          <a:latin typeface="+mn-lt"/>
                          <a:ea typeface="Arial"/>
                          <a:cs typeface="Arial"/>
                          <a:sym typeface="Arial"/>
                        </a:rPr>
                        <a:t> power</a:t>
                      </a:r>
                      <a:r>
                        <a:rPr lang="en-US" sz="300" b="0" i="0" u="none" strike="noStrike" cap="none" dirty="0">
                          <a:solidFill>
                            <a:schemeClr val="bg1"/>
                          </a:solidFill>
                          <a:effectLst/>
                          <a:latin typeface="+mn-lt"/>
                          <a:ea typeface="Arial"/>
                          <a:cs typeface="Arial"/>
                          <a:sym typeface="Arial"/>
                        </a:rPr>
                        <a:t> </a:t>
                      </a:r>
                      <a:r>
                        <a:rPr lang="en-US" sz="1800" dirty="0">
                          <a:effectLst/>
                          <a:latin typeface="+mn-lt"/>
                        </a:rPr>
                        <a:t>(1,000,000) 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4155472"/>
                  </a:ext>
                </a:extLst>
              </a:tr>
              <a:tr h="384061">
                <a:tc>
                  <a:txBody>
                    <a:bodyPr/>
                    <a:lstStyle/>
                    <a:p>
                      <a:pPr marL="0" marR="0">
                        <a:lnSpc>
                          <a:spcPct val="107000"/>
                        </a:lnSpc>
                        <a:spcBef>
                          <a:spcPts val="0"/>
                        </a:spcBef>
                        <a:spcAft>
                          <a:spcPts val="0"/>
                        </a:spcAft>
                      </a:pPr>
                      <a:r>
                        <a:rPr lang="en-US" sz="1800" b="0" dirty="0">
                          <a:effectLst/>
                          <a:latin typeface="+mn-lt"/>
                        </a:rPr>
                        <a:t>1 gigabyte (GB)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1024 megabytes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nSpc>
                          <a:spcPct val="107000"/>
                        </a:lnSpc>
                        <a:spcBef>
                          <a:spcPts val="0"/>
                        </a:spcBef>
                        <a:spcAft>
                          <a:spcPts val="0"/>
                        </a:spcAft>
                      </a:pPr>
                      <a:r>
                        <a:rPr lang="en-US" sz="300" b="0" i="0" u="none" strike="noStrike" cap="none" dirty="0">
                          <a:solidFill>
                            <a:schemeClr val="bg1"/>
                          </a:solidFill>
                          <a:effectLst/>
                          <a:latin typeface="+mn-lt"/>
                          <a:ea typeface="Arial"/>
                          <a:cs typeface="Arial"/>
                          <a:sym typeface="Arial"/>
                        </a:rPr>
                        <a:t>10 to the ninth</a:t>
                      </a:r>
                      <a:r>
                        <a:rPr lang="en-US" sz="300" b="0" i="0" u="none" strike="noStrike" cap="none" baseline="0" dirty="0">
                          <a:solidFill>
                            <a:schemeClr val="bg1"/>
                          </a:solidFill>
                          <a:effectLst/>
                          <a:latin typeface="+mn-lt"/>
                          <a:ea typeface="Arial"/>
                          <a:cs typeface="Arial"/>
                          <a:sym typeface="Arial"/>
                        </a:rPr>
                        <a:t> power</a:t>
                      </a:r>
                      <a:r>
                        <a:rPr lang="en-US" sz="1400" b="0" i="0" u="none" strike="noStrike" cap="none" baseline="0" dirty="0">
                          <a:solidFill>
                            <a:schemeClr val="tx1"/>
                          </a:solidFill>
                          <a:effectLst/>
                          <a:latin typeface="+mn-lt"/>
                          <a:ea typeface="Arial"/>
                          <a:cs typeface="Arial"/>
                          <a:sym typeface="Arial"/>
                        </a:rPr>
                        <a:t> </a:t>
                      </a:r>
                      <a:r>
                        <a:rPr lang="en-US" sz="1800" dirty="0">
                          <a:effectLst/>
                          <a:latin typeface="+mn-lt"/>
                        </a:rPr>
                        <a:t>(1,000,000,000) 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9676501"/>
                  </a:ext>
                </a:extLst>
              </a:tr>
              <a:tr h="384061">
                <a:tc>
                  <a:txBody>
                    <a:bodyPr/>
                    <a:lstStyle/>
                    <a:p>
                      <a:pPr marL="0" marR="0">
                        <a:lnSpc>
                          <a:spcPct val="107000"/>
                        </a:lnSpc>
                        <a:spcBef>
                          <a:spcPts val="0"/>
                        </a:spcBef>
                        <a:spcAft>
                          <a:spcPts val="0"/>
                        </a:spcAft>
                      </a:pPr>
                      <a:r>
                        <a:rPr lang="en-US" sz="1800" b="0" dirty="0">
                          <a:effectLst/>
                          <a:latin typeface="+mn-lt"/>
                        </a:rPr>
                        <a:t>1 terabyte (TB)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1024 gigabytes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nSpc>
                          <a:spcPct val="107000"/>
                        </a:lnSpc>
                        <a:spcBef>
                          <a:spcPts val="0"/>
                        </a:spcBef>
                        <a:spcAft>
                          <a:spcPts val="0"/>
                        </a:spcAft>
                      </a:pPr>
                      <a:r>
                        <a:rPr lang="en-US" sz="300" b="0" i="0" u="none" strike="noStrike" cap="none" dirty="0">
                          <a:solidFill>
                            <a:schemeClr val="bg1"/>
                          </a:solidFill>
                          <a:effectLst/>
                          <a:latin typeface="+mn-lt"/>
                          <a:ea typeface="Arial"/>
                          <a:cs typeface="Arial"/>
                          <a:sym typeface="Arial"/>
                        </a:rPr>
                        <a:t>10 to the twelfth power</a:t>
                      </a:r>
                      <a:r>
                        <a:rPr lang="en-US" sz="1400" b="0" i="0" u="none" strike="noStrike" cap="none" dirty="0">
                          <a:solidFill>
                            <a:schemeClr val="dk1"/>
                          </a:solidFill>
                          <a:effectLst/>
                          <a:latin typeface="+mn-lt"/>
                          <a:ea typeface="Arial"/>
                          <a:cs typeface="Arial"/>
                          <a:sym typeface="Arial"/>
                        </a:rPr>
                        <a:t> </a:t>
                      </a:r>
                      <a:r>
                        <a:rPr lang="en-US" sz="1800" dirty="0">
                          <a:effectLst/>
                          <a:latin typeface="+mn-lt"/>
                        </a:rPr>
                        <a:t>(1,000,000,000,000) 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9405801"/>
                  </a:ext>
                </a:extLst>
              </a:tr>
              <a:tr h="384061">
                <a:tc>
                  <a:txBody>
                    <a:bodyPr/>
                    <a:lstStyle/>
                    <a:p>
                      <a:pPr marL="0" marR="0">
                        <a:lnSpc>
                          <a:spcPct val="107000"/>
                        </a:lnSpc>
                        <a:spcBef>
                          <a:spcPts val="0"/>
                        </a:spcBef>
                        <a:spcAft>
                          <a:spcPts val="0"/>
                        </a:spcAft>
                      </a:pPr>
                      <a:r>
                        <a:rPr lang="en-US" sz="1800" b="0" dirty="0">
                          <a:effectLst/>
                          <a:latin typeface="+mn-lt"/>
                        </a:rPr>
                        <a:t>1 petabyte (PB)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1024 terabytes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nSpc>
                          <a:spcPct val="107000"/>
                        </a:lnSpc>
                        <a:spcBef>
                          <a:spcPts val="0"/>
                        </a:spcBef>
                        <a:spcAft>
                          <a:spcPts val="0"/>
                        </a:spcAft>
                      </a:pPr>
                      <a:r>
                        <a:rPr lang="en-US" sz="300" b="0" i="0" u="none" strike="noStrike" cap="none" dirty="0">
                          <a:solidFill>
                            <a:schemeClr val="bg1"/>
                          </a:solidFill>
                          <a:effectLst/>
                          <a:latin typeface="+mn-lt"/>
                          <a:ea typeface="Arial"/>
                          <a:cs typeface="Arial"/>
                          <a:sym typeface="Arial"/>
                        </a:rPr>
                        <a:t>10 to the fifteenth power</a:t>
                      </a:r>
                      <a:r>
                        <a:rPr lang="en-US" sz="1400" b="0" i="0" u="none" strike="noStrike" cap="none" dirty="0">
                          <a:solidFill>
                            <a:schemeClr val="dk1"/>
                          </a:solidFill>
                          <a:effectLst/>
                          <a:latin typeface="+mn-lt"/>
                          <a:ea typeface="Arial"/>
                          <a:cs typeface="Arial"/>
                          <a:sym typeface="Arial"/>
                        </a:rPr>
                        <a:t> </a:t>
                      </a:r>
                      <a:r>
                        <a:rPr lang="en-US" sz="1800" dirty="0">
                          <a:effectLst/>
                          <a:latin typeface="+mn-lt"/>
                        </a:rPr>
                        <a:t>(1,000,000,000,000,000) 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4519544"/>
                  </a:ext>
                </a:extLst>
              </a:tr>
              <a:tr h="384061">
                <a:tc>
                  <a:txBody>
                    <a:bodyPr/>
                    <a:lstStyle/>
                    <a:p>
                      <a:pPr marL="0" marR="0">
                        <a:lnSpc>
                          <a:spcPct val="107000"/>
                        </a:lnSpc>
                        <a:spcBef>
                          <a:spcPts val="0"/>
                        </a:spcBef>
                        <a:spcAft>
                          <a:spcPts val="0"/>
                        </a:spcAft>
                      </a:pPr>
                      <a:r>
                        <a:rPr lang="en-US" sz="1800" b="0" dirty="0">
                          <a:effectLst/>
                          <a:latin typeface="+mn-lt"/>
                        </a:rPr>
                        <a:t>1 exabyte (EB)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1024 petabytes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nSpc>
                          <a:spcPct val="107000"/>
                        </a:lnSpc>
                        <a:spcBef>
                          <a:spcPts val="0"/>
                        </a:spcBef>
                        <a:spcAft>
                          <a:spcPts val="0"/>
                        </a:spcAft>
                      </a:pPr>
                      <a:r>
                        <a:rPr lang="en-US" sz="300" b="0" i="0" u="none" strike="noStrike" cap="none" dirty="0">
                          <a:solidFill>
                            <a:schemeClr val="bg1"/>
                          </a:solidFill>
                          <a:effectLst/>
                          <a:latin typeface="+mn-lt"/>
                          <a:ea typeface="Arial"/>
                          <a:cs typeface="Arial"/>
                          <a:sym typeface="Arial"/>
                        </a:rPr>
                        <a:t>10 to the eighteenth</a:t>
                      </a:r>
                      <a:r>
                        <a:rPr lang="en-US" sz="300" b="0" i="0" u="none" strike="noStrike" cap="none" baseline="0" dirty="0">
                          <a:solidFill>
                            <a:schemeClr val="bg1"/>
                          </a:solidFill>
                          <a:effectLst/>
                          <a:latin typeface="+mn-lt"/>
                          <a:ea typeface="Arial"/>
                          <a:cs typeface="Arial"/>
                          <a:sym typeface="Arial"/>
                        </a:rPr>
                        <a:t> </a:t>
                      </a:r>
                      <a:r>
                        <a:rPr lang="en-US" sz="300" b="0" i="0" u="none" strike="noStrike" cap="none" dirty="0">
                          <a:solidFill>
                            <a:schemeClr val="bg1"/>
                          </a:solidFill>
                          <a:effectLst/>
                          <a:latin typeface="+mn-lt"/>
                          <a:ea typeface="Arial"/>
                          <a:cs typeface="Arial"/>
                          <a:sym typeface="Arial"/>
                        </a:rPr>
                        <a:t>power</a:t>
                      </a:r>
                      <a:r>
                        <a:rPr lang="en-US" sz="1400" b="0" i="0" u="none" strike="noStrike" cap="none" dirty="0">
                          <a:solidFill>
                            <a:schemeClr val="dk1"/>
                          </a:solidFill>
                          <a:effectLst/>
                          <a:latin typeface="+mn-lt"/>
                          <a:ea typeface="Arial"/>
                          <a:cs typeface="Arial"/>
                          <a:sym typeface="Arial"/>
                        </a:rPr>
                        <a:t> </a:t>
                      </a:r>
                      <a:r>
                        <a:rPr lang="en-US" sz="1800" dirty="0">
                          <a:effectLst/>
                          <a:latin typeface="+mn-lt"/>
                        </a:rPr>
                        <a:t>(1,000,000,000,000,000,000) 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5392061"/>
                  </a:ext>
                </a:extLst>
              </a:tr>
              <a:tr h="798134">
                <a:tc>
                  <a:txBody>
                    <a:bodyPr/>
                    <a:lstStyle/>
                    <a:p>
                      <a:pPr marL="0" marR="0">
                        <a:lnSpc>
                          <a:spcPct val="107000"/>
                        </a:lnSpc>
                        <a:spcBef>
                          <a:spcPts val="0"/>
                        </a:spcBef>
                        <a:spcAft>
                          <a:spcPts val="0"/>
                        </a:spcAft>
                      </a:pPr>
                      <a:r>
                        <a:rPr lang="en-US" sz="1800" b="0" dirty="0">
                          <a:effectLst/>
                          <a:latin typeface="+mn-lt"/>
                        </a:rPr>
                        <a:t>1 zettabyte (ZB)</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1024 exabytes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nSpc>
                          <a:spcPct val="100000"/>
                        </a:lnSpc>
                        <a:spcBef>
                          <a:spcPts val="0"/>
                        </a:spcBef>
                        <a:spcAft>
                          <a:spcPts val="0"/>
                        </a:spcAft>
                      </a:pPr>
                      <a:r>
                        <a:rPr lang="en-US" sz="300" b="0" i="0" u="none" strike="noStrike" cap="none" dirty="0">
                          <a:solidFill>
                            <a:schemeClr val="bg1"/>
                          </a:solidFill>
                          <a:effectLst/>
                          <a:latin typeface="+mn-lt"/>
                          <a:ea typeface="Arial"/>
                          <a:cs typeface="Arial"/>
                          <a:sym typeface="Arial"/>
                        </a:rPr>
                        <a:t>10 to the 20 first</a:t>
                      </a:r>
                      <a:r>
                        <a:rPr lang="en-US" sz="300" b="0" i="0" u="none" strike="noStrike" cap="none" baseline="0" dirty="0">
                          <a:solidFill>
                            <a:schemeClr val="bg1"/>
                          </a:solidFill>
                          <a:effectLst/>
                          <a:latin typeface="+mn-lt"/>
                          <a:ea typeface="Arial"/>
                          <a:cs typeface="Arial"/>
                          <a:sym typeface="Arial"/>
                        </a:rPr>
                        <a:t> power</a:t>
                      </a:r>
                      <a:r>
                        <a:rPr lang="en-US" sz="1400" b="0" i="0" u="none" strike="noStrike" cap="none" baseline="0" dirty="0">
                          <a:solidFill>
                            <a:schemeClr val="dk1"/>
                          </a:solidFill>
                          <a:effectLst/>
                          <a:latin typeface="+mn-lt"/>
                          <a:ea typeface="Arial"/>
                          <a:cs typeface="Arial"/>
                          <a:sym typeface="Arial"/>
                        </a:rPr>
                        <a:t> </a:t>
                      </a:r>
                      <a:r>
                        <a:rPr lang="en-US" sz="1800" dirty="0">
                          <a:effectLst/>
                          <a:latin typeface="+mn-lt"/>
                        </a:rPr>
                        <a:t>(1,000,000,000,000,000,000,000)</a:t>
                      </a:r>
                      <a:r>
                        <a:rPr lang="en-US" sz="1800" baseline="0" dirty="0">
                          <a:effectLst/>
                          <a:latin typeface="+mn-lt"/>
                        </a:rPr>
                        <a:t> </a:t>
                      </a:r>
                      <a:r>
                        <a:rPr lang="en-US" sz="1800" dirty="0">
                          <a:effectLst/>
                          <a:latin typeface="+mn-lt"/>
                        </a:rPr>
                        <a:t>bytes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4277724"/>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895310867"/>
              </p:ext>
            </p:extLst>
          </p:nvPr>
        </p:nvGraphicFramePr>
        <p:xfrm>
          <a:off x="4367465" y="1982817"/>
          <a:ext cx="409069" cy="327256"/>
        </p:xfrm>
        <a:graphic>
          <a:graphicData uri="http://schemas.openxmlformats.org/presentationml/2006/ole">
            <mc:AlternateContent xmlns:mc="http://schemas.openxmlformats.org/markup-compatibility/2006">
              <mc:Choice xmlns:v="urn:schemas-microsoft-com:vml" Requires="v">
                <p:oleObj spid="_x0000_s6145" name="Equation" r:id="rId3" imgW="253800" imgH="203040" progId="Equation.DSMT4">
                  <p:embed/>
                </p:oleObj>
              </mc:Choice>
              <mc:Fallback>
                <p:oleObj name="Equation" r:id="rId3" imgW="253800" imgH="203040" progId="Equation.DSMT4">
                  <p:embed/>
                  <p:pic>
                    <p:nvPicPr>
                      <p:cNvPr id="3" name="Object 2"/>
                      <p:cNvPicPr/>
                      <p:nvPr/>
                    </p:nvPicPr>
                    <p:blipFill>
                      <a:blip r:embed="rId4"/>
                      <a:stretch>
                        <a:fillRect/>
                      </a:stretch>
                    </p:blipFill>
                    <p:spPr>
                      <a:xfrm>
                        <a:off x="4367465" y="1982817"/>
                        <a:ext cx="409069" cy="32725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47302751"/>
              </p:ext>
            </p:extLst>
          </p:nvPr>
        </p:nvGraphicFramePr>
        <p:xfrm>
          <a:off x="4367464" y="2383457"/>
          <a:ext cx="409069" cy="327256"/>
        </p:xfrm>
        <a:graphic>
          <a:graphicData uri="http://schemas.openxmlformats.org/presentationml/2006/ole">
            <mc:AlternateContent xmlns:mc="http://schemas.openxmlformats.org/markup-compatibility/2006">
              <mc:Choice xmlns:v="urn:schemas-microsoft-com:vml" Requires="v">
                <p:oleObj spid="_x0000_s6146" name="Equation" r:id="rId5" imgW="253800" imgH="203040" progId="Equation.DSMT4">
                  <p:embed/>
                </p:oleObj>
              </mc:Choice>
              <mc:Fallback>
                <p:oleObj name="Equation" r:id="rId5" imgW="253800" imgH="203040" progId="Equation.DSMT4">
                  <p:embed/>
                  <p:pic>
                    <p:nvPicPr>
                      <p:cNvPr id="4" name="Object 3"/>
                      <p:cNvPicPr/>
                      <p:nvPr/>
                    </p:nvPicPr>
                    <p:blipFill>
                      <a:blip r:embed="rId6"/>
                      <a:stretch>
                        <a:fillRect/>
                      </a:stretch>
                    </p:blipFill>
                    <p:spPr>
                      <a:xfrm>
                        <a:off x="4367464" y="2383457"/>
                        <a:ext cx="409069" cy="32725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82176094"/>
              </p:ext>
            </p:extLst>
          </p:nvPr>
        </p:nvGraphicFramePr>
        <p:xfrm>
          <a:off x="4367463" y="2749403"/>
          <a:ext cx="409069" cy="327256"/>
        </p:xfrm>
        <a:graphic>
          <a:graphicData uri="http://schemas.openxmlformats.org/presentationml/2006/ole">
            <mc:AlternateContent xmlns:mc="http://schemas.openxmlformats.org/markup-compatibility/2006">
              <mc:Choice xmlns:v="urn:schemas-microsoft-com:vml" Requires="v">
                <p:oleObj spid="_x0000_s6147" name="Equation" r:id="rId7" imgW="253800" imgH="203040" progId="Equation.DSMT4">
                  <p:embed/>
                </p:oleObj>
              </mc:Choice>
              <mc:Fallback>
                <p:oleObj name="Equation" r:id="rId7" imgW="253800" imgH="203040" progId="Equation.DSMT4">
                  <p:embed/>
                  <p:pic>
                    <p:nvPicPr>
                      <p:cNvPr id="6" name="Object 5"/>
                      <p:cNvPicPr/>
                      <p:nvPr/>
                    </p:nvPicPr>
                    <p:blipFill>
                      <a:blip r:embed="rId8"/>
                      <a:stretch>
                        <a:fillRect/>
                      </a:stretch>
                    </p:blipFill>
                    <p:spPr>
                      <a:xfrm>
                        <a:off x="4367463" y="2749403"/>
                        <a:ext cx="409069" cy="3272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55375121"/>
              </p:ext>
            </p:extLst>
          </p:nvPr>
        </p:nvGraphicFramePr>
        <p:xfrm>
          <a:off x="4388173" y="3135735"/>
          <a:ext cx="446258" cy="297505"/>
        </p:xfrm>
        <a:graphic>
          <a:graphicData uri="http://schemas.openxmlformats.org/presentationml/2006/ole">
            <mc:AlternateContent xmlns:mc="http://schemas.openxmlformats.org/markup-compatibility/2006">
              <mc:Choice xmlns:v="urn:schemas-microsoft-com:vml" Requires="v">
                <p:oleObj spid="_x0000_s6148" name="Equation" r:id="rId9" imgW="304560" imgH="203040" progId="Equation.DSMT4">
                  <p:embed/>
                </p:oleObj>
              </mc:Choice>
              <mc:Fallback>
                <p:oleObj name="Equation" r:id="rId9" imgW="304560" imgH="203040" progId="Equation.DSMT4">
                  <p:embed/>
                  <p:pic>
                    <p:nvPicPr>
                      <p:cNvPr id="7" name="Object 6"/>
                      <p:cNvPicPr/>
                      <p:nvPr/>
                    </p:nvPicPr>
                    <p:blipFill>
                      <a:blip r:embed="rId10"/>
                      <a:stretch>
                        <a:fillRect/>
                      </a:stretch>
                    </p:blipFill>
                    <p:spPr>
                      <a:xfrm>
                        <a:off x="4388173" y="3135735"/>
                        <a:ext cx="446258" cy="29750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78833947"/>
              </p:ext>
            </p:extLst>
          </p:nvPr>
        </p:nvGraphicFramePr>
        <p:xfrm>
          <a:off x="4362358" y="3537048"/>
          <a:ext cx="446258" cy="297505"/>
        </p:xfrm>
        <a:graphic>
          <a:graphicData uri="http://schemas.openxmlformats.org/presentationml/2006/ole">
            <mc:AlternateContent xmlns:mc="http://schemas.openxmlformats.org/markup-compatibility/2006">
              <mc:Choice xmlns:v="urn:schemas-microsoft-com:vml" Requires="v">
                <p:oleObj spid="_x0000_s6149" name="Equation" r:id="rId11" imgW="304560" imgH="203040" progId="Equation.DSMT4">
                  <p:embed/>
                </p:oleObj>
              </mc:Choice>
              <mc:Fallback>
                <p:oleObj name="Equation" r:id="rId11" imgW="304560" imgH="203040" progId="Equation.DSMT4">
                  <p:embed/>
                  <p:pic>
                    <p:nvPicPr>
                      <p:cNvPr id="8" name="Object 7"/>
                      <p:cNvPicPr/>
                      <p:nvPr/>
                    </p:nvPicPr>
                    <p:blipFill>
                      <a:blip r:embed="rId12"/>
                      <a:stretch>
                        <a:fillRect/>
                      </a:stretch>
                    </p:blipFill>
                    <p:spPr>
                      <a:xfrm>
                        <a:off x="4362358" y="3537048"/>
                        <a:ext cx="446258" cy="29750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5205523"/>
              </p:ext>
            </p:extLst>
          </p:nvPr>
        </p:nvGraphicFramePr>
        <p:xfrm>
          <a:off x="4340045" y="3881513"/>
          <a:ext cx="490884" cy="327256"/>
        </p:xfrm>
        <a:graphic>
          <a:graphicData uri="http://schemas.openxmlformats.org/presentationml/2006/ole">
            <mc:AlternateContent xmlns:mc="http://schemas.openxmlformats.org/markup-compatibility/2006">
              <mc:Choice xmlns:v="urn:schemas-microsoft-com:vml" Requires="v">
                <p:oleObj spid="_x0000_s6150" name="Equation" r:id="rId13" imgW="304560" imgH="203040" progId="Equation.DSMT4">
                  <p:embed/>
                </p:oleObj>
              </mc:Choice>
              <mc:Fallback>
                <p:oleObj name="Equation" r:id="rId13" imgW="304560" imgH="203040" progId="Equation.DSMT4">
                  <p:embed/>
                  <p:pic>
                    <p:nvPicPr>
                      <p:cNvPr id="9" name="Object 8"/>
                      <p:cNvPicPr/>
                      <p:nvPr/>
                    </p:nvPicPr>
                    <p:blipFill>
                      <a:blip r:embed="rId14"/>
                      <a:stretch>
                        <a:fillRect/>
                      </a:stretch>
                    </p:blipFill>
                    <p:spPr>
                      <a:xfrm>
                        <a:off x="4340045" y="3881513"/>
                        <a:ext cx="490884" cy="32725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12689319"/>
              </p:ext>
            </p:extLst>
          </p:nvPr>
        </p:nvGraphicFramePr>
        <p:xfrm>
          <a:off x="4375613" y="4277728"/>
          <a:ext cx="427664" cy="297505"/>
        </p:xfrm>
        <a:graphic>
          <a:graphicData uri="http://schemas.openxmlformats.org/presentationml/2006/ole">
            <mc:AlternateContent xmlns:mc="http://schemas.openxmlformats.org/markup-compatibility/2006">
              <mc:Choice xmlns:v="urn:schemas-microsoft-com:vml" Requires="v">
                <p:oleObj spid="_x0000_s6151" name="Equation" r:id="rId15" imgW="291960" imgH="203040" progId="Equation.DSMT4">
                  <p:embed/>
                </p:oleObj>
              </mc:Choice>
              <mc:Fallback>
                <p:oleObj name="Equation" r:id="rId15" imgW="291960" imgH="203040" progId="Equation.DSMT4">
                  <p:embed/>
                  <p:pic>
                    <p:nvPicPr>
                      <p:cNvPr id="10" name="Object 9"/>
                      <p:cNvPicPr/>
                      <p:nvPr/>
                    </p:nvPicPr>
                    <p:blipFill>
                      <a:blip r:embed="rId16"/>
                      <a:stretch>
                        <a:fillRect/>
                      </a:stretch>
                    </p:blipFill>
                    <p:spPr>
                      <a:xfrm>
                        <a:off x="4375613" y="4277728"/>
                        <a:ext cx="427664" cy="297505"/>
                      </a:xfrm>
                      <a:prstGeom prst="rect">
                        <a:avLst/>
                      </a:prstGeom>
                    </p:spPr>
                  </p:pic>
                </p:oleObj>
              </mc:Fallback>
            </mc:AlternateContent>
          </a:graphicData>
        </a:graphic>
      </p:graphicFrame>
    </p:spTree>
    <p:extLst>
      <p:ext uri="{BB962C8B-B14F-4D97-AF65-F5344CB8AC3E}">
        <p14:creationId xmlns:p14="http://schemas.microsoft.com/office/powerpoint/2010/main" val="417780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a:t>(2 of 3)</a:t>
            </a:r>
            <a:endParaRPr lang="en-US" dirty="0"/>
          </a:p>
        </p:txBody>
      </p:sp>
      <p:sp>
        <p:nvSpPr>
          <p:cNvPr id="3" name="Text Placeholder 2"/>
          <p:cNvSpPr>
            <a:spLocks noGrp="1"/>
          </p:cNvSpPr>
          <p:nvPr>
            <p:ph type="body" idx="1"/>
          </p:nvPr>
        </p:nvSpPr>
        <p:spPr/>
        <p:txBody>
          <a:bodyPr/>
          <a:lstStyle/>
          <a:p>
            <a:pPr marL="0" indent="0">
              <a:buNone/>
            </a:pPr>
            <a:r>
              <a:rPr lang="en-US" sz="2200" b="1" dirty="0">
                <a:solidFill>
                  <a:schemeClr val="tx2"/>
                </a:solidFill>
                <a:latin typeface="+mn-lt"/>
              </a:rPr>
              <a:t>1.7</a:t>
            </a:r>
            <a:r>
              <a:rPr lang="en-US" sz="2200" b="1" dirty="0">
                <a:latin typeface="+mn-lt"/>
              </a:rPr>
              <a:t> </a:t>
            </a:r>
            <a:r>
              <a:rPr lang="en-US" sz="2200" dirty="0">
                <a:latin typeface="+mn-lt"/>
              </a:rPr>
              <a:t>Internet and World Wide Web</a:t>
            </a:r>
            <a:endParaRPr lang="en-US" sz="2200" b="1" dirty="0">
              <a:solidFill>
                <a:schemeClr val="tx2"/>
              </a:solidFill>
              <a:latin typeface="+mn-lt"/>
            </a:endParaRPr>
          </a:p>
          <a:p>
            <a:pPr marL="0" indent="0">
              <a:buNone/>
            </a:pPr>
            <a:r>
              <a:rPr lang="en-US" sz="2200" b="1" dirty="0">
                <a:solidFill>
                  <a:schemeClr val="tx2"/>
                </a:solidFill>
                <a:latin typeface="+mn-lt"/>
              </a:rPr>
              <a:t>1.8</a:t>
            </a:r>
            <a:endParaRPr lang="en-US" sz="2200" b="1" dirty="0">
              <a:latin typeface="+mn-lt"/>
              <a:cs typeface="Courier New" panose="02070309020205020404" pitchFamily="49" charset="0"/>
            </a:endParaRP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3918248241"/>
              </p:ext>
            </p:extLst>
          </p:nvPr>
        </p:nvGraphicFramePr>
        <p:xfrm>
          <a:off x="988115" y="2239391"/>
          <a:ext cx="446753" cy="331342"/>
        </p:xfrm>
        <a:graphic>
          <a:graphicData uri="http://schemas.openxmlformats.org/presentationml/2006/ole">
            <mc:AlternateContent xmlns:mc="http://schemas.openxmlformats.org/markup-compatibility/2006">
              <mc:Choice xmlns:v="urn:schemas-microsoft-com:vml" Requires="v">
                <p:oleObj spid="_x0000_s3073" name="Equation" r:id="rId3" imgW="241200" imgH="177480" progId="Equation.DSMT4">
                  <p:embed/>
                </p:oleObj>
              </mc:Choice>
              <mc:Fallback>
                <p:oleObj name="Equation" r:id="rId3" imgW="241200" imgH="177480" progId="Equation.DSMT4">
                  <p:embed/>
                  <p:pic>
                    <p:nvPicPr>
                      <p:cNvPr id="9" name="Object 8" descr="C sharp"/>
                      <p:cNvPicPr/>
                      <p:nvPr/>
                    </p:nvPicPr>
                    <p:blipFill>
                      <a:blip r:embed="rId4"/>
                      <a:stretch>
                        <a:fillRect/>
                      </a:stretch>
                    </p:blipFill>
                    <p:spPr>
                      <a:xfrm>
                        <a:off x="988115" y="2239391"/>
                        <a:ext cx="446753" cy="331342"/>
                      </a:xfrm>
                      <a:prstGeom prst="rect">
                        <a:avLst/>
                      </a:prstGeom>
                    </p:spPr>
                  </p:pic>
                </p:oleObj>
              </mc:Fallback>
            </mc:AlternateContent>
          </a:graphicData>
        </a:graphic>
      </p:graphicFrame>
      <p:sp>
        <p:nvSpPr>
          <p:cNvPr id="4" name="Content Placeholder 3"/>
          <p:cNvSpPr>
            <a:spLocks noGrp="1"/>
          </p:cNvSpPr>
          <p:nvPr>
            <p:ph sz="quarter" idx="13"/>
          </p:nvPr>
        </p:nvSpPr>
        <p:spPr>
          <a:xfrm>
            <a:off x="457200" y="2676523"/>
            <a:ext cx="8229600" cy="2424569"/>
          </a:xfrm>
        </p:spPr>
        <p:txBody>
          <a:bodyPr/>
          <a:lstStyle/>
          <a:p>
            <a:pPr marL="741600" lvl="1" indent="-71438">
              <a:buNone/>
              <a:tabLst>
                <a:tab pos="173736" algn="l"/>
              </a:tabLst>
            </a:pPr>
            <a:r>
              <a:rPr lang="en-US" sz="2200" dirty="0">
                <a:solidFill>
                  <a:schemeClr val="tx2"/>
                </a:solidFill>
                <a:latin typeface="+mn-lt"/>
              </a:rPr>
              <a:t>1.8.1</a:t>
            </a:r>
            <a:r>
              <a:rPr lang="en-US" sz="2200" dirty="0">
                <a:latin typeface="+mn-lt"/>
              </a:rPr>
              <a:t> Object-Oriented Programming</a:t>
            </a:r>
          </a:p>
          <a:p>
            <a:pPr marL="741600" lvl="1" indent="-71438">
              <a:buNone/>
              <a:tabLst>
                <a:tab pos="173736" algn="l"/>
              </a:tabLst>
            </a:pPr>
            <a:r>
              <a:rPr lang="en-US" sz="2200" dirty="0">
                <a:solidFill>
                  <a:schemeClr val="tx2"/>
                </a:solidFill>
                <a:latin typeface="+mn-lt"/>
              </a:rPr>
              <a:t>1.8.2</a:t>
            </a:r>
            <a:r>
              <a:rPr lang="en-US" sz="2200" dirty="0">
                <a:latin typeface="+mn-lt"/>
              </a:rPr>
              <a:t> Event-Driven Programming</a:t>
            </a:r>
          </a:p>
          <a:p>
            <a:pPr marL="741600" lvl="1" indent="-71438">
              <a:buNone/>
              <a:tabLst>
                <a:tab pos="173736" algn="l"/>
              </a:tabLst>
            </a:pPr>
            <a:r>
              <a:rPr lang="en-US" sz="2200" dirty="0">
                <a:solidFill>
                  <a:schemeClr val="tx2"/>
                </a:solidFill>
                <a:latin typeface="+mn-lt"/>
              </a:rPr>
              <a:t>1.8.3</a:t>
            </a:r>
            <a:r>
              <a:rPr lang="en-US" sz="2200" dirty="0">
                <a:latin typeface="+mn-lt"/>
              </a:rPr>
              <a:t> Visual Programming</a:t>
            </a:r>
          </a:p>
          <a:p>
            <a:pPr marL="741600" lvl="1" indent="-71438">
              <a:buNone/>
              <a:tabLst>
                <a:tab pos="173736" algn="l"/>
              </a:tabLst>
            </a:pPr>
            <a:r>
              <a:rPr lang="en-US" sz="2200" dirty="0">
                <a:solidFill>
                  <a:schemeClr val="tx2"/>
                </a:solidFill>
                <a:latin typeface="+mn-lt"/>
              </a:rPr>
              <a:t>1.8.4</a:t>
            </a:r>
            <a:r>
              <a:rPr lang="en-US" sz="2200" dirty="0">
                <a:latin typeface="+mn-lt"/>
              </a:rPr>
              <a:t> Generic and Functional Programming</a:t>
            </a:r>
          </a:p>
          <a:p>
            <a:pPr marL="741600" lvl="1" indent="-71438">
              <a:buNone/>
              <a:tabLst>
                <a:tab pos="173736" algn="l"/>
              </a:tabLst>
            </a:pPr>
            <a:r>
              <a:rPr lang="en-US" sz="2200" dirty="0">
                <a:solidFill>
                  <a:schemeClr val="tx2"/>
                </a:solidFill>
                <a:latin typeface="+mn-lt"/>
              </a:rPr>
              <a:t>1.8.5</a:t>
            </a:r>
            <a:r>
              <a:rPr lang="en-US" sz="2200" dirty="0">
                <a:latin typeface="+mn-lt"/>
              </a:rPr>
              <a:t> An International Standard</a:t>
            </a:r>
          </a:p>
          <a:p>
            <a:pPr marL="741600" lvl="1" indent="-71438">
              <a:buNone/>
              <a:tabLst>
                <a:tab pos="173736" algn="l"/>
              </a:tabLst>
            </a:pPr>
            <a:r>
              <a:rPr lang="en-US" sz="2200" dirty="0">
                <a:solidFill>
                  <a:schemeClr val="tx2"/>
                </a:solidFill>
                <a:latin typeface="+mn-lt"/>
              </a:rPr>
              <a:t>1.8.6</a:t>
            </a:r>
            <a:endParaRPr lang="en-US" sz="2200" dirty="0">
              <a:latin typeface="+mn-lt"/>
            </a:endParaRP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4112843885"/>
              </p:ext>
            </p:extLst>
          </p:nvPr>
        </p:nvGraphicFramePr>
        <p:xfrm>
          <a:off x="1880827" y="4842554"/>
          <a:ext cx="446753" cy="331342"/>
        </p:xfrm>
        <a:graphic>
          <a:graphicData uri="http://schemas.openxmlformats.org/presentationml/2006/ole">
            <mc:AlternateContent xmlns:mc="http://schemas.openxmlformats.org/markup-compatibility/2006">
              <mc:Choice xmlns:v="urn:schemas-microsoft-com:vml" Requires="v">
                <p:oleObj spid="_x0000_s3074" name="Equation" r:id="rId5" imgW="241200" imgH="177480" progId="Equation.DSMT4">
                  <p:embed/>
                </p:oleObj>
              </mc:Choice>
              <mc:Fallback>
                <p:oleObj name="Equation" r:id="rId5" imgW="241200" imgH="177480" progId="Equation.DSMT4">
                  <p:embed/>
                  <p:pic>
                    <p:nvPicPr>
                      <p:cNvPr id="10" name="Object 9" descr="C sharp"/>
                      <p:cNvPicPr/>
                      <p:nvPr/>
                    </p:nvPicPr>
                    <p:blipFill>
                      <a:blip r:embed="rId4"/>
                      <a:stretch>
                        <a:fillRect/>
                      </a:stretch>
                    </p:blipFill>
                    <p:spPr>
                      <a:xfrm>
                        <a:off x="1880827" y="4842554"/>
                        <a:ext cx="446753" cy="331342"/>
                      </a:xfrm>
                      <a:prstGeom prst="rect">
                        <a:avLst/>
                      </a:prstGeom>
                    </p:spPr>
                  </p:pic>
                </p:oleObj>
              </mc:Fallback>
            </mc:AlternateContent>
          </a:graphicData>
        </a:graphic>
      </p:graphicFrame>
      <p:sp>
        <p:nvSpPr>
          <p:cNvPr id="5" name="Content Placeholder 4"/>
          <p:cNvSpPr>
            <a:spLocks noGrp="1"/>
          </p:cNvSpPr>
          <p:nvPr>
            <p:ph sz="quarter" idx="14"/>
          </p:nvPr>
        </p:nvSpPr>
        <p:spPr>
          <a:xfrm>
            <a:off x="457200" y="4702628"/>
            <a:ext cx="8232775" cy="1625600"/>
          </a:xfrm>
        </p:spPr>
        <p:txBody>
          <a:bodyPr/>
          <a:lstStyle/>
          <a:p>
            <a:pPr marL="520700" indent="1277938">
              <a:spcBef>
                <a:spcPts val="600"/>
              </a:spcBef>
              <a:buNone/>
              <a:tabLst>
                <a:tab pos="173736" algn="l"/>
              </a:tabLst>
            </a:pPr>
            <a:r>
              <a:rPr lang="en-US" sz="2200" dirty="0">
                <a:latin typeface="+mn-lt"/>
              </a:rPr>
              <a:t>on Non-Windows Platforms</a:t>
            </a:r>
          </a:p>
          <a:p>
            <a:pPr marL="741600" indent="-71438">
              <a:spcBef>
                <a:spcPts val="600"/>
              </a:spcBef>
              <a:buNone/>
              <a:tabLst>
                <a:tab pos="173736" algn="l"/>
              </a:tabLst>
            </a:pPr>
            <a:r>
              <a:rPr lang="en-US" sz="2200" dirty="0">
                <a:solidFill>
                  <a:schemeClr val="tx2"/>
                </a:solidFill>
                <a:latin typeface="+mn-lt"/>
              </a:rPr>
              <a:t>1.8.7</a:t>
            </a:r>
            <a:r>
              <a:rPr lang="en-US" sz="2200" dirty="0">
                <a:latin typeface="+mn-lt"/>
              </a:rPr>
              <a:t> Internet and Web Programming</a:t>
            </a:r>
          </a:p>
          <a:p>
            <a:pPr marL="741600" indent="-71438">
              <a:spcBef>
                <a:spcPts val="600"/>
              </a:spcBef>
              <a:buNone/>
              <a:tabLst>
                <a:tab pos="173736" algn="l"/>
              </a:tabLst>
            </a:pPr>
            <a:r>
              <a:rPr lang="en-US" sz="2200" dirty="0">
                <a:solidFill>
                  <a:schemeClr val="tx2"/>
                </a:solidFill>
                <a:latin typeface="+mn-lt"/>
              </a:rPr>
              <a:t>1.8.8</a:t>
            </a:r>
            <a:r>
              <a:rPr lang="en-US" sz="2200" dirty="0">
                <a:latin typeface="+mn-lt"/>
              </a:rPr>
              <a:t> Asynchronous Programming with </a:t>
            </a:r>
            <a:r>
              <a:rPr lang="en-US" sz="2200" b="1" dirty="0">
                <a:latin typeface="Courier New" panose="02070309020205020404" pitchFamily="49" charset="0"/>
                <a:cs typeface="Courier New" panose="02070309020205020404" pitchFamily="49" charset="0"/>
              </a:rPr>
              <a:t>async</a:t>
            </a:r>
            <a:r>
              <a:rPr lang="en-US" sz="2200" dirty="0">
                <a:latin typeface="+mn-lt"/>
              </a:rPr>
              <a:t> and </a:t>
            </a:r>
            <a:r>
              <a:rPr lang="en-US" sz="2200" b="1" dirty="0">
                <a:latin typeface="Courier New" panose="02070309020205020404" pitchFamily="49" charset="0"/>
                <a:cs typeface="Courier New" panose="02070309020205020404" pitchFamily="49" charset="0"/>
              </a:rPr>
              <a:t>await</a:t>
            </a:r>
          </a:p>
          <a:p>
            <a:pPr marL="741600" indent="-71438">
              <a:spcBef>
                <a:spcPts val="600"/>
              </a:spcBef>
              <a:buNone/>
              <a:tabLst>
                <a:tab pos="173736" algn="l"/>
              </a:tabLst>
            </a:pPr>
            <a:r>
              <a:rPr lang="en-US" sz="2200" dirty="0">
                <a:solidFill>
                  <a:schemeClr val="tx2"/>
                </a:solidFill>
                <a:latin typeface="+mn-lt"/>
              </a:rPr>
              <a:t>1.8.9</a:t>
            </a:r>
            <a:r>
              <a:rPr lang="en-US" sz="2200" dirty="0">
                <a:latin typeface="+mn-lt"/>
              </a:rPr>
              <a:t> Other Key Programming Languages</a:t>
            </a:r>
            <a:endParaRPr lang="en-US" sz="2200" b="1" dirty="0">
              <a:latin typeface="+mn-lt"/>
              <a:cs typeface="Courier New" panose="02070309020205020404" pitchFamily="49" charset="0"/>
            </a:endParaRPr>
          </a:p>
        </p:txBody>
      </p:sp>
    </p:spTree>
    <p:extLst>
      <p:ext uri="{BB962C8B-B14F-4D97-AF65-F5344CB8AC3E}">
        <p14:creationId xmlns:p14="http://schemas.microsoft.com/office/powerpoint/2010/main" val="3567565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Machine Languages, Assembly Languages and High-Level Languages </a:t>
            </a:r>
            <a:r>
              <a:rPr lang="en-US" sz="2000" b="0" dirty="0"/>
              <a:t>(1 of 3)</a:t>
            </a:r>
          </a:p>
        </p:txBody>
      </p:sp>
      <p:sp>
        <p:nvSpPr>
          <p:cNvPr id="3" name="Text Placeholder 2"/>
          <p:cNvSpPr>
            <a:spLocks noGrp="1"/>
          </p:cNvSpPr>
          <p:nvPr>
            <p:ph type="body" idx="1"/>
          </p:nvPr>
        </p:nvSpPr>
        <p:spPr/>
        <p:txBody>
          <a:bodyPr/>
          <a:lstStyle/>
          <a:p>
            <a:r>
              <a:rPr lang="en-US" sz="2400" dirty="0">
                <a:latin typeface="+mn-lt"/>
              </a:rPr>
              <a:t>Programmers write instructions in various programming languages, some directly understandable by computers and others requiring intermediate </a:t>
            </a:r>
            <a:r>
              <a:rPr lang="en-US" sz="2400" b="1" dirty="0">
                <a:latin typeface="+mn-lt"/>
              </a:rPr>
              <a:t>translation</a:t>
            </a:r>
            <a:r>
              <a:rPr lang="en-US" sz="2400" dirty="0">
                <a:latin typeface="+mn-lt"/>
              </a:rPr>
              <a:t> steps.</a:t>
            </a:r>
          </a:p>
          <a:p>
            <a:r>
              <a:rPr lang="en-US" sz="2400" dirty="0">
                <a:latin typeface="+mn-lt"/>
              </a:rPr>
              <a:t>Any computer can directly understand only its own </a:t>
            </a:r>
            <a:r>
              <a:rPr lang="en-US" sz="2400" b="1" dirty="0">
                <a:latin typeface="+mn-lt"/>
              </a:rPr>
              <a:t>machine language</a:t>
            </a:r>
            <a:r>
              <a:rPr lang="en-US" sz="2400" dirty="0">
                <a:latin typeface="+mn-lt"/>
              </a:rPr>
              <a:t> (also called </a:t>
            </a:r>
            <a:r>
              <a:rPr lang="en-US" sz="2400" b="1" dirty="0">
                <a:latin typeface="+mn-lt"/>
              </a:rPr>
              <a:t>machine code</a:t>
            </a:r>
            <a:r>
              <a:rPr lang="en-US" sz="2400" dirty="0">
                <a:latin typeface="+mn-lt"/>
              </a:rPr>
              <a:t>)</a:t>
            </a:r>
            <a:r>
              <a:rPr lang="en-US" sz="2400" i="1" dirty="0">
                <a:latin typeface="+mn-lt"/>
              </a:rPr>
              <a:t>,</a:t>
            </a:r>
            <a:r>
              <a:rPr lang="en-US" sz="2400" dirty="0">
                <a:latin typeface="+mn-lt"/>
              </a:rPr>
              <a:t> defined by its hard-ware architecture.</a:t>
            </a:r>
          </a:p>
          <a:p>
            <a:r>
              <a:rPr lang="en-US" sz="2400" dirty="0">
                <a:latin typeface="+mn-lt"/>
              </a:rPr>
              <a:t>Machine languages generally consist of numbers (ultimately reduced to 1s and 0s). Such languages are cum-bersome for humans.</a:t>
            </a:r>
          </a:p>
        </p:txBody>
      </p:sp>
    </p:spTree>
    <p:extLst>
      <p:ext uri="{BB962C8B-B14F-4D97-AF65-F5344CB8AC3E}">
        <p14:creationId xmlns:p14="http://schemas.microsoft.com/office/powerpoint/2010/main" val="2813622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Machine Languages, Assembly Languages and High-Level Languages </a:t>
            </a:r>
            <a:r>
              <a:rPr lang="en-US" sz="2000" b="0" dirty="0"/>
              <a:t>(2 of 3)</a:t>
            </a:r>
            <a:endParaRPr lang="en-US" dirty="0"/>
          </a:p>
        </p:txBody>
      </p:sp>
      <p:sp>
        <p:nvSpPr>
          <p:cNvPr id="3" name="Text Placeholder 2"/>
          <p:cNvSpPr>
            <a:spLocks noGrp="1"/>
          </p:cNvSpPr>
          <p:nvPr>
            <p:ph type="body" idx="1"/>
          </p:nvPr>
        </p:nvSpPr>
        <p:spPr/>
        <p:txBody>
          <a:bodyPr/>
          <a:lstStyle/>
          <a:p>
            <a:r>
              <a:rPr lang="en-US" sz="2400" dirty="0">
                <a:latin typeface="+mn-lt"/>
              </a:rPr>
              <a:t>English-like </a:t>
            </a:r>
            <a:r>
              <a:rPr lang="en-US" sz="2400" b="1" dirty="0">
                <a:latin typeface="+mn-lt"/>
              </a:rPr>
              <a:t>abbreviations</a:t>
            </a:r>
            <a:r>
              <a:rPr lang="en-US" sz="2400" dirty="0">
                <a:latin typeface="+mn-lt"/>
              </a:rPr>
              <a:t> formed the basis of </a:t>
            </a:r>
            <a:r>
              <a:rPr lang="en-US" sz="2400" b="1" dirty="0">
                <a:latin typeface="+mn-lt"/>
              </a:rPr>
              <a:t>assembly languages</a:t>
            </a:r>
            <a:r>
              <a:rPr lang="en-US" sz="2400" i="1" dirty="0">
                <a:latin typeface="+mn-lt"/>
              </a:rPr>
              <a:t>.</a:t>
            </a:r>
            <a:endParaRPr lang="en-US" sz="2400" dirty="0">
              <a:latin typeface="+mn-lt"/>
            </a:endParaRPr>
          </a:p>
          <a:p>
            <a:r>
              <a:rPr lang="en-US" sz="2400" b="1" dirty="0">
                <a:latin typeface="+mn-lt"/>
              </a:rPr>
              <a:t>Translator programs</a:t>
            </a:r>
            <a:r>
              <a:rPr lang="en-US" sz="2400" dirty="0">
                <a:latin typeface="+mn-lt"/>
              </a:rPr>
              <a:t> called </a:t>
            </a:r>
            <a:r>
              <a:rPr lang="en-US" sz="2400" b="1" dirty="0">
                <a:latin typeface="+mn-lt"/>
              </a:rPr>
              <a:t>assemblers</a:t>
            </a:r>
            <a:r>
              <a:rPr lang="en-US" sz="2400" dirty="0">
                <a:latin typeface="+mn-lt"/>
              </a:rPr>
              <a:t> were developed to convert assembly-language programs to machine language.</a:t>
            </a:r>
          </a:p>
          <a:p>
            <a:r>
              <a:rPr lang="en-US" sz="2400" dirty="0">
                <a:latin typeface="+mn-lt"/>
              </a:rPr>
              <a:t>Although assembly-language code is clearer to humans, it’s incomprehensible to computers until translated to machine language.</a:t>
            </a:r>
          </a:p>
        </p:txBody>
      </p:sp>
    </p:spTree>
    <p:extLst>
      <p:ext uri="{BB962C8B-B14F-4D97-AF65-F5344CB8AC3E}">
        <p14:creationId xmlns:p14="http://schemas.microsoft.com/office/powerpoint/2010/main" val="2898944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Machine Languages, Assembly Languages and High-Level Languages </a:t>
            </a:r>
            <a:r>
              <a:rPr lang="en-US" sz="2000" b="0" dirty="0"/>
              <a:t>(3 of 3)</a:t>
            </a:r>
            <a:endParaRPr lang="en-US" dirty="0"/>
          </a:p>
        </p:txBody>
      </p:sp>
      <p:sp>
        <p:nvSpPr>
          <p:cNvPr id="3" name="Text Placeholder 2"/>
          <p:cNvSpPr>
            <a:spLocks noGrp="1"/>
          </p:cNvSpPr>
          <p:nvPr>
            <p:ph type="body" idx="1"/>
          </p:nvPr>
        </p:nvSpPr>
        <p:spPr>
          <a:xfrm>
            <a:off x="457200" y="1600201"/>
            <a:ext cx="8229600" cy="722086"/>
          </a:xfrm>
        </p:spPr>
        <p:txBody>
          <a:bodyPr/>
          <a:lstStyle/>
          <a:p>
            <a:r>
              <a:rPr lang="en-US" sz="2000" b="1" dirty="0">
                <a:latin typeface="+mn-lt"/>
              </a:rPr>
              <a:t>High-level languages</a:t>
            </a:r>
            <a:r>
              <a:rPr lang="en-US" sz="2000" dirty="0">
                <a:latin typeface="+mn-lt"/>
              </a:rPr>
              <a:t> were developed in which single statements could be written to accomplish substantial tasks.</a:t>
            </a:r>
          </a:p>
          <a:p>
            <a:r>
              <a:rPr lang="en-US" sz="2000" dirty="0">
                <a:latin typeface="+mn-lt"/>
              </a:rPr>
              <a:t>High-level languages, such as</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3049859151"/>
              </p:ext>
            </p:extLst>
          </p:nvPr>
        </p:nvGraphicFramePr>
        <p:xfrm>
          <a:off x="4211702" y="2530669"/>
          <a:ext cx="443648" cy="304438"/>
        </p:xfrm>
        <a:graphic>
          <a:graphicData uri="http://schemas.openxmlformats.org/presentationml/2006/ole">
            <mc:AlternateContent xmlns:mc="http://schemas.openxmlformats.org/markup-compatibility/2006">
              <mc:Choice xmlns:v="urn:schemas-microsoft-com:vml" Requires="v">
                <p:oleObj spid="_x0000_s7169" name="Equation" r:id="rId3" imgW="279360" imgH="190440" progId="Equation.DSMT4">
                  <p:embed/>
                </p:oleObj>
              </mc:Choice>
              <mc:Fallback>
                <p:oleObj name="Equation" r:id="rId3" imgW="279360" imgH="190440" progId="Equation.DSMT4">
                  <p:embed/>
                  <p:pic>
                    <p:nvPicPr>
                      <p:cNvPr id="5" name="Object 4" descr="C sharp,"/>
                      <p:cNvPicPr/>
                      <p:nvPr/>
                    </p:nvPicPr>
                    <p:blipFill>
                      <a:blip r:embed="rId4"/>
                      <a:stretch>
                        <a:fillRect/>
                      </a:stretch>
                    </p:blipFill>
                    <p:spPr>
                      <a:xfrm>
                        <a:off x="4211702" y="2530669"/>
                        <a:ext cx="443648" cy="304438"/>
                      </a:xfrm>
                      <a:prstGeom prst="rect">
                        <a:avLst/>
                      </a:prstGeom>
                    </p:spPr>
                  </p:pic>
                </p:oleObj>
              </mc:Fallback>
            </mc:AlternateContent>
          </a:graphicData>
        </a:graphic>
      </p:graphicFrame>
      <p:sp>
        <p:nvSpPr>
          <p:cNvPr id="4" name="Text Placeholder 3"/>
          <p:cNvSpPr>
            <a:spLocks noGrp="1"/>
          </p:cNvSpPr>
          <p:nvPr>
            <p:ph type="body" idx="2"/>
          </p:nvPr>
        </p:nvSpPr>
        <p:spPr>
          <a:xfrm>
            <a:off x="457200" y="2396481"/>
            <a:ext cx="8229600" cy="3757576"/>
          </a:xfrm>
        </p:spPr>
        <p:txBody>
          <a:bodyPr/>
          <a:lstStyle/>
          <a:p>
            <a:pPr marL="261938" indent="3897313">
              <a:buNone/>
            </a:pPr>
            <a:r>
              <a:rPr lang="en-US" sz="2000" dirty="0">
                <a:latin typeface="+mn-lt"/>
              </a:rPr>
              <a:t>Visual Basic, C, C++, Java and Swift, allow you to write instructions that look more like everyday English and contain commonly used mathematical notations.</a:t>
            </a:r>
          </a:p>
          <a:p>
            <a:r>
              <a:rPr lang="en-US" sz="2000" dirty="0">
                <a:latin typeface="+mn-lt"/>
              </a:rPr>
              <a:t>Translator programs called </a:t>
            </a:r>
            <a:r>
              <a:rPr lang="en-US" sz="2000" b="1" dirty="0">
                <a:latin typeface="+mn-lt"/>
              </a:rPr>
              <a:t>compilers</a:t>
            </a:r>
            <a:r>
              <a:rPr lang="en-US" sz="2000" dirty="0">
                <a:latin typeface="+mn-lt"/>
              </a:rPr>
              <a:t> convert high-level language programs into machine language</a:t>
            </a:r>
            <a:r>
              <a:rPr lang="en-US" sz="2000" i="1" dirty="0">
                <a:latin typeface="+mn-lt"/>
              </a:rPr>
              <a:t>.</a:t>
            </a:r>
          </a:p>
          <a:p>
            <a:r>
              <a:rPr lang="en-US" sz="2000" b="1" dirty="0">
                <a:latin typeface="+mn-lt"/>
              </a:rPr>
              <a:t>Interpreter</a:t>
            </a:r>
            <a:r>
              <a:rPr lang="en-US" sz="2000" dirty="0">
                <a:latin typeface="+mn-lt"/>
              </a:rPr>
              <a:t> programs execute high-level language programs directly (without the need for compilation), although more slowly than compiled programs.</a:t>
            </a:r>
          </a:p>
          <a:p>
            <a:r>
              <a:rPr lang="en-US" sz="2000" b="1" dirty="0">
                <a:latin typeface="+mn-lt"/>
              </a:rPr>
              <a:t>Scripting languages</a:t>
            </a:r>
            <a:r>
              <a:rPr lang="en-US" sz="2000" dirty="0">
                <a:latin typeface="+mn-lt"/>
              </a:rPr>
              <a:t> such as the popular web languages JavaScript and P</a:t>
            </a:r>
            <a:r>
              <a:rPr lang="en-US" sz="100" dirty="0">
                <a:latin typeface="+mn-lt"/>
              </a:rPr>
              <a:t> </a:t>
            </a:r>
            <a:r>
              <a:rPr lang="en-US" sz="2000" dirty="0">
                <a:latin typeface="+mn-lt"/>
              </a:rPr>
              <a:t>H</a:t>
            </a:r>
            <a:r>
              <a:rPr lang="en-US" sz="100" dirty="0">
                <a:latin typeface="+mn-lt"/>
              </a:rPr>
              <a:t> </a:t>
            </a:r>
            <a:r>
              <a:rPr lang="en-US" sz="2000" dirty="0">
                <a:latin typeface="+mn-lt"/>
              </a:rPr>
              <a:t>P are processed by interpreters.</a:t>
            </a:r>
          </a:p>
        </p:txBody>
      </p:sp>
    </p:spTree>
    <p:extLst>
      <p:ext uri="{BB962C8B-B14F-4D97-AF65-F5344CB8AC3E}">
        <p14:creationId xmlns:p14="http://schemas.microsoft.com/office/powerpoint/2010/main" val="4133589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1.1</a:t>
            </a:r>
          </a:p>
        </p:txBody>
      </p:sp>
      <p:sp>
        <p:nvSpPr>
          <p:cNvPr id="3" name="Text Placeholder 2"/>
          <p:cNvSpPr>
            <a:spLocks noGrp="1"/>
          </p:cNvSpPr>
          <p:nvPr>
            <p:ph type="body" idx="1"/>
          </p:nvPr>
        </p:nvSpPr>
        <p:spPr/>
        <p:txBody>
          <a:bodyPr/>
          <a:lstStyle/>
          <a:p>
            <a:pPr marL="0" indent="0">
              <a:buNone/>
            </a:pPr>
            <a:r>
              <a:rPr lang="en-US" sz="2400" dirty="0">
                <a:latin typeface="+mn-lt"/>
              </a:rPr>
              <a:t>Interpreters have an advantage over compilers in Internet scripting. An interpreted program can begin executing as soon as it’s downloaded to the client’s machine, without needing to be compiled before it can execute. On the downside, interpreted scripts generally run slower and consume more memory than compiled code. With a technique called J</a:t>
            </a:r>
            <a:r>
              <a:rPr lang="en-US" sz="100" dirty="0">
                <a:latin typeface="+mn-lt"/>
              </a:rPr>
              <a:t> </a:t>
            </a:r>
            <a:r>
              <a:rPr lang="en-US" sz="2400" dirty="0">
                <a:latin typeface="+mn-lt"/>
              </a:rPr>
              <a:t>I</a:t>
            </a:r>
            <a:r>
              <a:rPr lang="en-US" sz="100" dirty="0">
                <a:latin typeface="+mn-lt"/>
              </a:rPr>
              <a:t> </a:t>
            </a:r>
            <a:r>
              <a:rPr lang="en-US" sz="2400" dirty="0">
                <a:latin typeface="+mn-lt"/>
              </a:rPr>
              <a:t>T (just-in-time) compilation, interpreted languages can often run almost as fast as compiled ones.</a:t>
            </a:r>
          </a:p>
        </p:txBody>
      </p:sp>
    </p:spTree>
    <p:extLst>
      <p:ext uri="{BB962C8B-B14F-4D97-AF65-F5344CB8AC3E}">
        <p14:creationId xmlns:p14="http://schemas.microsoft.com/office/powerpoint/2010/main" val="2932982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(1 of 13)</a:t>
            </a:r>
          </a:p>
        </p:txBody>
      </p:sp>
      <p:sp>
        <p:nvSpPr>
          <p:cNvPr id="3" name="Text Placeholder 2"/>
          <p:cNvSpPr>
            <a:spLocks noGrp="1"/>
          </p:cNvSpPr>
          <p:nvPr>
            <p:ph type="body" idx="1"/>
          </p:nvPr>
        </p:nvSpPr>
        <p:spPr>
          <a:xfrm>
            <a:off x="457200" y="1600200"/>
            <a:ext cx="289117" cy="475343"/>
          </a:xfrm>
        </p:spPr>
        <p:txBody>
          <a:bodyPr/>
          <a:lstStyle/>
          <a:p>
            <a:r>
              <a:rPr lang="en-US" sz="2400" dirty="0">
                <a:latin typeface="+mn-lt"/>
              </a:rPr>
              <a:t> </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61668962"/>
              </p:ext>
            </p:extLst>
          </p:nvPr>
        </p:nvGraphicFramePr>
        <p:xfrm>
          <a:off x="746317" y="1725794"/>
          <a:ext cx="466352" cy="345509"/>
        </p:xfrm>
        <a:graphic>
          <a:graphicData uri="http://schemas.openxmlformats.org/presentationml/2006/ole">
            <mc:AlternateContent xmlns:mc="http://schemas.openxmlformats.org/markup-compatibility/2006">
              <mc:Choice xmlns:v="urn:schemas-microsoft-com:vml" Requires="v">
                <p:oleObj spid="_x0000_s8193"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746317" y="1725794"/>
                        <a:ext cx="466352" cy="345509"/>
                      </a:xfrm>
                      <a:prstGeom prst="rect">
                        <a:avLst/>
                      </a:prstGeom>
                    </p:spPr>
                  </p:pic>
                </p:oleObj>
              </mc:Fallback>
            </mc:AlternateContent>
          </a:graphicData>
        </a:graphic>
      </p:graphicFrame>
      <p:sp>
        <p:nvSpPr>
          <p:cNvPr id="4" name="Text Placeholder 3"/>
          <p:cNvSpPr>
            <a:spLocks noGrp="1"/>
          </p:cNvSpPr>
          <p:nvPr>
            <p:ph type="body" idx="2"/>
          </p:nvPr>
        </p:nvSpPr>
        <p:spPr>
          <a:xfrm>
            <a:off x="457199" y="1600200"/>
            <a:ext cx="8425543" cy="4699000"/>
          </a:xfrm>
        </p:spPr>
        <p:txBody>
          <a:bodyPr/>
          <a:lstStyle/>
          <a:p>
            <a:pPr marL="0" indent="711200">
              <a:buNone/>
            </a:pPr>
            <a:r>
              <a:rPr lang="en-US" sz="2400" dirty="0">
                <a:latin typeface="+mn-lt"/>
              </a:rPr>
              <a:t>is an object-oriented programming language.</a:t>
            </a:r>
          </a:p>
          <a:p>
            <a:r>
              <a:rPr lang="en-US" sz="2400" b="1" dirty="0">
                <a:latin typeface="+mn-lt"/>
              </a:rPr>
              <a:t>Objects</a:t>
            </a:r>
            <a:r>
              <a:rPr lang="en-US" sz="2400" dirty="0">
                <a:latin typeface="+mn-lt"/>
              </a:rPr>
              <a:t>, or more precisely—as we’ll see in Chapter 4—the </a:t>
            </a:r>
            <a:r>
              <a:rPr lang="en-US" sz="2400" b="1" dirty="0">
                <a:latin typeface="+mn-lt"/>
              </a:rPr>
              <a:t>classes</a:t>
            </a:r>
            <a:r>
              <a:rPr lang="en-US" sz="2400" dirty="0">
                <a:latin typeface="+mn-lt"/>
              </a:rPr>
              <a:t> objects come from, are essentially </a:t>
            </a:r>
            <a:r>
              <a:rPr lang="en-US" sz="2400" b="1" dirty="0">
                <a:latin typeface="+mn-lt"/>
              </a:rPr>
              <a:t>reusable</a:t>
            </a:r>
            <a:r>
              <a:rPr lang="en-US" sz="2400" dirty="0">
                <a:latin typeface="+mn-lt"/>
              </a:rPr>
              <a:t> software components.</a:t>
            </a:r>
          </a:p>
          <a:p>
            <a:r>
              <a:rPr lang="en-US" sz="2400" dirty="0">
                <a:latin typeface="+mn-lt"/>
              </a:rPr>
              <a:t>Almost any </a:t>
            </a:r>
            <a:r>
              <a:rPr lang="en-US" sz="2400" b="1" dirty="0">
                <a:latin typeface="+mn-lt"/>
              </a:rPr>
              <a:t>noun</a:t>
            </a:r>
            <a:r>
              <a:rPr lang="en-US" sz="2400" dirty="0">
                <a:latin typeface="+mn-lt"/>
              </a:rPr>
              <a:t> can be reasonably represented as a software object in terms of </a:t>
            </a:r>
            <a:r>
              <a:rPr lang="en-US" sz="2400" b="1" dirty="0">
                <a:latin typeface="+mn-lt"/>
              </a:rPr>
              <a:t>attributes</a:t>
            </a:r>
            <a:r>
              <a:rPr lang="en-US" sz="2400" dirty="0">
                <a:latin typeface="+mn-lt"/>
              </a:rPr>
              <a:t> (example name, color and size) and </a:t>
            </a:r>
            <a:r>
              <a:rPr lang="en-US" sz="2400" b="1" dirty="0">
                <a:latin typeface="+mn-lt"/>
              </a:rPr>
              <a:t>behaviors</a:t>
            </a:r>
            <a:r>
              <a:rPr lang="en-US" sz="2400" dirty="0">
                <a:latin typeface="+mn-lt"/>
              </a:rPr>
              <a:t> (example calculating-, moving and communicating).</a:t>
            </a:r>
          </a:p>
          <a:p>
            <a:r>
              <a:rPr lang="en-US" sz="2400" dirty="0">
                <a:latin typeface="+mn-lt"/>
              </a:rPr>
              <a:t>A modular, object-oriented design-and-implementation-approach can make software-development groups much more productive.</a:t>
            </a:r>
          </a:p>
        </p:txBody>
      </p:sp>
    </p:spTree>
    <p:extLst>
      <p:ext uri="{BB962C8B-B14F-4D97-AF65-F5344CB8AC3E}">
        <p14:creationId xmlns:p14="http://schemas.microsoft.com/office/powerpoint/2010/main" val="376476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(2 of 13)</a:t>
            </a:r>
            <a:endParaRPr lang="en-US" dirty="0"/>
          </a:p>
        </p:txBody>
      </p:sp>
      <p:sp>
        <p:nvSpPr>
          <p:cNvPr id="3" name="Text Placeholder 2"/>
          <p:cNvSpPr>
            <a:spLocks noGrp="1"/>
          </p:cNvSpPr>
          <p:nvPr>
            <p:ph type="body" idx="1"/>
          </p:nvPr>
        </p:nvSpPr>
        <p:spPr>
          <a:xfrm>
            <a:off x="457200" y="1600200"/>
            <a:ext cx="8229600" cy="4688305"/>
          </a:xfrm>
        </p:spPr>
        <p:txBody>
          <a:bodyPr/>
          <a:lstStyle/>
          <a:p>
            <a:r>
              <a:rPr lang="en-US" sz="2000" b="1" dirty="0">
                <a:latin typeface="+mn-lt"/>
              </a:rPr>
              <a:t>The Automobile as an Object</a:t>
            </a:r>
          </a:p>
          <a:p>
            <a:r>
              <a:rPr lang="en-US" sz="2000" dirty="0">
                <a:latin typeface="+mn-lt"/>
              </a:rPr>
              <a:t>Suppose you want to </a:t>
            </a:r>
            <a:r>
              <a:rPr lang="en-US" sz="2000" b="1" dirty="0">
                <a:latin typeface="+mn-lt"/>
              </a:rPr>
              <a:t>drive a car and make it go faster by pressing its accelerator pedal</a:t>
            </a:r>
            <a:r>
              <a:rPr lang="en-US" sz="2000" dirty="0">
                <a:latin typeface="+mn-lt"/>
              </a:rPr>
              <a:t>. What must happen before you can do this?</a:t>
            </a:r>
          </a:p>
          <a:p>
            <a:r>
              <a:rPr lang="en-US" sz="2000" dirty="0">
                <a:latin typeface="+mn-lt"/>
              </a:rPr>
              <a:t>Someone has to </a:t>
            </a:r>
            <a:r>
              <a:rPr lang="en-US" sz="2000" b="1" dirty="0">
                <a:latin typeface="+mn-lt"/>
              </a:rPr>
              <a:t>design</a:t>
            </a:r>
            <a:r>
              <a:rPr lang="en-US" sz="2000" dirty="0">
                <a:latin typeface="+mn-lt"/>
              </a:rPr>
              <a:t> it.</a:t>
            </a:r>
          </a:p>
          <a:p>
            <a:r>
              <a:rPr lang="en-US" sz="2000" dirty="0">
                <a:latin typeface="+mn-lt"/>
              </a:rPr>
              <a:t>A car typically begins as engineering drawings, similar to the </a:t>
            </a:r>
            <a:r>
              <a:rPr lang="en-US" sz="2000" b="1" dirty="0">
                <a:latin typeface="+mn-lt"/>
              </a:rPr>
              <a:t>blueprints</a:t>
            </a:r>
            <a:r>
              <a:rPr lang="en-US" sz="2000" dirty="0">
                <a:latin typeface="+mn-lt"/>
              </a:rPr>
              <a:t> that describe the design of a house.</a:t>
            </a:r>
          </a:p>
          <a:p>
            <a:r>
              <a:rPr lang="en-US" sz="2000" dirty="0">
                <a:latin typeface="+mn-lt"/>
              </a:rPr>
              <a:t>These drawings include the design for an accelerator pedal.</a:t>
            </a:r>
          </a:p>
          <a:p>
            <a:r>
              <a:rPr lang="en-US" sz="2000" dirty="0">
                <a:latin typeface="+mn-lt"/>
              </a:rPr>
              <a:t>The pedal </a:t>
            </a:r>
            <a:r>
              <a:rPr lang="en-US" sz="2000" b="1" dirty="0">
                <a:latin typeface="+mn-lt"/>
              </a:rPr>
              <a:t>hides</a:t>
            </a:r>
            <a:r>
              <a:rPr lang="en-US" sz="2000" dirty="0">
                <a:latin typeface="+mn-lt"/>
              </a:rPr>
              <a:t> from the driver the complex mechanisms that actually make the car go faster, just as the brake pedal hides the mechanisms that slow the car, and the steering wheel </a:t>
            </a:r>
            <a:r>
              <a:rPr lang="en-US" sz="2000" b="1" dirty="0">
                <a:latin typeface="+mn-lt"/>
              </a:rPr>
              <a:t>hides</a:t>
            </a:r>
            <a:r>
              <a:rPr lang="en-US" sz="2000" dirty="0">
                <a:latin typeface="+mn-lt"/>
              </a:rPr>
              <a:t> the mechanisms that turn the car.</a:t>
            </a:r>
          </a:p>
        </p:txBody>
      </p:sp>
    </p:spTree>
    <p:extLst>
      <p:ext uri="{BB962C8B-B14F-4D97-AF65-F5344CB8AC3E}">
        <p14:creationId xmlns:p14="http://schemas.microsoft.com/office/powerpoint/2010/main" val="365749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(3 of 13)</a:t>
            </a:r>
            <a:endParaRPr lang="en-US" dirty="0"/>
          </a:p>
        </p:txBody>
      </p:sp>
      <p:sp>
        <p:nvSpPr>
          <p:cNvPr id="3" name="Text Placeholder 2"/>
          <p:cNvSpPr>
            <a:spLocks noGrp="1"/>
          </p:cNvSpPr>
          <p:nvPr>
            <p:ph type="body" idx="1"/>
          </p:nvPr>
        </p:nvSpPr>
        <p:spPr/>
        <p:txBody>
          <a:bodyPr/>
          <a:lstStyle/>
          <a:p>
            <a:r>
              <a:rPr lang="en-US" sz="2400" b="1" dirty="0">
                <a:latin typeface="+mn-lt"/>
              </a:rPr>
              <a:t>The Automobile as an Object</a:t>
            </a:r>
            <a:endParaRPr lang="en-US" sz="2400" dirty="0">
              <a:latin typeface="+mn-lt"/>
            </a:endParaRPr>
          </a:p>
          <a:p>
            <a:r>
              <a:rPr lang="en-US" sz="2400" dirty="0">
                <a:latin typeface="+mn-lt"/>
              </a:rPr>
              <a:t>This enables people with little or no knowledge of how engines, braking and steering mechanisms work to drive a car easily.</a:t>
            </a:r>
          </a:p>
          <a:p>
            <a:r>
              <a:rPr lang="en-US" sz="2400" dirty="0">
                <a:latin typeface="+mn-lt"/>
              </a:rPr>
              <a:t>Before you can drive a car, it must be </a:t>
            </a:r>
            <a:r>
              <a:rPr lang="en-US" sz="2400" b="1" dirty="0">
                <a:latin typeface="+mn-lt"/>
              </a:rPr>
              <a:t>built</a:t>
            </a:r>
            <a:r>
              <a:rPr lang="en-US" sz="2400" dirty="0">
                <a:latin typeface="+mn-lt"/>
              </a:rPr>
              <a:t> from the engineering drawings that describe it.</a:t>
            </a:r>
          </a:p>
          <a:p>
            <a:r>
              <a:rPr lang="en-US" sz="2400" dirty="0">
                <a:latin typeface="+mn-lt"/>
              </a:rPr>
              <a:t>A completed car has an </a:t>
            </a:r>
            <a:r>
              <a:rPr lang="en-US" sz="2400" b="1" dirty="0">
                <a:latin typeface="+mn-lt"/>
              </a:rPr>
              <a:t>actual </a:t>
            </a:r>
            <a:r>
              <a:rPr lang="en-US" sz="2400" dirty="0">
                <a:latin typeface="+mn-lt"/>
              </a:rPr>
              <a:t>accelerator pedal to make the car go faster, but even that’s not enough—the car won’t accelerate on its own (hopefully!), so the driver must </a:t>
            </a:r>
            <a:r>
              <a:rPr lang="en-US" sz="2400" b="1" dirty="0">
                <a:latin typeface="+mn-lt"/>
              </a:rPr>
              <a:t>press</a:t>
            </a:r>
            <a:r>
              <a:rPr lang="en-US" sz="2400" dirty="0">
                <a:latin typeface="+mn-lt"/>
              </a:rPr>
              <a:t> the pedal to accelerate the car.</a:t>
            </a:r>
          </a:p>
        </p:txBody>
      </p:sp>
    </p:spTree>
    <p:extLst>
      <p:ext uri="{BB962C8B-B14F-4D97-AF65-F5344CB8AC3E}">
        <p14:creationId xmlns:p14="http://schemas.microsoft.com/office/powerpoint/2010/main" val="3197322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(4 of 13)</a:t>
            </a:r>
            <a:endParaRPr lang="en-US" dirty="0"/>
          </a:p>
        </p:txBody>
      </p:sp>
      <p:sp>
        <p:nvSpPr>
          <p:cNvPr id="3" name="Text Placeholder 2"/>
          <p:cNvSpPr>
            <a:spLocks noGrp="1"/>
          </p:cNvSpPr>
          <p:nvPr>
            <p:ph type="body" idx="1"/>
          </p:nvPr>
        </p:nvSpPr>
        <p:spPr>
          <a:xfrm>
            <a:off x="457200" y="1600200"/>
            <a:ext cx="8229600" cy="2783114"/>
          </a:xfrm>
        </p:spPr>
        <p:txBody>
          <a:bodyPr/>
          <a:lstStyle/>
          <a:p>
            <a:r>
              <a:rPr lang="en-US" sz="2000" b="1" dirty="0">
                <a:latin typeface="+mn-lt"/>
              </a:rPr>
              <a:t>Methods and Classes</a:t>
            </a:r>
          </a:p>
          <a:p>
            <a:r>
              <a:rPr lang="en-US" sz="2000" dirty="0">
                <a:latin typeface="+mn-lt"/>
              </a:rPr>
              <a:t>Performing a task in a program requires a </a:t>
            </a:r>
            <a:r>
              <a:rPr lang="en-US" sz="2000" b="1" dirty="0">
                <a:latin typeface="+mn-lt"/>
              </a:rPr>
              <a:t>method</a:t>
            </a:r>
            <a:r>
              <a:rPr lang="en-US" sz="2000" dirty="0">
                <a:latin typeface="+mn-lt"/>
              </a:rPr>
              <a:t>.</a:t>
            </a:r>
          </a:p>
          <a:p>
            <a:r>
              <a:rPr lang="en-US" sz="2000" dirty="0">
                <a:latin typeface="+mn-lt"/>
              </a:rPr>
              <a:t>The method houses the program statements that actually perform the task.</a:t>
            </a:r>
          </a:p>
          <a:p>
            <a:r>
              <a:rPr lang="en-US" sz="2000" dirty="0">
                <a:latin typeface="+mn-lt"/>
              </a:rPr>
              <a:t>It </a:t>
            </a:r>
            <a:r>
              <a:rPr lang="en-US" sz="2000" b="1" dirty="0">
                <a:latin typeface="+mn-lt"/>
              </a:rPr>
              <a:t>hides</a:t>
            </a:r>
            <a:r>
              <a:rPr lang="en-US" sz="2000" dirty="0">
                <a:latin typeface="+mn-lt"/>
              </a:rPr>
              <a:t> these statements from its user, just as a car’s accelerator pedal hides from the driver the mechanisms of making the car go faster.</a:t>
            </a:r>
          </a:p>
          <a:p>
            <a:r>
              <a:rPr lang="en-US" sz="2000" dirty="0">
                <a:latin typeface="+mn-lt"/>
              </a:rPr>
              <a:t>In</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430441989"/>
              </p:ext>
            </p:extLst>
          </p:nvPr>
        </p:nvGraphicFramePr>
        <p:xfrm>
          <a:off x="1068770" y="4610683"/>
          <a:ext cx="446002" cy="304085"/>
        </p:xfrm>
        <a:graphic>
          <a:graphicData uri="http://schemas.openxmlformats.org/presentationml/2006/ole">
            <mc:AlternateContent xmlns:mc="http://schemas.openxmlformats.org/markup-compatibility/2006">
              <mc:Choice xmlns:v="urn:schemas-microsoft-com:vml" Requires="v">
                <p:oleObj spid="_x0000_s9217" name="Equation" r:id="rId3" imgW="279360" imgH="190440" progId="Equation.DSMT4">
                  <p:embed/>
                </p:oleObj>
              </mc:Choice>
              <mc:Fallback>
                <p:oleObj name="Equation" r:id="rId3" imgW="279360" imgH="190440" progId="Equation.DSMT4">
                  <p:embed/>
                  <p:pic>
                    <p:nvPicPr>
                      <p:cNvPr id="5" name="Object 4" descr="C sharp"/>
                      <p:cNvPicPr/>
                      <p:nvPr/>
                    </p:nvPicPr>
                    <p:blipFill>
                      <a:blip r:embed="rId4"/>
                      <a:stretch>
                        <a:fillRect/>
                      </a:stretch>
                    </p:blipFill>
                    <p:spPr>
                      <a:xfrm>
                        <a:off x="1068770" y="4610683"/>
                        <a:ext cx="446002" cy="304085"/>
                      </a:xfrm>
                      <a:prstGeom prst="rect">
                        <a:avLst/>
                      </a:prstGeom>
                    </p:spPr>
                  </p:pic>
                </p:oleObj>
              </mc:Fallback>
            </mc:AlternateContent>
          </a:graphicData>
        </a:graphic>
      </p:graphicFrame>
      <p:sp>
        <p:nvSpPr>
          <p:cNvPr id="4" name="Text Placeholder 3"/>
          <p:cNvSpPr>
            <a:spLocks noGrp="1"/>
          </p:cNvSpPr>
          <p:nvPr>
            <p:ph type="body" idx="2"/>
          </p:nvPr>
        </p:nvSpPr>
        <p:spPr>
          <a:xfrm>
            <a:off x="457200" y="4484914"/>
            <a:ext cx="8229600" cy="1641249"/>
          </a:xfrm>
        </p:spPr>
        <p:txBody>
          <a:bodyPr/>
          <a:lstStyle/>
          <a:p>
            <a:pPr marL="261938" indent="725488">
              <a:buNone/>
            </a:pPr>
            <a:r>
              <a:rPr lang="en-US" sz="2000" dirty="0">
                <a:latin typeface="+mn-lt"/>
              </a:rPr>
              <a:t>we create a program unit called a class to house the set of methods that perform the class’s tasks.</a:t>
            </a:r>
          </a:p>
          <a:p>
            <a:r>
              <a:rPr lang="en-US" sz="2000" dirty="0">
                <a:latin typeface="+mn-lt"/>
              </a:rPr>
              <a:t>A class is similar in concept to a car’s engineering drawings, which house the design of an accelerator pedal, steering wheel, and so on.</a:t>
            </a:r>
          </a:p>
        </p:txBody>
      </p:sp>
    </p:spTree>
    <p:extLst>
      <p:ext uri="{BB962C8B-B14F-4D97-AF65-F5344CB8AC3E}">
        <p14:creationId xmlns:p14="http://schemas.microsoft.com/office/powerpoint/2010/main" val="1876908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(5 of 13)</a:t>
            </a:r>
            <a:endParaRPr lang="en-US" dirty="0"/>
          </a:p>
        </p:txBody>
      </p:sp>
      <p:sp>
        <p:nvSpPr>
          <p:cNvPr id="3" name="Text Placeholder 2"/>
          <p:cNvSpPr>
            <a:spLocks noGrp="1"/>
          </p:cNvSpPr>
          <p:nvPr>
            <p:ph type="body" idx="1"/>
          </p:nvPr>
        </p:nvSpPr>
        <p:spPr/>
        <p:txBody>
          <a:bodyPr/>
          <a:lstStyle/>
          <a:p>
            <a:r>
              <a:rPr lang="en-US" sz="2400" b="1" dirty="0">
                <a:latin typeface="+mn-lt"/>
              </a:rPr>
              <a:t>Making Objects from Classes</a:t>
            </a:r>
          </a:p>
          <a:p>
            <a:r>
              <a:rPr lang="en-US" sz="2400" dirty="0">
                <a:latin typeface="+mn-lt"/>
              </a:rPr>
              <a:t>Just as someone has to </a:t>
            </a:r>
            <a:r>
              <a:rPr lang="en-US" sz="2400" b="1" dirty="0">
                <a:latin typeface="+mn-lt"/>
              </a:rPr>
              <a:t>build a car</a:t>
            </a:r>
            <a:r>
              <a:rPr lang="en-US" sz="2400" dirty="0">
                <a:latin typeface="+mn-lt"/>
              </a:rPr>
              <a:t> from its engineering drawings before you can actually drive a car, you must </a:t>
            </a:r>
            <a:r>
              <a:rPr lang="en-US" sz="2400" b="1" dirty="0">
                <a:latin typeface="+mn-lt"/>
              </a:rPr>
              <a:t>build an object</a:t>
            </a:r>
            <a:r>
              <a:rPr lang="en-US" sz="2400" dirty="0">
                <a:latin typeface="+mn-lt"/>
              </a:rPr>
              <a:t> from a class before a program can perform the tasks that the class’s methods define.</a:t>
            </a:r>
          </a:p>
          <a:p>
            <a:r>
              <a:rPr lang="en-US" sz="2400" dirty="0">
                <a:latin typeface="+mn-lt"/>
              </a:rPr>
              <a:t>The process of doing this is called </a:t>
            </a:r>
            <a:r>
              <a:rPr lang="en-US" sz="2400" b="1" dirty="0">
                <a:latin typeface="+mn-lt"/>
              </a:rPr>
              <a:t>instantiation</a:t>
            </a:r>
            <a:r>
              <a:rPr lang="en-US" sz="2400" dirty="0">
                <a:latin typeface="+mn-lt"/>
              </a:rPr>
              <a:t>. An object is then referred to as an </a:t>
            </a:r>
            <a:r>
              <a:rPr lang="en-US" sz="2400" b="1" dirty="0">
                <a:latin typeface="+mn-lt"/>
              </a:rPr>
              <a:t>instance</a:t>
            </a:r>
            <a:r>
              <a:rPr lang="en-US" sz="2400" dirty="0">
                <a:latin typeface="+mn-lt"/>
              </a:rPr>
              <a:t> of its class.</a:t>
            </a:r>
          </a:p>
        </p:txBody>
      </p:sp>
    </p:spTree>
    <p:extLst>
      <p:ext uri="{BB962C8B-B14F-4D97-AF65-F5344CB8AC3E}">
        <p14:creationId xmlns:p14="http://schemas.microsoft.com/office/powerpoint/2010/main" val="3948341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(6 of 13)</a:t>
            </a:r>
            <a:endParaRPr lang="en-US" dirty="0"/>
          </a:p>
        </p:txBody>
      </p:sp>
      <p:sp>
        <p:nvSpPr>
          <p:cNvPr id="3" name="Text Placeholder 2"/>
          <p:cNvSpPr>
            <a:spLocks noGrp="1"/>
          </p:cNvSpPr>
          <p:nvPr>
            <p:ph type="body" idx="1"/>
          </p:nvPr>
        </p:nvSpPr>
        <p:spPr>
          <a:xfrm>
            <a:off x="457199" y="1600200"/>
            <a:ext cx="8229601" cy="4525963"/>
          </a:xfrm>
        </p:spPr>
        <p:txBody>
          <a:bodyPr/>
          <a:lstStyle/>
          <a:p>
            <a:r>
              <a:rPr lang="en-US" sz="2200" b="1" dirty="0">
                <a:latin typeface="+mn-lt"/>
              </a:rPr>
              <a:t>Reuse</a:t>
            </a:r>
          </a:p>
          <a:p>
            <a:r>
              <a:rPr lang="en-US" sz="2200" dirty="0">
                <a:latin typeface="+mn-lt"/>
              </a:rPr>
              <a:t>Just as a car’s engineering drawings can be </a:t>
            </a:r>
            <a:r>
              <a:rPr lang="en-US" sz="2200" b="1" dirty="0">
                <a:latin typeface="+mn-lt"/>
              </a:rPr>
              <a:t>reused</a:t>
            </a:r>
            <a:r>
              <a:rPr lang="en-US" sz="2200" dirty="0">
                <a:latin typeface="+mn-lt"/>
              </a:rPr>
              <a:t> many times to build many cars, you can </a:t>
            </a:r>
            <a:r>
              <a:rPr lang="en-US" sz="2200" b="1" dirty="0">
                <a:latin typeface="+mn-lt"/>
              </a:rPr>
              <a:t>reuse</a:t>
            </a:r>
            <a:r>
              <a:rPr lang="en-US" sz="2200" dirty="0">
                <a:latin typeface="+mn-lt"/>
              </a:rPr>
              <a:t> a class many times to build many objects.</a:t>
            </a:r>
          </a:p>
          <a:p>
            <a:r>
              <a:rPr lang="en-US" sz="2200" dirty="0">
                <a:latin typeface="+mn-lt"/>
              </a:rPr>
              <a:t>Reuse of existing classes when building new classes and programs saves time and effort.</a:t>
            </a:r>
          </a:p>
          <a:p>
            <a:r>
              <a:rPr lang="en-US" sz="2200" dirty="0">
                <a:latin typeface="+mn-lt"/>
              </a:rPr>
              <a:t>Reuse also helps you build more reliable and effective systems, because existing classes and components often have gone through extensive </a:t>
            </a:r>
            <a:r>
              <a:rPr lang="en-US" sz="2200" b="1" dirty="0">
                <a:latin typeface="+mn-lt"/>
              </a:rPr>
              <a:t>testing</a:t>
            </a:r>
            <a:r>
              <a:rPr lang="en-US" sz="2200" dirty="0">
                <a:latin typeface="+mn-lt"/>
              </a:rPr>
              <a:t> (to locate problems), </a:t>
            </a:r>
            <a:r>
              <a:rPr lang="en-US" sz="2200" b="1" dirty="0">
                <a:latin typeface="+mn-lt"/>
              </a:rPr>
              <a:t>debugging</a:t>
            </a:r>
            <a:r>
              <a:rPr lang="en-US" sz="2200" dirty="0">
                <a:latin typeface="+mn-lt"/>
              </a:rPr>
              <a:t> (to correct those problems) and </a:t>
            </a:r>
            <a:r>
              <a:rPr lang="en-US" sz="2200" b="1" dirty="0">
                <a:latin typeface="+mn-lt"/>
              </a:rPr>
              <a:t>performance tuning</a:t>
            </a:r>
            <a:r>
              <a:rPr lang="en-US" sz="2200" dirty="0">
                <a:latin typeface="+mn-lt"/>
              </a:rPr>
              <a:t>.</a:t>
            </a:r>
          </a:p>
        </p:txBody>
      </p:sp>
    </p:spTree>
    <p:extLst>
      <p:ext uri="{BB962C8B-B14F-4D97-AF65-F5344CB8AC3E}">
        <p14:creationId xmlns:p14="http://schemas.microsoft.com/office/powerpoint/2010/main" val="181980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a:t>(3 of 3)</a:t>
            </a:r>
            <a:endParaRPr lang="en-US" dirty="0"/>
          </a:p>
        </p:txBody>
      </p:sp>
      <p:sp>
        <p:nvSpPr>
          <p:cNvPr id="3" name="Text Placeholder 2"/>
          <p:cNvSpPr>
            <a:spLocks noGrp="1"/>
          </p:cNvSpPr>
          <p:nvPr>
            <p:ph type="body" idx="1"/>
          </p:nvPr>
        </p:nvSpPr>
        <p:spPr/>
        <p:txBody>
          <a:bodyPr/>
          <a:lstStyle/>
          <a:p>
            <a:pPr marL="0" indent="0">
              <a:buNone/>
            </a:pPr>
            <a:r>
              <a:rPr lang="en-US" sz="2200" b="1" dirty="0">
                <a:solidFill>
                  <a:schemeClr val="tx2"/>
                </a:solidFill>
                <a:latin typeface="+mn-lt"/>
              </a:rPr>
              <a:t>1.9</a:t>
            </a:r>
            <a:r>
              <a:rPr lang="en-US" sz="2200" b="1" dirty="0">
                <a:latin typeface="+mn-lt"/>
              </a:rPr>
              <a:t> </a:t>
            </a:r>
            <a:r>
              <a:rPr lang="en-US" sz="2200" dirty="0">
                <a:latin typeface="+mn-lt"/>
              </a:rPr>
              <a:t>Microsoft’s .NET</a:t>
            </a:r>
          </a:p>
          <a:p>
            <a:pPr marL="741600" lvl="1" indent="0">
              <a:buNone/>
            </a:pPr>
            <a:r>
              <a:rPr lang="en-US" sz="2200" dirty="0">
                <a:solidFill>
                  <a:schemeClr val="tx2"/>
                </a:solidFill>
                <a:latin typeface="+mn-lt"/>
              </a:rPr>
              <a:t>1.9.1</a:t>
            </a:r>
            <a:r>
              <a:rPr lang="en-US" sz="2200" dirty="0">
                <a:latin typeface="+mn-lt"/>
              </a:rPr>
              <a:t> .NET Framework</a:t>
            </a:r>
          </a:p>
          <a:p>
            <a:pPr marL="741600" lvl="1" indent="0">
              <a:buNone/>
            </a:pPr>
            <a:r>
              <a:rPr lang="en-US" sz="2200" dirty="0">
                <a:solidFill>
                  <a:schemeClr val="tx2"/>
                </a:solidFill>
                <a:latin typeface="+mn-lt"/>
              </a:rPr>
              <a:t>1.9.2</a:t>
            </a:r>
            <a:r>
              <a:rPr lang="en-US" sz="2200" dirty="0">
                <a:latin typeface="+mn-lt"/>
              </a:rPr>
              <a:t> Common Language Runtime</a:t>
            </a:r>
          </a:p>
          <a:p>
            <a:pPr marL="741600" lvl="1" indent="0">
              <a:buNone/>
            </a:pPr>
            <a:r>
              <a:rPr lang="en-US" sz="2200" dirty="0">
                <a:solidFill>
                  <a:schemeClr val="tx2"/>
                </a:solidFill>
                <a:latin typeface="+mn-lt"/>
              </a:rPr>
              <a:t>1.9.3</a:t>
            </a:r>
            <a:r>
              <a:rPr lang="en-US" sz="2200" dirty="0">
                <a:latin typeface="+mn-lt"/>
              </a:rPr>
              <a:t> Platform Independence</a:t>
            </a:r>
          </a:p>
          <a:p>
            <a:pPr marL="741600" lvl="1" indent="0">
              <a:buNone/>
            </a:pPr>
            <a:r>
              <a:rPr lang="en-US" sz="2200" dirty="0">
                <a:solidFill>
                  <a:schemeClr val="tx2"/>
                </a:solidFill>
                <a:latin typeface="+mn-lt"/>
              </a:rPr>
              <a:t>1.9.4</a:t>
            </a:r>
            <a:r>
              <a:rPr lang="en-US" sz="2200" dirty="0">
                <a:latin typeface="+mn-lt"/>
              </a:rPr>
              <a:t> Language Interoperability</a:t>
            </a:r>
          </a:p>
          <a:p>
            <a:pPr marL="0" indent="0">
              <a:buNone/>
            </a:pPr>
            <a:r>
              <a:rPr lang="en-US" sz="2200" b="1" dirty="0">
                <a:solidFill>
                  <a:schemeClr val="tx2"/>
                </a:solidFill>
                <a:latin typeface="+mn-lt"/>
              </a:rPr>
              <a:t>1.10</a:t>
            </a:r>
            <a:r>
              <a:rPr lang="en-US" sz="2200" b="1" dirty="0">
                <a:latin typeface="+mn-lt"/>
              </a:rPr>
              <a:t> </a:t>
            </a:r>
            <a:r>
              <a:rPr lang="en-US" sz="2200" dirty="0">
                <a:latin typeface="+mn-lt"/>
              </a:rPr>
              <a:t>Microsoft’s Windows</a:t>
            </a:r>
            <a:r>
              <a:rPr lang="en-US" sz="2200" baseline="30000" dirty="0">
                <a:latin typeface="+mn-lt"/>
              </a:rPr>
              <a:t>®</a:t>
            </a:r>
            <a:r>
              <a:rPr lang="en-US" sz="2200" dirty="0">
                <a:latin typeface="+mn-lt"/>
              </a:rPr>
              <a:t> Operating System</a:t>
            </a:r>
          </a:p>
          <a:p>
            <a:pPr marL="0" indent="0">
              <a:buNone/>
            </a:pPr>
            <a:r>
              <a:rPr lang="en-US" sz="2200" b="1" dirty="0">
                <a:solidFill>
                  <a:schemeClr val="tx2"/>
                </a:solidFill>
                <a:latin typeface="+mn-lt"/>
              </a:rPr>
              <a:t>1.11</a:t>
            </a:r>
            <a:r>
              <a:rPr lang="en-US" sz="2200" b="1" dirty="0">
                <a:latin typeface="+mn-lt"/>
              </a:rPr>
              <a:t> </a:t>
            </a:r>
            <a:r>
              <a:rPr lang="en-US" sz="2200" dirty="0">
                <a:latin typeface="+mn-lt"/>
              </a:rPr>
              <a:t>Visual Studio Integrated Development Environment</a:t>
            </a:r>
          </a:p>
          <a:p>
            <a:pPr marL="0" indent="0">
              <a:buNone/>
            </a:pPr>
            <a:r>
              <a:rPr lang="en-US" sz="2200" b="1" dirty="0">
                <a:solidFill>
                  <a:schemeClr val="tx2"/>
                </a:solidFill>
                <a:latin typeface="+mn-lt"/>
              </a:rPr>
              <a:t>1.12</a:t>
            </a:r>
            <a:r>
              <a:rPr lang="en-US" sz="2200" b="1" dirty="0">
                <a:latin typeface="+mn-lt"/>
              </a:rPr>
              <a:t> Painter </a:t>
            </a:r>
            <a:r>
              <a:rPr lang="en-US" sz="2200" dirty="0">
                <a:latin typeface="+mn-lt"/>
              </a:rPr>
              <a:t>Test-Drive in Visual Studio Community</a:t>
            </a:r>
          </a:p>
        </p:txBody>
      </p:sp>
    </p:spTree>
    <p:extLst>
      <p:ext uri="{BB962C8B-B14F-4D97-AF65-F5344CB8AC3E}">
        <p14:creationId xmlns:p14="http://schemas.microsoft.com/office/powerpoint/2010/main" val="3034076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(7 of 13)</a:t>
            </a:r>
            <a:endParaRPr lang="en-US" dirty="0"/>
          </a:p>
        </p:txBody>
      </p:sp>
      <p:sp>
        <p:nvSpPr>
          <p:cNvPr id="3" name="Text Placeholder 2"/>
          <p:cNvSpPr>
            <a:spLocks noGrp="1"/>
          </p:cNvSpPr>
          <p:nvPr>
            <p:ph type="body" idx="1"/>
          </p:nvPr>
        </p:nvSpPr>
        <p:spPr/>
        <p:txBody>
          <a:bodyPr/>
          <a:lstStyle/>
          <a:p>
            <a:r>
              <a:rPr lang="en-US" sz="2400" b="1" dirty="0">
                <a:latin typeface="+mn-lt"/>
              </a:rPr>
              <a:t>Messages and Method Calls</a:t>
            </a:r>
          </a:p>
          <a:p>
            <a:r>
              <a:rPr lang="en-US" sz="2400" dirty="0">
                <a:latin typeface="+mn-lt"/>
              </a:rPr>
              <a:t>When you drive a car, pressing its gas pedal sends a </a:t>
            </a:r>
            <a:r>
              <a:rPr lang="en-US" sz="2400" b="1" dirty="0">
                <a:latin typeface="+mn-lt"/>
              </a:rPr>
              <a:t>message</a:t>
            </a:r>
            <a:r>
              <a:rPr lang="en-US" sz="2400" dirty="0">
                <a:latin typeface="+mn-lt"/>
              </a:rPr>
              <a:t> to the car to perform a task—that is, to go faster.</a:t>
            </a:r>
          </a:p>
          <a:p>
            <a:r>
              <a:rPr lang="en-US" sz="2400" dirty="0">
                <a:latin typeface="+mn-lt"/>
              </a:rPr>
              <a:t>Similarly, you </a:t>
            </a:r>
            <a:r>
              <a:rPr lang="en-US" sz="2400" b="1" dirty="0">
                <a:latin typeface="+mn-lt"/>
              </a:rPr>
              <a:t>send messages to an object</a:t>
            </a:r>
            <a:r>
              <a:rPr lang="en-US" sz="2400" dirty="0">
                <a:latin typeface="+mn-lt"/>
              </a:rPr>
              <a:t>.</a:t>
            </a:r>
          </a:p>
          <a:p>
            <a:r>
              <a:rPr lang="en-US" sz="2400" dirty="0">
                <a:latin typeface="+mn-lt"/>
              </a:rPr>
              <a:t>Each message is implemented as a </a:t>
            </a:r>
            <a:r>
              <a:rPr lang="en-US" sz="2400" b="1" dirty="0">
                <a:latin typeface="+mn-lt"/>
              </a:rPr>
              <a:t>method call</a:t>
            </a:r>
            <a:r>
              <a:rPr lang="en-US" sz="2400" dirty="0">
                <a:latin typeface="+mn-lt"/>
              </a:rPr>
              <a:t> that tells a method of the object to perform its task.</a:t>
            </a:r>
          </a:p>
        </p:txBody>
      </p:sp>
    </p:spTree>
    <p:extLst>
      <p:ext uri="{BB962C8B-B14F-4D97-AF65-F5344CB8AC3E}">
        <p14:creationId xmlns:p14="http://schemas.microsoft.com/office/powerpoint/2010/main" val="4193779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(8 of 13)</a:t>
            </a:r>
            <a:endParaRPr lang="en-US" dirty="0"/>
          </a:p>
        </p:txBody>
      </p:sp>
      <p:sp>
        <p:nvSpPr>
          <p:cNvPr id="3" name="Text Placeholder 2"/>
          <p:cNvSpPr>
            <a:spLocks noGrp="1"/>
          </p:cNvSpPr>
          <p:nvPr>
            <p:ph type="body" idx="1"/>
          </p:nvPr>
        </p:nvSpPr>
        <p:spPr/>
        <p:txBody>
          <a:bodyPr/>
          <a:lstStyle/>
          <a:p>
            <a:r>
              <a:rPr lang="en-US" sz="2400" b="1" dirty="0">
                <a:latin typeface="+mn-lt"/>
              </a:rPr>
              <a:t>Attributes and Instance Variables</a:t>
            </a:r>
          </a:p>
          <a:p>
            <a:r>
              <a:rPr lang="en-US" sz="2400" dirty="0">
                <a:latin typeface="+mn-lt"/>
              </a:rPr>
              <a:t>A car, besides having capabilities to accomplish tasks, also has </a:t>
            </a:r>
            <a:r>
              <a:rPr lang="en-US" sz="2400" b="1" dirty="0">
                <a:latin typeface="+mn-lt"/>
              </a:rPr>
              <a:t>attributes</a:t>
            </a:r>
            <a:r>
              <a:rPr lang="en-US" sz="2400" dirty="0">
                <a:latin typeface="+mn-lt"/>
              </a:rPr>
              <a:t>, such as its color, its number of doors, the amount of gas in its tank, its current speed and its record of total miles driven (i.e., its odometer reading).</a:t>
            </a:r>
          </a:p>
          <a:p>
            <a:r>
              <a:rPr lang="en-US" sz="2400" dirty="0">
                <a:latin typeface="+mn-lt"/>
              </a:rPr>
              <a:t>An object, similarly, has attributes that it carries along as it’s used in a program. These attributes are specified as part of the object’s class.</a:t>
            </a:r>
          </a:p>
          <a:p>
            <a:r>
              <a:rPr lang="en-US" sz="2400" dirty="0">
                <a:latin typeface="+mn-lt"/>
              </a:rPr>
              <a:t>Attributes are specified by the class’s </a:t>
            </a:r>
            <a:r>
              <a:rPr lang="en-US" sz="2400" b="1" dirty="0">
                <a:latin typeface="+mn-lt"/>
              </a:rPr>
              <a:t>instance variables</a:t>
            </a:r>
            <a:r>
              <a:rPr lang="en-US" sz="2400" dirty="0">
                <a:latin typeface="+mn-lt"/>
              </a:rPr>
              <a:t>.</a:t>
            </a:r>
          </a:p>
        </p:txBody>
      </p:sp>
    </p:spTree>
    <p:extLst>
      <p:ext uri="{BB962C8B-B14F-4D97-AF65-F5344CB8AC3E}">
        <p14:creationId xmlns:p14="http://schemas.microsoft.com/office/powerpoint/2010/main" val="1796524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(9 of 13)</a:t>
            </a:r>
            <a:endParaRPr lang="en-US" dirty="0"/>
          </a:p>
        </p:txBody>
      </p:sp>
      <p:sp>
        <p:nvSpPr>
          <p:cNvPr id="3" name="Text Placeholder 2"/>
          <p:cNvSpPr>
            <a:spLocks noGrp="1"/>
          </p:cNvSpPr>
          <p:nvPr>
            <p:ph type="body" idx="1"/>
          </p:nvPr>
        </p:nvSpPr>
        <p:spPr/>
        <p:txBody>
          <a:bodyPr/>
          <a:lstStyle/>
          <a:p>
            <a:r>
              <a:rPr lang="en-US" sz="2200" b="1" dirty="0">
                <a:latin typeface="+mn-lt"/>
              </a:rPr>
              <a:t>Properties, get Accessors and set Accessors</a:t>
            </a:r>
          </a:p>
          <a:p>
            <a:r>
              <a:rPr lang="en-US" sz="2200" dirty="0">
                <a:latin typeface="+mn-lt"/>
              </a:rPr>
              <a:t>Attributes are not necessarily accessible directly.</a:t>
            </a:r>
          </a:p>
          <a:p>
            <a:r>
              <a:rPr lang="en-US" sz="2200" dirty="0">
                <a:latin typeface="+mn-lt"/>
              </a:rPr>
              <a:t>The car manufacturer does not want drivers to take apart the car’s engine to observe the amount of gas in its tank.</a:t>
            </a:r>
          </a:p>
          <a:p>
            <a:r>
              <a:rPr lang="en-US" sz="2200" dirty="0">
                <a:latin typeface="+mn-lt"/>
              </a:rPr>
              <a:t>Instead, the driver can check the fuel gauge on the dashboard.</a:t>
            </a:r>
          </a:p>
          <a:p>
            <a:r>
              <a:rPr lang="en-US" sz="2200" dirty="0">
                <a:latin typeface="+mn-lt"/>
              </a:rPr>
              <a:t>Similarly, you do not need to have access to an object’s instance variables in order to use them.</a:t>
            </a:r>
          </a:p>
          <a:p>
            <a:r>
              <a:rPr lang="en-US" sz="2200" dirty="0">
                <a:latin typeface="+mn-lt"/>
              </a:rPr>
              <a:t>You should use the </a:t>
            </a:r>
            <a:r>
              <a:rPr lang="en-US" sz="2200" b="1" dirty="0">
                <a:latin typeface="+mn-lt"/>
              </a:rPr>
              <a:t>properties</a:t>
            </a:r>
            <a:r>
              <a:rPr lang="en-US" sz="2200" dirty="0">
                <a:latin typeface="+mn-lt"/>
              </a:rPr>
              <a:t> of an object.</a:t>
            </a:r>
          </a:p>
          <a:p>
            <a:pPr lvl="1"/>
            <a:r>
              <a:rPr lang="en-US" sz="2200" dirty="0">
                <a:latin typeface="+mn-lt"/>
              </a:rPr>
              <a:t>Properties contain </a:t>
            </a:r>
            <a:r>
              <a:rPr lang="en-US" sz="2200" b="1" dirty="0">
                <a:latin typeface="+mn-lt"/>
              </a:rPr>
              <a:t>get accessors</a:t>
            </a:r>
            <a:r>
              <a:rPr lang="en-US" sz="2200" dirty="0">
                <a:latin typeface="+mn-lt"/>
              </a:rPr>
              <a:t> for reading the values of variables, and </a:t>
            </a:r>
            <a:r>
              <a:rPr lang="en-US" sz="2200" b="1" dirty="0">
                <a:latin typeface="+mn-lt"/>
              </a:rPr>
              <a:t>set accessors</a:t>
            </a:r>
            <a:r>
              <a:rPr lang="en-US" sz="2200" dirty="0">
                <a:latin typeface="+mn-lt"/>
              </a:rPr>
              <a:t> for storing values into them.</a:t>
            </a:r>
          </a:p>
        </p:txBody>
      </p:sp>
    </p:spTree>
    <p:extLst>
      <p:ext uri="{BB962C8B-B14F-4D97-AF65-F5344CB8AC3E}">
        <p14:creationId xmlns:p14="http://schemas.microsoft.com/office/powerpoint/2010/main" val="222179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(10 of 13)</a:t>
            </a:r>
            <a:endParaRPr lang="en-US" dirty="0"/>
          </a:p>
        </p:txBody>
      </p:sp>
      <p:sp>
        <p:nvSpPr>
          <p:cNvPr id="3" name="Text Placeholder 2"/>
          <p:cNvSpPr>
            <a:spLocks noGrp="1"/>
          </p:cNvSpPr>
          <p:nvPr>
            <p:ph type="body" idx="1"/>
          </p:nvPr>
        </p:nvSpPr>
        <p:spPr/>
        <p:txBody>
          <a:bodyPr/>
          <a:lstStyle/>
          <a:p>
            <a:r>
              <a:rPr lang="en-US" sz="2400" b="1" dirty="0">
                <a:latin typeface="+mn-lt"/>
              </a:rPr>
              <a:t>Encapsulation</a:t>
            </a:r>
          </a:p>
          <a:p>
            <a:r>
              <a:rPr lang="en-US" sz="2400" dirty="0">
                <a:latin typeface="+mn-lt"/>
              </a:rPr>
              <a:t>Classes </a:t>
            </a:r>
            <a:r>
              <a:rPr lang="en-US" sz="2400" b="1" dirty="0">
                <a:latin typeface="+mn-lt"/>
              </a:rPr>
              <a:t>encapsulate</a:t>
            </a:r>
            <a:r>
              <a:rPr lang="en-US" sz="2400" dirty="0">
                <a:latin typeface="+mn-lt"/>
              </a:rPr>
              <a:t> (i.e., wrap) attributes and methods into objects created from those classes—an object’s attributes and methods are intimately related.</a:t>
            </a:r>
          </a:p>
          <a:p>
            <a:r>
              <a:rPr lang="en-US" sz="2400" dirty="0">
                <a:latin typeface="+mn-lt"/>
              </a:rPr>
              <a:t>Objects may communicate with one another, but they’re normally not allowed to know how other objects are implemented—implementation details are</a:t>
            </a:r>
            <a:r>
              <a:rPr lang="en-US" sz="2400" i="1" dirty="0">
                <a:latin typeface="+mn-lt"/>
              </a:rPr>
              <a:t> </a:t>
            </a:r>
            <a:r>
              <a:rPr lang="en-US" sz="2400" b="1" dirty="0">
                <a:latin typeface="+mn-lt"/>
              </a:rPr>
              <a:t>hidden</a:t>
            </a:r>
            <a:r>
              <a:rPr lang="en-US" sz="2400" dirty="0">
                <a:latin typeface="+mn-lt"/>
              </a:rPr>
              <a:t> within the objects themselves.</a:t>
            </a:r>
          </a:p>
          <a:p>
            <a:r>
              <a:rPr lang="en-US" sz="2400" dirty="0">
                <a:latin typeface="+mn-lt"/>
              </a:rPr>
              <a:t>This </a:t>
            </a:r>
            <a:r>
              <a:rPr lang="en-US" sz="2400" b="1" dirty="0">
                <a:latin typeface="+mn-lt"/>
              </a:rPr>
              <a:t>information hiding</a:t>
            </a:r>
            <a:r>
              <a:rPr lang="en-US" sz="2400" dirty="0">
                <a:latin typeface="+mn-lt"/>
              </a:rPr>
              <a:t>, as we’ll see, is crucial to good software engineering.</a:t>
            </a:r>
          </a:p>
        </p:txBody>
      </p:sp>
    </p:spTree>
    <p:extLst>
      <p:ext uri="{BB962C8B-B14F-4D97-AF65-F5344CB8AC3E}">
        <p14:creationId xmlns:p14="http://schemas.microsoft.com/office/powerpoint/2010/main" val="1950704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(11 of 13)</a:t>
            </a:r>
            <a:endParaRPr lang="en-US" dirty="0"/>
          </a:p>
        </p:txBody>
      </p:sp>
      <p:sp>
        <p:nvSpPr>
          <p:cNvPr id="3" name="Text Placeholder 2"/>
          <p:cNvSpPr>
            <a:spLocks noGrp="1"/>
          </p:cNvSpPr>
          <p:nvPr>
            <p:ph type="body" idx="1"/>
          </p:nvPr>
        </p:nvSpPr>
        <p:spPr/>
        <p:txBody>
          <a:bodyPr/>
          <a:lstStyle/>
          <a:p>
            <a:r>
              <a:rPr lang="en-US" sz="2400" b="1" dirty="0">
                <a:latin typeface="+mn-lt"/>
              </a:rPr>
              <a:t>Inheritance</a:t>
            </a:r>
          </a:p>
          <a:p>
            <a:r>
              <a:rPr lang="en-US" sz="2400" dirty="0">
                <a:latin typeface="+mn-lt"/>
              </a:rPr>
              <a:t>A new class of objects can be created quickly and conveniently by </a:t>
            </a:r>
            <a:r>
              <a:rPr lang="en-US" sz="2400" b="1" dirty="0">
                <a:latin typeface="+mn-lt"/>
              </a:rPr>
              <a:t>inheritance</a:t>
            </a:r>
            <a:r>
              <a:rPr lang="en-US" sz="2400" dirty="0">
                <a:latin typeface="+mn-lt"/>
              </a:rPr>
              <a:t>—the new class absorbs the characteristics of an existing class, possibly customizing them and adding unique characteristics of its own.</a:t>
            </a:r>
          </a:p>
          <a:p>
            <a:r>
              <a:rPr lang="en-US" sz="2400" dirty="0">
                <a:latin typeface="+mn-lt"/>
              </a:rPr>
              <a:t>In our car analogy, an object of class “convertible” certainly </a:t>
            </a:r>
            <a:r>
              <a:rPr lang="en-US" sz="2400" b="1" dirty="0">
                <a:latin typeface="+mn-lt"/>
              </a:rPr>
              <a:t>is</a:t>
            </a:r>
            <a:r>
              <a:rPr lang="en-US" sz="2400" i="1" dirty="0">
                <a:latin typeface="+mn-lt"/>
              </a:rPr>
              <a:t> </a:t>
            </a:r>
            <a:r>
              <a:rPr lang="en-US" sz="2400" b="1" dirty="0">
                <a:latin typeface="+mn-lt"/>
              </a:rPr>
              <a:t>an</a:t>
            </a:r>
            <a:r>
              <a:rPr lang="en-US" sz="2400" dirty="0">
                <a:latin typeface="+mn-lt"/>
              </a:rPr>
              <a:t> object of the more</a:t>
            </a:r>
            <a:r>
              <a:rPr lang="en-US" sz="2400" b="1" dirty="0">
                <a:latin typeface="+mn-lt"/>
              </a:rPr>
              <a:t> general</a:t>
            </a:r>
            <a:r>
              <a:rPr lang="en-US" sz="2400" dirty="0">
                <a:latin typeface="+mn-lt"/>
              </a:rPr>
              <a:t> class “automobile,” but more </a:t>
            </a:r>
            <a:r>
              <a:rPr lang="en-US" sz="2400" b="1" dirty="0">
                <a:latin typeface="+mn-lt"/>
              </a:rPr>
              <a:t>specifically</a:t>
            </a:r>
            <a:r>
              <a:rPr lang="en-US" sz="2400" dirty="0">
                <a:latin typeface="+mn-lt"/>
              </a:rPr>
              <a:t>, the roof can be raised or lowered.</a:t>
            </a:r>
          </a:p>
        </p:txBody>
      </p:sp>
    </p:spTree>
    <p:extLst>
      <p:ext uri="{BB962C8B-B14F-4D97-AF65-F5344CB8AC3E}">
        <p14:creationId xmlns:p14="http://schemas.microsoft.com/office/powerpoint/2010/main" val="1523859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(12 of 13)</a:t>
            </a:r>
            <a:endParaRPr lang="en-US" dirty="0"/>
          </a:p>
        </p:txBody>
      </p:sp>
      <p:sp>
        <p:nvSpPr>
          <p:cNvPr id="3" name="Text Placeholder 2"/>
          <p:cNvSpPr>
            <a:spLocks noGrp="1"/>
          </p:cNvSpPr>
          <p:nvPr>
            <p:ph type="body" idx="1"/>
          </p:nvPr>
        </p:nvSpPr>
        <p:spPr>
          <a:xfrm>
            <a:off x="457200" y="1600200"/>
            <a:ext cx="8229600" cy="4713514"/>
          </a:xfrm>
        </p:spPr>
        <p:txBody>
          <a:bodyPr/>
          <a:lstStyle/>
          <a:p>
            <a:r>
              <a:rPr lang="en-US" sz="2200" b="1" dirty="0">
                <a:latin typeface="+mn-lt"/>
              </a:rPr>
              <a:t>Object-Oriented Analysis and Design (O</a:t>
            </a:r>
            <a:r>
              <a:rPr lang="en-US" sz="100" b="1" dirty="0">
                <a:latin typeface="+mn-lt"/>
              </a:rPr>
              <a:t> </a:t>
            </a:r>
            <a:r>
              <a:rPr lang="en-US" sz="2200" b="1" dirty="0">
                <a:latin typeface="+mn-lt"/>
              </a:rPr>
              <a:t>O</a:t>
            </a:r>
            <a:r>
              <a:rPr lang="en-US" sz="100" b="1" dirty="0">
                <a:latin typeface="+mn-lt"/>
              </a:rPr>
              <a:t> </a:t>
            </a:r>
            <a:r>
              <a:rPr lang="en-US" sz="2200" b="1" dirty="0">
                <a:latin typeface="+mn-lt"/>
              </a:rPr>
              <a:t>A</a:t>
            </a:r>
            <a:r>
              <a:rPr lang="en-US" sz="100" b="1" dirty="0">
                <a:latin typeface="+mn-lt"/>
              </a:rPr>
              <a:t> </a:t>
            </a:r>
            <a:r>
              <a:rPr lang="en-US" sz="2200" b="1" dirty="0">
                <a:latin typeface="+mn-lt"/>
              </a:rPr>
              <a:t>D)</a:t>
            </a:r>
          </a:p>
          <a:p>
            <a:r>
              <a:rPr lang="en-US" sz="2200" dirty="0">
                <a:latin typeface="+mn-lt"/>
              </a:rPr>
              <a:t>To create the best solutions, you should follow a detailed </a:t>
            </a:r>
            <a:r>
              <a:rPr lang="en-US" sz="2200" b="1" dirty="0">
                <a:latin typeface="+mn-lt"/>
              </a:rPr>
              <a:t>analysis</a:t>
            </a:r>
            <a:r>
              <a:rPr lang="en-US" sz="2200" dirty="0">
                <a:latin typeface="+mn-lt"/>
              </a:rPr>
              <a:t> process for determining your project’s </a:t>
            </a:r>
            <a:r>
              <a:rPr lang="en-US" sz="2200" b="1" dirty="0">
                <a:latin typeface="+mn-lt"/>
              </a:rPr>
              <a:t>requirements</a:t>
            </a:r>
            <a:r>
              <a:rPr lang="en-US" sz="2200" dirty="0">
                <a:latin typeface="+mn-lt"/>
              </a:rPr>
              <a:t> (i.e., defining </a:t>
            </a:r>
            <a:r>
              <a:rPr lang="en-US" sz="2200" b="1" dirty="0">
                <a:latin typeface="+mn-lt"/>
              </a:rPr>
              <a:t>what</a:t>
            </a:r>
            <a:r>
              <a:rPr lang="en-US" sz="2200" dirty="0">
                <a:latin typeface="+mn-lt"/>
              </a:rPr>
              <a:t> the system is supposed to do) and developing a </a:t>
            </a:r>
            <a:r>
              <a:rPr lang="en-US" sz="2200" b="1" dirty="0">
                <a:latin typeface="+mn-lt"/>
              </a:rPr>
              <a:t>design</a:t>
            </a:r>
            <a:r>
              <a:rPr lang="en-US" sz="2200" dirty="0">
                <a:latin typeface="+mn-lt"/>
              </a:rPr>
              <a:t> that satisfies them (i.e., deciding </a:t>
            </a:r>
            <a:r>
              <a:rPr lang="en-US" sz="2200" b="1" dirty="0">
                <a:latin typeface="+mn-lt"/>
              </a:rPr>
              <a:t>how</a:t>
            </a:r>
            <a:r>
              <a:rPr lang="en-US" sz="2200" dirty="0">
                <a:latin typeface="+mn-lt"/>
              </a:rPr>
              <a:t> the system should do it).</a:t>
            </a:r>
          </a:p>
          <a:p>
            <a:r>
              <a:rPr lang="en-US" sz="2200" dirty="0">
                <a:latin typeface="+mn-lt"/>
              </a:rPr>
              <a:t>Ideally, you’d go through this process and carefully review the design (and have your design reviewed by other software professionals) before writing any code.</a:t>
            </a:r>
          </a:p>
          <a:p>
            <a:r>
              <a:rPr lang="en-US" sz="2200" dirty="0">
                <a:latin typeface="+mn-lt"/>
              </a:rPr>
              <a:t>If this process involves analyzing and designing your system from an object-oriented point of view, it’s called an </a:t>
            </a:r>
            <a:r>
              <a:rPr lang="en-US" sz="2200" b="1" dirty="0">
                <a:latin typeface="+mn-lt"/>
              </a:rPr>
              <a:t>object-oriented analysis and design (O</a:t>
            </a:r>
            <a:r>
              <a:rPr lang="en-US" sz="100" b="1" dirty="0">
                <a:latin typeface="+mn-lt"/>
              </a:rPr>
              <a:t> </a:t>
            </a:r>
            <a:r>
              <a:rPr lang="en-US" sz="2200" b="1" dirty="0">
                <a:latin typeface="+mn-lt"/>
              </a:rPr>
              <a:t>O</a:t>
            </a:r>
            <a:r>
              <a:rPr lang="en-US" sz="100" b="1" dirty="0">
                <a:latin typeface="+mn-lt"/>
              </a:rPr>
              <a:t> </a:t>
            </a:r>
            <a:r>
              <a:rPr lang="en-US" sz="2200" b="1" dirty="0">
                <a:latin typeface="+mn-lt"/>
              </a:rPr>
              <a:t>A</a:t>
            </a:r>
            <a:r>
              <a:rPr lang="en-US" sz="100" b="1" dirty="0">
                <a:latin typeface="+mn-lt"/>
              </a:rPr>
              <a:t> </a:t>
            </a:r>
            <a:r>
              <a:rPr lang="en-US" sz="2200" b="1" dirty="0">
                <a:latin typeface="+mn-lt"/>
              </a:rPr>
              <a:t>D) process</a:t>
            </a:r>
            <a:r>
              <a:rPr lang="en-US" sz="2200" dirty="0">
                <a:latin typeface="+mn-lt"/>
              </a:rPr>
              <a:t>.</a:t>
            </a:r>
          </a:p>
        </p:txBody>
      </p:sp>
    </p:spTree>
    <p:extLst>
      <p:ext uri="{BB962C8B-B14F-4D97-AF65-F5344CB8AC3E}">
        <p14:creationId xmlns:p14="http://schemas.microsoft.com/office/powerpoint/2010/main" val="4041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Object Technology </a:t>
            </a:r>
            <a:r>
              <a:rPr lang="en-US" sz="2000" b="0" dirty="0"/>
              <a:t>(13 of 13)</a:t>
            </a:r>
            <a:endParaRPr lang="en-US" dirty="0"/>
          </a:p>
        </p:txBody>
      </p:sp>
      <p:sp>
        <p:nvSpPr>
          <p:cNvPr id="3" name="Text Placeholder 2"/>
          <p:cNvSpPr>
            <a:spLocks noGrp="1"/>
          </p:cNvSpPr>
          <p:nvPr>
            <p:ph type="body" idx="1"/>
          </p:nvPr>
        </p:nvSpPr>
        <p:spPr/>
        <p:txBody>
          <a:bodyPr/>
          <a:lstStyle/>
          <a:p>
            <a:r>
              <a:rPr lang="en-US" sz="2400" b="1" dirty="0">
                <a:latin typeface="+mn-lt"/>
              </a:rPr>
              <a:t>The U</a:t>
            </a:r>
            <a:r>
              <a:rPr lang="en-US" sz="100" b="1" dirty="0">
                <a:latin typeface="+mn-lt"/>
              </a:rPr>
              <a:t> </a:t>
            </a:r>
            <a:r>
              <a:rPr lang="en-US" sz="2400" b="1" dirty="0">
                <a:latin typeface="+mn-lt"/>
              </a:rPr>
              <a:t>M</a:t>
            </a:r>
            <a:r>
              <a:rPr lang="en-US" sz="100" b="1" dirty="0">
                <a:latin typeface="+mn-lt"/>
              </a:rPr>
              <a:t> </a:t>
            </a:r>
            <a:r>
              <a:rPr lang="en-US" sz="2400" b="1" dirty="0">
                <a:latin typeface="+mn-lt"/>
              </a:rPr>
              <a:t>L (Unified Modeling Language)</a:t>
            </a:r>
          </a:p>
          <a:p>
            <a:r>
              <a:rPr lang="en-US" sz="2400" dirty="0">
                <a:latin typeface="+mn-lt"/>
              </a:rPr>
              <a:t>Although many different O</a:t>
            </a:r>
            <a:r>
              <a:rPr lang="en-US" sz="100" dirty="0">
                <a:latin typeface="+mn-lt"/>
              </a:rPr>
              <a:t> </a:t>
            </a:r>
            <a:r>
              <a:rPr lang="en-US" sz="2400" dirty="0">
                <a:latin typeface="+mn-lt"/>
              </a:rPr>
              <a:t>O</a:t>
            </a:r>
            <a:r>
              <a:rPr lang="en-US" sz="100" dirty="0">
                <a:latin typeface="+mn-lt"/>
              </a:rPr>
              <a:t> </a:t>
            </a:r>
            <a:r>
              <a:rPr lang="en-US" sz="2400" dirty="0">
                <a:latin typeface="+mn-lt"/>
              </a:rPr>
              <a:t>A</a:t>
            </a:r>
            <a:r>
              <a:rPr lang="en-US" sz="100" dirty="0">
                <a:latin typeface="+mn-lt"/>
              </a:rPr>
              <a:t> </a:t>
            </a:r>
            <a:r>
              <a:rPr lang="en-US" sz="2400" dirty="0">
                <a:latin typeface="+mn-lt"/>
              </a:rPr>
              <a:t>D processes exist, a single graphical language for communicating the results of </a:t>
            </a:r>
            <a:r>
              <a:rPr lang="en-US" sz="2400" b="1" dirty="0">
                <a:latin typeface="+mn-lt"/>
              </a:rPr>
              <a:t>any</a:t>
            </a:r>
            <a:r>
              <a:rPr lang="en-US" sz="2400" dirty="0">
                <a:latin typeface="+mn-lt"/>
              </a:rPr>
              <a:t> O</a:t>
            </a:r>
            <a:r>
              <a:rPr lang="en-US" sz="100" dirty="0">
                <a:latin typeface="+mn-lt"/>
              </a:rPr>
              <a:t> </a:t>
            </a:r>
            <a:r>
              <a:rPr lang="en-US" sz="2400" dirty="0">
                <a:latin typeface="+mn-lt"/>
              </a:rPr>
              <a:t>O</a:t>
            </a:r>
            <a:r>
              <a:rPr lang="en-US" sz="100" dirty="0">
                <a:latin typeface="+mn-lt"/>
              </a:rPr>
              <a:t> </a:t>
            </a:r>
            <a:r>
              <a:rPr lang="en-US" sz="2400" dirty="0">
                <a:latin typeface="+mn-lt"/>
              </a:rPr>
              <a:t>A</a:t>
            </a:r>
            <a:r>
              <a:rPr lang="en-US" sz="100" dirty="0">
                <a:latin typeface="+mn-lt"/>
              </a:rPr>
              <a:t> </a:t>
            </a:r>
            <a:r>
              <a:rPr lang="en-US" sz="2400" dirty="0">
                <a:latin typeface="+mn-lt"/>
              </a:rPr>
              <a:t>D process has come into wide use.</a:t>
            </a:r>
          </a:p>
          <a:p>
            <a:r>
              <a:rPr lang="en-US" sz="2400" dirty="0">
                <a:latin typeface="+mn-lt"/>
              </a:rPr>
              <a:t>This language, known as the Unified Modeling Language (U</a:t>
            </a:r>
            <a:r>
              <a:rPr lang="en-US" sz="100" dirty="0">
                <a:latin typeface="+mn-lt"/>
              </a:rPr>
              <a:t> </a:t>
            </a:r>
            <a:r>
              <a:rPr lang="en-US" sz="2400" dirty="0">
                <a:latin typeface="+mn-lt"/>
              </a:rPr>
              <a:t>M</a:t>
            </a:r>
            <a:r>
              <a:rPr lang="en-US" sz="100" dirty="0">
                <a:latin typeface="+mn-lt"/>
              </a:rPr>
              <a:t> </a:t>
            </a:r>
            <a:r>
              <a:rPr lang="en-US" sz="2400" dirty="0">
                <a:latin typeface="+mn-lt"/>
              </a:rPr>
              <a:t>L), is now the most widely used graphical scheme for modeling object-oriented systems.</a:t>
            </a:r>
          </a:p>
        </p:txBody>
      </p:sp>
    </p:spTree>
    <p:extLst>
      <p:ext uri="{BB962C8B-B14F-4D97-AF65-F5344CB8AC3E}">
        <p14:creationId xmlns:p14="http://schemas.microsoft.com/office/powerpoint/2010/main" val="967145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(1 of 7)</a:t>
            </a:r>
          </a:p>
        </p:txBody>
      </p:sp>
      <p:sp>
        <p:nvSpPr>
          <p:cNvPr id="3" name="Text Placeholder 2"/>
          <p:cNvSpPr>
            <a:spLocks noGrp="1"/>
          </p:cNvSpPr>
          <p:nvPr>
            <p:ph type="body" idx="1"/>
          </p:nvPr>
        </p:nvSpPr>
        <p:spPr>
          <a:xfrm>
            <a:off x="457200" y="1600200"/>
            <a:ext cx="8229600" cy="4655457"/>
          </a:xfrm>
        </p:spPr>
        <p:txBody>
          <a:bodyPr/>
          <a:lstStyle/>
          <a:p>
            <a:pPr>
              <a:spcBef>
                <a:spcPts val="1200"/>
              </a:spcBef>
              <a:defRPr/>
            </a:pPr>
            <a:r>
              <a:rPr lang="en-US" sz="2200" dirty="0">
                <a:solidFill>
                  <a:srgbClr val="000000"/>
                </a:solidFill>
                <a:latin typeface="+mn-lt"/>
              </a:rPr>
              <a:t>In the late 1960s, A</a:t>
            </a:r>
            <a:r>
              <a:rPr lang="en-US" sz="100" dirty="0">
                <a:solidFill>
                  <a:srgbClr val="000000"/>
                </a:solidFill>
                <a:latin typeface="+mn-lt"/>
              </a:rPr>
              <a:t> </a:t>
            </a:r>
            <a:r>
              <a:rPr lang="en-US" sz="2200" dirty="0">
                <a:solidFill>
                  <a:srgbClr val="000000"/>
                </a:solidFill>
                <a:latin typeface="+mn-lt"/>
              </a:rPr>
              <a:t>R</a:t>
            </a:r>
            <a:r>
              <a:rPr lang="en-US" sz="100" dirty="0">
                <a:solidFill>
                  <a:srgbClr val="000000"/>
                </a:solidFill>
                <a:latin typeface="+mn-lt"/>
              </a:rPr>
              <a:t> </a:t>
            </a:r>
            <a:r>
              <a:rPr lang="en-US" sz="2200" dirty="0">
                <a:solidFill>
                  <a:srgbClr val="000000"/>
                </a:solidFill>
                <a:latin typeface="+mn-lt"/>
              </a:rPr>
              <a:t>P</a:t>
            </a:r>
            <a:r>
              <a:rPr lang="en-US" sz="100" dirty="0">
                <a:solidFill>
                  <a:srgbClr val="000000"/>
                </a:solidFill>
                <a:latin typeface="+mn-lt"/>
              </a:rPr>
              <a:t> </a:t>
            </a:r>
            <a:r>
              <a:rPr lang="en-US" sz="2200" dirty="0">
                <a:solidFill>
                  <a:srgbClr val="000000"/>
                </a:solidFill>
                <a:latin typeface="+mn-lt"/>
              </a:rPr>
              <a:t>A—the Advanced Research Projects Agency of the Department of Defense—rolled out plans to network the main computer systems of approximately a dozen ARPA-funded universities and research institutions.</a:t>
            </a:r>
          </a:p>
          <a:p>
            <a:pPr>
              <a:spcBef>
                <a:spcPts val="1200"/>
              </a:spcBef>
              <a:defRPr/>
            </a:pPr>
            <a:r>
              <a:rPr lang="en-US" sz="2200" dirty="0">
                <a:solidFill>
                  <a:srgbClr val="000000"/>
                </a:solidFill>
                <a:latin typeface="+mn-lt"/>
              </a:rPr>
              <a:t>A</a:t>
            </a:r>
            <a:r>
              <a:rPr lang="en-US" sz="100" dirty="0">
                <a:solidFill>
                  <a:srgbClr val="000000"/>
                </a:solidFill>
                <a:latin typeface="+mn-lt"/>
              </a:rPr>
              <a:t> </a:t>
            </a:r>
            <a:r>
              <a:rPr lang="en-US" sz="2200" dirty="0">
                <a:solidFill>
                  <a:srgbClr val="000000"/>
                </a:solidFill>
                <a:latin typeface="+mn-lt"/>
              </a:rPr>
              <a:t>R</a:t>
            </a:r>
            <a:r>
              <a:rPr lang="en-US" sz="100" dirty="0">
                <a:solidFill>
                  <a:srgbClr val="000000"/>
                </a:solidFill>
                <a:latin typeface="+mn-lt"/>
              </a:rPr>
              <a:t> </a:t>
            </a:r>
            <a:r>
              <a:rPr lang="en-US" sz="2200" dirty="0">
                <a:solidFill>
                  <a:srgbClr val="000000"/>
                </a:solidFill>
                <a:latin typeface="+mn-lt"/>
              </a:rPr>
              <a:t>P</a:t>
            </a:r>
            <a:r>
              <a:rPr lang="en-US" sz="100" dirty="0">
                <a:solidFill>
                  <a:srgbClr val="000000"/>
                </a:solidFill>
                <a:latin typeface="+mn-lt"/>
              </a:rPr>
              <a:t> </a:t>
            </a:r>
            <a:r>
              <a:rPr lang="en-US" sz="2200" dirty="0">
                <a:solidFill>
                  <a:srgbClr val="000000"/>
                </a:solidFill>
                <a:latin typeface="+mn-lt"/>
              </a:rPr>
              <a:t>A implemented what quickly became known as the </a:t>
            </a:r>
            <a:r>
              <a:rPr lang="en-US" sz="2200" dirty="0">
                <a:latin typeface="+mn-lt"/>
              </a:rPr>
              <a:t>A</a:t>
            </a:r>
            <a:r>
              <a:rPr lang="en-US" sz="100" dirty="0">
                <a:latin typeface="+mn-lt"/>
              </a:rPr>
              <a:t> </a:t>
            </a:r>
            <a:r>
              <a:rPr lang="en-US" sz="2200" dirty="0">
                <a:latin typeface="+mn-lt"/>
              </a:rPr>
              <a:t>R</a:t>
            </a:r>
            <a:r>
              <a:rPr lang="en-US" sz="100" dirty="0">
                <a:latin typeface="+mn-lt"/>
              </a:rPr>
              <a:t> </a:t>
            </a:r>
            <a:r>
              <a:rPr lang="en-US" sz="2200" dirty="0">
                <a:latin typeface="+mn-lt"/>
              </a:rPr>
              <a:t>P</a:t>
            </a:r>
            <a:r>
              <a:rPr lang="en-US" sz="100" dirty="0">
                <a:latin typeface="+mn-lt"/>
              </a:rPr>
              <a:t> </a:t>
            </a:r>
            <a:r>
              <a:rPr lang="en-US" sz="2200" dirty="0">
                <a:latin typeface="+mn-lt"/>
              </a:rPr>
              <a:t>A</a:t>
            </a:r>
            <a:r>
              <a:rPr lang="en-US" sz="100" dirty="0">
                <a:latin typeface="+mn-lt"/>
              </a:rPr>
              <a:t> </a:t>
            </a:r>
            <a:r>
              <a:rPr lang="en-US" sz="2200" dirty="0">
                <a:latin typeface="+mn-lt"/>
              </a:rPr>
              <a:t>net</a:t>
            </a:r>
            <a:r>
              <a:rPr lang="en-US" sz="2200" dirty="0">
                <a:solidFill>
                  <a:srgbClr val="000000"/>
                </a:solidFill>
                <a:latin typeface="+mn-lt"/>
              </a:rPr>
              <a:t>, the precursor of today’s </a:t>
            </a:r>
            <a:r>
              <a:rPr lang="en-US" sz="2200" b="1" dirty="0">
                <a:latin typeface="+mn-lt"/>
              </a:rPr>
              <a:t>Internet</a:t>
            </a:r>
            <a:r>
              <a:rPr lang="en-US" sz="2200" dirty="0">
                <a:solidFill>
                  <a:srgbClr val="000000"/>
                </a:solidFill>
                <a:latin typeface="+mn-lt"/>
              </a:rPr>
              <a:t>.</a:t>
            </a:r>
          </a:p>
          <a:p>
            <a:pPr>
              <a:spcBef>
                <a:spcPts val="1200"/>
              </a:spcBef>
              <a:defRPr/>
            </a:pPr>
            <a:r>
              <a:rPr lang="en-US" sz="2200" dirty="0">
                <a:solidFill>
                  <a:srgbClr val="000000"/>
                </a:solidFill>
                <a:latin typeface="+mn-lt"/>
              </a:rPr>
              <a:t>Its main benefit proved to be the capability for quick and easy communication via e-mail.</a:t>
            </a:r>
          </a:p>
          <a:p>
            <a:pPr>
              <a:spcBef>
                <a:spcPts val="1200"/>
              </a:spcBef>
              <a:defRPr/>
            </a:pPr>
            <a:r>
              <a:rPr lang="en-US" sz="2200" dirty="0">
                <a:solidFill>
                  <a:srgbClr val="000000"/>
                </a:solidFill>
                <a:latin typeface="+mn-lt"/>
              </a:rPr>
              <a:t>This is true even on today’s Internet, with e-mail, instant messaging, file transfer and social media such as Facebook and Twitter, enabling billions of people worldwide to communicate quickly and easily.</a:t>
            </a:r>
          </a:p>
        </p:txBody>
      </p:sp>
    </p:spTree>
    <p:extLst>
      <p:ext uri="{BB962C8B-B14F-4D97-AF65-F5344CB8AC3E}">
        <p14:creationId xmlns:p14="http://schemas.microsoft.com/office/powerpoint/2010/main" val="117461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(2 of 7)</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The protocol (set of rules) for communicating over the ARPAnet became known as the </a:t>
            </a:r>
            <a:r>
              <a:rPr lang="en-US" altLang="en-US" sz="2400" b="1" dirty="0">
                <a:latin typeface="+mn-lt"/>
              </a:rPr>
              <a:t>Transmission Control Protocol (T</a:t>
            </a:r>
            <a:r>
              <a:rPr lang="en-US" altLang="en-US" sz="100" b="1" dirty="0">
                <a:latin typeface="+mn-lt"/>
              </a:rPr>
              <a:t> </a:t>
            </a:r>
            <a:r>
              <a:rPr lang="en-US" altLang="en-US" sz="2400" b="1" dirty="0">
                <a:latin typeface="+mn-lt"/>
              </a:rPr>
              <a:t>C</a:t>
            </a:r>
            <a:r>
              <a:rPr lang="en-US" altLang="en-US" sz="100" b="1" dirty="0">
                <a:latin typeface="+mn-lt"/>
              </a:rPr>
              <a:t> </a:t>
            </a:r>
            <a:r>
              <a:rPr lang="en-US" altLang="en-US" sz="2400" b="1" dirty="0">
                <a:latin typeface="+mn-lt"/>
              </a:rPr>
              <a:t>P).</a:t>
            </a:r>
          </a:p>
          <a:p>
            <a:r>
              <a:rPr lang="en-US" altLang="en-US" sz="2400" dirty="0">
                <a:solidFill>
                  <a:srgbClr val="000000"/>
                </a:solidFill>
                <a:latin typeface="+mn-lt"/>
              </a:rPr>
              <a:t>T</a:t>
            </a:r>
            <a:r>
              <a:rPr lang="en-US" altLang="en-US" sz="100" dirty="0">
                <a:solidFill>
                  <a:srgbClr val="000000"/>
                </a:solidFill>
                <a:latin typeface="+mn-lt"/>
              </a:rPr>
              <a:t> </a:t>
            </a:r>
            <a:r>
              <a:rPr lang="en-US" altLang="en-US" sz="2400" dirty="0">
                <a:solidFill>
                  <a:srgbClr val="000000"/>
                </a:solidFill>
                <a:latin typeface="+mn-lt"/>
              </a:rPr>
              <a:t>C</a:t>
            </a:r>
            <a:r>
              <a:rPr lang="en-US" altLang="en-US" sz="100" dirty="0">
                <a:solidFill>
                  <a:srgbClr val="000000"/>
                </a:solidFill>
                <a:latin typeface="+mn-lt"/>
              </a:rPr>
              <a:t> </a:t>
            </a:r>
            <a:r>
              <a:rPr lang="en-US" altLang="en-US" sz="2400" dirty="0">
                <a:solidFill>
                  <a:srgbClr val="000000"/>
                </a:solidFill>
                <a:latin typeface="+mn-lt"/>
              </a:rPr>
              <a:t>P ensured that messages, consisting of sequentially numbered pieces called </a:t>
            </a:r>
            <a:r>
              <a:rPr lang="en-US" altLang="en-US" sz="2400" b="1" dirty="0">
                <a:solidFill>
                  <a:srgbClr val="000000"/>
                </a:solidFill>
                <a:latin typeface="+mn-lt"/>
              </a:rPr>
              <a:t>packets</a:t>
            </a:r>
            <a:r>
              <a:rPr lang="en-US" altLang="en-US" sz="2400" dirty="0">
                <a:solidFill>
                  <a:srgbClr val="000000"/>
                </a:solidFill>
                <a:latin typeface="+mn-lt"/>
              </a:rPr>
              <a:t>, were properly routed from sender to receiver, arrived intact and were assembled in the correct order.</a:t>
            </a:r>
          </a:p>
        </p:txBody>
      </p:sp>
    </p:spTree>
    <p:extLst>
      <p:ext uri="{BB962C8B-B14F-4D97-AF65-F5344CB8AC3E}">
        <p14:creationId xmlns:p14="http://schemas.microsoft.com/office/powerpoint/2010/main" val="1412636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(3 of 7)</a:t>
            </a:r>
            <a:endParaRPr lang="en-US" dirty="0"/>
          </a:p>
        </p:txBody>
      </p:sp>
      <p:sp>
        <p:nvSpPr>
          <p:cNvPr id="3" name="Text Placeholder 2"/>
          <p:cNvSpPr>
            <a:spLocks noGrp="1"/>
          </p:cNvSpPr>
          <p:nvPr>
            <p:ph type="body" idx="1"/>
          </p:nvPr>
        </p:nvSpPr>
        <p:spPr/>
        <p:txBody>
          <a:bodyPr/>
          <a:lstStyle/>
          <a:p>
            <a:pPr marL="0" indent="0">
              <a:buNone/>
              <a:defRPr/>
            </a:pPr>
            <a:r>
              <a:rPr lang="en-US" sz="2200" b="1" dirty="0">
                <a:solidFill>
                  <a:srgbClr val="000000"/>
                </a:solidFill>
                <a:latin typeface="+mn-lt"/>
              </a:rPr>
              <a:t>The Internet: A Network of Networks</a:t>
            </a:r>
          </a:p>
          <a:p>
            <a:pPr>
              <a:defRPr/>
            </a:pPr>
            <a:r>
              <a:rPr lang="en-US" sz="2200" dirty="0">
                <a:solidFill>
                  <a:srgbClr val="000000"/>
                </a:solidFill>
                <a:latin typeface="+mn-lt"/>
              </a:rPr>
              <a:t>In parallel with the early evolution of the Internet, organizations worldwide were implementing their own networks for both intraorganization (that is, within an organization) and interorganization (that is, between organizations) communication.</a:t>
            </a:r>
          </a:p>
          <a:p>
            <a:pPr>
              <a:defRPr/>
            </a:pPr>
            <a:r>
              <a:rPr lang="en-US" sz="2200" dirty="0">
                <a:solidFill>
                  <a:srgbClr val="000000"/>
                </a:solidFill>
                <a:latin typeface="+mn-lt"/>
              </a:rPr>
              <a:t>One challenge was to enable these different networks to communicate with each other.</a:t>
            </a:r>
          </a:p>
          <a:p>
            <a:pPr>
              <a:defRPr/>
            </a:pPr>
            <a:r>
              <a:rPr lang="en-US" sz="2200" dirty="0">
                <a:solidFill>
                  <a:srgbClr val="000000"/>
                </a:solidFill>
                <a:latin typeface="+mn-lt"/>
              </a:rPr>
              <a:t>The Internet Protocol (I</a:t>
            </a:r>
            <a:r>
              <a:rPr lang="en-US" sz="100" dirty="0">
                <a:solidFill>
                  <a:srgbClr val="000000"/>
                </a:solidFill>
                <a:latin typeface="+mn-lt"/>
              </a:rPr>
              <a:t> </a:t>
            </a:r>
            <a:r>
              <a:rPr lang="en-US" sz="2200" dirty="0">
                <a:solidFill>
                  <a:srgbClr val="000000"/>
                </a:solidFill>
                <a:latin typeface="+mn-lt"/>
              </a:rPr>
              <a:t>P) created a true “network of networks,” the current architecture of the Internet.</a:t>
            </a:r>
          </a:p>
          <a:p>
            <a:pPr>
              <a:defRPr/>
            </a:pPr>
            <a:r>
              <a:rPr lang="en-US" sz="2200" dirty="0">
                <a:solidFill>
                  <a:srgbClr val="000000"/>
                </a:solidFill>
                <a:latin typeface="+mn-lt"/>
              </a:rPr>
              <a:t>The combined set of protocols is now called </a:t>
            </a:r>
            <a:r>
              <a:rPr lang="en-US" sz="2200" b="1" dirty="0">
                <a:latin typeface="+mn-lt"/>
              </a:rPr>
              <a:t>T</a:t>
            </a:r>
            <a:r>
              <a:rPr lang="en-US" sz="100" b="1" dirty="0">
                <a:latin typeface="+mn-lt"/>
              </a:rPr>
              <a:t> </a:t>
            </a:r>
            <a:r>
              <a:rPr lang="en-US" sz="2200" b="1" dirty="0">
                <a:latin typeface="+mn-lt"/>
              </a:rPr>
              <a:t>C</a:t>
            </a:r>
            <a:r>
              <a:rPr lang="en-US" sz="100" b="1" dirty="0">
                <a:latin typeface="+mn-lt"/>
              </a:rPr>
              <a:t> </a:t>
            </a:r>
            <a:r>
              <a:rPr lang="en-US" sz="2200" b="1" dirty="0">
                <a:latin typeface="+mn-lt"/>
              </a:rPr>
              <a:t>P/I</a:t>
            </a:r>
            <a:r>
              <a:rPr lang="en-US" sz="100" b="1" dirty="0">
                <a:latin typeface="+mn-lt"/>
              </a:rPr>
              <a:t> </a:t>
            </a:r>
            <a:r>
              <a:rPr lang="en-US" sz="2200" b="1" dirty="0">
                <a:latin typeface="+mn-lt"/>
              </a:rPr>
              <a:t>P</a:t>
            </a:r>
            <a:r>
              <a:rPr lang="en-US" sz="2200" dirty="0">
                <a:solidFill>
                  <a:srgbClr val="000000"/>
                </a:solidFill>
                <a:latin typeface="+mn-lt"/>
              </a:rPr>
              <a:t>.</a:t>
            </a:r>
          </a:p>
        </p:txBody>
      </p:sp>
    </p:spTree>
    <p:extLst>
      <p:ext uri="{BB962C8B-B14F-4D97-AF65-F5344CB8AC3E}">
        <p14:creationId xmlns:p14="http://schemas.microsoft.com/office/powerpoint/2010/main" val="123397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Introduction</a:t>
            </a:r>
          </a:p>
        </p:txBody>
      </p:sp>
      <p:sp>
        <p:nvSpPr>
          <p:cNvPr id="3" name="Text Placeholder 2"/>
          <p:cNvSpPr>
            <a:spLocks noGrp="1"/>
          </p:cNvSpPr>
          <p:nvPr>
            <p:ph type="body" idx="1"/>
          </p:nvPr>
        </p:nvSpPr>
        <p:spPr>
          <a:xfrm>
            <a:off x="457200" y="1600200"/>
            <a:ext cx="8229600" cy="1745832"/>
          </a:xfrm>
        </p:spPr>
        <p:txBody>
          <a:bodyPr/>
          <a:lstStyle/>
          <a:p>
            <a:r>
              <a:rPr lang="en-US" sz="2400" dirty="0">
                <a:latin typeface="+mn-lt"/>
              </a:rPr>
              <a:t>There are billions of personal computers in use and an even larger number of mobile devices with computers at their core.</a:t>
            </a:r>
          </a:p>
          <a:p>
            <a:r>
              <a:rPr lang="en-US" sz="2400" dirty="0">
                <a:latin typeface="+mn-lt"/>
              </a:rPr>
              <a:t>Since it was released in 2001,</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580483877"/>
              </p:ext>
            </p:extLst>
          </p:nvPr>
        </p:nvGraphicFramePr>
        <p:xfrm>
          <a:off x="4878677" y="2974740"/>
          <a:ext cx="503889" cy="371292"/>
        </p:xfrm>
        <a:graphic>
          <a:graphicData uri="http://schemas.openxmlformats.org/presentationml/2006/ole">
            <mc:AlternateContent xmlns:mc="http://schemas.openxmlformats.org/markup-compatibility/2006">
              <mc:Choice xmlns:v="urn:schemas-microsoft-com:vml" Requires="v">
                <p:oleObj spid="_x0000_s4097"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4878677" y="2974740"/>
                        <a:ext cx="503889" cy="371292"/>
                      </a:xfrm>
                      <a:prstGeom prst="rect">
                        <a:avLst/>
                      </a:prstGeom>
                    </p:spPr>
                  </p:pic>
                </p:oleObj>
              </mc:Fallback>
            </mc:AlternateContent>
          </a:graphicData>
        </a:graphic>
      </p:graphicFrame>
      <p:sp>
        <p:nvSpPr>
          <p:cNvPr id="4" name="Text Placeholder 3"/>
          <p:cNvSpPr>
            <a:spLocks noGrp="1"/>
          </p:cNvSpPr>
          <p:nvPr>
            <p:ph type="body" idx="2"/>
          </p:nvPr>
        </p:nvSpPr>
        <p:spPr>
          <a:xfrm>
            <a:off x="457200" y="2873802"/>
            <a:ext cx="8229600" cy="2613917"/>
          </a:xfrm>
        </p:spPr>
        <p:txBody>
          <a:bodyPr/>
          <a:lstStyle/>
          <a:p>
            <a:pPr marL="261938" indent="4586288">
              <a:buNone/>
            </a:pPr>
            <a:r>
              <a:rPr lang="en-US" sz="2400" dirty="0">
                <a:latin typeface="+mn-lt"/>
              </a:rPr>
              <a:t>has been used primarily to build applications for personal computers and systems that support them.</a:t>
            </a:r>
          </a:p>
          <a:p>
            <a:r>
              <a:rPr lang="en-US" sz="2400" dirty="0">
                <a:latin typeface="+mn-lt"/>
              </a:rPr>
              <a:t>The explosive growth of mobile phones, tablets and other devices also is creating significant opportunities for programming mobile apps.</a:t>
            </a:r>
          </a:p>
        </p:txBody>
      </p:sp>
    </p:spTree>
    <p:extLst>
      <p:ext uri="{BB962C8B-B14F-4D97-AF65-F5344CB8AC3E}">
        <p14:creationId xmlns:p14="http://schemas.microsoft.com/office/powerpoint/2010/main" val="37228741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(4 of 7)</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Businesses rapidly realized that by using the Internet, they could improve their operations and offer new and better services to their clients.</a:t>
            </a:r>
          </a:p>
          <a:p>
            <a:r>
              <a:rPr lang="en-US" altLang="en-US" sz="2400" dirty="0">
                <a:solidFill>
                  <a:srgbClr val="000000"/>
                </a:solidFill>
                <a:latin typeface="+mn-lt"/>
              </a:rPr>
              <a:t>This generated fierce competition among communications carriers and hardware and software suppliers to meet the increased infrastructure demand.</a:t>
            </a:r>
          </a:p>
          <a:p>
            <a:r>
              <a:rPr lang="en-US" altLang="en-US" sz="2400" dirty="0">
                <a:solidFill>
                  <a:srgbClr val="000000"/>
                </a:solidFill>
                <a:latin typeface="+mn-lt"/>
              </a:rPr>
              <a:t>As a result, </a:t>
            </a:r>
            <a:r>
              <a:rPr lang="en-US" altLang="en-US" sz="2400" b="1" dirty="0">
                <a:latin typeface="+mn-lt"/>
              </a:rPr>
              <a:t>bandwidth</a:t>
            </a:r>
            <a:r>
              <a:rPr lang="en-US" altLang="en-US" sz="2400" dirty="0">
                <a:solidFill>
                  <a:srgbClr val="000000"/>
                </a:solidFill>
                <a:latin typeface="+mn-lt"/>
              </a:rPr>
              <a:t>—the information-carrying capacity of communications lines—on the Internet has increased tremendously, while hardware costs have plummeted.</a:t>
            </a:r>
          </a:p>
        </p:txBody>
      </p:sp>
    </p:spTree>
    <p:extLst>
      <p:ext uri="{BB962C8B-B14F-4D97-AF65-F5344CB8AC3E}">
        <p14:creationId xmlns:p14="http://schemas.microsoft.com/office/powerpoint/2010/main" val="3186732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(5 of 7)</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The </a:t>
            </a:r>
            <a:r>
              <a:rPr lang="en-US" altLang="en-US" sz="2400" b="1" dirty="0">
                <a:latin typeface="+mn-lt"/>
              </a:rPr>
              <a:t>World Wide Web </a:t>
            </a:r>
            <a:r>
              <a:rPr lang="en-US" altLang="en-US" sz="2400" dirty="0">
                <a:solidFill>
                  <a:srgbClr val="000000"/>
                </a:solidFill>
                <a:latin typeface="+mn-lt"/>
              </a:rPr>
              <a:t>(simply called “the web”) is a collection of hardware and software associated with the Internet that allows computer users to locate and view multimedia-based documents (documents with various combinations of text, graphics, animations, audios and videos) on almost any subject.</a:t>
            </a:r>
            <a:endParaRPr lang="en-US" sz="2400" dirty="0">
              <a:latin typeface="+mn-lt"/>
            </a:endParaRPr>
          </a:p>
        </p:txBody>
      </p:sp>
    </p:spTree>
    <p:extLst>
      <p:ext uri="{BB962C8B-B14F-4D97-AF65-F5344CB8AC3E}">
        <p14:creationId xmlns:p14="http://schemas.microsoft.com/office/powerpoint/2010/main" val="38550542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(6 of 7)</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In 1989, Tim Berners-Lee of C</a:t>
            </a:r>
            <a:r>
              <a:rPr lang="en-US" altLang="en-US" sz="100" dirty="0">
                <a:solidFill>
                  <a:srgbClr val="000000"/>
                </a:solidFill>
                <a:latin typeface="+mn-lt"/>
              </a:rPr>
              <a:t> </a:t>
            </a:r>
            <a:r>
              <a:rPr lang="en-US" altLang="en-US" sz="2400" dirty="0">
                <a:solidFill>
                  <a:srgbClr val="000000"/>
                </a:solidFill>
                <a:latin typeface="+mn-lt"/>
              </a:rPr>
              <a:t>E</a:t>
            </a:r>
            <a:r>
              <a:rPr lang="en-US" altLang="en-US" sz="100" dirty="0">
                <a:solidFill>
                  <a:srgbClr val="000000"/>
                </a:solidFill>
                <a:latin typeface="+mn-lt"/>
              </a:rPr>
              <a:t> </a:t>
            </a:r>
            <a:r>
              <a:rPr lang="en-US" altLang="en-US" sz="2400" dirty="0">
                <a:solidFill>
                  <a:srgbClr val="000000"/>
                </a:solidFill>
                <a:latin typeface="+mn-lt"/>
              </a:rPr>
              <a:t>R</a:t>
            </a:r>
            <a:r>
              <a:rPr lang="en-US" altLang="en-US" sz="100" dirty="0">
                <a:solidFill>
                  <a:srgbClr val="000000"/>
                </a:solidFill>
                <a:latin typeface="+mn-lt"/>
              </a:rPr>
              <a:t> </a:t>
            </a:r>
            <a:r>
              <a:rPr lang="en-US" altLang="en-US" sz="2400" dirty="0">
                <a:solidFill>
                  <a:srgbClr val="000000"/>
                </a:solidFill>
                <a:latin typeface="+mn-lt"/>
              </a:rPr>
              <a:t>N (the European Organization for Nuclear Research) began to develop a technology for sharing information via “hyperlinked” text documents.</a:t>
            </a:r>
          </a:p>
          <a:p>
            <a:r>
              <a:rPr lang="en-US" altLang="en-US" sz="2400" dirty="0">
                <a:solidFill>
                  <a:srgbClr val="000000"/>
                </a:solidFill>
                <a:latin typeface="+mn-lt"/>
              </a:rPr>
              <a:t>Berners-Lee called his invention the </a:t>
            </a:r>
            <a:r>
              <a:rPr lang="en-US" altLang="en-US" sz="2400" b="1" dirty="0">
                <a:latin typeface="+mn-lt"/>
              </a:rPr>
              <a:t>HyperText Markup Language (H</a:t>
            </a:r>
            <a:r>
              <a:rPr lang="en-US" altLang="en-US" sz="100" b="1" dirty="0">
                <a:latin typeface="+mn-lt"/>
              </a:rPr>
              <a:t> </a:t>
            </a:r>
            <a:r>
              <a:rPr lang="en-US" altLang="en-US" sz="2400" b="1" dirty="0">
                <a:latin typeface="+mn-lt"/>
              </a:rPr>
              <a:t>T</a:t>
            </a:r>
            <a:r>
              <a:rPr lang="en-US" altLang="en-US" sz="100" b="1" dirty="0">
                <a:latin typeface="+mn-lt"/>
              </a:rPr>
              <a:t> </a:t>
            </a:r>
            <a:r>
              <a:rPr lang="en-US" altLang="en-US" sz="2400" b="1" dirty="0">
                <a:latin typeface="+mn-lt"/>
              </a:rPr>
              <a:t>M</a:t>
            </a:r>
            <a:r>
              <a:rPr lang="en-US" altLang="en-US" sz="100" b="1" dirty="0">
                <a:latin typeface="+mn-lt"/>
              </a:rPr>
              <a:t> </a:t>
            </a:r>
            <a:r>
              <a:rPr lang="en-US" altLang="en-US" sz="2400" b="1" dirty="0">
                <a:latin typeface="+mn-lt"/>
              </a:rPr>
              <a:t>L).</a:t>
            </a:r>
          </a:p>
          <a:p>
            <a:r>
              <a:rPr lang="en-US" altLang="en-US" sz="2400" dirty="0">
                <a:solidFill>
                  <a:srgbClr val="000000"/>
                </a:solidFill>
                <a:latin typeface="+mn-lt"/>
              </a:rPr>
              <a:t>He also wrote communication protocols such as </a:t>
            </a:r>
            <a:r>
              <a:rPr lang="en-US" altLang="en-US" sz="2400" b="1" dirty="0">
                <a:latin typeface="+mn-lt"/>
              </a:rPr>
              <a:t>HyperText Transfer Protocol (H</a:t>
            </a:r>
            <a:r>
              <a:rPr lang="en-US" altLang="en-US" sz="100" b="1" dirty="0">
                <a:latin typeface="+mn-lt"/>
              </a:rPr>
              <a:t> </a:t>
            </a:r>
            <a:r>
              <a:rPr lang="en-US" altLang="en-US" sz="2400" b="1" dirty="0">
                <a:latin typeface="+mn-lt"/>
              </a:rPr>
              <a:t>T</a:t>
            </a:r>
            <a:r>
              <a:rPr lang="en-US" altLang="en-US" sz="100" b="1" dirty="0">
                <a:latin typeface="+mn-lt"/>
              </a:rPr>
              <a:t> </a:t>
            </a:r>
            <a:r>
              <a:rPr lang="en-US" altLang="en-US" sz="2400" b="1" dirty="0">
                <a:latin typeface="+mn-lt"/>
              </a:rPr>
              <a:t>T</a:t>
            </a:r>
            <a:r>
              <a:rPr lang="en-US" altLang="en-US" sz="100" b="1" dirty="0">
                <a:latin typeface="+mn-lt"/>
              </a:rPr>
              <a:t> </a:t>
            </a:r>
            <a:r>
              <a:rPr lang="en-US" altLang="en-US" sz="2400" b="1" dirty="0">
                <a:latin typeface="+mn-lt"/>
              </a:rPr>
              <a:t>P)</a:t>
            </a:r>
            <a:r>
              <a:rPr lang="en-US" altLang="en-US" sz="2400" dirty="0">
                <a:solidFill>
                  <a:srgbClr val="000000"/>
                </a:solidFill>
                <a:latin typeface="+mn-lt"/>
              </a:rPr>
              <a:t> to form the backbone of his new hypertext information system, which he referred to as the World Wide Web.</a:t>
            </a:r>
          </a:p>
        </p:txBody>
      </p:sp>
    </p:spTree>
    <p:extLst>
      <p:ext uri="{BB962C8B-B14F-4D97-AF65-F5344CB8AC3E}">
        <p14:creationId xmlns:p14="http://schemas.microsoft.com/office/powerpoint/2010/main" val="224684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Internet and World Wide Web </a:t>
            </a:r>
            <a:r>
              <a:rPr lang="en-US" sz="2000" b="0" dirty="0"/>
              <a:t>(7 of 7)</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In 1994, Berners-Lee founded  the </a:t>
            </a:r>
            <a:r>
              <a:rPr lang="en-US" altLang="en-US" sz="2400" b="1" dirty="0">
                <a:latin typeface="+mn-lt"/>
              </a:rPr>
              <a:t>World Wide Web Consortium (W3C), </a:t>
            </a:r>
            <a:r>
              <a:rPr lang="en-US" altLang="en-US" sz="2400" dirty="0">
                <a:solidFill>
                  <a:srgbClr val="000000"/>
                </a:solidFill>
                <a:latin typeface="+mn-lt"/>
              </a:rPr>
              <a:t>devoted to developing web technologies.</a:t>
            </a:r>
          </a:p>
          <a:p>
            <a:r>
              <a:rPr lang="en-US" altLang="en-US" sz="2400" dirty="0">
                <a:solidFill>
                  <a:srgbClr val="000000"/>
                </a:solidFill>
                <a:latin typeface="+mn-lt"/>
              </a:rPr>
              <a:t>One of the W3C’s goals is to make the web accessible to everyone regardless of disabilities, language or culture.</a:t>
            </a:r>
          </a:p>
          <a:p>
            <a:r>
              <a:rPr lang="en-US" altLang="en-US" sz="2400" dirty="0">
                <a:solidFill>
                  <a:srgbClr val="000000"/>
                </a:solidFill>
                <a:latin typeface="+mn-lt"/>
              </a:rPr>
              <a:t>You’ll use</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730439683"/>
              </p:ext>
            </p:extLst>
          </p:nvPr>
        </p:nvGraphicFramePr>
        <p:xfrm>
          <a:off x="2187825" y="3949651"/>
          <a:ext cx="457163" cy="338701"/>
        </p:xfrm>
        <a:graphic>
          <a:graphicData uri="http://schemas.openxmlformats.org/presentationml/2006/ole">
            <mc:AlternateContent xmlns:mc="http://schemas.openxmlformats.org/markup-compatibility/2006">
              <mc:Choice xmlns:v="urn:schemas-microsoft-com:vml" Requires="v">
                <p:oleObj spid="_x0000_s10241"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2187825" y="3949651"/>
                        <a:ext cx="457163" cy="338701"/>
                      </a:xfrm>
                      <a:prstGeom prst="rect">
                        <a:avLst/>
                      </a:prstGeom>
                    </p:spPr>
                  </p:pic>
                </p:oleObj>
              </mc:Fallback>
            </mc:AlternateContent>
          </a:graphicData>
        </a:graphic>
      </p:graphicFrame>
      <p:sp>
        <p:nvSpPr>
          <p:cNvPr id="4" name="Text Placeholder 3"/>
          <p:cNvSpPr>
            <a:spLocks noGrp="1"/>
          </p:cNvSpPr>
          <p:nvPr>
            <p:ph type="body" idx="2"/>
          </p:nvPr>
        </p:nvSpPr>
        <p:spPr>
          <a:xfrm>
            <a:off x="457200" y="3822020"/>
            <a:ext cx="8229600" cy="895123"/>
          </a:xfrm>
        </p:spPr>
        <p:txBody>
          <a:bodyPr/>
          <a:lstStyle/>
          <a:p>
            <a:pPr marL="261938" indent="1885950">
              <a:buNone/>
            </a:pPr>
            <a:r>
              <a:rPr lang="en-US" altLang="en-US" sz="2400" dirty="0">
                <a:solidFill>
                  <a:srgbClr val="000000"/>
                </a:solidFill>
                <a:latin typeface="+mn-lt"/>
              </a:rPr>
              <a:t>and other Microsoft technologies to build web-based apps.</a:t>
            </a:r>
          </a:p>
        </p:txBody>
      </p:sp>
    </p:spTree>
    <p:extLst>
      <p:ext uri="{BB962C8B-B14F-4D97-AF65-F5344CB8AC3E}">
        <p14:creationId xmlns:p14="http://schemas.microsoft.com/office/powerpoint/2010/main" val="33782594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a:t>
            </a:r>
            <a:endParaRPr lang="en-US" sz="1200" dirty="0">
              <a:solidFill>
                <a:schemeClr val="bg1"/>
              </a:solidFill>
            </a:endParaRPr>
          </a:p>
        </p:txBody>
      </p:sp>
      <p:graphicFrame>
        <p:nvGraphicFramePr>
          <p:cNvPr id="7" name="Object 6" descr="C sharp"/>
          <p:cNvGraphicFramePr>
            <a:graphicFrameLocks noChangeAspect="1"/>
          </p:cNvGraphicFramePr>
          <p:nvPr>
            <p:extLst>
              <p:ext uri="{D42A27DB-BD31-4B8C-83A1-F6EECF244321}">
                <p14:modId xmlns:p14="http://schemas.microsoft.com/office/powerpoint/2010/main" val="720010096"/>
              </p:ext>
            </p:extLst>
          </p:nvPr>
        </p:nvGraphicFramePr>
        <p:xfrm>
          <a:off x="1179872" y="758108"/>
          <a:ext cx="596453" cy="465695"/>
        </p:xfrm>
        <a:graphic>
          <a:graphicData uri="http://schemas.openxmlformats.org/presentationml/2006/ole">
            <mc:AlternateContent xmlns:mc="http://schemas.openxmlformats.org/markup-compatibility/2006">
              <mc:Choice xmlns:v="urn:schemas-microsoft-com:vml" Requires="v">
                <p:oleObj spid="_x0000_s11265" name="Equation" r:id="rId3" imgW="228600" imgH="177480" progId="Equation.DSMT4">
                  <p:embed/>
                </p:oleObj>
              </mc:Choice>
              <mc:Fallback>
                <p:oleObj name="Equation" r:id="rId3" imgW="228600" imgH="177480" progId="Equation.DSMT4">
                  <p:embed/>
                  <p:pic>
                    <p:nvPicPr>
                      <p:cNvPr id="7" name="Object 6" descr="C sharp"/>
                      <p:cNvPicPr/>
                      <p:nvPr/>
                    </p:nvPicPr>
                    <p:blipFill>
                      <a:blip r:embed="rId4"/>
                      <a:stretch>
                        <a:fillRect/>
                      </a:stretch>
                    </p:blipFill>
                    <p:spPr>
                      <a:xfrm>
                        <a:off x="1179872" y="758108"/>
                        <a:ext cx="596453" cy="465695"/>
                      </a:xfrm>
                      <a:prstGeom prst="rect">
                        <a:avLst/>
                      </a:prstGeom>
                    </p:spPr>
                  </p:pic>
                </p:oleObj>
              </mc:Fallback>
            </mc:AlternateContent>
          </a:graphicData>
        </a:graphic>
      </p:graphicFrame>
      <p:sp>
        <p:nvSpPr>
          <p:cNvPr id="3" name="Text Placeholder 2"/>
          <p:cNvSpPr>
            <a:spLocks noGrp="1"/>
          </p:cNvSpPr>
          <p:nvPr>
            <p:ph type="body" idx="1"/>
          </p:nvPr>
        </p:nvSpPr>
        <p:spPr>
          <a:xfrm>
            <a:off x="457200" y="1600201"/>
            <a:ext cx="5087257" cy="533400"/>
          </a:xfrm>
        </p:spPr>
        <p:txBody>
          <a:bodyPr/>
          <a:lstStyle/>
          <a:p>
            <a:r>
              <a:rPr lang="en-US" sz="2400" dirty="0">
                <a:latin typeface="+mn-lt"/>
              </a:rPr>
              <a:t>In 2000, Microsoft announced the</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589547366"/>
              </p:ext>
            </p:extLst>
          </p:nvPr>
        </p:nvGraphicFramePr>
        <p:xfrm>
          <a:off x="5387541" y="1731844"/>
          <a:ext cx="457163" cy="313674"/>
        </p:xfrm>
        <a:graphic>
          <a:graphicData uri="http://schemas.openxmlformats.org/presentationml/2006/ole">
            <mc:AlternateContent xmlns:mc="http://schemas.openxmlformats.org/markup-compatibility/2006">
              <mc:Choice xmlns:v="urn:schemas-microsoft-com:vml" Requires="v">
                <p:oleObj spid="_x0000_s11266" name="Equation" r:id="rId5" imgW="241200" imgH="164880" progId="Equation.DSMT4">
                  <p:embed/>
                </p:oleObj>
              </mc:Choice>
              <mc:Fallback>
                <p:oleObj name="Equation" r:id="rId5" imgW="241200" imgH="164880" progId="Equation.DSMT4">
                  <p:embed/>
                  <p:pic>
                    <p:nvPicPr>
                      <p:cNvPr id="5" name="Object 4" descr="C sharp"/>
                      <p:cNvPicPr/>
                      <p:nvPr/>
                    </p:nvPicPr>
                    <p:blipFill>
                      <a:blip r:embed="rId6"/>
                      <a:stretch>
                        <a:fillRect/>
                      </a:stretch>
                    </p:blipFill>
                    <p:spPr>
                      <a:xfrm>
                        <a:off x="5387541" y="1731844"/>
                        <a:ext cx="457163" cy="313674"/>
                      </a:xfrm>
                      <a:prstGeom prst="rect">
                        <a:avLst/>
                      </a:prstGeom>
                    </p:spPr>
                  </p:pic>
                </p:oleObj>
              </mc:Fallback>
            </mc:AlternateContent>
          </a:graphicData>
        </a:graphic>
      </p:graphicFrame>
      <p:sp>
        <p:nvSpPr>
          <p:cNvPr id="8" name="Content Placeholder 7"/>
          <p:cNvSpPr>
            <a:spLocks noGrp="1"/>
          </p:cNvSpPr>
          <p:nvPr>
            <p:ph sz="quarter" idx="13"/>
          </p:nvPr>
        </p:nvSpPr>
        <p:spPr>
          <a:xfrm>
            <a:off x="457200" y="1585687"/>
            <a:ext cx="8229600" cy="838199"/>
          </a:xfrm>
        </p:spPr>
        <p:txBody>
          <a:bodyPr/>
          <a:lstStyle/>
          <a:p>
            <a:pPr marL="261938" indent="5062538">
              <a:buNone/>
            </a:pPr>
            <a:r>
              <a:rPr lang="en-US" sz="2400" dirty="0">
                <a:latin typeface="+mn-lt"/>
              </a:rPr>
              <a:t>programming language.</a:t>
            </a:r>
          </a:p>
          <a:p>
            <a:r>
              <a:rPr lang="en-US" sz="2400" dirty="0">
                <a:latin typeface="+mn-lt"/>
              </a:rPr>
              <a:t> </a:t>
            </a:r>
          </a:p>
        </p:txBody>
      </p:sp>
      <p:graphicFrame>
        <p:nvGraphicFramePr>
          <p:cNvPr id="4" name="Object 3" descr="C sharp"/>
          <p:cNvGraphicFramePr>
            <a:graphicFrameLocks noChangeAspect="1"/>
          </p:cNvGraphicFramePr>
          <p:nvPr>
            <p:extLst>
              <p:ext uri="{D42A27DB-BD31-4B8C-83A1-F6EECF244321}">
                <p14:modId xmlns:p14="http://schemas.microsoft.com/office/powerpoint/2010/main" val="2002175702"/>
              </p:ext>
            </p:extLst>
          </p:nvPr>
        </p:nvGraphicFramePr>
        <p:xfrm>
          <a:off x="774342" y="2649973"/>
          <a:ext cx="439325" cy="325486"/>
        </p:xfrm>
        <a:graphic>
          <a:graphicData uri="http://schemas.openxmlformats.org/presentationml/2006/ole">
            <mc:AlternateContent xmlns:mc="http://schemas.openxmlformats.org/markup-compatibility/2006">
              <mc:Choice xmlns:v="urn:schemas-microsoft-com:vml" Requires="v">
                <p:oleObj spid="_x0000_s11267" name="Equation" r:id="rId7" imgW="241200" imgH="177480" progId="Equation.DSMT4">
                  <p:embed/>
                </p:oleObj>
              </mc:Choice>
              <mc:Fallback>
                <p:oleObj name="Equation" r:id="rId7" imgW="241200" imgH="177480" progId="Equation.DSMT4">
                  <p:embed/>
                  <p:pic>
                    <p:nvPicPr>
                      <p:cNvPr id="4" name="Object 3" descr="C sharp"/>
                      <p:cNvPicPr/>
                      <p:nvPr/>
                    </p:nvPicPr>
                    <p:blipFill>
                      <a:blip r:embed="rId8"/>
                      <a:stretch>
                        <a:fillRect/>
                      </a:stretch>
                    </p:blipFill>
                    <p:spPr>
                      <a:xfrm>
                        <a:off x="774342" y="2649973"/>
                        <a:ext cx="439325" cy="325486"/>
                      </a:xfrm>
                      <a:prstGeom prst="rect">
                        <a:avLst/>
                      </a:prstGeom>
                    </p:spPr>
                  </p:pic>
                </p:oleObj>
              </mc:Fallback>
            </mc:AlternateContent>
          </a:graphicData>
        </a:graphic>
      </p:graphicFrame>
      <p:sp>
        <p:nvSpPr>
          <p:cNvPr id="9" name="Content Placeholder 8"/>
          <p:cNvSpPr>
            <a:spLocks noGrp="1"/>
          </p:cNvSpPr>
          <p:nvPr>
            <p:ph sz="quarter" idx="14"/>
          </p:nvPr>
        </p:nvSpPr>
        <p:spPr>
          <a:xfrm>
            <a:off x="457200" y="2533879"/>
            <a:ext cx="8232775" cy="935035"/>
          </a:xfrm>
        </p:spPr>
        <p:txBody>
          <a:bodyPr/>
          <a:lstStyle/>
          <a:p>
            <a:pPr marL="261938" indent="449263">
              <a:buNone/>
            </a:pPr>
            <a:r>
              <a:rPr lang="en-US" sz="2400" dirty="0">
                <a:latin typeface="+mn-lt"/>
              </a:rPr>
              <a:t>has roots in the C, C++ and Java programming languages.</a:t>
            </a:r>
          </a:p>
        </p:txBody>
      </p:sp>
    </p:spTree>
    <p:extLst>
      <p:ext uri="{BB962C8B-B14F-4D97-AF65-F5344CB8AC3E}">
        <p14:creationId xmlns:p14="http://schemas.microsoft.com/office/powerpoint/2010/main" val="3810670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1.8.1 Object-Oriented Programming</a:t>
            </a:r>
          </a:p>
        </p:txBody>
      </p:sp>
      <p:sp>
        <p:nvSpPr>
          <p:cNvPr id="3" name="Text Placeholder 2"/>
          <p:cNvSpPr>
            <a:spLocks noGrp="1"/>
          </p:cNvSpPr>
          <p:nvPr>
            <p:ph type="body" idx="1"/>
          </p:nvPr>
        </p:nvSpPr>
        <p:spPr>
          <a:xfrm>
            <a:off x="457200" y="1600201"/>
            <a:ext cx="333830" cy="533400"/>
          </a:xfrm>
        </p:spPr>
        <p:txBody>
          <a:bodyPr/>
          <a:lstStyle/>
          <a:p>
            <a:r>
              <a:rPr lang="en-US" sz="2400" dirty="0">
                <a:latin typeface="+mn-lt"/>
              </a:rPr>
              <a:t> </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2644369141"/>
              </p:ext>
            </p:extLst>
          </p:nvPr>
        </p:nvGraphicFramePr>
        <p:xfrm>
          <a:off x="782199" y="1723642"/>
          <a:ext cx="452637" cy="335348"/>
        </p:xfrm>
        <a:graphic>
          <a:graphicData uri="http://schemas.openxmlformats.org/presentationml/2006/ole">
            <mc:AlternateContent xmlns:mc="http://schemas.openxmlformats.org/markup-compatibility/2006">
              <mc:Choice xmlns:v="urn:schemas-microsoft-com:vml" Requires="v">
                <p:oleObj spid="_x0000_s12289" name="Equation" r:id="rId3" imgW="241200" imgH="177480" progId="Equation.DSMT4">
                  <p:embed/>
                </p:oleObj>
              </mc:Choice>
              <mc:Fallback>
                <p:oleObj name="Equation" r:id="rId3" imgW="241200" imgH="177480" progId="Equation.DSMT4">
                  <p:embed/>
                  <p:pic>
                    <p:nvPicPr>
                      <p:cNvPr id="9" name="Object 8" descr="C sharp"/>
                      <p:cNvPicPr/>
                      <p:nvPr/>
                    </p:nvPicPr>
                    <p:blipFill>
                      <a:blip r:embed="rId4"/>
                      <a:stretch>
                        <a:fillRect/>
                      </a:stretch>
                    </p:blipFill>
                    <p:spPr>
                      <a:xfrm>
                        <a:off x="782199" y="1723642"/>
                        <a:ext cx="452637" cy="335348"/>
                      </a:xfrm>
                      <a:prstGeom prst="rect">
                        <a:avLst/>
                      </a:prstGeom>
                    </p:spPr>
                  </p:pic>
                </p:oleObj>
              </mc:Fallback>
            </mc:AlternateContent>
          </a:graphicData>
        </a:graphic>
      </p:graphicFrame>
      <p:sp>
        <p:nvSpPr>
          <p:cNvPr id="4" name="Content Placeholder 3"/>
          <p:cNvSpPr>
            <a:spLocks noGrp="1"/>
          </p:cNvSpPr>
          <p:nvPr>
            <p:ph sz="quarter" idx="13"/>
          </p:nvPr>
        </p:nvSpPr>
        <p:spPr>
          <a:xfrm>
            <a:off x="457200" y="1600201"/>
            <a:ext cx="8229600" cy="1735225"/>
          </a:xfrm>
        </p:spPr>
        <p:txBody>
          <a:bodyPr/>
          <a:lstStyle/>
          <a:p>
            <a:pPr marL="265113" indent="446088">
              <a:buNone/>
            </a:pPr>
            <a:r>
              <a:rPr lang="en-US" sz="2400" dirty="0">
                <a:latin typeface="+mn-lt"/>
              </a:rPr>
              <a:t>is </a:t>
            </a:r>
            <a:r>
              <a:rPr lang="en-US" sz="2400" b="1" dirty="0">
                <a:latin typeface="+mn-lt"/>
              </a:rPr>
              <a:t>object oriented</a:t>
            </a:r>
            <a:r>
              <a:rPr lang="en-US" sz="2400" dirty="0">
                <a:latin typeface="+mn-lt"/>
              </a:rPr>
              <a:t>—we’ve discussed the basics of object technology and we present a rich treatment of object-oriented programming throughout the book.</a:t>
            </a:r>
          </a:p>
          <a:p>
            <a:pPr marL="255600">
              <a:buFont typeface="Arial" panose="020B0604020202020204" pitchFamily="34" charset="0"/>
              <a:buChar char="•"/>
            </a:pPr>
            <a:r>
              <a:rPr lang="en-US" sz="2400" dirty="0">
                <a:latin typeface="+mn-lt"/>
              </a:rPr>
              <a:t> </a:t>
            </a: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1464842134"/>
              </p:ext>
            </p:extLst>
          </p:nvPr>
        </p:nvGraphicFramePr>
        <p:xfrm>
          <a:off x="776282" y="3013164"/>
          <a:ext cx="434975" cy="322263"/>
        </p:xfrm>
        <a:graphic>
          <a:graphicData uri="http://schemas.openxmlformats.org/presentationml/2006/ole">
            <mc:AlternateContent xmlns:mc="http://schemas.openxmlformats.org/markup-compatibility/2006">
              <mc:Choice xmlns:v="urn:schemas-microsoft-com:vml" Requires="v">
                <p:oleObj spid="_x0000_s12290" name="Equation" r:id="rId5" imgW="241200" imgH="177480" progId="Equation.DSMT4">
                  <p:embed/>
                </p:oleObj>
              </mc:Choice>
              <mc:Fallback>
                <p:oleObj name="Equation" r:id="rId5" imgW="241200" imgH="177480" progId="Equation.DSMT4">
                  <p:embed/>
                  <p:pic>
                    <p:nvPicPr>
                      <p:cNvPr id="10" name="Object 9" descr="C sharp"/>
                      <p:cNvPicPr/>
                      <p:nvPr/>
                    </p:nvPicPr>
                    <p:blipFill>
                      <a:blip r:embed="rId4"/>
                      <a:stretch>
                        <a:fillRect/>
                      </a:stretch>
                    </p:blipFill>
                    <p:spPr>
                      <a:xfrm>
                        <a:off x="776282" y="3013164"/>
                        <a:ext cx="434975" cy="322263"/>
                      </a:xfrm>
                      <a:prstGeom prst="rect">
                        <a:avLst/>
                      </a:prstGeom>
                    </p:spPr>
                  </p:pic>
                </p:oleObj>
              </mc:Fallback>
            </mc:AlternateContent>
          </a:graphicData>
        </a:graphic>
      </p:graphicFrame>
      <p:sp>
        <p:nvSpPr>
          <p:cNvPr id="5" name="Content Placeholder 4"/>
          <p:cNvSpPr>
            <a:spLocks noGrp="1"/>
          </p:cNvSpPr>
          <p:nvPr>
            <p:ph sz="quarter" idx="14"/>
          </p:nvPr>
        </p:nvSpPr>
        <p:spPr>
          <a:xfrm>
            <a:off x="457200" y="2871651"/>
            <a:ext cx="8232775" cy="1293950"/>
          </a:xfrm>
        </p:spPr>
        <p:txBody>
          <a:bodyPr/>
          <a:lstStyle/>
          <a:p>
            <a:pPr marL="265113" indent="457200">
              <a:buNone/>
            </a:pPr>
            <a:r>
              <a:rPr lang="en-US" sz="2400" dirty="0">
                <a:latin typeface="+mn-lt"/>
              </a:rPr>
              <a:t>has access to the powerful </a:t>
            </a:r>
            <a:r>
              <a:rPr lang="en-US" sz="2400" b="1" dirty="0">
                <a:latin typeface="+mn-lt"/>
              </a:rPr>
              <a:t>.NET Framework Class Library</a:t>
            </a:r>
            <a:r>
              <a:rPr lang="en-US" sz="2400" dirty="0">
                <a:latin typeface="+mn-lt"/>
              </a:rPr>
              <a:t>—a vast collection of prebuilt classes that enable- you to develop apps quickly (Figure 1.5).</a:t>
            </a:r>
          </a:p>
        </p:txBody>
      </p:sp>
    </p:spTree>
    <p:extLst>
      <p:ext uri="{BB962C8B-B14F-4D97-AF65-F5344CB8AC3E}">
        <p14:creationId xmlns:p14="http://schemas.microsoft.com/office/powerpoint/2010/main" val="1745230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 Some Key Capabilities in the .Net Framework Class Library</a:t>
            </a:r>
          </a:p>
        </p:txBody>
      </p:sp>
      <p:sp>
        <p:nvSpPr>
          <p:cNvPr id="3" name="Text Placeholder 2"/>
          <p:cNvSpPr>
            <a:spLocks noGrp="1"/>
          </p:cNvSpPr>
          <p:nvPr>
            <p:ph type="body" idx="1"/>
          </p:nvPr>
        </p:nvSpPr>
        <p:spPr>
          <a:xfrm>
            <a:off x="457200" y="1600200"/>
            <a:ext cx="8229600" cy="585537"/>
          </a:xfrm>
        </p:spPr>
        <p:txBody>
          <a:bodyPr/>
          <a:lstStyle/>
          <a:p>
            <a:pPr marL="0" indent="0">
              <a:buNone/>
            </a:pPr>
            <a:r>
              <a:rPr lang="en-US" sz="2400" dirty="0">
                <a:latin typeface="+mn-lt"/>
              </a:rPr>
              <a:t>Some key capabilities in the .NET Framework Class Library</a:t>
            </a:r>
          </a:p>
        </p:txBody>
      </p:sp>
      <p:graphicFrame>
        <p:nvGraphicFramePr>
          <p:cNvPr id="4" name="Table 3"/>
          <p:cNvGraphicFramePr>
            <a:graphicFrameLocks noGrp="1"/>
          </p:cNvGraphicFramePr>
          <p:nvPr>
            <p:extLst>
              <p:ext uri="{D42A27DB-BD31-4B8C-83A1-F6EECF244321}">
                <p14:modId xmlns:p14="http://schemas.microsoft.com/office/powerpoint/2010/main" val="2233711518"/>
              </p:ext>
            </p:extLst>
          </p:nvPr>
        </p:nvGraphicFramePr>
        <p:xfrm>
          <a:off x="631371" y="2399059"/>
          <a:ext cx="7888514" cy="2609088"/>
        </p:xfrm>
        <a:graphic>
          <a:graphicData uri="http://schemas.openxmlformats.org/drawingml/2006/table">
            <a:tbl>
              <a:tblPr firstRow="1" firstCol="1" bandRow="1">
                <a:tableStyleId>{40F9630F-82C1-40B7-BC3A-925EFCFF5E92}</a:tableStyleId>
              </a:tblPr>
              <a:tblGrid>
                <a:gridCol w="3432629">
                  <a:extLst>
                    <a:ext uri="{9D8B030D-6E8A-4147-A177-3AD203B41FA5}">
                      <a16:colId xmlns:a16="http://schemas.microsoft.com/office/drawing/2014/main" val="2872512027"/>
                    </a:ext>
                  </a:extLst>
                </a:gridCol>
                <a:gridCol w="4455885">
                  <a:extLst>
                    <a:ext uri="{9D8B030D-6E8A-4147-A177-3AD203B41FA5}">
                      <a16:colId xmlns:a16="http://schemas.microsoft.com/office/drawing/2014/main" val="454615490"/>
                    </a:ext>
                  </a:extLst>
                </a:gridCol>
              </a:tblGrid>
              <a:tr h="80473">
                <a:tc>
                  <a:txBody>
                    <a:bodyPr/>
                    <a:lstStyle/>
                    <a:p>
                      <a:pPr marL="0" marR="0">
                        <a:lnSpc>
                          <a:spcPct val="107000"/>
                        </a:lnSpc>
                        <a:spcBef>
                          <a:spcPts val="0"/>
                        </a:spcBef>
                        <a:spcAft>
                          <a:spcPts val="0"/>
                        </a:spcAft>
                      </a:pPr>
                      <a:r>
                        <a:rPr lang="en-US" sz="2000" b="0" dirty="0">
                          <a:effectLst/>
                          <a:latin typeface="+mn-lt"/>
                        </a:rPr>
                        <a:t>Database</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b="0" dirty="0">
                          <a:effectLst/>
                          <a:latin typeface="+mn-lt"/>
                        </a:rPr>
                        <a:t>Debugging</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7715197"/>
                  </a:ext>
                </a:extLst>
              </a:tr>
              <a:tr h="80473">
                <a:tc>
                  <a:txBody>
                    <a:bodyPr/>
                    <a:lstStyle/>
                    <a:p>
                      <a:pPr marL="0" marR="0">
                        <a:lnSpc>
                          <a:spcPct val="107000"/>
                        </a:lnSpc>
                        <a:spcBef>
                          <a:spcPts val="0"/>
                        </a:spcBef>
                        <a:spcAft>
                          <a:spcPts val="0"/>
                        </a:spcAft>
                      </a:pPr>
                      <a:r>
                        <a:rPr lang="en-US" sz="2000" b="0" dirty="0">
                          <a:effectLst/>
                          <a:latin typeface="+mn-lt"/>
                        </a:rPr>
                        <a:t>Building web apps</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Multithreading</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269586"/>
                  </a:ext>
                </a:extLst>
              </a:tr>
              <a:tr h="80473">
                <a:tc>
                  <a:txBody>
                    <a:bodyPr/>
                    <a:lstStyle/>
                    <a:p>
                      <a:pPr marL="0" marR="0">
                        <a:lnSpc>
                          <a:spcPct val="107000"/>
                        </a:lnSpc>
                        <a:spcBef>
                          <a:spcPts val="0"/>
                        </a:spcBef>
                        <a:spcAft>
                          <a:spcPts val="0"/>
                        </a:spcAft>
                      </a:pPr>
                      <a:r>
                        <a:rPr lang="en-US" sz="2000" b="0" dirty="0">
                          <a:effectLst/>
                          <a:latin typeface="+mn-lt"/>
                        </a:rPr>
                        <a:t>Graphics</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File processing</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339676"/>
                  </a:ext>
                </a:extLst>
              </a:tr>
              <a:tr h="80473">
                <a:tc>
                  <a:txBody>
                    <a:bodyPr/>
                    <a:lstStyle/>
                    <a:p>
                      <a:pPr marL="0" marR="0">
                        <a:lnSpc>
                          <a:spcPct val="107000"/>
                        </a:lnSpc>
                        <a:spcBef>
                          <a:spcPts val="0"/>
                        </a:spcBef>
                        <a:spcAft>
                          <a:spcPts val="0"/>
                        </a:spcAft>
                      </a:pPr>
                      <a:r>
                        <a:rPr lang="en-US" sz="2000" b="0" dirty="0">
                          <a:effectLst/>
                          <a:latin typeface="+mn-lt"/>
                        </a:rPr>
                        <a:t>Input/output</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Security</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4629935"/>
                  </a:ext>
                </a:extLst>
              </a:tr>
              <a:tr h="80473">
                <a:tc>
                  <a:txBody>
                    <a:bodyPr/>
                    <a:lstStyle/>
                    <a:p>
                      <a:pPr marL="0" marR="0">
                        <a:lnSpc>
                          <a:spcPct val="107000"/>
                        </a:lnSpc>
                        <a:spcBef>
                          <a:spcPts val="0"/>
                        </a:spcBef>
                        <a:spcAft>
                          <a:spcPts val="0"/>
                        </a:spcAft>
                      </a:pPr>
                      <a:r>
                        <a:rPr lang="en-US" sz="2000" b="0" dirty="0">
                          <a:effectLst/>
                          <a:latin typeface="+mn-lt"/>
                        </a:rPr>
                        <a:t>Computer networking</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Web communication</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8837078"/>
                  </a:ext>
                </a:extLst>
              </a:tr>
              <a:tr h="80473">
                <a:tc>
                  <a:txBody>
                    <a:bodyPr/>
                    <a:lstStyle/>
                    <a:p>
                      <a:pPr marL="0" marR="0">
                        <a:lnSpc>
                          <a:spcPct val="107000"/>
                        </a:lnSpc>
                        <a:spcBef>
                          <a:spcPts val="0"/>
                        </a:spcBef>
                        <a:spcAft>
                          <a:spcPts val="0"/>
                        </a:spcAft>
                      </a:pPr>
                      <a:r>
                        <a:rPr lang="en-US" sz="2000" b="0" dirty="0">
                          <a:effectLst/>
                          <a:latin typeface="+mn-lt"/>
                        </a:rPr>
                        <a:t>Permissions</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Graphical user interface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8069312"/>
                  </a:ext>
                </a:extLst>
              </a:tr>
              <a:tr h="80473">
                <a:tc>
                  <a:txBody>
                    <a:bodyPr/>
                    <a:lstStyle/>
                    <a:p>
                      <a:pPr marL="0" marR="0">
                        <a:lnSpc>
                          <a:spcPct val="107000"/>
                        </a:lnSpc>
                        <a:spcBef>
                          <a:spcPts val="0"/>
                        </a:spcBef>
                        <a:spcAft>
                          <a:spcPts val="0"/>
                        </a:spcAft>
                      </a:pPr>
                      <a:r>
                        <a:rPr lang="en-US" sz="2000" b="0" dirty="0">
                          <a:effectLst/>
                          <a:latin typeface="+mn-lt"/>
                        </a:rPr>
                        <a:t>Mobile</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Data structures</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8975462"/>
                  </a:ext>
                </a:extLst>
              </a:tr>
              <a:tr h="80473">
                <a:tc>
                  <a:txBody>
                    <a:bodyPr/>
                    <a:lstStyle/>
                    <a:p>
                      <a:pPr marL="0" marR="0">
                        <a:lnSpc>
                          <a:spcPct val="107000"/>
                        </a:lnSpc>
                        <a:spcBef>
                          <a:spcPts val="0"/>
                        </a:spcBef>
                        <a:spcAft>
                          <a:spcPts val="0"/>
                        </a:spcAft>
                      </a:pPr>
                      <a:r>
                        <a:rPr lang="en-US" sz="2000" b="0" dirty="0">
                          <a:effectLst/>
                          <a:latin typeface="+mn-lt"/>
                        </a:rPr>
                        <a:t>String processing</a:t>
                      </a:r>
                      <a:endParaRPr lang="en-US" sz="20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000" dirty="0">
                          <a:effectLst/>
                          <a:latin typeface="+mn-lt"/>
                        </a:rPr>
                        <a:t>Universal Windows Platform G</a:t>
                      </a:r>
                      <a:r>
                        <a:rPr lang="en-US" sz="100" dirty="0">
                          <a:effectLst/>
                          <a:latin typeface="+mn-lt"/>
                        </a:rPr>
                        <a:t> </a:t>
                      </a:r>
                      <a:r>
                        <a:rPr lang="en-US" sz="2000" dirty="0">
                          <a:effectLst/>
                          <a:latin typeface="+mn-lt"/>
                        </a:rPr>
                        <a:t>U</a:t>
                      </a:r>
                      <a:r>
                        <a:rPr lang="en-US" sz="100" dirty="0">
                          <a:effectLst/>
                          <a:latin typeface="+mn-lt"/>
                        </a:rPr>
                        <a:t> </a:t>
                      </a:r>
                      <a:r>
                        <a:rPr lang="en-US" sz="2000" dirty="0">
                          <a:effectLst/>
                          <a:latin typeface="+mn-lt"/>
                        </a:rPr>
                        <a:t>I</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3171701"/>
                  </a:ext>
                </a:extLst>
              </a:tr>
            </a:tbl>
          </a:graphicData>
        </a:graphic>
      </p:graphicFrame>
    </p:spTree>
    <p:extLst>
      <p:ext uri="{BB962C8B-B14F-4D97-AF65-F5344CB8AC3E}">
        <p14:creationId xmlns:p14="http://schemas.microsoft.com/office/powerpoint/2010/main" val="4051177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1.8.2 Event-Driven Programming</a:t>
            </a:r>
          </a:p>
        </p:txBody>
      </p:sp>
      <p:sp>
        <p:nvSpPr>
          <p:cNvPr id="3" name="Text Placeholder 2"/>
          <p:cNvSpPr>
            <a:spLocks noGrp="1"/>
          </p:cNvSpPr>
          <p:nvPr>
            <p:ph type="body" idx="1"/>
          </p:nvPr>
        </p:nvSpPr>
        <p:spPr>
          <a:xfrm>
            <a:off x="457199" y="1600201"/>
            <a:ext cx="368017" cy="436198"/>
          </a:xfrm>
        </p:spPr>
        <p:txBody>
          <a:bodyPr/>
          <a:lstStyle/>
          <a:p>
            <a:pPr>
              <a:buFont typeface="Arial" panose="020B0604020202020204" pitchFamily="34" charset="0"/>
              <a:buChar char="•"/>
            </a:pPr>
            <a:r>
              <a:rPr lang="en-US" sz="2400" dirty="0">
                <a:latin typeface="+mn-lt"/>
              </a:rPr>
              <a:t> </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81185795"/>
              </p:ext>
            </p:extLst>
          </p:nvPr>
        </p:nvGraphicFramePr>
        <p:xfrm>
          <a:off x="774382" y="1722902"/>
          <a:ext cx="448155" cy="332028"/>
        </p:xfrm>
        <a:graphic>
          <a:graphicData uri="http://schemas.openxmlformats.org/presentationml/2006/ole">
            <mc:AlternateContent xmlns:mc="http://schemas.openxmlformats.org/markup-compatibility/2006">
              <mc:Choice xmlns:v="urn:schemas-microsoft-com:vml" Requires="v">
                <p:oleObj spid="_x0000_s13313"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774382" y="1722902"/>
                        <a:ext cx="448155" cy="332028"/>
                      </a:xfrm>
                      <a:prstGeom prst="rect">
                        <a:avLst/>
                      </a:prstGeom>
                    </p:spPr>
                  </p:pic>
                </p:oleObj>
              </mc:Fallback>
            </mc:AlternateContent>
          </a:graphicData>
        </a:graphic>
      </p:graphicFrame>
      <p:sp>
        <p:nvSpPr>
          <p:cNvPr id="4" name="Text Placeholder 3"/>
          <p:cNvSpPr>
            <a:spLocks noGrp="1"/>
          </p:cNvSpPr>
          <p:nvPr>
            <p:ph type="body" idx="2"/>
          </p:nvPr>
        </p:nvSpPr>
        <p:spPr>
          <a:xfrm>
            <a:off x="457200" y="1556660"/>
            <a:ext cx="8229600" cy="2217056"/>
          </a:xfrm>
        </p:spPr>
        <p:txBody>
          <a:bodyPr/>
          <a:lstStyle/>
          <a:p>
            <a:pPr marL="0" indent="722313">
              <a:buNone/>
            </a:pPr>
            <a:r>
              <a:rPr lang="en-US" sz="2400" dirty="0">
                <a:latin typeface="+mn-lt"/>
              </a:rPr>
              <a:t>graphical user interfaces (G</a:t>
            </a:r>
            <a:r>
              <a:rPr lang="en-US" sz="100" dirty="0">
                <a:latin typeface="+mn-lt"/>
              </a:rPr>
              <a:t> </a:t>
            </a:r>
            <a:r>
              <a:rPr lang="en-US" sz="2400" dirty="0">
                <a:latin typeface="+mn-lt"/>
              </a:rPr>
              <a:t>U</a:t>
            </a:r>
            <a:r>
              <a:rPr lang="en-US" sz="100" dirty="0">
                <a:latin typeface="+mn-lt"/>
              </a:rPr>
              <a:t> </a:t>
            </a:r>
            <a:r>
              <a:rPr lang="en-US" sz="2400" dirty="0">
                <a:latin typeface="+mn-lt"/>
              </a:rPr>
              <a:t>Is) are </a:t>
            </a:r>
            <a:r>
              <a:rPr lang="en-US" sz="2400" b="1" dirty="0">
                <a:latin typeface="+mn-lt"/>
              </a:rPr>
              <a:t>event driven</a:t>
            </a:r>
            <a:r>
              <a:rPr lang="en-US" sz="2400" dirty="0">
                <a:latin typeface="+mn-lt"/>
              </a:rPr>
              <a:t>.</a:t>
            </a:r>
          </a:p>
          <a:p>
            <a:r>
              <a:rPr lang="en-US" sz="2400" dirty="0">
                <a:latin typeface="+mn-lt"/>
              </a:rPr>
              <a:t>You can write programs that respond to user-initiated </a:t>
            </a:r>
            <a:r>
              <a:rPr lang="en-US" sz="2400" b="1" dirty="0">
                <a:latin typeface="+mn-lt"/>
              </a:rPr>
              <a:t>events</a:t>
            </a:r>
            <a:r>
              <a:rPr lang="en-US" sz="2400" dirty="0">
                <a:latin typeface="+mn-lt"/>
              </a:rPr>
              <a:t> such as mouse clicks, keystrokes, timer expirations and </a:t>
            </a:r>
            <a:r>
              <a:rPr lang="en-US" sz="2400" b="1" dirty="0">
                <a:latin typeface="+mn-lt"/>
              </a:rPr>
              <a:t>touches</a:t>
            </a:r>
            <a:r>
              <a:rPr lang="en-US" sz="2400" dirty="0">
                <a:latin typeface="+mn-lt"/>
              </a:rPr>
              <a:t> and </a:t>
            </a:r>
            <a:r>
              <a:rPr lang="en-US" sz="2400" b="1" dirty="0">
                <a:latin typeface="+mn-lt"/>
              </a:rPr>
              <a:t>finger swipes</a:t>
            </a:r>
            <a:r>
              <a:rPr lang="en-US" sz="2400" dirty="0">
                <a:latin typeface="+mn-lt"/>
              </a:rPr>
              <a:t>—gestures that are widely used on smartphones and tablets.</a:t>
            </a:r>
          </a:p>
        </p:txBody>
      </p:sp>
    </p:spTree>
    <p:extLst>
      <p:ext uri="{BB962C8B-B14F-4D97-AF65-F5344CB8AC3E}">
        <p14:creationId xmlns:p14="http://schemas.microsoft.com/office/powerpoint/2010/main" val="857615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1.8.3 Visual Programming</a:t>
            </a:r>
          </a:p>
        </p:txBody>
      </p:sp>
      <p:sp>
        <p:nvSpPr>
          <p:cNvPr id="3" name="Text Placeholder 2"/>
          <p:cNvSpPr>
            <a:spLocks noGrp="1"/>
          </p:cNvSpPr>
          <p:nvPr>
            <p:ph type="body" idx="1"/>
          </p:nvPr>
        </p:nvSpPr>
        <p:spPr>
          <a:xfrm>
            <a:off x="457200" y="1600200"/>
            <a:ext cx="8229600" cy="465227"/>
          </a:xfrm>
        </p:spPr>
        <p:txBody>
          <a:bodyPr/>
          <a:lstStyle/>
          <a:p>
            <a:r>
              <a:rPr lang="en-US" sz="2400" dirty="0">
                <a:latin typeface="+mn-lt"/>
              </a:rPr>
              <a:t>Microsoft’s Visual Studio enables you to use</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412843431"/>
              </p:ext>
            </p:extLst>
          </p:nvPr>
        </p:nvGraphicFramePr>
        <p:xfrm>
          <a:off x="6826795" y="1757912"/>
          <a:ext cx="434975" cy="322263"/>
        </p:xfrm>
        <a:graphic>
          <a:graphicData uri="http://schemas.openxmlformats.org/presentationml/2006/ole">
            <mc:AlternateContent xmlns:mc="http://schemas.openxmlformats.org/markup-compatibility/2006">
              <mc:Choice xmlns:v="urn:schemas-microsoft-com:vml" Requires="v">
                <p:oleObj spid="_x0000_s14337"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6826795" y="1757912"/>
                        <a:ext cx="434975" cy="322263"/>
                      </a:xfrm>
                      <a:prstGeom prst="rect">
                        <a:avLst/>
                      </a:prstGeom>
                    </p:spPr>
                  </p:pic>
                </p:oleObj>
              </mc:Fallback>
            </mc:AlternateContent>
          </a:graphicData>
        </a:graphic>
      </p:graphicFrame>
      <p:sp>
        <p:nvSpPr>
          <p:cNvPr id="4" name="Text Placeholder 3"/>
          <p:cNvSpPr>
            <a:spLocks noGrp="1"/>
          </p:cNvSpPr>
          <p:nvPr>
            <p:ph type="body" idx="2"/>
          </p:nvPr>
        </p:nvSpPr>
        <p:spPr>
          <a:xfrm>
            <a:off x="457200" y="1600201"/>
            <a:ext cx="8229600" cy="2758440"/>
          </a:xfrm>
        </p:spPr>
        <p:txBody>
          <a:bodyPr/>
          <a:lstStyle/>
          <a:p>
            <a:pPr marL="265113" indent="6503988">
              <a:buNone/>
            </a:pPr>
            <a:r>
              <a:rPr lang="en-US" sz="2400" dirty="0">
                <a:latin typeface="+mn-lt"/>
              </a:rPr>
              <a:t>as a </a:t>
            </a:r>
            <a:r>
              <a:rPr lang="en-US" sz="2400" b="1" dirty="0">
                <a:latin typeface="+mn-lt"/>
              </a:rPr>
              <a:t>visual programming language</a:t>
            </a:r>
            <a:r>
              <a:rPr lang="en-US" sz="2400" dirty="0">
                <a:latin typeface="+mn-lt"/>
              </a:rPr>
              <a:t>.</a:t>
            </a:r>
          </a:p>
          <a:p>
            <a:r>
              <a:rPr lang="en-US" sz="2400" dirty="0">
                <a:latin typeface="+mn-lt"/>
              </a:rPr>
              <a:t>You’ll use Visual Studio to conveniently drag and drop predefined G</a:t>
            </a:r>
            <a:r>
              <a:rPr lang="en-US" sz="100" dirty="0">
                <a:latin typeface="+mn-lt"/>
              </a:rPr>
              <a:t> </a:t>
            </a:r>
            <a:r>
              <a:rPr lang="en-US" sz="2400" dirty="0">
                <a:latin typeface="+mn-lt"/>
              </a:rPr>
              <a:t>U</a:t>
            </a:r>
            <a:r>
              <a:rPr lang="en-US" sz="100" dirty="0">
                <a:latin typeface="+mn-lt"/>
              </a:rPr>
              <a:t> </a:t>
            </a:r>
            <a:r>
              <a:rPr lang="en-US" sz="2400" dirty="0">
                <a:latin typeface="+mn-lt"/>
              </a:rPr>
              <a:t>I objects like </a:t>
            </a:r>
            <a:r>
              <a:rPr lang="en-US" sz="2400" b="1" dirty="0">
                <a:latin typeface="+mn-lt"/>
              </a:rPr>
              <a:t>buttons</a:t>
            </a:r>
            <a:r>
              <a:rPr lang="en-US" sz="2400" dirty="0">
                <a:latin typeface="+mn-lt"/>
              </a:rPr>
              <a:t> and </a:t>
            </a:r>
            <a:r>
              <a:rPr lang="en-US" sz="2400" b="1" dirty="0">
                <a:latin typeface="+mn-lt"/>
              </a:rPr>
              <a:t>textboxes</a:t>
            </a:r>
            <a:r>
              <a:rPr lang="en-US" sz="2400" dirty="0">
                <a:latin typeface="+mn-lt"/>
              </a:rPr>
              <a:t> into place on your screen, and label and resize them.</a:t>
            </a:r>
          </a:p>
          <a:p>
            <a:r>
              <a:rPr lang="en-US" sz="2400" dirty="0">
                <a:latin typeface="+mn-lt"/>
              </a:rPr>
              <a:t>Visual Studio will write much of the G</a:t>
            </a:r>
            <a:r>
              <a:rPr lang="en-US" sz="100" dirty="0">
                <a:latin typeface="+mn-lt"/>
              </a:rPr>
              <a:t> </a:t>
            </a:r>
            <a:r>
              <a:rPr lang="en-US" sz="2400" dirty="0">
                <a:latin typeface="+mn-lt"/>
              </a:rPr>
              <a:t>U</a:t>
            </a:r>
            <a:r>
              <a:rPr lang="en-US" sz="100" dirty="0">
                <a:latin typeface="+mn-lt"/>
              </a:rPr>
              <a:t> </a:t>
            </a:r>
            <a:r>
              <a:rPr lang="en-US" sz="2400" dirty="0">
                <a:latin typeface="+mn-lt"/>
              </a:rPr>
              <a:t>I code for you.</a:t>
            </a:r>
          </a:p>
        </p:txBody>
      </p:sp>
    </p:spTree>
    <p:extLst>
      <p:ext uri="{BB962C8B-B14F-4D97-AF65-F5344CB8AC3E}">
        <p14:creationId xmlns:p14="http://schemas.microsoft.com/office/powerpoint/2010/main" val="888721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46571" cy="1097279"/>
          </a:xfrm>
        </p:spPr>
        <p:txBody>
          <a:bodyPr/>
          <a:lstStyle/>
          <a:p>
            <a:r>
              <a:rPr lang="en-US" dirty="0"/>
              <a:t>1.8.4 Generic and Functional Programming </a:t>
            </a:r>
            <a:r>
              <a:rPr lang="en-US" sz="2000" b="0" dirty="0"/>
              <a:t>(1 of 2)</a:t>
            </a:r>
          </a:p>
        </p:txBody>
      </p:sp>
      <p:sp>
        <p:nvSpPr>
          <p:cNvPr id="3" name="Text Placeholder 2"/>
          <p:cNvSpPr>
            <a:spLocks noGrp="1"/>
          </p:cNvSpPr>
          <p:nvPr>
            <p:ph type="body" idx="1"/>
          </p:nvPr>
        </p:nvSpPr>
        <p:spPr>
          <a:xfrm>
            <a:off x="457200" y="1614947"/>
            <a:ext cx="8229600" cy="3223667"/>
          </a:xfrm>
        </p:spPr>
        <p:txBody>
          <a:bodyPr/>
          <a:lstStyle/>
          <a:p>
            <a:r>
              <a:rPr lang="en-US" sz="2400" b="1" dirty="0">
                <a:latin typeface="+mn-lt"/>
              </a:rPr>
              <a:t>Generic Programming</a:t>
            </a:r>
          </a:p>
          <a:p>
            <a:r>
              <a:rPr lang="en-US" sz="2400" dirty="0">
                <a:latin typeface="+mn-lt"/>
              </a:rPr>
              <a:t>It’s common to write a program that processes a collection of things.</a:t>
            </a:r>
          </a:p>
          <a:p>
            <a:r>
              <a:rPr lang="en-US" sz="2400" dirty="0">
                <a:latin typeface="+mn-lt"/>
              </a:rPr>
              <a:t>Historically, you had to program separately to handle each type of collection.</a:t>
            </a:r>
          </a:p>
          <a:p>
            <a:r>
              <a:rPr lang="en-US" sz="2400" dirty="0">
                <a:latin typeface="+mn-lt"/>
              </a:rPr>
              <a:t>With generic programming, you write code that handles a collection “in the general” and</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3221652972"/>
              </p:ext>
            </p:extLst>
          </p:nvPr>
        </p:nvGraphicFramePr>
        <p:xfrm>
          <a:off x="4891315" y="4531100"/>
          <a:ext cx="434975" cy="322263"/>
        </p:xfrm>
        <a:graphic>
          <a:graphicData uri="http://schemas.openxmlformats.org/presentationml/2006/ole">
            <mc:AlternateContent xmlns:mc="http://schemas.openxmlformats.org/markup-compatibility/2006">
              <mc:Choice xmlns:v="urn:schemas-microsoft-com:vml" Requires="v">
                <p:oleObj spid="_x0000_s15361"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4891315" y="4531100"/>
                        <a:ext cx="434975" cy="322263"/>
                      </a:xfrm>
                      <a:prstGeom prst="rect">
                        <a:avLst/>
                      </a:prstGeom>
                    </p:spPr>
                  </p:pic>
                </p:oleObj>
              </mc:Fallback>
            </mc:AlternateContent>
          </a:graphicData>
        </a:graphic>
      </p:graphicFrame>
      <p:sp>
        <p:nvSpPr>
          <p:cNvPr id="4" name="Text Placeholder 3"/>
          <p:cNvSpPr>
            <a:spLocks noGrp="1"/>
          </p:cNvSpPr>
          <p:nvPr>
            <p:ph type="body" idx="2"/>
          </p:nvPr>
        </p:nvSpPr>
        <p:spPr>
          <a:xfrm>
            <a:off x="457200" y="4396844"/>
            <a:ext cx="8229600" cy="856343"/>
          </a:xfrm>
        </p:spPr>
        <p:txBody>
          <a:bodyPr/>
          <a:lstStyle/>
          <a:p>
            <a:pPr marL="261938" indent="4586288">
              <a:buNone/>
            </a:pPr>
            <a:r>
              <a:rPr lang="en-US" sz="2400" dirty="0">
                <a:latin typeface="+mn-lt"/>
              </a:rPr>
              <a:t>handles the specifics for each different type of collection.</a:t>
            </a:r>
          </a:p>
        </p:txBody>
      </p:sp>
    </p:spTree>
    <p:extLst>
      <p:ext uri="{BB962C8B-B14F-4D97-AF65-F5344CB8AC3E}">
        <p14:creationId xmlns:p14="http://schemas.microsoft.com/office/powerpoint/2010/main" val="148020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Computers and the Internet in Industry and Research</a:t>
            </a:r>
          </a:p>
        </p:txBody>
      </p:sp>
      <p:sp>
        <p:nvSpPr>
          <p:cNvPr id="3" name="Text Placeholder 2"/>
          <p:cNvSpPr>
            <a:spLocks noGrp="1"/>
          </p:cNvSpPr>
          <p:nvPr>
            <p:ph type="body" idx="1"/>
          </p:nvPr>
        </p:nvSpPr>
        <p:spPr/>
        <p:txBody>
          <a:bodyPr/>
          <a:lstStyle/>
          <a:p>
            <a:r>
              <a:rPr lang="en-US" sz="2400" dirty="0">
                <a:latin typeface="+mn-lt"/>
              </a:rPr>
              <a:t>Figure 1.1 provides a few examples of the ways in which computers are improving people’s lives in research, industry and society.</a:t>
            </a:r>
          </a:p>
        </p:txBody>
      </p:sp>
    </p:spTree>
    <p:extLst>
      <p:ext uri="{BB962C8B-B14F-4D97-AF65-F5344CB8AC3E}">
        <p14:creationId xmlns:p14="http://schemas.microsoft.com/office/powerpoint/2010/main" val="3447945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33657" cy="1097279"/>
          </a:xfrm>
        </p:spPr>
        <p:txBody>
          <a:bodyPr/>
          <a:lstStyle/>
          <a:p>
            <a:r>
              <a:rPr lang="en-US" dirty="0"/>
              <a:t>1.8.4 Generic and Functional Programming </a:t>
            </a:r>
            <a:r>
              <a:rPr lang="en-US" sz="2000" b="0" dirty="0"/>
              <a:t>(2 of 2)</a:t>
            </a:r>
            <a:endParaRPr lang="en-US" sz="2000" dirty="0"/>
          </a:p>
        </p:txBody>
      </p:sp>
      <p:sp>
        <p:nvSpPr>
          <p:cNvPr id="3" name="Text Placeholder 2"/>
          <p:cNvSpPr>
            <a:spLocks noGrp="1"/>
          </p:cNvSpPr>
          <p:nvPr>
            <p:ph type="body" idx="1"/>
          </p:nvPr>
        </p:nvSpPr>
        <p:spPr>
          <a:xfrm>
            <a:off x="457200" y="1600200"/>
            <a:ext cx="8229600" cy="4322928"/>
          </a:xfrm>
        </p:spPr>
        <p:txBody>
          <a:bodyPr/>
          <a:lstStyle/>
          <a:p>
            <a:r>
              <a:rPr lang="en-US" sz="2200" b="1" dirty="0">
                <a:latin typeface="+mn-lt"/>
              </a:rPr>
              <a:t>Functional Programming</a:t>
            </a:r>
          </a:p>
          <a:p>
            <a:r>
              <a:rPr lang="en-US" sz="2200" dirty="0">
                <a:latin typeface="+mn-lt"/>
              </a:rPr>
              <a:t>With </a:t>
            </a:r>
            <a:r>
              <a:rPr lang="en-US" sz="2200" b="1" dirty="0">
                <a:latin typeface="+mn-lt"/>
              </a:rPr>
              <a:t>functional programming</a:t>
            </a:r>
            <a:r>
              <a:rPr lang="en-US" sz="2200" dirty="0">
                <a:latin typeface="+mn-lt"/>
              </a:rPr>
              <a:t>, you specify </a:t>
            </a:r>
            <a:r>
              <a:rPr lang="en-US" sz="2200" b="1" dirty="0">
                <a:latin typeface="+mn-lt"/>
              </a:rPr>
              <a:t>what</a:t>
            </a:r>
            <a:r>
              <a:rPr lang="en-US" sz="2200" dirty="0">
                <a:latin typeface="+mn-lt"/>
              </a:rPr>
              <a:t> you want to accomplish in a task, but </a:t>
            </a:r>
            <a:r>
              <a:rPr lang="en-US" sz="2200" b="1" dirty="0">
                <a:latin typeface="+mn-lt"/>
              </a:rPr>
              <a:t>not how </a:t>
            </a:r>
            <a:r>
              <a:rPr lang="en-US" sz="2200" dirty="0">
                <a:latin typeface="+mn-lt"/>
              </a:rPr>
              <a:t>to accomplish it.</a:t>
            </a:r>
          </a:p>
          <a:p>
            <a:r>
              <a:rPr lang="en-US" sz="2200" dirty="0">
                <a:latin typeface="+mn-lt"/>
              </a:rPr>
              <a:t>For example, with Microsoft’s L</a:t>
            </a:r>
            <a:r>
              <a:rPr lang="en-US" sz="100" dirty="0">
                <a:latin typeface="+mn-lt"/>
              </a:rPr>
              <a:t> </a:t>
            </a:r>
            <a:r>
              <a:rPr lang="en-US" sz="2200" dirty="0">
                <a:latin typeface="+mn-lt"/>
              </a:rPr>
              <a:t>I</a:t>
            </a:r>
            <a:r>
              <a:rPr lang="en-US" sz="100" dirty="0">
                <a:latin typeface="+mn-lt"/>
              </a:rPr>
              <a:t> </a:t>
            </a:r>
            <a:r>
              <a:rPr lang="en-US" sz="2200" dirty="0">
                <a:latin typeface="+mn-lt"/>
              </a:rPr>
              <a:t>N</a:t>
            </a:r>
            <a:r>
              <a:rPr lang="en-US" sz="100" dirty="0">
                <a:latin typeface="+mn-lt"/>
              </a:rPr>
              <a:t> </a:t>
            </a:r>
            <a:r>
              <a:rPr lang="en-US" sz="2200" dirty="0">
                <a:latin typeface="+mn-lt"/>
              </a:rPr>
              <a:t>Q you can say, “Here’s a collection of numbers, give me the sum of its elements.”</a:t>
            </a:r>
          </a:p>
          <a:p>
            <a:r>
              <a:rPr lang="en-US" sz="2200" dirty="0">
                <a:latin typeface="+mn-lt"/>
              </a:rPr>
              <a:t>You do </a:t>
            </a:r>
            <a:r>
              <a:rPr lang="en-US" sz="2200" b="1" dirty="0">
                <a:latin typeface="+mn-lt"/>
              </a:rPr>
              <a:t>not</a:t>
            </a:r>
            <a:r>
              <a:rPr lang="en-US" sz="2200" dirty="0">
                <a:latin typeface="+mn-lt"/>
              </a:rPr>
              <a:t> need to specify the mechanics of walking through the elements and adding them into a running total one at a time—L</a:t>
            </a:r>
            <a:r>
              <a:rPr lang="en-US" sz="100" dirty="0">
                <a:latin typeface="+mn-lt"/>
              </a:rPr>
              <a:t> </a:t>
            </a:r>
            <a:r>
              <a:rPr lang="en-US" sz="2200" dirty="0">
                <a:latin typeface="+mn-lt"/>
              </a:rPr>
              <a:t>I</a:t>
            </a:r>
            <a:r>
              <a:rPr lang="en-US" sz="100" dirty="0">
                <a:latin typeface="+mn-lt"/>
              </a:rPr>
              <a:t> </a:t>
            </a:r>
            <a:r>
              <a:rPr lang="en-US" sz="2200" dirty="0">
                <a:latin typeface="+mn-lt"/>
              </a:rPr>
              <a:t>N</a:t>
            </a:r>
            <a:r>
              <a:rPr lang="en-US" sz="100" dirty="0">
                <a:latin typeface="+mn-lt"/>
              </a:rPr>
              <a:t> </a:t>
            </a:r>
            <a:r>
              <a:rPr lang="en-US" sz="2200" dirty="0">
                <a:latin typeface="+mn-lt"/>
              </a:rPr>
              <a:t>Q handles all that for you.</a:t>
            </a:r>
          </a:p>
          <a:p>
            <a:r>
              <a:rPr lang="en-US" sz="2200" dirty="0">
                <a:latin typeface="+mn-lt"/>
              </a:rPr>
              <a:t>Functional programming speeds application development and reduces errors.</a:t>
            </a:r>
          </a:p>
        </p:txBody>
      </p:sp>
    </p:spTree>
    <p:extLst>
      <p:ext uri="{BB962C8B-B14F-4D97-AF65-F5344CB8AC3E}">
        <p14:creationId xmlns:p14="http://schemas.microsoft.com/office/powerpoint/2010/main" val="1814624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1.8.5 An International Standard</a:t>
            </a:r>
          </a:p>
        </p:txBody>
      </p:sp>
      <p:sp>
        <p:nvSpPr>
          <p:cNvPr id="3" name="Text Placeholder 2"/>
          <p:cNvSpPr>
            <a:spLocks noGrp="1"/>
          </p:cNvSpPr>
          <p:nvPr>
            <p:ph type="body" idx="1"/>
          </p:nvPr>
        </p:nvSpPr>
        <p:spPr>
          <a:xfrm>
            <a:off x="457200" y="1600201"/>
            <a:ext cx="268514" cy="533400"/>
          </a:xfrm>
        </p:spPr>
        <p:txBody>
          <a:bodyPr/>
          <a:lstStyle/>
          <a:p>
            <a:r>
              <a:rPr lang="en-US" sz="2200" dirty="0">
                <a:latin typeface="+mn-lt"/>
              </a:rPr>
              <a:t> </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2344372272"/>
              </p:ext>
            </p:extLst>
          </p:nvPr>
        </p:nvGraphicFramePr>
        <p:xfrm>
          <a:off x="768530" y="1715587"/>
          <a:ext cx="434975" cy="322263"/>
        </p:xfrm>
        <a:graphic>
          <a:graphicData uri="http://schemas.openxmlformats.org/presentationml/2006/ole">
            <mc:AlternateContent xmlns:mc="http://schemas.openxmlformats.org/markup-compatibility/2006">
              <mc:Choice xmlns:v="urn:schemas-microsoft-com:vml" Requires="v">
                <p:oleObj spid="_x0000_s16385" name="Equation" r:id="rId3" imgW="241200" imgH="177480" progId="Equation.DSMT4">
                  <p:embed/>
                </p:oleObj>
              </mc:Choice>
              <mc:Fallback>
                <p:oleObj name="Equation" r:id="rId3" imgW="241200" imgH="177480" progId="Equation.DSMT4">
                  <p:embed/>
                  <p:pic>
                    <p:nvPicPr>
                      <p:cNvPr id="9" name="Object 8" descr="C sharp"/>
                      <p:cNvPicPr/>
                      <p:nvPr/>
                    </p:nvPicPr>
                    <p:blipFill>
                      <a:blip r:embed="rId4"/>
                      <a:stretch>
                        <a:fillRect/>
                      </a:stretch>
                    </p:blipFill>
                    <p:spPr>
                      <a:xfrm>
                        <a:off x="768530" y="1715587"/>
                        <a:ext cx="434975" cy="322263"/>
                      </a:xfrm>
                      <a:prstGeom prst="rect">
                        <a:avLst/>
                      </a:prstGeom>
                    </p:spPr>
                  </p:pic>
                </p:oleObj>
              </mc:Fallback>
            </mc:AlternateContent>
          </a:graphicData>
        </a:graphic>
      </p:graphicFrame>
      <p:sp>
        <p:nvSpPr>
          <p:cNvPr id="4" name="Content Placeholder 3"/>
          <p:cNvSpPr>
            <a:spLocks noGrp="1"/>
          </p:cNvSpPr>
          <p:nvPr>
            <p:ph sz="quarter" idx="13"/>
          </p:nvPr>
        </p:nvSpPr>
        <p:spPr>
          <a:xfrm>
            <a:off x="457200" y="1600202"/>
            <a:ext cx="8229600" cy="1404255"/>
          </a:xfrm>
        </p:spPr>
        <p:txBody>
          <a:bodyPr/>
          <a:lstStyle/>
          <a:p>
            <a:pPr marL="0" indent="711200">
              <a:buNone/>
            </a:pPr>
            <a:r>
              <a:rPr lang="en-US" sz="2200" dirty="0">
                <a:latin typeface="+mn-lt"/>
              </a:rPr>
              <a:t>has been standardized through E</a:t>
            </a:r>
            <a:r>
              <a:rPr lang="en-US" sz="100" dirty="0">
                <a:latin typeface="+mn-lt"/>
              </a:rPr>
              <a:t> </a:t>
            </a:r>
            <a:r>
              <a:rPr lang="en-US" sz="2200" dirty="0">
                <a:latin typeface="+mn-lt"/>
              </a:rPr>
              <a:t>C</a:t>
            </a:r>
            <a:r>
              <a:rPr lang="en-US" sz="100" dirty="0">
                <a:latin typeface="+mn-lt"/>
              </a:rPr>
              <a:t> </a:t>
            </a:r>
            <a:r>
              <a:rPr lang="en-US" sz="2200" dirty="0">
                <a:latin typeface="+mn-lt"/>
              </a:rPr>
              <a:t>M</a:t>
            </a:r>
            <a:r>
              <a:rPr lang="en-US" sz="100" dirty="0">
                <a:latin typeface="+mn-lt"/>
              </a:rPr>
              <a:t> </a:t>
            </a:r>
            <a:r>
              <a:rPr lang="en-US" sz="2200" dirty="0">
                <a:latin typeface="+mn-lt"/>
              </a:rPr>
              <a:t>A International:</a:t>
            </a:r>
          </a:p>
          <a:p>
            <a:pPr lvl="1"/>
            <a:r>
              <a:rPr lang="en-US" sz="2200" dirty="0">
                <a:latin typeface="+mn-lt"/>
                <a:hlinkClick r:id="rId5" tooltip="http://www.ecma-international.org"/>
              </a:rPr>
              <a:t>http://www.ecma-international.org</a:t>
            </a:r>
            <a:endParaRPr lang="en-US" sz="2200" dirty="0">
              <a:latin typeface="+mn-lt"/>
            </a:endParaRPr>
          </a:p>
          <a:p>
            <a:r>
              <a:rPr lang="en-US" sz="2200" dirty="0">
                <a:latin typeface="+mn-lt"/>
              </a:rPr>
              <a:t>At the time of this writing, the</a:t>
            </a: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156475419"/>
              </p:ext>
            </p:extLst>
          </p:nvPr>
        </p:nvGraphicFramePr>
        <p:xfrm>
          <a:off x="4456110" y="2667680"/>
          <a:ext cx="434975" cy="322263"/>
        </p:xfrm>
        <a:graphic>
          <a:graphicData uri="http://schemas.openxmlformats.org/presentationml/2006/ole">
            <mc:AlternateContent xmlns:mc="http://schemas.openxmlformats.org/markup-compatibility/2006">
              <mc:Choice xmlns:v="urn:schemas-microsoft-com:vml" Requires="v">
                <p:oleObj spid="_x0000_s16386" name="Equation" r:id="rId6" imgW="241200" imgH="177480" progId="Equation.DSMT4">
                  <p:embed/>
                </p:oleObj>
              </mc:Choice>
              <mc:Fallback>
                <p:oleObj name="Equation" r:id="rId6" imgW="241200" imgH="177480" progId="Equation.DSMT4">
                  <p:embed/>
                  <p:pic>
                    <p:nvPicPr>
                      <p:cNvPr id="10" name="Object 9" descr="C sharp"/>
                      <p:cNvPicPr/>
                      <p:nvPr/>
                    </p:nvPicPr>
                    <p:blipFill>
                      <a:blip r:embed="rId4"/>
                      <a:stretch>
                        <a:fillRect/>
                      </a:stretch>
                    </p:blipFill>
                    <p:spPr>
                      <a:xfrm>
                        <a:off x="4456110" y="2667680"/>
                        <a:ext cx="434975" cy="322263"/>
                      </a:xfrm>
                      <a:prstGeom prst="rect">
                        <a:avLst/>
                      </a:prstGeom>
                    </p:spPr>
                  </p:pic>
                </p:oleObj>
              </mc:Fallback>
            </mc:AlternateContent>
          </a:graphicData>
        </a:graphic>
      </p:graphicFrame>
      <p:sp>
        <p:nvSpPr>
          <p:cNvPr id="5" name="Content Placeholder 4"/>
          <p:cNvSpPr>
            <a:spLocks noGrp="1"/>
          </p:cNvSpPr>
          <p:nvPr>
            <p:ph sz="quarter" idx="14"/>
          </p:nvPr>
        </p:nvSpPr>
        <p:spPr>
          <a:xfrm>
            <a:off x="457200" y="2554514"/>
            <a:ext cx="8232775" cy="885372"/>
          </a:xfrm>
        </p:spPr>
        <p:txBody>
          <a:bodyPr/>
          <a:lstStyle/>
          <a:p>
            <a:pPr marL="261938" indent="4135438">
              <a:buNone/>
            </a:pPr>
            <a:r>
              <a:rPr lang="en-US" sz="2200" dirty="0">
                <a:latin typeface="+mn-lt"/>
              </a:rPr>
              <a:t>standard document—E</a:t>
            </a:r>
            <a:r>
              <a:rPr lang="en-US" sz="100" dirty="0">
                <a:latin typeface="+mn-lt"/>
              </a:rPr>
              <a:t> </a:t>
            </a:r>
            <a:r>
              <a:rPr lang="en-US" sz="2200" dirty="0">
                <a:latin typeface="+mn-lt"/>
              </a:rPr>
              <a:t>C</a:t>
            </a:r>
            <a:r>
              <a:rPr lang="en-US" sz="100" dirty="0">
                <a:latin typeface="+mn-lt"/>
              </a:rPr>
              <a:t> </a:t>
            </a:r>
            <a:r>
              <a:rPr lang="en-US" sz="2200" dirty="0">
                <a:latin typeface="+mn-lt"/>
              </a:rPr>
              <a:t>M A-334—was still being updated for</a:t>
            </a:r>
          </a:p>
        </p:txBody>
      </p:sp>
      <p:graphicFrame>
        <p:nvGraphicFramePr>
          <p:cNvPr id="14" name="Object 13" descr="C sharp"/>
          <p:cNvGraphicFramePr>
            <a:graphicFrameLocks noChangeAspect="1"/>
          </p:cNvGraphicFramePr>
          <p:nvPr>
            <p:extLst>
              <p:ext uri="{D42A27DB-BD31-4B8C-83A1-F6EECF244321}">
                <p14:modId xmlns:p14="http://schemas.microsoft.com/office/powerpoint/2010/main" val="2336665304"/>
              </p:ext>
            </p:extLst>
          </p:nvPr>
        </p:nvGraphicFramePr>
        <p:xfrm>
          <a:off x="5144855" y="2997200"/>
          <a:ext cx="434975" cy="322263"/>
        </p:xfrm>
        <a:graphic>
          <a:graphicData uri="http://schemas.openxmlformats.org/presentationml/2006/ole">
            <mc:AlternateContent xmlns:mc="http://schemas.openxmlformats.org/markup-compatibility/2006">
              <mc:Choice xmlns:v="urn:schemas-microsoft-com:vml" Requires="v">
                <p:oleObj spid="_x0000_s16387" name="Equation" r:id="rId7" imgW="241200" imgH="177480" progId="Equation.DSMT4">
                  <p:embed/>
                </p:oleObj>
              </mc:Choice>
              <mc:Fallback>
                <p:oleObj name="Equation" r:id="rId7" imgW="241200" imgH="177480" progId="Equation.DSMT4">
                  <p:embed/>
                  <p:pic>
                    <p:nvPicPr>
                      <p:cNvPr id="14" name="Object 13" descr="C sharp"/>
                      <p:cNvPicPr/>
                      <p:nvPr/>
                    </p:nvPicPr>
                    <p:blipFill>
                      <a:blip r:embed="rId4"/>
                      <a:stretch>
                        <a:fillRect/>
                      </a:stretch>
                    </p:blipFill>
                    <p:spPr>
                      <a:xfrm>
                        <a:off x="5144855" y="2997200"/>
                        <a:ext cx="434975" cy="322263"/>
                      </a:xfrm>
                      <a:prstGeom prst="rect">
                        <a:avLst/>
                      </a:prstGeom>
                    </p:spPr>
                  </p:pic>
                </p:oleObj>
              </mc:Fallback>
            </mc:AlternateContent>
          </a:graphicData>
        </a:graphic>
      </p:graphicFrame>
      <p:sp>
        <p:nvSpPr>
          <p:cNvPr id="6" name="Content Placeholder 5"/>
          <p:cNvSpPr>
            <a:spLocks noGrp="1"/>
          </p:cNvSpPr>
          <p:nvPr>
            <p:ph sz="quarter" idx="15"/>
          </p:nvPr>
        </p:nvSpPr>
        <p:spPr>
          <a:xfrm>
            <a:off x="457200" y="2888345"/>
            <a:ext cx="8229600" cy="2539998"/>
          </a:xfrm>
        </p:spPr>
        <p:txBody>
          <a:bodyPr/>
          <a:lstStyle/>
          <a:p>
            <a:pPr marL="0" indent="5108575">
              <a:buNone/>
            </a:pPr>
            <a:r>
              <a:rPr lang="en-US" sz="2200" dirty="0">
                <a:latin typeface="+mn-lt"/>
              </a:rPr>
              <a:t>6.</a:t>
            </a:r>
          </a:p>
          <a:p>
            <a:r>
              <a:rPr lang="en-US" sz="2200" dirty="0">
                <a:latin typeface="+mn-lt"/>
              </a:rPr>
              <a:t>For information on E</a:t>
            </a:r>
            <a:r>
              <a:rPr lang="en-US" sz="100" dirty="0">
                <a:latin typeface="+mn-lt"/>
              </a:rPr>
              <a:t> </a:t>
            </a:r>
            <a:r>
              <a:rPr lang="en-US" sz="2200" dirty="0">
                <a:latin typeface="+mn-lt"/>
              </a:rPr>
              <a:t>C</a:t>
            </a:r>
            <a:r>
              <a:rPr lang="en-US" sz="100" dirty="0">
                <a:latin typeface="+mn-lt"/>
              </a:rPr>
              <a:t> </a:t>
            </a:r>
            <a:r>
              <a:rPr lang="en-US" sz="2200" dirty="0">
                <a:latin typeface="+mn-lt"/>
              </a:rPr>
              <a:t>M</a:t>
            </a:r>
            <a:r>
              <a:rPr lang="en-US" sz="100" dirty="0">
                <a:latin typeface="+mn-lt"/>
              </a:rPr>
              <a:t> </a:t>
            </a:r>
            <a:r>
              <a:rPr lang="en-US" sz="2200" dirty="0">
                <a:latin typeface="+mn-lt"/>
              </a:rPr>
              <a:t>A-334, visit</a:t>
            </a:r>
          </a:p>
          <a:p>
            <a:pPr lvl="1"/>
            <a:r>
              <a:rPr lang="en-US" sz="2200" dirty="0">
                <a:latin typeface="+mn-lt"/>
                <a:hlinkClick r:id="rId8" tooltip="http://www.ecma-international.org/publications/standards/Ecma-334.htm"/>
              </a:rPr>
              <a:t>http://www.ecma-international.org/publications/standards/Ecma-334.htm</a:t>
            </a:r>
            <a:endParaRPr lang="en-US" sz="2200" dirty="0">
              <a:latin typeface="+mn-lt"/>
            </a:endParaRPr>
          </a:p>
          <a:p>
            <a:r>
              <a:rPr lang="en-US" sz="2200" dirty="0">
                <a:latin typeface="+mn-lt"/>
              </a:rPr>
              <a:t>Visit the Microsoft download center to find the latest version of Microsoft’s</a:t>
            </a:r>
            <a:endParaRPr lang="en-US" dirty="0">
              <a:latin typeface="+mn-lt"/>
            </a:endParaRPr>
          </a:p>
        </p:txBody>
      </p:sp>
      <p:graphicFrame>
        <p:nvGraphicFramePr>
          <p:cNvPr id="15" name="Object 14" descr="C sharp"/>
          <p:cNvGraphicFramePr>
            <a:graphicFrameLocks noChangeAspect="1"/>
          </p:cNvGraphicFramePr>
          <p:nvPr>
            <p:extLst>
              <p:ext uri="{D42A27DB-BD31-4B8C-83A1-F6EECF244321}">
                <p14:modId xmlns:p14="http://schemas.microsoft.com/office/powerpoint/2010/main" val="2522335298"/>
              </p:ext>
            </p:extLst>
          </p:nvPr>
        </p:nvGraphicFramePr>
        <p:xfrm>
          <a:off x="2220226" y="5149624"/>
          <a:ext cx="434975" cy="322263"/>
        </p:xfrm>
        <a:graphic>
          <a:graphicData uri="http://schemas.openxmlformats.org/presentationml/2006/ole">
            <mc:AlternateContent xmlns:mc="http://schemas.openxmlformats.org/markup-compatibility/2006">
              <mc:Choice xmlns:v="urn:schemas-microsoft-com:vml" Requires="v">
                <p:oleObj spid="_x0000_s16388" name="Equation" r:id="rId9" imgW="241200" imgH="177480" progId="Equation.DSMT4">
                  <p:embed/>
                </p:oleObj>
              </mc:Choice>
              <mc:Fallback>
                <p:oleObj name="Equation" r:id="rId9" imgW="241200" imgH="177480" progId="Equation.DSMT4">
                  <p:embed/>
                  <p:pic>
                    <p:nvPicPr>
                      <p:cNvPr id="15" name="Object 14" descr="C sharp"/>
                      <p:cNvPicPr/>
                      <p:nvPr/>
                    </p:nvPicPr>
                    <p:blipFill>
                      <a:blip r:embed="rId4"/>
                      <a:stretch>
                        <a:fillRect/>
                      </a:stretch>
                    </p:blipFill>
                    <p:spPr>
                      <a:xfrm>
                        <a:off x="2220226" y="5149624"/>
                        <a:ext cx="434975" cy="322263"/>
                      </a:xfrm>
                      <a:prstGeom prst="rect">
                        <a:avLst/>
                      </a:prstGeom>
                    </p:spPr>
                  </p:pic>
                </p:oleObj>
              </mc:Fallback>
            </mc:AlternateContent>
          </a:graphicData>
        </a:graphic>
      </p:graphicFrame>
      <p:sp>
        <p:nvSpPr>
          <p:cNvPr id="7" name="Content Placeholder 6"/>
          <p:cNvSpPr>
            <a:spLocks noGrp="1"/>
          </p:cNvSpPr>
          <p:nvPr>
            <p:ph sz="quarter" idx="16"/>
          </p:nvPr>
        </p:nvSpPr>
        <p:spPr>
          <a:xfrm>
            <a:off x="457200" y="5036457"/>
            <a:ext cx="8229600" cy="966137"/>
          </a:xfrm>
        </p:spPr>
        <p:txBody>
          <a:bodyPr/>
          <a:lstStyle/>
          <a:p>
            <a:pPr marL="261938" indent="1885950">
              <a:buNone/>
            </a:pPr>
            <a:r>
              <a:rPr lang="en-US" sz="2200" dirty="0">
                <a:latin typeface="+mn-lt"/>
              </a:rPr>
              <a:t>6 specification, other documentation and software downloads.</a:t>
            </a:r>
          </a:p>
        </p:txBody>
      </p:sp>
    </p:spTree>
    <p:extLst>
      <p:ext uri="{BB962C8B-B14F-4D97-AF65-F5344CB8AC3E}">
        <p14:creationId xmlns:p14="http://schemas.microsoft.com/office/powerpoint/2010/main" val="2071137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1.8.6 </a:t>
            </a:r>
            <a:r>
              <a:rPr lang="en-US" sz="1200" dirty="0">
                <a:solidFill>
                  <a:schemeClr val="bg1"/>
                </a:solidFill>
              </a:rPr>
              <a:t>C sharp</a:t>
            </a:r>
            <a:r>
              <a:rPr lang="en-US" dirty="0"/>
              <a:t> on Non-Windows Platforms</a:t>
            </a:r>
          </a:p>
        </p:txBody>
      </p:sp>
      <p:graphicFrame>
        <p:nvGraphicFramePr>
          <p:cNvPr id="8" name="Object 7"/>
          <p:cNvGraphicFramePr>
            <a:graphicFrameLocks noChangeAspect="1"/>
          </p:cNvGraphicFramePr>
          <p:nvPr>
            <p:extLst>
              <p:ext uri="{D42A27DB-BD31-4B8C-83A1-F6EECF244321}">
                <p14:modId xmlns:p14="http://schemas.microsoft.com/office/powerpoint/2010/main" val="4095835421"/>
              </p:ext>
            </p:extLst>
          </p:nvPr>
        </p:nvGraphicFramePr>
        <p:xfrm>
          <a:off x="1508865" y="766334"/>
          <a:ext cx="595645" cy="465505"/>
        </p:xfrm>
        <a:graphic>
          <a:graphicData uri="http://schemas.openxmlformats.org/presentationml/2006/ole">
            <mc:AlternateContent xmlns:mc="http://schemas.openxmlformats.org/markup-compatibility/2006">
              <mc:Choice xmlns:v="urn:schemas-microsoft-com:vml" Requires="v">
                <p:oleObj spid="_x0000_s17409" name="Equation" r:id="rId3" imgW="228600" imgH="177480" progId="Equation.DSMT4">
                  <p:embed/>
                </p:oleObj>
              </mc:Choice>
              <mc:Fallback>
                <p:oleObj name="Equation" r:id="rId3" imgW="228600" imgH="177480" progId="Equation.DSMT4">
                  <p:embed/>
                  <p:pic>
                    <p:nvPicPr>
                      <p:cNvPr id="8" name="Object 7"/>
                      <p:cNvPicPr/>
                      <p:nvPr/>
                    </p:nvPicPr>
                    <p:blipFill>
                      <a:blip r:embed="rId4"/>
                      <a:stretch>
                        <a:fillRect/>
                      </a:stretch>
                    </p:blipFill>
                    <p:spPr>
                      <a:xfrm>
                        <a:off x="1508865" y="766334"/>
                        <a:ext cx="595645" cy="465505"/>
                      </a:xfrm>
                      <a:prstGeom prst="rect">
                        <a:avLst/>
                      </a:prstGeom>
                    </p:spPr>
                  </p:pic>
                </p:oleObj>
              </mc:Fallback>
            </mc:AlternateContent>
          </a:graphicData>
        </a:graphic>
      </p:graphicFrame>
      <p:sp>
        <p:nvSpPr>
          <p:cNvPr id="3" name="Text Placeholder 2"/>
          <p:cNvSpPr>
            <a:spLocks noGrp="1"/>
          </p:cNvSpPr>
          <p:nvPr>
            <p:ph type="body" idx="1"/>
          </p:nvPr>
        </p:nvSpPr>
        <p:spPr>
          <a:xfrm>
            <a:off x="457200" y="1600201"/>
            <a:ext cx="1603829" cy="467404"/>
          </a:xfrm>
        </p:spPr>
        <p:txBody>
          <a:bodyPr/>
          <a:lstStyle/>
          <a:p>
            <a:r>
              <a:rPr lang="en-US" sz="2400" dirty="0">
                <a:latin typeface="+mn-lt"/>
              </a:rPr>
              <a:t>Though</a:t>
            </a:r>
          </a:p>
        </p:txBody>
      </p:sp>
      <p:graphicFrame>
        <p:nvGraphicFramePr>
          <p:cNvPr id="6" name="Object 5" descr="C sharp"/>
          <p:cNvGraphicFramePr>
            <a:graphicFrameLocks noChangeAspect="1"/>
          </p:cNvGraphicFramePr>
          <p:nvPr>
            <p:extLst>
              <p:ext uri="{D42A27DB-BD31-4B8C-83A1-F6EECF244321}">
                <p14:modId xmlns:p14="http://schemas.microsoft.com/office/powerpoint/2010/main" val="3529966288"/>
              </p:ext>
            </p:extLst>
          </p:nvPr>
        </p:nvGraphicFramePr>
        <p:xfrm>
          <a:off x="1916112" y="1745341"/>
          <a:ext cx="434975" cy="322263"/>
        </p:xfrm>
        <a:graphic>
          <a:graphicData uri="http://schemas.openxmlformats.org/presentationml/2006/ole">
            <mc:AlternateContent xmlns:mc="http://schemas.openxmlformats.org/markup-compatibility/2006">
              <mc:Choice xmlns:v="urn:schemas-microsoft-com:vml" Requires="v">
                <p:oleObj spid="_x0000_s17410" name="Equation" r:id="rId5" imgW="241200" imgH="177480" progId="Equation.DSMT4">
                  <p:embed/>
                </p:oleObj>
              </mc:Choice>
              <mc:Fallback>
                <p:oleObj name="Equation" r:id="rId5" imgW="241200" imgH="177480" progId="Equation.DSMT4">
                  <p:embed/>
                  <p:pic>
                    <p:nvPicPr>
                      <p:cNvPr id="6" name="Object 5" descr="C sharp"/>
                      <p:cNvPicPr/>
                      <p:nvPr/>
                    </p:nvPicPr>
                    <p:blipFill>
                      <a:blip r:embed="rId6"/>
                      <a:stretch>
                        <a:fillRect/>
                      </a:stretch>
                    </p:blipFill>
                    <p:spPr>
                      <a:xfrm>
                        <a:off x="1916112" y="1745341"/>
                        <a:ext cx="434975" cy="322263"/>
                      </a:xfrm>
                      <a:prstGeom prst="rect">
                        <a:avLst/>
                      </a:prstGeom>
                    </p:spPr>
                  </p:pic>
                </p:oleObj>
              </mc:Fallback>
            </mc:AlternateContent>
          </a:graphicData>
        </a:graphic>
      </p:graphicFrame>
      <p:sp>
        <p:nvSpPr>
          <p:cNvPr id="4" name="Text Placeholder 3"/>
          <p:cNvSpPr>
            <a:spLocks noGrp="1"/>
          </p:cNvSpPr>
          <p:nvPr>
            <p:ph type="body" idx="2"/>
          </p:nvPr>
        </p:nvSpPr>
        <p:spPr>
          <a:xfrm>
            <a:off x="457200" y="1600202"/>
            <a:ext cx="8229600" cy="4525962"/>
          </a:xfrm>
        </p:spPr>
        <p:txBody>
          <a:bodyPr/>
          <a:lstStyle/>
          <a:p>
            <a:pPr marL="261938" indent="1625600">
              <a:buNone/>
            </a:pPr>
            <a:r>
              <a:rPr lang="en-US" sz="2400" dirty="0">
                <a:latin typeface="+mn-lt"/>
              </a:rPr>
              <a:t>was originally developed by Microsoft for the Windows platform, the language can be used on other platforms via the </a:t>
            </a:r>
            <a:r>
              <a:rPr lang="en-US" sz="2400" b="1" dirty="0">
                <a:latin typeface="+mn-lt"/>
              </a:rPr>
              <a:t>Mono Project</a:t>
            </a:r>
            <a:r>
              <a:rPr lang="en-US" sz="2400" dirty="0">
                <a:latin typeface="+mn-lt"/>
              </a:rPr>
              <a:t> and </a:t>
            </a:r>
            <a:r>
              <a:rPr lang="en-US" sz="2400" b="1" dirty="0">
                <a:latin typeface="+mn-lt"/>
              </a:rPr>
              <a:t>.NET Core</a:t>
            </a:r>
            <a:r>
              <a:rPr lang="en-US" sz="2400" dirty="0">
                <a:latin typeface="+mn-lt"/>
              </a:rPr>
              <a:t>—both are managed by the .NET Foundation</a:t>
            </a:r>
          </a:p>
          <a:p>
            <a:pPr lvl="1"/>
            <a:r>
              <a:rPr lang="en-US" sz="2400" dirty="0">
                <a:latin typeface="+mn-lt"/>
                <a:hlinkClick r:id="rId7" tooltip="http://www.dotnetfoundation.org/"/>
              </a:rPr>
              <a:t>http://www.dotnetfoundation.org/</a:t>
            </a:r>
            <a:endParaRPr lang="en-US" sz="2400" dirty="0">
              <a:latin typeface="+mn-lt"/>
            </a:endParaRPr>
          </a:p>
        </p:txBody>
      </p:sp>
    </p:spTree>
    <p:extLst>
      <p:ext uri="{BB962C8B-B14F-4D97-AF65-F5344CB8AC3E}">
        <p14:creationId xmlns:p14="http://schemas.microsoft.com/office/powerpoint/2010/main" val="2413823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1.8.7 Internet and Web Programming </a:t>
            </a:r>
            <a:r>
              <a:rPr lang="en-US" sz="2000" b="0" dirty="0"/>
              <a:t>(1 of 2)</a:t>
            </a:r>
          </a:p>
        </p:txBody>
      </p:sp>
      <p:sp>
        <p:nvSpPr>
          <p:cNvPr id="3" name="Text Placeholder 2"/>
          <p:cNvSpPr>
            <a:spLocks noGrp="1"/>
          </p:cNvSpPr>
          <p:nvPr>
            <p:ph type="body" idx="1"/>
          </p:nvPr>
        </p:nvSpPr>
        <p:spPr/>
        <p:txBody>
          <a:bodyPr/>
          <a:lstStyle/>
          <a:p>
            <a:r>
              <a:rPr lang="en-US" sz="2400" dirty="0">
                <a:latin typeface="+mn-lt"/>
              </a:rPr>
              <a:t>Today’s apps can be written with the aim of communicating among the world’s computers.</a:t>
            </a:r>
          </a:p>
          <a:p>
            <a:r>
              <a:rPr lang="en-US" sz="2400" dirty="0">
                <a:latin typeface="+mn-lt"/>
              </a:rPr>
              <a:t>This is the focus of Microsoft’s .NET strategy.</a:t>
            </a:r>
          </a:p>
        </p:txBody>
      </p:sp>
    </p:spTree>
    <p:extLst>
      <p:ext uri="{BB962C8B-B14F-4D97-AF65-F5344CB8AC3E}">
        <p14:creationId xmlns:p14="http://schemas.microsoft.com/office/powerpoint/2010/main" val="3628636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1.8.7 Internet and Web Programming </a:t>
            </a:r>
            <a:r>
              <a:rPr lang="en-US" sz="2000" b="0" dirty="0"/>
              <a:t>(2 of 2)</a:t>
            </a:r>
          </a:p>
        </p:txBody>
      </p:sp>
      <p:sp>
        <p:nvSpPr>
          <p:cNvPr id="3" name="Text Placeholder 2"/>
          <p:cNvSpPr>
            <a:spLocks noGrp="1"/>
          </p:cNvSpPr>
          <p:nvPr>
            <p:ph type="body" idx="1"/>
          </p:nvPr>
        </p:nvSpPr>
        <p:spPr/>
        <p:txBody>
          <a:bodyPr/>
          <a:lstStyle/>
          <a:p>
            <a:r>
              <a:rPr lang="en-US" sz="2400" dirty="0">
                <a:latin typeface="+mn-lt"/>
              </a:rPr>
              <a:t>Today’s apps can be written with the aim of communicating among the world’s computers.</a:t>
            </a:r>
          </a:p>
          <a:p>
            <a:r>
              <a:rPr lang="en-US" sz="2400" dirty="0">
                <a:latin typeface="+mn-lt"/>
              </a:rPr>
              <a:t>This is the focus of Microsoft’s .NET strategy.</a:t>
            </a:r>
          </a:p>
        </p:txBody>
      </p:sp>
    </p:spTree>
    <p:extLst>
      <p:ext uri="{BB962C8B-B14F-4D97-AF65-F5344CB8AC3E}">
        <p14:creationId xmlns:p14="http://schemas.microsoft.com/office/powerpoint/2010/main" val="17460412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1.8.8. Asynchronous Programming with async and await </a:t>
            </a:r>
            <a:r>
              <a:rPr lang="en-US" sz="2000" b="0" dirty="0"/>
              <a:t>(1 of 2)</a:t>
            </a:r>
          </a:p>
        </p:txBody>
      </p:sp>
      <p:sp>
        <p:nvSpPr>
          <p:cNvPr id="3" name="Text Placeholder 2"/>
          <p:cNvSpPr>
            <a:spLocks noGrp="1"/>
          </p:cNvSpPr>
          <p:nvPr>
            <p:ph type="body" idx="1"/>
          </p:nvPr>
        </p:nvSpPr>
        <p:spPr/>
        <p:txBody>
          <a:bodyPr/>
          <a:lstStyle/>
          <a:p>
            <a:r>
              <a:rPr lang="en-US" sz="2400" dirty="0">
                <a:latin typeface="+mn-lt"/>
              </a:rPr>
              <a:t>In most programming today, each task in a program must finish executing before the next task can begin.</a:t>
            </a:r>
          </a:p>
          <a:p>
            <a:r>
              <a:rPr lang="en-US" sz="2400" dirty="0">
                <a:latin typeface="+mn-lt"/>
              </a:rPr>
              <a:t>This is called </a:t>
            </a:r>
            <a:r>
              <a:rPr lang="en-US" sz="2400" b="1" dirty="0">
                <a:latin typeface="+mn-lt"/>
              </a:rPr>
              <a:t>synchronous programming</a:t>
            </a:r>
            <a:r>
              <a:rPr lang="en-US" sz="2400" dirty="0">
                <a:latin typeface="+mn-lt"/>
              </a:rPr>
              <a:t> and is the style we use for most of this book.</a:t>
            </a:r>
          </a:p>
          <a:p>
            <a:r>
              <a:rPr lang="en-US" sz="2400" dirty="0">
                <a:latin typeface="+mn-lt"/>
              </a:rPr>
              <a:t>C# also allows </a:t>
            </a:r>
            <a:r>
              <a:rPr lang="en-US" sz="2400" b="1" dirty="0">
                <a:latin typeface="+mn-lt"/>
              </a:rPr>
              <a:t>asynchronous programming</a:t>
            </a:r>
            <a:r>
              <a:rPr lang="en-US" sz="2400" dirty="0">
                <a:latin typeface="+mn-lt"/>
              </a:rPr>
              <a:t> in which multiple tasks can be performed at the </a:t>
            </a:r>
            <a:r>
              <a:rPr lang="en-US" sz="2400" b="1" dirty="0">
                <a:latin typeface="+mn-lt"/>
              </a:rPr>
              <a:t>same</a:t>
            </a:r>
            <a:r>
              <a:rPr lang="en-US" sz="2400" dirty="0">
                <a:latin typeface="+mn-lt"/>
              </a:rPr>
              <a:t> time.</a:t>
            </a:r>
          </a:p>
          <a:p>
            <a:r>
              <a:rPr lang="en-US" sz="2400" dirty="0">
                <a:latin typeface="+mn-lt"/>
              </a:rPr>
              <a:t>Asynchronous programming can help you make your apps more responsive to user interactions, such as mouse clicks and keystrokes, among many other uses.</a:t>
            </a:r>
          </a:p>
        </p:txBody>
      </p:sp>
    </p:spTree>
    <p:extLst>
      <p:ext uri="{BB962C8B-B14F-4D97-AF65-F5344CB8AC3E}">
        <p14:creationId xmlns:p14="http://schemas.microsoft.com/office/powerpoint/2010/main" val="2648111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1.8.8. Asynchronous Programming with async and await </a:t>
            </a:r>
            <a:r>
              <a:rPr lang="en-US" sz="2000" b="0" dirty="0"/>
              <a:t>(2 of 2)</a:t>
            </a:r>
            <a:endParaRPr lang="en-US" dirty="0"/>
          </a:p>
        </p:txBody>
      </p:sp>
      <p:sp>
        <p:nvSpPr>
          <p:cNvPr id="3" name="Text Placeholder 2"/>
          <p:cNvSpPr>
            <a:spLocks noGrp="1"/>
          </p:cNvSpPr>
          <p:nvPr>
            <p:ph type="body" idx="1"/>
          </p:nvPr>
        </p:nvSpPr>
        <p:spPr>
          <a:xfrm>
            <a:off x="457200" y="1600201"/>
            <a:ext cx="8229600" cy="533400"/>
          </a:xfrm>
        </p:spPr>
        <p:txBody>
          <a:bodyPr/>
          <a:lstStyle/>
          <a:p>
            <a:r>
              <a:rPr lang="en-US" sz="2400" dirty="0">
                <a:latin typeface="+mn-lt"/>
              </a:rPr>
              <a:t>Asynchronous programming in early versions of Visual</a:t>
            </a:r>
          </a:p>
        </p:txBody>
      </p:sp>
      <p:graphicFrame>
        <p:nvGraphicFramePr>
          <p:cNvPr id="9" name="Object 8" descr="C sharp"/>
          <p:cNvGraphicFramePr>
            <a:graphicFrameLocks noChangeAspect="1"/>
          </p:cNvGraphicFramePr>
          <p:nvPr>
            <p:extLst>
              <p:ext uri="{D42A27DB-BD31-4B8C-83A1-F6EECF244321}">
                <p14:modId xmlns:p14="http://schemas.microsoft.com/office/powerpoint/2010/main" val="1392295152"/>
              </p:ext>
            </p:extLst>
          </p:nvPr>
        </p:nvGraphicFramePr>
        <p:xfrm>
          <a:off x="754269" y="2122959"/>
          <a:ext cx="434975" cy="322263"/>
        </p:xfrm>
        <a:graphic>
          <a:graphicData uri="http://schemas.openxmlformats.org/presentationml/2006/ole">
            <mc:AlternateContent xmlns:mc="http://schemas.openxmlformats.org/markup-compatibility/2006">
              <mc:Choice xmlns:v="urn:schemas-microsoft-com:vml" Requires="v">
                <p:oleObj spid="_x0000_s18433" name="Equation" r:id="rId3" imgW="241200" imgH="177480" progId="Equation.DSMT4">
                  <p:embed/>
                </p:oleObj>
              </mc:Choice>
              <mc:Fallback>
                <p:oleObj name="Equation" r:id="rId3" imgW="241200" imgH="177480" progId="Equation.DSMT4">
                  <p:embed/>
                  <p:pic>
                    <p:nvPicPr>
                      <p:cNvPr id="9" name="Object 8" descr="C sharp"/>
                      <p:cNvPicPr/>
                      <p:nvPr/>
                    </p:nvPicPr>
                    <p:blipFill>
                      <a:blip r:embed="rId4"/>
                      <a:stretch>
                        <a:fillRect/>
                      </a:stretch>
                    </p:blipFill>
                    <p:spPr>
                      <a:xfrm>
                        <a:off x="754269" y="2122959"/>
                        <a:ext cx="434975" cy="322263"/>
                      </a:xfrm>
                      <a:prstGeom prst="rect">
                        <a:avLst/>
                      </a:prstGeom>
                    </p:spPr>
                  </p:pic>
                </p:oleObj>
              </mc:Fallback>
            </mc:AlternateContent>
          </a:graphicData>
        </a:graphic>
      </p:graphicFrame>
      <p:sp>
        <p:nvSpPr>
          <p:cNvPr id="4" name="Content Placeholder 3"/>
          <p:cNvSpPr>
            <a:spLocks noGrp="1"/>
          </p:cNvSpPr>
          <p:nvPr>
            <p:ph sz="quarter" idx="13"/>
          </p:nvPr>
        </p:nvSpPr>
        <p:spPr>
          <a:xfrm>
            <a:off x="457200" y="1973011"/>
            <a:ext cx="8229600" cy="972454"/>
          </a:xfrm>
        </p:spPr>
        <p:txBody>
          <a:bodyPr/>
          <a:lstStyle/>
          <a:p>
            <a:pPr marL="0" indent="711200">
              <a:buNone/>
            </a:pPr>
            <a:r>
              <a:rPr lang="en-US" sz="2400" dirty="0">
                <a:latin typeface="+mn-lt"/>
              </a:rPr>
              <a:t>was difficult and error prone.</a:t>
            </a:r>
          </a:p>
          <a:p>
            <a:r>
              <a:rPr lang="en-US" sz="2400" dirty="0">
                <a:latin typeface="+mn-lt"/>
              </a:rPr>
              <a:t> </a:t>
            </a:r>
          </a:p>
        </p:txBody>
      </p:sp>
      <p:graphicFrame>
        <p:nvGraphicFramePr>
          <p:cNvPr id="10" name="Object 9" descr="C sharp's"/>
          <p:cNvGraphicFramePr>
            <a:graphicFrameLocks noChangeAspect="1"/>
          </p:cNvGraphicFramePr>
          <p:nvPr>
            <p:extLst>
              <p:ext uri="{D42A27DB-BD31-4B8C-83A1-F6EECF244321}">
                <p14:modId xmlns:p14="http://schemas.microsoft.com/office/powerpoint/2010/main" val="794400824"/>
              </p:ext>
            </p:extLst>
          </p:nvPr>
        </p:nvGraphicFramePr>
        <p:xfrm>
          <a:off x="780520" y="2660978"/>
          <a:ext cx="655529" cy="340403"/>
        </p:xfrm>
        <a:graphic>
          <a:graphicData uri="http://schemas.openxmlformats.org/presentationml/2006/ole">
            <mc:AlternateContent xmlns:mc="http://schemas.openxmlformats.org/markup-compatibility/2006">
              <mc:Choice xmlns:v="urn:schemas-microsoft-com:vml" Requires="v">
                <p:oleObj spid="_x0000_s18434" name="Equation" r:id="rId5" imgW="342720" imgH="177480" progId="Equation.DSMT4">
                  <p:embed/>
                </p:oleObj>
              </mc:Choice>
              <mc:Fallback>
                <p:oleObj name="Equation" r:id="rId5" imgW="342720" imgH="177480" progId="Equation.DSMT4">
                  <p:embed/>
                  <p:pic>
                    <p:nvPicPr>
                      <p:cNvPr id="10" name="Object 9" descr="C sharp's"/>
                      <p:cNvPicPr/>
                      <p:nvPr/>
                    </p:nvPicPr>
                    <p:blipFill>
                      <a:blip r:embed="rId6"/>
                      <a:stretch>
                        <a:fillRect/>
                      </a:stretch>
                    </p:blipFill>
                    <p:spPr>
                      <a:xfrm>
                        <a:off x="780520" y="2660978"/>
                        <a:ext cx="655529" cy="340403"/>
                      </a:xfrm>
                      <a:prstGeom prst="rect">
                        <a:avLst/>
                      </a:prstGeom>
                    </p:spPr>
                  </p:pic>
                </p:oleObj>
              </mc:Fallback>
            </mc:AlternateContent>
          </a:graphicData>
        </a:graphic>
      </p:graphicFrame>
      <p:sp>
        <p:nvSpPr>
          <p:cNvPr id="5" name="Content Placeholder 4"/>
          <p:cNvSpPr>
            <a:spLocks noGrp="1"/>
          </p:cNvSpPr>
          <p:nvPr>
            <p:ph sz="quarter" idx="14"/>
          </p:nvPr>
        </p:nvSpPr>
        <p:spPr>
          <a:xfrm>
            <a:off x="457200" y="2535908"/>
            <a:ext cx="8232775" cy="1251854"/>
          </a:xfrm>
        </p:spPr>
        <p:txBody>
          <a:bodyPr/>
          <a:lstStyle/>
          <a:p>
            <a:pPr marL="265113" indent="708025">
              <a:buNone/>
            </a:pPr>
            <a:r>
              <a:rPr lang="en-US" sz="2400" dirty="0">
                <a:latin typeface="+mn-lt"/>
              </a:rPr>
              <a:t>async and await capabilities simplify asynchronous programming by enabling the compiler to hide much of the associated complexity from the developer.</a:t>
            </a:r>
          </a:p>
        </p:txBody>
      </p:sp>
    </p:spTree>
    <p:extLst>
      <p:ext uri="{BB962C8B-B14F-4D97-AF65-F5344CB8AC3E}">
        <p14:creationId xmlns:p14="http://schemas.microsoft.com/office/powerpoint/2010/main" val="26675271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1.8.9 Other Key Programming Languages</a:t>
            </a:r>
          </a:p>
        </p:txBody>
      </p:sp>
      <p:sp>
        <p:nvSpPr>
          <p:cNvPr id="3" name="Text Placeholder 2"/>
          <p:cNvSpPr>
            <a:spLocks noGrp="1"/>
          </p:cNvSpPr>
          <p:nvPr>
            <p:ph type="body" idx="1"/>
          </p:nvPr>
        </p:nvSpPr>
        <p:spPr/>
        <p:txBody>
          <a:bodyPr/>
          <a:lstStyle/>
          <a:p>
            <a:r>
              <a:rPr lang="en-US" sz="2400" dirty="0">
                <a:latin typeface="+mn-lt"/>
              </a:rPr>
              <a:t>Figure 1.6 provides brief comments on several popular programming languages.</a:t>
            </a:r>
          </a:p>
        </p:txBody>
      </p:sp>
    </p:spTree>
    <p:extLst>
      <p:ext uri="{BB962C8B-B14F-4D97-AF65-F5344CB8AC3E}">
        <p14:creationId xmlns:p14="http://schemas.microsoft.com/office/powerpoint/2010/main" val="3843201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(1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6191706"/>
              </p:ext>
            </p:extLst>
          </p:nvPr>
        </p:nvGraphicFramePr>
        <p:xfrm>
          <a:off x="658367" y="1587898"/>
          <a:ext cx="7882129" cy="4153154"/>
        </p:xfrm>
        <a:graphic>
          <a:graphicData uri="http://schemas.openxmlformats.org/drawingml/2006/table">
            <a:tbl>
              <a:tblPr firstRow="1" firstCol="1" bandRow="1">
                <a:tableStyleId>{40F9630F-82C1-40B7-BC3A-925EFCFF5E92}</a:tableStyleId>
              </a:tblPr>
              <a:tblGrid>
                <a:gridCol w="1744634">
                  <a:extLst>
                    <a:ext uri="{9D8B030D-6E8A-4147-A177-3AD203B41FA5}">
                      <a16:colId xmlns:a16="http://schemas.microsoft.com/office/drawing/2014/main" val="2160342065"/>
                    </a:ext>
                  </a:extLst>
                </a:gridCol>
                <a:gridCol w="6137495">
                  <a:extLst>
                    <a:ext uri="{9D8B030D-6E8A-4147-A177-3AD203B41FA5}">
                      <a16:colId xmlns:a16="http://schemas.microsoft.com/office/drawing/2014/main" val="3618832687"/>
                    </a:ext>
                  </a:extLst>
                </a:gridCol>
              </a:tblGrid>
              <a:tr h="126883">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471937">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Ada</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Ada, based on Pascal, was developed under the sponsorship of the U.S. Department of Defense (D</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O</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D) during the 1970s and early 1980s. The D</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O</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D wanted a single language that would fill most of its needs. The Pascal-based language was named after Lady Ada Lovelace, daughter of the poet Lord Byron. She’s credited with writing the world’s first computer program in the early 1800s (for the Analytical Engine mechanical computing device designed by Charles Babbage). Ada also supports object-oriented programming.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222653">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Basic</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baseline="0" dirty="0">
                          <a:solidFill>
                            <a:schemeClr val="dk1"/>
                          </a:solidFill>
                          <a:latin typeface="+mn-lt"/>
                          <a:ea typeface="Arial"/>
                          <a:cs typeface="Arial"/>
                          <a:sym typeface="Arial"/>
                        </a:rPr>
                        <a:t>Basic was developed in the 1960s at Dartmouth College to familiarize novices with programming techniques. Many of its latest versions are object oriented.</a:t>
                      </a:r>
                      <a:endParaRPr lang="en-US" sz="1800" b="0" i="0" u="none" strike="noStrike" cap="none" dirty="0">
                        <a:solidFill>
                          <a:schemeClr val="dk1"/>
                        </a:solidFill>
                        <a:effectLst/>
                        <a:latin typeface="+mn-lt"/>
                        <a:ea typeface="Arial"/>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2128797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(2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81445917"/>
              </p:ext>
            </p:extLst>
          </p:nvPr>
        </p:nvGraphicFramePr>
        <p:xfrm>
          <a:off x="640080" y="1600201"/>
          <a:ext cx="7936992" cy="3426079"/>
        </p:xfrm>
        <a:graphic>
          <a:graphicData uri="http://schemas.openxmlformats.org/drawingml/2006/table">
            <a:tbl>
              <a:tblPr firstRow="1" firstCol="1" bandRow="1">
                <a:tableStyleId>{40F9630F-82C1-40B7-BC3A-925EFCFF5E92}</a:tableStyleId>
              </a:tblPr>
              <a:tblGrid>
                <a:gridCol w="1770775">
                  <a:extLst>
                    <a:ext uri="{9D8B030D-6E8A-4147-A177-3AD203B41FA5}">
                      <a16:colId xmlns:a16="http://schemas.microsoft.com/office/drawing/2014/main" val="2160342065"/>
                    </a:ext>
                  </a:extLst>
                </a:gridCol>
                <a:gridCol w="6166217">
                  <a:extLst>
                    <a:ext uri="{9D8B030D-6E8A-4147-A177-3AD203B41FA5}">
                      <a16:colId xmlns:a16="http://schemas.microsoft.com/office/drawing/2014/main" val="3618832687"/>
                    </a:ext>
                  </a:extLst>
                </a:gridCol>
              </a:tblGrid>
              <a:tr h="81731">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224374">
                <a:tc>
                  <a:txBody>
                    <a:bodyPr/>
                    <a:lstStyle/>
                    <a:p>
                      <a:pPr marL="0" marR="0">
                        <a:lnSpc>
                          <a:spcPct val="107000"/>
                        </a:lnSpc>
                        <a:spcBef>
                          <a:spcPts val="0"/>
                        </a:spcBef>
                        <a:spcAft>
                          <a:spcPts val="0"/>
                        </a:spcAft>
                      </a:pPr>
                      <a:r>
                        <a:rPr lang="en-US" sz="1800" b="0" dirty="0">
                          <a:effectLst/>
                          <a:latin typeface="+mn-lt"/>
                        </a:rPr>
                        <a:t>C</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C was developed in the early 1970s by Dennis Ritchie at Bell Laboratories. It initially became widely known as the UNIX operating system’s development language. Today, most code for general-purpose operating systems is written in C or 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212781">
                <a:tc>
                  <a:txBody>
                    <a:bodyPr/>
                    <a:lstStyle/>
                    <a:p>
                      <a:pPr marL="0" marR="0">
                        <a:lnSpc>
                          <a:spcPct val="107000"/>
                        </a:lnSpc>
                        <a:spcBef>
                          <a:spcPts val="0"/>
                        </a:spcBef>
                        <a:spcAft>
                          <a:spcPts val="0"/>
                        </a:spcAft>
                      </a:pPr>
                      <a:r>
                        <a:rPr lang="en-US" sz="1800" b="0" dirty="0">
                          <a:effectLst/>
                          <a:latin typeface="+mn-lt"/>
                        </a:rPr>
                        <a:t>C++</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C++, which is based on C, was developed by Bjarne Stroustrup in the early 1980s at Bell Laboratories. C++ provides several features that “spruce up” the C language, but more important, it provides capabilities for object-oriented programming.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399426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(1 of 10)</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3250572509"/>
              </p:ext>
            </p:extLst>
          </p:nvPr>
        </p:nvGraphicFramePr>
        <p:xfrm>
          <a:off x="457199" y="1584958"/>
          <a:ext cx="8229602" cy="4114800"/>
        </p:xfrm>
        <a:graphic>
          <a:graphicData uri="http://schemas.openxmlformats.org/drawingml/2006/table">
            <a:tbl>
              <a:tblPr firstRow="1" bandRow="1">
                <a:tableStyleId>{40F9630F-82C1-40B7-BC3A-925EFCFF5E92}</a:tableStyleId>
              </a:tblPr>
              <a:tblGrid>
                <a:gridCol w="1848629">
                  <a:extLst>
                    <a:ext uri="{9D8B030D-6E8A-4147-A177-3AD203B41FA5}">
                      <a16:colId xmlns:a16="http://schemas.microsoft.com/office/drawing/2014/main" val="3117665332"/>
                    </a:ext>
                  </a:extLst>
                </a:gridCol>
                <a:gridCol w="6380973">
                  <a:extLst>
                    <a:ext uri="{9D8B030D-6E8A-4147-A177-3AD203B41FA5}">
                      <a16:colId xmlns:a16="http://schemas.microsoft.com/office/drawing/2014/main" val="1876361851"/>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8136905"/>
                  </a:ext>
                </a:extLst>
              </a:tr>
              <a:tr h="237777">
                <a:tc>
                  <a:txBody>
                    <a:bodyPr/>
                    <a:lstStyle/>
                    <a:p>
                      <a:r>
                        <a:rPr lang="en-US" sz="1800" b="0" i="0" u="none" strike="noStrike" cap="none" baseline="0" dirty="0">
                          <a:solidFill>
                            <a:schemeClr val="dk1"/>
                          </a:solidFill>
                          <a:latin typeface="+mn-lt"/>
                          <a:ea typeface="Arial"/>
                          <a:cs typeface="Arial"/>
                          <a:sym typeface="Arial"/>
                        </a:rPr>
                        <a:t>Electronic health records</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These might include a patient's medical history, prescriptions, immunizations, lab results, allergies, insurance information and more. Making these available to health-care providers across a secure network improves patient care, reduces the probability of error and increases the health-care system’s overall efficiency, helping control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0224658"/>
                  </a:ext>
                </a:extLst>
              </a:tr>
              <a:tr h="275321">
                <a:tc>
                  <a:txBody>
                    <a:bodyPr/>
                    <a:lstStyle/>
                    <a:p>
                      <a:r>
                        <a:rPr lang="en-US" sz="1800" b="0" i="0" u="none" strike="noStrike" cap="none" baseline="0" dirty="0">
                          <a:solidFill>
                            <a:schemeClr val="dk1"/>
                          </a:solidFill>
                          <a:latin typeface="+mn-lt"/>
                          <a:ea typeface="Arial"/>
                          <a:cs typeface="Arial"/>
                          <a:sym typeface="Arial"/>
                        </a:rPr>
                        <a:t>Human Genome Project</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The Human Genome Project was founded to identify and analyze the 20,000+ genes in human D</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N</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A. The project used computer programs to analyze complex genetic data, determine the sequences of the billions of chemical base pairs that make up human D</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N</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A and store the information in databases, which have been made available over the Internet to researchers in many 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4673625"/>
                  </a:ext>
                </a:extLst>
              </a:tr>
            </a:tbl>
          </a:graphicData>
        </a:graphic>
      </p:graphicFrame>
    </p:spTree>
    <p:extLst>
      <p:ext uri="{BB962C8B-B14F-4D97-AF65-F5344CB8AC3E}">
        <p14:creationId xmlns:p14="http://schemas.microsoft.com/office/powerpoint/2010/main" val="13520532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(3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1176775"/>
              </p:ext>
            </p:extLst>
          </p:nvPr>
        </p:nvGraphicFramePr>
        <p:xfrm>
          <a:off x="585217" y="1588169"/>
          <a:ext cx="8019288" cy="4153154"/>
        </p:xfrm>
        <a:graphic>
          <a:graphicData uri="http://schemas.openxmlformats.org/drawingml/2006/table">
            <a:tbl>
              <a:tblPr firstRow="1" firstCol="1" bandRow="1">
                <a:tableStyleId>{40F9630F-82C1-40B7-BC3A-925EFCFF5E92}</a:tableStyleId>
              </a:tblPr>
              <a:tblGrid>
                <a:gridCol w="1803279">
                  <a:extLst>
                    <a:ext uri="{9D8B030D-6E8A-4147-A177-3AD203B41FA5}">
                      <a16:colId xmlns:a16="http://schemas.microsoft.com/office/drawing/2014/main" val="2160342065"/>
                    </a:ext>
                  </a:extLst>
                </a:gridCol>
                <a:gridCol w="6216009">
                  <a:extLst>
                    <a:ext uri="{9D8B030D-6E8A-4147-A177-3AD203B41FA5}">
                      <a16:colId xmlns:a16="http://schemas.microsoft.com/office/drawing/2014/main" val="3618832687"/>
                    </a:ext>
                  </a:extLst>
                </a:gridCol>
              </a:tblGrid>
              <a:tr h="191968">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717700">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COBOL</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COBOL (COmmon Business Oriented Language) was developed in the late 1950s by computer manufacturers, the U.S. government and industrial computer users, based on a language developed by Grace Hopper, a career U.S. Navy officer and computer scientist. COBOL is still widely used for commercial applications that require precise and efficient manipulation of large amounts of data. Its latest version supports object-oriented programming.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448563">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Fortran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Fortran (FORmula TRANslator) was developed by I</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B</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M Corporation in the mid-1950s to be used for scientific and engineering applications that require complex mathematical computations. It’s still widely used, and its latest versions support object-oriented programming.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1071370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(4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42910"/>
              </p:ext>
            </p:extLst>
          </p:nvPr>
        </p:nvGraphicFramePr>
        <p:xfrm>
          <a:off x="530352" y="1600200"/>
          <a:ext cx="8110727" cy="4701794"/>
        </p:xfrm>
        <a:graphic>
          <a:graphicData uri="http://schemas.openxmlformats.org/drawingml/2006/table">
            <a:tbl>
              <a:tblPr firstRow="1" firstCol="1" bandRow="1">
                <a:tableStyleId>{40F9630F-82C1-40B7-BC3A-925EFCFF5E92}</a:tableStyleId>
              </a:tblPr>
              <a:tblGrid>
                <a:gridCol w="1823841">
                  <a:extLst>
                    <a:ext uri="{9D8B030D-6E8A-4147-A177-3AD203B41FA5}">
                      <a16:colId xmlns:a16="http://schemas.microsoft.com/office/drawing/2014/main" val="2160342065"/>
                    </a:ext>
                  </a:extLst>
                </a:gridCol>
                <a:gridCol w="6286886">
                  <a:extLst>
                    <a:ext uri="{9D8B030D-6E8A-4147-A177-3AD203B41FA5}">
                      <a16:colId xmlns:a16="http://schemas.microsoft.com/office/drawing/2014/main" val="3618832687"/>
                    </a:ext>
                  </a:extLst>
                </a:gridCol>
              </a:tblGrid>
              <a:tr h="50284">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352487">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Java</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Sun Microsystems in 1991 funded an internal corporate research project led by James Gosling, which resulted in the C++-based object-oriented programming language called Java. A key goal of Java is to enable developers to write programs that will run on a great variety of computer systems and computer-controlled devices. This is sometimes called “write once, run anywhere.” Java is used to develop large-scale enterprise applications, to enhance the functionality of web servers (the computers that provide the content we see in our web browsers), to provide applications for consumer devices (e.g., smartphones, tablets, television set-top boxes, appliances, automobiles and more) and for many other purposes. Java is also the key language for developing Android smartphone and tablet apps.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bl>
          </a:graphicData>
        </a:graphic>
      </p:graphicFrame>
    </p:spTree>
    <p:extLst>
      <p:ext uri="{BB962C8B-B14F-4D97-AF65-F5344CB8AC3E}">
        <p14:creationId xmlns:p14="http://schemas.microsoft.com/office/powerpoint/2010/main" val="27287678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(5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84070448"/>
              </p:ext>
            </p:extLst>
          </p:nvPr>
        </p:nvGraphicFramePr>
        <p:xfrm>
          <a:off x="566928" y="1600200"/>
          <a:ext cx="8028432" cy="3330194"/>
        </p:xfrm>
        <a:graphic>
          <a:graphicData uri="http://schemas.openxmlformats.org/drawingml/2006/table">
            <a:tbl>
              <a:tblPr firstRow="1" firstCol="1" bandRow="1">
                <a:tableStyleId>{40F9630F-82C1-40B7-BC3A-925EFCFF5E92}</a:tableStyleId>
              </a:tblPr>
              <a:tblGrid>
                <a:gridCol w="1777017">
                  <a:extLst>
                    <a:ext uri="{9D8B030D-6E8A-4147-A177-3AD203B41FA5}">
                      <a16:colId xmlns:a16="http://schemas.microsoft.com/office/drawing/2014/main" val="2160342065"/>
                    </a:ext>
                  </a:extLst>
                </a:gridCol>
                <a:gridCol w="6251415">
                  <a:extLst>
                    <a:ext uri="{9D8B030D-6E8A-4147-A177-3AD203B41FA5}">
                      <a16:colId xmlns:a16="http://schemas.microsoft.com/office/drawing/2014/main" val="3618832687"/>
                    </a:ext>
                  </a:extLst>
                </a:gridCol>
              </a:tblGrid>
              <a:tr h="0">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0">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Objective-C</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Objective-C is an object-oriented language based on C. It was developed in the early 1980s and later acquired by NeXT, which in turn was acquired by Apple. It became the key programming language for the O</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 X operating system and all i</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O</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S-powered devices (such as iPods, iPhones and iPads).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0">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JavaScript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JavaScript is the most widely used scripting language. It’s primarily used to add programmability to web pages—for example, animations and interactivity with the user. All major web browsers support 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4064033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(6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6422939"/>
              </p:ext>
            </p:extLst>
          </p:nvPr>
        </p:nvGraphicFramePr>
        <p:xfrm>
          <a:off x="539497" y="1600200"/>
          <a:ext cx="8055864" cy="3878834"/>
        </p:xfrm>
        <a:graphic>
          <a:graphicData uri="http://schemas.openxmlformats.org/drawingml/2006/table">
            <a:tbl>
              <a:tblPr firstRow="1" firstCol="1" bandRow="1">
                <a:tableStyleId>{40F9630F-82C1-40B7-BC3A-925EFCFF5E92}</a:tableStyleId>
              </a:tblPr>
              <a:tblGrid>
                <a:gridCol w="1783089">
                  <a:extLst>
                    <a:ext uri="{9D8B030D-6E8A-4147-A177-3AD203B41FA5}">
                      <a16:colId xmlns:a16="http://schemas.microsoft.com/office/drawing/2014/main" val="2160342065"/>
                    </a:ext>
                  </a:extLst>
                </a:gridCol>
                <a:gridCol w="6272775">
                  <a:extLst>
                    <a:ext uri="{9D8B030D-6E8A-4147-A177-3AD203B41FA5}">
                      <a16:colId xmlns:a16="http://schemas.microsoft.com/office/drawing/2014/main" val="3618832687"/>
                    </a:ext>
                  </a:extLst>
                </a:gridCol>
              </a:tblGrid>
              <a:tr h="154067">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648802">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Pascal</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Research in the 1960s resulted in </a:t>
                      </a:r>
                      <a:r>
                        <a:rPr lang="en-US" sz="1800" b="1" i="0" u="none" strike="noStrike" cap="none" dirty="0">
                          <a:solidFill>
                            <a:schemeClr val="dk1"/>
                          </a:solidFill>
                          <a:effectLst/>
                          <a:latin typeface="+mn-lt"/>
                          <a:ea typeface="Arial"/>
                          <a:cs typeface="Arial"/>
                          <a:sym typeface="Arial"/>
                        </a:rPr>
                        <a:t>structured programming</a:t>
                      </a:r>
                      <a:r>
                        <a:rPr lang="en-US" sz="1800" b="0" i="0" u="none" strike="noStrike" cap="none" dirty="0">
                          <a:solidFill>
                            <a:schemeClr val="dk1"/>
                          </a:solidFill>
                          <a:effectLst/>
                          <a:latin typeface="+mn-lt"/>
                          <a:ea typeface="Arial"/>
                          <a:cs typeface="Arial"/>
                          <a:sym typeface="Arial"/>
                        </a:rPr>
                        <a:t>—a disciplined approach to writing programs that are clearer, easier to test and debug and easier to modify than programs produced with previous techniques. The Pascal language, developed by Professor Niklaus Wirth in 1971, grew out of this research. It was popular for teaching structured programming for several decades.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398188">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H</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P</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H</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 is an object-oriented, </a:t>
                      </a:r>
                      <a:r>
                        <a:rPr lang="en-US" sz="1800" b="1" i="0" u="none" strike="noStrike" cap="none" dirty="0">
                          <a:solidFill>
                            <a:schemeClr val="dk1"/>
                          </a:solidFill>
                          <a:effectLst/>
                          <a:latin typeface="+mn-lt"/>
                          <a:ea typeface="Arial"/>
                          <a:cs typeface="Arial"/>
                          <a:sym typeface="Arial"/>
                        </a:rPr>
                        <a:t>open-source</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“scripting” language supported by a community of developers and used by numerous websites. 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H</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 is platform independent— implementations exist for all major UNIX, Linux, Mac and Windows operating systems.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1797711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(7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8514757"/>
              </p:ext>
            </p:extLst>
          </p:nvPr>
        </p:nvGraphicFramePr>
        <p:xfrm>
          <a:off x="470033" y="1612394"/>
          <a:ext cx="8514310" cy="4663440"/>
        </p:xfrm>
        <a:graphic>
          <a:graphicData uri="http://schemas.openxmlformats.org/drawingml/2006/table">
            <a:tbl>
              <a:tblPr firstRow="1" firstCol="1" bandRow="1">
                <a:tableStyleId>{40F9630F-82C1-40B7-BC3A-925EFCFF5E92}</a:tableStyleId>
              </a:tblPr>
              <a:tblGrid>
                <a:gridCol w="1657137">
                  <a:extLst>
                    <a:ext uri="{9D8B030D-6E8A-4147-A177-3AD203B41FA5}">
                      <a16:colId xmlns:a16="http://schemas.microsoft.com/office/drawing/2014/main" val="2160342065"/>
                    </a:ext>
                  </a:extLst>
                </a:gridCol>
                <a:gridCol w="6857173">
                  <a:extLst>
                    <a:ext uri="{9D8B030D-6E8A-4147-A177-3AD203B41FA5}">
                      <a16:colId xmlns:a16="http://schemas.microsoft.com/office/drawing/2014/main" val="3618832687"/>
                    </a:ext>
                  </a:extLst>
                </a:gridCol>
              </a:tblGrid>
              <a:tr h="158649">
                <a:tc>
                  <a:txBody>
                    <a:bodyPr/>
                    <a:lstStyle/>
                    <a:p>
                      <a:pPr marL="0" marR="0">
                        <a:lnSpc>
                          <a:spcPct val="100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475948">
                <a:tc>
                  <a:txBody>
                    <a:bodyPr/>
                    <a:lstStyle/>
                    <a:p>
                      <a:pPr marL="0" marR="0">
                        <a:lnSpc>
                          <a:spcPct val="100000"/>
                        </a:lnSpc>
                        <a:spcBef>
                          <a:spcPts val="0"/>
                        </a:spcBef>
                        <a:spcAft>
                          <a:spcPts val="0"/>
                        </a:spcAft>
                      </a:pPr>
                      <a:r>
                        <a:rPr lang="en-US" sz="1800" b="0" i="0" u="none" strike="noStrike" cap="none" baseline="0" dirty="0">
                          <a:solidFill>
                            <a:schemeClr val="dk1"/>
                          </a:solidFill>
                          <a:latin typeface="+mn-lt"/>
                          <a:ea typeface="Arial"/>
                          <a:cs typeface="Arial"/>
                          <a:sym typeface="Arial"/>
                        </a:rPr>
                        <a:t>Python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800" b="0" i="0" u="none" strike="noStrike" cap="none" dirty="0">
                          <a:solidFill>
                            <a:schemeClr val="dk1"/>
                          </a:solidFill>
                          <a:effectLst/>
                          <a:latin typeface="+mn-lt"/>
                          <a:ea typeface="Arial"/>
                          <a:cs typeface="Arial"/>
                          <a:sym typeface="Arial"/>
                        </a:rPr>
                        <a:t>Python, another object-oriented scripting language, was released publicly in 1991. Developed by Guido van Rossum of the National Research Institute for Mathematics and Computer Science in Amsterdam (C</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W</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I), Python draws heavily from Modula-3—a systems programming language. Python is “extensible”—it can be extended through classes and programming interfaces.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713922">
                <a:tc>
                  <a:txBody>
                    <a:bodyPr/>
                    <a:lstStyle/>
                    <a:p>
                      <a:pPr marL="0" marR="0">
                        <a:lnSpc>
                          <a:spcPct val="100000"/>
                        </a:lnSpc>
                        <a:spcBef>
                          <a:spcPts val="0"/>
                        </a:spcBef>
                        <a:spcAft>
                          <a:spcPts val="0"/>
                        </a:spcAft>
                      </a:pPr>
                      <a:r>
                        <a:rPr lang="en-US" sz="1800" b="0" i="0" u="none" strike="noStrike" cap="none" baseline="0" dirty="0">
                          <a:solidFill>
                            <a:schemeClr val="dk1"/>
                          </a:solidFill>
                          <a:latin typeface="+mn-lt"/>
                          <a:ea typeface="Arial"/>
                          <a:cs typeface="Arial"/>
                          <a:sym typeface="Arial"/>
                        </a:rPr>
                        <a:t>Swift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800" b="0" i="0" u="none" strike="noStrike" cap="none" dirty="0">
                          <a:solidFill>
                            <a:schemeClr val="dk1"/>
                          </a:solidFill>
                          <a:effectLst/>
                          <a:latin typeface="+mn-lt"/>
                          <a:ea typeface="Arial"/>
                          <a:cs typeface="Arial"/>
                          <a:sym typeface="Arial"/>
                        </a:rPr>
                        <a:t>Swift, which was introduced in 2014, is Apple’s programming language of the future for developing i</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O</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 and O</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X applications (apps). Swift is a contemporary language that includes popular programming-language features from languages such as Objective-C, Java,</a:t>
                      </a:r>
                      <a:r>
                        <a:rPr lang="en-US" sz="1800" b="0" i="0" u="none" strike="noStrike" cap="none" baseline="0" dirty="0">
                          <a:solidFill>
                            <a:schemeClr val="dk1"/>
                          </a:solidFill>
                          <a:effectLst/>
                          <a:latin typeface="+mn-lt"/>
                          <a:ea typeface="Arial"/>
                          <a:cs typeface="Arial"/>
                          <a:sym typeface="Arial"/>
                        </a:rPr>
                        <a:t> </a:t>
                      </a:r>
                      <a:r>
                        <a:rPr lang="en-US" sz="800" b="0" i="0" u="none" strike="noStrike" cap="none" baseline="0" dirty="0">
                          <a:solidFill>
                            <a:schemeClr val="bg1"/>
                          </a:solidFill>
                          <a:effectLst/>
                          <a:latin typeface="+mn-lt"/>
                          <a:ea typeface="Arial"/>
                          <a:cs typeface="Arial"/>
                          <a:sym typeface="Arial"/>
                        </a:rPr>
                        <a:t>C sharp</a:t>
                      </a:r>
                      <a:r>
                        <a:rPr lang="en-US" sz="1800" b="0" i="0" u="none" strike="noStrike" cap="none" baseline="0"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Ruby, Python and others. In 2015, Apple released Swift 2 with new and updated features. According to the Tiobe Index, Swift has already become one of the most popular programming languages. Swift is now </a:t>
                      </a:r>
                      <a:r>
                        <a:rPr lang="en-US" sz="1800" b="1" i="0" u="none" strike="noStrike" cap="none" dirty="0">
                          <a:solidFill>
                            <a:schemeClr val="dk1"/>
                          </a:solidFill>
                          <a:effectLst/>
                          <a:latin typeface="+mn-lt"/>
                          <a:ea typeface="Arial"/>
                          <a:cs typeface="Arial"/>
                          <a:sym typeface="Arial"/>
                        </a:rPr>
                        <a:t>open source</a:t>
                      </a:r>
                      <a:r>
                        <a:rPr lang="en-US" sz="1800" b="0" i="0" u="none" strike="noStrike" cap="none" dirty="0">
                          <a:solidFill>
                            <a:schemeClr val="dk1"/>
                          </a:solidFill>
                          <a:effectLst/>
                          <a:latin typeface="+mn-lt"/>
                          <a:ea typeface="Arial"/>
                          <a:cs typeface="Arial"/>
                          <a:sym typeface="Arial"/>
                        </a:rPr>
                        <a:t>, so it can be used on non-Apple platforms as well.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15090047"/>
              </p:ext>
            </p:extLst>
          </p:nvPr>
        </p:nvGraphicFramePr>
        <p:xfrm>
          <a:off x="4048545" y="4907460"/>
          <a:ext cx="437768" cy="298585"/>
        </p:xfrm>
        <a:graphic>
          <a:graphicData uri="http://schemas.openxmlformats.org/presentationml/2006/ole">
            <mc:AlternateContent xmlns:mc="http://schemas.openxmlformats.org/markup-compatibility/2006">
              <mc:Choice xmlns:v="urn:schemas-microsoft-com:vml" Requires="v">
                <p:oleObj spid="_x0000_s19457" name="Equation" r:id="rId4" imgW="279360" imgH="190440" progId="Equation.DSMT4">
                  <p:embed/>
                </p:oleObj>
              </mc:Choice>
              <mc:Fallback>
                <p:oleObj name="Equation" r:id="rId4" imgW="279360" imgH="190440" progId="Equation.DSMT4">
                  <p:embed/>
                  <p:pic>
                    <p:nvPicPr>
                      <p:cNvPr id="6" name="Object 5"/>
                      <p:cNvPicPr/>
                      <p:nvPr/>
                    </p:nvPicPr>
                    <p:blipFill>
                      <a:blip r:embed="rId5"/>
                      <a:stretch>
                        <a:fillRect/>
                      </a:stretch>
                    </p:blipFill>
                    <p:spPr>
                      <a:xfrm>
                        <a:off x="4048545" y="4907460"/>
                        <a:ext cx="437768" cy="298585"/>
                      </a:xfrm>
                      <a:prstGeom prst="rect">
                        <a:avLst/>
                      </a:prstGeom>
                    </p:spPr>
                  </p:pic>
                </p:oleObj>
              </mc:Fallback>
            </mc:AlternateContent>
          </a:graphicData>
        </a:graphic>
      </p:graphicFrame>
    </p:spTree>
    <p:extLst>
      <p:ext uri="{BB962C8B-B14F-4D97-AF65-F5344CB8AC3E}">
        <p14:creationId xmlns:p14="http://schemas.microsoft.com/office/powerpoint/2010/main" val="32640709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(8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1186484"/>
              </p:ext>
            </p:extLst>
          </p:nvPr>
        </p:nvGraphicFramePr>
        <p:xfrm>
          <a:off x="457200" y="1615105"/>
          <a:ext cx="8199120" cy="3330194"/>
        </p:xfrm>
        <a:graphic>
          <a:graphicData uri="http://schemas.openxmlformats.org/drawingml/2006/table">
            <a:tbl>
              <a:tblPr firstRow="1" firstCol="1" bandRow="1">
                <a:tableStyleId>{40F9630F-82C1-40B7-BC3A-925EFCFF5E92}</a:tableStyleId>
              </a:tblPr>
              <a:tblGrid>
                <a:gridCol w="1865086">
                  <a:extLst>
                    <a:ext uri="{9D8B030D-6E8A-4147-A177-3AD203B41FA5}">
                      <a16:colId xmlns:a16="http://schemas.microsoft.com/office/drawing/2014/main" val="2160342065"/>
                    </a:ext>
                  </a:extLst>
                </a:gridCol>
                <a:gridCol w="6334034">
                  <a:extLst>
                    <a:ext uri="{9D8B030D-6E8A-4147-A177-3AD203B41FA5}">
                      <a16:colId xmlns:a16="http://schemas.microsoft.com/office/drawing/2014/main" val="3618832687"/>
                    </a:ext>
                  </a:extLst>
                </a:gridCol>
              </a:tblGrid>
              <a:tr h="120796">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702890">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Ruby on Rails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Ruby—created in the mid-1990s by Yukihiro Matsumoto—is an open-source, object-oriented programming language with a simple syntax that’s similar to Python. Ruby on Rails combines the scripting language Ruby with the Rails web-application framework developed by the company 37Signals. Their book, </a:t>
                      </a:r>
                      <a:r>
                        <a:rPr lang="en-US" sz="1800" b="1" i="0" u="none" strike="noStrike" cap="none" dirty="0">
                          <a:solidFill>
                            <a:schemeClr val="dk1"/>
                          </a:solidFill>
                          <a:effectLst/>
                          <a:latin typeface="+mn-lt"/>
                          <a:ea typeface="Arial"/>
                          <a:cs typeface="Arial"/>
                          <a:sym typeface="Arial"/>
                        </a:rPr>
                        <a:t>Getting Real </a:t>
                      </a:r>
                      <a:r>
                        <a:rPr lang="en-US" sz="1800" b="0" i="0" u="none" strike="noStrike" cap="none" dirty="0">
                          <a:solidFill>
                            <a:schemeClr val="dk1"/>
                          </a:solidFill>
                          <a:effectLst/>
                          <a:latin typeface="+mn-lt"/>
                          <a:ea typeface="Arial"/>
                          <a:cs typeface="Arial"/>
                          <a:sym typeface="Arial"/>
                        </a:rPr>
                        <a:t>(free at </a:t>
                      </a:r>
                      <a:r>
                        <a:rPr lang="en-US" sz="1800" b="0" i="0" u="none" strike="noStrike" cap="none" dirty="0">
                          <a:solidFill>
                            <a:schemeClr val="dk1"/>
                          </a:solidFill>
                          <a:effectLst/>
                          <a:latin typeface="+mn-lt"/>
                          <a:ea typeface="Arial"/>
                          <a:cs typeface="Consolas" panose="020B0609020204030204" pitchFamily="49" charset="0"/>
                          <a:sym typeface="Arial"/>
                          <a:hlinkClick r:id="rId2" tooltip="http://gettingreal.37signals.com/toc.php"/>
                        </a:rPr>
                        <a:t>http://gettingreal.37signals.com/toc.php</a:t>
                      </a:r>
                      <a:r>
                        <a:rPr lang="en-US" sz="1800" b="0" i="0" u="none" strike="noStrike" cap="none" dirty="0">
                          <a:solidFill>
                            <a:schemeClr val="dk1"/>
                          </a:solidFill>
                          <a:effectLst/>
                          <a:latin typeface="+mn-lt"/>
                          <a:ea typeface="Arial"/>
                          <a:cs typeface="Arial"/>
                          <a:sym typeface="Arial"/>
                        </a:rPr>
                        <a:t>), is a must-read for web developers. Many Ruby on Rails developers have reported productivity gains over other languages when developing database-intensive web applications.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bl>
          </a:graphicData>
        </a:graphic>
      </p:graphicFrame>
    </p:spTree>
    <p:extLst>
      <p:ext uri="{BB962C8B-B14F-4D97-AF65-F5344CB8AC3E}">
        <p14:creationId xmlns:p14="http://schemas.microsoft.com/office/powerpoint/2010/main" val="4083539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Some Other Programming Languages </a:t>
            </a:r>
            <a:r>
              <a:rPr lang="en-US" sz="2000" b="0" dirty="0"/>
              <a:t>(9 of 9)</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6257729"/>
              </p:ext>
            </p:extLst>
          </p:nvPr>
        </p:nvGraphicFramePr>
        <p:xfrm>
          <a:off x="487680" y="1586481"/>
          <a:ext cx="8168640" cy="3878834"/>
        </p:xfrm>
        <a:graphic>
          <a:graphicData uri="http://schemas.openxmlformats.org/drawingml/2006/table">
            <a:tbl>
              <a:tblPr firstRow="1" firstCol="1" bandRow="1">
                <a:tableStyleId>{40F9630F-82C1-40B7-BC3A-925EFCFF5E92}</a:tableStyleId>
              </a:tblPr>
              <a:tblGrid>
                <a:gridCol w="1921691">
                  <a:extLst>
                    <a:ext uri="{9D8B030D-6E8A-4147-A177-3AD203B41FA5}">
                      <a16:colId xmlns:a16="http://schemas.microsoft.com/office/drawing/2014/main" val="2160342065"/>
                    </a:ext>
                  </a:extLst>
                </a:gridCol>
                <a:gridCol w="6246949">
                  <a:extLst>
                    <a:ext uri="{9D8B030D-6E8A-4147-A177-3AD203B41FA5}">
                      <a16:colId xmlns:a16="http://schemas.microsoft.com/office/drawing/2014/main" val="3618832687"/>
                    </a:ext>
                  </a:extLst>
                </a:gridCol>
              </a:tblGrid>
              <a:tr h="117941">
                <a:tc>
                  <a:txBody>
                    <a:bodyPr/>
                    <a:lstStyle/>
                    <a:p>
                      <a:pPr marL="0" marR="0">
                        <a:lnSpc>
                          <a:spcPct val="107000"/>
                        </a:lnSpc>
                        <a:spcBef>
                          <a:spcPts val="0"/>
                        </a:spcBef>
                        <a:spcAft>
                          <a:spcPts val="0"/>
                        </a:spcAft>
                      </a:pPr>
                      <a:r>
                        <a:rPr lang="en-US" sz="1800" dirty="0">
                          <a:effectLst/>
                          <a:latin typeface="+mn-lt"/>
                        </a:rPr>
                        <a:t>Programming language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dirty="0">
                          <a:effectLst/>
                          <a:latin typeface="+mn-lt"/>
                        </a:rPr>
                        <a:t>Description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440938">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Scala</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Scala (</a:t>
                      </a:r>
                      <a:r>
                        <a:rPr lang="en-US" sz="1800" b="0" i="0" u="none" strike="noStrike" cap="none" dirty="0">
                          <a:solidFill>
                            <a:schemeClr val="dk1"/>
                          </a:solidFill>
                          <a:effectLst/>
                          <a:latin typeface="+mn-lt"/>
                          <a:ea typeface="Arial"/>
                          <a:cs typeface="Consolas" panose="020B0609020204030204" pitchFamily="49" charset="0"/>
                          <a:sym typeface="Arial"/>
                          <a:hlinkClick r:id="rId3" tooltip="http://www.scala-lang.org/what-is-scala.html"/>
                        </a:rPr>
                        <a:t>http://www.scala-lang.org/what-is-scala.html</a:t>
                      </a:r>
                      <a:r>
                        <a:rPr lang="en-US" sz="1800" b="0" i="0" u="none" strike="noStrike" cap="none" dirty="0">
                          <a:solidFill>
                            <a:schemeClr val="dk1"/>
                          </a:solidFill>
                          <a:effectLst/>
                          <a:latin typeface="+mn-lt"/>
                          <a:ea typeface="Arial"/>
                          <a:cs typeface="Arial"/>
                          <a:sym typeface="Arial"/>
                        </a:rPr>
                        <a:t>)—short for “scalable language”—was designed by Martin Odersky, a professor at École Polytechnique Fédérale de Lausanne (E</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P</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F</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L) in Switzerland. Released in 2003, Scala uses both the object-oriented programming and functional programming paradigms and is designed to integrate with Java. Programming in Scala can reduce the amount of code in your applications significantly.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220469">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Visual Basic</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Microsoft’s Visual Basic language was introduced in the early 1990s to simplify the development of Microsoft Windows applications. Its latest versions support object-oriented programming.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34237694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 Microsoft’s .NET</a:t>
            </a:r>
          </a:p>
        </p:txBody>
      </p:sp>
      <p:sp>
        <p:nvSpPr>
          <p:cNvPr id="3" name="Text Placeholder 2"/>
          <p:cNvSpPr>
            <a:spLocks noGrp="1"/>
          </p:cNvSpPr>
          <p:nvPr>
            <p:ph type="body" idx="1"/>
          </p:nvPr>
        </p:nvSpPr>
        <p:spPr>
          <a:xfrm>
            <a:off x="457200" y="1600200"/>
            <a:ext cx="8229600" cy="2904010"/>
          </a:xfrm>
        </p:spPr>
        <p:txBody>
          <a:bodyPr/>
          <a:lstStyle/>
          <a:p>
            <a:r>
              <a:rPr lang="en-US" sz="2400" dirty="0">
                <a:latin typeface="+mn-lt"/>
              </a:rPr>
              <a:t>In 2000, Microsoft announced its</a:t>
            </a:r>
            <a:r>
              <a:rPr lang="en-US" sz="2400" i="1" dirty="0">
                <a:latin typeface="+mn-lt"/>
              </a:rPr>
              <a:t> </a:t>
            </a:r>
            <a:r>
              <a:rPr lang="en-US" sz="2400" b="1" dirty="0">
                <a:latin typeface="+mn-lt"/>
              </a:rPr>
              <a:t>.NET initiative</a:t>
            </a:r>
            <a:r>
              <a:rPr lang="en-US" sz="2400" dirty="0">
                <a:latin typeface="+mn-lt"/>
              </a:rPr>
              <a:t> (</a:t>
            </a:r>
            <a:r>
              <a:rPr lang="en-US" sz="2400" dirty="0">
                <a:latin typeface="+mn-lt"/>
                <a:hlinkClick r:id="rId3" tooltip="https://www.microsoft.com/net"/>
              </a:rPr>
              <a:t>www.microsoft.com/net</a:t>
            </a:r>
            <a:r>
              <a:rPr lang="en-US" sz="2400" dirty="0">
                <a:latin typeface="+mn-lt"/>
              </a:rPr>
              <a:t>), a broad vision for using the Internet and the web in the development, engineering, distribution and use of software.</a:t>
            </a:r>
          </a:p>
          <a:p>
            <a:r>
              <a:rPr lang="en-US" sz="2400" dirty="0">
                <a:latin typeface="+mn-lt"/>
              </a:rPr>
              <a:t>Rather than forcing you to use a single programming language, .NET permits you to create apps in </a:t>
            </a:r>
            <a:r>
              <a:rPr lang="en-US" sz="2400" b="1" dirty="0">
                <a:latin typeface="+mn-lt"/>
              </a:rPr>
              <a:t>any</a:t>
            </a:r>
            <a:r>
              <a:rPr lang="en-US" sz="2400" dirty="0">
                <a:latin typeface="+mn-lt"/>
              </a:rPr>
              <a:t> .NET-compatible language (such as</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830521367"/>
              </p:ext>
            </p:extLst>
          </p:nvPr>
        </p:nvGraphicFramePr>
        <p:xfrm>
          <a:off x="4892143" y="4128840"/>
          <a:ext cx="550344" cy="375370"/>
        </p:xfrm>
        <a:graphic>
          <a:graphicData uri="http://schemas.openxmlformats.org/presentationml/2006/ole">
            <mc:AlternateContent xmlns:mc="http://schemas.openxmlformats.org/markup-compatibility/2006">
              <mc:Choice xmlns:v="urn:schemas-microsoft-com:vml" Requires="v">
                <p:oleObj spid="_x0000_s20481" name="Equation" r:id="rId4" imgW="279360" imgH="190440" progId="Equation.DSMT4">
                  <p:embed/>
                </p:oleObj>
              </mc:Choice>
              <mc:Fallback>
                <p:oleObj name="Equation" r:id="rId4" imgW="279360" imgH="190440" progId="Equation.DSMT4">
                  <p:embed/>
                  <p:pic>
                    <p:nvPicPr>
                      <p:cNvPr id="5" name="Object 4" descr="C sharp,"/>
                      <p:cNvPicPr/>
                      <p:nvPr/>
                    </p:nvPicPr>
                    <p:blipFill>
                      <a:blip r:embed="rId5"/>
                      <a:stretch>
                        <a:fillRect/>
                      </a:stretch>
                    </p:blipFill>
                    <p:spPr>
                      <a:xfrm>
                        <a:off x="4892143" y="4128840"/>
                        <a:ext cx="550344" cy="375370"/>
                      </a:xfrm>
                      <a:prstGeom prst="rect">
                        <a:avLst/>
                      </a:prstGeom>
                    </p:spPr>
                  </p:pic>
                </p:oleObj>
              </mc:Fallback>
            </mc:AlternateContent>
          </a:graphicData>
        </a:graphic>
      </p:graphicFrame>
      <p:sp>
        <p:nvSpPr>
          <p:cNvPr id="4" name="Text Placeholder 3"/>
          <p:cNvSpPr>
            <a:spLocks noGrp="1"/>
          </p:cNvSpPr>
          <p:nvPr>
            <p:ph type="body" idx="2"/>
          </p:nvPr>
        </p:nvSpPr>
        <p:spPr>
          <a:xfrm>
            <a:off x="457200" y="4012728"/>
            <a:ext cx="8229600" cy="972227"/>
          </a:xfrm>
        </p:spPr>
        <p:txBody>
          <a:bodyPr/>
          <a:lstStyle/>
          <a:p>
            <a:pPr marL="261938" indent="4673600">
              <a:buNone/>
            </a:pPr>
            <a:r>
              <a:rPr lang="en-US" sz="2400" dirty="0">
                <a:latin typeface="+mn-lt"/>
              </a:rPr>
              <a:t>Visual Basic, Visual C++ and others).</a:t>
            </a:r>
          </a:p>
        </p:txBody>
      </p:sp>
    </p:spTree>
    <p:extLst>
      <p:ext uri="{BB962C8B-B14F-4D97-AF65-F5344CB8AC3E}">
        <p14:creationId xmlns:p14="http://schemas.microsoft.com/office/powerpoint/2010/main" val="133974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1.9.1 .NET Framework</a:t>
            </a:r>
          </a:p>
        </p:txBody>
      </p:sp>
      <p:sp>
        <p:nvSpPr>
          <p:cNvPr id="3" name="Text Placeholder 2"/>
          <p:cNvSpPr>
            <a:spLocks noGrp="1"/>
          </p:cNvSpPr>
          <p:nvPr>
            <p:ph type="body" idx="1"/>
          </p:nvPr>
        </p:nvSpPr>
        <p:spPr>
          <a:xfrm>
            <a:off x="457200" y="1600200"/>
            <a:ext cx="8229600" cy="867229"/>
          </a:xfrm>
        </p:spPr>
        <p:txBody>
          <a:bodyPr/>
          <a:lstStyle/>
          <a:p>
            <a:r>
              <a:rPr lang="en-US" sz="2400" dirty="0">
                <a:latin typeface="+mn-lt"/>
              </a:rPr>
              <a:t>The </a:t>
            </a:r>
            <a:r>
              <a:rPr lang="en-US" sz="2400" b="1" dirty="0">
                <a:latin typeface="+mn-lt"/>
              </a:rPr>
              <a:t>.NET Framework</a:t>
            </a:r>
            <a:r>
              <a:rPr lang="en-US" sz="2400" dirty="0">
                <a:latin typeface="+mn-lt"/>
              </a:rPr>
              <a:t> </a:t>
            </a:r>
            <a:r>
              <a:rPr lang="en-US" sz="2400" b="1" dirty="0">
                <a:latin typeface="+mn-lt"/>
              </a:rPr>
              <a:t>Class Library</a:t>
            </a:r>
            <a:r>
              <a:rPr lang="en-US" sz="2400" dirty="0">
                <a:latin typeface="+mn-lt"/>
              </a:rPr>
              <a:t> provides many capabilities that you’ll use to build substantial</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125330139"/>
              </p:ext>
            </p:extLst>
          </p:nvPr>
        </p:nvGraphicFramePr>
        <p:xfrm>
          <a:off x="6918082" y="2081398"/>
          <a:ext cx="503766" cy="371283"/>
        </p:xfrm>
        <a:graphic>
          <a:graphicData uri="http://schemas.openxmlformats.org/presentationml/2006/ole">
            <mc:AlternateContent xmlns:mc="http://schemas.openxmlformats.org/markup-compatibility/2006">
              <mc:Choice xmlns:v="urn:schemas-microsoft-com:vml" Requires="v">
                <p:oleObj spid="_x0000_s21505"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6918082" y="2081398"/>
                        <a:ext cx="503766" cy="371283"/>
                      </a:xfrm>
                      <a:prstGeom prst="rect">
                        <a:avLst/>
                      </a:prstGeom>
                    </p:spPr>
                  </p:pic>
                </p:oleObj>
              </mc:Fallback>
            </mc:AlternateContent>
          </a:graphicData>
        </a:graphic>
      </p:graphicFrame>
      <p:sp>
        <p:nvSpPr>
          <p:cNvPr id="4" name="Text Placeholder 3"/>
          <p:cNvSpPr>
            <a:spLocks noGrp="1"/>
          </p:cNvSpPr>
          <p:nvPr>
            <p:ph type="body" idx="2"/>
          </p:nvPr>
        </p:nvSpPr>
        <p:spPr>
          <a:xfrm>
            <a:off x="457200" y="1965518"/>
            <a:ext cx="8229600" cy="3549912"/>
          </a:xfrm>
        </p:spPr>
        <p:txBody>
          <a:bodyPr/>
          <a:lstStyle/>
          <a:p>
            <a:pPr marL="261938" indent="6646863">
              <a:buNone/>
            </a:pPr>
            <a:r>
              <a:rPr lang="en-US" sz="2400" dirty="0">
                <a:latin typeface="+mn-lt"/>
              </a:rPr>
              <a:t>apps quickly and easily.</a:t>
            </a:r>
          </a:p>
          <a:p>
            <a:r>
              <a:rPr lang="en-US" sz="2400" dirty="0">
                <a:latin typeface="+mn-lt"/>
              </a:rPr>
              <a:t>It contains </a:t>
            </a:r>
            <a:r>
              <a:rPr lang="en-US" sz="2400" b="1" dirty="0">
                <a:latin typeface="+mn-lt"/>
              </a:rPr>
              <a:t>thousands</a:t>
            </a:r>
            <a:r>
              <a:rPr lang="en-US" sz="2400" dirty="0">
                <a:latin typeface="+mn-lt"/>
              </a:rPr>
              <a:t> of valuable </a:t>
            </a:r>
            <a:r>
              <a:rPr lang="en-US" sz="2400" b="1" dirty="0">
                <a:latin typeface="+mn-lt"/>
              </a:rPr>
              <a:t>prebuilt</a:t>
            </a:r>
            <a:r>
              <a:rPr lang="en-US" sz="2400" dirty="0">
                <a:latin typeface="+mn-lt"/>
              </a:rPr>
              <a:t> classes that have been tested and tuned to maximize performance.</a:t>
            </a:r>
          </a:p>
          <a:p>
            <a:r>
              <a:rPr lang="en-US" sz="2400" dirty="0">
                <a:latin typeface="+mn-lt"/>
              </a:rPr>
              <a:t>You should </a:t>
            </a:r>
            <a:r>
              <a:rPr lang="en-US" sz="2400" b="1" dirty="0">
                <a:latin typeface="+mn-lt"/>
              </a:rPr>
              <a:t>re-use</a:t>
            </a:r>
            <a:r>
              <a:rPr lang="en-US" sz="2400" dirty="0">
                <a:latin typeface="+mn-lt"/>
              </a:rPr>
              <a:t> the .NET Framework classes whenever possible to speed up the software-development process, while enhancing the quality and performance of the software you develop.</a:t>
            </a:r>
          </a:p>
        </p:txBody>
      </p:sp>
    </p:spTree>
    <p:extLst>
      <p:ext uri="{BB962C8B-B14F-4D97-AF65-F5344CB8AC3E}">
        <p14:creationId xmlns:p14="http://schemas.microsoft.com/office/powerpoint/2010/main" val="25304532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1.9.2 Common Language Runtime </a:t>
            </a:r>
            <a:r>
              <a:rPr lang="en-US" sz="2000" b="0" dirty="0"/>
              <a:t>(1 of 3)</a:t>
            </a:r>
          </a:p>
        </p:txBody>
      </p:sp>
      <p:sp>
        <p:nvSpPr>
          <p:cNvPr id="3" name="Text Placeholder 2"/>
          <p:cNvSpPr>
            <a:spLocks noGrp="1"/>
          </p:cNvSpPr>
          <p:nvPr>
            <p:ph type="body" idx="1"/>
          </p:nvPr>
        </p:nvSpPr>
        <p:spPr/>
        <p:txBody>
          <a:bodyPr/>
          <a:lstStyle/>
          <a:p>
            <a:r>
              <a:rPr lang="en-US" sz="2400" dirty="0">
                <a:latin typeface="+mn-lt"/>
              </a:rPr>
              <a:t>The </a:t>
            </a:r>
            <a:r>
              <a:rPr lang="en-US" sz="2400" b="1" dirty="0">
                <a:latin typeface="+mn-lt"/>
              </a:rPr>
              <a:t>Common Language Runtime (C</a:t>
            </a:r>
            <a:r>
              <a:rPr lang="en-US" sz="100" b="1" dirty="0">
                <a:latin typeface="+mn-lt"/>
              </a:rPr>
              <a:t> </a:t>
            </a:r>
            <a:r>
              <a:rPr lang="en-US" sz="2400" b="1" dirty="0">
                <a:latin typeface="+mn-lt"/>
              </a:rPr>
              <a:t>L</a:t>
            </a:r>
            <a:r>
              <a:rPr lang="en-US" sz="100" b="1" dirty="0">
                <a:latin typeface="+mn-lt"/>
              </a:rPr>
              <a:t> </a:t>
            </a:r>
            <a:r>
              <a:rPr lang="en-US" sz="2400" b="1" dirty="0">
                <a:latin typeface="+mn-lt"/>
              </a:rPr>
              <a:t>R)</a:t>
            </a:r>
            <a:r>
              <a:rPr lang="en-US" sz="2400" dirty="0">
                <a:latin typeface="+mn-lt"/>
              </a:rPr>
              <a:t> executes .NET programs and provides functionality to make them easier to develop and debug.</a:t>
            </a:r>
          </a:p>
          <a:p>
            <a:r>
              <a:rPr lang="en-US" sz="2400" dirty="0">
                <a:latin typeface="+mn-lt"/>
              </a:rPr>
              <a:t>The C</a:t>
            </a:r>
            <a:r>
              <a:rPr lang="en-US" sz="100" dirty="0">
                <a:latin typeface="+mn-lt"/>
              </a:rPr>
              <a:t> </a:t>
            </a:r>
            <a:r>
              <a:rPr lang="en-US" sz="2400" dirty="0">
                <a:latin typeface="+mn-lt"/>
              </a:rPr>
              <a:t>L</a:t>
            </a:r>
            <a:r>
              <a:rPr lang="en-US" sz="100" dirty="0">
                <a:latin typeface="+mn-lt"/>
              </a:rPr>
              <a:t> </a:t>
            </a:r>
            <a:r>
              <a:rPr lang="en-US" sz="2400" dirty="0">
                <a:latin typeface="+mn-lt"/>
              </a:rPr>
              <a:t>R is a </a:t>
            </a:r>
            <a:r>
              <a:rPr lang="en-US" sz="2400" b="1" dirty="0">
                <a:latin typeface="+mn-lt"/>
              </a:rPr>
              <a:t>virtual machine </a:t>
            </a:r>
            <a:r>
              <a:rPr lang="en-US" sz="2400" dirty="0">
                <a:latin typeface="+mn-lt"/>
              </a:rPr>
              <a:t>(</a:t>
            </a:r>
            <a:r>
              <a:rPr lang="en-US" sz="2400" b="1" dirty="0">
                <a:latin typeface="+mn-lt"/>
              </a:rPr>
              <a:t>V</a:t>
            </a:r>
            <a:r>
              <a:rPr lang="en-US" sz="100" b="1" dirty="0">
                <a:latin typeface="+mn-lt"/>
              </a:rPr>
              <a:t> </a:t>
            </a:r>
            <a:r>
              <a:rPr lang="en-US" sz="2400" b="1" dirty="0">
                <a:latin typeface="+mn-lt"/>
              </a:rPr>
              <a:t>M</a:t>
            </a:r>
            <a:r>
              <a:rPr lang="en-US" sz="2400" dirty="0">
                <a:latin typeface="+mn-lt"/>
              </a:rPr>
              <a:t>)—software that manages the execution of programs and hides from them the underlying operating system and hardware.</a:t>
            </a:r>
          </a:p>
          <a:p>
            <a:r>
              <a:rPr lang="en-US" sz="2400" dirty="0">
                <a:latin typeface="+mn-lt"/>
              </a:rPr>
              <a:t>The source code for programs that are executed and managed by the C</a:t>
            </a:r>
            <a:r>
              <a:rPr lang="en-US" sz="100" dirty="0">
                <a:latin typeface="+mn-lt"/>
              </a:rPr>
              <a:t> </a:t>
            </a:r>
            <a:r>
              <a:rPr lang="en-US" sz="2400" dirty="0">
                <a:latin typeface="+mn-lt"/>
              </a:rPr>
              <a:t>L</a:t>
            </a:r>
            <a:r>
              <a:rPr lang="en-US" sz="100" dirty="0">
                <a:latin typeface="+mn-lt"/>
              </a:rPr>
              <a:t> </a:t>
            </a:r>
            <a:r>
              <a:rPr lang="en-US" sz="2400" dirty="0">
                <a:latin typeface="+mn-lt"/>
              </a:rPr>
              <a:t>R is called </a:t>
            </a:r>
            <a:r>
              <a:rPr lang="en-US" sz="2400" b="1" dirty="0">
                <a:latin typeface="+mn-lt"/>
              </a:rPr>
              <a:t>managed code</a:t>
            </a:r>
            <a:r>
              <a:rPr lang="en-US" sz="2400" dirty="0">
                <a:latin typeface="+mn-lt"/>
              </a:rPr>
              <a:t>.</a:t>
            </a:r>
          </a:p>
        </p:txBody>
      </p:sp>
    </p:spTree>
    <p:extLst>
      <p:ext uri="{BB962C8B-B14F-4D97-AF65-F5344CB8AC3E}">
        <p14:creationId xmlns:p14="http://schemas.microsoft.com/office/powerpoint/2010/main" val="219118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 Improving People’s Lives with Computers </a:t>
            </a:r>
            <a:r>
              <a:rPr lang="en-US" sz="2000" b="0" dirty="0"/>
              <a:t>(2 of 10)</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89338762"/>
              </p:ext>
            </p:extLst>
          </p:nvPr>
        </p:nvGraphicFramePr>
        <p:xfrm>
          <a:off x="457200" y="1581675"/>
          <a:ext cx="8229600" cy="2651760"/>
        </p:xfrm>
        <a:graphic>
          <a:graphicData uri="http://schemas.openxmlformats.org/drawingml/2006/table">
            <a:tbl>
              <a:tblPr firstRow="1" bandRow="1">
                <a:tableStyleId>{40F9630F-82C1-40B7-BC3A-925EFCFF5E92}</a:tableStyleId>
              </a:tblPr>
              <a:tblGrid>
                <a:gridCol w="1807029">
                  <a:extLst>
                    <a:ext uri="{9D8B030D-6E8A-4147-A177-3AD203B41FA5}">
                      <a16:colId xmlns:a16="http://schemas.microsoft.com/office/drawing/2014/main" val="1437856411"/>
                    </a:ext>
                  </a:extLst>
                </a:gridCol>
                <a:gridCol w="6422571">
                  <a:extLst>
                    <a:ext uri="{9D8B030D-6E8A-4147-A177-3AD203B41FA5}">
                      <a16:colId xmlns:a16="http://schemas.microsoft.com/office/drawing/2014/main" val="2118411340"/>
                    </a:ext>
                  </a:extLst>
                </a:gridCol>
              </a:tblGrid>
              <a:tr h="0">
                <a:tc>
                  <a:txBody>
                    <a:bodyPr/>
                    <a:lstStyle/>
                    <a:p>
                      <a:r>
                        <a:rPr lang="en-US" sz="1800" b="1" i="0" u="none" strike="noStrike" cap="none" baseline="0" dirty="0">
                          <a:solidFill>
                            <a:schemeClr val="dk1"/>
                          </a:solidFill>
                          <a:latin typeface="+mn-lt"/>
                          <a:ea typeface="Arial"/>
                          <a:cs typeface="Arial"/>
                          <a:sym typeface="Arial"/>
                        </a:rPr>
                        <a:t>Name</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0" u="none" strike="noStrike" cap="none" baseline="0" dirty="0">
                          <a:solidFill>
                            <a:schemeClr val="dk1"/>
                          </a:solidFill>
                          <a:latin typeface="+mn-lt"/>
                          <a:ea typeface="Arial"/>
                          <a:cs typeface="Arial"/>
                          <a:sym typeface="Arial"/>
                        </a:rPr>
                        <a:t>Description</a:t>
                      </a:r>
                      <a:endParaRPr lang="en-US" sz="1800" b="1"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74553"/>
                  </a:ext>
                </a:extLst>
              </a:tr>
              <a:tr h="521035">
                <a:tc>
                  <a:txBody>
                    <a:bodyPr/>
                    <a:lstStyle/>
                    <a:p>
                      <a:r>
                        <a:rPr lang="en-US" sz="1800" b="0" i="0" u="none" strike="noStrike" cap="none" baseline="0" dirty="0">
                          <a:solidFill>
                            <a:schemeClr val="dk1"/>
                          </a:solidFill>
                          <a:latin typeface="+mn-lt"/>
                          <a:ea typeface="Arial"/>
                          <a:cs typeface="Arial"/>
                          <a:sym typeface="Arial"/>
                        </a:rPr>
                        <a:t>AMBER™ Alert</a:t>
                      </a:r>
                      <a:endParaRPr lang="en-US" sz="180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The AMBER (America’s Missing: Broadcast Emergency Response) Alert System helps find abducted children. Law enforcement notifies T</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V and radio broadcasters and state transportation officials, who then broadcast alerts on T</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V, radio, computerized highway signs, the Internet and wireless devices. AMBER Alert partners with Facebook, whose users can “Like” AMBER Alert pages by location to receive alerts in their news feeds.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789489"/>
                  </a:ext>
                </a:extLst>
              </a:tr>
            </a:tbl>
          </a:graphicData>
        </a:graphic>
      </p:graphicFrame>
    </p:spTree>
    <p:extLst>
      <p:ext uri="{BB962C8B-B14F-4D97-AF65-F5344CB8AC3E}">
        <p14:creationId xmlns:p14="http://schemas.microsoft.com/office/powerpoint/2010/main" val="6048459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1.9.2 Common Language Runtime </a:t>
            </a:r>
            <a:r>
              <a:rPr lang="en-US" sz="2000" b="0" dirty="0"/>
              <a:t>(2 of 3)</a:t>
            </a:r>
            <a:endParaRPr lang="en-US" dirty="0"/>
          </a:p>
        </p:txBody>
      </p:sp>
      <p:sp>
        <p:nvSpPr>
          <p:cNvPr id="3" name="Text Placeholder 2"/>
          <p:cNvSpPr>
            <a:spLocks noGrp="1"/>
          </p:cNvSpPr>
          <p:nvPr>
            <p:ph type="body" idx="1"/>
          </p:nvPr>
        </p:nvSpPr>
        <p:spPr>
          <a:xfrm>
            <a:off x="457200" y="1600200"/>
            <a:ext cx="7932057" cy="4525963"/>
          </a:xfrm>
        </p:spPr>
        <p:txBody>
          <a:bodyPr/>
          <a:lstStyle/>
          <a:p>
            <a:r>
              <a:rPr lang="en-US" sz="2400" dirty="0">
                <a:latin typeface="+mn-lt"/>
              </a:rPr>
              <a:t>The C</a:t>
            </a:r>
            <a:r>
              <a:rPr lang="en-US" sz="100" dirty="0">
                <a:latin typeface="+mn-lt"/>
              </a:rPr>
              <a:t> </a:t>
            </a:r>
            <a:r>
              <a:rPr lang="en-US" sz="2400" dirty="0">
                <a:latin typeface="+mn-lt"/>
              </a:rPr>
              <a:t>L</a:t>
            </a:r>
            <a:r>
              <a:rPr lang="en-US" sz="100" dirty="0">
                <a:latin typeface="+mn-lt"/>
              </a:rPr>
              <a:t> </a:t>
            </a:r>
            <a:r>
              <a:rPr lang="en-US" sz="2400" dirty="0">
                <a:latin typeface="+mn-lt"/>
              </a:rPr>
              <a:t>R provides various services to managed code</a:t>
            </a:r>
          </a:p>
          <a:p>
            <a:pPr marL="741600" lvl="2" indent="-284400">
              <a:buFontTx/>
              <a:buChar char="–"/>
            </a:pPr>
            <a:r>
              <a:rPr lang="en-US" sz="2400" dirty="0">
                <a:latin typeface="+mn-lt"/>
              </a:rPr>
              <a:t>integrating software components written in different .NET languages,</a:t>
            </a:r>
          </a:p>
          <a:p>
            <a:pPr marL="741600" lvl="2" indent="-284400">
              <a:buFontTx/>
              <a:buChar char="–"/>
            </a:pPr>
            <a:r>
              <a:rPr lang="en-US" sz="2400" dirty="0">
                <a:latin typeface="+mn-lt"/>
              </a:rPr>
              <a:t>error handling between such components, </a:t>
            </a:r>
          </a:p>
          <a:p>
            <a:pPr marL="741600" lvl="2" indent="-284400">
              <a:buFontTx/>
              <a:buChar char="–"/>
            </a:pPr>
            <a:r>
              <a:rPr lang="en-US" sz="2400" dirty="0">
                <a:latin typeface="+mn-lt"/>
              </a:rPr>
              <a:t>enhanced security,</a:t>
            </a:r>
          </a:p>
          <a:p>
            <a:pPr marL="741600" lvl="2" indent="-284400">
              <a:buFontTx/>
              <a:buChar char="–"/>
            </a:pPr>
            <a:r>
              <a:rPr lang="en-US" sz="2400" dirty="0">
                <a:latin typeface="+mn-lt"/>
              </a:rPr>
              <a:t>automatic memory management and more.</a:t>
            </a:r>
          </a:p>
          <a:p>
            <a:r>
              <a:rPr lang="en-US" sz="2400" dirty="0">
                <a:latin typeface="+mn-lt"/>
              </a:rPr>
              <a:t>Unmanaged-code programs do not have access to the C</a:t>
            </a:r>
            <a:r>
              <a:rPr lang="en-US" sz="100" dirty="0">
                <a:latin typeface="+mn-lt"/>
              </a:rPr>
              <a:t> </a:t>
            </a:r>
            <a:r>
              <a:rPr lang="en-US" sz="2400" dirty="0">
                <a:latin typeface="+mn-lt"/>
              </a:rPr>
              <a:t>L</a:t>
            </a:r>
            <a:r>
              <a:rPr lang="en-US" sz="100" dirty="0">
                <a:latin typeface="+mn-lt"/>
              </a:rPr>
              <a:t> </a:t>
            </a:r>
            <a:r>
              <a:rPr lang="en-US" sz="2400" dirty="0">
                <a:latin typeface="+mn-lt"/>
              </a:rPr>
              <a:t>R’s services, which makes unmanaged code more difficult to write.</a:t>
            </a:r>
          </a:p>
        </p:txBody>
      </p:sp>
    </p:spTree>
    <p:extLst>
      <p:ext uri="{BB962C8B-B14F-4D97-AF65-F5344CB8AC3E}">
        <p14:creationId xmlns:p14="http://schemas.microsoft.com/office/powerpoint/2010/main" val="32317706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1.9.2 Common Language Runtime </a:t>
            </a:r>
            <a:r>
              <a:rPr lang="en-US" sz="2000" b="0" dirty="0"/>
              <a:t>(3 of 3)</a:t>
            </a:r>
            <a:endParaRPr lang="en-US" dirty="0"/>
          </a:p>
        </p:txBody>
      </p:sp>
      <p:sp>
        <p:nvSpPr>
          <p:cNvPr id="3" name="Text Placeholder 2"/>
          <p:cNvSpPr>
            <a:spLocks noGrp="1"/>
          </p:cNvSpPr>
          <p:nvPr>
            <p:ph type="body" idx="1"/>
          </p:nvPr>
        </p:nvSpPr>
        <p:spPr>
          <a:xfrm>
            <a:off x="457201" y="1600200"/>
            <a:ext cx="7975600" cy="4510314"/>
          </a:xfrm>
        </p:spPr>
        <p:txBody>
          <a:bodyPr/>
          <a:lstStyle/>
          <a:p>
            <a:r>
              <a:rPr lang="en-US" sz="1800" dirty="0">
                <a:latin typeface="+mn-lt"/>
              </a:rPr>
              <a:t>Managed code is compiled into machine-specific instructions in the following steps:</a:t>
            </a:r>
          </a:p>
          <a:p>
            <a:pPr marL="741600" lvl="2" indent="-284400">
              <a:buFontTx/>
              <a:buChar char="–"/>
            </a:pPr>
            <a:r>
              <a:rPr lang="en-US" sz="1800" dirty="0">
                <a:latin typeface="+mn-lt"/>
              </a:rPr>
              <a:t>First, the code is compiled into </a:t>
            </a:r>
            <a:r>
              <a:rPr lang="en-US" sz="1800" b="1" dirty="0">
                <a:latin typeface="+mn-lt"/>
              </a:rPr>
              <a:t>Microsoft Intermediate Language </a:t>
            </a:r>
            <a:r>
              <a:rPr lang="en-US" sz="1800" dirty="0">
                <a:latin typeface="+mn-lt"/>
              </a:rPr>
              <a:t>(</a:t>
            </a:r>
            <a:r>
              <a:rPr lang="en-US" sz="1800" b="1" dirty="0">
                <a:latin typeface="+mn-lt"/>
              </a:rPr>
              <a:t>M</a:t>
            </a:r>
            <a:r>
              <a:rPr lang="en-US" sz="100" b="1" dirty="0">
                <a:latin typeface="+mn-lt"/>
              </a:rPr>
              <a:t> </a:t>
            </a:r>
            <a:r>
              <a:rPr lang="en-US" sz="1800" b="1" dirty="0">
                <a:latin typeface="+mn-lt"/>
              </a:rPr>
              <a:t>S</a:t>
            </a:r>
            <a:r>
              <a:rPr lang="en-US" sz="100" b="1" dirty="0">
                <a:latin typeface="+mn-lt"/>
              </a:rPr>
              <a:t> </a:t>
            </a:r>
            <a:r>
              <a:rPr lang="en-US" sz="1800" b="1" dirty="0">
                <a:latin typeface="+mn-lt"/>
              </a:rPr>
              <a:t>I</a:t>
            </a:r>
            <a:r>
              <a:rPr lang="en-US" sz="100" b="1" dirty="0">
                <a:latin typeface="+mn-lt"/>
              </a:rPr>
              <a:t> </a:t>
            </a:r>
            <a:r>
              <a:rPr lang="en-US" sz="1800" b="1" dirty="0">
                <a:latin typeface="+mn-lt"/>
              </a:rPr>
              <a:t>L</a:t>
            </a:r>
            <a:r>
              <a:rPr lang="en-US" sz="1800" dirty="0">
                <a:latin typeface="+mn-lt"/>
              </a:rPr>
              <a:t>).</a:t>
            </a:r>
          </a:p>
          <a:p>
            <a:pPr marL="1144800" lvl="3" indent="-230400">
              <a:buFont typeface="Arial" panose="020B0604020202020204" pitchFamily="34" charset="0"/>
              <a:buChar char="▪"/>
            </a:pPr>
            <a:r>
              <a:rPr lang="en-US" sz="1800" dirty="0">
                <a:latin typeface="+mn-lt"/>
              </a:rPr>
              <a:t>Code converted into M</a:t>
            </a:r>
            <a:r>
              <a:rPr lang="en-US" sz="100" dirty="0">
                <a:latin typeface="+mn-lt"/>
              </a:rPr>
              <a:t> </a:t>
            </a:r>
            <a:r>
              <a:rPr lang="en-US" sz="1800" dirty="0">
                <a:latin typeface="+mn-lt"/>
              </a:rPr>
              <a:t>S</a:t>
            </a:r>
            <a:r>
              <a:rPr lang="en-US" sz="100" dirty="0">
                <a:latin typeface="+mn-lt"/>
              </a:rPr>
              <a:t> </a:t>
            </a:r>
            <a:r>
              <a:rPr lang="en-US" sz="1800" dirty="0">
                <a:latin typeface="+mn-lt"/>
              </a:rPr>
              <a:t>I</a:t>
            </a:r>
            <a:r>
              <a:rPr lang="en-US" sz="100" dirty="0">
                <a:latin typeface="+mn-lt"/>
              </a:rPr>
              <a:t> </a:t>
            </a:r>
            <a:r>
              <a:rPr lang="en-US" sz="1800" dirty="0">
                <a:latin typeface="+mn-lt"/>
              </a:rPr>
              <a:t>L from other languages and sources can be woven together by the C</a:t>
            </a:r>
            <a:r>
              <a:rPr lang="en-US" sz="100" dirty="0">
                <a:latin typeface="+mn-lt"/>
              </a:rPr>
              <a:t> </a:t>
            </a:r>
            <a:r>
              <a:rPr lang="en-US" sz="1800" dirty="0">
                <a:latin typeface="+mn-lt"/>
              </a:rPr>
              <a:t>L</a:t>
            </a:r>
            <a:r>
              <a:rPr lang="en-US" sz="100" dirty="0">
                <a:latin typeface="+mn-lt"/>
              </a:rPr>
              <a:t> </a:t>
            </a:r>
            <a:r>
              <a:rPr lang="en-US" sz="1800" dirty="0">
                <a:latin typeface="+mn-lt"/>
              </a:rPr>
              <a:t>R—this allows programmers to work in their preferred .NET programming language.</a:t>
            </a:r>
          </a:p>
          <a:p>
            <a:pPr marL="1144800" lvl="3" indent="-230400">
              <a:buFont typeface="Arial" panose="020B0604020202020204" pitchFamily="34" charset="0"/>
              <a:buChar char="▪"/>
            </a:pPr>
            <a:r>
              <a:rPr lang="en-US" sz="1800" dirty="0">
                <a:latin typeface="+mn-lt"/>
              </a:rPr>
              <a:t>The M</a:t>
            </a:r>
            <a:r>
              <a:rPr lang="en-US" sz="100" dirty="0">
                <a:latin typeface="+mn-lt"/>
              </a:rPr>
              <a:t> </a:t>
            </a:r>
            <a:r>
              <a:rPr lang="en-US" sz="1800" dirty="0">
                <a:latin typeface="+mn-lt"/>
              </a:rPr>
              <a:t>S</a:t>
            </a:r>
            <a:r>
              <a:rPr lang="en-US" sz="100" dirty="0">
                <a:latin typeface="+mn-lt"/>
              </a:rPr>
              <a:t> </a:t>
            </a:r>
            <a:r>
              <a:rPr lang="en-US" sz="1800" dirty="0">
                <a:latin typeface="+mn-lt"/>
              </a:rPr>
              <a:t>I</a:t>
            </a:r>
            <a:r>
              <a:rPr lang="en-US" sz="100" dirty="0">
                <a:latin typeface="+mn-lt"/>
              </a:rPr>
              <a:t> </a:t>
            </a:r>
            <a:r>
              <a:rPr lang="en-US" sz="1800" dirty="0">
                <a:latin typeface="+mn-lt"/>
              </a:rPr>
              <a:t>L for an app’s components is placed into the app’s </a:t>
            </a:r>
            <a:r>
              <a:rPr lang="en-US" sz="1800" b="1" dirty="0">
                <a:latin typeface="+mn-lt"/>
              </a:rPr>
              <a:t>executable file</a:t>
            </a:r>
            <a:r>
              <a:rPr lang="en-US" sz="1800" dirty="0">
                <a:latin typeface="+mn-lt"/>
              </a:rPr>
              <a:t>—the file that causes the computer to perform the app’s tasks.</a:t>
            </a:r>
          </a:p>
          <a:p>
            <a:pPr marL="741600" lvl="2" indent="-284400">
              <a:buFontTx/>
              <a:buChar char="–"/>
            </a:pPr>
            <a:r>
              <a:rPr lang="en-US" sz="1800" dirty="0">
                <a:latin typeface="+mn-lt"/>
              </a:rPr>
              <a:t>When the app executes, another compiler (known as the </a:t>
            </a:r>
            <a:r>
              <a:rPr lang="en-US" sz="1800" b="1" dirty="0">
                <a:latin typeface="+mn-lt"/>
              </a:rPr>
              <a:t>just-in-time compiler</a:t>
            </a:r>
            <a:r>
              <a:rPr lang="en-US" sz="1800" dirty="0">
                <a:latin typeface="+mn-lt"/>
              </a:rPr>
              <a:t> or </a:t>
            </a:r>
            <a:r>
              <a:rPr lang="en-US" sz="1800" b="1" dirty="0">
                <a:latin typeface="+mn-lt"/>
              </a:rPr>
              <a:t>J</a:t>
            </a:r>
            <a:r>
              <a:rPr lang="en-US" sz="100" b="1" dirty="0">
                <a:latin typeface="+mn-lt"/>
              </a:rPr>
              <a:t> </a:t>
            </a:r>
            <a:r>
              <a:rPr lang="en-US" sz="1800" b="1" dirty="0">
                <a:latin typeface="+mn-lt"/>
              </a:rPr>
              <a:t>I</a:t>
            </a:r>
            <a:r>
              <a:rPr lang="en-US" sz="100" b="1" dirty="0">
                <a:latin typeface="+mn-lt"/>
              </a:rPr>
              <a:t> </a:t>
            </a:r>
            <a:r>
              <a:rPr lang="en-US" sz="1800" b="1" dirty="0">
                <a:latin typeface="+mn-lt"/>
              </a:rPr>
              <a:t>T compiler</a:t>
            </a:r>
            <a:r>
              <a:rPr lang="en-US" sz="1800" dirty="0">
                <a:latin typeface="+mn-lt"/>
              </a:rPr>
              <a:t>) in the C</a:t>
            </a:r>
            <a:r>
              <a:rPr lang="en-US" sz="100" dirty="0">
                <a:latin typeface="+mn-lt"/>
              </a:rPr>
              <a:t> </a:t>
            </a:r>
            <a:r>
              <a:rPr lang="en-US" sz="1800" dirty="0">
                <a:latin typeface="+mn-lt"/>
              </a:rPr>
              <a:t>L</a:t>
            </a:r>
            <a:r>
              <a:rPr lang="en-US" sz="100" dirty="0">
                <a:latin typeface="+mn-lt"/>
              </a:rPr>
              <a:t> </a:t>
            </a:r>
            <a:r>
              <a:rPr lang="en-US" sz="1800" dirty="0">
                <a:latin typeface="+mn-lt"/>
              </a:rPr>
              <a:t>R translates the M</a:t>
            </a:r>
            <a:r>
              <a:rPr lang="en-US" sz="100" dirty="0">
                <a:latin typeface="+mn-lt"/>
              </a:rPr>
              <a:t> </a:t>
            </a:r>
            <a:r>
              <a:rPr lang="en-US" sz="1800" dirty="0">
                <a:latin typeface="+mn-lt"/>
              </a:rPr>
              <a:t>S</a:t>
            </a:r>
            <a:r>
              <a:rPr lang="en-US" sz="100" dirty="0">
                <a:latin typeface="+mn-lt"/>
              </a:rPr>
              <a:t> </a:t>
            </a:r>
            <a:r>
              <a:rPr lang="en-US" sz="1800" dirty="0">
                <a:latin typeface="+mn-lt"/>
              </a:rPr>
              <a:t>I</a:t>
            </a:r>
            <a:r>
              <a:rPr lang="en-US" sz="100" dirty="0">
                <a:latin typeface="+mn-lt"/>
              </a:rPr>
              <a:t> </a:t>
            </a:r>
            <a:r>
              <a:rPr lang="en-US" sz="1800" dirty="0">
                <a:latin typeface="+mn-lt"/>
              </a:rPr>
              <a:t>L in the executable file into machine-language code (for a particular platform).</a:t>
            </a:r>
          </a:p>
          <a:p>
            <a:pPr marL="741600" lvl="2" indent="-284400">
              <a:buFontTx/>
              <a:buChar char="–"/>
            </a:pPr>
            <a:r>
              <a:rPr lang="en-US" sz="1800" dirty="0">
                <a:latin typeface="+mn-lt"/>
              </a:rPr>
              <a:t>The machine-language code executes on that platform.</a:t>
            </a:r>
          </a:p>
        </p:txBody>
      </p:sp>
    </p:spTree>
    <p:extLst>
      <p:ext uri="{BB962C8B-B14F-4D97-AF65-F5344CB8AC3E}">
        <p14:creationId xmlns:p14="http://schemas.microsoft.com/office/powerpoint/2010/main" val="3440246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1.9.3 Platform Independence</a:t>
            </a:r>
          </a:p>
        </p:txBody>
      </p:sp>
      <p:sp>
        <p:nvSpPr>
          <p:cNvPr id="3" name="Text Placeholder 2"/>
          <p:cNvSpPr>
            <a:spLocks noGrp="1"/>
          </p:cNvSpPr>
          <p:nvPr>
            <p:ph type="body" idx="1"/>
          </p:nvPr>
        </p:nvSpPr>
        <p:spPr/>
        <p:txBody>
          <a:bodyPr/>
          <a:lstStyle/>
          <a:p>
            <a:r>
              <a:rPr lang="en-US" sz="2400" dirty="0">
                <a:latin typeface="+mn-lt"/>
              </a:rPr>
              <a:t>If the .NET Framework exists and is installed for a platform, that platform can run </a:t>
            </a:r>
            <a:r>
              <a:rPr lang="en-US" sz="2400" b="1" dirty="0">
                <a:latin typeface="+mn-lt"/>
              </a:rPr>
              <a:t>any</a:t>
            </a:r>
            <a:r>
              <a:rPr lang="en-US" sz="2400" dirty="0">
                <a:latin typeface="+mn-lt"/>
              </a:rPr>
              <a:t> .NET program.</a:t>
            </a:r>
          </a:p>
          <a:p>
            <a:r>
              <a:rPr lang="en-US" sz="2400" dirty="0">
                <a:latin typeface="+mn-lt"/>
              </a:rPr>
              <a:t>The ability of a program to run without modification across multiple platforms is known as </a:t>
            </a:r>
            <a:r>
              <a:rPr lang="en-US" sz="2400" b="1" dirty="0">
                <a:latin typeface="+mn-lt"/>
              </a:rPr>
              <a:t>platform independence</a:t>
            </a:r>
            <a:r>
              <a:rPr lang="en-US" sz="2400" dirty="0">
                <a:latin typeface="+mn-lt"/>
              </a:rPr>
              <a:t>.</a:t>
            </a:r>
          </a:p>
          <a:p>
            <a:pPr lvl="1"/>
            <a:r>
              <a:rPr lang="en-US" sz="2400" dirty="0">
                <a:latin typeface="+mn-lt"/>
              </a:rPr>
              <a:t>Code written once can be used on another type of computer without modification, saving time and money.</a:t>
            </a:r>
          </a:p>
        </p:txBody>
      </p:sp>
    </p:spTree>
    <p:extLst>
      <p:ext uri="{BB962C8B-B14F-4D97-AF65-F5344CB8AC3E}">
        <p14:creationId xmlns:p14="http://schemas.microsoft.com/office/powerpoint/2010/main" val="17396863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Language Interoperabilit7</a:t>
            </a:r>
          </a:p>
        </p:txBody>
      </p:sp>
      <p:sp>
        <p:nvSpPr>
          <p:cNvPr id="3" name="Text Placeholder 2"/>
          <p:cNvSpPr>
            <a:spLocks noGrp="1"/>
          </p:cNvSpPr>
          <p:nvPr>
            <p:ph type="body" idx="1"/>
          </p:nvPr>
        </p:nvSpPr>
        <p:spPr>
          <a:xfrm>
            <a:off x="457200" y="1600200"/>
            <a:ext cx="8229600" cy="1273629"/>
          </a:xfrm>
        </p:spPr>
        <p:txBody>
          <a:bodyPr/>
          <a:lstStyle/>
          <a:p>
            <a:r>
              <a:rPr lang="en-US" sz="2400" dirty="0">
                <a:latin typeface="+mn-lt"/>
              </a:rPr>
              <a:t>The .NET Framework provides a high level of </a:t>
            </a:r>
            <a:r>
              <a:rPr lang="en-US" sz="2400" b="1" dirty="0">
                <a:latin typeface="+mn-lt"/>
              </a:rPr>
              <a:t>language interoperability</a:t>
            </a:r>
            <a:r>
              <a:rPr lang="en-US" sz="2400" dirty="0">
                <a:latin typeface="+mn-lt"/>
              </a:rPr>
              <a:t>.</a:t>
            </a:r>
          </a:p>
          <a:p>
            <a:r>
              <a:rPr lang="en-US" sz="2400" dirty="0">
                <a:latin typeface="+mn-lt"/>
              </a:rPr>
              <a:t>Because software components written in different .NET languages (such as</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504350754"/>
              </p:ext>
            </p:extLst>
          </p:nvPr>
        </p:nvGraphicFramePr>
        <p:xfrm>
          <a:off x="3494970" y="2997869"/>
          <a:ext cx="498778" cy="367607"/>
        </p:xfrm>
        <a:graphic>
          <a:graphicData uri="http://schemas.openxmlformats.org/presentationml/2006/ole">
            <mc:AlternateContent xmlns:mc="http://schemas.openxmlformats.org/markup-compatibility/2006">
              <mc:Choice xmlns:v="urn:schemas-microsoft-com:vml" Requires="v">
                <p:oleObj spid="_x0000_s22529" name="Equation" r:id="rId3" imgW="241200" imgH="177480" progId="Equation.DSMT4">
                  <p:embed/>
                </p:oleObj>
              </mc:Choice>
              <mc:Fallback>
                <p:oleObj name="Equation" r:id="rId3" imgW="241200" imgH="177480" progId="Equation.DSMT4">
                  <p:embed/>
                  <p:pic>
                    <p:nvPicPr>
                      <p:cNvPr id="5" name="Object 4" descr="C sharp"/>
                      <p:cNvPicPr/>
                      <p:nvPr/>
                    </p:nvPicPr>
                    <p:blipFill>
                      <a:blip r:embed="rId4"/>
                      <a:stretch>
                        <a:fillRect/>
                      </a:stretch>
                    </p:blipFill>
                    <p:spPr>
                      <a:xfrm>
                        <a:off x="3494970" y="2997869"/>
                        <a:ext cx="498778" cy="367607"/>
                      </a:xfrm>
                      <a:prstGeom prst="rect">
                        <a:avLst/>
                      </a:prstGeom>
                    </p:spPr>
                  </p:pic>
                </p:oleObj>
              </mc:Fallback>
            </mc:AlternateContent>
          </a:graphicData>
        </a:graphic>
      </p:graphicFrame>
      <p:sp>
        <p:nvSpPr>
          <p:cNvPr id="4" name="Text Placeholder 3"/>
          <p:cNvSpPr>
            <a:spLocks noGrp="1"/>
          </p:cNvSpPr>
          <p:nvPr>
            <p:ph type="body" idx="2"/>
          </p:nvPr>
        </p:nvSpPr>
        <p:spPr>
          <a:xfrm>
            <a:off x="457200" y="2896272"/>
            <a:ext cx="8229600" cy="2053099"/>
          </a:xfrm>
        </p:spPr>
        <p:txBody>
          <a:bodyPr/>
          <a:lstStyle/>
          <a:p>
            <a:pPr marL="261938" indent="3235325">
              <a:buNone/>
            </a:pPr>
            <a:r>
              <a:rPr lang="en-US" sz="2400" dirty="0">
                <a:latin typeface="+mn-lt"/>
              </a:rPr>
              <a:t>and Visual Basic) are all compiled into M</a:t>
            </a:r>
            <a:r>
              <a:rPr lang="en-US" sz="100" dirty="0">
                <a:latin typeface="+mn-lt"/>
              </a:rPr>
              <a:t> </a:t>
            </a:r>
            <a:r>
              <a:rPr lang="en-US" sz="2400" dirty="0">
                <a:latin typeface="+mn-lt"/>
              </a:rPr>
              <a:t>S</a:t>
            </a:r>
            <a:r>
              <a:rPr lang="en-US" sz="100" dirty="0">
                <a:latin typeface="+mn-lt"/>
              </a:rPr>
              <a:t> </a:t>
            </a:r>
            <a:r>
              <a:rPr lang="en-US" sz="2400" dirty="0">
                <a:latin typeface="+mn-lt"/>
              </a:rPr>
              <a:t>I</a:t>
            </a:r>
            <a:r>
              <a:rPr lang="en-US" sz="100" dirty="0">
                <a:latin typeface="+mn-lt"/>
              </a:rPr>
              <a:t> </a:t>
            </a:r>
            <a:r>
              <a:rPr lang="en-US" sz="2400" dirty="0">
                <a:latin typeface="+mn-lt"/>
              </a:rPr>
              <a:t>L, the components can be combined to create a single unified program.</a:t>
            </a:r>
          </a:p>
          <a:p>
            <a:pPr lvl="1"/>
            <a:r>
              <a:rPr lang="en-US" sz="2400" dirty="0">
                <a:latin typeface="+mn-lt"/>
              </a:rPr>
              <a:t>Thus, M</a:t>
            </a:r>
            <a:r>
              <a:rPr lang="en-US" sz="100" dirty="0">
                <a:latin typeface="+mn-lt"/>
              </a:rPr>
              <a:t> </a:t>
            </a:r>
            <a:r>
              <a:rPr lang="en-US" sz="2400" dirty="0">
                <a:latin typeface="+mn-lt"/>
              </a:rPr>
              <a:t>S</a:t>
            </a:r>
            <a:r>
              <a:rPr lang="en-US" sz="100" dirty="0">
                <a:latin typeface="+mn-lt"/>
              </a:rPr>
              <a:t> </a:t>
            </a:r>
            <a:r>
              <a:rPr lang="en-US" sz="2400" dirty="0">
                <a:latin typeface="+mn-lt"/>
              </a:rPr>
              <a:t>I</a:t>
            </a:r>
            <a:r>
              <a:rPr lang="en-US" sz="100" dirty="0">
                <a:latin typeface="+mn-lt"/>
              </a:rPr>
              <a:t> </a:t>
            </a:r>
            <a:r>
              <a:rPr lang="en-US" sz="2400" dirty="0">
                <a:latin typeface="+mn-lt"/>
              </a:rPr>
              <a:t>L allows the .NET Framework to be </a:t>
            </a:r>
            <a:r>
              <a:rPr lang="en-US" sz="2400" b="1" dirty="0">
                <a:latin typeface="+mn-lt"/>
              </a:rPr>
              <a:t>language independent</a:t>
            </a:r>
            <a:r>
              <a:rPr lang="en-US" sz="2400" dirty="0">
                <a:latin typeface="+mn-lt"/>
              </a:rPr>
              <a:t>.</a:t>
            </a:r>
          </a:p>
        </p:txBody>
      </p:sp>
    </p:spTree>
    <p:extLst>
      <p:ext uri="{BB962C8B-B14F-4D97-AF65-F5344CB8AC3E}">
        <p14:creationId xmlns:p14="http://schemas.microsoft.com/office/powerpoint/2010/main" val="3591929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1.9.4 Language Interoperabilit</a:t>
            </a:r>
          </a:p>
        </p:txBody>
      </p:sp>
      <p:sp>
        <p:nvSpPr>
          <p:cNvPr id="3" name="Text Placeholder 2"/>
          <p:cNvSpPr>
            <a:spLocks noGrp="1"/>
          </p:cNvSpPr>
          <p:nvPr>
            <p:ph type="body" idx="1"/>
          </p:nvPr>
        </p:nvSpPr>
        <p:spPr/>
        <p:txBody>
          <a:bodyPr/>
          <a:lstStyle/>
          <a:p>
            <a:r>
              <a:rPr lang="en-US" sz="2400" dirty="0">
                <a:latin typeface="+mn-lt"/>
              </a:rPr>
              <a:t>The .NET Framework Class Library can be used by any .NET language. The latest release of .NET includes .NET 4.6 and .NET Core:</a:t>
            </a:r>
          </a:p>
          <a:p>
            <a:pPr marL="741600" lvl="2" indent="-284400">
              <a:buFontTx/>
              <a:buChar char="–"/>
            </a:pPr>
            <a:r>
              <a:rPr lang="en-US" sz="2400" dirty="0">
                <a:latin typeface="+mn-lt"/>
              </a:rPr>
              <a:t>NET 4.6 introduces many improvements and new features, including ASP.NET 5 for web-based applications, improved support for today’s high-resolution 4K screens and more.</a:t>
            </a:r>
          </a:p>
          <a:p>
            <a:pPr marL="741600" lvl="2" indent="-284400">
              <a:buFontTx/>
              <a:buChar char="–"/>
            </a:pPr>
            <a:r>
              <a:rPr lang="en-US" sz="2400" dirty="0">
                <a:latin typeface="+mn-lt"/>
              </a:rPr>
              <a:t>.NET Core is the cross-platform subset of .NET for Windows, Linux, O</a:t>
            </a:r>
            <a:r>
              <a:rPr lang="en-US" sz="100" dirty="0">
                <a:latin typeface="+mn-lt"/>
              </a:rPr>
              <a:t> </a:t>
            </a:r>
            <a:r>
              <a:rPr lang="en-US" sz="2400" dirty="0">
                <a:latin typeface="+mn-lt"/>
              </a:rPr>
              <a:t>S X and FreeB</a:t>
            </a:r>
            <a:r>
              <a:rPr lang="en-US" sz="100" dirty="0">
                <a:latin typeface="+mn-lt"/>
              </a:rPr>
              <a:t> </a:t>
            </a:r>
            <a:r>
              <a:rPr lang="en-US" sz="2400" dirty="0">
                <a:latin typeface="+mn-lt"/>
              </a:rPr>
              <a:t>S</a:t>
            </a:r>
            <a:r>
              <a:rPr lang="en-US" sz="100" dirty="0">
                <a:latin typeface="+mn-lt"/>
              </a:rPr>
              <a:t> </a:t>
            </a:r>
            <a:r>
              <a:rPr lang="en-US" sz="2400" dirty="0">
                <a:latin typeface="+mn-lt"/>
              </a:rPr>
              <a:t>D.</a:t>
            </a:r>
          </a:p>
        </p:txBody>
      </p:sp>
    </p:spTree>
    <p:extLst>
      <p:ext uri="{BB962C8B-B14F-4D97-AF65-F5344CB8AC3E}">
        <p14:creationId xmlns:p14="http://schemas.microsoft.com/office/powerpoint/2010/main" val="126774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1.10 Microsoft’s Windows Operating System </a:t>
            </a:r>
            <a:r>
              <a:rPr lang="en-US" sz="2000" b="0" dirty="0"/>
              <a:t>(1 of 2)</a:t>
            </a:r>
          </a:p>
        </p:txBody>
      </p:sp>
      <p:sp>
        <p:nvSpPr>
          <p:cNvPr id="3" name="Text Placeholder 2"/>
          <p:cNvSpPr>
            <a:spLocks noGrp="1"/>
          </p:cNvSpPr>
          <p:nvPr>
            <p:ph type="body" idx="1"/>
          </p:nvPr>
        </p:nvSpPr>
        <p:spPr>
          <a:xfrm>
            <a:off x="457200" y="1600200"/>
            <a:ext cx="8229600" cy="4664122"/>
          </a:xfrm>
        </p:spPr>
        <p:txBody>
          <a:bodyPr/>
          <a:lstStyle/>
          <a:p>
            <a:r>
              <a:rPr lang="en-US" sz="2200" dirty="0">
                <a:latin typeface="+mn-lt"/>
              </a:rPr>
              <a:t>Microsoft’s Windows is the most widely personal-computer, desktop operating system worldwide.</a:t>
            </a:r>
          </a:p>
          <a:p>
            <a:r>
              <a:rPr lang="en-US" sz="2200" b="1" dirty="0">
                <a:latin typeface="+mn-lt"/>
              </a:rPr>
              <a:t>Operating systems</a:t>
            </a:r>
            <a:r>
              <a:rPr lang="en-US" sz="2200" dirty="0">
                <a:latin typeface="+mn-lt"/>
              </a:rPr>
              <a:t> are software systems that make using computers more convenient for users, developers and system administrators.</a:t>
            </a:r>
          </a:p>
          <a:p>
            <a:r>
              <a:rPr lang="en-US" sz="2200" dirty="0">
                <a:latin typeface="+mn-lt"/>
              </a:rPr>
              <a:t>They provide </a:t>
            </a:r>
            <a:r>
              <a:rPr lang="en-US" sz="2200" b="1" dirty="0">
                <a:latin typeface="+mn-lt"/>
              </a:rPr>
              <a:t>services</a:t>
            </a:r>
            <a:r>
              <a:rPr lang="en-US" sz="2200" dirty="0">
                <a:latin typeface="+mn-lt"/>
              </a:rPr>
              <a:t> that allow each app to execute safely, efficiently and </a:t>
            </a:r>
            <a:r>
              <a:rPr lang="en-US" sz="2200" b="1" dirty="0">
                <a:latin typeface="+mn-lt"/>
              </a:rPr>
              <a:t>concurrently </a:t>
            </a:r>
            <a:r>
              <a:rPr lang="en-US" sz="2200" dirty="0">
                <a:latin typeface="+mn-lt"/>
              </a:rPr>
              <a:t>(i.e., in parallel) with other apps.</a:t>
            </a:r>
          </a:p>
          <a:p>
            <a:r>
              <a:rPr lang="en-US" sz="2200" dirty="0">
                <a:latin typeface="+mn-lt"/>
              </a:rPr>
              <a:t>Other popular desktop operating systems include Mac O</a:t>
            </a:r>
            <a:r>
              <a:rPr lang="en-US" sz="100" dirty="0">
                <a:latin typeface="+mn-lt"/>
              </a:rPr>
              <a:t> </a:t>
            </a:r>
            <a:r>
              <a:rPr lang="en-US" sz="2200" dirty="0">
                <a:latin typeface="+mn-lt"/>
              </a:rPr>
              <a:t>S X and Linux.</a:t>
            </a:r>
          </a:p>
          <a:p>
            <a:r>
              <a:rPr lang="en-US" sz="2200" dirty="0">
                <a:latin typeface="+mn-lt"/>
              </a:rPr>
              <a:t>Figure 1.7 presents the evolution of the Windows operating system.</a:t>
            </a:r>
          </a:p>
        </p:txBody>
      </p:sp>
    </p:spTree>
    <p:extLst>
      <p:ext uri="{BB962C8B-B14F-4D97-AF65-F5344CB8AC3E}">
        <p14:creationId xmlns:p14="http://schemas.microsoft.com/office/powerpoint/2010/main" val="8147043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 The Evolution of the Windows Operating System </a:t>
            </a:r>
            <a:r>
              <a:rPr lang="en-US" sz="2000" b="0" dirty="0"/>
              <a:t>(1 of 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849201"/>
              </p:ext>
            </p:extLst>
          </p:nvPr>
        </p:nvGraphicFramePr>
        <p:xfrm>
          <a:off x="457200" y="1695736"/>
          <a:ext cx="8229600" cy="4682617"/>
        </p:xfrm>
        <a:graphic>
          <a:graphicData uri="http://schemas.openxmlformats.org/drawingml/2006/table">
            <a:tbl>
              <a:tblPr firstRow="1" firstCol="1" bandRow="1">
                <a:tableStyleId>{40F9630F-82C1-40B7-BC3A-925EFCFF5E92}</a:tableStyleId>
              </a:tblPr>
              <a:tblGrid>
                <a:gridCol w="2159147">
                  <a:extLst>
                    <a:ext uri="{9D8B030D-6E8A-4147-A177-3AD203B41FA5}">
                      <a16:colId xmlns:a16="http://schemas.microsoft.com/office/drawing/2014/main" val="2160342065"/>
                    </a:ext>
                  </a:extLst>
                </a:gridCol>
                <a:gridCol w="6070453">
                  <a:extLst>
                    <a:ext uri="{9D8B030D-6E8A-4147-A177-3AD203B41FA5}">
                      <a16:colId xmlns:a16="http://schemas.microsoft.com/office/drawing/2014/main" val="3618832687"/>
                    </a:ext>
                  </a:extLst>
                </a:gridCol>
              </a:tblGrid>
              <a:tr h="119356">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Version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Description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841923">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Windows in the 1990s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In the mid-1980s, Microsoft developed the </a:t>
                      </a:r>
                      <a:r>
                        <a:rPr lang="en-US" sz="1800" b="1" i="0" u="none" strike="noStrike" cap="none" dirty="0">
                          <a:solidFill>
                            <a:schemeClr val="dk1"/>
                          </a:solidFill>
                          <a:effectLst/>
                          <a:latin typeface="+mn-lt"/>
                          <a:ea typeface="Arial"/>
                          <a:cs typeface="Arial"/>
                          <a:sym typeface="Arial"/>
                        </a:rPr>
                        <a:t>Windows operating system </a:t>
                      </a:r>
                      <a:r>
                        <a:rPr lang="en-US" sz="1800" b="0" i="0" u="none" strike="noStrike" cap="none" dirty="0">
                          <a:solidFill>
                            <a:schemeClr val="dk1"/>
                          </a:solidFill>
                          <a:effectLst/>
                          <a:latin typeface="+mn-lt"/>
                          <a:ea typeface="Arial"/>
                          <a:cs typeface="Arial"/>
                          <a:sym typeface="Arial"/>
                        </a:rPr>
                        <a:t>based on a graphical user interface with buttons, textboxes, menus and other graphical elements. The various versions released throughout the 1990s were intended for personal computing. Microsoft entered the corporate operating systems market with the 1993 release of </a:t>
                      </a:r>
                      <a:r>
                        <a:rPr lang="en-US" sz="1800" b="1" i="0" u="none" strike="noStrike" cap="none" dirty="0">
                          <a:solidFill>
                            <a:schemeClr val="dk1"/>
                          </a:solidFill>
                          <a:effectLst/>
                          <a:latin typeface="+mn-lt"/>
                          <a:ea typeface="Arial"/>
                          <a:cs typeface="Arial"/>
                          <a:sym typeface="Arial"/>
                        </a:rPr>
                        <a:t>Windows NT</a:t>
                      </a:r>
                      <a:r>
                        <a:rPr lang="en-US" sz="1800" b="0" i="0" u="none" strike="noStrike" cap="none" dirty="0">
                          <a:solidFill>
                            <a:schemeClr val="dk1"/>
                          </a:solidFill>
                          <a:effectLst/>
                          <a:latin typeface="+mn-lt"/>
                          <a:ea typeface="Arial"/>
                          <a:cs typeface="Arial"/>
                          <a:sym typeface="Arial"/>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1082472">
                <a:tc>
                  <a:txBody>
                    <a:bodyPr/>
                    <a:lstStyle/>
                    <a:p>
                      <a:r>
                        <a:rPr lang="en-US" sz="1800" b="0" i="0" u="none" strike="noStrike" cap="none" baseline="0" dirty="0">
                          <a:solidFill>
                            <a:schemeClr val="dk1"/>
                          </a:solidFill>
                          <a:latin typeface="+mn-lt"/>
                          <a:ea typeface="Arial"/>
                          <a:cs typeface="Arial"/>
                          <a:sym typeface="Arial"/>
                        </a:rPr>
                        <a:t>Windows XP and</a:t>
                      </a:r>
                    </a:p>
                    <a:p>
                      <a:r>
                        <a:rPr lang="en-US" sz="1800" b="0" i="0" u="none" strike="noStrike" cap="none" baseline="0" dirty="0">
                          <a:solidFill>
                            <a:schemeClr val="dk1"/>
                          </a:solidFill>
                          <a:latin typeface="+mn-lt"/>
                          <a:ea typeface="Arial"/>
                          <a:cs typeface="Arial"/>
                          <a:sym typeface="Arial"/>
                        </a:rPr>
                        <a:t>Windows Vista</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cap="none" dirty="0">
                          <a:solidFill>
                            <a:schemeClr val="dk1"/>
                          </a:solidFill>
                          <a:effectLst/>
                          <a:latin typeface="+mn-lt"/>
                          <a:ea typeface="Arial"/>
                          <a:cs typeface="Arial"/>
                          <a:sym typeface="Arial"/>
                        </a:rPr>
                        <a:t>Windows XP</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was released in 2001 and combined Microsoft’s corporate and consumer operating-system lines. At the time of this writing, it still holds more than 10% of the operating-systems market (</a:t>
                      </a:r>
                      <a:r>
                        <a:rPr lang="en-US" sz="1800" b="0" i="0" u="none" strike="noStrike" cap="none" dirty="0">
                          <a:solidFill>
                            <a:schemeClr val="dk1"/>
                          </a:solidFill>
                          <a:effectLst/>
                          <a:latin typeface="+mn-lt"/>
                          <a:ea typeface="Arial"/>
                          <a:cs typeface="Consolas" panose="020B0609020204030204" pitchFamily="49" charset="0"/>
                          <a:sym typeface="Arial"/>
                          <a:hlinkClick r:id="rId2" tooltip="https://www.netmarketshare.com/operating-system-market-share.aspx"/>
                        </a:rPr>
                        <a:t>https://www.netmarketshare.com/operating-system-market-share.aspx</a:t>
                      </a:r>
                      <a:r>
                        <a:rPr lang="en-US" sz="1800" b="0" i="0" u="none" strike="noStrike" cap="none" dirty="0">
                          <a:solidFill>
                            <a:schemeClr val="dk1"/>
                          </a:solidFill>
                          <a:effectLst/>
                          <a:latin typeface="+mn-lt"/>
                          <a:ea typeface="Arial"/>
                          <a:cs typeface="Arial"/>
                          <a:sym typeface="Arial"/>
                        </a:rPr>
                        <a:t>). </a:t>
                      </a:r>
                      <a:r>
                        <a:rPr lang="en-US" sz="1800" b="1" i="0" u="none" strike="noStrike" cap="none" dirty="0">
                          <a:solidFill>
                            <a:schemeClr val="dk1"/>
                          </a:solidFill>
                          <a:effectLst/>
                          <a:latin typeface="+mn-lt"/>
                          <a:ea typeface="Arial"/>
                          <a:cs typeface="Arial"/>
                          <a:sym typeface="Arial"/>
                        </a:rPr>
                        <a:t>Windows Vista</a:t>
                      </a:r>
                      <a:r>
                        <a:rPr lang="en-US" sz="1800" b="0" i="0" u="none" strike="noStrike" cap="none" dirty="0">
                          <a:solidFill>
                            <a:schemeClr val="dk1"/>
                          </a:solidFill>
                          <a:effectLst/>
                          <a:latin typeface="+mn-lt"/>
                          <a:ea typeface="Arial"/>
                          <a:cs typeface="Arial"/>
                          <a:sym typeface="Arial"/>
                        </a:rPr>
                        <a:t>, released in 2007, offered the attractive new Aero user interface, many powerful enhancements and new apps and enhanced security. But Vista never caught 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37321803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 The Evolution of the Windows Operating System </a:t>
            </a:r>
            <a:r>
              <a:rPr lang="en-US" sz="2000" b="0" dirty="0"/>
              <a:t>(2 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3497520"/>
              </p:ext>
            </p:extLst>
          </p:nvPr>
        </p:nvGraphicFramePr>
        <p:xfrm>
          <a:off x="457200" y="1704047"/>
          <a:ext cx="8229600" cy="4682617"/>
        </p:xfrm>
        <a:graphic>
          <a:graphicData uri="http://schemas.openxmlformats.org/drawingml/2006/table">
            <a:tbl>
              <a:tblPr firstRow="1" firstCol="1" bandRow="1">
                <a:tableStyleId>{40F9630F-82C1-40B7-BC3A-925EFCFF5E92}</a:tableStyleId>
              </a:tblPr>
              <a:tblGrid>
                <a:gridCol w="1821976">
                  <a:extLst>
                    <a:ext uri="{9D8B030D-6E8A-4147-A177-3AD203B41FA5}">
                      <a16:colId xmlns:a16="http://schemas.microsoft.com/office/drawing/2014/main" val="2160342065"/>
                    </a:ext>
                  </a:extLst>
                </a:gridCol>
                <a:gridCol w="6407624">
                  <a:extLst>
                    <a:ext uri="{9D8B030D-6E8A-4147-A177-3AD203B41FA5}">
                      <a16:colId xmlns:a16="http://schemas.microsoft.com/office/drawing/2014/main" val="3618832687"/>
                    </a:ext>
                  </a:extLst>
                </a:gridCol>
              </a:tblGrid>
              <a:tr h="38750">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Version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Description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253526">
                <a:tc>
                  <a:txBody>
                    <a:bodyPr/>
                    <a:lstStyle/>
                    <a:p>
                      <a:pPr marL="0" marR="0">
                        <a:lnSpc>
                          <a:spcPct val="107000"/>
                        </a:lnSpc>
                        <a:spcBef>
                          <a:spcPts val="0"/>
                        </a:spcBef>
                        <a:spcAft>
                          <a:spcPts val="0"/>
                        </a:spcAft>
                      </a:pPr>
                      <a:r>
                        <a:rPr lang="en-US" sz="1800" b="0" i="0" u="none" strike="noStrike" cap="none" baseline="0" dirty="0">
                          <a:solidFill>
                            <a:schemeClr val="dk1"/>
                          </a:solidFill>
                          <a:latin typeface="+mn-lt"/>
                          <a:ea typeface="Arial"/>
                          <a:cs typeface="Arial"/>
                          <a:sym typeface="Arial"/>
                        </a:rPr>
                        <a:t>Windows 7</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cap="none" dirty="0">
                          <a:solidFill>
                            <a:schemeClr val="dk1"/>
                          </a:solidFill>
                          <a:effectLst/>
                          <a:latin typeface="+mn-lt"/>
                          <a:ea typeface="Arial"/>
                          <a:cs typeface="Arial"/>
                          <a:sym typeface="Arial"/>
                        </a:rPr>
                        <a:t>Windows 7</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is currently the world’s most widely used desktop operating system with over 47% of the operating-systems market (</a:t>
                      </a:r>
                      <a:r>
                        <a:rPr lang="en-US" sz="1800" b="0" i="0" u="none" strike="noStrike" cap="none" dirty="0">
                          <a:solidFill>
                            <a:schemeClr val="dk1"/>
                          </a:solidFill>
                          <a:effectLst/>
                          <a:latin typeface="+mn-lt"/>
                          <a:ea typeface="Arial"/>
                          <a:cs typeface="Consolas" panose="020B0609020204030204" pitchFamily="49" charset="0"/>
                          <a:sym typeface="Arial"/>
                          <a:hlinkClick r:id="rId2" tooltip="https://www.netmarketshare.com/operating-system-market-share.aspx"/>
                        </a:rPr>
                        <a:t>https://www.netmarketshare.com/operating-system-market-share.aspx</a:t>
                      </a:r>
                      <a:r>
                        <a:rPr lang="en-US" sz="1800" b="0" i="0" u="none" strike="noStrike" cap="none" dirty="0">
                          <a:solidFill>
                            <a:schemeClr val="dk1"/>
                          </a:solidFill>
                          <a:effectLst/>
                          <a:latin typeface="+mn-lt"/>
                          <a:ea typeface="Arial"/>
                          <a:cs typeface="Arial"/>
                          <a:sym typeface="Arial"/>
                        </a:rPr>
                        <a:t>). Windows added enhancements to the Aero user interface, faster startup times, further refinement of Vista’s security features, touch-screen with multitouch support, and more.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r h="325963">
                <a:tc>
                  <a:txBody>
                    <a:bodyPr/>
                    <a:lstStyle/>
                    <a:p>
                      <a:r>
                        <a:rPr lang="en-US" sz="1800" b="0" i="0" u="none" strike="noStrike" cap="none" baseline="0" dirty="0">
                          <a:solidFill>
                            <a:schemeClr val="dk1"/>
                          </a:solidFill>
                          <a:latin typeface="+mn-lt"/>
                          <a:ea typeface="Arial"/>
                          <a:cs typeface="Arial"/>
                          <a:sym typeface="Arial"/>
                        </a:rPr>
                        <a:t>Windows 8 for Desktops</a:t>
                      </a:r>
                    </a:p>
                    <a:p>
                      <a:r>
                        <a:rPr lang="en-US" sz="1800" b="0" i="0" u="none" strike="noStrike" cap="none" baseline="0" dirty="0">
                          <a:solidFill>
                            <a:schemeClr val="dk1"/>
                          </a:solidFill>
                          <a:latin typeface="+mn-lt"/>
                          <a:ea typeface="Arial"/>
                          <a:cs typeface="Arial"/>
                          <a:sym typeface="Arial"/>
                        </a:rPr>
                        <a:t>and Tablets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Windows 8, released in 2012, provided a similar platform (the underlying system on which apps run) and </a:t>
                      </a:r>
                      <a:r>
                        <a:rPr lang="en-US" sz="1800" b="1" i="0" u="none" strike="noStrike" cap="none" dirty="0">
                          <a:solidFill>
                            <a:schemeClr val="dk1"/>
                          </a:solidFill>
                          <a:effectLst/>
                          <a:latin typeface="+mn-lt"/>
                          <a:ea typeface="Arial"/>
                          <a:cs typeface="Arial"/>
                          <a:sym typeface="Arial"/>
                        </a:rPr>
                        <a:t>user experience</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across a wide range of devices including personal computers, smartphones, tablets </a:t>
                      </a:r>
                      <a:r>
                        <a:rPr lang="en-US" sz="1800" b="1" i="0" u="none" strike="noStrike" cap="none" dirty="0">
                          <a:solidFill>
                            <a:schemeClr val="dk1"/>
                          </a:solidFill>
                          <a:effectLst/>
                          <a:latin typeface="+mn-lt"/>
                          <a:ea typeface="Arial"/>
                          <a:cs typeface="Arial"/>
                          <a:sym typeface="Arial"/>
                        </a:rPr>
                        <a:t>and</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the Xbox Live online game service. Its new look-and-feel featured a Start screen with </a:t>
                      </a:r>
                      <a:r>
                        <a:rPr lang="en-US" sz="1800" b="1" i="0" u="none" strike="noStrike" cap="none" dirty="0">
                          <a:solidFill>
                            <a:schemeClr val="dk1"/>
                          </a:solidFill>
                          <a:effectLst/>
                          <a:latin typeface="+mn-lt"/>
                          <a:ea typeface="Arial"/>
                          <a:cs typeface="Arial"/>
                          <a:sym typeface="Arial"/>
                        </a:rPr>
                        <a:t>tiles</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representing each app, similar to that of </a:t>
                      </a:r>
                      <a:r>
                        <a:rPr lang="en-US" sz="1800" b="1" i="0" u="none" strike="noStrike" cap="none" dirty="0">
                          <a:solidFill>
                            <a:schemeClr val="dk1"/>
                          </a:solidFill>
                          <a:effectLst/>
                          <a:latin typeface="+mn-lt"/>
                          <a:ea typeface="Arial"/>
                          <a:cs typeface="Arial"/>
                          <a:sym typeface="Arial"/>
                        </a:rPr>
                        <a:t>Windows Phone</a:t>
                      </a:r>
                      <a:r>
                        <a:rPr lang="en-US" sz="1800" b="0" i="0" u="none" strike="noStrike" cap="none" dirty="0">
                          <a:solidFill>
                            <a:schemeClr val="dk1"/>
                          </a:solidFill>
                          <a:effectLst/>
                          <a:latin typeface="+mn-lt"/>
                          <a:ea typeface="Arial"/>
                          <a:cs typeface="Arial"/>
                          <a:sym typeface="Arial"/>
                        </a:rPr>
                        <a:t>—Microsoft’s smartphone operating system. Windows 8 featured </a:t>
                      </a:r>
                      <a:r>
                        <a:rPr lang="en-US" sz="1800" b="1" i="0" u="none" strike="noStrike" cap="none" dirty="0">
                          <a:solidFill>
                            <a:schemeClr val="dk1"/>
                          </a:solidFill>
                          <a:effectLst/>
                          <a:latin typeface="+mn-lt"/>
                          <a:ea typeface="Arial"/>
                          <a:cs typeface="Arial"/>
                          <a:sym typeface="Arial"/>
                        </a:rPr>
                        <a:t>multitouch</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support for </a:t>
                      </a:r>
                      <a:r>
                        <a:rPr lang="en-US" sz="1800" b="1" i="0" u="none" strike="noStrike" cap="none" dirty="0">
                          <a:solidFill>
                            <a:schemeClr val="dk1"/>
                          </a:solidFill>
                          <a:effectLst/>
                          <a:latin typeface="+mn-lt"/>
                          <a:ea typeface="Arial"/>
                          <a:cs typeface="Arial"/>
                          <a:sym typeface="Arial"/>
                        </a:rPr>
                        <a:t>touchpads</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and </a:t>
                      </a:r>
                      <a:r>
                        <a:rPr lang="en-US" sz="1800" b="1" i="0" u="none" strike="noStrike" cap="none" dirty="0">
                          <a:solidFill>
                            <a:schemeClr val="dk1"/>
                          </a:solidFill>
                          <a:effectLst/>
                          <a:latin typeface="+mn-lt"/>
                          <a:ea typeface="Arial"/>
                          <a:cs typeface="Arial"/>
                          <a:sym typeface="Arial"/>
                        </a:rPr>
                        <a:t>touchscreen</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devices enhanced security features and more.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232440"/>
                  </a:ext>
                </a:extLst>
              </a:tr>
            </a:tbl>
          </a:graphicData>
        </a:graphic>
      </p:graphicFrame>
    </p:spTree>
    <p:extLst>
      <p:ext uri="{BB962C8B-B14F-4D97-AF65-F5344CB8AC3E}">
        <p14:creationId xmlns:p14="http://schemas.microsoft.com/office/powerpoint/2010/main" val="40545550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 The Evolution of the Windows Operating System </a:t>
            </a:r>
            <a:r>
              <a:rPr lang="en-US" sz="2000" b="0" dirty="0"/>
              <a:t>(3 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0977871"/>
              </p:ext>
            </p:extLst>
          </p:nvPr>
        </p:nvGraphicFramePr>
        <p:xfrm>
          <a:off x="487680" y="1703897"/>
          <a:ext cx="8199120" cy="3585337"/>
        </p:xfrm>
        <a:graphic>
          <a:graphicData uri="http://schemas.openxmlformats.org/drawingml/2006/table">
            <a:tbl>
              <a:tblPr firstRow="1" firstCol="1" bandRow="1">
                <a:tableStyleId>{40F9630F-82C1-40B7-BC3A-925EFCFF5E92}</a:tableStyleId>
              </a:tblPr>
              <a:tblGrid>
                <a:gridCol w="2236256">
                  <a:extLst>
                    <a:ext uri="{9D8B030D-6E8A-4147-A177-3AD203B41FA5}">
                      <a16:colId xmlns:a16="http://schemas.microsoft.com/office/drawing/2014/main" val="2160342065"/>
                    </a:ext>
                  </a:extLst>
                </a:gridCol>
                <a:gridCol w="5962864">
                  <a:extLst>
                    <a:ext uri="{9D8B030D-6E8A-4147-A177-3AD203B41FA5}">
                      <a16:colId xmlns:a16="http://schemas.microsoft.com/office/drawing/2014/main" val="3618832687"/>
                    </a:ext>
                  </a:extLst>
                </a:gridCol>
              </a:tblGrid>
              <a:tr h="79114">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Version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Description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741826">
                <a:tc>
                  <a:txBody>
                    <a:bodyPr/>
                    <a:lstStyle/>
                    <a:p>
                      <a:r>
                        <a:rPr lang="en-US" sz="1800" b="0" i="0" u="none" strike="noStrike" cap="none" baseline="0" dirty="0">
                          <a:solidFill>
                            <a:schemeClr val="dk1"/>
                          </a:solidFill>
                          <a:latin typeface="+mn-lt"/>
                          <a:ea typeface="Arial"/>
                          <a:cs typeface="Arial"/>
                          <a:sym typeface="Arial"/>
                        </a:rPr>
                        <a:t>Windows 8 U</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I (User Interface)</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Windows 8 U</a:t>
                      </a:r>
                      <a:r>
                        <a:rPr lang="en-US" sz="100" b="0" i="0"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I (previously called “Metro”) introduced a clean look-and-feel with minimal distractions to the user. Windows 8 apps featured a </a:t>
                      </a:r>
                      <a:r>
                        <a:rPr lang="en-US" sz="1800" b="1" i="0" u="none" strike="noStrike" cap="none" dirty="0">
                          <a:solidFill>
                            <a:schemeClr val="dk1"/>
                          </a:solidFill>
                          <a:effectLst/>
                          <a:latin typeface="+mn-lt"/>
                          <a:ea typeface="Arial"/>
                          <a:cs typeface="Arial"/>
                          <a:sym typeface="Arial"/>
                        </a:rPr>
                        <a:t>chromeless window </a:t>
                      </a:r>
                      <a:r>
                        <a:rPr lang="en-US" sz="1800" b="0" i="0" u="none" strike="noStrike" cap="none" dirty="0">
                          <a:solidFill>
                            <a:schemeClr val="dk1"/>
                          </a:solidFill>
                          <a:effectLst/>
                          <a:latin typeface="+mn-lt"/>
                          <a:ea typeface="Arial"/>
                          <a:cs typeface="Arial"/>
                          <a:sym typeface="Arial"/>
                        </a:rPr>
                        <a:t>with no borders, title bars and menus. These elements were </a:t>
                      </a:r>
                      <a:r>
                        <a:rPr lang="en-US" sz="1800" b="1" i="0" u="none" strike="noStrike" cap="none" dirty="0">
                          <a:solidFill>
                            <a:schemeClr val="dk1"/>
                          </a:solidFill>
                          <a:effectLst/>
                          <a:latin typeface="+mn-lt"/>
                          <a:ea typeface="Arial"/>
                          <a:cs typeface="Arial"/>
                          <a:sym typeface="Arial"/>
                        </a:rPr>
                        <a:t>hidden</a:t>
                      </a:r>
                      <a:r>
                        <a:rPr lang="en-US" sz="1800" b="0" i="0" u="none" strike="noStrike" cap="none" dirty="0">
                          <a:solidFill>
                            <a:schemeClr val="dk1"/>
                          </a:solidFill>
                          <a:effectLst/>
                          <a:latin typeface="+mn-lt"/>
                          <a:ea typeface="Arial"/>
                          <a:cs typeface="Arial"/>
                          <a:sym typeface="Arial"/>
                        </a:rPr>
                        <a:t>, allowing apps to fill the </a:t>
                      </a:r>
                      <a:r>
                        <a:rPr lang="en-US" sz="1800" b="1" i="0" u="none" strike="noStrike" cap="none" dirty="0">
                          <a:solidFill>
                            <a:schemeClr val="dk1"/>
                          </a:solidFill>
                          <a:effectLst/>
                          <a:latin typeface="+mn-lt"/>
                          <a:ea typeface="Arial"/>
                          <a:cs typeface="Arial"/>
                          <a:sym typeface="Arial"/>
                        </a:rPr>
                        <a:t>entire</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screen—particularly helpful on smaller screens such as tablets and smartphones. The interface elements were displayed in the </a:t>
                      </a:r>
                      <a:r>
                        <a:rPr lang="en-US" sz="1800" b="1" i="0" u="none" strike="noStrike" cap="none" dirty="0">
                          <a:solidFill>
                            <a:schemeClr val="dk1"/>
                          </a:solidFill>
                          <a:effectLst/>
                          <a:latin typeface="+mn-lt"/>
                          <a:ea typeface="Arial"/>
                          <a:cs typeface="Arial"/>
                          <a:sym typeface="Arial"/>
                        </a:rPr>
                        <a:t>app bar</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when the user </a:t>
                      </a:r>
                      <a:r>
                        <a:rPr lang="en-US" sz="1800" b="1" i="0" u="none" strike="noStrike" cap="none" dirty="0">
                          <a:solidFill>
                            <a:schemeClr val="dk1"/>
                          </a:solidFill>
                          <a:effectLst/>
                          <a:latin typeface="+mn-lt"/>
                          <a:ea typeface="Arial"/>
                          <a:cs typeface="Arial"/>
                          <a:sym typeface="Arial"/>
                        </a:rPr>
                        <a:t>swiped </a:t>
                      </a:r>
                      <a:r>
                        <a:rPr lang="en-US" sz="1800" b="0" i="0" u="none" strike="noStrike" cap="none" dirty="0">
                          <a:solidFill>
                            <a:schemeClr val="dk1"/>
                          </a:solidFill>
                          <a:effectLst/>
                          <a:latin typeface="+mn-lt"/>
                          <a:ea typeface="Arial"/>
                          <a:cs typeface="Arial"/>
                          <a:sym typeface="Arial"/>
                        </a:rPr>
                        <a:t>the top or bottom of the screen by holding down the mouse button, moving the mouse in the swipe direction and releasing the mouse button; or using a </a:t>
                      </a:r>
                      <a:r>
                        <a:rPr lang="en-US" sz="1800" b="1" i="0" u="none" strike="noStrike" cap="none" dirty="0">
                          <a:solidFill>
                            <a:schemeClr val="dk1"/>
                          </a:solidFill>
                          <a:effectLst/>
                          <a:latin typeface="+mn-lt"/>
                          <a:ea typeface="Arial"/>
                          <a:cs typeface="Arial"/>
                          <a:sym typeface="Arial"/>
                        </a:rPr>
                        <a:t>finger swipe</a:t>
                      </a:r>
                      <a:r>
                        <a:rPr lang="en-US" sz="1800" b="0" i="1" u="none" strike="noStrike" cap="none" dirty="0">
                          <a:solidFill>
                            <a:schemeClr val="dk1"/>
                          </a:solidFill>
                          <a:effectLst/>
                          <a:latin typeface="+mn-lt"/>
                          <a:ea typeface="Arial"/>
                          <a:cs typeface="Arial"/>
                          <a:sym typeface="Arial"/>
                        </a:rPr>
                        <a:t> </a:t>
                      </a:r>
                      <a:r>
                        <a:rPr lang="en-US" sz="1800" b="0" i="0" u="none" strike="noStrike" cap="none" dirty="0">
                          <a:solidFill>
                            <a:schemeClr val="dk1"/>
                          </a:solidFill>
                          <a:effectLst/>
                          <a:latin typeface="+mn-lt"/>
                          <a:ea typeface="Arial"/>
                          <a:cs typeface="Arial"/>
                          <a:sym typeface="Arial"/>
                        </a:rPr>
                        <a:t>on a touchscreen device.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bl>
          </a:graphicData>
        </a:graphic>
      </p:graphicFrame>
    </p:spTree>
    <p:extLst>
      <p:ext uri="{BB962C8B-B14F-4D97-AF65-F5344CB8AC3E}">
        <p14:creationId xmlns:p14="http://schemas.microsoft.com/office/powerpoint/2010/main" val="9662492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 The Evolution of the Windows Operating System </a:t>
            </a:r>
            <a:r>
              <a:rPr lang="en-US" sz="2000" b="0" dirty="0"/>
              <a:t>(4 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7063733"/>
              </p:ext>
            </p:extLst>
          </p:nvPr>
        </p:nvGraphicFramePr>
        <p:xfrm>
          <a:off x="487680" y="1709384"/>
          <a:ext cx="8199120" cy="3859657"/>
        </p:xfrm>
        <a:graphic>
          <a:graphicData uri="http://schemas.openxmlformats.org/drawingml/2006/table">
            <a:tbl>
              <a:tblPr firstRow="1" firstCol="1" bandRow="1">
                <a:tableStyleId>{40F9630F-82C1-40B7-BC3A-925EFCFF5E92}</a:tableStyleId>
              </a:tblPr>
              <a:tblGrid>
                <a:gridCol w="2241872">
                  <a:extLst>
                    <a:ext uri="{9D8B030D-6E8A-4147-A177-3AD203B41FA5}">
                      <a16:colId xmlns:a16="http://schemas.microsoft.com/office/drawing/2014/main" val="2160342065"/>
                    </a:ext>
                  </a:extLst>
                </a:gridCol>
                <a:gridCol w="5957248">
                  <a:extLst>
                    <a:ext uri="{9D8B030D-6E8A-4147-A177-3AD203B41FA5}">
                      <a16:colId xmlns:a16="http://schemas.microsoft.com/office/drawing/2014/main" val="3618832687"/>
                    </a:ext>
                  </a:extLst>
                </a:gridCol>
              </a:tblGrid>
              <a:tr h="92105">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Version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800" b="1" i="0" u="none" strike="noStrike" cap="none" baseline="0" dirty="0">
                          <a:solidFill>
                            <a:schemeClr val="dk1"/>
                          </a:solidFill>
                          <a:latin typeface="+mn-lt"/>
                          <a:ea typeface="Arial"/>
                          <a:cs typeface="Arial"/>
                          <a:sym typeface="Arial"/>
                        </a:rPr>
                        <a:t>Description</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940277"/>
                  </a:ext>
                </a:extLst>
              </a:tr>
              <a:tr h="1119132">
                <a:tc>
                  <a:txBody>
                    <a:bodyPr/>
                    <a:lstStyle/>
                    <a:p>
                      <a:r>
                        <a:rPr lang="en-US" sz="1800" b="0" i="0" u="none" strike="noStrike" cap="none" baseline="0" dirty="0">
                          <a:solidFill>
                            <a:schemeClr val="dk1"/>
                          </a:solidFill>
                          <a:latin typeface="+mn-lt"/>
                          <a:ea typeface="Arial"/>
                          <a:cs typeface="Arial"/>
                          <a:sym typeface="Arial"/>
                        </a:rPr>
                        <a:t>Windows 10 and the</a:t>
                      </a:r>
                    </a:p>
                    <a:p>
                      <a:r>
                        <a:rPr lang="en-US" sz="1800" b="0" i="0" u="none" strike="noStrike" cap="none" baseline="0" dirty="0">
                          <a:solidFill>
                            <a:schemeClr val="dk1"/>
                          </a:solidFill>
                          <a:latin typeface="+mn-lt"/>
                          <a:ea typeface="Arial"/>
                          <a:cs typeface="Arial"/>
                          <a:sym typeface="Arial"/>
                        </a:rPr>
                        <a:t>Universal Windows</a:t>
                      </a:r>
                    </a:p>
                    <a:p>
                      <a:r>
                        <a:rPr lang="en-US" sz="1800" b="0" i="0" u="none" strike="noStrike" cap="none" baseline="0" dirty="0">
                          <a:solidFill>
                            <a:schemeClr val="dk1"/>
                          </a:solidFill>
                          <a:latin typeface="+mn-lt"/>
                          <a:ea typeface="Arial"/>
                          <a:cs typeface="Arial"/>
                          <a:sym typeface="Arial"/>
                        </a:rPr>
                        <a:t>Platform</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a:solidFill>
                            <a:schemeClr val="dk1"/>
                          </a:solidFill>
                          <a:effectLst/>
                          <a:latin typeface="+mn-lt"/>
                          <a:ea typeface="Arial"/>
                          <a:cs typeface="Arial"/>
                          <a:sym typeface="Arial"/>
                        </a:rPr>
                        <a:t>Windows 10, released in 2015, is the current version of Windows and currently holds a 15% (and growing) share of the operating-systems market (</a:t>
                      </a:r>
                      <a:r>
                        <a:rPr lang="en-US" sz="1800" b="0" i="0" u="none" strike="noStrike" cap="none" dirty="0">
                          <a:solidFill>
                            <a:schemeClr val="dk1"/>
                          </a:solidFill>
                          <a:effectLst/>
                          <a:latin typeface="+mn-lt"/>
                          <a:ea typeface="Arial"/>
                          <a:cs typeface="Consolas" panose="020B0609020204030204" pitchFamily="49" charset="0"/>
                          <a:sym typeface="Arial"/>
                          <a:hlinkClick r:id="rId2" tooltip="https://www.netmarketshare.com/operating-system- market-share.aspx"/>
                        </a:rPr>
                        <a:t>https://www.netmarketshare.com/operating-system- market-share.aspx</a:t>
                      </a:r>
                      <a:r>
                        <a:rPr lang="en-US" sz="1800" b="0" i="0" u="none" strike="noStrike" cap="none" dirty="0">
                          <a:solidFill>
                            <a:schemeClr val="dk1"/>
                          </a:solidFill>
                          <a:effectLst/>
                          <a:latin typeface="+mn-lt"/>
                          <a:ea typeface="Arial"/>
                          <a:cs typeface="Arial"/>
                          <a:sym typeface="Arial"/>
                        </a:rPr>
                        <a:t>). In addition to many user-interface and other updates, Windows 10 introduced the </a:t>
                      </a:r>
                      <a:r>
                        <a:rPr lang="en-US" sz="1800" b="1" i="0" u="none" strike="noStrike" cap="none" dirty="0">
                          <a:solidFill>
                            <a:schemeClr val="dk1"/>
                          </a:solidFill>
                          <a:effectLst/>
                          <a:latin typeface="+mn-lt"/>
                          <a:ea typeface="Arial"/>
                          <a:cs typeface="Arial"/>
                          <a:sym typeface="Arial"/>
                        </a:rPr>
                        <a:t>Universal Windows Platform (U</a:t>
                      </a:r>
                      <a:r>
                        <a:rPr lang="en-US" sz="100" b="1" i="0" u="none" strike="noStrike" cap="none" dirty="0">
                          <a:solidFill>
                            <a:schemeClr val="dk1"/>
                          </a:solidFill>
                          <a:effectLst/>
                          <a:latin typeface="+mn-lt"/>
                          <a:ea typeface="Arial"/>
                          <a:cs typeface="Arial"/>
                          <a:sym typeface="Arial"/>
                        </a:rPr>
                        <a:t> </a:t>
                      </a:r>
                      <a:r>
                        <a:rPr lang="en-US" sz="1800" b="1" i="0" u="none" strike="noStrike" cap="none" dirty="0">
                          <a:solidFill>
                            <a:schemeClr val="dk1"/>
                          </a:solidFill>
                          <a:effectLst/>
                          <a:latin typeface="+mn-lt"/>
                          <a:ea typeface="Arial"/>
                          <a:cs typeface="Arial"/>
                          <a:sym typeface="Arial"/>
                        </a:rPr>
                        <a:t>W</a:t>
                      </a:r>
                      <a:r>
                        <a:rPr lang="en-US" sz="100" b="1" i="0" u="none" strike="noStrike" cap="none" dirty="0">
                          <a:solidFill>
                            <a:schemeClr val="dk1"/>
                          </a:solidFill>
                          <a:effectLst/>
                          <a:latin typeface="+mn-lt"/>
                          <a:ea typeface="Arial"/>
                          <a:cs typeface="Arial"/>
                          <a:sym typeface="Arial"/>
                        </a:rPr>
                        <a:t> </a:t>
                      </a:r>
                      <a:r>
                        <a:rPr lang="en-US" sz="1800" b="1" i="0" u="none" strike="noStrike" cap="none" dirty="0">
                          <a:solidFill>
                            <a:schemeClr val="dk1"/>
                          </a:solidFill>
                          <a:effectLst/>
                          <a:latin typeface="+mn-lt"/>
                          <a:ea typeface="Arial"/>
                          <a:cs typeface="Arial"/>
                          <a:sym typeface="Arial"/>
                        </a:rPr>
                        <a:t>P)</a:t>
                      </a:r>
                      <a:r>
                        <a:rPr lang="en-US" sz="1800" b="0" i="0" u="none" strike="noStrike" cap="none" dirty="0">
                          <a:solidFill>
                            <a:schemeClr val="dk1"/>
                          </a:solidFill>
                          <a:effectLst/>
                          <a:latin typeface="+mn-lt"/>
                          <a:ea typeface="Arial"/>
                          <a:cs typeface="Arial"/>
                          <a:sym typeface="Arial"/>
                        </a:rPr>
                        <a:t>, which is designed to provide a common platform (the underlying system on which apps run) and user experience across all Windows devices including personal computers, smartphones, tablets, Xbox and even Microsoft’s new HoloLens augmented reality holographic headset—all using nearly identical code.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886926"/>
                  </a:ext>
                </a:extLst>
              </a:tr>
            </a:tbl>
          </a:graphicData>
        </a:graphic>
      </p:graphicFrame>
    </p:spTree>
    <p:extLst>
      <p:ext uri="{BB962C8B-B14F-4D97-AF65-F5344CB8AC3E}">
        <p14:creationId xmlns:p14="http://schemas.microsoft.com/office/powerpoint/2010/main" val="255856293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9635</TotalTime>
  <Words>9851</Words>
  <Application>Microsoft Macintosh PowerPoint</Application>
  <PresentationFormat>On-screen Show (4:3)</PresentationFormat>
  <Paragraphs>618</Paragraphs>
  <Slides>108</Slides>
  <Notes>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108</vt:i4>
      </vt:variant>
    </vt:vector>
  </HeadingPairs>
  <TitlesOfParts>
    <vt:vector size="116" baseType="lpstr">
      <vt:lpstr>Noto Sans Symbols</vt:lpstr>
      <vt:lpstr>Arial</vt:lpstr>
      <vt:lpstr>Courier New</vt:lpstr>
      <vt:lpstr>Times New Roman</vt:lpstr>
      <vt:lpstr>Verdana</vt:lpstr>
      <vt:lpstr>508 Lecture</vt:lpstr>
      <vt:lpstr>1_508 Lecture</vt:lpstr>
      <vt:lpstr>Equation</vt:lpstr>
      <vt:lpstr>Visual C sharp ® How to Program</vt:lpstr>
      <vt:lpstr>Learning Objectives</vt:lpstr>
      <vt:lpstr>Outline (1 of 3)</vt:lpstr>
      <vt:lpstr>Outline (2 of 3)</vt:lpstr>
      <vt:lpstr>Outline (3 of 3)</vt:lpstr>
      <vt:lpstr>1.1 Introduction</vt:lpstr>
      <vt:lpstr>1.2 Computers and the Internet in Industry and Research</vt:lpstr>
      <vt:lpstr>Figure 1.1 Improving People’s Lives with Computers (1 of 10)</vt:lpstr>
      <vt:lpstr>Figure 1.1 Improving People’s Lives with Computers (2 of 10)</vt:lpstr>
      <vt:lpstr>Figure 1.1 Improving People’s Lives with Computers (3 of 10)</vt:lpstr>
      <vt:lpstr>Figure 1.1 Improving People’s Lives with Computers (4 of 10)</vt:lpstr>
      <vt:lpstr>Figure 1.1 Improving People’s Lives with Computers (5 of 10)</vt:lpstr>
      <vt:lpstr>Figure 1.1 Improving People’s Lives with Computers (6 of 10)</vt:lpstr>
      <vt:lpstr>Figure 1.1 Improving People’s Lives with Computers (7 of 10)</vt:lpstr>
      <vt:lpstr>Figure 1.1 Improving People’s Lives with Computers (8 of 10)</vt:lpstr>
      <vt:lpstr>Figure 1.1 Improving People’s Lives with Computers (9 of 10)</vt:lpstr>
      <vt:lpstr>Figure 1.1 Improving People’s Lives with Computers (10 of 10)</vt:lpstr>
      <vt:lpstr>1.3 Hardware and Software (1 of 2)</vt:lpstr>
      <vt:lpstr>1.3 Hardware and Software (2 of 2)</vt:lpstr>
      <vt:lpstr>1.3.1 Moore’s Law (1 of 2)</vt:lpstr>
      <vt:lpstr>1.3.1 Moore’s Law (2 of 2)</vt:lpstr>
      <vt:lpstr>1.3.2 Computer Organization</vt:lpstr>
      <vt:lpstr>Figure 1.2 Logical Units of a Computer (1 of 6)</vt:lpstr>
      <vt:lpstr>Figure 1.2 Logical Units of a Computer (2 of 6)</vt:lpstr>
      <vt:lpstr>Figure 1.2 Logical Units of a Computer (3 of 6)</vt:lpstr>
      <vt:lpstr>Figure 1.2 Logical Units of a Computer (4 of 6)</vt:lpstr>
      <vt:lpstr>Figure 1.2 Logical Units of a Computer (5 of 6)</vt:lpstr>
      <vt:lpstr>Figure 1.2 Logical Units of a Computer (6 of 6)</vt:lpstr>
      <vt:lpstr>1.4 Data Hierarchy (1 of 9)</vt:lpstr>
      <vt:lpstr>Figure 1.3 Data Hierarchy</vt:lpstr>
      <vt:lpstr>1.4 Data Hierarchy (2 of 9)</vt:lpstr>
      <vt:lpstr>1.4 Data Hierarchy (3 of 9)</vt:lpstr>
      <vt:lpstr>1.4 Data Hierarchy (4 of 9)</vt:lpstr>
      <vt:lpstr>1.4 Data Hierarchy (5 of 9)</vt:lpstr>
      <vt:lpstr>1.4 Data Hierarchy (6 of 9)</vt:lpstr>
      <vt:lpstr>1.4 Data Hierarchy (7 of 9)</vt:lpstr>
      <vt:lpstr>1.4 Data Hierarchy (8 of 9)</vt:lpstr>
      <vt:lpstr>1.4 Data Hierarchy (9 of 9)</vt:lpstr>
      <vt:lpstr>Figure 1.4 Byte Measurements</vt:lpstr>
      <vt:lpstr>1.5 Machine Languages, Assembly Languages and High-Level Languages (1 of 3)</vt:lpstr>
      <vt:lpstr>1.5 Machine Languages, Assembly Languages and High-Level Languages (2 of 3)</vt:lpstr>
      <vt:lpstr>1.5 Machine Languages, Assembly Languages and High-Level Languages (3 of 3)</vt:lpstr>
      <vt:lpstr>Performance Tip 1.1</vt:lpstr>
      <vt:lpstr>1.6 Object Technology (1 of 13)</vt:lpstr>
      <vt:lpstr>1.6 Object Technology (2 of 13)</vt:lpstr>
      <vt:lpstr>1.6 Object Technology (3 of 13)</vt:lpstr>
      <vt:lpstr>1.6 Object Technology (4 of 13)</vt:lpstr>
      <vt:lpstr>1.6 Object Technology (5 of 13)</vt:lpstr>
      <vt:lpstr>1.6 Object Technology (6 of 13)</vt:lpstr>
      <vt:lpstr>1.6 Object Technology (7 of 13)</vt:lpstr>
      <vt:lpstr>1.6 Object Technology (8 of 13)</vt:lpstr>
      <vt:lpstr>1.6 Object Technology (9 of 13)</vt:lpstr>
      <vt:lpstr>1.6 Object Technology (10 of 13)</vt:lpstr>
      <vt:lpstr>1.6 Object Technology (11 of 13)</vt:lpstr>
      <vt:lpstr>1.6 Object Technology (12 of 13)</vt:lpstr>
      <vt:lpstr>1.6 Object Technology (13 of 13)</vt:lpstr>
      <vt:lpstr>1.7 Internet and World Wide Web (1 of 7)</vt:lpstr>
      <vt:lpstr>1.7 Internet and World Wide Web (2 of 7)</vt:lpstr>
      <vt:lpstr>1.7 Internet and World Wide Web (3 of 7)</vt:lpstr>
      <vt:lpstr>1.7 Internet and World Wide Web (4 of 7)</vt:lpstr>
      <vt:lpstr>1.7 Internet and World Wide Web (5 of 7)</vt:lpstr>
      <vt:lpstr>1.7 Internet and World Wide Web (6 of 7)</vt:lpstr>
      <vt:lpstr>1.7 Internet and World Wide Web (7 of 7)</vt:lpstr>
      <vt:lpstr>1.8</vt:lpstr>
      <vt:lpstr>1.8.1 Object-Oriented Programming</vt:lpstr>
      <vt:lpstr>Figure 1.5 Some Key Capabilities in the .Net Framework Class Library</vt:lpstr>
      <vt:lpstr>1.8.2 Event-Driven Programming</vt:lpstr>
      <vt:lpstr>1.8.3 Visual Programming</vt:lpstr>
      <vt:lpstr>1.8.4 Generic and Functional Programming (1 of 2)</vt:lpstr>
      <vt:lpstr>1.8.4 Generic and Functional Programming (2 of 2)</vt:lpstr>
      <vt:lpstr>1.8.5 An International Standard</vt:lpstr>
      <vt:lpstr>1.8.6 C sharp on Non-Windows Platforms</vt:lpstr>
      <vt:lpstr>1.8.7 Internet and Web Programming (1 of 2)</vt:lpstr>
      <vt:lpstr>1.8.7 Internet and Web Programming (2 of 2)</vt:lpstr>
      <vt:lpstr>1.8.8. Asynchronous Programming with async and await (1 of 2)</vt:lpstr>
      <vt:lpstr>1.8.8. Asynchronous Programming with async and await (2 of 2)</vt:lpstr>
      <vt:lpstr>1.8.9 Other Key Programming Languages</vt:lpstr>
      <vt:lpstr>Figure 1.6 Some Other Programming Languages (1 of 9)</vt:lpstr>
      <vt:lpstr>Figure 1.6 Some Other Programming Languages (2 of 9)</vt:lpstr>
      <vt:lpstr>Figure 1.6 Some Other Programming Languages (3 of 9)</vt:lpstr>
      <vt:lpstr>Figure 1.6 Some Other Programming Languages (4 of 9)</vt:lpstr>
      <vt:lpstr>Figure 1.6 Some Other Programming Languages (5 of 9)</vt:lpstr>
      <vt:lpstr>Figure 1.6 Some Other Programming Languages (6 of 9)</vt:lpstr>
      <vt:lpstr>Figure 1.6 Some Other Programming Languages (7 of 9)</vt:lpstr>
      <vt:lpstr>Figure 1.6 Some Other Programming Languages (8 of 9)</vt:lpstr>
      <vt:lpstr>Figure 1.6 Some Other Programming Languages (9 of 9)</vt:lpstr>
      <vt:lpstr>1.9 Microsoft’s .NET</vt:lpstr>
      <vt:lpstr>1.9.1 .NET Framework</vt:lpstr>
      <vt:lpstr>1.9.2 Common Language Runtime (1 of 3)</vt:lpstr>
      <vt:lpstr>1.9.2 Common Language Runtime (2 of 3)</vt:lpstr>
      <vt:lpstr>1.9.2 Common Language Runtime (3 of 3)</vt:lpstr>
      <vt:lpstr>1.9.3 Platform Independence</vt:lpstr>
      <vt:lpstr>1.9.4 Language Interoperabilit7</vt:lpstr>
      <vt:lpstr>1.9.4 Language Interoperabilit</vt:lpstr>
      <vt:lpstr>1.10 Microsoft’s Windows Operating System (1 of 2)</vt:lpstr>
      <vt:lpstr>Figure 1.7 The Evolution of the Windows Operating System (1 of 4)</vt:lpstr>
      <vt:lpstr>Figure 1.7 The Evolution of the Windows Operating System (2 of 4)</vt:lpstr>
      <vt:lpstr>Figure 1.7 The Evolution of the Windows Operating System (3 of 4)</vt:lpstr>
      <vt:lpstr>Figure 1.7 The Evolution of the Windows Operating System (4 of 4)</vt:lpstr>
      <vt:lpstr>1.10 Microsoft’s Windows Operating System (2 of 2)</vt:lpstr>
      <vt:lpstr>1.11 Visual Studio Integrated Development Environment</vt:lpstr>
      <vt:lpstr>Figure 1.8 Contents of  C:\examples\ch01\Painter</vt:lpstr>
      <vt:lpstr>Figure 1.9 Running the Painter App</vt:lpstr>
      <vt:lpstr>Figure 1.10 Painter App Running in Windows 10</vt:lpstr>
      <vt:lpstr>Figure 1.11 Drawing Flower Petals with a Small Red Brush</vt:lpstr>
      <vt:lpstr>Figure 1.12 Drawing the Flower Stem and Grass with a Large Green Brush</vt:lpstr>
      <vt:lpstr>Figure 1.13 Drawing Rain Drops with a Medium Blue Brush</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 How to Program, 6e</dc:title>
  <dc:subject>Computer Science</dc:subject>
  <dc:creator>Deitel/Deitel</dc:creator>
  <cp:keywords>Visual C#® How to Program</cp:keywords>
  <cp:lastModifiedBy>Wu, Michael Yu-Chi</cp:lastModifiedBy>
  <cp:revision>1198</cp:revision>
  <dcterms:modified xsi:type="dcterms:W3CDTF">2020-01-25T20:49:30Z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