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8"/>
  </p:notesMasterIdLst>
  <p:handoutMasterIdLst>
    <p:handoutMasterId r:id="rId79"/>
  </p:handoutMasterIdLst>
  <p:sldIdLst>
    <p:sldId id="301" r:id="rId3"/>
    <p:sldId id="305" r:id="rId4"/>
    <p:sldId id="308" r:id="rId5"/>
    <p:sldId id="309" r:id="rId6"/>
    <p:sldId id="347" r:id="rId7"/>
    <p:sldId id="348" r:id="rId8"/>
    <p:sldId id="349" r:id="rId9"/>
    <p:sldId id="311" r:id="rId10"/>
    <p:sldId id="356" r:id="rId11"/>
    <p:sldId id="357" r:id="rId12"/>
    <p:sldId id="358" r:id="rId13"/>
    <p:sldId id="312" r:id="rId14"/>
    <p:sldId id="359" r:id="rId15"/>
    <p:sldId id="360" r:id="rId16"/>
    <p:sldId id="313" r:id="rId17"/>
    <p:sldId id="361" r:id="rId18"/>
    <p:sldId id="314" r:id="rId19"/>
    <p:sldId id="362" r:id="rId20"/>
    <p:sldId id="363" r:id="rId21"/>
    <p:sldId id="364" r:id="rId22"/>
    <p:sldId id="315" r:id="rId23"/>
    <p:sldId id="316" r:id="rId24"/>
    <p:sldId id="317" r:id="rId25"/>
    <p:sldId id="365" r:id="rId26"/>
    <p:sldId id="318" r:id="rId27"/>
    <p:sldId id="366" r:id="rId28"/>
    <p:sldId id="319" r:id="rId29"/>
    <p:sldId id="320" r:id="rId30"/>
    <p:sldId id="367" r:id="rId31"/>
    <p:sldId id="321" r:id="rId32"/>
    <p:sldId id="322" r:id="rId33"/>
    <p:sldId id="323" r:id="rId34"/>
    <p:sldId id="368" r:id="rId35"/>
    <p:sldId id="369" r:id="rId36"/>
    <p:sldId id="370" r:id="rId37"/>
    <p:sldId id="324" r:id="rId38"/>
    <p:sldId id="325" r:id="rId39"/>
    <p:sldId id="371" r:id="rId40"/>
    <p:sldId id="326" r:id="rId41"/>
    <p:sldId id="372" r:id="rId42"/>
    <p:sldId id="373" r:id="rId43"/>
    <p:sldId id="327" r:id="rId44"/>
    <p:sldId id="374" r:id="rId45"/>
    <p:sldId id="375" r:id="rId46"/>
    <p:sldId id="328" r:id="rId47"/>
    <p:sldId id="329" r:id="rId48"/>
    <p:sldId id="376" r:id="rId49"/>
    <p:sldId id="330" r:id="rId50"/>
    <p:sldId id="331" r:id="rId51"/>
    <p:sldId id="377" r:id="rId52"/>
    <p:sldId id="332" r:id="rId53"/>
    <p:sldId id="378" r:id="rId54"/>
    <p:sldId id="333" r:id="rId55"/>
    <p:sldId id="334" r:id="rId56"/>
    <p:sldId id="379" r:id="rId57"/>
    <p:sldId id="335" r:id="rId58"/>
    <p:sldId id="380" r:id="rId59"/>
    <p:sldId id="336" r:id="rId60"/>
    <p:sldId id="381" r:id="rId61"/>
    <p:sldId id="337" r:id="rId62"/>
    <p:sldId id="338" r:id="rId63"/>
    <p:sldId id="382" r:id="rId64"/>
    <p:sldId id="339" r:id="rId65"/>
    <p:sldId id="383" r:id="rId66"/>
    <p:sldId id="340" r:id="rId67"/>
    <p:sldId id="384" r:id="rId68"/>
    <p:sldId id="341" r:id="rId69"/>
    <p:sldId id="342" r:id="rId70"/>
    <p:sldId id="343" r:id="rId71"/>
    <p:sldId id="344" r:id="rId72"/>
    <p:sldId id="345" r:id="rId73"/>
    <p:sldId id="385" r:id="rId74"/>
    <p:sldId id="386" r:id="rId75"/>
    <p:sldId id="346" r:id="rId76"/>
    <p:sldId id="306"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7"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343" autoAdjust="0"/>
  </p:normalViewPr>
  <p:slideViewPr>
    <p:cSldViewPr snapToGrid="0" snapToObjects="1">
      <p:cViewPr varScale="1">
        <p:scale>
          <a:sx n="65" d="100"/>
          <a:sy n="65" d="100"/>
        </p:scale>
        <p:origin x="1428" y="78"/>
      </p:cViewPr>
      <p:guideLst>
        <p:guide orient="horz" pos="527"/>
        <p:guide pos="2880"/>
      </p:guideLst>
    </p:cSldViewPr>
  </p:slideViewPr>
  <p:outlineViewPr>
    <p:cViewPr>
      <p:scale>
        <a:sx n="33" d="100"/>
        <a:sy n="33" d="100"/>
      </p:scale>
      <p:origin x="0" y="-379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804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library/dd831853"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library/ms229042"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2.xml"/><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1.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457199" y="215371"/>
            <a:ext cx="8363663" cy="622828"/>
          </a:xfrm>
        </p:spPr>
        <p:txBody>
          <a:bodyPr/>
          <a:lstStyle/>
          <a:p>
            <a:r>
              <a:rPr lang="en-US" dirty="0" smtClean="0"/>
              <a:t>Visual </a:t>
            </a:r>
            <a:r>
              <a:rPr lang="en-US" sz="1200" dirty="0" smtClean="0">
                <a:solidFill>
                  <a:schemeClr val="bg1"/>
                </a:solidFill>
              </a:rPr>
              <a:t>C sharp</a:t>
            </a:r>
            <a:r>
              <a:rPr lang="en-US" baseline="30000" dirty="0" smtClean="0"/>
              <a:t>®</a:t>
            </a:r>
            <a:r>
              <a:rPr lang="en-US" dirty="0" smtClean="0"/>
              <a:t> </a:t>
            </a:r>
            <a:r>
              <a:rPr lang="en-US" dirty="0"/>
              <a:t>How </a:t>
            </a:r>
            <a:r>
              <a:rPr lang="en-US" dirty="0" smtClean="0"/>
              <a:t>to Program</a:t>
            </a:r>
            <a:endParaRPr lang="en-US" dirty="0">
              <a:solidFill>
                <a:schemeClr val="tx2"/>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877297695"/>
              </p:ext>
            </p:extLst>
          </p:nvPr>
        </p:nvGraphicFramePr>
        <p:xfrm>
          <a:off x="1726951" y="333828"/>
          <a:ext cx="657225" cy="509588"/>
        </p:xfrm>
        <a:graphic>
          <a:graphicData uri="http://schemas.openxmlformats.org/presentationml/2006/ole">
            <mc:AlternateContent xmlns:mc="http://schemas.openxmlformats.org/markup-compatibility/2006">
              <mc:Choice xmlns:v="urn:schemas-microsoft-com:vml" Requires="v">
                <p:oleObj spid="_x0000_s1255" name="Equation" r:id="rId4" imgW="228600" imgH="177480" progId="Equation.DSMT4">
                  <p:embed/>
                </p:oleObj>
              </mc:Choice>
              <mc:Fallback>
                <p:oleObj name="Equation" r:id="rId4" imgW="228600" imgH="177480" progId="Equation.DSMT4">
                  <p:embed/>
                  <p:pic>
                    <p:nvPicPr>
                      <p:cNvPr id="7" name="Object 6"/>
                      <p:cNvPicPr/>
                      <p:nvPr/>
                    </p:nvPicPr>
                    <p:blipFill>
                      <a:blip r:embed="rId5"/>
                      <a:stretch>
                        <a:fillRect/>
                      </a:stretch>
                    </p:blipFill>
                    <p:spPr>
                      <a:xfrm>
                        <a:off x="1726951" y="333828"/>
                        <a:ext cx="657225" cy="509588"/>
                      </a:xfrm>
                      <a:prstGeom prst="rect">
                        <a:avLst/>
                      </a:prstGeom>
                    </p:spPr>
                  </p:pic>
                </p:oleObj>
              </mc:Fallback>
            </mc:AlternateContent>
          </a:graphicData>
        </a:graphic>
      </p:graphicFrame>
      <p:sp>
        <p:nvSpPr>
          <p:cNvPr id="3" name="Text Placeholder 2"/>
          <p:cNvSpPr>
            <a:spLocks noGrp="1"/>
          </p:cNvSpPr>
          <p:nvPr>
            <p:ph type="body" idx="1"/>
          </p:nvPr>
        </p:nvSpPr>
        <p:spPr>
          <a:xfrm>
            <a:off x="457200" y="919554"/>
            <a:ext cx="8229600" cy="478970"/>
          </a:xfrm>
        </p:spPr>
        <p:txBody>
          <a:bodyPr/>
          <a:lstStyle/>
          <a:p>
            <a:r>
              <a:rPr lang="en-US" dirty="0" smtClean="0">
                <a:latin typeface="+mn-lt"/>
              </a:rPr>
              <a:t>Sixth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latin typeface="+mn-lt"/>
              </a:rPr>
              <a:t>Introduction to Visual Studio </a:t>
            </a:r>
            <a:r>
              <a:rPr lang="en-US" dirty="0" smtClean="0">
                <a:latin typeface="+mn-lt"/>
              </a:rPr>
              <a:t>and </a:t>
            </a:r>
            <a:r>
              <a:rPr lang="en-US" dirty="0">
                <a:latin typeface="+mn-lt"/>
              </a:rPr>
              <a:t>Visual Programming</a:t>
            </a:r>
            <a:endParaRPr lang="en-US" sz="2400" dirty="0">
              <a:latin typeface="+mn-lt"/>
            </a:endParaRPr>
          </a:p>
        </p:txBody>
      </p:sp>
      <p:pic>
        <p:nvPicPr>
          <p:cNvPr id="8" name="Picture 7" descr="Front cover: Visual C#® How to Program Sixth Edition by Deitel and Deite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69" y="1640584"/>
            <a:ext cx="3708000" cy="4523396"/>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9" name="TextBox 8"/>
          <p:cNvSpPr txBox="1"/>
          <p:nvPr/>
        </p:nvSpPr>
        <p:spPr>
          <a:xfrm>
            <a:off x="5029200" y="4920343"/>
            <a:ext cx="3302000"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2.2.3 Links on the Start </a:t>
            </a:r>
            <a:r>
              <a:rPr lang="en-US" dirty="0" smtClean="0"/>
              <a:t>Page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2217057"/>
          </a:xfrm>
        </p:spPr>
        <p:txBody>
          <a:bodyPr/>
          <a:lstStyle/>
          <a:p>
            <a:r>
              <a:rPr lang="en-US" sz="2400" dirty="0">
                <a:latin typeface="+mn-lt"/>
              </a:rPr>
              <a:t>The Start Page links are organized into two columns. </a:t>
            </a:r>
          </a:p>
          <a:p>
            <a:pPr lvl="1"/>
            <a:r>
              <a:rPr lang="en-US" sz="2400" dirty="0">
                <a:latin typeface="+mn-lt"/>
              </a:rPr>
              <a:t>The left column’s </a:t>
            </a:r>
            <a:r>
              <a:rPr lang="en-US" sz="2400" b="1" dirty="0">
                <a:latin typeface="+mn-lt"/>
              </a:rPr>
              <a:t>Start</a:t>
            </a:r>
            <a:r>
              <a:rPr lang="en-US" sz="2400" dirty="0">
                <a:latin typeface="+mn-lt"/>
              </a:rPr>
              <a:t> section contains options for building new apps or working on existing ones</a:t>
            </a:r>
            <a:r>
              <a:rPr lang="en-US" sz="2400" dirty="0" smtClean="0">
                <a:latin typeface="+mn-lt"/>
              </a:rPr>
              <a:t>.</a:t>
            </a:r>
            <a:endParaRPr lang="en-US" sz="2400" dirty="0">
              <a:latin typeface="+mn-lt"/>
            </a:endParaRPr>
          </a:p>
          <a:p>
            <a:pPr lvl="1"/>
            <a:r>
              <a:rPr lang="en-US" sz="2400" dirty="0">
                <a:latin typeface="+mn-lt"/>
              </a:rPr>
              <a:t>The left column’s </a:t>
            </a:r>
            <a:r>
              <a:rPr lang="en-US" sz="2400" b="1" dirty="0">
                <a:latin typeface="+mn-lt"/>
              </a:rPr>
              <a:t>Recent</a:t>
            </a:r>
            <a:r>
              <a:rPr lang="en-US" sz="2400" dirty="0">
                <a:latin typeface="+mn-lt"/>
              </a:rPr>
              <a:t> section contains links to projects you’ve recently created or modified</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40358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2.2.3 Links on the Start </a:t>
            </a:r>
            <a:r>
              <a:rPr lang="en-US" dirty="0" smtClean="0"/>
              <a:t>Page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199"/>
            <a:ext cx="8229600" cy="4813663"/>
          </a:xfrm>
        </p:spPr>
        <p:txBody>
          <a:bodyPr/>
          <a:lstStyle/>
          <a:p>
            <a:pPr>
              <a:spcBef>
                <a:spcPts val="600"/>
              </a:spcBef>
            </a:pPr>
            <a:r>
              <a:rPr lang="en-US" sz="2400" dirty="0">
                <a:latin typeface="+mn-lt"/>
              </a:rPr>
              <a:t>The Start Page’s right column contains links to various online documentation and resources to help you get started with Visual Studio and learn about Microsoft programming technologies</a:t>
            </a:r>
            <a:r>
              <a:rPr lang="en-US" sz="2400" dirty="0" smtClean="0">
                <a:latin typeface="+mn-lt"/>
              </a:rPr>
              <a:t>.</a:t>
            </a:r>
            <a:endParaRPr lang="en-US" sz="2400" dirty="0">
              <a:latin typeface="+mn-lt"/>
            </a:endParaRPr>
          </a:p>
          <a:p>
            <a:pPr>
              <a:spcBef>
                <a:spcPts val="600"/>
              </a:spcBef>
            </a:pPr>
            <a:r>
              <a:rPr lang="en-US" sz="2400" dirty="0">
                <a:latin typeface="+mn-lt"/>
              </a:rPr>
              <a:t>To access more extensive information on Visual Studio, you can browse the </a:t>
            </a:r>
            <a:r>
              <a:rPr lang="en-US" sz="2400" b="1" dirty="0" smtClean="0">
                <a:latin typeface="+mn-lt"/>
              </a:rPr>
              <a:t>M</a:t>
            </a:r>
            <a:r>
              <a:rPr lang="en-US" sz="100" b="1" dirty="0" smtClean="0">
                <a:latin typeface="+mn-lt"/>
              </a:rPr>
              <a:t> </a:t>
            </a:r>
            <a:r>
              <a:rPr lang="en-US" sz="2400" b="1" dirty="0" smtClean="0">
                <a:latin typeface="+mn-lt"/>
              </a:rPr>
              <a:t>S</a:t>
            </a:r>
            <a:r>
              <a:rPr lang="en-US" sz="100" b="1" dirty="0" smtClean="0">
                <a:latin typeface="+mn-lt"/>
              </a:rPr>
              <a:t> </a:t>
            </a:r>
            <a:r>
              <a:rPr lang="en-US" sz="2400" b="1" dirty="0" smtClean="0">
                <a:latin typeface="+mn-lt"/>
              </a:rPr>
              <a:t>D</a:t>
            </a:r>
            <a:r>
              <a:rPr lang="en-US" sz="100" b="1" dirty="0" smtClean="0">
                <a:latin typeface="+mn-lt"/>
              </a:rPr>
              <a:t> </a:t>
            </a:r>
            <a:r>
              <a:rPr lang="en-US" sz="2400" b="1" dirty="0" smtClean="0">
                <a:latin typeface="+mn-lt"/>
              </a:rPr>
              <a:t>N </a:t>
            </a:r>
            <a:r>
              <a:rPr lang="en-US" sz="2400" dirty="0">
                <a:latin typeface="+mn-lt"/>
              </a:rPr>
              <a:t>(</a:t>
            </a:r>
            <a:r>
              <a:rPr lang="en-US" sz="2400" b="1" dirty="0">
                <a:latin typeface="+mn-lt"/>
              </a:rPr>
              <a:t>Microsoft Developer Network</a:t>
            </a:r>
            <a:r>
              <a:rPr lang="en-US" sz="2400" dirty="0">
                <a:latin typeface="+mn-lt"/>
              </a:rPr>
              <a:t>) Library </a:t>
            </a:r>
            <a:r>
              <a:rPr lang="en-US" sz="2400" dirty="0" smtClean="0">
                <a:latin typeface="+mn-lt"/>
              </a:rPr>
              <a:t>at</a:t>
            </a:r>
            <a:endParaRPr lang="en-US" sz="2400" dirty="0">
              <a:latin typeface="+mn-lt"/>
            </a:endParaRPr>
          </a:p>
          <a:p>
            <a:pPr lvl="1"/>
            <a:r>
              <a:rPr lang="en-US" sz="2400" dirty="0" smtClean="0">
                <a:latin typeface="+mn-lt"/>
                <a:hlinkClick r:id="rId2" tooltip="https://msdn.microsoft.com/library/dd831853"/>
              </a:rPr>
              <a:t>https</a:t>
            </a:r>
            <a:r>
              <a:rPr lang="en-US" sz="2400" dirty="0">
                <a:latin typeface="+mn-lt"/>
                <a:hlinkClick r:id="rId2" tooltip="https://msdn.microsoft.com/library/dd831853"/>
              </a:rPr>
              <a:t>://</a:t>
            </a:r>
            <a:r>
              <a:rPr lang="en-US" sz="2400" dirty="0" smtClean="0">
                <a:latin typeface="+mn-lt"/>
                <a:hlinkClick r:id="rId2" tooltip="https://msdn.microsoft.com/library/dd831853"/>
              </a:rPr>
              <a:t>msdn.microsoft.com/library/dd831853</a:t>
            </a:r>
            <a:endParaRPr lang="en-US" sz="2400" dirty="0">
              <a:latin typeface="+mn-lt"/>
            </a:endParaRPr>
          </a:p>
          <a:p>
            <a:pPr>
              <a:spcBef>
                <a:spcPts val="600"/>
              </a:spcBef>
            </a:pPr>
            <a:r>
              <a:rPr lang="en-US" sz="2400" dirty="0">
                <a:latin typeface="+mn-lt"/>
              </a:rPr>
              <a:t>You also can browse the web from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by selecting </a:t>
            </a:r>
            <a:r>
              <a:rPr lang="en-US" sz="2400" b="1" dirty="0">
                <a:latin typeface="+mn-lt"/>
              </a:rPr>
              <a:t>View </a:t>
            </a:r>
            <a:r>
              <a:rPr lang="en-US" sz="2400" b="1" dirty="0" smtClean="0">
                <a:latin typeface="+mn-lt"/>
              </a:rPr>
              <a:t>→ </a:t>
            </a:r>
            <a:r>
              <a:rPr lang="en-US" sz="2400" b="1" dirty="0">
                <a:latin typeface="+mn-lt"/>
              </a:rPr>
              <a:t>Other Windows </a:t>
            </a:r>
            <a:r>
              <a:rPr lang="en-US" sz="2400" b="1" dirty="0" smtClean="0">
                <a:latin typeface="+mn-lt"/>
              </a:rPr>
              <a:t>→ </a:t>
            </a:r>
            <a:r>
              <a:rPr lang="en-US" sz="2400" b="1" dirty="0">
                <a:latin typeface="+mn-lt"/>
              </a:rPr>
              <a:t>Web Browser</a:t>
            </a:r>
            <a:r>
              <a:rPr lang="en-US" sz="2400" dirty="0" smtClean="0">
                <a:latin typeface="+mn-lt"/>
              </a:rPr>
              <a:t>.</a:t>
            </a:r>
            <a:endParaRPr lang="en-US" sz="2400" dirty="0">
              <a:latin typeface="+mn-lt"/>
            </a:endParaRPr>
          </a:p>
          <a:p>
            <a:pPr>
              <a:spcBef>
                <a:spcPts val="600"/>
              </a:spcBef>
            </a:pPr>
            <a:r>
              <a:rPr lang="en-US" sz="2400" dirty="0">
                <a:latin typeface="+mn-lt"/>
              </a:rPr>
              <a:t>To request a web page, type its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 </a:t>
            </a:r>
            <a:r>
              <a:rPr lang="en-US" sz="2400" dirty="0">
                <a:latin typeface="+mn-lt"/>
              </a:rPr>
              <a:t>into the location bar </a:t>
            </a:r>
            <a:r>
              <a:rPr lang="en-US" sz="2400" dirty="0" smtClean="0">
                <a:latin typeface="+mn-lt"/>
              </a:rPr>
              <a:t>(Figure </a:t>
            </a:r>
            <a:r>
              <a:rPr lang="en-US" sz="2400" dirty="0">
                <a:latin typeface="+mn-lt"/>
              </a:rPr>
              <a:t>2.2) and press </a:t>
            </a:r>
            <a:r>
              <a:rPr lang="en-US" sz="2400" b="1" dirty="0" smtClean="0">
                <a:latin typeface="+mn-lt"/>
              </a:rPr>
              <a:t>Enter</a:t>
            </a:r>
            <a:endParaRPr lang="en-US" sz="2400" b="1" dirty="0">
              <a:latin typeface="+mn-lt"/>
            </a:endParaRPr>
          </a:p>
        </p:txBody>
      </p:sp>
    </p:spTree>
    <p:extLst>
      <p:ext uri="{BB962C8B-B14F-4D97-AF65-F5344CB8AC3E}">
        <p14:creationId xmlns:p14="http://schemas.microsoft.com/office/powerpoint/2010/main" val="335716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2.2 M</a:t>
            </a:r>
            <a:r>
              <a:rPr lang="en-US" sz="100" dirty="0" smtClean="0"/>
              <a:t> </a:t>
            </a:r>
            <a:r>
              <a:rPr lang="en-US" dirty="0" smtClean="0"/>
              <a:t>S</a:t>
            </a:r>
            <a:r>
              <a:rPr lang="en-US" sz="100" dirty="0" smtClean="0"/>
              <a:t> </a:t>
            </a:r>
            <a:r>
              <a:rPr lang="en-US" dirty="0" smtClean="0"/>
              <a:t>D</a:t>
            </a:r>
            <a:r>
              <a:rPr lang="en-US" sz="100" dirty="0" smtClean="0"/>
              <a:t> </a:t>
            </a:r>
            <a:r>
              <a:rPr lang="en-US" dirty="0" smtClean="0"/>
              <a:t>N </a:t>
            </a:r>
            <a:r>
              <a:rPr lang="en-US" dirty="0"/>
              <a:t>Library Web Page in Visual </a:t>
            </a:r>
            <a:r>
              <a:rPr lang="en-US" dirty="0" smtClean="0"/>
              <a:t>Studio</a:t>
            </a:r>
            <a:endParaRPr lang="en-US" dirty="0"/>
          </a:p>
        </p:txBody>
      </p:sp>
      <p:pic>
        <p:nvPicPr>
          <p:cNvPr id="5" name="Picture 4" descr="The Microsoft A P I and reference catalog in Microsoft Visual Studio. The screenshot shows the Microsoft A P I and reference catalog in Microsoft visual studio window. In the web browser window tab, the location bar displays the u r l https, colon, forward slash, forward slash, m s d n, dot, Microsoft, dot, com, forward slash, library. The title in the center pane reads, featured A P I: Microsoft graph. The right pane displays the solution explorer dialog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50" y="1587500"/>
            <a:ext cx="6997700" cy="4597400"/>
          </a:xfrm>
          <a:prstGeom prst="rect">
            <a:avLst/>
          </a:prstGeom>
        </p:spPr>
      </p:pic>
    </p:spTree>
    <p:extLst>
      <p:ext uri="{BB962C8B-B14F-4D97-AF65-F5344CB8AC3E}">
        <p14:creationId xmlns:p14="http://schemas.microsoft.com/office/powerpoint/2010/main" val="4285342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2.2.4 Creating a New Project</a:t>
            </a:r>
          </a:p>
        </p:txBody>
      </p:sp>
      <p:sp>
        <p:nvSpPr>
          <p:cNvPr id="3" name="Text Placeholder 2"/>
          <p:cNvSpPr>
            <a:spLocks noGrp="1"/>
          </p:cNvSpPr>
          <p:nvPr>
            <p:ph type="body" idx="1"/>
          </p:nvPr>
        </p:nvSpPr>
        <p:spPr/>
        <p:txBody>
          <a:bodyPr/>
          <a:lstStyle/>
          <a:p>
            <a:r>
              <a:rPr lang="en-US" sz="2400" dirty="0">
                <a:latin typeface="+mn-lt"/>
              </a:rPr>
              <a:t>A </a:t>
            </a:r>
            <a:r>
              <a:rPr lang="en-US" sz="2400" b="1" dirty="0">
                <a:latin typeface="+mn-lt"/>
              </a:rPr>
              <a:t>project</a:t>
            </a:r>
            <a:r>
              <a:rPr lang="en-US" sz="2400" dirty="0">
                <a:latin typeface="+mn-lt"/>
              </a:rPr>
              <a:t> is a group of related files, such as the </a:t>
            </a:r>
            <a:r>
              <a:rPr lang="en-US" sz="2400" dirty="0" smtClean="0">
                <a:latin typeface="+mn-lt"/>
              </a:rPr>
              <a:t>Visual</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2905482536"/>
              </p:ext>
            </p:extLst>
          </p:nvPr>
        </p:nvGraphicFramePr>
        <p:xfrm>
          <a:off x="738237" y="2075139"/>
          <a:ext cx="517249" cy="381130"/>
        </p:xfrm>
        <a:graphic>
          <a:graphicData uri="http://schemas.openxmlformats.org/presentationml/2006/ole">
            <mc:AlternateContent xmlns:mc="http://schemas.openxmlformats.org/markup-compatibility/2006">
              <mc:Choice xmlns:v="urn:schemas-microsoft-com:vml" Requires="v">
                <p:oleObj spid="_x0000_s4301"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738237" y="2075139"/>
                        <a:ext cx="517249" cy="381130"/>
                      </a:xfrm>
                      <a:prstGeom prst="rect">
                        <a:avLst/>
                      </a:prstGeom>
                    </p:spPr>
                  </p:pic>
                </p:oleObj>
              </mc:Fallback>
            </mc:AlternateContent>
          </a:graphicData>
        </a:graphic>
      </p:graphicFrame>
      <p:sp>
        <p:nvSpPr>
          <p:cNvPr id="4" name="Content Placeholder 3"/>
          <p:cNvSpPr>
            <a:spLocks noGrp="1"/>
          </p:cNvSpPr>
          <p:nvPr>
            <p:ph sz="quarter" idx="13"/>
          </p:nvPr>
        </p:nvSpPr>
        <p:spPr>
          <a:xfrm>
            <a:off x="1181746" y="1992058"/>
            <a:ext cx="6930571" cy="506413"/>
          </a:xfrm>
        </p:spPr>
        <p:txBody>
          <a:bodyPr/>
          <a:lstStyle/>
          <a:p>
            <a:pPr marL="432" indent="0">
              <a:buNone/>
            </a:pPr>
            <a:r>
              <a:rPr lang="en-US" sz="2400" dirty="0">
                <a:latin typeface="+mn-lt"/>
              </a:rPr>
              <a:t>code and any images that might make up an app</a:t>
            </a:r>
            <a:r>
              <a:rPr lang="en-US" sz="2400" dirty="0" smtClean="0">
                <a:latin typeface="+mn-lt"/>
              </a:rPr>
              <a:t>.</a:t>
            </a:r>
            <a:endParaRPr lang="en-US" sz="2400" dirty="0">
              <a:latin typeface="+mn-lt"/>
            </a:endParaRPr>
          </a:p>
        </p:txBody>
      </p:sp>
      <p:sp>
        <p:nvSpPr>
          <p:cNvPr id="5" name="Content Placeholder 4"/>
          <p:cNvSpPr>
            <a:spLocks noGrp="1"/>
          </p:cNvSpPr>
          <p:nvPr>
            <p:ph sz="quarter" idx="14"/>
          </p:nvPr>
        </p:nvSpPr>
        <p:spPr>
          <a:xfrm>
            <a:off x="457200" y="2527967"/>
            <a:ext cx="8232775" cy="3849914"/>
          </a:xfrm>
        </p:spPr>
        <p:txBody>
          <a:bodyPr/>
          <a:lstStyle/>
          <a:p>
            <a:r>
              <a:rPr lang="en-US" sz="2400" dirty="0">
                <a:latin typeface="+mn-lt"/>
              </a:rPr>
              <a:t>Visual Studio organizes apps into projects and </a:t>
            </a:r>
            <a:r>
              <a:rPr lang="en-US" sz="2400" b="1" dirty="0">
                <a:latin typeface="+mn-lt"/>
              </a:rPr>
              <a:t>solutions</a:t>
            </a:r>
            <a:r>
              <a:rPr lang="en-US" sz="2400" dirty="0">
                <a:latin typeface="+mn-lt"/>
              </a:rPr>
              <a:t>, which contain one or more projects.</a:t>
            </a:r>
          </a:p>
          <a:p>
            <a:pPr lvl="1"/>
            <a:r>
              <a:rPr lang="en-US" sz="2400" dirty="0">
                <a:latin typeface="+mn-lt"/>
              </a:rPr>
              <a:t>Multiple-project solutions are used to create large-scale apps.</a:t>
            </a:r>
          </a:p>
          <a:p>
            <a:r>
              <a:rPr lang="en-US" sz="2400" dirty="0">
                <a:latin typeface="+mn-lt"/>
              </a:rPr>
              <a:t>You select </a:t>
            </a:r>
            <a:r>
              <a:rPr lang="en-US" sz="2400" b="1" dirty="0">
                <a:latin typeface="+mn-lt"/>
              </a:rPr>
              <a:t>File </a:t>
            </a:r>
            <a:r>
              <a:rPr lang="en-US" sz="2400" b="1" dirty="0" smtClean="0">
                <a:latin typeface="+mn-lt"/>
              </a:rPr>
              <a:t>→ </a:t>
            </a:r>
            <a:r>
              <a:rPr lang="en-US" sz="2400" b="1" dirty="0">
                <a:latin typeface="+mn-lt"/>
              </a:rPr>
              <a:t>New </a:t>
            </a:r>
            <a:r>
              <a:rPr lang="en-US" sz="2400" b="1" dirty="0"/>
              <a:t>→</a:t>
            </a:r>
            <a:r>
              <a:rPr lang="en-US" sz="2400" b="1" dirty="0" smtClean="0">
                <a:latin typeface="+mn-lt"/>
              </a:rPr>
              <a:t> </a:t>
            </a:r>
            <a:r>
              <a:rPr lang="en-US" sz="2400" b="1" dirty="0">
                <a:latin typeface="+mn-lt"/>
              </a:rPr>
              <a:t>Project…</a:t>
            </a:r>
            <a:r>
              <a:rPr lang="en-US" sz="2400" dirty="0">
                <a:latin typeface="+mn-lt"/>
              </a:rPr>
              <a:t> to create a new project or </a:t>
            </a:r>
            <a:r>
              <a:rPr lang="en-US" sz="2400" b="1" dirty="0">
                <a:latin typeface="+mn-lt"/>
              </a:rPr>
              <a:t>File </a:t>
            </a:r>
            <a:r>
              <a:rPr lang="en-US" sz="2400" b="1" dirty="0"/>
              <a:t>→</a:t>
            </a:r>
            <a:r>
              <a:rPr lang="en-US" sz="2400" b="1" dirty="0" smtClean="0">
                <a:latin typeface="+mn-lt"/>
              </a:rPr>
              <a:t> </a:t>
            </a:r>
            <a:r>
              <a:rPr lang="en-US" sz="2400" b="1" dirty="0">
                <a:latin typeface="+mn-lt"/>
              </a:rPr>
              <a:t>Open </a:t>
            </a:r>
            <a:r>
              <a:rPr lang="en-US" sz="2400" b="1" dirty="0" smtClean="0"/>
              <a:t>→</a:t>
            </a:r>
            <a:r>
              <a:rPr lang="en-US" sz="2400" b="1" dirty="0" smtClean="0">
                <a:latin typeface="+mn-lt"/>
              </a:rPr>
              <a:t> Project/Solution</a:t>
            </a:r>
            <a:r>
              <a:rPr lang="en-US" sz="2400" b="1" dirty="0">
                <a:latin typeface="+mn-lt"/>
              </a:rPr>
              <a:t>…</a:t>
            </a:r>
            <a:r>
              <a:rPr lang="en-US" sz="2400" dirty="0">
                <a:latin typeface="+mn-lt"/>
              </a:rPr>
              <a:t> to open an existing one.</a:t>
            </a:r>
          </a:p>
          <a:p>
            <a:r>
              <a:rPr lang="en-US" sz="2400" dirty="0">
                <a:latin typeface="+mn-lt"/>
              </a:rPr>
              <a:t>You also can click the corresponding links in the </a:t>
            </a:r>
            <a:r>
              <a:rPr lang="en-US" sz="2400" b="1" dirty="0">
                <a:latin typeface="+mn-lt"/>
              </a:rPr>
              <a:t>Start Page</a:t>
            </a:r>
            <a:r>
              <a:rPr lang="en-US" sz="2400" dirty="0">
                <a:latin typeface="+mn-lt"/>
              </a:rPr>
              <a:t>’s </a:t>
            </a:r>
            <a:r>
              <a:rPr lang="en-US" sz="2400" b="1" dirty="0">
                <a:latin typeface="+mn-lt"/>
              </a:rPr>
              <a:t>Start</a:t>
            </a:r>
            <a:r>
              <a:rPr lang="en-US" sz="2400" dirty="0">
                <a:latin typeface="+mn-lt"/>
              </a:rPr>
              <a:t> section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6068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2.2.5 New Project Dialog and Project </a:t>
            </a:r>
            <a:r>
              <a:rPr lang="en-US" dirty="0" smtClean="0"/>
              <a:t>Templates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2057400"/>
          </a:xfrm>
        </p:spPr>
        <p:txBody>
          <a:bodyPr/>
          <a:lstStyle/>
          <a:p>
            <a:pPr>
              <a:spcBef>
                <a:spcPts val="600"/>
              </a:spcBef>
            </a:pPr>
            <a:r>
              <a:rPr lang="en-US" sz="2400" dirty="0">
                <a:latin typeface="+mn-lt"/>
              </a:rPr>
              <a:t>For the discussions in the next several sections, we’ll create a new project. Select </a:t>
            </a:r>
            <a:r>
              <a:rPr lang="en-US" sz="2400" b="1" dirty="0">
                <a:latin typeface="+mn-lt"/>
              </a:rPr>
              <a:t>File </a:t>
            </a:r>
            <a:r>
              <a:rPr lang="en-US" sz="2400" b="1" dirty="0" smtClean="0">
                <a:latin typeface="+mn-lt"/>
              </a:rPr>
              <a:t>→ </a:t>
            </a:r>
            <a:r>
              <a:rPr lang="en-US" sz="2400" b="1" dirty="0">
                <a:latin typeface="+mn-lt"/>
              </a:rPr>
              <a:t>New </a:t>
            </a:r>
            <a:r>
              <a:rPr lang="en-US" sz="2400" b="1" dirty="0" smtClean="0">
                <a:latin typeface="+mn-lt"/>
              </a:rPr>
              <a:t>→ </a:t>
            </a:r>
            <a:r>
              <a:rPr lang="en-US" sz="2400" b="1" dirty="0">
                <a:latin typeface="+mn-lt"/>
              </a:rPr>
              <a:t>Project… </a:t>
            </a:r>
            <a:r>
              <a:rPr lang="en-US" sz="2400" dirty="0">
                <a:latin typeface="+mn-lt"/>
              </a:rPr>
              <a:t>to display the </a:t>
            </a:r>
            <a:r>
              <a:rPr lang="en-US" sz="2400" b="1" dirty="0">
                <a:latin typeface="+mn-lt"/>
              </a:rPr>
              <a:t>New Project dialog </a:t>
            </a:r>
            <a:r>
              <a:rPr lang="en-US" sz="2400" dirty="0" smtClean="0">
                <a:latin typeface="+mn-lt"/>
              </a:rPr>
              <a:t>(Figure </a:t>
            </a:r>
            <a:r>
              <a:rPr lang="en-US" sz="2400" dirty="0">
                <a:latin typeface="+mn-lt"/>
              </a:rPr>
              <a:t>2.3</a:t>
            </a:r>
            <a:r>
              <a:rPr lang="en-US" sz="2400" dirty="0" smtClean="0">
                <a:latin typeface="+mn-lt"/>
              </a:rPr>
              <a:t>).</a:t>
            </a:r>
            <a:endParaRPr lang="en-US" sz="2400" dirty="0">
              <a:latin typeface="+mn-lt"/>
            </a:endParaRPr>
          </a:p>
          <a:p>
            <a:pPr>
              <a:spcBef>
                <a:spcPts val="600"/>
              </a:spcBef>
            </a:pPr>
            <a:r>
              <a:rPr lang="en-US" sz="2400" b="1" dirty="0">
                <a:latin typeface="+mn-lt"/>
              </a:rPr>
              <a:t>Dialogs</a:t>
            </a:r>
            <a:r>
              <a:rPr lang="en-US" sz="2400" dirty="0">
                <a:latin typeface="+mn-lt"/>
              </a:rPr>
              <a:t> are windows that facilitate user–computer communication.</a:t>
            </a:r>
          </a:p>
        </p:txBody>
      </p:sp>
    </p:spTree>
    <p:extLst>
      <p:ext uri="{BB962C8B-B14F-4D97-AF65-F5344CB8AC3E}">
        <p14:creationId xmlns:p14="http://schemas.microsoft.com/office/powerpoint/2010/main" val="406821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 New </a:t>
            </a:r>
            <a:r>
              <a:rPr lang="en-US" dirty="0"/>
              <a:t>Project </a:t>
            </a:r>
            <a:r>
              <a:rPr lang="en-US" dirty="0" smtClean="0"/>
              <a:t>Dialog</a:t>
            </a:r>
            <a:endParaRPr lang="en-US" dirty="0"/>
          </a:p>
        </p:txBody>
      </p:sp>
      <p:pic>
        <p:nvPicPr>
          <p:cNvPr id="5" name="Picture 4" descr="New project dialog. A screen capture shows the new project window, which is divided into three panes. In the left pane, the option classic desktop is selected from templates. The middle pane consists of two drop down lists with the options for dot net framework 4 dot 5 dot 2, and default selected. The first option, Windows forms application visual c hash, is selected in the middle pane. The right pane contains the description of selected project provided by the visual studio. The bottom of the window displays the following text boxes: name, windows forms application 1; location, c, colon, back slash, users, back slash, Paul Deitel, back slash, documents, back slash, Visual Studio 20 15, back slash, projects, back slash; solution name, windows forms application 1. Two checkboxes, create directory for solution and add to source control are on the bottom right corner of the window. Three buttons, browse, ok, and cancel are sh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65" y="1654523"/>
            <a:ext cx="6658071" cy="4470938"/>
          </a:xfrm>
          <a:prstGeom prst="rect">
            <a:avLst/>
          </a:prstGeom>
        </p:spPr>
      </p:pic>
    </p:spTree>
    <p:extLst>
      <p:ext uri="{BB962C8B-B14F-4D97-AF65-F5344CB8AC3E}">
        <p14:creationId xmlns:p14="http://schemas.microsoft.com/office/powerpoint/2010/main" val="338270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2.2.5 New Project Dialog and Project </a:t>
            </a:r>
            <a:r>
              <a:rPr lang="en-US" dirty="0" smtClean="0"/>
              <a:t>Templates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1"/>
            <a:ext cx="8004629" cy="432356"/>
          </a:xfrm>
        </p:spPr>
        <p:txBody>
          <a:bodyPr/>
          <a:lstStyle/>
          <a:p>
            <a:r>
              <a:rPr lang="en-US" sz="2200" dirty="0">
                <a:latin typeface="+mn-lt"/>
              </a:rPr>
              <a:t>Visual Studio provides many </a:t>
            </a:r>
            <a:r>
              <a:rPr lang="en-US" sz="2200" b="1" dirty="0">
                <a:latin typeface="+mn-lt"/>
              </a:rPr>
              <a:t>templates</a:t>
            </a:r>
            <a:r>
              <a:rPr lang="en-US" sz="2200" dirty="0">
                <a:latin typeface="+mn-lt"/>
              </a:rPr>
              <a:t>—the </a:t>
            </a:r>
            <a:r>
              <a:rPr lang="en-US" sz="2200" b="1" dirty="0">
                <a:latin typeface="+mn-lt"/>
              </a:rPr>
              <a:t>project </a:t>
            </a:r>
            <a:r>
              <a:rPr lang="en-US" sz="2200" b="1" dirty="0" smtClean="0">
                <a:latin typeface="+mn-lt"/>
              </a:rPr>
              <a:t>types</a:t>
            </a:r>
          </a:p>
        </p:txBody>
      </p:sp>
      <p:sp>
        <p:nvSpPr>
          <p:cNvPr id="4" name="Content Placeholder 3"/>
          <p:cNvSpPr>
            <a:spLocks noGrp="1"/>
          </p:cNvSpPr>
          <p:nvPr>
            <p:ph sz="quarter" idx="13"/>
          </p:nvPr>
        </p:nvSpPr>
        <p:spPr>
          <a:xfrm>
            <a:off x="457201" y="2032557"/>
            <a:ext cx="4376058" cy="392564"/>
          </a:xfrm>
        </p:spPr>
        <p:txBody>
          <a:bodyPr/>
          <a:lstStyle/>
          <a:p>
            <a:pPr marL="0" indent="265113">
              <a:buNone/>
            </a:pPr>
            <a:r>
              <a:rPr lang="en-US" sz="2200" dirty="0">
                <a:latin typeface="+mn-lt"/>
              </a:rPr>
              <a:t>that users can create in Visual</a:t>
            </a:r>
            <a:endParaRPr lang="en-IN" sz="2200" dirty="0">
              <a:latin typeface="+mn-lt"/>
            </a:endParaRP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4176216742"/>
              </p:ext>
            </p:extLst>
          </p:nvPr>
        </p:nvGraphicFramePr>
        <p:xfrm>
          <a:off x="4595512" y="2125946"/>
          <a:ext cx="470226" cy="346482"/>
        </p:xfrm>
        <a:graphic>
          <a:graphicData uri="http://schemas.openxmlformats.org/presentationml/2006/ole">
            <mc:AlternateContent xmlns:mc="http://schemas.openxmlformats.org/markup-compatibility/2006">
              <mc:Choice xmlns:v="urn:schemas-microsoft-com:vml" Requires="v">
                <p:oleObj spid="_x0000_s5515"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4595512" y="2125946"/>
                        <a:ext cx="470226" cy="346482"/>
                      </a:xfrm>
                      <a:prstGeom prst="rect">
                        <a:avLst/>
                      </a:prstGeom>
                    </p:spPr>
                  </p:pic>
                </p:oleObj>
              </mc:Fallback>
            </mc:AlternateContent>
          </a:graphicData>
        </a:graphic>
      </p:graphicFrame>
      <p:sp>
        <p:nvSpPr>
          <p:cNvPr id="5" name="Content Placeholder 4"/>
          <p:cNvSpPr>
            <a:spLocks noGrp="1"/>
          </p:cNvSpPr>
          <p:nvPr>
            <p:ph sz="quarter" idx="14"/>
          </p:nvPr>
        </p:nvSpPr>
        <p:spPr>
          <a:xfrm>
            <a:off x="5078599" y="2030076"/>
            <a:ext cx="2910114" cy="456517"/>
          </a:xfrm>
        </p:spPr>
        <p:txBody>
          <a:bodyPr/>
          <a:lstStyle/>
          <a:p>
            <a:pPr marL="432" indent="0">
              <a:buNone/>
            </a:pPr>
            <a:r>
              <a:rPr lang="en-US" sz="2200" dirty="0">
                <a:latin typeface="+mn-lt"/>
              </a:rPr>
              <a:t>and other languages</a:t>
            </a:r>
            <a:r>
              <a:rPr lang="en-US" sz="2200" dirty="0" smtClean="0">
                <a:latin typeface="+mn-lt"/>
              </a:rPr>
              <a:t>.</a:t>
            </a:r>
            <a:endParaRPr lang="en-US" sz="2200" dirty="0">
              <a:latin typeface="+mn-lt"/>
            </a:endParaRPr>
          </a:p>
        </p:txBody>
      </p:sp>
      <p:sp>
        <p:nvSpPr>
          <p:cNvPr id="6" name="Content Placeholder 5"/>
          <p:cNvSpPr>
            <a:spLocks noGrp="1"/>
          </p:cNvSpPr>
          <p:nvPr>
            <p:ph sz="quarter" idx="15"/>
          </p:nvPr>
        </p:nvSpPr>
        <p:spPr>
          <a:xfrm>
            <a:off x="472259" y="2425121"/>
            <a:ext cx="8229600" cy="2131639"/>
          </a:xfrm>
        </p:spPr>
        <p:txBody>
          <a:bodyPr/>
          <a:lstStyle/>
          <a:p>
            <a:r>
              <a:rPr lang="en-US" sz="2200" dirty="0">
                <a:latin typeface="+mn-lt"/>
              </a:rPr>
              <a:t>A </a:t>
            </a:r>
            <a:r>
              <a:rPr lang="en-US" sz="2200" b="1" dirty="0">
                <a:latin typeface="+mn-lt"/>
              </a:rPr>
              <a:t>Windows Forms Application</a:t>
            </a:r>
            <a:r>
              <a:rPr lang="en-US" sz="2200" dirty="0">
                <a:latin typeface="+mn-lt"/>
              </a:rPr>
              <a:t> is an app that executes within a Windows operating system and typically has a </a:t>
            </a:r>
            <a:r>
              <a:rPr lang="en-US" sz="2200" b="1" dirty="0">
                <a:latin typeface="+mn-lt"/>
              </a:rPr>
              <a:t>graphical user interface </a:t>
            </a:r>
            <a:r>
              <a:rPr lang="en-US" sz="2200" dirty="0">
                <a:latin typeface="+mn-lt"/>
              </a:rPr>
              <a:t>(</a:t>
            </a:r>
            <a:r>
              <a:rPr lang="en-US" sz="2200" b="1" dirty="0">
                <a:latin typeface="+mn-lt"/>
              </a:rPr>
              <a:t>G</a:t>
            </a:r>
            <a:r>
              <a:rPr lang="en-US" sz="100" b="1" dirty="0">
                <a:latin typeface="+mn-lt"/>
              </a:rPr>
              <a:t> </a:t>
            </a:r>
            <a:r>
              <a:rPr lang="en-US" sz="2200" b="1" dirty="0">
                <a:latin typeface="+mn-lt"/>
              </a:rPr>
              <a:t>U</a:t>
            </a:r>
            <a:r>
              <a:rPr lang="en-US" sz="100" b="1" dirty="0">
                <a:latin typeface="+mn-lt"/>
              </a:rPr>
              <a:t> </a:t>
            </a:r>
            <a:r>
              <a:rPr lang="en-US" sz="2200" b="1" dirty="0">
                <a:latin typeface="+mn-lt"/>
              </a:rPr>
              <a:t>I</a:t>
            </a:r>
            <a:r>
              <a:rPr lang="en-US" sz="2200" dirty="0">
                <a:latin typeface="+mn-lt"/>
              </a:rPr>
              <a:t>).</a:t>
            </a:r>
          </a:p>
          <a:p>
            <a:pPr lvl="1"/>
            <a:r>
              <a:rPr lang="en-US" sz="2200" dirty="0">
                <a:latin typeface="+mn-lt"/>
              </a:rPr>
              <a:t>Users interact with this </a:t>
            </a:r>
            <a:r>
              <a:rPr lang="en-US" sz="2200" b="1" dirty="0">
                <a:latin typeface="+mn-lt"/>
              </a:rPr>
              <a:t>visual</a:t>
            </a:r>
            <a:r>
              <a:rPr lang="en-US" sz="2200" dirty="0">
                <a:latin typeface="+mn-lt"/>
              </a:rPr>
              <a:t> part of the app.</a:t>
            </a:r>
          </a:p>
          <a:p>
            <a:r>
              <a:rPr lang="en-US" sz="2200" dirty="0">
                <a:latin typeface="+mn-lt"/>
              </a:rPr>
              <a:t>To create a </a:t>
            </a:r>
            <a:r>
              <a:rPr lang="en-US" sz="2200" b="1" dirty="0">
                <a:latin typeface="+mn-lt"/>
              </a:rPr>
              <a:t>Windows Forms Application</a:t>
            </a:r>
            <a:r>
              <a:rPr lang="en-US" sz="2200" dirty="0">
                <a:latin typeface="+mn-lt"/>
              </a:rPr>
              <a:t>, under </a:t>
            </a:r>
            <a:r>
              <a:rPr lang="en-US" sz="2200" b="1" dirty="0" smtClean="0">
                <a:latin typeface="+mn-lt"/>
              </a:rPr>
              <a:t>Templates</a:t>
            </a:r>
          </a:p>
        </p:txBody>
      </p:sp>
      <p:sp>
        <p:nvSpPr>
          <p:cNvPr id="7" name="Content Placeholder 6"/>
          <p:cNvSpPr>
            <a:spLocks noGrp="1"/>
          </p:cNvSpPr>
          <p:nvPr>
            <p:ph sz="quarter" idx="16"/>
          </p:nvPr>
        </p:nvSpPr>
        <p:spPr>
          <a:xfrm>
            <a:off x="732037" y="4355593"/>
            <a:ext cx="1821543" cy="434747"/>
          </a:xfrm>
        </p:spPr>
        <p:txBody>
          <a:bodyPr/>
          <a:lstStyle/>
          <a:p>
            <a:pPr marL="0" indent="0">
              <a:buNone/>
            </a:pPr>
            <a:r>
              <a:rPr lang="en-US" sz="2200" dirty="0">
                <a:latin typeface="+mn-lt"/>
              </a:rPr>
              <a:t>select </a:t>
            </a:r>
            <a:r>
              <a:rPr lang="en-US" sz="2200" b="1" dirty="0">
                <a:latin typeface="+mn-lt"/>
              </a:rPr>
              <a:t>Visual</a:t>
            </a:r>
            <a:endParaRPr lang="en-IN" sz="2200" dirty="0">
              <a:latin typeface="+mn-lt"/>
            </a:endParaRPr>
          </a:p>
        </p:txBody>
      </p:sp>
      <p:graphicFrame>
        <p:nvGraphicFramePr>
          <p:cNvPr id="11" name="Object 10" descr="C sharp"/>
          <p:cNvGraphicFramePr>
            <a:graphicFrameLocks noChangeAspect="1"/>
          </p:cNvGraphicFramePr>
          <p:nvPr>
            <p:extLst>
              <p:ext uri="{D42A27DB-BD31-4B8C-83A1-F6EECF244321}">
                <p14:modId xmlns:p14="http://schemas.microsoft.com/office/powerpoint/2010/main" val="3424488831"/>
              </p:ext>
            </p:extLst>
          </p:nvPr>
        </p:nvGraphicFramePr>
        <p:xfrm>
          <a:off x="2547533" y="4470897"/>
          <a:ext cx="470226" cy="346482"/>
        </p:xfrm>
        <a:graphic>
          <a:graphicData uri="http://schemas.openxmlformats.org/presentationml/2006/ole">
            <mc:AlternateContent xmlns:mc="http://schemas.openxmlformats.org/markup-compatibility/2006">
              <mc:Choice xmlns:v="urn:schemas-microsoft-com:vml" Requires="v">
                <p:oleObj spid="_x0000_s5516" name="Equation" r:id="rId5" imgW="241200" imgH="177480" progId="Equation.DSMT4">
                  <p:embed/>
                </p:oleObj>
              </mc:Choice>
              <mc:Fallback>
                <p:oleObj name="Equation" r:id="rId5" imgW="241200" imgH="177480" progId="Equation.DSMT4">
                  <p:embed/>
                  <p:pic>
                    <p:nvPicPr>
                      <p:cNvPr id="10" name="Object 9"/>
                      <p:cNvPicPr/>
                      <p:nvPr/>
                    </p:nvPicPr>
                    <p:blipFill>
                      <a:blip r:embed="rId4"/>
                      <a:stretch>
                        <a:fillRect/>
                      </a:stretch>
                    </p:blipFill>
                    <p:spPr>
                      <a:xfrm>
                        <a:off x="2547533" y="4470897"/>
                        <a:ext cx="470226" cy="346482"/>
                      </a:xfrm>
                      <a:prstGeom prst="rect">
                        <a:avLst/>
                      </a:prstGeom>
                    </p:spPr>
                  </p:pic>
                </p:oleObj>
              </mc:Fallback>
            </mc:AlternateContent>
          </a:graphicData>
        </a:graphic>
      </p:graphicFrame>
      <p:sp>
        <p:nvSpPr>
          <p:cNvPr id="8" name="Content Placeholder 7"/>
          <p:cNvSpPr>
            <a:spLocks noGrp="1"/>
          </p:cNvSpPr>
          <p:nvPr>
            <p:ph sz="quarter" idx="17"/>
          </p:nvPr>
        </p:nvSpPr>
        <p:spPr>
          <a:xfrm>
            <a:off x="457200" y="4383347"/>
            <a:ext cx="8318089" cy="1641501"/>
          </a:xfrm>
        </p:spPr>
        <p:txBody>
          <a:bodyPr/>
          <a:lstStyle/>
          <a:p>
            <a:pPr indent="2263775">
              <a:buNone/>
            </a:pPr>
            <a:r>
              <a:rPr lang="en-US" sz="2000" b="1" dirty="0">
                <a:latin typeface="+mn-lt"/>
              </a:rPr>
              <a:t>→</a:t>
            </a:r>
            <a:r>
              <a:rPr lang="en-US" sz="2200" b="1" dirty="0" smtClean="0">
                <a:latin typeface="+mn-lt"/>
              </a:rPr>
              <a:t> </a:t>
            </a:r>
            <a:r>
              <a:rPr lang="en-US" sz="2200" b="1" dirty="0">
                <a:latin typeface="+mn-lt"/>
              </a:rPr>
              <a:t>Windows </a:t>
            </a:r>
            <a:r>
              <a:rPr lang="en-US" sz="2000" b="1" dirty="0" smtClean="0">
                <a:latin typeface="+mn-lt"/>
              </a:rPr>
              <a:t>→</a:t>
            </a:r>
            <a:r>
              <a:rPr lang="en-US" sz="2200" b="1" dirty="0" smtClean="0">
                <a:latin typeface="+mn-lt"/>
              </a:rPr>
              <a:t> </a:t>
            </a:r>
            <a:r>
              <a:rPr lang="en-US" sz="2200" b="1" dirty="0">
                <a:latin typeface="+mn-lt"/>
              </a:rPr>
              <a:t>Classic Desktop</a:t>
            </a:r>
            <a:r>
              <a:rPr lang="en-US" sz="2200" dirty="0">
                <a:latin typeface="+mn-lt"/>
              </a:rPr>
              <a:t>, then in the middle column select </a:t>
            </a:r>
            <a:r>
              <a:rPr lang="en-US" sz="2200" b="1" dirty="0">
                <a:latin typeface="+mn-lt"/>
              </a:rPr>
              <a:t>Windows Forms Application</a:t>
            </a:r>
            <a:r>
              <a:rPr lang="en-US" sz="2200" dirty="0">
                <a:latin typeface="+mn-lt"/>
              </a:rPr>
              <a:t>.</a:t>
            </a:r>
          </a:p>
          <a:p>
            <a:r>
              <a:rPr lang="en-US" sz="2200" dirty="0">
                <a:latin typeface="+mn-lt"/>
              </a:rPr>
              <a:t>Click </a:t>
            </a:r>
            <a:r>
              <a:rPr lang="en-US" sz="2200" b="1" dirty="0">
                <a:latin typeface="+mn-lt"/>
              </a:rPr>
              <a:t>OK</a:t>
            </a:r>
            <a:r>
              <a:rPr lang="en-US" sz="2200" dirty="0">
                <a:latin typeface="+mn-lt"/>
              </a:rPr>
              <a:t> to display the I</a:t>
            </a:r>
            <a:r>
              <a:rPr lang="en-US" sz="100" dirty="0">
                <a:latin typeface="+mn-lt"/>
              </a:rPr>
              <a:t> </a:t>
            </a:r>
            <a:r>
              <a:rPr lang="en-US" sz="2200" dirty="0">
                <a:latin typeface="+mn-lt"/>
              </a:rPr>
              <a:t>D</a:t>
            </a:r>
            <a:r>
              <a:rPr lang="en-US" sz="100" dirty="0">
                <a:latin typeface="+mn-lt"/>
              </a:rPr>
              <a:t> </a:t>
            </a:r>
            <a:r>
              <a:rPr lang="en-US" sz="2200" dirty="0">
                <a:latin typeface="+mn-lt"/>
              </a:rPr>
              <a:t>E in </a:t>
            </a:r>
            <a:r>
              <a:rPr lang="en-US" sz="2200" b="1" dirty="0">
                <a:latin typeface="+mn-lt"/>
              </a:rPr>
              <a:t>Design view</a:t>
            </a:r>
            <a:r>
              <a:rPr lang="en-US" sz="2200" dirty="0">
                <a:latin typeface="+mn-lt"/>
              </a:rPr>
              <a:t> (Figure 2.4), which contains the features that enable you to create an app’s G</a:t>
            </a:r>
            <a:r>
              <a:rPr lang="en-US" sz="100" dirty="0">
                <a:latin typeface="+mn-lt"/>
              </a:rPr>
              <a:t> </a:t>
            </a:r>
            <a:r>
              <a:rPr lang="en-US" sz="2200" dirty="0">
                <a:latin typeface="+mn-lt"/>
              </a:rPr>
              <a:t>U</a:t>
            </a:r>
            <a:r>
              <a:rPr lang="en-US" sz="100" dirty="0">
                <a:latin typeface="+mn-lt"/>
              </a:rPr>
              <a:t> </a:t>
            </a:r>
            <a:r>
              <a:rPr lang="en-US" sz="2200" dirty="0">
                <a:latin typeface="+mn-lt"/>
              </a:rPr>
              <a:t>I</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407710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2.4 Design </a:t>
            </a:r>
            <a:r>
              <a:rPr lang="en-US" dirty="0"/>
              <a:t>View of the </a:t>
            </a:r>
            <a:r>
              <a:rPr lang="en-US" dirty="0" smtClean="0"/>
              <a:t>I</a:t>
            </a:r>
            <a:r>
              <a:rPr lang="en-US" sz="100" dirty="0" smtClean="0"/>
              <a:t> </a:t>
            </a:r>
            <a:r>
              <a:rPr lang="en-US" dirty="0" smtClean="0"/>
              <a:t>D</a:t>
            </a:r>
            <a:r>
              <a:rPr lang="en-US" sz="100" dirty="0" smtClean="0"/>
              <a:t> </a:t>
            </a:r>
            <a:r>
              <a:rPr lang="en-US" dirty="0" smtClean="0"/>
              <a:t>E</a:t>
            </a:r>
            <a:endParaRPr lang="en-US" dirty="0"/>
          </a:p>
        </p:txBody>
      </p:sp>
      <p:pic>
        <p:nvPicPr>
          <p:cNvPr id="5" name="Picture 4" descr="Windows forms application 1 in Microsoft Visual Studio. A screen capture shows the Windows forms application 1 Microsoft Visual Studio window. Menus are located under view tab in the menu bar. Beneath the menu bar, the active tab Form 1, dot c s, design is displayed in the left pane. The active tab shows the form 1 dialog box. The right pane displays the solution explorer window from which windows forms application 1 is selec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598" y="1603440"/>
            <a:ext cx="6026802" cy="4618322"/>
          </a:xfrm>
          <a:prstGeom prst="rect">
            <a:avLst/>
          </a:prstGeom>
        </p:spPr>
      </p:pic>
    </p:spTree>
    <p:extLst>
      <p:ext uri="{BB962C8B-B14F-4D97-AF65-F5344CB8AC3E}">
        <p14:creationId xmlns:p14="http://schemas.microsoft.com/office/powerpoint/2010/main" val="2816620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2.2.6 Forms and </a:t>
            </a:r>
            <a:r>
              <a:rPr lang="en-US" dirty="0" smtClean="0"/>
              <a:t>Controls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2608942"/>
          </a:xfrm>
        </p:spPr>
        <p:txBody>
          <a:bodyPr/>
          <a:lstStyle/>
          <a:p>
            <a:pPr>
              <a:spcBef>
                <a:spcPts val="1200"/>
              </a:spcBef>
            </a:pPr>
            <a:r>
              <a:rPr lang="en-US" sz="2200" dirty="0">
                <a:latin typeface="+mn-lt"/>
              </a:rPr>
              <a:t>The rectangle in the Design area titled </a:t>
            </a:r>
            <a:r>
              <a:rPr lang="en-US" sz="2200" b="1" dirty="0">
                <a:latin typeface="+mn-lt"/>
              </a:rPr>
              <a:t>Form1</a:t>
            </a:r>
            <a:r>
              <a:rPr lang="en-US" sz="2200" dirty="0">
                <a:latin typeface="+mn-lt"/>
              </a:rPr>
              <a:t> (called a </a:t>
            </a:r>
            <a:r>
              <a:rPr lang="en-US" sz="2200" b="1" dirty="0">
                <a:latin typeface="Consolas" panose="020B0609020204030204" pitchFamily="49" charset="0"/>
                <a:cs typeface="Consolas" panose="020B0609020204030204" pitchFamily="49" charset="0"/>
              </a:rPr>
              <a:t>Form</a:t>
            </a:r>
            <a:r>
              <a:rPr lang="en-US" sz="2200" dirty="0">
                <a:latin typeface="+mn-lt"/>
              </a:rPr>
              <a:t>) represents the main window of the Windows Forms app</a:t>
            </a:r>
            <a:r>
              <a:rPr lang="en-US" sz="2200" dirty="0" smtClean="0">
                <a:latin typeface="+mn-lt"/>
              </a:rPr>
              <a:t>.</a:t>
            </a:r>
            <a:endParaRPr lang="en-US" sz="2200" dirty="0">
              <a:latin typeface="+mn-lt"/>
            </a:endParaRPr>
          </a:p>
          <a:p>
            <a:pPr>
              <a:spcBef>
                <a:spcPts val="1200"/>
              </a:spcBef>
            </a:pPr>
            <a:r>
              <a:rPr lang="en-US" sz="2200" dirty="0">
                <a:latin typeface="+mn-lt"/>
              </a:rPr>
              <a:t>Each </a:t>
            </a:r>
            <a:r>
              <a:rPr lang="en-US" sz="2200" dirty="0">
                <a:latin typeface="Consolas" panose="020B0609020204030204" pitchFamily="49" charset="0"/>
                <a:cs typeface="Consolas" panose="020B0609020204030204" pitchFamily="49" charset="0"/>
              </a:rPr>
              <a:t>Form</a:t>
            </a:r>
            <a:r>
              <a:rPr lang="en-US" sz="2200" dirty="0">
                <a:latin typeface="+mn-lt"/>
              </a:rPr>
              <a:t> is an object of class </a:t>
            </a:r>
            <a:r>
              <a:rPr lang="en-US" sz="2200" dirty="0">
                <a:latin typeface="Consolas" panose="020B0609020204030204" pitchFamily="49" charset="0"/>
                <a:cs typeface="Consolas" panose="020B0609020204030204" pitchFamily="49" charset="0"/>
              </a:rPr>
              <a:t>Form</a:t>
            </a:r>
            <a:r>
              <a:rPr lang="en-US" sz="2200" dirty="0">
                <a:latin typeface="+mn-lt"/>
              </a:rPr>
              <a:t> in the .</a:t>
            </a:r>
            <a:r>
              <a:rPr lang="en-US" sz="2200" dirty="0" smtClean="0">
                <a:latin typeface="+mn-lt"/>
              </a:rPr>
              <a:t>NET </a:t>
            </a:r>
            <a:r>
              <a:rPr lang="en-US" sz="2200" dirty="0">
                <a:latin typeface="+mn-lt"/>
              </a:rPr>
              <a:t>Framework Class Library</a:t>
            </a:r>
            <a:r>
              <a:rPr lang="en-US" sz="2200" dirty="0" smtClean="0">
                <a:latin typeface="+mn-lt"/>
              </a:rPr>
              <a:t>.</a:t>
            </a:r>
            <a:endParaRPr lang="en-US" sz="2200" dirty="0">
              <a:latin typeface="+mn-lt"/>
            </a:endParaRPr>
          </a:p>
          <a:p>
            <a:pPr>
              <a:spcBef>
                <a:spcPts val="1200"/>
              </a:spcBef>
            </a:pPr>
            <a:r>
              <a:rPr lang="en-US" sz="2200" dirty="0">
                <a:latin typeface="+mn-lt"/>
              </a:rPr>
              <a:t>Apps can have multiple </a:t>
            </a:r>
            <a:r>
              <a:rPr lang="en-US" sz="2200" dirty="0">
                <a:latin typeface="Consolas" panose="020B0609020204030204" pitchFamily="49" charset="0"/>
                <a:cs typeface="Consolas" panose="020B0609020204030204" pitchFamily="49" charset="0"/>
              </a:rPr>
              <a:t>Forms</a:t>
            </a:r>
            <a:r>
              <a:rPr lang="en-US" sz="2200" dirty="0">
                <a:latin typeface="+mn-lt"/>
              </a:rPr>
              <a:t> (windows).</a:t>
            </a:r>
          </a:p>
          <a:p>
            <a:pPr>
              <a:spcBef>
                <a:spcPts val="1200"/>
              </a:spcBef>
            </a:pPr>
            <a:r>
              <a:rPr lang="en-US" sz="2200" dirty="0">
                <a:latin typeface="+mn-lt"/>
              </a:rPr>
              <a:t>A </a:t>
            </a:r>
            <a:r>
              <a:rPr lang="en-US" sz="2200" b="1" dirty="0">
                <a:latin typeface="Consolas" panose="020B0609020204030204" pitchFamily="49" charset="0"/>
                <a:cs typeface="Consolas" panose="020B0609020204030204" pitchFamily="49" charset="0"/>
              </a:rPr>
              <a:t>Label</a:t>
            </a:r>
            <a:r>
              <a:rPr lang="en-US" sz="2200" dirty="0">
                <a:latin typeface="+mn-lt"/>
              </a:rPr>
              <a:t> typically contains descriptive text (for example</a:t>
            </a:r>
            <a:r>
              <a:rPr lang="en-US" sz="2200" dirty="0" smtClean="0">
                <a:latin typeface="+mn-lt"/>
              </a:rPr>
              <a:t>,</a:t>
            </a:r>
            <a:endParaRPr lang="en-US" sz="2200" dirty="0">
              <a:latin typeface="+mn-lt"/>
            </a:endParaRPr>
          </a:p>
        </p:txBody>
      </p:sp>
      <p:sp>
        <p:nvSpPr>
          <p:cNvPr id="4" name="Content Placeholder 3"/>
          <p:cNvSpPr>
            <a:spLocks noGrp="1"/>
          </p:cNvSpPr>
          <p:nvPr>
            <p:ph sz="quarter" idx="13"/>
          </p:nvPr>
        </p:nvSpPr>
        <p:spPr>
          <a:xfrm>
            <a:off x="609784" y="4092419"/>
            <a:ext cx="2753889" cy="439271"/>
          </a:xfrm>
        </p:spPr>
        <p:txBody>
          <a:bodyPr/>
          <a:lstStyle/>
          <a:p>
            <a:pPr marL="432" indent="0">
              <a:buNone/>
            </a:pPr>
            <a:r>
              <a:rPr lang="en-US" sz="2200" dirty="0">
                <a:latin typeface="+mn-lt"/>
              </a:rPr>
              <a:t>“</a:t>
            </a:r>
            <a:r>
              <a:rPr lang="en-US" sz="2200" dirty="0" smtClean="0">
                <a:latin typeface="+mn-lt"/>
              </a:rPr>
              <a:t>Welcome</a:t>
            </a:r>
            <a:r>
              <a:rPr lang="en-IN" sz="2200" dirty="0" smtClean="0">
                <a:latin typeface="+mn-lt"/>
              </a:rPr>
              <a:t> </a:t>
            </a:r>
            <a:r>
              <a:rPr lang="en-US" sz="2200" dirty="0" smtClean="0">
                <a:latin typeface="+mn-lt"/>
              </a:rPr>
              <a:t>to </a:t>
            </a:r>
            <a:r>
              <a:rPr lang="en-US" sz="2200" dirty="0">
                <a:latin typeface="+mn-lt"/>
              </a:rPr>
              <a:t>Visual</a:t>
            </a:r>
            <a:endParaRPr lang="en-IN" sz="2200" dirty="0">
              <a:latin typeface="+mn-lt"/>
            </a:endParaRP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2605048364"/>
              </p:ext>
            </p:extLst>
          </p:nvPr>
        </p:nvGraphicFramePr>
        <p:xfrm>
          <a:off x="3189542" y="4199810"/>
          <a:ext cx="471232" cy="346075"/>
        </p:xfrm>
        <a:graphic>
          <a:graphicData uri="http://schemas.openxmlformats.org/presentationml/2006/ole">
            <mc:AlternateContent xmlns:mc="http://schemas.openxmlformats.org/markup-compatibility/2006">
              <mc:Choice xmlns:v="urn:schemas-microsoft-com:vml" Requires="v">
                <p:oleObj spid="_x0000_s6330"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3189542" y="4199810"/>
                        <a:ext cx="471232" cy="346075"/>
                      </a:xfrm>
                      <a:prstGeom prst="rect">
                        <a:avLst/>
                      </a:prstGeom>
                    </p:spPr>
                  </p:pic>
                </p:oleObj>
              </mc:Fallback>
            </mc:AlternateContent>
          </a:graphicData>
        </a:graphic>
      </p:graphicFrame>
      <p:sp>
        <p:nvSpPr>
          <p:cNvPr id="5" name="Content Placeholder 4"/>
          <p:cNvSpPr>
            <a:spLocks noGrp="1"/>
          </p:cNvSpPr>
          <p:nvPr>
            <p:ph sz="quarter" idx="14"/>
          </p:nvPr>
        </p:nvSpPr>
        <p:spPr>
          <a:xfrm>
            <a:off x="3543825" y="4092419"/>
            <a:ext cx="5142975" cy="439271"/>
          </a:xfrm>
        </p:spPr>
        <p:txBody>
          <a:bodyPr/>
          <a:lstStyle/>
          <a:p>
            <a:pPr marL="432" indent="0">
              <a:buNone/>
            </a:pPr>
            <a:r>
              <a:rPr lang="en-US" sz="2200" dirty="0" smtClean="0">
                <a:latin typeface="+mn-lt"/>
              </a:rPr>
              <a:t>!”), </a:t>
            </a:r>
            <a:r>
              <a:rPr lang="en-US" sz="2200" dirty="0">
                <a:latin typeface="+mn-lt"/>
              </a:rPr>
              <a:t>and a </a:t>
            </a:r>
            <a:r>
              <a:rPr lang="en-US" sz="2200" b="1" dirty="0">
                <a:latin typeface="Consolas" panose="020B0609020204030204" pitchFamily="49" charset="0"/>
                <a:cs typeface="Consolas" panose="020B0609020204030204" pitchFamily="49" charset="0"/>
              </a:rPr>
              <a:t>PictureBox</a:t>
            </a:r>
            <a:r>
              <a:rPr lang="en-US" sz="2200" dirty="0">
                <a:latin typeface="+mn-lt"/>
              </a:rPr>
              <a:t> displays </a:t>
            </a:r>
            <a:r>
              <a:rPr lang="en-US" sz="2200" dirty="0" smtClean="0">
                <a:latin typeface="+mn-lt"/>
              </a:rPr>
              <a:t>an</a:t>
            </a:r>
            <a:endParaRPr lang="en-IN" sz="2200" dirty="0">
              <a:latin typeface="+mn-lt"/>
            </a:endParaRPr>
          </a:p>
        </p:txBody>
      </p:sp>
      <p:sp>
        <p:nvSpPr>
          <p:cNvPr id="6" name="Content Placeholder 5"/>
          <p:cNvSpPr>
            <a:spLocks noGrp="1"/>
          </p:cNvSpPr>
          <p:nvPr>
            <p:ph sz="quarter" idx="15"/>
          </p:nvPr>
        </p:nvSpPr>
        <p:spPr>
          <a:xfrm>
            <a:off x="460375" y="4422181"/>
            <a:ext cx="8229600" cy="1727899"/>
          </a:xfrm>
        </p:spPr>
        <p:txBody>
          <a:bodyPr/>
          <a:lstStyle/>
          <a:p>
            <a:pPr marL="265113" indent="-28575">
              <a:spcBef>
                <a:spcPts val="1200"/>
              </a:spcBef>
              <a:buNone/>
            </a:pPr>
            <a:r>
              <a:rPr lang="en-US" sz="2200" dirty="0"/>
              <a:t>image.</a:t>
            </a:r>
            <a:endParaRPr lang="en-US" sz="2200" dirty="0" smtClean="0">
              <a:latin typeface="+mn-lt"/>
            </a:endParaRPr>
          </a:p>
          <a:p>
            <a:pPr>
              <a:spcBef>
                <a:spcPts val="1200"/>
              </a:spcBef>
            </a:pPr>
            <a:r>
              <a:rPr lang="en-US" sz="2200" dirty="0" smtClean="0">
                <a:latin typeface="+mn-lt"/>
              </a:rPr>
              <a:t>Visual </a:t>
            </a:r>
            <a:r>
              <a:rPr lang="en-US" sz="2200" dirty="0">
                <a:latin typeface="+mn-lt"/>
              </a:rPr>
              <a:t>Studio has </a:t>
            </a:r>
            <a:r>
              <a:rPr lang="en-US" sz="2200" dirty="0" smtClean="0">
                <a:latin typeface="+mn-lt"/>
              </a:rPr>
              <a:t>many </a:t>
            </a:r>
            <a:r>
              <a:rPr lang="en-US" sz="2200" dirty="0">
                <a:latin typeface="+mn-lt"/>
              </a:rPr>
              <a:t>preexisting controls and other components you can use to build and customize your apps.</a:t>
            </a:r>
          </a:p>
          <a:p>
            <a:pPr>
              <a:spcBef>
                <a:spcPts val="1200"/>
              </a:spcBef>
            </a:pPr>
            <a:r>
              <a:rPr lang="en-US" sz="2200" dirty="0">
                <a:latin typeface="+mn-lt"/>
              </a:rPr>
              <a:t>Collectively, the </a:t>
            </a:r>
            <a:r>
              <a:rPr lang="en-US" sz="2200" dirty="0">
                <a:latin typeface="+mn-lt"/>
                <a:cs typeface="Consolas" panose="020B0609020204030204" pitchFamily="49" charset="0"/>
              </a:rPr>
              <a:t>Form</a:t>
            </a:r>
            <a:r>
              <a:rPr lang="en-US" sz="2200" dirty="0">
                <a:latin typeface="+mn-lt"/>
              </a:rPr>
              <a:t> and controls make up the app’s G</a:t>
            </a:r>
            <a:r>
              <a:rPr lang="en-US" sz="100" dirty="0">
                <a:latin typeface="+mn-lt"/>
              </a:rPr>
              <a:t> </a:t>
            </a:r>
            <a:r>
              <a:rPr lang="en-US" sz="2200" dirty="0">
                <a:latin typeface="+mn-lt"/>
              </a:rPr>
              <a:t>U</a:t>
            </a:r>
            <a:r>
              <a:rPr lang="en-US" sz="100" dirty="0">
                <a:latin typeface="+mn-lt"/>
              </a:rPr>
              <a:t> </a:t>
            </a:r>
            <a:r>
              <a:rPr lang="en-US" sz="2200" dirty="0">
                <a:latin typeface="+mn-lt"/>
              </a:rPr>
              <a:t>I</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258265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2.2.6 Forms and </a:t>
            </a:r>
            <a:r>
              <a:rPr lang="en-US" dirty="0" smtClean="0"/>
              <a:t>Controls </a:t>
            </a:r>
            <a:r>
              <a:rPr lang="en-US" sz="2000" b="0" dirty="0" smtClean="0"/>
              <a:t>(2 of 2)</a:t>
            </a:r>
            <a:endParaRPr lang="en-US" sz="2000" b="0" dirty="0"/>
          </a:p>
        </p:txBody>
      </p:sp>
      <p:sp>
        <p:nvSpPr>
          <p:cNvPr id="3" name="Text Placeholder 2"/>
          <p:cNvSpPr>
            <a:spLocks noGrp="1"/>
          </p:cNvSpPr>
          <p:nvPr>
            <p:ph type="body" idx="1"/>
          </p:nvPr>
        </p:nvSpPr>
        <p:spPr>
          <a:xfrm>
            <a:off x="457200" y="1600201"/>
            <a:ext cx="8229600" cy="3378200"/>
          </a:xfrm>
        </p:spPr>
        <p:txBody>
          <a:bodyPr/>
          <a:lstStyle/>
          <a:p>
            <a:r>
              <a:rPr lang="en-US" sz="2400" dirty="0">
                <a:latin typeface="+mn-lt"/>
              </a:rPr>
              <a:t>Each open document’s name is listed on a tab. To view a document when multiple documents are open, click its tab</a:t>
            </a:r>
            <a:r>
              <a:rPr lang="en-US" sz="2400" dirty="0" smtClean="0">
                <a:latin typeface="+mn-lt"/>
              </a:rPr>
              <a:t>.</a:t>
            </a:r>
            <a:endParaRPr lang="en-US" sz="2400" dirty="0">
              <a:latin typeface="+mn-lt"/>
            </a:endParaRPr>
          </a:p>
          <a:p>
            <a:r>
              <a:rPr lang="en-US" sz="2400" dirty="0">
                <a:latin typeface="+mn-lt"/>
              </a:rPr>
              <a:t>The </a:t>
            </a:r>
            <a:r>
              <a:rPr lang="en-US" sz="2400" b="1" dirty="0">
                <a:latin typeface="+mn-lt"/>
              </a:rPr>
              <a:t>active tab</a:t>
            </a:r>
            <a:r>
              <a:rPr lang="en-US" sz="2400" dirty="0">
                <a:latin typeface="+mn-lt"/>
              </a:rPr>
              <a:t> (the tab of the currently displayed document) is highlighted</a:t>
            </a:r>
            <a:r>
              <a:rPr lang="en-US" sz="2400" dirty="0" smtClean="0">
                <a:latin typeface="+mn-lt"/>
              </a:rPr>
              <a:t>.</a:t>
            </a:r>
            <a:endParaRPr lang="en-US" sz="2400" dirty="0">
              <a:latin typeface="+mn-lt"/>
            </a:endParaRPr>
          </a:p>
          <a:p>
            <a:r>
              <a:rPr lang="en-US" sz="2400" dirty="0">
                <a:latin typeface="+mn-lt"/>
              </a:rPr>
              <a:t>The active tab’s highlight color depends on the Visual Studio theme—the blue theme uses a yellow highlight and the light and dark themes use a blue highlight.</a:t>
            </a:r>
          </a:p>
        </p:txBody>
      </p:sp>
    </p:spTree>
    <p:extLst>
      <p:ext uri="{BB962C8B-B14F-4D97-AF65-F5344CB8AC3E}">
        <p14:creationId xmlns:p14="http://schemas.microsoft.com/office/powerpoint/2010/main" val="231439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dirty="0" smtClean="0"/>
              <a:t>Learning Objectives</a:t>
            </a:r>
            <a:endParaRPr lang="en-US" sz="2000" b="0" dirty="0"/>
          </a:p>
        </p:txBody>
      </p:sp>
      <p:sp>
        <p:nvSpPr>
          <p:cNvPr id="8" name="Text Placeholder 7"/>
          <p:cNvSpPr>
            <a:spLocks noGrp="1"/>
          </p:cNvSpPr>
          <p:nvPr>
            <p:ph type="body" idx="1"/>
          </p:nvPr>
        </p:nvSpPr>
        <p:spPr>
          <a:xfrm>
            <a:off x="457200" y="1600201"/>
            <a:ext cx="8229600" cy="3870964"/>
          </a:xfrm>
        </p:spPr>
        <p:txBody>
          <a:bodyPr/>
          <a:lstStyle/>
          <a:p>
            <a:pPr>
              <a:spcBef>
                <a:spcPts val="1000"/>
              </a:spcBef>
            </a:pPr>
            <a:r>
              <a:rPr lang="en-US" sz="1800" dirty="0" smtClean="0">
                <a:latin typeface="+mn-lt"/>
              </a:rPr>
              <a:t>Learn </a:t>
            </a:r>
            <a:r>
              <a:rPr lang="en-US" sz="1800" dirty="0">
                <a:latin typeface="+mn-lt"/>
              </a:rPr>
              <a:t>the basics of the </a:t>
            </a:r>
            <a:r>
              <a:rPr lang="en-US" sz="1800" dirty="0" smtClean="0">
                <a:latin typeface="+mn-lt"/>
              </a:rPr>
              <a:t>Visual Studio </a:t>
            </a:r>
            <a:r>
              <a:rPr lang="en-US" sz="1800" dirty="0">
                <a:latin typeface="+mn-lt"/>
              </a:rPr>
              <a:t>Community </a:t>
            </a:r>
            <a:r>
              <a:rPr lang="en-US" sz="1800" dirty="0" smtClean="0">
                <a:latin typeface="+mn-lt"/>
              </a:rPr>
              <a:t>2015 Integrated Development Environment </a:t>
            </a:r>
            <a:r>
              <a:rPr lang="en-US" sz="1800" dirty="0">
                <a:latin typeface="+mn-lt"/>
              </a:rPr>
              <a:t>(</a:t>
            </a:r>
            <a:r>
              <a:rPr lang="en-US" sz="1800" dirty="0" smtClean="0">
                <a:latin typeface="+mn-lt"/>
              </a:rPr>
              <a:t>I</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E</a:t>
            </a:r>
            <a:r>
              <a:rPr lang="en-US" sz="1800" dirty="0">
                <a:latin typeface="+mn-lt"/>
              </a:rPr>
              <a:t>) </a:t>
            </a:r>
            <a:r>
              <a:rPr lang="en-US" sz="1800" dirty="0" smtClean="0">
                <a:latin typeface="+mn-lt"/>
              </a:rPr>
              <a:t>for writing</a:t>
            </a:r>
            <a:r>
              <a:rPr lang="en-US" sz="1800" dirty="0">
                <a:latin typeface="+mn-lt"/>
              </a:rPr>
              <a:t>, running </a:t>
            </a:r>
            <a:r>
              <a:rPr lang="en-US" sz="1800" dirty="0" smtClean="0">
                <a:latin typeface="+mn-lt"/>
              </a:rPr>
              <a:t>and debugging </a:t>
            </a:r>
            <a:r>
              <a:rPr lang="en-US" sz="1800" dirty="0">
                <a:latin typeface="+mn-lt"/>
              </a:rPr>
              <a:t>your apps</a:t>
            </a:r>
            <a:r>
              <a:rPr lang="en-US" sz="1800" dirty="0" smtClean="0">
                <a:latin typeface="+mn-lt"/>
              </a:rPr>
              <a:t>.</a:t>
            </a:r>
          </a:p>
          <a:p>
            <a:pPr>
              <a:spcBef>
                <a:spcPts val="1000"/>
              </a:spcBef>
            </a:pPr>
            <a:r>
              <a:rPr lang="en-US" sz="1800" dirty="0">
                <a:latin typeface="+mn-lt"/>
              </a:rPr>
              <a:t>Create a new project </a:t>
            </a:r>
            <a:r>
              <a:rPr lang="en-US" sz="1800" dirty="0" smtClean="0">
                <a:latin typeface="+mn-lt"/>
              </a:rPr>
              <a:t>using Visual </a:t>
            </a:r>
            <a:r>
              <a:rPr lang="en-US" sz="1800" dirty="0">
                <a:latin typeface="+mn-lt"/>
              </a:rPr>
              <a:t>Studio’s </a:t>
            </a:r>
            <a:r>
              <a:rPr lang="en-US" sz="1800" b="1" dirty="0" smtClean="0">
                <a:latin typeface="+mn-lt"/>
              </a:rPr>
              <a:t>Windows Forms Application </a:t>
            </a:r>
            <a:r>
              <a:rPr lang="en-US" sz="1800" dirty="0" smtClean="0">
                <a:latin typeface="+mn-lt"/>
              </a:rPr>
              <a:t>template.</a:t>
            </a:r>
          </a:p>
          <a:p>
            <a:pPr>
              <a:spcBef>
                <a:spcPts val="1000"/>
              </a:spcBef>
            </a:pPr>
            <a:r>
              <a:rPr lang="en-US" sz="1800" dirty="0">
                <a:latin typeface="+mn-lt"/>
              </a:rPr>
              <a:t>Be introduced to </a:t>
            </a:r>
            <a:r>
              <a:rPr lang="en-US" sz="1800" dirty="0" smtClean="0">
                <a:latin typeface="+mn-lt"/>
              </a:rPr>
              <a:t>Windows Forms </a:t>
            </a:r>
            <a:r>
              <a:rPr lang="en-US" sz="1800" dirty="0">
                <a:latin typeface="+mn-lt"/>
              </a:rPr>
              <a:t>and the controls </a:t>
            </a:r>
            <a:r>
              <a:rPr lang="en-US" sz="1800" dirty="0" smtClean="0">
                <a:latin typeface="+mn-lt"/>
              </a:rPr>
              <a:t>you’ll use </a:t>
            </a:r>
            <a:r>
              <a:rPr lang="en-US" sz="1800" dirty="0">
                <a:latin typeface="+mn-lt"/>
              </a:rPr>
              <a:t>to build graphical </a:t>
            </a:r>
            <a:r>
              <a:rPr lang="en-US" sz="1800" dirty="0" smtClean="0">
                <a:latin typeface="+mn-lt"/>
              </a:rPr>
              <a:t>user interfaces.</a:t>
            </a:r>
          </a:p>
          <a:p>
            <a:pPr>
              <a:spcBef>
                <a:spcPts val="1000"/>
              </a:spcBef>
            </a:pPr>
            <a:r>
              <a:rPr lang="en-US" sz="1800" dirty="0">
                <a:latin typeface="+mn-lt"/>
              </a:rPr>
              <a:t>Use key </a:t>
            </a:r>
            <a:r>
              <a:rPr lang="en-US" sz="1800" dirty="0" smtClean="0">
                <a:latin typeface="+mn-lt"/>
              </a:rPr>
              <a:t>commands contained </a:t>
            </a:r>
            <a:r>
              <a:rPr lang="en-US" sz="1800" dirty="0">
                <a:latin typeface="+mn-lt"/>
              </a:rPr>
              <a:t>in the </a:t>
            </a:r>
            <a:r>
              <a:rPr lang="en-US" sz="1800" dirty="0" smtClean="0">
                <a:latin typeface="+mn-lt"/>
              </a:rPr>
              <a:t>I</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E’s menus and </a:t>
            </a:r>
            <a:r>
              <a:rPr lang="en-US" sz="1800" dirty="0">
                <a:latin typeface="+mn-lt"/>
              </a:rPr>
              <a:t>toolbars</a:t>
            </a:r>
            <a:r>
              <a:rPr lang="en-US" sz="1800" dirty="0" smtClean="0">
                <a:latin typeface="+mn-lt"/>
              </a:rPr>
              <a:t>.</a:t>
            </a:r>
          </a:p>
          <a:p>
            <a:pPr>
              <a:spcBef>
                <a:spcPts val="1000"/>
              </a:spcBef>
            </a:pPr>
            <a:r>
              <a:rPr lang="en-US" sz="1800" dirty="0">
                <a:solidFill>
                  <a:schemeClr val="bg2"/>
                </a:solidFill>
                <a:latin typeface="+mn-lt"/>
              </a:rPr>
              <a:t>Understand the purpose of the various windows in the Visual Studio.</a:t>
            </a:r>
          </a:p>
          <a:p>
            <a:pPr>
              <a:spcBef>
                <a:spcPts val="1000"/>
              </a:spcBef>
            </a:pPr>
            <a:r>
              <a:rPr lang="en-US" sz="1800" dirty="0">
                <a:solidFill>
                  <a:schemeClr val="bg2"/>
                </a:solidFill>
                <a:latin typeface="+mn-lt"/>
              </a:rPr>
              <a:t>Use Visual Studio’s help features.</a:t>
            </a:r>
          </a:p>
          <a:p>
            <a:pPr>
              <a:spcBef>
                <a:spcPts val="1000"/>
              </a:spcBef>
            </a:pPr>
            <a:r>
              <a:rPr lang="en-US" sz="1800" dirty="0">
                <a:solidFill>
                  <a:schemeClr val="bg2"/>
                </a:solidFill>
                <a:latin typeface="+mn-lt"/>
              </a:rPr>
              <a:t>Use visual app development to conveniently create</a:t>
            </a:r>
            <a:r>
              <a:rPr lang="en-US" sz="1800" dirty="0" smtClean="0">
                <a:solidFill>
                  <a:schemeClr val="bg2"/>
                </a:solidFill>
                <a:latin typeface="+mn-lt"/>
              </a:rPr>
              <a:t>, </a:t>
            </a:r>
            <a:r>
              <a:rPr lang="en-US" sz="1800" dirty="0">
                <a:latin typeface="+mn-lt"/>
              </a:rPr>
              <a:t>compile and execute a simple </a:t>
            </a:r>
            <a:r>
              <a:rPr lang="en-US" sz="1800" dirty="0" smtClean="0">
                <a:latin typeface="+mn-lt"/>
              </a:rPr>
              <a:t>Visual</a:t>
            </a:r>
            <a:endParaRPr lang="en-IN" sz="1800" dirty="0">
              <a:latin typeface="+mn-lt"/>
            </a:endParaRP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174596999"/>
              </p:ext>
            </p:extLst>
          </p:nvPr>
        </p:nvGraphicFramePr>
        <p:xfrm>
          <a:off x="2198573" y="5471164"/>
          <a:ext cx="401647" cy="295950"/>
        </p:xfrm>
        <a:graphic>
          <a:graphicData uri="http://schemas.openxmlformats.org/presentationml/2006/ole">
            <mc:AlternateContent xmlns:mc="http://schemas.openxmlformats.org/markup-compatibility/2006">
              <mc:Choice xmlns:v="urn:schemas-microsoft-com:vml" Requires="v">
                <p:oleObj spid="_x0000_s10263" name="Equation" r:id="rId3" imgW="241200" imgH="177480" progId="Equation.DSMT4">
                  <p:embed/>
                </p:oleObj>
              </mc:Choice>
              <mc:Fallback>
                <p:oleObj name="Equation" r:id="rId3" imgW="241200" imgH="177480" progId="Equation.DSMT4">
                  <p:embed/>
                  <p:pic>
                    <p:nvPicPr>
                      <p:cNvPr id="20" name="Object 19" descr="C sharp"/>
                      <p:cNvPicPr/>
                      <p:nvPr/>
                    </p:nvPicPr>
                    <p:blipFill>
                      <a:blip r:embed="rId4"/>
                      <a:stretch>
                        <a:fillRect/>
                      </a:stretch>
                    </p:blipFill>
                    <p:spPr>
                      <a:xfrm>
                        <a:off x="2198573" y="5471164"/>
                        <a:ext cx="401647" cy="295950"/>
                      </a:xfrm>
                      <a:prstGeom prst="rect">
                        <a:avLst/>
                      </a:prstGeom>
                    </p:spPr>
                  </p:pic>
                </p:oleObj>
              </mc:Fallback>
            </mc:AlternateContent>
          </a:graphicData>
        </a:graphic>
      </p:graphicFrame>
      <p:sp>
        <p:nvSpPr>
          <p:cNvPr id="2" name="Text Placeholder 1"/>
          <p:cNvSpPr>
            <a:spLocks noGrp="1"/>
          </p:cNvSpPr>
          <p:nvPr>
            <p:ph type="body" idx="2"/>
          </p:nvPr>
        </p:nvSpPr>
        <p:spPr>
          <a:xfrm>
            <a:off x="2580968" y="5496067"/>
            <a:ext cx="4011561" cy="199759"/>
          </a:xfrm>
        </p:spPr>
        <p:txBody>
          <a:bodyPr anchor="ctr"/>
          <a:lstStyle/>
          <a:p>
            <a:pPr marL="0" indent="0">
              <a:buNone/>
            </a:pPr>
            <a:r>
              <a:rPr lang="en-US" sz="1800" dirty="0">
                <a:latin typeface="+mn-lt"/>
              </a:rPr>
              <a:t>app </a:t>
            </a:r>
            <a:r>
              <a:rPr lang="en-US" sz="1800" dirty="0" smtClean="0">
                <a:latin typeface="+mn-lt"/>
              </a:rPr>
              <a:t>that </a:t>
            </a:r>
            <a:r>
              <a:rPr lang="en-US" sz="1800" dirty="0">
                <a:latin typeface="+mn-lt"/>
              </a:rPr>
              <a:t>displays text and an image</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Menu Bar and </a:t>
            </a:r>
            <a:r>
              <a:rPr lang="en-US" dirty="0" smtClean="0"/>
              <a:t>Toolbar </a:t>
            </a:r>
            <a:r>
              <a:rPr lang="en-US" sz="2000" b="0" dirty="0" smtClean="0"/>
              <a:t>(1 </a:t>
            </a:r>
            <a:r>
              <a:rPr lang="en-US" sz="2000" b="0" dirty="0"/>
              <a:t>of </a:t>
            </a:r>
            <a:r>
              <a:rPr lang="en-US" sz="2000" b="0" dirty="0" smtClean="0"/>
              <a:t>3)</a:t>
            </a:r>
            <a:endParaRPr lang="en-US" sz="2000" dirty="0"/>
          </a:p>
        </p:txBody>
      </p:sp>
      <p:sp>
        <p:nvSpPr>
          <p:cNvPr id="3" name="Text Placeholder 2"/>
          <p:cNvSpPr>
            <a:spLocks noGrp="1"/>
          </p:cNvSpPr>
          <p:nvPr>
            <p:ph type="body" idx="1"/>
          </p:nvPr>
        </p:nvSpPr>
        <p:spPr/>
        <p:txBody>
          <a:bodyPr/>
          <a:lstStyle/>
          <a:p>
            <a:r>
              <a:rPr lang="en-US" sz="2400" dirty="0">
                <a:latin typeface="+mn-lt"/>
              </a:rPr>
              <a:t>Commands for managing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and for developing, maintaining and executing apps are contained in menus, which are located on the </a:t>
            </a:r>
            <a:r>
              <a:rPr lang="en-US" sz="2400" b="1" dirty="0">
                <a:latin typeface="+mn-lt"/>
              </a:rPr>
              <a:t>menu bar</a:t>
            </a:r>
            <a:r>
              <a:rPr lang="en-US" sz="2400" dirty="0">
                <a:latin typeface="+mn-lt"/>
              </a:rPr>
              <a:t> of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(Figure </a:t>
            </a:r>
            <a:r>
              <a:rPr lang="en-US" sz="2400" dirty="0">
                <a:latin typeface="+mn-lt"/>
              </a:rPr>
              <a:t>2.5</a:t>
            </a:r>
            <a:r>
              <a:rPr lang="en-US" sz="2400" dirty="0" smtClean="0">
                <a:latin typeface="+mn-lt"/>
              </a:rPr>
              <a:t>).</a:t>
            </a:r>
            <a:endParaRPr lang="en-US" sz="2400" dirty="0">
              <a:latin typeface="+mn-lt"/>
            </a:endParaRPr>
          </a:p>
          <a:p>
            <a:pPr lvl="1"/>
            <a:r>
              <a:rPr lang="en-US" sz="2400" dirty="0">
                <a:latin typeface="+mn-lt"/>
              </a:rPr>
              <a:t>The set of menus displayed depends on what you’re currently doing in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r>
              <a:rPr lang="en-US" sz="2400" dirty="0">
                <a:latin typeface="+mn-lt"/>
              </a:rPr>
              <a:t>.</a:t>
            </a:r>
          </a:p>
          <a:p>
            <a:r>
              <a:rPr lang="en-US" sz="2400" dirty="0">
                <a:latin typeface="+mn-lt"/>
              </a:rPr>
              <a:t>Menus contain groups of related commands called </a:t>
            </a:r>
            <a:r>
              <a:rPr lang="en-US" sz="2400" b="1" dirty="0">
                <a:latin typeface="+mn-lt"/>
              </a:rPr>
              <a:t>menu items</a:t>
            </a:r>
            <a:r>
              <a:rPr lang="en-US" sz="2400" dirty="0">
                <a:latin typeface="+mn-lt"/>
              </a:rPr>
              <a:t> that, when selected, cause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to perform specific actions</a:t>
            </a:r>
            <a:r>
              <a:rPr lang="en-US" sz="2400" dirty="0" smtClean="0">
                <a:latin typeface="+mn-lt"/>
              </a:rPr>
              <a:t>.</a:t>
            </a:r>
            <a:endParaRPr lang="en-US" sz="2400" dirty="0">
              <a:latin typeface="+mn-lt"/>
            </a:endParaRPr>
          </a:p>
          <a:p>
            <a:r>
              <a:rPr lang="en-US" sz="2400" dirty="0">
                <a:latin typeface="+mn-lt"/>
              </a:rPr>
              <a:t>The menus depicted in </a:t>
            </a:r>
            <a:r>
              <a:rPr lang="en-US" sz="2400" dirty="0" smtClean="0">
                <a:latin typeface="+mn-lt"/>
              </a:rPr>
              <a:t>Figure </a:t>
            </a:r>
            <a:r>
              <a:rPr lang="en-US" sz="2400" dirty="0">
                <a:latin typeface="+mn-lt"/>
              </a:rPr>
              <a:t>2.5 are summarized in </a:t>
            </a:r>
            <a:r>
              <a:rPr lang="en-US" sz="2400" dirty="0" smtClean="0">
                <a:latin typeface="+mn-lt"/>
              </a:rPr>
              <a:t>Figure </a:t>
            </a:r>
            <a:r>
              <a:rPr lang="en-US" sz="2400" dirty="0">
                <a:latin typeface="+mn-lt"/>
              </a:rPr>
              <a:t>2.6</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82583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2.5 </a:t>
            </a:r>
            <a:r>
              <a:rPr lang="en-US" dirty="0" smtClean="0"/>
              <a:t>Visual </a:t>
            </a:r>
            <a:r>
              <a:rPr lang="en-US" dirty="0"/>
              <a:t>Studio Menu Bar</a:t>
            </a:r>
          </a:p>
        </p:txBody>
      </p:sp>
      <p:pic>
        <p:nvPicPr>
          <p:cNvPr id="5" name="Picture 4" descr="The visual studio menu bar contains the following options from left to right: file, edit, view, project, build, debug, team, format, tools, test, analyze, window, and hel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7" y="2827575"/>
            <a:ext cx="7557025" cy="601424"/>
          </a:xfrm>
          <a:prstGeom prst="rect">
            <a:avLst/>
          </a:prstGeom>
        </p:spPr>
      </p:pic>
    </p:spTree>
    <p:extLst>
      <p:ext uri="{BB962C8B-B14F-4D97-AF65-F5344CB8AC3E}">
        <p14:creationId xmlns:p14="http://schemas.microsoft.com/office/powerpoint/2010/main" val="416850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Figure 2.6 Summary </a:t>
            </a:r>
            <a:r>
              <a:rPr lang="en-US" sz="2800" dirty="0"/>
              <a:t>of Visual Studio Menus That Are Displayed When a </a:t>
            </a:r>
            <a:r>
              <a:rPr lang="en-US" sz="2800" dirty="0">
                <a:latin typeface="Consolas" panose="020B0609020204030204" pitchFamily="49" charset="0"/>
              </a:rPr>
              <a:t>Form</a:t>
            </a:r>
            <a:r>
              <a:rPr lang="en-US" sz="2800" dirty="0"/>
              <a:t> </a:t>
            </a:r>
            <a:r>
              <a:rPr lang="en-US" sz="2800" dirty="0" smtClean="0"/>
              <a:t>is </a:t>
            </a:r>
            <a:r>
              <a:rPr lang="en-US" sz="2800" dirty="0"/>
              <a:t>in </a:t>
            </a:r>
            <a:r>
              <a:rPr lang="en-US" sz="2800" dirty="0">
                <a:latin typeface="Times New Roman" panose="02020603050405020304" pitchFamily="18" charset="0"/>
                <a:cs typeface="Times New Roman" panose="02020603050405020304" pitchFamily="18" charset="0"/>
              </a:rPr>
              <a:t>Design</a:t>
            </a:r>
            <a:r>
              <a:rPr lang="en-US" sz="2800" dirty="0"/>
              <a:t> </a:t>
            </a:r>
            <a:r>
              <a:rPr lang="en-US" sz="2800" dirty="0" smtClean="0"/>
              <a:t>View</a:t>
            </a:r>
            <a:r>
              <a:rPr lang="en-US" sz="2800" dirty="0"/>
              <a:t> </a:t>
            </a:r>
            <a:r>
              <a:rPr lang="en-US" sz="2000" b="0" dirty="0" smtClean="0"/>
              <a:t>(1 of 2)</a:t>
            </a:r>
            <a:endParaRPr lang="en-US" sz="2000" b="0" dirty="0"/>
          </a:p>
        </p:txBody>
      </p:sp>
      <p:graphicFrame>
        <p:nvGraphicFramePr>
          <p:cNvPr id="4" name="Table 3"/>
          <p:cNvGraphicFramePr>
            <a:graphicFrameLocks noGrp="1"/>
          </p:cNvGraphicFramePr>
          <p:nvPr>
            <p:extLst>
              <p:ext uri="{D42A27DB-BD31-4B8C-83A1-F6EECF244321}">
                <p14:modId xmlns:p14="http://schemas.microsoft.com/office/powerpoint/2010/main" val="2475306803"/>
              </p:ext>
            </p:extLst>
          </p:nvPr>
        </p:nvGraphicFramePr>
        <p:xfrm>
          <a:off x="808590" y="1616699"/>
          <a:ext cx="7411866" cy="3291840"/>
        </p:xfrm>
        <a:graphic>
          <a:graphicData uri="http://schemas.openxmlformats.org/drawingml/2006/table">
            <a:tbl>
              <a:tblPr firstRow="1" bandRow="1">
                <a:tableStyleId>{2D5ABB26-0587-4C30-8999-92F81FD0307C}</a:tableStyleId>
              </a:tblPr>
              <a:tblGrid>
                <a:gridCol w="1137722">
                  <a:extLst>
                    <a:ext uri="{9D8B030D-6E8A-4147-A177-3AD203B41FA5}">
                      <a16:colId xmlns:a16="http://schemas.microsoft.com/office/drawing/2014/main" val="2529821100"/>
                    </a:ext>
                  </a:extLst>
                </a:gridCol>
                <a:gridCol w="6274144">
                  <a:extLst>
                    <a:ext uri="{9D8B030D-6E8A-4147-A177-3AD203B41FA5}">
                      <a16:colId xmlns:a16="http://schemas.microsoft.com/office/drawing/2014/main" val="1884582418"/>
                    </a:ext>
                  </a:extLst>
                </a:gridCol>
              </a:tblGrid>
              <a:tr h="0">
                <a:tc>
                  <a:txBody>
                    <a:bodyPr/>
                    <a:lstStyle/>
                    <a:p>
                      <a:r>
                        <a:rPr lang="en-US" sz="1400" b="1" u="none" strike="noStrike" cap="none" baseline="0" dirty="0" smtClean="0">
                          <a:sym typeface="Arial"/>
                        </a:rPr>
                        <a:t>Menu</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u="none" strike="noStrike" cap="none" baseline="0" dirty="0" smtClean="0">
                          <a:sym typeface="Arial"/>
                        </a:rPr>
                        <a:t>Contains commands for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2452603"/>
                  </a:ext>
                </a:extLst>
              </a:tr>
              <a:tr h="0">
                <a:tc>
                  <a:txBody>
                    <a:bodyPr/>
                    <a:lstStyle/>
                    <a:p>
                      <a:r>
                        <a:rPr lang="en-IN" sz="1400" b="1" i="0" u="none" strike="noStrike" cap="none" baseline="0" dirty="0" smtClean="0">
                          <a:solidFill>
                            <a:schemeClr val="tx1"/>
                          </a:solidFill>
                          <a:latin typeface="+mn-lt"/>
                          <a:ea typeface="+mn-ea"/>
                          <a:cs typeface="+mn-cs"/>
                          <a:sym typeface="Arial"/>
                        </a:rPr>
                        <a:t>File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Opening, closing, adding and saving projects, as well as printing project data and exiting Visual Studio.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9854927"/>
                  </a:ext>
                </a:extLst>
              </a:tr>
              <a:tr h="0">
                <a:tc>
                  <a:txBody>
                    <a:bodyPr/>
                    <a:lstStyle/>
                    <a:p>
                      <a:r>
                        <a:rPr lang="en-US" sz="1400" b="1" u="none" strike="noStrike" cap="none" baseline="0" dirty="0" smtClean="0">
                          <a:sym typeface="Arial"/>
                        </a:rPr>
                        <a:t>Edit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Editing apps, such as cut, copy, paste, undo, redo, delete, find and select.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749391"/>
                  </a:ext>
                </a:extLst>
              </a:tr>
              <a:tr h="0">
                <a:tc>
                  <a:txBody>
                    <a:bodyPr/>
                    <a:lstStyle/>
                    <a:p>
                      <a:r>
                        <a:rPr lang="en-US" sz="1400" b="1" u="none" strike="noStrike" cap="none" baseline="0" dirty="0" smtClean="0">
                          <a:sym typeface="Arial"/>
                        </a:rPr>
                        <a:t>View</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Displaying I</a:t>
                      </a:r>
                      <a:r>
                        <a:rPr lang="en-US" sz="100" u="none" strike="noStrike" cap="none" baseline="0" dirty="0" smtClean="0">
                          <a:sym typeface="Arial"/>
                        </a:rPr>
                        <a:t> </a:t>
                      </a:r>
                      <a:r>
                        <a:rPr lang="en-US" sz="1400" u="none" strike="noStrike" cap="none" baseline="0" dirty="0" smtClean="0">
                          <a:sym typeface="Arial"/>
                        </a:rPr>
                        <a:t>D</a:t>
                      </a:r>
                      <a:r>
                        <a:rPr lang="en-US" sz="100" u="none" strike="noStrike" cap="none" baseline="0" dirty="0" smtClean="0">
                          <a:sym typeface="Arial"/>
                        </a:rPr>
                        <a:t> </a:t>
                      </a:r>
                      <a:r>
                        <a:rPr lang="en-US" sz="1400" u="none" strike="noStrike" cap="none" baseline="0" dirty="0" smtClean="0">
                          <a:sym typeface="Arial"/>
                        </a:rPr>
                        <a:t>E windows (for example, </a:t>
                      </a:r>
                      <a:r>
                        <a:rPr lang="en-US" sz="1400" b="1" u="none" strike="noStrike" cap="none" baseline="0" dirty="0" smtClean="0">
                          <a:sym typeface="Arial"/>
                        </a:rPr>
                        <a:t>Solution Explorer, Toolbox, Properties </a:t>
                      </a:r>
                      <a:r>
                        <a:rPr lang="en-US" sz="1400" u="none" strike="noStrike" cap="none" baseline="0" dirty="0" smtClean="0">
                          <a:sym typeface="Arial"/>
                        </a:rPr>
                        <a:t>window) and for adding toolbars to the I</a:t>
                      </a:r>
                      <a:r>
                        <a:rPr lang="en-US" sz="100" u="none" strike="noStrike" cap="none" baseline="0" dirty="0" smtClean="0">
                          <a:sym typeface="Arial"/>
                        </a:rPr>
                        <a:t> </a:t>
                      </a:r>
                      <a:r>
                        <a:rPr lang="en-US" sz="1400" u="none" strike="noStrike" cap="none" baseline="0" dirty="0" smtClean="0">
                          <a:sym typeface="Arial"/>
                        </a:rPr>
                        <a:t>D</a:t>
                      </a:r>
                      <a:r>
                        <a:rPr lang="en-US" sz="100" u="none" strike="noStrike" cap="none" baseline="0" dirty="0" smtClean="0">
                          <a:sym typeface="Arial"/>
                        </a:rPr>
                        <a:t> </a:t>
                      </a:r>
                      <a:r>
                        <a:rPr lang="en-US" sz="1400" u="none" strike="noStrike" cap="none" baseline="0" dirty="0" smtClean="0">
                          <a:sym typeface="Arial"/>
                        </a:rPr>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503755"/>
                  </a:ext>
                </a:extLst>
              </a:tr>
              <a:tr h="0">
                <a:tc>
                  <a:txBody>
                    <a:bodyPr/>
                    <a:lstStyle/>
                    <a:p>
                      <a:r>
                        <a:rPr lang="en-US" sz="1400" b="1" u="none" strike="noStrike" cap="none" baseline="0" dirty="0" smtClean="0">
                          <a:sym typeface="Arial"/>
                        </a:rPr>
                        <a:t>Project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Managing projects and their files.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030659"/>
                  </a:ext>
                </a:extLst>
              </a:tr>
              <a:tr h="0">
                <a:tc>
                  <a:txBody>
                    <a:bodyPr/>
                    <a:lstStyle/>
                    <a:p>
                      <a:r>
                        <a:rPr lang="en-US" sz="1400" b="1" u="none" strike="noStrike" cap="none" baseline="0" dirty="0" smtClean="0">
                          <a:sym typeface="Arial"/>
                        </a:rPr>
                        <a:t>Build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Turning your app into an executable program.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83120"/>
                  </a:ext>
                </a:extLst>
              </a:tr>
              <a:tr h="0">
                <a:tc>
                  <a:txBody>
                    <a:bodyPr/>
                    <a:lstStyle/>
                    <a:p>
                      <a:r>
                        <a:rPr lang="en-US" sz="1400" b="1" u="none" strike="noStrike" cap="none" baseline="0" dirty="0" smtClean="0">
                          <a:sym typeface="Arial"/>
                        </a:rPr>
                        <a:t>Debug</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Compiling, debugging (that is, identifying and correcting problems in apps) and running apps.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52522"/>
                  </a:ext>
                </a:extLst>
              </a:tr>
              <a:tr h="0">
                <a:tc>
                  <a:txBody>
                    <a:bodyPr/>
                    <a:lstStyle/>
                    <a:p>
                      <a:r>
                        <a:rPr lang="en-US" sz="1400" b="1" u="none" strike="noStrike" cap="none" baseline="0" dirty="0" smtClean="0">
                          <a:sym typeface="Arial"/>
                        </a:rPr>
                        <a:t>Team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smtClean="0">
                          <a:sym typeface="Arial"/>
                        </a:rPr>
                        <a:t>Connecting to a Team Foundation Server—used by development teams that typically have multiple people working on the same app.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6629"/>
                  </a:ext>
                </a:extLst>
              </a:tr>
            </a:tbl>
          </a:graphicData>
        </a:graphic>
      </p:graphicFrame>
    </p:spTree>
    <p:extLst>
      <p:ext uri="{BB962C8B-B14F-4D97-AF65-F5344CB8AC3E}">
        <p14:creationId xmlns:p14="http://schemas.microsoft.com/office/powerpoint/2010/main" val="3457586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Figure 2.6 Summary </a:t>
            </a:r>
            <a:r>
              <a:rPr lang="en-US" sz="2800" dirty="0"/>
              <a:t>of Visual Studio Menus That Are Displayed When a </a:t>
            </a:r>
            <a:r>
              <a:rPr lang="en-US" sz="2800" dirty="0">
                <a:latin typeface="Consolas" panose="020B0609020204030204" pitchFamily="49" charset="0"/>
              </a:rPr>
              <a:t>Form</a:t>
            </a:r>
            <a:r>
              <a:rPr lang="en-US" sz="2800" dirty="0"/>
              <a:t> </a:t>
            </a:r>
            <a:r>
              <a:rPr lang="en-US" sz="2800" dirty="0" smtClean="0"/>
              <a:t>is </a:t>
            </a:r>
            <a:r>
              <a:rPr lang="en-US" sz="2800" dirty="0"/>
              <a:t>in </a:t>
            </a:r>
            <a:r>
              <a:rPr lang="en-US" sz="2800" dirty="0">
                <a:latin typeface="Times New Roman" panose="02020603050405020304" pitchFamily="18" charset="0"/>
                <a:cs typeface="Times New Roman" panose="02020603050405020304" pitchFamily="18" charset="0"/>
              </a:rPr>
              <a:t>Design</a:t>
            </a:r>
            <a:r>
              <a:rPr lang="en-US" sz="2800" dirty="0"/>
              <a:t> </a:t>
            </a:r>
            <a:r>
              <a:rPr lang="en-US" sz="2800" dirty="0" smtClean="0"/>
              <a:t>View</a:t>
            </a:r>
            <a:r>
              <a:rPr lang="en-US" sz="2800" dirty="0"/>
              <a:t> </a:t>
            </a:r>
            <a:r>
              <a:rPr lang="en-US" sz="2000" b="0" dirty="0" smtClean="0"/>
              <a:t>(2 </a:t>
            </a:r>
            <a:r>
              <a:rPr lang="en-US" sz="2000" b="0" dirty="0"/>
              <a:t>of 2)</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699004468"/>
              </p:ext>
            </p:extLst>
          </p:nvPr>
        </p:nvGraphicFramePr>
        <p:xfrm>
          <a:off x="1037190" y="1677199"/>
          <a:ext cx="6945522" cy="2560320"/>
        </p:xfrm>
        <a:graphic>
          <a:graphicData uri="http://schemas.openxmlformats.org/drawingml/2006/table">
            <a:tbl>
              <a:tblPr firstRow="1" bandRow="1">
                <a:tableStyleId>{2D5ABB26-0587-4C30-8999-92F81FD0307C}</a:tableStyleId>
              </a:tblPr>
              <a:tblGrid>
                <a:gridCol w="1148226">
                  <a:extLst>
                    <a:ext uri="{9D8B030D-6E8A-4147-A177-3AD203B41FA5}">
                      <a16:colId xmlns:a16="http://schemas.microsoft.com/office/drawing/2014/main" val="2529821100"/>
                    </a:ext>
                  </a:extLst>
                </a:gridCol>
                <a:gridCol w="5797296">
                  <a:extLst>
                    <a:ext uri="{9D8B030D-6E8A-4147-A177-3AD203B41FA5}">
                      <a16:colId xmlns:a16="http://schemas.microsoft.com/office/drawing/2014/main" val="1884582418"/>
                    </a:ext>
                  </a:extLst>
                </a:gridCol>
              </a:tblGrid>
              <a:tr h="0">
                <a:tc>
                  <a:txBody>
                    <a:bodyPr/>
                    <a:lstStyle/>
                    <a:p>
                      <a:r>
                        <a:rPr lang="en-US" sz="1400" b="1" u="none" strike="noStrike" cap="none" baseline="0" dirty="0" smtClean="0">
                          <a:sym typeface="Arial"/>
                        </a:rPr>
                        <a:t>Menu</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u="none" strike="noStrike" cap="none" baseline="0" dirty="0" smtClean="0">
                          <a:sym typeface="Arial"/>
                        </a:rPr>
                        <a:t>Contains commands for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2452603"/>
                  </a:ext>
                </a:extLst>
              </a:tr>
              <a:tr h="0">
                <a:tc>
                  <a:txBody>
                    <a:bodyPr/>
                    <a:lstStyle/>
                    <a:p>
                      <a:r>
                        <a:rPr lang="en-US" sz="1400" b="1" i="0" u="none" strike="noStrike" cap="none" baseline="0" dirty="0" smtClean="0">
                          <a:solidFill>
                            <a:schemeClr val="tx1"/>
                          </a:solidFill>
                          <a:latin typeface="+mn-lt"/>
                          <a:ea typeface="+mn-ea"/>
                          <a:cs typeface="+mn-cs"/>
                          <a:sym typeface="Arial"/>
                        </a:rPr>
                        <a:t>Format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Arranging and modifying a </a:t>
                      </a:r>
                      <a:r>
                        <a:rPr lang="en-US" sz="1400" b="0" i="0" u="none" strike="noStrike" cap="none" baseline="0" dirty="0" smtClean="0">
                          <a:solidFill>
                            <a:schemeClr val="tx1"/>
                          </a:solidFill>
                          <a:latin typeface="Consolas" panose="020B0609020204030204" pitchFamily="49" charset="0"/>
                          <a:ea typeface="+mn-ea"/>
                          <a:cs typeface="Consolas" panose="020B0609020204030204" pitchFamily="49" charset="0"/>
                          <a:sym typeface="Arial"/>
                        </a:rPr>
                        <a:t>Form’s</a:t>
                      </a:r>
                      <a:r>
                        <a:rPr lang="en-US" sz="1400" b="0" i="0" u="none" strike="noStrike" cap="none" baseline="0" dirty="0" smtClean="0">
                          <a:solidFill>
                            <a:schemeClr val="tx1"/>
                          </a:solidFill>
                          <a:latin typeface="+mn-lt"/>
                          <a:ea typeface="+mn-ea"/>
                          <a:cs typeface="+mn-cs"/>
                          <a:sym typeface="Arial"/>
                        </a:rPr>
                        <a:t> controls. The </a:t>
                      </a:r>
                      <a:r>
                        <a:rPr lang="en-US" sz="1400" b="1" i="0" u="none" strike="noStrike" cap="none" baseline="0" dirty="0" smtClean="0">
                          <a:solidFill>
                            <a:schemeClr val="tx1"/>
                          </a:solidFill>
                          <a:latin typeface="+mn-lt"/>
                          <a:ea typeface="+mn-ea"/>
                          <a:cs typeface="+mn-cs"/>
                          <a:sym typeface="Arial"/>
                        </a:rPr>
                        <a:t>Format </a:t>
                      </a:r>
                      <a:r>
                        <a:rPr lang="en-US" sz="1400" b="0" i="0" u="none" strike="noStrike" cap="none" baseline="0" dirty="0" smtClean="0">
                          <a:solidFill>
                            <a:schemeClr val="tx1"/>
                          </a:solidFill>
                          <a:latin typeface="+mn-lt"/>
                          <a:ea typeface="+mn-ea"/>
                          <a:cs typeface="+mn-cs"/>
                          <a:sym typeface="Arial"/>
                        </a:rPr>
                        <a:t>menu appears </a:t>
                      </a:r>
                      <a:r>
                        <a:rPr lang="en-US" sz="1400" b="1" i="0" u="none" strike="noStrike" cap="none" baseline="0" dirty="0" smtClean="0">
                          <a:solidFill>
                            <a:schemeClr val="tx1"/>
                          </a:solidFill>
                          <a:latin typeface="+mn-lt"/>
                          <a:ea typeface="+mn-ea"/>
                          <a:cs typeface="+mn-cs"/>
                          <a:sym typeface="Arial"/>
                        </a:rPr>
                        <a:t>only</a:t>
                      </a:r>
                      <a:r>
                        <a:rPr lang="en-US" sz="1400" b="0" i="1"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when a G</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U</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 component is selected in </a:t>
                      </a:r>
                      <a:r>
                        <a:rPr lang="en-US" sz="1400" b="1" i="0" u="none" strike="noStrike" cap="none" baseline="0" dirty="0" smtClean="0">
                          <a:solidFill>
                            <a:schemeClr val="tx1"/>
                          </a:solidFill>
                          <a:latin typeface="+mn-lt"/>
                          <a:ea typeface="+mn-ea"/>
                          <a:cs typeface="+mn-cs"/>
                          <a:sym typeface="Arial"/>
                        </a:rPr>
                        <a:t>Design </a:t>
                      </a:r>
                      <a:r>
                        <a:rPr lang="en-US" sz="1400" b="0" i="0" u="none" strike="noStrike" cap="none" baseline="0" dirty="0" smtClean="0">
                          <a:solidFill>
                            <a:schemeClr val="tx1"/>
                          </a:solidFill>
                          <a:latin typeface="+mn-lt"/>
                          <a:ea typeface="+mn-ea"/>
                          <a:cs typeface="+mn-cs"/>
                          <a:sym typeface="Arial"/>
                        </a:rPr>
                        <a:t>view.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9854927"/>
                  </a:ext>
                </a:extLst>
              </a:tr>
              <a:tr h="0">
                <a:tc>
                  <a:txBody>
                    <a:bodyPr/>
                    <a:lstStyle/>
                    <a:p>
                      <a:r>
                        <a:rPr lang="en-US" sz="1400" b="1" i="0" u="none" strike="noStrike" cap="none" baseline="0" dirty="0" smtClean="0">
                          <a:solidFill>
                            <a:schemeClr val="tx1"/>
                          </a:solidFill>
                          <a:latin typeface="+mn-lt"/>
                          <a:ea typeface="+mn-ea"/>
                          <a:cs typeface="+mn-cs"/>
                          <a:sym typeface="Arial"/>
                        </a:rPr>
                        <a:t>Tools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Accessing additional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 tools and options for customizing the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749391"/>
                  </a:ext>
                </a:extLst>
              </a:tr>
              <a:tr h="0">
                <a:tc>
                  <a:txBody>
                    <a:bodyPr/>
                    <a:lstStyle/>
                    <a:p>
                      <a:r>
                        <a:rPr lang="en-US" sz="1400" b="1" i="0" u="none" strike="noStrike" cap="none" baseline="0" dirty="0" smtClean="0">
                          <a:solidFill>
                            <a:schemeClr val="tx1"/>
                          </a:solidFill>
                          <a:latin typeface="+mn-lt"/>
                          <a:ea typeface="+mn-ea"/>
                          <a:cs typeface="+mn-cs"/>
                          <a:sym typeface="Arial"/>
                        </a:rPr>
                        <a:t>Test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Performing various types of automated testing on your app.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503755"/>
                  </a:ext>
                </a:extLst>
              </a:tr>
              <a:tr h="0">
                <a:tc>
                  <a:txBody>
                    <a:bodyPr/>
                    <a:lstStyle/>
                    <a:p>
                      <a:r>
                        <a:rPr lang="en-US" sz="1400" b="1" i="0" u="none" strike="noStrike" cap="none" baseline="0" dirty="0" smtClean="0">
                          <a:solidFill>
                            <a:schemeClr val="tx1"/>
                          </a:solidFill>
                          <a:latin typeface="+mn-lt"/>
                          <a:ea typeface="+mn-ea"/>
                          <a:cs typeface="+mn-cs"/>
                          <a:sym typeface="Arial"/>
                        </a:rPr>
                        <a:t>Analyze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Locating and reporting violations of the NET Framework Design Guidelines (</a:t>
                      </a:r>
                      <a:r>
                        <a:rPr lang="en-US" sz="1400" b="0" i="0" u="none" strike="noStrike" cap="none" baseline="0" dirty="0" smtClean="0">
                          <a:solidFill>
                            <a:schemeClr val="tx1"/>
                          </a:solidFill>
                          <a:latin typeface="Consolas" panose="020B0609020204030204" pitchFamily="49" charset="0"/>
                          <a:ea typeface="+mn-ea"/>
                          <a:cs typeface="Consolas" panose="020B0609020204030204" pitchFamily="49" charset="0"/>
                          <a:sym typeface="Arial"/>
                          <a:hlinkClick r:id="rId2" tooltip="(https://msdn.microsoft.com/library/ms229042)."/>
                        </a:rPr>
                        <a:t>https://msdn.microsoft.com/library/ms229042</a:t>
                      </a:r>
                      <a:r>
                        <a:rPr lang="en-US" sz="1400" b="0" i="0" u="none" strike="noStrike" cap="none" baseline="0" dirty="0" smtClean="0">
                          <a:solidFill>
                            <a:schemeClr val="tx1"/>
                          </a:solidFill>
                          <a:latin typeface="+mn-lt"/>
                          <a:ea typeface="+mn-ea"/>
                          <a:cs typeface="+mn-cs"/>
                          <a:sym typeface="Arial"/>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030659"/>
                  </a:ext>
                </a:extLst>
              </a:tr>
              <a:tr h="0">
                <a:tc>
                  <a:txBody>
                    <a:bodyPr/>
                    <a:lstStyle/>
                    <a:p>
                      <a:r>
                        <a:rPr lang="en-US" sz="1400" b="1" i="0" u="none" strike="noStrike" cap="none" baseline="0" dirty="0" smtClean="0">
                          <a:solidFill>
                            <a:schemeClr val="tx1"/>
                          </a:solidFill>
                          <a:latin typeface="+mn-lt"/>
                          <a:ea typeface="+mn-ea"/>
                          <a:cs typeface="+mn-cs"/>
                          <a:sym typeface="Arial"/>
                        </a:rPr>
                        <a:t>Window</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Hiding, opening, closing and displaying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 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455092"/>
                  </a:ext>
                </a:extLst>
              </a:tr>
              <a:tr h="0">
                <a:tc>
                  <a:txBody>
                    <a:bodyPr/>
                    <a:lstStyle/>
                    <a:p>
                      <a:r>
                        <a:rPr lang="en-US" sz="1400" b="1" i="0" u="none" strike="noStrike" cap="none" baseline="0" dirty="0" smtClean="0">
                          <a:solidFill>
                            <a:schemeClr val="tx1"/>
                          </a:solidFill>
                          <a:latin typeface="+mn-lt"/>
                          <a:ea typeface="+mn-ea"/>
                          <a:cs typeface="+mn-cs"/>
                          <a:sym typeface="Arial"/>
                        </a:rPr>
                        <a:t>Help</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Accessing the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E’s help features.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863864"/>
                  </a:ext>
                </a:extLst>
              </a:tr>
            </a:tbl>
          </a:graphicData>
        </a:graphic>
      </p:graphicFrame>
    </p:spTree>
    <p:extLst>
      <p:ext uri="{BB962C8B-B14F-4D97-AF65-F5344CB8AC3E}">
        <p14:creationId xmlns:p14="http://schemas.microsoft.com/office/powerpoint/2010/main" val="1898797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Menu Bar and </a:t>
            </a:r>
            <a:r>
              <a:rPr lang="en-US" dirty="0" smtClean="0"/>
              <a:t>Toolbar </a:t>
            </a:r>
            <a:r>
              <a:rPr lang="en-US" sz="2000" b="0" dirty="0" smtClean="0"/>
              <a:t>(2 of 3)</a:t>
            </a:r>
            <a:endParaRPr lang="en-US" sz="2000" b="0" dirty="0"/>
          </a:p>
        </p:txBody>
      </p:sp>
      <p:sp>
        <p:nvSpPr>
          <p:cNvPr id="3" name="Text Placeholder 2"/>
          <p:cNvSpPr>
            <a:spLocks noGrp="1"/>
          </p:cNvSpPr>
          <p:nvPr>
            <p:ph type="body" idx="1"/>
          </p:nvPr>
        </p:nvSpPr>
        <p:spPr>
          <a:xfrm>
            <a:off x="457200" y="1600200"/>
            <a:ext cx="8229600" cy="4161971"/>
          </a:xfrm>
        </p:spPr>
        <p:txBody>
          <a:bodyPr/>
          <a:lstStyle/>
          <a:p>
            <a:r>
              <a:rPr lang="en-US" sz="2400" dirty="0">
                <a:latin typeface="+mn-lt"/>
              </a:rPr>
              <a:t>You can access many common menu commands from the </a:t>
            </a:r>
            <a:r>
              <a:rPr lang="en-US" sz="2400" b="1" dirty="0">
                <a:latin typeface="+mn-lt"/>
              </a:rPr>
              <a:t>toolbar</a:t>
            </a:r>
            <a:r>
              <a:rPr lang="en-US" sz="2400" dirty="0">
                <a:latin typeface="+mn-lt"/>
              </a:rPr>
              <a:t> </a:t>
            </a:r>
            <a:r>
              <a:rPr lang="en-US" sz="2400" dirty="0" smtClean="0">
                <a:latin typeface="+mn-lt"/>
              </a:rPr>
              <a:t>(Figure </a:t>
            </a:r>
            <a:r>
              <a:rPr lang="en-US" sz="2400" dirty="0">
                <a:latin typeface="+mn-lt"/>
              </a:rPr>
              <a:t>2.7), which contains </a:t>
            </a:r>
            <a:r>
              <a:rPr lang="en-US" sz="2400" b="1" dirty="0">
                <a:latin typeface="+mn-lt"/>
              </a:rPr>
              <a:t>icons</a:t>
            </a:r>
            <a:r>
              <a:rPr lang="en-US" sz="2400" dirty="0">
                <a:latin typeface="+mn-lt"/>
              </a:rPr>
              <a:t> that graphically represent commands</a:t>
            </a:r>
            <a:r>
              <a:rPr lang="en-US" sz="2400" dirty="0" smtClean="0">
                <a:latin typeface="+mn-lt"/>
              </a:rPr>
              <a:t>.</a:t>
            </a:r>
            <a:endParaRPr lang="en-US" sz="2400" dirty="0">
              <a:latin typeface="+mn-lt"/>
            </a:endParaRPr>
          </a:p>
          <a:p>
            <a:r>
              <a:rPr lang="en-US" sz="2400" dirty="0">
                <a:latin typeface="+mn-lt"/>
              </a:rPr>
              <a:t>By default, the standard toolbar is displayed when you run Visual Studio for the first time—it contains icons for the most commonly used commands, such as opening a file, saving files and running apps</a:t>
            </a:r>
            <a:r>
              <a:rPr lang="en-US" sz="2400" dirty="0" smtClean="0">
                <a:latin typeface="+mn-lt"/>
              </a:rPr>
              <a:t>.</a:t>
            </a:r>
            <a:endParaRPr lang="en-US" sz="2400" dirty="0">
              <a:latin typeface="+mn-lt"/>
            </a:endParaRPr>
          </a:p>
          <a:p>
            <a:pPr lvl="1"/>
            <a:r>
              <a:rPr lang="en-US" sz="2400" dirty="0">
                <a:latin typeface="+mn-lt"/>
              </a:rPr>
              <a:t>The icons that appear on the standard toolbar may vary, depending on the version of Visual Studio you’re using</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35827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2.7 Standard </a:t>
            </a:r>
            <a:r>
              <a:rPr lang="en-US" dirty="0"/>
              <a:t>Visual Studio </a:t>
            </a:r>
            <a:r>
              <a:rPr lang="en-US" dirty="0" smtClean="0"/>
              <a:t>Toolbar</a:t>
            </a:r>
            <a:endParaRPr lang="en-US" dirty="0"/>
          </a:p>
        </p:txBody>
      </p:sp>
      <p:pic>
        <p:nvPicPr>
          <p:cNvPr id="5" name="Picture 4" descr="Visual Studio toolbar. The standard visual studio toolbar contains the following icons from left to right: navigate backward, navigate forward, new project, open file, save, save all, undo, redo, a solution configurations drop down menu, a solution platforms drop down menu, start, and find in fi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50" y="1622879"/>
            <a:ext cx="6997700" cy="3873500"/>
          </a:xfrm>
          <a:prstGeom prst="rect">
            <a:avLst/>
          </a:prstGeom>
        </p:spPr>
      </p:pic>
    </p:spTree>
    <p:extLst>
      <p:ext uri="{BB962C8B-B14F-4D97-AF65-F5344CB8AC3E}">
        <p14:creationId xmlns:p14="http://schemas.microsoft.com/office/powerpoint/2010/main" val="2012689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Menu </a:t>
            </a:r>
            <a:r>
              <a:rPr lang="en-US" dirty="0" smtClean="0"/>
              <a:t>Bar </a:t>
            </a:r>
            <a:r>
              <a:rPr lang="en-US" dirty="0"/>
              <a:t>and </a:t>
            </a:r>
            <a:r>
              <a:rPr lang="en-US" dirty="0" smtClean="0"/>
              <a:t>Toolbar </a:t>
            </a:r>
            <a:r>
              <a:rPr lang="en-US" sz="2000" b="0" dirty="0" smtClean="0"/>
              <a:t>(3 </a:t>
            </a:r>
            <a:r>
              <a:rPr lang="en-US" sz="2000" b="0" dirty="0"/>
              <a:t>of </a:t>
            </a:r>
            <a:r>
              <a:rPr lang="en-US" sz="2000" b="0" dirty="0" smtClean="0"/>
              <a:t>3)</a:t>
            </a:r>
            <a:endParaRPr lang="en-US" sz="2000" dirty="0"/>
          </a:p>
        </p:txBody>
      </p:sp>
      <p:sp>
        <p:nvSpPr>
          <p:cNvPr id="3" name="Text Placeholder 2"/>
          <p:cNvSpPr>
            <a:spLocks noGrp="1"/>
          </p:cNvSpPr>
          <p:nvPr>
            <p:ph type="body" idx="1"/>
          </p:nvPr>
        </p:nvSpPr>
        <p:spPr>
          <a:xfrm>
            <a:off x="457200" y="1600200"/>
            <a:ext cx="8229600" cy="2507343"/>
          </a:xfrm>
        </p:spPr>
        <p:txBody>
          <a:bodyPr/>
          <a:lstStyle/>
          <a:p>
            <a:r>
              <a:rPr lang="en-US" sz="2200" dirty="0">
                <a:latin typeface="+mn-lt"/>
              </a:rPr>
              <a:t>You can customize which toolbars are displayed by selecting </a:t>
            </a:r>
            <a:r>
              <a:rPr lang="en-US" sz="2200" b="1" dirty="0">
                <a:latin typeface="+mn-lt"/>
              </a:rPr>
              <a:t>View </a:t>
            </a:r>
            <a:r>
              <a:rPr lang="en-US" sz="2400" b="1" dirty="0">
                <a:latin typeface="+mn-lt"/>
              </a:rPr>
              <a:t>→</a:t>
            </a:r>
            <a:r>
              <a:rPr lang="en-US" sz="2200" b="1" dirty="0" smtClean="0">
                <a:latin typeface="+mn-lt"/>
              </a:rPr>
              <a:t> </a:t>
            </a:r>
            <a:r>
              <a:rPr lang="en-US" sz="2200" b="1" dirty="0">
                <a:latin typeface="+mn-lt"/>
              </a:rPr>
              <a:t>Toolbars</a:t>
            </a:r>
            <a:r>
              <a:rPr lang="en-US" sz="2200" dirty="0">
                <a:latin typeface="+mn-lt"/>
              </a:rPr>
              <a:t> then selecting a toolbar from the list in </a:t>
            </a:r>
            <a:r>
              <a:rPr lang="en-US" sz="2200" dirty="0" smtClean="0">
                <a:latin typeface="+mn-lt"/>
              </a:rPr>
              <a:t>Figure </a:t>
            </a:r>
            <a:r>
              <a:rPr lang="en-US" sz="2200" dirty="0">
                <a:latin typeface="+mn-lt"/>
              </a:rPr>
              <a:t>2.8</a:t>
            </a:r>
            <a:r>
              <a:rPr lang="en-US" sz="2200" dirty="0" smtClean="0">
                <a:latin typeface="+mn-lt"/>
              </a:rPr>
              <a:t>.</a:t>
            </a:r>
            <a:endParaRPr lang="en-US" sz="2200" dirty="0">
              <a:latin typeface="+mn-lt"/>
            </a:endParaRPr>
          </a:p>
          <a:p>
            <a:r>
              <a:rPr lang="en-US" sz="2200" dirty="0">
                <a:latin typeface="+mn-lt"/>
              </a:rPr>
              <a:t>Each toolbar you select is displayed with the other toolbars at the top of the Visual Studio window</a:t>
            </a:r>
            <a:r>
              <a:rPr lang="en-US" sz="2200" dirty="0" smtClean="0">
                <a:latin typeface="+mn-lt"/>
              </a:rPr>
              <a:t>.</a:t>
            </a:r>
            <a:endParaRPr lang="en-US" sz="2200" dirty="0">
              <a:latin typeface="+mn-lt"/>
            </a:endParaRPr>
          </a:p>
          <a:p>
            <a:r>
              <a:rPr lang="en-US" sz="2200" dirty="0">
                <a:latin typeface="+mn-lt"/>
              </a:rPr>
              <a:t>You move a toolbar by dragging its </a:t>
            </a:r>
            <a:r>
              <a:rPr lang="en-US" sz="2200" dirty="0" smtClean="0">
                <a:latin typeface="+mn-lt"/>
              </a:rPr>
              <a:t>handle</a:t>
            </a:r>
          </a:p>
        </p:txBody>
      </p:sp>
      <p:pic>
        <p:nvPicPr>
          <p:cNvPr id="6" name="Picture 5" descr="A toolbar handle."/>
          <p:cNvPicPr>
            <a:picLocks noChangeAspect="1"/>
          </p:cNvPicPr>
          <p:nvPr/>
        </p:nvPicPr>
        <p:blipFill>
          <a:blip r:embed="rId2"/>
          <a:stretch>
            <a:fillRect/>
          </a:stretch>
        </p:blipFill>
        <p:spPr>
          <a:xfrm>
            <a:off x="1130453" y="4168863"/>
            <a:ext cx="278732" cy="697441"/>
          </a:xfrm>
          <a:prstGeom prst="rect">
            <a:avLst/>
          </a:prstGeom>
        </p:spPr>
      </p:pic>
      <p:sp>
        <p:nvSpPr>
          <p:cNvPr id="4" name="Text Placeholder 3"/>
          <p:cNvSpPr>
            <a:spLocks noGrp="1"/>
          </p:cNvSpPr>
          <p:nvPr>
            <p:ph type="body" idx="2"/>
          </p:nvPr>
        </p:nvSpPr>
        <p:spPr>
          <a:xfrm>
            <a:off x="457200" y="4866304"/>
            <a:ext cx="8229600" cy="1418383"/>
          </a:xfrm>
        </p:spPr>
        <p:txBody>
          <a:bodyPr/>
          <a:lstStyle/>
          <a:p>
            <a:r>
              <a:rPr lang="en-US" sz="2200" dirty="0">
                <a:latin typeface="+mn-lt"/>
              </a:rPr>
              <a:t>To execute a command via the toolbar, click its icon.</a:t>
            </a:r>
          </a:p>
          <a:p>
            <a:r>
              <a:rPr lang="en-US" sz="2200" b="1" dirty="0">
                <a:latin typeface="+mn-lt"/>
              </a:rPr>
              <a:t>Hovering</a:t>
            </a:r>
            <a:r>
              <a:rPr lang="en-US" sz="2200" dirty="0">
                <a:latin typeface="+mn-lt"/>
              </a:rPr>
              <a:t> the mouse pointer over an icon highlights it and </a:t>
            </a:r>
            <a:r>
              <a:rPr lang="en-US" sz="2200" dirty="0" smtClean="0">
                <a:latin typeface="+mn-lt"/>
              </a:rPr>
              <a:t>displays </a:t>
            </a:r>
            <a:r>
              <a:rPr lang="en-US" sz="2200" dirty="0">
                <a:latin typeface="+mn-lt"/>
              </a:rPr>
              <a:t>a description of the icon called a </a:t>
            </a:r>
            <a:r>
              <a:rPr lang="en-US" sz="2200" b="1" dirty="0">
                <a:latin typeface="+mn-lt"/>
              </a:rPr>
              <a:t>tool tip</a:t>
            </a:r>
            <a:r>
              <a:rPr lang="en-US" sz="2200" dirty="0">
                <a:latin typeface="+mn-lt"/>
              </a:rPr>
              <a:t> (Figure 2.9</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261551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2.8 List </a:t>
            </a:r>
            <a:r>
              <a:rPr lang="en-US" dirty="0"/>
              <a:t>of Toolbars That Can Be Added to the Top of the </a:t>
            </a:r>
            <a:r>
              <a:rPr lang="en-US" dirty="0" smtClean="0"/>
              <a:t>I</a:t>
            </a:r>
            <a:r>
              <a:rPr lang="en-US" sz="100" dirty="0" smtClean="0"/>
              <a:t> </a:t>
            </a:r>
            <a:r>
              <a:rPr lang="en-US" dirty="0" smtClean="0"/>
              <a:t>D</a:t>
            </a:r>
            <a:r>
              <a:rPr lang="en-US" sz="100" dirty="0" smtClean="0"/>
              <a:t> </a:t>
            </a:r>
            <a:r>
              <a:rPr lang="en-US" dirty="0" smtClean="0"/>
              <a:t>E</a:t>
            </a:r>
            <a:endParaRPr lang="en-US" dirty="0"/>
          </a:p>
        </p:txBody>
      </p:sp>
      <p:pic>
        <p:nvPicPr>
          <p:cNvPr id="5" name="Picture 4" descr="List of toolbars. The list of toolbars reads as follows: application insights, build, class designer, compare files, debug, debug location, dialog editor, formatting, graphics, h t m l source editing, image editor, layout, query designer, report, report borders, report formatting, ribbon editor, source control, source control-team foundation, standard, table designer, text editor, view designer, web browser, web one click publish, work item tracking, work flow, x m l, editor, customiz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03" y="1769893"/>
            <a:ext cx="4277394" cy="4115748"/>
          </a:xfrm>
          <a:prstGeom prst="rect">
            <a:avLst/>
          </a:prstGeom>
        </p:spPr>
      </p:pic>
    </p:spTree>
    <p:extLst>
      <p:ext uri="{BB962C8B-B14F-4D97-AF65-F5344CB8AC3E}">
        <p14:creationId xmlns:p14="http://schemas.microsoft.com/office/powerpoint/2010/main" val="161244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2.9 Tool </a:t>
            </a:r>
            <a:r>
              <a:rPr lang="en-US" dirty="0"/>
              <a:t>Tip for the New Project </a:t>
            </a:r>
            <a:r>
              <a:rPr lang="en-US" dirty="0" smtClean="0"/>
              <a:t>Button</a:t>
            </a:r>
            <a:endParaRPr lang="en-US" dirty="0"/>
          </a:p>
        </p:txBody>
      </p:sp>
      <p:pic>
        <p:nvPicPr>
          <p:cNvPr id="5" name="Picture 4" descr="The Visual Studio toolbar. A tool tip appears when you place the mouse pointer on an icon. For the new project icon, the label c t r l + shift + n button is the tool tip that appe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846228"/>
            <a:ext cx="7557025" cy="1956177"/>
          </a:xfrm>
          <a:prstGeom prst="rect">
            <a:avLst/>
          </a:prstGeom>
        </p:spPr>
      </p:pic>
    </p:spTree>
    <p:extLst>
      <p:ext uri="{BB962C8B-B14F-4D97-AF65-F5344CB8AC3E}">
        <p14:creationId xmlns:p14="http://schemas.microsoft.com/office/powerpoint/2010/main" val="45609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Navigating the Visual Studio </a:t>
            </a:r>
            <a:r>
              <a:rPr lang="en-US" dirty="0" smtClean="0"/>
              <a:t>I</a:t>
            </a:r>
            <a:r>
              <a:rPr lang="en-US" sz="100" dirty="0" smtClean="0"/>
              <a:t> </a:t>
            </a:r>
            <a:r>
              <a:rPr lang="en-US" dirty="0" smtClean="0"/>
              <a:t>D</a:t>
            </a:r>
            <a:r>
              <a:rPr lang="en-US" sz="100" dirty="0" smtClean="0"/>
              <a:t> </a:t>
            </a:r>
            <a:r>
              <a:rPr lang="en-US" dirty="0" smtClean="0"/>
              <a:t>E</a:t>
            </a:r>
            <a:endParaRPr lang="en-US" dirty="0"/>
          </a:p>
        </p:txBody>
      </p:sp>
      <p:sp>
        <p:nvSpPr>
          <p:cNvPr id="3" name="Text Placeholder 2"/>
          <p:cNvSpPr>
            <a:spLocks noGrp="1"/>
          </p:cNvSpPr>
          <p:nvPr>
            <p:ph type="body" idx="1"/>
          </p:nvPr>
        </p:nvSpPr>
        <p:spPr>
          <a:xfrm>
            <a:off x="457200" y="1600200"/>
            <a:ext cx="7961086" cy="4525963"/>
          </a:xfrm>
        </p:spPr>
        <p:txBody>
          <a:bodyPr/>
          <a:lstStyle/>
          <a:p>
            <a:r>
              <a:rPr lang="en-US" sz="1800" dirty="0">
                <a:latin typeface="+mn-lt"/>
              </a:rPr>
              <a:t>The </a:t>
            </a:r>
            <a:r>
              <a:rPr lang="en-US" sz="1800" dirty="0" smtClean="0">
                <a:latin typeface="+mn-lt"/>
              </a:rPr>
              <a:t>I</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E </a:t>
            </a:r>
            <a:r>
              <a:rPr lang="en-US" sz="1800" dirty="0">
                <a:latin typeface="+mn-lt"/>
              </a:rPr>
              <a:t>provides windows for accessing project files and customizing controls. Each can be accessed by selecting its name in the </a:t>
            </a:r>
            <a:r>
              <a:rPr lang="en-US" sz="1800" b="1" dirty="0">
                <a:latin typeface="+mn-lt"/>
              </a:rPr>
              <a:t>View</a:t>
            </a:r>
            <a:r>
              <a:rPr lang="en-US" sz="1800" dirty="0">
                <a:latin typeface="+mn-lt"/>
              </a:rPr>
              <a:t> menu.</a:t>
            </a:r>
          </a:p>
          <a:p>
            <a:r>
              <a:rPr lang="en-US" sz="1800" dirty="0">
                <a:latin typeface="+mn-lt"/>
              </a:rPr>
              <a:t>Visual Studio provides an </a:t>
            </a:r>
            <a:r>
              <a:rPr lang="en-US" sz="1800" b="1" dirty="0">
                <a:latin typeface="+mn-lt"/>
              </a:rPr>
              <a:t>auto-hide</a:t>
            </a:r>
            <a:r>
              <a:rPr lang="en-US" sz="1800" dirty="0">
                <a:latin typeface="+mn-lt"/>
              </a:rPr>
              <a:t> space-saving feature</a:t>
            </a:r>
            <a:r>
              <a:rPr lang="en-US" sz="1800" dirty="0" smtClean="0">
                <a:latin typeface="+mn-lt"/>
              </a:rPr>
              <a:t>.</a:t>
            </a:r>
            <a:endParaRPr lang="en-US" sz="1800" dirty="0">
              <a:latin typeface="+mn-lt"/>
            </a:endParaRPr>
          </a:p>
          <a:p>
            <a:pPr lvl="1"/>
            <a:r>
              <a:rPr lang="en-US" sz="1800" dirty="0">
                <a:latin typeface="+mn-lt"/>
              </a:rPr>
              <a:t>When auto-hide is enabled for a window, a tab containing the window’s name appears along the </a:t>
            </a:r>
            <a:r>
              <a:rPr lang="en-US" sz="1800" dirty="0" smtClean="0">
                <a:latin typeface="+mn-lt"/>
              </a:rPr>
              <a:t>I</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E </a:t>
            </a:r>
            <a:r>
              <a:rPr lang="en-US" sz="1800" dirty="0">
                <a:latin typeface="+mn-lt"/>
              </a:rPr>
              <a:t>window’s left, right or bottom edge </a:t>
            </a:r>
            <a:r>
              <a:rPr lang="en-US" sz="1800" dirty="0" smtClean="0">
                <a:latin typeface="+mn-lt"/>
              </a:rPr>
              <a:t>(Figure </a:t>
            </a:r>
            <a:r>
              <a:rPr lang="en-US" sz="1800" dirty="0">
                <a:latin typeface="+mn-lt"/>
              </a:rPr>
              <a:t>2.10). </a:t>
            </a:r>
          </a:p>
          <a:p>
            <a:pPr lvl="1"/>
            <a:r>
              <a:rPr lang="en-US" sz="1800" dirty="0">
                <a:latin typeface="+mn-lt"/>
              </a:rPr>
              <a:t>Clicking the name of an auto-hidden window displays that window </a:t>
            </a:r>
            <a:r>
              <a:rPr lang="en-US" sz="1800" dirty="0" smtClean="0">
                <a:latin typeface="+mn-lt"/>
              </a:rPr>
              <a:t>(Figure </a:t>
            </a:r>
            <a:r>
              <a:rPr lang="en-US" sz="1800" dirty="0">
                <a:latin typeface="+mn-lt"/>
              </a:rPr>
              <a:t>2.11). </a:t>
            </a:r>
          </a:p>
          <a:p>
            <a:pPr lvl="1"/>
            <a:r>
              <a:rPr lang="en-US" sz="1800" dirty="0">
                <a:latin typeface="+mn-lt"/>
              </a:rPr>
              <a:t>Clicking the name again (or clicking outside) hides the window</a:t>
            </a:r>
            <a:r>
              <a:rPr lang="en-US" sz="1800" dirty="0" smtClean="0">
                <a:latin typeface="+mn-lt"/>
              </a:rPr>
              <a:t>.</a:t>
            </a:r>
          </a:p>
          <a:p>
            <a:r>
              <a:rPr lang="en-US" sz="1800" dirty="0">
                <a:latin typeface="+mn-lt"/>
              </a:rPr>
              <a:t>To “pin down” a window (that is, to disable auto-hide and keep the window open), click the pin icon.</a:t>
            </a:r>
          </a:p>
          <a:p>
            <a:pPr lvl="1"/>
            <a:r>
              <a:rPr lang="en-US" sz="1800" dirty="0">
                <a:latin typeface="+mn-lt"/>
              </a:rPr>
              <a:t>When auto-hide is enabled, the pin icon is horizontal </a:t>
            </a:r>
          </a:p>
          <a:p>
            <a:pPr lvl="1"/>
            <a:r>
              <a:rPr lang="en-US" sz="1800" dirty="0">
                <a:latin typeface="+mn-lt"/>
              </a:rPr>
              <a:t>When a window is “pinned down,” the pin icon is vertical </a:t>
            </a:r>
          </a:p>
        </p:txBody>
      </p:sp>
    </p:spTree>
    <p:extLst>
      <p:ext uri="{BB962C8B-B14F-4D97-AF65-F5344CB8AC3E}">
        <p14:creationId xmlns:p14="http://schemas.microsoft.com/office/powerpoint/2010/main" val="76223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(1 of 2)</a:t>
            </a:r>
            <a:endParaRPr lang="en-US" sz="2000" b="0" dirty="0"/>
          </a:p>
        </p:txBody>
      </p:sp>
      <p:sp>
        <p:nvSpPr>
          <p:cNvPr id="3" name="Text Placeholder 2"/>
          <p:cNvSpPr>
            <a:spLocks noGrp="1"/>
          </p:cNvSpPr>
          <p:nvPr>
            <p:ph type="body" idx="1"/>
          </p:nvPr>
        </p:nvSpPr>
        <p:spPr/>
        <p:txBody>
          <a:bodyPr/>
          <a:lstStyle/>
          <a:p>
            <a:pPr marL="0" indent="0">
              <a:buNone/>
            </a:pPr>
            <a:r>
              <a:rPr lang="en-US" sz="2400" b="1" dirty="0">
                <a:solidFill>
                  <a:schemeClr val="tx2"/>
                </a:solidFill>
                <a:latin typeface="+mn-lt"/>
              </a:rPr>
              <a:t>2.1</a:t>
            </a:r>
            <a:r>
              <a:rPr lang="en-US" sz="2400" b="1" dirty="0">
                <a:latin typeface="+mn-lt"/>
              </a:rPr>
              <a:t> </a:t>
            </a:r>
            <a:r>
              <a:rPr lang="en-US" sz="2400" dirty="0">
                <a:latin typeface="+mn-lt"/>
              </a:rPr>
              <a:t>Introduction</a:t>
            </a:r>
          </a:p>
          <a:p>
            <a:pPr marL="0" indent="0">
              <a:buNone/>
            </a:pPr>
            <a:r>
              <a:rPr lang="en-US" sz="2400" b="1" dirty="0">
                <a:solidFill>
                  <a:schemeClr val="tx2"/>
                </a:solidFill>
                <a:latin typeface="+mn-lt"/>
              </a:rPr>
              <a:t>2.2</a:t>
            </a:r>
            <a:r>
              <a:rPr lang="en-US" sz="2400" b="1" dirty="0">
                <a:latin typeface="+mn-lt"/>
              </a:rPr>
              <a:t> </a:t>
            </a:r>
            <a:r>
              <a:rPr lang="en-US" sz="2400" dirty="0">
                <a:latin typeface="+mn-lt"/>
              </a:rPr>
              <a:t>Overview of the Visual </a:t>
            </a:r>
            <a:r>
              <a:rPr lang="en-US" sz="2400" dirty="0" smtClean="0">
                <a:latin typeface="+mn-lt"/>
              </a:rPr>
              <a:t>Studio Community </a:t>
            </a:r>
            <a:r>
              <a:rPr lang="en-US" sz="2400" dirty="0">
                <a:latin typeface="+mn-lt"/>
              </a:rPr>
              <a:t>2015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endParaRPr lang="en-US" sz="2400" dirty="0">
              <a:latin typeface="+mn-lt"/>
            </a:endParaRPr>
          </a:p>
          <a:p>
            <a:pPr marL="741600" lvl="1" indent="-486000">
              <a:buNone/>
            </a:pPr>
            <a:r>
              <a:rPr lang="en-US" sz="2400" dirty="0" smtClean="0">
                <a:solidFill>
                  <a:schemeClr val="tx2"/>
                </a:solidFill>
                <a:latin typeface="+mn-lt"/>
              </a:rPr>
              <a:t>2.2.1</a:t>
            </a:r>
            <a:r>
              <a:rPr lang="en-US" sz="2400" dirty="0" smtClean="0">
                <a:latin typeface="+mn-lt"/>
              </a:rPr>
              <a:t> </a:t>
            </a:r>
            <a:r>
              <a:rPr lang="en-US" sz="2400" dirty="0">
                <a:latin typeface="+mn-lt"/>
              </a:rPr>
              <a:t>Introduction to Visual </a:t>
            </a:r>
            <a:r>
              <a:rPr lang="en-US" sz="2400" dirty="0" smtClean="0">
                <a:latin typeface="+mn-lt"/>
              </a:rPr>
              <a:t>Studio Community </a:t>
            </a:r>
            <a:r>
              <a:rPr lang="en-US" sz="2400" dirty="0">
                <a:latin typeface="+mn-lt"/>
              </a:rPr>
              <a:t>2015</a:t>
            </a:r>
          </a:p>
          <a:p>
            <a:pPr marL="741600" lvl="1" indent="-486000">
              <a:buNone/>
            </a:pPr>
            <a:r>
              <a:rPr lang="en-US" sz="2400" dirty="0" smtClean="0">
                <a:solidFill>
                  <a:schemeClr val="tx2"/>
                </a:solidFill>
                <a:latin typeface="+mn-lt"/>
              </a:rPr>
              <a:t>2.2.2</a:t>
            </a:r>
            <a:r>
              <a:rPr lang="en-US" sz="2400" dirty="0" smtClean="0">
                <a:latin typeface="+mn-lt"/>
              </a:rPr>
              <a:t> </a:t>
            </a:r>
            <a:r>
              <a:rPr lang="en-US" sz="2400" dirty="0" smtClean="0">
                <a:latin typeface="+mn-lt"/>
              </a:rPr>
              <a:t>Visual </a:t>
            </a:r>
            <a:r>
              <a:rPr lang="en-US" sz="2400" dirty="0">
                <a:latin typeface="+mn-lt"/>
              </a:rPr>
              <a:t>Studio Themes</a:t>
            </a:r>
          </a:p>
          <a:p>
            <a:pPr marL="741600" lvl="1" indent="-486000">
              <a:buNone/>
            </a:pPr>
            <a:r>
              <a:rPr lang="en-US" sz="2400" dirty="0" smtClean="0">
                <a:solidFill>
                  <a:schemeClr val="tx2"/>
                </a:solidFill>
                <a:latin typeface="+mn-lt"/>
              </a:rPr>
              <a:t>2.2.3 </a:t>
            </a:r>
            <a:r>
              <a:rPr lang="en-US" sz="2400" dirty="0">
                <a:latin typeface="+mn-lt"/>
              </a:rPr>
              <a:t>Links on the Start Page</a:t>
            </a:r>
          </a:p>
          <a:p>
            <a:pPr marL="741600" lvl="1" indent="-486000">
              <a:buNone/>
            </a:pPr>
            <a:r>
              <a:rPr lang="en-US" sz="2400" dirty="0" smtClean="0">
                <a:solidFill>
                  <a:schemeClr val="tx2"/>
                </a:solidFill>
                <a:latin typeface="+mn-lt"/>
              </a:rPr>
              <a:t>2.2.4</a:t>
            </a:r>
            <a:r>
              <a:rPr lang="en-US" sz="2400" dirty="0" smtClean="0">
                <a:latin typeface="+mn-lt"/>
              </a:rPr>
              <a:t> </a:t>
            </a:r>
            <a:r>
              <a:rPr lang="en-US" sz="2400" dirty="0">
                <a:latin typeface="+mn-lt"/>
              </a:rPr>
              <a:t>Creating a New Project</a:t>
            </a:r>
          </a:p>
          <a:p>
            <a:pPr marL="741600" lvl="1" indent="-486000">
              <a:buNone/>
            </a:pPr>
            <a:r>
              <a:rPr lang="en-US" sz="2400" dirty="0" smtClean="0">
                <a:solidFill>
                  <a:schemeClr val="tx2"/>
                </a:solidFill>
                <a:latin typeface="+mn-lt"/>
              </a:rPr>
              <a:t>2.2.5</a:t>
            </a:r>
            <a:r>
              <a:rPr lang="en-US" sz="2400" dirty="0" smtClean="0">
                <a:latin typeface="+mn-lt"/>
              </a:rPr>
              <a:t> </a:t>
            </a:r>
            <a:r>
              <a:rPr lang="en-US" sz="2400" b="1" dirty="0">
                <a:latin typeface="+mn-lt"/>
              </a:rPr>
              <a:t>New Project </a:t>
            </a:r>
            <a:r>
              <a:rPr lang="en-US" sz="2400" dirty="0">
                <a:latin typeface="+mn-lt"/>
              </a:rPr>
              <a:t>Dialog and </a:t>
            </a:r>
            <a:r>
              <a:rPr lang="en-US" sz="2400" dirty="0" smtClean="0">
                <a:latin typeface="+mn-lt"/>
              </a:rPr>
              <a:t>Project Templates</a:t>
            </a:r>
            <a:endParaRPr lang="en-US" sz="2400" dirty="0">
              <a:latin typeface="+mn-lt"/>
            </a:endParaRPr>
          </a:p>
          <a:p>
            <a:pPr marL="741600" lvl="1" indent="-486000">
              <a:buNone/>
            </a:pPr>
            <a:r>
              <a:rPr lang="en-US" sz="2400" dirty="0" smtClean="0">
                <a:solidFill>
                  <a:schemeClr val="tx2"/>
                </a:solidFill>
                <a:latin typeface="+mn-lt"/>
              </a:rPr>
              <a:t>2.2.6</a:t>
            </a:r>
            <a:r>
              <a:rPr lang="en-US" sz="2400" dirty="0" smtClean="0">
                <a:latin typeface="+mn-lt"/>
              </a:rPr>
              <a:t> </a:t>
            </a:r>
            <a:r>
              <a:rPr lang="en-US" sz="2400" dirty="0">
                <a:latin typeface="+mn-lt"/>
              </a:rPr>
              <a:t>Forms and </a:t>
            </a:r>
            <a:r>
              <a:rPr lang="en-US" sz="2400" dirty="0" smtClean="0">
                <a:latin typeface="+mn-lt"/>
              </a:rPr>
              <a:t>Controls</a:t>
            </a:r>
          </a:p>
          <a:p>
            <a:pPr marL="486000" indent="-486000">
              <a:spcBef>
                <a:spcPts val="600"/>
              </a:spcBef>
              <a:buNone/>
            </a:pPr>
            <a:r>
              <a:rPr lang="en-US" sz="2400" b="1" dirty="0">
                <a:solidFill>
                  <a:schemeClr val="tx2"/>
                </a:solidFill>
                <a:latin typeface="+mn-lt"/>
              </a:rPr>
              <a:t>2.3</a:t>
            </a:r>
            <a:r>
              <a:rPr lang="en-US" sz="2400" b="1" dirty="0">
                <a:latin typeface="+mn-lt"/>
              </a:rPr>
              <a:t> </a:t>
            </a:r>
            <a:r>
              <a:rPr lang="en-US" sz="2400" dirty="0">
                <a:latin typeface="+mn-lt"/>
              </a:rPr>
              <a:t>Menu Bar and </a:t>
            </a:r>
            <a:r>
              <a:rPr lang="en-US" sz="2400" dirty="0" smtClean="0">
                <a:latin typeface="+mn-lt"/>
              </a:rPr>
              <a:t>Toolbar</a:t>
            </a:r>
            <a:endParaRPr lang="en-US" sz="2400" dirty="0">
              <a:latin typeface="+mn-lt"/>
            </a:endParaRPr>
          </a:p>
        </p:txBody>
      </p:sp>
    </p:spTree>
    <p:extLst>
      <p:ext uri="{BB962C8B-B14F-4D97-AF65-F5344CB8AC3E}">
        <p14:creationId xmlns:p14="http://schemas.microsoft.com/office/powerpoint/2010/main" val="1583331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2.10 Auto-Hide </a:t>
            </a:r>
            <a:r>
              <a:rPr lang="en-US" dirty="0"/>
              <a:t>Feature </a:t>
            </a:r>
            <a:r>
              <a:rPr lang="en-US" dirty="0" smtClean="0"/>
              <a:t>Emonstration</a:t>
            </a:r>
            <a:endParaRPr lang="en-US" dirty="0"/>
          </a:p>
        </p:txBody>
      </p:sp>
      <p:pic>
        <p:nvPicPr>
          <p:cNvPr id="5" name="Picture 4" descr="Window with auto-hide enabled. In the Microsoft Visual studio window, auto hidden toolbox and data sources windows are found to the left of the active tab window. Auto hidden solution explorer and properties windows are found to the right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56" y="1662426"/>
            <a:ext cx="6564688" cy="3062885"/>
          </a:xfrm>
          <a:prstGeom prst="rect">
            <a:avLst/>
          </a:prstGeom>
        </p:spPr>
      </p:pic>
    </p:spTree>
    <p:extLst>
      <p:ext uri="{BB962C8B-B14F-4D97-AF65-F5344CB8AC3E}">
        <p14:creationId xmlns:p14="http://schemas.microsoft.com/office/powerpoint/2010/main" val="3831620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2.11 Displaying </a:t>
            </a:r>
            <a:r>
              <a:rPr lang="en-US" dirty="0"/>
              <a:t>the Hidden Toolbox Window </a:t>
            </a:r>
            <a:r>
              <a:rPr lang="en-US" dirty="0" smtClean="0"/>
              <a:t>When </a:t>
            </a:r>
            <a:r>
              <a:rPr lang="en-US" dirty="0"/>
              <a:t>Auto-Hide Is </a:t>
            </a:r>
            <a:r>
              <a:rPr lang="en-US" dirty="0" smtClean="0"/>
              <a:t>Enabled</a:t>
            </a:r>
            <a:endParaRPr lang="en-US" dirty="0"/>
          </a:p>
        </p:txBody>
      </p:sp>
      <p:pic>
        <p:nvPicPr>
          <p:cNvPr id="5" name="Picture 4" descr="Window with auto-hide enabled. When the hidden toolbox window along the extreme left of the window is selected, it displays the expanded window. The toolbox displays a horizontally oriented pin icon on the top right corner when auto hide is enab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7" y="1846973"/>
            <a:ext cx="7557025" cy="2537598"/>
          </a:xfrm>
          <a:prstGeom prst="rect">
            <a:avLst/>
          </a:prstGeom>
        </p:spPr>
      </p:pic>
    </p:spTree>
    <p:extLst>
      <p:ext uri="{BB962C8B-B14F-4D97-AF65-F5344CB8AC3E}">
        <p14:creationId xmlns:p14="http://schemas.microsoft.com/office/powerpoint/2010/main" val="57517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2.12 Disabling </a:t>
            </a:r>
            <a:r>
              <a:rPr lang="en-US" dirty="0"/>
              <a:t>Auto-Hide</a:t>
            </a:r>
            <a:r>
              <a:rPr lang="en-US" dirty="0" smtClean="0"/>
              <a:t>— “Pinning down” </a:t>
            </a:r>
            <a:r>
              <a:rPr lang="en-US" dirty="0"/>
              <a:t>a </a:t>
            </a:r>
            <a:r>
              <a:rPr lang="en-US" dirty="0" smtClean="0"/>
              <a:t>Window</a:t>
            </a:r>
            <a:endParaRPr lang="en-US" dirty="0"/>
          </a:p>
        </p:txBody>
      </p:sp>
      <p:pic>
        <p:nvPicPr>
          <p:cNvPr id="5" name="Picture 4" descr="Disabling auto-hide. In the Microsoft Visual studio window, the toolbox window is expanded. The pin icon in the top right corner is vertically oriented when a window is pinned d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7" y="1941639"/>
            <a:ext cx="7557025" cy="2119314"/>
          </a:xfrm>
          <a:prstGeom prst="rect">
            <a:avLst/>
          </a:prstGeom>
        </p:spPr>
      </p:pic>
    </p:spTree>
    <p:extLst>
      <p:ext uri="{BB962C8B-B14F-4D97-AF65-F5344CB8AC3E}">
        <p14:creationId xmlns:p14="http://schemas.microsoft.com/office/powerpoint/2010/main" val="4126586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Solution </a:t>
            </a:r>
            <a:r>
              <a:rPr lang="en-US" dirty="0" smtClean="0"/>
              <a:t>Explorer </a:t>
            </a:r>
            <a:r>
              <a:rPr lang="en-US" sz="2000" b="0" dirty="0" smtClean="0"/>
              <a:t>(1 of 3)</a:t>
            </a:r>
            <a:endParaRPr lang="en-US" sz="2000" b="0" dirty="0"/>
          </a:p>
        </p:txBody>
      </p:sp>
      <p:sp>
        <p:nvSpPr>
          <p:cNvPr id="3" name="Text Placeholder 2"/>
          <p:cNvSpPr>
            <a:spLocks noGrp="1"/>
          </p:cNvSpPr>
          <p:nvPr>
            <p:ph type="body" idx="1"/>
          </p:nvPr>
        </p:nvSpPr>
        <p:spPr>
          <a:xfrm>
            <a:off x="457200" y="1600201"/>
            <a:ext cx="8229600" cy="2807208"/>
          </a:xfrm>
        </p:spPr>
        <p:txBody>
          <a:bodyPr/>
          <a:lstStyle/>
          <a:p>
            <a:r>
              <a:rPr lang="en-US" sz="2400" dirty="0">
                <a:latin typeface="+mn-lt"/>
              </a:rPr>
              <a:t>The </a:t>
            </a:r>
            <a:r>
              <a:rPr lang="en-US" sz="2400" b="1" dirty="0">
                <a:latin typeface="+mn-lt"/>
              </a:rPr>
              <a:t>Solution Explorer</a:t>
            </a:r>
            <a:r>
              <a:rPr lang="en-US" sz="2400" dirty="0">
                <a:latin typeface="+mn-lt"/>
              </a:rPr>
              <a:t> window </a:t>
            </a:r>
            <a:r>
              <a:rPr lang="en-US" sz="2400" dirty="0" smtClean="0">
                <a:latin typeface="+mn-lt"/>
              </a:rPr>
              <a:t>(Figure </a:t>
            </a:r>
            <a:r>
              <a:rPr lang="en-US" sz="2400" dirty="0">
                <a:latin typeface="+mn-lt"/>
              </a:rPr>
              <a:t>2.13) provides access to all of a solution’s files</a:t>
            </a:r>
            <a:r>
              <a:rPr lang="en-US" sz="2400" dirty="0" smtClean="0">
                <a:latin typeface="+mn-lt"/>
              </a:rPr>
              <a:t>.</a:t>
            </a:r>
            <a:endParaRPr lang="en-US" sz="2400" dirty="0">
              <a:latin typeface="+mn-lt"/>
            </a:endParaRPr>
          </a:p>
          <a:p>
            <a:r>
              <a:rPr lang="en-US" sz="2400" dirty="0">
                <a:latin typeface="+mn-lt"/>
              </a:rPr>
              <a:t>If it’s not shown in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r>
              <a:rPr lang="en-US" sz="2400" dirty="0">
                <a:latin typeface="+mn-lt"/>
              </a:rPr>
              <a:t>, select </a:t>
            </a:r>
            <a:r>
              <a:rPr lang="en-US" sz="2400" b="1" dirty="0">
                <a:latin typeface="+mn-lt"/>
              </a:rPr>
              <a:t>View </a:t>
            </a:r>
            <a:r>
              <a:rPr lang="en-US" sz="2400" b="1" dirty="0" smtClean="0">
                <a:latin typeface="+mn-lt"/>
              </a:rPr>
              <a:t>→ </a:t>
            </a:r>
            <a:r>
              <a:rPr lang="en-US" sz="2400" b="1" dirty="0">
                <a:latin typeface="+mn-lt"/>
              </a:rPr>
              <a:t>Solution Explorer</a:t>
            </a:r>
            <a:r>
              <a:rPr lang="en-US" sz="2400" dirty="0" smtClean="0">
                <a:latin typeface="+mn-lt"/>
              </a:rPr>
              <a:t>.</a:t>
            </a:r>
            <a:endParaRPr lang="en-US" sz="2400" dirty="0">
              <a:latin typeface="+mn-lt"/>
            </a:endParaRPr>
          </a:p>
          <a:p>
            <a:r>
              <a:rPr lang="en-US" sz="2400" dirty="0">
                <a:latin typeface="+mn-lt"/>
              </a:rPr>
              <a:t>When you open a new or existing solution, the Solution Explorer displays the solution’s contents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050892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Solution </a:t>
            </a:r>
            <a:r>
              <a:rPr lang="en-US" dirty="0" smtClean="0"/>
              <a:t>Explorer </a:t>
            </a:r>
            <a:r>
              <a:rPr lang="en-US" sz="2000" b="0" dirty="0" smtClean="0"/>
              <a:t>(2 </a:t>
            </a:r>
            <a:r>
              <a:rPr lang="en-US" sz="2000" b="0" dirty="0"/>
              <a:t>of 3)</a:t>
            </a:r>
            <a:endParaRPr lang="en-US" sz="2000" dirty="0"/>
          </a:p>
        </p:txBody>
      </p:sp>
      <p:sp>
        <p:nvSpPr>
          <p:cNvPr id="3" name="Text Placeholder 2"/>
          <p:cNvSpPr>
            <a:spLocks noGrp="1"/>
          </p:cNvSpPr>
          <p:nvPr>
            <p:ph type="body" idx="1"/>
          </p:nvPr>
        </p:nvSpPr>
        <p:spPr>
          <a:xfrm>
            <a:off x="457200" y="1600201"/>
            <a:ext cx="8229600" cy="3186467"/>
          </a:xfrm>
        </p:spPr>
        <p:txBody>
          <a:bodyPr/>
          <a:lstStyle/>
          <a:p>
            <a:r>
              <a:rPr lang="en-US" sz="2200" dirty="0">
                <a:latin typeface="+mn-lt"/>
              </a:rPr>
              <a:t>The solution’s </a:t>
            </a:r>
            <a:r>
              <a:rPr lang="en-US" sz="2200" b="1" dirty="0">
                <a:latin typeface="+mn-lt"/>
              </a:rPr>
              <a:t>startup project</a:t>
            </a:r>
            <a:r>
              <a:rPr lang="en-US" sz="2200" dirty="0">
                <a:latin typeface="+mn-lt"/>
              </a:rPr>
              <a:t> (shown in </a:t>
            </a:r>
            <a:r>
              <a:rPr lang="en-US" sz="2200" b="1" dirty="0">
                <a:latin typeface="+mn-lt"/>
              </a:rPr>
              <a:t>bold</a:t>
            </a:r>
            <a:r>
              <a:rPr lang="en-US" sz="2200" dirty="0">
                <a:latin typeface="+mn-lt"/>
              </a:rPr>
              <a:t> in the Solution Explorer) is the one that runs when you select </a:t>
            </a:r>
            <a:r>
              <a:rPr lang="en-US" sz="2200" b="1" dirty="0">
                <a:latin typeface="+mn-lt"/>
              </a:rPr>
              <a:t>Debug </a:t>
            </a:r>
            <a:r>
              <a:rPr lang="en-US" sz="2400" b="1" dirty="0">
                <a:latin typeface="+mn-lt"/>
              </a:rPr>
              <a:t>→</a:t>
            </a:r>
            <a:r>
              <a:rPr lang="en-US" sz="2200" b="1" dirty="0" smtClean="0">
                <a:latin typeface="+mn-lt"/>
              </a:rPr>
              <a:t> </a:t>
            </a:r>
            <a:r>
              <a:rPr lang="en-US" sz="2200" b="1" dirty="0">
                <a:latin typeface="+mn-lt"/>
              </a:rPr>
              <a:t>Start Debugging</a:t>
            </a:r>
            <a:r>
              <a:rPr lang="en-US" sz="2200" dirty="0">
                <a:latin typeface="+mn-lt"/>
              </a:rPr>
              <a:t> (or press </a:t>
            </a:r>
            <a:r>
              <a:rPr lang="en-US" sz="2200" b="1" dirty="0">
                <a:latin typeface="+mn-lt"/>
              </a:rPr>
              <a:t>F5</a:t>
            </a:r>
            <a:r>
              <a:rPr lang="en-US" sz="2200" dirty="0">
                <a:latin typeface="+mn-lt"/>
              </a:rPr>
              <a:t>) or select </a:t>
            </a:r>
            <a:r>
              <a:rPr lang="en-US" sz="2200" b="1" dirty="0" smtClean="0">
                <a:latin typeface="+mn-lt"/>
              </a:rPr>
              <a:t>Debug </a:t>
            </a:r>
            <a:r>
              <a:rPr lang="en-US" sz="2400" b="1" dirty="0">
                <a:latin typeface="+mn-lt"/>
              </a:rPr>
              <a:t>→</a:t>
            </a:r>
            <a:r>
              <a:rPr lang="en-US" sz="2200" b="1" dirty="0" smtClean="0">
                <a:latin typeface="+mn-lt"/>
              </a:rPr>
              <a:t> Start </a:t>
            </a:r>
            <a:r>
              <a:rPr lang="en-US" sz="2200" b="1" dirty="0">
                <a:latin typeface="+mn-lt"/>
              </a:rPr>
              <a:t>Without Debugging </a:t>
            </a:r>
            <a:r>
              <a:rPr lang="en-US" sz="2200" dirty="0">
                <a:latin typeface="+mn-lt"/>
              </a:rPr>
              <a:t>(or press </a:t>
            </a:r>
            <a:r>
              <a:rPr lang="en-US" sz="2200" b="1" dirty="0">
                <a:latin typeface="+mn-lt"/>
              </a:rPr>
              <a:t>Ctrl + F5 </a:t>
            </a:r>
            <a:r>
              <a:rPr lang="en-US" sz="2200" dirty="0">
                <a:latin typeface="+mn-lt"/>
              </a:rPr>
              <a:t>key</a:t>
            </a:r>
            <a:r>
              <a:rPr lang="en-US" sz="2200" dirty="0" smtClean="0">
                <a:latin typeface="+mn-lt"/>
              </a:rPr>
              <a:t>).</a:t>
            </a:r>
            <a:endParaRPr lang="en-US" sz="2200" dirty="0">
              <a:latin typeface="+mn-lt"/>
            </a:endParaRPr>
          </a:p>
          <a:p>
            <a:r>
              <a:rPr lang="en-US" sz="2200" dirty="0">
                <a:latin typeface="+mn-lt"/>
              </a:rPr>
              <a:t>For a single-project solution, the startup project is the only project</a:t>
            </a:r>
            <a:r>
              <a:rPr lang="en-US" sz="2200" dirty="0" smtClean="0">
                <a:latin typeface="+mn-lt"/>
              </a:rPr>
              <a:t>.</a:t>
            </a:r>
            <a:endParaRPr lang="en-US" sz="2200" dirty="0">
              <a:latin typeface="+mn-lt"/>
            </a:endParaRPr>
          </a:p>
          <a:p>
            <a:r>
              <a:rPr lang="en-US" sz="2200" dirty="0">
                <a:latin typeface="+mn-lt"/>
              </a:rPr>
              <a:t>When you create an app for the first time, the Solution Explorer window appears as shown in </a:t>
            </a:r>
            <a:r>
              <a:rPr lang="en-US" sz="2200" dirty="0" smtClean="0">
                <a:latin typeface="+mn-lt"/>
              </a:rPr>
              <a:t>Figure </a:t>
            </a:r>
            <a:r>
              <a:rPr lang="en-US" sz="2200" dirty="0">
                <a:latin typeface="+mn-lt"/>
              </a:rPr>
              <a:t>2.13</a:t>
            </a:r>
            <a:r>
              <a:rPr lang="en-US" sz="2200" dirty="0" smtClean="0">
                <a:latin typeface="+mn-lt"/>
              </a:rPr>
              <a:t>.</a:t>
            </a:r>
          </a:p>
        </p:txBody>
      </p:sp>
      <p:sp>
        <p:nvSpPr>
          <p:cNvPr id="4" name="Content Placeholder 3"/>
          <p:cNvSpPr>
            <a:spLocks noGrp="1"/>
          </p:cNvSpPr>
          <p:nvPr>
            <p:ph sz="quarter" idx="13"/>
          </p:nvPr>
        </p:nvSpPr>
        <p:spPr>
          <a:xfrm>
            <a:off x="457200" y="4920274"/>
            <a:ext cx="1836057" cy="506413"/>
          </a:xfrm>
        </p:spPr>
        <p:txBody>
          <a:bodyPr/>
          <a:lstStyle/>
          <a:p>
            <a:pPr marL="255600"/>
            <a:r>
              <a:rPr lang="en-US" sz="2200" dirty="0">
                <a:latin typeface="+mn-lt"/>
              </a:rPr>
              <a:t>The Visual</a:t>
            </a:r>
            <a:endParaRPr lang="en-IN" sz="2200" dirty="0">
              <a:latin typeface="+mn-lt"/>
            </a:endParaRP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976342002"/>
              </p:ext>
            </p:extLst>
          </p:nvPr>
        </p:nvGraphicFramePr>
        <p:xfrm>
          <a:off x="2163775" y="5024510"/>
          <a:ext cx="456396" cy="336291"/>
        </p:xfrm>
        <a:graphic>
          <a:graphicData uri="http://schemas.openxmlformats.org/presentationml/2006/ole">
            <mc:AlternateContent xmlns:mc="http://schemas.openxmlformats.org/markup-compatibility/2006">
              <mc:Choice xmlns:v="urn:schemas-microsoft-com:vml" Requires="v">
                <p:oleObj spid="_x0000_s7674" name="Equation" r:id="rId4" imgW="241200" imgH="177480" progId="Equation.DSMT4">
                  <p:embed/>
                </p:oleObj>
              </mc:Choice>
              <mc:Fallback>
                <p:oleObj name="Equation" r:id="rId4" imgW="241200" imgH="177480" progId="Equation.DSMT4">
                  <p:embed/>
                  <p:pic>
                    <p:nvPicPr>
                      <p:cNvPr id="0" name=""/>
                      <p:cNvPicPr/>
                      <p:nvPr/>
                    </p:nvPicPr>
                    <p:blipFill>
                      <a:blip r:embed="rId5"/>
                      <a:stretch>
                        <a:fillRect/>
                      </a:stretch>
                    </p:blipFill>
                    <p:spPr>
                      <a:xfrm>
                        <a:off x="2163775" y="5024510"/>
                        <a:ext cx="456396" cy="336291"/>
                      </a:xfrm>
                      <a:prstGeom prst="rect">
                        <a:avLst/>
                      </a:prstGeom>
                    </p:spPr>
                  </p:pic>
                </p:oleObj>
              </mc:Fallback>
            </mc:AlternateContent>
          </a:graphicData>
        </a:graphic>
      </p:graphicFrame>
      <p:sp>
        <p:nvSpPr>
          <p:cNvPr id="8" name="Content Placeholder 7"/>
          <p:cNvSpPr>
            <a:spLocks noGrp="1"/>
          </p:cNvSpPr>
          <p:nvPr>
            <p:ph sz="quarter" idx="17"/>
          </p:nvPr>
        </p:nvSpPr>
        <p:spPr>
          <a:xfrm>
            <a:off x="2627086" y="4931622"/>
            <a:ext cx="6059714" cy="425659"/>
          </a:xfrm>
        </p:spPr>
        <p:txBody>
          <a:bodyPr/>
          <a:lstStyle/>
          <a:p>
            <a:pPr marL="0" indent="0">
              <a:buNone/>
            </a:pPr>
            <a:r>
              <a:rPr lang="en-US" sz="2200" dirty="0">
                <a:latin typeface="+mn-lt"/>
              </a:rPr>
              <a:t>file that corresponds to the </a:t>
            </a:r>
            <a:r>
              <a:rPr lang="en-US" sz="2200" dirty="0">
                <a:latin typeface="Consolas" panose="020B0609020204030204" pitchFamily="49" charset="0"/>
              </a:rPr>
              <a:t>Form</a:t>
            </a:r>
            <a:r>
              <a:rPr lang="en-US" sz="2200" dirty="0">
                <a:latin typeface="+mn-lt"/>
              </a:rPr>
              <a:t> </a:t>
            </a:r>
            <a:r>
              <a:rPr lang="en-US" sz="2200" dirty="0" smtClean="0">
                <a:latin typeface="+mn-lt"/>
              </a:rPr>
              <a:t>shown</a:t>
            </a:r>
            <a:endParaRPr lang="en-IN" sz="2200" dirty="0">
              <a:latin typeface="+mn-lt"/>
            </a:endParaRPr>
          </a:p>
        </p:txBody>
      </p:sp>
      <p:sp>
        <p:nvSpPr>
          <p:cNvPr id="5" name="Content Placeholder 4"/>
          <p:cNvSpPr>
            <a:spLocks noGrp="1"/>
          </p:cNvSpPr>
          <p:nvPr>
            <p:ph sz="quarter" idx="14"/>
          </p:nvPr>
        </p:nvSpPr>
        <p:spPr>
          <a:xfrm>
            <a:off x="791029" y="5342360"/>
            <a:ext cx="5812971" cy="436191"/>
          </a:xfrm>
        </p:spPr>
        <p:txBody>
          <a:bodyPr anchor="b"/>
          <a:lstStyle/>
          <a:p>
            <a:pPr marL="432" indent="0">
              <a:buNone/>
            </a:pPr>
            <a:r>
              <a:rPr lang="en-US" sz="2200" dirty="0" smtClean="0">
                <a:latin typeface="+mn-lt"/>
              </a:rPr>
              <a:t>is </a:t>
            </a:r>
            <a:r>
              <a:rPr lang="en-US" sz="2200" dirty="0">
                <a:latin typeface="+mn-lt"/>
              </a:rPr>
              <a:t>named </a:t>
            </a:r>
            <a:r>
              <a:rPr lang="en-US" sz="2200" dirty="0">
                <a:latin typeface="Consolas" panose="020B0609020204030204" pitchFamily="49" charset="0"/>
                <a:cs typeface="Consolas" panose="020B0609020204030204" pitchFamily="49" charset="0"/>
              </a:rPr>
              <a:t>Form1.cs</a:t>
            </a:r>
            <a:r>
              <a:rPr lang="en-US" sz="2200" dirty="0">
                <a:latin typeface="+mn-lt"/>
              </a:rPr>
              <a:t> (selected in Figure 2.13</a:t>
            </a:r>
            <a:r>
              <a:rPr lang="en-US" sz="2200" dirty="0" smtClean="0">
                <a:latin typeface="+mn-lt"/>
              </a:rPr>
              <a:t>).</a:t>
            </a:r>
            <a:endParaRPr lang="en-US" sz="2200" dirty="0">
              <a:latin typeface="+mn-lt"/>
            </a:endParaRPr>
          </a:p>
        </p:txBody>
      </p:sp>
      <p:sp>
        <p:nvSpPr>
          <p:cNvPr id="7" name="Content Placeholder 6"/>
          <p:cNvSpPr>
            <a:spLocks noGrp="1"/>
          </p:cNvSpPr>
          <p:nvPr>
            <p:ph sz="quarter" idx="16"/>
          </p:nvPr>
        </p:nvSpPr>
        <p:spPr>
          <a:xfrm>
            <a:off x="457200" y="5709681"/>
            <a:ext cx="1226457" cy="364338"/>
          </a:xfrm>
        </p:spPr>
        <p:txBody>
          <a:bodyPr/>
          <a:lstStyle/>
          <a:p>
            <a:pPr marL="255600" indent="-255600"/>
            <a:r>
              <a:rPr lang="en-US" sz="2200" dirty="0">
                <a:latin typeface="+mn-lt"/>
              </a:rPr>
              <a:t>Visual</a:t>
            </a:r>
            <a:endParaRPr lang="en-IN" sz="2200" dirty="0">
              <a:latin typeface="+mn-lt"/>
            </a:endParaRP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2333062565"/>
              </p:ext>
            </p:extLst>
          </p:nvPr>
        </p:nvGraphicFramePr>
        <p:xfrm>
          <a:off x="1640516" y="5823979"/>
          <a:ext cx="456396" cy="336291"/>
        </p:xfrm>
        <a:graphic>
          <a:graphicData uri="http://schemas.openxmlformats.org/presentationml/2006/ole">
            <mc:AlternateContent xmlns:mc="http://schemas.openxmlformats.org/markup-compatibility/2006">
              <mc:Choice xmlns:v="urn:schemas-microsoft-com:vml" Requires="v">
                <p:oleObj spid="_x0000_s7675" name="Equation" r:id="rId6" imgW="241200" imgH="177480" progId="Equation.DSMT4">
                  <p:embed/>
                </p:oleObj>
              </mc:Choice>
              <mc:Fallback>
                <p:oleObj name="Equation" r:id="rId6" imgW="241200" imgH="177480" progId="Equation.DSMT4">
                  <p:embed/>
                  <p:pic>
                    <p:nvPicPr>
                      <p:cNvPr id="9" name="Object 8"/>
                      <p:cNvPicPr/>
                      <p:nvPr/>
                    </p:nvPicPr>
                    <p:blipFill>
                      <a:blip r:embed="rId5"/>
                      <a:stretch>
                        <a:fillRect/>
                      </a:stretch>
                    </p:blipFill>
                    <p:spPr>
                      <a:xfrm>
                        <a:off x="1640516" y="5823979"/>
                        <a:ext cx="456396" cy="336291"/>
                      </a:xfrm>
                      <a:prstGeom prst="rect">
                        <a:avLst/>
                      </a:prstGeom>
                    </p:spPr>
                  </p:pic>
                </p:oleObj>
              </mc:Fallback>
            </mc:AlternateContent>
          </a:graphicData>
        </a:graphic>
      </p:graphicFrame>
      <p:sp>
        <p:nvSpPr>
          <p:cNvPr id="6" name="Content Placeholder 5"/>
          <p:cNvSpPr>
            <a:spLocks noGrp="1"/>
          </p:cNvSpPr>
          <p:nvPr>
            <p:ph sz="quarter" idx="15"/>
          </p:nvPr>
        </p:nvSpPr>
        <p:spPr>
          <a:xfrm>
            <a:off x="2103827" y="5734734"/>
            <a:ext cx="6735373" cy="386421"/>
          </a:xfrm>
        </p:spPr>
        <p:txBody>
          <a:bodyPr/>
          <a:lstStyle/>
          <a:p>
            <a:pPr marL="0" indent="0">
              <a:buNone/>
            </a:pPr>
            <a:r>
              <a:rPr lang="en-US" sz="2200" dirty="0" smtClean="0">
                <a:latin typeface="+mn-lt"/>
              </a:rPr>
              <a:t>files </a:t>
            </a:r>
            <a:r>
              <a:rPr lang="en-US" sz="2200" dirty="0">
                <a:latin typeface="+mn-lt"/>
              </a:rPr>
              <a:t>use the </a:t>
            </a:r>
            <a:r>
              <a:rPr lang="en-US" sz="2200" dirty="0">
                <a:latin typeface="Consolas" panose="020B0609020204030204" pitchFamily="49" charset="0"/>
                <a:cs typeface="Consolas" panose="020B0609020204030204" pitchFamily="49" charset="0"/>
              </a:rPr>
              <a:t>.cs </a:t>
            </a:r>
            <a:r>
              <a:rPr lang="en-US" sz="2200" dirty="0">
                <a:latin typeface="+mn-lt"/>
              </a:rPr>
              <a:t>file-name extension, which is </a:t>
            </a:r>
            <a:r>
              <a:rPr lang="en-US" sz="2200" dirty="0" smtClean="0">
                <a:latin typeface="+mn-lt"/>
              </a:rPr>
              <a:t>short</a:t>
            </a:r>
            <a:endParaRPr lang="en-US" sz="2200" dirty="0">
              <a:latin typeface="+mn-lt"/>
            </a:endParaRPr>
          </a:p>
        </p:txBody>
      </p:sp>
      <p:graphicFrame>
        <p:nvGraphicFramePr>
          <p:cNvPr id="11" name="Object 10" descr="for &quot;C sharp.&quot;"/>
          <p:cNvGraphicFramePr>
            <a:graphicFrameLocks noChangeAspect="1"/>
          </p:cNvGraphicFramePr>
          <p:nvPr>
            <p:extLst>
              <p:ext uri="{D42A27DB-BD31-4B8C-83A1-F6EECF244321}">
                <p14:modId xmlns:p14="http://schemas.microsoft.com/office/powerpoint/2010/main" val="2065886411"/>
              </p:ext>
            </p:extLst>
          </p:nvPr>
        </p:nvGraphicFramePr>
        <p:xfrm>
          <a:off x="810296" y="6126251"/>
          <a:ext cx="1153003" cy="336291"/>
        </p:xfrm>
        <a:graphic>
          <a:graphicData uri="http://schemas.openxmlformats.org/presentationml/2006/ole">
            <mc:AlternateContent xmlns:mc="http://schemas.openxmlformats.org/markup-compatibility/2006">
              <mc:Choice xmlns:v="urn:schemas-microsoft-com:vml" Requires="v">
                <p:oleObj spid="_x0000_s7676" name="Equation" r:id="rId7" imgW="609480" imgH="177480" progId="Equation.DSMT4">
                  <p:embed/>
                </p:oleObj>
              </mc:Choice>
              <mc:Fallback>
                <p:oleObj name="Equation" r:id="rId7" imgW="609480" imgH="177480" progId="Equation.DSMT4">
                  <p:embed/>
                  <p:pic>
                    <p:nvPicPr>
                      <p:cNvPr id="0" name=""/>
                      <p:cNvPicPr/>
                      <p:nvPr/>
                    </p:nvPicPr>
                    <p:blipFill>
                      <a:blip r:embed="rId8"/>
                      <a:stretch>
                        <a:fillRect/>
                      </a:stretch>
                    </p:blipFill>
                    <p:spPr>
                      <a:xfrm>
                        <a:off x="810296" y="6126251"/>
                        <a:ext cx="1153003" cy="336291"/>
                      </a:xfrm>
                      <a:prstGeom prst="rect">
                        <a:avLst/>
                      </a:prstGeom>
                    </p:spPr>
                  </p:pic>
                </p:oleObj>
              </mc:Fallback>
            </mc:AlternateContent>
          </a:graphicData>
        </a:graphic>
      </p:graphicFrame>
    </p:spTree>
    <p:extLst>
      <p:ext uri="{BB962C8B-B14F-4D97-AF65-F5344CB8AC3E}">
        <p14:creationId xmlns:p14="http://schemas.microsoft.com/office/powerpoint/2010/main" val="2715881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Solution </a:t>
            </a:r>
            <a:r>
              <a:rPr lang="en-US" dirty="0" smtClean="0"/>
              <a:t>Explorer </a:t>
            </a:r>
            <a:r>
              <a:rPr lang="en-US" sz="2000" b="0" dirty="0" smtClean="0"/>
              <a:t>(3 </a:t>
            </a:r>
            <a:r>
              <a:rPr lang="en-US" sz="2000" b="0" dirty="0"/>
              <a:t>of 3)</a:t>
            </a:r>
            <a:endParaRPr lang="en-US" sz="2000" dirty="0"/>
          </a:p>
        </p:txBody>
      </p:sp>
      <p:sp>
        <p:nvSpPr>
          <p:cNvPr id="3" name="Text Placeholder 2"/>
          <p:cNvSpPr>
            <a:spLocks noGrp="1"/>
          </p:cNvSpPr>
          <p:nvPr>
            <p:ph type="body" idx="1"/>
          </p:nvPr>
        </p:nvSpPr>
        <p:spPr>
          <a:xfrm>
            <a:off x="457199" y="1600200"/>
            <a:ext cx="8373291" cy="4786086"/>
          </a:xfrm>
        </p:spPr>
        <p:txBody>
          <a:bodyPr/>
          <a:lstStyle/>
          <a:p>
            <a:pPr>
              <a:spcBef>
                <a:spcPts val="1000"/>
              </a:spcBef>
            </a:pPr>
            <a:r>
              <a:rPr lang="en-US" sz="2400" dirty="0">
                <a:latin typeface="+mn-lt"/>
              </a:rPr>
              <a:t>By default,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displays only files that you may need to edit—other files that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generates are hidden</a:t>
            </a:r>
            <a:r>
              <a:rPr lang="en-US" sz="2400" dirty="0" smtClean="0">
                <a:latin typeface="+mn-lt"/>
              </a:rPr>
              <a:t>.</a:t>
            </a:r>
            <a:endParaRPr lang="en-US" sz="2400" dirty="0">
              <a:latin typeface="+mn-lt"/>
            </a:endParaRPr>
          </a:p>
          <a:p>
            <a:pPr>
              <a:spcBef>
                <a:spcPts val="1000"/>
              </a:spcBef>
            </a:pPr>
            <a:r>
              <a:rPr lang="en-US" sz="2400" dirty="0">
                <a:latin typeface="+mn-lt"/>
              </a:rPr>
              <a:t>The Solution Explorer window includes a toolbar that contains several icons</a:t>
            </a:r>
            <a:r>
              <a:rPr lang="en-US" sz="2400" dirty="0" smtClean="0">
                <a:latin typeface="+mn-lt"/>
              </a:rPr>
              <a:t>.</a:t>
            </a:r>
            <a:endParaRPr lang="en-US" sz="2400" dirty="0">
              <a:latin typeface="+mn-lt"/>
            </a:endParaRPr>
          </a:p>
          <a:p>
            <a:pPr>
              <a:spcBef>
                <a:spcPts val="1000"/>
              </a:spcBef>
            </a:pPr>
            <a:r>
              <a:rPr lang="en-US" sz="2400" dirty="0">
                <a:latin typeface="+mn-lt"/>
              </a:rPr>
              <a:t>Clicking the </a:t>
            </a:r>
            <a:r>
              <a:rPr lang="en-US" sz="2400" b="1" dirty="0">
                <a:latin typeface="+mn-lt"/>
              </a:rPr>
              <a:t>Show All Files icon</a:t>
            </a:r>
            <a:r>
              <a:rPr lang="en-US" sz="2400" dirty="0">
                <a:latin typeface="+mn-lt"/>
              </a:rPr>
              <a:t> </a:t>
            </a:r>
            <a:r>
              <a:rPr lang="en-US" sz="2400" dirty="0" smtClean="0">
                <a:latin typeface="+mn-lt"/>
              </a:rPr>
              <a:t>(Figure </a:t>
            </a:r>
            <a:r>
              <a:rPr lang="en-US" sz="2400" dirty="0">
                <a:latin typeface="+mn-lt"/>
              </a:rPr>
              <a:t>2.13) displays all the solution’s files, including those generated by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endParaRPr lang="en-US" sz="2400" dirty="0">
              <a:latin typeface="+mn-lt"/>
            </a:endParaRPr>
          </a:p>
          <a:p>
            <a:pPr>
              <a:spcBef>
                <a:spcPts val="1000"/>
              </a:spcBef>
            </a:pPr>
            <a:r>
              <a:rPr lang="en-US" sz="2400" dirty="0">
                <a:latin typeface="+mn-lt"/>
              </a:rPr>
              <a:t>Clicking the arrow to the left of a node </a:t>
            </a:r>
            <a:r>
              <a:rPr lang="en-US" sz="2400" b="1" dirty="0">
                <a:latin typeface="+mn-lt"/>
              </a:rPr>
              <a:t>expands</a:t>
            </a:r>
            <a:r>
              <a:rPr lang="en-US" sz="2400" dirty="0">
                <a:latin typeface="+mn-lt"/>
              </a:rPr>
              <a:t> or </a:t>
            </a:r>
            <a:r>
              <a:rPr lang="en-US" sz="2400" b="1" dirty="0">
                <a:latin typeface="+mn-lt"/>
              </a:rPr>
              <a:t>collapses</a:t>
            </a:r>
            <a:r>
              <a:rPr lang="en-US" sz="2400" dirty="0">
                <a:latin typeface="+mn-lt"/>
              </a:rPr>
              <a:t> that node</a:t>
            </a:r>
            <a:r>
              <a:rPr lang="en-US" sz="2400" dirty="0" smtClean="0">
                <a:latin typeface="+mn-lt"/>
              </a:rPr>
              <a:t>.</a:t>
            </a:r>
            <a:endParaRPr lang="en-US" sz="2400" dirty="0">
              <a:latin typeface="+mn-lt"/>
            </a:endParaRPr>
          </a:p>
          <a:p>
            <a:pPr>
              <a:spcBef>
                <a:spcPts val="1000"/>
              </a:spcBef>
            </a:pPr>
            <a:r>
              <a:rPr lang="en-US" sz="2400" dirty="0">
                <a:latin typeface="+mn-lt"/>
              </a:rPr>
              <a:t>Click the arrow to the left of </a:t>
            </a:r>
            <a:r>
              <a:rPr lang="en-US" sz="2400" b="1" dirty="0">
                <a:latin typeface="+mn-lt"/>
              </a:rPr>
              <a:t>References</a:t>
            </a:r>
            <a:r>
              <a:rPr lang="en-US" sz="2400" dirty="0">
                <a:latin typeface="+mn-lt"/>
              </a:rPr>
              <a:t> to display items grouped under that heading </a:t>
            </a:r>
            <a:r>
              <a:rPr lang="en-US" sz="2400" dirty="0" smtClean="0">
                <a:latin typeface="+mn-lt"/>
              </a:rPr>
              <a:t>(Figure </a:t>
            </a:r>
            <a:r>
              <a:rPr lang="en-US" sz="2400" dirty="0">
                <a:latin typeface="+mn-lt"/>
              </a:rPr>
              <a:t>2.14</a:t>
            </a:r>
            <a:r>
              <a:rPr lang="en-US" sz="2400" dirty="0" smtClean="0">
                <a:latin typeface="+mn-lt"/>
              </a:rPr>
              <a:t>).</a:t>
            </a:r>
            <a:endParaRPr lang="en-US" sz="2400" dirty="0">
              <a:latin typeface="+mn-lt"/>
            </a:endParaRPr>
          </a:p>
          <a:p>
            <a:pPr>
              <a:spcBef>
                <a:spcPts val="1000"/>
              </a:spcBef>
            </a:pPr>
            <a:r>
              <a:rPr lang="en-US" sz="2400" dirty="0">
                <a:latin typeface="+mn-lt"/>
              </a:rPr>
              <a:t>Click the arrow again to collapse the tree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61899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14948"/>
          </a:xfrm>
        </p:spPr>
        <p:txBody>
          <a:bodyPr anchor="b"/>
          <a:lstStyle/>
          <a:p>
            <a:r>
              <a:rPr lang="en-US" dirty="0" smtClean="0"/>
              <a:t>Figure 2.13 Solution </a:t>
            </a:r>
            <a:r>
              <a:rPr lang="en-US" dirty="0"/>
              <a:t>Explorer Window Showing the WindowsFormsApplication1 </a:t>
            </a:r>
            <a:r>
              <a:rPr lang="en-US" dirty="0" smtClean="0"/>
              <a:t>Project</a:t>
            </a:r>
            <a:endParaRPr lang="en-US" dirty="0"/>
          </a:p>
        </p:txBody>
      </p:sp>
      <p:pic>
        <p:nvPicPr>
          <p:cNvPr id="5" name="Picture 4" descr="Solution Explorer window with Windows Forms Application 1 project. A screen capture shows the dialog box of solution explorer. The eighth icon in the toolbar shows all files. The startup project of the solution explorer is the windows forms application 1. When the windows form application 1 is expanded, it displays properties, references, app, dot, config, form 1, dot, c s, and program, dot, c s. The form 1, dot, c s is selec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8" y="2253702"/>
            <a:ext cx="6870023" cy="2501263"/>
          </a:xfrm>
          <a:prstGeom prst="rect">
            <a:avLst/>
          </a:prstGeom>
        </p:spPr>
      </p:pic>
    </p:spTree>
    <p:extLst>
      <p:ext uri="{BB962C8B-B14F-4D97-AF65-F5344CB8AC3E}">
        <p14:creationId xmlns:p14="http://schemas.microsoft.com/office/powerpoint/2010/main" val="272882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2.14 </a:t>
            </a:r>
            <a:r>
              <a:rPr lang="en-US" dirty="0" smtClean="0"/>
              <a:t>Solution </a:t>
            </a:r>
            <a:r>
              <a:rPr lang="en-US" dirty="0"/>
              <a:t>Explorer with the References Node </a:t>
            </a:r>
            <a:r>
              <a:rPr lang="en-US" dirty="0" smtClean="0"/>
              <a:t>Expanded</a:t>
            </a:r>
            <a:endParaRPr lang="en-US" dirty="0"/>
          </a:p>
        </p:txBody>
      </p:sp>
      <p:pic>
        <p:nvPicPr>
          <p:cNvPr id="5" name="Picture 4" descr="List in the solution explorer. The solution explorer window displays the solution windows forms application 1, 1 project, windows forms application 1 expansion node and properties expansion node. When the properties expansion node is expanded, it displays a references expansion node. When the references node is expanded, it displays the following options: analyzers, Microsoft dot c sharp, system, system dot core, system dot data, system dot data dot data set extensions, system dot deployment, system dot drawing, system dot net dot h t t p, system dot windows dot forms, system dot x m l, system dot x m l dot l i n q, a p p dot c o n f i 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56" y="1936537"/>
            <a:ext cx="6564688" cy="4131555"/>
          </a:xfrm>
          <a:prstGeom prst="rect">
            <a:avLst/>
          </a:prstGeom>
        </p:spPr>
      </p:pic>
    </p:spTree>
    <p:extLst>
      <p:ext uri="{BB962C8B-B14F-4D97-AF65-F5344CB8AC3E}">
        <p14:creationId xmlns:p14="http://schemas.microsoft.com/office/powerpoint/2010/main" val="93642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2.4.2 Toolbox</a:t>
            </a:r>
          </a:p>
        </p:txBody>
      </p:sp>
      <p:sp>
        <p:nvSpPr>
          <p:cNvPr id="3" name="Text Placeholder 2"/>
          <p:cNvSpPr>
            <a:spLocks noGrp="1"/>
          </p:cNvSpPr>
          <p:nvPr>
            <p:ph type="body" idx="1"/>
          </p:nvPr>
        </p:nvSpPr>
        <p:spPr>
          <a:xfrm>
            <a:off x="457200" y="1600200"/>
            <a:ext cx="8229600" cy="4617720"/>
          </a:xfrm>
        </p:spPr>
        <p:txBody>
          <a:bodyPr/>
          <a:lstStyle/>
          <a:p>
            <a:r>
              <a:rPr lang="en-US" sz="2400" dirty="0">
                <a:latin typeface="+mn-lt"/>
              </a:rPr>
              <a:t>To display the </a:t>
            </a:r>
            <a:r>
              <a:rPr lang="en-US" sz="2400" b="1" dirty="0">
                <a:latin typeface="+mn-lt"/>
              </a:rPr>
              <a:t>Toolbox</a:t>
            </a:r>
            <a:r>
              <a:rPr lang="en-US" sz="2400" dirty="0">
                <a:latin typeface="+mn-lt"/>
              </a:rPr>
              <a:t> window, select </a:t>
            </a:r>
            <a:r>
              <a:rPr lang="en-US" sz="2400" b="1" dirty="0">
                <a:latin typeface="+mn-lt"/>
              </a:rPr>
              <a:t>View →</a:t>
            </a:r>
            <a:r>
              <a:rPr lang="en-US" sz="2400" b="1" dirty="0" smtClean="0">
                <a:latin typeface="+mn-lt"/>
              </a:rPr>
              <a:t> </a:t>
            </a:r>
            <a:r>
              <a:rPr lang="en-US" sz="2400" b="1" dirty="0">
                <a:latin typeface="+mn-lt"/>
              </a:rPr>
              <a:t>Toolbox</a:t>
            </a:r>
            <a:r>
              <a:rPr lang="en-US" sz="2400" dirty="0" smtClean="0">
                <a:latin typeface="+mn-lt"/>
              </a:rPr>
              <a:t>.</a:t>
            </a:r>
            <a:endParaRPr lang="en-US" sz="2400" dirty="0">
              <a:latin typeface="+mn-lt"/>
            </a:endParaRPr>
          </a:p>
          <a:p>
            <a:pPr lvl="1"/>
            <a:r>
              <a:rPr lang="en-US" sz="2400" dirty="0">
                <a:latin typeface="+mn-lt"/>
              </a:rPr>
              <a:t>Contains the controls used to customize Forms </a:t>
            </a:r>
            <a:r>
              <a:rPr lang="en-US" sz="2400" dirty="0" smtClean="0">
                <a:latin typeface="+mn-lt"/>
              </a:rPr>
              <a:t>(Figure </a:t>
            </a:r>
            <a:r>
              <a:rPr lang="en-US" sz="2400" dirty="0">
                <a:latin typeface="+mn-lt"/>
              </a:rPr>
              <a:t>2.15</a:t>
            </a:r>
            <a:r>
              <a:rPr lang="en-US" sz="2400" dirty="0" smtClean="0">
                <a:latin typeface="+mn-lt"/>
              </a:rPr>
              <a:t>).</a:t>
            </a:r>
            <a:endParaRPr lang="en-US" sz="2400" dirty="0">
              <a:latin typeface="+mn-lt"/>
            </a:endParaRPr>
          </a:p>
          <a:p>
            <a:r>
              <a:rPr lang="en-US" sz="2400" dirty="0">
                <a:latin typeface="+mn-lt"/>
              </a:rPr>
              <a:t>With visual app development, you can “drag and drop” controls onto the </a:t>
            </a:r>
            <a:r>
              <a:rPr lang="en-US" sz="2400" dirty="0">
                <a:latin typeface="Consolas" panose="020B0609020204030204" pitchFamily="49" charset="0"/>
                <a:cs typeface="Consolas" panose="020B0609020204030204" pitchFamily="49" charset="0"/>
              </a:rPr>
              <a:t>Form</a:t>
            </a:r>
            <a:r>
              <a:rPr lang="en-US" sz="2400" dirty="0">
                <a:latin typeface="+mn-lt"/>
              </a:rPr>
              <a:t> and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will write the code that creates the controls for you</a:t>
            </a:r>
            <a:r>
              <a:rPr lang="en-US" sz="2400" dirty="0" smtClean="0">
                <a:latin typeface="+mn-lt"/>
              </a:rPr>
              <a:t>.</a:t>
            </a:r>
            <a:endParaRPr lang="en-US" sz="2400" dirty="0">
              <a:latin typeface="+mn-lt"/>
            </a:endParaRPr>
          </a:p>
          <a:p>
            <a:r>
              <a:rPr lang="en-US" sz="2400" dirty="0">
                <a:latin typeface="+mn-lt"/>
              </a:rPr>
              <a:t>The Toolbox groups the prebuilt controls into categories—</a:t>
            </a:r>
            <a:r>
              <a:rPr lang="en-US" sz="2400" b="1" dirty="0">
                <a:latin typeface="+mn-lt"/>
              </a:rPr>
              <a:t>All Windows Forms</a:t>
            </a:r>
            <a:r>
              <a:rPr lang="en-US" sz="2400" dirty="0">
                <a:latin typeface="+mn-lt"/>
              </a:rPr>
              <a:t>, </a:t>
            </a:r>
            <a:r>
              <a:rPr lang="en-US" sz="2400" b="1" dirty="0">
                <a:latin typeface="+mn-lt"/>
              </a:rPr>
              <a:t>Common</a:t>
            </a:r>
            <a:r>
              <a:rPr lang="en-US" sz="2400" dirty="0">
                <a:latin typeface="+mn-lt"/>
              </a:rPr>
              <a:t> </a:t>
            </a:r>
            <a:r>
              <a:rPr lang="en-US" sz="2400" b="1" dirty="0">
                <a:latin typeface="+mn-lt"/>
              </a:rPr>
              <a:t>Controls</a:t>
            </a:r>
            <a:r>
              <a:rPr lang="en-US" sz="2400" dirty="0">
                <a:latin typeface="+mn-lt"/>
              </a:rPr>
              <a:t>, </a:t>
            </a:r>
            <a:r>
              <a:rPr lang="en-US" sz="2400" b="1" dirty="0">
                <a:latin typeface="+mn-lt"/>
              </a:rPr>
              <a:t>Containers</a:t>
            </a:r>
            <a:r>
              <a:rPr lang="en-US" sz="2400" dirty="0">
                <a:latin typeface="+mn-lt"/>
              </a:rPr>
              <a:t>, </a:t>
            </a:r>
            <a:r>
              <a:rPr lang="en-US" sz="2400" b="1" dirty="0">
                <a:latin typeface="+mn-lt"/>
              </a:rPr>
              <a:t>Menus &amp; Toolbars</a:t>
            </a:r>
            <a:r>
              <a:rPr lang="en-US" sz="2400" dirty="0">
                <a:latin typeface="+mn-lt"/>
              </a:rPr>
              <a:t>, </a:t>
            </a:r>
            <a:r>
              <a:rPr lang="en-US" sz="2400" b="1" dirty="0">
                <a:latin typeface="+mn-lt"/>
              </a:rPr>
              <a:t>Data</a:t>
            </a:r>
            <a:r>
              <a:rPr lang="en-US" sz="2400" dirty="0">
                <a:latin typeface="+mn-lt"/>
              </a:rPr>
              <a:t>, </a:t>
            </a:r>
            <a:r>
              <a:rPr lang="en-US" sz="2400" b="1" dirty="0">
                <a:latin typeface="+mn-lt"/>
              </a:rPr>
              <a:t>Components</a:t>
            </a:r>
            <a:r>
              <a:rPr lang="en-US" sz="2400" dirty="0">
                <a:latin typeface="+mn-lt"/>
              </a:rPr>
              <a:t>, </a:t>
            </a:r>
            <a:r>
              <a:rPr lang="en-US" sz="2400" b="1" dirty="0">
                <a:latin typeface="+mn-lt"/>
              </a:rPr>
              <a:t>Printing</a:t>
            </a:r>
            <a:r>
              <a:rPr lang="en-US" sz="2400" dirty="0">
                <a:latin typeface="+mn-lt"/>
              </a:rPr>
              <a:t>, </a:t>
            </a:r>
            <a:r>
              <a:rPr lang="en-US" sz="2400" b="1" dirty="0">
                <a:latin typeface="+mn-lt"/>
              </a:rPr>
              <a:t>Dialogs</a:t>
            </a:r>
            <a:r>
              <a:rPr lang="en-US" sz="2400" dirty="0">
                <a:latin typeface="+mn-lt"/>
              </a:rPr>
              <a:t>, </a:t>
            </a:r>
            <a:r>
              <a:rPr lang="en-US" sz="2400" b="1" dirty="0">
                <a:latin typeface="+mn-lt"/>
              </a:rPr>
              <a:t>Reporting</a:t>
            </a:r>
            <a:r>
              <a:rPr lang="en-US" sz="2400" dirty="0">
                <a:latin typeface="+mn-lt"/>
              </a:rPr>
              <a:t>, </a:t>
            </a:r>
            <a:r>
              <a:rPr lang="en-US" sz="2400" b="1" dirty="0" smtClean="0">
                <a:latin typeface="+mn-lt"/>
              </a:rPr>
              <a:t>W</a:t>
            </a:r>
            <a:r>
              <a:rPr lang="en-US" sz="100" b="1" dirty="0" smtClean="0">
                <a:latin typeface="+mn-lt"/>
              </a:rPr>
              <a:t> </a:t>
            </a:r>
            <a:r>
              <a:rPr lang="en-US" sz="2400" b="1" dirty="0" smtClean="0">
                <a:latin typeface="+mn-lt"/>
              </a:rPr>
              <a:t>P</a:t>
            </a:r>
            <a:r>
              <a:rPr lang="en-US" sz="100" b="1" dirty="0" smtClean="0">
                <a:latin typeface="+mn-lt"/>
              </a:rPr>
              <a:t> </a:t>
            </a:r>
            <a:r>
              <a:rPr lang="en-US" sz="2400" b="1" dirty="0" smtClean="0">
                <a:latin typeface="+mn-lt"/>
              </a:rPr>
              <a:t>F </a:t>
            </a:r>
            <a:r>
              <a:rPr lang="en-US" sz="2400" b="1" dirty="0">
                <a:latin typeface="+mn-lt"/>
              </a:rPr>
              <a:t>Interoperability</a:t>
            </a:r>
            <a:r>
              <a:rPr lang="en-US" sz="2400" dirty="0">
                <a:latin typeface="+mn-lt"/>
              </a:rPr>
              <a:t> and </a:t>
            </a:r>
            <a:r>
              <a:rPr lang="en-US" sz="2400" b="1" dirty="0">
                <a:latin typeface="+mn-lt"/>
              </a:rPr>
              <a:t>General</a:t>
            </a:r>
            <a:r>
              <a:rPr lang="en-US" sz="2400" b="1" dirty="0" smtClean="0">
                <a:latin typeface="+mn-lt"/>
              </a:rPr>
              <a:t>.</a:t>
            </a:r>
            <a:endParaRPr lang="en-US" sz="2400" dirty="0">
              <a:latin typeface="+mn-lt"/>
            </a:endParaRPr>
          </a:p>
        </p:txBody>
      </p:sp>
    </p:spTree>
    <p:extLst>
      <p:ext uri="{BB962C8B-B14F-4D97-AF65-F5344CB8AC3E}">
        <p14:creationId xmlns:p14="http://schemas.microsoft.com/office/powerpoint/2010/main" val="3875052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2.15 Toolbox </a:t>
            </a:r>
            <a:r>
              <a:rPr lang="en-US" dirty="0"/>
              <a:t>Window Displaying Controls for the Common Controls </a:t>
            </a:r>
            <a:r>
              <a:rPr lang="en-US" dirty="0" smtClean="0"/>
              <a:t>Group</a:t>
            </a:r>
            <a:endParaRPr lang="en-US" dirty="0"/>
          </a:p>
        </p:txBody>
      </p:sp>
      <p:pic>
        <p:nvPicPr>
          <p:cNvPr id="4" name="Picture 3" descr="The Common Controls group. The toolbox displays the following group names: all windows forms, common controls, containers, and data. When the common controls node is expanded, it displays the following controls: pointer, button, check box, checked list box, combo box, date time picker, label, link label, list box, list view, masked text box, month calendar, notify icon, numeric up down, picture box, progress bar, radio button, rich text box, text box, tool tip, tree view, web browser. The other nodes in the toolbox are: containers, menus and tool bars, data, components, printing, dialogs, reporting, W P F interoperabili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724" y="1645719"/>
            <a:ext cx="4390552" cy="4684105"/>
          </a:xfrm>
          <a:prstGeom prst="rect">
            <a:avLst/>
          </a:prstGeom>
        </p:spPr>
      </p:pic>
    </p:spTree>
    <p:extLst>
      <p:ext uri="{BB962C8B-B14F-4D97-AF65-F5344CB8AC3E}">
        <p14:creationId xmlns:p14="http://schemas.microsoft.com/office/powerpoint/2010/main" val="156251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(2 </a:t>
            </a:r>
            <a:r>
              <a:rPr lang="en-US" sz="2000" b="0" dirty="0"/>
              <a:t>of </a:t>
            </a:r>
            <a:r>
              <a:rPr lang="en-US" sz="2000" b="0" dirty="0" smtClean="0"/>
              <a:t>2)</a:t>
            </a:r>
            <a:endParaRPr lang="en-US" sz="2000" dirty="0"/>
          </a:p>
        </p:txBody>
      </p:sp>
      <p:sp>
        <p:nvSpPr>
          <p:cNvPr id="3" name="Text Placeholder 2"/>
          <p:cNvSpPr>
            <a:spLocks noGrp="1"/>
          </p:cNvSpPr>
          <p:nvPr>
            <p:ph type="body" idx="1"/>
          </p:nvPr>
        </p:nvSpPr>
        <p:spPr>
          <a:xfrm>
            <a:off x="457200" y="1600200"/>
            <a:ext cx="8229600" cy="4399547"/>
          </a:xfrm>
        </p:spPr>
        <p:txBody>
          <a:bodyPr/>
          <a:lstStyle/>
          <a:p>
            <a:pPr marL="0" indent="0">
              <a:buNone/>
            </a:pPr>
            <a:r>
              <a:rPr lang="en-US" sz="2400" b="1" dirty="0" smtClean="0">
                <a:solidFill>
                  <a:schemeClr val="tx2"/>
                </a:solidFill>
                <a:latin typeface="+mn-lt"/>
              </a:rPr>
              <a:t>2.4</a:t>
            </a:r>
            <a:r>
              <a:rPr lang="en-US" sz="2400" b="1" dirty="0" smtClean="0">
                <a:latin typeface="+mn-lt"/>
              </a:rPr>
              <a:t> </a:t>
            </a:r>
            <a:r>
              <a:rPr lang="en-US" sz="2400" dirty="0" smtClean="0">
                <a:latin typeface="+mn-lt"/>
              </a:rPr>
              <a:t>Navigating the Visual Studio 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p>
          <a:p>
            <a:pPr marL="741600" lvl="1" indent="-486000">
              <a:buNone/>
            </a:pPr>
            <a:r>
              <a:rPr lang="en-US" sz="2400" dirty="0" smtClean="0">
                <a:solidFill>
                  <a:schemeClr val="tx2"/>
                </a:solidFill>
                <a:latin typeface="+mn-lt"/>
              </a:rPr>
              <a:t>2.4.1</a:t>
            </a:r>
            <a:r>
              <a:rPr lang="en-US" sz="2400" dirty="0" smtClean="0">
                <a:latin typeface="+mn-lt"/>
              </a:rPr>
              <a:t> </a:t>
            </a:r>
            <a:r>
              <a:rPr lang="en-US" sz="2400" b="1" dirty="0" smtClean="0">
                <a:latin typeface="+mn-lt"/>
              </a:rPr>
              <a:t>Solution Explorer</a:t>
            </a:r>
          </a:p>
          <a:p>
            <a:pPr marL="741600" lvl="1" indent="-486000">
              <a:buNone/>
            </a:pPr>
            <a:r>
              <a:rPr lang="en-US" sz="2400" dirty="0" smtClean="0">
                <a:solidFill>
                  <a:schemeClr val="tx2"/>
                </a:solidFill>
                <a:latin typeface="+mn-lt"/>
              </a:rPr>
              <a:t>2.4.2</a:t>
            </a:r>
            <a:r>
              <a:rPr lang="en-US" sz="2400" dirty="0" smtClean="0">
                <a:latin typeface="+mn-lt"/>
              </a:rPr>
              <a:t> </a:t>
            </a:r>
            <a:r>
              <a:rPr lang="en-US" sz="2400" b="1" dirty="0" smtClean="0">
                <a:latin typeface="+mn-lt"/>
              </a:rPr>
              <a:t>Toolbox</a:t>
            </a:r>
          </a:p>
          <a:p>
            <a:pPr marL="741600" lvl="1" indent="-486000">
              <a:buNone/>
            </a:pPr>
            <a:r>
              <a:rPr lang="en-US" sz="2400" dirty="0" smtClean="0">
                <a:solidFill>
                  <a:schemeClr val="tx2"/>
                </a:solidFill>
                <a:latin typeface="+mn-lt"/>
              </a:rPr>
              <a:t>2.4.3</a:t>
            </a:r>
            <a:r>
              <a:rPr lang="en-US" sz="2400" dirty="0" smtClean="0">
                <a:latin typeface="+mn-lt"/>
              </a:rPr>
              <a:t> </a:t>
            </a:r>
            <a:r>
              <a:rPr lang="en-US" sz="2400" b="1" dirty="0" smtClean="0">
                <a:latin typeface="+mn-lt"/>
              </a:rPr>
              <a:t>Properties </a:t>
            </a:r>
            <a:r>
              <a:rPr lang="en-US" sz="2400" dirty="0" smtClean="0">
                <a:latin typeface="+mn-lt"/>
              </a:rPr>
              <a:t>Window</a:t>
            </a:r>
          </a:p>
          <a:p>
            <a:pPr marL="0" indent="0">
              <a:buNone/>
            </a:pPr>
            <a:r>
              <a:rPr lang="en-US" sz="2400" b="1" dirty="0" smtClean="0">
                <a:solidFill>
                  <a:schemeClr val="tx2"/>
                </a:solidFill>
                <a:latin typeface="+mn-lt"/>
              </a:rPr>
              <a:t>2.5</a:t>
            </a:r>
            <a:r>
              <a:rPr lang="en-US" sz="2400" b="1" dirty="0" smtClean="0">
                <a:latin typeface="+mn-lt"/>
              </a:rPr>
              <a:t> </a:t>
            </a:r>
            <a:r>
              <a:rPr lang="en-US" sz="2400" dirty="0" smtClean="0">
                <a:latin typeface="+mn-lt"/>
              </a:rPr>
              <a:t>Help Menu and Context-Sensitive Help</a:t>
            </a:r>
          </a:p>
          <a:p>
            <a:pPr marL="0" indent="0">
              <a:buNone/>
            </a:pPr>
            <a:r>
              <a:rPr lang="en-US" sz="2400" b="1" dirty="0" smtClean="0">
                <a:solidFill>
                  <a:schemeClr val="tx2"/>
                </a:solidFill>
                <a:latin typeface="+mn-lt"/>
              </a:rPr>
              <a:t>2.6</a:t>
            </a:r>
            <a:r>
              <a:rPr lang="en-US" sz="2400" b="1" dirty="0" smtClean="0">
                <a:latin typeface="+mn-lt"/>
              </a:rPr>
              <a:t> </a:t>
            </a:r>
            <a:r>
              <a:rPr lang="en-US" sz="2400" dirty="0" smtClean="0">
                <a:latin typeface="+mn-lt"/>
              </a:rPr>
              <a:t>Visual Programming: Creating a Simple App that Displays Text and an Image</a:t>
            </a:r>
          </a:p>
          <a:p>
            <a:pPr marL="0" indent="0">
              <a:buNone/>
            </a:pPr>
            <a:r>
              <a:rPr lang="en-US" sz="2400" b="1" dirty="0" smtClean="0">
                <a:solidFill>
                  <a:schemeClr val="tx2"/>
                </a:solidFill>
                <a:latin typeface="+mn-lt"/>
              </a:rPr>
              <a:t>2.7</a:t>
            </a:r>
            <a:r>
              <a:rPr lang="en-US" sz="2400" b="1" dirty="0" smtClean="0">
                <a:latin typeface="+mn-lt"/>
              </a:rPr>
              <a:t> </a:t>
            </a:r>
            <a:r>
              <a:rPr lang="en-US" sz="2400" dirty="0" smtClean="0">
                <a:latin typeface="+mn-lt"/>
              </a:rPr>
              <a:t>Wrap-Up</a:t>
            </a:r>
          </a:p>
          <a:p>
            <a:pPr marL="0" indent="0">
              <a:buNone/>
            </a:pPr>
            <a:r>
              <a:rPr lang="en-US" sz="2400" b="1" dirty="0" smtClean="0">
                <a:solidFill>
                  <a:schemeClr val="tx2"/>
                </a:solidFill>
                <a:latin typeface="+mn-lt"/>
              </a:rPr>
              <a:t>2.8</a:t>
            </a:r>
            <a:r>
              <a:rPr lang="en-US" sz="2400" b="1" dirty="0" smtClean="0">
                <a:latin typeface="+mn-lt"/>
              </a:rPr>
              <a:t> </a:t>
            </a:r>
            <a:r>
              <a:rPr lang="en-US" sz="2400" dirty="0" smtClean="0">
                <a:latin typeface="+mn-lt"/>
              </a:rPr>
              <a:t>Web Resources</a:t>
            </a:r>
            <a:endParaRPr lang="en-US" sz="2400" dirty="0">
              <a:latin typeface="+mn-lt"/>
            </a:endParaRPr>
          </a:p>
        </p:txBody>
      </p:sp>
    </p:spTree>
    <p:extLst>
      <p:ext uri="{BB962C8B-B14F-4D97-AF65-F5344CB8AC3E}">
        <p14:creationId xmlns:p14="http://schemas.microsoft.com/office/powerpoint/2010/main" val="2042206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2.4.3 Properties </a:t>
            </a:r>
            <a:r>
              <a:rPr lang="en-US" dirty="0" smtClean="0"/>
              <a:t>Window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3741057"/>
          </a:xfrm>
        </p:spPr>
        <p:txBody>
          <a:bodyPr/>
          <a:lstStyle/>
          <a:p>
            <a:r>
              <a:rPr lang="en-US" sz="2400" dirty="0">
                <a:latin typeface="+mn-lt"/>
              </a:rPr>
              <a:t>If the </a:t>
            </a:r>
            <a:r>
              <a:rPr lang="en-US" sz="2400" b="1" dirty="0">
                <a:latin typeface="+mn-lt"/>
              </a:rPr>
              <a:t>Properties </a:t>
            </a:r>
            <a:r>
              <a:rPr lang="en-US" sz="2400" dirty="0">
                <a:latin typeface="+mn-lt"/>
              </a:rPr>
              <a:t>window is not displayed below the Solution Explorer, select </a:t>
            </a:r>
            <a:r>
              <a:rPr lang="en-US" sz="2400" b="1" dirty="0">
                <a:latin typeface="+mn-lt"/>
              </a:rPr>
              <a:t>View </a:t>
            </a:r>
            <a:r>
              <a:rPr lang="en-US" sz="2400" b="1" dirty="0" smtClean="0">
                <a:latin typeface="+mn-lt"/>
              </a:rPr>
              <a:t>→ </a:t>
            </a:r>
            <a:r>
              <a:rPr lang="en-US" sz="2400" b="1" dirty="0">
                <a:latin typeface="+mn-lt"/>
              </a:rPr>
              <a:t>Properties Window </a:t>
            </a:r>
            <a:r>
              <a:rPr lang="en-US" sz="2400" dirty="0">
                <a:latin typeface="+mn-lt"/>
              </a:rPr>
              <a:t>to display it.</a:t>
            </a:r>
          </a:p>
          <a:p>
            <a:r>
              <a:rPr lang="en-US" sz="2400" dirty="0">
                <a:latin typeface="+mn-lt"/>
              </a:rPr>
              <a:t>The </a:t>
            </a:r>
            <a:r>
              <a:rPr lang="en-US" sz="2400" b="1" dirty="0">
                <a:latin typeface="+mn-lt"/>
              </a:rPr>
              <a:t>Properties</a:t>
            </a:r>
            <a:r>
              <a:rPr lang="en-US" sz="2400" dirty="0">
                <a:latin typeface="+mn-lt"/>
              </a:rPr>
              <a:t> </a:t>
            </a:r>
            <a:r>
              <a:rPr lang="en-US" sz="2400" b="1" dirty="0">
                <a:latin typeface="+mn-lt"/>
              </a:rPr>
              <a:t>window</a:t>
            </a:r>
            <a:r>
              <a:rPr lang="en-US" sz="2400" dirty="0">
                <a:latin typeface="+mn-lt"/>
              </a:rPr>
              <a:t> contains the properties for the </a:t>
            </a:r>
            <a:r>
              <a:rPr lang="en-US" sz="2400" dirty="0" smtClean="0">
                <a:latin typeface="+mn-lt"/>
              </a:rPr>
              <a:t>currently selected </a:t>
            </a:r>
            <a:r>
              <a:rPr lang="en-US" sz="2400" dirty="0" smtClean="0">
                <a:latin typeface="Consolas" panose="020B0609020204030204" pitchFamily="49" charset="0"/>
                <a:cs typeface="Consolas" panose="020B0609020204030204" pitchFamily="49" charset="0"/>
              </a:rPr>
              <a:t>Form</a:t>
            </a:r>
            <a:r>
              <a:rPr lang="en-US" sz="2400" dirty="0" smtClean="0">
                <a:latin typeface="+mn-lt"/>
              </a:rPr>
              <a:t>, </a:t>
            </a:r>
            <a:r>
              <a:rPr lang="en-US" sz="2400" dirty="0">
                <a:latin typeface="+mn-lt"/>
              </a:rPr>
              <a:t>control or file in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endParaRPr lang="en-US" sz="2400" dirty="0">
              <a:latin typeface="+mn-lt"/>
            </a:endParaRPr>
          </a:p>
          <a:p>
            <a:r>
              <a:rPr lang="en-US" sz="2400" b="1" dirty="0">
                <a:latin typeface="+mn-lt"/>
              </a:rPr>
              <a:t>Properties</a:t>
            </a:r>
            <a:r>
              <a:rPr lang="en-US" sz="2400" dirty="0">
                <a:latin typeface="+mn-lt"/>
              </a:rPr>
              <a:t> specify </a:t>
            </a:r>
            <a:r>
              <a:rPr lang="en-US" sz="2400" dirty="0" smtClean="0">
                <a:latin typeface="+mn-lt"/>
              </a:rPr>
              <a:t>information </a:t>
            </a:r>
            <a:r>
              <a:rPr lang="en-US" sz="2400" dirty="0">
                <a:latin typeface="+mn-lt"/>
              </a:rPr>
              <a:t>about the </a:t>
            </a:r>
            <a:r>
              <a:rPr lang="en-US" sz="2400" dirty="0">
                <a:latin typeface="Consolas" panose="020B0609020204030204" pitchFamily="49" charset="0"/>
                <a:cs typeface="Consolas" panose="020B0609020204030204" pitchFamily="49" charset="0"/>
              </a:rPr>
              <a:t>Form</a:t>
            </a:r>
            <a:r>
              <a:rPr lang="en-US" sz="2400" dirty="0">
                <a:latin typeface="+mn-lt"/>
              </a:rPr>
              <a:t> or control</a:t>
            </a:r>
            <a:r>
              <a:rPr lang="en-US" sz="2400" dirty="0" smtClean="0">
                <a:latin typeface="+mn-lt"/>
              </a:rPr>
              <a:t>.</a:t>
            </a:r>
            <a:endParaRPr lang="en-US" sz="2400" dirty="0">
              <a:latin typeface="+mn-lt"/>
            </a:endParaRPr>
          </a:p>
          <a:p>
            <a:r>
              <a:rPr lang="en-US" sz="2400" dirty="0">
                <a:latin typeface="+mn-lt"/>
              </a:rPr>
              <a:t>When you select a property, its description is displayed at the bottom of the </a:t>
            </a:r>
            <a:r>
              <a:rPr lang="en-US" sz="2400" b="1" dirty="0">
                <a:latin typeface="+mn-lt"/>
              </a:rPr>
              <a:t>Properties</a:t>
            </a:r>
            <a:r>
              <a:rPr lang="en-US" sz="2400" dirty="0">
                <a:latin typeface="+mn-lt"/>
              </a:rPr>
              <a:t> window</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96098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2.4.3 Properties </a:t>
            </a:r>
            <a:r>
              <a:rPr lang="en-US" dirty="0" smtClean="0"/>
              <a:t>Window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0"/>
            <a:ext cx="8229600" cy="4696097"/>
          </a:xfrm>
        </p:spPr>
        <p:txBody>
          <a:bodyPr/>
          <a:lstStyle/>
          <a:p>
            <a:pPr>
              <a:spcBef>
                <a:spcPts val="1000"/>
              </a:spcBef>
            </a:pPr>
            <a:r>
              <a:rPr lang="en-US" sz="2400" dirty="0" smtClean="0">
                <a:latin typeface="+mn-lt"/>
              </a:rPr>
              <a:t>Figure </a:t>
            </a:r>
            <a:r>
              <a:rPr lang="en-US" sz="2400" dirty="0">
                <a:latin typeface="+mn-lt"/>
              </a:rPr>
              <a:t>2.16 shows </a:t>
            </a:r>
            <a:r>
              <a:rPr lang="en-US" sz="2400" dirty="0">
                <a:latin typeface="Consolas" panose="020B0609020204030204" pitchFamily="49" charset="0"/>
                <a:cs typeface="Consolas" panose="020B0609020204030204" pitchFamily="49" charset="0"/>
              </a:rPr>
              <a:t>Form1</a:t>
            </a:r>
            <a:r>
              <a:rPr lang="en-US" sz="2400" dirty="0">
                <a:latin typeface="+mn-lt"/>
              </a:rPr>
              <a:t>’s </a:t>
            </a:r>
            <a:r>
              <a:rPr lang="en-US" sz="2400" b="1" dirty="0">
                <a:latin typeface="+mn-lt"/>
              </a:rPr>
              <a:t>Properties</a:t>
            </a:r>
            <a:r>
              <a:rPr lang="en-US" sz="2400" dirty="0">
                <a:latin typeface="+mn-lt"/>
              </a:rPr>
              <a:t> window—you can view by clicking anywhere in the </a:t>
            </a:r>
            <a:r>
              <a:rPr lang="en-US" sz="2400" dirty="0">
                <a:latin typeface="Consolas" panose="020B0609020204030204" pitchFamily="49" charset="0"/>
                <a:cs typeface="Consolas" panose="020B0609020204030204" pitchFamily="49" charset="0"/>
              </a:rPr>
              <a:t>Form1.cs</a:t>
            </a:r>
            <a:r>
              <a:rPr lang="en-US" sz="2400" dirty="0">
                <a:latin typeface="+mn-lt"/>
              </a:rPr>
              <a:t> [Design] window</a:t>
            </a:r>
            <a:r>
              <a:rPr lang="en-US" sz="2400" dirty="0" smtClean="0">
                <a:latin typeface="+mn-lt"/>
              </a:rPr>
              <a:t>.</a:t>
            </a:r>
            <a:endParaRPr lang="en-US" sz="2400" dirty="0">
              <a:latin typeface="+mn-lt"/>
            </a:endParaRPr>
          </a:p>
          <a:p>
            <a:pPr>
              <a:spcBef>
                <a:spcPts val="1000"/>
              </a:spcBef>
            </a:pPr>
            <a:r>
              <a:rPr lang="en-US" sz="2400" dirty="0">
                <a:latin typeface="+mn-lt"/>
              </a:rPr>
              <a:t>The left column lists the </a:t>
            </a:r>
            <a:r>
              <a:rPr lang="en-US" sz="2400" dirty="0">
                <a:latin typeface="Consolas" panose="020B0609020204030204" pitchFamily="49" charset="0"/>
                <a:cs typeface="Consolas" panose="020B0609020204030204" pitchFamily="49" charset="0"/>
              </a:rPr>
              <a:t>Form</a:t>
            </a:r>
            <a:r>
              <a:rPr lang="en-US" sz="2400" dirty="0">
                <a:latin typeface="+mn-lt"/>
              </a:rPr>
              <a:t>’s properties</a:t>
            </a:r>
          </a:p>
          <a:p>
            <a:pPr>
              <a:spcBef>
                <a:spcPts val="1000"/>
              </a:spcBef>
            </a:pPr>
            <a:r>
              <a:rPr lang="en-US" sz="2400" dirty="0">
                <a:latin typeface="+mn-lt"/>
              </a:rPr>
              <a:t>The right column displays the current value of each property</a:t>
            </a:r>
            <a:r>
              <a:rPr lang="en-US" sz="2400" dirty="0" smtClean="0">
                <a:latin typeface="+mn-lt"/>
              </a:rPr>
              <a:t>.</a:t>
            </a:r>
            <a:endParaRPr lang="en-US" sz="2400" dirty="0">
              <a:latin typeface="+mn-lt"/>
            </a:endParaRPr>
          </a:p>
          <a:p>
            <a:pPr>
              <a:spcBef>
                <a:spcPts val="1000"/>
              </a:spcBef>
            </a:pPr>
            <a:r>
              <a:rPr lang="en-US" sz="2400" dirty="0">
                <a:latin typeface="+mn-lt"/>
              </a:rPr>
              <a:t>You can sort the properties </a:t>
            </a:r>
            <a:r>
              <a:rPr lang="en-US" sz="2400" dirty="0" smtClean="0">
                <a:latin typeface="+mn-lt"/>
              </a:rPr>
              <a:t>either</a:t>
            </a:r>
            <a:endParaRPr lang="en-US" sz="2400" dirty="0">
              <a:latin typeface="+mn-lt"/>
            </a:endParaRPr>
          </a:p>
          <a:p>
            <a:pPr lvl="1"/>
            <a:r>
              <a:rPr lang="en-US" sz="2400" b="1" dirty="0">
                <a:latin typeface="+mn-lt"/>
              </a:rPr>
              <a:t>alphabetically</a:t>
            </a:r>
            <a:r>
              <a:rPr lang="en-US" sz="2400" dirty="0">
                <a:latin typeface="+mn-lt"/>
              </a:rPr>
              <a:t> (by clicking the </a:t>
            </a:r>
            <a:r>
              <a:rPr lang="en-US" sz="2400" b="1" dirty="0">
                <a:latin typeface="+mn-lt"/>
              </a:rPr>
              <a:t>Alphabetical</a:t>
            </a:r>
            <a:r>
              <a:rPr lang="en-US" sz="2400" dirty="0">
                <a:latin typeface="+mn-lt"/>
              </a:rPr>
              <a:t> </a:t>
            </a:r>
            <a:r>
              <a:rPr lang="en-US" sz="2400" b="1" dirty="0">
                <a:latin typeface="+mn-lt"/>
              </a:rPr>
              <a:t>icon</a:t>
            </a:r>
            <a:r>
              <a:rPr lang="en-US" sz="2400" dirty="0">
                <a:latin typeface="+mn-lt"/>
              </a:rPr>
              <a:t>) </a:t>
            </a:r>
            <a:r>
              <a:rPr lang="en-US" sz="2400" dirty="0" smtClean="0">
                <a:latin typeface="+mn-lt"/>
              </a:rPr>
              <a:t>or</a:t>
            </a:r>
            <a:endParaRPr lang="en-US" sz="2400" dirty="0">
              <a:latin typeface="+mn-lt"/>
            </a:endParaRPr>
          </a:p>
          <a:p>
            <a:pPr lvl="1"/>
            <a:r>
              <a:rPr lang="en-US" sz="2400" b="1" dirty="0">
                <a:latin typeface="+mn-lt"/>
              </a:rPr>
              <a:t>categorically</a:t>
            </a:r>
            <a:r>
              <a:rPr lang="en-US" sz="2400" dirty="0">
                <a:latin typeface="+mn-lt"/>
              </a:rPr>
              <a:t> (by clicking the </a:t>
            </a:r>
            <a:r>
              <a:rPr lang="en-US" sz="2400" b="1" dirty="0">
                <a:latin typeface="+mn-lt"/>
              </a:rPr>
              <a:t>Categorized</a:t>
            </a:r>
            <a:r>
              <a:rPr lang="en-US" sz="2400" dirty="0">
                <a:latin typeface="+mn-lt"/>
              </a:rPr>
              <a:t> </a:t>
            </a:r>
            <a:r>
              <a:rPr lang="en-US" sz="2400" b="1" dirty="0">
                <a:latin typeface="+mn-lt"/>
              </a:rPr>
              <a:t>icon</a:t>
            </a:r>
            <a:r>
              <a:rPr lang="en-US" sz="2400" dirty="0" smtClean="0">
                <a:latin typeface="+mn-lt"/>
              </a:rPr>
              <a:t>).</a:t>
            </a:r>
            <a:endParaRPr lang="en-US" sz="2400" dirty="0">
              <a:latin typeface="+mn-lt"/>
            </a:endParaRPr>
          </a:p>
          <a:p>
            <a:pPr>
              <a:spcBef>
                <a:spcPts val="1000"/>
              </a:spcBef>
            </a:pPr>
            <a:r>
              <a:rPr lang="en-US" sz="2400" dirty="0">
                <a:latin typeface="+mn-lt"/>
              </a:rPr>
              <a:t>The </a:t>
            </a:r>
            <a:r>
              <a:rPr lang="en-US" sz="2400" b="1" dirty="0">
                <a:latin typeface="+mn-lt"/>
              </a:rPr>
              <a:t>Properties</a:t>
            </a:r>
            <a:r>
              <a:rPr lang="en-US" sz="2400" dirty="0">
                <a:latin typeface="+mn-lt"/>
              </a:rPr>
              <a:t> window is crucial to visual app development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965373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2.16 </a:t>
            </a:r>
            <a:r>
              <a:rPr lang="en-US" dirty="0">
                <a:latin typeface="Consolas" panose="020B0609020204030204" pitchFamily="49" charset="0"/>
              </a:rPr>
              <a:t>Properties</a:t>
            </a:r>
            <a:r>
              <a:rPr lang="en-US" dirty="0"/>
              <a:t> Window</a:t>
            </a:r>
          </a:p>
        </p:txBody>
      </p:sp>
      <p:pic>
        <p:nvPicPr>
          <p:cNvPr id="4" name="Picture 3" descr="The properties window displays the following icons from left to right: categorized icon, alphabetical icon, and toolbar. From top to bottom, it displays the following categories: behavior, data, application settings, data bindings, design, focus, layout, auto scroll margin, auto scroll mini size. The window displays the properties and property values of each category. The selected property’s description is shown at the bottom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821" y="1543762"/>
            <a:ext cx="5057853" cy="4572596"/>
          </a:xfrm>
          <a:prstGeom prst="rect">
            <a:avLst/>
          </a:prstGeom>
        </p:spPr>
      </p:pic>
    </p:spTree>
    <p:extLst>
      <p:ext uri="{BB962C8B-B14F-4D97-AF65-F5344CB8AC3E}">
        <p14:creationId xmlns:p14="http://schemas.microsoft.com/office/powerpoint/2010/main" val="416799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Help Menu and Context-Sensitive Help</a:t>
            </a:r>
          </a:p>
        </p:txBody>
      </p:sp>
      <p:sp>
        <p:nvSpPr>
          <p:cNvPr id="3" name="Text Placeholder 2"/>
          <p:cNvSpPr>
            <a:spLocks noGrp="1"/>
          </p:cNvSpPr>
          <p:nvPr>
            <p:ph type="body" idx="1"/>
          </p:nvPr>
        </p:nvSpPr>
        <p:spPr>
          <a:xfrm>
            <a:off x="457200" y="1600200"/>
            <a:ext cx="8229600" cy="859548"/>
          </a:xfrm>
        </p:spPr>
        <p:txBody>
          <a:bodyPr/>
          <a:lstStyle/>
          <a:p>
            <a:r>
              <a:rPr lang="en-US" sz="2400" dirty="0">
                <a:latin typeface="+mn-lt"/>
              </a:rPr>
              <a:t>Microsoft provides extensive help documentation via the </a:t>
            </a:r>
            <a:r>
              <a:rPr lang="en-US" sz="2400" b="1" dirty="0">
                <a:latin typeface="+mn-lt"/>
              </a:rPr>
              <a:t>Help menu</a:t>
            </a:r>
            <a:r>
              <a:rPr lang="en-US" sz="2400" dirty="0">
                <a:latin typeface="+mn-lt"/>
              </a:rPr>
              <a:t>, which is an excellent way to get </a:t>
            </a:r>
            <a:r>
              <a:rPr lang="en-US" sz="2400" dirty="0" smtClean="0">
                <a:latin typeface="+mn-lt"/>
              </a:rPr>
              <a:t>information</a:t>
            </a:r>
            <a:endParaRPr lang="en-US" sz="2400" dirty="0">
              <a:latin typeface="+mn-lt"/>
            </a:endParaRPr>
          </a:p>
        </p:txBody>
      </p:sp>
      <p:sp>
        <p:nvSpPr>
          <p:cNvPr id="4" name="Content Placeholder 3"/>
          <p:cNvSpPr>
            <a:spLocks noGrp="1"/>
          </p:cNvSpPr>
          <p:nvPr>
            <p:ph sz="quarter" idx="13"/>
          </p:nvPr>
        </p:nvSpPr>
        <p:spPr>
          <a:xfrm>
            <a:off x="457201" y="2341760"/>
            <a:ext cx="5275708" cy="480722"/>
          </a:xfrm>
        </p:spPr>
        <p:txBody>
          <a:bodyPr/>
          <a:lstStyle/>
          <a:p>
            <a:pPr marL="0" indent="265113">
              <a:buNone/>
            </a:pPr>
            <a:r>
              <a:rPr lang="en-US" sz="2400" dirty="0">
                <a:latin typeface="+mn-lt"/>
              </a:rPr>
              <a:t>quickly about Visual Studio, Visual</a:t>
            </a:r>
            <a:endParaRPr lang="en-IN" sz="2400" dirty="0">
              <a:latin typeface="+mn-lt"/>
            </a:endParaRP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178764709"/>
              </p:ext>
            </p:extLst>
          </p:nvPr>
        </p:nvGraphicFramePr>
        <p:xfrm>
          <a:off x="5502376" y="2441356"/>
          <a:ext cx="517249" cy="381130"/>
        </p:xfrm>
        <a:graphic>
          <a:graphicData uri="http://schemas.openxmlformats.org/presentationml/2006/ole">
            <mc:AlternateContent xmlns:mc="http://schemas.openxmlformats.org/markup-compatibility/2006">
              <mc:Choice xmlns:v="urn:schemas-microsoft-com:vml" Requires="v">
                <p:oleObj spid="_x0000_s8345"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5502376" y="2441356"/>
                        <a:ext cx="517249" cy="381130"/>
                      </a:xfrm>
                      <a:prstGeom prst="rect">
                        <a:avLst/>
                      </a:prstGeom>
                    </p:spPr>
                  </p:pic>
                </p:oleObj>
              </mc:Fallback>
            </mc:AlternateContent>
          </a:graphicData>
        </a:graphic>
      </p:graphicFrame>
      <p:sp>
        <p:nvSpPr>
          <p:cNvPr id="5" name="Content Placeholder 4"/>
          <p:cNvSpPr>
            <a:spLocks noGrp="1"/>
          </p:cNvSpPr>
          <p:nvPr>
            <p:ph sz="quarter" idx="14"/>
          </p:nvPr>
        </p:nvSpPr>
        <p:spPr>
          <a:xfrm>
            <a:off x="5975381" y="2362184"/>
            <a:ext cx="1574800" cy="427490"/>
          </a:xfrm>
        </p:spPr>
        <p:txBody>
          <a:bodyPr/>
          <a:lstStyle/>
          <a:p>
            <a:pPr marL="432" indent="0">
              <a:buNone/>
            </a:pPr>
            <a:r>
              <a:rPr lang="en-US" sz="2400" dirty="0">
                <a:latin typeface="+mn-lt"/>
              </a:rPr>
              <a:t>and more</a:t>
            </a:r>
            <a:r>
              <a:rPr lang="en-US" sz="2400" dirty="0" smtClean="0">
                <a:latin typeface="+mn-lt"/>
              </a:rPr>
              <a:t>.</a:t>
            </a:r>
            <a:endParaRPr lang="en-US" sz="2400" dirty="0">
              <a:latin typeface="+mn-lt"/>
            </a:endParaRPr>
          </a:p>
        </p:txBody>
      </p:sp>
      <p:sp>
        <p:nvSpPr>
          <p:cNvPr id="6" name="Content Placeholder 5"/>
          <p:cNvSpPr>
            <a:spLocks noGrp="1"/>
          </p:cNvSpPr>
          <p:nvPr>
            <p:ph sz="quarter" idx="15"/>
          </p:nvPr>
        </p:nvSpPr>
        <p:spPr>
          <a:xfrm>
            <a:off x="457201" y="2912364"/>
            <a:ext cx="8229600" cy="2166467"/>
          </a:xfrm>
        </p:spPr>
        <p:txBody>
          <a:bodyPr/>
          <a:lstStyle/>
          <a:p>
            <a:r>
              <a:rPr lang="en-US" sz="2400" dirty="0">
                <a:latin typeface="+mn-lt"/>
              </a:rPr>
              <a:t>Visual Studio provides </a:t>
            </a:r>
            <a:r>
              <a:rPr lang="en-US" sz="2400" b="1" dirty="0">
                <a:latin typeface="+mn-lt"/>
              </a:rPr>
              <a:t>context-sensitive help</a:t>
            </a:r>
            <a:r>
              <a:rPr lang="en-US" sz="2400" dirty="0">
                <a:latin typeface="+mn-lt"/>
              </a:rPr>
              <a:t> pertaining to the “current content” (that is, the items around the location of the mouse cursor).</a:t>
            </a:r>
          </a:p>
          <a:p>
            <a:r>
              <a:rPr lang="en-US" sz="2400" dirty="0">
                <a:latin typeface="+mn-lt"/>
              </a:rPr>
              <a:t>To use context-sensitive help, click an item, then press the </a:t>
            </a:r>
            <a:r>
              <a:rPr lang="en-US" sz="2400" b="1" dirty="0">
                <a:latin typeface="+mn-lt"/>
              </a:rPr>
              <a:t>F1</a:t>
            </a:r>
            <a:r>
              <a:rPr lang="en-US" sz="2400" dirty="0">
                <a:latin typeface="+mn-lt"/>
              </a:rPr>
              <a:t> key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615305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(1 of 12)</a:t>
            </a:r>
            <a:endParaRPr lang="en-US" sz="2000" b="0" dirty="0"/>
          </a:p>
        </p:txBody>
      </p:sp>
      <p:sp>
        <p:nvSpPr>
          <p:cNvPr id="3" name="Text Placeholder 2"/>
          <p:cNvSpPr>
            <a:spLocks noGrp="1"/>
          </p:cNvSpPr>
          <p:nvPr>
            <p:ph type="body" idx="1"/>
          </p:nvPr>
        </p:nvSpPr>
        <p:spPr>
          <a:xfrm>
            <a:off x="457200" y="1600201"/>
            <a:ext cx="8396514" cy="533400"/>
          </a:xfrm>
        </p:spPr>
        <p:txBody>
          <a:bodyPr/>
          <a:lstStyle/>
          <a:p>
            <a:r>
              <a:rPr lang="en-US" sz="2400" dirty="0">
                <a:latin typeface="+mn-lt"/>
              </a:rPr>
              <a:t>Next, we create an app that displays the text </a:t>
            </a:r>
            <a:r>
              <a:rPr lang="en-US" sz="2400" dirty="0">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Welcome to</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180686740"/>
              </p:ext>
            </p:extLst>
          </p:nvPr>
        </p:nvGraphicFramePr>
        <p:xfrm>
          <a:off x="780955" y="2141673"/>
          <a:ext cx="502037" cy="369921"/>
        </p:xfrm>
        <a:graphic>
          <a:graphicData uri="http://schemas.openxmlformats.org/presentationml/2006/ole">
            <mc:AlternateContent xmlns:mc="http://schemas.openxmlformats.org/markup-compatibility/2006">
              <mc:Choice xmlns:v="urn:schemas-microsoft-com:vml" Requires="v">
                <p:oleObj spid="_x0000_s9367"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780955" y="2141673"/>
                        <a:ext cx="502037" cy="369921"/>
                      </a:xfrm>
                      <a:prstGeom prst="rect">
                        <a:avLst/>
                      </a:prstGeom>
                    </p:spPr>
                  </p:pic>
                </p:oleObj>
              </mc:Fallback>
            </mc:AlternateContent>
          </a:graphicData>
        </a:graphic>
      </p:graphicFrame>
      <p:sp>
        <p:nvSpPr>
          <p:cNvPr id="4" name="Content Placeholder 3"/>
          <p:cNvSpPr>
            <a:spLocks noGrp="1"/>
          </p:cNvSpPr>
          <p:nvPr>
            <p:ph sz="quarter" idx="13"/>
          </p:nvPr>
        </p:nvSpPr>
        <p:spPr>
          <a:xfrm>
            <a:off x="747486" y="2037400"/>
            <a:ext cx="7910286" cy="893181"/>
          </a:xfrm>
        </p:spPr>
        <p:txBody>
          <a:bodyPr/>
          <a:lstStyle/>
          <a:p>
            <a:pPr marL="0" indent="536575">
              <a:buNone/>
            </a:pPr>
            <a:r>
              <a:rPr lang="en-US" sz="2400" dirty="0">
                <a:latin typeface="Consolas" panose="020B0609020204030204" pitchFamily="49" charset="0"/>
                <a:cs typeface="Consolas" panose="020B0609020204030204" pitchFamily="49" charset="0"/>
              </a:rPr>
              <a:t>Programming</a:t>
            </a:r>
            <a:r>
              <a:rPr lang="en-US" sz="2400" dirty="0">
                <a:latin typeface="+mn-lt"/>
                <a:cs typeface="Consolas" panose="020B0609020204030204" pitchFamily="49" charset="0"/>
              </a:rPr>
              <a:t>!"</a:t>
            </a:r>
            <a:r>
              <a:rPr lang="en-US" sz="2400" dirty="0">
                <a:latin typeface="+mn-lt"/>
              </a:rPr>
              <a:t> and an image of the Deitel &amp; Associates bug mascot</a:t>
            </a:r>
            <a:r>
              <a:rPr lang="en-US" sz="2400" dirty="0" smtClean="0">
                <a:latin typeface="+mn-lt"/>
              </a:rPr>
              <a:t>.</a:t>
            </a:r>
            <a:endParaRPr lang="en-US" sz="2400" dirty="0">
              <a:latin typeface="+mn-lt"/>
            </a:endParaRPr>
          </a:p>
        </p:txBody>
      </p:sp>
      <p:sp>
        <p:nvSpPr>
          <p:cNvPr id="5" name="Content Placeholder 4"/>
          <p:cNvSpPr>
            <a:spLocks noGrp="1"/>
          </p:cNvSpPr>
          <p:nvPr>
            <p:ph sz="quarter" idx="14"/>
          </p:nvPr>
        </p:nvSpPr>
        <p:spPr>
          <a:xfrm>
            <a:off x="454025" y="2942825"/>
            <a:ext cx="8232775" cy="1762129"/>
          </a:xfrm>
        </p:spPr>
        <p:txBody>
          <a:bodyPr/>
          <a:lstStyle/>
          <a:p>
            <a:r>
              <a:rPr lang="en-US" sz="2400" dirty="0">
                <a:latin typeface="+mn-lt"/>
              </a:rPr>
              <a:t>The app consists of a </a:t>
            </a:r>
            <a:r>
              <a:rPr lang="en-US" sz="2400" dirty="0">
                <a:latin typeface="Consolas" panose="020B0609020204030204" pitchFamily="49" charset="0"/>
                <a:cs typeface="Consolas" panose="020B0609020204030204" pitchFamily="49" charset="0"/>
              </a:rPr>
              <a:t>Form</a:t>
            </a:r>
            <a:r>
              <a:rPr lang="en-US" sz="2400" dirty="0">
                <a:latin typeface="+mn-lt"/>
              </a:rPr>
              <a:t> that uses </a:t>
            </a:r>
            <a:r>
              <a:rPr lang="en-US" sz="2400" dirty="0" smtClean="0">
                <a:latin typeface="+mn-lt"/>
              </a:rPr>
              <a:t>a </a:t>
            </a:r>
            <a:r>
              <a:rPr lang="en-US" sz="2400" dirty="0" smtClean="0">
                <a:latin typeface="Consolas" panose="020B0609020204030204" pitchFamily="49" charset="0"/>
              </a:rPr>
              <a:t>Label</a:t>
            </a:r>
            <a:r>
              <a:rPr lang="en-US" sz="2400" dirty="0" smtClean="0">
                <a:latin typeface="+mn-lt"/>
              </a:rPr>
              <a:t> and </a:t>
            </a:r>
            <a:r>
              <a:rPr lang="en-US" sz="2400" dirty="0">
                <a:latin typeface="+mn-lt"/>
              </a:rPr>
              <a:t>a </a:t>
            </a:r>
            <a:r>
              <a:rPr lang="en-US" sz="2400" dirty="0">
                <a:latin typeface="Consolas" panose="020B0609020204030204" pitchFamily="49" charset="0"/>
                <a:cs typeface="Consolas" panose="020B0609020204030204" pitchFamily="49" charset="0"/>
              </a:rPr>
              <a:t>PictureBox</a:t>
            </a:r>
            <a:r>
              <a:rPr lang="en-US" sz="2400" dirty="0">
                <a:latin typeface="+mn-lt"/>
              </a:rPr>
              <a:t>. shows the final app </a:t>
            </a:r>
            <a:r>
              <a:rPr lang="en-US" sz="2400" dirty="0" smtClean="0">
                <a:latin typeface="+mn-lt"/>
              </a:rPr>
              <a:t>executing</a:t>
            </a:r>
            <a:r>
              <a:rPr lang="en-US" sz="2400" dirty="0">
                <a:latin typeface="+mn-lt"/>
              </a:rPr>
              <a:t>.</a:t>
            </a:r>
          </a:p>
          <a:p>
            <a:r>
              <a:rPr lang="en-US" sz="2400" dirty="0">
                <a:latin typeface="+mn-lt"/>
              </a:rPr>
              <a:t>The app and the bug image are available with this chapter’s examples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88127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2.17 Simple </a:t>
            </a:r>
            <a:r>
              <a:rPr lang="en-US" dirty="0"/>
              <a:t>App </a:t>
            </a:r>
            <a:r>
              <a:rPr lang="en-US" dirty="0" smtClean="0"/>
              <a:t>Executing</a:t>
            </a:r>
            <a:endParaRPr lang="en-US" dirty="0"/>
          </a:p>
        </p:txBody>
      </p:sp>
      <p:pic>
        <p:nvPicPr>
          <p:cNvPr id="4" name="Picture 3" descr="A simple app program. A simple app dialog box contains label 1 control and picture box control. The label 1 control displays the text which reads, welcome to c hash programming! The picture box control displays an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8" y="1778795"/>
            <a:ext cx="6870023" cy="2999825"/>
          </a:xfrm>
          <a:prstGeom prst="rect">
            <a:avLst/>
          </a:prstGeom>
        </p:spPr>
      </p:pic>
    </p:spTree>
    <p:extLst>
      <p:ext uri="{BB962C8B-B14F-4D97-AF65-F5344CB8AC3E}">
        <p14:creationId xmlns:p14="http://schemas.microsoft.com/office/powerpoint/2010/main" val="2875789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2.18 </a:t>
            </a:r>
            <a:r>
              <a:rPr lang="en-US" dirty="0">
                <a:latin typeface="Consolas" panose="020B0609020204030204" pitchFamily="49" charset="0"/>
              </a:rPr>
              <a:t>New Project</a:t>
            </a:r>
            <a:r>
              <a:rPr lang="en-US" dirty="0"/>
              <a:t> </a:t>
            </a:r>
            <a:r>
              <a:rPr lang="en-US" dirty="0" smtClean="0"/>
              <a:t>Dialog</a:t>
            </a:r>
            <a:endParaRPr lang="en-US" dirty="0"/>
          </a:p>
        </p:txBody>
      </p:sp>
      <p:pic>
        <p:nvPicPr>
          <p:cNvPr id="4" name="Picture 3" descr="The new project window has three panes. In the left pane, the option named classic desktop is selected below the expansion node, installed. The middle pane consists of two drop down lists with the options dot net framework 4 dot 5 dot 2, and default selected. The first template, Windows forms application visual c hash, is selected in the middle pane. The right pane contains the description of selected project provided by the visual studio. The bottom of the window displays the following text boxes: name, location, and solution name. The name of the project, a simple app, is typed in the name box. The following location is selected: location, c, colon, back slash, users, back slash, Paul Deitel, back slash, documents, back slash, Visual Studio 20 15, back slash, projects, back slash. The solution name is entered as, a simple app. Two checkboxes labeled, create directory for solution and add to source control are on the bottom right corner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263" y="1799793"/>
            <a:ext cx="6245475" cy="3897041"/>
          </a:xfrm>
          <a:prstGeom prst="rect">
            <a:avLst/>
          </a:prstGeom>
        </p:spPr>
      </p:pic>
    </p:spTree>
    <p:extLst>
      <p:ext uri="{BB962C8B-B14F-4D97-AF65-F5344CB8AC3E}">
        <p14:creationId xmlns:p14="http://schemas.microsoft.com/office/powerpoint/2010/main" val="3491216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(2 of 12)</a:t>
            </a:r>
            <a:endParaRPr lang="en-US" sz="2000" dirty="0"/>
          </a:p>
        </p:txBody>
      </p:sp>
      <p:sp>
        <p:nvSpPr>
          <p:cNvPr id="3" name="Text Placeholder 2"/>
          <p:cNvSpPr>
            <a:spLocks noGrp="1"/>
          </p:cNvSpPr>
          <p:nvPr>
            <p:ph type="body" idx="1"/>
          </p:nvPr>
        </p:nvSpPr>
        <p:spPr>
          <a:xfrm>
            <a:off x="457200" y="1600201"/>
            <a:ext cx="8229600" cy="954314"/>
          </a:xfrm>
        </p:spPr>
        <p:txBody>
          <a:bodyPr/>
          <a:lstStyle/>
          <a:p>
            <a:r>
              <a:rPr lang="en-US" sz="2400" dirty="0">
                <a:latin typeface="+mn-lt"/>
              </a:rPr>
              <a:t>The text in </a:t>
            </a:r>
            <a:r>
              <a:rPr lang="en-US" sz="2400" dirty="0" smtClean="0">
                <a:latin typeface="+mn-lt"/>
              </a:rPr>
              <a:t>the </a:t>
            </a:r>
            <a:r>
              <a:rPr lang="en-US" sz="2400" dirty="0">
                <a:latin typeface="Consolas" panose="020B0609020204030204" pitchFamily="49" charset="0"/>
                <a:cs typeface="Consolas" panose="020B0609020204030204" pitchFamily="49" charset="0"/>
              </a:rPr>
              <a:t>Form</a:t>
            </a:r>
            <a:r>
              <a:rPr lang="en-US" sz="2400" dirty="0">
                <a:latin typeface="+mn-lt"/>
              </a:rPr>
              <a:t>’s title bar is determined by the Form’s </a:t>
            </a:r>
            <a:r>
              <a:rPr lang="en-US" sz="2400" b="1" dirty="0">
                <a:latin typeface="Consolas" panose="020B0609020204030204" pitchFamily="49" charset="0"/>
                <a:cs typeface="Consolas" panose="020B0609020204030204" pitchFamily="49" charset="0"/>
              </a:rPr>
              <a:t>Text</a:t>
            </a:r>
            <a:r>
              <a:rPr lang="en-US" sz="2400" dirty="0">
                <a:latin typeface="+mn-lt"/>
              </a:rPr>
              <a:t> </a:t>
            </a:r>
            <a:r>
              <a:rPr lang="en-US" sz="2400" b="1" dirty="0">
                <a:latin typeface="+mn-lt"/>
              </a:rPr>
              <a:t>property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11152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2.19 Setting the </a:t>
            </a:r>
            <a:r>
              <a:rPr lang="en-US" dirty="0" smtClean="0">
                <a:latin typeface="Consolas" panose="020B0609020204030204" pitchFamily="49" charset="0"/>
              </a:rPr>
              <a:t>Form</a:t>
            </a:r>
            <a:r>
              <a:rPr lang="en-US" dirty="0" smtClean="0"/>
              <a:t>’s </a:t>
            </a:r>
            <a:r>
              <a:rPr lang="en-US" dirty="0" smtClean="0">
                <a:latin typeface="Consolas" panose="020B0609020204030204" pitchFamily="49" charset="0"/>
              </a:rPr>
              <a:t>Text</a:t>
            </a:r>
            <a:r>
              <a:rPr lang="en-US" dirty="0" smtClean="0"/>
              <a:t> Property in the </a:t>
            </a:r>
            <a:r>
              <a:rPr lang="en-US" dirty="0" smtClean="0">
                <a:latin typeface="Consolas" panose="020B0609020204030204" pitchFamily="49" charset="0"/>
              </a:rPr>
              <a:t>Properties</a:t>
            </a:r>
            <a:r>
              <a:rPr lang="en-US" dirty="0" smtClean="0"/>
              <a:t> Window</a:t>
            </a:r>
            <a:endParaRPr lang="en-US" dirty="0"/>
          </a:p>
        </p:txBody>
      </p:sp>
      <p:pic>
        <p:nvPicPr>
          <p:cNvPr id="4" name="Picture 3" descr="The name and the type of object, form 1 system, dot, windows, dot, forms, dot, form is shown at the top of properties window. The property named, text, is selected and the property value of text is, a simple app. The property description for the selected property is given at the bottom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1" y="1942709"/>
            <a:ext cx="7221157" cy="2613471"/>
          </a:xfrm>
          <a:prstGeom prst="rect">
            <a:avLst/>
          </a:prstGeom>
        </p:spPr>
      </p:pic>
    </p:spTree>
    <p:extLst>
      <p:ext uri="{BB962C8B-B14F-4D97-AF65-F5344CB8AC3E}">
        <p14:creationId xmlns:p14="http://schemas.microsoft.com/office/powerpoint/2010/main" val="2294988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2.20 </a:t>
            </a:r>
            <a:r>
              <a:rPr lang="en-US" dirty="0" smtClean="0">
                <a:latin typeface="Consolas" panose="020B0609020204030204" pitchFamily="49" charset="0"/>
              </a:rPr>
              <a:t>Form</a:t>
            </a:r>
            <a:r>
              <a:rPr lang="en-US" dirty="0" smtClean="0"/>
              <a:t> </a:t>
            </a:r>
            <a:r>
              <a:rPr lang="en-US" dirty="0"/>
              <a:t>with Updated Title-Bar Text and Enabled Sizing </a:t>
            </a:r>
            <a:r>
              <a:rPr lang="en-US" dirty="0" smtClean="0"/>
              <a:t>Handles</a:t>
            </a:r>
            <a:endParaRPr lang="en-US" dirty="0"/>
          </a:p>
        </p:txBody>
      </p:sp>
      <p:pic>
        <p:nvPicPr>
          <p:cNvPr id="4" name="Picture 3" descr="The title bar of the form application window is updated to read, simple app. Sizing handles on the borders of the window are also enab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1" y="1964360"/>
            <a:ext cx="7221157" cy="2802396"/>
          </a:xfrm>
          <a:prstGeom prst="rect">
            <a:avLst/>
          </a:prstGeom>
        </p:spPr>
      </p:pic>
    </p:spTree>
    <p:extLst>
      <p:ext uri="{BB962C8B-B14F-4D97-AF65-F5344CB8AC3E}">
        <p14:creationId xmlns:p14="http://schemas.microsoft.com/office/powerpoint/2010/main" val="64496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Introduction</a:t>
            </a:r>
          </a:p>
        </p:txBody>
      </p:sp>
      <p:sp>
        <p:nvSpPr>
          <p:cNvPr id="3" name="Text Placeholder 2"/>
          <p:cNvSpPr>
            <a:spLocks noGrp="1"/>
          </p:cNvSpPr>
          <p:nvPr>
            <p:ph type="body" idx="1"/>
          </p:nvPr>
        </p:nvSpPr>
        <p:spPr>
          <a:xfrm>
            <a:off x="457200" y="1600201"/>
            <a:ext cx="8229600" cy="774031"/>
          </a:xfrm>
        </p:spPr>
        <p:txBody>
          <a:bodyPr/>
          <a:lstStyle/>
          <a:p>
            <a:r>
              <a:rPr lang="en-US" sz="2400" b="1" dirty="0">
                <a:latin typeface="+mn-lt"/>
              </a:rPr>
              <a:t>Visual Studio </a:t>
            </a:r>
            <a:r>
              <a:rPr lang="en-US" sz="2400" dirty="0">
                <a:latin typeface="+mn-lt"/>
              </a:rPr>
              <a:t>is Microsoft’s Integrated Development Environment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r>
              <a:rPr lang="en-US" sz="2400" dirty="0">
                <a:latin typeface="+mn-lt"/>
              </a:rPr>
              <a:t>) for creating</a:t>
            </a:r>
            <a:r>
              <a:rPr lang="en-US" sz="2400" dirty="0" smtClean="0">
                <a:latin typeface="+mn-lt"/>
              </a:rPr>
              <a:t>, running </a:t>
            </a:r>
            <a:r>
              <a:rPr lang="en-US" sz="2400" dirty="0">
                <a:latin typeface="+mn-lt"/>
              </a:rPr>
              <a:t>and debugging </a:t>
            </a:r>
            <a:endParaRPr lang="en-US" sz="2400" dirty="0" smtClean="0">
              <a:latin typeface="+mn-lt"/>
            </a:endParaRPr>
          </a:p>
        </p:txBody>
      </p:sp>
      <p:sp>
        <p:nvSpPr>
          <p:cNvPr id="4" name="Content Placeholder 3"/>
          <p:cNvSpPr>
            <a:spLocks noGrp="1"/>
          </p:cNvSpPr>
          <p:nvPr>
            <p:ph sz="quarter" idx="13"/>
          </p:nvPr>
        </p:nvSpPr>
        <p:spPr>
          <a:xfrm>
            <a:off x="715824" y="2482035"/>
            <a:ext cx="5670884" cy="506413"/>
          </a:xfrm>
        </p:spPr>
        <p:txBody>
          <a:bodyPr/>
          <a:lstStyle/>
          <a:p>
            <a:pPr marL="432" indent="0">
              <a:buNone/>
            </a:pPr>
            <a:r>
              <a:rPr lang="en-US" sz="2400" dirty="0">
                <a:latin typeface="+mn-lt"/>
              </a:rPr>
              <a:t>apps (also called applications) written in</a:t>
            </a:r>
            <a:endParaRPr lang="en-IN" sz="2400" dirty="0">
              <a:latin typeface="+mn-lt"/>
            </a:endParaRP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858730965"/>
              </p:ext>
            </p:extLst>
          </p:nvPr>
        </p:nvGraphicFramePr>
        <p:xfrm>
          <a:off x="6261345" y="2566775"/>
          <a:ext cx="517249" cy="381130"/>
        </p:xfrm>
        <a:graphic>
          <a:graphicData uri="http://schemas.openxmlformats.org/presentationml/2006/ole">
            <mc:AlternateContent xmlns:mc="http://schemas.openxmlformats.org/markup-compatibility/2006">
              <mc:Choice xmlns:v="urn:schemas-microsoft-com:vml" Requires="v">
                <p:oleObj spid="_x0000_s3502"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6261345" y="2566775"/>
                        <a:ext cx="517249" cy="381130"/>
                      </a:xfrm>
                      <a:prstGeom prst="rect">
                        <a:avLst/>
                      </a:prstGeom>
                    </p:spPr>
                  </p:pic>
                </p:oleObj>
              </mc:Fallback>
            </mc:AlternateContent>
          </a:graphicData>
        </a:graphic>
      </p:graphicFrame>
      <p:sp>
        <p:nvSpPr>
          <p:cNvPr id="5" name="Content Placeholder 4"/>
          <p:cNvSpPr>
            <a:spLocks noGrp="1"/>
          </p:cNvSpPr>
          <p:nvPr>
            <p:ph sz="quarter" idx="14"/>
          </p:nvPr>
        </p:nvSpPr>
        <p:spPr>
          <a:xfrm>
            <a:off x="6778594" y="2453007"/>
            <a:ext cx="1799349" cy="494898"/>
          </a:xfrm>
        </p:spPr>
        <p:txBody>
          <a:bodyPr/>
          <a:lstStyle/>
          <a:p>
            <a:pPr marL="432" indent="0">
              <a:buNone/>
            </a:pPr>
            <a:r>
              <a:rPr lang="en-US" sz="2400" dirty="0">
                <a:latin typeface="+mn-lt"/>
              </a:rPr>
              <a:t>and </a:t>
            </a:r>
            <a:r>
              <a:rPr lang="en-US" sz="2400" dirty="0" smtClean="0">
                <a:latin typeface="+mn-lt"/>
              </a:rPr>
              <a:t>various</a:t>
            </a:r>
            <a:endParaRPr lang="en-IN" sz="2400" dirty="0">
              <a:latin typeface="+mn-lt"/>
            </a:endParaRPr>
          </a:p>
        </p:txBody>
      </p:sp>
      <p:sp>
        <p:nvSpPr>
          <p:cNvPr id="6" name="Content Placeholder 5"/>
          <p:cNvSpPr>
            <a:spLocks noGrp="1"/>
          </p:cNvSpPr>
          <p:nvPr>
            <p:ph sz="quarter" idx="15"/>
          </p:nvPr>
        </p:nvSpPr>
        <p:spPr>
          <a:xfrm>
            <a:off x="715824" y="2982180"/>
            <a:ext cx="5206005" cy="481242"/>
          </a:xfrm>
        </p:spPr>
        <p:txBody>
          <a:bodyPr/>
          <a:lstStyle/>
          <a:p>
            <a:pPr marL="0" indent="0">
              <a:buNone/>
            </a:pPr>
            <a:r>
              <a:rPr lang="en-US" sz="2400" dirty="0" smtClean="0"/>
              <a:t>other.</a:t>
            </a:r>
            <a:r>
              <a:rPr lang="en-IN" sz="2400" dirty="0"/>
              <a:t> </a:t>
            </a:r>
            <a:r>
              <a:rPr lang="en-US" sz="2400" dirty="0" smtClean="0">
                <a:latin typeface="+mn-lt"/>
              </a:rPr>
              <a:t>NET </a:t>
            </a:r>
            <a:r>
              <a:rPr lang="en-US" sz="2400" dirty="0">
                <a:latin typeface="+mn-lt"/>
              </a:rPr>
              <a:t>programming languages</a:t>
            </a:r>
            <a:r>
              <a:rPr lang="en-US" sz="2400" dirty="0" smtClean="0">
                <a:latin typeface="+mn-lt"/>
              </a:rPr>
              <a:t>.</a:t>
            </a:r>
            <a:endParaRPr lang="en-US" sz="2400" dirty="0">
              <a:latin typeface="+mn-lt"/>
            </a:endParaRPr>
          </a:p>
        </p:txBody>
      </p:sp>
      <p:sp>
        <p:nvSpPr>
          <p:cNvPr id="8" name="Content Placeholder 7"/>
          <p:cNvSpPr>
            <a:spLocks noGrp="1"/>
          </p:cNvSpPr>
          <p:nvPr>
            <p:ph sz="quarter" idx="17"/>
          </p:nvPr>
        </p:nvSpPr>
        <p:spPr>
          <a:xfrm>
            <a:off x="457200" y="3463504"/>
            <a:ext cx="8229600" cy="905296"/>
          </a:xfrm>
        </p:spPr>
        <p:txBody>
          <a:bodyPr/>
          <a:lstStyle/>
          <a:p>
            <a:pPr>
              <a:buFont typeface="Arial" panose="020B0604020202020204" pitchFamily="34" charset="0"/>
              <a:buChar char="•"/>
            </a:pPr>
            <a:r>
              <a:rPr lang="en-US" sz="2400" dirty="0">
                <a:latin typeface="+mn-lt"/>
              </a:rPr>
              <a:t>In this chapter, we overview the Visual Studio Community 2015 I</a:t>
            </a:r>
            <a:r>
              <a:rPr lang="en-US" sz="100" dirty="0">
                <a:latin typeface="+mn-lt"/>
              </a:rPr>
              <a:t> </a:t>
            </a:r>
            <a:r>
              <a:rPr lang="en-US" sz="2400" dirty="0">
                <a:latin typeface="+mn-lt"/>
              </a:rPr>
              <a:t>D</a:t>
            </a:r>
            <a:r>
              <a:rPr lang="en-US" sz="100" dirty="0">
                <a:latin typeface="+mn-lt"/>
              </a:rPr>
              <a:t> </a:t>
            </a:r>
            <a:r>
              <a:rPr lang="en-US" sz="2400" dirty="0">
                <a:latin typeface="+mn-lt"/>
              </a:rPr>
              <a:t>E, then show how to create a simple </a:t>
            </a:r>
            <a:r>
              <a:rPr lang="en-US" sz="2400" dirty="0" smtClean="0">
                <a:latin typeface="+mn-lt"/>
              </a:rPr>
              <a:t>Visual</a:t>
            </a:r>
            <a:endParaRPr lang="en-IN" sz="2400" dirty="0">
              <a:latin typeface="+mn-lt"/>
            </a:endParaRP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2549724181"/>
              </p:ext>
            </p:extLst>
          </p:nvPr>
        </p:nvGraphicFramePr>
        <p:xfrm>
          <a:off x="7736748" y="3930666"/>
          <a:ext cx="517249" cy="381130"/>
        </p:xfrm>
        <a:graphic>
          <a:graphicData uri="http://schemas.openxmlformats.org/presentationml/2006/ole">
            <mc:AlternateContent xmlns:mc="http://schemas.openxmlformats.org/markup-compatibility/2006">
              <mc:Choice xmlns:v="urn:schemas-microsoft-com:vml" Requires="v">
                <p:oleObj spid="_x0000_s3503" name="Equation" r:id="rId5" imgW="241200" imgH="177480" progId="Equation.DSMT4">
                  <p:embed/>
                </p:oleObj>
              </mc:Choice>
              <mc:Fallback>
                <p:oleObj name="Equation" r:id="rId5" imgW="241200" imgH="177480" progId="Equation.DSMT4">
                  <p:embed/>
                  <p:pic>
                    <p:nvPicPr>
                      <p:cNvPr id="9" name="Object 8"/>
                      <p:cNvPicPr/>
                      <p:nvPr/>
                    </p:nvPicPr>
                    <p:blipFill>
                      <a:blip r:embed="rId4"/>
                      <a:stretch>
                        <a:fillRect/>
                      </a:stretch>
                    </p:blipFill>
                    <p:spPr>
                      <a:xfrm>
                        <a:off x="7736748" y="3930666"/>
                        <a:ext cx="517249" cy="381130"/>
                      </a:xfrm>
                      <a:prstGeom prst="rect">
                        <a:avLst/>
                      </a:prstGeom>
                    </p:spPr>
                  </p:pic>
                </p:oleObj>
              </mc:Fallback>
            </mc:AlternateContent>
          </a:graphicData>
        </a:graphic>
      </p:graphicFrame>
      <p:sp>
        <p:nvSpPr>
          <p:cNvPr id="7" name="Content Placeholder 6"/>
          <p:cNvSpPr>
            <a:spLocks noGrp="1"/>
          </p:cNvSpPr>
          <p:nvPr>
            <p:ph sz="quarter" idx="16"/>
          </p:nvPr>
        </p:nvSpPr>
        <p:spPr>
          <a:xfrm>
            <a:off x="715824" y="4258495"/>
            <a:ext cx="7970976" cy="1251807"/>
          </a:xfrm>
        </p:spPr>
        <p:txBody>
          <a:bodyPr/>
          <a:lstStyle/>
          <a:p>
            <a:pPr marL="0" indent="0">
              <a:buNone/>
            </a:pPr>
            <a:r>
              <a:rPr lang="en-US" sz="2400" dirty="0" smtClean="0">
                <a:latin typeface="+mn-lt"/>
              </a:rPr>
              <a:t>app </a:t>
            </a:r>
            <a:r>
              <a:rPr lang="en-US" sz="2400" dirty="0">
                <a:latin typeface="+mn-lt"/>
              </a:rPr>
              <a:t>by dragging and dropping predefined building blocks into place—a technique known as </a:t>
            </a:r>
            <a:r>
              <a:rPr lang="en-US" sz="2400" b="1" dirty="0">
                <a:latin typeface="+mn-lt"/>
              </a:rPr>
              <a:t>visual app development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013026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(3 of 12)</a:t>
            </a:r>
            <a:endParaRPr lang="en-US" sz="2000" b="0" dirty="0"/>
          </a:p>
        </p:txBody>
      </p:sp>
      <p:sp>
        <p:nvSpPr>
          <p:cNvPr id="3" name="Text Placeholder 2"/>
          <p:cNvSpPr>
            <a:spLocks noGrp="1"/>
          </p:cNvSpPr>
          <p:nvPr>
            <p:ph type="body" idx="1"/>
          </p:nvPr>
        </p:nvSpPr>
        <p:spPr>
          <a:xfrm>
            <a:off x="457200" y="1600200"/>
            <a:ext cx="8229600" cy="4684486"/>
          </a:xfrm>
        </p:spPr>
        <p:txBody>
          <a:bodyPr/>
          <a:lstStyle/>
          <a:p>
            <a:pPr>
              <a:spcBef>
                <a:spcPts val="1000"/>
              </a:spcBef>
            </a:pPr>
            <a:r>
              <a:rPr lang="en-US" sz="2400" dirty="0">
                <a:latin typeface="+mn-lt"/>
              </a:rPr>
              <a:t>The </a:t>
            </a:r>
            <a:r>
              <a:rPr lang="en-US" sz="2400" dirty="0">
                <a:latin typeface="Consolas" panose="020B0609020204030204" pitchFamily="49" charset="0"/>
                <a:cs typeface="Consolas" panose="020B0609020204030204" pitchFamily="49" charset="0"/>
              </a:rPr>
              <a:t>Form</a:t>
            </a:r>
            <a:r>
              <a:rPr lang="en-US" sz="2400" dirty="0">
                <a:latin typeface="+mn-lt"/>
              </a:rPr>
              <a:t>’s size is specified in pixels (that is, dots on the screen</a:t>
            </a:r>
            <a:r>
              <a:rPr lang="en-US" sz="2400" dirty="0" smtClean="0">
                <a:latin typeface="+mn-lt"/>
              </a:rPr>
              <a:t>).</a:t>
            </a:r>
            <a:endParaRPr lang="en-US" sz="2400" dirty="0">
              <a:latin typeface="+mn-lt"/>
            </a:endParaRPr>
          </a:p>
          <a:p>
            <a:pPr>
              <a:spcBef>
                <a:spcPts val="1000"/>
              </a:spcBef>
            </a:pPr>
            <a:r>
              <a:rPr lang="en-US" sz="2400" dirty="0">
                <a:latin typeface="+mn-lt"/>
              </a:rPr>
              <a:t>By default, a </a:t>
            </a:r>
            <a:r>
              <a:rPr lang="en-US" sz="2400" dirty="0">
                <a:latin typeface="Consolas" panose="020B0609020204030204" pitchFamily="49" charset="0"/>
                <a:cs typeface="Consolas" panose="020B0609020204030204" pitchFamily="49" charset="0"/>
              </a:rPr>
              <a:t>Form</a:t>
            </a:r>
            <a:r>
              <a:rPr lang="en-US" sz="2400" dirty="0">
                <a:latin typeface="+mn-lt"/>
              </a:rPr>
              <a:t> is 300 pixels wide and 300 pixels tall</a:t>
            </a:r>
            <a:r>
              <a:rPr lang="en-US" sz="2400" dirty="0" smtClean="0">
                <a:latin typeface="+mn-lt"/>
              </a:rPr>
              <a:t>.</a:t>
            </a:r>
            <a:endParaRPr lang="en-US" sz="2400" dirty="0">
              <a:latin typeface="+mn-lt"/>
            </a:endParaRPr>
          </a:p>
          <a:p>
            <a:pPr>
              <a:spcBef>
                <a:spcPts val="1000"/>
              </a:spcBef>
            </a:pPr>
            <a:r>
              <a:rPr lang="en-US" sz="2400" dirty="0">
                <a:latin typeface="+mn-lt"/>
              </a:rPr>
              <a:t>You can resize the </a:t>
            </a:r>
            <a:r>
              <a:rPr lang="en-US" sz="2400" dirty="0">
                <a:latin typeface="Consolas" panose="020B0609020204030204" pitchFamily="49" charset="0"/>
                <a:cs typeface="Consolas" panose="020B0609020204030204" pitchFamily="49" charset="0"/>
              </a:rPr>
              <a:t>Form</a:t>
            </a:r>
            <a:r>
              <a:rPr lang="en-US" sz="2400" dirty="0">
                <a:latin typeface="+mn-lt"/>
              </a:rPr>
              <a:t> by dragging one of its</a:t>
            </a:r>
            <a:r>
              <a:rPr lang="en-US" sz="2400" b="1" dirty="0">
                <a:latin typeface="+mn-lt"/>
              </a:rPr>
              <a:t> sizing handles</a:t>
            </a:r>
            <a:r>
              <a:rPr lang="en-US" sz="2400" dirty="0">
                <a:latin typeface="+mn-lt"/>
              </a:rPr>
              <a:t> (the small white squares that appear around the Form, as shown in </a:t>
            </a:r>
            <a:r>
              <a:rPr lang="en-US" sz="2400" dirty="0" smtClean="0">
                <a:latin typeface="+mn-lt"/>
              </a:rPr>
              <a:t>).</a:t>
            </a:r>
            <a:endParaRPr lang="en-US" sz="2400" dirty="0">
              <a:latin typeface="+mn-lt"/>
            </a:endParaRPr>
          </a:p>
          <a:p>
            <a:pPr>
              <a:spcBef>
                <a:spcPts val="1000"/>
              </a:spcBef>
            </a:pPr>
            <a:r>
              <a:rPr lang="en-US" sz="2400" dirty="0">
                <a:latin typeface="+mn-lt"/>
              </a:rPr>
              <a:t>As you drag the mouse,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E’s </a:t>
            </a:r>
            <a:r>
              <a:rPr lang="en-US" sz="2400" dirty="0">
                <a:latin typeface="+mn-lt"/>
              </a:rPr>
              <a:t>status bar (at the bottom of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r>
              <a:rPr lang="en-US" sz="2400" dirty="0">
                <a:latin typeface="+mn-lt"/>
              </a:rPr>
              <a:t>) shows the current width and height in pixels</a:t>
            </a:r>
            <a:r>
              <a:rPr lang="en-US" sz="2400" dirty="0" smtClean="0">
                <a:latin typeface="+mn-lt"/>
              </a:rPr>
              <a:t>.</a:t>
            </a:r>
            <a:endParaRPr lang="en-US" sz="2400" dirty="0">
              <a:latin typeface="+mn-lt"/>
            </a:endParaRPr>
          </a:p>
          <a:p>
            <a:pPr>
              <a:spcBef>
                <a:spcPts val="1000"/>
              </a:spcBef>
            </a:pPr>
            <a:r>
              <a:rPr lang="en-US" sz="2400" dirty="0">
                <a:latin typeface="+mn-lt"/>
              </a:rPr>
              <a:t>You also can do this via the </a:t>
            </a:r>
            <a:r>
              <a:rPr lang="en-US" sz="2400" dirty="0">
                <a:latin typeface="Consolas" panose="020B0609020204030204" pitchFamily="49" charset="0"/>
                <a:cs typeface="Consolas" panose="020B0609020204030204" pitchFamily="49" charset="0"/>
              </a:rPr>
              <a:t>Form</a:t>
            </a:r>
            <a:r>
              <a:rPr lang="en-US" sz="2400" dirty="0">
                <a:latin typeface="+mn-lt"/>
              </a:rPr>
              <a:t>’s </a:t>
            </a:r>
            <a:r>
              <a:rPr lang="en-US" sz="2400" b="1" dirty="0">
                <a:latin typeface="+mn-lt"/>
              </a:rPr>
              <a:t>Size</a:t>
            </a:r>
            <a:r>
              <a:rPr lang="en-US" sz="2400" dirty="0">
                <a:latin typeface="+mn-lt"/>
              </a:rPr>
              <a:t> property in the </a:t>
            </a:r>
            <a:r>
              <a:rPr lang="en-US" sz="2400" b="1" dirty="0">
                <a:latin typeface="+mn-lt"/>
              </a:rPr>
              <a:t>Properties</a:t>
            </a:r>
            <a:r>
              <a:rPr lang="en-US" sz="2400" dirty="0">
                <a:latin typeface="+mn-lt"/>
              </a:rPr>
              <a:t> window</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265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latin typeface="Times New Roman" panose="02020603050405020304" pitchFamily="18" charset="0"/>
                <a:cs typeface="Times New Roman" panose="02020603050405020304" pitchFamily="18" charset="0"/>
              </a:rPr>
              <a:t>Figure 2.21 Resizing </a:t>
            </a:r>
            <a:r>
              <a:rPr lang="en-US" dirty="0">
                <a:latin typeface="Times New Roman" panose="02020603050405020304" pitchFamily="18" charset="0"/>
                <a:cs typeface="Times New Roman" panose="02020603050405020304" pitchFamily="18" charset="0"/>
              </a:rPr>
              <a:t>the </a:t>
            </a:r>
            <a:r>
              <a:rPr lang="en-US" dirty="0" smtClean="0">
                <a:latin typeface="Consolas" panose="020B0609020204030204" pitchFamily="49" charset="0"/>
                <a:cs typeface="Times New Roman" panose="02020603050405020304" pitchFamily="18" charset="0"/>
              </a:rPr>
              <a:t>Form</a:t>
            </a:r>
            <a:endParaRPr lang="en-US" dirty="0">
              <a:latin typeface="Consolas" panose="020B0609020204030204" pitchFamily="49" charset="0"/>
              <a:cs typeface="Times New Roman" panose="02020603050405020304" pitchFamily="18" charset="0"/>
            </a:endParaRPr>
          </a:p>
        </p:txBody>
      </p:sp>
      <p:pic>
        <p:nvPicPr>
          <p:cNvPr id="3" name="Picture 2" descr="A form 1 dialog box in the Windows forms application 1 window. An arrow indicates the cursor, which is in bottom right corner of the dialog box and resembles a double sided arrow. This is the mouse cursor when resizing the form. In the bottom right corner of the window is the form’s current width and height while resizing, 400 by 360."/>
          <p:cNvPicPr>
            <a:picLocks noChangeAspect="1"/>
          </p:cNvPicPr>
          <p:nvPr/>
        </p:nvPicPr>
        <p:blipFill>
          <a:blip r:embed="rId2"/>
          <a:stretch>
            <a:fillRect/>
          </a:stretch>
        </p:blipFill>
        <p:spPr>
          <a:xfrm>
            <a:off x="1292633" y="1455056"/>
            <a:ext cx="6558733" cy="4843068"/>
          </a:xfrm>
          <a:prstGeom prst="rect">
            <a:avLst/>
          </a:prstGeom>
        </p:spPr>
      </p:pic>
    </p:spTree>
    <p:extLst>
      <p:ext uri="{BB962C8B-B14F-4D97-AF65-F5344CB8AC3E}">
        <p14:creationId xmlns:p14="http://schemas.microsoft.com/office/powerpoint/2010/main" val="65654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(4 of 12)</a:t>
            </a:r>
            <a:endParaRPr lang="en-US" sz="2000" dirty="0"/>
          </a:p>
        </p:txBody>
      </p:sp>
      <p:sp>
        <p:nvSpPr>
          <p:cNvPr id="3" name="Text Placeholder 2"/>
          <p:cNvSpPr>
            <a:spLocks noGrp="1"/>
          </p:cNvSpPr>
          <p:nvPr>
            <p:ph type="body" idx="1"/>
          </p:nvPr>
        </p:nvSpPr>
        <p:spPr>
          <a:xfrm>
            <a:off x="457200" y="1600200"/>
            <a:ext cx="8229600" cy="3102429"/>
          </a:xfrm>
        </p:spPr>
        <p:txBody>
          <a:bodyPr/>
          <a:lstStyle/>
          <a:p>
            <a:r>
              <a:rPr lang="en-US" sz="2400" dirty="0">
                <a:latin typeface="+mn-lt"/>
              </a:rPr>
              <a:t>The </a:t>
            </a:r>
            <a:r>
              <a:rPr lang="en-US" sz="2400" b="1" dirty="0">
                <a:latin typeface="Consolas" panose="020B0609020204030204" pitchFamily="49" charset="0"/>
                <a:cs typeface="Consolas" panose="020B0609020204030204" pitchFamily="49" charset="0"/>
              </a:rPr>
              <a:t>BackColor</a:t>
            </a:r>
            <a:r>
              <a:rPr lang="en-US" sz="2400" dirty="0">
                <a:latin typeface="+mn-lt"/>
              </a:rPr>
              <a:t> </a:t>
            </a:r>
            <a:r>
              <a:rPr lang="en-US" sz="2400" b="1" dirty="0">
                <a:latin typeface="+mn-lt"/>
              </a:rPr>
              <a:t>property</a:t>
            </a:r>
            <a:r>
              <a:rPr lang="en-US" sz="2400" dirty="0">
                <a:latin typeface="+mn-lt"/>
              </a:rPr>
              <a:t> specifies a </a:t>
            </a:r>
            <a:r>
              <a:rPr lang="en-US" sz="2400" dirty="0">
                <a:latin typeface="Consolas" panose="020B0609020204030204" pitchFamily="49" charset="0"/>
                <a:cs typeface="Consolas" panose="020B0609020204030204" pitchFamily="49" charset="0"/>
              </a:rPr>
              <a:t>Form</a:t>
            </a:r>
            <a:r>
              <a:rPr lang="en-US" sz="2400" dirty="0">
                <a:latin typeface="+mn-lt"/>
              </a:rPr>
              <a:t>’s or control’s background color</a:t>
            </a:r>
            <a:r>
              <a:rPr lang="en-US" sz="2400" dirty="0" smtClean="0">
                <a:latin typeface="+mn-lt"/>
              </a:rPr>
              <a:t>.</a:t>
            </a:r>
            <a:endParaRPr lang="en-US" sz="2400" dirty="0">
              <a:latin typeface="+mn-lt"/>
            </a:endParaRPr>
          </a:p>
          <a:p>
            <a:r>
              <a:rPr lang="en-US" sz="2400" dirty="0">
                <a:latin typeface="+mn-lt"/>
              </a:rPr>
              <a:t>Clicking </a:t>
            </a:r>
            <a:r>
              <a:rPr lang="en-US" sz="2400" dirty="0">
                <a:latin typeface="Consolas" panose="020B0609020204030204" pitchFamily="49" charset="0"/>
                <a:cs typeface="Consolas" panose="020B0609020204030204" pitchFamily="49" charset="0"/>
              </a:rPr>
              <a:t>BackColor</a:t>
            </a:r>
            <a:r>
              <a:rPr lang="en-US" sz="2400" dirty="0">
                <a:latin typeface="+mn-lt"/>
              </a:rPr>
              <a:t> in the </a:t>
            </a:r>
            <a:r>
              <a:rPr lang="en-US" sz="2400" b="1" dirty="0">
                <a:latin typeface="+mn-lt"/>
              </a:rPr>
              <a:t>Properties</a:t>
            </a:r>
            <a:r>
              <a:rPr lang="en-US" sz="2400" dirty="0">
                <a:latin typeface="+mn-lt"/>
              </a:rPr>
              <a:t> window causes a down-arrow button to appear next to the value of the property</a:t>
            </a:r>
            <a:r>
              <a:rPr lang="en-US" sz="2400" dirty="0" smtClean="0">
                <a:latin typeface="+mn-lt"/>
              </a:rPr>
              <a:t>.</a:t>
            </a:r>
            <a:endParaRPr lang="en-US" sz="2400" dirty="0">
              <a:latin typeface="+mn-lt"/>
            </a:endParaRPr>
          </a:p>
          <a:p>
            <a:r>
              <a:rPr lang="en-US" sz="2400" dirty="0">
                <a:latin typeface="+mn-lt"/>
              </a:rPr>
              <a:t>Clicking the down-arrow button displays other options, which vary depending on the property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521390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95251"/>
          </a:xfrm>
        </p:spPr>
        <p:txBody>
          <a:bodyPr anchor="b"/>
          <a:lstStyle/>
          <a:p>
            <a:r>
              <a:rPr lang="en-US" dirty="0" smtClean="0"/>
              <a:t>Figure 2.22 Changing </a:t>
            </a:r>
            <a:r>
              <a:rPr lang="en-US" dirty="0"/>
              <a:t>the </a:t>
            </a:r>
            <a:r>
              <a:rPr lang="en-US" dirty="0" smtClean="0">
                <a:latin typeface="Consolas" panose="020B0609020204030204" pitchFamily="49" charset="0"/>
                <a:cs typeface="Times New Roman" panose="02020603050405020304" pitchFamily="18" charset="0"/>
              </a:rPr>
              <a:t>Form</a:t>
            </a:r>
            <a:r>
              <a:rPr lang="en-US" dirty="0" smtClean="0"/>
              <a:t>’s </a:t>
            </a:r>
            <a:r>
              <a:rPr lang="en-US" dirty="0" smtClean="0">
                <a:latin typeface="Consolas" panose="020B0609020204030204" pitchFamily="49" charset="0"/>
              </a:rPr>
              <a:t>BackColor</a:t>
            </a:r>
            <a:r>
              <a:rPr lang="en-US" dirty="0" smtClean="0"/>
              <a:t> Property</a:t>
            </a:r>
            <a:endParaRPr lang="en-US" dirty="0"/>
          </a:p>
        </p:txBody>
      </p:sp>
      <p:pic>
        <p:nvPicPr>
          <p:cNvPr id="3" name="Picture 2" descr="The properties window. The window displays the name of the object, form 1 system, dot, windows, dot, forms, form on the top. Below this, the window displays the back color property along with the current color of the form. Beside this box, control’s background color and a down arrow button is shown. Below this, the custom palette displaying a grid of colors is shown. The color, light blue, is selected from the palet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1" y="1923770"/>
            <a:ext cx="7221157" cy="3400661"/>
          </a:xfrm>
          <a:prstGeom prst="rect">
            <a:avLst/>
          </a:prstGeom>
        </p:spPr>
      </p:pic>
    </p:spTree>
    <p:extLst>
      <p:ext uri="{BB962C8B-B14F-4D97-AF65-F5344CB8AC3E}">
        <p14:creationId xmlns:p14="http://schemas.microsoft.com/office/powerpoint/2010/main" val="647254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2189"/>
          </a:xfrm>
        </p:spPr>
        <p:txBody>
          <a:bodyPr anchor="b"/>
          <a:lstStyle/>
          <a:p>
            <a:r>
              <a:rPr lang="en-US" dirty="0" smtClean="0"/>
              <a:t>Figure 2.23 </a:t>
            </a:r>
            <a:r>
              <a:rPr lang="en-US" dirty="0" smtClean="0">
                <a:latin typeface="Consolas" panose="020B0609020204030204" pitchFamily="49" charset="0"/>
              </a:rPr>
              <a:t>Form</a:t>
            </a:r>
            <a:r>
              <a:rPr lang="en-US" dirty="0" smtClean="0"/>
              <a:t> </a:t>
            </a:r>
            <a:r>
              <a:rPr lang="en-US" dirty="0"/>
              <a:t>with New </a:t>
            </a:r>
            <a:r>
              <a:rPr lang="en-US" dirty="0">
                <a:latin typeface="Consolas" panose="020B0609020204030204" pitchFamily="49" charset="0"/>
              </a:rPr>
              <a:t>BackColor</a:t>
            </a:r>
            <a:r>
              <a:rPr lang="en-US" dirty="0"/>
              <a:t> Property </a:t>
            </a:r>
            <a:r>
              <a:rPr lang="en-US" dirty="0" smtClean="0"/>
              <a:t>Applied</a:t>
            </a:r>
            <a:endParaRPr lang="en-US" dirty="0"/>
          </a:p>
        </p:txBody>
      </p:sp>
      <p:pic>
        <p:nvPicPr>
          <p:cNvPr id="4" name="Picture 3" descr="The new light blue background color is applied to the simple app dialog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7" y="1847770"/>
            <a:ext cx="7557025" cy="3493665"/>
          </a:xfrm>
          <a:prstGeom prst="rect">
            <a:avLst/>
          </a:prstGeom>
        </p:spPr>
      </p:pic>
    </p:spTree>
    <p:extLst>
      <p:ext uri="{BB962C8B-B14F-4D97-AF65-F5344CB8AC3E}">
        <p14:creationId xmlns:p14="http://schemas.microsoft.com/office/powerpoint/2010/main" val="3064364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(5 of 12)</a:t>
            </a:r>
            <a:endParaRPr lang="en-US" sz="3200" dirty="0"/>
          </a:p>
        </p:txBody>
      </p:sp>
      <p:sp>
        <p:nvSpPr>
          <p:cNvPr id="3" name="Text Placeholder 2"/>
          <p:cNvSpPr>
            <a:spLocks noGrp="1"/>
          </p:cNvSpPr>
          <p:nvPr>
            <p:ph type="body" idx="1"/>
          </p:nvPr>
        </p:nvSpPr>
        <p:spPr>
          <a:xfrm>
            <a:off x="457200" y="1600200"/>
            <a:ext cx="8229600" cy="3102429"/>
          </a:xfrm>
        </p:spPr>
        <p:txBody>
          <a:bodyPr/>
          <a:lstStyle/>
          <a:p>
            <a:r>
              <a:rPr lang="en-US" sz="2400" dirty="0">
                <a:latin typeface="+mn-lt"/>
              </a:rPr>
              <a:t>Typical controls we use are located in the </a:t>
            </a:r>
            <a:r>
              <a:rPr lang="en-US" sz="2400" b="1" dirty="0">
                <a:latin typeface="+mn-lt"/>
              </a:rPr>
              <a:t>Toolbox</a:t>
            </a:r>
            <a:r>
              <a:rPr lang="en-US" sz="2400" dirty="0">
                <a:latin typeface="+mn-lt"/>
              </a:rPr>
              <a:t>’s </a:t>
            </a:r>
            <a:r>
              <a:rPr lang="en-US" sz="2400" b="1" dirty="0">
                <a:latin typeface="+mn-lt"/>
              </a:rPr>
              <a:t>Common Controls</a:t>
            </a:r>
            <a:r>
              <a:rPr lang="en-US" sz="2400" dirty="0">
                <a:latin typeface="+mn-lt"/>
              </a:rPr>
              <a:t> group, and also can be found in the </a:t>
            </a:r>
            <a:r>
              <a:rPr lang="en-US" sz="2400" b="1" dirty="0">
                <a:latin typeface="+mn-lt"/>
              </a:rPr>
              <a:t>All Windows Forms </a:t>
            </a:r>
            <a:r>
              <a:rPr lang="en-US" sz="2400" dirty="0">
                <a:latin typeface="+mn-lt"/>
              </a:rPr>
              <a:t>group</a:t>
            </a:r>
            <a:r>
              <a:rPr lang="en-US" sz="2400" dirty="0" smtClean="0">
                <a:latin typeface="+mn-lt"/>
              </a:rPr>
              <a:t>.</a:t>
            </a:r>
            <a:endParaRPr lang="en-US" sz="2400" dirty="0">
              <a:latin typeface="+mn-lt"/>
            </a:endParaRPr>
          </a:p>
          <a:p>
            <a:r>
              <a:rPr lang="en-US" sz="2400" dirty="0">
                <a:latin typeface="+mn-lt"/>
              </a:rPr>
              <a:t>Each </a:t>
            </a:r>
            <a:r>
              <a:rPr lang="en-US" sz="2400" dirty="0">
                <a:latin typeface="Consolas" panose="020B0609020204030204" pitchFamily="49" charset="0"/>
                <a:cs typeface="Consolas" panose="020B0609020204030204" pitchFamily="49" charset="0"/>
              </a:rPr>
              <a:t>Label</a:t>
            </a:r>
            <a:r>
              <a:rPr lang="en-US" sz="2400" dirty="0">
                <a:latin typeface="+mn-lt"/>
              </a:rPr>
              <a:t> you add to the </a:t>
            </a:r>
            <a:r>
              <a:rPr lang="en-US" sz="2400" dirty="0">
                <a:latin typeface="Consolas" panose="020B0609020204030204" pitchFamily="49" charset="0"/>
                <a:cs typeface="Consolas" panose="020B0609020204030204" pitchFamily="49" charset="0"/>
              </a:rPr>
              <a:t>Form</a:t>
            </a:r>
            <a:r>
              <a:rPr lang="en-US" sz="2400" dirty="0">
                <a:latin typeface="+mn-lt"/>
              </a:rPr>
              <a:t> is an object of class </a:t>
            </a:r>
            <a:r>
              <a:rPr lang="en-US" sz="2400" dirty="0">
                <a:latin typeface="Consolas" panose="020B0609020204030204" pitchFamily="49" charset="0"/>
                <a:cs typeface="Consolas" panose="020B0609020204030204" pitchFamily="49" charset="0"/>
              </a:rPr>
              <a:t>Label</a:t>
            </a:r>
            <a:r>
              <a:rPr lang="en-US" sz="2400" dirty="0">
                <a:latin typeface="+mn-lt"/>
              </a:rPr>
              <a:t> from the .</a:t>
            </a:r>
            <a:r>
              <a:rPr lang="en-US" sz="2400" dirty="0" smtClean="0">
                <a:latin typeface="+mn-lt"/>
              </a:rPr>
              <a:t>N</a:t>
            </a:r>
            <a:r>
              <a:rPr lang="en-US" sz="100" dirty="0" smtClean="0">
                <a:latin typeface="+mn-lt"/>
              </a:rPr>
              <a:t> </a:t>
            </a:r>
            <a:r>
              <a:rPr lang="en-US" sz="2400" dirty="0" smtClean="0">
                <a:latin typeface="+mn-lt"/>
              </a:rPr>
              <a:t>E</a:t>
            </a:r>
            <a:r>
              <a:rPr lang="en-US" sz="100" dirty="0" smtClean="0">
                <a:latin typeface="+mn-lt"/>
              </a:rPr>
              <a:t> </a:t>
            </a:r>
            <a:r>
              <a:rPr lang="en-US" sz="2400" dirty="0" smtClean="0">
                <a:latin typeface="+mn-lt"/>
              </a:rPr>
              <a:t>T </a:t>
            </a:r>
            <a:r>
              <a:rPr lang="en-US" sz="2400" dirty="0">
                <a:latin typeface="+mn-lt"/>
              </a:rPr>
              <a:t>Framework Class Library</a:t>
            </a:r>
            <a:r>
              <a:rPr lang="en-US" sz="2400" dirty="0" smtClean="0">
                <a:latin typeface="+mn-lt"/>
              </a:rPr>
              <a:t>.</a:t>
            </a:r>
            <a:endParaRPr lang="en-US" sz="2400" dirty="0">
              <a:latin typeface="+mn-lt"/>
            </a:endParaRPr>
          </a:p>
          <a:p>
            <a:r>
              <a:rPr lang="en-US" sz="2400" dirty="0">
                <a:latin typeface="+mn-lt"/>
              </a:rPr>
              <a:t>By default, a </a:t>
            </a:r>
            <a:r>
              <a:rPr lang="en-US" sz="2400" dirty="0">
                <a:latin typeface="Consolas" panose="020B0609020204030204" pitchFamily="49" charset="0"/>
                <a:cs typeface="Consolas" panose="020B0609020204030204" pitchFamily="49" charset="0"/>
              </a:rPr>
              <a:t>Label</a:t>
            </a:r>
            <a:r>
              <a:rPr lang="en-US" sz="2400" dirty="0">
                <a:latin typeface="+mn-lt"/>
              </a:rPr>
              <a:t>’s </a:t>
            </a:r>
            <a:r>
              <a:rPr lang="en-US" sz="2400" dirty="0">
                <a:latin typeface="Consolas" panose="020B0609020204030204" pitchFamily="49" charset="0"/>
                <a:cs typeface="Consolas" panose="020B0609020204030204" pitchFamily="49" charset="0"/>
              </a:rPr>
              <a:t>BackColor</a:t>
            </a:r>
            <a:r>
              <a:rPr lang="en-US" sz="2400" dirty="0">
                <a:latin typeface="+mn-lt"/>
              </a:rPr>
              <a:t> is the same as the </a:t>
            </a:r>
            <a:r>
              <a:rPr lang="en-US" sz="2400" dirty="0">
                <a:latin typeface="Consolas" panose="020B0609020204030204" pitchFamily="49" charset="0"/>
                <a:cs typeface="Consolas" panose="020B0609020204030204" pitchFamily="49" charset="0"/>
              </a:rPr>
              <a:t>Form</a:t>
            </a:r>
            <a:r>
              <a:rPr lang="en-US" sz="2400" dirty="0">
                <a:latin typeface="+mn-lt"/>
              </a:rPr>
              <a:t>’s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7563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2.24 Adding </a:t>
            </a:r>
            <a:r>
              <a:rPr lang="en-US" dirty="0"/>
              <a:t>a </a:t>
            </a:r>
            <a:r>
              <a:rPr lang="en-US" dirty="0">
                <a:latin typeface="Consolas" panose="020B0609020204030204" pitchFamily="49" charset="0"/>
              </a:rPr>
              <a:t>Label</a:t>
            </a:r>
            <a:r>
              <a:rPr lang="en-US" dirty="0"/>
              <a:t> to the </a:t>
            </a:r>
            <a:r>
              <a:rPr lang="en-US" dirty="0" smtClean="0">
                <a:latin typeface="Consolas" panose="020B0609020204030204" pitchFamily="49" charset="0"/>
                <a:cs typeface="Times New Roman" panose="02020603050405020304" pitchFamily="18" charset="0"/>
              </a:rPr>
              <a:t>Form</a:t>
            </a:r>
            <a:endParaRPr lang="en-US" dirty="0">
              <a:latin typeface="Consolas" panose="020B0609020204030204" pitchFamily="49" charset="0"/>
              <a:cs typeface="Times New Roman" panose="02020603050405020304" pitchFamily="18" charset="0"/>
            </a:endParaRPr>
          </a:p>
        </p:txBody>
      </p:sp>
      <p:pic>
        <p:nvPicPr>
          <p:cNvPr id="4" name="Picture 3" descr="The label 1 is added on the upper left corner of the simple app dialog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2037692"/>
            <a:ext cx="7557025" cy="1189790"/>
          </a:xfrm>
          <a:prstGeom prst="rect">
            <a:avLst/>
          </a:prstGeom>
        </p:spPr>
      </p:pic>
    </p:spTree>
    <p:extLst>
      <p:ext uri="{BB962C8B-B14F-4D97-AF65-F5344CB8AC3E}">
        <p14:creationId xmlns:p14="http://schemas.microsoft.com/office/powerpoint/2010/main" val="3305421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(6 of 12)</a:t>
            </a:r>
            <a:endParaRPr lang="en-US" sz="3200" dirty="0"/>
          </a:p>
        </p:txBody>
      </p:sp>
      <p:sp>
        <p:nvSpPr>
          <p:cNvPr id="3" name="Text Placeholder 2"/>
          <p:cNvSpPr>
            <a:spLocks noGrp="1"/>
          </p:cNvSpPr>
          <p:nvPr>
            <p:ph type="body" idx="1"/>
          </p:nvPr>
        </p:nvSpPr>
        <p:spPr>
          <a:xfrm>
            <a:off x="457200" y="1600201"/>
            <a:ext cx="8229600" cy="3683000"/>
          </a:xfrm>
        </p:spPr>
        <p:txBody>
          <a:bodyPr/>
          <a:lstStyle/>
          <a:p>
            <a:r>
              <a:rPr lang="en-US" sz="2400" dirty="0">
                <a:latin typeface="Consolas" panose="020B0609020204030204" pitchFamily="49" charset="0"/>
                <a:cs typeface="Consolas" panose="020B0609020204030204" pitchFamily="49" charset="0"/>
              </a:rPr>
              <a:t>Form</a:t>
            </a:r>
            <a:r>
              <a:rPr lang="en-US" sz="2400" dirty="0">
                <a:latin typeface="+mn-lt"/>
              </a:rPr>
              <a:t> and </a:t>
            </a:r>
            <a:r>
              <a:rPr lang="en-US" sz="2400" dirty="0">
                <a:latin typeface="Consolas" panose="020B0609020204030204" pitchFamily="49" charset="0"/>
                <a:cs typeface="Consolas" panose="020B0609020204030204" pitchFamily="49" charset="0"/>
              </a:rPr>
              <a:t>Label</a:t>
            </a:r>
            <a:r>
              <a:rPr lang="en-US" sz="2400" dirty="0">
                <a:latin typeface="+mn-lt"/>
              </a:rPr>
              <a:t> each have their own </a:t>
            </a:r>
            <a:r>
              <a:rPr lang="en-US" sz="2400" b="1" dirty="0">
                <a:latin typeface="+mn-lt"/>
              </a:rPr>
              <a:t>Text</a:t>
            </a:r>
            <a:r>
              <a:rPr lang="en-US" sz="2400" dirty="0">
                <a:latin typeface="+mn-lt"/>
              </a:rPr>
              <a:t> property</a:t>
            </a:r>
          </a:p>
          <a:p>
            <a:r>
              <a:rPr lang="en-US" sz="2400" dirty="0">
                <a:latin typeface="+mn-lt"/>
              </a:rPr>
              <a:t>By default, the </a:t>
            </a:r>
            <a:r>
              <a:rPr lang="en-US" sz="2400" b="1" dirty="0">
                <a:latin typeface="Consolas" panose="020B0609020204030204" pitchFamily="49" charset="0"/>
                <a:cs typeface="Consolas" panose="020B0609020204030204" pitchFamily="49" charset="0"/>
              </a:rPr>
              <a:t>AutoSize</a:t>
            </a:r>
            <a:r>
              <a:rPr lang="en-US" sz="2400" dirty="0">
                <a:latin typeface="+mn-lt"/>
              </a:rPr>
              <a:t> </a:t>
            </a:r>
            <a:r>
              <a:rPr lang="en-US" sz="2400" b="1" dirty="0">
                <a:latin typeface="+mn-lt"/>
              </a:rPr>
              <a:t>property</a:t>
            </a:r>
            <a:r>
              <a:rPr lang="en-US" sz="2400" dirty="0">
                <a:latin typeface="+mn-lt"/>
              </a:rPr>
              <a:t> of the </a:t>
            </a:r>
            <a:r>
              <a:rPr lang="en-US" sz="2400" dirty="0">
                <a:latin typeface="Consolas" panose="020B0609020204030204" pitchFamily="49" charset="0"/>
                <a:cs typeface="Consolas" panose="020B0609020204030204" pitchFamily="49" charset="0"/>
              </a:rPr>
              <a:t>Label</a:t>
            </a:r>
            <a:r>
              <a:rPr lang="en-US" sz="2400" dirty="0">
                <a:latin typeface="+mn-lt"/>
              </a:rPr>
              <a:t> is set to </a:t>
            </a:r>
            <a:r>
              <a:rPr lang="en-US" sz="2400" dirty="0">
                <a:latin typeface="Consolas" panose="020B0609020204030204" pitchFamily="49" charset="0"/>
                <a:cs typeface="Consolas" panose="020B0609020204030204" pitchFamily="49" charset="0"/>
              </a:rPr>
              <a:t>True</a:t>
            </a:r>
            <a:r>
              <a:rPr lang="en-US" sz="2400" dirty="0">
                <a:latin typeface="+mn-lt"/>
              </a:rPr>
              <a:t> so the </a:t>
            </a:r>
            <a:r>
              <a:rPr lang="en-US" sz="2400" dirty="0">
                <a:latin typeface="Consolas" panose="020B0609020204030204" pitchFamily="49" charset="0"/>
                <a:cs typeface="Consolas" panose="020B0609020204030204" pitchFamily="49" charset="0"/>
              </a:rPr>
              <a:t>Label</a:t>
            </a:r>
            <a:r>
              <a:rPr lang="en-US" sz="2400" dirty="0">
                <a:latin typeface="+mn-lt"/>
              </a:rPr>
              <a:t> can update its own size to fit all of its text</a:t>
            </a:r>
            <a:r>
              <a:rPr lang="en-US" sz="2400" dirty="0" smtClean="0">
                <a:latin typeface="+mn-lt"/>
              </a:rPr>
              <a:t>.</a:t>
            </a:r>
            <a:endParaRPr lang="en-US" sz="2400" dirty="0">
              <a:latin typeface="+mn-lt"/>
            </a:endParaRPr>
          </a:p>
          <a:p>
            <a:r>
              <a:rPr lang="en-US" sz="2400" dirty="0">
                <a:latin typeface="+mn-lt"/>
              </a:rPr>
              <a:t>Setting </a:t>
            </a:r>
            <a:r>
              <a:rPr lang="en-US" sz="2400" dirty="0">
                <a:latin typeface="Consolas" panose="020B0609020204030204" pitchFamily="49" charset="0"/>
                <a:cs typeface="Consolas" panose="020B0609020204030204" pitchFamily="49" charset="0"/>
              </a:rPr>
              <a:t>AutoSize</a:t>
            </a:r>
            <a:r>
              <a:rPr lang="en-US" sz="2400" dirty="0">
                <a:latin typeface="+mn-lt"/>
              </a:rPr>
              <a:t> property to </a:t>
            </a:r>
            <a:r>
              <a:rPr lang="en-US" sz="2400" dirty="0">
                <a:latin typeface="Consolas" panose="020B0609020204030204" pitchFamily="49" charset="0"/>
                <a:cs typeface="Consolas" panose="020B0609020204030204" pitchFamily="49" charset="0"/>
              </a:rPr>
              <a:t>False</a:t>
            </a:r>
            <a:r>
              <a:rPr lang="en-US" sz="2400" dirty="0">
                <a:latin typeface="+mn-lt"/>
              </a:rPr>
              <a:t> allows you to change the </a:t>
            </a:r>
            <a:r>
              <a:rPr lang="en-US" sz="2400" dirty="0">
                <a:latin typeface="Consolas" panose="020B0609020204030204" pitchFamily="49" charset="0"/>
                <a:cs typeface="Consolas" panose="020B0609020204030204" pitchFamily="49" charset="0"/>
              </a:rPr>
              <a:t>Label</a:t>
            </a:r>
            <a:r>
              <a:rPr lang="en-US" sz="2400" dirty="0">
                <a:latin typeface="+mn-lt"/>
              </a:rPr>
              <a:t>’s size using the sizing handles</a:t>
            </a:r>
            <a:r>
              <a:rPr lang="en-US" sz="2400" dirty="0" smtClean="0">
                <a:latin typeface="+mn-lt"/>
              </a:rPr>
              <a:t>.</a:t>
            </a:r>
            <a:endParaRPr lang="en-US" sz="2400" dirty="0">
              <a:latin typeface="+mn-lt"/>
            </a:endParaRPr>
          </a:p>
          <a:p>
            <a:r>
              <a:rPr lang="en-US" sz="2400" dirty="0">
                <a:latin typeface="+mn-lt"/>
              </a:rPr>
              <a:t>You can center a control horizontally by selecting </a:t>
            </a:r>
            <a:r>
              <a:rPr lang="en-US" sz="2400" b="1" dirty="0">
                <a:latin typeface="+mn-lt"/>
              </a:rPr>
              <a:t>Format </a:t>
            </a:r>
            <a:r>
              <a:rPr lang="en-US" sz="2400" b="1" dirty="0" smtClean="0">
                <a:latin typeface="+mn-lt"/>
              </a:rPr>
              <a:t>→ </a:t>
            </a:r>
            <a:r>
              <a:rPr lang="en-US" sz="2400" b="1" dirty="0">
                <a:latin typeface="+mn-lt"/>
              </a:rPr>
              <a:t>Center In Form </a:t>
            </a:r>
            <a:r>
              <a:rPr lang="en-US" sz="2400" b="1" dirty="0" smtClean="0">
                <a:latin typeface="+mn-lt"/>
              </a:rPr>
              <a:t>→ </a:t>
            </a:r>
            <a:r>
              <a:rPr lang="en-US" sz="2400" b="1" dirty="0">
                <a:latin typeface="+mn-lt"/>
              </a:rPr>
              <a:t>Horizontally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026470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2.25 G</a:t>
            </a:r>
            <a:r>
              <a:rPr lang="en-US" sz="100" dirty="0" smtClean="0"/>
              <a:t> </a:t>
            </a:r>
            <a:r>
              <a:rPr lang="en-US" dirty="0" smtClean="0"/>
              <a:t>U</a:t>
            </a:r>
            <a:r>
              <a:rPr lang="en-US" sz="100" dirty="0" smtClean="0"/>
              <a:t> </a:t>
            </a:r>
            <a:r>
              <a:rPr lang="en-US" dirty="0" smtClean="0"/>
              <a:t>I </a:t>
            </a:r>
            <a:r>
              <a:rPr lang="en-US" dirty="0"/>
              <a:t>After the </a:t>
            </a:r>
            <a:r>
              <a:rPr lang="en-US" dirty="0">
                <a:latin typeface="Consolas" panose="020B0609020204030204" pitchFamily="49" charset="0"/>
              </a:rPr>
              <a:t>Form</a:t>
            </a:r>
            <a:r>
              <a:rPr lang="en-US" dirty="0"/>
              <a:t> and </a:t>
            </a:r>
            <a:r>
              <a:rPr lang="en-US" dirty="0">
                <a:latin typeface="Consolas" panose="020B0609020204030204" pitchFamily="49" charset="0"/>
              </a:rPr>
              <a:t>Label</a:t>
            </a:r>
            <a:r>
              <a:rPr lang="en-US" dirty="0"/>
              <a:t> Have Been </a:t>
            </a:r>
            <a:r>
              <a:rPr lang="en-US" dirty="0" smtClean="0"/>
              <a:t>Customized</a:t>
            </a:r>
            <a:endParaRPr lang="en-US" dirty="0"/>
          </a:p>
        </p:txBody>
      </p:sp>
      <p:pic>
        <p:nvPicPr>
          <p:cNvPr id="4" name="Picture 3" descr="The label in the simple app dialog box has been centered with the updated text property. It reads, welcome to c hash programming! The size of the label can be changed by sizing the handles which borders the tex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2192734"/>
            <a:ext cx="7557025" cy="1236266"/>
          </a:xfrm>
          <a:prstGeom prst="rect">
            <a:avLst/>
          </a:prstGeom>
        </p:spPr>
      </p:pic>
    </p:spTree>
    <p:extLst>
      <p:ext uri="{BB962C8B-B14F-4D97-AF65-F5344CB8AC3E}">
        <p14:creationId xmlns:p14="http://schemas.microsoft.com/office/powerpoint/2010/main" val="1687114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(7 of 12)</a:t>
            </a:r>
            <a:endParaRPr lang="en-US" sz="3200" dirty="0"/>
          </a:p>
        </p:txBody>
      </p:sp>
      <p:sp>
        <p:nvSpPr>
          <p:cNvPr id="3" name="Text Placeholder 2"/>
          <p:cNvSpPr>
            <a:spLocks noGrp="1"/>
          </p:cNvSpPr>
          <p:nvPr>
            <p:ph type="body" idx="1"/>
          </p:nvPr>
        </p:nvSpPr>
        <p:spPr>
          <a:xfrm>
            <a:off x="457200" y="1600200"/>
            <a:ext cx="8229600" cy="1592943"/>
          </a:xfrm>
        </p:spPr>
        <p:txBody>
          <a:bodyPr/>
          <a:lstStyle/>
          <a:p>
            <a:r>
              <a:rPr lang="en-US" sz="2400" b="1" dirty="0">
                <a:latin typeface="+mn-lt"/>
              </a:rPr>
              <a:t>Step 8: Setting the Label’s Font Size</a:t>
            </a:r>
          </a:p>
          <a:p>
            <a:r>
              <a:rPr lang="en-US" sz="2400" dirty="0">
                <a:latin typeface="+mn-lt"/>
              </a:rPr>
              <a:t>Select the value of a </a:t>
            </a:r>
            <a:r>
              <a:rPr lang="en-US" sz="2400" dirty="0">
                <a:latin typeface="Consolas" panose="020B0609020204030204" pitchFamily="49" charset="0"/>
                <a:cs typeface="Consolas" panose="020B0609020204030204" pitchFamily="49" charset="0"/>
              </a:rPr>
              <a:t>Label</a:t>
            </a:r>
            <a:r>
              <a:rPr lang="en-US" sz="2400" dirty="0">
                <a:latin typeface="+mn-lt"/>
              </a:rPr>
              <a:t>’s </a:t>
            </a:r>
            <a:r>
              <a:rPr lang="en-US" sz="2400" b="1" dirty="0">
                <a:latin typeface="+mn-lt"/>
              </a:rPr>
              <a:t>Font</a:t>
            </a:r>
            <a:r>
              <a:rPr lang="en-US" sz="2400" dirty="0">
                <a:latin typeface="+mn-lt"/>
              </a:rPr>
              <a:t> property, then click the ellipsis button to display the Font dialog </a:t>
            </a:r>
            <a:r>
              <a:rPr lang="en-US" sz="2400" dirty="0" smtClean="0">
                <a:latin typeface="+mn-lt"/>
              </a:rPr>
              <a:t>(Figure </a:t>
            </a:r>
            <a:r>
              <a:rPr lang="en-US" sz="2400" dirty="0">
                <a:latin typeface="+mn-lt"/>
              </a:rPr>
              <a:t>2.27</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65236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Overview of the Visual Studio Community 2015 </a:t>
            </a:r>
            <a:r>
              <a:rPr lang="en-US" dirty="0" smtClean="0"/>
              <a:t>I</a:t>
            </a:r>
            <a:r>
              <a:rPr lang="en-US" sz="100" dirty="0" smtClean="0"/>
              <a:t> </a:t>
            </a:r>
            <a:r>
              <a:rPr lang="en-US" dirty="0" smtClean="0"/>
              <a:t>D</a:t>
            </a:r>
            <a:r>
              <a:rPr lang="en-US" sz="100" dirty="0" smtClean="0"/>
              <a:t> </a:t>
            </a:r>
            <a:r>
              <a:rPr lang="en-US" dirty="0" smtClean="0"/>
              <a:t>E</a:t>
            </a:r>
            <a:endParaRPr lang="en-US" dirty="0"/>
          </a:p>
        </p:txBody>
      </p:sp>
      <p:sp>
        <p:nvSpPr>
          <p:cNvPr id="3" name="Text Placeholder 2"/>
          <p:cNvSpPr>
            <a:spLocks noGrp="1"/>
          </p:cNvSpPr>
          <p:nvPr>
            <p:ph type="body" idx="1"/>
          </p:nvPr>
        </p:nvSpPr>
        <p:spPr>
          <a:xfrm>
            <a:off x="457200" y="1600200"/>
            <a:ext cx="8229600" cy="3828143"/>
          </a:xfrm>
        </p:spPr>
        <p:txBody>
          <a:bodyPr/>
          <a:lstStyle/>
          <a:p>
            <a:r>
              <a:rPr lang="en-US" sz="2400" dirty="0">
                <a:latin typeface="+mn-lt"/>
              </a:rPr>
              <a:t>This </a:t>
            </a:r>
            <a:r>
              <a:rPr lang="en-US" sz="2400" dirty="0" smtClean="0">
                <a:latin typeface="+mn-lt"/>
              </a:rPr>
              <a:t>book’s </a:t>
            </a:r>
            <a:r>
              <a:rPr lang="en-US" sz="2400" dirty="0">
                <a:latin typeface="+mn-lt"/>
              </a:rPr>
              <a:t>examples, screen captures and </a:t>
            </a:r>
            <a:r>
              <a:rPr lang="en-US" sz="2400" dirty="0" smtClean="0">
                <a:latin typeface="+mn-lt"/>
              </a:rPr>
              <a:t>discussions are </a:t>
            </a:r>
            <a:r>
              <a:rPr lang="en-US" sz="2400" dirty="0">
                <a:latin typeface="+mn-lt"/>
              </a:rPr>
              <a:t>based on the free </a:t>
            </a:r>
            <a:r>
              <a:rPr lang="en-US" sz="2400" b="1" dirty="0">
                <a:latin typeface="+mn-lt"/>
              </a:rPr>
              <a:t>Visual Studio Community 2015 </a:t>
            </a:r>
            <a:r>
              <a:rPr lang="en-US" sz="2400" dirty="0">
                <a:latin typeface="+mn-lt"/>
              </a:rPr>
              <a:t>running on Windows 10</a:t>
            </a:r>
            <a:r>
              <a:rPr lang="en-US" sz="2400" dirty="0" smtClean="0">
                <a:latin typeface="+mn-lt"/>
              </a:rPr>
              <a:t>.</a:t>
            </a:r>
          </a:p>
          <a:p>
            <a:r>
              <a:rPr lang="en-US" sz="2400" dirty="0">
                <a:latin typeface="+mn-lt"/>
              </a:rPr>
              <a:t>The examples will work on full versions of Visual Studio as well—though </a:t>
            </a:r>
            <a:r>
              <a:rPr lang="en-US" sz="2400" dirty="0" smtClean="0">
                <a:latin typeface="+mn-lt"/>
              </a:rPr>
              <a:t>some options</a:t>
            </a:r>
            <a:r>
              <a:rPr lang="en-US" sz="2400" dirty="0">
                <a:latin typeface="+mn-lt"/>
              </a:rPr>
              <a:t>, menus and instructions might differ</a:t>
            </a:r>
            <a:r>
              <a:rPr lang="en-US" sz="2400" dirty="0" smtClean="0">
                <a:latin typeface="+mn-lt"/>
              </a:rPr>
              <a:t>.</a:t>
            </a:r>
          </a:p>
          <a:p>
            <a:r>
              <a:rPr lang="en-US" sz="2400" dirty="0">
                <a:latin typeface="+mn-lt"/>
              </a:rPr>
              <a:t>From this point forward, we’ll refer to </a:t>
            </a:r>
            <a:r>
              <a:rPr lang="en-US" sz="2400" dirty="0" smtClean="0">
                <a:latin typeface="+mn-lt"/>
              </a:rPr>
              <a:t>Visual Studio </a:t>
            </a:r>
            <a:r>
              <a:rPr lang="en-US" sz="2400" dirty="0">
                <a:latin typeface="+mn-lt"/>
              </a:rPr>
              <a:t>Community 2015 simply as “Visual Studio” or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a:t>
            </a:r>
            <a:r>
              <a:rPr lang="en-US" sz="2400" dirty="0">
                <a:latin typeface="+mn-lt"/>
              </a:rPr>
              <a:t>.” We assume that you </a:t>
            </a:r>
            <a:r>
              <a:rPr lang="en-US" sz="2400" dirty="0" smtClean="0">
                <a:latin typeface="+mn-lt"/>
              </a:rPr>
              <a:t>have some </a:t>
            </a:r>
            <a:r>
              <a:rPr lang="en-US" sz="2400" dirty="0">
                <a:latin typeface="+mn-lt"/>
              </a:rPr>
              <a:t>familiarity with Windows.</a:t>
            </a:r>
          </a:p>
        </p:txBody>
      </p:sp>
    </p:spTree>
    <p:extLst>
      <p:ext uri="{BB962C8B-B14F-4D97-AF65-F5344CB8AC3E}">
        <p14:creationId xmlns:p14="http://schemas.microsoft.com/office/powerpoint/2010/main" val="356278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2.26 </a:t>
            </a:r>
            <a:r>
              <a:rPr lang="en-US" dirty="0" smtClean="0">
                <a:latin typeface="Consolas" panose="020B0609020204030204" pitchFamily="49" charset="0"/>
              </a:rPr>
              <a:t>Properties</a:t>
            </a:r>
            <a:r>
              <a:rPr lang="en-US" dirty="0" smtClean="0"/>
              <a:t> </a:t>
            </a:r>
            <a:r>
              <a:rPr lang="en-US" dirty="0"/>
              <a:t>Window Displaying the </a:t>
            </a:r>
            <a:r>
              <a:rPr lang="en-US" dirty="0" smtClean="0">
                <a:latin typeface="Consolas" panose="020B0609020204030204" pitchFamily="49" charset="0"/>
                <a:cs typeface="Times New Roman" panose="02020603050405020304" pitchFamily="18" charset="0"/>
              </a:rPr>
              <a:t>Label</a:t>
            </a:r>
            <a:r>
              <a:rPr lang="en-US" dirty="0" smtClean="0"/>
              <a:t>’s </a:t>
            </a:r>
            <a:r>
              <a:rPr lang="en-US" dirty="0">
                <a:latin typeface="Consolas" panose="020B0609020204030204" pitchFamily="49" charset="0"/>
              </a:rPr>
              <a:t>Font</a:t>
            </a:r>
            <a:r>
              <a:rPr lang="en-US" dirty="0"/>
              <a:t> </a:t>
            </a:r>
            <a:r>
              <a:rPr lang="en-US" dirty="0" smtClean="0"/>
              <a:t>Property</a:t>
            </a:r>
            <a:endParaRPr lang="en-US" dirty="0"/>
          </a:p>
        </p:txBody>
      </p:sp>
      <p:pic>
        <p:nvPicPr>
          <p:cNvPr id="4" name="Picture 3" descr="The label font property window. The window displays the name of the object, label 1 system, dot, windows, dot, forms, dot, label on the top. When the font property is selected, it displays Microsoft Sans serif standard with ellipsis button beside it. Below this, font color and control text are shown besides each oth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949635"/>
            <a:ext cx="7557025" cy="2128608"/>
          </a:xfrm>
          <a:prstGeom prst="rect">
            <a:avLst/>
          </a:prstGeom>
        </p:spPr>
      </p:pic>
    </p:spTree>
    <p:extLst>
      <p:ext uri="{BB962C8B-B14F-4D97-AF65-F5344CB8AC3E}">
        <p14:creationId xmlns:p14="http://schemas.microsoft.com/office/powerpoint/2010/main" val="3977528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latin typeface="Times New Roman" panose="02020603050405020304" pitchFamily="18" charset="0"/>
                <a:cs typeface="Times New Roman" panose="02020603050405020304" pitchFamily="18" charset="0"/>
              </a:rPr>
              <a:t>Figure 2.27 </a:t>
            </a:r>
            <a:r>
              <a:rPr lang="en-US" dirty="0" smtClean="0">
                <a:latin typeface="Consolas" panose="020B0609020204030204" pitchFamily="49" charset="0"/>
                <a:cs typeface="Times New Roman" panose="02020603050405020304" pitchFamily="18" charset="0"/>
              </a:rPr>
              <a:t>Font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Dialog for Selecting Fonts, Styles and </a:t>
            </a:r>
            <a:r>
              <a:rPr lang="en-US" dirty="0" smtClean="0">
                <a:latin typeface="Times New Roman" panose="02020603050405020304" pitchFamily="18" charset="0"/>
                <a:cs typeface="Times New Roman" panose="02020603050405020304" pitchFamily="18" charset="0"/>
              </a:rPr>
              <a:t>Sizes</a:t>
            </a:r>
            <a:endParaRPr lang="en-US" dirty="0">
              <a:latin typeface="Times New Roman" panose="02020603050405020304" pitchFamily="18" charset="0"/>
              <a:cs typeface="Times New Roman" panose="02020603050405020304" pitchFamily="18" charset="0"/>
            </a:endParaRPr>
          </a:p>
        </p:txBody>
      </p:sp>
      <p:pic>
        <p:nvPicPr>
          <p:cNvPr id="4" name="Picture 3" descr="The font dialog box. The font dialog box displays three drop down menus: font, font style, and size. The Segoe u I font, regular font style and the size 24 are selected from their corresponding menus. Below the menus, the text box of effects containing two checkboxes namely, strikeout and underline are shown. Besides this, a font sample is shown inside the text box of sample. Below the sample, a drop down list of script containing western is sh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945086"/>
            <a:ext cx="7557025" cy="3253433"/>
          </a:xfrm>
          <a:prstGeom prst="rect">
            <a:avLst/>
          </a:prstGeom>
        </p:spPr>
      </p:pic>
    </p:spTree>
    <p:extLst>
      <p:ext uri="{BB962C8B-B14F-4D97-AF65-F5344CB8AC3E}">
        <p14:creationId xmlns:p14="http://schemas.microsoft.com/office/powerpoint/2010/main" val="573780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(8 of 12)</a:t>
            </a:r>
            <a:endParaRPr lang="en-US" sz="3200" dirty="0"/>
          </a:p>
        </p:txBody>
      </p:sp>
      <p:sp>
        <p:nvSpPr>
          <p:cNvPr id="3" name="Text Placeholder 2"/>
          <p:cNvSpPr>
            <a:spLocks noGrp="1"/>
          </p:cNvSpPr>
          <p:nvPr>
            <p:ph type="body" idx="1"/>
          </p:nvPr>
        </p:nvSpPr>
        <p:spPr>
          <a:xfrm>
            <a:off x="457200" y="1600201"/>
            <a:ext cx="8229600" cy="1970314"/>
          </a:xfrm>
        </p:spPr>
        <p:txBody>
          <a:bodyPr/>
          <a:lstStyle/>
          <a:p>
            <a:r>
              <a:rPr lang="en-US" sz="2400" dirty="0">
                <a:latin typeface="+mn-lt"/>
              </a:rPr>
              <a:t>Select the </a:t>
            </a:r>
            <a:r>
              <a:rPr lang="en-US" sz="2400" dirty="0">
                <a:latin typeface="Consolas" panose="020B0609020204030204" pitchFamily="49" charset="0"/>
                <a:cs typeface="Consolas" panose="020B0609020204030204" pitchFamily="49" charset="0"/>
              </a:rPr>
              <a:t>Label</a:t>
            </a:r>
            <a:r>
              <a:rPr lang="en-US" sz="2400" dirty="0">
                <a:latin typeface="+mn-lt"/>
              </a:rPr>
              <a:t>’s </a:t>
            </a:r>
            <a:r>
              <a:rPr lang="en-US" sz="2400" b="1" dirty="0">
                <a:latin typeface="+mn-lt"/>
              </a:rPr>
              <a:t>TextAlign</a:t>
            </a:r>
            <a:r>
              <a:rPr lang="en-US" sz="2400" dirty="0">
                <a:latin typeface="+mn-lt"/>
              </a:rPr>
              <a:t> property to display a three-by-three grid of buttons representing alignment choices. </a:t>
            </a:r>
          </a:p>
          <a:p>
            <a:r>
              <a:rPr lang="en-US" sz="2400" dirty="0">
                <a:latin typeface="+mn-lt"/>
              </a:rPr>
              <a:t>The position of each button corresponds to where the text appears in the</a:t>
            </a:r>
            <a:r>
              <a:rPr lang="en-US" sz="2400" dirty="0">
                <a:latin typeface="+mn-lt"/>
                <a:cs typeface="Consolas" panose="020B0609020204030204" pitchFamily="49" charset="0"/>
              </a:rPr>
              <a:t> </a:t>
            </a:r>
            <a:r>
              <a:rPr lang="en-US" sz="2400" dirty="0">
                <a:latin typeface="Consolas" panose="020B0609020204030204" pitchFamily="49" charset="0"/>
                <a:cs typeface="Consolas" panose="020B0609020204030204" pitchFamily="49" charset="0"/>
              </a:rPr>
              <a:t>Label</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291545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latin typeface="Times New Roman" panose="02020603050405020304" pitchFamily="18" charset="0"/>
                <a:cs typeface="Times New Roman" panose="02020603050405020304" pitchFamily="18" charset="0"/>
              </a:rPr>
              <a:t>Figure 2.28 Centering </a:t>
            </a:r>
            <a:r>
              <a:rPr lang="en-US" dirty="0">
                <a:latin typeface="Times New Roman" panose="02020603050405020304" pitchFamily="18" charset="0"/>
                <a:cs typeface="Times New Roman" panose="02020603050405020304" pitchFamily="18" charset="0"/>
              </a:rPr>
              <a:t>the </a:t>
            </a:r>
            <a:r>
              <a:rPr lang="en-US" dirty="0" smtClean="0">
                <a:latin typeface="Consolas" panose="020B0609020204030204" pitchFamily="49" charset="0"/>
                <a:cs typeface="Times New Roman" panose="02020603050405020304" pitchFamily="18" charset="0"/>
              </a:rPr>
              <a:t>Label</a:t>
            </a:r>
            <a:r>
              <a:rPr lang="en-US" dirty="0" smtClean="0">
                <a:latin typeface="Times New Roman" panose="02020603050405020304" pitchFamily="18" charset="0"/>
                <a:cs typeface="Times New Roman" panose="02020603050405020304" pitchFamily="18" charset="0"/>
              </a:rPr>
              <a:t>’s Text</a:t>
            </a:r>
            <a:endParaRPr lang="en-US" dirty="0">
              <a:latin typeface="Times New Roman" panose="02020603050405020304" pitchFamily="18" charset="0"/>
              <a:cs typeface="Times New Roman" panose="02020603050405020304" pitchFamily="18" charset="0"/>
            </a:endParaRPr>
          </a:p>
        </p:txBody>
      </p:sp>
      <p:pic>
        <p:nvPicPr>
          <p:cNvPr id="4" name="Picture 3" descr="Alignment options in the properties window. The window displays the object, label 1 system dot windows dot forms dot labels on the top. Below this, the window displays the following properties: text align, use mnemonic, and use wait cursor. Beside the text align property, a drop down list displaying a three by three grid is sh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4" y="1858818"/>
            <a:ext cx="7943273" cy="3140364"/>
          </a:xfrm>
          <a:prstGeom prst="rect">
            <a:avLst/>
          </a:prstGeom>
        </p:spPr>
      </p:pic>
    </p:spTree>
    <p:extLst>
      <p:ext uri="{BB962C8B-B14F-4D97-AF65-F5344CB8AC3E}">
        <p14:creationId xmlns:p14="http://schemas.microsoft.com/office/powerpoint/2010/main" val="3632313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(9 of 12)</a:t>
            </a:r>
            <a:endParaRPr lang="en-US" sz="3200" dirty="0"/>
          </a:p>
        </p:txBody>
      </p:sp>
      <p:sp>
        <p:nvSpPr>
          <p:cNvPr id="3" name="Text Placeholder 2"/>
          <p:cNvSpPr>
            <a:spLocks noGrp="1"/>
          </p:cNvSpPr>
          <p:nvPr>
            <p:ph type="body" idx="1"/>
          </p:nvPr>
        </p:nvSpPr>
        <p:spPr/>
        <p:txBody>
          <a:bodyPr/>
          <a:lstStyle/>
          <a:p>
            <a:r>
              <a:rPr lang="en-US" sz="2400" dirty="0">
                <a:latin typeface="+mn-lt"/>
              </a:rPr>
              <a:t>The </a:t>
            </a:r>
            <a:r>
              <a:rPr lang="en-US" sz="2400" dirty="0">
                <a:latin typeface="Consolas" panose="020B0609020204030204" pitchFamily="49" charset="0"/>
                <a:cs typeface="Consolas" panose="020B0609020204030204" pitchFamily="49" charset="0"/>
              </a:rPr>
              <a:t>PictureBox</a:t>
            </a:r>
            <a:r>
              <a:rPr lang="en-US" sz="2400" dirty="0">
                <a:latin typeface="+mn-lt"/>
              </a:rPr>
              <a:t> control displays images</a:t>
            </a:r>
            <a:r>
              <a:rPr lang="en-US" sz="2400" dirty="0" smtClean="0">
                <a:latin typeface="+mn-lt"/>
              </a:rPr>
              <a:t>.</a:t>
            </a:r>
            <a:endParaRPr lang="en-US" sz="2400" dirty="0">
              <a:latin typeface="+mn-lt"/>
            </a:endParaRPr>
          </a:p>
          <a:p>
            <a:r>
              <a:rPr lang="en-US" sz="2400" dirty="0">
                <a:latin typeface="+mn-lt"/>
              </a:rPr>
              <a:t>Each </a:t>
            </a:r>
            <a:r>
              <a:rPr lang="en-US" sz="2400" dirty="0">
                <a:latin typeface="Consolas" panose="020B0609020204030204" pitchFamily="49" charset="0"/>
                <a:cs typeface="Consolas" panose="020B0609020204030204" pitchFamily="49" charset="0"/>
              </a:rPr>
              <a:t>PictureBox</a:t>
            </a:r>
            <a:r>
              <a:rPr lang="en-US" sz="2400" dirty="0">
                <a:latin typeface="+mn-lt"/>
              </a:rPr>
              <a:t> you add to the Form is an object of class </a:t>
            </a:r>
            <a:r>
              <a:rPr lang="en-US" sz="2400" dirty="0">
                <a:latin typeface="Consolas" panose="020B0609020204030204" pitchFamily="49" charset="0"/>
                <a:cs typeface="Consolas" panose="020B0609020204030204" pitchFamily="49" charset="0"/>
              </a:rPr>
              <a:t>PictureBox</a:t>
            </a:r>
            <a:r>
              <a:rPr lang="en-US" sz="2400" dirty="0">
                <a:latin typeface="+mn-lt"/>
              </a:rPr>
              <a:t> from the .</a:t>
            </a:r>
            <a:r>
              <a:rPr lang="en-US" sz="2400" dirty="0" smtClean="0">
                <a:latin typeface="+mn-lt"/>
              </a:rPr>
              <a:t>NET </a:t>
            </a:r>
            <a:r>
              <a:rPr lang="en-US" sz="2400" dirty="0">
                <a:latin typeface="+mn-lt"/>
              </a:rPr>
              <a:t>Framework Class Library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4949206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latin typeface="Times New Roman" panose="02020603050405020304" pitchFamily="18" charset="0"/>
                <a:cs typeface="Times New Roman" panose="02020603050405020304" pitchFamily="18" charset="0"/>
              </a:rPr>
              <a:t>Figure 2.29 Inserting </a:t>
            </a:r>
            <a:r>
              <a:rPr lang="en-US" dirty="0">
                <a:latin typeface="Times New Roman" panose="02020603050405020304" pitchFamily="18" charset="0"/>
                <a:cs typeface="Times New Roman" panose="02020603050405020304" pitchFamily="18" charset="0"/>
              </a:rPr>
              <a:t>and Aligning a </a:t>
            </a:r>
            <a:r>
              <a:rPr lang="en-US" dirty="0" smtClean="0">
                <a:latin typeface="Consolas" panose="020B0609020204030204" pitchFamily="49" charset="0"/>
                <a:cs typeface="Times New Roman" panose="02020603050405020304" pitchFamily="18" charset="0"/>
              </a:rPr>
              <a:t>PictureBox</a:t>
            </a:r>
            <a:endParaRPr lang="en-US" dirty="0">
              <a:latin typeface="Consolas" panose="020B0609020204030204" pitchFamily="49" charset="0"/>
              <a:cs typeface="Times New Roman" panose="02020603050405020304" pitchFamily="18" charset="0"/>
            </a:endParaRPr>
          </a:p>
        </p:txBody>
      </p:sp>
      <p:pic>
        <p:nvPicPr>
          <p:cNvPr id="4" name="Picture 3" descr="A picture box is shown below the updated label 1 in the simple app dialog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1" y="1803862"/>
            <a:ext cx="7221157" cy="3159256"/>
          </a:xfrm>
          <a:prstGeom prst="rect">
            <a:avLst/>
          </a:prstGeom>
        </p:spPr>
      </p:pic>
    </p:spTree>
    <p:extLst>
      <p:ext uri="{BB962C8B-B14F-4D97-AF65-F5344CB8AC3E}">
        <p14:creationId xmlns:p14="http://schemas.microsoft.com/office/powerpoint/2010/main" val="863469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(10 of 12)</a:t>
            </a:r>
            <a:endParaRPr lang="en-US" sz="3200" dirty="0"/>
          </a:p>
        </p:txBody>
      </p:sp>
      <p:sp>
        <p:nvSpPr>
          <p:cNvPr id="3" name="Text Placeholder 2"/>
          <p:cNvSpPr>
            <a:spLocks noGrp="1"/>
          </p:cNvSpPr>
          <p:nvPr>
            <p:ph type="body" idx="1"/>
          </p:nvPr>
        </p:nvSpPr>
        <p:spPr>
          <a:xfrm>
            <a:off x="457200" y="1600200"/>
            <a:ext cx="8229600" cy="1926771"/>
          </a:xfrm>
        </p:spPr>
        <p:txBody>
          <a:bodyPr/>
          <a:lstStyle/>
          <a:p>
            <a:r>
              <a:rPr lang="en-US" sz="2400" dirty="0">
                <a:latin typeface="+mn-lt"/>
              </a:rPr>
              <a:t>The </a:t>
            </a:r>
            <a:r>
              <a:rPr lang="en-US" sz="2400" b="1" dirty="0">
                <a:latin typeface="+mn-lt"/>
              </a:rPr>
              <a:t>Image property</a:t>
            </a:r>
            <a:r>
              <a:rPr lang="en-US" sz="2400" dirty="0">
                <a:latin typeface="+mn-lt"/>
              </a:rPr>
              <a:t> specifies the image to display in a </a:t>
            </a:r>
            <a:r>
              <a:rPr lang="en-US" sz="2400" dirty="0">
                <a:latin typeface="Consolas" panose="020B0609020204030204" pitchFamily="49" charset="0"/>
                <a:cs typeface="Consolas" panose="020B0609020204030204" pitchFamily="49" charset="0"/>
              </a:rPr>
              <a:t>PictureBox</a:t>
            </a:r>
            <a:r>
              <a:rPr lang="en-US" sz="2400" dirty="0">
                <a:latin typeface="+mn-lt"/>
              </a:rPr>
              <a:t>.</a:t>
            </a:r>
          </a:p>
          <a:p>
            <a:r>
              <a:rPr lang="en-US" sz="2400" dirty="0">
                <a:latin typeface="+mn-lt"/>
              </a:rPr>
              <a:t>To scale the image to fit in the </a:t>
            </a:r>
            <a:r>
              <a:rPr lang="en-US" sz="2400" dirty="0">
                <a:latin typeface="Consolas" panose="020B0609020204030204" pitchFamily="49" charset="0"/>
                <a:cs typeface="Consolas" panose="020B0609020204030204" pitchFamily="49" charset="0"/>
              </a:rPr>
              <a:t>PictureBox</a:t>
            </a:r>
            <a:r>
              <a:rPr lang="en-US" sz="2400" dirty="0">
                <a:latin typeface="+mn-lt"/>
              </a:rPr>
              <a:t>, change the </a:t>
            </a:r>
            <a:r>
              <a:rPr lang="en-US" sz="2400" b="1" dirty="0">
                <a:latin typeface="+mn-lt"/>
              </a:rPr>
              <a:t>SizeMode property</a:t>
            </a:r>
            <a:r>
              <a:rPr lang="en-US" sz="2400" dirty="0">
                <a:latin typeface="+mn-lt"/>
              </a:rPr>
              <a:t> to </a:t>
            </a:r>
            <a:r>
              <a:rPr lang="en-US" sz="2400" b="1" dirty="0">
                <a:latin typeface="+mn-lt"/>
              </a:rPr>
              <a:t>StretchImage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74951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latin typeface="Times New Roman" panose="02020603050405020304" pitchFamily="18" charset="0"/>
                <a:cs typeface="Times New Roman" panose="02020603050405020304" pitchFamily="18" charset="0"/>
              </a:rPr>
              <a:t>Figure 2.30 </a:t>
            </a:r>
            <a:r>
              <a:rPr lang="en-US" dirty="0" smtClean="0">
                <a:latin typeface="Consolas" panose="020B0609020204030204" pitchFamily="49" charset="0"/>
                <a:cs typeface="Times New Roman" panose="02020603050405020304" pitchFamily="18" charset="0"/>
              </a:rPr>
              <a:t>Image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Property of the </a:t>
            </a:r>
            <a:r>
              <a:rPr lang="en-US" dirty="0" smtClean="0">
                <a:latin typeface="Consolas" panose="020B0609020204030204" pitchFamily="49" charset="0"/>
                <a:cs typeface="Times New Roman" panose="02020603050405020304" pitchFamily="18" charset="0"/>
              </a:rPr>
              <a:t>PictureBox</a:t>
            </a:r>
            <a:endParaRPr lang="en-US" dirty="0">
              <a:latin typeface="Consolas" panose="020B0609020204030204" pitchFamily="49" charset="0"/>
              <a:cs typeface="Times New Roman" panose="02020603050405020304" pitchFamily="18" charset="0"/>
            </a:endParaRPr>
          </a:p>
        </p:txBody>
      </p:sp>
      <p:pic>
        <p:nvPicPr>
          <p:cNvPr id="4" name="Picture 3" descr="Properties of the Picture Box 1 window. The top of the properties window shows the object name, picture box 1 system, dot, windows, dot, forms, picture b. Below this, the property named image is selected under cursor. Besides this, the default image property value, none with a checkbox is shown. The text at the bottom of the window reads, image, the image displayed in the picture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4" y="1740033"/>
            <a:ext cx="7943273" cy="2516909"/>
          </a:xfrm>
          <a:prstGeom prst="rect">
            <a:avLst/>
          </a:prstGeom>
        </p:spPr>
      </p:pic>
    </p:spTree>
    <p:extLst>
      <p:ext uri="{BB962C8B-B14F-4D97-AF65-F5344CB8AC3E}">
        <p14:creationId xmlns:p14="http://schemas.microsoft.com/office/powerpoint/2010/main" val="4133644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Select </a:t>
            </a:r>
            <a:r>
              <a:rPr lang="en-US" dirty="0"/>
              <a:t>Resource Dialog to Select an Image for the </a:t>
            </a:r>
            <a:r>
              <a:rPr lang="en-US" dirty="0" smtClean="0">
                <a:latin typeface="Consolas" panose="020B0609020204030204" pitchFamily="49" charset="0"/>
              </a:rPr>
              <a:t>PictureBox</a:t>
            </a:r>
            <a:endParaRPr lang="en-US" dirty="0">
              <a:latin typeface="Consolas" panose="020B0609020204030204" pitchFamily="49" charset="0"/>
            </a:endParaRPr>
          </a:p>
        </p:txBody>
      </p:sp>
      <p:pic>
        <p:nvPicPr>
          <p:cNvPr id="4" name="Picture 3" descr="The select resource window. The window is divided into two panes. The left pane displays a group labeled, resource context, with two radio buttons: local resource and project resource file. Project resource file is selected. Beneath is a drop down list with the option properties, back slash, resources, dot, r e s x selected. Below the drop down list, is an empty box for listing resources. Beneath is a button labeled, import. The right pane displays a blank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730300"/>
            <a:ext cx="6870023" cy="3692743"/>
          </a:xfrm>
          <a:prstGeom prst="rect">
            <a:avLst/>
          </a:prstGeom>
        </p:spPr>
      </p:pic>
    </p:spTree>
    <p:extLst>
      <p:ext uri="{BB962C8B-B14F-4D97-AF65-F5344CB8AC3E}">
        <p14:creationId xmlns:p14="http://schemas.microsoft.com/office/powerpoint/2010/main" val="3644897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Select </a:t>
            </a:r>
            <a:r>
              <a:rPr lang="en-US" dirty="0"/>
              <a:t>Resource Dialog Displaying a Preview of Selected </a:t>
            </a:r>
            <a:r>
              <a:rPr lang="en-US" dirty="0" smtClean="0"/>
              <a:t>Image</a:t>
            </a:r>
            <a:endParaRPr lang="en-US" dirty="0"/>
          </a:p>
        </p:txBody>
      </p:sp>
      <p:pic>
        <p:nvPicPr>
          <p:cNvPr id="4" name="Picture 3" descr="Previewing an image in the select resource window. In the left pane, a project resource file titled, bug, is selected. The right pane displays an image of a bu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56" y="1763567"/>
            <a:ext cx="6564688" cy="4007514"/>
          </a:xfrm>
          <a:prstGeom prst="rect">
            <a:avLst/>
          </a:prstGeom>
        </p:spPr>
      </p:pic>
    </p:spTree>
    <p:extLst>
      <p:ext uri="{BB962C8B-B14F-4D97-AF65-F5344CB8AC3E}">
        <p14:creationId xmlns:p14="http://schemas.microsoft.com/office/powerpoint/2010/main" val="76452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2.2.1 Introduction to Visual Studio Community 2015</a:t>
            </a:r>
          </a:p>
        </p:txBody>
      </p:sp>
      <p:sp>
        <p:nvSpPr>
          <p:cNvPr id="3" name="Text Placeholder 2"/>
          <p:cNvSpPr>
            <a:spLocks noGrp="1"/>
          </p:cNvSpPr>
          <p:nvPr>
            <p:ph type="body" idx="1"/>
          </p:nvPr>
        </p:nvSpPr>
        <p:spPr/>
        <p:txBody>
          <a:bodyPr/>
          <a:lstStyle/>
          <a:p>
            <a:r>
              <a:rPr lang="en-US" sz="2400" dirty="0">
                <a:latin typeface="+mn-lt"/>
              </a:rPr>
              <a:t>When you open Visual Studio it initially displays the </a:t>
            </a:r>
            <a:r>
              <a:rPr lang="en-US" sz="2400" b="1" dirty="0">
                <a:latin typeface="+mn-lt"/>
              </a:rPr>
              <a:t>Start</a:t>
            </a:r>
            <a:r>
              <a:rPr lang="en-US" sz="2400" dirty="0">
                <a:latin typeface="+mn-lt"/>
              </a:rPr>
              <a:t> </a:t>
            </a:r>
            <a:r>
              <a:rPr lang="en-US" sz="2400" b="1" dirty="0">
                <a:latin typeface="+mn-lt"/>
              </a:rPr>
              <a:t>Page</a:t>
            </a:r>
            <a:r>
              <a:rPr lang="en-US" sz="2400" dirty="0">
                <a:latin typeface="+mn-lt"/>
              </a:rPr>
              <a:t> </a:t>
            </a:r>
            <a:r>
              <a:rPr lang="en-US" sz="2400" dirty="0" smtClean="0">
                <a:latin typeface="+mn-lt"/>
              </a:rPr>
              <a:t>(Figure </a:t>
            </a:r>
            <a:r>
              <a:rPr lang="en-US" sz="2400" dirty="0">
                <a:latin typeface="+mn-lt"/>
              </a:rPr>
              <a:t>2.1</a:t>
            </a:r>
            <a:r>
              <a:rPr lang="en-US" sz="2400" dirty="0" smtClean="0">
                <a:latin typeface="+mn-lt"/>
              </a:rPr>
              <a:t>).</a:t>
            </a:r>
            <a:endParaRPr lang="en-US" sz="2400" dirty="0">
              <a:latin typeface="+mn-lt"/>
            </a:endParaRPr>
          </a:p>
          <a:p>
            <a:r>
              <a:rPr lang="en-US" sz="2400" dirty="0">
                <a:latin typeface="+mn-lt"/>
              </a:rPr>
              <a:t>Depending on your version of Visual Studio, your Start Page may look different.</a:t>
            </a:r>
          </a:p>
          <a:p>
            <a:r>
              <a:rPr lang="en-US" sz="2400" dirty="0" smtClean="0">
                <a:latin typeface="+mn-lt"/>
              </a:rPr>
              <a:t>The </a:t>
            </a:r>
            <a:r>
              <a:rPr lang="en-US" sz="2400" dirty="0">
                <a:latin typeface="+mn-lt"/>
              </a:rPr>
              <a:t>Start Page contains a list of links to Visual Studio resources and web-based resources.</a:t>
            </a:r>
          </a:p>
          <a:p>
            <a:r>
              <a:rPr lang="en-US" sz="2400" dirty="0">
                <a:latin typeface="+mn-lt"/>
              </a:rPr>
              <a:t>At any time, you can return to the </a:t>
            </a:r>
            <a:r>
              <a:rPr lang="en-US" sz="2400" b="1" dirty="0">
                <a:latin typeface="+mn-lt"/>
              </a:rPr>
              <a:t>Start Page</a:t>
            </a:r>
            <a:r>
              <a:rPr lang="en-US" sz="2400" dirty="0">
                <a:latin typeface="+mn-lt"/>
              </a:rPr>
              <a:t> by selecting </a:t>
            </a:r>
            <a:r>
              <a:rPr lang="en-US" sz="2400" b="1" dirty="0">
                <a:latin typeface="+mn-lt"/>
              </a:rPr>
              <a:t>View </a:t>
            </a:r>
            <a:r>
              <a:rPr lang="en-US" sz="2400" b="1" dirty="0" smtClean="0">
                <a:latin typeface="+mn-lt"/>
              </a:rPr>
              <a:t>→ </a:t>
            </a:r>
            <a:r>
              <a:rPr lang="en-US" sz="2400" b="1" dirty="0">
                <a:latin typeface="+mn-lt"/>
              </a:rPr>
              <a:t>Start Page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447895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Scaling </a:t>
            </a:r>
            <a:r>
              <a:rPr lang="en-US" dirty="0"/>
              <a:t>an Image to the Size of the </a:t>
            </a:r>
            <a:r>
              <a:rPr lang="en-US" dirty="0" smtClean="0">
                <a:latin typeface="Consolas" panose="020B0609020204030204" pitchFamily="49" charset="0"/>
              </a:rPr>
              <a:t>PictureBox</a:t>
            </a:r>
            <a:endParaRPr lang="en-US" dirty="0">
              <a:latin typeface="Consolas" panose="020B0609020204030204" pitchFamily="49" charset="0"/>
            </a:endParaRPr>
          </a:p>
        </p:txBody>
      </p:sp>
      <p:pic>
        <p:nvPicPr>
          <p:cNvPr id="4" name="Picture 3" descr="Size mode in the properties window. The top of the window displays the object name, picture box 1 system, dot, windows, forms, dot, picture b. The size mode property below enabled is selected and the size mode property is set to stretch the image. The text at the bottom of the window reads, size mode, controls how the picture box will handle image placement and control siz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3" y="1908639"/>
            <a:ext cx="7943273" cy="2355273"/>
          </a:xfrm>
          <a:prstGeom prst="rect">
            <a:avLst/>
          </a:prstGeom>
        </p:spPr>
      </p:pic>
    </p:spTree>
    <p:extLst>
      <p:ext uri="{BB962C8B-B14F-4D97-AF65-F5344CB8AC3E}">
        <p14:creationId xmlns:p14="http://schemas.microsoft.com/office/powerpoint/2010/main" val="212515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2.34 </a:t>
            </a:r>
            <a:r>
              <a:rPr lang="en-US" dirty="0" smtClean="0">
                <a:latin typeface="Consolas" panose="020B0609020204030204" pitchFamily="49" charset="0"/>
              </a:rPr>
              <a:t>PictureBox</a:t>
            </a:r>
            <a:r>
              <a:rPr lang="en-US" dirty="0" smtClean="0"/>
              <a:t> </a:t>
            </a:r>
            <a:r>
              <a:rPr lang="en-US" dirty="0"/>
              <a:t>Displaying an </a:t>
            </a:r>
            <a:r>
              <a:rPr lang="en-US" dirty="0" smtClean="0"/>
              <a:t>Image</a:t>
            </a:r>
            <a:endParaRPr lang="en-US" dirty="0"/>
          </a:p>
        </p:txBody>
      </p:sp>
      <p:pic>
        <p:nvPicPr>
          <p:cNvPr id="5" name="Picture 4" descr="A label at the top of the simple app dialog box reads, welcome to c hash, programming, exclamation point. A newly inserted image is shown below the lab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1" y="1815661"/>
            <a:ext cx="7221157" cy="3159256"/>
          </a:xfrm>
          <a:prstGeom prst="rect">
            <a:avLst/>
          </a:prstGeom>
        </p:spPr>
      </p:pic>
    </p:spTree>
    <p:extLst>
      <p:ext uri="{BB962C8B-B14F-4D97-AF65-F5344CB8AC3E}">
        <p14:creationId xmlns:p14="http://schemas.microsoft.com/office/powerpoint/2010/main" val="15618072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(11 of 12)</a:t>
            </a:r>
            <a:endParaRPr lang="en-US" sz="3200" dirty="0"/>
          </a:p>
        </p:txBody>
      </p:sp>
      <p:sp>
        <p:nvSpPr>
          <p:cNvPr id="3" name="Text Placeholder 2"/>
          <p:cNvSpPr>
            <a:spLocks noGrp="1"/>
          </p:cNvSpPr>
          <p:nvPr>
            <p:ph type="body" idx="1"/>
          </p:nvPr>
        </p:nvSpPr>
        <p:spPr/>
        <p:txBody>
          <a:bodyPr/>
          <a:lstStyle/>
          <a:p>
            <a:r>
              <a:rPr lang="en-US" sz="2400" dirty="0">
                <a:latin typeface="+mn-lt"/>
              </a:rPr>
              <a:t>Select </a:t>
            </a:r>
            <a:r>
              <a:rPr lang="en-US" sz="2400" b="1" dirty="0">
                <a:latin typeface="+mn-lt"/>
              </a:rPr>
              <a:t>File </a:t>
            </a:r>
            <a:r>
              <a:rPr lang="en-US" sz="2400" b="1" dirty="0" smtClean="0">
                <a:latin typeface="+mn-lt"/>
              </a:rPr>
              <a:t>→</a:t>
            </a:r>
            <a:r>
              <a:rPr lang="en-US" sz="2400" b="1" dirty="0" smtClean="0"/>
              <a:t> </a:t>
            </a:r>
            <a:r>
              <a:rPr lang="en-US" sz="2400" b="1" dirty="0" smtClean="0">
                <a:latin typeface="+mn-lt"/>
              </a:rPr>
              <a:t>Save </a:t>
            </a:r>
            <a:r>
              <a:rPr lang="en-US" sz="2400" b="1" dirty="0">
                <a:latin typeface="+mn-lt"/>
              </a:rPr>
              <a:t>All</a:t>
            </a:r>
            <a:r>
              <a:rPr lang="en-US" sz="2400" dirty="0">
                <a:latin typeface="+mn-lt"/>
              </a:rPr>
              <a:t> to save the entire solution</a:t>
            </a:r>
            <a:r>
              <a:rPr lang="en-US" sz="2400" dirty="0" smtClean="0">
                <a:latin typeface="+mn-lt"/>
              </a:rPr>
              <a:t>.</a:t>
            </a:r>
            <a:endParaRPr lang="en-US" sz="2400" dirty="0">
              <a:latin typeface="+mn-lt"/>
            </a:endParaRPr>
          </a:p>
          <a:p>
            <a:r>
              <a:rPr lang="en-US" sz="2400" dirty="0">
                <a:latin typeface="+mn-lt"/>
              </a:rPr>
              <a:t>The solution file (which has the filename extension .</a:t>
            </a:r>
            <a:r>
              <a:rPr lang="en-US" sz="2400" dirty="0">
                <a:latin typeface="Consolas" panose="020B0609020204030204" pitchFamily="49" charset="0"/>
                <a:cs typeface="Consolas" panose="020B0609020204030204" pitchFamily="49" charset="0"/>
              </a:rPr>
              <a:t>sln</a:t>
            </a:r>
            <a:r>
              <a:rPr lang="en-US" sz="2400" dirty="0">
                <a:latin typeface="+mn-lt"/>
              </a:rPr>
              <a:t>) contains the name and location of its project, and the project file (which has the filename extension .</a:t>
            </a:r>
            <a:r>
              <a:rPr lang="en-US" sz="2400" dirty="0">
                <a:latin typeface="Consolas" panose="020B0609020204030204" pitchFamily="49" charset="0"/>
                <a:cs typeface="Consolas" panose="020B0609020204030204" pitchFamily="49" charset="0"/>
              </a:rPr>
              <a:t>csproj</a:t>
            </a:r>
            <a:r>
              <a:rPr lang="en-US" sz="2400" dirty="0">
                <a:latin typeface="+mn-lt"/>
              </a:rPr>
              <a:t>) contains the names and locations of all the files in the project</a:t>
            </a:r>
            <a:r>
              <a:rPr lang="en-US" sz="2400" dirty="0" smtClean="0">
                <a:latin typeface="+mn-lt"/>
              </a:rPr>
              <a:t>.</a:t>
            </a:r>
            <a:endParaRPr lang="en-US" sz="2400" dirty="0">
              <a:latin typeface="+mn-lt"/>
            </a:endParaRPr>
          </a:p>
          <a:p>
            <a:r>
              <a:rPr lang="en-US" sz="2400" dirty="0">
                <a:latin typeface="+mn-lt"/>
              </a:rPr>
              <a:t>If you want to reopen your project at a later time, simply open its .</a:t>
            </a:r>
            <a:r>
              <a:rPr lang="en-US" sz="2400" dirty="0">
                <a:latin typeface="Consolas" panose="020B0609020204030204" pitchFamily="49" charset="0"/>
                <a:cs typeface="Consolas" panose="020B0609020204030204" pitchFamily="49" charset="0"/>
              </a:rPr>
              <a:t>sln</a:t>
            </a:r>
            <a:r>
              <a:rPr lang="en-US" sz="2400" dirty="0">
                <a:latin typeface="+mn-lt"/>
              </a:rPr>
              <a:t> file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596926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Visual Programming: Creating a Simple App that Displays Text and an </a:t>
            </a:r>
            <a:r>
              <a:rPr lang="en-US" sz="3200" dirty="0" smtClean="0"/>
              <a:t>Image </a:t>
            </a:r>
            <a:r>
              <a:rPr lang="en-US" sz="2000" b="0" dirty="0" smtClean="0"/>
              <a:t>(12 </a:t>
            </a:r>
            <a:r>
              <a:rPr lang="en-US" sz="2000" b="0" dirty="0"/>
              <a:t>of </a:t>
            </a:r>
            <a:r>
              <a:rPr lang="en-US" sz="2000" b="0" dirty="0" smtClean="0"/>
              <a:t>12)</a:t>
            </a:r>
            <a:endParaRPr lang="en-US" sz="3200" dirty="0"/>
          </a:p>
        </p:txBody>
      </p:sp>
      <p:sp>
        <p:nvSpPr>
          <p:cNvPr id="3" name="Text Placeholder 2"/>
          <p:cNvSpPr>
            <a:spLocks noGrp="1"/>
          </p:cNvSpPr>
          <p:nvPr>
            <p:ph type="body" idx="1"/>
          </p:nvPr>
        </p:nvSpPr>
        <p:spPr>
          <a:xfrm>
            <a:off x="457200" y="1600201"/>
            <a:ext cx="8229600" cy="3593592"/>
          </a:xfrm>
        </p:spPr>
        <p:txBody>
          <a:bodyPr/>
          <a:lstStyle/>
          <a:p>
            <a:r>
              <a:rPr lang="en-US" sz="2400" dirty="0">
                <a:latin typeface="+mn-lt"/>
              </a:rPr>
              <a:t>In </a:t>
            </a:r>
            <a:r>
              <a:rPr lang="en-US" sz="2400" b="1" dirty="0">
                <a:latin typeface="+mn-lt"/>
              </a:rPr>
              <a:t>run mode</a:t>
            </a:r>
            <a:r>
              <a:rPr lang="en-US" sz="2400" dirty="0">
                <a:latin typeface="+mn-lt"/>
              </a:rPr>
              <a:t>, the app is executing, and you can interact with only a few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features—features that are not available are disabled (grayed out).</a:t>
            </a:r>
          </a:p>
          <a:p>
            <a:r>
              <a:rPr lang="en-US" sz="2400" dirty="0">
                <a:latin typeface="+mn-lt"/>
              </a:rPr>
              <a:t>Select </a:t>
            </a:r>
            <a:r>
              <a:rPr lang="en-US" sz="2400" b="1" dirty="0">
                <a:latin typeface="+mn-lt"/>
              </a:rPr>
              <a:t>Debug </a:t>
            </a:r>
            <a:r>
              <a:rPr lang="en-US" sz="2400" b="1" dirty="0" smtClean="0">
                <a:latin typeface="+mn-lt"/>
              </a:rPr>
              <a:t>→</a:t>
            </a:r>
            <a:r>
              <a:rPr lang="en-US" sz="2400" b="1" dirty="0" smtClean="0"/>
              <a:t> </a:t>
            </a:r>
            <a:r>
              <a:rPr lang="en-US" sz="2400" b="1" dirty="0" smtClean="0">
                <a:latin typeface="+mn-lt"/>
              </a:rPr>
              <a:t>Start </a:t>
            </a:r>
            <a:r>
              <a:rPr lang="en-US" sz="2400" b="1" dirty="0">
                <a:latin typeface="+mn-lt"/>
              </a:rPr>
              <a:t>Debugging </a:t>
            </a:r>
            <a:r>
              <a:rPr lang="en-US" sz="2400" dirty="0">
                <a:latin typeface="+mn-lt"/>
              </a:rPr>
              <a:t>to execute the app (or press the </a:t>
            </a:r>
            <a:r>
              <a:rPr lang="en-US" sz="2400" b="1" dirty="0">
                <a:latin typeface="+mn-lt"/>
              </a:rPr>
              <a:t>F5</a:t>
            </a:r>
            <a:r>
              <a:rPr lang="en-US" sz="2400" dirty="0">
                <a:latin typeface="+mn-lt"/>
              </a:rPr>
              <a:t> key</a:t>
            </a:r>
            <a:r>
              <a:rPr lang="en-US" sz="2400" dirty="0" smtClean="0">
                <a:latin typeface="+mn-lt"/>
              </a:rPr>
              <a:t>).</a:t>
            </a:r>
            <a:endParaRPr lang="en-US" sz="2400" dirty="0">
              <a:latin typeface="+mn-lt"/>
            </a:endParaRPr>
          </a:p>
          <a:p>
            <a:r>
              <a:rPr lang="en-US" sz="2400" dirty="0">
                <a:latin typeface="+mn-lt"/>
              </a:rPr>
              <a:t>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 </a:t>
            </a:r>
            <a:r>
              <a:rPr lang="en-US" sz="2400" dirty="0">
                <a:latin typeface="+mn-lt"/>
              </a:rPr>
              <a:t>enters run mode and displays “(Running)” next to the app’s name in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E’s </a:t>
            </a:r>
            <a:r>
              <a:rPr lang="en-US" sz="2400" dirty="0">
                <a:latin typeface="+mn-lt"/>
              </a:rPr>
              <a:t>title bar</a:t>
            </a:r>
            <a:r>
              <a:rPr lang="en-US" sz="2400" dirty="0" smtClean="0">
                <a:latin typeface="+mn-lt"/>
              </a:rPr>
              <a:t>.</a:t>
            </a:r>
            <a:endParaRPr lang="en-US" sz="2400" dirty="0">
              <a:latin typeface="+mn-lt"/>
            </a:endParaRPr>
          </a:p>
          <a:p>
            <a:r>
              <a:rPr lang="en-US" sz="2400" dirty="0">
                <a:latin typeface="+mn-lt"/>
              </a:rPr>
              <a:t>Click the app’s close box (X) to terminate the app</a:t>
            </a:r>
          </a:p>
        </p:txBody>
      </p:sp>
    </p:spTree>
    <p:extLst>
      <p:ext uri="{BB962C8B-B14F-4D97-AF65-F5344CB8AC3E}">
        <p14:creationId xmlns:p14="http://schemas.microsoft.com/office/powerpoint/2010/main" val="677101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2.35 I</a:t>
            </a:r>
            <a:r>
              <a:rPr lang="en-US" sz="100" dirty="0" smtClean="0"/>
              <a:t> </a:t>
            </a:r>
            <a:r>
              <a:rPr lang="en-US" dirty="0" smtClean="0"/>
              <a:t>D</a:t>
            </a:r>
            <a:r>
              <a:rPr lang="en-US" sz="100" dirty="0" smtClean="0"/>
              <a:t> </a:t>
            </a:r>
            <a:r>
              <a:rPr lang="en-US" dirty="0" smtClean="0"/>
              <a:t>E </a:t>
            </a:r>
            <a:r>
              <a:rPr lang="en-US" dirty="0"/>
              <a:t>in Run Mode, with the Running App in the </a:t>
            </a:r>
            <a:r>
              <a:rPr lang="en-US" dirty="0" smtClean="0"/>
              <a:t>Foreground</a:t>
            </a:r>
            <a:endParaRPr lang="en-US" dirty="0"/>
          </a:p>
        </p:txBody>
      </p:sp>
      <p:pic>
        <p:nvPicPr>
          <p:cNvPr id="4" name="Picture 3" descr="A close box icon is located in the top right corner of the simple app dialog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50" y="1748647"/>
            <a:ext cx="7179701" cy="3141121"/>
          </a:xfrm>
          <a:prstGeom prst="rect">
            <a:avLst/>
          </a:prstGeom>
        </p:spPr>
      </p:pic>
    </p:spTree>
    <p:extLst>
      <p:ext uri="{BB962C8B-B14F-4D97-AF65-F5344CB8AC3E}">
        <p14:creationId xmlns:p14="http://schemas.microsoft.com/office/powerpoint/2010/main" val="2763768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2.1 Start </a:t>
            </a:r>
            <a:r>
              <a:rPr lang="en-US" dirty="0"/>
              <a:t>Page in Visual Studio Community </a:t>
            </a:r>
            <a:r>
              <a:rPr lang="en-US" dirty="0" smtClean="0"/>
              <a:t>2015</a:t>
            </a:r>
            <a:endParaRPr lang="en-US" dirty="0"/>
          </a:p>
        </p:txBody>
      </p:sp>
      <p:pic>
        <p:nvPicPr>
          <p:cNvPr id="5" name="Picture 4" descr="The Visual Studio community start page. A screen capture of the Microsoft visual studio start page is shown. The third icon in a toolbar at the top of the window is the new project button. The main window below is divided into three panels. From left to right, they are a collapsed toolbox window, the start page tab, and a solution explorer window. The start page window is divided into two columns. The left column has links organized into two sections: start and recent. The recent projects will be listed in the recent section. The right column has links organized into two sections: discover visual studio community 20 15, and, new on Microsoft platforms. The discover visual studio links read as follows. New to visual studio? Check out coding tutorials and sample projects. Get training on new frameworks, languages, and technologies. Create a private code repo and backlog for your project. See how easy it is to get started with cloud services. Discover ways to extend and customize the I D E. The Microsoft platform links are: Windows, Microsoft Azure, and A s p, dot, net and we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599" y="1685361"/>
            <a:ext cx="6564688" cy="4532306"/>
          </a:xfrm>
          <a:prstGeom prst="rect">
            <a:avLst/>
          </a:prstGeom>
        </p:spPr>
      </p:pic>
    </p:spTree>
    <p:extLst>
      <p:ext uri="{BB962C8B-B14F-4D97-AF65-F5344CB8AC3E}">
        <p14:creationId xmlns:p14="http://schemas.microsoft.com/office/powerpoint/2010/main" val="139807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 Visual Studio Themes</a:t>
            </a:r>
          </a:p>
        </p:txBody>
      </p:sp>
      <p:sp>
        <p:nvSpPr>
          <p:cNvPr id="3" name="Text Placeholder 2"/>
          <p:cNvSpPr>
            <a:spLocks noGrp="1"/>
          </p:cNvSpPr>
          <p:nvPr>
            <p:ph type="body" idx="1"/>
          </p:nvPr>
        </p:nvSpPr>
        <p:spPr>
          <a:xfrm>
            <a:off x="457200" y="1600200"/>
            <a:ext cx="7563394" cy="4709160"/>
          </a:xfrm>
        </p:spPr>
        <p:txBody>
          <a:bodyPr/>
          <a:lstStyle/>
          <a:p>
            <a:r>
              <a:rPr lang="en-US" sz="2400" dirty="0">
                <a:latin typeface="+mn-lt"/>
              </a:rPr>
              <a:t>Visual Studio supports three themes that specify the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E’s </a:t>
            </a:r>
            <a:r>
              <a:rPr lang="en-US" sz="2400" dirty="0">
                <a:latin typeface="+mn-lt"/>
              </a:rPr>
              <a:t>color scheme</a:t>
            </a:r>
            <a:r>
              <a:rPr lang="en-US" sz="2400" dirty="0" smtClean="0">
                <a:latin typeface="+mn-lt"/>
              </a:rPr>
              <a:t>:</a:t>
            </a:r>
          </a:p>
          <a:p>
            <a:pPr lvl="1"/>
            <a:r>
              <a:rPr lang="en-US" sz="2400" dirty="0" smtClean="0">
                <a:latin typeface="+mn-lt"/>
              </a:rPr>
              <a:t>a </a:t>
            </a:r>
            <a:r>
              <a:rPr lang="en-US" sz="2400" b="1" dirty="0">
                <a:latin typeface="+mn-lt"/>
              </a:rPr>
              <a:t>dark theme </a:t>
            </a:r>
            <a:r>
              <a:rPr lang="en-US" sz="2400" dirty="0">
                <a:latin typeface="+mn-lt"/>
              </a:rPr>
              <a:t>(with dark window backgrounds and light </a:t>
            </a:r>
            <a:r>
              <a:rPr lang="en-US" sz="2400" dirty="0" smtClean="0">
                <a:latin typeface="+mn-lt"/>
              </a:rPr>
              <a:t>text)</a:t>
            </a:r>
          </a:p>
          <a:p>
            <a:pPr lvl="1"/>
            <a:r>
              <a:rPr lang="en-US" sz="2400" dirty="0" smtClean="0">
                <a:latin typeface="+mn-lt"/>
              </a:rPr>
              <a:t>a </a:t>
            </a:r>
            <a:r>
              <a:rPr lang="en-US" sz="2400" b="1" dirty="0">
                <a:latin typeface="+mn-lt"/>
              </a:rPr>
              <a:t>light theme </a:t>
            </a:r>
            <a:r>
              <a:rPr lang="en-US" sz="2400" dirty="0">
                <a:latin typeface="+mn-lt"/>
              </a:rPr>
              <a:t>(with light window backgrounds and dark text) </a:t>
            </a:r>
            <a:r>
              <a:rPr lang="en-US" sz="2400" dirty="0" smtClean="0">
                <a:latin typeface="+mn-lt"/>
              </a:rPr>
              <a:t>and</a:t>
            </a:r>
          </a:p>
          <a:p>
            <a:pPr lvl="1"/>
            <a:r>
              <a:rPr lang="en-US" sz="2400" dirty="0" smtClean="0">
                <a:latin typeface="+mn-lt"/>
              </a:rPr>
              <a:t>a </a:t>
            </a:r>
            <a:r>
              <a:rPr lang="en-US" sz="2400" b="1" dirty="0">
                <a:latin typeface="+mn-lt"/>
              </a:rPr>
              <a:t>blue theme </a:t>
            </a:r>
            <a:r>
              <a:rPr lang="en-US" sz="2400" dirty="0">
                <a:latin typeface="+mn-lt"/>
              </a:rPr>
              <a:t>(with light window backgrounds and dark text</a:t>
            </a:r>
            <a:r>
              <a:rPr lang="en-US" sz="2400" dirty="0" smtClean="0">
                <a:latin typeface="+mn-lt"/>
              </a:rPr>
              <a:t>).</a:t>
            </a:r>
            <a:endParaRPr lang="en-US" sz="2400" dirty="0">
              <a:latin typeface="+mn-lt"/>
            </a:endParaRPr>
          </a:p>
          <a:p>
            <a:r>
              <a:rPr lang="en-US" sz="2400" dirty="0">
                <a:latin typeface="+mn-lt"/>
              </a:rPr>
              <a:t>We use the blue theme throughout this book</a:t>
            </a:r>
            <a:r>
              <a:rPr lang="en-US" sz="2400" dirty="0" smtClean="0">
                <a:latin typeface="+mn-lt"/>
              </a:rPr>
              <a:t>.</a:t>
            </a:r>
            <a:endParaRPr lang="en-US" sz="2400" dirty="0">
              <a:latin typeface="+mn-lt"/>
            </a:endParaRPr>
          </a:p>
          <a:p>
            <a:r>
              <a:rPr lang="en-US" sz="2400" dirty="0">
                <a:latin typeface="+mn-lt"/>
              </a:rPr>
              <a:t>The Before You Begin section after the Preface explains how to set this option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69231679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9143</TotalTime>
  <Words>3443</Words>
  <Application>Microsoft Office PowerPoint</Application>
  <PresentationFormat>On-screen Show (4:3)</PresentationFormat>
  <Paragraphs>289</Paragraphs>
  <Slides>75</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3" baseType="lpstr">
      <vt:lpstr>Arial</vt:lpstr>
      <vt:lpstr>Consolas</vt:lpstr>
      <vt:lpstr>Noto Sans Symbols</vt:lpstr>
      <vt:lpstr>Times New Roman</vt:lpstr>
      <vt:lpstr>Verdana</vt:lpstr>
      <vt:lpstr>508 Lecture</vt:lpstr>
      <vt:lpstr>1_508 Lecture</vt:lpstr>
      <vt:lpstr>Equation</vt:lpstr>
      <vt:lpstr>Visual C sharp® How to Program</vt:lpstr>
      <vt:lpstr>Learning Objectives</vt:lpstr>
      <vt:lpstr>Outline (1 of 2)</vt:lpstr>
      <vt:lpstr>Outline (2 of 2)</vt:lpstr>
      <vt:lpstr>2.1 Introduction</vt:lpstr>
      <vt:lpstr>2.2 Overview of the Visual Studio Community 2015 I D E</vt:lpstr>
      <vt:lpstr>2.2.1 Introduction to Visual Studio Community 2015</vt:lpstr>
      <vt:lpstr>Figure 2.1 Start Page in Visual Studio Community 2015</vt:lpstr>
      <vt:lpstr>2.2.2 Visual Studio Themes</vt:lpstr>
      <vt:lpstr>2.2.3 Links on the Start Page (1 of 2)</vt:lpstr>
      <vt:lpstr>2.2.3 Links on the Start Page (2 of 2)</vt:lpstr>
      <vt:lpstr>Figure 2.2 M S D N Library Web Page in Visual Studio</vt:lpstr>
      <vt:lpstr>2.2.4 Creating a New Project</vt:lpstr>
      <vt:lpstr>2.2.5 New Project Dialog and Project Templates (1 of 2)</vt:lpstr>
      <vt:lpstr>Figure 2.3 New Project Dialog</vt:lpstr>
      <vt:lpstr>2.2.5 New Project Dialog and Project Templates (2 of 2)</vt:lpstr>
      <vt:lpstr>Figure 2.4 Design View of the I D E</vt:lpstr>
      <vt:lpstr>2.2.6 Forms and Controls (1 of 2)</vt:lpstr>
      <vt:lpstr>2.2.6 Forms and Controls (2 of 2)</vt:lpstr>
      <vt:lpstr>2.3 Menu Bar and Toolbar (1 of 3)</vt:lpstr>
      <vt:lpstr>Figure 2.5 Visual Studio Menu Bar</vt:lpstr>
      <vt:lpstr>Figure 2.6 Summary of Visual Studio Menus That Are Displayed When a Form is in Design View (1 of 2)</vt:lpstr>
      <vt:lpstr>Figure 2.6 Summary of Visual Studio Menus That Are Displayed When a Form is in Design View (2 of 2)</vt:lpstr>
      <vt:lpstr>2.3 Menu Bar and Toolbar (2 of 3)</vt:lpstr>
      <vt:lpstr>Figure 2.7 Standard Visual Studio Toolbar</vt:lpstr>
      <vt:lpstr>2.3 Menu Bar and Toolbar (3 of 3)</vt:lpstr>
      <vt:lpstr>Figure 2.8 List of Toolbars That Can Be Added to the Top of the I D E</vt:lpstr>
      <vt:lpstr>Figure 2.9 Tool Tip for the New Project Button</vt:lpstr>
      <vt:lpstr>2.4 Navigating the Visual Studio I D E</vt:lpstr>
      <vt:lpstr>Figure 2.10 Auto-Hide Feature Emonstration</vt:lpstr>
      <vt:lpstr>Figure 2.11 Displaying the Hidden Toolbox Window When Auto-Hide Is Enabled</vt:lpstr>
      <vt:lpstr>Figure 2.12 Disabling Auto-Hide— “Pinning down” a Window</vt:lpstr>
      <vt:lpstr>2.4.1 Solution Explorer (1 of 3)</vt:lpstr>
      <vt:lpstr>2.4.1 Solution Explorer (2 of 3)</vt:lpstr>
      <vt:lpstr>2.4.1 Solution Explorer (3 of 3)</vt:lpstr>
      <vt:lpstr>Figure 2.13 Solution Explorer Window Showing the WindowsFormsApplication1 Project</vt:lpstr>
      <vt:lpstr>Figure 2.14 Solution Explorer with the References Node Expanded</vt:lpstr>
      <vt:lpstr>2.4.2 Toolbox</vt:lpstr>
      <vt:lpstr>Figure 2.15 Toolbox Window Displaying Controls for the Common Controls Group</vt:lpstr>
      <vt:lpstr>2.4.3 Properties Window (1 of 2)</vt:lpstr>
      <vt:lpstr>2.4.3 Properties Window (2 of 2)</vt:lpstr>
      <vt:lpstr>Figure 2.16 Properties Window</vt:lpstr>
      <vt:lpstr>2.5 Help Menu and Context-Sensitive Help</vt:lpstr>
      <vt:lpstr>2.6 Visual Programming: Creating a Simple App that Displays Text and an Image (1 of 12)</vt:lpstr>
      <vt:lpstr>Figure 2.17 Simple App Executing</vt:lpstr>
      <vt:lpstr>Figure 2.18 New Project Dialog</vt:lpstr>
      <vt:lpstr>2.6 Visual Programming: Creating a Simple App that Displays Text and an Image (2 of 12)</vt:lpstr>
      <vt:lpstr>Figure 2.19 Setting the Form’s Text Property in the Properties Window</vt:lpstr>
      <vt:lpstr>Figure 2.20 Form with Updated Title-Bar Text and Enabled Sizing Handles</vt:lpstr>
      <vt:lpstr>2.6 Visual Programming: Creating a Simple App that Displays Text and an Image (3 of 12)</vt:lpstr>
      <vt:lpstr>Figure 2.21 Resizing the Form</vt:lpstr>
      <vt:lpstr>2.6 Visual Programming: Creating a Simple App that Displays Text and an Image (4 of 12)</vt:lpstr>
      <vt:lpstr>Figure 2.22 Changing the Form’s BackColor Property</vt:lpstr>
      <vt:lpstr>Figure 2.23 Form with New BackColor Property Applied</vt:lpstr>
      <vt:lpstr>2.6 Visual Programming: Creating a Simple App that Displays Text and an Image (5 of 12)</vt:lpstr>
      <vt:lpstr>Figure 2.24 Adding a Label to the Form</vt:lpstr>
      <vt:lpstr>2.6 Visual Programming: Creating a Simple App that Displays Text and an Image (6 of 12)</vt:lpstr>
      <vt:lpstr>Figure 2.25 G U I After the Form and Label Have Been Customized</vt:lpstr>
      <vt:lpstr>2.6 Visual Programming: Creating a Simple App that Displays Text and an Image (7 of 12)</vt:lpstr>
      <vt:lpstr>Figure 2.26 Properties Window Displaying the Label’s Font Property</vt:lpstr>
      <vt:lpstr>Figure 2.27 Font Dialog for Selecting Fonts, Styles and Sizes</vt:lpstr>
      <vt:lpstr>2.6 Visual Programming: Creating a Simple App that Displays Text and an Image (8 of 12)</vt:lpstr>
      <vt:lpstr>Figure 2.28 Centering the Label’s Text</vt:lpstr>
      <vt:lpstr>2.6 Visual Programming: Creating a Simple App that Displays Text and an Image (9 of 12)</vt:lpstr>
      <vt:lpstr>Figure 2.29 Inserting and Aligning a PictureBox</vt:lpstr>
      <vt:lpstr>2.6 Visual Programming: Creating a Simple App that Displays Text and an Image (10 of 12)</vt:lpstr>
      <vt:lpstr>Figure 2.30 Image Property of the PictureBox</vt:lpstr>
      <vt:lpstr>Figure 2.31 Select Resource Dialog to Select an Image for the PictureBox</vt:lpstr>
      <vt:lpstr>Figure 2.32 Select Resource Dialog Displaying a Preview of Selected Image</vt:lpstr>
      <vt:lpstr>Figure 2.33 Scaling an Image to the Size of the PictureBox</vt:lpstr>
      <vt:lpstr>Figure 2.34 PictureBox Displaying an Image</vt:lpstr>
      <vt:lpstr>2.6 Visual Programming: Creating a Simple App that Displays Text and an Image (11 of 12)</vt:lpstr>
      <vt:lpstr>2.6 Visual Programming: Creating a Simple App that Displays Text and an Image (12 of 12)</vt:lpstr>
      <vt:lpstr>Figure 2.35 I D E in Run Mode, with the Running App in the Foreground</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How to Program, 6e</dc:title>
  <dc:subject>Computer Science</dc:subject>
  <dc:creator>Deitel/Deitel</dc:creator>
  <cp:keywords>Visual C#® How to Program</cp:keywords>
  <cp:lastModifiedBy>Windows User</cp:lastModifiedBy>
  <cp:revision>956</cp:revision>
  <dcterms:modified xsi:type="dcterms:W3CDTF">2018-03-01T13:07:38Z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