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72"/>
  </p:notesMasterIdLst>
  <p:handoutMasterIdLst>
    <p:handoutMasterId r:id="rId73"/>
  </p:handoutMasterIdLst>
  <p:sldIdLst>
    <p:sldId id="301"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53" r:id="rId50"/>
    <p:sldId id="354" r:id="rId51"/>
    <p:sldId id="355" r:id="rId52"/>
    <p:sldId id="356" r:id="rId53"/>
    <p:sldId id="357" r:id="rId54"/>
    <p:sldId id="358" r:id="rId55"/>
    <p:sldId id="359" r:id="rId56"/>
    <p:sldId id="360" r:id="rId57"/>
    <p:sldId id="361" r:id="rId58"/>
    <p:sldId id="362" r:id="rId59"/>
    <p:sldId id="363" r:id="rId60"/>
    <p:sldId id="364" r:id="rId61"/>
    <p:sldId id="365" r:id="rId62"/>
    <p:sldId id="366" r:id="rId63"/>
    <p:sldId id="367" r:id="rId64"/>
    <p:sldId id="368" r:id="rId65"/>
    <p:sldId id="369" r:id="rId66"/>
    <p:sldId id="370" r:id="rId67"/>
    <p:sldId id="371" r:id="rId68"/>
    <p:sldId id="372" r:id="rId69"/>
    <p:sldId id="373" r:id="rId70"/>
    <p:sldId id="306" r:id="rId7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94343" autoAdjust="0"/>
  </p:normalViewPr>
  <p:slideViewPr>
    <p:cSldViewPr snapToGrid="0" snapToObjects="1">
      <p:cViewPr varScale="1">
        <p:scale>
          <a:sx n="65" d="100"/>
          <a:sy n="65" d="100"/>
        </p:scale>
        <p:origin x="144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commentAuthors" Target="commentAuthor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handoutMaster" Target="handoutMasters/handoutMaster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3/1/2018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23864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64267241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extLst>
      <p:ext uri="{BB962C8B-B14F-4D97-AF65-F5344CB8AC3E}">
        <p14:creationId xmlns:p14="http://schemas.microsoft.com/office/powerpoint/2010/main" val="3202061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523593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329049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16499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16"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8">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70" r:id="rId2"/>
    <p:sldLayoutId id="2147483671" r:id="rId3"/>
    <p:sldLayoutId id="2147483672" r:id="rId4"/>
    <p:sldLayoutId id="2147483673" r:id="rId5"/>
    <p:sldLayoutId id="214748367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3.jpg"/><Relationship Id="rId5" Type="http://schemas.openxmlformats.org/officeDocument/2006/relationships/image" Target="../media/image2.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4.xml"/><Relationship Id="rId1" Type="http://schemas.openxmlformats.org/officeDocument/2006/relationships/vmlDrawing" Target="../drawings/vmlDrawing6.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17.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10.bin"/><Relationship Id="rId4" Type="http://schemas.openxmlformats.org/officeDocument/2006/relationships/image" Target="../media/image16.wmf"/><Relationship Id="rId9" Type="http://schemas.openxmlformats.org/officeDocument/2006/relationships/oleObject" Target="../embeddings/oleObject12.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5.xml"/><Relationship Id="rId1" Type="http://schemas.openxmlformats.org/officeDocument/2006/relationships/vmlDrawing" Target="../drawings/vmlDrawing8.vml"/><Relationship Id="rId5" Type="http://schemas.openxmlformats.org/officeDocument/2006/relationships/oleObject" Target="../embeddings/oleObject14.bin"/><Relationship Id="rId4" Type="http://schemas.openxmlformats.org/officeDocument/2006/relationships/image" Target="../media/image18.wmf"/></Relationships>
</file>

<file path=ppt/slides/_rels/slide2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5.xml"/><Relationship Id="rId1" Type="http://schemas.openxmlformats.org/officeDocument/2006/relationships/vmlDrawing" Target="../drawings/vmlDrawing9.vml"/><Relationship Id="rId4" Type="http://schemas.openxmlformats.org/officeDocument/2006/relationships/image" Target="../media/image28.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4.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15.xml"/><Relationship Id="rId1" Type="http://schemas.openxmlformats.org/officeDocument/2006/relationships/vmlDrawing" Target="../drawings/vmlDrawing10.vml"/><Relationship Id="rId6" Type="http://schemas.openxmlformats.org/officeDocument/2006/relationships/image" Target="../media/image31.wmf"/><Relationship Id="rId5" Type="http://schemas.openxmlformats.org/officeDocument/2006/relationships/oleObject" Target="../embeddings/oleObject17.bin"/><Relationship Id="rId4" Type="http://schemas.openxmlformats.org/officeDocument/2006/relationships/image" Target="../media/image30.wmf"/><Relationship Id="rId9" Type="http://schemas.openxmlformats.org/officeDocument/2006/relationships/image" Target="../media/image32.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4.xml"/><Relationship Id="rId1" Type="http://schemas.openxmlformats.org/officeDocument/2006/relationships/vmlDrawing" Target="../drawings/vmlDrawing11.vml"/><Relationship Id="rId4" Type="http://schemas.openxmlformats.org/officeDocument/2006/relationships/image" Target="../media/image33.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4.xml"/><Relationship Id="rId1" Type="http://schemas.openxmlformats.org/officeDocument/2006/relationships/vmlDrawing" Target="../drawings/vmlDrawing12.vml"/><Relationship Id="rId4" Type="http://schemas.openxmlformats.org/officeDocument/2006/relationships/image" Target="../media/image33.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4.xml"/><Relationship Id="rId1" Type="http://schemas.openxmlformats.org/officeDocument/2006/relationships/vmlDrawing" Target="../drawings/vmlDrawing13.vml"/><Relationship Id="rId4" Type="http://schemas.openxmlformats.org/officeDocument/2006/relationships/image" Target="../media/image33.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6.xml"/><Relationship Id="rId1" Type="http://schemas.openxmlformats.org/officeDocument/2006/relationships/vmlDrawing" Target="../drawings/vmlDrawing14.vml"/><Relationship Id="rId5" Type="http://schemas.openxmlformats.org/officeDocument/2006/relationships/image" Target="../media/image34.jpg"/><Relationship Id="rId4" Type="http://schemas.openxmlformats.org/officeDocument/2006/relationships/image" Target="../media/image33.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6.xml"/><Relationship Id="rId1" Type="http://schemas.openxmlformats.org/officeDocument/2006/relationships/vmlDrawing" Target="../drawings/vmlDrawing15.vml"/><Relationship Id="rId5" Type="http://schemas.openxmlformats.org/officeDocument/2006/relationships/image" Target="../media/image35.jpg"/><Relationship Id="rId4" Type="http://schemas.openxmlformats.org/officeDocument/2006/relationships/image" Target="../media/image33.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6.xml"/><Relationship Id="rId1" Type="http://schemas.openxmlformats.org/officeDocument/2006/relationships/vmlDrawing" Target="../drawings/vmlDrawing16.vml"/><Relationship Id="rId5" Type="http://schemas.openxmlformats.org/officeDocument/2006/relationships/image" Target="../media/image36.jpg"/><Relationship Id="rId4" Type="http://schemas.openxmlformats.org/officeDocument/2006/relationships/image" Target="../media/image33.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6.xml"/><Relationship Id="rId1" Type="http://schemas.openxmlformats.org/officeDocument/2006/relationships/vmlDrawing" Target="../drawings/vmlDrawing17.vml"/><Relationship Id="rId5" Type="http://schemas.openxmlformats.org/officeDocument/2006/relationships/image" Target="../media/image37.jpg"/><Relationship Id="rId4" Type="http://schemas.openxmlformats.org/officeDocument/2006/relationships/image" Target="../media/image3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16.xml"/><Relationship Id="rId1" Type="http://schemas.openxmlformats.org/officeDocument/2006/relationships/vmlDrawing" Target="../drawings/vmlDrawing18.vml"/><Relationship Id="rId5" Type="http://schemas.openxmlformats.org/officeDocument/2006/relationships/image" Target="../media/image38.jpg"/><Relationship Id="rId4" Type="http://schemas.openxmlformats.org/officeDocument/2006/relationships/image" Target="../media/image33.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6.xml"/><Relationship Id="rId1" Type="http://schemas.openxmlformats.org/officeDocument/2006/relationships/vmlDrawing" Target="../drawings/vmlDrawing19.vml"/><Relationship Id="rId5" Type="http://schemas.openxmlformats.org/officeDocument/2006/relationships/image" Target="../media/image39.jpg"/><Relationship Id="rId4" Type="http://schemas.openxmlformats.org/officeDocument/2006/relationships/image" Target="../media/image33.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6.xml"/><Relationship Id="rId1" Type="http://schemas.openxmlformats.org/officeDocument/2006/relationships/vmlDrawing" Target="../drawings/vmlDrawing20.vml"/><Relationship Id="rId5" Type="http://schemas.openxmlformats.org/officeDocument/2006/relationships/image" Target="../media/image40.jpg"/><Relationship Id="rId4" Type="http://schemas.openxmlformats.org/officeDocument/2006/relationships/image" Target="../media/image33.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6.xml"/><Relationship Id="rId1" Type="http://schemas.openxmlformats.org/officeDocument/2006/relationships/vmlDrawing" Target="../drawings/vmlDrawing21.vml"/><Relationship Id="rId5" Type="http://schemas.openxmlformats.org/officeDocument/2006/relationships/image" Target="../media/image42.jpg"/><Relationship Id="rId4" Type="http://schemas.openxmlformats.org/officeDocument/2006/relationships/image" Target="../media/image41.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5.xml"/><Relationship Id="rId1" Type="http://schemas.openxmlformats.org/officeDocument/2006/relationships/vmlDrawing" Target="../drawings/vmlDrawing4.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6.xml"/><Relationship Id="rId1" Type="http://schemas.openxmlformats.org/officeDocument/2006/relationships/vmlDrawing" Target="../drawings/vmlDrawing22.vml"/><Relationship Id="rId5" Type="http://schemas.openxmlformats.org/officeDocument/2006/relationships/image" Target="../media/image43.jpg"/><Relationship Id="rId4" Type="http://schemas.openxmlformats.org/officeDocument/2006/relationships/image" Target="../media/image41.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6.xml"/><Relationship Id="rId1" Type="http://schemas.openxmlformats.org/officeDocument/2006/relationships/vmlDrawing" Target="../drawings/vmlDrawing23.vml"/><Relationship Id="rId5" Type="http://schemas.openxmlformats.org/officeDocument/2006/relationships/image" Target="../media/image44.jpg"/><Relationship Id="rId4" Type="http://schemas.openxmlformats.org/officeDocument/2006/relationships/image" Target="../media/image41.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6.xml"/><Relationship Id="rId1" Type="http://schemas.openxmlformats.org/officeDocument/2006/relationships/vmlDrawing" Target="../drawings/vmlDrawing24.vml"/><Relationship Id="rId5" Type="http://schemas.openxmlformats.org/officeDocument/2006/relationships/image" Target="../media/image45.jpg"/><Relationship Id="rId4" Type="http://schemas.openxmlformats.org/officeDocument/2006/relationships/image" Target="../media/image41.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48.png"/><Relationship Id="rId2" Type="http://schemas.openxmlformats.org/officeDocument/2006/relationships/slideLayout" Target="../slideLayouts/slideLayout17.xml"/><Relationship Id="rId1" Type="http://schemas.openxmlformats.org/officeDocument/2006/relationships/vmlDrawing" Target="../drawings/vmlDrawing25.vml"/><Relationship Id="rId6" Type="http://schemas.openxmlformats.org/officeDocument/2006/relationships/oleObject" Target="../embeddings/oleObject32.bin"/><Relationship Id="rId5" Type="http://schemas.openxmlformats.org/officeDocument/2006/relationships/image" Target="../media/image46.wmf"/><Relationship Id="rId4" Type="http://schemas.openxmlformats.org/officeDocument/2006/relationships/oleObject" Target="../embeddings/oleObject31.bin"/></Relationships>
</file>

<file path=ppt/slides/_rels/slide6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5.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57199" y="215371"/>
            <a:ext cx="8363663" cy="622828"/>
          </a:xfrm>
        </p:spPr>
        <p:txBody>
          <a:bodyPr/>
          <a:lstStyle/>
          <a:p>
            <a:r>
              <a:rPr lang="en-US" dirty="0"/>
              <a:t>Visual </a:t>
            </a:r>
            <a:r>
              <a:rPr lang="en-US" sz="1200" dirty="0" smtClean="0">
                <a:solidFill>
                  <a:schemeClr val="bg1"/>
                </a:solidFill>
              </a:rPr>
              <a:t>C sharp</a:t>
            </a:r>
            <a:r>
              <a:rPr lang="en-US" baseline="30000" dirty="0" smtClean="0"/>
              <a:t>®</a:t>
            </a:r>
            <a:r>
              <a:rPr lang="en-US" dirty="0" smtClean="0"/>
              <a:t> </a:t>
            </a:r>
            <a:r>
              <a:rPr lang="en-US" dirty="0"/>
              <a:t>How </a:t>
            </a:r>
            <a:r>
              <a:rPr lang="en-US" dirty="0" smtClean="0"/>
              <a:t>to Program</a:t>
            </a:r>
            <a:endParaRPr lang="en-US" dirty="0">
              <a:solidFill>
                <a:schemeClr val="tx2"/>
              </a:solidFill>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904110077"/>
              </p:ext>
            </p:extLst>
          </p:nvPr>
        </p:nvGraphicFramePr>
        <p:xfrm>
          <a:off x="1726951" y="333828"/>
          <a:ext cx="657225" cy="509588"/>
        </p:xfrm>
        <a:graphic>
          <a:graphicData uri="http://schemas.openxmlformats.org/presentationml/2006/ole">
            <mc:AlternateContent xmlns:mc="http://schemas.openxmlformats.org/markup-compatibility/2006">
              <mc:Choice xmlns:v="urn:schemas-microsoft-com:vml" Requires="v">
                <p:oleObj spid="_x0000_s1052" name="Equation" r:id="rId4" imgW="228600" imgH="177480" progId="Equation.DSMT4">
                  <p:embed/>
                </p:oleObj>
              </mc:Choice>
              <mc:Fallback>
                <p:oleObj name="Equation" r:id="rId4" imgW="228600" imgH="177480" progId="Equation.DSMT4">
                  <p:embed/>
                  <p:pic>
                    <p:nvPicPr>
                      <p:cNvPr id="7" name="Object 6"/>
                      <p:cNvPicPr/>
                      <p:nvPr/>
                    </p:nvPicPr>
                    <p:blipFill>
                      <a:blip r:embed="rId5"/>
                      <a:stretch>
                        <a:fillRect/>
                      </a:stretch>
                    </p:blipFill>
                    <p:spPr>
                      <a:xfrm>
                        <a:off x="1726951" y="333828"/>
                        <a:ext cx="657225" cy="509588"/>
                      </a:xfrm>
                      <a:prstGeom prst="rect">
                        <a:avLst/>
                      </a:prstGeom>
                    </p:spPr>
                  </p:pic>
                </p:oleObj>
              </mc:Fallback>
            </mc:AlternateContent>
          </a:graphicData>
        </a:graphic>
      </p:graphicFrame>
      <p:sp>
        <p:nvSpPr>
          <p:cNvPr id="3" name="Text Placeholder 2"/>
          <p:cNvSpPr>
            <a:spLocks noGrp="1"/>
          </p:cNvSpPr>
          <p:nvPr>
            <p:ph type="body" idx="1"/>
          </p:nvPr>
        </p:nvSpPr>
        <p:spPr>
          <a:xfrm>
            <a:off x="457200" y="919554"/>
            <a:ext cx="8229600" cy="478970"/>
          </a:xfrm>
        </p:spPr>
        <p:txBody>
          <a:bodyPr/>
          <a:lstStyle/>
          <a:p>
            <a:r>
              <a:rPr lang="en-US" dirty="0" smtClean="0">
                <a:latin typeface="+mn-lt"/>
              </a:rPr>
              <a:t>Sixth Edition</a:t>
            </a:r>
            <a:endParaRPr lang="en-US" dirty="0">
              <a:latin typeface="+mn-lt"/>
            </a:endParaRPr>
          </a:p>
        </p:txBody>
      </p:sp>
      <p:sp>
        <p:nvSpPr>
          <p:cNvPr id="4" name="Text Placeholder 3"/>
          <p:cNvSpPr>
            <a:spLocks noGrp="1"/>
          </p:cNvSpPr>
          <p:nvPr>
            <p:ph type="body" idx="2"/>
          </p:nvPr>
        </p:nvSpPr>
        <p:spPr>
          <a:xfrm>
            <a:off x="5029200" y="2438400"/>
            <a:ext cx="3657600" cy="586683"/>
          </a:xfrm>
        </p:spPr>
        <p:txBody>
          <a:bodyPr/>
          <a:lstStyle/>
          <a:p>
            <a:pPr lvl="0" algn="ctr"/>
            <a:r>
              <a:rPr lang="en-US" b="1" dirty="0" smtClean="0">
                <a:latin typeface="+mn-lt"/>
              </a:rPr>
              <a:t>Chapter 9</a:t>
            </a:r>
            <a:endParaRPr lang="en-US" b="1" dirty="0">
              <a:latin typeface="+mn-lt"/>
            </a:endParaRPr>
          </a:p>
        </p:txBody>
      </p:sp>
      <p:sp>
        <p:nvSpPr>
          <p:cNvPr id="5" name="Text Placeholder 4"/>
          <p:cNvSpPr>
            <a:spLocks noGrp="1"/>
          </p:cNvSpPr>
          <p:nvPr>
            <p:ph type="body" idx="3"/>
          </p:nvPr>
        </p:nvSpPr>
        <p:spPr>
          <a:xfrm>
            <a:off x="5029200" y="3114461"/>
            <a:ext cx="3657600" cy="1172970"/>
          </a:xfrm>
        </p:spPr>
        <p:txBody>
          <a:bodyPr/>
          <a:lstStyle/>
          <a:p>
            <a:pPr algn="ctr"/>
            <a:r>
              <a:rPr lang="en-US" dirty="0">
                <a:solidFill>
                  <a:schemeClr val="tx1"/>
                </a:solidFill>
                <a:latin typeface="+mn-lt"/>
              </a:rPr>
              <a:t>Introduction to L</a:t>
            </a:r>
            <a:r>
              <a:rPr lang="en-US" sz="100" dirty="0">
                <a:solidFill>
                  <a:schemeClr val="tx1"/>
                </a:solidFill>
                <a:latin typeface="+mn-lt"/>
              </a:rPr>
              <a:t> </a:t>
            </a:r>
            <a:r>
              <a:rPr lang="en-US" dirty="0">
                <a:solidFill>
                  <a:schemeClr val="tx1"/>
                </a:solidFill>
                <a:latin typeface="+mn-lt"/>
              </a:rPr>
              <a:t>I</a:t>
            </a:r>
            <a:r>
              <a:rPr lang="en-US" sz="100" dirty="0">
                <a:solidFill>
                  <a:schemeClr val="tx1"/>
                </a:solidFill>
                <a:latin typeface="+mn-lt"/>
              </a:rPr>
              <a:t> </a:t>
            </a:r>
            <a:r>
              <a:rPr lang="en-US" dirty="0">
                <a:solidFill>
                  <a:schemeClr val="tx1"/>
                </a:solidFill>
                <a:latin typeface="+mn-lt"/>
              </a:rPr>
              <a:t>N</a:t>
            </a:r>
            <a:r>
              <a:rPr lang="en-US" sz="100" dirty="0">
                <a:solidFill>
                  <a:schemeClr val="tx1"/>
                </a:solidFill>
                <a:latin typeface="+mn-lt"/>
              </a:rPr>
              <a:t> </a:t>
            </a:r>
            <a:r>
              <a:rPr lang="en-US" dirty="0">
                <a:solidFill>
                  <a:schemeClr val="tx1"/>
                </a:solidFill>
                <a:latin typeface="+mn-lt"/>
              </a:rPr>
              <a:t>Q and the List Collection</a:t>
            </a:r>
          </a:p>
        </p:txBody>
      </p:sp>
      <p:pic>
        <p:nvPicPr>
          <p:cNvPr id="8" name="Picture 7" descr="Front cover: Visual C#® How to Program Sixth Edition by Deitel and Deitel."/>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269" y="1640584"/>
            <a:ext cx="3708000" cy="4523396"/>
          </a:xfrm>
          <a:prstGeom prst="rect">
            <a:avLst/>
          </a:prstGeom>
          <a:ln w="9525">
            <a:solidFill>
              <a:schemeClr val="tx1"/>
            </a:solidFill>
          </a:ln>
        </p:spPr>
      </p:pic>
      <p:sp>
        <p:nvSpPr>
          <p:cNvPr id="6" name="Text Placeholder 5"/>
          <p:cNvSpPr>
            <a:spLocks noGrp="1"/>
          </p:cNvSpPr>
          <p:nvPr>
            <p:ph type="body" idx="13"/>
          </p:nvPr>
        </p:nvSpPr>
        <p:spPr>
          <a:xfrm>
            <a:off x="2743200" y="6474315"/>
            <a:ext cx="6077663" cy="229382"/>
          </a:xfrm>
        </p:spPr>
        <p:txBody>
          <a:bodyPr anchor="ct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504043" cy="1097279"/>
          </a:xfrm>
        </p:spPr>
        <p:txBody>
          <a:bodyPr/>
          <a:lstStyle/>
          <a:p>
            <a:r>
              <a:rPr lang="en-IN" dirty="0">
                <a:solidFill>
                  <a:schemeClr val="tx2"/>
                </a:solidFill>
              </a:rPr>
              <a:t>Figure </a:t>
            </a:r>
            <a:r>
              <a:rPr lang="en-IN" dirty="0" smtClean="0">
                <a:solidFill>
                  <a:schemeClr val="tx2"/>
                </a:solidFill>
              </a:rPr>
              <a:t>9.1 L</a:t>
            </a:r>
            <a:r>
              <a:rPr lang="en-IN" sz="100" dirty="0" smtClean="0">
                <a:solidFill>
                  <a:schemeClr val="tx2"/>
                </a:solidFill>
              </a:rPr>
              <a:t> </a:t>
            </a:r>
            <a:r>
              <a:rPr lang="en-IN" dirty="0">
                <a:solidFill>
                  <a:schemeClr val="tx2"/>
                </a:solidFill>
              </a:rPr>
              <a:t>I</a:t>
            </a:r>
            <a:r>
              <a:rPr lang="en-IN" sz="100" dirty="0">
                <a:solidFill>
                  <a:schemeClr val="tx2"/>
                </a:solidFill>
              </a:rPr>
              <a:t> </a:t>
            </a:r>
            <a:r>
              <a:rPr lang="en-IN" dirty="0">
                <a:solidFill>
                  <a:schemeClr val="tx2"/>
                </a:solidFill>
              </a:rPr>
              <a:t>N</a:t>
            </a:r>
            <a:r>
              <a:rPr lang="en-IN" sz="100" dirty="0">
                <a:solidFill>
                  <a:schemeClr val="tx2"/>
                </a:solidFill>
              </a:rPr>
              <a:t> </a:t>
            </a:r>
            <a:r>
              <a:rPr lang="en-IN" dirty="0">
                <a:solidFill>
                  <a:schemeClr val="tx2"/>
                </a:solidFill>
              </a:rPr>
              <a:t>Q </a:t>
            </a:r>
            <a:r>
              <a:rPr lang="en-IN" dirty="0" smtClean="0">
                <a:solidFill>
                  <a:schemeClr val="tx2"/>
                </a:solidFill>
              </a:rPr>
              <a:t>Usage Throughout </a:t>
            </a:r>
            <a:r>
              <a:rPr lang="en-IN" dirty="0">
                <a:solidFill>
                  <a:schemeClr val="tx2"/>
                </a:solidFill>
              </a:rPr>
              <a:t>the Book </a:t>
            </a:r>
            <a:r>
              <a:rPr lang="en-IN" sz="2000" b="0" dirty="0" smtClean="0">
                <a:solidFill>
                  <a:schemeClr val="tx2"/>
                </a:solidFill>
              </a:rPr>
              <a:t>(2 </a:t>
            </a:r>
            <a:r>
              <a:rPr lang="en-IN" sz="2000" b="0" dirty="0">
                <a:solidFill>
                  <a:schemeClr val="tx2"/>
                </a:solidFill>
              </a:rPr>
              <a:t>of 2)</a:t>
            </a:r>
            <a:endParaRPr lang="en-IN" dirty="0"/>
          </a:p>
        </p:txBody>
      </p:sp>
      <p:graphicFrame>
        <p:nvGraphicFramePr>
          <p:cNvPr id="3" name="Table 2" descr="A table titled, l I n q usage throughout the book. Row 5. Chapter: chapter 22, databases and l i n q. Used to: query information from a database using l i n q to entities. Like l i n q to objects, l in q to entities is built into c hash and the dot net framework. Row 6. Chapter: chapter 23, asynchronous programming with a syn c and await. Used to: query an x m l response from a web service using l i n q to x m l. Like l i n q to objects, li n q to x m l is built into c hash and the dot net framework. Row 7. Chapter: web a p p development with aspdot net online chapter. Used to: retrieve information from a database to be used in a web based app. Row 8: Chapter: x m l and l i n q to x m l online chapter. Used to: present a more in-depth discussion of querying x m l documents using l i n q to x m l. Row 9. Chapter: rest web services online chapter. Used to: query and update a database. Process x m l returned by w c f services."/>
          <p:cNvGraphicFramePr>
            <a:graphicFrameLocks noGrp="1"/>
          </p:cNvGraphicFramePr>
          <p:nvPr>
            <p:extLst>
              <p:ext uri="{D42A27DB-BD31-4B8C-83A1-F6EECF244321}">
                <p14:modId xmlns:p14="http://schemas.microsoft.com/office/powerpoint/2010/main" val="2810193921"/>
              </p:ext>
            </p:extLst>
          </p:nvPr>
        </p:nvGraphicFramePr>
        <p:xfrm>
          <a:off x="648930" y="1659818"/>
          <a:ext cx="7746926" cy="3388360"/>
        </p:xfrm>
        <a:graphic>
          <a:graphicData uri="http://schemas.openxmlformats.org/drawingml/2006/table">
            <a:tbl>
              <a:tblPr firstRow="1" bandRow="1">
                <a:tableStyleId>{40F9630F-82C1-40B7-BC3A-925EFCFF5E92}</a:tableStyleId>
              </a:tblPr>
              <a:tblGrid>
                <a:gridCol w="3704107">
                  <a:extLst>
                    <a:ext uri="{9D8B030D-6E8A-4147-A177-3AD203B41FA5}">
                      <a16:colId xmlns:a16="http://schemas.microsoft.com/office/drawing/2014/main" val="3936798531"/>
                    </a:ext>
                  </a:extLst>
                </a:gridCol>
                <a:gridCol w="4042819">
                  <a:extLst>
                    <a:ext uri="{9D8B030D-6E8A-4147-A177-3AD203B41FA5}">
                      <a16:colId xmlns:a16="http://schemas.microsoft.com/office/drawing/2014/main" val="3706512802"/>
                    </a:ext>
                  </a:extLst>
                </a:gridCol>
              </a:tblGrid>
              <a:tr h="370840">
                <a:tc>
                  <a:txBody>
                    <a:bodyPr/>
                    <a:lstStyle/>
                    <a:p>
                      <a:r>
                        <a:rPr lang="en-IN" sz="1400" b="1" i="0" u="none" strike="noStrike" cap="none" baseline="0" dirty="0" smtClean="0">
                          <a:solidFill>
                            <a:schemeClr val="dk1"/>
                          </a:solidFill>
                          <a:latin typeface="+mn-lt"/>
                          <a:ea typeface="Arial"/>
                          <a:cs typeface="Arial"/>
                          <a:sym typeface="Arial"/>
                        </a:rPr>
                        <a:t>Chapter</a:t>
                      </a:r>
                      <a:endParaRPr lang="en-IN" sz="1400" b="1"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i="0" u="none" strike="noStrike" cap="none" baseline="0" dirty="0" smtClean="0">
                          <a:solidFill>
                            <a:schemeClr val="dk1"/>
                          </a:solidFill>
                          <a:latin typeface="+mn-lt"/>
                          <a:ea typeface="Arial"/>
                          <a:cs typeface="Arial"/>
                          <a:sym typeface="Arial"/>
                        </a:rPr>
                        <a:t>Used 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15844063"/>
                  </a:ext>
                </a:extLst>
              </a:tr>
              <a:tr h="370840">
                <a:tc>
                  <a:txBody>
                    <a:bodyPr/>
                    <a:lstStyle/>
                    <a:p>
                      <a:r>
                        <a:rPr lang="en-IN" sz="1400" b="0" i="0" u="none" strike="noStrike" cap="none" baseline="0" dirty="0" smtClean="0">
                          <a:solidFill>
                            <a:schemeClr val="dk1"/>
                          </a:solidFill>
                          <a:latin typeface="+mn-lt"/>
                          <a:ea typeface="Arial"/>
                          <a:cs typeface="Arial"/>
                          <a:sym typeface="Arial"/>
                        </a:rPr>
                        <a:t>Chapter 22, Databases and L</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I</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N</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Q</a:t>
                      </a:r>
                      <a:endParaRPr lang="en-IN" sz="1400" b="0"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b="0" i="0" u="none" strike="noStrike" cap="none" baseline="0" dirty="0" smtClean="0">
                          <a:solidFill>
                            <a:schemeClr val="dk1"/>
                          </a:solidFill>
                          <a:latin typeface="+mn-lt"/>
                          <a:ea typeface="Arial"/>
                          <a:cs typeface="Arial"/>
                          <a:sym typeface="Arial"/>
                        </a:rPr>
                        <a:t>Query information from a database using </a:t>
                      </a:r>
                      <a:r>
                        <a:rPr lang="en-IN" sz="1400" b="1" i="0" u="none" strike="noStrike" cap="none" baseline="0" dirty="0" smtClean="0">
                          <a:solidFill>
                            <a:schemeClr val="dk1"/>
                          </a:solidFill>
                          <a:latin typeface="+mn-lt"/>
                          <a:ea typeface="Arial"/>
                          <a:cs typeface="Arial"/>
                          <a:sym typeface="Arial"/>
                        </a:rPr>
                        <a:t>L</a:t>
                      </a:r>
                      <a:r>
                        <a:rPr lang="en-IN" sz="100" b="1" i="0" u="none" strike="noStrike" cap="none" baseline="0" dirty="0" smtClean="0">
                          <a:solidFill>
                            <a:schemeClr val="dk1"/>
                          </a:solidFill>
                          <a:latin typeface="+mn-lt"/>
                          <a:ea typeface="Arial"/>
                          <a:cs typeface="Arial"/>
                          <a:sym typeface="Arial"/>
                        </a:rPr>
                        <a:t> </a:t>
                      </a:r>
                      <a:r>
                        <a:rPr lang="en-IN" sz="1400" b="1" i="0" u="none" strike="noStrike" cap="none" baseline="0" dirty="0" smtClean="0">
                          <a:solidFill>
                            <a:schemeClr val="dk1"/>
                          </a:solidFill>
                          <a:latin typeface="+mn-lt"/>
                          <a:ea typeface="Arial"/>
                          <a:cs typeface="Arial"/>
                          <a:sym typeface="Arial"/>
                        </a:rPr>
                        <a:t>I</a:t>
                      </a:r>
                      <a:r>
                        <a:rPr lang="en-IN" sz="100" b="1" i="0" u="none" strike="noStrike" cap="none" baseline="0" dirty="0" smtClean="0">
                          <a:solidFill>
                            <a:schemeClr val="dk1"/>
                          </a:solidFill>
                          <a:latin typeface="+mn-lt"/>
                          <a:ea typeface="Arial"/>
                          <a:cs typeface="Arial"/>
                          <a:sym typeface="Arial"/>
                        </a:rPr>
                        <a:t> </a:t>
                      </a:r>
                      <a:r>
                        <a:rPr lang="en-IN" sz="1400" b="1" i="0" u="none" strike="noStrike" cap="none" baseline="0" dirty="0" smtClean="0">
                          <a:solidFill>
                            <a:schemeClr val="dk1"/>
                          </a:solidFill>
                          <a:latin typeface="+mn-lt"/>
                          <a:ea typeface="Arial"/>
                          <a:cs typeface="Arial"/>
                          <a:sym typeface="Arial"/>
                        </a:rPr>
                        <a:t>N</a:t>
                      </a:r>
                      <a:r>
                        <a:rPr lang="en-IN" sz="100" b="1" i="0" u="none" strike="noStrike" cap="none" baseline="0" dirty="0" smtClean="0">
                          <a:solidFill>
                            <a:schemeClr val="dk1"/>
                          </a:solidFill>
                          <a:latin typeface="+mn-lt"/>
                          <a:ea typeface="Arial"/>
                          <a:cs typeface="Arial"/>
                          <a:sym typeface="Arial"/>
                        </a:rPr>
                        <a:t> </a:t>
                      </a:r>
                      <a:r>
                        <a:rPr lang="en-IN" sz="1400" b="1" i="0" u="none" strike="noStrike" cap="none" baseline="0" dirty="0" smtClean="0">
                          <a:solidFill>
                            <a:schemeClr val="dk1"/>
                          </a:solidFill>
                          <a:latin typeface="+mn-lt"/>
                          <a:ea typeface="Arial"/>
                          <a:cs typeface="Arial"/>
                          <a:sym typeface="Arial"/>
                        </a:rPr>
                        <a:t>Q to Entities</a:t>
                      </a:r>
                      <a:r>
                        <a:rPr lang="en-IN" sz="1400" b="0" i="0" u="none" strike="noStrike" cap="none" baseline="0" dirty="0" smtClean="0">
                          <a:solidFill>
                            <a:schemeClr val="dk1"/>
                          </a:solidFill>
                          <a:latin typeface="+mn-lt"/>
                          <a:ea typeface="Arial"/>
                          <a:cs typeface="Arial"/>
                          <a:sym typeface="Arial"/>
                        </a:rPr>
                        <a:t>. Like L</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I</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N</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Q to Objects, L</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I</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N</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Q to Entities is built into </a:t>
                      </a:r>
                      <a:r>
                        <a:rPr lang="en-IN" sz="600" b="0" i="0" u="none" strike="noStrike" cap="none" baseline="0" dirty="0" smtClean="0">
                          <a:solidFill>
                            <a:schemeClr val="bg1"/>
                          </a:solidFill>
                          <a:latin typeface="+mn-lt"/>
                          <a:ea typeface="Arial"/>
                          <a:cs typeface="Arial"/>
                          <a:sym typeface="Arial"/>
                        </a:rPr>
                        <a:t>C sharp </a:t>
                      </a:r>
                      <a:r>
                        <a:rPr lang="en-IN" sz="1400" b="0" i="0" u="none" strike="noStrike" cap="none" baseline="0" dirty="0" smtClean="0">
                          <a:solidFill>
                            <a:schemeClr val="dk1"/>
                          </a:solidFill>
                          <a:latin typeface="+mn-lt"/>
                          <a:ea typeface="Arial"/>
                          <a:cs typeface="Arial"/>
                          <a:sym typeface="Arial"/>
                        </a:rPr>
                        <a:t>and the .NET Framework.</a:t>
                      </a:r>
                      <a:endParaRPr lang="en-IN" sz="1400" b="0"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14429406"/>
                  </a:ext>
                </a:extLst>
              </a:tr>
              <a:tr h="370840">
                <a:tc>
                  <a:txBody>
                    <a:bodyPr/>
                    <a:lstStyle/>
                    <a:p>
                      <a:r>
                        <a:rPr lang="en-IN" sz="1400" b="0" i="0" u="none" strike="noStrike" cap="none" baseline="0" dirty="0" smtClean="0">
                          <a:solidFill>
                            <a:schemeClr val="dk1"/>
                          </a:solidFill>
                          <a:latin typeface="+mn-lt"/>
                          <a:ea typeface="Arial"/>
                          <a:cs typeface="Arial"/>
                          <a:sym typeface="Arial"/>
                        </a:rPr>
                        <a:t>Chapter 23, Asynchronous Programming with </a:t>
                      </a:r>
                      <a:r>
                        <a:rPr lang="en-IN" sz="1400" b="1" i="0" u="none" strike="noStrike" cap="none" baseline="0" dirty="0" smtClean="0">
                          <a:solidFill>
                            <a:schemeClr val="dk1"/>
                          </a:solidFill>
                          <a:latin typeface="Consolas" panose="020B0609020204030204" pitchFamily="49" charset="0"/>
                          <a:ea typeface="Arial"/>
                          <a:cs typeface="Consolas" panose="020B0609020204030204" pitchFamily="49" charset="0"/>
                          <a:sym typeface="Arial"/>
                        </a:rPr>
                        <a:t>async</a:t>
                      </a:r>
                      <a:r>
                        <a:rPr lang="en-IN" sz="1400" b="0" i="0" u="none" strike="noStrike" cap="none" baseline="0" dirty="0" smtClean="0">
                          <a:solidFill>
                            <a:schemeClr val="dk1"/>
                          </a:solidFill>
                          <a:latin typeface="+mn-lt"/>
                          <a:ea typeface="Arial"/>
                          <a:cs typeface="Arial"/>
                          <a:sym typeface="Arial"/>
                        </a:rPr>
                        <a:t> and </a:t>
                      </a:r>
                      <a:r>
                        <a:rPr lang="en-IN" sz="1400" b="1" i="0" u="none" strike="noStrike" cap="none" baseline="0" dirty="0" smtClean="0">
                          <a:solidFill>
                            <a:schemeClr val="dk1"/>
                          </a:solidFill>
                          <a:latin typeface="Consolas" panose="020B0609020204030204" pitchFamily="49" charset="0"/>
                          <a:ea typeface="Arial"/>
                          <a:cs typeface="Consolas" panose="020B0609020204030204" pitchFamily="49" charset="0"/>
                          <a:sym typeface="Arial"/>
                        </a:rPr>
                        <a:t>await</a:t>
                      </a:r>
                      <a:endParaRPr lang="en-IN" sz="1400" b="1" i="0" baseline="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b="0" i="0" u="none" strike="noStrike" cap="none" baseline="0" dirty="0" smtClean="0">
                          <a:solidFill>
                            <a:schemeClr val="dk1"/>
                          </a:solidFill>
                          <a:latin typeface="+mn-lt"/>
                          <a:ea typeface="Arial"/>
                          <a:cs typeface="Arial"/>
                          <a:sym typeface="Arial"/>
                        </a:rPr>
                        <a:t>Query an X</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M</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L response from a web service using </a:t>
                      </a:r>
                      <a:r>
                        <a:rPr lang="en-IN" sz="1400" b="1" i="0" u="none" strike="noStrike" cap="none" baseline="0" dirty="0" smtClean="0">
                          <a:solidFill>
                            <a:schemeClr val="dk1"/>
                          </a:solidFill>
                          <a:latin typeface="+mn-lt"/>
                          <a:ea typeface="Arial"/>
                          <a:cs typeface="Arial"/>
                          <a:sym typeface="Arial"/>
                        </a:rPr>
                        <a:t>L</a:t>
                      </a:r>
                      <a:r>
                        <a:rPr lang="en-IN" sz="100" b="1" i="0" u="none" strike="noStrike" cap="none" baseline="0" dirty="0" smtClean="0">
                          <a:solidFill>
                            <a:schemeClr val="dk1"/>
                          </a:solidFill>
                          <a:latin typeface="+mn-lt"/>
                          <a:ea typeface="Arial"/>
                          <a:cs typeface="Arial"/>
                          <a:sym typeface="Arial"/>
                        </a:rPr>
                        <a:t> </a:t>
                      </a:r>
                      <a:r>
                        <a:rPr lang="en-IN" sz="1400" b="1" i="0" u="none" strike="noStrike" cap="none" baseline="0" dirty="0" smtClean="0">
                          <a:solidFill>
                            <a:schemeClr val="dk1"/>
                          </a:solidFill>
                          <a:latin typeface="+mn-lt"/>
                          <a:ea typeface="Arial"/>
                          <a:cs typeface="Arial"/>
                          <a:sym typeface="Arial"/>
                        </a:rPr>
                        <a:t>I</a:t>
                      </a:r>
                      <a:r>
                        <a:rPr lang="en-IN" sz="100" b="1" i="0" u="none" strike="noStrike" cap="none" baseline="0" dirty="0" smtClean="0">
                          <a:solidFill>
                            <a:schemeClr val="dk1"/>
                          </a:solidFill>
                          <a:latin typeface="+mn-lt"/>
                          <a:ea typeface="Arial"/>
                          <a:cs typeface="Arial"/>
                          <a:sym typeface="Arial"/>
                        </a:rPr>
                        <a:t> </a:t>
                      </a:r>
                      <a:r>
                        <a:rPr lang="en-IN" sz="1400" b="1" i="0" u="none" strike="noStrike" cap="none" baseline="0" dirty="0" smtClean="0">
                          <a:solidFill>
                            <a:schemeClr val="dk1"/>
                          </a:solidFill>
                          <a:latin typeface="+mn-lt"/>
                          <a:ea typeface="Arial"/>
                          <a:cs typeface="Arial"/>
                          <a:sym typeface="Arial"/>
                        </a:rPr>
                        <a:t>N</a:t>
                      </a:r>
                      <a:r>
                        <a:rPr lang="en-IN" sz="100" b="1" i="0" u="none" strike="noStrike" cap="none" baseline="0" dirty="0" smtClean="0">
                          <a:solidFill>
                            <a:schemeClr val="dk1"/>
                          </a:solidFill>
                          <a:latin typeface="+mn-lt"/>
                          <a:ea typeface="Arial"/>
                          <a:cs typeface="Arial"/>
                          <a:sym typeface="Arial"/>
                        </a:rPr>
                        <a:t> </a:t>
                      </a:r>
                      <a:r>
                        <a:rPr lang="en-IN" sz="1400" b="1" i="0" u="none" strike="noStrike" cap="none" baseline="0" dirty="0" smtClean="0">
                          <a:solidFill>
                            <a:schemeClr val="dk1"/>
                          </a:solidFill>
                          <a:latin typeface="+mn-lt"/>
                          <a:ea typeface="Arial"/>
                          <a:cs typeface="Arial"/>
                          <a:sym typeface="Arial"/>
                        </a:rPr>
                        <a:t>Q to X</a:t>
                      </a:r>
                      <a:r>
                        <a:rPr lang="en-IN" sz="100" b="1" i="0" u="none" strike="noStrike" cap="none" baseline="0" dirty="0" smtClean="0">
                          <a:solidFill>
                            <a:schemeClr val="dk1"/>
                          </a:solidFill>
                          <a:latin typeface="+mn-lt"/>
                          <a:ea typeface="Arial"/>
                          <a:cs typeface="Arial"/>
                          <a:sym typeface="Arial"/>
                        </a:rPr>
                        <a:t> </a:t>
                      </a:r>
                      <a:r>
                        <a:rPr lang="en-IN" sz="1400" b="1" i="0" u="none" strike="noStrike" cap="none" baseline="0" dirty="0" smtClean="0">
                          <a:solidFill>
                            <a:schemeClr val="dk1"/>
                          </a:solidFill>
                          <a:latin typeface="+mn-lt"/>
                          <a:ea typeface="Arial"/>
                          <a:cs typeface="Arial"/>
                          <a:sym typeface="Arial"/>
                        </a:rPr>
                        <a:t>M</a:t>
                      </a:r>
                      <a:r>
                        <a:rPr lang="en-IN" sz="100" b="1" i="0" u="none" strike="noStrike" cap="none" baseline="0" dirty="0" smtClean="0">
                          <a:solidFill>
                            <a:schemeClr val="dk1"/>
                          </a:solidFill>
                          <a:latin typeface="+mn-lt"/>
                          <a:ea typeface="Arial"/>
                          <a:cs typeface="Arial"/>
                          <a:sym typeface="Arial"/>
                        </a:rPr>
                        <a:t> </a:t>
                      </a:r>
                      <a:r>
                        <a:rPr lang="en-IN" sz="1400" b="1" i="0" u="none" strike="noStrike" cap="none" baseline="0" dirty="0" smtClean="0">
                          <a:solidFill>
                            <a:schemeClr val="dk1"/>
                          </a:solidFill>
                          <a:latin typeface="+mn-lt"/>
                          <a:ea typeface="Arial"/>
                          <a:cs typeface="Arial"/>
                          <a:sym typeface="Arial"/>
                        </a:rPr>
                        <a:t>L</a:t>
                      </a:r>
                      <a:r>
                        <a:rPr lang="en-IN" sz="1400" b="0" i="0" u="none" strike="noStrike" cap="none" baseline="0" dirty="0" smtClean="0">
                          <a:solidFill>
                            <a:schemeClr val="dk1"/>
                          </a:solidFill>
                          <a:latin typeface="+mn-lt"/>
                          <a:ea typeface="Arial"/>
                          <a:cs typeface="Arial"/>
                          <a:sym typeface="Arial"/>
                        </a:rPr>
                        <a:t>. Like L</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I</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N</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Q to Objects, L</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I</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N</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Q to X</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M</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L is built into </a:t>
                      </a:r>
                      <a:r>
                        <a:rPr lang="en-US" sz="600" b="0" i="0" u="none" strike="noStrike" cap="none" dirty="0" smtClean="0">
                          <a:solidFill>
                            <a:schemeClr val="bg1"/>
                          </a:solidFill>
                          <a:effectLst/>
                          <a:latin typeface="+mn-lt"/>
                          <a:ea typeface="Arial"/>
                          <a:cs typeface="Arial"/>
                          <a:sym typeface="Arial"/>
                        </a:rPr>
                        <a:t>C sharp</a:t>
                      </a:r>
                      <a:r>
                        <a:rPr lang="en-IN" sz="1400" b="0" i="0" u="none" strike="noStrike" cap="none" baseline="0" dirty="0" smtClean="0">
                          <a:solidFill>
                            <a:schemeClr val="dk1"/>
                          </a:solidFill>
                          <a:latin typeface="+mn-lt"/>
                          <a:ea typeface="Arial"/>
                          <a:cs typeface="Arial"/>
                          <a:sym typeface="Arial"/>
                        </a:rPr>
                        <a:t> and the .NET Framework.</a:t>
                      </a:r>
                      <a:endParaRPr lang="en-IN" sz="1400" b="0"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04289373"/>
                  </a:ext>
                </a:extLst>
              </a:tr>
              <a:tr h="370840">
                <a:tc>
                  <a:txBody>
                    <a:bodyPr/>
                    <a:lstStyle/>
                    <a:p>
                      <a:r>
                        <a:rPr lang="en-IN" sz="1400" b="0" i="0" u="none" strike="noStrike" cap="none" baseline="0" dirty="0" smtClean="0">
                          <a:solidFill>
                            <a:schemeClr val="dk1"/>
                          </a:solidFill>
                          <a:latin typeface="+mn-lt"/>
                          <a:ea typeface="Arial"/>
                          <a:cs typeface="Arial"/>
                          <a:sym typeface="Arial"/>
                        </a:rPr>
                        <a:t>Web App Development with A</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S</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P.NET online chapter</a:t>
                      </a:r>
                      <a:endParaRPr lang="en-IN" sz="1400" b="0"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b="0" i="0" u="none" strike="noStrike" cap="none" baseline="0" dirty="0" smtClean="0">
                          <a:solidFill>
                            <a:schemeClr val="dk1"/>
                          </a:solidFill>
                          <a:latin typeface="+mn-lt"/>
                          <a:ea typeface="Arial"/>
                          <a:cs typeface="Arial"/>
                          <a:sym typeface="Arial"/>
                        </a:rPr>
                        <a:t>Retrieve information from a database to be used in a webbased app.</a:t>
                      </a:r>
                      <a:endParaRPr lang="en-IN" sz="1400" b="0"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88417193"/>
                  </a:ext>
                </a:extLst>
              </a:tr>
              <a:tr h="370840">
                <a:tc>
                  <a:txBody>
                    <a:bodyPr/>
                    <a:lstStyle/>
                    <a:p>
                      <a:r>
                        <a:rPr lang="en-IN" sz="1400" b="0" i="0" u="none" strike="noStrike" cap="none" baseline="0" dirty="0" smtClean="0">
                          <a:solidFill>
                            <a:schemeClr val="dk1"/>
                          </a:solidFill>
                          <a:latin typeface="+mn-lt"/>
                          <a:ea typeface="Arial"/>
                          <a:cs typeface="Arial"/>
                          <a:sym typeface="Arial"/>
                        </a:rPr>
                        <a:t>X</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M</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L and L</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I</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N</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Q to X</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M</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L online chapter</a:t>
                      </a:r>
                      <a:endParaRPr lang="en-IN" sz="1400" b="0"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b="0" i="0" u="none" strike="noStrike" cap="none" baseline="0" dirty="0" smtClean="0">
                          <a:solidFill>
                            <a:schemeClr val="dk1"/>
                          </a:solidFill>
                          <a:latin typeface="+mn-lt"/>
                          <a:ea typeface="Arial"/>
                          <a:cs typeface="Arial"/>
                          <a:sym typeface="Arial"/>
                        </a:rPr>
                        <a:t>Present a more in-depth discussion of querying X</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M</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L documents using </a:t>
                      </a:r>
                      <a:r>
                        <a:rPr lang="en-IN" sz="1400" b="1" i="0" u="none" strike="noStrike" cap="none" baseline="0" dirty="0" smtClean="0">
                          <a:solidFill>
                            <a:schemeClr val="dk1"/>
                          </a:solidFill>
                          <a:latin typeface="+mn-lt"/>
                          <a:ea typeface="Arial"/>
                          <a:cs typeface="Arial"/>
                          <a:sym typeface="Arial"/>
                        </a:rPr>
                        <a:t>L</a:t>
                      </a:r>
                      <a:r>
                        <a:rPr lang="en-IN" sz="100" b="1" i="0" u="none" strike="noStrike" cap="none" baseline="0" dirty="0" smtClean="0">
                          <a:solidFill>
                            <a:schemeClr val="dk1"/>
                          </a:solidFill>
                          <a:latin typeface="+mn-lt"/>
                          <a:ea typeface="Arial"/>
                          <a:cs typeface="Arial"/>
                          <a:sym typeface="Arial"/>
                        </a:rPr>
                        <a:t> </a:t>
                      </a:r>
                      <a:r>
                        <a:rPr lang="en-IN" sz="1400" b="1" i="0" u="none" strike="noStrike" cap="none" baseline="0" dirty="0" smtClean="0">
                          <a:solidFill>
                            <a:schemeClr val="dk1"/>
                          </a:solidFill>
                          <a:latin typeface="+mn-lt"/>
                          <a:ea typeface="Arial"/>
                          <a:cs typeface="Arial"/>
                          <a:sym typeface="Arial"/>
                        </a:rPr>
                        <a:t>I</a:t>
                      </a:r>
                      <a:r>
                        <a:rPr lang="en-IN" sz="100" b="1" i="0" u="none" strike="noStrike" cap="none" baseline="0" dirty="0" smtClean="0">
                          <a:solidFill>
                            <a:schemeClr val="dk1"/>
                          </a:solidFill>
                          <a:latin typeface="+mn-lt"/>
                          <a:ea typeface="Arial"/>
                          <a:cs typeface="Arial"/>
                          <a:sym typeface="Arial"/>
                        </a:rPr>
                        <a:t> </a:t>
                      </a:r>
                      <a:r>
                        <a:rPr lang="en-IN" sz="1400" b="1" i="0" u="none" strike="noStrike" cap="none" baseline="0" dirty="0" smtClean="0">
                          <a:solidFill>
                            <a:schemeClr val="dk1"/>
                          </a:solidFill>
                          <a:latin typeface="+mn-lt"/>
                          <a:ea typeface="Arial"/>
                          <a:cs typeface="Arial"/>
                          <a:sym typeface="Arial"/>
                        </a:rPr>
                        <a:t>N</a:t>
                      </a:r>
                      <a:r>
                        <a:rPr lang="en-IN" sz="100" b="1" i="0" u="none" strike="noStrike" cap="none" baseline="0" dirty="0" smtClean="0">
                          <a:solidFill>
                            <a:schemeClr val="dk1"/>
                          </a:solidFill>
                          <a:latin typeface="+mn-lt"/>
                          <a:ea typeface="Arial"/>
                          <a:cs typeface="Arial"/>
                          <a:sym typeface="Arial"/>
                        </a:rPr>
                        <a:t> </a:t>
                      </a:r>
                      <a:r>
                        <a:rPr lang="en-IN" sz="1400" b="1" i="0" u="none" strike="noStrike" cap="none" baseline="0" dirty="0" smtClean="0">
                          <a:solidFill>
                            <a:schemeClr val="dk1"/>
                          </a:solidFill>
                          <a:latin typeface="+mn-lt"/>
                          <a:ea typeface="Arial"/>
                          <a:cs typeface="Arial"/>
                          <a:sym typeface="Arial"/>
                        </a:rPr>
                        <a:t>Q to X</a:t>
                      </a:r>
                      <a:r>
                        <a:rPr lang="en-IN" sz="100" b="1" i="0" u="none" strike="noStrike" cap="none" baseline="0" dirty="0" smtClean="0">
                          <a:solidFill>
                            <a:schemeClr val="dk1"/>
                          </a:solidFill>
                          <a:latin typeface="+mn-lt"/>
                          <a:ea typeface="Arial"/>
                          <a:cs typeface="Arial"/>
                          <a:sym typeface="Arial"/>
                        </a:rPr>
                        <a:t> </a:t>
                      </a:r>
                      <a:r>
                        <a:rPr lang="en-IN" sz="1400" b="1" i="0" u="none" strike="noStrike" cap="none" baseline="0" dirty="0" smtClean="0">
                          <a:solidFill>
                            <a:schemeClr val="dk1"/>
                          </a:solidFill>
                          <a:latin typeface="+mn-lt"/>
                          <a:ea typeface="Arial"/>
                          <a:cs typeface="Arial"/>
                          <a:sym typeface="Arial"/>
                        </a:rPr>
                        <a:t>M</a:t>
                      </a:r>
                      <a:r>
                        <a:rPr lang="en-IN" sz="100" b="1" i="0" u="none" strike="noStrike" cap="none" baseline="0" dirty="0" smtClean="0">
                          <a:solidFill>
                            <a:schemeClr val="dk1"/>
                          </a:solidFill>
                          <a:latin typeface="+mn-lt"/>
                          <a:ea typeface="Arial"/>
                          <a:cs typeface="Arial"/>
                          <a:sym typeface="Arial"/>
                        </a:rPr>
                        <a:t> </a:t>
                      </a:r>
                      <a:r>
                        <a:rPr lang="en-IN" sz="1400" b="1" i="0" u="none" strike="noStrike" cap="none" baseline="0" dirty="0" smtClean="0">
                          <a:solidFill>
                            <a:schemeClr val="dk1"/>
                          </a:solidFill>
                          <a:latin typeface="+mn-lt"/>
                          <a:ea typeface="Arial"/>
                          <a:cs typeface="Arial"/>
                          <a:sym typeface="Arial"/>
                        </a:rPr>
                        <a:t>L</a:t>
                      </a:r>
                      <a:r>
                        <a:rPr lang="en-IN" sz="1400" b="0" i="0" u="none" strike="noStrike" cap="none" baseline="0" dirty="0" smtClean="0">
                          <a:solidFill>
                            <a:schemeClr val="dk1"/>
                          </a:solidFill>
                          <a:latin typeface="+mn-lt"/>
                          <a:ea typeface="Arial"/>
                          <a:cs typeface="Arial"/>
                          <a:sym typeface="Arial"/>
                        </a:rPr>
                        <a:t>.</a:t>
                      </a:r>
                      <a:endParaRPr lang="en-IN" sz="1400" b="0"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77427770"/>
                  </a:ext>
                </a:extLst>
              </a:tr>
              <a:tr h="370840">
                <a:tc>
                  <a:txBody>
                    <a:bodyPr/>
                    <a:lstStyle/>
                    <a:p>
                      <a:r>
                        <a:rPr lang="en-IN" sz="1400" b="0" i="0" u="none" strike="noStrike" cap="none" baseline="0" dirty="0" smtClean="0">
                          <a:solidFill>
                            <a:schemeClr val="dk1"/>
                          </a:solidFill>
                          <a:latin typeface="+mn-lt"/>
                          <a:ea typeface="Arial"/>
                          <a:cs typeface="Arial"/>
                          <a:sym typeface="Arial"/>
                        </a:rPr>
                        <a:t>REST Web Services online chapter</a:t>
                      </a:r>
                      <a:endParaRPr lang="en-IN" sz="1400" b="0"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b="0" i="0" u="none" strike="noStrike" cap="none" baseline="0" dirty="0" smtClean="0">
                          <a:solidFill>
                            <a:schemeClr val="dk1"/>
                          </a:solidFill>
                          <a:latin typeface="+mn-lt"/>
                          <a:ea typeface="Arial"/>
                          <a:cs typeface="Arial"/>
                          <a:sym typeface="Arial"/>
                        </a:rPr>
                        <a:t>Query and update a database. Process X</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M</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L returned by W</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C</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F services.</a:t>
                      </a:r>
                      <a:endParaRPr lang="en-IN" sz="1400" b="0"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50180209"/>
                  </a:ext>
                </a:extLst>
              </a:tr>
            </a:tbl>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747441793"/>
              </p:ext>
            </p:extLst>
          </p:nvPr>
        </p:nvGraphicFramePr>
        <p:xfrm>
          <a:off x="5929810" y="2502567"/>
          <a:ext cx="303351" cy="223526"/>
        </p:xfrm>
        <a:graphic>
          <a:graphicData uri="http://schemas.openxmlformats.org/presentationml/2006/ole">
            <mc:AlternateContent xmlns:mc="http://schemas.openxmlformats.org/markup-compatibility/2006">
              <mc:Choice xmlns:v="urn:schemas-microsoft-com:vml" Requires="v">
                <p:oleObj spid="_x0000_s6172" name="Equation" r:id="rId3" imgW="241200" imgH="177480" progId="Equation.DSMT4">
                  <p:embed/>
                </p:oleObj>
              </mc:Choice>
              <mc:Fallback>
                <p:oleObj name="Equation" r:id="rId3" imgW="241200" imgH="177480" progId="Equation.DSMT4">
                  <p:embed/>
                  <p:pic>
                    <p:nvPicPr>
                      <p:cNvPr id="4" name="Object 3"/>
                      <p:cNvPicPr/>
                      <p:nvPr/>
                    </p:nvPicPr>
                    <p:blipFill>
                      <a:blip r:embed="rId4"/>
                      <a:stretch>
                        <a:fillRect/>
                      </a:stretch>
                    </p:blipFill>
                    <p:spPr>
                      <a:xfrm>
                        <a:off x="5929810" y="2502567"/>
                        <a:ext cx="303351" cy="223526"/>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571856277"/>
              </p:ext>
            </p:extLst>
          </p:nvPr>
        </p:nvGraphicFramePr>
        <p:xfrm>
          <a:off x="5907806" y="3235537"/>
          <a:ext cx="303351" cy="223526"/>
        </p:xfrm>
        <a:graphic>
          <a:graphicData uri="http://schemas.openxmlformats.org/presentationml/2006/ole">
            <mc:AlternateContent xmlns:mc="http://schemas.openxmlformats.org/markup-compatibility/2006">
              <mc:Choice xmlns:v="urn:schemas-microsoft-com:vml" Requires="v">
                <p:oleObj spid="_x0000_s6173" name="Equation" r:id="rId5" imgW="241200" imgH="177480" progId="Equation.DSMT4">
                  <p:embed/>
                </p:oleObj>
              </mc:Choice>
              <mc:Fallback>
                <p:oleObj name="Equation" r:id="rId5" imgW="241200" imgH="177480" progId="Equation.DSMT4">
                  <p:embed/>
                  <p:pic>
                    <p:nvPicPr>
                      <p:cNvPr id="5" name="Object 4"/>
                      <p:cNvPicPr/>
                      <p:nvPr/>
                    </p:nvPicPr>
                    <p:blipFill>
                      <a:blip r:embed="rId6"/>
                      <a:stretch>
                        <a:fillRect/>
                      </a:stretch>
                    </p:blipFill>
                    <p:spPr>
                      <a:xfrm>
                        <a:off x="5907806" y="3235537"/>
                        <a:ext cx="303351" cy="223526"/>
                      </a:xfrm>
                      <a:prstGeom prst="rect">
                        <a:avLst/>
                      </a:prstGeom>
                    </p:spPr>
                  </p:pic>
                </p:oleObj>
              </mc:Fallback>
            </mc:AlternateContent>
          </a:graphicData>
        </a:graphic>
      </p:graphicFrame>
    </p:spTree>
    <p:extLst>
      <p:ext uri="{BB962C8B-B14F-4D97-AF65-F5344CB8AC3E}">
        <p14:creationId xmlns:p14="http://schemas.microsoft.com/office/powerpoint/2010/main" val="3995967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9.1 Introduction </a:t>
            </a:r>
            <a:r>
              <a:rPr lang="en-US" sz="2000" b="0" dirty="0" smtClean="0"/>
              <a:t>(3 </a:t>
            </a:r>
            <a:r>
              <a:rPr lang="en-US" sz="2000" b="0" dirty="0"/>
              <a:t>of </a:t>
            </a:r>
            <a:r>
              <a:rPr lang="en-US" sz="2000" b="0" dirty="0" smtClean="0"/>
              <a:t>3)</a:t>
            </a:r>
            <a:endParaRPr lang="en-IN" dirty="0"/>
          </a:p>
        </p:txBody>
      </p:sp>
      <p:sp>
        <p:nvSpPr>
          <p:cNvPr id="3" name="Text Placeholder 2"/>
          <p:cNvSpPr>
            <a:spLocks noGrp="1"/>
          </p:cNvSpPr>
          <p:nvPr>
            <p:ph type="body" idx="1"/>
          </p:nvPr>
        </p:nvSpPr>
        <p:spPr/>
        <p:txBody>
          <a:bodyPr/>
          <a:lstStyle/>
          <a:p>
            <a:r>
              <a:rPr lang="en-US" sz="2400" dirty="0">
                <a:latin typeface="+mn-lt"/>
              </a:rPr>
              <a:t>There are two </a:t>
            </a:r>
            <a:r>
              <a:rPr lang="en-US" sz="2400" dirty="0" smtClean="0">
                <a:latin typeface="+mn-lt"/>
              </a:rPr>
              <a:t>L</a:t>
            </a:r>
            <a:r>
              <a:rPr lang="en-US" sz="100" dirty="0" smtClean="0">
                <a:latin typeface="+mn-lt"/>
              </a:rPr>
              <a:t> </a:t>
            </a:r>
            <a:r>
              <a:rPr lang="en-US" sz="2400" dirty="0" smtClean="0">
                <a:latin typeface="+mn-lt"/>
              </a:rPr>
              <a:t>I</a:t>
            </a:r>
            <a:r>
              <a:rPr lang="en-US" sz="100" dirty="0" smtClean="0">
                <a:latin typeface="+mn-lt"/>
              </a:rPr>
              <a:t> </a:t>
            </a:r>
            <a:r>
              <a:rPr lang="en-US" sz="2400" dirty="0" smtClean="0">
                <a:latin typeface="+mn-lt"/>
              </a:rPr>
              <a:t>N</a:t>
            </a:r>
            <a:r>
              <a:rPr lang="en-US" sz="100" dirty="0" smtClean="0">
                <a:latin typeface="+mn-lt"/>
              </a:rPr>
              <a:t> </a:t>
            </a:r>
            <a:r>
              <a:rPr lang="en-US" sz="2400" dirty="0" smtClean="0">
                <a:latin typeface="+mn-lt"/>
              </a:rPr>
              <a:t>Q </a:t>
            </a:r>
            <a:r>
              <a:rPr lang="en-US" sz="2400" dirty="0">
                <a:latin typeface="+mn-lt"/>
              </a:rPr>
              <a:t>approaches</a:t>
            </a:r>
          </a:p>
          <a:p>
            <a:pPr lvl="1"/>
            <a:r>
              <a:rPr lang="en-US" sz="2400" dirty="0">
                <a:latin typeface="+mn-lt"/>
              </a:rPr>
              <a:t>One uses a </a:t>
            </a:r>
            <a:r>
              <a:rPr lang="en-US" sz="2400" dirty="0" smtClean="0">
                <a:latin typeface="+mn-lt"/>
              </a:rPr>
              <a:t>S</a:t>
            </a:r>
            <a:r>
              <a:rPr lang="en-US" sz="100" dirty="0" smtClean="0">
                <a:latin typeface="+mn-lt"/>
              </a:rPr>
              <a:t> </a:t>
            </a:r>
            <a:r>
              <a:rPr lang="en-US" sz="2400" dirty="0" smtClean="0">
                <a:latin typeface="+mn-lt"/>
              </a:rPr>
              <a:t>Q</a:t>
            </a:r>
            <a:r>
              <a:rPr lang="en-US" sz="100" dirty="0" smtClean="0">
                <a:latin typeface="+mn-lt"/>
              </a:rPr>
              <a:t> </a:t>
            </a:r>
            <a:r>
              <a:rPr lang="en-US" sz="2400" dirty="0" smtClean="0">
                <a:latin typeface="+mn-lt"/>
              </a:rPr>
              <a:t>L-like </a:t>
            </a:r>
            <a:r>
              <a:rPr lang="en-US" sz="2400" dirty="0">
                <a:latin typeface="+mn-lt"/>
              </a:rPr>
              <a:t>syntax </a:t>
            </a:r>
          </a:p>
          <a:p>
            <a:pPr lvl="1"/>
            <a:r>
              <a:rPr lang="en-US" sz="2400" dirty="0">
                <a:latin typeface="+mn-lt"/>
              </a:rPr>
              <a:t>The other uses method-call syntax. </a:t>
            </a:r>
          </a:p>
          <a:p>
            <a:pPr lvl="1"/>
            <a:r>
              <a:rPr lang="en-US" sz="2400" dirty="0">
                <a:latin typeface="+mn-lt"/>
              </a:rPr>
              <a:t>This chapter shows the simpler S</a:t>
            </a:r>
            <a:r>
              <a:rPr lang="en-US" sz="100" dirty="0">
                <a:latin typeface="+mn-lt"/>
              </a:rPr>
              <a:t> </a:t>
            </a:r>
            <a:r>
              <a:rPr lang="en-US" sz="2400" dirty="0">
                <a:latin typeface="+mn-lt"/>
              </a:rPr>
              <a:t>Q</a:t>
            </a:r>
            <a:r>
              <a:rPr lang="en-US" sz="100" dirty="0">
                <a:latin typeface="+mn-lt"/>
              </a:rPr>
              <a:t> </a:t>
            </a:r>
            <a:r>
              <a:rPr lang="en-US" sz="2400" dirty="0">
                <a:latin typeface="+mn-lt"/>
              </a:rPr>
              <a:t>L</a:t>
            </a:r>
            <a:r>
              <a:rPr lang="en-US" sz="2400" dirty="0" smtClean="0">
                <a:latin typeface="+mn-lt"/>
              </a:rPr>
              <a:t>-like </a:t>
            </a:r>
            <a:r>
              <a:rPr lang="en-US" sz="2400" dirty="0">
                <a:latin typeface="+mn-lt"/>
              </a:rPr>
              <a:t>syntax. </a:t>
            </a:r>
          </a:p>
          <a:p>
            <a:pPr lvl="1"/>
            <a:r>
              <a:rPr lang="en-US" sz="2400" dirty="0">
                <a:latin typeface="+mn-lt"/>
              </a:rPr>
              <a:t>Chapter 21 shows the method-call syntax, introducing the notions of delegates and lambdas—mechanisms that enable you to pass methods to other methods to help them perform their tasks</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41218686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9.2 Querying an Array of int Values Using </a:t>
            </a:r>
            <a:r>
              <a:rPr lang="en-US" dirty="0" smtClean="0"/>
              <a:t>L</a:t>
            </a:r>
            <a:r>
              <a:rPr lang="en-US" sz="100" dirty="0" smtClean="0"/>
              <a:t> </a:t>
            </a:r>
            <a:r>
              <a:rPr lang="en-US" dirty="0" smtClean="0"/>
              <a:t>I</a:t>
            </a:r>
            <a:r>
              <a:rPr lang="en-US" sz="100" dirty="0" smtClean="0"/>
              <a:t> </a:t>
            </a:r>
            <a:r>
              <a:rPr lang="en-US" dirty="0" smtClean="0"/>
              <a:t>N</a:t>
            </a:r>
            <a:r>
              <a:rPr lang="en-US" sz="100" dirty="0" smtClean="0"/>
              <a:t> </a:t>
            </a:r>
            <a:r>
              <a:rPr lang="en-US" dirty="0" smtClean="0"/>
              <a:t>Q</a:t>
            </a:r>
            <a:endParaRPr lang="en-IN" sz="2000" b="0" dirty="0"/>
          </a:p>
        </p:txBody>
      </p:sp>
      <p:sp>
        <p:nvSpPr>
          <p:cNvPr id="3" name="Text Placeholder 2"/>
          <p:cNvSpPr>
            <a:spLocks noGrp="1"/>
          </p:cNvSpPr>
          <p:nvPr>
            <p:ph type="body" idx="1"/>
          </p:nvPr>
        </p:nvSpPr>
        <p:spPr>
          <a:xfrm>
            <a:off x="457200" y="1600200"/>
            <a:ext cx="8229600" cy="4771571"/>
          </a:xfrm>
        </p:spPr>
        <p:txBody>
          <a:bodyPr/>
          <a:lstStyle/>
          <a:p>
            <a:r>
              <a:rPr lang="en-US" altLang="en-US" sz="2400" dirty="0">
                <a:latin typeface="+mn-lt"/>
              </a:rPr>
              <a:t>Figure 9.2 </a:t>
            </a:r>
            <a:r>
              <a:rPr lang="en-US" sz="2400" dirty="0">
                <a:latin typeface="+mn-lt"/>
              </a:rPr>
              <a:t>shows how to use </a:t>
            </a:r>
            <a:r>
              <a:rPr lang="en-US" sz="2400" b="1" dirty="0" smtClean="0">
                <a:latin typeface="+mn-lt"/>
              </a:rPr>
              <a:t>L</a:t>
            </a:r>
            <a:r>
              <a:rPr lang="en-US" sz="100" b="1" dirty="0" smtClean="0">
                <a:latin typeface="+mn-lt"/>
              </a:rPr>
              <a:t> </a:t>
            </a:r>
            <a:r>
              <a:rPr lang="en-US" sz="2400" b="1" dirty="0" smtClean="0">
                <a:latin typeface="+mn-lt"/>
              </a:rPr>
              <a:t>I</a:t>
            </a:r>
            <a:r>
              <a:rPr lang="en-US" sz="100" b="1" dirty="0" smtClean="0">
                <a:latin typeface="+mn-lt"/>
              </a:rPr>
              <a:t> </a:t>
            </a:r>
            <a:r>
              <a:rPr lang="en-US" sz="2400" b="1" dirty="0" smtClean="0">
                <a:latin typeface="+mn-lt"/>
              </a:rPr>
              <a:t>N</a:t>
            </a:r>
            <a:r>
              <a:rPr lang="en-US" sz="100" b="1" dirty="0" smtClean="0">
                <a:latin typeface="+mn-lt"/>
              </a:rPr>
              <a:t> </a:t>
            </a:r>
            <a:r>
              <a:rPr lang="en-US" sz="2400" b="1" dirty="0" smtClean="0">
                <a:latin typeface="+mn-lt"/>
              </a:rPr>
              <a:t>Q</a:t>
            </a:r>
            <a:r>
              <a:rPr lang="en-US" sz="2400" dirty="0" smtClean="0">
                <a:latin typeface="+mn-lt"/>
              </a:rPr>
              <a:t> </a:t>
            </a:r>
            <a:r>
              <a:rPr lang="en-US" sz="2400" b="1" dirty="0">
                <a:latin typeface="+mn-lt"/>
              </a:rPr>
              <a:t>to Objects</a:t>
            </a:r>
            <a:r>
              <a:rPr lang="en-US" sz="2400" dirty="0">
                <a:latin typeface="+mn-lt"/>
              </a:rPr>
              <a:t> to query an array of integers, selecting elements that satisfy a set of conditions—a process called </a:t>
            </a:r>
            <a:r>
              <a:rPr lang="en-US" sz="2400" b="1" dirty="0">
                <a:latin typeface="+mn-lt"/>
              </a:rPr>
              <a:t>filtering</a:t>
            </a:r>
            <a:endParaRPr lang="en-US" altLang="en-US" sz="2400" b="1" dirty="0">
              <a:latin typeface="+mn-lt"/>
            </a:endParaRPr>
          </a:p>
          <a:p>
            <a:r>
              <a:rPr lang="en-US" altLang="en-US" sz="2400" dirty="0">
                <a:latin typeface="+mn-lt"/>
                <a:ea typeface="Times New Roman" panose="02020603050405020304" pitchFamily="18" charset="0"/>
                <a:cs typeface="Calibri" panose="020F0502020204030204" pitchFamily="34" charset="0"/>
              </a:rPr>
              <a:t>Iteration statements that filter arrays focus on the steps required to get the results. This is called </a:t>
            </a:r>
            <a:r>
              <a:rPr lang="en-US" altLang="en-US" sz="2400" b="1" dirty="0">
                <a:solidFill>
                  <a:schemeClr val="tx1"/>
                </a:solidFill>
                <a:latin typeface="+mn-lt"/>
                <a:ea typeface="Times New Roman" panose="02020603050405020304" pitchFamily="18" charset="0"/>
                <a:cs typeface="Calibri" panose="020F0502020204030204" pitchFamily="34" charset="0"/>
              </a:rPr>
              <a:t>imperative programming</a:t>
            </a:r>
            <a:r>
              <a:rPr lang="en-US" altLang="en-US" sz="2400" dirty="0">
                <a:latin typeface="+mn-lt"/>
                <a:ea typeface="Times New Roman" panose="02020603050405020304" pitchFamily="18" charset="0"/>
                <a:cs typeface="Calibri" panose="020F0502020204030204" pitchFamily="34" charset="0"/>
              </a:rPr>
              <a:t>.</a:t>
            </a:r>
          </a:p>
          <a:p>
            <a:r>
              <a:rPr lang="en-US" altLang="en-US" sz="2400" dirty="0" smtClean="0">
                <a:latin typeface="+mn-lt"/>
                <a:ea typeface="Times New Roman" panose="02020603050405020304" pitchFamily="18" charset="0"/>
                <a:cs typeface="Calibri" panose="020F0502020204030204" pitchFamily="34" charset="0"/>
              </a:rPr>
              <a:t>L</a:t>
            </a:r>
            <a:r>
              <a:rPr lang="en-US" altLang="en-US" sz="100" dirty="0" smtClean="0">
                <a:latin typeface="+mn-lt"/>
                <a:ea typeface="Times New Roman" panose="02020603050405020304" pitchFamily="18" charset="0"/>
                <a:cs typeface="Calibri" panose="020F0502020204030204" pitchFamily="34" charset="0"/>
              </a:rPr>
              <a:t> </a:t>
            </a:r>
            <a:r>
              <a:rPr lang="en-US" altLang="en-US" sz="2400" dirty="0" smtClean="0">
                <a:latin typeface="+mn-lt"/>
                <a:ea typeface="Times New Roman" panose="02020603050405020304" pitchFamily="18" charset="0"/>
                <a:cs typeface="Calibri" panose="020F0502020204030204" pitchFamily="34" charset="0"/>
              </a:rPr>
              <a:t>I</a:t>
            </a:r>
            <a:r>
              <a:rPr lang="en-US" altLang="en-US" sz="100" dirty="0" smtClean="0">
                <a:latin typeface="+mn-lt"/>
                <a:ea typeface="Times New Roman" panose="02020603050405020304" pitchFamily="18" charset="0"/>
                <a:cs typeface="Calibri" panose="020F0502020204030204" pitchFamily="34" charset="0"/>
              </a:rPr>
              <a:t> </a:t>
            </a:r>
            <a:r>
              <a:rPr lang="en-US" altLang="en-US" sz="2400" dirty="0" smtClean="0">
                <a:latin typeface="+mn-lt"/>
                <a:ea typeface="Times New Roman" panose="02020603050405020304" pitchFamily="18" charset="0"/>
                <a:cs typeface="Calibri" panose="020F0502020204030204" pitchFamily="34" charset="0"/>
              </a:rPr>
              <a:t>N</a:t>
            </a:r>
            <a:r>
              <a:rPr lang="en-US" altLang="en-US" sz="100" dirty="0" smtClean="0">
                <a:latin typeface="+mn-lt"/>
                <a:ea typeface="Times New Roman" panose="02020603050405020304" pitchFamily="18" charset="0"/>
                <a:cs typeface="Calibri" panose="020F0502020204030204" pitchFamily="34" charset="0"/>
              </a:rPr>
              <a:t> </a:t>
            </a:r>
            <a:r>
              <a:rPr lang="en-US" altLang="en-US" sz="2400" dirty="0" smtClean="0">
                <a:latin typeface="+mn-lt"/>
                <a:ea typeface="Times New Roman" panose="02020603050405020304" pitchFamily="18" charset="0"/>
                <a:cs typeface="Calibri" panose="020F0502020204030204" pitchFamily="34" charset="0"/>
              </a:rPr>
              <a:t>Q </a:t>
            </a:r>
            <a:r>
              <a:rPr lang="en-US" altLang="en-US" sz="2400" dirty="0">
                <a:latin typeface="+mn-lt"/>
                <a:ea typeface="Times New Roman" panose="02020603050405020304" pitchFamily="18" charset="0"/>
                <a:cs typeface="Calibri" panose="020F0502020204030204" pitchFamily="34" charset="0"/>
              </a:rPr>
              <a:t>queries specify the conditions that selected elements must satisfy. This is known as </a:t>
            </a:r>
            <a:r>
              <a:rPr lang="en-US" altLang="en-US" sz="2400" b="1" dirty="0">
                <a:solidFill>
                  <a:schemeClr val="tx1"/>
                </a:solidFill>
                <a:latin typeface="+mn-lt"/>
                <a:ea typeface="Times New Roman" panose="02020603050405020304" pitchFamily="18" charset="0"/>
                <a:cs typeface="Calibri" panose="020F0502020204030204" pitchFamily="34" charset="0"/>
              </a:rPr>
              <a:t>declarative programming</a:t>
            </a:r>
            <a:r>
              <a:rPr lang="en-US" altLang="en-US" sz="2400" dirty="0">
                <a:latin typeface="+mn-lt"/>
                <a:ea typeface="Times New Roman" panose="02020603050405020304" pitchFamily="18" charset="0"/>
                <a:cs typeface="Calibri" panose="020F0502020204030204" pitchFamily="34" charset="0"/>
              </a:rPr>
              <a:t>.</a:t>
            </a:r>
          </a:p>
          <a:p>
            <a:r>
              <a:rPr lang="en-US" altLang="en-US" sz="2400" dirty="0">
                <a:latin typeface="+mn-lt"/>
                <a:ea typeface="Times New Roman" panose="02020603050405020304" pitchFamily="18" charset="0"/>
                <a:cs typeface="Calibri" panose="020F0502020204030204" pitchFamily="34" charset="0"/>
              </a:rPr>
              <a:t>The </a:t>
            </a:r>
            <a:r>
              <a:rPr lang="en-US" altLang="en-US" sz="2400" dirty="0">
                <a:latin typeface="Consolas" panose="020B0609020204030204" pitchFamily="49" charset="0"/>
                <a:ea typeface="Times New Roman" panose="02020603050405020304" pitchFamily="18" charset="0"/>
                <a:cs typeface="Consolas" panose="020B0609020204030204" pitchFamily="49" charset="0"/>
              </a:rPr>
              <a:t>System.Linq</a:t>
            </a:r>
            <a:r>
              <a:rPr lang="en-US" altLang="en-US" sz="2400" dirty="0">
                <a:latin typeface="+mn-lt"/>
                <a:ea typeface="Times New Roman" panose="02020603050405020304" pitchFamily="18" charset="0"/>
                <a:cs typeface="Calibri" panose="020F0502020204030204" pitchFamily="34" charset="0"/>
              </a:rPr>
              <a:t> namespace contains the L</a:t>
            </a:r>
            <a:r>
              <a:rPr lang="en-US" altLang="en-US" sz="100" dirty="0">
                <a:latin typeface="+mn-lt"/>
                <a:ea typeface="Times New Roman" panose="02020603050405020304" pitchFamily="18" charset="0"/>
                <a:cs typeface="Calibri" panose="020F0502020204030204" pitchFamily="34" charset="0"/>
              </a:rPr>
              <a:t> </a:t>
            </a:r>
            <a:r>
              <a:rPr lang="en-US" altLang="en-US" sz="2400" dirty="0">
                <a:latin typeface="+mn-lt"/>
                <a:ea typeface="Times New Roman" panose="02020603050405020304" pitchFamily="18" charset="0"/>
                <a:cs typeface="Calibri" panose="020F0502020204030204" pitchFamily="34" charset="0"/>
              </a:rPr>
              <a:t>I</a:t>
            </a:r>
            <a:r>
              <a:rPr lang="en-US" altLang="en-US" sz="100" dirty="0">
                <a:latin typeface="+mn-lt"/>
                <a:ea typeface="Times New Roman" panose="02020603050405020304" pitchFamily="18" charset="0"/>
                <a:cs typeface="Calibri" panose="020F0502020204030204" pitchFamily="34" charset="0"/>
              </a:rPr>
              <a:t> </a:t>
            </a:r>
            <a:r>
              <a:rPr lang="en-US" altLang="en-US" sz="2400" dirty="0">
                <a:latin typeface="+mn-lt"/>
                <a:ea typeface="Times New Roman" panose="02020603050405020304" pitchFamily="18" charset="0"/>
                <a:cs typeface="Calibri" panose="020F0502020204030204" pitchFamily="34" charset="0"/>
              </a:rPr>
              <a:t>N</a:t>
            </a:r>
            <a:r>
              <a:rPr lang="en-US" altLang="en-US" sz="100" dirty="0">
                <a:latin typeface="+mn-lt"/>
                <a:ea typeface="Times New Roman" panose="02020603050405020304" pitchFamily="18" charset="0"/>
                <a:cs typeface="Calibri" panose="020F0502020204030204" pitchFamily="34" charset="0"/>
              </a:rPr>
              <a:t> </a:t>
            </a:r>
            <a:r>
              <a:rPr lang="en-US" altLang="en-US" sz="2400" dirty="0">
                <a:latin typeface="+mn-lt"/>
                <a:ea typeface="Times New Roman" panose="02020603050405020304" pitchFamily="18" charset="0"/>
                <a:cs typeface="Calibri" panose="020F0502020204030204" pitchFamily="34" charset="0"/>
              </a:rPr>
              <a:t>Q</a:t>
            </a:r>
            <a:r>
              <a:rPr lang="en-US" altLang="en-US" sz="2400" dirty="0" smtClean="0">
                <a:latin typeface="+mn-lt"/>
                <a:ea typeface="Times New Roman" panose="02020603050405020304" pitchFamily="18" charset="0"/>
                <a:cs typeface="Calibri" panose="020F0502020204030204" pitchFamily="34" charset="0"/>
              </a:rPr>
              <a:t> </a:t>
            </a:r>
            <a:r>
              <a:rPr lang="en-US" altLang="en-US" sz="2400" dirty="0">
                <a:latin typeface="+mn-lt"/>
                <a:ea typeface="Times New Roman" panose="02020603050405020304" pitchFamily="18" charset="0"/>
                <a:cs typeface="Calibri" panose="020F0502020204030204" pitchFamily="34" charset="0"/>
              </a:rPr>
              <a:t>to Objects provider</a:t>
            </a:r>
            <a:r>
              <a:rPr lang="en-US" altLang="en-US" sz="2400" dirty="0" smtClean="0">
                <a:latin typeface="+mn-lt"/>
                <a:ea typeface="Times New Roman" panose="02020603050405020304" pitchFamily="18" charset="0"/>
                <a:cs typeface="Calibri" panose="020F0502020204030204" pitchFamily="34" charset="0"/>
              </a:rPr>
              <a:t>.</a:t>
            </a:r>
            <a:endParaRPr lang="en-US" altLang="en-US" sz="2400" dirty="0">
              <a:latin typeface="+mn-lt"/>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93410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IN" dirty="0" smtClean="0"/>
              <a:t>Figure 9.2 L</a:t>
            </a:r>
            <a:r>
              <a:rPr lang="en-IN" sz="100" dirty="0" smtClean="0"/>
              <a:t> </a:t>
            </a:r>
            <a:r>
              <a:rPr lang="en-IN" dirty="0" smtClean="0"/>
              <a:t>I</a:t>
            </a:r>
            <a:r>
              <a:rPr lang="en-IN" sz="100" dirty="0" smtClean="0"/>
              <a:t> </a:t>
            </a:r>
            <a:r>
              <a:rPr lang="en-IN" dirty="0" smtClean="0"/>
              <a:t>N</a:t>
            </a:r>
            <a:r>
              <a:rPr lang="en-IN" sz="100" dirty="0" smtClean="0"/>
              <a:t> </a:t>
            </a:r>
            <a:r>
              <a:rPr lang="en-IN" dirty="0" smtClean="0"/>
              <a:t>Q </a:t>
            </a:r>
            <a:r>
              <a:rPr lang="en-IN" dirty="0"/>
              <a:t>to Objects </a:t>
            </a:r>
            <a:r>
              <a:rPr lang="en-IN" dirty="0" smtClean="0"/>
              <a:t>Using </a:t>
            </a:r>
            <a:r>
              <a:rPr lang="en-IN" dirty="0"/>
              <a:t>an int </a:t>
            </a:r>
            <a:r>
              <a:rPr lang="en-IN" dirty="0" smtClean="0"/>
              <a:t>Array </a:t>
            </a:r>
            <a:r>
              <a:rPr lang="en-US" sz="2000" b="0" dirty="0"/>
              <a:t>(1 of </a:t>
            </a:r>
            <a:r>
              <a:rPr lang="en-US" sz="2000" b="0" dirty="0" smtClean="0"/>
              <a:t>6)</a:t>
            </a:r>
            <a:endParaRPr lang="en-IN" sz="2000" b="0" dirty="0"/>
          </a:p>
        </p:txBody>
      </p:sp>
      <p:pic>
        <p:nvPicPr>
          <p:cNvPr id="4" name="Picture 3" descr="Program code. Line 1: forward slash, forward slash, fig period 9.2, colon, l i n q, with simple type array, period, c s. Line 2: forward slash, forward slash, l i n q, to objects using an i n t, array. Line 3: using system, semicolon. Line 4: using system, period, l i n q, semicolon. Line 5: blank. Line 6: class l i n q, with simple type array. Line 7: left brace. Line 8: static void main, left parenthesis, right parenthesis. Line 9: left brace. Line 10, indented once: forward slash, forward slash, create an integer array. Line 11, indented once: v a r, values = new, open bracket, close bracket, left brace, 2, comma, 9, comma, 5, comma, 0, comma, 3, comma, 7, comma, 1, comma, 4, comma, 8, comma, 5, right brace, semicolon. Line 12: blank. Line 13, indented twice: forward slash, forward slash, display original values. Line 14, indented twice: console, period, write, left parenthesis, open quotes, original array, colon, close quotes, right parenthesis, semicolon. Line 15, indented twice: for each, left parenthesis, v a r, element in values, right parenthesis. Line 16, indented twice: left brace. Line 17, indented 3 times: console, period, write, left parenthesis, $, open quotes, left brace, element, right brace, close quotes, right parenthesis, semicolon. Line 18, indented twice: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032" y="1594902"/>
            <a:ext cx="7753936" cy="3922432"/>
          </a:xfrm>
          <a:prstGeom prst="rect">
            <a:avLst/>
          </a:prstGeom>
        </p:spPr>
      </p:pic>
    </p:spTree>
    <p:extLst>
      <p:ext uri="{BB962C8B-B14F-4D97-AF65-F5344CB8AC3E}">
        <p14:creationId xmlns:p14="http://schemas.microsoft.com/office/powerpoint/2010/main" val="27912891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IN" dirty="0"/>
              <a:t>Figure </a:t>
            </a:r>
            <a:r>
              <a:rPr lang="en-IN" dirty="0" smtClean="0"/>
              <a:t>9.2 L</a:t>
            </a:r>
            <a:r>
              <a:rPr lang="en-IN" sz="100" dirty="0" smtClean="0"/>
              <a:t> </a:t>
            </a:r>
            <a:r>
              <a:rPr lang="en-IN" dirty="0"/>
              <a:t>I</a:t>
            </a:r>
            <a:r>
              <a:rPr lang="en-IN" sz="100" dirty="0"/>
              <a:t> </a:t>
            </a:r>
            <a:r>
              <a:rPr lang="en-IN" dirty="0"/>
              <a:t>N</a:t>
            </a:r>
            <a:r>
              <a:rPr lang="en-IN" sz="100" dirty="0"/>
              <a:t> </a:t>
            </a:r>
            <a:r>
              <a:rPr lang="en-IN" dirty="0"/>
              <a:t>Q to Objects </a:t>
            </a:r>
            <a:r>
              <a:rPr lang="en-IN" dirty="0" smtClean="0"/>
              <a:t>Using </a:t>
            </a:r>
            <a:r>
              <a:rPr lang="en-IN" dirty="0"/>
              <a:t>an int </a:t>
            </a:r>
            <a:r>
              <a:rPr lang="en-IN" dirty="0" smtClean="0"/>
              <a:t>Array </a:t>
            </a:r>
            <a:r>
              <a:rPr lang="en-US" sz="2000" b="0" dirty="0" smtClean="0"/>
              <a:t>(2 </a:t>
            </a:r>
            <a:r>
              <a:rPr lang="en-US" sz="2000" b="0" dirty="0"/>
              <a:t>of </a:t>
            </a:r>
            <a:r>
              <a:rPr lang="en-US" sz="2000" b="0" dirty="0" smtClean="0"/>
              <a:t>6)</a:t>
            </a:r>
            <a:endParaRPr lang="en-IN" dirty="0"/>
          </a:p>
        </p:txBody>
      </p:sp>
      <p:pic>
        <p:nvPicPr>
          <p:cNvPr id="3" name="Picture 2" descr="Program code. Line 19: blank. Line 20, indented twice: forward slash, forward slash, l i n q, query that obtains values greater than 4 from the array. Line 21, indented twice: v a r, filtered =. Line 22, indented 3 times: from value in values, forward slash, forward slash, data source is values. Line 23, indented 3 times: where value, right angle bracket, 4. Line 24, indented 3 times: select value, semicolon. Line 25: blank. Line 26, indented twice: forward slash, forward slash, display filtered results. Line 27, indented twice: console, period, write, left parenthesis, open quotes, back slash, n array values greater than 4, colon, close quotes, right parenthesis, semicolon. Line 28, indented twice: for each, left parenthesis, v a r, element in filtered, right parenthesis. Line 29, indented twice: left brace. Line 30, indented 3 times: console, period, write, left parenthesis, $, open quotes, left brace, element, right brace, close quotes, right parenthesis, semicolon. Line 31, indented twice: right brace. Line 32: blan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379" y="1666886"/>
            <a:ext cx="7805243" cy="3043392"/>
          </a:xfrm>
          <a:prstGeom prst="rect">
            <a:avLst/>
          </a:prstGeom>
        </p:spPr>
      </p:pic>
    </p:spTree>
    <p:extLst>
      <p:ext uri="{BB962C8B-B14F-4D97-AF65-F5344CB8AC3E}">
        <p14:creationId xmlns:p14="http://schemas.microsoft.com/office/powerpoint/2010/main" val="8495179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IN" dirty="0"/>
              <a:t>Figure </a:t>
            </a:r>
            <a:r>
              <a:rPr lang="en-IN" dirty="0" smtClean="0"/>
              <a:t>9.2 L</a:t>
            </a:r>
            <a:r>
              <a:rPr lang="en-IN" sz="100" dirty="0" smtClean="0"/>
              <a:t> </a:t>
            </a:r>
            <a:r>
              <a:rPr lang="en-IN" dirty="0"/>
              <a:t>I</a:t>
            </a:r>
            <a:r>
              <a:rPr lang="en-IN" sz="100" dirty="0"/>
              <a:t> </a:t>
            </a:r>
            <a:r>
              <a:rPr lang="en-IN" dirty="0"/>
              <a:t>N</a:t>
            </a:r>
            <a:r>
              <a:rPr lang="en-IN" sz="100" dirty="0"/>
              <a:t> </a:t>
            </a:r>
            <a:r>
              <a:rPr lang="en-IN" dirty="0"/>
              <a:t>Q to Objects </a:t>
            </a:r>
            <a:r>
              <a:rPr lang="en-IN" dirty="0" smtClean="0"/>
              <a:t>Using </a:t>
            </a:r>
            <a:r>
              <a:rPr lang="en-IN" dirty="0"/>
              <a:t>an int </a:t>
            </a:r>
            <a:r>
              <a:rPr lang="en-IN" dirty="0" smtClean="0"/>
              <a:t>Array </a:t>
            </a:r>
            <a:r>
              <a:rPr lang="en-US" sz="2000" b="0" dirty="0" smtClean="0"/>
              <a:t>(3 </a:t>
            </a:r>
            <a:r>
              <a:rPr lang="en-US" sz="2000" b="0" dirty="0"/>
              <a:t>of 6)</a:t>
            </a:r>
            <a:endParaRPr lang="en-IN" dirty="0"/>
          </a:p>
        </p:txBody>
      </p:sp>
      <p:pic>
        <p:nvPicPr>
          <p:cNvPr id="3" name="Picture 2" descr="Program code. Line 33, indented twice: forward slash, forward slash, use order by, clause to sort original values in ascending order. Line 34, indented twice: v a r, sorted =. Line 35, indented 3 times: from value in values, forward slash, forward slash, data source is values Line 36, indented 3 times: order by value. Line 37, indented 3 times: select value, semicolon. Line 38: blank. Line 39, indented twice: forward slash, forward slash, display sorted results. Line 40, indented twice: console, period, write, left parenthesis, open quotes, back slash, n original array, comma, sorted, colon, close quotes, right parenthesis, semicolon. Line 41, indented twice: for each, left parenthesis, v a r, element in sorted, right parenthesis. Line 42, indented twice: left brace. Line 43, indented 3 times: console, period, write, left parenthesis, $, open quotes, left brace, element, right brace, close quotes, right parenthesis, semicolon. Line 44, indented twice: right brace. Line 45: blan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939" y="1640243"/>
            <a:ext cx="7792123" cy="2899091"/>
          </a:xfrm>
          <a:prstGeom prst="rect">
            <a:avLst/>
          </a:prstGeom>
        </p:spPr>
      </p:pic>
    </p:spTree>
    <p:extLst>
      <p:ext uri="{BB962C8B-B14F-4D97-AF65-F5344CB8AC3E}">
        <p14:creationId xmlns:p14="http://schemas.microsoft.com/office/powerpoint/2010/main" val="4202458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IN" dirty="0"/>
              <a:t>Figure </a:t>
            </a:r>
            <a:r>
              <a:rPr lang="en-IN" dirty="0" smtClean="0"/>
              <a:t>9.2 L</a:t>
            </a:r>
            <a:r>
              <a:rPr lang="en-IN" sz="100" dirty="0" smtClean="0"/>
              <a:t> </a:t>
            </a:r>
            <a:r>
              <a:rPr lang="en-IN" dirty="0"/>
              <a:t>I</a:t>
            </a:r>
            <a:r>
              <a:rPr lang="en-IN" sz="100" dirty="0"/>
              <a:t> </a:t>
            </a:r>
            <a:r>
              <a:rPr lang="en-IN" dirty="0"/>
              <a:t>N</a:t>
            </a:r>
            <a:r>
              <a:rPr lang="en-IN" sz="100" dirty="0"/>
              <a:t> </a:t>
            </a:r>
            <a:r>
              <a:rPr lang="en-IN" dirty="0"/>
              <a:t>Q to Objects </a:t>
            </a:r>
            <a:r>
              <a:rPr lang="en-IN" dirty="0" smtClean="0"/>
              <a:t>Using </a:t>
            </a:r>
            <a:r>
              <a:rPr lang="en-IN" dirty="0"/>
              <a:t>an int </a:t>
            </a:r>
            <a:r>
              <a:rPr lang="en-IN" dirty="0" smtClean="0"/>
              <a:t>Array </a:t>
            </a:r>
            <a:r>
              <a:rPr lang="en-US" sz="2000" b="0" dirty="0" smtClean="0"/>
              <a:t>(4 </a:t>
            </a:r>
            <a:r>
              <a:rPr lang="en-US" sz="2000" b="0" dirty="0"/>
              <a:t>of 6)</a:t>
            </a:r>
            <a:endParaRPr lang="en-IN" dirty="0"/>
          </a:p>
        </p:txBody>
      </p:sp>
      <p:pic>
        <p:nvPicPr>
          <p:cNvPr id="3" name="Picture 2" descr="Program code. Line 46, indented twice: forward slash, forward slash, sort the filtered results into descending order. Line 47, indented twice: v a r, sort filtered results, =. Line 48, indented 3 times: from value in filtered, forward slash, forward slash, data source is l i n q, query filtered. Line 49, indented 3 times: order by value descending. Line 50, indented 3 times: select value, semicolon. Line 51: blank. Line 52, indented twice: forward slash, forward slash, display the sorted results. Line 53, indented twice: console, period, write, left parenthesis. Line 54, indented 3 times: open quotes, back slash, n values greater than 4, descending order, left parenthesis, two queries, right parenthesis, colon, right parenthesis, semicolon. Line 55, indented twice: for each, left parenthesis, v a r, element in sort filtered results, right parenthesis. Line 56, indented twice: left brace. Line 57, indented 3 times: console, period, write, left parenthesis, $, open quotes, left brace, element, right brace, close quotes, right parenthesis, semicolon. Line 58, indented twice: right brace. Line 59: blan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175" y="1647691"/>
            <a:ext cx="7739650" cy="3030277"/>
          </a:xfrm>
          <a:prstGeom prst="rect">
            <a:avLst/>
          </a:prstGeom>
        </p:spPr>
      </p:pic>
    </p:spTree>
    <p:extLst>
      <p:ext uri="{BB962C8B-B14F-4D97-AF65-F5344CB8AC3E}">
        <p14:creationId xmlns:p14="http://schemas.microsoft.com/office/powerpoint/2010/main" val="33806363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IN" dirty="0"/>
              <a:t>Figure </a:t>
            </a:r>
            <a:r>
              <a:rPr lang="en-IN" dirty="0" smtClean="0"/>
              <a:t>9.2 L</a:t>
            </a:r>
            <a:r>
              <a:rPr lang="en-IN" sz="100" dirty="0" smtClean="0"/>
              <a:t> </a:t>
            </a:r>
            <a:r>
              <a:rPr lang="en-IN" dirty="0"/>
              <a:t>I</a:t>
            </a:r>
            <a:r>
              <a:rPr lang="en-IN" sz="100" dirty="0"/>
              <a:t> </a:t>
            </a:r>
            <a:r>
              <a:rPr lang="en-IN" dirty="0"/>
              <a:t>N</a:t>
            </a:r>
            <a:r>
              <a:rPr lang="en-IN" sz="100" dirty="0"/>
              <a:t> </a:t>
            </a:r>
            <a:r>
              <a:rPr lang="en-IN" dirty="0"/>
              <a:t>Q to Objects </a:t>
            </a:r>
            <a:r>
              <a:rPr lang="en-IN" dirty="0" smtClean="0"/>
              <a:t>Using </a:t>
            </a:r>
            <a:r>
              <a:rPr lang="en-IN" dirty="0"/>
              <a:t>an int </a:t>
            </a:r>
            <a:r>
              <a:rPr lang="en-IN" dirty="0" smtClean="0"/>
              <a:t>Array </a:t>
            </a:r>
            <a:r>
              <a:rPr lang="en-US" sz="2000" b="0" dirty="0" smtClean="0"/>
              <a:t>(5 </a:t>
            </a:r>
            <a:r>
              <a:rPr lang="en-US" sz="2000" b="0" dirty="0"/>
              <a:t>of 6)</a:t>
            </a:r>
            <a:endParaRPr lang="en-IN" dirty="0"/>
          </a:p>
        </p:txBody>
      </p:sp>
      <p:pic>
        <p:nvPicPr>
          <p:cNvPr id="3" name="Picture 2" descr="Program code. Line 60, indented twice: forward slash, forward slash, filter original array and sort results in descending order. Line 61, indented twice: v a r, sort and filter =. Line 62, indented 3 times: from value in values, forward slash, forward slash, data source is values. Line 63, indented 3 times: where value, right angle bracket, 4. Line 64, indented 3 times: order by, value descending. Line 65, indented 3 times: select value, semicolon. Line 66: blank. Line 67, indented twice: forward slash, forward slash, display the filtered and sorted results. Line 68, indented twice: console, period, write, left parenthesis. Line 69, indented 3 times: open quotes, back slash, n values greater than 4, descending order, left parenthesis, one query, right parenthesis, colon, right parenthesis, semicolon. Line 70, indented twice: for each, left parenthesis, v a r, element in sort and filter, right parenthesis. Line 71, indented twice: left brace. Line 72, indented 3 times: console, period, write, left parenthesis, $, open quotes, left brace, element, right brace, close quotes, right parenthesis, semicolon. Line 73, indented twice: right brace. Line 74: blank. Line 75, indented twice: console, period, write line, left parenthesis, right parenthesis, semicolon. Line 76, indented once: right brace. Line 77: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818" y="1649564"/>
            <a:ext cx="7818365" cy="3935418"/>
          </a:xfrm>
          <a:prstGeom prst="rect">
            <a:avLst/>
          </a:prstGeom>
        </p:spPr>
      </p:pic>
    </p:spTree>
    <p:extLst>
      <p:ext uri="{BB962C8B-B14F-4D97-AF65-F5344CB8AC3E}">
        <p14:creationId xmlns:p14="http://schemas.microsoft.com/office/powerpoint/2010/main" val="963370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IN" dirty="0"/>
              <a:t>Figure </a:t>
            </a:r>
            <a:r>
              <a:rPr lang="en-IN" dirty="0" smtClean="0"/>
              <a:t>9.2 L</a:t>
            </a:r>
            <a:r>
              <a:rPr lang="en-IN" sz="100" dirty="0" smtClean="0"/>
              <a:t> </a:t>
            </a:r>
            <a:r>
              <a:rPr lang="en-IN" dirty="0"/>
              <a:t>I</a:t>
            </a:r>
            <a:r>
              <a:rPr lang="en-IN" sz="100" dirty="0"/>
              <a:t> </a:t>
            </a:r>
            <a:r>
              <a:rPr lang="en-IN" dirty="0"/>
              <a:t>N</a:t>
            </a:r>
            <a:r>
              <a:rPr lang="en-IN" sz="100" dirty="0"/>
              <a:t> </a:t>
            </a:r>
            <a:r>
              <a:rPr lang="en-IN" dirty="0"/>
              <a:t>Q to Objects </a:t>
            </a:r>
            <a:r>
              <a:rPr lang="en-IN" dirty="0" smtClean="0"/>
              <a:t>Using </a:t>
            </a:r>
            <a:r>
              <a:rPr lang="en-IN" dirty="0"/>
              <a:t>an int </a:t>
            </a:r>
            <a:r>
              <a:rPr lang="en-IN" dirty="0" smtClean="0"/>
              <a:t>Array </a:t>
            </a:r>
            <a:r>
              <a:rPr lang="en-US" sz="2000" b="0" dirty="0" smtClean="0"/>
              <a:t>(6 </a:t>
            </a:r>
            <a:r>
              <a:rPr lang="en-US" sz="2000" b="0" dirty="0"/>
              <a:t>of 6)</a:t>
            </a:r>
            <a:endParaRPr lang="en-IN" dirty="0"/>
          </a:p>
        </p:txBody>
      </p:sp>
      <p:pic>
        <p:nvPicPr>
          <p:cNvPr id="5" name="Picture 4" descr="The output of program code for l i n q to objects. Line 1: original array, colon, 2 9 5 0 3 7 1 4 8 5. Line 2: array values greater than 4, colon, 9 5 7 8 5. Line 3: original array, sorted, colon, 0 1 2 3 4 5 5 7 8 9. Line 4: values greater than 4, descending order, left parenthesis, two queries, right parenthesis, colon, 9 8 7 5 5. Line 5: values greater than 4, descending order, left parenthesis, one query, right parenthesis, colon, 9 8 7 5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243" y="1680065"/>
            <a:ext cx="7975514" cy="1378318"/>
          </a:xfrm>
          <a:prstGeom prst="rect">
            <a:avLst/>
          </a:prstGeom>
        </p:spPr>
      </p:pic>
    </p:spTree>
    <p:extLst>
      <p:ext uri="{BB962C8B-B14F-4D97-AF65-F5344CB8AC3E}">
        <p14:creationId xmlns:p14="http://schemas.microsoft.com/office/powerpoint/2010/main" val="7688257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9.2.1 The from </a:t>
            </a:r>
            <a:r>
              <a:rPr lang="en-US" dirty="0" smtClean="0"/>
              <a:t>Clause</a:t>
            </a:r>
            <a:endParaRPr lang="en-IN" dirty="0"/>
          </a:p>
        </p:txBody>
      </p:sp>
      <p:sp>
        <p:nvSpPr>
          <p:cNvPr id="3" name="Text Placeholder 2"/>
          <p:cNvSpPr>
            <a:spLocks noGrp="1"/>
          </p:cNvSpPr>
          <p:nvPr>
            <p:ph type="body" idx="1"/>
          </p:nvPr>
        </p:nvSpPr>
        <p:spPr>
          <a:xfrm>
            <a:off x="457200" y="1600200"/>
            <a:ext cx="8229600" cy="2420257"/>
          </a:xfrm>
        </p:spPr>
        <p:txBody>
          <a:bodyPr/>
          <a:lstStyle/>
          <a:p>
            <a:pPr eaLnBrk="1" hangingPunct="1"/>
            <a:r>
              <a:rPr lang="en-US" altLang="en-US" sz="2400" dirty="0">
                <a:latin typeface="+mn-lt"/>
                <a:ea typeface="Times New Roman" panose="02020603050405020304" pitchFamily="18" charset="0"/>
                <a:cs typeface="Calibri" panose="020F0502020204030204" pitchFamily="34" charset="0"/>
              </a:rPr>
              <a:t>A </a:t>
            </a:r>
            <a:r>
              <a:rPr lang="en-US" altLang="en-US" sz="2400" dirty="0" smtClean="0">
                <a:latin typeface="+mn-lt"/>
                <a:ea typeface="Times New Roman" panose="02020603050405020304" pitchFamily="18" charset="0"/>
                <a:cs typeface="Calibri" panose="020F0502020204030204" pitchFamily="34" charset="0"/>
              </a:rPr>
              <a:t>L</a:t>
            </a:r>
            <a:r>
              <a:rPr lang="en-US" altLang="en-US" sz="100" dirty="0" smtClean="0">
                <a:latin typeface="+mn-lt"/>
                <a:ea typeface="Times New Roman" panose="02020603050405020304" pitchFamily="18" charset="0"/>
                <a:cs typeface="Calibri" panose="020F0502020204030204" pitchFamily="34" charset="0"/>
              </a:rPr>
              <a:t> </a:t>
            </a:r>
            <a:r>
              <a:rPr lang="en-US" altLang="en-US" sz="2400" dirty="0" smtClean="0">
                <a:latin typeface="+mn-lt"/>
                <a:ea typeface="Times New Roman" panose="02020603050405020304" pitchFamily="18" charset="0"/>
                <a:cs typeface="Calibri" panose="020F0502020204030204" pitchFamily="34" charset="0"/>
              </a:rPr>
              <a:t>I</a:t>
            </a:r>
            <a:r>
              <a:rPr lang="en-US" altLang="en-US" sz="100" dirty="0" smtClean="0">
                <a:latin typeface="+mn-lt"/>
                <a:ea typeface="Times New Roman" panose="02020603050405020304" pitchFamily="18" charset="0"/>
                <a:cs typeface="Calibri" panose="020F0502020204030204" pitchFamily="34" charset="0"/>
              </a:rPr>
              <a:t> </a:t>
            </a:r>
            <a:r>
              <a:rPr lang="en-US" altLang="en-US" sz="2400" dirty="0" smtClean="0">
                <a:latin typeface="+mn-lt"/>
                <a:ea typeface="Times New Roman" panose="02020603050405020304" pitchFamily="18" charset="0"/>
                <a:cs typeface="Calibri" panose="020F0502020204030204" pitchFamily="34" charset="0"/>
              </a:rPr>
              <a:t>N</a:t>
            </a:r>
            <a:r>
              <a:rPr lang="en-US" altLang="en-US" sz="100" dirty="0" smtClean="0">
                <a:latin typeface="+mn-lt"/>
                <a:ea typeface="Times New Roman" panose="02020603050405020304" pitchFamily="18" charset="0"/>
                <a:cs typeface="Calibri" panose="020F0502020204030204" pitchFamily="34" charset="0"/>
              </a:rPr>
              <a:t> </a:t>
            </a:r>
            <a:r>
              <a:rPr lang="en-US" altLang="en-US" sz="2400" dirty="0" smtClean="0">
                <a:latin typeface="+mn-lt"/>
                <a:ea typeface="Times New Roman" panose="02020603050405020304" pitchFamily="18" charset="0"/>
                <a:cs typeface="Calibri" panose="020F0502020204030204" pitchFamily="34" charset="0"/>
              </a:rPr>
              <a:t>Q </a:t>
            </a:r>
            <a:r>
              <a:rPr lang="en-US" altLang="en-US" sz="2400" dirty="0">
                <a:latin typeface="+mn-lt"/>
                <a:ea typeface="Times New Roman" panose="02020603050405020304" pitchFamily="18" charset="0"/>
                <a:cs typeface="Calibri" panose="020F0502020204030204" pitchFamily="34" charset="0"/>
              </a:rPr>
              <a:t>query begins with a </a:t>
            </a:r>
            <a:r>
              <a:rPr lang="en-US" altLang="en-US" sz="2400" b="1" dirty="0">
                <a:solidFill>
                  <a:schemeClr val="tx1"/>
                </a:solidFill>
                <a:latin typeface="Consolas" panose="020B0609020204030204" pitchFamily="49" charset="0"/>
                <a:ea typeface="Times New Roman" panose="02020603050405020304" pitchFamily="18" charset="0"/>
                <a:cs typeface="Consolas" panose="020B0609020204030204" pitchFamily="49" charset="0"/>
              </a:rPr>
              <a:t>from</a:t>
            </a:r>
            <a:r>
              <a:rPr lang="en-US" altLang="en-US" sz="2400" b="1" dirty="0">
                <a:solidFill>
                  <a:schemeClr val="tx1"/>
                </a:solidFill>
                <a:latin typeface="+mn-lt"/>
                <a:ea typeface="Times New Roman" panose="02020603050405020304" pitchFamily="18" charset="0"/>
                <a:cs typeface="Calibri" panose="020F0502020204030204" pitchFamily="34" charset="0"/>
              </a:rPr>
              <a:t> clause</a:t>
            </a:r>
            <a:r>
              <a:rPr lang="en-US" altLang="en-US" sz="2400" dirty="0">
                <a:latin typeface="+mn-lt"/>
                <a:ea typeface="Times New Roman" panose="02020603050405020304" pitchFamily="18" charset="0"/>
                <a:cs typeface="Calibri" panose="020F0502020204030204" pitchFamily="34" charset="0"/>
              </a:rPr>
              <a:t>, which specifies a </a:t>
            </a:r>
            <a:r>
              <a:rPr lang="en-US" altLang="en-US" sz="2400" b="1" dirty="0">
                <a:solidFill>
                  <a:schemeClr val="tx1"/>
                </a:solidFill>
                <a:latin typeface="+mn-lt"/>
                <a:ea typeface="Times New Roman" panose="02020603050405020304" pitchFamily="18" charset="0"/>
                <a:cs typeface="Calibri" panose="020F0502020204030204" pitchFamily="34" charset="0"/>
              </a:rPr>
              <a:t>range variable</a:t>
            </a:r>
            <a:r>
              <a:rPr lang="en-US" altLang="en-US" sz="2400" dirty="0">
                <a:latin typeface="+mn-lt"/>
                <a:ea typeface="Times New Roman" panose="02020603050405020304" pitchFamily="18" charset="0"/>
                <a:cs typeface="Calibri" panose="020F0502020204030204" pitchFamily="34" charset="0"/>
              </a:rPr>
              <a:t> </a:t>
            </a:r>
            <a:r>
              <a:rPr lang="en-US" altLang="en-US" sz="2400" b="1" dirty="0">
                <a:latin typeface="+mn-lt"/>
                <a:ea typeface="Times New Roman" panose="02020603050405020304" pitchFamily="18" charset="0"/>
                <a:cs typeface="Calibri" panose="020F0502020204030204" pitchFamily="34" charset="0"/>
              </a:rPr>
              <a:t>(</a:t>
            </a:r>
            <a:r>
              <a:rPr lang="en-US" altLang="en-US" sz="2400" dirty="0">
                <a:latin typeface="Consolas" panose="020B0609020204030204" pitchFamily="49" charset="0"/>
                <a:ea typeface="Times New Roman" panose="02020603050405020304" pitchFamily="18" charset="0"/>
                <a:cs typeface="Consolas" panose="020B0609020204030204" pitchFamily="49" charset="0"/>
              </a:rPr>
              <a:t>value</a:t>
            </a:r>
            <a:r>
              <a:rPr lang="en-US" altLang="en-US" sz="2400" b="1" dirty="0">
                <a:latin typeface="+mn-lt"/>
                <a:ea typeface="Times New Roman" panose="02020603050405020304" pitchFamily="18" charset="0"/>
                <a:cs typeface="Calibri" panose="020F0502020204030204" pitchFamily="34" charset="0"/>
              </a:rPr>
              <a:t>)</a:t>
            </a:r>
            <a:r>
              <a:rPr lang="en-US" altLang="en-US" sz="2400" dirty="0">
                <a:latin typeface="+mn-lt"/>
                <a:ea typeface="Times New Roman" panose="02020603050405020304" pitchFamily="18" charset="0"/>
                <a:cs typeface="Calibri" panose="020F0502020204030204" pitchFamily="34" charset="0"/>
              </a:rPr>
              <a:t> and the data source to query </a:t>
            </a:r>
            <a:r>
              <a:rPr lang="en-US" altLang="en-US" sz="2400" b="1" dirty="0">
                <a:latin typeface="+mn-lt"/>
                <a:ea typeface="Times New Roman" panose="02020603050405020304" pitchFamily="18" charset="0"/>
                <a:cs typeface="Calibri" panose="020F0502020204030204" pitchFamily="34" charset="0"/>
              </a:rPr>
              <a:t>(</a:t>
            </a:r>
            <a:r>
              <a:rPr lang="en-US" altLang="en-US" sz="2400" dirty="0">
                <a:latin typeface="Consolas" panose="020B0609020204030204" pitchFamily="49" charset="0"/>
                <a:ea typeface="Times New Roman" panose="02020603050405020304" pitchFamily="18" charset="0"/>
                <a:cs typeface="Consolas" panose="020B0609020204030204" pitchFamily="49" charset="0"/>
              </a:rPr>
              <a:t>values</a:t>
            </a:r>
            <a:r>
              <a:rPr lang="en-US" altLang="en-US" sz="2400" b="1" dirty="0">
                <a:latin typeface="+mn-lt"/>
                <a:ea typeface="Times New Roman" panose="02020603050405020304" pitchFamily="18" charset="0"/>
                <a:cs typeface="Lucida Console" panose="020B0609040504020204" pitchFamily="49" charset="0"/>
              </a:rPr>
              <a:t>)</a:t>
            </a:r>
            <a:r>
              <a:rPr lang="en-US" altLang="en-US" sz="2400" dirty="0">
                <a:latin typeface="+mn-lt"/>
                <a:ea typeface="Times New Roman" panose="02020603050405020304" pitchFamily="18" charset="0"/>
                <a:cs typeface="Calibri" panose="020F0502020204030204" pitchFamily="34" charset="0"/>
              </a:rPr>
              <a:t>.</a:t>
            </a:r>
          </a:p>
          <a:p>
            <a:pPr lvl="1" eaLnBrk="1" hangingPunct="1"/>
            <a:r>
              <a:rPr lang="en-US" altLang="en-US" sz="2400" dirty="0">
                <a:latin typeface="+mn-lt"/>
                <a:ea typeface="Times New Roman" panose="02020603050405020304" pitchFamily="18" charset="0"/>
                <a:cs typeface="Calibri" panose="020F0502020204030204" pitchFamily="34" charset="0"/>
              </a:rPr>
              <a:t>The range variable represents each item in the data source, much like the control variable in a </a:t>
            </a:r>
            <a:r>
              <a:rPr lang="en-US" altLang="en-US" sz="2400" dirty="0">
                <a:latin typeface="Consolas" panose="020B0609020204030204" pitchFamily="49" charset="0"/>
                <a:ea typeface="Times New Roman" panose="02020603050405020304" pitchFamily="18" charset="0"/>
                <a:cs typeface="Consolas" panose="020B0609020204030204" pitchFamily="49" charset="0"/>
              </a:rPr>
              <a:t>foreach</a:t>
            </a:r>
            <a:r>
              <a:rPr lang="en-US" altLang="en-US" sz="2400" dirty="0">
                <a:latin typeface="+mn-lt"/>
                <a:ea typeface="Times New Roman" panose="02020603050405020304" pitchFamily="18" charset="0"/>
                <a:cs typeface="Calibri" panose="020F0502020204030204" pitchFamily="34" charset="0"/>
              </a:rPr>
              <a:t> statement</a:t>
            </a:r>
            <a:r>
              <a:rPr lang="en-US" altLang="en-US" sz="2400" dirty="0" smtClean="0">
                <a:latin typeface="+mn-lt"/>
                <a:ea typeface="Times New Roman" panose="02020603050405020304" pitchFamily="18" charset="0"/>
                <a:cs typeface="Calibri" panose="020F0502020204030204" pitchFamily="34" charset="0"/>
              </a:rPr>
              <a:t>.</a:t>
            </a:r>
            <a:endParaRPr lang="en-US" altLang="en-US" sz="2400" dirty="0">
              <a:latin typeface="+mn-lt"/>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376268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Learning Objectives </a:t>
            </a:r>
            <a:r>
              <a:rPr lang="en-US" sz="2000" b="0" dirty="0" smtClean="0"/>
              <a:t>(1 of 2)</a:t>
            </a:r>
            <a:endParaRPr lang="en-US" sz="2000" b="0" dirty="0"/>
          </a:p>
        </p:txBody>
      </p:sp>
      <p:sp>
        <p:nvSpPr>
          <p:cNvPr id="8" name="Text Placeholder 7"/>
          <p:cNvSpPr>
            <a:spLocks noGrp="1"/>
          </p:cNvSpPr>
          <p:nvPr>
            <p:ph type="body" idx="1"/>
          </p:nvPr>
        </p:nvSpPr>
        <p:spPr>
          <a:xfrm>
            <a:off x="457200" y="1600201"/>
            <a:ext cx="8229600" cy="3087849"/>
          </a:xfrm>
        </p:spPr>
        <p:txBody>
          <a:bodyPr/>
          <a:lstStyle/>
          <a:p>
            <a:r>
              <a:rPr lang="en-IN" sz="2400" dirty="0" smtClean="0">
                <a:latin typeface="+mn-lt"/>
              </a:rPr>
              <a:t>Learn </a:t>
            </a:r>
            <a:r>
              <a:rPr lang="en-IN" sz="2400" dirty="0">
                <a:latin typeface="+mn-lt"/>
              </a:rPr>
              <a:t>basic </a:t>
            </a:r>
            <a:r>
              <a:rPr lang="en-IN" sz="2400" dirty="0" smtClean="0">
                <a:latin typeface="+mn-lt"/>
              </a:rPr>
              <a:t>L</a:t>
            </a:r>
            <a:r>
              <a:rPr lang="en-IN" sz="100" dirty="0" smtClean="0">
                <a:latin typeface="+mn-lt"/>
              </a:rPr>
              <a:t> </a:t>
            </a:r>
            <a:r>
              <a:rPr lang="en-IN" sz="2400" dirty="0" smtClean="0">
                <a:latin typeface="+mn-lt"/>
              </a:rPr>
              <a:t>I</a:t>
            </a:r>
            <a:r>
              <a:rPr lang="en-IN" sz="100" dirty="0" smtClean="0">
                <a:latin typeface="+mn-lt"/>
              </a:rPr>
              <a:t> </a:t>
            </a:r>
            <a:r>
              <a:rPr lang="en-IN" sz="2400" dirty="0" smtClean="0">
                <a:latin typeface="+mn-lt"/>
              </a:rPr>
              <a:t>N</a:t>
            </a:r>
            <a:r>
              <a:rPr lang="en-IN" sz="100" dirty="0" smtClean="0">
                <a:latin typeface="+mn-lt"/>
              </a:rPr>
              <a:t> </a:t>
            </a:r>
            <a:r>
              <a:rPr lang="en-IN" sz="2400" dirty="0" smtClean="0">
                <a:latin typeface="+mn-lt"/>
              </a:rPr>
              <a:t>Q </a:t>
            </a:r>
            <a:r>
              <a:rPr lang="en-IN" sz="2400" dirty="0">
                <a:latin typeface="+mn-lt"/>
              </a:rPr>
              <a:t>concepts.</a:t>
            </a:r>
          </a:p>
          <a:p>
            <a:r>
              <a:rPr lang="en-IN" sz="2400" dirty="0" smtClean="0">
                <a:latin typeface="+mn-lt"/>
              </a:rPr>
              <a:t>Query </a:t>
            </a:r>
            <a:r>
              <a:rPr lang="en-IN" sz="2400" dirty="0">
                <a:latin typeface="+mn-lt"/>
              </a:rPr>
              <a:t>an array using a </a:t>
            </a:r>
            <a:r>
              <a:rPr lang="en-IN" sz="2400" dirty="0" smtClean="0">
                <a:latin typeface="+mn-lt"/>
              </a:rPr>
              <a:t>range variable </a:t>
            </a:r>
            <a:r>
              <a:rPr lang="en-IN" sz="2400" dirty="0">
                <a:latin typeface="+mn-lt"/>
              </a:rPr>
              <a:t>and the </a:t>
            </a:r>
            <a:r>
              <a:rPr lang="en-IN" sz="2400" dirty="0" smtClean="0">
                <a:latin typeface="Consolas" panose="020B0609020204030204" pitchFamily="49" charset="0"/>
                <a:cs typeface="Consolas" panose="020B0609020204030204" pitchFamily="49" charset="0"/>
              </a:rPr>
              <a:t>from</a:t>
            </a:r>
            <a:r>
              <a:rPr lang="en-IN" sz="2400" dirty="0" smtClean="0">
                <a:latin typeface="+mn-lt"/>
              </a:rPr>
              <a:t>, </a:t>
            </a:r>
            <a:r>
              <a:rPr lang="en-IN" sz="2400" dirty="0" smtClean="0">
                <a:latin typeface="Consolas" panose="020B0609020204030204" pitchFamily="49" charset="0"/>
                <a:cs typeface="Consolas" panose="020B0609020204030204" pitchFamily="49" charset="0"/>
              </a:rPr>
              <a:t>where</a:t>
            </a:r>
            <a:r>
              <a:rPr lang="en-IN" sz="2400" dirty="0" smtClean="0">
                <a:latin typeface="+mn-lt"/>
              </a:rPr>
              <a:t> </a:t>
            </a:r>
            <a:r>
              <a:rPr lang="en-IN" sz="2400" dirty="0">
                <a:latin typeface="+mn-lt"/>
              </a:rPr>
              <a:t>and </a:t>
            </a:r>
            <a:r>
              <a:rPr lang="en-IN" sz="2400" dirty="0">
                <a:latin typeface="Consolas" panose="020B0609020204030204" pitchFamily="49" charset="0"/>
                <a:cs typeface="Consolas" panose="020B0609020204030204" pitchFamily="49" charset="0"/>
              </a:rPr>
              <a:t>select</a:t>
            </a:r>
            <a:r>
              <a:rPr lang="en-IN" sz="2400" dirty="0">
                <a:latin typeface="+mn-lt"/>
              </a:rPr>
              <a:t> clauses.</a:t>
            </a:r>
          </a:p>
          <a:p>
            <a:r>
              <a:rPr lang="en-IN" sz="2400" dirty="0" smtClean="0">
                <a:latin typeface="+mn-lt"/>
              </a:rPr>
              <a:t>Iterate </a:t>
            </a:r>
            <a:r>
              <a:rPr lang="en-IN" sz="2400" dirty="0">
                <a:latin typeface="+mn-lt"/>
              </a:rPr>
              <a:t>over L</a:t>
            </a:r>
            <a:r>
              <a:rPr lang="en-IN" sz="100" dirty="0">
                <a:latin typeface="+mn-lt"/>
              </a:rPr>
              <a:t> </a:t>
            </a:r>
            <a:r>
              <a:rPr lang="en-IN" sz="2400" dirty="0">
                <a:latin typeface="+mn-lt"/>
              </a:rPr>
              <a:t>I</a:t>
            </a:r>
            <a:r>
              <a:rPr lang="en-IN" sz="100" dirty="0">
                <a:latin typeface="+mn-lt"/>
              </a:rPr>
              <a:t> </a:t>
            </a:r>
            <a:r>
              <a:rPr lang="en-IN" sz="2400" dirty="0">
                <a:latin typeface="+mn-lt"/>
              </a:rPr>
              <a:t>N</a:t>
            </a:r>
            <a:r>
              <a:rPr lang="en-IN" sz="100" dirty="0">
                <a:latin typeface="+mn-lt"/>
              </a:rPr>
              <a:t> </a:t>
            </a:r>
            <a:r>
              <a:rPr lang="en-IN" sz="2400" dirty="0">
                <a:latin typeface="+mn-lt"/>
              </a:rPr>
              <a:t>Q</a:t>
            </a:r>
            <a:r>
              <a:rPr lang="en-IN" sz="2400" dirty="0" smtClean="0">
                <a:latin typeface="+mn-lt"/>
              </a:rPr>
              <a:t> query results</a:t>
            </a:r>
            <a:r>
              <a:rPr lang="en-IN" sz="2400" dirty="0">
                <a:latin typeface="+mn-lt"/>
              </a:rPr>
              <a:t>.</a:t>
            </a:r>
          </a:p>
          <a:p>
            <a:r>
              <a:rPr lang="en-IN" sz="2400" dirty="0" smtClean="0">
                <a:latin typeface="+mn-lt"/>
              </a:rPr>
              <a:t>Sort </a:t>
            </a:r>
            <a:r>
              <a:rPr lang="en-IN" sz="2400" dirty="0">
                <a:latin typeface="+mn-lt"/>
              </a:rPr>
              <a:t>a L</a:t>
            </a:r>
            <a:r>
              <a:rPr lang="en-IN" sz="100" dirty="0">
                <a:latin typeface="+mn-lt"/>
              </a:rPr>
              <a:t> </a:t>
            </a:r>
            <a:r>
              <a:rPr lang="en-IN" sz="2400" dirty="0">
                <a:latin typeface="+mn-lt"/>
              </a:rPr>
              <a:t>I</a:t>
            </a:r>
            <a:r>
              <a:rPr lang="en-IN" sz="100" dirty="0">
                <a:latin typeface="+mn-lt"/>
              </a:rPr>
              <a:t> </a:t>
            </a:r>
            <a:r>
              <a:rPr lang="en-IN" sz="2400" dirty="0">
                <a:latin typeface="+mn-lt"/>
              </a:rPr>
              <a:t>N</a:t>
            </a:r>
            <a:r>
              <a:rPr lang="en-IN" sz="100" dirty="0">
                <a:latin typeface="+mn-lt"/>
              </a:rPr>
              <a:t> </a:t>
            </a:r>
            <a:r>
              <a:rPr lang="en-IN" sz="2400" dirty="0">
                <a:latin typeface="+mn-lt"/>
              </a:rPr>
              <a:t>Q</a:t>
            </a:r>
            <a:r>
              <a:rPr lang="en-IN" sz="2400" dirty="0" smtClean="0">
                <a:latin typeface="+mn-lt"/>
              </a:rPr>
              <a:t> </a:t>
            </a:r>
            <a:r>
              <a:rPr lang="en-IN" sz="2400" dirty="0">
                <a:latin typeface="+mn-lt"/>
              </a:rPr>
              <a:t>query’s </a:t>
            </a:r>
            <a:r>
              <a:rPr lang="en-IN" sz="2400" dirty="0" smtClean="0">
                <a:latin typeface="+mn-lt"/>
              </a:rPr>
              <a:t>results </a:t>
            </a:r>
            <a:r>
              <a:rPr lang="en-IN" sz="2400" dirty="0">
                <a:latin typeface="+mn-lt"/>
              </a:rPr>
              <a:t>with the </a:t>
            </a:r>
            <a:r>
              <a:rPr lang="en-IN" sz="2400" dirty="0">
                <a:latin typeface="Consolas" panose="020B0609020204030204" pitchFamily="49" charset="0"/>
                <a:cs typeface="Consolas" panose="020B0609020204030204" pitchFamily="49" charset="0"/>
              </a:rPr>
              <a:t>orderby</a:t>
            </a:r>
            <a:r>
              <a:rPr lang="en-IN" sz="2400" dirty="0">
                <a:latin typeface="+mn-lt"/>
              </a:rPr>
              <a:t> clause</a:t>
            </a:r>
            <a:r>
              <a:rPr lang="en-IN" sz="2400" dirty="0" smtClean="0">
                <a:latin typeface="+mn-lt"/>
              </a:rPr>
              <a:t>.</a:t>
            </a:r>
          </a:p>
          <a:p>
            <a:r>
              <a:rPr lang="en-IN" sz="2400" dirty="0">
                <a:latin typeface="+mn-lt"/>
              </a:rPr>
              <a:t>Learn basic interface concepts and how </a:t>
            </a:r>
            <a:r>
              <a:rPr lang="en-IN" sz="2400" dirty="0" smtClean="0">
                <a:latin typeface="+mn-lt"/>
              </a:rPr>
              <a:t>the</a:t>
            </a:r>
            <a:endParaRPr lang="en-US" sz="2400" dirty="0">
              <a:latin typeface="+mn-lt"/>
            </a:endParaRPr>
          </a:p>
        </p:txBody>
      </p:sp>
      <p:graphicFrame>
        <p:nvGraphicFramePr>
          <p:cNvPr id="2" name="Object 1" descr="I E numerable left angle bracket T right angle bracket"/>
          <p:cNvGraphicFramePr>
            <a:graphicFrameLocks noChangeAspect="1"/>
          </p:cNvGraphicFramePr>
          <p:nvPr>
            <p:extLst>
              <p:ext uri="{D42A27DB-BD31-4B8C-83A1-F6EECF244321}">
                <p14:modId xmlns:p14="http://schemas.microsoft.com/office/powerpoint/2010/main" val="1952750242"/>
              </p:ext>
            </p:extLst>
          </p:nvPr>
        </p:nvGraphicFramePr>
        <p:xfrm>
          <a:off x="6723372" y="4321018"/>
          <a:ext cx="2353349" cy="332797"/>
        </p:xfrm>
        <a:graphic>
          <a:graphicData uri="http://schemas.openxmlformats.org/presentationml/2006/ole">
            <mc:AlternateContent xmlns:mc="http://schemas.openxmlformats.org/markup-compatibility/2006">
              <mc:Choice xmlns:v="urn:schemas-microsoft-com:vml" Requires="v">
                <p:oleObj spid="_x0000_s2062" name="Equation" r:id="rId4" imgW="1257120" imgH="177480" progId="Equation.DSMT4">
                  <p:embed/>
                </p:oleObj>
              </mc:Choice>
              <mc:Fallback>
                <p:oleObj name="Equation" r:id="rId4" imgW="1257120" imgH="177480" progId="Equation.DSMT4">
                  <p:embed/>
                  <p:pic>
                    <p:nvPicPr>
                      <p:cNvPr id="2" name="Object 1" descr="I E numerable left angle bracket T right angle bracket"/>
                      <p:cNvPicPr/>
                      <p:nvPr/>
                    </p:nvPicPr>
                    <p:blipFill>
                      <a:blip r:embed="rId5"/>
                      <a:stretch>
                        <a:fillRect/>
                      </a:stretch>
                    </p:blipFill>
                    <p:spPr>
                      <a:xfrm>
                        <a:off x="6723372" y="4321018"/>
                        <a:ext cx="2353349" cy="332797"/>
                      </a:xfrm>
                      <a:prstGeom prst="rect">
                        <a:avLst/>
                      </a:prstGeom>
                    </p:spPr>
                  </p:pic>
                </p:oleObj>
              </mc:Fallback>
            </mc:AlternateContent>
          </a:graphicData>
        </a:graphic>
      </p:graphicFrame>
      <p:sp>
        <p:nvSpPr>
          <p:cNvPr id="3" name="Text Placeholder 2"/>
          <p:cNvSpPr>
            <a:spLocks noGrp="1"/>
          </p:cNvSpPr>
          <p:nvPr>
            <p:ph type="body" idx="2"/>
          </p:nvPr>
        </p:nvSpPr>
        <p:spPr>
          <a:xfrm>
            <a:off x="449479" y="4570066"/>
            <a:ext cx="8229600" cy="813934"/>
          </a:xfrm>
        </p:spPr>
        <p:txBody>
          <a:bodyPr/>
          <a:lstStyle/>
          <a:p>
            <a:pPr marL="261938" indent="0">
              <a:buNone/>
            </a:pPr>
            <a:r>
              <a:rPr lang="en-IN" sz="2400" dirty="0" smtClean="0">
                <a:latin typeface="+mn-lt"/>
              </a:rPr>
              <a:t>interface </a:t>
            </a:r>
            <a:r>
              <a:rPr lang="en-IN" sz="2400" dirty="0">
                <a:latin typeface="+mn-lt"/>
              </a:rPr>
              <a:t>enables a </a:t>
            </a:r>
            <a:r>
              <a:rPr lang="en-IN" sz="2400" dirty="0">
                <a:latin typeface="Consolas" panose="020B0609020204030204" pitchFamily="49" charset="0"/>
                <a:cs typeface="Consolas" panose="020B0609020204030204" pitchFamily="49" charset="0"/>
              </a:rPr>
              <a:t>foreach</a:t>
            </a:r>
            <a:r>
              <a:rPr lang="en-IN" sz="2400" dirty="0">
                <a:latin typeface="+mn-lt"/>
              </a:rPr>
              <a:t> to iterate over an array or collection’s elements.</a:t>
            </a:r>
          </a:p>
        </p:txBody>
      </p:sp>
    </p:spTree>
    <p:extLst>
      <p:ext uri="{BB962C8B-B14F-4D97-AF65-F5344CB8AC3E}">
        <p14:creationId xmlns:p14="http://schemas.microsoft.com/office/powerpoint/2010/main" val="24708604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9.2.2 The </a:t>
            </a:r>
            <a:r>
              <a:rPr lang="en-US" dirty="0" smtClean="0"/>
              <a:t>Where </a:t>
            </a:r>
            <a:r>
              <a:rPr lang="en-US" dirty="0"/>
              <a:t>Clause </a:t>
            </a:r>
            <a:endParaRPr lang="en-IN" dirty="0"/>
          </a:p>
        </p:txBody>
      </p:sp>
      <p:sp>
        <p:nvSpPr>
          <p:cNvPr id="3" name="Text Placeholder 2"/>
          <p:cNvSpPr>
            <a:spLocks noGrp="1"/>
          </p:cNvSpPr>
          <p:nvPr>
            <p:ph type="body" idx="1"/>
          </p:nvPr>
        </p:nvSpPr>
        <p:spPr>
          <a:xfrm>
            <a:off x="457200" y="1600200"/>
            <a:ext cx="8229600" cy="2188029"/>
          </a:xfrm>
        </p:spPr>
        <p:txBody>
          <a:bodyPr/>
          <a:lstStyle/>
          <a:p>
            <a:pPr eaLnBrk="1" hangingPunct="1"/>
            <a:r>
              <a:rPr lang="en-US" altLang="en-US" sz="2400" dirty="0">
                <a:latin typeface="+mn-lt"/>
                <a:ea typeface="Times New Roman" panose="02020603050405020304" pitchFamily="18" charset="0"/>
                <a:cs typeface="Calibri" panose="020F0502020204030204" pitchFamily="34" charset="0"/>
              </a:rPr>
              <a:t>If the condition in the </a:t>
            </a:r>
            <a:r>
              <a:rPr lang="en-US" altLang="en-US" sz="2400" b="1" dirty="0">
                <a:solidFill>
                  <a:schemeClr val="tx1"/>
                </a:solidFill>
                <a:latin typeface="Consolas" panose="020B0609020204030204" pitchFamily="49" charset="0"/>
                <a:ea typeface="Times New Roman" panose="02020603050405020304" pitchFamily="18" charset="0"/>
                <a:cs typeface="Consolas" panose="020B0609020204030204" pitchFamily="49" charset="0"/>
              </a:rPr>
              <a:t>where clause</a:t>
            </a:r>
            <a:r>
              <a:rPr lang="en-US" altLang="en-US" sz="2400" dirty="0">
                <a:latin typeface="Consolas" panose="020B0609020204030204" pitchFamily="49" charset="0"/>
                <a:ea typeface="Times New Roman" panose="02020603050405020304" pitchFamily="18" charset="0"/>
                <a:cs typeface="Consolas" panose="020B0609020204030204" pitchFamily="49" charset="0"/>
              </a:rPr>
              <a:t> </a:t>
            </a:r>
            <a:r>
              <a:rPr lang="en-US" altLang="en-US" sz="2400" dirty="0">
                <a:latin typeface="+mn-lt"/>
                <a:ea typeface="Times New Roman" panose="02020603050405020304" pitchFamily="18" charset="0"/>
                <a:cs typeface="Calibri" panose="020F0502020204030204" pitchFamily="34" charset="0"/>
              </a:rPr>
              <a:t>evaluates to </a:t>
            </a:r>
            <a:r>
              <a:rPr lang="en-US" altLang="en-US" sz="2400" dirty="0">
                <a:latin typeface="Consolas" panose="020B0609020204030204" pitchFamily="49" charset="0"/>
                <a:ea typeface="Times New Roman" panose="02020603050405020304" pitchFamily="18" charset="0"/>
                <a:cs typeface="Consolas" panose="020B0609020204030204" pitchFamily="49" charset="0"/>
              </a:rPr>
              <a:t>true</a:t>
            </a:r>
            <a:r>
              <a:rPr lang="en-US" altLang="en-US" sz="2400" dirty="0">
                <a:latin typeface="+mn-lt"/>
                <a:ea typeface="Times New Roman" panose="02020603050405020304" pitchFamily="18" charset="0"/>
                <a:cs typeface="Calibri" panose="020F0502020204030204" pitchFamily="34" charset="0"/>
              </a:rPr>
              <a:t>, the element is selected.</a:t>
            </a:r>
          </a:p>
          <a:p>
            <a:r>
              <a:rPr lang="en-US" altLang="en-US" sz="2400" dirty="0">
                <a:latin typeface="+mn-lt"/>
                <a:ea typeface="Times New Roman" panose="02020603050405020304" pitchFamily="18" charset="0"/>
                <a:cs typeface="Calibri" panose="020F0502020204030204" pitchFamily="34" charset="0"/>
              </a:rPr>
              <a:t>A </a:t>
            </a:r>
            <a:r>
              <a:rPr lang="en-US" altLang="en-US" sz="2400" b="1" dirty="0">
                <a:solidFill>
                  <a:schemeClr val="tx1"/>
                </a:solidFill>
                <a:latin typeface="+mn-lt"/>
                <a:ea typeface="Times New Roman" panose="02020603050405020304" pitchFamily="18" charset="0"/>
                <a:cs typeface="Calibri" panose="020F0502020204030204" pitchFamily="34" charset="0"/>
              </a:rPr>
              <a:t>predicate</a:t>
            </a:r>
            <a:r>
              <a:rPr lang="en-US" altLang="en-US" sz="2400" dirty="0">
                <a:latin typeface="+mn-lt"/>
                <a:ea typeface="Times New Roman" panose="02020603050405020304" pitchFamily="18" charset="0"/>
                <a:cs typeface="Calibri" panose="020F0502020204030204" pitchFamily="34" charset="0"/>
              </a:rPr>
              <a:t> is an expression that takes an element of a collection and returns </a:t>
            </a:r>
            <a:r>
              <a:rPr lang="en-US" altLang="en-US" sz="2400" dirty="0">
                <a:latin typeface="Consolas" panose="020B0609020204030204" pitchFamily="49" charset="0"/>
                <a:ea typeface="Times New Roman" panose="02020603050405020304" pitchFamily="18" charset="0"/>
                <a:cs typeface="Consolas" panose="020B0609020204030204" pitchFamily="49" charset="0"/>
              </a:rPr>
              <a:t>true</a:t>
            </a:r>
            <a:r>
              <a:rPr lang="en-US" altLang="en-US" sz="2400" dirty="0">
                <a:latin typeface="+mn-lt"/>
                <a:ea typeface="Times New Roman" panose="02020603050405020304" pitchFamily="18" charset="0"/>
                <a:cs typeface="Calibri" panose="020F0502020204030204" pitchFamily="34" charset="0"/>
              </a:rPr>
              <a:t> or </a:t>
            </a:r>
            <a:r>
              <a:rPr lang="en-US" altLang="en-US" sz="2400" dirty="0">
                <a:latin typeface="Consolas" panose="020B0609020204030204" pitchFamily="49" charset="0"/>
                <a:ea typeface="Times New Roman" panose="02020603050405020304" pitchFamily="18" charset="0"/>
                <a:cs typeface="Consolas" panose="020B0609020204030204" pitchFamily="49" charset="0"/>
              </a:rPr>
              <a:t>false</a:t>
            </a:r>
            <a:r>
              <a:rPr lang="en-US" altLang="en-US" sz="2400" dirty="0">
                <a:latin typeface="+mn-lt"/>
                <a:ea typeface="Times New Roman" panose="02020603050405020304" pitchFamily="18" charset="0"/>
                <a:cs typeface="Calibri" panose="020F0502020204030204" pitchFamily="34" charset="0"/>
              </a:rPr>
              <a:t> by testing a condition on that element</a:t>
            </a:r>
            <a:r>
              <a:rPr lang="en-US" altLang="en-US" sz="2400" dirty="0" smtClean="0">
                <a:latin typeface="+mn-lt"/>
                <a:ea typeface="Times New Roman" panose="02020603050405020304" pitchFamily="18" charset="0"/>
                <a:cs typeface="Calibri" panose="020F0502020204030204" pitchFamily="34" charset="0"/>
              </a:rPr>
              <a:t>.</a:t>
            </a:r>
            <a:endParaRPr lang="en-US" altLang="en-US" sz="2400" dirty="0">
              <a:latin typeface="+mn-lt"/>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6421373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9.2.3 The </a:t>
            </a:r>
            <a:r>
              <a:rPr lang="en-US" dirty="0" smtClean="0"/>
              <a:t>Select </a:t>
            </a:r>
            <a:r>
              <a:rPr lang="en-US" dirty="0"/>
              <a:t>Clause</a:t>
            </a:r>
            <a:endParaRPr lang="en-IN" dirty="0"/>
          </a:p>
        </p:txBody>
      </p:sp>
      <p:sp>
        <p:nvSpPr>
          <p:cNvPr id="3" name="Text Placeholder 2"/>
          <p:cNvSpPr>
            <a:spLocks noGrp="1"/>
          </p:cNvSpPr>
          <p:nvPr>
            <p:ph type="body" idx="1"/>
          </p:nvPr>
        </p:nvSpPr>
        <p:spPr>
          <a:xfrm>
            <a:off x="457200" y="1600200"/>
            <a:ext cx="8229600" cy="1186543"/>
          </a:xfrm>
        </p:spPr>
        <p:txBody>
          <a:bodyPr/>
          <a:lstStyle/>
          <a:p>
            <a:r>
              <a:rPr lang="en-US" altLang="en-US" sz="2400" dirty="0">
                <a:latin typeface="+mn-lt"/>
                <a:ea typeface="Times New Roman" panose="02020603050405020304" pitchFamily="18" charset="0"/>
                <a:cs typeface="Calibri" panose="020F0502020204030204" pitchFamily="34" charset="0"/>
              </a:rPr>
              <a:t>The </a:t>
            </a:r>
            <a:r>
              <a:rPr lang="en-US" altLang="en-US" sz="2400" b="1" dirty="0">
                <a:solidFill>
                  <a:schemeClr val="tx1"/>
                </a:solidFill>
                <a:latin typeface="+mn-lt"/>
                <a:ea typeface="Times New Roman" panose="02020603050405020304" pitchFamily="18" charset="0"/>
                <a:cs typeface="Calibri" panose="020F0502020204030204" pitchFamily="34" charset="0"/>
              </a:rPr>
              <a:t>select clause</a:t>
            </a:r>
            <a:r>
              <a:rPr lang="en-US" altLang="en-US" sz="2400" dirty="0">
                <a:latin typeface="+mn-lt"/>
                <a:ea typeface="Times New Roman" panose="02020603050405020304" pitchFamily="18" charset="0"/>
                <a:cs typeface="Calibri" panose="020F0502020204030204" pitchFamily="34" charset="0"/>
              </a:rPr>
              <a:t> determines what value appears in the results</a:t>
            </a:r>
            <a:r>
              <a:rPr lang="en-US" altLang="en-US" sz="2400" dirty="0" smtClean="0">
                <a:latin typeface="+mn-lt"/>
                <a:ea typeface="Times New Roman" panose="02020603050405020304" pitchFamily="18" charset="0"/>
                <a:cs typeface="Calibri" panose="020F0502020204030204" pitchFamily="34" charset="0"/>
              </a:rPr>
              <a:t>.</a:t>
            </a:r>
            <a:endParaRPr lang="en-US" altLang="en-US" sz="2400" dirty="0">
              <a:latin typeface="+mn-lt"/>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5413361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9.2.5 The </a:t>
            </a:r>
            <a:r>
              <a:rPr lang="en-US" dirty="0" smtClean="0"/>
              <a:t>Orderby </a:t>
            </a:r>
            <a:r>
              <a:rPr lang="en-US" dirty="0"/>
              <a:t>Clause</a:t>
            </a:r>
            <a:endParaRPr lang="en-IN" dirty="0"/>
          </a:p>
        </p:txBody>
      </p:sp>
      <p:sp>
        <p:nvSpPr>
          <p:cNvPr id="3" name="Text Placeholder 2"/>
          <p:cNvSpPr>
            <a:spLocks noGrp="1"/>
          </p:cNvSpPr>
          <p:nvPr>
            <p:ph type="body" idx="1"/>
          </p:nvPr>
        </p:nvSpPr>
        <p:spPr>
          <a:xfrm>
            <a:off x="457200" y="1600201"/>
            <a:ext cx="8229600" cy="2754086"/>
          </a:xfrm>
        </p:spPr>
        <p:txBody>
          <a:bodyPr/>
          <a:lstStyle/>
          <a:p>
            <a:pPr eaLnBrk="1" hangingPunct="1"/>
            <a:r>
              <a:rPr lang="en-US" altLang="en-US" sz="2400" dirty="0">
                <a:latin typeface="+mn-lt"/>
                <a:ea typeface="Times New Roman" panose="02020603050405020304" pitchFamily="18" charset="0"/>
                <a:cs typeface="Calibri" panose="020F0502020204030204" pitchFamily="34" charset="0"/>
              </a:rPr>
              <a:t>The </a:t>
            </a:r>
            <a:r>
              <a:rPr lang="en-US" altLang="en-US" sz="2400" b="1" dirty="0">
                <a:solidFill>
                  <a:schemeClr val="tx1"/>
                </a:solidFill>
                <a:latin typeface="+mn-lt"/>
                <a:ea typeface="Times New Roman" panose="02020603050405020304" pitchFamily="18" charset="0"/>
                <a:cs typeface="Calibri" panose="020F0502020204030204" pitchFamily="34" charset="0"/>
              </a:rPr>
              <a:t>orderby clause</a:t>
            </a:r>
            <a:r>
              <a:rPr lang="en-US" altLang="en-US" sz="2400" dirty="0">
                <a:latin typeface="+mn-lt"/>
                <a:ea typeface="Times New Roman" panose="02020603050405020304" pitchFamily="18" charset="0"/>
                <a:cs typeface="Calibri" panose="020F0502020204030204" pitchFamily="34" charset="0"/>
              </a:rPr>
              <a:t> sorts the query results in ascending order.</a:t>
            </a:r>
          </a:p>
          <a:p>
            <a:pPr eaLnBrk="1" hangingPunct="1"/>
            <a:r>
              <a:rPr lang="en-US" altLang="en-US" sz="2400" dirty="0">
                <a:latin typeface="+mn-lt"/>
                <a:ea typeface="Times New Roman" panose="02020603050405020304" pitchFamily="18" charset="0"/>
                <a:cs typeface="Calibri" panose="020F0502020204030204" pitchFamily="34" charset="0"/>
              </a:rPr>
              <a:t>The </a:t>
            </a:r>
            <a:r>
              <a:rPr lang="en-US" altLang="en-US" sz="2400" b="1" dirty="0">
                <a:solidFill>
                  <a:schemeClr val="tx1"/>
                </a:solidFill>
                <a:latin typeface="+mn-lt"/>
                <a:ea typeface="Times New Roman" panose="02020603050405020304" pitchFamily="18" charset="0"/>
                <a:cs typeface="Calibri" panose="020F0502020204030204" pitchFamily="34" charset="0"/>
              </a:rPr>
              <a:t>descending</a:t>
            </a:r>
            <a:r>
              <a:rPr lang="en-US" altLang="en-US" sz="2400" dirty="0">
                <a:latin typeface="+mn-lt"/>
                <a:ea typeface="Times New Roman" panose="02020603050405020304" pitchFamily="18" charset="0"/>
                <a:cs typeface="Calibri" panose="020F0502020204030204" pitchFamily="34" charset="0"/>
              </a:rPr>
              <a:t> modifier in the </a:t>
            </a:r>
            <a:r>
              <a:rPr lang="en-US" altLang="en-US" sz="2400" dirty="0">
                <a:latin typeface="Consolas" panose="020B0609020204030204" pitchFamily="49" charset="0"/>
                <a:ea typeface="Times New Roman" panose="02020603050405020304" pitchFamily="18" charset="0"/>
                <a:cs typeface="Consolas" panose="020B0609020204030204" pitchFamily="49" charset="0"/>
              </a:rPr>
              <a:t>orderby</a:t>
            </a:r>
            <a:r>
              <a:rPr lang="en-US" altLang="en-US" sz="2400" dirty="0">
                <a:latin typeface="+mn-lt"/>
                <a:ea typeface="Times New Roman" panose="02020603050405020304" pitchFamily="18" charset="0"/>
                <a:cs typeface="Calibri" panose="020F0502020204030204" pitchFamily="34" charset="0"/>
              </a:rPr>
              <a:t> clause sorts the results in descending order.</a:t>
            </a:r>
          </a:p>
          <a:p>
            <a:pPr eaLnBrk="1" hangingPunct="1"/>
            <a:r>
              <a:rPr lang="en-US" altLang="en-US" sz="2400" dirty="0">
                <a:latin typeface="+mn-lt"/>
                <a:ea typeface="Times New Roman" panose="02020603050405020304" pitchFamily="18" charset="0"/>
                <a:cs typeface="Calibri" panose="020F0502020204030204" pitchFamily="34" charset="0"/>
              </a:rPr>
              <a:t>Any value that can be compared with other values of the same type may be used with the </a:t>
            </a:r>
            <a:r>
              <a:rPr lang="en-US" altLang="en-US" sz="2400" dirty="0">
                <a:latin typeface="Consolas" panose="020B0609020204030204" pitchFamily="49" charset="0"/>
                <a:ea typeface="Times New Roman" panose="02020603050405020304" pitchFamily="18" charset="0"/>
                <a:cs typeface="Consolas" panose="020B0609020204030204" pitchFamily="49" charset="0"/>
              </a:rPr>
              <a:t>orderby</a:t>
            </a:r>
            <a:r>
              <a:rPr lang="en-US" altLang="en-US" sz="2400" dirty="0">
                <a:latin typeface="+mn-lt"/>
                <a:ea typeface="Times New Roman" panose="02020603050405020304" pitchFamily="18" charset="0"/>
                <a:cs typeface="Calibri" panose="020F0502020204030204" pitchFamily="34" charset="0"/>
              </a:rPr>
              <a:t> clause</a:t>
            </a:r>
            <a:r>
              <a:rPr lang="en-US" altLang="en-US" sz="2400" dirty="0" smtClean="0">
                <a:latin typeface="+mn-lt"/>
                <a:ea typeface="Times New Roman" panose="02020603050405020304" pitchFamily="18" charset="0"/>
                <a:cs typeface="Calibri" panose="020F0502020204030204" pitchFamily="34" charset="0"/>
              </a:rPr>
              <a:t>.</a:t>
            </a:r>
            <a:endParaRPr lang="en-US" altLang="en-US" sz="2400" dirty="0">
              <a:latin typeface="+mn-lt"/>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0545969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9.2.6 Interface</a:t>
            </a:r>
            <a:endParaRPr lang="en-IN" dirty="0"/>
          </a:p>
        </p:txBody>
      </p:sp>
      <p:graphicFrame>
        <p:nvGraphicFramePr>
          <p:cNvPr id="16" name="Object 15" descr="I E numerable left angle bracket T right angle bracket"/>
          <p:cNvGraphicFramePr>
            <a:graphicFrameLocks noChangeAspect="1"/>
          </p:cNvGraphicFramePr>
          <p:nvPr>
            <p:extLst/>
          </p:nvPr>
        </p:nvGraphicFramePr>
        <p:xfrm>
          <a:off x="3303141" y="767345"/>
          <a:ext cx="3236666" cy="448550"/>
        </p:xfrm>
        <a:graphic>
          <a:graphicData uri="http://schemas.openxmlformats.org/presentationml/2006/ole">
            <mc:AlternateContent xmlns:mc="http://schemas.openxmlformats.org/markup-compatibility/2006">
              <mc:Choice xmlns:v="urn:schemas-microsoft-com:vml" Requires="v">
                <p:oleObj spid="_x0000_s7222" name="Equation" r:id="rId3" imgW="1282680" imgH="177480" progId="Equation.DSMT4">
                  <p:embed/>
                </p:oleObj>
              </mc:Choice>
              <mc:Fallback>
                <p:oleObj name="Equation" r:id="rId3" imgW="1282680" imgH="177480" progId="Equation.DSMT4">
                  <p:embed/>
                  <p:pic>
                    <p:nvPicPr>
                      <p:cNvPr id="16" name="Object 15" descr="I E numerable left angle bracket T right angle bracket"/>
                      <p:cNvPicPr/>
                      <p:nvPr/>
                    </p:nvPicPr>
                    <p:blipFill>
                      <a:blip r:embed="rId4"/>
                      <a:stretch>
                        <a:fillRect/>
                      </a:stretch>
                    </p:blipFill>
                    <p:spPr>
                      <a:xfrm>
                        <a:off x="3303141" y="767345"/>
                        <a:ext cx="3236666" cy="448550"/>
                      </a:xfrm>
                      <a:prstGeom prst="rect">
                        <a:avLst/>
                      </a:prstGeom>
                    </p:spPr>
                  </p:pic>
                </p:oleObj>
              </mc:Fallback>
            </mc:AlternateContent>
          </a:graphicData>
        </a:graphic>
      </p:graphicFrame>
      <p:sp>
        <p:nvSpPr>
          <p:cNvPr id="5" name="Text Placeholder 4"/>
          <p:cNvSpPr>
            <a:spLocks noGrp="1"/>
          </p:cNvSpPr>
          <p:nvPr>
            <p:ph type="body" idx="1"/>
          </p:nvPr>
        </p:nvSpPr>
        <p:spPr>
          <a:xfrm>
            <a:off x="457200" y="1600201"/>
            <a:ext cx="936171" cy="428955"/>
          </a:xfrm>
        </p:spPr>
        <p:txBody>
          <a:bodyPr/>
          <a:lstStyle/>
          <a:p>
            <a:r>
              <a:rPr lang="en-IN" sz="2200" dirty="0" smtClean="0">
                <a:latin typeface="+mn-lt"/>
              </a:rPr>
              <a:t>The</a:t>
            </a:r>
            <a:endParaRPr lang="en-IN" sz="2200" dirty="0">
              <a:latin typeface="+mn-lt"/>
            </a:endParaRPr>
          </a:p>
        </p:txBody>
      </p:sp>
      <p:graphicFrame>
        <p:nvGraphicFramePr>
          <p:cNvPr id="17" name="Object 16" descr="I E numerable left angle bracket T right angle bracket"/>
          <p:cNvGraphicFramePr>
            <a:graphicFrameLocks noChangeAspect="1"/>
          </p:cNvGraphicFramePr>
          <p:nvPr>
            <p:extLst>
              <p:ext uri="{D42A27DB-BD31-4B8C-83A1-F6EECF244321}">
                <p14:modId xmlns:p14="http://schemas.microsoft.com/office/powerpoint/2010/main" val="2800532014"/>
              </p:ext>
            </p:extLst>
          </p:nvPr>
        </p:nvGraphicFramePr>
        <p:xfrm>
          <a:off x="1321975" y="1717012"/>
          <a:ext cx="2284138" cy="323010"/>
        </p:xfrm>
        <a:graphic>
          <a:graphicData uri="http://schemas.openxmlformats.org/presentationml/2006/ole">
            <mc:AlternateContent xmlns:mc="http://schemas.openxmlformats.org/markup-compatibility/2006">
              <mc:Choice xmlns:v="urn:schemas-microsoft-com:vml" Requires="v">
                <p:oleObj spid="_x0000_s7223" name="Equation" r:id="rId5" imgW="1257120" imgH="177480" progId="Equation.DSMT4">
                  <p:embed/>
                </p:oleObj>
              </mc:Choice>
              <mc:Fallback>
                <p:oleObj name="Equation" r:id="rId5" imgW="1257120" imgH="177480" progId="Equation.DSMT4">
                  <p:embed/>
                  <p:pic>
                    <p:nvPicPr>
                      <p:cNvPr id="17" name="Object 16" descr="I E numerable left angle bracket T right angle bracket"/>
                      <p:cNvPicPr/>
                      <p:nvPr/>
                    </p:nvPicPr>
                    <p:blipFill>
                      <a:blip r:embed="rId6"/>
                      <a:stretch>
                        <a:fillRect/>
                      </a:stretch>
                    </p:blipFill>
                    <p:spPr>
                      <a:xfrm>
                        <a:off x="1321975" y="1717012"/>
                        <a:ext cx="2284138" cy="323010"/>
                      </a:xfrm>
                      <a:prstGeom prst="rect">
                        <a:avLst/>
                      </a:prstGeom>
                    </p:spPr>
                  </p:pic>
                </p:oleObj>
              </mc:Fallback>
            </mc:AlternateContent>
          </a:graphicData>
        </a:graphic>
      </p:graphicFrame>
      <p:sp>
        <p:nvSpPr>
          <p:cNvPr id="6" name="Content Placeholder 5"/>
          <p:cNvSpPr>
            <a:spLocks noGrp="1"/>
          </p:cNvSpPr>
          <p:nvPr>
            <p:ph sz="quarter" idx="13"/>
          </p:nvPr>
        </p:nvSpPr>
        <p:spPr>
          <a:xfrm>
            <a:off x="3570049" y="1609772"/>
            <a:ext cx="5087255" cy="437190"/>
          </a:xfrm>
        </p:spPr>
        <p:txBody>
          <a:bodyPr/>
          <a:lstStyle/>
          <a:p>
            <a:pPr marL="432" indent="0">
              <a:buNone/>
            </a:pPr>
            <a:r>
              <a:rPr lang="en-US" altLang="en-US" sz="2200" dirty="0">
                <a:latin typeface="+mn-lt"/>
                <a:ea typeface="Times New Roman" panose="02020603050405020304" pitchFamily="18" charset="0"/>
                <a:cs typeface="Calibri" panose="020F0502020204030204" pitchFamily="34" charset="0"/>
              </a:rPr>
              <a:t>interface describes </a:t>
            </a:r>
            <a:r>
              <a:rPr lang="en-US" altLang="en-US" sz="2200" dirty="0" smtClean="0">
                <a:latin typeface="+mn-lt"/>
                <a:ea typeface="Times New Roman" panose="02020603050405020304" pitchFamily="18" charset="0"/>
                <a:cs typeface="Calibri" panose="020F0502020204030204" pitchFamily="34" charset="0"/>
              </a:rPr>
              <a:t>the </a:t>
            </a:r>
            <a:r>
              <a:rPr lang="en-US" altLang="en-US" sz="2200" dirty="0" smtClean="0">
                <a:ea typeface="Times New Roman" panose="02020603050405020304" pitchFamily="18" charset="0"/>
                <a:cs typeface="Calibri" panose="020F0502020204030204" pitchFamily="34" charset="0"/>
              </a:rPr>
              <a:t>functionality of</a:t>
            </a:r>
            <a:r>
              <a:rPr lang="en-US" altLang="en-US" sz="2200" dirty="0" smtClean="0">
                <a:latin typeface="+mn-lt"/>
                <a:ea typeface="Times New Roman" panose="02020603050405020304" pitchFamily="18" charset="0"/>
                <a:cs typeface="Calibri" panose="020F0502020204030204" pitchFamily="34" charset="0"/>
              </a:rPr>
              <a:t> </a:t>
            </a:r>
            <a:endParaRPr lang="en-IN" sz="2200" dirty="0">
              <a:latin typeface="+mn-lt"/>
            </a:endParaRPr>
          </a:p>
        </p:txBody>
      </p:sp>
      <p:sp>
        <p:nvSpPr>
          <p:cNvPr id="7" name="Content Placeholder 6"/>
          <p:cNvSpPr>
            <a:spLocks noGrp="1"/>
          </p:cNvSpPr>
          <p:nvPr>
            <p:ph sz="quarter" idx="14"/>
          </p:nvPr>
        </p:nvSpPr>
        <p:spPr>
          <a:xfrm>
            <a:off x="457201" y="1944896"/>
            <a:ext cx="8235076" cy="722085"/>
          </a:xfrm>
        </p:spPr>
        <p:txBody>
          <a:bodyPr/>
          <a:lstStyle/>
          <a:p>
            <a:pPr marL="261938" indent="0">
              <a:buNone/>
            </a:pPr>
            <a:r>
              <a:rPr lang="en-US" altLang="en-US" sz="2200" dirty="0" smtClean="0">
                <a:latin typeface="+mn-lt"/>
                <a:ea typeface="Times New Roman" panose="02020603050405020304" pitchFamily="18" charset="0"/>
                <a:cs typeface="Calibri" panose="020F0502020204030204" pitchFamily="34" charset="0"/>
              </a:rPr>
              <a:t>any </a:t>
            </a:r>
            <a:r>
              <a:rPr lang="en-US" altLang="en-US" sz="2200" dirty="0">
                <a:latin typeface="+mn-lt"/>
                <a:ea typeface="Times New Roman" panose="02020603050405020304" pitchFamily="18" charset="0"/>
                <a:cs typeface="Calibri" panose="020F0502020204030204" pitchFamily="34" charset="0"/>
              </a:rPr>
              <a:t>object that can be iterated over and thus offers members to access each element</a:t>
            </a:r>
            <a:r>
              <a:rPr lang="en-US" altLang="en-US" sz="2200" dirty="0" smtClean="0">
                <a:latin typeface="+mn-lt"/>
                <a:ea typeface="Times New Roman" panose="02020603050405020304" pitchFamily="18" charset="0"/>
                <a:cs typeface="Calibri" panose="020F0502020204030204" pitchFamily="34" charset="0"/>
              </a:rPr>
              <a:t>.</a:t>
            </a:r>
          </a:p>
        </p:txBody>
      </p:sp>
      <p:sp>
        <p:nvSpPr>
          <p:cNvPr id="8" name="Content Placeholder 7"/>
          <p:cNvSpPr>
            <a:spLocks noGrp="1"/>
          </p:cNvSpPr>
          <p:nvPr>
            <p:ph sz="quarter" idx="15"/>
          </p:nvPr>
        </p:nvSpPr>
        <p:spPr>
          <a:xfrm>
            <a:off x="462677" y="2765756"/>
            <a:ext cx="6077130" cy="426459"/>
          </a:xfrm>
        </p:spPr>
        <p:txBody>
          <a:bodyPr/>
          <a:lstStyle/>
          <a:p>
            <a:r>
              <a:rPr lang="en-US" altLang="en-US" sz="2200" dirty="0">
                <a:latin typeface="+mn-lt"/>
                <a:ea typeface="Times New Roman" panose="02020603050405020304" pitchFamily="18" charset="0"/>
                <a:cs typeface="Calibri" panose="020F0502020204030204" pitchFamily="34" charset="0"/>
              </a:rPr>
              <a:t>Arrays and collections already implement </a:t>
            </a:r>
            <a:r>
              <a:rPr lang="en-US" altLang="en-US" sz="2200" dirty="0" smtClean="0">
                <a:latin typeface="+mn-lt"/>
                <a:ea typeface="Times New Roman" panose="02020603050405020304" pitchFamily="18" charset="0"/>
                <a:cs typeface="Calibri" panose="020F0502020204030204" pitchFamily="34" charset="0"/>
              </a:rPr>
              <a:t>the</a:t>
            </a:r>
            <a:endParaRPr lang="en-IN" sz="2200" dirty="0">
              <a:latin typeface="+mn-lt"/>
            </a:endParaRPr>
          </a:p>
        </p:txBody>
      </p:sp>
      <p:graphicFrame>
        <p:nvGraphicFramePr>
          <p:cNvPr id="18" name="Object 17" descr="I E numerable left angle bracket T right angle bracket"/>
          <p:cNvGraphicFramePr>
            <a:graphicFrameLocks noChangeAspect="1"/>
          </p:cNvGraphicFramePr>
          <p:nvPr>
            <p:extLst>
              <p:ext uri="{D42A27DB-BD31-4B8C-83A1-F6EECF244321}">
                <p14:modId xmlns:p14="http://schemas.microsoft.com/office/powerpoint/2010/main" val="1252252794"/>
              </p:ext>
            </p:extLst>
          </p:nvPr>
        </p:nvGraphicFramePr>
        <p:xfrm>
          <a:off x="6451546" y="2880472"/>
          <a:ext cx="2306979" cy="326240"/>
        </p:xfrm>
        <a:graphic>
          <a:graphicData uri="http://schemas.openxmlformats.org/presentationml/2006/ole">
            <mc:AlternateContent xmlns:mc="http://schemas.openxmlformats.org/markup-compatibility/2006">
              <mc:Choice xmlns:v="urn:schemas-microsoft-com:vml" Requires="v">
                <p:oleObj spid="_x0000_s7224" name="Equation" r:id="rId7" imgW="1257120" imgH="177480" progId="Equation.DSMT4">
                  <p:embed/>
                </p:oleObj>
              </mc:Choice>
              <mc:Fallback>
                <p:oleObj name="Equation" r:id="rId7" imgW="1257120" imgH="177480" progId="Equation.DSMT4">
                  <p:embed/>
                  <p:pic>
                    <p:nvPicPr>
                      <p:cNvPr id="18" name="Object 17" descr="I E numerable left angle bracket T right angle bracket"/>
                      <p:cNvPicPr/>
                      <p:nvPr/>
                    </p:nvPicPr>
                    <p:blipFill>
                      <a:blip r:embed="rId8"/>
                      <a:stretch>
                        <a:fillRect/>
                      </a:stretch>
                    </p:blipFill>
                    <p:spPr>
                      <a:xfrm>
                        <a:off x="6451546" y="2880472"/>
                        <a:ext cx="2306979" cy="326240"/>
                      </a:xfrm>
                      <a:prstGeom prst="rect">
                        <a:avLst/>
                      </a:prstGeom>
                    </p:spPr>
                  </p:pic>
                </p:oleObj>
              </mc:Fallback>
            </mc:AlternateContent>
          </a:graphicData>
        </a:graphic>
      </p:graphicFrame>
      <p:sp>
        <p:nvSpPr>
          <p:cNvPr id="9" name="Content Placeholder 8"/>
          <p:cNvSpPr>
            <a:spLocks noGrp="1"/>
          </p:cNvSpPr>
          <p:nvPr>
            <p:ph sz="quarter" idx="16"/>
          </p:nvPr>
        </p:nvSpPr>
        <p:spPr>
          <a:xfrm>
            <a:off x="457200" y="3103727"/>
            <a:ext cx="3849916" cy="464094"/>
          </a:xfrm>
        </p:spPr>
        <p:txBody>
          <a:bodyPr/>
          <a:lstStyle/>
          <a:p>
            <a:pPr marL="0" indent="265113">
              <a:buNone/>
            </a:pPr>
            <a:r>
              <a:rPr lang="en-US" altLang="en-US" sz="2200" dirty="0">
                <a:latin typeface="+mn-lt"/>
                <a:ea typeface="Times New Roman" panose="02020603050405020304" pitchFamily="18" charset="0"/>
                <a:cs typeface="Calibri" panose="020F0502020204030204" pitchFamily="34" charset="0"/>
              </a:rPr>
              <a:t>interface</a:t>
            </a:r>
            <a:r>
              <a:rPr lang="en-US" altLang="en-US" sz="2200" dirty="0" smtClean="0">
                <a:latin typeface="+mn-lt"/>
                <a:ea typeface="Times New Roman" panose="02020603050405020304" pitchFamily="18" charset="0"/>
                <a:cs typeface="Calibri" panose="020F0502020204030204" pitchFamily="34" charset="0"/>
              </a:rPr>
              <a:t>.</a:t>
            </a:r>
          </a:p>
        </p:txBody>
      </p:sp>
      <p:sp>
        <p:nvSpPr>
          <p:cNvPr id="10" name="Content Placeholder 9"/>
          <p:cNvSpPr>
            <a:spLocks noGrp="1"/>
          </p:cNvSpPr>
          <p:nvPr>
            <p:ph sz="quarter" idx="17"/>
          </p:nvPr>
        </p:nvSpPr>
        <p:spPr>
          <a:xfrm>
            <a:off x="457200" y="3673318"/>
            <a:ext cx="8229600" cy="500063"/>
          </a:xfrm>
        </p:spPr>
        <p:txBody>
          <a:bodyPr/>
          <a:lstStyle/>
          <a:p>
            <a:r>
              <a:rPr lang="en-US" altLang="en-US" sz="2200" dirty="0">
                <a:latin typeface="+mn-lt"/>
                <a:ea typeface="Times New Roman" panose="02020603050405020304" pitchFamily="18" charset="0"/>
                <a:cs typeface="Calibri" panose="020F0502020204030204" pitchFamily="34" charset="0"/>
              </a:rPr>
              <a:t>A L</a:t>
            </a:r>
            <a:r>
              <a:rPr lang="en-US" altLang="en-US" sz="100" dirty="0">
                <a:latin typeface="+mn-lt"/>
                <a:ea typeface="Times New Roman" panose="02020603050405020304" pitchFamily="18" charset="0"/>
                <a:cs typeface="Calibri" panose="020F0502020204030204" pitchFamily="34" charset="0"/>
              </a:rPr>
              <a:t> </a:t>
            </a:r>
            <a:r>
              <a:rPr lang="en-US" altLang="en-US" sz="2200" dirty="0" smtClean="0">
                <a:latin typeface="+mn-lt"/>
                <a:ea typeface="Times New Roman" panose="02020603050405020304" pitchFamily="18" charset="0"/>
                <a:cs typeface="Calibri" panose="020F0502020204030204" pitchFamily="34" charset="0"/>
              </a:rPr>
              <a:t>I</a:t>
            </a:r>
            <a:r>
              <a:rPr lang="en-US" altLang="en-US" sz="100" dirty="0" smtClean="0">
                <a:latin typeface="+mn-lt"/>
                <a:ea typeface="Times New Roman" panose="02020603050405020304" pitchFamily="18" charset="0"/>
                <a:cs typeface="Calibri" panose="020F0502020204030204" pitchFamily="34" charset="0"/>
              </a:rPr>
              <a:t> </a:t>
            </a:r>
            <a:r>
              <a:rPr lang="en-US" altLang="en-US" sz="2200" dirty="0">
                <a:latin typeface="+mn-lt"/>
                <a:ea typeface="Times New Roman" panose="02020603050405020304" pitchFamily="18" charset="0"/>
                <a:cs typeface="Calibri" panose="020F0502020204030204" pitchFamily="34" charset="0"/>
              </a:rPr>
              <a:t>N</a:t>
            </a:r>
            <a:r>
              <a:rPr lang="en-US" altLang="en-US" sz="100" dirty="0">
                <a:latin typeface="+mn-lt"/>
                <a:ea typeface="Times New Roman" panose="02020603050405020304" pitchFamily="18" charset="0"/>
                <a:cs typeface="Calibri" panose="020F0502020204030204" pitchFamily="34" charset="0"/>
              </a:rPr>
              <a:t> </a:t>
            </a:r>
            <a:r>
              <a:rPr lang="en-US" altLang="en-US" sz="2200" dirty="0">
                <a:latin typeface="+mn-lt"/>
                <a:ea typeface="Times New Roman" panose="02020603050405020304" pitchFamily="18" charset="0"/>
                <a:cs typeface="Calibri" panose="020F0502020204030204" pitchFamily="34" charset="0"/>
              </a:rPr>
              <a:t>Q query returns an object that implements the</a:t>
            </a:r>
            <a:endParaRPr lang="en-IN" sz="2200" dirty="0">
              <a:latin typeface="+mn-lt"/>
            </a:endParaRPr>
          </a:p>
        </p:txBody>
      </p:sp>
      <p:graphicFrame>
        <p:nvGraphicFramePr>
          <p:cNvPr id="19" name="Object 18" descr="I E numerable left angle bracket T right angle bracket"/>
          <p:cNvGraphicFramePr>
            <a:graphicFrameLocks noChangeAspect="1"/>
          </p:cNvGraphicFramePr>
          <p:nvPr>
            <p:extLst>
              <p:ext uri="{D42A27DB-BD31-4B8C-83A1-F6EECF244321}">
                <p14:modId xmlns:p14="http://schemas.microsoft.com/office/powerpoint/2010/main" val="2696334893"/>
              </p:ext>
            </p:extLst>
          </p:nvPr>
        </p:nvGraphicFramePr>
        <p:xfrm>
          <a:off x="787246" y="4139311"/>
          <a:ext cx="2297326" cy="324876"/>
        </p:xfrm>
        <a:graphic>
          <a:graphicData uri="http://schemas.openxmlformats.org/presentationml/2006/ole">
            <mc:AlternateContent xmlns:mc="http://schemas.openxmlformats.org/markup-compatibility/2006">
              <mc:Choice xmlns:v="urn:schemas-microsoft-com:vml" Requires="v">
                <p:oleObj spid="_x0000_s7225" name="Equation" r:id="rId9" imgW="1257120" imgH="177480" progId="Equation.DSMT4">
                  <p:embed/>
                </p:oleObj>
              </mc:Choice>
              <mc:Fallback>
                <p:oleObj name="Equation" r:id="rId9" imgW="1257120" imgH="177480" progId="Equation.DSMT4">
                  <p:embed/>
                  <p:pic>
                    <p:nvPicPr>
                      <p:cNvPr id="19" name="Object 18" descr="I E numerable left angle bracket T right angle bracket"/>
                      <p:cNvPicPr/>
                      <p:nvPr/>
                    </p:nvPicPr>
                    <p:blipFill>
                      <a:blip r:embed="rId8"/>
                      <a:stretch>
                        <a:fillRect/>
                      </a:stretch>
                    </p:blipFill>
                    <p:spPr>
                      <a:xfrm>
                        <a:off x="787246" y="4139311"/>
                        <a:ext cx="2297326" cy="324876"/>
                      </a:xfrm>
                      <a:prstGeom prst="rect">
                        <a:avLst/>
                      </a:prstGeom>
                    </p:spPr>
                  </p:pic>
                </p:oleObj>
              </mc:Fallback>
            </mc:AlternateContent>
          </a:graphicData>
        </a:graphic>
      </p:graphicFrame>
      <p:sp>
        <p:nvSpPr>
          <p:cNvPr id="11" name="Content Placeholder 10"/>
          <p:cNvSpPr>
            <a:spLocks noGrp="1"/>
          </p:cNvSpPr>
          <p:nvPr>
            <p:ph sz="quarter" idx="18"/>
          </p:nvPr>
        </p:nvSpPr>
        <p:spPr>
          <a:xfrm>
            <a:off x="3084572" y="4048408"/>
            <a:ext cx="1473200" cy="375572"/>
          </a:xfrm>
        </p:spPr>
        <p:txBody>
          <a:bodyPr/>
          <a:lstStyle/>
          <a:p>
            <a:pPr marL="0" indent="0">
              <a:buNone/>
            </a:pPr>
            <a:r>
              <a:rPr lang="en-US" altLang="en-US" sz="2200" dirty="0">
                <a:latin typeface="+mn-lt"/>
                <a:ea typeface="Times New Roman" panose="02020603050405020304" pitchFamily="18" charset="0"/>
                <a:cs typeface="Calibri" panose="020F0502020204030204" pitchFamily="34" charset="0"/>
              </a:rPr>
              <a:t>interface</a:t>
            </a:r>
            <a:r>
              <a:rPr lang="en-US" altLang="en-US" sz="2200" dirty="0" smtClean="0">
                <a:latin typeface="+mn-lt"/>
                <a:ea typeface="Times New Roman" panose="02020603050405020304" pitchFamily="18" charset="0"/>
                <a:cs typeface="Calibri" panose="020F0502020204030204" pitchFamily="34" charset="0"/>
              </a:rPr>
              <a:t>.</a:t>
            </a:r>
            <a:endParaRPr lang="en-US" altLang="en-US" sz="2200" dirty="0">
              <a:latin typeface="+mn-lt"/>
              <a:ea typeface="Times New Roman" panose="02020603050405020304" pitchFamily="18" charset="0"/>
              <a:cs typeface="Calibri" panose="020F0502020204030204" pitchFamily="34" charset="0"/>
            </a:endParaRPr>
          </a:p>
        </p:txBody>
      </p:sp>
      <p:sp>
        <p:nvSpPr>
          <p:cNvPr id="12" name="Content Placeholder 11"/>
          <p:cNvSpPr>
            <a:spLocks noGrp="1"/>
          </p:cNvSpPr>
          <p:nvPr>
            <p:ph sz="quarter" idx="19"/>
          </p:nvPr>
        </p:nvSpPr>
        <p:spPr>
          <a:xfrm>
            <a:off x="457201" y="4488513"/>
            <a:ext cx="8297500" cy="1064168"/>
          </a:xfrm>
        </p:spPr>
        <p:txBody>
          <a:bodyPr/>
          <a:lstStyle/>
          <a:p>
            <a:pPr indent="-255600"/>
            <a:r>
              <a:rPr lang="en-US" altLang="en-US" sz="2200" dirty="0">
                <a:latin typeface="+mn-lt"/>
                <a:ea typeface="Times New Roman" panose="02020603050405020304" pitchFamily="18" charset="0"/>
                <a:cs typeface="Calibri" panose="020F0502020204030204" pitchFamily="34" charset="0"/>
              </a:rPr>
              <a:t>With L</a:t>
            </a:r>
            <a:r>
              <a:rPr lang="en-US" altLang="en-US" sz="100" dirty="0">
                <a:latin typeface="+mn-lt"/>
                <a:ea typeface="Times New Roman" panose="02020603050405020304" pitchFamily="18" charset="0"/>
                <a:cs typeface="Calibri" panose="020F0502020204030204" pitchFamily="34" charset="0"/>
              </a:rPr>
              <a:t> </a:t>
            </a:r>
            <a:r>
              <a:rPr lang="en-US" altLang="en-US" sz="2200" dirty="0">
                <a:latin typeface="+mn-lt"/>
                <a:ea typeface="Times New Roman" panose="02020603050405020304" pitchFamily="18" charset="0"/>
                <a:cs typeface="Calibri" panose="020F0502020204030204" pitchFamily="34" charset="0"/>
              </a:rPr>
              <a:t>I</a:t>
            </a:r>
            <a:r>
              <a:rPr lang="en-US" altLang="en-US" sz="100" dirty="0">
                <a:latin typeface="+mn-lt"/>
                <a:ea typeface="Times New Roman" panose="02020603050405020304" pitchFamily="18" charset="0"/>
                <a:cs typeface="Calibri" panose="020F0502020204030204" pitchFamily="34" charset="0"/>
              </a:rPr>
              <a:t> </a:t>
            </a:r>
            <a:r>
              <a:rPr lang="en-US" altLang="en-US" sz="2200" dirty="0">
                <a:latin typeface="+mn-lt"/>
                <a:ea typeface="Times New Roman" panose="02020603050405020304" pitchFamily="18" charset="0"/>
                <a:cs typeface="Calibri" panose="020F0502020204030204" pitchFamily="34" charset="0"/>
              </a:rPr>
              <a:t>N</a:t>
            </a:r>
            <a:r>
              <a:rPr lang="en-US" altLang="en-US" sz="100" dirty="0">
                <a:latin typeface="+mn-lt"/>
                <a:ea typeface="Times New Roman" panose="02020603050405020304" pitchFamily="18" charset="0"/>
                <a:cs typeface="Calibri" panose="020F0502020204030204" pitchFamily="34" charset="0"/>
              </a:rPr>
              <a:t> </a:t>
            </a:r>
            <a:r>
              <a:rPr lang="en-US" altLang="en-US" sz="2200" dirty="0">
                <a:latin typeface="+mn-lt"/>
                <a:ea typeface="Times New Roman" panose="02020603050405020304" pitchFamily="18" charset="0"/>
                <a:cs typeface="Calibri" panose="020F0502020204030204" pitchFamily="34" charset="0"/>
              </a:rPr>
              <a:t>Q</a:t>
            </a:r>
            <a:r>
              <a:rPr lang="en-US" altLang="en-US" sz="2200" dirty="0" smtClean="0">
                <a:latin typeface="+mn-lt"/>
                <a:ea typeface="Times New Roman" panose="02020603050405020304" pitchFamily="18" charset="0"/>
                <a:cs typeface="Calibri" panose="020F0502020204030204" pitchFamily="34" charset="0"/>
              </a:rPr>
              <a:t>, </a:t>
            </a:r>
            <a:r>
              <a:rPr lang="en-US" altLang="en-US" sz="2200" dirty="0">
                <a:latin typeface="+mn-lt"/>
                <a:ea typeface="Times New Roman" panose="02020603050405020304" pitchFamily="18" charset="0"/>
                <a:cs typeface="Calibri" panose="020F0502020204030204" pitchFamily="34" charset="0"/>
              </a:rPr>
              <a:t>the code that selects elements and the code that displays them are kept separate, making the code easier to understand and maintain</a:t>
            </a:r>
            <a:r>
              <a:rPr lang="en-US" altLang="en-US" sz="2200" dirty="0" smtClean="0">
                <a:latin typeface="+mn-lt"/>
                <a:ea typeface="Times New Roman" panose="02020603050405020304" pitchFamily="18" charset="0"/>
                <a:cs typeface="Calibri" panose="020F0502020204030204" pitchFamily="34" charset="0"/>
              </a:rPr>
              <a:t>.</a:t>
            </a:r>
            <a:endParaRPr lang="en-US" altLang="en-US" sz="2200" dirty="0">
              <a:latin typeface="+mn-lt"/>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7368200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9.3 Querying an Array of Employee Objects Using </a:t>
            </a:r>
            <a:r>
              <a:rPr lang="en-US" dirty="0" smtClean="0"/>
              <a:t>L</a:t>
            </a:r>
            <a:r>
              <a:rPr lang="en-US" sz="100" dirty="0" smtClean="0"/>
              <a:t> </a:t>
            </a:r>
            <a:r>
              <a:rPr lang="en-US" dirty="0" smtClean="0"/>
              <a:t>I</a:t>
            </a:r>
            <a:r>
              <a:rPr lang="en-US" sz="100" dirty="0" smtClean="0"/>
              <a:t> </a:t>
            </a:r>
            <a:r>
              <a:rPr lang="en-US" dirty="0" smtClean="0"/>
              <a:t>N</a:t>
            </a:r>
            <a:r>
              <a:rPr lang="en-US" sz="100" dirty="0" smtClean="0"/>
              <a:t> </a:t>
            </a:r>
            <a:r>
              <a:rPr lang="en-US" dirty="0" smtClean="0"/>
              <a:t>Q</a:t>
            </a:r>
            <a:endParaRPr lang="en-IN" dirty="0"/>
          </a:p>
        </p:txBody>
      </p:sp>
      <p:sp>
        <p:nvSpPr>
          <p:cNvPr id="3" name="Text Placeholder 2"/>
          <p:cNvSpPr>
            <a:spLocks noGrp="1"/>
          </p:cNvSpPr>
          <p:nvPr>
            <p:ph type="body" idx="1"/>
          </p:nvPr>
        </p:nvSpPr>
        <p:spPr>
          <a:xfrm>
            <a:off x="457200" y="1600201"/>
            <a:ext cx="8229600" cy="2492828"/>
          </a:xfrm>
        </p:spPr>
        <p:txBody>
          <a:bodyPr/>
          <a:lstStyle/>
          <a:p>
            <a:pPr eaLnBrk="1" hangingPunct="1"/>
            <a:r>
              <a:rPr lang="en-US" altLang="en-US" sz="2200" dirty="0" smtClean="0">
                <a:latin typeface="+mn-lt"/>
                <a:ea typeface="Times New Roman" panose="02020603050405020304" pitchFamily="18" charset="0"/>
                <a:cs typeface="Calibri" panose="020F0502020204030204" pitchFamily="34" charset="0"/>
              </a:rPr>
              <a:t>L</a:t>
            </a:r>
            <a:r>
              <a:rPr lang="en-US" altLang="en-US" sz="100" dirty="0" smtClean="0">
                <a:latin typeface="+mn-lt"/>
                <a:ea typeface="Times New Roman" panose="02020603050405020304" pitchFamily="18" charset="0"/>
                <a:cs typeface="Calibri" panose="020F0502020204030204" pitchFamily="34" charset="0"/>
              </a:rPr>
              <a:t> </a:t>
            </a:r>
            <a:r>
              <a:rPr lang="en-US" altLang="en-US" sz="2200" dirty="0" smtClean="0">
                <a:latin typeface="+mn-lt"/>
                <a:ea typeface="Times New Roman" panose="02020603050405020304" pitchFamily="18" charset="0"/>
                <a:cs typeface="Calibri" panose="020F0502020204030204" pitchFamily="34" charset="0"/>
              </a:rPr>
              <a:t>I</a:t>
            </a:r>
            <a:r>
              <a:rPr lang="en-US" altLang="en-US" sz="100" dirty="0" smtClean="0">
                <a:latin typeface="+mn-lt"/>
                <a:ea typeface="Times New Roman" panose="02020603050405020304" pitchFamily="18" charset="0"/>
                <a:cs typeface="Calibri" panose="020F0502020204030204" pitchFamily="34" charset="0"/>
              </a:rPr>
              <a:t> </a:t>
            </a:r>
            <a:r>
              <a:rPr lang="en-US" altLang="en-US" sz="2200" dirty="0" smtClean="0">
                <a:latin typeface="+mn-lt"/>
                <a:ea typeface="Times New Roman" panose="02020603050405020304" pitchFamily="18" charset="0"/>
                <a:cs typeface="Calibri" panose="020F0502020204030204" pitchFamily="34" charset="0"/>
              </a:rPr>
              <a:t>N</a:t>
            </a:r>
            <a:r>
              <a:rPr lang="en-US" altLang="en-US" sz="100" dirty="0" smtClean="0">
                <a:latin typeface="+mn-lt"/>
                <a:ea typeface="Times New Roman" panose="02020603050405020304" pitchFamily="18" charset="0"/>
                <a:cs typeface="Calibri" panose="020F0502020204030204" pitchFamily="34" charset="0"/>
              </a:rPr>
              <a:t> </a:t>
            </a:r>
            <a:r>
              <a:rPr lang="en-US" altLang="en-US" sz="2200" dirty="0" smtClean="0">
                <a:latin typeface="+mn-lt"/>
                <a:ea typeface="Times New Roman" panose="02020603050405020304" pitchFamily="18" charset="0"/>
                <a:cs typeface="Calibri" panose="020F0502020204030204" pitchFamily="34" charset="0"/>
              </a:rPr>
              <a:t>Q </a:t>
            </a:r>
            <a:r>
              <a:rPr lang="en-US" altLang="en-US" sz="2200" dirty="0">
                <a:latin typeface="+mn-lt"/>
                <a:ea typeface="Times New Roman" panose="02020603050405020304" pitchFamily="18" charset="0"/>
                <a:cs typeface="Calibri" panose="020F0502020204030204" pitchFamily="34" charset="0"/>
              </a:rPr>
              <a:t>is not limited to querying arrays of simple types such as </a:t>
            </a:r>
            <a:r>
              <a:rPr lang="en-US" altLang="en-US" sz="2200" dirty="0">
                <a:latin typeface="Consolas" panose="020B0609020204030204" pitchFamily="49" charset="0"/>
                <a:ea typeface="Times New Roman" panose="02020603050405020304" pitchFamily="18" charset="0"/>
                <a:cs typeface="Consolas" panose="020B0609020204030204" pitchFamily="49" charset="0"/>
              </a:rPr>
              <a:t>integers</a:t>
            </a:r>
            <a:r>
              <a:rPr lang="en-US" altLang="en-US" sz="2200" dirty="0">
                <a:latin typeface="+mn-lt"/>
                <a:ea typeface="Times New Roman" panose="02020603050405020304" pitchFamily="18" charset="0"/>
                <a:cs typeface="Calibri" panose="020F0502020204030204" pitchFamily="34" charset="0"/>
              </a:rPr>
              <a:t>.</a:t>
            </a:r>
          </a:p>
          <a:p>
            <a:r>
              <a:rPr lang="en-US" sz="2200" dirty="0">
                <a:latin typeface="+mn-lt"/>
              </a:rPr>
              <a:t>It cannot be used when a query does not have a defined meaning—for example, you cannot use orderby on objects values that are not </a:t>
            </a:r>
            <a:r>
              <a:rPr lang="en-US" sz="2200" b="1" dirty="0">
                <a:latin typeface="+mn-lt"/>
              </a:rPr>
              <a:t>comparable</a:t>
            </a:r>
            <a:r>
              <a:rPr lang="en-US" sz="2200" dirty="0">
                <a:latin typeface="+mn-lt"/>
              </a:rPr>
              <a:t>. </a:t>
            </a:r>
            <a:endParaRPr lang="en-US" altLang="en-US" sz="2200" dirty="0">
              <a:latin typeface="+mn-lt"/>
              <a:ea typeface="Times New Roman" panose="02020603050405020304" pitchFamily="18" charset="0"/>
              <a:cs typeface="Calibri" panose="020F0502020204030204" pitchFamily="34" charset="0"/>
            </a:endParaRPr>
          </a:p>
          <a:p>
            <a:pPr eaLnBrk="1" hangingPunct="1"/>
            <a:r>
              <a:rPr lang="en-US" altLang="en-US" sz="2200" dirty="0">
                <a:latin typeface="+mn-lt"/>
                <a:ea typeface="Times New Roman" panose="02020603050405020304" pitchFamily="18" charset="0"/>
                <a:cs typeface="Calibri" panose="020F0502020204030204" pitchFamily="34" charset="0"/>
              </a:rPr>
              <a:t>Comparable types in .</a:t>
            </a:r>
            <a:r>
              <a:rPr lang="en-US" altLang="en-US" sz="2200" dirty="0" smtClean="0">
                <a:latin typeface="+mn-lt"/>
                <a:ea typeface="Times New Roman" panose="02020603050405020304" pitchFamily="18" charset="0"/>
                <a:cs typeface="Calibri" panose="020F0502020204030204" pitchFamily="34" charset="0"/>
              </a:rPr>
              <a:t>NET </a:t>
            </a:r>
            <a:r>
              <a:rPr lang="en-US" altLang="en-US" sz="2200" dirty="0">
                <a:latin typeface="+mn-lt"/>
                <a:ea typeface="Times New Roman" panose="02020603050405020304" pitchFamily="18" charset="0"/>
                <a:cs typeface="Calibri" panose="020F0502020204030204" pitchFamily="34" charset="0"/>
              </a:rPr>
              <a:t>are those that implement </a:t>
            </a:r>
            <a:r>
              <a:rPr lang="en-US" altLang="en-US" sz="2200" dirty="0" smtClean="0">
                <a:latin typeface="+mn-lt"/>
                <a:ea typeface="Times New Roman" panose="02020603050405020304" pitchFamily="18" charset="0"/>
                <a:cs typeface="Calibri" panose="020F0502020204030204" pitchFamily="34" charset="0"/>
              </a:rPr>
              <a:t>the</a:t>
            </a:r>
            <a:endParaRPr lang="en-US" altLang="en-US" sz="2200" dirty="0">
              <a:latin typeface="+mn-lt"/>
              <a:ea typeface="Times New Roman" panose="02020603050405020304" pitchFamily="18" charset="0"/>
              <a:cs typeface="Calibri" panose="020F0502020204030204" pitchFamily="34" charset="0"/>
            </a:endParaRPr>
          </a:p>
        </p:txBody>
      </p:sp>
      <p:graphicFrame>
        <p:nvGraphicFramePr>
          <p:cNvPr id="10" name="Object 9" descr="I comparable left angle bracket T right angle bracket."/>
          <p:cNvGraphicFramePr>
            <a:graphicFrameLocks noChangeAspect="1"/>
          </p:cNvGraphicFramePr>
          <p:nvPr>
            <p:extLst>
              <p:ext uri="{D42A27DB-BD31-4B8C-83A1-F6EECF244321}">
                <p14:modId xmlns:p14="http://schemas.microsoft.com/office/powerpoint/2010/main" val="3287779780"/>
              </p:ext>
            </p:extLst>
          </p:nvPr>
        </p:nvGraphicFramePr>
        <p:xfrm>
          <a:off x="818349" y="4121589"/>
          <a:ext cx="2282159" cy="347762"/>
        </p:xfrm>
        <a:graphic>
          <a:graphicData uri="http://schemas.openxmlformats.org/presentationml/2006/ole">
            <mc:AlternateContent xmlns:mc="http://schemas.openxmlformats.org/markup-compatibility/2006">
              <mc:Choice xmlns:v="urn:schemas-microsoft-com:vml" Requires="v">
                <p:oleObj spid="_x0000_s8220" name="Equation" r:id="rId3" imgW="1333440" imgH="203040" progId="Equation.DSMT4">
                  <p:embed/>
                </p:oleObj>
              </mc:Choice>
              <mc:Fallback>
                <p:oleObj name="Equation" r:id="rId3" imgW="1333440" imgH="203040" progId="Equation.DSMT4">
                  <p:embed/>
                  <p:pic>
                    <p:nvPicPr>
                      <p:cNvPr id="10" name="Object 9" descr="I comparable left angle bracket T right angle bracket."/>
                      <p:cNvPicPr/>
                      <p:nvPr/>
                    </p:nvPicPr>
                    <p:blipFill>
                      <a:blip r:embed="rId4"/>
                      <a:stretch>
                        <a:fillRect/>
                      </a:stretch>
                    </p:blipFill>
                    <p:spPr>
                      <a:xfrm>
                        <a:off x="818349" y="4121589"/>
                        <a:ext cx="2282159" cy="347762"/>
                      </a:xfrm>
                      <a:prstGeom prst="rect">
                        <a:avLst/>
                      </a:prstGeom>
                    </p:spPr>
                  </p:pic>
                </p:oleObj>
              </mc:Fallback>
            </mc:AlternateContent>
          </a:graphicData>
        </a:graphic>
      </p:graphicFrame>
      <p:sp>
        <p:nvSpPr>
          <p:cNvPr id="6" name="Content Placeholder 5"/>
          <p:cNvSpPr>
            <a:spLocks noGrp="1"/>
          </p:cNvSpPr>
          <p:nvPr>
            <p:ph sz="quarter" idx="15"/>
          </p:nvPr>
        </p:nvSpPr>
        <p:spPr>
          <a:xfrm>
            <a:off x="457200" y="4477780"/>
            <a:ext cx="8229600" cy="550863"/>
          </a:xfrm>
        </p:spPr>
        <p:txBody>
          <a:bodyPr/>
          <a:lstStyle/>
          <a:p>
            <a:r>
              <a:rPr lang="en-US" altLang="en-US" sz="2200" dirty="0">
                <a:latin typeface="+mn-lt"/>
                <a:ea typeface="Times New Roman" panose="02020603050405020304" pitchFamily="18" charset="0"/>
                <a:cs typeface="Calibri" panose="020F0502020204030204" pitchFamily="34" charset="0"/>
              </a:rPr>
              <a:t>All built-in types, such as </a:t>
            </a:r>
            <a:r>
              <a:rPr lang="en-US" altLang="en-US" sz="2200" dirty="0">
                <a:latin typeface="Consolas" panose="020B0609020204030204" pitchFamily="49" charset="0"/>
                <a:ea typeface="Times New Roman" panose="02020603050405020304" pitchFamily="18" charset="0"/>
                <a:cs typeface="Consolas" panose="020B0609020204030204" pitchFamily="49" charset="0"/>
              </a:rPr>
              <a:t>string</a:t>
            </a:r>
            <a:r>
              <a:rPr lang="en-US" altLang="en-US" sz="2200" b="1" dirty="0">
                <a:latin typeface="+mn-lt"/>
                <a:ea typeface="Times New Roman" panose="02020603050405020304" pitchFamily="18" charset="0"/>
                <a:cs typeface="Calibri" panose="020F0502020204030204" pitchFamily="34" charset="0"/>
              </a:rPr>
              <a:t>, </a:t>
            </a:r>
            <a:r>
              <a:rPr lang="en-US" altLang="en-US" sz="2200" dirty="0">
                <a:latin typeface="Consolas" panose="020B0609020204030204" pitchFamily="49" charset="0"/>
                <a:ea typeface="Times New Roman" panose="02020603050405020304" pitchFamily="18" charset="0"/>
                <a:cs typeface="Consolas" panose="020B0609020204030204" pitchFamily="49" charset="0"/>
              </a:rPr>
              <a:t>int</a:t>
            </a:r>
            <a:r>
              <a:rPr lang="en-US" altLang="en-US" sz="2200" dirty="0">
                <a:latin typeface="+mn-lt"/>
                <a:ea typeface="Times New Roman" panose="02020603050405020304" pitchFamily="18" charset="0"/>
                <a:cs typeface="Calibri" panose="020F0502020204030204" pitchFamily="34" charset="0"/>
              </a:rPr>
              <a:t> and </a:t>
            </a:r>
            <a:r>
              <a:rPr lang="en-US" altLang="en-US" sz="2200" dirty="0">
                <a:latin typeface="+mn-lt"/>
                <a:ea typeface="Times New Roman" panose="02020603050405020304" pitchFamily="18" charset="0"/>
                <a:cs typeface="Lucida Console" panose="020B0609040504020204" pitchFamily="49" charset="0"/>
              </a:rPr>
              <a:t>double</a:t>
            </a:r>
            <a:r>
              <a:rPr lang="en-US" altLang="en-US" sz="2200" dirty="0">
                <a:latin typeface="+mn-lt"/>
                <a:ea typeface="Times New Roman" panose="02020603050405020304" pitchFamily="18" charset="0"/>
                <a:cs typeface="Calibri" panose="020F0502020204030204" pitchFamily="34" charset="0"/>
              </a:rPr>
              <a:t> implement</a:t>
            </a:r>
            <a:endParaRPr lang="en-IN" sz="2200" dirty="0">
              <a:latin typeface="+mn-lt"/>
            </a:endParaRPr>
          </a:p>
        </p:txBody>
      </p:sp>
      <p:graphicFrame>
        <p:nvGraphicFramePr>
          <p:cNvPr id="9" name="Object 8" descr="I comparable left angle bracket T right angle bracket."/>
          <p:cNvGraphicFramePr>
            <a:graphicFrameLocks noChangeAspect="1"/>
          </p:cNvGraphicFramePr>
          <p:nvPr>
            <p:extLst>
              <p:ext uri="{D42A27DB-BD31-4B8C-83A1-F6EECF244321}">
                <p14:modId xmlns:p14="http://schemas.microsoft.com/office/powerpoint/2010/main" val="1483244075"/>
              </p:ext>
            </p:extLst>
          </p:nvPr>
        </p:nvGraphicFramePr>
        <p:xfrm>
          <a:off x="803601" y="4954903"/>
          <a:ext cx="2282159" cy="347762"/>
        </p:xfrm>
        <a:graphic>
          <a:graphicData uri="http://schemas.openxmlformats.org/presentationml/2006/ole">
            <mc:AlternateContent xmlns:mc="http://schemas.openxmlformats.org/markup-compatibility/2006">
              <mc:Choice xmlns:v="urn:schemas-microsoft-com:vml" Requires="v">
                <p:oleObj spid="_x0000_s8221" name="Equation" r:id="rId5" imgW="1333440" imgH="203040" progId="Equation.DSMT4">
                  <p:embed/>
                </p:oleObj>
              </mc:Choice>
              <mc:Fallback>
                <p:oleObj name="Equation" r:id="rId5" imgW="1333440" imgH="203040" progId="Equation.DSMT4">
                  <p:embed/>
                  <p:pic>
                    <p:nvPicPr>
                      <p:cNvPr id="9" name="Object 8" descr="I comparable left angle bracket T right angle bracket."/>
                      <p:cNvPicPr/>
                      <p:nvPr/>
                    </p:nvPicPr>
                    <p:blipFill>
                      <a:blip r:embed="rId4"/>
                      <a:stretch>
                        <a:fillRect/>
                      </a:stretch>
                    </p:blipFill>
                    <p:spPr>
                      <a:xfrm>
                        <a:off x="803601" y="4954903"/>
                        <a:ext cx="2282159" cy="347762"/>
                      </a:xfrm>
                      <a:prstGeom prst="rect">
                        <a:avLst/>
                      </a:prstGeom>
                    </p:spPr>
                  </p:pic>
                </p:oleObj>
              </mc:Fallback>
            </mc:AlternateContent>
          </a:graphicData>
        </a:graphic>
      </p:graphicFrame>
      <p:sp>
        <p:nvSpPr>
          <p:cNvPr id="7" name="Content Placeholder 6"/>
          <p:cNvSpPr>
            <a:spLocks noGrp="1"/>
          </p:cNvSpPr>
          <p:nvPr>
            <p:ph sz="quarter" idx="16"/>
          </p:nvPr>
        </p:nvSpPr>
        <p:spPr>
          <a:xfrm>
            <a:off x="457200" y="5355751"/>
            <a:ext cx="8229600" cy="768576"/>
          </a:xfrm>
        </p:spPr>
        <p:txBody>
          <a:bodyPr/>
          <a:lstStyle/>
          <a:p>
            <a:r>
              <a:rPr lang="en-US" altLang="en-US" sz="2200" dirty="0">
                <a:latin typeface="+mn-lt"/>
                <a:ea typeface="Times New Roman" panose="02020603050405020304" pitchFamily="18" charset="0"/>
                <a:cs typeface="Calibri" panose="020F0502020204030204" pitchFamily="34" charset="0"/>
              </a:rPr>
              <a:t>Figure 9.3 presents the Employee class. Figure 9.4 uses L</a:t>
            </a:r>
            <a:r>
              <a:rPr lang="en-US" altLang="en-US" sz="100" dirty="0">
                <a:latin typeface="+mn-lt"/>
                <a:ea typeface="Times New Roman" panose="02020603050405020304" pitchFamily="18" charset="0"/>
                <a:cs typeface="Calibri" panose="020F0502020204030204" pitchFamily="34" charset="0"/>
              </a:rPr>
              <a:t> </a:t>
            </a:r>
            <a:r>
              <a:rPr lang="en-US" altLang="en-US" sz="2200" dirty="0">
                <a:latin typeface="+mn-lt"/>
                <a:ea typeface="Times New Roman" panose="02020603050405020304" pitchFamily="18" charset="0"/>
                <a:cs typeface="Calibri" panose="020F0502020204030204" pitchFamily="34" charset="0"/>
              </a:rPr>
              <a:t>I</a:t>
            </a:r>
            <a:r>
              <a:rPr lang="en-US" altLang="en-US" sz="100" dirty="0">
                <a:latin typeface="+mn-lt"/>
                <a:ea typeface="Times New Roman" panose="02020603050405020304" pitchFamily="18" charset="0"/>
                <a:cs typeface="Calibri" panose="020F0502020204030204" pitchFamily="34" charset="0"/>
              </a:rPr>
              <a:t> </a:t>
            </a:r>
            <a:r>
              <a:rPr lang="en-US" altLang="en-US" sz="2200" dirty="0">
                <a:latin typeface="+mn-lt"/>
                <a:ea typeface="Times New Roman" panose="02020603050405020304" pitchFamily="18" charset="0"/>
                <a:cs typeface="Calibri" panose="020F0502020204030204" pitchFamily="34" charset="0"/>
              </a:rPr>
              <a:t>N</a:t>
            </a:r>
            <a:r>
              <a:rPr lang="en-US" altLang="en-US" sz="100" dirty="0">
                <a:latin typeface="+mn-lt"/>
                <a:ea typeface="Times New Roman" panose="02020603050405020304" pitchFamily="18" charset="0"/>
                <a:cs typeface="Calibri" panose="020F0502020204030204" pitchFamily="34" charset="0"/>
              </a:rPr>
              <a:t> </a:t>
            </a:r>
            <a:r>
              <a:rPr lang="en-US" altLang="en-US" sz="2200" dirty="0">
                <a:latin typeface="+mn-lt"/>
                <a:ea typeface="Times New Roman" panose="02020603050405020304" pitchFamily="18" charset="0"/>
                <a:cs typeface="Calibri" panose="020F0502020204030204" pitchFamily="34" charset="0"/>
              </a:rPr>
              <a:t>Q to query an array of Employee objects</a:t>
            </a:r>
            <a:r>
              <a:rPr lang="en-US" altLang="en-US" sz="2200" dirty="0" smtClean="0">
                <a:latin typeface="+mn-lt"/>
                <a:ea typeface="Times New Roman" panose="02020603050405020304" pitchFamily="18" charset="0"/>
                <a:cs typeface="Calibri" panose="020F0502020204030204" pitchFamily="34" charset="0"/>
              </a:rPr>
              <a:t>.</a:t>
            </a:r>
            <a:endParaRPr lang="en-IN" sz="2200" dirty="0">
              <a:latin typeface="+mn-lt"/>
            </a:endParaRPr>
          </a:p>
        </p:txBody>
      </p:sp>
    </p:spTree>
    <p:extLst>
      <p:ext uri="{BB962C8B-B14F-4D97-AF65-F5344CB8AC3E}">
        <p14:creationId xmlns:p14="http://schemas.microsoft.com/office/powerpoint/2010/main" val="27284711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IN" sz="3200" dirty="0" smtClean="0"/>
              <a:t>Figure 9.3 Employee Class with FirstName, LastName and MonthlySalary Properties </a:t>
            </a:r>
            <a:r>
              <a:rPr lang="en-IN" sz="2000" b="0" dirty="0" smtClean="0"/>
              <a:t>(1 of 2)</a:t>
            </a:r>
            <a:endParaRPr lang="en-IN" sz="2000" b="0" dirty="0"/>
          </a:p>
        </p:txBody>
      </p:sp>
      <p:pic>
        <p:nvPicPr>
          <p:cNvPr id="3" name="Picture 2" descr="Program code. Line 1: forward slash, forward slash, fig period 9.3, colon, employee, period, c s. Line 2: forward slash, forward slash, employee class with first name, comma, last name and monthly salary properties. Line 3: class employee. Line 4: left brace. Line 5, indented once: public string first name, left brace, get, semicolon, right brace, forward slash, forward slash, read-only auto-implemented property. Line 6, indented once: public string last name, left brace, get, semicolon, right brace, forward slash, forward slash, read-only auto-implemented property. Line 7, indented once: private decimal monthly salary, semicolon, forward slash, forward slash, monthly salary of employee. Line 8: blank. Line 9, indented once: forward slash, forward slash, constructor initializes first name, last name and monthly salary. Line 10, indented once: public employee, left parenthesis, string first name, comma, string last name, comma. Line 11, indented twice: decimal monthly salary, right parenthesis. Line 12, indented once: left brace. Line 13, indented twice: first name = first name, semicolon. Line 14, indented twice: last name = last name, semicolon. Line 15, indented twice: monthly salary = monthly salary, semicolon. Line 16, indented once: right brace. Line 17: blan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846" y="1651169"/>
            <a:ext cx="7850308" cy="3733843"/>
          </a:xfrm>
          <a:prstGeom prst="rect">
            <a:avLst/>
          </a:prstGeom>
        </p:spPr>
      </p:pic>
    </p:spTree>
    <p:extLst>
      <p:ext uri="{BB962C8B-B14F-4D97-AF65-F5344CB8AC3E}">
        <p14:creationId xmlns:p14="http://schemas.microsoft.com/office/powerpoint/2010/main" val="12573531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IN" sz="3200" dirty="0"/>
              <a:t>Figure </a:t>
            </a:r>
            <a:r>
              <a:rPr lang="en-IN" sz="3200" dirty="0" smtClean="0"/>
              <a:t>9.3 Employee </a:t>
            </a:r>
            <a:r>
              <a:rPr lang="en-IN" sz="3200" dirty="0"/>
              <a:t>Class with FirstName, LastName and MonthlySalary Properties </a:t>
            </a:r>
            <a:r>
              <a:rPr lang="en-IN" sz="2000" b="0" dirty="0" smtClean="0"/>
              <a:t>(2 </a:t>
            </a:r>
            <a:r>
              <a:rPr lang="en-IN" sz="2000" b="0" dirty="0"/>
              <a:t>of </a:t>
            </a:r>
            <a:r>
              <a:rPr lang="en-IN" sz="2000" b="0" dirty="0" smtClean="0"/>
              <a:t>2)</a:t>
            </a:r>
            <a:endParaRPr lang="en-IN" sz="2000" b="0" dirty="0"/>
          </a:p>
        </p:txBody>
      </p:sp>
      <p:pic>
        <p:nvPicPr>
          <p:cNvPr id="3" name="Picture 2" descr="Program code. Line 18, indented once: forward slash, forward slash, property that gets and sets the employee’s monthly salary. Line 19, indented once: public decimal monthly salary. Line 20, indented once: left brace. Line 21, indented twice: get. Line 22, indented twice: left brace. Line 23, indented 3 times: return monthly salary, semicolon. Line 24, indented twice: right brace. Line 25, indented twice: set. Line 26, indented twice: left brace. Line 27, indented 3 times: if, left parenthesis, value, right angle bracket = 0m, right parenthesis, forward slash, forward slash, validate that salary is nonnegative. Line 28, indented 3 times: left brace. Line 29: indented 4 times. monthly salary = value, semicolon. Line 30, indented 3 times: right brace. Line 31, indented twice: right brace. Line 32, indented once: right brace. Line 33: blank. Line 34, indented once: forward slash, forward slash, return a string containing the employee’s information. Line 35, indented once: public override string to string, left parenthesis, right parenthesis, = right angle bracket. Line 36, indented twice: $, open quotes, left brace, first name, comma, negative 10, right brace, left brace, last name, comma, negative 10, right brace, left brace, monthly salary, comma, 10, colon, c, right brace, close quotes, semicolon. Line 37: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706" y="1682070"/>
            <a:ext cx="7638587" cy="4179363"/>
          </a:xfrm>
          <a:prstGeom prst="rect">
            <a:avLst/>
          </a:prstGeom>
        </p:spPr>
      </p:pic>
    </p:spTree>
    <p:extLst>
      <p:ext uri="{BB962C8B-B14F-4D97-AF65-F5344CB8AC3E}">
        <p14:creationId xmlns:p14="http://schemas.microsoft.com/office/powerpoint/2010/main" val="33333185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IN" dirty="0" smtClean="0"/>
              <a:t>Figure 9.4 L</a:t>
            </a:r>
            <a:r>
              <a:rPr lang="en-IN" sz="100" dirty="0" smtClean="0"/>
              <a:t> </a:t>
            </a:r>
            <a:r>
              <a:rPr lang="en-IN" dirty="0" smtClean="0"/>
              <a:t>I</a:t>
            </a:r>
            <a:r>
              <a:rPr lang="en-IN" sz="100" dirty="0" smtClean="0"/>
              <a:t> </a:t>
            </a:r>
            <a:r>
              <a:rPr lang="en-IN" dirty="0" smtClean="0"/>
              <a:t>N</a:t>
            </a:r>
            <a:r>
              <a:rPr lang="en-IN" sz="100" dirty="0" smtClean="0"/>
              <a:t> </a:t>
            </a:r>
            <a:r>
              <a:rPr lang="en-IN" dirty="0" smtClean="0"/>
              <a:t>Q </a:t>
            </a:r>
            <a:r>
              <a:rPr lang="en-IN" dirty="0"/>
              <a:t>to Objects </a:t>
            </a:r>
            <a:r>
              <a:rPr lang="en-IN" dirty="0" smtClean="0"/>
              <a:t>Querying </a:t>
            </a:r>
            <a:r>
              <a:rPr lang="en-IN" dirty="0"/>
              <a:t>an </a:t>
            </a:r>
            <a:r>
              <a:rPr lang="en-IN" dirty="0" smtClean="0"/>
              <a:t>Array </a:t>
            </a:r>
            <a:r>
              <a:rPr lang="en-IN" dirty="0"/>
              <a:t>of Employee </a:t>
            </a:r>
            <a:r>
              <a:rPr lang="en-IN" dirty="0" smtClean="0"/>
              <a:t>Objects</a:t>
            </a:r>
            <a:r>
              <a:rPr lang="en-IN" sz="3200" dirty="0" smtClean="0"/>
              <a:t> </a:t>
            </a:r>
            <a:r>
              <a:rPr lang="en-IN" sz="2000" b="0" dirty="0" smtClean="0"/>
              <a:t>(1 </a:t>
            </a:r>
            <a:r>
              <a:rPr lang="en-IN" sz="2000" b="0" dirty="0"/>
              <a:t>of 7)</a:t>
            </a:r>
          </a:p>
        </p:txBody>
      </p:sp>
      <p:pic>
        <p:nvPicPr>
          <p:cNvPr id="4" name="Picture 3" descr="Program code. Line 1: forward slash, forward slash, fig period 9.4, colon, l i n q, with array of objects, period, c s. Line 2: forward slash, forward slash, l i n q, to objects querying an array of employee objects. Line 3: using system, semicolon. Line 4: using system, period, l i n q, semicolon. Line 5: blank. Line 6: class l i n q, with array of objects. Line 7: left brace. Line 8, indented once: static void main, left parenthesis, right parenthesis. Line 9, indented once: left brace. Line 10, indented twice: forward slash, forward slash, initialize array of employees. Line 11, indented twice: v a r, employees = new, open bracket, close bracket, left brace. Line 12, indented 3 times: new employee, left parenthesis, open quotes, Jason, close quotes, comma, open quotes, red, close quotes, comma, 5000 m, right parenthesis, comma. Line 13, indented 3 times: new employee, left parenthesis, open quotes, Ashley, close quotes, comma, open quotes, green, close quotes, comma, 7600m, right parenthesis, comma. Line 14, indented 3 times: new employee, left parenthesis, open quotes, Matthew, close quotes, comma, open quotes, indigo, close quotes, comma, 3587.5 m, right parenthesis, comma. Line 15, indented 3 times: new employee, left parenthesis, open quotes, James, close quotes, comma, open quotes, indigo, close quotes, comma, 4700.77 m, right parenthesis, comma. Line 16, indented 3 times: new employee, left parenthesis, open quotes, Luke, close quotes, comma, open quotes, indigo, close quotes, comma, 6200 m, right parenthesis, comma. Line 17, indented 3 times: new employee, left parenthesis, open quotes, Jason, close quotes, comma, open quotes, blue, close quotes, comma, 3200m, right parenthesis, comma. Line 18, indented 3 times: new employee, left parenthesis, open quotes, Wendy, close quotes, comma, open quotes, brown, close quotes, comma, 4236.4 m, right parenthesis, right brace,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3" y="1727062"/>
            <a:ext cx="7733395" cy="3801385"/>
          </a:xfrm>
          <a:prstGeom prst="rect">
            <a:avLst/>
          </a:prstGeom>
        </p:spPr>
      </p:pic>
    </p:spTree>
    <p:extLst>
      <p:ext uri="{BB962C8B-B14F-4D97-AF65-F5344CB8AC3E}">
        <p14:creationId xmlns:p14="http://schemas.microsoft.com/office/powerpoint/2010/main" val="6710404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IN" dirty="0"/>
              <a:t>Figure </a:t>
            </a:r>
            <a:r>
              <a:rPr lang="en-IN" dirty="0" smtClean="0"/>
              <a:t>9.4 L</a:t>
            </a:r>
            <a:r>
              <a:rPr lang="en-IN" sz="100" dirty="0" smtClean="0"/>
              <a:t> </a:t>
            </a:r>
            <a:r>
              <a:rPr lang="en-IN" dirty="0"/>
              <a:t>I</a:t>
            </a:r>
            <a:r>
              <a:rPr lang="en-IN" sz="100" dirty="0"/>
              <a:t> </a:t>
            </a:r>
            <a:r>
              <a:rPr lang="en-IN" dirty="0"/>
              <a:t>N</a:t>
            </a:r>
            <a:r>
              <a:rPr lang="en-IN" sz="100" dirty="0"/>
              <a:t> </a:t>
            </a:r>
            <a:r>
              <a:rPr lang="en-IN" dirty="0"/>
              <a:t>Q to Objects Querying an Array of Employee Objects</a:t>
            </a:r>
            <a:r>
              <a:rPr lang="en-IN" sz="3200" dirty="0"/>
              <a:t> </a:t>
            </a:r>
            <a:r>
              <a:rPr lang="en-IN" sz="2000" b="0" dirty="0" smtClean="0"/>
              <a:t>(2 </a:t>
            </a:r>
            <a:r>
              <a:rPr lang="en-IN" sz="2000" b="0" dirty="0"/>
              <a:t>of 7)</a:t>
            </a:r>
            <a:endParaRPr lang="en-IN" dirty="0"/>
          </a:p>
        </p:txBody>
      </p:sp>
      <p:pic>
        <p:nvPicPr>
          <p:cNvPr id="3" name="Picture 2" descr="Program code. Line 19: blank. Line 20, indented twice: forward slash, forward slash, display all employees. Line 21, indented twice: console, period, write line, left parenthesis, open quotes, original array, colon, close quotes, right parenthesis, semicolon. Line 22, indented twice: for each, left parenthesis, v a r, element in employees, right parenthesis. Line 23, indented twice: left brace. Line 24, indented 3 times: console, period, write line, left parenthesis, element, right parenthesis, semicolon. Line 25, indented twice: right brace. Line 26: blank. Line 27, indented twice: forward slash, forward slash, filter a range of salaries using, ampersand, ampersand, in a l i n q, query. Line 28, indented twice: v a r, between four thousand-six thousand =. Line 29, indented 3 times: from e in employees. Line 30, indented 3 times: where, left parenthesis, e, period, monthly salary, right angle bracket = 4000 m, right parenthesis, ampersand, ampersand, left parenthesis, e, period, monthly salary, left angle bracket = 6000 m, right parenthesis. Line 31, indented 3 times: select e, semicolon. Line 32: blank. Line 33, indented twice: forward slash, forward slash, display employees making between 4000 and 6000 per month. Line 34, indented twice: console, period, write line, left parenthesis, open quotes, back slash, n employees earning in the range, close quotes, +. Line 35, indented 3 times: $, open quotes, left brace, 4000, colon, c, right brace, minus, left brace, 6000, colon, c, right brace, per month, colon, close quotes, right parenthesis, semicolon. Line 36, indented twice: for each, left parenthesis, v a r, element in between four thousand-six thousand, right parenthesis. Line 37, indented twice: left brace. Line 38, indented 3 times: console, period, write line, left parenthesis, element, right parenthesis, semicolon. Line 39, indented twice: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546" y="1649100"/>
            <a:ext cx="7438906" cy="4193748"/>
          </a:xfrm>
          <a:prstGeom prst="rect">
            <a:avLst/>
          </a:prstGeom>
        </p:spPr>
      </p:pic>
    </p:spTree>
    <p:extLst>
      <p:ext uri="{BB962C8B-B14F-4D97-AF65-F5344CB8AC3E}">
        <p14:creationId xmlns:p14="http://schemas.microsoft.com/office/powerpoint/2010/main" val="11592372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IN" dirty="0"/>
              <a:t>Figure </a:t>
            </a:r>
            <a:r>
              <a:rPr lang="en-IN" dirty="0" smtClean="0"/>
              <a:t>9.4 L</a:t>
            </a:r>
            <a:r>
              <a:rPr lang="en-IN" sz="100" dirty="0" smtClean="0"/>
              <a:t> </a:t>
            </a:r>
            <a:r>
              <a:rPr lang="en-IN" dirty="0"/>
              <a:t>I</a:t>
            </a:r>
            <a:r>
              <a:rPr lang="en-IN" sz="100" dirty="0"/>
              <a:t> </a:t>
            </a:r>
            <a:r>
              <a:rPr lang="en-IN" dirty="0"/>
              <a:t>N</a:t>
            </a:r>
            <a:r>
              <a:rPr lang="en-IN" sz="100" dirty="0"/>
              <a:t> </a:t>
            </a:r>
            <a:r>
              <a:rPr lang="en-IN" dirty="0"/>
              <a:t>Q to Objects Querying an Array of Employee Objects</a:t>
            </a:r>
            <a:r>
              <a:rPr lang="en-IN" sz="3200" dirty="0"/>
              <a:t> </a:t>
            </a:r>
            <a:r>
              <a:rPr lang="en-IN" sz="2000" b="0" dirty="0" smtClean="0"/>
              <a:t>(3 </a:t>
            </a:r>
            <a:r>
              <a:rPr lang="en-IN" sz="2000" b="0" dirty="0"/>
              <a:t>of 7)</a:t>
            </a:r>
            <a:endParaRPr lang="en-IN" dirty="0"/>
          </a:p>
        </p:txBody>
      </p:sp>
      <p:pic>
        <p:nvPicPr>
          <p:cNvPr id="3" name="Picture 2" descr="Program code. Line 40: blank. Line 41, indented twice: forward slash, forward slash, order the employees by last name, then first name with l i n q. Line 42, indented twice: v a r, name sorted, =. Line 43, indented 3 times: from e in employees. Line 44, indented 3 times: order bye, period, last name, comma, e, period, first name. Line 45, indented 3 times: select e, semicolon. Line 46: blank. Line 47, indented twice: forward slash, forward slash, header. Line 48, indented twice: console, period, write line, left parenthesis, open quotes, back slash, n first employee when sorted by name, colon, close quotes, right parenthesis, semicolon. Line 49: blank. Line 50, indented twice: forward slash, forward slash, attempt to display the first result of the above l i n q, query. Line 51, indented twice: if, left parenthesis, name sorted, period, any, left parenthesis, right parenthesis, right parenthesis. Line 52, indented twice: left brace. Line 53, indented 3 times: console, period, write line, left parenthesis, name sorted, period, first, left parenthesis, right parenthesis, right parenthesis, semicolon. Line 54, indented twice: right brace. Line 55, indented twice: else. Line 56, indented twice: left brace. Line 57, indented 3 times: console, period, write line, left parenthesis, open quotes, not found, close quotes, right parenthesis, semicolon. Line 58, indented twice: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271" y="1652646"/>
            <a:ext cx="7955458" cy="4157629"/>
          </a:xfrm>
          <a:prstGeom prst="rect">
            <a:avLst/>
          </a:prstGeom>
        </p:spPr>
      </p:pic>
    </p:spTree>
    <p:extLst>
      <p:ext uri="{BB962C8B-B14F-4D97-AF65-F5344CB8AC3E}">
        <p14:creationId xmlns:p14="http://schemas.microsoft.com/office/powerpoint/2010/main" val="9822348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a:t>
            </a:r>
            <a:r>
              <a:rPr lang="en-US" sz="2000" b="0" dirty="0" smtClean="0"/>
              <a:t>(2 </a:t>
            </a:r>
            <a:r>
              <a:rPr lang="en-US" sz="2000" b="0" dirty="0"/>
              <a:t>of 2)</a:t>
            </a:r>
            <a:endParaRPr lang="en-IN" dirty="0"/>
          </a:p>
        </p:txBody>
      </p:sp>
      <p:sp>
        <p:nvSpPr>
          <p:cNvPr id="3" name="Text Placeholder 2"/>
          <p:cNvSpPr>
            <a:spLocks noGrp="1"/>
          </p:cNvSpPr>
          <p:nvPr>
            <p:ph type="body" idx="1"/>
          </p:nvPr>
        </p:nvSpPr>
        <p:spPr/>
        <p:txBody>
          <a:bodyPr/>
          <a:lstStyle/>
          <a:p>
            <a:r>
              <a:rPr lang="en-IN" sz="2400" dirty="0" smtClean="0">
                <a:latin typeface="+mn-lt"/>
              </a:rPr>
              <a:t>Learn </a:t>
            </a:r>
            <a:r>
              <a:rPr lang="en-IN" sz="2400" dirty="0">
                <a:latin typeface="+mn-lt"/>
              </a:rPr>
              <a:t>basic .</a:t>
            </a:r>
            <a:r>
              <a:rPr lang="en-IN" sz="2400" dirty="0" smtClean="0">
                <a:latin typeface="+mn-lt"/>
              </a:rPr>
              <a:t>NET collections </a:t>
            </a:r>
            <a:r>
              <a:rPr lang="en-IN" sz="2400" dirty="0">
                <a:latin typeface="+mn-lt"/>
              </a:rPr>
              <a:t>concepts</a:t>
            </a:r>
            <a:r>
              <a:rPr lang="en-IN" sz="2400" dirty="0" smtClean="0">
                <a:latin typeface="+mn-lt"/>
              </a:rPr>
              <a:t>.</a:t>
            </a:r>
          </a:p>
          <a:p>
            <a:r>
              <a:rPr lang="en-IN" sz="2400" dirty="0">
                <a:latin typeface="+mn-lt"/>
              </a:rPr>
              <a:t>Become familiar with commonly used methods of generic class </a:t>
            </a:r>
            <a:r>
              <a:rPr lang="en-IN" sz="2400" dirty="0">
                <a:latin typeface="Consolas" panose="020B0609020204030204" pitchFamily="49" charset="0"/>
                <a:cs typeface="Consolas" panose="020B0609020204030204" pitchFamily="49" charset="0"/>
              </a:rPr>
              <a:t>List</a:t>
            </a:r>
            <a:r>
              <a:rPr lang="en-IN" sz="2400" dirty="0">
                <a:latin typeface="+mn-lt"/>
              </a:rPr>
              <a:t>.</a:t>
            </a:r>
          </a:p>
          <a:p>
            <a:r>
              <a:rPr lang="en-IN" sz="2400" dirty="0">
                <a:latin typeface="+mn-lt"/>
              </a:rPr>
              <a:t>Create and use a generic </a:t>
            </a:r>
            <a:r>
              <a:rPr lang="en-IN" sz="2400" dirty="0">
                <a:latin typeface="Consolas" panose="020B0609020204030204" pitchFamily="49" charset="0"/>
                <a:cs typeface="Consolas" panose="020B0609020204030204" pitchFamily="49" charset="0"/>
              </a:rPr>
              <a:t>List</a:t>
            </a:r>
            <a:r>
              <a:rPr lang="en-IN" sz="2400" dirty="0">
                <a:latin typeface="+mn-lt"/>
              </a:rPr>
              <a:t> collection.</a:t>
            </a:r>
          </a:p>
          <a:p>
            <a:r>
              <a:rPr lang="en-IN" sz="2400" dirty="0">
                <a:latin typeface="+mn-lt"/>
              </a:rPr>
              <a:t>Query a generic List collection using L</a:t>
            </a:r>
            <a:r>
              <a:rPr lang="en-IN" sz="100" dirty="0">
                <a:latin typeface="+mn-lt"/>
              </a:rPr>
              <a:t> </a:t>
            </a:r>
            <a:r>
              <a:rPr lang="en-IN" sz="2400" dirty="0">
                <a:latin typeface="+mn-lt"/>
              </a:rPr>
              <a:t>I</a:t>
            </a:r>
            <a:r>
              <a:rPr lang="en-IN" sz="100" dirty="0">
                <a:latin typeface="+mn-lt"/>
              </a:rPr>
              <a:t> </a:t>
            </a:r>
            <a:r>
              <a:rPr lang="en-IN" sz="2400" dirty="0">
                <a:latin typeface="+mn-lt"/>
              </a:rPr>
              <a:t>N</a:t>
            </a:r>
            <a:r>
              <a:rPr lang="en-IN" sz="100" dirty="0">
                <a:latin typeface="+mn-lt"/>
              </a:rPr>
              <a:t> </a:t>
            </a:r>
            <a:r>
              <a:rPr lang="en-IN" sz="2400" dirty="0">
                <a:latin typeface="+mn-lt"/>
              </a:rPr>
              <a:t>Q</a:t>
            </a:r>
            <a:r>
              <a:rPr lang="en-IN" sz="2400" dirty="0" smtClean="0">
                <a:latin typeface="+mn-lt"/>
              </a:rPr>
              <a:t>.</a:t>
            </a:r>
            <a:endParaRPr lang="en-IN" sz="2400" dirty="0">
              <a:latin typeface="+mn-lt"/>
            </a:endParaRPr>
          </a:p>
          <a:p>
            <a:r>
              <a:rPr lang="en-IN" sz="2400" dirty="0">
                <a:latin typeface="+mn-lt"/>
              </a:rPr>
              <a:t>Declare multiple range variables in a L</a:t>
            </a:r>
            <a:r>
              <a:rPr lang="en-IN" sz="100" dirty="0">
                <a:latin typeface="+mn-lt"/>
              </a:rPr>
              <a:t> </a:t>
            </a:r>
            <a:r>
              <a:rPr lang="en-IN" sz="2400" dirty="0">
                <a:latin typeface="+mn-lt"/>
              </a:rPr>
              <a:t>I</a:t>
            </a:r>
            <a:r>
              <a:rPr lang="en-IN" sz="100" dirty="0">
                <a:latin typeface="+mn-lt"/>
              </a:rPr>
              <a:t> </a:t>
            </a:r>
            <a:r>
              <a:rPr lang="en-IN" sz="2400" dirty="0">
                <a:latin typeface="+mn-lt"/>
              </a:rPr>
              <a:t>N</a:t>
            </a:r>
            <a:r>
              <a:rPr lang="en-IN" sz="100" dirty="0">
                <a:latin typeface="+mn-lt"/>
              </a:rPr>
              <a:t> </a:t>
            </a:r>
            <a:r>
              <a:rPr lang="en-IN" sz="2400" dirty="0">
                <a:latin typeface="+mn-lt"/>
              </a:rPr>
              <a:t>Q</a:t>
            </a:r>
            <a:r>
              <a:rPr lang="en-IN" sz="2400" dirty="0" smtClean="0">
                <a:latin typeface="+mn-lt"/>
              </a:rPr>
              <a:t> </a:t>
            </a:r>
            <a:r>
              <a:rPr lang="en-IN" sz="2400" dirty="0">
                <a:latin typeface="+mn-lt"/>
              </a:rPr>
              <a:t>query with the </a:t>
            </a:r>
            <a:r>
              <a:rPr lang="en-IN" sz="2400" dirty="0">
                <a:latin typeface="Consolas" panose="020B0609020204030204" pitchFamily="49" charset="0"/>
                <a:cs typeface="Consolas" panose="020B0609020204030204" pitchFamily="49" charset="0"/>
              </a:rPr>
              <a:t>let</a:t>
            </a:r>
            <a:r>
              <a:rPr lang="en-IN" sz="2400" dirty="0">
                <a:latin typeface="+mn-lt"/>
              </a:rPr>
              <a:t> clause.</a:t>
            </a:r>
          </a:p>
          <a:p>
            <a:r>
              <a:rPr lang="en-IN" sz="2400" dirty="0">
                <a:latin typeface="+mn-lt"/>
              </a:rPr>
              <a:t>Understand how deferred execution helps make L</a:t>
            </a:r>
            <a:r>
              <a:rPr lang="en-IN" sz="100" dirty="0">
                <a:latin typeface="+mn-lt"/>
              </a:rPr>
              <a:t> </a:t>
            </a:r>
            <a:r>
              <a:rPr lang="en-IN" sz="2400" dirty="0">
                <a:latin typeface="+mn-lt"/>
              </a:rPr>
              <a:t>I</a:t>
            </a:r>
            <a:r>
              <a:rPr lang="en-IN" sz="100" dirty="0">
                <a:latin typeface="+mn-lt"/>
              </a:rPr>
              <a:t> </a:t>
            </a:r>
            <a:r>
              <a:rPr lang="en-IN" sz="2400" dirty="0">
                <a:latin typeface="+mn-lt"/>
              </a:rPr>
              <a:t>N</a:t>
            </a:r>
            <a:r>
              <a:rPr lang="en-IN" sz="100" dirty="0">
                <a:latin typeface="+mn-lt"/>
              </a:rPr>
              <a:t> </a:t>
            </a:r>
            <a:r>
              <a:rPr lang="en-IN" sz="2400" dirty="0">
                <a:latin typeface="+mn-lt"/>
              </a:rPr>
              <a:t>Q</a:t>
            </a:r>
            <a:r>
              <a:rPr lang="en-IN" sz="2400" dirty="0" smtClean="0">
                <a:latin typeface="+mn-lt"/>
              </a:rPr>
              <a:t> </a:t>
            </a:r>
            <a:r>
              <a:rPr lang="en-IN" sz="2400" dirty="0">
                <a:latin typeface="+mn-lt"/>
              </a:rPr>
              <a:t>queries reusable</a:t>
            </a:r>
            <a:r>
              <a:rPr lang="en-IN" sz="2400" dirty="0" smtClean="0">
                <a:latin typeface="+mn-lt"/>
              </a:rPr>
              <a:t>.</a:t>
            </a:r>
            <a:endParaRPr lang="en-IN" sz="2400" dirty="0">
              <a:latin typeface="+mn-lt"/>
            </a:endParaRPr>
          </a:p>
        </p:txBody>
      </p:sp>
    </p:spTree>
    <p:extLst>
      <p:ext uri="{BB962C8B-B14F-4D97-AF65-F5344CB8AC3E}">
        <p14:creationId xmlns:p14="http://schemas.microsoft.com/office/powerpoint/2010/main" val="40361902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b"/>
          <a:lstStyle/>
          <a:p>
            <a:r>
              <a:rPr lang="en-IN" dirty="0"/>
              <a:t>Figure </a:t>
            </a:r>
            <a:r>
              <a:rPr lang="en-IN" dirty="0" smtClean="0"/>
              <a:t>9.4 L</a:t>
            </a:r>
            <a:r>
              <a:rPr lang="en-IN" sz="100" dirty="0" smtClean="0"/>
              <a:t> </a:t>
            </a:r>
            <a:r>
              <a:rPr lang="en-IN" dirty="0"/>
              <a:t>I</a:t>
            </a:r>
            <a:r>
              <a:rPr lang="en-IN" sz="100" dirty="0"/>
              <a:t> </a:t>
            </a:r>
            <a:r>
              <a:rPr lang="en-IN" dirty="0"/>
              <a:t>N</a:t>
            </a:r>
            <a:r>
              <a:rPr lang="en-IN" sz="100" dirty="0"/>
              <a:t> </a:t>
            </a:r>
            <a:r>
              <a:rPr lang="en-IN" dirty="0"/>
              <a:t>Q to Objects Querying an Array of Employee Objects</a:t>
            </a:r>
            <a:r>
              <a:rPr lang="en-IN" sz="3200" dirty="0"/>
              <a:t> </a:t>
            </a:r>
            <a:r>
              <a:rPr lang="en-IN" sz="2000" b="0" dirty="0" smtClean="0"/>
              <a:t>(4 </a:t>
            </a:r>
            <a:r>
              <a:rPr lang="en-IN" sz="2000" b="0" dirty="0"/>
              <a:t>of 7)</a:t>
            </a:r>
            <a:endParaRPr lang="en-IN" dirty="0"/>
          </a:p>
        </p:txBody>
      </p:sp>
      <p:pic>
        <p:nvPicPr>
          <p:cNvPr id="2" name="Picture 1" descr="Program code. Line 59: blank. Line 60, indented twice: forward slash, forward slash, use l i n q, to select employee last names. Line 61, indented twice: v a r, last names =. Line 62, indented 3 times: from e in employees. Line 63, indented 3 times: select e, period, last name, semicolon. Line 64: blank. Line 65, indented twice: forward slash, forward slash, use method distinct to select unique last names. Line 66, indented twice: console, period, write line, left parenthesis, open quotes, back slash, n unique employee last names, colon, close quotes, right parenthesis, semicolon. Line 67, indented twice: for each, left parenthesis, v a r, element in last names, period, distinct, left parenthesis, right parenthesis, right parenthesis. Line 68, indented twice: left brace. Line 69, indented 3 times: console, period, write line, left parenthesis, element, right parenthesis, semicolon. Line 70, indented twice: right brace. Line 71: blan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240" y="1688473"/>
            <a:ext cx="7759518" cy="2769390"/>
          </a:xfrm>
          <a:prstGeom prst="rect">
            <a:avLst/>
          </a:prstGeom>
        </p:spPr>
      </p:pic>
    </p:spTree>
    <p:extLst>
      <p:ext uri="{BB962C8B-B14F-4D97-AF65-F5344CB8AC3E}">
        <p14:creationId xmlns:p14="http://schemas.microsoft.com/office/powerpoint/2010/main" val="34054022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IN" dirty="0"/>
              <a:t>Figure </a:t>
            </a:r>
            <a:r>
              <a:rPr lang="en-IN" dirty="0" smtClean="0"/>
              <a:t>9.4 L</a:t>
            </a:r>
            <a:r>
              <a:rPr lang="en-IN" sz="100" dirty="0" smtClean="0"/>
              <a:t> </a:t>
            </a:r>
            <a:r>
              <a:rPr lang="en-IN" dirty="0"/>
              <a:t>I</a:t>
            </a:r>
            <a:r>
              <a:rPr lang="en-IN" sz="100" dirty="0"/>
              <a:t> </a:t>
            </a:r>
            <a:r>
              <a:rPr lang="en-IN" dirty="0"/>
              <a:t>N</a:t>
            </a:r>
            <a:r>
              <a:rPr lang="en-IN" sz="100" dirty="0"/>
              <a:t> </a:t>
            </a:r>
            <a:r>
              <a:rPr lang="en-IN" dirty="0"/>
              <a:t>Q to Objects Querying an Array of Employee Objects</a:t>
            </a:r>
            <a:r>
              <a:rPr lang="en-IN" sz="3200" dirty="0"/>
              <a:t> </a:t>
            </a:r>
            <a:r>
              <a:rPr lang="en-IN" sz="2000" b="0" dirty="0" smtClean="0"/>
              <a:t>(5 </a:t>
            </a:r>
            <a:r>
              <a:rPr lang="en-IN" sz="2000" b="0" dirty="0"/>
              <a:t>of 7)</a:t>
            </a:r>
            <a:endParaRPr lang="en-IN" dirty="0"/>
          </a:p>
        </p:txBody>
      </p:sp>
      <p:pic>
        <p:nvPicPr>
          <p:cNvPr id="3" name="Picture 2" descr="Program code. Line 72, indented twice: forward slash, forward slash, use l i n q, to select first and last names. Line 73, indented twice: v a r, names =. Line 74, indented 3 times: from e in employees. Line 75, indented 3 times: select new, left brace, e, period, first name, comma, e, period, last name, right brace, semicolon. Line 76: blank. Line 77, indented twice: forward slash, forward slash, display full names. Line 78, indented twice: console, period, write line, left parenthesis, open quotes, back slash, n names only, colon, close quotes, right parenthesis, semicolon. Line 79, indented twice: for each, left parenthesis, v a r, element in names, right parenthesis. Line 80, indented twice: left brace. Line 81, indented 3 times: console, period, write line, left parenthesis, element, right parenthesis, semicolon. Line 82, indented twice: right brace. Line 83: blank. Line 84, indented twice: console, period, write line, left parenthesis, right parenthesis, semicolon. Line 85, indented once: right brace. Line 86: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718" y="1634792"/>
            <a:ext cx="7708564" cy="3194656"/>
          </a:xfrm>
          <a:prstGeom prst="rect">
            <a:avLst/>
          </a:prstGeom>
        </p:spPr>
      </p:pic>
    </p:spTree>
    <p:extLst>
      <p:ext uri="{BB962C8B-B14F-4D97-AF65-F5344CB8AC3E}">
        <p14:creationId xmlns:p14="http://schemas.microsoft.com/office/powerpoint/2010/main" val="40070562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IN" dirty="0"/>
              <a:t>Figure </a:t>
            </a:r>
            <a:r>
              <a:rPr lang="en-IN" dirty="0" smtClean="0"/>
              <a:t>9.4 L</a:t>
            </a:r>
            <a:r>
              <a:rPr lang="en-IN" sz="100" dirty="0" smtClean="0"/>
              <a:t> </a:t>
            </a:r>
            <a:r>
              <a:rPr lang="en-IN" dirty="0"/>
              <a:t>I</a:t>
            </a:r>
            <a:r>
              <a:rPr lang="en-IN" sz="100" dirty="0"/>
              <a:t> </a:t>
            </a:r>
            <a:r>
              <a:rPr lang="en-IN" dirty="0"/>
              <a:t>N</a:t>
            </a:r>
            <a:r>
              <a:rPr lang="en-IN" sz="100" dirty="0"/>
              <a:t> </a:t>
            </a:r>
            <a:r>
              <a:rPr lang="en-IN" dirty="0"/>
              <a:t>Q to Objects Querying an Array of Employee Objects</a:t>
            </a:r>
            <a:r>
              <a:rPr lang="en-IN" sz="3200" dirty="0"/>
              <a:t> </a:t>
            </a:r>
            <a:r>
              <a:rPr lang="en-IN" sz="2000" b="0" dirty="0" smtClean="0"/>
              <a:t>(6 </a:t>
            </a:r>
            <a:r>
              <a:rPr lang="en-IN" sz="2000" b="0" dirty="0"/>
              <a:t>of 7)</a:t>
            </a:r>
            <a:endParaRPr lang="en-IN" dirty="0"/>
          </a:p>
        </p:txBody>
      </p:sp>
      <p:pic>
        <p:nvPicPr>
          <p:cNvPr id="3" name="Picture 2" descr="The output displaying the employee details. Line 1: Original array, colon. Row 1: Jason, Red, $5,000.00. Row 2: Ashley, Green, $7,600.00. Row 3: Matthew, Indigo, $3,587.50. Row 4: James, Indigo, $4,700.77. Row 5: Luke, Indigo, $6,200.00. Row 6: Jason, Blue, $3,200.00. Row 7: Wendy, Brown, $4,236.40. Line 1: Employees earning in the range $4,000.00 to $6,000.00 per month, colon. Row 1: Jason, Red, $5,000.00. Row 2: James, Indigo, $4,700.77. Row 3: Wendy, Brown, $4,236.40. Line 1: First employee when sorted by name, colon. Row 1: Jason, Blue, $3,200.0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15" y="1716866"/>
            <a:ext cx="7784339" cy="3206091"/>
          </a:xfrm>
          <a:prstGeom prst="rect">
            <a:avLst/>
          </a:prstGeom>
        </p:spPr>
      </p:pic>
    </p:spTree>
    <p:extLst>
      <p:ext uri="{BB962C8B-B14F-4D97-AF65-F5344CB8AC3E}">
        <p14:creationId xmlns:p14="http://schemas.microsoft.com/office/powerpoint/2010/main" val="8679666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IN" dirty="0"/>
              <a:t>Figure </a:t>
            </a:r>
            <a:r>
              <a:rPr lang="en-IN" dirty="0" smtClean="0"/>
              <a:t>9.4 L</a:t>
            </a:r>
            <a:r>
              <a:rPr lang="en-IN" sz="100" dirty="0" smtClean="0"/>
              <a:t> </a:t>
            </a:r>
            <a:r>
              <a:rPr lang="en-IN" dirty="0"/>
              <a:t>I</a:t>
            </a:r>
            <a:r>
              <a:rPr lang="en-IN" sz="100" dirty="0"/>
              <a:t> </a:t>
            </a:r>
            <a:r>
              <a:rPr lang="en-IN" dirty="0"/>
              <a:t>N</a:t>
            </a:r>
            <a:r>
              <a:rPr lang="en-IN" sz="100" dirty="0"/>
              <a:t> </a:t>
            </a:r>
            <a:r>
              <a:rPr lang="en-IN" dirty="0"/>
              <a:t>Q to Objects Querying an Array of Employee Objects</a:t>
            </a:r>
            <a:r>
              <a:rPr lang="en-IN" sz="3200" dirty="0"/>
              <a:t> </a:t>
            </a:r>
            <a:r>
              <a:rPr lang="en-IN" sz="2000" b="0" dirty="0" smtClean="0"/>
              <a:t>(7 </a:t>
            </a:r>
            <a:r>
              <a:rPr lang="en-IN" sz="2000" b="0" dirty="0"/>
              <a:t>of 7)</a:t>
            </a:r>
            <a:endParaRPr lang="en-IN" dirty="0"/>
          </a:p>
        </p:txBody>
      </p:sp>
      <p:pic>
        <p:nvPicPr>
          <p:cNvPr id="3" name="Picture 2" descr="The output displaying the employee details. Line 1: Unique employee last names, colon. Line 2: Red. Line 3: Green. Line 4: Indigo. Line 5: Blue. Line 6: Brown. Line 1: Names only, colon. Line 2: left brace, first name, = Jason, last name, = Red, right brace. Line 3: left brace, first name, = Ashley, last name, = Green, right brace. Line 4: left brace, first name, = Matthew, last name, = Indigo, right brace. Line 5: left brace, first name, = James, last name, = Indigo, right brace. Line 6: left brace, first name, = Luke, last name, = Indigo, right brace. Line 7: left brace, first name, = Jason, last name, = Blue, right brace. Line 8: left brace, first name, = Wendy, last name, = Brown,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582" y="1753110"/>
            <a:ext cx="7888836" cy="3171524"/>
          </a:xfrm>
          <a:prstGeom prst="rect">
            <a:avLst/>
          </a:prstGeom>
        </p:spPr>
      </p:pic>
    </p:spTree>
    <p:extLst>
      <p:ext uri="{BB962C8B-B14F-4D97-AF65-F5344CB8AC3E}">
        <p14:creationId xmlns:p14="http://schemas.microsoft.com/office/powerpoint/2010/main" val="35884846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9.3.1 Accessing the Properties of a </a:t>
            </a:r>
            <a:r>
              <a:rPr lang="en-US" dirty="0" smtClean="0"/>
              <a:t>L</a:t>
            </a:r>
            <a:r>
              <a:rPr lang="en-US" sz="100" dirty="0" smtClean="0"/>
              <a:t> </a:t>
            </a:r>
            <a:r>
              <a:rPr lang="en-US" dirty="0" smtClean="0"/>
              <a:t>I</a:t>
            </a:r>
            <a:r>
              <a:rPr lang="en-US" sz="100" dirty="0" smtClean="0"/>
              <a:t> </a:t>
            </a:r>
            <a:r>
              <a:rPr lang="en-US" dirty="0" smtClean="0"/>
              <a:t>N</a:t>
            </a:r>
            <a:r>
              <a:rPr lang="en-US" sz="100" dirty="0" smtClean="0"/>
              <a:t> </a:t>
            </a:r>
            <a:r>
              <a:rPr lang="en-US" dirty="0" smtClean="0"/>
              <a:t>Q </a:t>
            </a:r>
            <a:r>
              <a:rPr lang="en-US" dirty="0"/>
              <a:t>Query’s Range Variable</a:t>
            </a:r>
            <a:endParaRPr lang="en-IN" dirty="0"/>
          </a:p>
        </p:txBody>
      </p:sp>
      <p:sp>
        <p:nvSpPr>
          <p:cNvPr id="3" name="Text Placeholder 2"/>
          <p:cNvSpPr>
            <a:spLocks noGrp="1"/>
          </p:cNvSpPr>
          <p:nvPr>
            <p:ph type="body" idx="1"/>
          </p:nvPr>
        </p:nvSpPr>
        <p:spPr>
          <a:xfrm>
            <a:off x="457200" y="1600200"/>
            <a:ext cx="8229600" cy="846663"/>
          </a:xfrm>
        </p:spPr>
        <p:txBody>
          <a:bodyPr/>
          <a:lstStyle/>
          <a:p>
            <a:pPr eaLnBrk="1" hangingPunct="1"/>
            <a:r>
              <a:rPr lang="en-US" altLang="en-US" sz="2400" dirty="0">
                <a:latin typeface="+mn-lt"/>
                <a:ea typeface="Times New Roman" panose="02020603050405020304" pitchFamily="18" charset="0"/>
                <a:cs typeface="Calibri" panose="020F0502020204030204" pitchFamily="34" charset="0"/>
              </a:rPr>
              <a:t>A </a:t>
            </a:r>
            <a:r>
              <a:rPr lang="en-US" altLang="en-US" sz="2400" dirty="0">
                <a:latin typeface="Consolas" panose="020B0609020204030204" pitchFamily="49" charset="0"/>
                <a:ea typeface="Times New Roman" panose="02020603050405020304" pitchFamily="18" charset="0"/>
                <a:cs typeface="Consolas" panose="020B0609020204030204" pitchFamily="49" charset="0"/>
              </a:rPr>
              <a:t>where</a:t>
            </a:r>
            <a:r>
              <a:rPr lang="en-US" altLang="en-US" sz="2400" dirty="0">
                <a:latin typeface="+mn-lt"/>
                <a:ea typeface="Times New Roman" panose="02020603050405020304" pitchFamily="18" charset="0"/>
                <a:cs typeface="Calibri" panose="020F0502020204030204" pitchFamily="34" charset="0"/>
              </a:rPr>
              <a:t> clause can access the properties of the range variable</a:t>
            </a:r>
            <a:r>
              <a:rPr lang="en-US" altLang="en-US" sz="2400" dirty="0" smtClean="0">
                <a:latin typeface="+mn-lt"/>
                <a:ea typeface="Times New Roman" panose="02020603050405020304" pitchFamily="18" charset="0"/>
                <a:cs typeface="Calibri" panose="020F0502020204030204" pitchFamily="34" charset="0"/>
              </a:rPr>
              <a:t>.</a:t>
            </a:r>
            <a:endParaRPr lang="en-US" altLang="en-US" sz="2400" dirty="0">
              <a:latin typeface="+mn-lt"/>
              <a:ea typeface="Times New Roman" panose="02020603050405020304" pitchFamily="18" charset="0"/>
              <a:cs typeface="Calibri" panose="020F0502020204030204" pitchFamily="34" charset="0"/>
            </a:endParaRPr>
          </a:p>
        </p:txBody>
      </p:sp>
      <p:sp>
        <p:nvSpPr>
          <p:cNvPr id="4" name="Content Placeholder 3"/>
          <p:cNvSpPr>
            <a:spLocks noGrp="1"/>
          </p:cNvSpPr>
          <p:nvPr>
            <p:ph sz="quarter" idx="13"/>
          </p:nvPr>
        </p:nvSpPr>
        <p:spPr>
          <a:xfrm>
            <a:off x="457200" y="2446864"/>
            <a:ext cx="3283742" cy="453427"/>
          </a:xfrm>
        </p:spPr>
        <p:txBody>
          <a:bodyPr/>
          <a:lstStyle/>
          <a:p>
            <a:r>
              <a:rPr lang="en-US" altLang="en-US" sz="2400" dirty="0">
                <a:latin typeface="+mn-lt"/>
                <a:ea typeface="Times New Roman" panose="02020603050405020304" pitchFamily="18" charset="0"/>
                <a:cs typeface="Calibri" panose="020F0502020204030204" pitchFamily="34" charset="0"/>
              </a:rPr>
              <a:t>The conditional AND</a:t>
            </a:r>
            <a:endParaRPr lang="en-IN" sz="2400" dirty="0">
              <a:latin typeface="+mn-lt"/>
            </a:endParaRPr>
          </a:p>
        </p:txBody>
      </p:sp>
      <p:graphicFrame>
        <p:nvGraphicFramePr>
          <p:cNvPr id="9" name="Object 8" descr="Left parenthesis Ampersand ampersand Right parenthesis"/>
          <p:cNvGraphicFramePr>
            <a:graphicFrameLocks noChangeAspect="1"/>
          </p:cNvGraphicFramePr>
          <p:nvPr>
            <p:extLst>
              <p:ext uri="{D42A27DB-BD31-4B8C-83A1-F6EECF244321}">
                <p14:modId xmlns:p14="http://schemas.microsoft.com/office/powerpoint/2010/main" val="3107596829"/>
              </p:ext>
            </p:extLst>
          </p:nvPr>
        </p:nvGraphicFramePr>
        <p:xfrm>
          <a:off x="3608444" y="2523140"/>
          <a:ext cx="669645" cy="428579"/>
        </p:xfrm>
        <a:graphic>
          <a:graphicData uri="http://schemas.openxmlformats.org/presentationml/2006/ole">
            <mc:AlternateContent xmlns:mc="http://schemas.openxmlformats.org/markup-compatibility/2006">
              <mc:Choice xmlns:v="urn:schemas-microsoft-com:vml" Requires="v">
                <p:oleObj spid="_x0000_s9231" name="Equation" r:id="rId3" imgW="317160" imgH="203040" progId="Equation.DSMT4">
                  <p:embed/>
                </p:oleObj>
              </mc:Choice>
              <mc:Fallback>
                <p:oleObj name="Equation" r:id="rId3" imgW="317160" imgH="203040" progId="Equation.DSMT4">
                  <p:embed/>
                  <p:pic>
                    <p:nvPicPr>
                      <p:cNvPr id="9" name="Object 8" descr="Left parenthesis Ampersand ampersand Right parenthesis"/>
                      <p:cNvPicPr/>
                      <p:nvPr/>
                    </p:nvPicPr>
                    <p:blipFill>
                      <a:blip r:embed="rId4"/>
                      <a:stretch>
                        <a:fillRect/>
                      </a:stretch>
                    </p:blipFill>
                    <p:spPr>
                      <a:xfrm>
                        <a:off x="3608444" y="2523140"/>
                        <a:ext cx="669645" cy="428579"/>
                      </a:xfrm>
                      <a:prstGeom prst="rect">
                        <a:avLst/>
                      </a:prstGeom>
                    </p:spPr>
                  </p:pic>
                </p:oleObj>
              </mc:Fallback>
            </mc:AlternateContent>
          </a:graphicData>
        </a:graphic>
      </p:graphicFrame>
      <p:sp>
        <p:nvSpPr>
          <p:cNvPr id="5" name="Content Placeholder 4"/>
          <p:cNvSpPr>
            <a:spLocks noGrp="1"/>
          </p:cNvSpPr>
          <p:nvPr>
            <p:ph sz="quarter" idx="14"/>
          </p:nvPr>
        </p:nvSpPr>
        <p:spPr>
          <a:xfrm>
            <a:off x="4217443" y="2440288"/>
            <a:ext cx="3697061" cy="429837"/>
          </a:xfrm>
        </p:spPr>
        <p:txBody>
          <a:bodyPr/>
          <a:lstStyle/>
          <a:p>
            <a:pPr marL="432" indent="0">
              <a:buNone/>
            </a:pPr>
            <a:r>
              <a:rPr lang="en-US" altLang="en-US" sz="2400" dirty="0">
                <a:latin typeface="+mn-lt"/>
                <a:ea typeface="Times New Roman" panose="02020603050405020304" pitchFamily="18" charset="0"/>
                <a:cs typeface="Calibri" panose="020F0502020204030204" pitchFamily="34" charset="0"/>
              </a:rPr>
              <a:t>operator can be used </a:t>
            </a:r>
            <a:r>
              <a:rPr lang="en-US" altLang="en-US" sz="2400" dirty="0" smtClean="0">
                <a:latin typeface="+mn-lt"/>
                <a:ea typeface="Times New Roman" panose="02020603050405020304" pitchFamily="18" charset="0"/>
                <a:cs typeface="Calibri" panose="020F0502020204030204" pitchFamily="34" charset="0"/>
              </a:rPr>
              <a:t>to</a:t>
            </a:r>
            <a:endParaRPr lang="en-US" altLang="en-US" sz="2400" dirty="0">
              <a:latin typeface="+mn-lt"/>
              <a:ea typeface="Times New Roman" panose="02020603050405020304" pitchFamily="18" charset="0"/>
              <a:cs typeface="Calibri" panose="020F0502020204030204" pitchFamily="34" charset="0"/>
            </a:endParaRPr>
          </a:p>
        </p:txBody>
      </p:sp>
      <p:sp>
        <p:nvSpPr>
          <p:cNvPr id="6" name="Content Placeholder 5"/>
          <p:cNvSpPr>
            <a:spLocks noGrp="1"/>
          </p:cNvSpPr>
          <p:nvPr>
            <p:ph sz="quarter" idx="15"/>
          </p:nvPr>
        </p:nvSpPr>
        <p:spPr>
          <a:xfrm>
            <a:off x="457200" y="2796385"/>
            <a:ext cx="3287486" cy="416912"/>
          </a:xfrm>
        </p:spPr>
        <p:txBody>
          <a:bodyPr/>
          <a:lstStyle/>
          <a:p>
            <a:pPr marL="261938" indent="0">
              <a:buNone/>
            </a:pPr>
            <a:r>
              <a:rPr lang="en-US" altLang="en-US" sz="2400" dirty="0">
                <a:latin typeface="+mn-lt"/>
                <a:ea typeface="Times New Roman" panose="02020603050405020304" pitchFamily="18" charset="0"/>
                <a:cs typeface="Calibri" panose="020F0502020204030204" pitchFamily="34" charset="0"/>
              </a:rPr>
              <a:t>combine conditions</a:t>
            </a:r>
            <a:r>
              <a:rPr lang="en-US" altLang="en-US" sz="2400" dirty="0" smtClean="0">
                <a:latin typeface="+mn-lt"/>
                <a:ea typeface="Times New Roman" panose="02020603050405020304" pitchFamily="18" charset="0"/>
                <a:cs typeface="Calibri" panose="020F0502020204030204" pitchFamily="34" charset="0"/>
              </a:rPr>
              <a:t>.</a:t>
            </a:r>
            <a:endParaRPr lang="en-US" altLang="en-US" sz="2400" dirty="0">
              <a:latin typeface="+mn-lt"/>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0747214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9.3.2 Sorting a </a:t>
            </a:r>
            <a:r>
              <a:rPr lang="en-US" dirty="0" smtClean="0"/>
              <a:t>L</a:t>
            </a:r>
            <a:r>
              <a:rPr lang="en-US" sz="100" dirty="0" smtClean="0"/>
              <a:t> </a:t>
            </a:r>
            <a:r>
              <a:rPr lang="en-US" dirty="0" smtClean="0"/>
              <a:t>I</a:t>
            </a:r>
            <a:r>
              <a:rPr lang="en-US" sz="100" dirty="0" smtClean="0"/>
              <a:t> </a:t>
            </a:r>
            <a:r>
              <a:rPr lang="en-US" dirty="0" smtClean="0"/>
              <a:t>N</a:t>
            </a:r>
            <a:r>
              <a:rPr lang="en-US" sz="100" dirty="0" smtClean="0"/>
              <a:t> </a:t>
            </a:r>
            <a:r>
              <a:rPr lang="en-US" dirty="0" smtClean="0"/>
              <a:t>Q </a:t>
            </a:r>
            <a:r>
              <a:rPr lang="en-US" dirty="0"/>
              <a:t>Query’s Results by Multiple </a:t>
            </a:r>
            <a:r>
              <a:rPr lang="en-US" dirty="0" smtClean="0"/>
              <a:t>Properties</a:t>
            </a:r>
            <a:endParaRPr lang="en-IN" dirty="0"/>
          </a:p>
        </p:txBody>
      </p:sp>
      <p:sp>
        <p:nvSpPr>
          <p:cNvPr id="3" name="Text Placeholder 2"/>
          <p:cNvSpPr>
            <a:spLocks noGrp="1"/>
          </p:cNvSpPr>
          <p:nvPr>
            <p:ph type="body" idx="1"/>
          </p:nvPr>
        </p:nvSpPr>
        <p:spPr>
          <a:xfrm>
            <a:off x="457200" y="1600201"/>
            <a:ext cx="8229600" cy="925286"/>
          </a:xfrm>
        </p:spPr>
        <p:txBody>
          <a:bodyPr/>
          <a:lstStyle/>
          <a:p>
            <a:r>
              <a:rPr lang="en-US" altLang="en-US" sz="2400" dirty="0">
                <a:latin typeface="+mn-lt"/>
                <a:ea typeface="Times New Roman" panose="02020603050405020304" pitchFamily="18" charset="0"/>
                <a:cs typeface="Calibri" panose="020F0502020204030204" pitchFamily="34" charset="0"/>
              </a:rPr>
              <a:t>An </a:t>
            </a:r>
            <a:r>
              <a:rPr lang="en-US" altLang="en-US" sz="2400" dirty="0">
                <a:latin typeface="Consolas" panose="020B0609020204030204" pitchFamily="49" charset="0"/>
                <a:ea typeface="Times New Roman" panose="02020603050405020304" pitchFamily="18" charset="0"/>
                <a:cs typeface="Consolas" panose="020B0609020204030204" pitchFamily="49" charset="0"/>
              </a:rPr>
              <a:t>orderby</a:t>
            </a:r>
            <a:r>
              <a:rPr lang="en-US" altLang="en-US" sz="2400" dirty="0">
                <a:latin typeface="+mn-lt"/>
                <a:ea typeface="Times New Roman" panose="02020603050405020304" pitchFamily="18" charset="0"/>
                <a:cs typeface="Calibri" panose="020F0502020204030204" pitchFamily="34" charset="0"/>
              </a:rPr>
              <a:t> clause can sort the results according to multiple properties, specified in a comma-separated list</a:t>
            </a:r>
            <a:r>
              <a:rPr lang="en-US" altLang="en-US" sz="2400" dirty="0" smtClean="0">
                <a:latin typeface="+mn-lt"/>
                <a:ea typeface="Times New Roman" panose="02020603050405020304" pitchFamily="18" charset="0"/>
                <a:cs typeface="Calibri" panose="020F0502020204030204" pitchFamily="34" charset="0"/>
              </a:rPr>
              <a:t>.</a:t>
            </a:r>
            <a:endParaRPr lang="en-US" altLang="en-US" sz="2400" dirty="0">
              <a:latin typeface="+mn-lt"/>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6590156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67486" cy="1097279"/>
          </a:xfrm>
        </p:spPr>
        <p:txBody>
          <a:bodyPr/>
          <a:lstStyle/>
          <a:p>
            <a:r>
              <a:rPr lang="en-US" dirty="0"/>
              <a:t>9.3.3 Any, First and Count Extension Methods</a:t>
            </a:r>
            <a:endParaRPr lang="en-IN" dirty="0"/>
          </a:p>
        </p:txBody>
      </p:sp>
      <p:sp>
        <p:nvSpPr>
          <p:cNvPr id="3" name="Text Placeholder 2"/>
          <p:cNvSpPr>
            <a:spLocks noGrp="1"/>
          </p:cNvSpPr>
          <p:nvPr>
            <p:ph type="body" idx="1"/>
          </p:nvPr>
        </p:nvSpPr>
        <p:spPr>
          <a:xfrm>
            <a:off x="457200" y="1600200"/>
            <a:ext cx="8229600" cy="2754085"/>
          </a:xfrm>
        </p:spPr>
        <p:txBody>
          <a:bodyPr/>
          <a:lstStyle/>
          <a:p>
            <a:pPr eaLnBrk="1" hangingPunct="1"/>
            <a:r>
              <a:rPr lang="en-US" altLang="en-US" sz="2400" dirty="0">
                <a:latin typeface="+mn-lt"/>
                <a:ea typeface="Times New Roman" panose="02020603050405020304" pitchFamily="18" charset="0"/>
                <a:cs typeface="Calibri" panose="020F0502020204030204" pitchFamily="34" charset="0"/>
              </a:rPr>
              <a:t>The query result’s </a:t>
            </a:r>
            <a:r>
              <a:rPr lang="en-US" altLang="en-US" sz="2400" b="1" dirty="0">
                <a:solidFill>
                  <a:schemeClr val="tx1"/>
                </a:solidFill>
                <a:latin typeface="Consolas" panose="020B0609020204030204" pitchFamily="49" charset="0"/>
                <a:ea typeface="Times New Roman" panose="02020603050405020304" pitchFamily="18" charset="0"/>
                <a:cs typeface="Consolas" panose="020B0609020204030204" pitchFamily="49" charset="0"/>
              </a:rPr>
              <a:t>Any</a:t>
            </a:r>
            <a:r>
              <a:rPr lang="en-US" altLang="en-US" sz="2400" dirty="0">
                <a:latin typeface="+mn-lt"/>
                <a:ea typeface="Times New Roman" panose="02020603050405020304" pitchFamily="18" charset="0"/>
                <a:cs typeface="Calibri" panose="020F0502020204030204" pitchFamily="34" charset="0"/>
              </a:rPr>
              <a:t> method returns </a:t>
            </a:r>
            <a:r>
              <a:rPr lang="en-US" altLang="en-US" sz="2400" dirty="0">
                <a:latin typeface="+mn-lt"/>
                <a:ea typeface="Times New Roman" panose="02020603050405020304" pitchFamily="18" charset="0"/>
                <a:cs typeface="Lucida Console" panose="020B0609040504020204" pitchFamily="49" charset="0"/>
              </a:rPr>
              <a:t>true</a:t>
            </a:r>
            <a:r>
              <a:rPr lang="en-US" altLang="en-US" sz="2400" dirty="0">
                <a:latin typeface="+mn-lt"/>
                <a:ea typeface="Times New Roman" panose="02020603050405020304" pitchFamily="18" charset="0"/>
                <a:cs typeface="Calibri" panose="020F0502020204030204" pitchFamily="34" charset="0"/>
              </a:rPr>
              <a:t> if there is at least one element, and </a:t>
            </a:r>
            <a:r>
              <a:rPr lang="en-US" altLang="en-US" sz="2400" dirty="0">
                <a:latin typeface="+mn-lt"/>
                <a:ea typeface="Times New Roman" panose="02020603050405020304" pitchFamily="18" charset="0"/>
                <a:cs typeface="Lucida Console" panose="020B0609040504020204" pitchFamily="49" charset="0"/>
              </a:rPr>
              <a:t>false</a:t>
            </a:r>
            <a:r>
              <a:rPr lang="en-US" altLang="en-US" sz="2400" dirty="0">
                <a:latin typeface="+mn-lt"/>
                <a:ea typeface="Times New Roman" panose="02020603050405020304" pitchFamily="18" charset="0"/>
                <a:cs typeface="Calibri" panose="020F0502020204030204" pitchFamily="34" charset="0"/>
              </a:rPr>
              <a:t> if there are no elements.</a:t>
            </a:r>
          </a:p>
          <a:p>
            <a:pPr eaLnBrk="1" hangingPunct="1"/>
            <a:r>
              <a:rPr lang="en-US" altLang="en-US" sz="2400" dirty="0">
                <a:latin typeface="+mn-lt"/>
                <a:ea typeface="Times New Roman" panose="02020603050405020304" pitchFamily="18" charset="0"/>
                <a:cs typeface="Calibri" panose="020F0502020204030204" pitchFamily="34" charset="0"/>
              </a:rPr>
              <a:t>The query result’s </a:t>
            </a:r>
            <a:r>
              <a:rPr lang="en-US" altLang="en-US" sz="2400" b="1" dirty="0">
                <a:solidFill>
                  <a:schemeClr val="tx1"/>
                </a:solidFill>
                <a:latin typeface="Consolas" panose="020B0609020204030204" pitchFamily="49" charset="0"/>
                <a:ea typeface="Times New Roman" panose="02020603050405020304" pitchFamily="18" charset="0"/>
                <a:cs typeface="Consolas" panose="020B0609020204030204" pitchFamily="49" charset="0"/>
              </a:rPr>
              <a:t>First</a:t>
            </a:r>
            <a:r>
              <a:rPr lang="en-US" altLang="en-US" sz="2400" dirty="0">
                <a:latin typeface="+mn-lt"/>
                <a:ea typeface="Times New Roman" panose="02020603050405020304" pitchFamily="18" charset="0"/>
                <a:cs typeface="Calibri" panose="020F0502020204030204" pitchFamily="34" charset="0"/>
              </a:rPr>
              <a:t> method returns the first element in the result.</a:t>
            </a:r>
          </a:p>
          <a:p>
            <a:pPr eaLnBrk="1" hangingPunct="1"/>
            <a:r>
              <a:rPr lang="en-US" altLang="en-US" sz="2400" dirty="0">
                <a:latin typeface="+mn-lt"/>
                <a:ea typeface="Times New Roman" panose="02020603050405020304" pitchFamily="18" charset="0"/>
                <a:cs typeface="Calibri" panose="020F0502020204030204" pitchFamily="34" charset="0"/>
              </a:rPr>
              <a:t>The </a:t>
            </a:r>
            <a:r>
              <a:rPr lang="en-US" altLang="en-US" sz="2400" b="1" dirty="0">
                <a:solidFill>
                  <a:schemeClr val="tx1"/>
                </a:solidFill>
                <a:latin typeface="Consolas" panose="020B0609020204030204" pitchFamily="49" charset="0"/>
                <a:ea typeface="Times New Roman" panose="02020603050405020304" pitchFamily="18" charset="0"/>
                <a:cs typeface="Consolas" panose="020B0609020204030204" pitchFamily="49" charset="0"/>
              </a:rPr>
              <a:t>Count</a:t>
            </a:r>
            <a:r>
              <a:rPr lang="en-US" altLang="en-US" sz="2400" dirty="0">
                <a:latin typeface="+mn-lt"/>
                <a:ea typeface="Times New Roman" panose="02020603050405020304" pitchFamily="18" charset="0"/>
                <a:cs typeface="Calibri" panose="020F0502020204030204" pitchFamily="34" charset="0"/>
              </a:rPr>
              <a:t> method of the query result returns the number of elements in the results</a:t>
            </a:r>
            <a:r>
              <a:rPr lang="en-US" altLang="en-US" sz="2400" dirty="0" smtClean="0">
                <a:latin typeface="+mn-lt"/>
                <a:ea typeface="Times New Roman" panose="02020603050405020304" pitchFamily="18" charset="0"/>
                <a:cs typeface="Calibri" panose="020F0502020204030204" pitchFamily="34" charset="0"/>
              </a:rPr>
              <a:t>.</a:t>
            </a:r>
            <a:endParaRPr lang="en-US" altLang="en-US" sz="2400" dirty="0">
              <a:latin typeface="+mn-lt"/>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8026246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9.3.4 Selecting a Property of an Object</a:t>
            </a:r>
            <a:endParaRPr lang="en-IN" dirty="0"/>
          </a:p>
        </p:txBody>
      </p:sp>
      <p:sp>
        <p:nvSpPr>
          <p:cNvPr id="3" name="Text Placeholder 2"/>
          <p:cNvSpPr>
            <a:spLocks noGrp="1"/>
          </p:cNvSpPr>
          <p:nvPr>
            <p:ph type="body" idx="1"/>
          </p:nvPr>
        </p:nvSpPr>
        <p:spPr>
          <a:xfrm>
            <a:off x="457200" y="1600200"/>
            <a:ext cx="8229600" cy="1781629"/>
          </a:xfrm>
        </p:spPr>
        <p:txBody>
          <a:bodyPr/>
          <a:lstStyle/>
          <a:p>
            <a:pPr eaLnBrk="1" hangingPunct="1"/>
            <a:r>
              <a:rPr lang="en-US" altLang="en-US" sz="2400" dirty="0">
                <a:latin typeface="+mn-lt"/>
                <a:ea typeface="Times New Roman" panose="02020603050405020304" pitchFamily="18" charset="0"/>
                <a:cs typeface="Calibri" panose="020F0502020204030204" pitchFamily="34" charset="0"/>
              </a:rPr>
              <a:t>The </a:t>
            </a:r>
            <a:r>
              <a:rPr lang="en-US" altLang="en-US" sz="2400" dirty="0">
                <a:latin typeface="Consolas" panose="020B0609020204030204" pitchFamily="49" charset="0"/>
                <a:ea typeface="Times New Roman" panose="02020603050405020304" pitchFamily="18" charset="0"/>
                <a:cs typeface="Consolas" panose="020B0609020204030204" pitchFamily="49" charset="0"/>
              </a:rPr>
              <a:t>select</a:t>
            </a:r>
            <a:r>
              <a:rPr lang="en-US" altLang="en-US" sz="2400" dirty="0">
                <a:latin typeface="+mn-lt"/>
                <a:ea typeface="Times New Roman" panose="02020603050405020304" pitchFamily="18" charset="0"/>
                <a:cs typeface="Calibri" panose="020F0502020204030204" pitchFamily="34" charset="0"/>
              </a:rPr>
              <a:t> clause can be used to select a member of the range variable rather than the range variable itself.</a:t>
            </a:r>
          </a:p>
          <a:p>
            <a:pPr eaLnBrk="1" hangingPunct="1"/>
            <a:r>
              <a:rPr lang="en-US" altLang="en-US" sz="2400" dirty="0">
                <a:latin typeface="+mn-lt"/>
                <a:ea typeface="Times New Roman" panose="02020603050405020304" pitchFamily="18" charset="0"/>
                <a:cs typeface="Calibri" panose="020F0502020204030204" pitchFamily="34" charset="0"/>
              </a:rPr>
              <a:t>The </a:t>
            </a:r>
            <a:r>
              <a:rPr lang="en-US" altLang="en-US" sz="2400" b="1" dirty="0">
                <a:solidFill>
                  <a:schemeClr val="tx1"/>
                </a:solidFill>
                <a:latin typeface="Consolas" panose="020B0609020204030204" pitchFamily="49" charset="0"/>
                <a:ea typeface="Times New Roman" panose="02020603050405020304" pitchFamily="18" charset="0"/>
                <a:cs typeface="Consolas" panose="020B0609020204030204" pitchFamily="49" charset="0"/>
              </a:rPr>
              <a:t>Distinct</a:t>
            </a:r>
            <a:r>
              <a:rPr lang="en-US" altLang="en-US" sz="2400" dirty="0">
                <a:latin typeface="+mn-lt"/>
                <a:ea typeface="Times New Roman" panose="02020603050405020304" pitchFamily="18" charset="0"/>
                <a:cs typeface="Calibri" panose="020F0502020204030204" pitchFamily="34" charset="0"/>
              </a:rPr>
              <a:t> method removes duplicate elements, causing all elements in the result to be unique</a:t>
            </a:r>
            <a:r>
              <a:rPr lang="en-US" altLang="en-US" sz="2400" dirty="0" smtClean="0">
                <a:latin typeface="+mn-lt"/>
                <a:ea typeface="Times New Roman" panose="02020603050405020304" pitchFamily="18" charset="0"/>
                <a:cs typeface="Calibri" panose="020F0502020204030204" pitchFamily="34" charset="0"/>
              </a:rPr>
              <a:t>.</a:t>
            </a:r>
            <a:endParaRPr lang="en-US" altLang="en-US" sz="2400" dirty="0">
              <a:latin typeface="+mn-lt"/>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3261479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9.3.5 Creating New Types in the </a:t>
            </a:r>
            <a:r>
              <a:rPr lang="en-US" dirty="0" smtClean="0"/>
              <a:t>Select </a:t>
            </a:r>
            <a:r>
              <a:rPr lang="en-US" dirty="0"/>
              <a:t>Clause of a </a:t>
            </a:r>
            <a:r>
              <a:rPr lang="en-US" dirty="0" smtClean="0"/>
              <a:t>L</a:t>
            </a:r>
            <a:r>
              <a:rPr lang="en-US" sz="100" dirty="0" smtClean="0"/>
              <a:t> </a:t>
            </a:r>
            <a:r>
              <a:rPr lang="en-US" dirty="0" smtClean="0"/>
              <a:t>I</a:t>
            </a:r>
            <a:r>
              <a:rPr lang="en-US" sz="100" dirty="0" smtClean="0"/>
              <a:t> </a:t>
            </a:r>
            <a:r>
              <a:rPr lang="en-US" dirty="0" smtClean="0"/>
              <a:t>N</a:t>
            </a:r>
            <a:r>
              <a:rPr lang="en-US" sz="100" dirty="0" smtClean="0"/>
              <a:t> </a:t>
            </a:r>
            <a:r>
              <a:rPr lang="en-US" dirty="0" smtClean="0"/>
              <a:t>Q Query </a:t>
            </a:r>
            <a:r>
              <a:rPr lang="en-US" sz="2000" b="0" dirty="0" smtClean="0"/>
              <a:t>(1 of 3)</a:t>
            </a:r>
            <a:endParaRPr lang="en-IN" sz="2000" b="0" dirty="0"/>
          </a:p>
        </p:txBody>
      </p:sp>
      <p:sp>
        <p:nvSpPr>
          <p:cNvPr id="3" name="Text Placeholder 2"/>
          <p:cNvSpPr>
            <a:spLocks noGrp="1"/>
          </p:cNvSpPr>
          <p:nvPr>
            <p:ph type="body" idx="1"/>
          </p:nvPr>
        </p:nvSpPr>
        <p:spPr/>
        <p:txBody>
          <a:bodyPr/>
          <a:lstStyle/>
          <a:p>
            <a:pPr eaLnBrk="1" hangingPunct="1"/>
            <a:r>
              <a:rPr lang="en-US" altLang="en-US" sz="2400" dirty="0">
                <a:latin typeface="+mn-lt"/>
                <a:ea typeface="Times New Roman" panose="02020603050405020304" pitchFamily="18" charset="0"/>
                <a:cs typeface="Calibri" panose="020F0502020204030204" pitchFamily="34" charset="0"/>
              </a:rPr>
              <a:t>The </a:t>
            </a:r>
            <a:r>
              <a:rPr lang="en-US" altLang="en-US" sz="2400" dirty="0">
                <a:latin typeface="Consolas" panose="020B0609020204030204" pitchFamily="49" charset="0"/>
                <a:ea typeface="Times New Roman" panose="02020603050405020304" pitchFamily="18" charset="0"/>
                <a:cs typeface="Consolas" panose="020B0609020204030204" pitchFamily="49" charset="0"/>
              </a:rPr>
              <a:t>select</a:t>
            </a:r>
            <a:r>
              <a:rPr lang="en-US" altLang="en-US" sz="2400" dirty="0">
                <a:latin typeface="+mn-lt"/>
                <a:ea typeface="Times New Roman" panose="02020603050405020304" pitchFamily="18" charset="0"/>
                <a:cs typeface="Calibri" panose="020F0502020204030204" pitchFamily="34" charset="0"/>
              </a:rPr>
              <a:t> clause can create a new object of </a:t>
            </a:r>
            <a:r>
              <a:rPr lang="en-US" altLang="en-US" sz="2400" b="1" dirty="0">
                <a:solidFill>
                  <a:schemeClr val="tx1"/>
                </a:solidFill>
                <a:latin typeface="+mn-lt"/>
                <a:ea typeface="Times New Roman" panose="02020603050405020304" pitchFamily="18" charset="0"/>
                <a:cs typeface="Calibri" panose="020F0502020204030204" pitchFamily="34" charset="0"/>
              </a:rPr>
              <a:t>anonymous type</a:t>
            </a:r>
            <a:r>
              <a:rPr lang="en-US" altLang="en-US" sz="2400" dirty="0">
                <a:latin typeface="+mn-lt"/>
                <a:ea typeface="Times New Roman" panose="02020603050405020304" pitchFamily="18" charset="0"/>
                <a:cs typeface="Calibri" panose="020F0502020204030204" pitchFamily="34" charset="0"/>
              </a:rPr>
              <a:t> (a type with no name), which the compiler generates for you based on the properties listed in the curly braces </a:t>
            </a:r>
            <a:r>
              <a:rPr lang="en-US" altLang="en-US" sz="2400" dirty="0" smtClean="0">
                <a:latin typeface="+mn-lt"/>
                <a:ea typeface="Times New Roman" panose="02020603050405020304" pitchFamily="18" charset="0"/>
                <a:cs typeface="Calibri" panose="020F0502020204030204" pitchFamily="34" charset="0"/>
              </a:rPr>
              <a:t>(</a:t>
            </a:r>
            <a:r>
              <a:rPr lang="en-US" altLang="en-US" sz="2400" dirty="0" smtClean="0">
                <a:latin typeface="Consolas" panose="020B0609020204030204" pitchFamily="49" charset="0"/>
                <a:ea typeface="Times New Roman" panose="02020603050405020304" pitchFamily="18" charset="0"/>
                <a:cs typeface="Consolas" panose="020B0609020204030204" pitchFamily="49" charset="0"/>
              </a:rPr>
              <a:t>{}</a:t>
            </a:r>
            <a:r>
              <a:rPr lang="en-US" altLang="en-US" sz="2400" dirty="0" smtClean="0">
                <a:latin typeface="+mn-lt"/>
                <a:ea typeface="Times New Roman" panose="02020603050405020304" pitchFamily="18" charset="0"/>
                <a:cs typeface="Calibri" panose="020F0502020204030204" pitchFamily="34" charset="0"/>
              </a:rPr>
              <a:t>).</a:t>
            </a:r>
          </a:p>
          <a:p>
            <a:pPr lvl="1"/>
            <a:r>
              <a:rPr lang="en-US" altLang="en-US" sz="2400" dirty="0">
                <a:latin typeface="Consolas" panose="020B0609020204030204" pitchFamily="49" charset="0"/>
                <a:ea typeface="Times New Roman" panose="02020603050405020304" pitchFamily="18" charset="0"/>
                <a:cs typeface="Consolas" panose="020B0609020204030204" pitchFamily="49" charset="0"/>
              </a:rPr>
              <a:t> </a:t>
            </a:r>
          </a:p>
        </p:txBody>
      </p:sp>
      <p:pic>
        <p:nvPicPr>
          <p:cNvPr id="5" name="Picture 4" descr="New left brace e period first name comma e period last name right brace"/>
          <p:cNvPicPr>
            <a:picLocks noChangeAspect="1"/>
          </p:cNvPicPr>
          <p:nvPr/>
        </p:nvPicPr>
        <p:blipFill rotWithShape="1">
          <a:blip r:embed="rId2"/>
          <a:srcRect l="6192" t="-6902"/>
          <a:stretch/>
        </p:blipFill>
        <p:spPr>
          <a:xfrm>
            <a:off x="1408436" y="3134205"/>
            <a:ext cx="4387346" cy="594752"/>
          </a:xfrm>
          <a:prstGeom prst="rect">
            <a:avLst/>
          </a:prstGeom>
        </p:spPr>
      </p:pic>
      <p:sp>
        <p:nvSpPr>
          <p:cNvPr id="4" name="Text Placeholder 3"/>
          <p:cNvSpPr>
            <a:spLocks noGrp="1"/>
          </p:cNvSpPr>
          <p:nvPr>
            <p:ph type="body" idx="2"/>
          </p:nvPr>
        </p:nvSpPr>
        <p:spPr>
          <a:xfrm>
            <a:off x="457200" y="3730174"/>
            <a:ext cx="8229600" cy="1872343"/>
          </a:xfrm>
        </p:spPr>
        <p:txBody>
          <a:bodyPr/>
          <a:lstStyle/>
          <a:p>
            <a:pPr eaLnBrk="1" hangingPunct="1"/>
            <a:r>
              <a:rPr lang="en-US" altLang="en-US" sz="2400" dirty="0">
                <a:latin typeface="+mn-lt"/>
                <a:ea typeface="Times New Roman" panose="02020603050405020304" pitchFamily="18" charset="0"/>
                <a:cs typeface="Calibri" panose="020F0502020204030204" pitchFamily="34" charset="0"/>
              </a:rPr>
              <a:t>By default, the name of the property being selected is used as the property’s name in the result.</a:t>
            </a:r>
          </a:p>
          <a:p>
            <a:pPr eaLnBrk="1" hangingPunct="1"/>
            <a:r>
              <a:rPr lang="en-US" altLang="en-US" sz="2400" dirty="0">
                <a:latin typeface="+mn-lt"/>
                <a:ea typeface="Times New Roman" panose="02020603050405020304" pitchFamily="18" charset="0"/>
                <a:cs typeface="Calibri" panose="020F0502020204030204" pitchFamily="34" charset="0"/>
              </a:rPr>
              <a:t>You can specify a different name for the property inside the anonymous type </a:t>
            </a:r>
            <a:r>
              <a:rPr lang="en-US" altLang="en-US" sz="2400" dirty="0" smtClean="0">
                <a:latin typeface="+mn-lt"/>
                <a:ea typeface="Times New Roman" panose="02020603050405020304" pitchFamily="18" charset="0"/>
                <a:cs typeface="Calibri" panose="020F0502020204030204" pitchFamily="34" charset="0"/>
              </a:rPr>
              <a:t>definition</a:t>
            </a:r>
            <a:endParaRPr lang="en-US" altLang="en-US" sz="2400" dirty="0">
              <a:latin typeface="+mn-lt"/>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798954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9.3.5 Creating New Types in the Select Clause of a L</a:t>
            </a:r>
            <a:r>
              <a:rPr lang="en-US" sz="100" dirty="0"/>
              <a:t> </a:t>
            </a:r>
            <a:r>
              <a:rPr lang="en-US" dirty="0"/>
              <a:t>I</a:t>
            </a:r>
            <a:r>
              <a:rPr lang="en-US" sz="100" dirty="0"/>
              <a:t> </a:t>
            </a:r>
            <a:r>
              <a:rPr lang="en-US" dirty="0"/>
              <a:t>N</a:t>
            </a:r>
            <a:r>
              <a:rPr lang="en-US" sz="100" dirty="0"/>
              <a:t> </a:t>
            </a:r>
            <a:r>
              <a:rPr lang="en-US" dirty="0"/>
              <a:t>Q Query </a:t>
            </a:r>
            <a:r>
              <a:rPr lang="en-US" sz="2000" b="0" dirty="0" smtClean="0"/>
              <a:t>(2 </a:t>
            </a:r>
            <a:r>
              <a:rPr lang="en-US" sz="2000" b="0" dirty="0"/>
              <a:t>of </a:t>
            </a:r>
            <a:r>
              <a:rPr lang="en-US" sz="2000" b="0" dirty="0" smtClean="0"/>
              <a:t>3)</a:t>
            </a:r>
            <a:endParaRPr lang="en-IN" dirty="0"/>
          </a:p>
        </p:txBody>
      </p:sp>
      <p:sp>
        <p:nvSpPr>
          <p:cNvPr id="3" name="Text Placeholder 2"/>
          <p:cNvSpPr>
            <a:spLocks noGrp="1"/>
          </p:cNvSpPr>
          <p:nvPr>
            <p:ph type="body" idx="1"/>
          </p:nvPr>
        </p:nvSpPr>
        <p:spPr/>
        <p:txBody>
          <a:bodyPr/>
          <a:lstStyle/>
          <a:p>
            <a:r>
              <a:rPr lang="en-US" altLang="en-US" sz="2400" dirty="0">
                <a:latin typeface="+mn-lt"/>
                <a:ea typeface="Times New Roman" panose="02020603050405020304" pitchFamily="18" charset="0"/>
                <a:cs typeface="Calibri" panose="020F0502020204030204" pitchFamily="34" charset="0"/>
              </a:rPr>
              <a:t>Implicitly typed local variables allow you to use anonymous types because you do not have to explicitly state the type when declaring such variables. </a:t>
            </a:r>
          </a:p>
          <a:p>
            <a:r>
              <a:rPr lang="en-US" altLang="en-US" sz="2400" dirty="0">
                <a:latin typeface="+mn-lt"/>
                <a:ea typeface="Times New Roman" panose="02020603050405020304" pitchFamily="18" charset="0"/>
                <a:cs typeface="Calibri" panose="020F0502020204030204" pitchFamily="34" charset="0"/>
              </a:rPr>
              <a:t>When the compiler creates an anonymous type, it automatically generates a </a:t>
            </a:r>
            <a:r>
              <a:rPr lang="en-US" altLang="en-US" sz="2400" dirty="0">
                <a:latin typeface="Consolas" panose="020B0609020204030204" pitchFamily="49" charset="0"/>
                <a:ea typeface="Times New Roman" panose="02020603050405020304" pitchFamily="18" charset="0"/>
                <a:cs typeface="Consolas" panose="020B0609020204030204" pitchFamily="49" charset="0"/>
              </a:rPr>
              <a:t>ToString</a:t>
            </a:r>
            <a:r>
              <a:rPr lang="en-US" altLang="en-US" sz="2400" dirty="0">
                <a:latin typeface="+mn-lt"/>
                <a:ea typeface="Times New Roman" panose="02020603050405020304" pitchFamily="18" charset="0"/>
                <a:cs typeface="Calibri" panose="020F0502020204030204" pitchFamily="34" charset="0"/>
              </a:rPr>
              <a:t> method that returns a </a:t>
            </a:r>
            <a:r>
              <a:rPr lang="en-US" altLang="en-US" sz="2400" dirty="0">
                <a:latin typeface="Consolas" panose="020B0609020204030204" pitchFamily="49" charset="0"/>
                <a:ea typeface="Times New Roman" panose="02020603050405020304" pitchFamily="18" charset="0"/>
                <a:cs typeface="Consolas" panose="020B0609020204030204" pitchFamily="49" charset="0"/>
              </a:rPr>
              <a:t>string</a:t>
            </a:r>
            <a:r>
              <a:rPr lang="en-US" altLang="en-US" sz="2400" dirty="0">
                <a:latin typeface="+mn-lt"/>
                <a:ea typeface="Times New Roman" panose="02020603050405020304" pitchFamily="18" charset="0"/>
                <a:cs typeface="Calibri" panose="020F0502020204030204" pitchFamily="34" charset="0"/>
              </a:rPr>
              <a:t> representation of the object</a:t>
            </a:r>
            <a:r>
              <a:rPr lang="en-US" altLang="en-US" sz="2400" dirty="0" smtClean="0">
                <a:latin typeface="+mn-lt"/>
                <a:ea typeface="Times New Roman" panose="02020603050405020304" pitchFamily="18" charset="0"/>
                <a:cs typeface="Calibri" panose="020F0502020204030204" pitchFamily="34" charset="0"/>
              </a:rPr>
              <a:t>.</a:t>
            </a:r>
            <a:endParaRPr lang="en-US" altLang="en-US" sz="2400" dirty="0">
              <a:latin typeface="+mn-lt"/>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1189319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Outline </a:t>
            </a:r>
            <a:r>
              <a:rPr lang="en-IN" sz="2000" b="0" dirty="0" smtClean="0"/>
              <a:t>(1 of 3)</a:t>
            </a:r>
            <a:endParaRPr lang="en-IN" sz="2000" b="0" dirty="0"/>
          </a:p>
        </p:txBody>
      </p:sp>
      <p:sp>
        <p:nvSpPr>
          <p:cNvPr id="3" name="Text Placeholder 2"/>
          <p:cNvSpPr>
            <a:spLocks noGrp="1"/>
          </p:cNvSpPr>
          <p:nvPr>
            <p:ph type="body" idx="1"/>
          </p:nvPr>
        </p:nvSpPr>
        <p:spPr>
          <a:xfrm>
            <a:off x="457200" y="1600200"/>
            <a:ext cx="8229600" cy="3674204"/>
          </a:xfrm>
        </p:spPr>
        <p:txBody>
          <a:bodyPr/>
          <a:lstStyle/>
          <a:p>
            <a:pPr marL="0" indent="0">
              <a:buNone/>
            </a:pPr>
            <a:r>
              <a:rPr lang="en-IN" sz="2400" b="1" dirty="0">
                <a:solidFill>
                  <a:schemeClr val="tx2"/>
                </a:solidFill>
                <a:latin typeface="+mn-lt"/>
              </a:rPr>
              <a:t>9.1</a:t>
            </a:r>
            <a:r>
              <a:rPr lang="en-IN" sz="2400" dirty="0">
                <a:latin typeface="+mn-lt"/>
              </a:rPr>
              <a:t> Introduction</a:t>
            </a:r>
          </a:p>
          <a:p>
            <a:pPr marL="0" indent="0">
              <a:buNone/>
            </a:pPr>
            <a:r>
              <a:rPr lang="en-IN" sz="2400" b="1" dirty="0">
                <a:solidFill>
                  <a:schemeClr val="tx2"/>
                </a:solidFill>
                <a:latin typeface="+mn-lt"/>
              </a:rPr>
              <a:t>9.2</a:t>
            </a:r>
            <a:r>
              <a:rPr lang="en-IN" sz="2400" dirty="0">
                <a:latin typeface="+mn-lt"/>
              </a:rPr>
              <a:t> Querying an Array of </a:t>
            </a:r>
            <a:r>
              <a:rPr lang="en-IN" sz="2400" dirty="0">
                <a:latin typeface="Consolas" panose="020B0609020204030204" pitchFamily="49" charset="0"/>
                <a:cs typeface="Consolas" panose="020B0609020204030204" pitchFamily="49" charset="0"/>
              </a:rPr>
              <a:t>int</a:t>
            </a:r>
            <a:r>
              <a:rPr lang="en-IN" sz="2400" dirty="0">
                <a:latin typeface="+mn-lt"/>
              </a:rPr>
              <a:t> Values Using </a:t>
            </a:r>
            <a:r>
              <a:rPr lang="en-IN" sz="2400" dirty="0" smtClean="0">
                <a:latin typeface="+mn-lt"/>
              </a:rPr>
              <a:t>L</a:t>
            </a:r>
            <a:r>
              <a:rPr lang="en-IN" sz="100" dirty="0" smtClean="0">
                <a:latin typeface="+mn-lt"/>
              </a:rPr>
              <a:t> </a:t>
            </a:r>
            <a:r>
              <a:rPr lang="en-IN" sz="2400" dirty="0" smtClean="0">
                <a:latin typeface="+mn-lt"/>
              </a:rPr>
              <a:t>I</a:t>
            </a:r>
            <a:r>
              <a:rPr lang="en-IN" sz="100" dirty="0" smtClean="0">
                <a:latin typeface="+mn-lt"/>
              </a:rPr>
              <a:t> </a:t>
            </a:r>
            <a:r>
              <a:rPr lang="en-IN" sz="2400" dirty="0" smtClean="0">
                <a:latin typeface="+mn-lt"/>
              </a:rPr>
              <a:t>N</a:t>
            </a:r>
            <a:r>
              <a:rPr lang="en-IN" sz="100" dirty="0" smtClean="0">
                <a:latin typeface="+mn-lt"/>
              </a:rPr>
              <a:t> </a:t>
            </a:r>
            <a:r>
              <a:rPr lang="en-IN" sz="2400" dirty="0" smtClean="0">
                <a:latin typeface="+mn-lt"/>
              </a:rPr>
              <a:t>Q</a:t>
            </a:r>
            <a:endParaRPr lang="en-IN" sz="2400" dirty="0">
              <a:latin typeface="+mn-lt"/>
            </a:endParaRPr>
          </a:p>
          <a:p>
            <a:pPr marL="536575" lvl="1" indent="0">
              <a:buNone/>
            </a:pPr>
            <a:r>
              <a:rPr lang="en-IN" sz="2400" dirty="0" smtClean="0">
                <a:solidFill>
                  <a:schemeClr val="tx2"/>
                </a:solidFill>
                <a:latin typeface="+mn-lt"/>
              </a:rPr>
              <a:t>9.2.1</a:t>
            </a:r>
            <a:r>
              <a:rPr lang="en-IN" sz="2400" dirty="0" smtClean="0">
                <a:latin typeface="+mn-lt"/>
              </a:rPr>
              <a:t> The </a:t>
            </a:r>
            <a:r>
              <a:rPr lang="en-IN" sz="2400" dirty="0" smtClean="0">
                <a:latin typeface="Consolas" panose="020B0609020204030204" pitchFamily="49" charset="0"/>
                <a:cs typeface="Consolas" panose="020B0609020204030204" pitchFamily="49" charset="0"/>
              </a:rPr>
              <a:t>from</a:t>
            </a:r>
            <a:r>
              <a:rPr lang="en-IN" sz="2400" dirty="0" smtClean="0">
                <a:latin typeface="+mn-lt"/>
              </a:rPr>
              <a:t> Clause</a:t>
            </a:r>
          </a:p>
          <a:p>
            <a:pPr marL="536575" lvl="1" indent="0">
              <a:buNone/>
            </a:pPr>
            <a:r>
              <a:rPr lang="en-IN" sz="2400" dirty="0" smtClean="0">
                <a:solidFill>
                  <a:schemeClr val="tx2"/>
                </a:solidFill>
                <a:latin typeface="+mn-lt"/>
              </a:rPr>
              <a:t>9.2.2</a:t>
            </a:r>
            <a:r>
              <a:rPr lang="en-IN" sz="2400" dirty="0" smtClean="0">
                <a:latin typeface="+mn-lt"/>
              </a:rPr>
              <a:t> The </a:t>
            </a:r>
            <a:r>
              <a:rPr lang="en-IN" sz="2400" dirty="0" smtClean="0">
                <a:latin typeface="Consolas" panose="020B0609020204030204" pitchFamily="49" charset="0"/>
                <a:cs typeface="Consolas" panose="020B0609020204030204" pitchFamily="49" charset="0"/>
              </a:rPr>
              <a:t>where</a:t>
            </a:r>
            <a:r>
              <a:rPr lang="en-IN" sz="2400" dirty="0" smtClean="0">
                <a:latin typeface="+mn-lt"/>
              </a:rPr>
              <a:t> Clause</a:t>
            </a:r>
          </a:p>
          <a:p>
            <a:pPr marL="536575" lvl="1" indent="0">
              <a:buNone/>
            </a:pPr>
            <a:r>
              <a:rPr lang="en-IN" sz="2400" dirty="0" smtClean="0">
                <a:solidFill>
                  <a:schemeClr val="tx2"/>
                </a:solidFill>
                <a:latin typeface="+mn-lt"/>
              </a:rPr>
              <a:t>9.2.3</a:t>
            </a:r>
            <a:r>
              <a:rPr lang="en-IN" sz="2400" dirty="0" smtClean="0">
                <a:latin typeface="+mn-lt"/>
              </a:rPr>
              <a:t> The </a:t>
            </a:r>
            <a:r>
              <a:rPr lang="en-IN" sz="2400" dirty="0" smtClean="0">
                <a:latin typeface="Consolas" panose="020B0609020204030204" pitchFamily="49" charset="0"/>
                <a:cs typeface="Consolas" panose="020B0609020204030204" pitchFamily="49" charset="0"/>
              </a:rPr>
              <a:t>select</a:t>
            </a:r>
            <a:r>
              <a:rPr lang="en-IN" sz="2400" dirty="0" smtClean="0">
                <a:latin typeface="+mn-lt"/>
              </a:rPr>
              <a:t> Clause</a:t>
            </a:r>
          </a:p>
          <a:p>
            <a:pPr marL="536575" lvl="1" indent="0">
              <a:buNone/>
            </a:pPr>
            <a:r>
              <a:rPr lang="en-IN" sz="2400" dirty="0" smtClean="0">
                <a:solidFill>
                  <a:schemeClr val="tx2"/>
                </a:solidFill>
                <a:latin typeface="+mn-lt"/>
              </a:rPr>
              <a:t>9.2.4</a:t>
            </a:r>
            <a:r>
              <a:rPr lang="en-IN" sz="2400" dirty="0" smtClean="0">
                <a:latin typeface="+mn-lt"/>
              </a:rPr>
              <a:t> Iterating Through the Results of the L</a:t>
            </a:r>
            <a:r>
              <a:rPr lang="en-IN" sz="100" dirty="0" smtClean="0">
                <a:latin typeface="+mn-lt"/>
              </a:rPr>
              <a:t> </a:t>
            </a:r>
            <a:r>
              <a:rPr lang="en-IN" sz="2400" dirty="0" smtClean="0">
                <a:latin typeface="+mn-lt"/>
              </a:rPr>
              <a:t>I</a:t>
            </a:r>
            <a:r>
              <a:rPr lang="en-IN" sz="100" dirty="0" smtClean="0">
                <a:latin typeface="+mn-lt"/>
              </a:rPr>
              <a:t> </a:t>
            </a:r>
            <a:r>
              <a:rPr lang="en-IN" sz="2400" dirty="0" smtClean="0">
                <a:latin typeface="+mn-lt"/>
              </a:rPr>
              <a:t>N</a:t>
            </a:r>
            <a:r>
              <a:rPr lang="en-IN" sz="100" dirty="0" smtClean="0">
                <a:latin typeface="+mn-lt"/>
              </a:rPr>
              <a:t> </a:t>
            </a:r>
            <a:r>
              <a:rPr lang="en-IN" sz="2400" dirty="0" smtClean="0">
                <a:latin typeface="+mn-lt"/>
              </a:rPr>
              <a:t>Q Query</a:t>
            </a:r>
          </a:p>
          <a:p>
            <a:pPr marL="536575" lvl="1" indent="0">
              <a:buNone/>
            </a:pPr>
            <a:r>
              <a:rPr lang="en-IN" sz="2400" dirty="0" smtClean="0">
                <a:solidFill>
                  <a:schemeClr val="tx2"/>
                </a:solidFill>
                <a:latin typeface="+mn-lt"/>
              </a:rPr>
              <a:t>9.2.5</a:t>
            </a:r>
            <a:r>
              <a:rPr lang="en-IN" sz="2400" dirty="0" smtClean="0">
                <a:latin typeface="+mn-lt"/>
              </a:rPr>
              <a:t> The </a:t>
            </a:r>
            <a:r>
              <a:rPr lang="en-IN" sz="2400" dirty="0" smtClean="0">
                <a:latin typeface="Consolas" panose="020B0609020204030204" pitchFamily="49" charset="0"/>
                <a:cs typeface="Consolas" panose="020B0609020204030204" pitchFamily="49" charset="0"/>
              </a:rPr>
              <a:t>orderby</a:t>
            </a:r>
            <a:r>
              <a:rPr lang="en-IN" sz="2400" dirty="0" smtClean="0">
                <a:latin typeface="+mn-lt"/>
              </a:rPr>
              <a:t> Clause</a:t>
            </a:r>
          </a:p>
          <a:p>
            <a:pPr marL="536575" lvl="1" indent="0">
              <a:buNone/>
            </a:pPr>
            <a:r>
              <a:rPr lang="en-IN" sz="2400" dirty="0" smtClean="0">
                <a:solidFill>
                  <a:schemeClr val="tx2"/>
                </a:solidFill>
                <a:latin typeface="+mn-lt"/>
              </a:rPr>
              <a:t>9.2.6</a:t>
            </a:r>
            <a:r>
              <a:rPr lang="en-IN" sz="2400" dirty="0" smtClean="0">
                <a:latin typeface="+mn-lt"/>
              </a:rPr>
              <a:t> Interface</a:t>
            </a:r>
            <a:endParaRPr lang="en-IN" sz="2400" dirty="0" smtClean="0">
              <a:latin typeface="Consolas" panose="020B0609020204030204" pitchFamily="49" charset="0"/>
              <a:cs typeface="Consolas" panose="020B0609020204030204" pitchFamily="49" charset="0"/>
            </a:endParaRPr>
          </a:p>
        </p:txBody>
      </p:sp>
      <p:graphicFrame>
        <p:nvGraphicFramePr>
          <p:cNvPr id="5" name="Object 4" descr="I E numerable left angle bracket T right angle bracket"/>
          <p:cNvGraphicFramePr>
            <a:graphicFrameLocks noChangeAspect="1"/>
          </p:cNvGraphicFramePr>
          <p:nvPr>
            <p:extLst/>
          </p:nvPr>
        </p:nvGraphicFramePr>
        <p:xfrm>
          <a:off x="3124935" y="4934918"/>
          <a:ext cx="2400651" cy="339486"/>
        </p:xfrm>
        <a:graphic>
          <a:graphicData uri="http://schemas.openxmlformats.org/presentationml/2006/ole">
            <mc:AlternateContent xmlns:mc="http://schemas.openxmlformats.org/markup-compatibility/2006">
              <mc:Choice xmlns:v="urn:schemas-microsoft-com:vml" Requires="v">
                <p:oleObj spid="_x0000_s3086" name="Equation" r:id="rId3" imgW="1257120" imgH="177480" progId="Equation.DSMT4">
                  <p:embed/>
                </p:oleObj>
              </mc:Choice>
              <mc:Fallback>
                <p:oleObj name="Equation" r:id="rId3" imgW="1257120" imgH="177480" progId="Equation.DSMT4">
                  <p:embed/>
                  <p:pic>
                    <p:nvPicPr>
                      <p:cNvPr id="5" name="Object 4" descr="I E numerable left angle bracket T right angle bracket"/>
                      <p:cNvPicPr/>
                      <p:nvPr/>
                    </p:nvPicPr>
                    <p:blipFill>
                      <a:blip r:embed="rId4"/>
                      <a:stretch>
                        <a:fillRect/>
                      </a:stretch>
                    </p:blipFill>
                    <p:spPr>
                      <a:xfrm>
                        <a:off x="3124935" y="4934918"/>
                        <a:ext cx="2400651" cy="339486"/>
                      </a:xfrm>
                      <a:prstGeom prst="rect">
                        <a:avLst/>
                      </a:prstGeom>
                    </p:spPr>
                  </p:pic>
                </p:oleObj>
              </mc:Fallback>
            </mc:AlternateContent>
          </a:graphicData>
        </a:graphic>
      </p:graphicFrame>
    </p:spTree>
    <p:extLst>
      <p:ext uri="{BB962C8B-B14F-4D97-AF65-F5344CB8AC3E}">
        <p14:creationId xmlns:p14="http://schemas.microsoft.com/office/powerpoint/2010/main" val="28640761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9.3.5 Creating New Types in the Select Clause of a </a:t>
            </a:r>
            <a:r>
              <a:rPr lang="en-US" dirty="0" smtClean="0"/>
              <a:t>L</a:t>
            </a:r>
            <a:r>
              <a:rPr lang="en-US" sz="100" dirty="0" smtClean="0"/>
              <a:t> </a:t>
            </a:r>
            <a:r>
              <a:rPr lang="en-US" dirty="0" smtClean="0"/>
              <a:t>I</a:t>
            </a:r>
            <a:r>
              <a:rPr lang="en-US" sz="100" dirty="0" smtClean="0"/>
              <a:t> </a:t>
            </a:r>
            <a:r>
              <a:rPr lang="en-US" dirty="0"/>
              <a:t>N</a:t>
            </a:r>
            <a:r>
              <a:rPr lang="en-US" sz="100" dirty="0"/>
              <a:t> </a:t>
            </a:r>
            <a:r>
              <a:rPr lang="en-US" dirty="0"/>
              <a:t>Q Query </a:t>
            </a:r>
            <a:r>
              <a:rPr lang="en-US" sz="2000" b="0" dirty="0" smtClean="0"/>
              <a:t>(3 </a:t>
            </a:r>
            <a:r>
              <a:rPr lang="en-US" sz="2000" b="0" dirty="0"/>
              <a:t>of 3)</a:t>
            </a:r>
            <a:endParaRPr lang="en-IN" dirty="0"/>
          </a:p>
        </p:txBody>
      </p:sp>
      <p:sp>
        <p:nvSpPr>
          <p:cNvPr id="3" name="Text Placeholder 2"/>
          <p:cNvSpPr>
            <a:spLocks noGrp="1"/>
          </p:cNvSpPr>
          <p:nvPr>
            <p:ph type="body" idx="1"/>
          </p:nvPr>
        </p:nvSpPr>
        <p:spPr/>
        <p:txBody>
          <a:bodyPr/>
          <a:lstStyle/>
          <a:p>
            <a:pPr eaLnBrk="1" hangingPunct="1"/>
            <a:r>
              <a:rPr lang="en-US" altLang="en-US" sz="2400" dirty="0">
                <a:latin typeface="+mn-lt"/>
                <a:ea typeface="Times New Roman" panose="02020603050405020304" pitchFamily="18" charset="0"/>
                <a:cs typeface="Calibri" panose="020F0502020204030204" pitchFamily="34" charset="0"/>
              </a:rPr>
              <a:t>Creating an anonymous type in a </a:t>
            </a:r>
            <a:r>
              <a:rPr lang="en-US" altLang="en-US" sz="2400" dirty="0" smtClean="0">
                <a:latin typeface="+mn-lt"/>
                <a:ea typeface="Times New Roman" panose="02020603050405020304" pitchFamily="18" charset="0"/>
                <a:cs typeface="Calibri" panose="020F0502020204030204" pitchFamily="34" charset="0"/>
              </a:rPr>
              <a:t>L</a:t>
            </a:r>
            <a:r>
              <a:rPr lang="en-US" altLang="en-US" sz="100" dirty="0" smtClean="0">
                <a:latin typeface="+mn-lt"/>
                <a:ea typeface="Times New Roman" panose="02020603050405020304" pitchFamily="18" charset="0"/>
                <a:cs typeface="Calibri" panose="020F0502020204030204" pitchFamily="34" charset="0"/>
              </a:rPr>
              <a:t> </a:t>
            </a:r>
            <a:r>
              <a:rPr lang="en-US" altLang="en-US" sz="2400" dirty="0" smtClean="0">
                <a:latin typeface="+mn-lt"/>
                <a:ea typeface="Times New Roman" panose="02020603050405020304" pitchFamily="18" charset="0"/>
                <a:cs typeface="Calibri" panose="020F0502020204030204" pitchFamily="34" charset="0"/>
              </a:rPr>
              <a:t>I</a:t>
            </a:r>
            <a:r>
              <a:rPr lang="en-US" altLang="en-US" sz="100" dirty="0" smtClean="0">
                <a:latin typeface="+mn-lt"/>
                <a:ea typeface="Times New Roman" panose="02020603050405020304" pitchFamily="18" charset="0"/>
                <a:cs typeface="Calibri" panose="020F0502020204030204" pitchFamily="34" charset="0"/>
              </a:rPr>
              <a:t> </a:t>
            </a:r>
            <a:r>
              <a:rPr lang="en-US" altLang="en-US" sz="2400" dirty="0" smtClean="0">
                <a:latin typeface="+mn-lt"/>
                <a:ea typeface="Times New Roman" panose="02020603050405020304" pitchFamily="18" charset="0"/>
                <a:cs typeface="Calibri" panose="020F0502020204030204" pitchFamily="34" charset="0"/>
              </a:rPr>
              <a:t>N</a:t>
            </a:r>
            <a:r>
              <a:rPr lang="en-US" altLang="en-US" sz="100" dirty="0" smtClean="0">
                <a:latin typeface="+mn-lt"/>
                <a:ea typeface="Times New Roman" panose="02020603050405020304" pitchFamily="18" charset="0"/>
                <a:cs typeface="Calibri" panose="020F0502020204030204" pitchFamily="34" charset="0"/>
              </a:rPr>
              <a:t> </a:t>
            </a:r>
            <a:r>
              <a:rPr lang="en-US" altLang="en-US" sz="2400" dirty="0" smtClean="0">
                <a:latin typeface="+mn-lt"/>
                <a:ea typeface="Times New Roman" panose="02020603050405020304" pitchFamily="18" charset="0"/>
                <a:cs typeface="Calibri" panose="020F0502020204030204" pitchFamily="34" charset="0"/>
              </a:rPr>
              <a:t>Q </a:t>
            </a:r>
            <a:r>
              <a:rPr lang="en-US" altLang="en-US" sz="2400" dirty="0">
                <a:latin typeface="+mn-lt"/>
                <a:ea typeface="Times New Roman" panose="02020603050405020304" pitchFamily="18" charset="0"/>
                <a:cs typeface="Calibri" panose="020F0502020204030204" pitchFamily="34" charset="0"/>
              </a:rPr>
              <a:t>quere is an example of a </a:t>
            </a:r>
            <a:r>
              <a:rPr lang="en-US" altLang="en-US" sz="2400" b="1" dirty="0">
                <a:solidFill>
                  <a:schemeClr val="tx1"/>
                </a:solidFill>
                <a:latin typeface="+mn-lt"/>
                <a:ea typeface="Times New Roman" panose="02020603050405020304" pitchFamily="18" charset="0"/>
                <a:cs typeface="Calibri" panose="020F0502020204030204" pitchFamily="34" charset="0"/>
              </a:rPr>
              <a:t>projection</a:t>
            </a:r>
            <a:r>
              <a:rPr lang="en-US" altLang="en-US" sz="2400" dirty="0">
                <a:latin typeface="+mn-lt"/>
                <a:ea typeface="Times New Roman" panose="02020603050405020304" pitchFamily="18" charset="0"/>
                <a:cs typeface="Calibri" panose="020F0502020204030204" pitchFamily="34" charset="0"/>
              </a:rPr>
              <a:t>—it performs a transformation on the data. </a:t>
            </a:r>
          </a:p>
          <a:p>
            <a:pPr eaLnBrk="1" hangingPunct="1"/>
            <a:r>
              <a:rPr lang="en-US" altLang="en-US" sz="2400" dirty="0">
                <a:latin typeface="+mn-lt"/>
                <a:ea typeface="Times New Roman" panose="02020603050405020304" pitchFamily="18" charset="0"/>
                <a:cs typeface="Calibri" panose="020F0502020204030204" pitchFamily="34" charset="0"/>
              </a:rPr>
              <a:t>The transformation creates new objects containing only the specified properties </a:t>
            </a:r>
          </a:p>
          <a:p>
            <a:pPr eaLnBrk="1" hangingPunct="1"/>
            <a:r>
              <a:rPr lang="en-US" altLang="en-US" sz="2400" dirty="0">
                <a:latin typeface="+mn-lt"/>
                <a:ea typeface="Times New Roman" panose="02020603050405020304" pitchFamily="18" charset="0"/>
                <a:cs typeface="Calibri" panose="020F0502020204030204" pitchFamily="34" charset="0"/>
              </a:rPr>
              <a:t>Such rransformations can also manipulate the data.</a:t>
            </a:r>
          </a:p>
          <a:p>
            <a:pPr lvl="1" eaLnBrk="1" hangingPunct="1"/>
            <a:r>
              <a:rPr lang="en-US" altLang="en-US" sz="2400" dirty="0">
                <a:latin typeface="+mn-lt"/>
                <a:ea typeface="Times New Roman" panose="02020603050405020304" pitchFamily="18" charset="0"/>
                <a:cs typeface="Calibri" panose="020F0502020204030204" pitchFamily="34" charset="0"/>
              </a:rPr>
              <a:t>For example, you could give all employees a 10% raise by multiplying their </a:t>
            </a:r>
            <a:r>
              <a:rPr lang="en-US" altLang="en-US" sz="2400" dirty="0">
                <a:latin typeface="Consolas" panose="020B0609020204030204" pitchFamily="49" charset="0"/>
                <a:ea typeface="Times New Roman" panose="02020603050405020304" pitchFamily="18" charset="0"/>
                <a:cs typeface="Consolas" panose="020B0609020204030204" pitchFamily="49" charset="0"/>
              </a:rPr>
              <a:t>MonthlySalary</a:t>
            </a:r>
            <a:r>
              <a:rPr lang="en-US" altLang="en-US" sz="2400" dirty="0">
                <a:latin typeface="+mn-lt"/>
                <a:ea typeface="Times New Roman" panose="02020603050405020304" pitchFamily="18" charset="0"/>
                <a:cs typeface="Calibri" panose="020F0502020204030204" pitchFamily="34" charset="0"/>
              </a:rPr>
              <a:t> properties by 1.1</a:t>
            </a:r>
            <a:r>
              <a:rPr lang="en-US" altLang="en-US" sz="2400" dirty="0" smtClean="0">
                <a:latin typeface="+mn-lt"/>
                <a:ea typeface="Times New Roman" panose="02020603050405020304" pitchFamily="18" charset="0"/>
                <a:cs typeface="Calibri" panose="020F0502020204030204" pitchFamily="34" charset="0"/>
              </a:rPr>
              <a:t>.</a:t>
            </a:r>
            <a:endParaRPr lang="en-US" altLang="en-US" sz="2400" dirty="0">
              <a:latin typeface="+mn-lt"/>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6280556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9.4 Introduction </a:t>
            </a:r>
            <a:r>
              <a:rPr lang="en-US" dirty="0"/>
              <a:t>to </a:t>
            </a:r>
            <a:r>
              <a:rPr lang="en-US" dirty="0" smtClean="0"/>
              <a:t>Collections </a:t>
            </a:r>
            <a:r>
              <a:rPr lang="en-US" sz="2000" b="0" dirty="0" smtClean="0"/>
              <a:t>(1 of 4)</a:t>
            </a:r>
            <a:endParaRPr lang="en-IN" sz="2000" b="0" dirty="0"/>
          </a:p>
        </p:txBody>
      </p:sp>
      <p:sp>
        <p:nvSpPr>
          <p:cNvPr id="3" name="Text Placeholder 2"/>
          <p:cNvSpPr>
            <a:spLocks noGrp="1"/>
          </p:cNvSpPr>
          <p:nvPr>
            <p:ph type="body" idx="1"/>
          </p:nvPr>
        </p:nvSpPr>
        <p:spPr>
          <a:xfrm>
            <a:off x="457200" y="1600201"/>
            <a:ext cx="8229600" cy="2565400"/>
          </a:xfrm>
        </p:spPr>
        <p:txBody>
          <a:bodyPr/>
          <a:lstStyle/>
          <a:p>
            <a:r>
              <a:rPr lang="en-US" altLang="en-US" sz="2400" dirty="0" smtClean="0">
                <a:latin typeface="+mn-lt"/>
                <a:ea typeface="Times New Roman" panose="02020603050405020304" pitchFamily="18" charset="0"/>
                <a:cs typeface="Calibri" panose="020F0502020204030204" pitchFamily="34" charset="0"/>
              </a:rPr>
              <a:t>The </a:t>
            </a:r>
            <a:r>
              <a:rPr lang="en-US" altLang="en-US" sz="2400" dirty="0">
                <a:latin typeface="+mn-lt"/>
                <a:ea typeface="Times New Roman" panose="02020603050405020304" pitchFamily="18" charset="0"/>
                <a:cs typeface="Calibri" panose="020F0502020204030204" pitchFamily="34" charset="0"/>
              </a:rPr>
              <a:t>.</a:t>
            </a:r>
            <a:r>
              <a:rPr lang="en-US" altLang="en-US" sz="2400" dirty="0" smtClean="0">
                <a:latin typeface="+mn-lt"/>
                <a:ea typeface="Times New Roman" panose="02020603050405020304" pitchFamily="18" charset="0"/>
                <a:cs typeface="Calibri" panose="020F0502020204030204" pitchFamily="34" charset="0"/>
              </a:rPr>
              <a:t>NET </a:t>
            </a:r>
            <a:r>
              <a:rPr lang="en-US" altLang="en-US" sz="2400" dirty="0">
                <a:latin typeface="+mn-lt"/>
                <a:ea typeface="Times New Roman" panose="02020603050405020304" pitchFamily="18" charset="0"/>
                <a:cs typeface="Calibri" panose="020F0502020204030204" pitchFamily="34" charset="0"/>
              </a:rPr>
              <a:t>Framework Class Library provides several classes, called </a:t>
            </a:r>
            <a:r>
              <a:rPr lang="en-US" altLang="en-US" sz="2400" b="1" dirty="0">
                <a:latin typeface="+mn-lt"/>
                <a:ea typeface="Times New Roman" panose="02020603050405020304" pitchFamily="18" charset="0"/>
                <a:cs typeface="Calibri" panose="020F0502020204030204" pitchFamily="34" charset="0"/>
              </a:rPr>
              <a:t>collections</a:t>
            </a:r>
            <a:r>
              <a:rPr lang="en-US" altLang="en-US" sz="2400" dirty="0">
                <a:latin typeface="+mn-lt"/>
                <a:ea typeface="Times New Roman" panose="02020603050405020304" pitchFamily="18" charset="0"/>
                <a:cs typeface="Calibri" panose="020F0502020204030204" pitchFamily="34" charset="0"/>
              </a:rPr>
              <a:t>, used to store groups of related objects.</a:t>
            </a:r>
          </a:p>
          <a:p>
            <a:r>
              <a:rPr lang="en-US" altLang="en-US" sz="2400" dirty="0" smtClean="0">
                <a:latin typeface="+mn-lt"/>
                <a:ea typeface="Times New Roman" panose="02020603050405020304" pitchFamily="18" charset="0"/>
                <a:cs typeface="Calibri" panose="020F0502020204030204" pitchFamily="34" charset="0"/>
              </a:rPr>
              <a:t>These </a:t>
            </a:r>
            <a:r>
              <a:rPr lang="en-US" altLang="en-US" sz="2400" dirty="0">
                <a:latin typeface="+mn-lt"/>
                <a:ea typeface="Times New Roman" panose="02020603050405020304" pitchFamily="18" charset="0"/>
                <a:cs typeface="Calibri" panose="020F0502020204030204" pitchFamily="34" charset="0"/>
              </a:rPr>
              <a:t>classes provide efficient methods that organize, store and retrieve your data </a:t>
            </a:r>
            <a:r>
              <a:rPr lang="en-US" altLang="en-US" sz="2400" b="1" dirty="0">
                <a:latin typeface="+mn-lt"/>
                <a:ea typeface="Times New Roman" panose="02020603050405020304" pitchFamily="18" charset="0"/>
                <a:cs typeface="Calibri" panose="020F0502020204030204" pitchFamily="34" charset="0"/>
              </a:rPr>
              <a:t>without</a:t>
            </a:r>
            <a:r>
              <a:rPr lang="en-US" altLang="en-US" sz="2400" dirty="0">
                <a:latin typeface="+mn-lt"/>
                <a:ea typeface="Times New Roman" panose="02020603050405020304" pitchFamily="18" charset="0"/>
                <a:cs typeface="Calibri" panose="020F0502020204030204" pitchFamily="34" charset="0"/>
              </a:rPr>
              <a:t> requiring knowledge of how the data is being </a:t>
            </a:r>
            <a:r>
              <a:rPr lang="en-US" altLang="en-US" sz="2400" b="1" dirty="0">
                <a:latin typeface="+mn-lt"/>
                <a:ea typeface="Times New Roman" panose="02020603050405020304" pitchFamily="18" charset="0"/>
                <a:cs typeface="Calibri" panose="020F0502020204030204" pitchFamily="34" charset="0"/>
              </a:rPr>
              <a:t>stored</a:t>
            </a:r>
            <a:r>
              <a:rPr lang="en-US" altLang="en-US" sz="2400" dirty="0" smtClean="0">
                <a:latin typeface="+mn-lt"/>
                <a:ea typeface="Times New Roman" panose="02020603050405020304" pitchFamily="18" charset="0"/>
                <a:cs typeface="Calibri" panose="020F0502020204030204" pitchFamily="34" charset="0"/>
              </a:rPr>
              <a:t>.</a:t>
            </a:r>
            <a:endParaRPr lang="en-US" altLang="en-US" sz="2400" dirty="0">
              <a:latin typeface="+mn-lt"/>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9026970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9.4.1 </a:t>
            </a:r>
            <a:r>
              <a:rPr lang="en-US" sz="700" dirty="0">
                <a:solidFill>
                  <a:schemeClr val="bg1"/>
                </a:solidFill>
              </a:rPr>
              <a:t>List left angle bracket T right angle bracket</a:t>
            </a:r>
            <a:r>
              <a:rPr lang="en-US" dirty="0" smtClean="0"/>
              <a:t> Collection</a:t>
            </a:r>
            <a:endParaRPr lang="en-IN" dirty="0"/>
          </a:p>
        </p:txBody>
      </p:sp>
      <p:graphicFrame>
        <p:nvGraphicFramePr>
          <p:cNvPr id="19" name="Object 18"/>
          <p:cNvGraphicFramePr>
            <a:graphicFrameLocks noChangeAspect="1"/>
          </p:cNvGraphicFramePr>
          <p:nvPr>
            <p:extLst/>
          </p:nvPr>
        </p:nvGraphicFramePr>
        <p:xfrm>
          <a:off x="1447415" y="750482"/>
          <a:ext cx="1798539" cy="467991"/>
        </p:xfrm>
        <a:graphic>
          <a:graphicData uri="http://schemas.openxmlformats.org/presentationml/2006/ole">
            <mc:AlternateContent xmlns:mc="http://schemas.openxmlformats.org/markup-compatibility/2006">
              <mc:Choice xmlns:v="urn:schemas-microsoft-com:vml" Requires="v">
                <p:oleObj spid="_x0000_s10294" name="Equation" r:id="rId3" imgW="685800" imgH="177480" progId="Equation.DSMT4">
                  <p:embed/>
                </p:oleObj>
              </mc:Choice>
              <mc:Fallback>
                <p:oleObj name="Equation" r:id="rId3" imgW="685800" imgH="177480" progId="Equation.DSMT4">
                  <p:embed/>
                  <p:pic>
                    <p:nvPicPr>
                      <p:cNvPr id="19" name="Object 18"/>
                      <p:cNvPicPr/>
                      <p:nvPr/>
                    </p:nvPicPr>
                    <p:blipFill>
                      <a:blip r:embed="rId4"/>
                      <a:stretch>
                        <a:fillRect/>
                      </a:stretch>
                    </p:blipFill>
                    <p:spPr>
                      <a:xfrm>
                        <a:off x="1447415" y="750482"/>
                        <a:ext cx="1798539" cy="467991"/>
                      </a:xfrm>
                      <a:prstGeom prst="rect">
                        <a:avLst/>
                      </a:prstGeom>
                    </p:spPr>
                  </p:pic>
                </p:oleObj>
              </mc:Fallback>
            </mc:AlternateContent>
          </a:graphicData>
        </a:graphic>
      </p:graphicFrame>
      <p:sp>
        <p:nvSpPr>
          <p:cNvPr id="3" name="Text Placeholder 2"/>
          <p:cNvSpPr>
            <a:spLocks noGrp="1"/>
          </p:cNvSpPr>
          <p:nvPr>
            <p:ph type="body" idx="1"/>
          </p:nvPr>
        </p:nvSpPr>
        <p:spPr>
          <a:xfrm>
            <a:off x="457200" y="1600201"/>
            <a:ext cx="4259943" cy="533400"/>
          </a:xfrm>
        </p:spPr>
        <p:txBody>
          <a:bodyPr/>
          <a:lstStyle/>
          <a:p>
            <a:r>
              <a:rPr lang="en-US" altLang="en-US" sz="2400" dirty="0">
                <a:latin typeface="+mn-lt"/>
                <a:ea typeface="Times New Roman" panose="02020603050405020304" pitchFamily="18" charset="0"/>
                <a:cs typeface="Calibri" panose="020F0502020204030204" pitchFamily="34" charset="0"/>
              </a:rPr>
              <a:t>The generic collection </a:t>
            </a:r>
            <a:r>
              <a:rPr lang="en-US" altLang="en-US" sz="2400" dirty="0" smtClean="0">
                <a:latin typeface="+mn-lt"/>
                <a:ea typeface="Times New Roman" panose="02020603050405020304" pitchFamily="18" charset="0"/>
                <a:cs typeface="Calibri" panose="020F0502020204030204" pitchFamily="34" charset="0"/>
              </a:rPr>
              <a:t>class</a:t>
            </a:r>
            <a:endParaRPr lang="en-US" altLang="en-US" sz="2400" dirty="0">
              <a:latin typeface="+mn-lt"/>
              <a:cs typeface="Times New Roman" panose="02020603050405020304" pitchFamily="18" charset="0"/>
            </a:endParaRPr>
          </a:p>
        </p:txBody>
      </p:sp>
      <p:graphicFrame>
        <p:nvGraphicFramePr>
          <p:cNvPr id="16" name="Object 15" descr="List left angle bracket T right angle bracket"/>
          <p:cNvGraphicFramePr>
            <a:graphicFrameLocks noChangeAspect="1"/>
          </p:cNvGraphicFramePr>
          <p:nvPr>
            <p:extLst>
              <p:ext uri="{D42A27DB-BD31-4B8C-83A1-F6EECF244321}">
                <p14:modId xmlns:p14="http://schemas.microsoft.com/office/powerpoint/2010/main" val="1913988390"/>
              </p:ext>
            </p:extLst>
          </p:nvPr>
        </p:nvGraphicFramePr>
        <p:xfrm>
          <a:off x="4657136" y="1729705"/>
          <a:ext cx="1222821" cy="323010"/>
        </p:xfrm>
        <a:graphic>
          <a:graphicData uri="http://schemas.openxmlformats.org/presentationml/2006/ole">
            <mc:AlternateContent xmlns:mc="http://schemas.openxmlformats.org/markup-compatibility/2006">
              <mc:Choice xmlns:v="urn:schemas-microsoft-com:vml" Requires="v">
                <p:oleObj spid="_x0000_s10295" name="Equation" r:id="rId5" imgW="672840" imgH="177480" progId="Equation.DSMT4">
                  <p:embed/>
                </p:oleObj>
              </mc:Choice>
              <mc:Fallback>
                <p:oleObj name="Equation" r:id="rId5" imgW="672840" imgH="177480" progId="Equation.DSMT4">
                  <p:embed/>
                  <p:pic>
                    <p:nvPicPr>
                      <p:cNvPr id="16" name="Object 15" descr="List left angle bracket T right angle bracket"/>
                      <p:cNvPicPr/>
                      <p:nvPr/>
                    </p:nvPicPr>
                    <p:blipFill>
                      <a:blip r:embed="rId6"/>
                      <a:stretch>
                        <a:fillRect/>
                      </a:stretch>
                    </p:blipFill>
                    <p:spPr>
                      <a:xfrm>
                        <a:off x="4657136" y="1729705"/>
                        <a:ext cx="1222821" cy="323010"/>
                      </a:xfrm>
                      <a:prstGeom prst="rect">
                        <a:avLst/>
                      </a:prstGeom>
                    </p:spPr>
                  </p:pic>
                </p:oleObj>
              </mc:Fallback>
            </mc:AlternateContent>
          </a:graphicData>
        </a:graphic>
      </p:graphicFrame>
      <p:sp>
        <p:nvSpPr>
          <p:cNvPr id="5" name="Content Placeholder 4"/>
          <p:cNvSpPr>
            <a:spLocks noGrp="1"/>
          </p:cNvSpPr>
          <p:nvPr>
            <p:ph sz="quarter" idx="14"/>
          </p:nvPr>
        </p:nvSpPr>
        <p:spPr>
          <a:xfrm>
            <a:off x="5835165" y="1584751"/>
            <a:ext cx="2626430" cy="431800"/>
          </a:xfrm>
        </p:spPr>
        <p:txBody>
          <a:bodyPr/>
          <a:lstStyle/>
          <a:p>
            <a:pPr marL="432" indent="0">
              <a:buNone/>
            </a:pPr>
            <a:r>
              <a:rPr lang="en-US" altLang="en-US" sz="2400" dirty="0">
                <a:latin typeface="+mn-lt"/>
                <a:ea typeface="Times New Roman" panose="02020603050405020304" pitchFamily="18" charset="0"/>
                <a:cs typeface="Calibri" panose="020F0502020204030204" pitchFamily="34" charset="0"/>
              </a:rPr>
              <a:t>(from namespace</a:t>
            </a:r>
            <a:endParaRPr lang="en-IN" sz="2400" dirty="0">
              <a:latin typeface="+mn-lt"/>
            </a:endParaRPr>
          </a:p>
        </p:txBody>
      </p:sp>
      <p:sp>
        <p:nvSpPr>
          <p:cNvPr id="6" name="Content Placeholder 5"/>
          <p:cNvSpPr>
            <a:spLocks noGrp="1"/>
          </p:cNvSpPr>
          <p:nvPr>
            <p:ph sz="quarter" idx="15"/>
          </p:nvPr>
        </p:nvSpPr>
        <p:spPr>
          <a:xfrm>
            <a:off x="457200" y="1972544"/>
            <a:ext cx="8229600" cy="758032"/>
          </a:xfrm>
        </p:spPr>
        <p:txBody>
          <a:bodyPr/>
          <a:lstStyle/>
          <a:p>
            <a:pPr marL="261938" indent="0">
              <a:buNone/>
            </a:pPr>
            <a:r>
              <a:rPr lang="en-US" altLang="en-US" sz="2400" dirty="0">
                <a:latin typeface="Consolas" panose="020B0609020204030204" pitchFamily="49" charset="0"/>
                <a:ea typeface="Times New Roman" panose="02020603050405020304" pitchFamily="18" charset="0"/>
                <a:cs typeface="Consolas" panose="020B0609020204030204" pitchFamily="49" charset="0"/>
              </a:rPr>
              <a:t>System.Collections.Generic</a:t>
            </a:r>
            <a:r>
              <a:rPr lang="en-US" altLang="en-US" sz="2400" dirty="0">
                <a:ea typeface="Times New Roman" panose="02020603050405020304" pitchFamily="18" charset="0"/>
                <a:cs typeface="Calibri" panose="020F0502020204030204" pitchFamily="34" charset="0"/>
              </a:rPr>
              <a:t>) does not need </a:t>
            </a:r>
            <a:r>
              <a:rPr lang="en-US" altLang="en-US" sz="2400" dirty="0" smtClean="0">
                <a:ea typeface="Times New Roman" panose="02020603050405020304" pitchFamily="18" charset="0"/>
                <a:cs typeface="Calibri" panose="020F0502020204030204" pitchFamily="34" charset="0"/>
              </a:rPr>
              <a:t>to be </a:t>
            </a:r>
            <a:r>
              <a:rPr lang="en-US" altLang="en-US" sz="2400" dirty="0">
                <a:ea typeface="Times New Roman" panose="02020603050405020304" pitchFamily="18" charset="0"/>
                <a:cs typeface="Calibri" panose="020F0502020204030204" pitchFamily="34" charset="0"/>
              </a:rPr>
              <a:t>reallocated to change its size.</a:t>
            </a:r>
            <a:r>
              <a:rPr lang="en-US" altLang="en-US" sz="2400" dirty="0">
                <a:solidFill>
                  <a:srgbClr val="5AD9B3"/>
                </a:solidFill>
                <a:ea typeface="Times New Roman" panose="02020603050405020304" pitchFamily="18" charset="0"/>
                <a:cs typeface="Calibri" panose="020F0502020204030204" pitchFamily="34" charset="0"/>
              </a:rPr>
              <a:t> </a:t>
            </a:r>
          </a:p>
        </p:txBody>
      </p:sp>
      <p:sp>
        <p:nvSpPr>
          <p:cNvPr id="7" name="Content Placeholder 6"/>
          <p:cNvSpPr>
            <a:spLocks noGrp="1"/>
          </p:cNvSpPr>
          <p:nvPr>
            <p:ph sz="quarter" idx="16"/>
          </p:nvPr>
        </p:nvSpPr>
        <p:spPr>
          <a:xfrm>
            <a:off x="457200" y="2891633"/>
            <a:ext cx="413657" cy="652462"/>
          </a:xfrm>
        </p:spPr>
        <p:txBody>
          <a:bodyPr/>
          <a:lstStyle/>
          <a:p>
            <a:r>
              <a:rPr lang="en-IN" sz="2400" dirty="0" smtClean="0">
                <a:latin typeface="+mn-lt"/>
              </a:rPr>
              <a:t> </a:t>
            </a:r>
            <a:endParaRPr lang="en-IN" sz="2400" dirty="0">
              <a:latin typeface="+mn-lt"/>
            </a:endParaRPr>
          </a:p>
        </p:txBody>
      </p:sp>
      <p:graphicFrame>
        <p:nvGraphicFramePr>
          <p:cNvPr id="17" name="Object 16" descr="List left angle bracket T right angle bracket"/>
          <p:cNvGraphicFramePr>
            <a:graphicFrameLocks noChangeAspect="1"/>
          </p:cNvGraphicFramePr>
          <p:nvPr>
            <p:extLst/>
          </p:nvPr>
        </p:nvGraphicFramePr>
        <p:xfrm>
          <a:off x="806763" y="3009169"/>
          <a:ext cx="1140547" cy="301278"/>
        </p:xfrm>
        <a:graphic>
          <a:graphicData uri="http://schemas.openxmlformats.org/presentationml/2006/ole">
            <mc:AlternateContent xmlns:mc="http://schemas.openxmlformats.org/markup-compatibility/2006">
              <mc:Choice xmlns:v="urn:schemas-microsoft-com:vml" Requires="v">
                <p:oleObj spid="_x0000_s10296" name="Equation" r:id="rId7" imgW="672840" imgH="177480" progId="Equation.DSMT4">
                  <p:embed/>
                </p:oleObj>
              </mc:Choice>
              <mc:Fallback>
                <p:oleObj name="Equation" r:id="rId7" imgW="672840" imgH="177480" progId="Equation.DSMT4">
                  <p:embed/>
                  <p:pic>
                    <p:nvPicPr>
                      <p:cNvPr id="17" name="Object 16" descr="List left angle bracket T right angle bracket"/>
                      <p:cNvPicPr/>
                      <p:nvPr/>
                    </p:nvPicPr>
                    <p:blipFill>
                      <a:blip r:embed="rId6"/>
                      <a:stretch>
                        <a:fillRect/>
                      </a:stretch>
                    </p:blipFill>
                    <p:spPr>
                      <a:xfrm>
                        <a:off x="806763" y="3009169"/>
                        <a:ext cx="1140547" cy="301278"/>
                      </a:xfrm>
                      <a:prstGeom prst="rect">
                        <a:avLst/>
                      </a:prstGeom>
                    </p:spPr>
                  </p:pic>
                </p:oleObj>
              </mc:Fallback>
            </mc:AlternateContent>
          </a:graphicData>
        </a:graphic>
      </p:graphicFrame>
      <p:sp>
        <p:nvSpPr>
          <p:cNvPr id="8" name="Content Placeholder 7"/>
          <p:cNvSpPr>
            <a:spLocks noGrp="1"/>
          </p:cNvSpPr>
          <p:nvPr>
            <p:ph sz="quarter" idx="17"/>
          </p:nvPr>
        </p:nvSpPr>
        <p:spPr>
          <a:xfrm>
            <a:off x="457200" y="2888565"/>
            <a:ext cx="8229600" cy="2651471"/>
          </a:xfrm>
        </p:spPr>
        <p:txBody>
          <a:bodyPr/>
          <a:lstStyle/>
          <a:p>
            <a:pPr marL="261938" indent="1174750">
              <a:buNone/>
            </a:pPr>
            <a:r>
              <a:rPr lang="en-US" altLang="en-US" sz="2400" dirty="0" smtClean="0">
                <a:latin typeface="+mn-lt"/>
                <a:ea typeface="Times New Roman" panose="02020603050405020304" pitchFamily="18" charset="0"/>
                <a:cs typeface="Lucida Console" panose="020B0609040504020204" pitchFamily="49" charset="0"/>
              </a:rPr>
              <a:t>is </a:t>
            </a:r>
            <a:r>
              <a:rPr lang="en-US" altLang="en-US" sz="2400" dirty="0">
                <a:latin typeface="+mn-lt"/>
                <a:ea typeface="Times New Roman" panose="02020603050405020304" pitchFamily="18" charset="0"/>
                <a:cs typeface="Lucida Console" panose="020B0609040504020204" pitchFamily="49" charset="0"/>
              </a:rPr>
              <a:t>called a </a:t>
            </a:r>
            <a:r>
              <a:rPr lang="en-US" altLang="en-US" sz="2400" b="1" dirty="0">
                <a:solidFill>
                  <a:schemeClr val="tx1"/>
                </a:solidFill>
                <a:latin typeface="+mn-lt"/>
                <a:ea typeface="Times New Roman" panose="02020603050405020304" pitchFamily="18" charset="0"/>
                <a:cs typeface="Lucida Console" panose="020B0609040504020204" pitchFamily="49" charset="0"/>
              </a:rPr>
              <a:t>generic </a:t>
            </a:r>
            <a:r>
              <a:rPr lang="en-US" altLang="en-US" sz="2400" b="1" dirty="0" smtClean="0">
                <a:solidFill>
                  <a:schemeClr val="tx1"/>
                </a:solidFill>
                <a:latin typeface="+mn-lt"/>
                <a:ea typeface="Times New Roman" panose="02020603050405020304" pitchFamily="18" charset="0"/>
                <a:cs typeface="Lucida Console" panose="020B0609040504020204" pitchFamily="49" charset="0"/>
              </a:rPr>
              <a:t>class</a:t>
            </a:r>
            <a:r>
              <a:rPr lang="en-US" altLang="en-US" sz="2400" dirty="0">
                <a:latin typeface="+mn-lt"/>
                <a:ea typeface="Times New Roman" panose="02020603050405020304" pitchFamily="18" charset="0"/>
                <a:cs typeface="Lucida Console" panose="020B0609040504020204" pitchFamily="49" charset="0"/>
              </a:rPr>
              <a:t> </a:t>
            </a:r>
            <a:r>
              <a:rPr lang="en-US" altLang="en-US" sz="2400" dirty="0" smtClean="0">
                <a:latin typeface="+mn-lt"/>
                <a:ea typeface="Times New Roman" panose="02020603050405020304" pitchFamily="18" charset="0"/>
                <a:cs typeface="Lucida Console" panose="020B0609040504020204" pitchFamily="49" charset="0"/>
              </a:rPr>
              <a:t>because </a:t>
            </a:r>
            <a:r>
              <a:rPr lang="en-US" altLang="en-US" sz="2400" dirty="0">
                <a:latin typeface="+mn-lt"/>
                <a:ea typeface="Times New Roman" panose="02020603050405020304" pitchFamily="18" charset="0"/>
                <a:cs typeface="Lucida Console" panose="020B0609040504020204" pitchFamily="49" charset="0"/>
              </a:rPr>
              <a:t>it can be used with any type of object.</a:t>
            </a:r>
            <a:endParaRPr lang="en-US" altLang="en-US" sz="2400" dirty="0">
              <a:latin typeface="+mn-lt"/>
              <a:ea typeface="Times New Roman" panose="02020603050405020304" pitchFamily="18" charset="0"/>
              <a:cs typeface="Calibri" panose="020F0502020204030204" pitchFamily="34" charset="0"/>
            </a:endParaRPr>
          </a:p>
          <a:p>
            <a:pPr eaLnBrk="1" hangingPunct="1"/>
            <a:r>
              <a:rPr lang="en-US" altLang="en-US" sz="2400" dirty="0">
                <a:latin typeface="+mn-lt"/>
                <a:ea typeface="Times New Roman" panose="02020603050405020304" pitchFamily="18" charset="0"/>
                <a:cs typeface="Lucida Console" panose="020B0609040504020204" pitchFamily="49" charset="0"/>
              </a:rPr>
              <a:t>T</a:t>
            </a:r>
            <a:r>
              <a:rPr lang="en-US" altLang="en-US" sz="2400" dirty="0">
                <a:latin typeface="+mn-lt"/>
                <a:cs typeface="Times New Roman" panose="02020603050405020304" pitchFamily="18" charset="0"/>
              </a:rPr>
              <a:t> is a placeholder for the type of the objects stored in the list</a:t>
            </a:r>
            <a:r>
              <a:rPr lang="en-US" altLang="en-US" sz="2400" dirty="0" smtClean="0">
                <a:latin typeface="+mn-lt"/>
                <a:cs typeface="Times New Roman" panose="02020603050405020304" pitchFamily="18" charset="0"/>
              </a:rPr>
              <a:t>.</a:t>
            </a:r>
          </a:p>
          <a:p>
            <a:r>
              <a:rPr lang="en-US" altLang="en-US" sz="2400" dirty="0" smtClean="0">
                <a:latin typeface="+mn-lt"/>
                <a:cs typeface="Times New Roman" panose="02020603050405020304" pitchFamily="18" charset="0"/>
              </a:rPr>
              <a:t>Figure</a:t>
            </a:r>
            <a:r>
              <a:rPr lang="en-US" altLang="en-US" sz="2400" dirty="0">
                <a:latin typeface="+mn-lt"/>
                <a:cs typeface="Times New Roman" panose="02020603050405020304" pitchFamily="18" charset="0"/>
              </a:rPr>
              <a:t> 9.5 shows some common methods and properties of </a:t>
            </a:r>
            <a:r>
              <a:rPr lang="en-US" altLang="en-US" sz="2400" dirty="0" smtClean="0">
                <a:latin typeface="+mn-lt"/>
                <a:cs typeface="Times New Roman" panose="02020603050405020304" pitchFamily="18" charset="0"/>
              </a:rPr>
              <a:t>class</a:t>
            </a:r>
            <a:endParaRPr lang="en-US" altLang="en-US" sz="2400" dirty="0">
              <a:latin typeface="+mn-lt"/>
              <a:cs typeface="Times New Roman" panose="02020603050405020304" pitchFamily="18" charset="0"/>
            </a:endParaRPr>
          </a:p>
        </p:txBody>
      </p:sp>
      <p:graphicFrame>
        <p:nvGraphicFramePr>
          <p:cNvPr id="18" name="Object 17" descr="List left angle bracket T right angle bracket."/>
          <p:cNvGraphicFramePr>
            <a:graphicFrameLocks noChangeAspect="1"/>
          </p:cNvGraphicFramePr>
          <p:nvPr>
            <p:extLst>
              <p:ext uri="{D42A27DB-BD31-4B8C-83A1-F6EECF244321}">
                <p14:modId xmlns:p14="http://schemas.microsoft.com/office/powerpoint/2010/main" val="2970021965"/>
              </p:ext>
            </p:extLst>
          </p:nvPr>
        </p:nvGraphicFramePr>
        <p:xfrm>
          <a:off x="1917814" y="5232458"/>
          <a:ext cx="1338262" cy="322263"/>
        </p:xfrm>
        <a:graphic>
          <a:graphicData uri="http://schemas.openxmlformats.org/presentationml/2006/ole">
            <mc:AlternateContent xmlns:mc="http://schemas.openxmlformats.org/markup-compatibility/2006">
              <mc:Choice xmlns:v="urn:schemas-microsoft-com:vml" Requires="v">
                <p:oleObj spid="_x0000_s10297" name="Equation" r:id="rId8" imgW="736560" imgH="177480" progId="Equation.DSMT4">
                  <p:embed/>
                </p:oleObj>
              </mc:Choice>
              <mc:Fallback>
                <p:oleObj name="Equation" r:id="rId8" imgW="736560" imgH="177480" progId="Equation.DSMT4">
                  <p:embed/>
                  <p:pic>
                    <p:nvPicPr>
                      <p:cNvPr id="18" name="Object 17" descr="List left angle bracket T right angle bracket."/>
                      <p:cNvPicPr/>
                      <p:nvPr/>
                    </p:nvPicPr>
                    <p:blipFill>
                      <a:blip r:embed="rId9"/>
                      <a:stretch>
                        <a:fillRect/>
                      </a:stretch>
                    </p:blipFill>
                    <p:spPr>
                      <a:xfrm>
                        <a:off x="1917814" y="5232458"/>
                        <a:ext cx="1338262" cy="322263"/>
                      </a:xfrm>
                      <a:prstGeom prst="rect">
                        <a:avLst/>
                      </a:prstGeom>
                    </p:spPr>
                  </p:pic>
                </p:oleObj>
              </mc:Fallback>
            </mc:AlternateContent>
          </a:graphicData>
        </a:graphic>
      </p:graphicFrame>
    </p:spTree>
    <p:extLst>
      <p:ext uri="{BB962C8B-B14F-4D97-AF65-F5344CB8AC3E}">
        <p14:creationId xmlns:p14="http://schemas.microsoft.com/office/powerpoint/2010/main" val="36238389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Figure 9.5 Some Methods </a:t>
            </a:r>
            <a:r>
              <a:rPr lang="en-IN" dirty="0"/>
              <a:t>and </a:t>
            </a:r>
            <a:r>
              <a:rPr lang="en-IN" dirty="0" smtClean="0"/>
              <a:t>Properties </a:t>
            </a:r>
            <a:r>
              <a:rPr lang="en-IN" dirty="0"/>
              <a:t>of </a:t>
            </a:r>
            <a:r>
              <a:rPr lang="en-IN" dirty="0" smtClean="0"/>
              <a:t>Class </a:t>
            </a:r>
            <a:r>
              <a:rPr lang="en-US" sz="700" dirty="0">
                <a:solidFill>
                  <a:schemeClr val="bg1"/>
                </a:solidFill>
              </a:rPr>
              <a:t>List left angle bracket T right angle bracket</a:t>
            </a:r>
            <a:r>
              <a:rPr lang="en-IN" dirty="0" smtClean="0"/>
              <a:t> </a:t>
            </a:r>
            <a:r>
              <a:rPr lang="en-IN" sz="2000" b="0" dirty="0" smtClean="0"/>
              <a:t>(1 of 2)</a:t>
            </a:r>
            <a:endParaRPr lang="en-IN" sz="2000" b="0" dirty="0"/>
          </a:p>
        </p:txBody>
      </p:sp>
      <p:graphicFrame>
        <p:nvGraphicFramePr>
          <p:cNvPr id="7" name="Object 6"/>
          <p:cNvGraphicFramePr>
            <a:graphicFrameLocks noChangeAspect="1"/>
          </p:cNvGraphicFramePr>
          <p:nvPr>
            <p:extLst/>
          </p:nvPr>
        </p:nvGraphicFramePr>
        <p:xfrm>
          <a:off x="1651669" y="766237"/>
          <a:ext cx="1711249" cy="445277"/>
        </p:xfrm>
        <a:graphic>
          <a:graphicData uri="http://schemas.openxmlformats.org/presentationml/2006/ole">
            <mc:AlternateContent xmlns:mc="http://schemas.openxmlformats.org/markup-compatibility/2006">
              <mc:Choice xmlns:v="urn:schemas-microsoft-com:vml" Requires="v">
                <p:oleObj spid="_x0000_s11279" name="Equation" r:id="rId3" imgW="685800" imgH="177480" progId="Equation.DSMT4">
                  <p:embed/>
                </p:oleObj>
              </mc:Choice>
              <mc:Fallback>
                <p:oleObj name="Equation" r:id="rId3" imgW="685800" imgH="177480" progId="Equation.DSMT4">
                  <p:embed/>
                  <p:pic>
                    <p:nvPicPr>
                      <p:cNvPr id="7" name="Object 6"/>
                      <p:cNvPicPr/>
                      <p:nvPr/>
                    </p:nvPicPr>
                    <p:blipFill>
                      <a:blip r:embed="rId4"/>
                      <a:stretch>
                        <a:fillRect/>
                      </a:stretch>
                    </p:blipFill>
                    <p:spPr>
                      <a:xfrm>
                        <a:off x="1651669" y="766237"/>
                        <a:ext cx="1711249" cy="445277"/>
                      </a:xfrm>
                      <a:prstGeom prst="rect">
                        <a:avLst/>
                      </a:prstGeom>
                    </p:spPr>
                  </p:pic>
                </p:oleObj>
              </mc:Fallback>
            </mc:AlternateContent>
          </a:graphicData>
        </a:graphic>
      </p:graphicFrame>
      <p:graphicFrame>
        <p:nvGraphicFramePr>
          <p:cNvPr id="6" name="Table 5" descr="A table titled, some methods and properties of class list, left angle bracket, t, right angle bracket. The table has 13 rows and 2 columns. The columns have the following headings from left to right: method or property, description. The row entries are as follows. Row 1. Method or property: add. Description: adds an element to the end of the list. Row 2. Method or property: add range. Description: adds the elements of its collection argument to the end of the list. Row 3. Method or property: capacity. Description: property that gets or sets the number of elements a list can store without resizing. Row 4. Method or property: clear. Description: removes all the elements from the list. Row 5. Method or property: contains. Description: returns true if the list contains the specified element and false otherwise. Row 6. Method or property: count. Description: property that returns the number of elements stored in the list. Row 7. Method or property: index of. Description: returns the index of the first occurrence of the specified value in the list."/>
          <p:cNvGraphicFramePr>
            <a:graphicFrameLocks noGrp="1"/>
          </p:cNvGraphicFramePr>
          <p:nvPr>
            <p:extLst/>
          </p:nvPr>
        </p:nvGraphicFramePr>
        <p:xfrm>
          <a:off x="566057" y="1598045"/>
          <a:ext cx="8011886" cy="4008120"/>
        </p:xfrm>
        <a:graphic>
          <a:graphicData uri="http://schemas.openxmlformats.org/drawingml/2006/table">
            <a:tbl>
              <a:tblPr firstRow="1" bandRow="1">
                <a:tableStyleId>{40F9630F-82C1-40B7-BC3A-925EFCFF5E92}</a:tableStyleId>
              </a:tblPr>
              <a:tblGrid>
                <a:gridCol w="2148114">
                  <a:extLst>
                    <a:ext uri="{9D8B030D-6E8A-4147-A177-3AD203B41FA5}">
                      <a16:colId xmlns:a16="http://schemas.microsoft.com/office/drawing/2014/main" val="3926016208"/>
                    </a:ext>
                  </a:extLst>
                </a:gridCol>
                <a:gridCol w="5863772">
                  <a:extLst>
                    <a:ext uri="{9D8B030D-6E8A-4147-A177-3AD203B41FA5}">
                      <a16:colId xmlns:a16="http://schemas.microsoft.com/office/drawing/2014/main" val="1542854486"/>
                    </a:ext>
                  </a:extLst>
                </a:gridCol>
              </a:tblGrid>
              <a:tr h="370840">
                <a:tc>
                  <a:txBody>
                    <a:bodyPr/>
                    <a:lstStyle/>
                    <a:p>
                      <a:r>
                        <a:rPr lang="en-IN" sz="1600" b="1" i="0" u="none" strike="noStrike" cap="none" baseline="0" dirty="0" smtClean="0">
                          <a:solidFill>
                            <a:schemeClr val="dk1"/>
                          </a:solidFill>
                          <a:latin typeface="+mn-lt"/>
                          <a:ea typeface="Arial"/>
                          <a:cs typeface="Arial"/>
                          <a:sym typeface="Arial"/>
                        </a:rPr>
                        <a:t>Method or property</a:t>
                      </a:r>
                      <a:endParaRPr lang="en-IN" sz="1600" b="1"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b="1" i="0" u="none" strike="noStrike" cap="none" baseline="0" dirty="0" smtClean="0">
                          <a:solidFill>
                            <a:schemeClr val="dk1"/>
                          </a:solidFill>
                          <a:latin typeface="+mn-lt"/>
                          <a:ea typeface="Arial"/>
                          <a:cs typeface="Arial"/>
                          <a:sym typeface="Arial"/>
                        </a:rPr>
                        <a:t>Description</a:t>
                      </a:r>
                      <a:endParaRPr lang="en-IN" sz="1600" b="1"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93466130"/>
                  </a:ext>
                </a:extLst>
              </a:tr>
              <a:tr h="370840">
                <a:tc>
                  <a:txBody>
                    <a:bodyPr/>
                    <a:lstStyle/>
                    <a:p>
                      <a:r>
                        <a:rPr lang="en-IN" sz="1600" b="0" i="0" u="none" strike="noStrike" cap="none" baseline="0" dirty="0" smtClean="0">
                          <a:solidFill>
                            <a:schemeClr val="dk1"/>
                          </a:solidFill>
                          <a:latin typeface="Consolas" panose="020B0609020204030204" pitchFamily="49" charset="0"/>
                          <a:ea typeface="Arial"/>
                          <a:cs typeface="Consolas" panose="020B0609020204030204" pitchFamily="49" charset="0"/>
                          <a:sym typeface="Arial"/>
                        </a:rPr>
                        <a:t>Add</a:t>
                      </a:r>
                      <a:endParaRPr lang="en-IN" sz="1600" b="0" i="0" baseline="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b="0" i="0" u="none" strike="noStrike" cap="none" baseline="0" dirty="0" smtClean="0">
                          <a:solidFill>
                            <a:schemeClr val="dk1"/>
                          </a:solidFill>
                          <a:latin typeface="+mn-lt"/>
                          <a:ea typeface="Arial"/>
                          <a:cs typeface="Arial"/>
                          <a:sym typeface="Arial"/>
                        </a:rPr>
                        <a:t>Adds an element to the end of the </a:t>
                      </a:r>
                      <a:r>
                        <a:rPr lang="en-IN" sz="1600" b="0" i="0" u="none" strike="noStrike" cap="none" baseline="0" dirty="0" smtClean="0">
                          <a:solidFill>
                            <a:schemeClr val="dk1"/>
                          </a:solidFill>
                          <a:latin typeface="Consolas" panose="020B0609020204030204" pitchFamily="49" charset="0"/>
                          <a:ea typeface="Arial"/>
                          <a:cs typeface="Consolas" panose="020B0609020204030204" pitchFamily="49" charset="0"/>
                          <a:sym typeface="Arial"/>
                        </a:rPr>
                        <a:t>List</a:t>
                      </a:r>
                      <a:r>
                        <a:rPr lang="en-IN" sz="1600" b="0" i="0" u="none" strike="noStrike" cap="none" baseline="0" dirty="0" smtClean="0">
                          <a:solidFill>
                            <a:schemeClr val="dk1"/>
                          </a:solidFill>
                          <a:latin typeface="+mn-lt"/>
                          <a:ea typeface="Arial"/>
                          <a:cs typeface="Arial"/>
                          <a:sym typeface="Arial"/>
                        </a:rPr>
                        <a:t>.</a:t>
                      </a:r>
                      <a:endParaRPr lang="en-IN" sz="1600" b="0"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65509127"/>
                  </a:ext>
                </a:extLst>
              </a:tr>
              <a:tr h="370840">
                <a:tc>
                  <a:txBody>
                    <a:bodyPr/>
                    <a:lstStyle/>
                    <a:p>
                      <a:r>
                        <a:rPr lang="en-IN" sz="1600" b="0" i="0" u="none" strike="noStrike" cap="none" baseline="0" dirty="0" smtClean="0">
                          <a:solidFill>
                            <a:schemeClr val="dk1"/>
                          </a:solidFill>
                          <a:latin typeface="Consolas" panose="020B0609020204030204" pitchFamily="49" charset="0"/>
                          <a:ea typeface="Arial"/>
                          <a:cs typeface="Consolas" panose="020B0609020204030204" pitchFamily="49" charset="0"/>
                          <a:sym typeface="Arial"/>
                        </a:rPr>
                        <a:t>AddRange</a:t>
                      </a:r>
                      <a:endParaRPr lang="en-IN" sz="1600" b="0" i="0" baseline="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b="0" i="0" u="none" strike="noStrike" cap="none" baseline="0" dirty="0" smtClean="0">
                          <a:solidFill>
                            <a:schemeClr val="dk1"/>
                          </a:solidFill>
                          <a:latin typeface="+mn-lt"/>
                          <a:ea typeface="Arial"/>
                          <a:cs typeface="Arial"/>
                          <a:sym typeface="Arial"/>
                        </a:rPr>
                        <a:t>Adds the elements of its collection argument to the end of the </a:t>
                      </a:r>
                      <a:r>
                        <a:rPr lang="en-IN" sz="1600" b="0" i="0" u="none" strike="noStrike" cap="none" baseline="0" dirty="0" smtClean="0">
                          <a:solidFill>
                            <a:schemeClr val="dk1"/>
                          </a:solidFill>
                          <a:latin typeface="Consolas" panose="020B0609020204030204" pitchFamily="49" charset="0"/>
                          <a:ea typeface="Arial"/>
                          <a:cs typeface="Consolas" panose="020B0609020204030204" pitchFamily="49" charset="0"/>
                          <a:sym typeface="Arial"/>
                        </a:rPr>
                        <a:t>List</a:t>
                      </a:r>
                      <a:r>
                        <a:rPr lang="en-IN" sz="1600" b="0" i="0" u="none" strike="noStrike" cap="none" baseline="0" dirty="0" smtClean="0">
                          <a:solidFill>
                            <a:schemeClr val="dk1"/>
                          </a:solidFill>
                          <a:latin typeface="+mn-lt"/>
                          <a:ea typeface="Arial"/>
                          <a:cs typeface="Arial"/>
                          <a:sym typeface="Arial"/>
                        </a:rPr>
                        <a:t>.</a:t>
                      </a:r>
                      <a:endParaRPr lang="en-IN" sz="1600" b="0"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7217342"/>
                  </a:ext>
                </a:extLst>
              </a:tr>
              <a:tr h="370840">
                <a:tc>
                  <a:txBody>
                    <a:bodyPr/>
                    <a:lstStyle/>
                    <a:p>
                      <a:r>
                        <a:rPr lang="en-IN" sz="1600" b="0" i="0" u="none" strike="noStrike" cap="none" baseline="0" dirty="0" smtClean="0">
                          <a:solidFill>
                            <a:schemeClr val="dk1"/>
                          </a:solidFill>
                          <a:latin typeface="Consolas" panose="020B0609020204030204" pitchFamily="49" charset="0"/>
                          <a:ea typeface="Arial"/>
                          <a:cs typeface="Consolas" panose="020B0609020204030204" pitchFamily="49" charset="0"/>
                          <a:sym typeface="Arial"/>
                        </a:rPr>
                        <a:t>Capacity</a:t>
                      </a:r>
                      <a:endParaRPr lang="en-IN" sz="1600" b="0" i="0" baseline="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b="0" i="0" u="none" strike="noStrike" cap="none" baseline="0" dirty="0" smtClean="0">
                          <a:solidFill>
                            <a:schemeClr val="dk1"/>
                          </a:solidFill>
                          <a:latin typeface="+mn-lt"/>
                          <a:ea typeface="Arial"/>
                          <a:cs typeface="Arial"/>
                          <a:sym typeface="Arial"/>
                        </a:rPr>
                        <a:t>Property that </a:t>
                      </a:r>
                      <a:r>
                        <a:rPr lang="en-IN" sz="1600" b="1" i="0" u="none" strike="noStrike" cap="none" baseline="0" dirty="0" smtClean="0">
                          <a:solidFill>
                            <a:schemeClr val="dk1"/>
                          </a:solidFill>
                          <a:latin typeface="+mn-lt"/>
                          <a:ea typeface="Arial"/>
                          <a:cs typeface="Arial"/>
                          <a:sym typeface="Arial"/>
                        </a:rPr>
                        <a:t>gets</a:t>
                      </a:r>
                      <a:r>
                        <a:rPr lang="en-IN" sz="1600" b="0" i="0" u="none" strike="noStrike" cap="none" baseline="0" dirty="0" smtClean="0">
                          <a:solidFill>
                            <a:schemeClr val="dk1"/>
                          </a:solidFill>
                          <a:latin typeface="+mn-lt"/>
                          <a:ea typeface="Arial"/>
                          <a:cs typeface="Arial"/>
                          <a:sym typeface="Arial"/>
                        </a:rPr>
                        <a:t> or </a:t>
                      </a:r>
                      <a:r>
                        <a:rPr lang="en-IN" sz="1600" b="1" i="0" u="none" strike="noStrike" cap="none" baseline="0" dirty="0" smtClean="0">
                          <a:solidFill>
                            <a:schemeClr val="dk1"/>
                          </a:solidFill>
                          <a:latin typeface="+mn-lt"/>
                          <a:ea typeface="Arial"/>
                          <a:cs typeface="Arial"/>
                          <a:sym typeface="Arial"/>
                        </a:rPr>
                        <a:t>sets</a:t>
                      </a:r>
                      <a:r>
                        <a:rPr lang="en-IN" sz="1600" b="0" i="0" u="none" strike="noStrike" cap="none" baseline="0" dirty="0" smtClean="0">
                          <a:solidFill>
                            <a:schemeClr val="dk1"/>
                          </a:solidFill>
                          <a:latin typeface="+mn-lt"/>
                          <a:ea typeface="Arial"/>
                          <a:cs typeface="Arial"/>
                          <a:sym typeface="Arial"/>
                        </a:rPr>
                        <a:t> the number of elements a </a:t>
                      </a:r>
                      <a:r>
                        <a:rPr lang="en-IN" sz="1600" b="0" i="0" u="none" strike="noStrike" cap="none" baseline="0" dirty="0" smtClean="0">
                          <a:solidFill>
                            <a:schemeClr val="dk1"/>
                          </a:solidFill>
                          <a:latin typeface="Consolas" panose="020B0609020204030204" pitchFamily="49" charset="0"/>
                          <a:ea typeface="Arial"/>
                          <a:cs typeface="Consolas" panose="020B0609020204030204" pitchFamily="49" charset="0"/>
                          <a:sym typeface="Arial"/>
                        </a:rPr>
                        <a:t>List</a:t>
                      </a:r>
                      <a:r>
                        <a:rPr lang="en-IN" sz="1600" b="0" i="0" u="none" strike="noStrike" cap="none" baseline="0" dirty="0" smtClean="0">
                          <a:solidFill>
                            <a:schemeClr val="dk1"/>
                          </a:solidFill>
                          <a:latin typeface="+mn-lt"/>
                          <a:ea typeface="Arial"/>
                          <a:cs typeface="Arial"/>
                          <a:sym typeface="Arial"/>
                        </a:rPr>
                        <a:t> can store without resizing.</a:t>
                      </a:r>
                      <a:endParaRPr lang="en-IN" sz="1600" b="0"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7259108"/>
                  </a:ext>
                </a:extLst>
              </a:tr>
              <a:tr h="370840">
                <a:tc>
                  <a:txBody>
                    <a:bodyPr/>
                    <a:lstStyle/>
                    <a:p>
                      <a:r>
                        <a:rPr lang="en-IN" sz="1600" b="0" i="0" u="none" strike="noStrike" cap="none" baseline="0" dirty="0" smtClean="0">
                          <a:solidFill>
                            <a:schemeClr val="dk1"/>
                          </a:solidFill>
                          <a:latin typeface="Consolas" panose="020B0609020204030204" pitchFamily="49" charset="0"/>
                          <a:ea typeface="Arial"/>
                          <a:cs typeface="Consolas" panose="020B0609020204030204" pitchFamily="49" charset="0"/>
                          <a:sym typeface="Arial"/>
                        </a:rPr>
                        <a:t>Clear</a:t>
                      </a:r>
                      <a:endParaRPr lang="en-IN" sz="1600" b="0" i="0" baseline="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b="0" i="0" u="none" strike="noStrike" cap="none" baseline="0" dirty="0" smtClean="0">
                          <a:solidFill>
                            <a:schemeClr val="dk1"/>
                          </a:solidFill>
                          <a:latin typeface="+mn-lt"/>
                          <a:ea typeface="Arial"/>
                          <a:cs typeface="Arial"/>
                          <a:sym typeface="Arial"/>
                        </a:rPr>
                        <a:t>Removes all the elements from the </a:t>
                      </a:r>
                      <a:r>
                        <a:rPr lang="en-IN" sz="1600" b="0" i="0" u="none" strike="noStrike" cap="none" baseline="0" dirty="0" smtClean="0">
                          <a:solidFill>
                            <a:schemeClr val="dk1"/>
                          </a:solidFill>
                          <a:latin typeface="Consolas" panose="020B0609020204030204" pitchFamily="49" charset="0"/>
                          <a:ea typeface="Arial"/>
                          <a:cs typeface="Consolas" panose="020B0609020204030204" pitchFamily="49" charset="0"/>
                          <a:sym typeface="Arial"/>
                        </a:rPr>
                        <a:t>List</a:t>
                      </a:r>
                      <a:r>
                        <a:rPr lang="en-IN" sz="1600" b="0" i="0" u="none" strike="noStrike" cap="none" baseline="0" dirty="0" smtClean="0">
                          <a:solidFill>
                            <a:schemeClr val="dk1"/>
                          </a:solidFill>
                          <a:latin typeface="+mn-lt"/>
                          <a:ea typeface="Arial"/>
                          <a:cs typeface="Arial"/>
                          <a:sym typeface="Arial"/>
                        </a:rPr>
                        <a:t>.</a:t>
                      </a:r>
                      <a:endParaRPr lang="en-IN" sz="1600" b="0"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98623121"/>
                  </a:ext>
                </a:extLst>
              </a:tr>
              <a:tr h="370840">
                <a:tc>
                  <a:txBody>
                    <a:bodyPr/>
                    <a:lstStyle/>
                    <a:p>
                      <a:r>
                        <a:rPr lang="en-IN" sz="1600" b="0" i="0" u="none" strike="noStrike" cap="none" baseline="0" dirty="0" smtClean="0">
                          <a:solidFill>
                            <a:schemeClr val="dk1"/>
                          </a:solidFill>
                          <a:latin typeface="Consolas" panose="020B0609020204030204" pitchFamily="49" charset="0"/>
                          <a:ea typeface="Arial"/>
                          <a:cs typeface="Consolas" panose="020B0609020204030204" pitchFamily="49" charset="0"/>
                          <a:sym typeface="Arial"/>
                        </a:rPr>
                        <a:t>Contains</a:t>
                      </a:r>
                      <a:endParaRPr lang="en-IN" sz="1600" b="0" i="0" baseline="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b="0" i="0" u="none" strike="noStrike" cap="none" baseline="0" dirty="0" smtClean="0">
                          <a:solidFill>
                            <a:schemeClr val="dk1"/>
                          </a:solidFill>
                          <a:latin typeface="+mn-lt"/>
                          <a:ea typeface="Arial"/>
                          <a:cs typeface="Arial"/>
                          <a:sym typeface="Arial"/>
                        </a:rPr>
                        <a:t>Returns </a:t>
                      </a:r>
                      <a:r>
                        <a:rPr lang="en-IN" sz="1600" b="0" i="0" u="none" strike="noStrike" cap="none" baseline="0" dirty="0" smtClean="0">
                          <a:solidFill>
                            <a:schemeClr val="dk1"/>
                          </a:solidFill>
                          <a:latin typeface="Consolas" panose="020B0609020204030204" pitchFamily="49" charset="0"/>
                          <a:ea typeface="Arial"/>
                          <a:cs typeface="Consolas" panose="020B0609020204030204" pitchFamily="49" charset="0"/>
                          <a:sym typeface="Arial"/>
                        </a:rPr>
                        <a:t>true</a:t>
                      </a:r>
                      <a:r>
                        <a:rPr lang="en-IN" sz="1600" b="0" i="0" u="none" strike="noStrike" cap="none" baseline="0" dirty="0" smtClean="0">
                          <a:solidFill>
                            <a:schemeClr val="dk1"/>
                          </a:solidFill>
                          <a:latin typeface="+mn-lt"/>
                          <a:ea typeface="Arial"/>
                          <a:cs typeface="Arial"/>
                          <a:sym typeface="Arial"/>
                        </a:rPr>
                        <a:t> if the </a:t>
                      </a:r>
                      <a:r>
                        <a:rPr lang="en-IN" sz="1600" b="0" i="0" u="none" strike="noStrike" cap="none" baseline="0" dirty="0" smtClean="0">
                          <a:solidFill>
                            <a:schemeClr val="dk1"/>
                          </a:solidFill>
                          <a:latin typeface="Consolas" panose="020B0609020204030204" pitchFamily="49" charset="0"/>
                          <a:ea typeface="Arial"/>
                          <a:cs typeface="Consolas" panose="020B0609020204030204" pitchFamily="49" charset="0"/>
                          <a:sym typeface="Arial"/>
                        </a:rPr>
                        <a:t>List</a:t>
                      </a:r>
                      <a:r>
                        <a:rPr lang="en-IN" sz="1600" b="0" i="0" u="none" strike="noStrike" cap="none" baseline="0" dirty="0" smtClean="0">
                          <a:solidFill>
                            <a:schemeClr val="dk1"/>
                          </a:solidFill>
                          <a:latin typeface="+mn-lt"/>
                          <a:ea typeface="Arial"/>
                          <a:cs typeface="Arial"/>
                          <a:sym typeface="Arial"/>
                        </a:rPr>
                        <a:t> contains the specified element and </a:t>
                      </a:r>
                      <a:r>
                        <a:rPr lang="en-IN" sz="1600" b="0" i="0" u="none" strike="noStrike" cap="none" baseline="0" dirty="0" smtClean="0">
                          <a:solidFill>
                            <a:schemeClr val="dk1"/>
                          </a:solidFill>
                          <a:latin typeface="Consolas" panose="020B0609020204030204" pitchFamily="49" charset="0"/>
                          <a:ea typeface="Arial"/>
                          <a:cs typeface="Consolas" panose="020B0609020204030204" pitchFamily="49" charset="0"/>
                          <a:sym typeface="Arial"/>
                        </a:rPr>
                        <a:t>false</a:t>
                      </a:r>
                      <a:r>
                        <a:rPr lang="en-IN" sz="1600" b="0" i="0" u="none" strike="noStrike" cap="none" baseline="0" dirty="0" smtClean="0">
                          <a:solidFill>
                            <a:schemeClr val="dk1"/>
                          </a:solidFill>
                          <a:latin typeface="+mn-lt"/>
                          <a:ea typeface="Arial"/>
                          <a:cs typeface="Arial"/>
                          <a:sym typeface="Arial"/>
                        </a:rPr>
                        <a:t> otherwise.</a:t>
                      </a:r>
                      <a:endParaRPr lang="en-IN" sz="1600" b="0"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33079216"/>
                  </a:ext>
                </a:extLst>
              </a:tr>
              <a:tr h="370840">
                <a:tc>
                  <a:txBody>
                    <a:bodyPr/>
                    <a:lstStyle/>
                    <a:p>
                      <a:r>
                        <a:rPr lang="en-IN" sz="1600" b="0" i="0" u="none" strike="noStrike" cap="none" baseline="0" dirty="0" smtClean="0">
                          <a:solidFill>
                            <a:schemeClr val="dk1"/>
                          </a:solidFill>
                          <a:latin typeface="Consolas" panose="020B0609020204030204" pitchFamily="49" charset="0"/>
                          <a:ea typeface="Arial"/>
                          <a:cs typeface="Consolas" panose="020B0609020204030204" pitchFamily="49" charset="0"/>
                          <a:sym typeface="Arial"/>
                        </a:rPr>
                        <a:t>Count</a:t>
                      </a:r>
                      <a:endParaRPr lang="en-IN" sz="1600" b="0" i="0" baseline="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b="0" i="0" u="none" strike="noStrike" cap="none" baseline="0" dirty="0" smtClean="0">
                          <a:solidFill>
                            <a:schemeClr val="dk1"/>
                          </a:solidFill>
                          <a:latin typeface="+mn-lt"/>
                          <a:ea typeface="Arial"/>
                          <a:cs typeface="Arial"/>
                          <a:sym typeface="Arial"/>
                        </a:rPr>
                        <a:t>Property that returns the number of elements stored in the </a:t>
                      </a:r>
                      <a:r>
                        <a:rPr lang="en-IN" sz="1600" b="0" i="0" u="none" strike="noStrike" cap="none" baseline="0" dirty="0" smtClean="0">
                          <a:solidFill>
                            <a:schemeClr val="dk1"/>
                          </a:solidFill>
                          <a:latin typeface="Consolas" panose="020B0609020204030204" pitchFamily="49" charset="0"/>
                          <a:ea typeface="Arial"/>
                          <a:cs typeface="Consolas" panose="020B0609020204030204" pitchFamily="49" charset="0"/>
                          <a:sym typeface="Arial"/>
                        </a:rPr>
                        <a:t>List</a:t>
                      </a:r>
                      <a:r>
                        <a:rPr lang="en-IN" sz="1600" b="0" i="0" u="none" strike="noStrike" cap="none" baseline="0" dirty="0" smtClean="0">
                          <a:solidFill>
                            <a:schemeClr val="dk1"/>
                          </a:solidFill>
                          <a:latin typeface="+mn-lt"/>
                          <a:ea typeface="Arial"/>
                          <a:cs typeface="Arial"/>
                          <a:sym typeface="Arial"/>
                        </a:rPr>
                        <a:t>.</a:t>
                      </a:r>
                      <a:endParaRPr lang="en-IN" sz="1600" b="0"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69704739"/>
                  </a:ext>
                </a:extLst>
              </a:tr>
              <a:tr h="370840">
                <a:tc>
                  <a:txBody>
                    <a:bodyPr/>
                    <a:lstStyle/>
                    <a:p>
                      <a:r>
                        <a:rPr lang="en-IN" sz="1600" b="0" i="0" u="none" strike="noStrike" cap="none" baseline="0" dirty="0" smtClean="0">
                          <a:solidFill>
                            <a:schemeClr val="dk1"/>
                          </a:solidFill>
                          <a:latin typeface="Consolas" panose="020B0609020204030204" pitchFamily="49" charset="0"/>
                          <a:ea typeface="Arial"/>
                          <a:cs typeface="Consolas" panose="020B0609020204030204" pitchFamily="49" charset="0"/>
                          <a:sym typeface="Arial"/>
                        </a:rPr>
                        <a:t>IndexOf</a:t>
                      </a:r>
                      <a:endParaRPr lang="en-IN" sz="1600" b="0" i="0" baseline="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b="0" i="0" u="none" strike="noStrike" cap="none" baseline="0" dirty="0" smtClean="0">
                          <a:solidFill>
                            <a:schemeClr val="dk1"/>
                          </a:solidFill>
                          <a:latin typeface="+mn-lt"/>
                          <a:ea typeface="Arial"/>
                          <a:cs typeface="Arial"/>
                          <a:sym typeface="Arial"/>
                        </a:rPr>
                        <a:t>Returns the index of the first occurrence of the specified value in the </a:t>
                      </a:r>
                      <a:r>
                        <a:rPr lang="en-IN" sz="1600" b="0" i="0" u="none" strike="noStrike" cap="none" baseline="0" dirty="0" smtClean="0">
                          <a:solidFill>
                            <a:schemeClr val="dk1"/>
                          </a:solidFill>
                          <a:latin typeface="Consolas" panose="020B0609020204030204" pitchFamily="49" charset="0"/>
                          <a:ea typeface="Arial"/>
                          <a:cs typeface="Consolas" panose="020B0609020204030204" pitchFamily="49" charset="0"/>
                          <a:sym typeface="Arial"/>
                        </a:rPr>
                        <a:t>List</a:t>
                      </a:r>
                      <a:r>
                        <a:rPr lang="en-IN" sz="1600" b="0" i="0" u="none" strike="noStrike" cap="none" baseline="0" dirty="0" smtClean="0">
                          <a:solidFill>
                            <a:schemeClr val="dk1"/>
                          </a:solidFill>
                          <a:latin typeface="+mn-lt"/>
                          <a:ea typeface="Arial"/>
                          <a:cs typeface="Arial"/>
                          <a:sym typeface="Arial"/>
                        </a:rPr>
                        <a:t>.</a:t>
                      </a:r>
                      <a:endParaRPr lang="en-IN" sz="1600" b="0"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3248829"/>
                  </a:ext>
                </a:extLst>
              </a:tr>
            </a:tbl>
          </a:graphicData>
        </a:graphic>
      </p:graphicFrame>
    </p:spTree>
    <p:extLst>
      <p:ext uri="{BB962C8B-B14F-4D97-AF65-F5344CB8AC3E}">
        <p14:creationId xmlns:p14="http://schemas.microsoft.com/office/powerpoint/2010/main" val="6598784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Figure </a:t>
            </a:r>
            <a:r>
              <a:rPr lang="en-IN" dirty="0" smtClean="0"/>
              <a:t>9.5 Some Methods </a:t>
            </a:r>
            <a:r>
              <a:rPr lang="en-IN" dirty="0"/>
              <a:t>and </a:t>
            </a:r>
            <a:r>
              <a:rPr lang="en-IN" dirty="0" smtClean="0"/>
              <a:t>Properties </a:t>
            </a:r>
            <a:r>
              <a:rPr lang="en-IN" dirty="0"/>
              <a:t>of </a:t>
            </a:r>
            <a:r>
              <a:rPr lang="en-IN" dirty="0" smtClean="0"/>
              <a:t>Class </a:t>
            </a:r>
            <a:r>
              <a:rPr lang="en-US" sz="700" dirty="0">
                <a:solidFill>
                  <a:schemeClr val="bg1"/>
                </a:solidFill>
              </a:rPr>
              <a:t>List left angle bracket T right angle bracket</a:t>
            </a:r>
            <a:r>
              <a:rPr lang="en-IN" dirty="0" smtClean="0"/>
              <a:t> </a:t>
            </a:r>
            <a:r>
              <a:rPr lang="en-IN" sz="2000" b="0" dirty="0" smtClean="0"/>
              <a:t>(2 </a:t>
            </a:r>
            <a:r>
              <a:rPr lang="en-IN" sz="2000" b="0" dirty="0"/>
              <a:t>of 2)</a:t>
            </a:r>
            <a:endParaRPr lang="en-IN" dirty="0"/>
          </a:p>
        </p:txBody>
      </p:sp>
      <p:graphicFrame>
        <p:nvGraphicFramePr>
          <p:cNvPr id="6" name="Object 5"/>
          <p:cNvGraphicFramePr>
            <a:graphicFrameLocks noChangeAspect="1"/>
          </p:cNvGraphicFramePr>
          <p:nvPr>
            <p:extLst/>
          </p:nvPr>
        </p:nvGraphicFramePr>
        <p:xfrm>
          <a:off x="1651669" y="766237"/>
          <a:ext cx="1711249" cy="445277"/>
        </p:xfrm>
        <a:graphic>
          <a:graphicData uri="http://schemas.openxmlformats.org/presentationml/2006/ole">
            <mc:AlternateContent xmlns:mc="http://schemas.openxmlformats.org/markup-compatibility/2006">
              <mc:Choice xmlns:v="urn:schemas-microsoft-com:vml" Requires="v">
                <p:oleObj spid="_x0000_s12303" name="Equation" r:id="rId3" imgW="685800" imgH="177480" progId="Equation.DSMT4">
                  <p:embed/>
                </p:oleObj>
              </mc:Choice>
              <mc:Fallback>
                <p:oleObj name="Equation" r:id="rId3" imgW="685800" imgH="177480" progId="Equation.DSMT4">
                  <p:embed/>
                  <p:pic>
                    <p:nvPicPr>
                      <p:cNvPr id="6" name="Object 5"/>
                      <p:cNvPicPr/>
                      <p:nvPr/>
                    </p:nvPicPr>
                    <p:blipFill>
                      <a:blip r:embed="rId4"/>
                      <a:stretch>
                        <a:fillRect/>
                      </a:stretch>
                    </p:blipFill>
                    <p:spPr>
                      <a:xfrm>
                        <a:off x="1651669" y="766237"/>
                        <a:ext cx="1711249" cy="445277"/>
                      </a:xfrm>
                      <a:prstGeom prst="rect">
                        <a:avLst/>
                      </a:prstGeom>
                    </p:spPr>
                  </p:pic>
                </p:oleObj>
              </mc:Fallback>
            </mc:AlternateContent>
          </a:graphicData>
        </a:graphic>
      </p:graphicFrame>
      <p:graphicFrame>
        <p:nvGraphicFramePr>
          <p:cNvPr id="4" name="Table 3" descr="A table titled, some methods and properties of class list, left angle bracket, t, right angle bracket. Row 8. Method or property: insert. Description: inserts an element at the specified index. Row 9. Method or property: remove. Description: removes the first occurrence of the specified value. Row 10. Method or property: remove at. Description: removes the element at the specified index. Row 11. Method or property: remove range. Description: removes a specified number of elements starting at a specified index. Row 12. Method or property: sort. Description: sorts the list. Row 13. Method or property, trim excess. Description: sets the capacity of the list to the number of elements the list currently contains, count."/>
          <p:cNvGraphicFramePr>
            <a:graphicFrameLocks noGrp="1"/>
          </p:cNvGraphicFramePr>
          <p:nvPr>
            <p:extLst/>
          </p:nvPr>
        </p:nvGraphicFramePr>
        <p:xfrm>
          <a:off x="580571" y="1591778"/>
          <a:ext cx="7997372" cy="3012440"/>
        </p:xfrm>
        <a:graphic>
          <a:graphicData uri="http://schemas.openxmlformats.org/drawingml/2006/table">
            <a:tbl>
              <a:tblPr firstRow="1" bandRow="1">
                <a:tableStyleId>{40F9630F-82C1-40B7-BC3A-925EFCFF5E92}</a:tableStyleId>
              </a:tblPr>
              <a:tblGrid>
                <a:gridCol w="2191658">
                  <a:extLst>
                    <a:ext uri="{9D8B030D-6E8A-4147-A177-3AD203B41FA5}">
                      <a16:colId xmlns:a16="http://schemas.microsoft.com/office/drawing/2014/main" val="3234431108"/>
                    </a:ext>
                  </a:extLst>
                </a:gridCol>
                <a:gridCol w="5805714">
                  <a:extLst>
                    <a:ext uri="{9D8B030D-6E8A-4147-A177-3AD203B41FA5}">
                      <a16:colId xmlns:a16="http://schemas.microsoft.com/office/drawing/2014/main" val="3467199047"/>
                    </a:ext>
                  </a:extLst>
                </a:gridCol>
              </a:tblGrid>
              <a:tr h="370840">
                <a:tc>
                  <a:txBody>
                    <a:bodyPr/>
                    <a:lstStyle/>
                    <a:p>
                      <a:r>
                        <a:rPr lang="en-IN" sz="1600" b="1" i="0" u="none" strike="noStrike" cap="none" baseline="0" dirty="0" smtClean="0">
                          <a:solidFill>
                            <a:schemeClr val="dk1"/>
                          </a:solidFill>
                          <a:latin typeface="+mn-lt"/>
                          <a:ea typeface="Arial"/>
                          <a:cs typeface="Arial"/>
                          <a:sym typeface="Arial"/>
                        </a:rPr>
                        <a:t>Method or property</a:t>
                      </a:r>
                      <a:endParaRPr lang="en-IN" sz="1600" b="1"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b="1" i="0" u="none" strike="noStrike" cap="none" baseline="0" dirty="0" smtClean="0">
                          <a:solidFill>
                            <a:schemeClr val="dk1"/>
                          </a:solidFill>
                          <a:latin typeface="+mn-lt"/>
                          <a:ea typeface="Arial"/>
                          <a:cs typeface="Arial"/>
                          <a:sym typeface="Arial"/>
                        </a:rPr>
                        <a:t>Description</a:t>
                      </a:r>
                      <a:endParaRPr lang="en-IN" sz="1600" b="1"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44649944"/>
                  </a:ext>
                </a:extLst>
              </a:tr>
              <a:tr h="370840">
                <a:tc>
                  <a:txBody>
                    <a:bodyPr/>
                    <a:lstStyle/>
                    <a:p>
                      <a:r>
                        <a:rPr lang="en-IN" sz="1600" b="0" i="0" u="none" strike="noStrike" cap="none" baseline="0" dirty="0" smtClean="0">
                          <a:solidFill>
                            <a:schemeClr val="dk1"/>
                          </a:solidFill>
                          <a:latin typeface="Consolas" panose="020B0609020204030204" pitchFamily="49" charset="0"/>
                          <a:ea typeface="Arial"/>
                          <a:cs typeface="Consolas" panose="020B0609020204030204" pitchFamily="49" charset="0"/>
                          <a:sym typeface="Arial"/>
                        </a:rPr>
                        <a:t>Insert</a:t>
                      </a:r>
                      <a:endParaRPr lang="en-IN" sz="1600" b="0" i="0" baseline="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b="0" i="0" u="none" strike="noStrike" cap="none" baseline="0" dirty="0" smtClean="0">
                          <a:solidFill>
                            <a:schemeClr val="dk1"/>
                          </a:solidFill>
                          <a:latin typeface="+mn-lt"/>
                          <a:ea typeface="Arial"/>
                          <a:cs typeface="Arial"/>
                          <a:sym typeface="Arial"/>
                        </a:rPr>
                        <a:t>Inserts an element at the specified index.</a:t>
                      </a:r>
                      <a:endParaRPr lang="en-IN" sz="1600" b="0"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62397064"/>
                  </a:ext>
                </a:extLst>
              </a:tr>
              <a:tr h="370840">
                <a:tc>
                  <a:txBody>
                    <a:bodyPr/>
                    <a:lstStyle/>
                    <a:p>
                      <a:r>
                        <a:rPr lang="en-IN" sz="1600" b="0" i="0" u="none" strike="noStrike" cap="none" baseline="0" dirty="0" smtClean="0">
                          <a:solidFill>
                            <a:schemeClr val="dk1"/>
                          </a:solidFill>
                          <a:latin typeface="Consolas" panose="020B0609020204030204" pitchFamily="49" charset="0"/>
                          <a:ea typeface="Arial"/>
                          <a:cs typeface="Consolas" panose="020B0609020204030204" pitchFamily="49" charset="0"/>
                          <a:sym typeface="Arial"/>
                        </a:rPr>
                        <a:t>Remove</a:t>
                      </a:r>
                      <a:endParaRPr lang="en-IN" sz="1600" b="0" i="0" baseline="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b="0" i="0" u="none" strike="noStrike" cap="none" baseline="0" dirty="0" smtClean="0">
                          <a:solidFill>
                            <a:schemeClr val="dk1"/>
                          </a:solidFill>
                          <a:latin typeface="+mn-lt"/>
                          <a:ea typeface="Arial"/>
                          <a:cs typeface="Arial"/>
                          <a:sym typeface="Arial"/>
                        </a:rPr>
                        <a:t>Removes the first occurrence of the specified value.</a:t>
                      </a:r>
                      <a:endParaRPr lang="en-IN" sz="1600" b="0"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3573976"/>
                  </a:ext>
                </a:extLst>
              </a:tr>
              <a:tr h="370840">
                <a:tc>
                  <a:txBody>
                    <a:bodyPr/>
                    <a:lstStyle/>
                    <a:p>
                      <a:r>
                        <a:rPr lang="en-IN" sz="1600" b="0" i="0" u="none" strike="noStrike" cap="none" baseline="0" dirty="0" smtClean="0">
                          <a:solidFill>
                            <a:schemeClr val="dk1"/>
                          </a:solidFill>
                          <a:latin typeface="Consolas" panose="020B0609020204030204" pitchFamily="49" charset="0"/>
                          <a:ea typeface="Arial"/>
                          <a:cs typeface="Consolas" panose="020B0609020204030204" pitchFamily="49" charset="0"/>
                          <a:sym typeface="Arial"/>
                        </a:rPr>
                        <a:t>RemoveAt</a:t>
                      </a:r>
                      <a:endParaRPr lang="en-IN" sz="1600" b="0" i="0" baseline="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b="0" i="0" u="none" strike="noStrike" cap="none" baseline="0" dirty="0" smtClean="0">
                          <a:solidFill>
                            <a:schemeClr val="dk1"/>
                          </a:solidFill>
                          <a:latin typeface="+mn-lt"/>
                          <a:ea typeface="Arial"/>
                          <a:cs typeface="Arial"/>
                          <a:sym typeface="Arial"/>
                        </a:rPr>
                        <a:t>Removes the element at the specified index.</a:t>
                      </a:r>
                      <a:endParaRPr lang="en-IN" sz="1600" b="0"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84651247"/>
                  </a:ext>
                </a:extLst>
              </a:tr>
              <a:tr h="370840">
                <a:tc>
                  <a:txBody>
                    <a:bodyPr/>
                    <a:lstStyle/>
                    <a:p>
                      <a:r>
                        <a:rPr lang="en-IN" sz="1600" b="0" i="0" u="none" strike="noStrike" cap="none" baseline="0" dirty="0" smtClean="0">
                          <a:solidFill>
                            <a:schemeClr val="dk1"/>
                          </a:solidFill>
                          <a:latin typeface="Consolas" panose="020B0609020204030204" pitchFamily="49" charset="0"/>
                          <a:ea typeface="Arial"/>
                          <a:cs typeface="Consolas" panose="020B0609020204030204" pitchFamily="49" charset="0"/>
                          <a:sym typeface="Arial"/>
                        </a:rPr>
                        <a:t>RemoveRange</a:t>
                      </a:r>
                      <a:endParaRPr lang="en-IN" sz="1600" b="0" i="0" baseline="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b="0" i="0" u="none" strike="noStrike" cap="none" baseline="0" dirty="0" smtClean="0">
                          <a:solidFill>
                            <a:schemeClr val="dk1"/>
                          </a:solidFill>
                          <a:latin typeface="+mn-lt"/>
                          <a:ea typeface="Arial"/>
                          <a:cs typeface="Arial"/>
                          <a:sym typeface="Arial"/>
                        </a:rPr>
                        <a:t>Removes a specified number of elements starting at a specified index.</a:t>
                      </a:r>
                      <a:endParaRPr lang="en-IN" sz="1600" b="0"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37815775"/>
                  </a:ext>
                </a:extLst>
              </a:tr>
              <a:tr h="370840">
                <a:tc>
                  <a:txBody>
                    <a:bodyPr/>
                    <a:lstStyle/>
                    <a:p>
                      <a:r>
                        <a:rPr lang="en-IN" sz="1600" b="0" i="0" u="none" strike="noStrike" cap="none" baseline="0" dirty="0" smtClean="0">
                          <a:solidFill>
                            <a:schemeClr val="dk1"/>
                          </a:solidFill>
                          <a:latin typeface="Consolas" panose="020B0609020204030204" pitchFamily="49" charset="0"/>
                          <a:ea typeface="Arial"/>
                          <a:cs typeface="Consolas" panose="020B0609020204030204" pitchFamily="49" charset="0"/>
                          <a:sym typeface="Arial"/>
                        </a:rPr>
                        <a:t>Sort</a:t>
                      </a:r>
                      <a:endParaRPr lang="en-IN" sz="1600" b="0" i="0" baseline="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b="0" i="0" u="none" strike="noStrike" cap="none" baseline="0" dirty="0" smtClean="0">
                          <a:solidFill>
                            <a:schemeClr val="dk1"/>
                          </a:solidFill>
                          <a:latin typeface="+mn-lt"/>
                          <a:ea typeface="Arial"/>
                          <a:cs typeface="Arial"/>
                          <a:sym typeface="Arial"/>
                        </a:rPr>
                        <a:t>Sorts the </a:t>
                      </a:r>
                      <a:r>
                        <a:rPr lang="en-IN" sz="1600" b="0" i="0" u="none" strike="noStrike" cap="none" baseline="0" dirty="0" smtClean="0">
                          <a:solidFill>
                            <a:schemeClr val="dk1"/>
                          </a:solidFill>
                          <a:latin typeface="Consolas" panose="020B0609020204030204" pitchFamily="49" charset="0"/>
                          <a:ea typeface="Arial"/>
                          <a:cs typeface="Consolas" panose="020B0609020204030204" pitchFamily="49" charset="0"/>
                          <a:sym typeface="Arial"/>
                        </a:rPr>
                        <a:t>List</a:t>
                      </a:r>
                      <a:r>
                        <a:rPr lang="en-IN" sz="1600" b="0" i="0" u="none" strike="noStrike" cap="none" baseline="0" dirty="0" smtClean="0">
                          <a:solidFill>
                            <a:schemeClr val="dk1"/>
                          </a:solidFill>
                          <a:latin typeface="+mn-lt"/>
                          <a:ea typeface="Arial"/>
                          <a:cs typeface="Arial"/>
                          <a:sym typeface="Arial"/>
                        </a:rPr>
                        <a:t>.</a:t>
                      </a:r>
                      <a:endParaRPr lang="en-IN" sz="1600" b="0"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21686773"/>
                  </a:ext>
                </a:extLst>
              </a:tr>
              <a:tr h="370840">
                <a:tc>
                  <a:txBody>
                    <a:bodyPr/>
                    <a:lstStyle/>
                    <a:p>
                      <a:r>
                        <a:rPr lang="en-IN" sz="1600" b="0" i="0" u="none" strike="noStrike" cap="none" baseline="0" dirty="0" smtClean="0">
                          <a:solidFill>
                            <a:schemeClr val="dk1"/>
                          </a:solidFill>
                          <a:latin typeface="Consolas" panose="020B0609020204030204" pitchFamily="49" charset="0"/>
                          <a:ea typeface="Arial"/>
                          <a:cs typeface="Consolas" panose="020B0609020204030204" pitchFamily="49" charset="0"/>
                          <a:sym typeface="Arial"/>
                        </a:rPr>
                        <a:t>TrimExcess</a:t>
                      </a:r>
                      <a:endParaRPr lang="en-IN" sz="1600" b="0" i="0" baseline="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b="0" i="0" u="none" strike="noStrike" cap="none" baseline="0" dirty="0" smtClean="0">
                          <a:solidFill>
                            <a:schemeClr val="dk1"/>
                          </a:solidFill>
                          <a:latin typeface="+mn-lt"/>
                          <a:ea typeface="Arial"/>
                          <a:cs typeface="Arial"/>
                          <a:sym typeface="Arial"/>
                        </a:rPr>
                        <a:t>Sets the </a:t>
                      </a:r>
                      <a:r>
                        <a:rPr lang="en-IN" sz="1600" b="0" i="0" u="none" strike="noStrike" cap="none" baseline="0" dirty="0" smtClean="0">
                          <a:solidFill>
                            <a:schemeClr val="dk1"/>
                          </a:solidFill>
                          <a:latin typeface="Consolas" panose="020B0609020204030204" pitchFamily="49" charset="0"/>
                          <a:ea typeface="Arial"/>
                          <a:cs typeface="Consolas" panose="020B0609020204030204" pitchFamily="49" charset="0"/>
                          <a:sym typeface="Arial"/>
                        </a:rPr>
                        <a:t>Capacity</a:t>
                      </a:r>
                      <a:r>
                        <a:rPr lang="en-IN" sz="1600" b="0" i="0" u="none" strike="noStrike" cap="none" baseline="0" dirty="0" smtClean="0">
                          <a:solidFill>
                            <a:schemeClr val="dk1"/>
                          </a:solidFill>
                          <a:latin typeface="+mn-lt"/>
                          <a:ea typeface="Arial"/>
                          <a:cs typeface="Arial"/>
                          <a:sym typeface="Arial"/>
                        </a:rPr>
                        <a:t> of the </a:t>
                      </a:r>
                      <a:r>
                        <a:rPr lang="en-IN" sz="1600" b="0" i="0" u="none" strike="noStrike" cap="none" baseline="0" dirty="0" smtClean="0">
                          <a:solidFill>
                            <a:schemeClr val="dk1"/>
                          </a:solidFill>
                          <a:latin typeface="Consolas" panose="020B0609020204030204" pitchFamily="49" charset="0"/>
                          <a:ea typeface="Arial"/>
                          <a:cs typeface="Consolas" panose="020B0609020204030204" pitchFamily="49" charset="0"/>
                          <a:sym typeface="Arial"/>
                        </a:rPr>
                        <a:t>List</a:t>
                      </a:r>
                      <a:r>
                        <a:rPr lang="en-IN" sz="1600" b="1" i="0" u="none" strike="noStrike" cap="none" baseline="0" dirty="0" smtClean="0">
                          <a:solidFill>
                            <a:schemeClr val="dk1"/>
                          </a:solidFill>
                          <a:latin typeface="+mn-lt"/>
                          <a:ea typeface="Arial"/>
                          <a:cs typeface="Arial"/>
                          <a:sym typeface="Arial"/>
                        </a:rPr>
                        <a:t> </a:t>
                      </a:r>
                      <a:r>
                        <a:rPr lang="en-IN" sz="1600" b="0" i="0" u="none" strike="noStrike" cap="none" baseline="0" dirty="0" smtClean="0">
                          <a:solidFill>
                            <a:schemeClr val="dk1"/>
                          </a:solidFill>
                          <a:latin typeface="+mn-lt"/>
                          <a:ea typeface="Arial"/>
                          <a:cs typeface="Arial"/>
                          <a:sym typeface="Arial"/>
                        </a:rPr>
                        <a:t>to the number of elements the </a:t>
                      </a:r>
                      <a:r>
                        <a:rPr lang="en-IN" sz="1600" b="0" i="0" u="none" strike="noStrike" cap="none" baseline="0" dirty="0" smtClean="0">
                          <a:solidFill>
                            <a:schemeClr val="dk1"/>
                          </a:solidFill>
                          <a:latin typeface="Consolas" panose="020B0609020204030204" pitchFamily="49" charset="0"/>
                          <a:ea typeface="Arial"/>
                          <a:cs typeface="Consolas" panose="020B0609020204030204" pitchFamily="49" charset="0"/>
                          <a:sym typeface="Arial"/>
                        </a:rPr>
                        <a:t>List</a:t>
                      </a:r>
                      <a:r>
                        <a:rPr lang="en-IN" sz="1600" b="1" i="0" u="none" strike="noStrike" cap="none" baseline="0" dirty="0" smtClean="0">
                          <a:solidFill>
                            <a:schemeClr val="dk1"/>
                          </a:solidFill>
                          <a:latin typeface="+mn-lt"/>
                          <a:ea typeface="Arial"/>
                          <a:cs typeface="Arial"/>
                          <a:sym typeface="Arial"/>
                        </a:rPr>
                        <a:t> </a:t>
                      </a:r>
                      <a:r>
                        <a:rPr lang="en-IN" sz="1600" b="0" i="0" u="none" strike="noStrike" cap="none" baseline="0" dirty="0" smtClean="0">
                          <a:solidFill>
                            <a:schemeClr val="dk1"/>
                          </a:solidFill>
                          <a:latin typeface="+mn-lt"/>
                          <a:ea typeface="Arial"/>
                          <a:cs typeface="Arial"/>
                          <a:sym typeface="Arial"/>
                        </a:rPr>
                        <a:t>currently contains (</a:t>
                      </a:r>
                      <a:r>
                        <a:rPr lang="en-IN" sz="1600" b="0" i="0" u="none" strike="noStrike" cap="none" baseline="0" dirty="0" smtClean="0">
                          <a:solidFill>
                            <a:schemeClr val="dk1"/>
                          </a:solidFill>
                          <a:latin typeface="Consolas" panose="020B0609020204030204" pitchFamily="49" charset="0"/>
                          <a:ea typeface="Arial"/>
                          <a:cs typeface="Consolas" panose="020B0609020204030204" pitchFamily="49" charset="0"/>
                          <a:sym typeface="Arial"/>
                        </a:rPr>
                        <a:t>Count</a:t>
                      </a:r>
                      <a:r>
                        <a:rPr lang="en-IN" sz="1600" b="0" i="0" u="none" strike="noStrike" cap="none" baseline="0" dirty="0" smtClean="0">
                          <a:solidFill>
                            <a:schemeClr val="dk1"/>
                          </a:solidFill>
                          <a:latin typeface="+mn-lt"/>
                          <a:ea typeface="Arial"/>
                          <a:cs typeface="Arial"/>
                          <a:sym typeface="Arial"/>
                        </a:rPr>
                        <a:t>).</a:t>
                      </a:r>
                      <a:endParaRPr lang="en-IN" sz="1600" b="0"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5540498"/>
                  </a:ext>
                </a:extLst>
              </a:tr>
            </a:tbl>
          </a:graphicData>
        </a:graphic>
      </p:graphicFrame>
    </p:spTree>
    <p:extLst>
      <p:ext uri="{BB962C8B-B14F-4D97-AF65-F5344CB8AC3E}">
        <p14:creationId xmlns:p14="http://schemas.microsoft.com/office/powerpoint/2010/main" val="4844289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9.4.2 Dynamically </a:t>
            </a:r>
            <a:r>
              <a:rPr lang="en-US" dirty="0"/>
              <a:t>Resizing a </a:t>
            </a:r>
            <a:r>
              <a:rPr lang="en-US" sz="600" dirty="0">
                <a:solidFill>
                  <a:schemeClr val="bg1"/>
                </a:solidFill>
              </a:rPr>
              <a:t>List left angle bracket T right angle bracket</a:t>
            </a:r>
            <a:r>
              <a:rPr lang="en-US" sz="2000" dirty="0" smtClean="0">
                <a:solidFill>
                  <a:schemeClr val="tx1"/>
                </a:solidFill>
              </a:rPr>
              <a:t> </a:t>
            </a:r>
            <a:r>
              <a:rPr lang="en-US" dirty="0" smtClean="0"/>
              <a:t>Collection</a:t>
            </a:r>
            <a:endParaRPr lang="en-IN" dirty="0"/>
          </a:p>
        </p:txBody>
      </p:sp>
      <p:graphicFrame>
        <p:nvGraphicFramePr>
          <p:cNvPr id="5" name="Object 4"/>
          <p:cNvGraphicFramePr>
            <a:graphicFrameLocks noChangeAspect="1"/>
          </p:cNvGraphicFramePr>
          <p:nvPr>
            <p:extLst/>
          </p:nvPr>
        </p:nvGraphicFramePr>
        <p:xfrm>
          <a:off x="5925915" y="220655"/>
          <a:ext cx="1834689" cy="477398"/>
        </p:xfrm>
        <a:graphic>
          <a:graphicData uri="http://schemas.openxmlformats.org/presentationml/2006/ole">
            <mc:AlternateContent xmlns:mc="http://schemas.openxmlformats.org/markup-compatibility/2006">
              <mc:Choice xmlns:v="urn:schemas-microsoft-com:vml" Requires="v">
                <p:oleObj spid="_x0000_s13326" name="Equation" r:id="rId3" imgW="685800" imgH="177480" progId="Equation.DSMT4">
                  <p:embed/>
                </p:oleObj>
              </mc:Choice>
              <mc:Fallback>
                <p:oleObj name="Equation" r:id="rId3" imgW="685800" imgH="177480" progId="Equation.DSMT4">
                  <p:embed/>
                  <p:pic>
                    <p:nvPicPr>
                      <p:cNvPr id="5" name="Object 4"/>
                      <p:cNvPicPr/>
                      <p:nvPr/>
                    </p:nvPicPr>
                    <p:blipFill>
                      <a:blip r:embed="rId4"/>
                      <a:stretch>
                        <a:fillRect/>
                      </a:stretch>
                    </p:blipFill>
                    <p:spPr>
                      <a:xfrm>
                        <a:off x="5925915" y="220655"/>
                        <a:ext cx="1834689" cy="477398"/>
                      </a:xfrm>
                      <a:prstGeom prst="rect">
                        <a:avLst/>
                      </a:prstGeom>
                    </p:spPr>
                  </p:pic>
                </p:oleObj>
              </mc:Fallback>
            </mc:AlternateContent>
          </a:graphicData>
        </a:graphic>
      </p:graphicFrame>
      <p:sp>
        <p:nvSpPr>
          <p:cNvPr id="3" name="Text Placeholder 2"/>
          <p:cNvSpPr>
            <a:spLocks noGrp="1"/>
          </p:cNvSpPr>
          <p:nvPr>
            <p:ph type="body" idx="1"/>
          </p:nvPr>
        </p:nvSpPr>
        <p:spPr>
          <a:xfrm>
            <a:off x="457200" y="1600200"/>
            <a:ext cx="8229600" cy="3712029"/>
          </a:xfrm>
        </p:spPr>
        <p:txBody>
          <a:bodyPr/>
          <a:lstStyle/>
          <a:p>
            <a:pPr eaLnBrk="1" hangingPunct="1"/>
            <a:r>
              <a:rPr lang="en-US" altLang="en-US" sz="2400" dirty="0">
                <a:latin typeface="+mn-lt"/>
              </a:rPr>
              <a:t>Figure 9.6 demonstrates dynamically resizing a </a:t>
            </a:r>
            <a:r>
              <a:rPr lang="en-US" altLang="en-US" sz="2400" b="1" dirty="0">
                <a:latin typeface="Consolas" panose="020B0609020204030204" pitchFamily="49" charset="0"/>
                <a:cs typeface="Consolas" panose="020B0609020204030204" pitchFamily="49" charset="0"/>
              </a:rPr>
              <a:t>List</a:t>
            </a:r>
            <a:r>
              <a:rPr lang="en-US" altLang="en-US" sz="2400" dirty="0">
                <a:latin typeface="+mn-lt"/>
              </a:rPr>
              <a:t> object.</a:t>
            </a:r>
          </a:p>
          <a:p>
            <a:r>
              <a:rPr lang="en-US" altLang="en-US" sz="2400" dirty="0">
                <a:latin typeface="+mn-lt"/>
              </a:rPr>
              <a:t>The </a:t>
            </a:r>
            <a:r>
              <a:rPr lang="en-US" altLang="en-US" sz="2400" b="1" dirty="0">
                <a:latin typeface="Consolas" panose="020B0609020204030204" pitchFamily="49" charset="0"/>
                <a:cs typeface="Consolas" panose="020B0609020204030204" pitchFamily="49" charset="0"/>
              </a:rPr>
              <a:t>Count</a:t>
            </a:r>
            <a:r>
              <a:rPr lang="en-US" altLang="en-US" sz="2400" dirty="0">
                <a:latin typeface="+mn-lt"/>
              </a:rPr>
              <a:t> property returns the number of elements currently in the List.</a:t>
            </a:r>
          </a:p>
          <a:p>
            <a:r>
              <a:rPr lang="en-US" altLang="en-US" sz="2400" dirty="0">
                <a:latin typeface="+mn-lt"/>
              </a:rPr>
              <a:t>The </a:t>
            </a:r>
            <a:r>
              <a:rPr lang="en-US" altLang="en-US" sz="2400" b="1" dirty="0">
                <a:latin typeface="Consolas" panose="020B0609020204030204" pitchFamily="49" charset="0"/>
                <a:cs typeface="Consolas" panose="020B0609020204030204" pitchFamily="49" charset="0"/>
              </a:rPr>
              <a:t>Capacity</a:t>
            </a:r>
            <a:r>
              <a:rPr lang="en-US" altLang="en-US" sz="2400" dirty="0">
                <a:latin typeface="+mn-lt"/>
              </a:rPr>
              <a:t> property indicates how many items the </a:t>
            </a:r>
            <a:r>
              <a:rPr lang="en-US" altLang="en-US" sz="2400" b="1" dirty="0">
                <a:latin typeface="Consolas" panose="020B0609020204030204" pitchFamily="49" charset="0"/>
                <a:cs typeface="Consolas" panose="020B0609020204030204" pitchFamily="49" charset="0"/>
              </a:rPr>
              <a:t>List</a:t>
            </a:r>
            <a:r>
              <a:rPr lang="en-US" altLang="en-US" sz="2400" dirty="0">
                <a:latin typeface="+mn-lt"/>
              </a:rPr>
              <a:t> can hold without having to grow. </a:t>
            </a:r>
          </a:p>
          <a:p>
            <a:r>
              <a:rPr lang="en-US" altLang="en-US" sz="2400" dirty="0">
                <a:latin typeface="+mn-lt"/>
              </a:rPr>
              <a:t>When the </a:t>
            </a:r>
            <a:r>
              <a:rPr lang="en-US" altLang="en-US" sz="2400" b="1" dirty="0">
                <a:latin typeface="Consolas" panose="020B0609020204030204" pitchFamily="49" charset="0"/>
                <a:cs typeface="Consolas" panose="020B0609020204030204" pitchFamily="49" charset="0"/>
              </a:rPr>
              <a:t>List</a:t>
            </a:r>
            <a:r>
              <a:rPr lang="en-US" altLang="en-US" sz="2400" dirty="0">
                <a:latin typeface="+mn-lt"/>
              </a:rPr>
              <a:t> is created, both are initially 0—though the </a:t>
            </a:r>
            <a:r>
              <a:rPr lang="en-US" altLang="en-US" sz="2400" b="1" dirty="0" smtClean="0">
                <a:latin typeface="Consolas" panose="020B0609020204030204" pitchFamily="49" charset="0"/>
                <a:cs typeface="Consolas" panose="020B0609020204030204" pitchFamily="49" charset="0"/>
              </a:rPr>
              <a:t>Capacity</a:t>
            </a:r>
            <a:r>
              <a:rPr lang="en-US" altLang="en-US" sz="2400" dirty="0">
                <a:latin typeface="+mn-lt"/>
                <a:cs typeface="Consolas" panose="020B0609020204030204" pitchFamily="49" charset="0"/>
              </a:rPr>
              <a:t> </a:t>
            </a:r>
            <a:r>
              <a:rPr lang="en-US" altLang="en-US" sz="2400" dirty="0" smtClean="0">
                <a:latin typeface="+mn-lt"/>
              </a:rPr>
              <a:t>is </a:t>
            </a:r>
            <a:r>
              <a:rPr lang="en-US" altLang="en-US" sz="2400" dirty="0">
                <a:latin typeface="+mn-lt"/>
              </a:rPr>
              <a:t>implementation dependent</a:t>
            </a:r>
            <a:r>
              <a:rPr lang="en-US" altLang="en-US" sz="2400" dirty="0" smtClean="0">
                <a:latin typeface="+mn-lt"/>
              </a:rPr>
              <a:t>.</a:t>
            </a:r>
            <a:endParaRPr lang="en-IN" sz="2400" dirty="0">
              <a:latin typeface="+mn-lt"/>
            </a:endParaRPr>
          </a:p>
        </p:txBody>
      </p:sp>
    </p:spTree>
    <p:extLst>
      <p:ext uri="{BB962C8B-B14F-4D97-AF65-F5344CB8AC3E}">
        <p14:creationId xmlns:p14="http://schemas.microsoft.com/office/powerpoint/2010/main" val="35652609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IN" dirty="0" smtClean="0"/>
              <a:t>Figure 9.6 Generic </a:t>
            </a:r>
            <a:r>
              <a:rPr lang="en-US" sz="700" dirty="0" smtClean="0">
                <a:solidFill>
                  <a:schemeClr val="bg1"/>
                </a:solidFill>
              </a:rPr>
              <a:t>List </a:t>
            </a:r>
            <a:r>
              <a:rPr lang="en-US" sz="700" dirty="0">
                <a:solidFill>
                  <a:schemeClr val="bg1"/>
                </a:solidFill>
              </a:rPr>
              <a:t>left angle bracket T right angle </a:t>
            </a:r>
            <a:r>
              <a:rPr lang="en-US" sz="700" dirty="0" smtClean="0">
                <a:solidFill>
                  <a:schemeClr val="bg1"/>
                </a:solidFill>
              </a:rPr>
              <a:t>bracket</a:t>
            </a:r>
            <a:r>
              <a:rPr lang="en-US" dirty="0" smtClean="0">
                <a:solidFill>
                  <a:schemeClr val="tx1"/>
                </a:solidFill>
              </a:rPr>
              <a:t> </a:t>
            </a:r>
            <a:r>
              <a:rPr lang="en-IN" dirty="0" smtClean="0"/>
              <a:t>Collection Demonstration </a:t>
            </a:r>
            <a:r>
              <a:rPr lang="en-IN" sz="2000" b="0" dirty="0" smtClean="0"/>
              <a:t>(1 of 7)</a:t>
            </a:r>
            <a:endParaRPr lang="en-IN" sz="2000" b="0" dirty="0"/>
          </a:p>
        </p:txBody>
      </p:sp>
      <p:graphicFrame>
        <p:nvGraphicFramePr>
          <p:cNvPr id="7" name="Object 6"/>
          <p:cNvGraphicFramePr>
            <a:graphicFrameLocks noChangeAspect="1"/>
          </p:cNvGraphicFramePr>
          <p:nvPr>
            <p:extLst/>
          </p:nvPr>
        </p:nvGraphicFramePr>
        <p:xfrm>
          <a:off x="4090751" y="246865"/>
          <a:ext cx="1694306" cy="440868"/>
        </p:xfrm>
        <a:graphic>
          <a:graphicData uri="http://schemas.openxmlformats.org/presentationml/2006/ole">
            <mc:AlternateContent xmlns:mc="http://schemas.openxmlformats.org/markup-compatibility/2006">
              <mc:Choice xmlns:v="urn:schemas-microsoft-com:vml" Requires="v">
                <p:oleObj spid="_x0000_s14351" name="Equation" r:id="rId3" imgW="685800" imgH="177480" progId="Equation.DSMT4">
                  <p:embed/>
                </p:oleObj>
              </mc:Choice>
              <mc:Fallback>
                <p:oleObj name="Equation" r:id="rId3" imgW="685800" imgH="177480" progId="Equation.DSMT4">
                  <p:embed/>
                  <p:pic>
                    <p:nvPicPr>
                      <p:cNvPr id="7" name="Object 6"/>
                      <p:cNvPicPr/>
                      <p:nvPr/>
                    </p:nvPicPr>
                    <p:blipFill>
                      <a:blip r:embed="rId4"/>
                      <a:stretch>
                        <a:fillRect/>
                      </a:stretch>
                    </p:blipFill>
                    <p:spPr>
                      <a:xfrm>
                        <a:off x="4090751" y="246865"/>
                        <a:ext cx="1694306" cy="440868"/>
                      </a:xfrm>
                      <a:prstGeom prst="rect">
                        <a:avLst/>
                      </a:prstGeom>
                    </p:spPr>
                  </p:pic>
                </p:oleObj>
              </mc:Fallback>
            </mc:AlternateContent>
          </a:graphicData>
        </a:graphic>
      </p:graphicFrame>
      <p:pic>
        <p:nvPicPr>
          <p:cNvPr id="6" name="Picture 5" descr="Program code. Line 1: forward slash, forward slash, fig period 9.6, colon, list collection, period, c s. Line 2: forward slash, forward slash, generic list, left angle bracket, t, right angle bracket, collection demonstration. Line 3: using system, semicolon. Line 4: using system, period, collections, period, generic, semicolon. Line 5: blank. Line 6: class list collection. Line 7: left brace. Line 8: static void main, left parenthesis, right parenthesis. Line 9: left brace. Line 10, indented once: forward slash, forward slash, create a new list of strings. Line 11, indented once: v a r, items = new list, left angle bracket, string, right angle bracket, left parenthesis, right parenthesis, semicolon. Line 12: blank. Line 13, indented once: forward slash, forward slash, display list’s, count and capacity before adding elements. Line 14, indented once: console, period, write line, left parenthesis, open quotes, before adding to items, colon, close quotes, +. Line 15, indented twice: $, open quotes, count = left brace, items, period, count, right brace, semicolon, capacity = left brace, items, period, capacity, right brace, close quotes, right parenthesis, semicolon. Line 16: blank."/>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0521" y="1659664"/>
            <a:ext cx="7562957" cy="3348585"/>
          </a:xfrm>
          <a:prstGeom prst="rect">
            <a:avLst/>
          </a:prstGeom>
        </p:spPr>
      </p:pic>
    </p:spTree>
    <p:extLst>
      <p:ext uri="{BB962C8B-B14F-4D97-AF65-F5344CB8AC3E}">
        <p14:creationId xmlns:p14="http://schemas.microsoft.com/office/powerpoint/2010/main" val="16386040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IN" dirty="0"/>
              <a:t>Figure </a:t>
            </a:r>
            <a:r>
              <a:rPr lang="en-IN" dirty="0" smtClean="0"/>
              <a:t>9.6 Generic </a:t>
            </a:r>
            <a:r>
              <a:rPr lang="en-US" sz="700" dirty="0">
                <a:solidFill>
                  <a:schemeClr val="bg1"/>
                </a:solidFill>
              </a:rPr>
              <a:t>List left angle bracket T right angle bracket</a:t>
            </a:r>
            <a:r>
              <a:rPr lang="en-IN" dirty="0" smtClean="0">
                <a:solidFill>
                  <a:schemeClr val="tx1"/>
                </a:solidFill>
              </a:rPr>
              <a:t> </a:t>
            </a:r>
            <a:r>
              <a:rPr lang="en-IN" dirty="0" smtClean="0"/>
              <a:t>Collection Demonstration </a:t>
            </a:r>
            <a:r>
              <a:rPr lang="en-IN" sz="2000" b="0" dirty="0" smtClean="0"/>
              <a:t>(2 </a:t>
            </a:r>
            <a:r>
              <a:rPr lang="en-IN" sz="2000" b="0" dirty="0"/>
              <a:t>of 7)</a:t>
            </a:r>
            <a:endParaRPr lang="en-IN" dirty="0"/>
          </a:p>
        </p:txBody>
      </p:sp>
      <p:graphicFrame>
        <p:nvGraphicFramePr>
          <p:cNvPr id="4" name="Object 3"/>
          <p:cNvGraphicFramePr>
            <a:graphicFrameLocks noChangeAspect="1"/>
          </p:cNvGraphicFramePr>
          <p:nvPr>
            <p:extLst/>
          </p:nvPr>
        </p:nvGraphicFramePr>
        <p:xfrm>
          <a:off x="4090751" y="246865"/>
          <a:ext cx="1694306" cy="440868"/>
        </p:xfrm>
        <a:graphic>
          <a:graphicData uri="http://schemas.openxmlformats.org/presentationml/2006/ole">
            <mc:AlternateContent xmlns:mc="http://schemas.openxmlformats.org/markup-compatibility/2006">
              <mc:Choice xmlns:v="urn:schemas-microsoft-com:vml" Requires="v">
                <p:oleObj spid="_x0000_s15375" name="Equation" r:id="rId3" imgW="685800" imgH="177480" progId="Equation.DSMT4">
                  <p:embed/>
                </p:oleObj>
              </mc:Choice>
              <mc:Fallback>
                <p:oleObj name="Equation" r:id="rId3" imgW="685800" imgH="177480" progId="Equation.DSMT4">
                  <p:embed/>
                  <p:pic>
                    <p:nvPicPr>
                      <p:cNvPr id="4" name="Object 3"/>
                      <p:cNvPicPr/>
                      <p:nvPr/>
                    </p:nvPicPr>
                    <p:blipFill>
                      <a:blip r:embed="rId4"/>
                      <a:stretch>
                        <a:fillRect/>
                      </a:stretch>
                    </p:blipFill>
                    <p:spPr>
                      <a:xfrm>
                        <a:off x="4090751" y="246865"/>
                        <a:ext cx="1694306" cy="440868"/>
                      </a:xfrm>
                      <a:prstGeom prst="rect">
                        <a:avLst/>
                      </a:prstGeom>
                    </p:spPr>
                  </p:pic>
                </p:oleObj>
              </mc:Fallback>
            </mc:AlternateContent>
          </a:graphicData>
        </a:graphic>
      </p:graphicFrame>
      <p:pic>
        <p:nvPicPr>
          <p:cNvPr id="6" name="Picture 5" descr="Line 17, indented once: items, period, add, left parenthesis, open quotes, red, close quotes, right parenthesis, semicolon, forward slash, forward slash, append an item to the list. Line 18, indented once: items, period, insert, left parenthesis, 0, comma, open quotes, yellow, close quotes, right parenthesis, semicolon, forward slash, forward slash, insert the value at index 0. Line 19: blank. Line 20, indented once: forward slash, forward slash, display list’s count and capacity after adding two elements. Line 21, indented once: console, period, write line, left parenthesis, open quotes, after adding two elements to items, colon, close quotes, +. Line 22, indented twice: $, open quotes, count = left brace, items, period, count, right brace, semicolon, capacity = left brace, items, period, capacity, right brace, close quotes, right parenthesis, semicolon. Line 23: blank. Line 24, indented twice: forward slash, forward slash, display the colors in the list. Line 25, indented twice: console, period, write, left parenthesis. Line 26, indented 3 times: back slash, n display list contents with counter-controlled loop, colon, right parenthesis, semicolon. Line 27, indented twice: for, left parenthesis, v a r, i = 0, semicolon, I, left angle bracket, items, period, count, semicolon, i + +, right parenthesis. Line 28, indented twice: left brace. Line 29, indented 3 times: console, period, write, left parenthesis, $, open quotes, left brace, items, open bracket, i, close bracket, right brace, close quotes, right parenthesis, semicolon. Line 30, indented twice: right brace. Line 31: blank."/>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887" y="1666202"/>
            <a:ext cx="7550227" cy="3157596"/>
          </a:xfrm>
          <a:prstGeom prst="rect">
            <a:avLst/>
          </a:prstGeom>
        </p:spPr>
      </p:pic>
    </p:spTree>
    <p:extLst>
      <p:ext uri="{BB962C8B-B14F-4D97-AF65-F5344CB8AC3E}">
        <p14:creationId xmlns:p14="http://schemas.microsoft.com/office/powerpoint/2010/main" val="39662359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IN" dirty="0"/>
              <a:t>Figure </a:t>
            </a:r>
            <a:r>
              <a:rPr lang="en-IN" dirty="0" smtClean="0"/>
              <a:t>9.6 Generic </a:t>
            </a:r>
            <a:r>
              <a:rPr lang="en-US" sz="700" dirty="0">
                <a:solidFill>
                  <a:schemeClr val="bg1"/>
                </a:solidFill>
              </a:rPr>
              <a:t>List left angle bracket T right angle </a:t>
            </a:r>
            <a:r>
              <a:rPr lang="en-US" sz="700" dirty="0" smtClean="0">
                <a:solidFill>
                  <a:schemeClr val="bg1"/>
                </a:solidFill>
              </a:rPr>
              <a:t>bracket</a:t>
            </a:r>
            <a:r>
              <a:rPr lang="en-IN" dirty="0"/>
              <a:t> </a:t>
            </a:r>
            <a:r>
              <a:rPr lang="en-IN" dirty="0" smtClean="0"/>
              <a:t>Collection Demonstration </a:t>
            </a:r>
            <a:r>
              <a:rPr lang="en-IN" sz="2000" b="0" dirty="0" smtClean="0"/>
              <a:t>(3 </a:t>
            </a:r>
            <a:r>
              <a:rPr lang="en-IN" sz="2000" b="0" dirty="0"/>
              <a:t>of 7)</a:t>
            </a:r>
            <a:endParaRPr lang="en-IN" dirty="0"/>
          </a:p>
        </p:txBody>
      </p:sp>
      <p:graphicFrame>
        <p:nvGraphicFramePr>
          <p:cNvPr id="4" name="Object 3"/>
          <p:cNvGraphicFramePr>
            <a:graphicFrameLocks noChangeAspect="1"/>
          </p:cNvGraphicFramePr>
          <p:nvPr>
            <p:extLst/>
          </p:nvPr>
        </p:nvGraphicFramePr>
        <p:xfrm>
          <a:off x="4090751" y="246865"/>
          <a:ext cx="1694306" cy="440868"/>
        </p:xfrm>
        <a:graphic>
          <a:graphicData uri="http://schemas.openxmlformats.org/presentationml/2006/ole">
            <mc:AlternateContent xmlns:mc="http://schemas.openxmlformats.org/markup-compatibility/2006">
              <mc:Choice xmlns:v="urn:schemas-microsoft-com:vml" Requires="v">
                <p:oleObj spid="_x0000_s16399" name="Equation" r:id="rId3" imgW="685800" imgH="177480" progId="Equation.DSMT4">
                  <p:embed/>
                </p:oleObj>
              </mc:Choice>
              <mc:Fallback>
                <p:oleObj name="Equation" r:id="rId3" imgW="685800" imgH="177480" progId="Equation.DSMT4">
                  <p:embed/>
                  <p:pic>
                    <p:nvPicPr>
                      <p:cNvPr id="4" name="Object 3"/>
                      <p:cNvPicPr/>
                      <p:nvPr/>
                    </p:nvPicPr>
                    <p:blipFill>
                      <a:blip r:embed="rId4"/>
                      <a:stretch>
                        <a:fillRect/>
                      </a:stretch>
                    </p:blipFill>
                    <p:spPr>
                      <a:xfrm>
                        <a:off x="4090751" y="246865"/>
                        <a:ext cx="1694306" cy="440868"/>
                      </a:xfrm>
                      <a:prstGeom prst="rect">
                        <a:avLst/>
                      </a:prstGeom>
                    </p:spPr>
                  </p:pic>
                </p:oleObj>
              </mc:Fallback>
            </mc:AlternateContent>
          </a:graphicData>
        </a:graphic>
      </p:graphicFrame>
      <p:pic>
        <p:nvPicPr>
          <p:cNvPr id="6" name="Picture 5" descr="Line 32, indented twice: forward slash, forward slash, display colors using for each. Line 33, indented twice: console, period, write, left parenthesis, open quotes, back slash, n display list contents with for each, statement, colon, close quotes, right parenthesis, semicolon. Line 34, indented twice: for each, left parenthesis, v a r, item in items, right parenthesis. Line 35, indented twice: left brace. Line 36, indented 3 times: console, period, write, left parenthesis, $, open quotes, left brace, item, right brace, close quotes, right parenthesis, semicolon. Line 37, indented twice: right brace. Line 38: blank. Line 39, indented twice: items, period, add, left parenthesis, open quotes, green, close quotes, right parenthesis, semicolon, forward slash, forward slash, add, open quotes, green, close quotes, to the end of the list. Line 40, indented twice: items, period, add, left parenthesis, open quotes, yellow, close quotes, right parenthesis, semicolon, forward slash, forward slash, add, open quotes, yellow, close quotes, to the end of the list. Line 41: blank. Line 42, indented twice: forward slash, forward slash, display list’s count and capacity after adding two more elements. Line 43, indented twice: console, period, write line, left parenthesis, open quotes, back slash, n, back slash, n after adding two more elements to items, colon, close quotes, +. Line 44, indented 3 times: $, open quotes, count = left brace, items, period, count, right brace, semicolon, capacity = left brace, items, period, capacity, right brace, close quotes, right parenthesis, semicolon. Line 45: blank."/>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0522" y="1684576"/>
            <a:ext cx="7562957" cy="2928416"/>
          </a:xfrm>
          <a:prstGeom prst="rect">
            <a:avLst/>
          </a:prstGeom>
        </p:spPr>
      </p:pic>
    </p:spTree>
    <p:extLst>
      <p:ext uri="{BB962C8B-B14F-4D97-AF65-F5344CB8AC3E}">
        <p14:creationId xmlns:p14="http://schemas.microsoft.com/office/powerpoint/2010/main" val="5636074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IN" dirty="0"/>
              <a:t>Figure </a:t>
            </a:r>
            <a:r>
              <a:rPr lang="en-IN" dirty="0" smtClean="0"/>
              <a:t>9.6 Generic </a:t>
            </a:r>
            <a:r>
              <a:rPr lang="en-US" sz="700" dirty="0">
                <a:solidFill>
                  <a:schemeClr val="bg1"/>
                </a:solidFill>
              </a:rPr>
              <a:t>List left angle bracket T right angle bracket</a:t>
            </a:r>
            <a:r>
              <a:rPr lang="en-IN" dirty="0" smtClean="0"/>
              <a:t> Collection Demonstration </a:t>
            </a:r>
            <a:r>
              <a:rPr lang="en-IN" sz="2000" b="0" dirty="0" smtClean="0"/>
              <a:t>(4 </a:t>
            </a:r>
            <a:r>
              <a:rPr lang="en-IN" sz="2000" b="0" dirty="0"/>
              <a:t>of 7)</a:t>
            </a:r>
            <a:endParaRPr lang="en-IN" dirty="0"/>
          </a:p>
        </p:txBody>
      </p:sp>
      <p:graphicFrame>
        <p:nvGraphicFramePr>
          <p:cNvPr id="5" name="Object 4"/>
          <p:cNvGraphicFramePr>
            <a:graphicFrameLocks noChangeAspect="1"/>
          </p:cNvGraphicFramePr>
          <p:nvPr>
            <p:extLst/>
          </p:nvPr>
        </p:nvGraphicFramePr>
        <p:xfrm>
          <a:off x="4090751" y="246865"/>
          <a:ext cx="1694306" cy="440868"/>
        </p:xfrm>
        <a:graphic>
          <a:graphicData uri="http://schemas.openxmlformats.org/presentationml/2006/ole">
            <mc:AlternateContent xmlns:mc="http://schemas.openxmlformats.org/markup-compatibility/2006">
              <mc:Choice xmlns:v="urn:schemas-microsoft-com:vml" Requires="v">
                <p:oleObj spid="_x0000_s17423" name="Equation" r:id="rId3" imgW="685800" imgH="177480" progId="Equation.DSMT4">
                  <p:embed/>
                </p:oleObj>
              </mc:Choice>
              <mc:Fallback>
                <p:oleObj name="Equation" r:id="rId3" imgW="685800" imgH="177480" progId="Equation.DSMT4">
                  <p:embed/>
                  <p:pic>
                    <p:nvPicPr>
                      <p:cNvPr id="5" name="Object 4"/>
                      <p:cNvPicPr/>
                      <p:nvPr/>
                    </p:nvPicPr>
                    <p:blipFill>
                      <a:blip r:embed="rId4"/>
                      <a:stretch>
                        <a:fillRect/>
                      </a:stretch>
                    </p:blipFill>
                    <p:spPr>
                      <a:xfrm>
                        <a:off x="4090751" y="246865"/>
                        <a:ext cx="1694306" cy="440868"/>
                      </a:xfrm>
                      <a:prstGeom prst="rect">
                        <a:avLst/>
                      </a:prstGeom>
                    </p:spPr>
                  </p:pic>
                </p:oleObj>
              </mc:Fallback>
            </mc:AlternateContent>
          </a:graphicData>
        </a:graphic>
      </p:graphicFrame>
      <p:pic>
        <p:nvPicPr>
          <p:cNvPr id="6" name="Picture 5" descr="Line 46, indented twice: forward slash, forward slash, display the list. Line 47, indented twice: console, period, write, left parenthesis, open quotes, back slash, n list with two new elements, colon, close quotes, right parenthesis, semicolon. Line 48, indented twice: for each, left parenthesis, v a r, item in items, right parenthesis. Line 49, indented twice: left brace. Line 50, indented 3 times: console, period, write, left parenthesis, $, open quotes, left brace, item, right brace, close quotes, right parenthesis, semicolon. Line 51, indented twice: right brace. Line 52: blank. Line 53, indented twice: items, period, remove, left parenthesis, open quotes, yellow, close quotes, right parenthesis, semicolon, forward slash, forward slash, remove the first, open quotes, yellow, close quotes. Line 54: blank. Line 55, indented twice: forward slash, forward slash, display the list. Line 56, indented twice: console, period, write, left parenthesis, open quotes, back slash, n, back slash, n remove first instance of yellow, colon, close quotes, right parenthesis, semicolon. Line 57, indented twice: for each, left parenthesis, v a r, item in items, right parenthesis. Line 58, indented twice: left brace. Line 59, indented 3 times: console, period, write, left parenthesis, $, open quotes, left brace, item, right brace, close quotes, right parenthesis, semicolon. Line 60, indented twice: right brac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0522" y="1673221"/>
            <a:ext cx="7562957" cy="3157596"/>
          </a:xfrm>
          <a:prstGeom prst="rect">
            <a:avLst/>
          </a:prstGeom>
        </p:spPr>
      </p:pic>
    </p:spTree>
    <p:extLst>
      <p:ext uri="{BB962C8B-B14F-4D97-AF65-F5344CB8AC3E}">
        <p14:creationId xmlns:p14="http://schemas.microsoft.com/office/powerpoint/2010/main" val="573268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Outline </a:t>
            </a:r>
            <a:r>
              <a:rPr lang="en-IN" sz="2000" b="0" dirty="0" smtClean="0"/>
              <a:t>(2 </a:t>
            </a:r>
            <a:r>
              <a:rPr lang="en-IN" sz="2000" b="0" dirty="0"/>
              <a:t>of </a:t>
            </a:r>
            <a:r>
              <a:rPr lang="en-IN" sz="2000" b="0" dirty="0" smtClean="0"/>
              <a:t>3)</a:t>
            </a:r>
            <a:endParaRPr lang="en-IN" dirty="0"/>
          </a:p>
        </p:txBody>
      </p:sp>
      <p:sp>
        <p:nvSpPr>
          <p:cNvPr id="3" name="Text Placeholder 2"/>
          <p:cNvSpPr>
            <a:spLocks noGrp="1"/>
          </p:cNvSpPr>
          <p:nvPr>
            <p:ph type="body" idx="1"/>
          </p:nvPr>
        </p:nvSpPr>
        <p:spPr>
          <a:xfrm>
            <a:off x="457200" y="1600200"/>
            <a:ext cx="7946571" cy="4525963"/>
          </a:xfrm>
        </p:spPr>
        <p:txBody>
          <a:bodyPr/>
          <a:lstStyle/>
          <a:p>
            <a:pPr marL="0" indent="0">
              <a:buNone/>
            </a:pPr>
            <a:r>
              <a:rPr lang="en-IN" sz="2400" b="1" dirty="0">
                <a:solidFill>
                  <a:schemeClr val="tx2"/>
                </a:solidFill>
                <a:latin typeface="+mn-lt"/>
              </a:rPr>
              <a:t>9.3</a:t>
            </a:r>
            <a:r>
              <a:rPr lang="en-IN" sz="2400" dirty="0">
                <a:latin typeface="+mn-lt"/>
              </a:rPr>
              <a:t> Querying an Array of </a:t>
            </a:r>
            <a:r>
              <a:rPr lang="en-IN" sz="2400" dirty="0">
                <a:latin typeface="Consolas" panose="020B0609020204030204" pitchFamily="49" charset="0"/>
                <a:cs typeface="Consolas" panose="020B0609020204030204" pitchFamily="49" charset="0"/>
              </a:rPr>
              <a:t>Employee</a:t>
            </a:r>
            <a:r>
              <a:rPr lang="en-IN" sz="2400" dirty="0">
                <a:latin typeface="+mn-lt"/>
              </a:rPr>
              <a:t> Objects Using L</a:t>
            </a:r>
            <a:r>
              <a:rPr lang="en-IN" sz="100" dirty="0">
                <a:latin typeface="+mn-lt"/>
              </a:rPr>
              <a:t> </a:t>
            </a:r>
            <a:r>
              <a:rPr lang="en-IN" sz="2400" dirty="0">
                <a:latin typeface="+mn-lt"/>
              </a:rPr>
              <a:t>I</a:t>
            </a:r>
            <a:r>
              <a:rPr lang="en-IN" sz="100" dirty="0">
                <a:latin typeface="+mn-lt"/>
              </a:rPr>
              <a:t> </a:t>
            </a:r>
            <a:r>
              <a:rPr lang="en-IN" sz="2400" dirty="0">
                <a:latin typeface="+mn-lt"/>
              </a:rPr>
              <a:t>N</a:t>
            </a:r>
            <a:r>
              <a:rPr lang="en-IN" sz="100" dirty="0">
                <a:latin typeface="+mn-lt"/>
              </a:rPr>
              <a:t> </a:t>
            </a:r>
            <a:r>
              <a:rPr lang="en-IN" sz="2400" dirty="0">
                <a:latin typeface="+mn-lt"/>
              </a:rPr>
              <a:t>Q</a:t>
            </a:r>
          </a:p>
          <a:p>
            <a:pPr marL="536575" lvl="1" indent="0">
              <a:buNone/>
            </a:pPr>
            <a:r>
              <a:rPr lang="en-IN" sz="2400" dirty="0">
                <a:solidFill>
                  <a:schemeClr val="tx2"/>
                </a:solidFill>
                <a:latin typeface="+mn-lt"/>
              </a:rPr>
              <a:t>9.3.1</a:t>
            </a:r>
            <a:r>
              <a:rPr lang="en-IN" sz="2400" dirty="0">
                <a:latin typeface="+mn-lt"/>
              </a:rPr>
              <a:t> Accessing the Properties of a L</a:t>
            </a:r>
            <a:r>
              <a:rPr lang="en-IN" sz="100" dirty="0">
                <a:latin typeface="+mn-lt"/>
              </a:rPr>
              <a:t> </a:t>
            </a:r>
            <a:r>
              <a:rPr lang="en-IN" sz="2400" dirty="0">
                <a:latin typeface="+mn-lt"/>
              </a:rPr>
              <a:t>I</a:t>
            </a:r>
            <a:r>
              <a:rPr lang="en-IN" sz="100" dirty="0">
                <a:latin typeface="+mn-lt"/>
              </a:rPr>
              <a:t> </a:t>
            </a:r>
            <a:r>
              <a:rPr lang="en-IN" sz="2400" dirty="0">
                <a:latin typeface="+mn-lt"/>
              </a:rPr>
              <a:t>N</a:t>
            </a:r>
            <a:r>
              <a:rPr lang="en-IN" sz="100" dirty="0">
                <a:latin typeface="+mn-lt"/>
              </a:rPr>
              <a:t> </a:t>
            </a:r>
            <a:r>
              <a:rPr lang="en-IN" sz="2400" dirty="0">
                <a:latin typeface="+mn-lt"/>
              </a:rPr>
              <a:t>Q Query’s Range Variable</a:t>
            </a:r>
          </a:p>
          <a:p>
            <a:pPr marL="536575" lvl="1" indent="0">
              <a:buNone/>
            </a:pPr>
            <a:r>
              <a:rPr lang="en-IN" sz="2400" dirty="0">
                <a:solidFill>
                  <a:schemeClr val="tx2"/>
                </a:solidFill>
                <a:latin typeface="+mn-lt"/>
              </a:rPr>
              <a:t>9.3.2</a:t>
            </a:r>
            <a:r>
              <a:rPr lang="en-IN" sz="2400" dirty="0">
                <a:latin typeface="+mn-lt"/>
              </a:rPr>
              <a:t> Sorting a L</a:t>
            </a:r>
            <a:r>
              <a:rPr lang="en-IN" sz="100" dirty="0">
                <a:latin typeface="+mn-lt"/>
              </a:rPr>
              <a:t> </a:t>
            </a:r>
            <a:r>
              <a:rPr lang="en-IN" sz="2400" dirty="0">
                <a:latin typeface="+mn-lt"/>
              </a:rPr>
              <a:t>I</a:t>
            </a:r>
            <a:r>
              <a:rPr lang="en-IN" sz="100" dirty="0">
                <a:latin typeface="+mn-lt"/>
              </a:rPr>
              <a:t> </a:t>
            </a:r>
            <a:r>
              <a:rPr lang="en-IN" sz="2400" dirty="0">
                <a:latin typeface="+mn-lt"/>
              </a:rPr>
              <a:t>N</a:t>
            </a:r>
            <a:r>
              <a:rPr lang="en-IN" sz="100" dirty="0">
                <a:latin typeface="+mn-lt"/>
              </a:rPr>
              <a:t> </a:t>
            </a:r>
            <a:r>
              <a:rPr lang="en-IN" sz="2400" dirty="0">
                <a:latin typeface="+mn-lt"/>
              </a:rPr>
              <a:t>Q Query’s Results by Multiple Properties</a:t>
            </a:r>
          </a:p>
          <a:p>
            <a:pPr marL="536575" lvl="1" indent="0">
              <a:buNone/>
            </a:pPr>
            <a:r>
              <a:rPr lang="en-IN" sz="2400" dirty="0">
                <a:solidFill>
                  <a:schemeClr val="tx2"/>
                </a:solidFill>
                <a:latin typeface="+mn-lt"/>
              </a:rPr>
              <a:t>9.3.3</a:t>
            </a:r>
            <a:r>
              <a:rPr lang="en-IN" sz="2400" dirty="0">
                <a:latin typeface="+mn-lt"/>
              </a:rPr>
              <a:t> </a:t>
            </a:r>
            <a:r>
              <a:rPr lang="en-IN" sz="2400" dirty="0">
                <a:latin typeface="Consolas" panose="020B0609020204030204" pitchFamily="49" charset="0"/>
                <a:cs typeface="Consolas" panose="020B0609020204030204" pitchFamily="49" charset="0"/>
              </a:rPr>
              <a:t>Any</a:t>
            </a:r>
            <a:r>
              <a:rPr lang="en-IN" sz="2400" dirty="0">
                <a:latin typeface="+mn-lt"/>
              </a:rPr>
              <a:t>, </a:t>
            </a:r>
            <a:r>
              <a:rPr lang="en-IN" sz="2400" dirty="0">
                <a:latin typeface="Consolas" panose="020B0609020204030204" pitchFamily="49" charset="0"/>
                <a:cs typeface="Consolas" panose="020B0609020204030204" pitchFamily="49" charset="0"/>
              </a:rPr>
              <a:t>First</a:t>
            </a:r>
            <a:r>
              <a:rPr lang="en-IN" sz="2400" b="1" dirty="0">
                <a:latin typeface="+mn-lt"/>
              </a:rPr>
              <a:t> </a:t>
            </a:r>
            <a:r>
              <a:rPr lang="en-IN" sz="2400" dirty="0">
                <a:latin typeface="+mn-lt"/>
              </a:rPr>
              <a:t>and </a:t>
            </a:r>
            <a:r>
              <a:rPr lang="en-IN" sz="2400" dirty="0">
                <a:latin typeface="Consolas" panose="020B0609020204030204" pitchFamily="49" charset="0"/>
                <a:cs typeface="Consolas" panose="020B0609020204030204" pitchFamily="49" charset="0"/>
              </a:rPr>
              <a:t>Count</a:t>
            </a:r>
            <a:r>
              <a:rPr lang="en-IN" sz="2400" dirty="0">
                <a:latin typeface="+mn-lt"/>
              </a:rPr>
              <a:t> Extension Methods</a:t>
            </a:r>
          </a:p>
          <a:p>
            <a:pPr marL="536575" lvl="1" indent="0">
              <a:buNone/>
            </a:pPr>
            <a:r>
              <a:rPr lang="en-IN" sz="2400" dirty="0">
                <a:solidFill>
                  <a:schemeClr val="tx2"/>
                </a:solidFill>
                <a:latin typeface="+mn-lt"/>
              </a:rPr>
              <a:t>9.3.4</a:t>
            </a:r>
            <a:r>
              <a:rPr lang="en-IN" sz="2400" dirty="0">
                <a:latin typeface="+mn-lt"/>
              </a:rPr>
              <a:t> Selecting a Property of an Object</a:t>
            </a:r>
          </a:p>
          <a:p>
            <a:pPr marL="536575" lvl="1" indent="0">
              <a:buNone/>
            </a:pPr>
            <a:r>
              <a:rPr lang="en-IN" sz="2400" dirty="0">
                <a:solidFill>
                  <a:schemeClr val="tx2"/>
                </a:solidFill>
                <a:latin typeface="+mn-lt"/>
              </a:rPr>
              <a:t>9.3.5</a:t>
            </a:r>
            <a:r>
              <a:rPr lang="en-IN" sz="2400" dirty="0">
                <a:latin typeface="+mn-lt"/>
              </a:rPr>
              <a:t> Creating New Types in the </a:t>
            </a:r>
            <a:r>
              <a:rPr lang="en-IN" sz="2400" dirty="0">
                <a:latin typeface="Consolas" panose="020B0609020204030204" pitchFamily="49" charset="0"/>
                <a:cs typeface="Consolas" panose="020B0609020204030204" pitchFamily="49" charset="0"/>
              </a:rPr>
              <a:t>select</a:t>
            </a:r>
            <a:r>
              <a:rPr lang="en-IN" sz="2400" dirty="0">
                <a:latin typeface="+mn-lt"/>
              </a:rPr>
              <a:t> Clause of a L</a:t>
            </a:r>
            <a:r>
              <a:rPr lang="en-IN" sz="100" dirty="0">
                <a:latin typeface="+mn-lt"/>
              </a:rPr>
              <a:t> </a:t>
            </a:r>
            <a:r>
              <a:rPr lang="en-IN" sz="2400" dirty="0">
                <a:latin typeface="+mn-lt"/>
              </a:rPr>
              <a:t>I</a:t>
            </a:r>
            <a:r>
              <a:rPr lang="en-IN" sz="100" dirty="0">
                <a:latin typeface="+mn-lt"/>
              </a:rPr>
              <a:t> </a:t>
            </a:r>
            <a:r>
              <a:rPr lang="en-IN" sz="2400" dirty="0">
                <a:latin typeface="+mn-lt"/>
              </a:rPr>
              <a:t>N</a:t>
            </a:r>
            <a:r>
              <a:rPr lang="en-IN" sz="100" dirty="0">
                <a:latin typeface="+mn-lt"/>
              </a:rPr>
              <a:t> </a:t>
            </a:r>
            <a:r>
              <a:rPr lang="en-IN" sz="2400" dirty="0">
                <a:latin typeface="+mn-lt"/>
              </a:rPr>
              <a:t>Q </a:t>
            </a:r>
            <a:r>
              <a:rPr lang="en-IN" sz="2400" dirty="0" smtClean="0">
                <a:latin typeface="+mn-lt"/>
              </a:rPr>
              <a:t>Query</a:t>
            </a:r>
            <a:endParaRPr lang="en-IN" sz="2400" dirty="0">
              <a:latin typeface="+mn-lt"/>
            </a:endParaRPr>
          </a:p>
        </p:txBody>
      </p:sp>
    </p:spTree>
    <p:extLst>
      <p:ext uri="{BB962C8B-B14F-4D97-AF65-F5344CB8AC3E}">
        <p14:creationId xmlns:p14="http://schemas.microsoft.com/office/powerpoint/2010/main" val="2239568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IN" dirty="0"/>
              <a:t>Figure </a:t>
            </a:r>
            <a:r>
              <a:rPr lang="en-IN" dirty="0" smtClean="0"/>
              <a:t>9.6 Generic </a:t>
            </a:r>
            <a:r>
              <a:rPr lang="en-US" sz="700" dirty="0">
                <a:solidFill>
                  <a:schemeClr val="bg1"/>
                </a:solidFill>
              </a:rPr>
              <a:t>List left angle bracket T right angle bracket</a:t>
            </a:r>
            <a:r>
              <a:rPr lang="en-IN" dirty="0" smtClean="0"/>
              <a:t> Collection </a:t>
            </a:r>
            <a:r>
              <a:rPr lang="en-IN" dirty="0"/>
              <a:t>Demonstration </a:t>
            </a:r>
            <a:r>
              <a:rPr lang="en-IN" sz="2000" b="0" dirty="0" smtClean="0"/>
              <a:t>(5 </a:t>
            </a:r>
            <a:r>
              <a:rPr lang="en-IN" sz="2000" b="0" dirty="0"/>
              <a:t>of 7)</a:t>
            </a:r>
            <a:endParaRPr lang="en-IN" dirty="0"/>
          </a:p>
        </p:txBody>
      </p:sp>
      <p:graphicFrame>
        <p:nvGraphicFramePr>
          <p:cNvPr id="4" name="Object 3"/>
          <p:cNvGraphicFramePr>
            <a:graphicFrameLocks noChangeAspect="1"/>
          </p:cNvGraphicFramePr>
          <p:nvPr>
            <p:extLst/>
          </p:nvPr>
        </p:nvGraphicFramePr>
        <p:xfrm>
          <a:off x="4090751" y="246865"/>
          <a:ext cx="1694306" cy="440868"/>
        </p:xfrm>
        <a:graphic>
          <a:graphicData uri="http://schemas.openxmlformats.org/presentationml/2006/ole">
            <mc:AlternateContent xmlns:mc="http://schemas.openxmlformats.org/markup-compatibility/2006">
              <mc:Choice xmlns:v="urn:schemas-microsoft-com:vml" Requires="v">
                <p:oleObj spid="_x0000_s18447" name="Equation" r:id="rId3" imgW="685800" imgH="177480" progId="Equation.DSMT4">
                  <p:embed/>
                </p:oleObj>
              </mc:Choice>
              <mc:Fallback>
                <p:oleObj name="Equation" r:id="rId3" imgW="685800" imgH="177480" progId="Equation.DSMT4">
                  <p:embed/>
                  <p:pic>
                    <p:nvPicPr>
                      <p:cNvPr id="4" name="Object 3"/>
                      <p:cNvPicPr/>
                      <p:nvPr/>
                    </p:nvPicPr>
                    <p:blipFill>
                      <a:blip r:embed="rId4"/>
                      <a:stretch>
                        <a:fillRect/>
                      </a:stretch>
                    </p:blipFill>
                    <p:spPr>
                      <a:xfrm>
                        <a:off x="4090751" y="246865"/>
                        <a:ext cx="1694306" cy="440868"/>
                      </a:xfrm>
                      <a:prstGeom prst="rect">
                        <a:avLst/>
                      </a:prstGeom>
                    </p:spPr>
                  </p:pic>
                </p:oleObj>
              </mc:Fallback>
            </mc:AlternateContent>
          </a:graphicData>
        </a:graphic>
      </p:graphicFrame>
      <p:pic>
        <p:nvPicPr>
          <p:cNvPr id="6" name="Picture 5" descr="Line 61: blank. Line 62, indented twice: items, period, remove at, left parenthesis, 1, right parenthesis, semicolon, forward slash, forward slash, remove item at index 1. Line 63: blank. Line 64, indented twice: forward slash, forward slash, display the list. Line 65, indented twice: console, period, write, left parenthesis, open quotes, back slash, n remove second list element, left parenthesis, green, right parenthesis, colon, close quotes, right parenthesis, semicolon. Line 66, indented twice: for each, left parenthesis, v a r, item in items, right parenthesis. Line 67, indented twice: left brace. Line 68, indented 3 times: console, period, write, left parenthesis, $, open quotes, left brace, item, right brace, close quotes, right parenthesis, semicolon. Line 69, indented twice: right brace. Line 70: blank. Line 71, indented twice: forward slash, forward slash, display list’s count and capacity after removing two elements. Line 72, indented twice: console, period, write line, left parenthesis, open quotes, back slash, n after removing two elements from items, colon, close quotes, +. Line 73, indented 3 times: $, open quotes, count = left brace, items, period, count, right brace, semicolon, capacity = left brace, items, period, capacity, right brace, close quotes, right parenthesis, semicolon. Line 74: blank."/>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2707" y="1669935"/>
            <a:ext cx="7638587" cy="2957700"/>
          </a:xfrm>
          <a:prstGeom prst="rect">
            <a:avLst/>
          </a:prstGeom>
        </p:spPr>
      </p:pic>
    </p:spTree>
    <p:extLst>
      <p:ext uri="{BB962C8B-B14F-4D97-AF65-F5344CB8AC3E}">
        <p14:creationId xmlns:p14="http://schemas.microsoft.com/office/powerpoint/2010/main" val="29373136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IN" dirty="0"/>
              <a:t>Figure </a:t>
            </a:r>
            <a:r>
              <a:rPr lang="en-IN" dirty="0" smtClean="0"/>
              <a:t>9.6 Generic </a:t>
            </a:r>
            <a:r>
              <a:rPr lang="en-US" sz="700" dirty="0">
                <a:solidFill>
                  <a:schemeClr val="bg1"/>
                </a:solidFill>
              </a:rPr>
              <a:t>List left angle bracket T right angle bracket</a:t>
            </a:r>
            <a:r>
              <a:rPr lang="en-IN" dirty="0" smtClean="0"/>
              <a:t> Collection </a:t>
            </a:r>
            <a:r>
              <a:rPr lang="en-IN" dirty="0"/>
              <a:t>Demonstration </a:t>
            </a:r>
            <a:r>
              <a:rPr lang="en-IN" sz="2000" b="0" dirty="0" smtClean="0"/>
              <a:t>(6 </a:t>
            </a:r>
            <a:r>
              <a:rPr lang="en-IN" sz="2000" b="0" dirty="0"/>
              <a:t>of 7)</a:t>
            </a:r>
            <a:endParaRPr lang="en-IN" dirty="0"/>
          </a:p>
        </p:txBody>
      </p:sp>
      <p:graphicFrame>
        <p:nvGraphicFramePr>
          <p:cNvPr id="4" name="Object 3"/>
          <p:cNvGraphicFramePr>
            <a:graphicFrameLocks noChangeAspect="1"/>
          </p:cNvGraphicFramePr>
          <p:nvPr>
            <p:extLst/>
          </p:nvPr>
        </p:nvGraphicFramePr>
        <p:xfrm>
          <a:off x="4090751" y="246865"/>
          <a:ext cx="1694306" cy="440868"/>
        </p:xfrm>
        <a:graphic>
          <a:graphicData uri="http://schemas.openxmlformats.org/presentationml/2006/ole">
            <mc:AlternateContent xmlns:mc="http://schemas.openxmlformats.org/markup-compatibility/2006">
              <mc:Choice xmlns:v="urn:schemas-microsoft-com:vml" Requires="v">
                <p:oleObj spid="_x0000_s19471" name="Equation" r:id="rId3" imgW="685800" imgH="177480" progId="Equation.DSMT4">
                  <p:embed/>
                </p:oleObj>
              </mc:Choice>
              <mc:Fallback>
                <p:oleObj name="Equation" r:id="rId3" imgW="685800" imgH="177480" progId="Equation.DSMT4">
                  <p:embed/>
                  <p:pic>
                    <p:nvPicPr>
                      <p:cNvPr id="4" name="Object 3"/>
                      <p:cNvPicPr/>
                      <p:nvPr/>
                    </p:nvPicPr>
                    <p:blipFill>
                      <a:blip r:embed="rId4"/>
                      <a:stretch>
                        <a:fillRect/>
                      </a:stretch>
                    </p:blipFill>
                    <p:spPr>
                      <a:xfrm>
                        <a:off x="4090751" y="246865"/>
                        <a:ext cx="1694306" cy="440868"/>
                      </a:xfrm>
                      <a:prstGeom prst="rect">
                        <a:avLst/>
                      </a:prstGeom>
                    </p:spPr>
                  </p:pic>
                </p:oleObj>
              </mc:Fallback>
            </mc:AlternateContent>
          </a:graphicData>
        </a:graphic>
      </p:graphicFrame>
      <p:pic>
        <p:nvPicPr>
          <p:cNvPr id="8" name="Picture 7" descr="Line 75, indented twice: forward slash, forward slash, check if a value is in the list. Line 76, indented twice: console, period, write line, left parenthesis, open quotes, back slash, n, back slash, close quotes, red, back slash, open quotes, is, close quotes, +. Line 77, indented 3 times: $, open quotes, left brace, left parenthesis, items, period, contains, left parenthesis, open quotes, red, close quotes, right parenthesis, ? string, period, empty, colon, open quotes, not, close quotes, right parenthesis, right brace, in the list, close quotes, right parenthesis, semicolon. Line 78: blank. Line 79, indented twice: items, period, add, left parenthesis, open quotes, orange, close quotes, right parenthesis, semicolon, forward slash, forward slash, add, open quotes, orange, close quotes, to the end of the list. Line 80, indented twice: items, period, add, left parenthesis, open quotes, violet, close quotes, right parenthesis, semicolon, forward slash, forward slash, add, open quotes, violet, close quotes, to the end of the list. Line 81, indented twice: items, period, add, left parenthesis, open quotes, blue, close quotes, right parenthesis, semicolon, forward slash, forward slash, add, open quotes, blue, close quotes, to the end of the list. Line 82: blank. Line 83, indented twice: forward slash, forward slash, display list’s count and capacity after adding three elements. Line 84, indented twice: console, period, write line, left parenthesis, open quotes, back slash, n after adding three more elements to items, colon, close quotes, +. Line 85, indented 3 times: $, open quotes, count = left brace, items, period, count, right brace, semicolon, capacity = left brace, items, period, capacity, right brace, close quotes, right parenthesis, semicolon. Line 86: blank. Line 87, indented twice: forward slash, forward slash, display the list. Line 88, indented twice: console, period, write, left parenthesis, open quotes, list with three new elements, colon, close quotes, right parenthesis, semicolon. Line 89, indented twice: for each, left parenthesis, v a r, item in items, right parenthesis. Line 90, indented twice: left brace. Line 91, indented 3 times: console, period, write, left parenthesis, $, open quotes, left brace, item, right brace, close quotes, right parenthesis, semicolon. Line 92, indented twice: right brace. Line 93, indented twice: console, period, write line, left parenthesis, right parenthesis, semicolon. Line 94, indented once: right brace. Line 95: right brac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8946" y="1656508"/>
            <a:ext cx="7286107" cy="4177531"/>
          </a:xfrm>
          <a:prstGeom prst="rect">
            <a:avLst/>
          </a:prstGeom>
        </p:spPr>
      </p:pic>
    </p:spTree>
    <p:extLst>
      <p:ext uri="{BB962C8B-B14F-4D97-AF65-F5344CB8AC3E}">
        <p14:creationId xmlns:p14="http://schemas.microsoft.com/office/powerpoint/2010/main" val="19817693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IN" dirty="0"/>
              <a:t>Figure </a:t>
            </a:r>
            <a:r>
              <a:rPr lang="en-IN" dirty="0" smtClean="0"/>
              <a:t>9.6 Generic </a:t>
            </a:r>
            <a:r>
              <a:rPr lang="en-US" sz="700" dirty="0">
                <a:solidFill>
                  <a:schemeClr val="bg1"/>
                </a:solidFill>
              </a:rPr>
              <a:t>List left angle bracket T right angle bracket</a:t>
            </a:r>
            <a:r>
              <a:rPr lang="en-IN" dirty="0" smtClean="0"/>
              <a:t> Collection </a:t>
            </a:r>
            <a:r>
              <a:rPr lang="en-IN" dirty="0"/>
              <a:t>Demonstration </a:t>
            </a:r>
            <a:r>
              <a:rPr lang="en-IN" sz="2000" b="0" dirty="0" smtClean="0"/>
              <a:t>(7 </a:t>
            </a:r>
            <a:r>
              <a:rPr lang="en-IN" sz="2000" b="0" dirty="0"/>
              <a:t>of 7)</a:t>
            </a:r>
            <a:endParaRPr lang="en-IN" dirty="0"/>
          </a:p>
        </p:txBody>
      </p:sp>
      <p:graphicFrame>
        <p:nvGraphicFramePr>
          <p:cNvPr id="4" name="Object 3"/>
          <p:cNvGraphicFramePr>
            <a:graphicFrameLocks noChangeAspect="1"/>
          </p:cNvGraphicFramePr>
          <p:nvPr>
            <p:extLst/>
          </p:nvPr>
        </p:nvGraphicFramePr>
        <p:xfrm>
          <a:off x="4090751" y="246865"/>
          <a:ext cx="1694306" cy="440868"/>
        </p:xfrm>
        <a:graphic>
          <a:graphicData uri="http://schemas.openxmlformats.org/presentationml/2006/ole">
            <mc:AlternateContent xmlns:mc="http://schemas.openxmlformats.org/markup-compatibility/2006">
              <mc:Choice xmlns:v="urn:schemas-microsoft-com:vml" Requires="v">
                <p:oleObj spid="_x0000_s20495" name="Equation" r:id="rId3" imgW="685800" imgH="177480" progId="Equation.DSMT4">
                  <p:embed/>
                </p:oleObj>
              </mc:Choice>
              <mc:Fallback>
                <p:oleObj name="Equation" r:id="rId3" imgW="685800" imgH="177480" progId="Equation.DSMT4">
                  <p:embed/>
                  <p:pic>
                    <p:nvPicPr>
                      <p:cNvPr id="4" name="Object 3"/>
                      <p:cNvPicPr/>
                      <p:nvPr/>
                    </p:nvPicPr>
                    <p:blipFill>
                      <a:blip r:embed="rId4"/>
                      <a:stretch>
                        <a:fillRect/>
                      </a:stretch>
                    </p:blipFill>
                    <p:spPr>
                      <a:xfrm>
                        <a:off x="4090751" y="246865"/>
                        <a:ext cx="1694306" cy="440868"/>
                      </a:xfrm>
                      <a:prstGeom prst="rect">
                        <a:avLst/>
                      </a:prstGeom>
                    </p:spPr>
                  </p:pic>
                </p:oleObj>
              </mc:Fallback>
            </mc:AlternateContent>
          </a:graphicData>
        </a:graphic>
      </p:graphicFrame>
      <p:pic>
        <p:nvPicPr>
          <p:cNvPr id="6" name="Picture 5" descr="An output shows the demonstration of generic list, left angle bracket, t, right angle bracket. Line 1: before adding to items, colon, count = 0, semicolon, capacity = 0. Line 2: after adding two elements to items, colon, count = 2, semicolon, capacity = 4. Line 3: display list contents with counter hyphen controlled loop, colon, yellow red. Line 4: display list contents with for each statement, colon, yellow red. Line 5: after adding two more elements to items, colon, count = 4, semicolon, capacity = 4. Line 6: list with two new elements, colon, yellow red green yellow. Line 7: remove first instance of yellow, colon, red green yellow. Line 8: remove second list element, left parenthesis, green, right parenthesis, colon, red yellow. Line 9: after removing two elements from items, colon, count = 2, semicolon, capacity = 4. Line 10: open quotes, red, close quotes, is in the list. Line 11: after adding three more elements to items, colon, count = 5, semicolon, capacity = 8. Line 12: list with three new elements, colon, red yellow orange violet blu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3252" y="1631548"/>
            <a:ext cx="7537496" cy="3552296"/>
          </a:xfrm>
          <a:prstGeom prst="rect">
            <a:avLst/>
          </a:prstGeom>
        </p:spPr>
      </p:pic>
    </p:spTree>
    <p:extLst>
      <p:ext uri="{BB962C8B-B14F-4D97-AF65-F5344CB8AC3E}">
        <p14:creationId xmlns:p14="http://schemas.microsoft.com/office/powerpoint/2010/main" val="35500241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9.4 Introduction to Collections </a:t>
            </a:r>
            <a:r>
              <a:rPr lang="en-US" sz="2000" b="0" dirty="0" smtClean="0"/>
              <a:t>(2 </a:t>
            </a:r>
            <a:r>
              <a:rPr lang="en-US" sz="2000" b="0" dirty="0"/>
              <a:t>of 4)</a:t>
            </a:r>
            <a:endParaRPr lang="en-IN" dirty="0"/>
          </a:p>
        </p:txBody>
      </p:sp>
      <p:sp>
        <p:nvSpPr>
          <p:cNvPr id="4" name="Text Placeholder 3"/>
          <p:cNvSpPr>
            <a:spLocks noGrp="1"/>
          </p:cNvSpPr>
          <p:nvPr>
            <p:ph type="body" idx="1"/>
          </p:nvPr>
        </p:nvSpPr>
        <p:spPr/>
        <p:txBody>
          <a:bodyPr/>
          <a:lstStyle/>
          <a:p>
            <a:pPr eaLnBrk="1" hangingPunct="1"/>
            <a:r>
              <a:rPr lang="en-US" altLang="en-US" sz="2400" dirty="0">
                <a:latin typeface="+mn-lt"/>
                <a:ea typeface="Times New Roman" panose="02020603050405020304" pitchFamily="18" charset="0"/>
                <a:cs typeface="Calibri" panose="020F0502020204030204" pitchFamily="34" charset="0"/>
              </a:rPr>
              <a:t>The </a:t>
            </a:r>
            <a:r>
              <a:rPr lang="en-US" altLang="en-US" sz="2400" b="1" dirty="0">
                <a:solidFill>
                  <a:schemeClr val="tx1"/>
                </a:solidFill>
                <a:latin typeface="Consolas" panose="020B0609020204030204" pitchFamily="49" charset="0"/>
                <a:ea typeface="Times New Roman" panose="02020603050405020304" pitchFamily="18" charset="0"/>
                <a:cs typeface="Consolas" panose="020B0609020204030204" pitchFamily="49" charset="0"/>
              </a:rPr>
              <a:t>Add</a:t>
            </a:r>
            <a:r>
              <a:rPr lang="en-US" altLang="en-US" sz="2400" dirty="0">
                <a:latin typeface="+mn-lt"/>
                <a:ea typeface="Times New Roman" panose="02020603050405020304" pitchFamily="18" charset="0"/>
                <a:cs typeface="Calibri" panose="020F0502020204030204" pitchFamily="34" charset="0"/>
              </a:rPr>
              <a:t> method </a:t>
            </a:r>
            <a:r>
              <a:rPr lang="en-US" altLang="en-US" sz="2400" b="1" dirty="0">
                <a:latin typeface="+mn-lt"/>
                <a:ea typeface="Times New Roman" panose="02020603050405020304" pitchFamily="18" charset="0"/>
                <a:cs typeface="Calibri" panose="020F0502020204030204" pitchFamily="34" charset="0"/>
              </a:rPr>
              <a:t>appends</a:t>
            </a:r>
            <a:r>
              <a:rPr lang="en-US" altLang="en-US" sz="2400" dirty="0">
                <a:latin typeface="+mn-lt"/>
                <a:ea typeface="Times New Roman" panose="02020603050405020304" pitchFamily="18" charset="0"/>
                <a:cs typeface="Calibri" panose="020F0502020204030204" pitchFamily="34" charset="0"/>
              </a:rPr>
              <a:t> its argument to the end of the </a:t>
            </a:r>
            <a:r>
              <a:rPr lang="en-US" altLang="en-US" sz="2400" dirty="0">
                <a:latin typeface="Consolas" panose="020B0609020204030204" pitchFamily="49" charset="0"/>
                <a:ea typeface="Times New Roman" panose="02020603050405020304" pitchFamily="18" charset="0"/>
                <a:cs typeface="Consolas" panose="020B0609020204030204" pitchFamily="49" charset="0"/>
              </a:rPr>
              <a:t>List</a:t>
            </a:r>
            <a:r>
              <a:rPr lang="en-US" altLang="en-US" sz="2400" dirty="0">
                <a:latin typeface="+mn-lt"/>
                <a:ea typeface="Times New Roman" panose="02020603050405020304" pitchFamily="18" charset="0"/>
                <a:cs typeface="Calibri" panose="020F0502020204030204" pitchFamily="34" charset="0"/>
              </a:rPr>
              <a:t>.</a:t>
            </a:r>
          </a:p>
          <a:p>
            <a:pPr eaLnBrk="1" hangingPunct="1"/>
            <a:r>
              <a:rPr lang="en-US" altLang="en-US" sz="2400" dirty="0">
                <a:latin typeface="+mn-lt"/>
                <a:ea typeface="Times New Roman" panose="02020603050405020304" pitchFamily="18" charset="0"/>
                <a:cs typeface="Calibri" panose="020F0502020204030204" pitchFamily="34" charset="0"/>
              </a:rPr>
              <a:t>The </a:t>
            </a:r>
            <a:r>
              <a:rPr lang="en-US" altLang="en-US" sz="2400" b="1" dirty="0">
                <a:solidFill>
                  <a:schemeClr val="tx1"/>
                </a:solidFill>
                <a:latin typeface="Consolas" panose="020B0609020204030204" pitchFamily="49" charset="0"/>
                <a:ea typeface="Times New Roman" panose="02020603050405020304" pitchFamily="18" charset="0"/>
                <a:cs typeface="Consolas" panose="020B0609020204030204" pitchFamily="49" charset="0"/>
              </a:rPr>
              <a:t>Insert</a:t>
            </a:r>
            <a:r>
              <a:rPr lang="en-US" altLang="en-US" sz="2400" dirty="0">
                <a:latin typeface="+mn-lt"/>
                <a:ea typeface="Times New Roman" panose="02020603050405020304" pitchFamily="18" charset="0"/>
                <a:cs typeface="Calibri" panose="020F0502020204030204" pitchFamily="34" charset="0"/>
              </a:rPr>
              <a:t> method inserts a new element at the specified position.</a:t>
            </a:r>
          </a:p>
          <a:p>
            <a:pPr lvl="1" eaLnBrk="1" hangingPunct="1"/>
            <a:r>
              <a:rPr lang="en-US" altLang="en-US" sz="2400" dirty="0">
                <a:latin typeface="+mn-lt"/>
                <a:ea typeface="Times New Roman" panose="02020603050405020304" pitchFamily="18" charset="0"/>
                <a:cs typeface="Calibri" panose="020F0502020204030204" pitchFamily="34" charset="0"/>
              </a:rPr>
              <a:t>The first argument is an index—as with arrays, collection indices start at zero. </a:t>
            </a:r>
          </a:p>
          <a:p>
            <a:pPr lvl="1" eaLnBrk="1" hangingPunct="1"/>
            <a:r>
              <a:rPr lang="en-US" altLang="en-US" sz="2400" dirty="0">
                <a:latin typeface="+mn-lt"/>
                <a:ea typeface="Times New Roman" panose="02020603050405020304" pitchFamily="18" charset="0"/>
                <a:cs typeface="Calibri" panose="020F0502020204030204" pitchFamily="34" charset="0"/>
              </a:rPr>
              <a:t>The second argument is the value that’s to be inserted at the specified index. </a:t>
            </a:r>
          </a:p>
          <a:p>
            <a:pPr lvl="1" eaLnBrk="1" hangingPunct="1"/>
            <a:r>
              <a:rPr lang="en-US" altLang="en-US" sz="2400" dirty="0">
                <a:latin typeface="+mn-lt"/>
                <a:ea typeface="Times New Roman" panose="02020603050405020304" pitchFamily="18" charset="0"/>
                <a:cs typeface="Calibri" panose="020F0502020204030204" pitchFamily="34" charset="0"/>
              </a:rPr>
              <a:t>The indices of elements at the specified index and above increase by one</a:t>
            </a:r>
            <a:r>
              <a:rPr lang="en-US" altLang="en-US" sz="2400" dirty="0" smtClean="0">
                <a:latin typeface="+mn-lt"/>
                <a:ea typeface="Times New Roman" panose="02020603050405020304" pitchFamily="18" charset="0"/>
                <a:cs typeface="Calibri" panose="020F0502020204030204" pitchFamily="34" charset="0"/>
              </a:rPr>
              <a:t>.</a:t>
            </a:r>
            <a:endParaRPr lang="en-US" altLang="en-US" sz="2400" dirty="0">
              <a:latin typeface="+mn-lt"/>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2366056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9.4 Introduction to Collections </a:t>
            </a:r>
            <a:r>
              <a:rPr lang="en-US" sz="2000" b="0" dirty="0" smtClean="0"/>
              <a:t>(3 </a:t>
            </a:r>
            <a:r>
              <a:rPr lang="en-US" sz="2000" b="0" dirty="0"/>
              <a:t>of 4)</a:t>
            </a:r>
            <a:endParaRPr lang="en-IN" dirty="0"/>
          </a:p>
        </p:txBody>
      </p:sp>
      <p:sp>
        <p:nvSpPr>
          <p:cNvPr id="3" name="Text Placeholder 2"/>
          <p:cNvSpPr>
            <a:spLocks noGrp="1"/>
          </p:cNvSpPr>
          <p:nvPr>
            <p:ph type="body" idx="1"/>
          </p:nvPr>
        </p:nvSpPr>
        <p:spPr>
          <a:xfrm>
            <a:off x="457200" y="1600201"/>
            <a:ext cx="8229600" cy="3566886"/>
          </a:xfrm>
        </p:spPr>
        <p:txBody>
          <a:bodyPr/>
          <a:lstStyle/>
          <a:p>
            <a:pPr eaLnBrk="1" hangingPunct="1"/>
            <a:r>
              <a:rPr lang="en-US" altLang="en-US" sz="2400" dirty="0">
                <a:latin typeface="Consolas" panose="020B0609020204030204" pitchFamily="49" charset="0"/>
                <a:ea typeface="Times New Roman" panose="02020603050405020304" pitchFamily="18" charset="0"/>
                <a:cs typeface="Consolas" panose="020B0609020204030204" pitchFamily="49" charset="0"/>
              </a:rPr>
              <a:t>Lists</a:t>
            </a:r>
            <a:r>
              <a:rPr lang="en-US" altLang="en-US" sz="2400" dirty="0">
                <a:latin typeface="+mn-lt"/>
                <a:ea typeface="Times New Roman" panose="02020603050405020304" pitchFamily="18" charset="0"/>
                <a:cs typeface="Calibri" panose="020F0502020204030204" pitchFamily="34" charset="0"/>
              </a:rPr>
              <a:t> can be indexed like arrays by placing the index in square brackets after the </a:t>
            </a:r>
            <a:r>
              <a:rPr lang="en-US" altLang="en-US" sz="2400" dirty="0">
                <a:latin typeface="Consolas" panose="020B0609020204030204" pitchFamily="49" charset="0"/>
                <a:ea typeface="Times New Roman" panose="02020603050405020304" pitchFamily="18" charset="0"/>
                <a:cs typeface="Consolas" panose="020B0609020204030204" pitchFamily="49" charset="0"/>
              </a:rPr>
              <a:t>List</a:t>
            </a:r>
            <a:r>
              <a:rPr lang="en-US" altLang="en-US" sz="2400" dirty="0">
                <a:latin typeface="+mn-lt"/>
                <a:ea typeface="Times New Roman" panose="02020603050405020304" pitchFamily="18" charset="0"/>
                <a:cs typeface="Calibri" panose="020F0502020204030204" pitchFamily="34" charset="0"/>
              </a:rPr>
              <a:t> variable’s name. </a:t>
            </a:r>
          </a:p>
          <a:p>
            <a:pPr eaLnBrk="1" hangingPunct="1"/>
            <a:r>
              <a:rPr lang="en-US" altLang="en-US" sz="2400" dirty="0">
                <a:latin typeface="+mn-lt"/>
              </a:rPr>
              <a:t>The </a:t>
            </a:r>
            <a:r>
              <a:rPr lang="en-US" altLang="en-US" sz="2400" b="1" dirty="0">
                <a:solidFill>
                  <a:schemeClr val="tx1"/>
                </a:solidFill>
                <a:latin typeface="Consolas" panose="020B0609020204030204" pitchFamily="49" charset="0"/>
                <a:cs typeface="Consolas" panose="020B0609020204030204" pitchFamily="49" charset="0"/>
              </a:rPr>
              <a:t>Remove</a:t>
            </a:r>
            <a:r>
              <a:rPr lang="en-US" altLang="en-US" sz="2400" dirty="0">
                <a:latin typeface="+mn-lt"/>
              </a:rPr>
              <a:t> method is used to remove the </a:t>
            </a:r>
            <a:r>
              <a:rPr lang="en-US" altLang="en-US" sz="2400" b="1" dirty="0">
                <a:latin typeface="+mn-lt"/>
              </a:rPr>
              <a:t>first</a:t>
            </a:r>
            <a:r>
              <a:rPr lang="en-US" altLang="en-US" sz="2400" dirty="0">
                <a:latin typeface="+mn-lt"/>
              </a:rPr>
              <a:t> instance</a:t>
            </a:r>
            <a:br>
              <a:rPr lang="en-US" altLang="en-US" sz="2400" dirty="0">
                <a:latin typeface="+mn-lt"/>
              </a:rPr>
            </a:br>
            <a:r>
              <a:rPr lang="en-US" altLang="en-US" sz="2400" dirty="0">
                <a:latin typeface="+mn-lt"/>
              </a:rPr>
              <a:t>of an element with a specific value.</a:t>
            </a:r>
          </a:p>
          <a:p>
            <a:pPr lvl="1" eaLnBrk="1" hangingPunct="1"/>
            <a:r>
              <a:rPr lang="en-US" altLang="en-US" sz="2400" dirty="0">
                <a:latin typeface="+mn-lt"/>
              </a:rPr>
              <a:t>If no such element is in the List, </a:t>
            </a:r>
            <a:r>
              <a:rPr lang="en-US" altLang="en-US" sz="2400" dirty="0">
                <a:latin typeface="Consolas" panose="020B0609020204030204" pitchFamily="49" charset="0"/>
                <a:cs typeface="Consolas" panose="020B0609020204030204" pitchFamily="49" charset="0"/>
              </a:rPr>
              <a:t>Remove</a:t>
            </a:r>
            <a:r>
              <a:rPr lang="en-US" altLang="en-US" sz="2400" dirty="0">
                <a:latin typeface="+mn-lt"/>
              </a:rPr>
              <a:t> does nothing.</a:t>
            </a:r>
          </a:p>
          <a:p>
            <a:pPr eaLnBrk="1" hangingPunct="1"/>
            <a:r>
              <a:rPr lang="en-US" altLang="en-US" sz="2400" b="1" dirty="0">
                <a:solidFill>
                  <a:schemeClr val="tx1"/>
                </a:solidFill>
                <a:latin typeface="Consolas" panose="020B0609020204030204" pitchFamily="49" charset="0"/>
                <a:cs typeface="Consolas" panose="020B0609020204030204" pitchFamily="49" charset="0"/>
              </a:rPr>
              <a:t>RemoveAt</a:t>
            </a:r>
            <a:r>
              <a:rPr lang="en-US" altLang="en-US" sz="2400" dirty="0">
                <a:latin typeface="+mn-lt"/>
              </a:rPr>
              <a:t> removes the element at the specified index; the indices of </a:t>
            </a:r>
            <a:r>
              <a:rPr lang="en-US" altLang="en-US" sz="2400" dirty="0" smtClean="0">
                <a:latin typeface="+mn-lt"/>
              </a:rPr>
              <a:t>all </a:t>
            </a:r>
            <a:r>
              <a:rPr lang="en-US" altLang="en-US" sz="2400" dirty="0">
                <a:latin typeface="+mn-lt"/>
              </a:rPr>
              <a:t>elements above that index decrease by one</a:t>
            </a:r>
            <a:r>
              <a:rPr lang="en-US" altLang="en-US" sz="2400" dirty="0" smtClean="0">
                <a:latin typeface="+mn-lt"/>
              </a:rPr>
              <a:t>.</a:t>
            </a:r>
            <a:endParaRPr lang="en-IN" sz="2400" dirty="0">
              <a:latin typeface="+mn-lt"/>
            </a:endParaRPr>
          </a:p>
        </p:txBody>
      </p:sp>
    </p:spTree>
    <p:extLst>
      <p:ext uri="{BB962C8B-B14F-4D97-AF65-F5344CB8AC3E}">
        <p14:creationId xmlns:p14="http://schemas.microsoft.com/office/powerpoint/2010/main" val="10193120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9.4 Introduction to Collections </a:t>
            </a:r>
            <a:r>
              <a:rPr lang="en-US" sz="2000" b="0" dirty="0" smtClean="0"/>
              <a:t>(4 </a:t>
            </a:r>
            <a:r>
              <a:rPr lang="en-US" sz="2000" b="0" dirty="0"/>
              <a:t>of 4)</a:t>
            </a:r>
            <a:endParaRPr lang="en-IN" dirty="0"/>
          </a:p>
        </p:txBody>
      </p:sp>
      <p:sp>
        <p:nvSpPr>
          <p:cNvPr id="3" name="Text Placeholder 2"/>
          <p:cNvSpPr>
            <a:spLocks noGrp="1"/>
          </p:cNvSpPr>
          <p:nvPr>
            <p:ph type="body" idx="1"/>
          </p:nvPr>
        </p:nvSpPr>
        <p:spPr>
          <a:xfrm>
            <a:off x="457200" y="1600200"/>
            <a:ext cx="8229600" cy="4031343"/>
          </a:xfrm>
        </p:spPr>
        <p:txBody>
          <a:bodyPr/>
          <a:lstStyle/>
          <a:p>
            <a:pPr eaLnBrk="1" hangingPunct="1"/>
            <a:r>
              <a:rPr lang="en-US" altLang="en-US" sz="2400" dirty="0">
                <a:latin typeface="+mn-lt"/>
                <a:ea typeface="Times New Roman" panose="02020603050405020304" pitchFamily="18" charset="0"/>
                <a:cs typeface="Calibri" panose="020F0502020204030204" pitchFamily="34" charset="0"/>
              </a:rPr>
              <a:t>The </a:t>
            </a:r>
            <a:r>
              <a:rPr lang="en-US" altLang="en-US" sz="2400" b="1" dirty="0">
                <a:solidFill>
                  <a:schemeClr val="tx1"/>
                </a:solidFill>
                <a:latin typeface="Consolas" panose="020B0609020204030204" pitchFamily="49" charset="0"/>
                <a:ea typeface="Times New Roman" panose="02020603050405020304" pitchFamily="18" charset="0"/>
                <a:cs typeface="Consolas" panose="020B0609020204030204" pitchFamily="49" charset="0"/>
              </a:rPr>
              <a:t>Contains</a:t>
            </a:r>
            <a:r>
              <a:rPr lang="en-US" altLang="en-US" sz="2400" dirty="0">
                <a:latin typeface="+mn-lt"/>
                <a:ea typeface="Times New Roman" panose="02020603050405020304" pitchFamily="18" charset="0"/>
                <a:cs typeface="Calibri" panose="020F0502020204030204" pitchFamily="34" charset="0"/>
              </a:rPr>
              <a:t> method returns </a:t>
            </a:r>
            <a:r>
              <a:rPr lang="en-US" altLang="en-US" sz="2400" dirty="0">
                <a:latin typeface="Consolas" panose="020B0609020204030204" pitchFamily="49" charset="0"/>
                <a:ea typeface="Times New Roman" panose="02020603050405020304" pitchFamily="18" charset="0"/>
                <a:cs typeface="Consolas" panose="020B0609020204030204" pitchFamily="49" charset="0"/>
              </a:rPr>
              <a:t>true</a:t>
            </a:r>
            <a:r>
              <a:rPr lang="en-US" altLang="en-US" sz="2400" dirty="0">
                <a:latin typeface="+mn-lt"/>
                <a:ea typeface="Times New Roman" panose="02020603050405020304" pitchFamily="18" charset="0"/>
                <a:cs typeface="Calibri" panose="020F0502020204030204" pitchFamily="34" charset="0"/>
              </a:rPr>
              <a:t> if the element is found in the </a:t>
            </a:r>
            <a:r>
              <a:rPr lang="en-US" altLang="en-US" sz="2400" dirty="0">
                <a:latin typeface="Consolas" panose="020B0609020204030204" pitchFamily="49" charset="0"/>
                <a:ea typeface="Times New Roman" panose="02020603050405020304" pitchFamily="18" charset="0"/>
                <a:cs typeface="Consolas" panose="020B0609020204030204" pitchFamily="49" charset="0"/>
              </a:rPr>
              <a:t>List</a:t>
            </a:r>
            <a:r>
              <a:rPr lang="en-US" altLang="en-US" sz="2400" dirty="0">
                <a:latin typeface="+mn-lt"/>
                <a:ea typeface="Times New Roman" panose="02020603050405020304" pitchFamily="18" charset="0"/>
                <a:cs typeface="Calibri" panose="020F0502020204030204" pitchFamily="34" charset="0"/>
              </a:rPr>
              <a:t>, and </a:t>
            </a:r>
            <a:r>
              <a:rPr lang="en-US" altLang="en-US" sz="2400" dirty="0">
                <a:latin typeface="Consolas" panose="020B0609020204030204" pitchFamily="49" charset="0"/>
                <a:ea typeface="Times New Roman" panose="02020603050405020304" pitchFamily="18" charset="0"/>
                <a:cs typeface="Consolas" panose="020B0609020204030204" pitchFamily="49" charset="0"/>
              </a:rPr>
              <a:t>false</a:t>
            </a:r>
            <a:r>
              <a:rPr lang="en-US" altLang="en-US" sz="2400" dirty="0">
                <a:latin typeface="+mn-lt"/>
                <a:ea typeface="Times New Roman" panose="02020603050405020304" pitchFamily="18" charset="0"/>
                <a:cs typeface="Calibri" panose="020F0502020204030204" pitchFamily="34" charset="0"/>
              </a:rPr>
              <a:t> otherwise.</a:t>
            </a:r>
          </a:p>
          <a:p>
            <a:pPr eaLnBrk="1" hangingPunct="1"/>
            <a:r>
              <a:rPr lang="en-US" altLang="en-US" sz="2400" dirty="0">
                <a:latin typeface="Consolas" panose="020B0609020204030204" pitchFamily="49" charset="0"/>
                <a:ea typeface="Times New Roman" panose="02020603050405020304" pitchFamily="18" charset="0"/>
                <a:cs typeface="Consolas" panose="020B0609020204030204" pitchFamily="49" charset="0"/>
              </a:rPr>
              <a:t>Contains</a:t>
            </a:r>
            <a:r>
              <a:rPr lang="en-US" altLang="en-US" sz="2400" dirty="0">
                <a:latin typeface="+mn-lt"/>
                <a:ea typeface="Times New Roman" panose="02020603050405020304" pitchFamily="18" charset="0"/>
                <a:cs typeface="Calibri" panose="020F0502020204030204" pitchFamily="34" charset="0"/>
              </a:rPr>
              <a:t> compares its argument to each element of the </a:t>
            </a:r>
            <a:r>
              <a:rPr lang="en-US" altLang="en-US" sz="2400" dirty="0">
                <a:latin typeface="Consolas" panose="020B0609020204030204" pitchFamily="49" charset="0"/>
                <a:ea typeface="Times New Roman" panose="02020603050405020304" pitchFamily="18" charset="0"/>
                <a:cs typeface="Consolas" panose="020B0609020204030204" pitchFamily="49" charset="0"/>
              </a:rPr>
              <a:t>List</a:t>
            </a:r>
            <a:r>
              <a:rPr lang="en-US" altLang="en-US" sz="2400" dirty="0">
                <a:latin typeface="+mn-lt"/>
                <a:ea typeface="Times New Roman" panose="02020603050405020304" pitchFamily="18" charset="0"/>
                <a:cs typeface="Calibri" panose="020F0502020204030204" pitchFamily="34" charset="0"/>
              </a:rPr>
              <a:t> in order, so using </a:t>
            </a:r>
            <a:r>
              <a:rPr lang="en-US" altLang="en-US" sz="2400" dirty="0">
                <a:latin typeface="Consolas" panose="020B0609020204030204" pitchFamily="49" charset="0"/>
                <a:ea typeface="Times New Roman" panose="02020603050405020304" pitchFamily="18" charset="0"/>
                <a:cs typeface="Consolas" panose="020B0609020204030204" pitchFamily="49" charset="0"/>
              </a:rPr>
              <a:t>Contains</a:t>
            </a:r>
            <a:r>
              <a:rPr lang="en-US" altLang="en-US" sz="2400" dirty="0">
                <a:latin typeface="+mn-lt"/>
                <a:ea typeface="Times New Roman" panose="02020603050405020304" pitchFamily="18" charset="0"/>
                <a:cs typeface="Calibri" panose="020F0502020204030204" pitchFamily="34" charset="0"/>
              </a:rPr>
              <a:t> on a large </a:t>
            </a:r>
            <a:r>
              <a:rPr lang="en-US" altLang="en-US" sz="2400" dirty="0">
                <a:latin typeface="Consolas" panose="020B0609020204030204" pitchFamily="49" charset="0"/>
                <a:ea typeface="Times New Roman" panose="02020603050405020304" pitchFamily="18" charset="0"/>
                <a:cs typeface="Consolas" panose="020B0609020204030204" pitchFamily="49" charset="0"/>
              </a:rPr>
              <a:t>List</a:t>
            </a:r>
            <a:r>
              <a:rPr lang="en-US" altLang="en-US" sz="2400" dirty="0">
                <a:latin typeface="+mn-lt"/>
                <a:ea typeface="Times New Roman" panose="02020603050405020304" pitchFamily="18" charset="0"/>
                <a:cs typeface="Calibri" panose="020F0502020204030204" pitchFamily="34" charset="0"/>
              </a:rPr>
              <a:t> is inefficient.</a:t>
            </a:r>
          </a:p>
          <a:p>
            <a:pPr eaLnBrk="1" hangingPunct="1"/>
            <a:r>
              <a:rPr lang="en-US" altLang="en-US" sz="2400" dirty="0">
                <a:latin typeface="+mn-lt"/>
                <a:ea typeface="Times New Roman" panose="02020603050405020304" pitchFamily="18" charset="0"/>
                <a:cs typeface="Calibri" panose="020F0502020204030204" pitchFamily="34" charset="0"/>
              </a:rPr>
              <a:t>When the </a:t>
            </a:r>
            <a:r>
              <a:rPr lang="en-US" altLang="en-US" sz="2400" dirty="0">
                <a:latin typeface="Consolas" panose="020B0609020204030204" pitchFamily="49" charset="0"/>
                <a:ea typeface="Times New Roman" panose="02020603050405020304" pitchFamily="18" charset="0"/>
                <a:cs typeface="Consolas" panose="020B0609020204030204" pitchFamily="49" charset="0"/>
              </a:rPr>
              <a:t>List</a:t>
            </a:r>
            <a:r>
              <a:rPr lang="en-US" altLang="en-US" sz="2400" dirty="0">
                <a:latin typeface="+mn-lt"/>
                <a:ea typeface="Times New Roman" panose="02020603050405020304" pitchFamily="18" charset="0"/>
                <a:cs typeface="Calibri" panose="020F0502020204030204" pitchFamily="34" charset="0"/>
              </a:rPr>
              <a:t> grows, it must create a larger internal array and copy each element to the new array.</a:t>
            </a:r>
          </a:p>
          <a:p>
            <a:pPr eaLnBrk="1" hangingPunct="1"/>
            <a:r>
              <a:rPr lang="en-US" altLang="en-US" sz="2400" dirty="0">
                <a:latin typeface="+mn-lt"/>
              </a:rPr>
              <a:t>A </a:t>
            </a:r>
            <a:r>
              <a:rPr lang="en-US" altLang="en-US" sz="2400" dirty="0">
                <a:latin typeface="Consolas" panose="020B0609020204030204" pitchFamily="49" charset="0"/>
                <a:cs typeface="Consolas" panose="020B0609020204030204" pitchFamily="49" charset="0"/>
              </a:rPr>
              <a:t>List</a:t>
            </a:r>
            <a:r>
              <a:rPr lang="en-US" altLang="en-US" sz="2400" dirty="0">
                <a:latin typeface="+mn-lt"/>
              </a:rPr>
              <a:t> grows only when an element is added and there is no space for the new element</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164299404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Performance Tip 9.1</a:t>
            </a:r>
          </a:p>
        </p:txBody>
      </p:sp>
      <p:sp>
        <p:nvSpPr>
          <p:cNvPr id="3" name="Text Placeholder 2"/>
          <p:cNvSpPr>
            <a:spLocks noGrp="1"/>
          </p:cNvSpPr>
          <p:nvPr>
            <p:ph type="body" idx="1"/>
          </p:nvPr>
        </p:nvSpPr>
        <p:spPr>
          <a:xfrm>
            <a:off x="457200" y="1600201"/>
            <a:ext cx="8229600" cy="2652486"/>
          </a:xfrm>
        </p:spPr>
        <p:txBody>
          <a:bodyPr/>
          <a:lstStyle/>
          <a:p>
            <a:pPr marL="0" indent="0">
              <a:buNone/>
            </a:pPr>
            <a:r>
              <a:rPr lang="en-IN" sz="2400" dirty="0">
                <a:latin typeface="+mn-lt"/>
              </a:rPr>
              <a:t>Doubling a </a:t>
            </a:r>
            <a:r>
              <a:rPr lang="en-IN" sz="2400" dirty="0">
                <a:latin typeface="Consolas" panose="020B0609020204030204" pitchFamily="49" charset="0"/>
                <a:cs typeface="Consolas" panose="020B0609020204030204" pitchFamily="49" charset="0"/>
              </a:rPr>
              <a:t>List</a:t>
            </a:r>
            <a:r>
              <a:rPr lang="en-IN" sz="2400" dirty="0">
                <a:latin typeface="+mn-lt"/>
              </a:rPr>
              <a:t>’s</a:t>
            </a:r>
            <a:r>
              <a:rPr lang="en-IN" sz="2400" b="1" dirty="0">
                <a:latin typeface="+mn-lt"/>
              </a:rPr>
              <a:t> </a:t>
            </a:r>
            <a:r>
              <a:rPr lang="en-IN" sz="2400" dirty="0">
                <a:latin typeface="Consolas" panose="020B0609020204030204" pitchFamily="49" charset="0"/>
                <a:cs typeface="Consolas" panose="020B0609020204030204" pitchFamily="49" charset="0"/>
              </a:rPr>
              <a:t>Capacity</a:t>
            </a:r>
            <a:r>
              <a:rPr lang="en-IN" sz="2400" dirty="0">
                <a:latin typeface="+mn-lt"/>
              </a:rPr>
              <a:t> is an efficient way for a </a:t>
            </a:r>
            <a:r>
              <a:rPr lang="en-IN" sz="2400" dirty="0">
                <a:latin typeface="Consolas" panose="020B0609020204030204" pitchFamily="49" charset="0"/>
                <a:cs typeface="Consolas" panose="020B0609020204030204" pitchFamily="49" charset="0"/>
              </a:rPr>
              <a:t>List</a:t>
            </a:r>
            <a:r>
              <a:rPr lang="en-IN" sz="2400" dirty="0">
                <a:latin typeface="+mn-lt"/>
              </a:rPr>
              <a:t> to grow quickly to be “</a:t>
            </a:r>
            <a:r>
              <a:rPr lang="en-IN" sz="2400" dirty="0" smtClean="0">
                <a:latin typeface="+mn-lt"/>
              </a:rPr>
              <a:t>about the </a:t>
            </a:r>
            <a:r>
              <a:rPr lang="en-IN" sz="2400" dirty="0">
                <a:latin typeface="+mn-lt"/>
              </a:rPr>
              <a:t>right size.” This operation is much more efficient than growing a </a:t>
            </a:r>
            <a:r>
              <a:rPr lang="en-IN" sz="2400" dirty="0">
                <a:latin typeface="Consolas" panose="020B0609020204030204" pitchFamily="49" charset="0"/>
                <a:cs typeface="Consolas" panose="020B0609020204030204" pitchFamily="49" charset="0"/>
              </a:rPr>
              <a:t>List</a:t>
            </a:r>
            <a:r>
              <a:rPr lang="en-IN" sz="2400" dirty="0">
                <a:latin typeface="+mn-lt"/>
              </a:rPr>
              <a:t> by only as much space as it takes to hold the element(s) being added. A disadvantage is that the </a:t>
            </a:r>
            <a:r>
              <a:rPr lang="en-IN" sz="2400" dirty="0">
                <a:latin typeface="Consolas" panose="020B0609020204030204" pitchFamily="49" charset="0"/>
                <a:cs typeface="Consolas" panose="020B0609020204030204" pitchFamily="49" charset="0"/>
              </a:rPr>
              <a:t>List</a:t>
            </a:r>
            <a:r>
              <a:rPr lang="en-IN" sz="2400" dirty="0">
                <a:latin typeface="+mn-lt"/>
              </a:rPr>
              <a:t> might occupy more space than it requires. This is a classic example of the space/time trade-off.</a:t>
            </a:r>
          </a:p>
        </p:txBody>
      </p:sp>
    </p:spTree>
    <p:extLst>
      <p:ext uri="{BB962C8B-B14F-4D97-AF65-F5344CB8AC3E}">
        <p14:creationId xmlns:p14="http://schemas.microsoft.com/office/powerpoint/2010/main" val="11325038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Performance Tip </a:t>
            </a:r>
            <a:r>
              <a:rPr lang="en-IN" dirty="0" smtClean="0"/>
              <a:t>9.2</a:t>
            </a:r>
            <a:endParaRPr lang="en-IN" dirty="0"/>
          </a:p>
        </p:txBody>
      </p:sp>
      <p:sp>
        <p:nvSpPr>
          <p:cNvPr id="3" name="Text Placeholder 2"/>
          <p:cNvSpPr>
            <a:spLocks noGrp="1"/>
          </p:cNvSpPr>
          <p:nvPr>
            <p:ph type="body" idx="1"/>
          </p:nvPr>
        </p:nvSpPr>
        <p:spPr/>
        <p:txBody>
          <a:bodyPr/>
          <a:lstStyle/>
          <a:p>
            <a:pPr marL="0" indent="0">
              <a:buNone/>
            </a:pPr>
            <a:r>
              <a:rPr lang="en-IN" sz="2400" dirty="0">
                <a:latin typeface="+mn-lt"/>
              </a:rPr>
              <a:t>It can be wasteful to double a </a:t>
            </a:r>
            <a:r>
              <a:rPr lang="en-IN" sz="2400" dirty="0">
                <a:latin typeface="Consolas" panose="020B0609020204030204" pitchFamily="49" charset="0"/>
                <a:cs typeface="Consolas" panose="020B0609020204030204" pitchFamily="49" charset="0"/>
              </a:rPr>
              <a:t>List</a:t>
            </a:r>
            <a:r>
              <a:rPr lang="en-IN" sz="2400" dirty="0">
                <a:latin typeface="+mn-lt"/>
              </a:rPr>
              <a:t>’s size when more space is needed. For example, a </a:t>
            </a:r>
            <a:r>
              <a:rPr lang="en-IN" sz="2400" dirty="0" smtClean="0">
                <a:latin typeface="+mn-lt"/>
              </a:rPr>
              <a:t>full</a:t>
            </a:r>
            <a:r>
              <a:rPr lang="en-IN" sz="2400" dirty="0">
                <a:latin typeface="+mn-lt"/>
              </a:rPr>
              <a:t> </a:t>
            </a:r>
            <a:r>
              <a:rPr lang="en-IN" sz="2400" dirty="0" smtClean="0">
                <a:latin typeface="Consolas" panose="020B0609020204030204" pitchFamily="49" charset="0"/>
                <a:cs typeface="Consolas" panose="020B0609020204030204" pitchFamily="49" charset="0"/>
              </a:rPr>
              <a:t>List</a:t>
            </a:r>
            <a:r>
              <a:rPr lang="en-IN" sz="2400" dirty="0" smtClean="0">
                <a:latin typeface="+mn-lt"/>
              </a:rPr>
              <a:t> </a:t>
            </a:r>
            <a:r>
              <a:rPr lang="en-IN" sz="2400" dirty="0">
                <a:latin typeface="+mn-lt"/>
              </a:rPr>
              <a:t>of 1,000,000 elements resizes to accommodate 2,000,000 elements when one </a:t>
            </a:r>
            <a:r>
              <a:rPr lang="en-IN" sz="2400" dirty="0" smtClean="0">
                <a:latin typeface="+mn-lt"/>
              </a:rPr>
              <a:t>new</a:t>
            </a:r>
            <a:r>
              <a:rPr lang="en-IN" sz="2400" dirty="0">
                <a:latin typeface="+mn-lt"/>
              </a:rPr>
              <a:t> </a:t>
            </a:r>
            <a:r>
              <a:rPr lang="en-IN" sz="2400" dirty="0" smtClean="0">
                <a:latin typeface="+mn-lt"/>
              </a:rPr>
              <a:t>element </a:t>
            </a:r>
            <a:r>
              <a:rPr lang="en-IN" sz="2400" dirty="0">
                <a:latin typeface="+mn-lt"/>
              </a:rPr>
              <a:t>is added. This leaves 999,999 unused elements. You can use </a:t>
            </a:r>
            <a:r>
              <a:rPr lang="en-IN" sz="2400" dirty="0">
                <a:latin typeface="Consolas" panose="020B0609020204030204" pitchFamily="49" charset="0"/>
                <a:cs typeface="Consolas" panose="020B0609020204030204" pitchFamily="49" charset="0"/>
              </a:rPr>
              <a:t>TrimExcess</a:t>
            </a:r>
            <a:r>
              <a:rPr lang="en-IN" sz="2400" dirty="0">
                <a:latin typeface="+mn-lt"/>
              </a:rPr>
              <a:t> (as </a:t>
            </a:r>
            <a:r>
              <a:rPr lang="en-IN" sz="2400" dirty="0" smtClean="0">
                <a:latin typeface="+mn-lt"/>
              </a:rPr>
              <a:t>in</a:t>
            </a:r>
            <a:r>
              <a:rPr lang="en-IN" sz="2400" dirty="0">
                <a:latin typeface="+mn-lt"/>
              </a:rPr>
              <a:t> </a:t>
            </a:r>
            <a:r>
              <a:rPr lang="en-IN" sz="2400" dirty="0" smtClean="0">
                <a:latin typeface="Consolas" panose="020B0609020204030204" pitchFamily="49" charset="0"/>
                <a:cs typeface="Consolas" panose="020B0609020204030204" pitchFamily="49" charset="0"/>
              </a:rPr>
              <a:t>yourListObject.TrimExcess</a:t>
            </a:r>
            <a:r>
              <a:rPr lang="en-IN" sz="2400" dirty="0">
                <a:latin typeface="Consolas" panose="020B0609020204030204" pitchFamily="49" charset="0"/>
                <a:cs typeface="Consolas" panose="020B0609020204030204" pitchFamily="49" charset="0"/>
              </a:rPr>
              <a:t>()</a:t>
            </a:r>
            <a:r>
              <a:rPr lang="en-IN" sz="2400" dirty="0">
                <a:latin typeface="+mn-lt"/>
              </a:rPr>
              <a:t>) to reduce a </a:t>
            </a:r>
            <a:r>
              <a:rPr lang="en-IN" sz="2400" dirty="0">
                <a:latin typeface="Consolas" panose="020B0609020204030204" pitchFamily="49" charset="0"/>
                <a:cs typeface="Consolas" panose="020B0609020204030204" pitchFamily="49" charset="0"/>
              </a:rPr>
              <a:t>List</a:t>
            </a:r>
            <a:r>
              <a:rPr lang="en-IN" sz="2400" dirty="0">
                <a:latin typeface="+mn-lt"/>
              </a:rPr>
              <a:t>’s</a:t>
            </a:r>
            <a:r>
              <a:rPr lang="en-IN" sz="2400" b="1" dirty="0">
                <a:latin typeface="+mn-lt"/>
              </a:rPr>
              <a:t> </a:t>
            </a:r>
            <a:r>
              <a:rPr lang="en-IN" sz="2400" dirty="0">
                <a:latin typeface="Consolas" panose="020B0609020204030204" pitchFamily="49" charset="0"/>
                <a:cs typeface="Consolas" panose="020B0609020204030204" pitchFamily="49" charset="0"/>
              </a:rPr>
              <a:t>Capacity</a:t>
            </a:r>
            <a:r>
              <a:rPr lang="en-IN" sz="2400" dirty="0">
                <a:latin typeface="+mn-lt"/>
              </a:rPr>
              <a:t> to its current </a:t>
            </a:r>
            <a:r>
              <a:rPr lang="en-IN" sz="2400" dirty="0">
                <a:latin typeface="Consolas" panose="020B0609020204030204" pitchFamily="49" charset="0"/>
                <a:cs typeface="Consolas" panose="020B0609020204030204" pitchFamily="49" charset="0"/>
              </a:rPr>
              <a:t>Count</a:t>
            </a:r>
            <a:r>
              <a:rPr lang="en-IN" sz="2400" dirty="0">
                <a:latin typeface="+mn-lt"/>
              </a:rPr>
              <a:t>. </a:t>
            </a:r>
            <a:r>
              <a:rPr lang="en-IN" sz="2400" dirty="0" smtClean="0">
                <a:latin typeface="+mn-lt"/>
              </a:rPr>
              <a:t>You</a:t>
            </a:r>
            <a:r>
              <a:rPr lang="en-IN" sz="2400" dirty="0">
                <a:latin typeface="+mn-lt"/>
              </a:rPr>
              <a:t> </a:t>
            </a:r>
            <a:r>
              <a:rPr lang="en-IN" sz="2400" dirty="0" smtClean="0">
                <a:latin typeface="+mn-lt"/>
              </a:rPr>
              <a:t>also </a:t>
            </a:r>
            <a:r>
              <a:rPr lang="en-IN" sz="2400" dirty="0">
                <a:latin typeface="+mn-lt"/>
              </a:rPr>
              <a:t>can set the </a:t>
            </a:r>
            <a:r>
              <a:rPr lang="en-IN" sz="2400" dirty="0">
                <a:latin typeface="Consolas" panose="020B0609020204030204" pitchFamily="49" charset="0"/>
                <a:cs typeface="Consolas" panose="020B0609020204030204" pitchFamily="49" charset="0"/>
              </a:rPr>
              <a:t>Capacity</a:t>
            </a:r>
            <a:r>
              <a:rPr lang="en-IN" sz="2400" dirty="0">
                <a:latin typeface="+mn-lt"/>
              </a:rPr>
              <a:t> directly to control space usage better—for example, if you </a:t>
            </a:r>
            <a:r>
              <a:rPr lang="en-IN" sz="2400" dirty="0" smtClean="0">
                <a:latin typeface="+mn-lt"/>
              </a:rPr>
              <a:t>know</a:t>
            </a:r>
            <a:r>
              <a:rPr lang="en-IN" sz="2400" dirty="0">
                <a:latin typeface="+mn-lt"/>
              </a:rPr>
              <a:t> </a:t>
            </a:r>
            <a:r>
              <a:rPr lang="en-IN" sz="2400" dirty="0" smtClean="0">
                <a:latin typeface="+mn-lt"/>
              </a:rPr>
              <a:t>a </a:t>
            </a:r>
            <a:r>
              <a:rPr lang="en-IN" sz="2400" dirty="0">
                <a:latin typeface="Consolas" panose="020B0609020204030204" pitchFamily="49" charset="0"/>
                <a:cs typeface="Consolas" panose="020B0609020204030204" pitchFamily="49" charset="0"/>
              </a:rPr>
              <a:t>List</a:t>
            </a:r>
            <a:r>
              <a:rPr lang="en-IN" sz="2400" dirty="0">
                <a:latin typeface="+mn-lt"/>
              </a:rPr>
              <a:t> will never grow beyond 100 elements, you can preallocate that space by </a:t>
            </a:r>
            <a:r>
              <a:rPr lang="en-IN" sz="2400" dirty="0" smtClean="0">
                <a:latin typeface="+mn-lt"/>
              </a:rPr>
              <a:t>assigning</a:t>
            </a:r>
            <a:r>
              <a:rPr lang="en-IN" sz="2400" dirty="0">
                <a:latin typeface="+mn-lt"/>
              </a:rPr>
              <a:t> </a:t>
            </a:r>
            <a:r>
              <a:rPr lang="en-IN" sz="2400" dirty="0" smtClean="0">
                <a:latin typeface="+mn-lt"/>
              </a:rPr>
              <a:t>100 </a:t>
            </a:r>
            <a:r>
              <a:rPr lang="en-IN" sz="2400" dirty="0">
                <a:latin typeface="+mn-lt"/>
              </a:rPr>
              <a:t>to the </a:t>
            </a:r>
            <a:r>
              <a:rPr lang="en-IN" sz="2400" dirty="0">
                <a:latin typeface="Consolas" panose="020B0609020204030204" pitchFamily="49" charset="0"/>
                <a:cs typeface="Consolas" panose="020B0609020204030204" pitchFamily="49" charset="0"/>
              </a:rPr>
              <a:t>List</a:t>
            </a:r>
            <a:r>
              <a:rPr lang="en-IN" sz="2400" dirty="0">
                <a:latin typeface="+mn-lt"/>
              </a:rPr>
              <a:t>’s</a:t>
            </a:r>
            <a:r>
              <a:rPr lang="en-IN" sz="2400" b="1" dirty="0">
                <a:latin typeface="+mn-lt"/>
              </a:rPr>
              <a:t> </a:t>
            </a:r>
            <a:r>
              <a:rPr lang="en-IN" sz="2400" dirty="0">
                <a:latin typeface="Consolas" panose="020B0609020204030204" pitchFamily="49" charset="0"/>
                <a:cs typeface="Consolas" panose="020B0609020204030204" pitchFamily="49" charset="0"/>
              </a:rPr>
              <a:t>Capacity</a:t>
            </a:r>
            <a:r>
              <a:rPr lang="en-IN" sz="2400" dirty="0">
                <a:latin typeface="+mn-lt"/>
              </a:rPr>
              <a:t> or using the </a:t>
            </a:r>
            <a:r>
              <a:rPr lang="en-IN" sz="2400" dirty="0">
                <a:latin typeface="Consolas" panose="020B0609020204030204" pitchFamily="49" charset="0"/>
                <a:cs typeface="Consolas" panose="020B0609020204030204" pitchFamily="49" charset="0"/>
              </a:rPr>
              <a:t>List</a:t>
            </a:r>
            <a:r>
              <a:rPr lang="en-IN" sz="2400" dirty="0">
                <a:latin typeface="+mn-lt"/>
              </a:rPr>
              <a:t> constructor that receives an initial capacity</a:t>
            </a:r>
            <a:r>
              <a:rPr lang="en-IN" sz="2400" dirty="0" smtClean="0">
                <a:latin typeface="+mn-lt"/>
              </a:rPr>
              <a:t>.</a:t>
            </a:r>
            <a:endParaRPr lang="en-IN" sz="2400" dirty="0">
              <a:latin typeface="+mn-lt"/>
            </a:endParaRPr>
          </a:p>
        </p:txBody>
      </p:sp>
    </p:spTree>
    <p:extLst>
      <p:ext uri="{BB962C8B-B14F-4D97-AF65-F5344CB8AC3E}">
        <p14:creationId xmlns:p14="http://schemas.microsoft.com/office/powerpoint/2010/main" val="147867813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623313" cy="1097279"/>
          </a:xfrm>
        </p:spPr>
        <p:txBody>
          <a:bodyPr/>
          <a:lstStyle/>
          <a:p>
            <a:r>
              <a:rPr lang="en-US" dirty="0"/>
              <a:t>9.5 Querying a Generic Collection Using L</a:t>
            </a:r>
            <a:r>
              <a:rPr lang="en-US" sz="100" dirty="0"/>
              <a:t> </a:t>
            </a:r>
            <a:r>
              <a:rPr lang="en-US" dirty="0"/>
              <a:t>I</a:t>
            </a:r>
            <a:r>
              <a:rPr lang="en-US" sz="100" dirty="0"/>
              <a:t> </a:t>
            </a:r>
            <a:r>
              <a:rPr lang="en-US" dirty="0"/>
              <a:t>N</a:t>
            </a:r>
            <a:r>
              <a:rPr lang="en-US" sz="100" dirty="0"/>
              <a:t> </a:t>
            </a:r>
            <a:r>
              <a:rPr lang="en-US" dirty="0"/>
              <a:t>Q</a:t>
            </a:r>
            <a:endParaRPr lang="en-IN" dirty="0"/>
          </a:p>
        </p:txBody>
      </p:sp>
      <p:sp>
        <p:nvSpPr>
          <p:cNvPr id="3" name="Text Placeholder 2"/>
          <p:cNvSpPr>
            <a:spLocks noGrp="1"/>
          </p:cNvSpPr>
          <p:nvPr>
            <p:ph type="body" idx="1"/>
          </p:nvPr>
        </p:nvSpPr>
        <p:spPr>
          <a:xfrm>
            <a:off x="457200" y="1600200"/>
            <a:ext cx="8229600" cy="1781629"/>
          </a:xfrm>
        </p:spPr>
        <p:txBody>
          <a:bodyPr/>
          <a:lstStyle/>
          <a:p>
            <a:pPr>
              <a:defRPr/>
            </a:pPr>
            <a:r>
              <a:rPr lang="en-US" sz="2400" dirty="0">
                <a:latin typeface="+mn-lt"/>
              </a:rPr>
              <a:t>You can use L</a:t>
            </a:r>
            <a:r>
              <a:rPr lang="en-US" sz="100" dirty="0">
                <a:latin typeface="+mn-lt"/>
              </a:rPr>
              <a:t> </a:t>
            </a:r>
            <a:r>
              <a:rPr lang="en-US" sz="2400" dirty="0">
                <a:latin typeface="+mn-lt"/>
              </a:rPr>
              <a:t>I</a:t>
            </a:r>
            <a:r>
              <a:rPr lang="en-US" sz="100" dirty="0">
                <a:latin typeface="+mn-lt"/>
              </a:rPr>
              <a:t> </a:t>
            </a:r>
            <a:r>
              <a:rPr lang="en-US" sz="2400" dirty="0">
                <a:latin typeface="+mn-lt"/>
              </a:rPr>
              <a:t>N</a:t>
            </a:r>
            <a:r>
              <a:rPr lang="en-US" sz="100" dirty="0">
                <a:latin typeface="+mn-lt"/>
              </a:rPr>
              <a:t> </a:t>
            </a:r>
            <a:r>
              <a:rPr lang="en-US" sz="2400" dirty="0">
                <a:latin typeface="+mn-lt"/>
              </a:rPr>
              <a:t>Q to Objects to query Lists just as arrays.</a:t>
            </a:r>
          </a:p>
          <a:p>
            <a:pPr>
              <a:defRPr/>
            </a:pPr>
            <a:r>
              <a:rPr lang="en-US" sz="2400" dirty="0">
                <a:latin typeface="+mn-lt"/>
              </a:rPr>
              <a:t>In </a:t>
            </a:r>
            <a:r>
              <a:rPr lang="en-US" sz="2400" dirty="0" smtClean="0">
                <a:latin typeface="+mn-lt"/>
              </a:rPr>
              <a:t>Figure</a:t>
            </a:r>
            <a:r>
              <a:rPr lang="en-US" sz="2400" dirty="0">
                <a:latin typeface="+mn-lt"/>
              </a:rPr>
              <a:t> 9.7, a List of strings is converted to uppercase and searched for those that begin with </a:t>
            </a:r>
            <a:r>
              <a:rPr lang="en-US" sz="2400" dirty="0" smtClean="0">
                <a:latin typeface="+mn-lt"/>
              </a:rPr>
              <a:t>“R”.</a:t>
            </a:r>
            <a:endParaRPr lang="en-US" sz="2400" dirty="0">
              <a:latin typeface="+mn-lt"/>
            </a:endParaRPr>
          </a:p>
        </p:txBody>
      </p:sp>
    </p:spTree>
    <p:extLst>
      <p:ext uri="{BB962C8B-B14F-4D97-AF65-F5344CB8AC3E}">
        <p14:creationId xmlns:p14="http://schemas.microsoft.com/office/powerpoint/2010/main" val="35893264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IN" dirty="0" smtClean="0"/>
              <a:t>Figure 9.7 L</a:t>
            </a:r>
            <a:r>
              <a:rPr lang="en-IN" sz="100" dirty="0" smtClean="0"/>
              <a:t> </a:t>
            </a:r>
            <a:r>
              <a:rPr lang="en-IN" dirty="0" smtClean="0"/>
              <a:t>I</a:t>
            </a:r>
            <a:r>
              <a:rPr lang="en-IN" sz="100" dirty="0" smtClean="0"/>
              <a:t> </a:t>
            </a:r>
            <a:r>
              <a:rPr lang="en-IN" dirty="0" smtClean="0"/>
              <a:t>N</a:t>
            </a:r>
            <a:r>
              <a:rPr lang="en-IN" sz="100" dirty="0" smtClean="0"/>
              <a:t> </a:t>
            </a:r>
            <a:r>
              <a:rPr lang="en-IN" dirty="0" smtClean="0"/>
              <a:t>Q </a:t>
            </a:r>
            <a:r>
              <a:rPr lang="en-IN" dirty="0"/>
              <a:t>to Objects </a:t>
            </a:r>
            <a:r>
              <a:rPr lang="en-IN" dirty="0" smtClean="0"/>
              <a:t>Using a </a:t>
            </a:r>
            <a:r>
              <a:rPr lang="en-US" sz="1400" dirty="0" smtClean="0">
                <a:solidFill>
                  <a:schemeClr val="bg1"/>
                </a:solidFill>
              </a:rPr>
              <a:t>List left angle bracket </a:t>
            </a:r>
            <a:r>
              <a:rPr lang="en-US" sz="1400" dirty="0">
                <a:solidFill>
                  <a:schemeClr val="bg1"/>
                </a:solidFill>
              </a:rPr>
              <a:t>string right angle bracket</a:t>
            </a:r>
            <a:r>
              <a:rPr lang="en-IN" dirty="0" smtClean="0"/>
              <a:t> </a:t>
            </a:r>
            <a:r>
              <a:rPr lang="en-IN" sz="2000" b="0" dirty="0" smtClean="0"/>
              <a:t>(1 of 4)</a:t>
            </a:r>
            <a:endParaRPr lang="en-IN" sz="2000" b="0" dirty="0"/>
          </a:p>
        </p:txBody>
      </p:sp>
      <p:graphicFrame>
        <p:nvGraphicFramePr>
          <p:cNvPr id="3" name="Object 2"/>
          <p:cNvGraphicFramePr>
            <a:graphicFrameLocks noChangeAspect="1"/>
          </p:cNvGraphicFramePr>
          <p:nvPr>
            <p:extLst/>
          </p:nvPr>
        </p:nvGraphicFramePr>
        <p:xfrm>
          <a:off x="503324" y="761968"/>
          <a:ext cx="2748412" cy="504891"/>
        </p:xfrm>
        <a:graphic>
          <a:graphicData uri="http://schemas.openxmlformats.org/presentationml/2006/ole">
            <mc:AlternateContent xmlns:mc="http://schemas.openxmlformats.org/markup-compatibility/2006">
              <mc:Choice xmlns:v="urn:schemas-microsoft-com:vml" Requires="v">
                <p:oleObj spid="_x0000_s21520" name="Equation" r:id="rId3" imgW="1104840" imgH="203040" progId="Equation.DSMT4">
                  <p:embed/>
                </p:oleObj>
              </mc:Choice>
              <mc:Fallback>
                <p:oleObj name="Equation" r:id="rId3" imgW="1104840" imgH="203040" progId="Equation.DSMT4">
                  <p:embed/>
                  <p:pic>
                    <p:nvPicPr>
                      <p:cNvPr id="3" name="Object 2"/>
                      <p:cNvPicPr/>
                      <p:nvPr/>
                    </p:nvPicPr>
                    <p:blipFill>
                      <a:blip r:embed="rId4"/>
                      <a:stretch>
                        <a:fillRect/>
                      </a:stretch>
                    </p:blipFill>
                    <p:spPr>
                      <a:xfrm>
                        <a:off x="503324" y="761968"/>
                        <a:ext cx="2748412" cy="504891"/>
                      </a:xfrm>
                      <a:prstGeom prst="rect">
                        <a:avLst/>
                      </a:prstGeom>
                    </p:spPr>
                  </p:pic>
                </p:oleObj>
              </mc:Fallback>
            </mc:AlternateContent>
          </a:graphicData>
        </a:graphic>
      </p:graphicFrame>
      <p:pic>
        <p:nvPicPr>
          <p:cNvPr id="6" name="Picture 5" descr="Program code. Line 1: forward slash, forward slash, fig period 9.7, colon, l i n q with list collection, period, c s. Line 2: forward slash, forward slash, l i n q to objects using a list, left angle bracket, string, right angle bracket. Line 3: using system semicolon. Line 4: using system, period, l I n q semicolon. Line 5: using system, period, collections, period, generic semicolon. Line 6: blank. Line 7: class l i n q with list collection. Line 8: left brace. Line 9, indented once: static void main, left parenthesis, right parenthesis. Line 10, indented once: left brace. Line 11, indented twice: forward slash, forward slash, populate a list of strings. Line 12, indented twice: v a r items = new list, left angle bracket, string, right angle bracket, left parenthesis right parenthesis semicolon. Line 13, indented twice: items, period, add, left parenthesis, open quotes, aqua, close quotes, right parenthesis, semicolon, forward slash, forward slash, add, open quotes, aqua, close quotes, to the end of the list. Line 14, indented twice: items, period, add, left parenthesis, open quotes, rust, close quotes, right parenthesis, semicolon, forward slash, forward slash, add, open quotes, rust, close quotes, to the end of the list. Line 15, indented twice: items, period, add, left parenthesis, open quotes, yellow, close quotes, right parenthesis, semicolon, forward slash, forward slash, add, open quotes, yellow, close quotes, to the end of the list. Line 16, indented twice: items, period, add, left parenthesis, open quotes, red, close quotes, right parenthesis, semicolon, forward slash, forward slash, add, open quotes, red, close quotes, to the end of the list. Line 17: blank. Line 18, indented twice: forward slash, forward slash, display initial list. Line 19, indented twice: console, period, write, left parenthesis, open quotes, items contains colon, close quotes, right parenthesis, semicolon. Line 20, indented twice: for each, left parenthesis, v a r item in items, right parenthesis. Line 21, indented twice: left brace. Line 22, indented 3 times: console, period, write, left parenthesis, $, open quotes, left brace, item, right brace, close quotes, right parenthesis, semicolon. Line 23, indented twice: right brac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9942" y="1581781"/>
            <a:ext cx="7013611" cy="4380560"/>
          </a:xfrm>
          <a:prstGeom prst="rect">
            <a:avLst/>
          </a:prstGeom>
        </p:spPr>
      </p:pic>
    </p:spTree>
    <p:extLst>
      <p:ext uri="{BB962C8B-B14F-4D97-AF65-F5344CB8AC3E}">
        <p14:creationId xmlns:p14="http://schemas.microsoft.com/office/powerpoint/2010/main" val="16657267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Outline </a:t>
            </a:r>
            <a:r>
              <a:rPr lang="en-IN" sz="2000" b="0" dirty="0" smtClean="0"/>
              <a:t>(3 </a:t>
            </a:r>
            <a:r>
              <a:rPr lang="en-IN" sz="2000" b="0" dirty="0"/>
              <a:t>of </a:t>
            </a:r>
            <a:r>
              <a:rPr lang="en-IN" sz="2000" b="0" dirty="0" smtClean="0"/>
              <a:t>3)</a:t>
            </a:r>
            <a:endParaRPr lang="en-IN" dirty="0"/>
          </a:p>
        </p:txBody>
      </p:sp>
      <p:sp>
        <p:nvSpPr>
          <p:cNvPr id="3" name="Text Placeholder 2"/>
          <p:cNvSpPr>
            <a:spLocks noGrp="1"/>
          </p:cNvSpPr>
          <p:nvPr>
            <p:ph type="body" idx="1"/>
          </p:nvPr>
        </p:nvSpPr>
        <p:spPr/>
        <p:txBody>
          <a:bodyPr/>
          <a:lstStyle/>
          <a:p>
            <a:pPr marL="0" indent="0">
              <a:buNone/>
            </a:pPr>
            <a:r>
              <a:rPr lang="en-IN" sz="2200" b="1" dirty="0">
                <a:solidFill>
                  <a:schemeClr val="tx2"/>
                </a:solidFill>
                <a:latin typeface="+mn-lt"/>
              </a:rPr>
              <a:t>9.4</a:t>
            </a:r>
            <a:r>
              <a:rPr lang="en-IN" sz="2200" dirty="0">
                <a:latin typeface="+mn-lt"/>
              </a:rPr>
              <a:t> Introduction to </a:t>
            </a:r>
            <a:r>
              <a:rPr lang="en-IN" sz="2200" dirty="0" smtClean="0">
                <a:latin typeface="+mn-lt"/>
              </a:rPr>
              <a:t>Collections</a:t>
            </a:r>
            <a:endParaRPr lang="en-IN" sz="2200" dirty="0">
              <a:latin typeface="+mn-lt"/>
            </a:endParaRPr>
          </a:p>
        </p:txBody>
      </p:sp>
      <p:sp>
        <p:nvSpPr>
          <p:cNvPr id="5" name="Content Placeholder 4"/>
          <p:cNvSpPr>
            <a:spLocks noGrp="1"/>
          </p:cNvSpPr>
          <p:nvPr>
            <p:ph sz="quarter" idx="14"/>
          </p:nvPr>
        </p:nvSpPr>
        <p:spPr>
          <a:xfrm>
            <a:off x="457200" y="2145380"/>
            <a:ext cx="1415143" cy="440617"/>
          </a:xfrm>
        </p:spPr>
        <p:txBody>
          <a:bodyPr/>
          <a:lstStyle/>
          <a:p>
            <a:pPr marL="486000" indent="0">
              <a:buNone/>
            </a:pPr>
            <a:r>
              <a:rPr lang="en-IN" sz="2200" dirty="0" smtClean="0">
                <a:solidFill>
                  <a:schemeClr val="tx2"/>
                </a:solidFill>
                <a:latin typeface="+mn-lt"/>
              </a:rPr>
              <a:t>9.4.1</a:t>
            </a:r>
            <a:endParaRPr lang="en-IN" sz="2200" dirty="0">
              <a:latin typeface="+mn-lt"/>
            </a:endParaRPr>
          </a:p>
        </p:txBody>
      </p:sp>
      <p:graphicFrame>
        <p:nvGraphicFramePr>
          <p:cNvPr id="9" name="Object 8" descr="List left angle bracket T right angle bracket"/>
          <p:cNvGraphicFramePr>
            <a:graphicFrameLocks noChangeAspect="1"/>
          </p:cNvGraphicFramePr>
          <p:nvPr>
            <p:extLst>
              <p:ext uri="{D42A27DB-BD31-4B8C-83A1-F6EECF244321}">
                <p14:modId xmlns:p14="http://schemas.microsoft.com/office/powerpoint/2010/main" val="274852083"/>
              </p:ext>
            </p:extLst>
          </p:nvPr>
        </p:nvGraphicFramePr>
        <p:xfrm>
          <a:off x="1759755" y="2214088"/>
          <a:ext cx="1298049" cy="342881"/>
        </p:xfrm>
        <a:graphic>
          <a:graphicData uri="http://schemas.openxmlformats.org/presentationml/2006/ole">
            <mc:AlternateContent xmlns:mc="http://schemas.openxmlformats.org/markup-compatibility/2006">
              <mc:Choice xmlns:v="urn:schemas-microsoft-com:vml" Requires="v">
                <p:oleObj spid="_x0000_s4124" name="Equation" r:id="rId3" imgW="672840" imgH="177480" progId="Equation.DSMT4">
                  <p:embed/>
                </p:oleObj>
              </mc:Choice>
              <mc:Fallback>
                <p:oleObj name="Equation" r:id="rId3" imgW="672840" imgH="177480" progId="Equation.DSMT4">
                  <p:embed/>
                  <p:pic>
                    <p:nvPicPr>
                      <p:cNvPr id="9" name="Object 8" descr="List left angle bracket T right angle bracket"/>
                      <p:cNvPicPr/>
                      <p:nvPr/>
                    </p:nvPicPr>
                    <p:blipFill>
                      <a:blip r:embed="rId4"/>
                      <a:stretch>
                        <a:fillRect/>
                      </a:stretch>
                    </p:blipFill>
                    <p:spPr>
                      <a:xfrm>
                        <a:off x="1759755" y="2214088"/>
                        <a:ext cx="1298049" cy="342881"/>
                      </a:xfrm>
                      <a:prstGeom prst="rect">
                        <a:avLst/>
                      </a:prstGeom>
                    </p:spPr>
                  </p:pic>
                </p:oleObj>
              </mc:Fallback>
            </mc:AlternateContent>
          </a:graphicData>
        </a:graphic>
      </p:graphicFrame>
      <p:sp>
        <p:nvSpPr>
          <p:cNvPr id="4" name="Content Placeholder 3"/>
          <p:cNvSpPr>
            <a:spLocks noGrp="1"/>
          </p:cNvSpPr>
          <p:nvPr>
            <p:ph sz="quarter" idx="13"/>
          </p:nvPr>
        </p:nvSpPr>
        <p:spPr>
          <a:xfrm>
            <a:off x="3018018" y="2115026"/>
            <a:ext cx="1589314" cy="442178"/>
          </a:xfrm>
        </p:spPr>
        <p:txBody>
          <a:bodyPr/>
          <a:lstStyle/>
          <a:p>
            <a:pPr marL="432" indent="0">
              <a:buNone/>
            </a:pPr>
            <a:r>
              <a:rPr lang="en-IN" sz="2200" dirty="0">
                <a:latin typeface="+mn-lt"/>
              </a:rPr>
              <a:t>Collection</a:t>
            </a:r>
          </a:p>
        </p:txBody>
      </p:sp>
      <p:sp>
        <p:nvSpPr>
          <p:cNvPr id="6" name="Content Placeholder 5"/>
          <p:cNvSpPr>
            <a:spLocks noGrp="1"/>
          </p:cNvSpPr>
          <p:nvPr>
            <p:ph sz="quarter" idx="15"/>
          </p:nvPr>
        </p:nvSpPr>
        <p:spPr>
          <a:xfrm>
            <a:off x="457200" y="2487525"/>
            <a:ext cx="4390571" cy="481724"/>
          </a:xfrm>
        </p:spPr>
        <p:txBody>
          <a:bodyPr/>
          <a:lstStyle/>
          <a:p>
            <a:pPr marL="486000" lvl="1" indent="0">
              <a:buNone/>
            </a:pPr>
            <a:r>
              <a:rPr lang="en-IN" sz="2200" dirty="0">
                <a:solidFill>
                  <a:schemeClr val="tx2"/>
                </a:solidFill>
                <a:latin typeface="+mn-lt"/>
              </a:rPr>
              <a:t>9.4.2</a:t>
            </a:r>
            <a:r>
              <a:rPr lang="en-IN" sz="2200" dirty="0">
                <a:latin typeface="+mn-lt"/>
              </a:rPr>
              <a:t> Dynamically Resizing a</a:t>
            </a:r>
          </a:p>
        </p:txBody>
      </p:sp>
      <p:graphicFrame>
        <p:nvGraphicFramePr>
          <p:cNvPr id="10" name="Object 9" descr="List left angle bracket T right angle bracket"/>
          <p:cNvGraphicFramePr>
            <a:graphicFrameLocks noChangeAspect="1"/>
          </p:cNvGraphicFramePr>
          <p:nvPr>
            <p:extLst>
              <p:ext uri="{D42A27DB-BD31-4B8C-83A1-F6EECF244321}">
                <p14:modId xmlns:p14="http://schemas.microsoft.com/office/powerpoint/2010/main" val="1160318963"/>
              </p:ext>
            </p:extLst>
          </p:nvPr>
        </p:nvGraphicFramePr>
        <p:xfrm>
          <a:off x="4748762" y="2598911"/>
          <a:ext cx="1298049" cy="342881"/>
        </p:xfrm>
        <a:graphic>
          <a:graphicData uri="http://schemas.openxmlformats.org/presentationml/2006/ole">
            <mc:AlternateContent xmlns:mc="http://schemas.openxmlformats.org/markup-compatibility/2006">
              <mc:Choice xmlns:v="urn:schemas-microsoft-com:vml" Requires="v">
                <p:oleObj spid="_x0000_s4125" name="Equation" r:id="rId5" imgW="672840" imgH="177480" progId="Equation.DSMT4">
                  <p:embed/>
                </p:oleObj>
              </mc:Choice>
              <mc:Fallback>
                <p:oleObj name="Equation" r:id="rId5" imgW="672840" imgH="177480" progId="Equation.DSMT4">
                  <p:embed/>
                  <p:pic>
                    <p:nvPicPr>
                      <p:cNvPr id="10" name="Object 9" descr="List left angle bracket T right angle bracket"/>
                      <p:cNvPicPr/>
                      <p:nvPr/>
                    </p:nvPicPr>
                    <p:blipFill>
                      <a:blip r:embed="rId6"/>
                      <a:stretch>
                        <a:fillRect/>
                      </a:stretch>
                    </p:blipFill>
                    <p:spPr>
                      <a:xfrm>
                        <a:off x="4748762" y="2598911"/>
                        <a:ext cx="1298049" cy="342881"/>
                      </a:xfrm>
                      <a:prstGeom prst="rect">
                        <a:avLst/>
                      </a:prstGeom>
                    </p:spPr>
                  </p:pic>
                </p:oleObj>
              </mc:Fallback>
            </mc:AlternateContent>
          </a:graphicData>
        </a:graphic>
      </p:graphicFrame>
      <p:sp>
        <p:nvSpPr>
          <p:cNvPr id="7" name="Content Placeholder 6"/>
          <p:cNvSpPr>
            <a:spLocks noGrp="1"/>
          </p:cNvSpPr>
          <p:nvPr>
            <p:ph sz="quarter" idx="16"/>
          </p:nvPr>
        </p:nvSpPr>
        <p:spPr>
          <a:xfrm>
            <a:off x="6023433" y="2500235"/>
            <a:ext cx="1422399" cy="398247"/>
          </a:xfrm>
        </p:spPr>
        <p:txBody>
          <a:bodyPr/>
          <a:lstStyle/>
          <a:p>
            <a:pPr marL="0" lvl="1" indent="0">
              <a:spcBef>
                <a:spcPts val="1500"/>
              </a:spcBef>
              <a:buNone/>
            </a:pPr>
            <a:r>
              <a:rPr lang="en-IN" sz="2200" dirty="0" smtClean="0">
                <a:latin typeface="+mn-lt"/>
              </a:rPr>
              <a:t>Collection</a:t>
            </a:r>
            <a:endParaRPr lang="en-IN" sz="2200" dirty="0">
              <a:latin typeface="+mn-lt"/>
            </a:endParaRPr>
          </a:p>
        </p:txBody>
      </p:sp>
      <p:sp>
        <p:nvSpPr>
          <p:cNvPr id="8" name="Content Placeholder 7"/>
          <p:cNvSpPr>
            <a:spLocks noGrp="1"/>
          </p:cNvSpPr>
          <p:nvPr>
            <p:ph sz="quarter" idx="17"/>
          </p:nvPr>
        </p:nvSpPr>
        <p:spPr>
          <a:xfrm>
            <a:off x="457200" y="2986476"/>
            <a:ext cx="8229600" cy="3177949"/>
          </a:xfrm>
        </p:spPr>
        <p:txBody>
          <a:bodyPr/>
          <a:lstStyle/>
          <a:p>
            <a:pPr marL="0" indent="0">
              <a:buNone/>
            </a:pPr>
            <a:r>
              <a:rPr lang="en-IN" sz="2200" b="1" dirty="0">
                <a:solidFill>
                  <a:schemeClr val="tx2"/>
                </a:solidFill>
                <a:latin typeface="+mn-lt"/>
                <a:cs typeface="Consolas" panose="020B0609020204030204" pitchFamily="49" charset="0"/>
              </a:rPr>
              <a:t>9.5</a:t>
            </a:r>
            <a:r>
              <a:rPr lang="en-IN" sz="2200" dirty="0">
                <a:latin typeface="+mn-lt"/>
                <a:cs typeface="Consolas" panose="020B0609020204030204" pitchFamily="49" charset="0"/>
              </a:rPr>
              <a:t> Querying the Generic List Collection Using L</a:t>
            </a:r>
            <a:r>
              <a:rPr lang="en-IN" sz="100" dirty="0">
                <a:latin typeface="+mn-lt"/>
                <a:cs typeface="Consolas" panose="020B0609020204030204" pitchFamily="49" charset="0"/>
              </a:rPr>
              <a:t> </a:t>
            </a:r>
            <a:r>
              <a:rPr lang="en-IN" sz="2200" dirty="0">
                <a:latin typeface="+mn-lt"/>
                <a:cs typeface="Consolas" panose="020B0609020204030204" pitchFamily="49" charset="0"/>
              </a:rPr>
              <a:t>I</a:t>
            </a:r>
            <a:r>
              <a:rPr lang="en-IN" sz="100" dirty="0">
                <a:latin typeface="+mn-lt"/>
                <a:cs typeface="Consolas" panose="020B0609020204030204" pitchFamily="49" charset="0"/>
              </a:rPr>
              <a:t> </a:t>
            </a:r>
            <a:r>
              <a:rPr lang="en-IN" sz="2200" dirty="0">
                <a:latin typeface="+mn-lt"/>
                <a:cs typeface="Consolas" panose="020B0609020204030204" pitchFamily="49" charset="0"/>
              </a:rPr>
              <a:t>N</a:t>
            </a:r>
            <a:r>
              <a:rPr lang="en-IN" sz="100" dirty="0">
                <a:latin typeface="+mn-lt"/>
                <a:cs typeface="Consolas" panose="020B0609020204030204" pitchFamily="49" charset="0"/>
              </a:rPr>
              <a:t> </a:t>
            </a:r>
            <a:r>
              <a:rPr lang="en-IN" sz="2200" dirty="0">
                <a:latin typeface="+mn-lt"/>
                <a:cs typeface="Consolas" panose="020B0609020204030204" pitchFamily="49" charset="0"/>
              </a:rPr>
              <a:t>Q</a:t>
            </a:r>
          </a:p>
          <a:p>
            <a:pPr marL="487350" lvl="1" indent="0">
              <a:buNone/>
            </a:pPr>
            <a:r>
              <a:rPr lang="en-IN" sz="2200" dirty="0">
                <a:solidFill>
                  <a:schemeClr val="tx2"/>
                </a:solidFill>
                <a:latin typeface="+mn-lt"/>
                <a:cs typeface="Consolas" panose="020B0609020204030204" pitchFamily="49" charset="0"/>
              </a:rPr>
              <a:t>9.5.1</a:t>
            </a:r>
            <a:r>
              <a:rPr lang="en-IN" sz="2200" dirty="0">
                <a:latin typeface="+mn-lt"/>
                <a:cs typeface="Consolas" panose="020B0609020204030204" pitchFamily="49" charset="0"/>
              </a:rPr>
              <a:t> The </a:t>
            </a:r>
            <a:r>
              <a:rPr lang="en-IN" sz="2200" dirty="0">
                <a:latin typeface="Consolas" panose="020B0609020204030204" pitchFamily="49" charset="0"/>
                <a:cs typeface="Consolas" panose="020B0609020204030204" pitchFamily="49" charset="0"/>
              </a:rPr>
              <a:t>let</a:t>
            </a:r>
            <a:r>
              <a:rPr lang="en-IN" sz="2200" dirty="0">
                <a:latin typeface="+mn-lt"/>
                <a:cs typeface="Consolas" panose="020B0609020204030204" pitchFamily="49" charset="0"/>
              </a:rPr>
              <a:t> Clause</a:t>
            </a:r>
          </a:p>
          <a:p>
            <a:pPr marL="487350" lvl="1" indent="0">
              <a:buNone/>
            </a:pPr>
            <a:r>
              <a:rPr lang="en-IN" sz="2200" dirty="0">
                <a:solidFill>
                  <a:schemeClr val="tx2"/>
                </a:solidFill>
                <a:latin typeface="+mn-lt"/>
                <a:cs typeface="Consolas" panose="020B0609020204030204" pitchFamily="49" charset="0"/>
              </a:rPr>
              <a:t>9.5.2</a:t>
            </a:r>
            <a:r>
              <a:rPr lang="en-IN" sz="2200" dirty="0">
                <a:latin typeface="+mn-lt"/>
                <a:cs typeface="Consolas" panose="020B0609020204030204" pitchFamily="49" charset="0"/>
              </a:rPr>
              <a:t> Deferred Execution</a:t>
            </a:r>
          </a:p>
          <a:p>
            <a:pPr marL="487350" lvl="1" indent="0">
              <a:buNone/>
            </a:pPr>
            <a:r>
              <a:rPr lang="en-IN" sz="2200" dirty="0">
                <a:solidFill>
                  <a:schemeClr val="tx2"/>
                </a:solidFill>
                <a:latin typeface="+mn-lt"/>
                <a:cs typeface="Consolas" panose="020B0609020204030204" pitchFamily="49" charset="0"/>
              </a:rPr>
              <a:t>9.5.3</a:t>
            </a:r>
            <a:r>
              <a:rPr lang="en-IN" sz="2200" dirty="0">
                <a:latin typeface="+mn-lt"/>
                <a:cs typeface="Consolas" panose="020B0609020204030204" pitchFamily="49" charset="0"/>
              </a:rPr>
              <a:t> Extension Methods </a:t>
            </a:r>
            <a:r>
              <a:rPr lang="en-IN" sz="2200" dirty="0">
                <a:latin typeface="Consolas" panose="020B0609020204030204" pitchFamily="49" charset="0"/>
                <a:cs typeface="Consolas" panose="020B0609020204030204" pitchFamily="49" charset="0"/>
              </a:rPr>
              <a:t>ToArray</a:t>
            </a:r>
            <a:r>
              <a:rPr lang="en-IN" sz="2200" dirty="0">
                <a:latin typeface="+mn-lt"/>
                <a:cs typeface="Consolas" panose="020B0609020204030204" pitchFamily="49" charset="0"/>
              </a:rPr>
              <a:t> and </a:t>
            </a:r>
            <a:r>
              <a:rPr lang="en-IN" sz="2200" dirty="0">
                <a:latin typeface="Consolas" panose="020B0609020204030204" pitchFamily="49" charset="0"/>
                <a:cs typeface="Consolas" panose="020B0609020204030204" pitchFamily="49" charset="0"/>
              </a:rPr>
              <a:t>ToList</a:t>
            </a:r>
          </a:p>
          <a:p>
            <a:pPr marL="487350" lvl="1" indent="0">
              <a:buNone/>
            </a:pPr>
            <a:r>
              <a:rPr lang="en-IN" sz="2200" dirty="0">
                <a:solidFill>
                  <a:schemeClr val="tx2"/>
                </a:solidFill>
                <a:latin typeface="+mn-lt"/>
                <a:cs typeface="Consolas" panose="020B0609020204030204" pitchFamily="49" charset="0"/>
              </a:rPr>
              <a:t>9.5.4</a:t>
            </a:r>
            <a:r>
              <a:rPr lang="en-IN" sz="2200" dirty="0">
                <a:latin typeface="+mn-lt"/>
                <a:cs typeface="Consolas" panose="020B0609020204030204" pitchFamily="49" charset="0"/>
              </a:rPr>
              <a:t> Collection Initializers</a:t>
            </a:r>
          </a:p>
          <a:p>
            <a:pPr marL="0" indent="0">
              <a:buNone/>
            </a:pPr>
            <a:r>
              <a:rPr lang="en-IN" sz="2200" b="1" dirty="0">
                <a:solidFill>
                  <a:schemeClr val="tx2"/>
                </a:solidFill>
                <a:latin typeface="+mn-lt"/>
                <a:cs typeface="Consolas" panose="020B0609020204030204" pitchFamily="49" charset="0"/>
              </a:rPr>
              <a:t>9.6</a:t>
            </a:r>
            <a:r>
              <a:rPr lang="en-IN" sz="2200" dirty="0">
                <a:latin typeface="+mn-lt"/>
                <a:cs typeface="Consolas" panose="020B0609020204030204" pitchFamily="49" charset="0"/>
              </a:rPr>
              <a:t> Wrap-Up</a:t>
            </a:r>
          </a:p>
          <a:p>
            <a:pPr marL="0" indent="0">
              <a:buNone/>
            </a:pPr>
            <a:r>
              <a:rPr lang="en-IN" sz="2200" b="1" dirty="0">
                <a:solidFill>
                  <a:schemeClr val="tx2"/>
                </a:solidFill>
                <a:latin typeface="+mn-lt"/>
                <a:cs typeface="Consolas" panose="020B0609020204030204" pitchFamily="49" charset="0"/>
              </a:rPr>
              <a:t>9.7</a:t>
            </a:r>
            <a:r>
              <a:rPr lang="en-IN" sz="2200" dirty="0">
                <a:latin typeface="+mn-lt"/>
                <a:cs typeface="Consolas" panose="020B0609020204030204" pitchFamily="49" charset="0"/>
              </a:rPr>
              <a:t> Deitel L</a:t>
            </a:r>
            <a:r>
              <a:rPr lang="en-IN" sz="100" dirty="0">
                <a:latin typeface="+mn-lt"/>
                <a:cs typeface="Consolas" panose="020B0609020204030204" pitchFamily="49" charset="0"/>
              </a:rPr>
              <a:t> </a:t>
            </a:r>
            <a:r>
              <a:rPr lang="en-IN" sz="2200" dirty="0">
                <a:latin typeface="+mn-lt"/>
                <a:cs typeface="Consolas" panose="020B0609020204030204" pitchFamily="49" charset="0"/>
              </a:rPr>
              <a:t>I</a:t>
            </a:r>
            <a:r>
              <a:rPr lang="en-IN" sz="100" dirty="0">
                <a:latin typeface="+mn-lt"/>
                <a:cs typeface="Consolas" panose="020B0609020204030204" pitchFamily="49" charset="0"/>
              </a:rPr>
              <a:t> </a:t>
            </a:r>
            <a:r>
              <a:rPr lang="en-IN" sz="2200" dirty="0">
                <a:latin typeface="+mn-lt"/>
                <a:cs typeface="Consolas" panose="020B0609020204030204" pitchFamily="49" charset="0"/>
              </a:rPr>
              <a:t>N</a:t>
            </a:r>
            <a:r>
              <a:rPr lang="en-IN" sz="100" dirty="0">
                <a:latin typeface="+mn-lt"/>
                <a:cs typeface="Consolas" panose="020B0609020204030204" pitchFamily="49" charset="0"/>
              </a:rPr>
              <a:t> </a:t>
            </a:r>
            <a:r>
              <a:rPr lang="en-IN" sz="2200" dirty="0">
                <a:latin typeface="+mn-lt"/>
                <a:cs typeface="Consolas" panose="020B0609020204030204" pitchFamily="49" charset="0"/>
              </a:rPr>
              <a:t>Q Resource </a:t>
            </a:r>
            <a:r>
              <a:rPr lang="en-IN" sz="2200" dirty="0" smtClean="0">
                <a:latin typeface="+mn-lt"/>
                <a:cs typeface="Consolas" panose="020B0609020204030204" pitchFamily="49" charset="0"/>
              </a:rPr>
              <a:t>Center</a:t>
            </a:r>
            <a:endParaRPr lang="en-IN" sz="2200" dirty="0">
              <a:latin typeface="+mn-lt"/>
              <a:cs typeface="Consolas" panose="020B0609020204030204" pitchFamily="49" charset="0"/>
            </a:endParaRPr>
          </a:p>
        </p:txBody>
      </p:sp>
    </p:spTree>
    <p:extLst>
      <p:ext uri="{BB962C8B-B14F-4D97-AF65-F5344CB8AC3E}">
        <p14:creationId xmlns:p14="http://schemas.microsoft.com/office/powerpoint/2010/main" val="172979164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IN" dirty="0"/>
              <a:t>Figure </a:t>
            </a:r>
            <a:r>
              <a:rPr lang="en-IN" dirty="0" smtClean="0"/>
              <a:t>9.7 L</a:t>
            </a:r>
            <a:r>
              <a:rPr lang="en-IN" sz="100" dirty="0" smtClean="0"/>
              <a:t> </a:t>
            </a:r>
            <a:r>
              <a:rPr lang="en-IN" dirty="0"/>
              <a:t>I</a:t>
            </a:r>
            <a:r>
              <a:rPr lang="en-IN" sz="100" dirty="0"/>
              <a:t> </a:t>
            </a:r>
            <a:r>
              <a:rPr lang="en-IN" dirty="0"/>
              <a:t>N</a:t>
            </a:r>
            <a:r>
              <a:rPr lang="en-IN" sz="100" dirty="0"/>
              <a:t> </a:t>
            </a:r>
            <a:r>
              <a:rPr lang="en-IN" dirty="0"/>
              <a:t>Q to Objects Using a </a:t>
            </a:r>
            <a:r>
              <a:rPr lang="en-US" sz="1400" dirty="0">
                <a:solidFill>
                  <a:schemeClr val="bg1"/>
                </a:solidFill>
              </a:rPr>
              <a:t>List left angle bracket string right angle </a:t>
            </a:r>
            <a:r>
              <a:rPr lang="en-US" sz="1400" dirty="0" smtClean="0">
                <a:solidFill>
                  <a:schemeClr val="bg1"/>
                </a:solidFill>
              </a:rPr>
              <a:t>bracket</a:t>
            </a:r>
            <a:r>
              <a:rPr lang="en-IN" dirty="0" smtClean="0">
                <a:solidFill>
                  <a:schemeClr val="bg1"/>
                </a:solidFill>
              </a:rPr>
              <a:t> </a:t>
            </a:r>
            <a:r>
              <a:rPr lang="en-IN" sz="2000" b="0" dirty="0" smtClean="0"/>
              <a:t>(2 </a:t>
            </a:r>
            <a:r>
              <a:rPr lang="en-IN" sz="2000" b="0" dirty="0"/>
              <a:t>of 4)</a:t>
            </a:r>
            <a:endParaRPr lang="en-IN" dirty="0"/>
          </a:p>
        </p:txBody>
      </p:sp>
      <p:graphicFrame>
        <p:nvGraphicFramePr>
          <p:cNvPr id="7" name="Object 6"/>
          <p:cNvGraphicFramePr>
            <a:graphicFrameLocks noChangeAspect="1"/>
          </p:cNvGraphicFramePr>
          <p:nvPr>
            <p:extLst/>
          </p:nvPr>
        </p:nvGraphicFramePr>
        <p:xfrm>
          <a:off x="503324" y="761968"/>
          <a:ext cx="2748412" cy="504891"/>
        </p:xfrm>
        <a:graphic>
          <a:graphicData uri="http://schemas.openxmlformats.org/presentationml/2006/ole">
            <mc:AlternateContent xmlns:mc="http://schemas.openxmlformats.org/markup-compatibility/2006">
              <mc:Choice xmlns:v="urn:schemas-microsoft-com:vml" Requires="v">
                <p:oleObj spid="_x0000_s22543" name="Equation" r:id="rId3" imgW="1104840" imgH="203040" progId="Equation.DSMT4">
                  <p:embed/>
                </p:oleObj>
              </mc:Choice>
              <mc:Fallback>
                <p:oleObj name="Equation" r:id="rId3" imgW="1104840" imgH="203040" progId="Equation.DSMT4">
                  <p:embed/>
                  <p:pic>
                    <p:nvPicPr>
                      <p:cNvPr id="7" name="Object 6"/>
                      <p:cNvPicPr/>
                      <p:nvPr/>
                    </p:nvPicPr>
                    <p:blipFill>
                      <a:blip r:embed="rId4"/>
                      <a:stretch>
                        <a:fillRect/>
                      </a:stretch>
                    </p:blipFill>
                    <p:spPr>
                      <a:xfrm>
                        <a:off x="503324" y="761968"/>
                        <a:ext cx="2748412" cy="504891"/>
                      </a:xfrm>
                      <a:prstGeom prst="rect">
                        <a:avLst/>
                      </a:prstGeom>
                    </p:spPr>
                  </p:pic>
                </p:oleObj>
              </mc:Fallback>
            </mc:AlternateContent>
          </a:graphicData>
        </a:graphic>
      </p:graphicFrame>
      <p:pic>
        <p:nvPicPr>
          <p:cNvPr id="6" name="Picture 5" descr="Line 24: blank. Line 25, indented twice: console, period, write line, left parenthesis, right parenthesis, semicolon, forward slash, forward slash, output end of line. Line 26: blank. Line 27, indented twice: forward slash, forward slash, convert to uppercase, select those starting with open quotes, r, close quotes, and sort. Line 28, indented twice: v a r starts with r =. Line 29, indented 3 times: from item in items. Line 30, indented 3 times: let upper case string = item, period, to upper, left parenthesis, right parenthesis. Line 31, indented 3 times: where upper case string, period, starts with, left parenthesis, open quotes, r, close quotes, right parenthesis. Line 32, indented 3 times: order by upper case string. Line 33, indented 3 times: select upper case string semicolon. Line 34: blank. Line 35, indented twice: forward slash, forward slash, display query results. Line 36, indented twice: console, period, write, left parenthesis, open quotes, results of query starts with r, colon, close quotes, right parenthesis, semicolon. Line 37, indented twice: for each, left parenthesis, v a r item in starts with r, right parenthesis. Line 38, indented twice: left brace. Line 39, indented 3 times: console, period, write, left parenthesis, $, open quotes, left brace, item, right brace, close quotes, right parenthesis, semicolon. Line 40, indented twice: right brace. Line 41: blank. Line 42, indented twice: console, period, write line, left parenthesis, right parenthesis, semicolon, forward slash, forward slash, output end of lin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7786" y="1567179"/>
            <a:ext cx="7588428" cy="4010657"/>
          </a:xfrm>
          <a:prstGeom prst="rect">
            <a:avLst/>
          </a:prstGeom>
        </p:spPr>
      </p:pic>
    </p:spTree>
    <p:extLst>
      <p:ext uri="{BB962C8B-B14F-4D97-AF65-F5344CB8AC3E}">
        <p14:creationId xmlns:p14="http://schemas.microsoft.com/office/powerpoint/2010/main" val="367550953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IN" dirty="0"/>
              <a:t>Figure </a:t>
            </a:r>
            <a:r>
              <a:rPr lang="en-IN" dirty="0" smtClean="0"/>
              <a:t>9.7 L</a:t>
            </a:r>
            <a:r>
              <a:rPr lang="en-IN" sz="100" dirty="0" smtClean="0"/>
              <a:t> </a:t>
            </a:r>
            <a:r>
              <a:rPr lang="en-IN" dirty="0" smtClean="0"/>
              <a:t>I</a:t>
            </a:r>
            <a:r>
              <a:rPr lang="en-IN" sz="100" dirty="0" smtClean="0"/>
              <a:t> </a:t>
            </a:r>
            <a:r>
              <a:rPr lang="en-IN" dirty="0" smtClean="0"/>
              <a:t>N</a:t>
            </a:r>
            <a:r>
              <a:rPr lang="en-IN" sz="100" dirty="0" smtClean="0"/>
              <a:t> </a:t>
            </a:r>
            <a:r>
              <a:rPr lang="en-IN" dirty="0" smtClean="0"/>
              <a:t>Q to </a:t>
            </a:r>
            <a:r>
              <a:rPr lang="en-IN" dirty="0"/>
              <a:t>Objects Using a </a:t>
            </a:r>
            <a:r>
              <a:rPr lang="en-US" sz="1400" dirty="0">
                <a:solidFill>
                  <a:schemeClr val="bg1"/>
                </a:solidFill>
              </a:rPr>
              <a:t>List left angle bracket string right angle bracket</a:t>
            </a:r>
            <a:r>
              <a:rPr lang="en-IN" dirty="0">
                <a:solidFill>
                  <a:schemeClr val="bg1"/>
                </a:solidFill>
              </a:rPr>
              <a:t> </a:t>
            </a:r>
            <a:r>
              <a:rPr lang="en-IN" sz="2000" b="0" dirty="0" smtClean="0"/>
              <a:t>(3 </a:t>
            </a:r>
            <a:r>
              <a:rPr lang="en-IN" sz="2000" b="0" dirty="0"/>
              <a:t>of 4)</a:t>
            </a:r>
            <a:endParaRPr lang="en-IN" sz="2000" dirty="0"/>
          </a:p>
        </p:txBody>
      </p:sp>
      <p:graphicFrame>
        <p:nvGraphicFramePr>
          <p:cNvPr id="5" name="Object 4"/>
          <p:cNvGraphicFramePr>
            <a:graphicFrameLocks noChangeAspect="1"/>
          </p:cNvGraphicFramePr>
          <p:nvPr>
            <p:extLst/>
          </p:nvPr>
        </p:nvGraphicFramePr>
        <p:xfrm>
          <a:off x="503324" y="761968"/>
          <a:ext cx="2748412" cy="504891"/>
        </p:xfrm>
        <a:graphic>
          <a:graphicData uri="http://schemas.openxmlformats.org/presentationml/2006/ole">
            <mc:AlternateContent xmlns:mc="http://schemas.openxmlformats.org/markup-compatibility/2006">
              <mc:Choice xmlns:v="urn:schemas-microsoft-com:vml" Requires="v">
                <p:oleObj spid="_x0000_s23567" name="Equation" r:id="rId3" imgW="1104840" imgH="203040" progId="Equation.DSMT4">
                  <p:embed/>
                </p:oleObj>
              </mc:Choice>
              <mc:Fallback>
                <p:oleObj name="Equation" r:id="rId3" imgW="1104840" imgH="203040" progId="Equation.DSMT4">
                  <p:embed/>
                  <p:pic>
                    <p:nvPicPr>
                      <p:cNvPr id="5" name="Object 4"/>
                      <p:cNvPicPr/>
                      <p:nvPr/>
                    </p:nvPicPr>
                    <p:blipFill>
                      <a:blip r:embed="rId4"/>
                      <a:stretch>
                        <a:fillRect/>
                      </a:stretch>
                    </p:blipFill>
                    <p:spPr>
                      <a:xfrm>
                        <a:off x="503324" y="761968"/>
                        <a:ext cx="2748412" cy="504891"/>
                      </a:xfrm>
                      <a:prstGeom prst="rect">
                        <a:avLst/>
                      </a:prstGeom>
                    </p:spPr>
                  </p:pic>
                </p:oleObj>
              </mc:Fallback>
            </mc:AlternateContent>
          </a:graphicData>
        </a:graphic>
      </p:graphicFrame>
      <p:pic>
        <p:nvPicPr>
          <p:cNvPr id="6" name="Picture 5" descr="Line 43: blank. Line 44, indented twice: items, period, add, left parenthesis, open quotes, ruby, close quotes, right parenthesis, semicolon, forward slash, forward slash, add, open quotes, ruby, close quotes, to the end of the list. Line 45, indented twice: items, period, add, left parenthesis, open quotes, saffron, close quotes, right parenthesis, semicolon, forward slash, forward slash, add open quotes, saffron, close quotes, to the end of the list. Line 46: blank. Line 47, indented twice: forward slash, forward slash, display initial list. Line 48, indented twice: console, period, write, left parenthesis, open quotes, items contains colon, close quotes, right parenthesis, semicolon. Line 49, indented twice: for each, left parenthesis, v a r item in items, right parenthesis. Line 50, indented twice: left brace. Line 51, indented 3 times: console, period, write, left parenthesis, $, open quotes, left brace, item, right brace, close quotes, right parenthesis, semicolon. Line 52, indented twice: right brace. Line 53: blank. Line 54, indented twice: console, period, write line, left parenthesis, right parenthesis, semicolon, forward slash, forward slash, output end of line. Line 55: blank. Line 56, indented twice: forward slash, forward slash, display updated query results. Line 57, indented twice: console, period, write, left parenthesis, open quotes, results of query starts with r, colon, close quotes, right parenthesis, semicolon. Line 58, indented twice: for each, left parenthesis, v a r item in starts with r, right parenthesis. Line 59, indented twice: left brace. Line 60, indented 3 times: console, period, write, left parenthesis, $, open quotes, left brace, item, right brace, close quotes, right parenthesis, semicolon. Line 61, indented twice: right brace. Line 62: blank. Line 63, indented twice: console, period, write line, left parenthesis, right parenthesis, semicolon, forward slash, forward slash, output end of line. Line 64, indented once: right brace. Line 65: right brac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6931" y="1564003"/>
            <a:ext cx="6910138" cy="4305820"/>
          </a:xfrm>
          <a:prstGeom prst="rect">
            <a:avLst/>
          </a:prstGeom>
        </p:spPr>
      </p:pic>
    </p:spTree>
    <p:extLst>
      <p:ext uri="{BB962C8B-B14F-4D97-AF65-F5344CB8AC3E}">
        <p14:creationId xmlns:p14="http://schemas.microsoft.com/office/powerpoint/2010/main" val="216589556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IN" dirty="0"/>
              <a:t>Figure </a:t>
            </a:r>
            <a:r>
              <a:rPr lang="en-IN" dirty="0" smtClean="0"/>
              <a:t>9.7 L</a:t>
            </a:r>
            <a:r>
              <a:rPr lang="en-IN" sz="100" dirty="0" smtClean="0"/>
              <a:t> </a:t>
            </a:r>
            <a:r>
              <a:rPr lang="en-IN" dirty="0"/>
              <a:t>I</a:t>
            </a:r>
            <a:r>
              <a:rPr lang="en-IN" sz="100" dirty="0"/>
              <a:t> </a:t>
            </a:r>
            <a:r>
              <a:rPr lang="en-IN" dirty="0"/>
              <a:t>N</a:t>
            </a:r>
            <a:r>
              <a:rPr lang="en-IN" sz="100" dirty="0"/>
              <a:t> </a:t>
            </a:r>
            <a:r>
              <a:rPr lang="en-IN" dirty="0"/>
              <a:t>Q to Objects Using a </a:t>
            </a:r>
            <a:r>
              <a:rPr lang="en-US" sz="1400" dirty="0">
                <a:solidFill>
                  <a:schemeClr val="bg1"/>
                </a:solidFill>
              </a:rPr>
              <a:t>List left angle bracket string right angle bracket</a:t>
            </a:r>
            <a:r>
              <a:rPr lang="en-IN" dirty="0" smtClean="0"/>
              <a:t> </a:t>
            </a:r>
            <a:r>
              <a:rPr lang="en-IN" sz="2000" b="0" dirty="0" smtClean="0"/>
              <a:t>(4 </a:t>
            </a:r>
            <a:r>
              <a:rPr lang="en-IN" sz="2000" b="0" dirty="0"/>
              <a:t>of 4)</a:t>
            </a:r>
            <a:endParaRPr lang="en-IN" dirty="0"/>
          </a:p>
        </p:txBody>
      </p:sp>
      <p:graphicFrame>
        <p:nvGraphicFramePr>
          <p:cNvPr id="5" name="Object 4"/>
          <p:cNvGraphicFramePr>
            <a:graphicFrameLocks noChangeAspect="1"/>
          </p:cNvGraphicFramePr>
          <p:nvPr>
            <p:extLst/>
          </p:nvPr>
        </p:nvGraphicFramePr>
        <p:xfrm>
          <a:off x="503324" y="761968"/>
          <a:ext cx="2748412" cy="504891"/>
        </p:xfrm>
        <a:graphic>
          <a:graphicData uri="http://schemas.openxmlformats.org/presentationml/2006/ole">
            <mc:AlternateContent xmlns:mc="http://schemas.openxmlformats.org/markup-compatibility/2006">
              <mc:Choice xmlns:v="urn:schemas-microsoft-com:vml" Requires="v">
                <p:oleObj spid="_x0000_s24591" name="Equation" r:id="rId3" imgW="1104840" imgH="203040" progId="Equation.DSMT4">
                  <p:embed/>
                </p:oleObj>
              </mc:Choice>
              <mc:Fallback>
                <p:oleObj name="Equation" r:id="rId3" imgW="1104840" imgH="203040" progId="Equation.DSMT4">
                  <p:embed/>
                  <p:pic>
                    <p:nvPicPr>
                      <p:cNvPr id="5" name="Object 4"/>
                      <p:cNvPicPr/>
                      <p:nvPr/>
                    </p:nvPicPr>
                    <p:blipFill>
                      <a:blip r:embed="rId4"/>
                      <a:stretch>
                        <a:fillRect/>
                      </a:stretch>
                    </p:blipFill>
                    <p:spPr>
                      <a:xfrm>
                        <a:off x="503324" y="761968"/>
                        <a:ext cx="2748412" cy="504891"/>
                      </a:xfrm>
                      <a:prstGeom prst="rect">
                        <a:avLst/>
                      </a:prstGeom>
                    </p:spPr>
                  </p:pic>
                </p:oleObj>
              </mc:Fallback>
            </mc:AlternateContent>
          </a:graphicData>
        </a:graphic>
      </p:graphicFrame>
      <p:pic>
        <p:nvPicPr>
          <p:cNvPr id="6" name="Picture 5" descr="An output shows the items and results of query. Line 1: items contains: aqua rust yellow red Line 2: results of query starts with r, colon, red rust Line 3: items contains, colon, aqua rust yellow red ruby saffron Line 4: results of query starts with r, colon, red ruby rus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2496" y="1974983"/>
            <a:ext cx="7779006" cy="1062566"/>
          </a:xfrm>
          <a:prstGeom prst="rect">
            <a:avLst/>
          </a:prstGeom>
        </p:spPr>
      </p:pic>
    </p:spTree>
    <p:extLst>
      <p:ext uri="{BB962C8B-B14F-4D97-AF65-F5344CB8AC3E}">
        <p14:creationId xmlns:p14="http://schemas.microsoft.com/office/powerpoint/2010/main" val="293271213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9.5.1 The Let </a:t>
            </a:r>
            <a:r>
              <a:rPr lang="en-US" dirty="0"/>
              <a:t>Clause</a:t>
            </a:r>
            <a:endParaRPr lang="en-IN" dirty="0"/>
          </a:p>
        </p:txBody>
      </p:sp>
      <p:sp>
        <p:nvSpPr>
          <p:cNvPr id="3" name="Text Placeholder 2"/>
          <p:cNvSpPr>
            <a:spLocks noGrp="1"/>
          </p:cNvSpPr>
          <p:nvPr>
            <p:ph type="body" idx="1"/>
          </p:nvPr>
        </p:nvSpPr>
        <p:spPr>
          <a:xfrm>
            <a:off x="457200" y="1600200"/>
            <a:ext cx="7830457" cy="4525963"/>
          </a:xfrm>
        </p:spPr>
        <p:txBody>
          <a:bodyPr/>
          <a:lstStyle/>
          <a:p>
            <a:pPr eaLnBrk="1" hangingPunct="1"/>
            <a:r>
              <a:rPr lang="en-US" altLang="en-US" sz="2400" dirty="0" smtClean="0">
                <a:latin typeface="+mn-lt"/>
                <a:ea typeface="Times New Roman" panose="02020603050405020304" pitchFamily="18" charset="0"/>
                <a:cs typeface="Calibri" panose="020F0502020204030204" pitchFamily="34" charset="0"/>
              </a:rPr>
              <a:t>L</a:t>
            </a:r>
            <a:r>
              <a:rPr lang="en-US" altLang="en-US" sz="100" dirty="0" smtClean="0">
                <a:latin typeface="+mn-lt"/>
                <a:ea typeface="Times New Roman" panose="02020603050405020304" pitchFamily="18" charset="0"/>
                <a:cs typeface="Calibri" panose="020F0502020204030204" pitchFamily="34" charset="0"/>
              </a:rPr>
              <a:t> </a:t>
            </a:r>
            <a:r>
              <a:rPr lang="en-US" altLang="en-US" sz="2400" dirty="0" smtClean="0">
                <a:latin typeface="+mn-lt"/>
                <a:ea typeface="Times New Roman" panose="02020603050405020304" pitchFamily="18" charset="0"/>
                <a:cs typeface="Calibri" panose="020F0502020204030204" pitchFamily="34" charset="0"/>
              </a:rPr>
              <a:t>I</a:t>
            </a:r>
            <a:r>
              <a:rPr lang="en-US" altLang="en-US" sz="100" dirty="0" smtClean="0">
                <a:latin typeface="+mn-lt"/>
                <a:ea typeface="Times New Roman" panose="02020603050405020304" pitchFamily="18" charset="0"/>
                <a:cs typeface="Calibri" panose="020F0502020204030204" pitchFamily="34" charset="0"/>
              </a:rPr>
              <a:t> </a:t>
            </a:r>
            <a:r>
              <a:rPr lang="en-US" altLang="en-US" sz="2400" dirty="0" smtClean="0">
                <a:latin typeface="+mn-lt"/>
                <a:ea typeface="Times New Roman" panose="02020603050405020304" pitchFamily="18" charset="0"/>
                <a:cs typeface="Calibri" panose="020F0502020204030204" pitchFamily="34" charset="0"/>
              </a:rPr>
              <a:t>N</a:t>
            </a:r>
            <a:r>
              <a:rPr lang="en-US" altLang="en-US" sz="100" dirty="0" smtClean="0">
                <a:latin typeface="+mn-lt"/>
                <a:ea typeface="Times New Roman" panose="02020603050405020304" pitchFamily="18" charset="0"/>
                <a:cs typeface="Calibri" panose="020F0502020204030204" pitchFamily="34" charset="0"/>
              </a:rPr>
              <a:t> </a:t>
            </a:r>
            <a:r>
              <a:rPr lang="en-US" altLang="en-US" sz="2400" dirty="0" smtClean="0">
                <a:latin typeface="+mn-lt"/>
                <a:ea typeface="Times New Roman" panose="02020603050405020304" pitchFamily="18" charset="0"/>
                <a:cs typeface="Calibri" panose="020F0502020204030204" pitchFamily="34" charset="0"/>
              </a:rPr>
              <a:t>Q’s </a:t>
            </a:r>
            <a:r>
              <a:rPr lang="en-US" altLang="en-US" sz="2400" b="1" dirty="0">
                <a:solidFill>
                  <a:schemeClr val="tx1"/>
                </a:solidFill>
                <a:latin typeface="Consolas" panose="020B0609020204030204" pitchFamily="49" charset="0"/>
                <a:ea typeface="Times New Roman" panose="02020603050405020304" pitchFamily="18" charset="0"/>
                <a:cs typeface="Consolas" panose="020B0609020204030204" pitchFamily="49" charset="0"/>
              </a:rPr>
              <a:t>let clause</a:t>
            </a:r>
            <a:r>
              <a:rPr lang="en-US" altLang="en-US" sz="2400" dirty="0">
                <a:latin typeface="+mn-lt"/>
                <a:ea typeface="Times New Roman" panose="02020603050405020304" pitchFamily="18" charset="0"/>
                <a:cs typeface="Calibri" panose="020F0502020204030204" pitchFamily="34" charset="0"/>
              </a:rPr>
              <a:t> can be used to create a new range variable to store a temporary result for use later in the </a:t>
            </a:r>
            <a:r>
              <a:rPr lang="en-US" altLang="en-US" sz="2400" dirty="0" smtClean="0">
                <a:latin typeface="+mn-lt"/>
                <a:ea typeface="Times New Roman" panose="02020603050405020304" pitchFamily="18" charset="0"/>
                <a:cs typeface="Calibri" panose="020F0502020204030204" pitchFamily="34" charset="0"/>
              </a:rPr>
              <a:t>L</a:t>
            </a:r>
            <a:r>
              <a:rPr lang="en-US" altLang="en-US" sz="100" dirty="0" smtClean="0">
                <a:latin typeface="+mn-lt"/>
                <a:ea typeface="Times New Roman" panose="02020603050405020304" pitchFamily="18" charset="0"/>
                <a:cs typeface="Calibri" panose="020F0502020204030204" pitchFamily="34" charset="0"/>
              </a:rPr>
              <a:t> </a:t>
            </a:r>
            <a:r>
              <a:rPr lang="en-US" altLang="en-US" sz="2400" dirty="0" smtClean="0">
                <a:latin typeface="+mn-lt"/>
                <a:ea typeface="Times New Roman" panose="02020603050405020304" pitchFamily="18" charset="0"/>
                <a:cs typeface="Calibri" panose="020F0502020204030204" pitchFamily="34" charset="0"/>
              </a:rPr>
              <a:t>I</a:t>
            </a:r>
            <a:r>
              <a:rPr lang="en-US" altLang="en-US" sz="100" dirty="0" smtClean="0">
                <a:latin typeface="+mn-lt"/>
                <a:ea typeface="Times New Roman" panose="02020603050405020304" pitchFamily="18" charset="0"/>
                <a:cs typeface="Calibri" panose="020F0502020204030204" pitchFamily="34" charset="0"/>
              </a:rPr>
              <a:t> </a:t>
            </a:r>
            <a:r>
              <a:rPr lang="en-US" altLang="en-US" sz="2400" dirty="0" smtClean="0">
                <a:latin typeface="+mn-lt"/>
                <a:ea typeface="Times New Roman" panose="02020603050405020304" pitchFamily="18" charset="0"/>
                <a:cs typeface="Calibri" panose="020F0502020204030204" pitchFamily="34" charset="0"/>
              </a:rPr>
              <a:t>N</a:t>
            </a:r>
            <a:r>
              <a:rPr lang="en-US" altLang="en-US" sz="100" dirty="0" smtClean="0">
                <a:latin typeface="+mn-lt"/>
                <a:ea typeface="Times New Roman" panose="02020603050405020304" pitchFamily="18" charset="0"/>
                <a:cs typeface="Calibri" panose="020F0502020204030204" pitchFamily="34" charset="0"/>
              </a:rPr>
              <a:t> </a:t>
            </a:r>
            <a:r>
              <a:rPr lang="en-US" altLang="en-US" sz="2400" dirty="0" smtClean="0">
                <a:latin typeface="+mn-lt"/>
                <a:ea typeface="Times New Roman" panose="02020603050405020304" pitchFamily="18" charset="0"/>
                <a:cs typeface="Calibri" panose="020F0502020204030204" pitchFamily="34" charset="0"/>
              </a:rPr>
              <a:t>Q </a:t>
            </a:r>
            <a:r>
              <a:rPr lang="en-US" altLang="en-US" sz="2400" dirty="0">
                <a:latin typeface="+mn-lt"/>
                <a:ea typeface="Times New Roman" panose="02020603050405020304" pitchFamily="18" charset="0"/>
                <a:cs typeface="Calibri" panose="020F0502020204030204" pitchFamily="34" charset="0"/>
              </a:rPr>
              <a:t>query.</a:t>
            </a:r>
          </a:p>
          <a:p>
            <a:pPr eaLnBrk="1" hangingPunct="1"/>
            <a:r>
              <a:rPr lang="en-US" altLang="en-US" sz="2400" dirty="0">
                <a:latin typeface="+mn-lt"/>
                <a:ea typeface="Times New Roman" panose="02020603050405020304" pitchFamily="18" charset="0"/>
                <a:cs typeface="Calibri" panose="020F0502020204030204" pitchFamily="34" charset="0"/>
              </a:rPr>
              <a:t>The </a:t>
            </a:r>
            <a:r>
              <a:rPr lang="en-US" altLang="en-US" sz="2400" dirty="0">
                <a:latin typeface="Consolas" panose="020B0609020204030204" pitchFamily="49" charset="0"/>
                <a:ea typeface="Times New Roman" panose="02020603050405020304" pitchFamily="18" charset="0"/>
                <a:cs typeface="Consolas" panose="020B0609020204030204" pitchFamily="49" charset="0"/>
              </a:rPr>
              <a:t>string</a:t>
            </a:r>
            <a:r>
              <a:rPr lang="en-US" altLang="en-US" sz="2400" dirty="0">
                <a:latin typeface="+mn-lt"/>
                <a:ea typeface="Times New Roman" panose="02020603050405020304" pitchFamily="18" charset="0"/>
                <a:cs typeface="Calibri" panose="020F0502020204030204" pitchFamily="34" charset="0"/>
              </a:rPr>
              <a:t> method </a:t>
            </a:r>
            <a:r>
              <a:rPr lang="en-US" altLang="en-US" sz="2400" b="1" dirty="0">
                <a:solidFill>
                  <a:schemeClr val="tx1"/>
                </a:solidFill>
                <a:latin typeface="Consolas" panose="020B0609020204030204" pitchFamily="49" charset="0"/>
                <a:ea typeface="Times New Roman" panose="02020603050405020304" pitchFamily="18" charset="0"/>
                <a:cs typeface="Consolas" panose="020B0609020204030204" pitchFamily="49" charset="0"/>
              </a:rPr>
              <a:t>ToUpper</a:t>
            </a:r>
            <a:r>
              <a:rPr lang="en-US" altLang="en-US" sz="2400" dirty="0">
                <a:latin typeface="+mn-lt"/>
                <a:ea typeface="Times New Roman" panose="02020603050405020304" pitchFamily="18" charset="0"/>
                <a:cs typeface="Calibri" panose="020F0502020204030204" pitchFamily="34" charset="0"/>
              </a:rPr>
              <a:t> to converts a string to uppercase.</a:t>
            </a:r>
          </a:p>
          <a:p>
            <a:pPr eaLnBrk="1" hangingPunct="1"/>
            <a:r>
              <a:rPr lang="en-US" altLang="en-US" sz="2400" dirty="0" smtClean="0">
                <a:latin typeface="+mn-lt"/>
                <a:ea typeface="Times New Roman" panose="02020603050405020304" pitchFamily="18" charset="0"/>
                <a:cs typeface="Calibri" panose="020F0502020204030204" pitchFamily="34" charset="0"/>
              </a:rPr>
              <a:t>The </a:t>
            </a:r>
            <a:r>
              <a:rPr lang="en-US" altLang="en-US" sz="2400" dirty="0" smtClean="0">
                <a:latin typeface="Consolas" panose="020B0609020204030204" pitchFamily="49" charset="0"/>
                <a:ea typeface="Times New Roman" panose="02020603050405020304" pitchFamily="18" charset="0"/>
                <a:cs typeface="Consolas" panose="020B0609020204030204" pitchFamily="49" charset="0"/>
              </a:rPr>
              <a:t>string</a:t>
            </a:r>
            <a:r>
              <a:rPr lang="en-US" altLang="en-US" sz="2400" dirty="0" smtClean="0">
                <a:latin typeface="+mn-lt"/>
                <a:ea typeface="Times New Roman" panose="02020603050405020304" pitchFamily="18" charset="0"/>
                <a:cs typeface="Calibri" panose="020F0502020204030204" pitchFamily="34" charset="0"/>
              </a:rPr>
              <a:t> method</a:t>
            </a:r>
            <a:r>
              <a:rPr lang="en-US" altLang="en-US" sz="2400" dirty="0" smtClean="0">
                <a:solidFill>
                  <a:srgbClr val="4D99FF"/>
                </a:solidFill>
                <a:latin typeface="+mn-lt"/>
                <a:ea typeface="Times New Roman" panose="02020603050405020304" pitchFamily="18" charset="0"/>
                <a:cs typeface="Calibri" panose="020F0502020204030204" pitchFamily="34" charset="0"/>
              </a:rPr>
              <a:t> </a:t>
            </a:r>
            <a:r>
              <a:rPr lang="en-US" altLang="en-US" sz="2400" b="1" dirty="0" smtClean="0">
                <a:solidFill>
                  <a:schemeClr val="tx1"/>
                </a:solidFill>
                <a:latin typeface="Consolas" panose="020B0609020204030204" pitchFamily="49" charset="0"/>
                <a:ea typeface="Times New Roman" panose="02020603050405020304" pitchFamily="18" charset="0"/>
                <a:cs typeface="Consolas" panose="020B0609020204030204" pitchFamily="49" charset="0"/>
              </a:rPr>
              <a:t>StartsWith</a:t>
            </a:r>
            <a:r>
              <a:rPr lang="en-US" altLang="en-US" sz="2400" dirty="0" smtClean="0">
                <a:solidFill>
                  <a:srgbClr val="4D99FF"/>
                </a:solidFill>
                <a:latin typeface="+mn-lt"/>
                <a:ea typeface="Times New Roman" panose="02020603050405020304" pitchFamily="18" charset="0"/>
                <a:cs typeface="Calibri" panose="020F0502020204030204" pitchFamily="34" charset="0"/>
              </a:rPr>
              <a:t> </a:t>
            </a:r>
            <a:r>
              <a:rPr lang="en-US" altLang="en-US" sz="2400" dirty="0" smtClean="0">
                <a:latin typeface="+mn-lt"/>
                <a:ea typeface="Times New Roman" panose="02020603050405020304" pitchFamily="18" charset="0"/>
                <a:cs typeface="Calibri" panose="020F0502020204030204" pitchFamily="34" charset="0"/>
              </a:rPr>
              <a:t>performs a case sensitive comparison to determine whether a </a:t>
            </a:r>
            <a:r>
              <a:rPr lang="en-US" altLang="en-US" sz="2400" dirty="0" smtClean="0">
                <a:latin typeface="Consolas" panose="020B0609020204030204" pitchFamily="49" charset="0"/>
                <a:ea typeface="Times New Roman" panose="02020603050405020304" pitchFamily="18" charset="0"/>
                <a:cs typeface="Consolas" panose="020B0609020204030204" pitchFamily="49" charset="0"/>
              </a:rPr>
              <a:t>string</a:t>
            </a:r>
            <a:r>
              <a:rPr lang="en-US" altLang="en-US" sz="2400" dirty="0" smtClean="0">
                <a:latin typeface="+mn-lt"/>
                <a:ea typeface="Times New Roman" panose="02020603050405020304" pitchFamily="18" charset="0"/>
                <a:cs typeface="Calibri" panose="020F0502020204030204" pitchFamily="34" charset="0"/>
              </a:rPr>
              <a:t/>
            </a:r>
            <a:br>
              <a:rPr lang="en-US" altLang="en-US" sz="2400" dirty="0" smtClean="0">
                <a:latin typeface="+mn-lt"/>
                <a:ea typeface="Times New Roman" panose="02020603050405020304" pitchFamily="18" charset="0"/>
                <a:cs typeface="Calibri" panose="020F0502020204030204" pitchFamily="34" charset="0"/>
              </a:rPr>
            </a:br>
            <a:r>
              <a:rPr lang="en-US" altLang="en-US" sz="2400" dirty="0" smtClean="0">
                <a:latin typeface="+mn-lt"/>
                <a:ea typeface="Times New Roman" panose="02020603050405020304" pitchFamily="18" charset="0"/>
                <a:cs typeface="Calibri" panose="020F0502020204030204" pitchFamily="34" charset="0"/>
              </a:rPr>
              <a:t>starts with the </a:t>
            </a:r>
            <a:r>
              <a:rPr lang="en-US" altLang="en-US" sz="2400" dirty="0" smtClean="0">
                <a:latin typeface="Consolas" panose="020B0609020204030204" pitchFamily="49" charset="0"/>
                <a:ea typeface="Times New Roman" panose="02020603050405020304" pitchFamily="18" charset="0"/>
                <a:cs typeface="Consolas" panose="020B0609020204030204" pitchFamily="49" charset="0"/>
              </a:rPr>
              <a:t>string</a:t>
            </a:r>
            <a:r>
              <a:rPr lang="en-US" altLang="en-US" sz="2400" dirty="0" smtClean="0">
                <a:latin typeface="+mn-lt"/>
                <a:ea typeface="Times New Roman" panose="02020603050405020304" pitchFamily="18" charset="0"/>
                <a:cs typeface="Calibri" panose="020F0502020204030204" pitchFamily="34" charset="0"/>
              </a:rPr>
              <a:t> received as an argument.</a:t>
            </a:r>
            <a:endParaRPr lang="en-IN" sz="2400" dirty="0">
              <a:latin typeface="+mn-lt"/>
            </a:endParaRPr>
          </a:p>
        </p:txBody>
      </p:sp>
    </p:spTree>
    <p:extLst>
      <p:ext uri="{BB962C8B-B14F-4D97-AF65-F5344CB8AC3E}">
        <p14:creationId xmlns:p14="http://schemas.microsoft.com/office/powerpoint/2010/main" val="215006752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9.5.2 Deferred </a:t>
            </a:r>
            <a:r>
              <a:rPr lang="en-US" dirty="0" smtClean="0"/>
              <a:t>Execution</a:t>
            </a:r>
            <a:endParaRPr lang="en-IN" dirty="0"/>
          </a:p>
        </p:txBody>
      </p:sp>
      <p:sp>
        <p:nvSpPr>
          <p:cNvPr id="3" name="Text Placeholder 2"/>
          <p:cNvSpPr>
            <a:spLocks noGrp="1"/>
          </p:cNvSpPr>
          <p:nvPr>
            <p:ph type="body" idx="1"/>
          </p:nvPr>
        </p:nvSpPr>
        <p:spPr/>
        <p:txBody>
          <a:bodyPr/>
          <a:lstStyle/>
          <a:p>
            <a:pPr eaLnBrk="1" hangingPunct="1"/>
            <a:r>
              <a:rPr lang="en-US" altLang="en-US" sz="2400" dirty="0" smtClean="0">
                <a:latin typeface="+mn-lt"/>
                <a:ea typeface="Times New Roman" panose="02020603050405020304" pitchFamily="18" charset="0"/>
                <a:cs typeface="Calibri" panose="020F0502020204030204" pitchFamily="34" charset="0"/>
              </a:rPr>
              <a:t>L</a:t>
            </a:r>
            <a:r>
              <a:rPr lang="en-US" altLang="en-US" sz="100" dirty="0" smtClean="0">
                <a:latin typeface="+mn-lt"/>
                <a:ea typeface="Times New Roman" panose="02020603050405020304" pitchFamily="18" charset="0"/>
                <a:cs typeface="Calibri" panose="020F0502020204030204" pitchFamily="34" charset="0"/>
              </a:rPr>
              <a:t> </a:t>
            </a:r>
            <a:r>
              <a:rPr lang="en-US" altLang="en-US" sz="2400" dirty="0" smtClean="0">
                <a:latin typeface="+mn-lt"/>
                <a:ea typeface="Times New Roman" panose="02020603050405020304" pitchFamily="18" charset="0"/>
                <a:cs typeface="Calibri" panose="020F0502020204030204" pitchFamily="34" charset="0"/>
              </a:rPr>
              <a:t>I</a:t>
            </a:r>
            <a:r>
              <a:rPr lang="en-US" altLang="en-US" sz="100" dirty="0" smtClean="0">
                <a:latin typeface="+mn-lt"/>
                <a:ea typeface="Times New Roman" panose="02020603050405020304" pitchFamily="18" charset="0"/>
                <a:cs typeface="Calibri" panose="020F0502020204030204" pitchFamily="34" charset="0"/>
              </a:rPr>
              <a:t> </a:t>
            </a:r>
            <a:r>
              <a:rPr lang="en-US" altLang="en-US" sz="2400" dirty="0" smtClean="0">
                <a:latin typeface="+mn-lt"/>
                <a:ea typeface="Times New Roman" panose="02020603050405020304" pitchFamily="18" charset="0"/>
                <a:cs typeface="Calibri" panose="020F0502020204030204" pitchFamily="34" charset="0"/>
              </a:rPr>
              <a:t>N</a:t>
            </a:r>
            <a:r>
              <a:rPr lang="en-US" altLang="en-US" sz="100" dirty="0" smtClean="0">
                <a:latin typeface="+mn-lt"/>
                <a:ea typeface="Times New Roman" panose="02020603050405020304" pitchFamily="18" charset="0"/>
                <a:cs typeface="Calibri" panose="020F0502020204030204" pitchFamily="34" charset="0"/>
              </a:rPr>
              <a:t> </a:t>
            </a:r>
            <a:r>
              <a:rPr lang="en-US" altLang="en-US" sz="2400" dirty="0" smtClean="0">
                <a:latin typeface="+mn-lt"/>
                <a:ea typeface="Times New Roman" panose="02020603050405020304" pitchFamily="18" charset="0"/>
                <a:cs typeface="Calibri" panose="020F0502020204030204" pitchFamily="34" charset="0"/>
              </a:rPr>
              <a:t>Q </a:t>
            </a:r>
            <a:r>
              <a:rPr lang="en-US" altLang="en-US" sz="2400" dirty="0">
                <a:latin typeface="+mn-lt"/>
                <a:ea typeface="Times New Roman" panose="02020603050405020304" pitchFamily="18" charset="0"/>
                <a:cs typeface="Calibri" panose="020F0502020204030204" pitchFamily="34" charset="0"/>
              </a:rPr>
              <a:t>uses </a:t>
            </a:r>
            <a:r>
              <a:rPr lang="en-US" altLang="en-US" sz="2400" b="1" dirty="0">
                <a:solidFill>
                  <a:schemeClr val="tx1"/>
                </a:solidFill>
                <a:latin typeface="+mn-lt"/>
                <a:ea typeface="Times New Roman" panose="02020603050405020304" pitchFamily="18" charset="0"/>
                <a:cs typeface="Calibri" panose="020F0502020204030204" pitchFamily="34" charset="0"/>
              </a:rPr>
              <a:t>deferred execution</a:t>
            </a:r>
            <a:r>
              <a:rPr lang="en-US" altLang="en-US" sz="2400" dirty="0">
                <a:latin typeface="+mn-lt"/>
                <a:ea typeface="Times New Roman" panose="02020603050405020304" pitchFamily="18" charset="0"/>
                <a:cs typeface="Calibri" panose="020F0502020204030204" pitchFamily="34" charset="0"/>
              </a:rPr>
              <a:t>—the query executes </a:t>
            </a:r>
            <a:r>
              <a:rPr lang="en-US" altLang="en-US" sz="2400" b="1" dirty="0">
                <a:latin typeface="+mn-lt"/>
                <a:ea typeface="Times New Roman" panose="02020603050405020304" pitchFamily="18" charset="0"/>
                <a:cs typeface="Calibri" panose="020F0502020204030204" pitchFamily="34" charset="0"/>
              </a:rPr>
              <a:t>only</a:t>
            </a:r>
            <a:r>
              <a:rPr lang="en-US" altLang="en-US" sz="2400" dirty="0">
                <a:latin typeface="+mn-lt"/>
                <a:ea typeface="Times New Roman" panose="02020603050405020304" pitchFamily="18" charset="0"/>
                <a:cs typeface="Calibri" panose="020F0502020204030204" pitchFamily="34" charset="0"/>
              </a:rPr>
              <a:t> when you access the results, </a:t>
            </a:r>
            <a:r>
              <a:rPr lang="en-US" altLang="en-US" sz="2400" b="1" dirty="0">
                <a:latin typeface="+mn-lt"/>
                <a:ea typeface="Times New Roman" panose="02020603050405020304" pitchFamily="18" charset="0"/>
                <a:cs typeface="Calibri" panose="020F0502020204030204" pitchFamily="34" charset="0"/>
              </a:rPr>
              <a:t>not</a:t>
            </a:r>
            <a:r>
              <a:rPr lang="en-US" altLang="en-US" sz="2400" dirty="0">
                <a:latin typeface="+mn-lt"/>
                <a:ea typeface="Times New Roman" panose="02020603050405020304" pitchFamily="18" charset="0"/>
                <a:cs typeface="Calibri" panose="020F0502020204030204" pitchFamily="34" charset="0"/>
              </a:rPr>
              <a:t> when you define the query</a:t>
            </a:r>
            <a:r>
              <a:rPr lang="en-US" altLang="en-US" sz="2400" dirty="0" smtClean="0">
                <a:latin typeface="+mn-lt"/>
                <a:ea typeface="Times New Roman" panose="02020603050405020304" pitchFamily="18" charset="0"/>
                <a:cs typeface="Calibri" panose="020F0502020204030204" pitchFamily="34" charset="0"/>
              </a:rPr>
              <a:t>.</a:t>
            </a:r>
            <a:endParaRPr lang="en-US" altLang="en-US" sz="2400" dirty="0">
              <a:latin typeface="+mn-lt"/>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23262607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Performance Tip </a:t>
            </a:r>
            <a:r>
              <a:rPr lang="en-IN" dirty="0" smtClean="0"/>
              <a:t>9.3</a:t>
            </a:r>
            <a:endParaRPr lang="en-IN" dirty="0"/>
          </a:p>
        </p:txBody>
      </p:sp>
      <p:sp>
        <p:nvSpPr>
          <p:cNvPr id="3" name="Text Placeholder 2"/>
          <p:cNvSpPr>
            <a:spLocks noGrp="1"/>
          </p:cNvSpPr>
          <p:nvPr>
            <p:ph type="body" idx="1"/>
          </p:nvPr>
        </p:nvSpPr>
        <p:spPr/>
        <p:txBody>
          <a:bodyPr/>
          <a:lstStyle/>
          <a:p>
            <a:pPr marL="0" indent="0">
              <a:buNone/>
            </a:pPr>
            <a:r>
              <a:rPr lang="en-IN" sz="2400" dirty="0">
                <a:latin typeface="+mn-lt"/>
              </a:rPr>
              <a:t>Deferred execution can improve performance when a query’s results are not </a:t>
            </a:r>
            <a:r>
              <a:rPr lang="en-IN" sz="2400" dirty="0" smtClean="0">
                <a:latin typeface="+mn-lt"/>
              </a:rPr>
              <a:t>immediately needed</a:t>
            </a:r>
            <a:r>
              <a:rPr lang="en-IN" sz="2400" dirty="0">
                <a:latin typeface="+mn-lt"/>
              </a:rPr>
              <a:t>.</a:t>
            </a:r>
          </a:p>
        </p:txBody>
      </p:sp>
    </p:spTree>
    <p:extLst>
      <p:ext uri="{BB962C8B-B14F-4D97-AF65-F5344CB8AC3E}">
        <p14:creationId xmlns:p14="http://schemas.microsoft.com/office/powerpoint/2010/main" val="333062163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9.5.3 Extension </a:t>
            </a:r>
            <a:r>
              <a:rPr lang="en-US" dirty="0"/>
              <a:t>Methods ToArray and </a:t>
            </a:r>
            <a:r>
              <a:rPr lang="en-US" dirty="0" smtClean="0"/>
              <a:t>ToList</a:t>
            </a:r>
            <a:endParaRPr lang="en-IN" dirty="0"/>
          </a:p>
        </p:txBody>
      </p:sp>
      <p:sp>
        <p:nvSpPr>
          <p:cNvPr id="3" name="Text Placeholder 2"/>
          <p:cNvSpPr>
            <a:spLocks noGrp="1"/>
          </p:cNvSpPr>
          <p:nvPr>
            <p:ph type="body" idx="1"/>
          </p:nvPr>
        </p:nvSpPr>
        <p:spPr/>
        <p:txBody>
          <a:bodyPr/>
          <a:lstStyle/>
          <a:p>
            <a:pPr eaLnBrk="1" hangingPunct="1"/>
            <a:r>
              <a:rPr lang="en-US" altLang="en-US" sz="2400" dirty="0" smtClean="0">
                <a:latin typeface="+mn-lt"/>
                <a:ea typeface="Times New Roman" panose="02020603050405020304" pitchFamily="18" charset="0"/>
                <a:cs typeface="Calibri" panose="020F0502020204030204" pitchFamily="34" charset="0"/>
              </a:rPr>
              <a:t>L</a:t>
            </a:r>
            <a:r>
              <a:rPr lang="en-US" altLang="en-US" sz="100" dirty="0" smtClean="0">
                <a:latin typeface="+mn-lt"/>
                <a:ea typeface="Times New Roman" panose="02020603050405020304" pitchFamily="18" charset="0"/>
                <a:cs typeface="Calibri" panose="020F0502020204030204" pitchFamily="34" charset="0"/>
              </a:rPr>
              <a:t> </a:t>
            </a:r>
            <a:r>
              <a:rPr lang="en-US" altLang="en-US" sz="2400" dirty="0" smtClean="0">
                <a:latin typeface="+mn-lt"/>
                <a:ea typeface="Times New Roman" panose="02020603050405020304" pitchFamily="18" charset="0"/>
                <a:cs typeface="Calibri" panose="020F0502020204030204" pitchFamily="34" charset="0"/>
              </a:rPr>
              <a:t>I</a:t>
            </a:r>
            <a:r>
              <a:rPr lang="en-US" altLang="en-US" sz="100" dirty="0" smtClean="0">
                <a:latin typeface="+mn-lt"/>
                <a:ea typeface="Times New Roman" panose="02020603050405020304" pitchFamily="18" charset="0"/>
                <a:cs typeface="Calibri" panose="020F0502020204030204" pitchFamily="34" charset="0"/>
              </a:rPr>
              <a:t> </a:t>
            </a:r>
            <a:r>
              <a:rPr lang="en-US" altLang="en-US" sz="2400" dirty="0" smtClean="0">
                <a:latin typeface="+mn-lt"/>
                <a:ea typeface="Times New Roman" panose="02020603050405020304" pitchFamily="18" charset="0"/>
                <a:cs typeface="Calibri" panose="020F0502020204030204" pitchFamily="34" charset="0"/>
              </a:rPr>
              <a:t>N</a:t>
            </a:r>
            <a:r>
              <a:rPr lang="en-US" altLang="en-US" sz="100" dirty="0" smtClean="0">
                <a:latin typeface="+mn-lt"/>
                <a:ea typeface="Times New Roman" panose="02020603050405020304" pitchFamily="18" charset="0"/>
                <a:cs typeface="Calibri" panose="020F0502020204030204" pitchFamily="34" charset="0"/>
              </a:rPr>
              <a:t> </a:t>
            </a:r>
            <a:r>
              <a:rPr lang="en-US" altLang="en-US" sz="2400" dirty="0" smtClean="0">
                <a:latin typeface="+mn-lt"/>
                <a:ea typeface="Times New Roman" panose="02020603050405020304" pitchFamily="18" charset="0"/>
                <a:cs typeface="Calibri" panose="020F0502020204030204" pitchFamily="34" charset="0"/>
              </a:rPr>
              <a:t>Q </a:t>
            </a:r>
            <a:r>
              <a:rPr lang="en-US" altLang="en-US" sz="2400" dirty="0">
                <a:latin typeface="+mn-lt"/>
                <a:ea typeface="Times New Roman" panose="02020603050405020304" pitchFamily="18" charset="0"/>
                <a:cs typeface="Calibri" panose="020F0502020204030204" pitchFamily="34" charset="0"/>
              </a:rPr>
              <a:t>extension methods </a:t>
            </a:r>
            <a:r>
              <a:rPr lang="en-US" altLang="en-US" sz="2400" dirty="0">
                <a:latin typeface="Consolas" panose="020B0609020204030204" pitchFamily="49" charset="0"/>
                <a:ea typeface="Times New Roman" panose="02020603050405020304" pitchFamily="18" charset="0"/>
                <a:cs typeface="Consolas" panose="020B0609020204030204" pitchFamily="49" charset="0"/>
              </a:rPr>
              <a:t>ToArray</a:t>
            </a:r>
            <a:r>
              <a:rPr lang="en-US" altLang="en-US" sz="2400" dirty="0">
                <a:latin typeface="+mn-lt"/>
                <a:ea typeface="Times New Roman" panose="02020603050405020304" pitchFamily="18" charset="0"/>
                <a:cs typeface="Calibri" panose="020F0502020204030204" pitchFamily="34" charset="0"/>
              </a:rPr>
              <a:t> and </a:t>
            </a:r>
            <a:r>
              <a:rPr lang="en-US" altLang="en-US" sz="2400" dirty="0">
                <a:latin typeface="Consolas" panose="020B0609020204030204" pitchFamily="49" charset="0"/>
                <a:ea typeface="Times New Roman" panose="02020603050405020304" pitchFamily="18" charset="0"/>
                <a:cs typeface="Consolas" panose="020B0609020204030204" pitchFamily="49" charset="0"/>
              </a:rPr>
              <a:t>ToList</a:t>
            </a:r>
            <a:r>
              <a:rPr lang="en-US" altLang="en-US" sz="2400" dirty="0">
                <a:latin typeface="+mn-lt"/>
                <a:ea typeface="Times New Roman" panose="02020603050405020304" pitchFamily="18" charset="0"/>
                <a:cs typeface="Calibri" panose="020F0502020204030204" pitchFamily="34" charset="0"/>
              </a:rPr>
              <a:t> immediately execute the query on which they are called.</a:t>
            </a:r>
          </a:p>
          <a:p>
            <a:pPr lvl="1" eaLnBrk="1" hangingPunct="1"/>
            <a:r>
              <a:rPr lang="en-US" altLang="en-US" sz="2400" dirty="0">
                <a:latin typeface="+mn-lt"/>
                <a:ea typeface="Times New Roman" panose="02020603050405020304" pitchFamily="18" charset="0"/>
                <a:cs typeface="Calibri" panose="020F0502020204030204" pitchFamily="34" charset="0"/>
              </a:rPr>
              <a:t>These methods execute the query only once, improving efficiency</a:t>
            </a:r>
            <a:r>
              <a:rPr lang="en-US" altLang="en-US" sz="2400" dirty="0" smtClean="0">
                <a:latin typeface="+mn-lt"/>
                <a:ea typeface="Times New Roman" panose="02020603050405020304" pitchFamily="18" charset="0"/>
                <a:cs typeface="Calibri" panose="020F0502020204030204" pitchFamily="34" charset="0"/>
              </a:rPr>
              <a:t>.</a:t>
            </a:r>
            <a:endParaRPr lang="en-US" altLang="en-US" sz="2400" dirty="0">
              <a:latin typeface="+mn-lt"/>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47662100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Performance Tip </a:t>
            </a:r>
            <a:r>
              <a:rPr lang="en-IN" dirty="0" smtClean="0"/>
              <a:t>9.4</a:t>
            </a:r>
            <a:endParaRPr lang="en-IN" dirty="0"/>
          </a:p>
        </p:txBody>
      </p:sp>
      <p:sp>
        <p:nvSpPr>
          <p:cNvPr id="3" name="Text Placeholder 2"/>
          <p:cNvSpPr>
            <a:spLocks noGrp="1"/>
          </p:cNvSpPr>
          <p:nvPr>
            <p:ph type="body" idx="1"/>
          </p:nvPr>
        </p:nvSpPr>
        <p:spPr>
          <a:xfrm>
            <a:off x="457200" y="1600201"/>
            <a:ext cx="8229600" cy="1259114"/>
          </a:xfrm>
        </p:spPr>
        <p:txBody>
          <a:bodyPr/>
          <a:lstStyle/>
          <a:p>
            <a:pPr marL="0" indent="0">
              <a:buNone/>
            </a:pPr>
            <a:r>
              <a:rPr lang="en-IN" sz="2400" dirty="0">
                <a:latin typeface="+mn-lt"/>
              </a:rPr>
              <a:t>Methods </a:t>
            </a:r>
            <a:r>
              <a:rPr lang="en-IN" sz="2400" b="1" dirty="0">
                <a:latin typeface="Consolas" panose="020B0609020204030204" pitchFamily="49" charset="0"/>
                <a:cs typeface="Consolas" panose="020B0609020204030204" pitchFamily="49" charset="0"/>
              </a:rPr>
              <a:t>ToArray</a:t>
            </a:r>
            <a:r>
              <a:rPr lang="en-IN" sz="2400" dirty="0">
                <a:latin typeface="+mn-lt"/>
              </a:rPr>
              <a:t> and </a:t>
            </a:r>
            <a:r>
              <a:rPr lang="en-IN" sz="2400" b="1" dirty="0">
                <a:latin typeface="Consolas" panose="020B0609020204030204" pitchFamily="49" charset="0"/>
                <a:cs typeface="Consolas" panose="020B0609020204030204" pitchFamily="49" charset="0"/>
              </a:rPr>
              <a:t>ToList</a:t>
            </a:r>
            <a:r>
              <a:rPr lang="en-IN" sz="2400" dirty="0">
                <a:latin typeface="+mn-lt"/>
              </a:rPr>
              <a:t> also can improve efficiency if you’ll be iterating over </a:t>
            </a:r>
            <a:r>
              <a:rPr lang="en-IN" sz="2400" dirty="0" smtClean="0">
                <a:latin typeface="+mn-lt"/>
              </a:rPr>
              <a:t>the same </a:t>
            </a:r>
            <a:r>
              <a:rPr lang="en-IN" sz="2400" dirty="0">
                <a:latin typeface="+mn-lt"/>
              </a:rPr>
              <a:t>results multiple times, as you execute the query only once.</a:t>
            </a:r>
          </a:p>
        </p:txBody>
      </p:sp>
    </p:spTree>
    <p:extLst>
      <p:ext uri="{BB962C8B-B14F-4D97-AF65-F5344CB8AC3E}">
        <p14:creationId xmlns:p14="http://schemas.microsoft.com/office/powerpoint/2010/main" val="47057532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9.5.4 Collection Initializers</a:t>
            </a:r>
            <a:endParaRPr lang="en-IN" dirty="0"/>
          </a:p>
        </p:txBody>
      </p:sp>
      <p:sp>
        <p:nvSpPr>
          <p:cNvPr id="5" name="Text Placeholder 4"/>
          <p:cNvSpPr>
            <a:spLocks noGrp="1"/>
          </p:cNvSpPr>
          <p:nvPr>
            <p:ph type="body" idx="1"/>
          </p:nvPr>
        </p:nvSpPr>
        <p:spPr>
          <a:xfrm>
            <a:off x="457200" y="1600200"/>
            <a:ext cx="8229600" cy="1140615"/>
          </a:xfrm>
        </p:spPr>
        <p:txBody>
          <a:bodyPr/>
          <a:lstStyle/>
          <a:p>
            <a:r>
              <a:rPr lang="en-US" sz="2200" b="1" dirty="0">
                <a:latin typeface="+mn-lt"/>
              </a:rPr>
              <a:t>Collection initializers</a:t>
            </a:r>
            <a:r>
              <a:rPr lang="en-US" sz="2200" dirty="0">
                <a:latin typeface="+mn-lt"/>
              </a:rPr>
              <a:t> provide a convenient syntax (similar to </a:t>
            </a:r>
            <a:r>
              <a:rPr lang="en-US" sz="2200" b="1" dirty="0">
                <a:latin typeface="+mn-lt"/>
              </a:rPr>
              <a:t>array initializers</a:t>
            </a:r>
            <a:r>
              <a:rPr lang="en-US" sz="2200" dirty="0">
                <a:latin typeface="+mn-lt"/>
              </a:rPr>
              <a:t>) for initializing a collection. For example, lines 12–16 of Figure 9.7(see slide 59) could be replaced with</a:t>
            </a:r>
            <a:r>
              <a:rPr lang="en-US" sz="2200" dirty="0" smtClean="0">
                <a:latin typeface="+mn-lt"/>
              </a:rPr>
              <a:t>:</a:t>
            </a:r>
            <a:endParaRPr lang="en-US" sz="2200" dirty="0">
              <a:latin typeface="+mn-lt"/>
            </a:endParaRPr>
          </a:p>
        </p:txBody>
      </p:sp>
      <p:sp>
        <p:nvSpPr>
          <p:cNvPr id="6" name="Content Placeholder 5"/>
          <p:cNvSpPr>
            <a:spLocks noGrp="1"/>
          </p:cNvSpPr>
          <p:nvPr>
            <p:ph sz="quarter" idx="13"/>
          </p:nvPr>
        </p:nvSpPr>
        <p:spPr>
          <a:xfrm>
            <a:off x="457201" y="2698975"/>
            <a:ext cx="887072" cy="558800"/>
          </a:xfrm>
        </p:spPr>
        <p:txBody>
          <a:bodyPr/>
          <a:lstStyle/>
          <a:p>
            <a:pPr marL="741600" indent="-284400">
              <a:spcBef>
                <a:spcPts val="600"/>
              </a:spcBef>
              <a:buFont typeface="Arial" panose="020B0604020202020204" pitchFamily="34" charset="0"/>
              <a:buChar char="–"/>
            </a:pPr>
            <a:r>
              <a:rPr lang="en-IN" sz="2200" dirty="0">
                <a:latin typeface="+mn-lt"/>
              </a:rPr>
              <a:t> </a:t>
            </a:r>
            <a:endParaRPr lang="en-IN" sz="2200" dirty="0" smtClean="0">
              <a:latin typeface="+mn-lt"/>
            </a:endParaRPr>
          </a:p>
        </p:txBody>
      </p:sp>
      <p:pic>
        <p:nvPicPr>
          <p:cNvPr id="11" name="Picture 10" descr="V a r items equals new list left angle bracket string right angle bracket left brace double quote lower a upper Q lower u lower a double quote comma double quote upper R lower u lower s upper T double quote comma double quote lower y upper E lower l upper L lower o lower w double quote comma double quote lower r upper E lower d double quote left brace semicolon."/>
          <p:cNvPicPr>
            <a:picLocks noChangeAspect="1"/>
          </p:cNvPicPr>
          <p:nvPr/>
        </p:nvPicPr>
        <p:blipFill rotWithShape="1">
          <a:blip r:embed="rId3"/>
          <a:srcRect l="3531" t="-250" b="-1"/>
          <a:stretch/>
        </p:blipFill>
        <p:spPr>
          <a:xfrm>
            <a:off x="1333160" y="2762433"/>
            <a:ext cx="7641844" cy="457699"/>
          </a:xfrm>
          <a:prstGeom prst="rect">
            <a:avLst/>
          </a:prstGeom>
        </p:spPr>
      </p:pic>
      <p:sp>
        <p:nvSpPr>
          <p:cNvPr id="12" name="Content Placeholder 11"/>
          <p:cNvSpPr>
            <a:spLocks noGrp="1"/>
          </p:cNvSpPr>
          <p:nvPr>
            <p:ph sz="quarter" idx="14"/>
          </p:nvPr>
        </p:nvSpPr>
        <p:spPr>
          <a:xfrm>
            <a:off x="457200" y="3112822"/>
            <a:ext cx="3577771" cy="491912"/>
          </a:xfrm>
        </p:spPr>
        <p:txBody>
          <a:bodyPr/>
          <a:lstStyle/>
          <a:p>
            <a:pPr marL="741600" indent="-284400">
              <a:spcBef>
                <a:spcPts val="600"/>
              </a:spcBef>
              <a:buFont typeface="Arial" panose="020B0604020202020204" pitchFamily="34" charset="0"/>
              <a:buChar char="–"/>
            </a:pPr>
            <a:r>
              <a:rPr lang="en-IN" sz="2200" dirty="0" smtClean="0">
                <a:latin typeface="+mn-lt"/>
              </a:rPr>
              <a:t> </a:t>
            </a:r>
            <a:r>
              <a:rPr lang="en-US" sz="2200" dirty="0">
                <a:latin typeface="+mn-lt"/>
              </a:rPr>
              <a:t>Explicitly creates the</a:t>
            </a:r>
            <a:endParaRPr lang="en-IN" sz="2200" dirty="0">
              <a:latin typeface="+mn-lt"/>
            </a:endParaRPr>
          </a:p>
        </p:txBody>
      </p:sp>
      <p:graphicFrame>
        <p:nvGraphicFramePr>
          <p:cNvPr id="27" name="Object 26" descr="List left angle bracket string right angle bracket"/>
          <p:cNvGraphicFramePr>
            <a:graphicFrameLocks noChangeAspect="1"/>
          </p:cNvGraphicFramePr>
          <p:nvPr>
            <p:extLst>
              <p:ext uri="{D42A27DB-BD31-4B8C-83A1-F6EECF244321}">
                <p14:modId xmlns:p14="http://schemas.microsoft.com/office/powerpoint/2010/main" val="2182115953"/>
              </p:ext>
            </p:extLst>
          </p:nvPr>
        </p:nvGraphicFramePr>
        <p:xfrm>
          <a:off x="4046140" y="3207654"/>
          <a:ext cx="1829178" cy="344319"/>
        </p:xfrm>
        <a:graphic>
          <a:graphicData uri="http://schemas.openxmlformats.org/presentationml/2006/ole">
            <mc:AlternateContent xmlns:mc="http://schemas.openxmlformats.org/markup-compatibility/2006">
              <mc:Choice xmlns:v="urn:schemas-microsoft-com:vml" Requires="v">
                <p:oleObj spid="_x0000_s25628" name="Equation" r:id="rId4" imgW="1079280" imgH="203040" progId="Equation.DSMT4">
                  <p:embed/>
                </p:oleObj>
              </mc:Choice>
              <mc:Fallback>
                <p:oleObj name="Equation" r:id="rId4" imgW="1079280" imgH="203040" progId="Equation.DSMT4">
                  <p:embed/>
                  <p:pic>
                    <p:nvPicPr>
                      <p:cNvPr id="27" name="Object 26" descr="List left angle bracket string right angle bracket"/>
                      <p:cNvPicPr/>
                      <p:nvPr/>
                    </p:nvPicPr>
                    <p:blipFill>
                      <a:blip r:embed="rId5"/>
                      <a:stretch>
                        <a:fillRect/>
                      </a:stretch>
                    </p:blipFill>
                    <p:spPr>
                      <a:xfrm>
                        <a:off x="4046140" y="3207654"/>
                        <a:ext cx="1829178" cy="344319"/>
                      </a:xfrm>
                      <a:prstGeom prst="rect">
                        <a:avLst/>
                      </a:prstGeom>
                    </p:spPr>
                  </p:pic>
                </p:oleObj>
              </mc:Fallback>
            </mc:AlternateContent>
          </a:graphicData>
        </a:graphic>
      </p:graphicFrame>
      <p:sp>
        <p:nvSpPr>
          <p:cNvPr id="14" name="Content Placeholder 13"/>
          <p:cNvSpPr>
            <a:spLocks noGrp="1"/>
          </p:cNvSpPr>
          <p:nvPr>
            <p:ph sz="quarter" idx="16"/>
          </p:nvPr>
        </p:nvSpPr>
        <p:spPr>
          <a:xfrm>
            <a:off x="5830145" y="3114544"/>
            <a:ext cx="2208902" cy="379891"/>
          </a:xfrm>
        </p:spPr>
        <p:txBody>
          <a:bodyPr/>
          <a:lstStyle/>
          <a:p>
            <a:pPr marL="0" indent="0">
              <a:buNone/>
            </a:pPr>
            <a:r>
              <a:rPr lang="en-US" sz="2200" dirty="0">
                <a:latin typeface="+mn-lt"/>
              </a:rPr>
              <a:t>with new, so the</a:t>
            </a:r>
            <a:endParaRPr lang="en-IN" sz="2200" dirty="0">
              <a:latin typeface="+mn-lt"/>
            </a:endParaRPr>
          </a:p>
        </p:txBody>
      </p:sp>
      <p:sp>
        <p:nvSpPr>
          <p:cNvPr id="15" name="Content Placeholder 14"/>
          <p:cNvSpPr>
            <a:spLocks noGrp="1"/>
          </p:cNvSpPr>
          <p:nvPr>
            <p:ph sz="quarter" idx="17"/>
          </p:nvPr>
        </p:nvSpPr>
        <p:spPr>
          <a:xfrm>
            <a:off x="457200" y="3441340"/>
            <a:ext cx="8106229" cy="417064"/>
          </a:xfrm>
        </p:spPr>
        <p:txBody>
          <a:bodyPr/>
          <a:lstStyle/>
          <a:p>
            <a:pPr marL="812800" indent="0">
              <a:buNone/>
            </a:pPr>
            <a:r>
              <a:rPr lang="en-US" sz="2200" dirty="0">
                <a:latin typeface="+mn-lt"/>
              </a:rPr>
              <a:t>compiler knows that the initializer list contains elements for a</a:t>
            </a:r>
            <a:endParaRPr lang="en-IN" sz="2200" dirty="0">
              <a:latin typeface="+mn-lt"/>
            </a:endParaRPr>
          </a:p>
        </p:txBody>
      </p:sp>
      <p:graphicFrame>
        <p:nvGraphicFramePr>
          <p:cNvPr id="28" name="Object 27" descr="List left angle bracket string right angle bracket"/>
          <p:cNvGraphicFramePr>
            <a:graphicFrameLocks noChangeAspect="1"/>
          </p:cNvGraphicFramePr>
          <p:nvPr>
            <p:extLst>
              <p:ext uri="{D42A27DB-BD31-4B8C-83A1-F6EECF244321}">
                <p14:modId xmlns:p14="http://schemas.microsoft.com/office/powerpoint/2010/main" val="4230648077"/>
              </p:ext>
            </p:extLst>
          </p:nvPr>
        </p:nvGraphicFramePr>
        <p:xfrm>
          <a:off x="2007948" y="3896694"/>
          <a:ext cx="1829178" cy="344319"/>
        </p:xfrm>
        <a:graphic>
          <a:graphicData uri="http://schemas.openxmlformats.org/presentationml/2006/ole">
            <mc:AlternateContent xmlns:mc="http://schemas.openxmlformats.org/markup-compatibility/2006">
              <mc:Choice xmlns:v="urn:schemas-microsoft-com:vml" Requires="v">
                <p:oleObj spid="_x0000_s25629" name="Equation" r:id="rId6" imgW="1079280" imgH="203040" progId="Equation.DSMT4">
                  <p:embed/>
                </p:oleObj>
              </mc:Choice>
              <mc:Fallback>
                <p:oleObj name="Equation" r:id="rId6" imgW="1079280" imgH="203040" progId="Equation.DSMT4">
                  <p:embed/>
                  <p:pic>
                    <p:nvPicPr>
                      <p:cNvPr id="28" name="Object 27" descr="List left angle bracket string right angle bracket"/>
                      <p:cNvPicPr/>
                      <p:nvPr/>
                    </p:nvPicPr>
                    <p:blipFill>
                      <a:blip r:embed="rId5"/>
                      <a:stretch>
                        <a:fillRect/>
                      </a:stretch>
                    </p:blipFill>
                    <p:spPr>
                      <a:xfrm>
                        <a:off x="2007948" y="3896694"/>
                        <a:ext cx="1829178" cy="344319"/>
                      </a:xfrm>
                      <a:prstGeom prst="rect">
                        <a:avLst/>
                      </a:prstGeom>
                    </p:spPr>
                  </p:pic>
                </p:oleObj>
              </mc:Fallback>
            </mc:AlternateContent>
          </a:graphicData>
        </a:graphic>
      </p:graphicFrame>
      <p:sp>
        <p:nvSpPr>
          <p:cNvPr id="16" name="Content Placeholder 15"/>
          <p:cNvSpPr>
            <a:spLocks noGrp="1"/>
          </p:cNvSpPr>
          <p:nvPr>
            <p:ph sz="quarter" idx="18"/>
          </p:nvPr>
        </p:nvSpPr>
        <p:spPr>
          <a:xfrm>
            <a:off x="457200" y="4186353"/>
            <a:ext cx="8229600" cy="1020421"/>
          </a:xfrm>
        </p:spPr>
        <p:txBody>
          <a:bodyPr/>
          <a:lstStyle/>
          <a:p>
            <a:pPr indent="-255600"/>
            <a:r>
              <a:rPr lang="en-US" sz="2200" dirty="0">
                <a:latin typeface="+mn-lt"/>
              </a:rPr>
              <a:t>The following declaration would generate a compilation error, because the compiler cannot determine whether you wish to create an array or a </a:t>
            </a:r>
            <a:r>
              <a:rPr lang="en-US" sz="2200" dirty="0" smtClean="0">
                <a:latin typeface="+mn-lt"/>
              </a:rPr>
              <a:t>collection</a:t>
            </a:r>
          </a:p>
          <a:p>
            <a:pPr marL="741600" indent="-284400">
              <a:spcBef>
                <a:spcPts val="600"/>
              </a:spcBef>
              <a:buFont typeface="Arial" panose="020B0604020202020204" pitchFamily="34" charset="0"/>
              <a:buChar char="–"/>
            </a:pPr>
            <a:r>
              <a:rPr lang="en-US" sz="2200" dirty="0">
                <a:latin typeface="+mn-lt"/>
              </a:rPr>
              <a:t> </a:t>
            </a:r>
          </a:p>
        </p:txBody>
      </p:sp>
      <p:pic>
        <p:nvPicPr>
          <p:cNvPr id="24" name="Picture 23" descr="V a r items equals left brace double quote lower a upper Q lower u lower a double quote comma double quote upper R lower u lower s upper T double quote comma double quote lower y upper E lower l upper L lower o lower w double quote comma double quote lower r upper E lower d double quote left brace semicolon."/>
          <p:cNvPicPr>
            <a:picLocks noChangeAspect="1"/>
          </p:cNvPicPr>
          <p:nvPr/>
        </p:nvPicPr>
        <p:blipFill rotWithShape="1">
          <a:blip r:embed="rId7"/>
          <a:srcRect l="4720" t="-8214"/>
          <a:stretch/>
        </p:blipFill>
        <p:spPr>
          <a:xfrm>
            <a:off x="1254350" y="5267745"/>
            <a:ext cx="6133466" cy="535000"/>
          </a:xfrm>
          <a:prstGeom prst="rect">
            <a:avLst/>
          </a:prstGeom>
        </p:spPr>
      </p:pic>
    </p:spTree>
    <p:extLst>
      <p:ext uri="{BB962C8B-B14F-4D97-AF65-F5344CB8AC3E}">
        <p14:creationId xmlns:p14="http://schemas.microsoft.com/office/powerpoint/2010/main" val="143020167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US"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860425"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7270236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9.1 Introduction </a:t>
            </a:r>
            <a:r>
              <a:rPr lang="en-US" sz="2000" b="0" dirty="0" smtClean="0"/>
              <a:t>(1 of 3)</a:t>
            </a:r>
            <a:endParaRPr lang="en-IN" sz="2000" b="0" dirty="0"/>
          </a:p>
        </p:txBody>
      </p:sp>
      <p:sp>
        <p:nvSpPr>
          <p:cNvPr id="3" name="Text Placeholder 2"/>
          <p:cNvSpPr>
            <a:spLocks noGrp="1"/>
          </p:cNvSpPr>
          <p:nvPr>
            <p:ph type="body" idx="1"/>
          </p:nvPr>
        </p:nvSpPr>
        <p:spPr>
          <a:xfrm>
            <a:off x="457200" y="1600201"/>
            <a:ext cx="8229600" cy="2188028"/>
          </a:xfrm>
        </p:spPr>
        <p:txBody>
          <a:bodyPr/>
          <a:lstStyle/>
          <a:p>
            <a:pPr eaLnBrk="1" hangingPunct="1"/>
            <a:r>
              <a:rPr lang="en-US" altLang="en-US" sz="2400" dirty="0">
                <a:latin typeface="+mn-lt"/>
                <a:ea typeface="Times New Roman" panose="02020603050405020304" pitchFamily="18" charset="0"/>
                <a:cs typeface="Calibri" panose="020F0502020204030204" pitchFamily="34" charset="0"/>
              </a:rPr>
              <a:t>A </a:t>
            </a:r>
            <a:r>
              <a:rPr lang="en-US" altLang="en-US" sz="2400" dirty="0">
                <a:latin typeface="Consolas" panose="020B0609020204030204" pitchFamily="49" charset="0"/>
                <a:ea typeface="Times New Roman" panose="02020603050405020304" pitchFamily="18" charset="0"/>
                <a:cs typeface="Consolas" panose="020B0609020204030204" pitchFamily="49" charset="0"/>
              </a:rPr>
              <a:t>List</a:t>
            </a:r>
            <a:r>
              <a:rPr lang="en-US" altLang="en-US" sz="2400" dirty="0">
                <a:latin typeface="+mn-lt"/>
                <a:ea typeface="Times New Roman" panose="02020603050405020304" pitchFamily="18" charset="0"/>
                <a:cs typeface="Calibri" panose="020F0502020204030204" pitchFamily="34" charset="0"/>
              </a:rPr>
              <a:t> is similar to an array but provides additional functionality, such as </a:t>
            </a:r>
            <a:r>
              <a:rPr lang="en-US" altLang="en-US" sz="2400" b="1" dirty="0">
                <a:solidFill>
                  <a:schemeClr val="tx1"/>
                </a:solidFill>
                <a:latin typeface="+mn-lt"/>
                <a:ea typeface="Times New Roman" panose="02020603050405020304" pitchFamily="18" charset="0"/>
                <a:cs typeface="Calibri" panose="020F0502020204030204" pitchFamily="34" charset="0"/>
              </a:rPr>
              <a:t>dynamic resizing</a:t>
            </a:r>
            <a:r>
              <a:rPr lang="en-US" altLang="en-US" sz="2400" dirty="0" smtClean="0">
                <a:latin typeface="+mn-lt"/>
                <a:ea typeface="Times New Roman" panose="02020603050405020304" pitchFamily="18" charset="0"/>
                <a:cs typeface="Calibri" panose="020F0502020204030204" pitchFamily="34" charset="0"/>
              </a:rPr>
              <a:t>.</a:t>
            </a:r>
          </a:p>
          <a:p>
            <a:pPr eaLnBrk="1" hangingPunct="1"/>
            <a:r>
              <a:rPr lang="en-US" altLang="en-US" sz="2400" dirty="0" smtClean="0">
                <a:latin typeface="+mn-lt"/>
                <a:ea typeface="Times New Roman" panose="02020603050405020304" pitchFamily="18" charset="0"/>
                <a:cs typeface="Calibri" panose="020F0502020204030204" pitchFamily="34" charset="0"/>
              </a:rPr>
              <a:t>A language called S</a:t>
            </a:r>
            <a:r>
              <a:rPr lang="en-US" altLang="en-US" sz="100" dirty="0" smtClean="0">
                <a:latin typeface="+mn-lt"/>
                <a:ea typeface="Times New Roman" panose="02020603050405020304" pitchFamily="18" charset="0"/>
                <a:cs typeface="Calibri" panose="020F0502020204030204" pitchFamily="34" charset="0"/>
              </a:rPr>
              <a:t> </a:t>
            </a:r>
            <a:r>
              <a:rPr lang="en-US" altLang="en-US" sz="2400" dirty="0" smtClean="0">
                <a:latin typeface="+mn-lt"/>
                <a:ea typeface="Times New Roman" panose="02020603050405020304" pitchFamily="18" charset="0"/>
                <a:cs typeface="Calibri" panose="020F0502020204030204" pitchFamily="34" charset="0"/>
              </a:rPr>
              <a:t>Q</a:t>
            </a:r>
            <a:r>
              <a:rPr lang="en-US" altLang="en-US" sz="100" dirty="0" smtClean="0">
                <a:latin typeface="+mn-lt"/>
                <a:ea typeface="Times New Roman" panose="02020603050405020304" pitchFamily="18" charset="0"/>
                <a:cs typeface="Calibri" panose="020F0502020204030204" pitchFamily="34" charset="0"/>
              </a:rPr>
              <a:t> </a:t>
            </a:r>
            <a:r>
              <a:rPr lang="en-US" altLang="en-US" sz="2400" dirty="0" smtClean="0">
                <a:latin typeface="+mn-lt"/>
                <a:ea typeface="Times New Roman" panose="02020603050405020304" pitchFamily="18" charset="0"/>
                <a:cs typeface="Calibri" panose="020F0502020204030204" pitchFamily="34" charset="0"/>
              </a:rPr>
              <a:t>L is the international standard used to perform </a:t>
            </a:r>
            <a:r>
              <a:rPr lang="en-US" altLang="en-US" sz="2400" b="1" dirty="0" smtClean="0">
                <a:solidFill>
                  <a:schemeClr val="tx1"/>
                </a:solidFill>
                <a:latin typeface="+mn-lt"/>
                <a:ea typeface="Times New Roman" panose="02020603050405020304" pitchFamily="18" charset="0"/>
                <a:cs typeface="Calibri" panose="020F0502020204030204" pitchFamily="34" charset="0"/>
              </a:rPr>
              <a:t>queries</a:t>
            </a:r>
            <a:r>
              <a:rPr lang="en-US" altLang="en-US" sz="2400" dirty="0" smtClean="0">
                <a:latin typeface="+mn-lt"/>
                <a:ea typeface="Times New Roman" panose="02020603050405020304" pitchFamily="18" charset="0"/>
                <a:cs typeface="Calibri" panose="020F0502020204030204" pitchFamily="34" charset="0"/>
              </a:rPr>
              <a:t> (i.e., to request information that satisfies given criteria) and to manipulate data.</a:t>
            </a:r>
          </a:p>
        </p:txBody>
      </p:sp>
      <p:sp>
        <p:nvSpPr>
          <p:cNvPr id="13" name="Content Placeholder 12"/>
          <p:cNvSpPr>
            <a:spLocks noGrp="1"/>
          </p:cNvSpPr>
          <p:nvPr>
            <p:ph sz="quarter" idx="16"/>
          </p:nvPr>
        </p:nvSpPr>
        <p:spPr>
          <a:xfrm>
            <a:off x="457201" y="3808541"/>
            <a:ext cx="442686" cy="652462"/>
          </a:xfrm>
        </p:spPr>
        <p:txBody>
          <a:bodyPr/>
          <a:lstStyle/>
          <a:p>
            <a:r>
              <a:rPr lang="en-IN" sz="2400" dirty="0" smtClean="0">
                <a:latin typeface="+mn-lt"/>
              </a:rPr>
              <a:t> </a:t>
            </a:r>
            <a:endParaRPr lang="en-IN" sz="2400" dirty="0">
              <a:latin typeface="+mn-lt"/>
            </a:endParaRPr>
          </a:p>
        </p:txBody>
      </p:sp>
      <p:graphicFrame>
        <p:nvGraphicFramePr>
          <p:cNvPr id="15" name="Object 14" descr="C sharp's"/>
          <p:cNvGraphicFramePr>
            <a:graphicFrameLocks noChangeAspect="1"/>
          </p:cNvGraphicFramePr>
          <p:nvPr>
            <p:extLst>
              <p:ext uri="{D42A27DB-BD31-4B8C-83A1-F6EECF244321}">
                <p14:modId xmlns:p14="http://schemas.microsoft.com/office/powerpoint/2010/main" val="4208496082"/>
              </p:ext>
            </p:extLst>
          </p:nvPr>
        </p:nvGraphicFramePr>
        <p:xfrm>
          <a:off x="710269" y="3884148"/>
          <a:ext cx="695002" cy="360372"/>
        </p:xfrm>
        <a:graphic>
          <a:graphicData uri="http://schemas.openxmlformats.org/presentationml/2006/ole">
            <mc:AlternateContent xmlns:mc="http://schemas.openxmlformats.org/markup-compatibility/2006">
              <mc:Choice xmlns:v="urn:schemas-microsoft-com:vml" Requires="v">
                <p:oleObj spid="_x0000_s5134" name="Equation" r:id="rId3" imgW="342720" imgH="177480" progId="Equation.DSMT4">
                  <p:embed/>
                </p:oleObj>
              </mc:Choice>
              <mc:Fallback>
                <p:oleObj name="Equation" r:id="rId3" imgW="342720" imgH="177480" progId="Equation.DSMT4">
                  <p:embed/>
                  <p:pic>
                    <p:nvPicPr>
                      <p:cNvPr id="15" name="Object 14" descr="C sharp's"/>
                      <p:cNvPicPr/>
                      <p:nvPr/>
                    </p:nvPicPr>
                    <p:blipFill>
                      <a:blip r:embed="rId4"/>
                      <a:stretch>
                        <a:fillRect/>
                      </a:stretch>
                    </p:blipFill>
                    <p:spPr>
                      <a:xfrm>
                        <a:off x="710269" y="3884148"/>
                        <a:ext cx="695002" cy="360372"/>
                      </a:xfrm>
                      <a:prstGeom prst="rect">
                        <a:avLst/>
                      </a:prstGeom>
                    </p:spPr>
                  </p:pic>
                </p:oleObj>
              </mc:Fallback>
            </mc:AlternateContent>
          </a:graphicData>
        </a:graphic>
      </p:graphicFrame>
      <p:sp>
        <p:nvSpPr>
          <p:cNvPr id="14" name="Content Placeholder 13"/>
          <p:cNvSpPr>
            <a:spLocks noGrp="1"/>
          </p:cNvSpPr>
          <p:nvPr>
            <p:ph sz="quarter" idx="17"/>
          </p:nvPr>
        </p:nvSpPr>
        <p:spPr>
          <a:xfrm>
            <a:off x="678544" y="3793558"/>
            <a:ext cx="8229600" cy="1606223"/>
          </a:xfrm>
        </p:spPr>
        <p:txBody>
          <a:bodyPr/>
          <a:lstStyle/>
          <a:p>
            <a:pPr marL="0" indent="677863">
              <a:buNone/>
            </a:pPr>
            <a:r>
              <a:rPr lang="en-US" altLang="en-US" sz="2400" b="1" dirty="0">
                <a:solidFill>
                  <a:schemeClr val="tx1"/>
                </a:solidFill>
                <a:latin typeface="+mn-lt"/>
                <a:ea typeface="Times New Roman" panose="02020603050405020304" pitchFamily="18" charset="0"/>
                <a:cs typeface="Calibri" panose="020F0502020204030204" pitchFamily="34" charset="0"/>
              </a:rPr>
              <a:t>L</a:t>
            </a:r>
            <a:r>
              <a:rPr lang="en-US" altLang="en-US" sz="100" b="1" dirty="0">
                <a:solidFill>
                  <a:schemeClr val="tx1"/>
                </a:solidFill>
                <a:latin typeface="+mn-lt"/>
                <a:ea typeface="Times New Roman" panose="02020603050405020304" pitchFamily="18" charset="0"/>
                <a:cs typeface="Calibri" panose="020F0502020204030204" pitchFamily="34" charset="0"/>
              </a:rPr>
              <a:t> </a:t>
            </a:r>
            <a:r>
              <a:rPr lang="en-US" altLang="en-US" sz="2400" b="1" dirty="0">
                <a:solidFill>
                  <a:schemeClr val="tx1"/>
                </a:solidFill>
                <a:latin typeface="+mn-lt"/>
                <a:ea typeface="Times New Roman" panose="02020603050405020304" pitchFamily="18" charset="0"/>
                <a:cs typeface="Calibri" panose="020F0502020204030204" pitchFamily="34" charset="0"/>
              </a:rPr>
              <a:t>I</a:t>
            </a:r>
            <a:r>
              <a:rPr lang="en-US" altLang="en-US" sz="100" b="1" dirty="0">
                <a:solidFill>
                  <a:schemeClr val="tx1"/>
                </a:solidFill>
                <a:latin typeface="+mn-lt"/>
                <a:ea typeface="Times New Roman" panose="02020603050405020304" pitchFamily="18" charset="0"/>
                <a:cs typeface="Calibri" panose="020F0502020204030204" pitchFamily="34" charset="0"/>
              </a:rPr>
              <a:t> </a:t>
            </a:r>
            <a:r>
              <a:rPr lang="en-US" altLang="en-US" sz="2400" b="1" dirty="0">
                <a:solidFill>
                  <a:schemeClr val="tx1"/>
                </a:solidFill>
                <a:latin typeface="+mn-lt"/>
                <a:ea typeface="Times New Roman" panose="02020603050405020304" pitchFamily="18" charset="0"/>
                <a:cs typeface="Calibri" panose="020F0502020204030204" pitchFamily="34" charset="0"/>
              </a:rPr>
              <a:t>N</a:t>
            </a:r>
            <a:r>
              <a:rPr lang="en-US" altLang="en-US" sz="100" b="1" dirty="0">
                <a:solidFill>
                  <a:schemeClr val="tx1"/>
                </a:solidFill>
                <a:latin typeface="+mn-lt"/>
                <a:ea typeface="Times New Roman" panose="02020603050405020304" pitchFamily="18" charset="0"/>
                <a:cs typeface="Calibri" panose="020F0502020204030204" pitchFamily="34" charset="0"/>
              </a:rPr>
              <a:t> </a:t>
            </a:r>
            <a:r>
              <a:rPr lang="en-US" altLang="en-US" sz="2400" b="1" dirty="0">
                <a:solidFill>
                  <a:schemeClr val="tx1"/>
                </a:solidFill>
                <a:latin typeface="+mn-lt"/>
                <a:ea typeface="Times New Roman" panose="02020603050405020304" pitchFamily="18" charset="0"/>
                <a:cs typeface="Calibri" panose="020F0502020204030204" pitchFamily="34" charset="0"/>
              </a:rPr>
              <a:t>Q</a:t>
            </a:r>
            <a:r>
              <a:rPr lang="en-US" altLang="en-US" sz="2400" dirty="0">
                <a:solidFill>
                  <a:srgbClr val="4D99FF"/>
                </a:solidFill>
                <a:latin typeface="+mn-lt"/>
                <a:ea typeface="Times New Roman" panose="02020603050405020304" pitchFamily="18" charset="0"/>
                <a:cs typeface="Calibri" panose="020F0502020204030204" pitchFamily="34" charset="0"/>
              </a:rPr>
              <a:t> </a:t>
            </a:r>
            <a:r>
              <a:rPr lang="en-US" altLang="en-US" sz="2400" dirty="0">
                <a:latin typeface="+mn-lt"/>
                <a:ea typeface="Times New Roman" panose="02020603050405020304" pitchFamily="18" charset="0"/>
                <a:cs typeface="Calibri" panose="020F0502020204030204" pitchFamily="34" charset="0"/>
              </a:rPr>
              <a:t>(</a:t>
            </a:r>
            <a:r>
              <a:rPr lang="en-US" altLang="en-US" sz="2400" b="1" dirty="0">
                <a:solidFill>
                  <a:schemeClr val="tx1"/>
                </a:solidFill>
                <a:latin typeface="+mn-lt"/>
                <a:ea typeface="Times New Roman" panose="02020603050405020304" pitchFamily="18" charset="0"/>
                <a:cs typeface="Calibri" panose="020F0502020204030204" pitchFamily="34" charset="0"/>
              </a:rPr>
              <a:t>Language-Integrated Query</a:t>
            </a:r>
            <a:r>
              <a:rPr lang="en-US" altLang="en-US" sz="2400" dirty="0">
                <a:latin typeface="+mn-lt"/>
                <a:ea typeface="Times New Roman" panose="02020603050405020304" pitchFamily="18" charset="0"/>
                <a:cs typeface="Calibri" panose="020F0502020204030204" pitchFamily="34" charset="0"/>
              </a:rPr>
              <a:t>) capabilities allow you to write </a:t>
            </a:r>
            <a:r>
              <a:rPr lang="en-US" altLang="en-US" sz="2400" b="1" dirty="0">
                <a:solidFill>
                  <a:schemeClr val="tx1"/>
                </a:solidFill>
                <a:latin typeface="+mn-lt"/>
                <a:ea typeface="Times New Roman" panose="02020603050405020304" pitchFamily="18" charset="0"/>
                <a:cs typeface="Calibri" panose="020F0502020204030204" pitchFamily="34" charset="0"/>
              </a:rPr>
              <a:t>query expressions</a:t>
            </a:r>
            <a:r>
              <a:rPr lang="en-US" altLang="en-US" sz="2400" dirty="0">
                <a:latin typeface="+mn-lt"/>
                <a:ea typeface="Times New Roman" panose="02020603050405020304" pitchFamily="18" charset="0"/>
                <a:cs typeface="Calibri" panose="020F0502020204030204" pitchFamily="34" charset="0"/>
              </a:rPr>
              <a:t> that retrieve information from a </a:t>
            </a:r>
            <a:r>
              <a:rPr lang="en-US" altLang="en-US" sz="2400" b="1" dirty="0">
                <a:latin typeface="+mn-lt"/>
                <a:ea typeface="Times New Roman" panose="02020603050405020304" pitchFamily="18" charset="0"/>
                <a:cs typeface="Calibri" panose="020F0502020204030204" pitchFamily="34" charset="0"/>
              </a:rPr>
              <a:t>variety</a:t>
            </a:r>
            <a:r>
              <a:rPr lang="en-US" altLang="en-US" sz="2400" dirty="0">
                <a:latin typeface="+mn-lt"/>
                <a:ea typeface="Times New Roman" panose="02020603050405020304" pitchFamily="18" charset="0"/>
                <a:cs typeface="Calibri" panose="020F0502020204030204" pitchFamily="34" charset="0"/>
              </a:rPr>
              <a:t> of data sources, not just databases</a:t>
            </a:r>
            <a:r>
              <a:rPr lang="en-US" altLang="en-US" sz="2400" dirty="0" smtClean="0">
                <a:latin typeface="+mn-lt"/>
                <a:ea typeface="Times New Roman" panose="02020603050405020304" pitchFamily="18" charset="0"/>
                <a:cs typeface="Calibri" panose="020F0502020204030204" pitchFamily="34" charset="0"/>
              </a:rPr>
              <a:t>.</a:t>
            </a:r>
            <a:endParaRPr lang="en-US" altLang="en-US" sz="2400" dirty="0">
              <a:latin typeface="+mn-lt"/>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251393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9.1 Introduction </a:t>
            </a:r>
            <a:r>
              <a:rPr lang="en-US" sz="2000" b="0" dirty="0" smtClean="0"/>
              <a:t>(2 </a:t>
            </a:r>
            <a:r>
              <a:rPr lang="en-US" sz="2000" b="0" dirty="0"/>
              <a:t>of </a:t>
            </a:r>
            <a:r>
              <a:rPr lang="en-US" sz="2000" b="0" dirty="0" smtClean="0"/>
              <a:t>3)</a:t>
            </a:r>
            <a:endParaRPr lang="en-IN" dirty="0"/>
          </a:p>
        </p:txBody>
      </p:sp>
      <p:sp>
        <p:nvSpPr>
          <p:cNvPr id="3" name="Text Placeholder 2"/>
          <p:cNvSpPr>
            <a:spLocks noGrp="1"/>
          </p:cNvSpPr>
          <p:nvPr>
            <p:ph type="body" idx="1"/>
          </p:nvPr>
        </p:nvSpPr>
        <p:spPr>
          <a:xfrm>
            <a:off x="457200" y="1600201"/>
            <a:ext cx="8229600" cy="3799114"/>
          </a:xfrm>
        </p:spPr>
        <p:txBody>
          <a:bodyPr/>
          <a:lstStyle/>
          <a:p>
            <a:r>
              <a:rPr lang="en-US" altLang="en-US" sz="2400" b="1" dirty="0">
                <a:solidFill>
                  <a:schemeClr val="tx1"/>
                </a:solidFill>
                <a:latin typeface="+mn-lt"/>
                <a:ea typeface="Times New Roman" panose="02020603050405020304" pitchFamily="18" charset="0"/>
                <a:cs typeface="Calibri" panose="020F0502020204030204" pitchFamily="34" charset="0"/>
              </a:rPr>
              <a:t>L</a:t>
            </a:r>
            <a:r>
              <a:rPr lang="en-US" altLang="en-US" sz="100" b="1" dirty="0">
                <a:solidFill>
                  <a:schemeClr val="tx1"/>
                </a:solidFill>
                <a:latin typeface="+mn-lt"/>
                <a:ea typeface="Times New Roman" panose="02020603050405020304" pitchFamily="18" charset="0"/>
                <a:cs typeface="Calibri" panose="020F0502020204030204" pitchFamily="34" charset="0"/>
              </a:rPr>
              <a:t> </a:t>
            </a:r>
            <a:r>
              <a:rPr lang="en-US" altLang="en-US" sz="2400" b="1" dirty="0">
                <a:solidFill>
                  <a:schemeClr val="tx1"/>
                </a:solidFill>
                <a:latin typeface="+mn-lt"/>
                <a:ea typeface="Times New Roman" panose="02020603050405020304" pitchFamily="18" charset="0"/>
                <a:cs typeface="Calibri" panose="020F0502020204030204" pitchFamily="34" charset="0"/>
              </a:rPr>
              <a:t>I</a:t>
            </a:r>
            <a:r>
              <a:rPr lang="en-US" altLang="en-US" sz="100" b="1" dirty="0">
                <a:solidFill>
                  <a:schemeClr val="tx1"/>
                </a:solidFill>
                <a:latin typeface="+mn-lt"/>
                <a:ea typeface="Times New Roman" panose="02020603050405020304" pitchFamily="18" charset="0"/>
                <a:cs typeface="Calibri" panose="020F0502020204030204" pitchFamily="34" charset="0"/>
              </a:rPr>
              <a:t> </a:t>
            </a:r>
            <a:r>
              <a:rPr lang="en-US" altLang="en-US" sz="2400" b="1" dirty="0">
                <a:solidFill>
                  <a:schemeClr val="tx1"/>
                </a:solidFill>
                <a:latin typeface="+mn-lt"/>
                <a:ea typeface="Times New Roman" panose="02020603050405020304" pitchFamily="18" charset="0"/>
                <a:cs typeface="Calibri" panose="020F0502020204030204" pitchFamily="34" charset="0"/>
              </a:rPr>
              <a:t>N</a:t>
            </a:r>
            <a:r>
              <a:rPr lang="en-US" altLang="en-US" sz="100" b="1" dirty="0">
                <a:solidFill>
                  <a:schemeClr val="tx1"/>
                </a:solidFill>
                <a:latin typeface="+mn-lt"/>
                <a:ea typeface="Times New Roman" panose="02020603050405020304" pitchFamily="18" charset="0"/>
                <a:cs typeface="Calibri" panose="020F0502020204030204" pitchFamily="34" charset="0"/>
              </a:rPr>
              <a:t> </a:t>
            </a:r>
            <a:r>
              <a:rPr lang="en-US" altLang="en-US" sz="2400" b="1" dirty="0">
                <a:solidFill>
                  <a:schemeClr val="tx1"/>
                </a:solidFill>
                <a:latin typeface="+mn-lt"/>
                <a:ea typeface="Times New Roman" panose="02020603050405020304" pitchFamily="18" charset="0"/>
                <a:cs typeface="Calibri" panose="020F0502020204030204" pitchFamily="34" charset="0"/>
              </a:rPr>
              <a:t>Q to Objects</a:t>
            </a:r>
            <a:r>
              <a:rPr lang="en-US" altLang="en-US" sz="2400" dirty="0">
                <a:latin typeface="+mn-lt"/>
                <a:ea typeface="Times New Roman" panose="02020603050405020304" pitchFamily="18" charset="0"/>
                <a:cs typeface="Calibri" panose="020F0502020204030204" pitchFamily="34" charset="0"/>
              </a:rPr>
              <a:t> can be used to </a:t>
            </a:r>
            <a:r>
              <a:rPr lang="en-US" altLang="en-US" sz="2400" b="1" dirty="0">
                <a:solidFill>
                  <a:schemeClr val="tx1"/>
                </a:solidFill>
                <a:latin typeface="+mn-lt"/>
                <a:ea typeface="Times New Roman" panose="02020603050405020304" pitchFamily="18" charset="0"/>
                <a:cs typeface="Calibri" panose="020F0502020204030204" pitchFamily="34" charset="0"/>
              </a:rPr>
              <a:t>filter</a:t>
            </a:r>
            <a:r>
              <a:rPr lang="en-US" altLang="en-US" sz="2400" dirty="0">
                <a:latin typeface="+mn-lt"/>
                <a:ea typeface="Times New Roman" panose="02020603050405020304" pitchFamily="18" charset="0"/>
                <a:cs typeface="Calibri" panose="020F0502020204030204" pitchFamily="34" charset="0"/>
              </a:rPr>
              <a:t> arrays and </a:t>
            </a:r>
            <a:r>
              <a:rPr lang="en-US" altLang="en-US" sz="2400" dirty="0">
                <a:latin typeface="Consolas" panose="020B0609020204030204" pitchFamily="49" charset="0"/>
                <a:ea typeface="Times New Roman" panose="02020603050405020304" pitchFamily="18" charset="0"/>
                <a:cs typeface="Consolas" panose="020B0609020204030204" pitchFamily="49" charset="0"/>
              </a:rPr>
              <a:t>Lists</a:t>
            </a:r>
            <a:r>
              <a:rPr lang="en-US" altLang="en-US" sz="2400" dirty="0">
                <a:latin typeface="+mn-lt"/>
                <a:ea typeface="Times New Roman" panose="02020603050405020304" pitchFamily="18" charset="0"/>
                <a:cs typeface="Calibri" panose="020F0502020204030204" pitchFamily="34" charset="0"/>
              </a:rPr>
              <a:t>, selecting elements that satisfy a set of </a:t>
            </a:r>
            <a:r>
              <a:rPr lang="en-US" altLang="en-US" sz="2400" dirty="0" smtClean="0">
                <a:latin typeface="+mn-lt"/>
                <a:ea typeface="Times New Roman" panose="02020603050405020304" pitchFamily="18" charset="0"/>
                <a:cs typeface="Calibri" panose="020F0502020204030204" pitchFamily="34" charset="0"/>
              </a:rPr>
              <a:t>conditions </a:t>
            </a:r>
          </a:p>
          <a:p>
            <a:r>
              <a:rPr lang="en-US" altLang="en-US" sz="2400" dirty="0" smtClean="0">
                <a:latin typeface="+mn-lt"/>
                <a:cs typeface="Times New Roman" panose="02020603050405020304" pitchFamily="18" charset="0"/>
              </a:rPr>
              <a:t>Figure</a:t>
            </a:r>
            <a:r>
              <a:rPr lang="en-US" altLang="en-US" sz="2400" dirty="0">
                <a:latin typeface="+mn-lt"/>
                <a:cs typeface="Times New Roman" panose="02020603050405020304" pitchFamily="18" charset="0"/>
              </a:rPr>
              <a:t> 9.1 shows where and how we use </a:t>
            </a:r>
            <a:r>
              <a:rPr lang="en-US" altLang="en-US" sz="2400" dirty="0" smtClean="0">
                <a:latin typeface="+mn-lt"/>
                <a:cs typeface="Times New Roman" panose="02020603050405020304" pitchFamily="18" charset="0"/>
              </a:rPr>
              <a:t>L</a:t>
            </a:r>
            <a:r>
              <a:rPr lang="en-US" altLang="en-US" sz="100" dirty="0" smtClean="0">
                <a:latin typeface="+mn-lt"/>
                <a:cs typeface="Times New Roman" panose="02020603050405020304" pitchFamily="18" charset="0"/>
              </a:rPr>
              <a:t> </a:t>
            </a:r>
            <a:r>
              <a:rPr lang="en-US" altLang="en-US" sz="2400" dirty="0" smtClean="0">
                <a:latin typeface="+mn-lt"/>
                <a:cs typeface="Times New Roman" panose="02020603050405020304" pitchFamily="18" charset="0"/>
              </a:rPr>
              <a:t>I</a:t>
            </a:r>
            <a:r>
              <a:rPr lang="en-US" altLang="en-US" sz="100" dirty="0" smtClean="0">
                <a:latin typeface="+mn-lt"/>
                <a:cs typeface="Times New Roman" panose="02020603050405020304" pitchFamily="18" charset="0"/>
              </a:rPr>
              <a:t> </a:t>
            </a:r>
            <a:r>
              <a:rPr lang="en-US" altLang="en-US" sz="2400" dirty="0" smtClean="0">
                <a:latin typeface="+mn-lt"/>
                <a:cs typeface="Times New Roman" panose="02020603050405020304" pitchFamily="18" charset="0"/>
              </a:rPr>
              <a:t>N</a:t>
            </a:r>
            <a:r>
              <a:rPr lang="en-US" altLang="en-US" sz="100" dirty="0" smtClean="0">
                <a:latin typeface="+mn-lt"/>
                <a:cs typeface="Times New Roman" panose="02020603050405020304" pitchFamily="18" charset="0"/>
              </a:rPr>
              <a:t> </a:t>
            </a:r>
            <a:r>
              <a:rPr lang="en-US" altLang="en-US" sz="2400" dirty="0" smtClean="0">
                <a:latin typeface="+mn-lt"/>
                <a:cs typeface="Times New Roman" panose="02020603050405020304" pitchFamily="18" charset="0"/>
              </a:rPr>
              <a:t>Q </a:t>
            </a:r>
            <a:r>
              <a:rPr lang="en-US" altLang="en-US" sz="2400" dirty="0">
                <a:latin typeface="+mn-lt"/>
                <a:cs typeface="Times New Roman" panose="02020603050405020304" pitchFamily="18" charset="0"/>
              </a:rPr>
              <a:t>throughout the book to retrieve information from many data sources</a:t>
            </a:r>
            <a:r>
              <a:rPr lang="en-US" altLang="en-US" sz="2400" dirty="0" smtClean="0">
                <a:latin typeface="+mn-lt"/>
                <a:cs typeface="Times New Roman" panose="02020603050405020304" pitchFamily="18" charset="0"/>
              </a:rPr>
              <a:t>.</a:t>
            </a:r>
            <a:endParaRPr lang="en-US" altLang="en-US" sz="2400" dirty="0">
              <a:latin typeface="+mn-lt"/>
              <a:cs typeface="Times New Roman" panose="02020603050405020304" pitchFamily="18" charset="0"/>
            </a:endParaRPr>
          </a:p>
          <a:p>
            <a:pPr eaLnBrk="1" hangingPunct="1"/>
            <a:r>
              <a:rPr lang="en-US" altLang="en-US" sz="2400" dirty="0">
                <a:latin typeface="+mn-lt"/>
                <a:cs typeface="Times New Roman" panose="02020603050405020304" pitchFamily="18" charset="0"/>
              </a:rPr>
              <a:t>A </a:t>
            </a:r>
            <a:r>
              <a:rPr lang="en-US" altLang="en-US" sz="2400" b="1" dirty="0" smtClean="0">
                <a:solidFill>
                  <a:schemeClr val="tx1"/>
                </a:solidFill>
                <a:latin typeface="+mn-lt"/>
                <a:cs typeface="Times New Roman" panose="02020603050405020304" pitchFamily="18" charset="0"/>
              </a:rPr>
              <a:t>L</a:t>
            </a:r>
            <a:r>
              <a:rPr lang="en-US" altLang="en-US" sz="100" b="1" dirty="0" smtClean="0">
                <a:solidFill>
                  <a:schemeClr val="tx1"/>
                </a:solidFill>
                <a:latin typeface="+mn-lt"/>
                <a:cs typeface="Times New Roman" panose="02020603050405020304" pitchFamily="18" charset="0"/>
              </a:rPr>
              <a:t> </a:t>
            </a:r>
            <a:r>
              <a:rPr lang="en-US" altLang="en-US" sz="2400" b="1" dirty="0" smtClean="0">
                <a:solidFill>
                  <a:schemeClr val="tx1"/>
                </a:solidFill>
                <a:latin typeface="+mn-lt"/>
                <a:cs typeface="Times New Roman" panose="02020603050405020304" pitchFamily="18" charset="0"/>
              </a:rPr>
              <a:t>I</a:t>
            </a:r>
            <a:r>
              <a:rPr lang="en-US" altLang="en-US" sz="100" b="1" dirty="0" smtClean="0">
                <a:solidFill>
                  <a:schemeClr val="tx1"/>
                </a:solidFill>
                <a:latin typeface="+mn-lt"/>
                <a:cs typeface="Times New Roman" panose="02020603050405020304" pitchFamily="18" charset="0"/>
              </a:rPr>
              <a:t> </a:t>
            </a:r>
            <a:r>
              <a:rPr lang="en-US" altLang="en-US" sz="2400" b="1" dirty="0" smtClean="0">
                <a:solidFill>
                  <a:schemeClr val="tx1"/>
                </a:solidFill>
                <a:latin typeface="+mn-lt"/>
                <a:cs typeface="Times New Roman" panose="02020603050405020304" pitchFamily="18" charset="0"/>
              </a:rPr>
              <a:t>N</a:t>
            </a:r>
            <a:r>
              <a:rPr lang="en-US" altLang="en-US" sz="100" b="1" dirty="0" smtClean="0">
                <a:solidFill>
                  <a:schemeClr val="tx1"/>
                </a:solidFill>
                <a:latin typeface="+mn-lt"/>
                <a:cs typeface="Times New Roman" panose="02020603050405020304" pitchFamily="18" charset="0"/>
              </a:rPr>
              <a:t> </a:t>
            </a:r>
            <a:r>
              <a:rPr lang="en-US" altLang="en-US" sz="2400" b="1" dirty="0" smtClean="0">
                <a:solidFill>
                  <a:schemeClr val="tx1"/>
                </a:solidFill>
                <a:latin typeface="+mn-lt"/>
                <a:cs typeface="Times New Roman" panose="02020603050405020304" pitchFamily="18" charset="0"/>
              </a:rPr>
              <a:t>Q </a:t>
            </a:r>
            <a:r>
              <a:rPr lang="en-US" altLang="en-US" sz="2400" b="1" dirty="0">
                <a:solidFill>
                  <a:schemeClr val="tx1"/>
                </a:solidFill>
                <a:latin typeface="+mn-lt"/>
                <a:cs typeface="Times New Roman" panose="02020603050405020304" pitchFamily="18" charset="0"/>
              </a:rPr>
              <a:t>provider</a:t>
            </a:r>
            <a:r>
              <a:rPr lang="en-US" altLang="en-US" sz="2400" dirty="0">
                <a:latin typeface="+mn-lt"/>
                <a:cs typeface="Times New Roman" panose="02020603050405020304" pitchFamily="18" charset="0"/>
              </a:rPr>
              <a:t> is a set of classes that implement L</a:t>
            </a:r>
            <a:r>
              <a:rPr lang="en-US" altLang="en-US" sz="100" dirty="0">
                <a:latin typeface="+mn-lt"/>
                <a:cs typeface="Times New Roman" panose="02020603050405020304" pitchFamily="18" charset="0"/>
              </a:rPr>
              <a:t> </a:t>
            </a:r>
            <a:r>
              <a:rPr lang="en-US" altLang="en-US" sz="2400" dirty="0">
                <a:latin typeface="+mn-lt"/>
                <a:cs typeface="Times New Roman" panose="02020603050405020304" pitchFamily="18" charset="0"/>
              </a:rPr>
              <a:t>I</a:t>
            </a:r>
            <a:r>
              <a:rPr lang="en-US" altLang="en-US" sz="100" dirty="0">
                <a:latin typeface="+mn-lt"/>
                <a:cs typeface="Times New Roman" panose="02020603050405020304" pitchFamily="18" charset="0"/>
              </a:rPr>
              <a:t> </a:t>
            </a:r>
            <a:r>
              <a:rPr lang="en-US" altLang="en-US" sz="2400" dirty="0">
                <a:latin typeface="+mn-lt"/>
                <a:cs typeface="Times New Roman" panose="02020603050405020304" pitchFamily="18" charset="0"/>
              </a:rPr>
              <a:t>N</a:t>
            </a:r>
            <a:r>
              <a:rPr lang="en-US" altLang="en-US" sz="100" dirty="0">
                <a:latin typeface="+mn-lt"/>
                <a:cs typeface="Times New Roman" panose="02020603050405020304" pitchFamily="18" charset="0"/>
              </a:rPr>
              <a:t> </a:t>
            </a:r>
            <a:r>
              <a:rPr lang="en-US" altLang="en-US" sz="2400" dirty="0">
                <a:latin typeface="+mn-lt"/>
                <a:cs typeface="Times New Roman" panose="02020603050405020304" pitchFamily="18" charset="0"/>
              </a:rPr>
              <a:t>Q</a:t>
            </a:r>
            <a:r>
              <a:rPr lang="en-US" altLang="en-US" sz="2400" dirty="0" smtClean="0">
                <a:latin typeface="+mn-lt"/>
                <a:cs typeface="Times New Roman" panose="02020603050405020304" pitchFamily="18" charset="0"/>
              </a:rPr>
              <a:t> </a:t>
            </a:r>
            <a:r>
              <a:rPr lang="en-US" altLang="en-US" sz="2400" dirty="0">
                <a:latin typeface="+mn-lt"/>
                <a:cs typeface="Times New Roman" panose="02020603050405020304" pitchFamily="18" charset="0"/>
              </a:rPr>
              <a:t>operations and enable programs to interact with </a:t>
            </a:r>
            <a:r>
              <a:rPr lang="en-US" altLang="en-US" sz="2400" b="1" dirty="0">
                <a:latin typeface="+mn-lt"/>
                <a:cs typeface="Times New Roman" panose="02020603050405020304" pitchFamily="18" charset="0"/>
              </a:rPr>
              <a:t>data sources </a:t>
            </a:r>
            <a:r>
              <a:rPr lang="en-US" altLang="en-US" sz="2400" dirty="0">
                <a:latin typeface="+mn-lt"/>
                <a:cs typeface="Times New Roman" panose="02020603050405020304" pitchFamily="18" charset="0"/>
              </a:rPr>
              <a:t>to perform tasks such as projecting, </a:t>
            </a:r>
            <a:r>
              <a:rPr lang="en-US" altLang="en-US" sz="2400" b="1" dirty="0">
                <a:latin typeface="+mn-lt"/>
                <a:cs typeface="Times New Roman" panose="02020603050405020304" pitchFamily="18" charset="0"/>
              </a:rPr>
              <a:t>sorting</a:t>
            </a:r>
            <a:r>
              <a:rPr lang="en-US" altLang="en-US" sz="2400" dirty="0">
                <a:latin typeface="+mn-lt"/>
                <a:cs typeface="Times New Roman" panose="02020603050405020304" pitchFamily="18" charset="0"/>
              </a:rPr>
              <a:t>, </a:t>
            </a:r>
            <a:r>
              <a:rPr lang="en-US" altLang="en-US" sz="2400" b="1" dirty="0">
                <a:latin typeface="+mn-lt"/>
                <a:cs typeface="Times New Roman" panose="02020603050405020304" pitchFamily="18" charset="0"/>
              </a:rPr>
              <a:t>grouping</a:t>
            </a:r>
            <a:r>
              <a:rPr lang="en-US" altLang="en-US" sz="2400" dirty="0">
                <a:latin typeface="+mn-lt"/>
                <a:cs typeface="Times New Roman" panose="02020603050405020304" pitchFamily="18" charset="0"/>
              </a:rPr>
              <a:t> and </a:t>
            </a:r>
            <a:r>
              <a:rPr lang="en-US" altLang="en-US" sz="2400" b="1" dirty="0">
                <a:latin typeface="+mn-lt"/>
                <a:cs typeface="Times New Roman" panose="02020603050405020304" pitchFamily="18" charset="0"/>
              </a:rPr>
              <a:t>filtering</a:t>
            </a:r>
            <a:r>
              <a:rPr lang="en-US" altLang="en-US" sz="2400" dirty="0">
                <a:latin typeface="+mn-lt"/>
                <a:cs typeface="Times New Roman" panose="02020603050405020304" pitchFamily="18" charset="0"/>
              </a:rPr>
              <a:t> elements</a:t>
            </a:r>
            <a:r>
              <a:rPr lang="en-US" altLang="en-US" sz="2400" dirty="0" smtClean="0">
                <a:latin typeface="+mn-lt"/>
                <a:cs typeface="Times New Roman" panose="02020603050405020304" pitchFamily="18" charset="0"/>
              </a:rPr>
              <a:t>.</a:t>
            </a:r>
            <a:endParaRPr lang="en-US" altLang="en-US" sz="2400" dirty="0">
              <a:latin typeface="+mn-lt"/>
              <a:cs typeface="Times New Roman" panose="02020603050405020304" pitchFamily="18" charset="0"/>
            </a:endParaRPr>
          </a:p>
        </p:txBody>
      </p:sp>
    </p:spTree>
    <p:extLst>
      <p:ext uri="{BB962C8B-B14F-4D97-AF65-F5344CB8AC3E}">
        <p14:creationId xmlns:p14="http://schemas.microsoft.com/office/powerpoint/2010/main" val="25600650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295322" cy="1097279"/>
          </a:xfrm>
        </p:spPr>
        <p:txBody>
          <a:bodyPr/>
          <a:lstStyle/>
          <a:p>
            <a:r>
              <a:rPr lang="en-IN" dirty="0" smtClean="0">
                <a:solidFill>
                  <a:schemeClr val="tx2"/>
                </a:solidFill>
              </a:rPr>
              <a:t>Figure </a:t>
            </a:r>
            <a:r>
              <a:rPr lang="en-IN" dirty="0">
                <a:solidFill>
                  <a:schemeClr val="tx2"/>
                </a:solidFill>
              </a:rPr>
              <a:t>9.1 </a:t>
            </a:r>
            <a:r>
              <a:rPr lang="en-IN" dirty="0" smtClean="0">
                <a:solidFill>
                  <a:schemeClr val="tx2"/>
                </a:solidFill>
              </a:rPr>
              <a:t>L</a:t>
            </a:r>
            <a:r>
              <a:rPr lang="en-IN" sz="100" dirty="0" smtClean="0">
                <a:solidFill>
                  <a:schemeClr val="tx2"/>
                </a:solidFill>
              </a:rPr>
              <a:t> </a:t>
            </a:r>
            <a:r>
              <a:rPr lang="en-IN" dirty="0" smtClean="0">
                <a:solidFill>
                  <a:schemeClr val="tx2"/>
                </a:solidFill>
              </a:rPr>
              <a:t>I</a:t>
            </a:r>
            <a:r>
              <a:rPr lang="en-IN" sz="100" dirty="0" smtClean="0">
                <a:solidFill>
                  <a:schemeClr val="tx2"/>
                </a:solidFill>
              </a:rPr>
              <a:t> </a:t>
            </a:r>
            <a:r>
              <a:rPr lang="en-IN" dirty="0" smtClean="0">
                <a:solidFill>
                  <a:schemeClr val="tx2"/>
                </a:solidFill>
              </a:rPr>
              <a:t>N</a:t>
            </a:r>
            <a:r>
              <a:rPr lang="en-IN" sz="100" dirty="0" smtClean="0">
                <a:solidFill>
                  <a:schemeClr val="tx2"/>
                </a:solidFill>
              </a:rPr>
              <a:t> </a:t>
            </a:r>
            <a:r>
              <a:rPr lang="en-IN" dirty="0" smtClean="0">
                <a:solidFill>
                  <a:schemeClr val="tx2"/>
                </a:solidFill>
              </a:rPr>
              <a:t>Q Usage Throughout </a:t>
            </a:r>
            <a:r>
              <a:rPr lang="en-IN" dirty="0">
                <a:solidFill>
                  <a:schemeClr val="tx2"/>
                </a:solidFill>
              </a:rPr>
              <a:t>the </a:t>
            </a:r>
            <a:r>
              <a:rPr lang="en-IN" dirty="0" smtClean="0">
                <a:solidFill>
                  <a:schemeClr val="tx2"/>
                </a:solidFill>
              </a:rPr>
              <a:t>Book </a:t>
            </a:r>
            <a:r>
              <a:rPr lang="en-IN" sz="2000" b="0" dirty="0" smtClean="0">
                <a:solidFill>
                  <a:schemeClr val="tx2"/>
                </a:solidFill>
              </a:rPr>
              <a:t>(1 of 2)</a:t>
            </a:r>
            <a:endParaRPr lang="en-IN" sz="2000" b="0" dirty="0">
              <a:solidFill>
                <a:schemeClr val="tx2"/>
              </a:solidFill>
            </a:endParaRPr>
          </a:p>
        </p:txBody>
      </p:sp>
      <p:graphicFrame>
        <p:nvGraphicFramePr>
          <p:cNvPr id="3" name="Table 2" descr="A table titled, l I n q usage throughout the book. The table has 9 rows and 2 columns. The columns have the following headings from left to right: chapter, used to. The row entries are as follows. Row 1. Chapter: chapter 9, introduction to l i n q and the list collection. Used to: query arrays and lists. Row 2. Chapter: chapter 16, strings and characters: a deeper look. Used to: select g u i controls in a windows forms app, located in the online section of the chapter. Row 3. Chapter: chapter 17, files and streams. Used to: search a directory and manipulate text files. Row 4. Chapter: chapter 21, generic collections; functional programming with l i n q or p l i n q. Used to: show l i n q method-call syntax with delegates and lambdas. Introduces functional-programming concepts, using l i n q to objects to write code more concisely and with fewer bugs than programs written with previous techniques. Shows how p l i n q, parallel l i n q can improve l i n q to objects performance substantially with multicore systems."/>
          <p:cNvGraphicFramePr>
            <a:graphicFrameLocks noGrp="1"/>
          </p:cNvGraphicFramePr>
          <p:nvPr>
            <p:extLst>
              <p:ext uri="{D42A27DB-BD31-4B8C-83A1-F6EECF244321}">
                <p14:modId xmlns:p14="http://schemas.microsoft.com/office/powerpoint/2010/main" val="3378747917"/>
              </p:ext>
            </p:extLst>
          </p:nvPr>
        </p:nvGraphicFramePr>
        <p:xfrm>
          <a:off x="589936" y="1641627"/>
          <a:ext cx="7742904" cy="3576320"/>
        </p:xfrm>
        <a:graphic>
          <a:graphicData uri="http://schemas.openxmlformats.org/drawingml/2006/table">
            <a:tbl>
              <a:tblPr firstRow="1" bandRow="1">
                <a:tableStyleId>{40F9630F-82C1-40B7-BC3A-925EFCFF5E92}</a:tableStyleId>
              </a:tblPr>
              <a:tblGrid>
                <a:gridCol w="3819832">
                  <a:extLst>
                    <a:ext uri="{9D8B030D-6E8A-4147-A177-3AD203B41FA5}">
                      <a16:colId xmlns:a16="http://schemas.microsoft.com/office/drawing/2014/main" val="3770017656"/>
                    </a:ext>
                  </a:extLst>
                </a:gridCol>
                <a:gridCol w="3923072">
                  <a:extLst>
                    <a:ext uri="{9D8B030D-6E8A-4147-A177-3AD203B41FA5}">
                      <a16:colId xmlns:a16="http://schemas.microsoft.com/office/drawing/2014/main" val="2432859161"/>
                    </a:ext>
                  </a:extLst>
                </a:gridCol>
              </a:tblGrid>
              <a:tr h="370840">
                <a:tc>
                  <a:txBody>
                    <a:bodyPr/>
                    <a:lstStyle/>
                    <a:p>
                      <a:r>
                        <a:rPr lang="en-IN" sz="1400" b="1" i="0" u="none" strike="noStrike" cap="none" baseline="0" dirty="0" smtClean="0">
                          <a:solidFill>
                            <a:schemeClr val="dk1"/>
                          </a:solidFill>
                          <a:latin typeface="+mn-lt"/>
                          <a:ea typeface="Arial"/>
                          <a:cs typeface="Arial"/>
                          <a:sym typeface="Arial"/>
                        </a:rPr>
                        <a:t>Chapter</a:t>
                      </a:r>
                      <a:endParaRPr lang="en-IN" sz="1400" b="1"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1" i="0" u="none" strike="noStrike" cap="none" baseline="0" dirty="0" smtClean="0">
                          <a:solidFill>
                            <a:schemeClr val="dk1"/>
                          </a:solidFill>
                          <a:latin typeface="+mn-lt"/>
                          <a:ea typeface="Arial"/>
                          <a:cs typeface="Arial"/>
                          <a:sym typeface="Arial"/>
                        </a:rPr>
                        <a:t>Used to</a:t>
                      </a:r>
                      <a:endParaRPr lang="en-IN" sz="1400" b="1"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718329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smtClean="0">
                          <a:solidFill>
                            <a:schemeClr val="dk1"/>
                          </a:solidFill>
                          <a:effectLst/>
                          <a:latin typeface="+mn-lt"/>
                          <a:ea typeface="Arial"/>
                          <a:cs typeface="Arial"/>
                          <a:sym typeface="Arial"/>
                        </a:rPr>
                        <a:t>Chapter 9, Introduction to L</a:t>
                      </a:r>
                      <a:r>
                        <a:rPr lang="en-IN" sz="100" b="0" i="0" u="none" strike="noStrike" cap="none" baseline="0" dirty="0" smtClean="0">
                          <a:solidFill>
                            <a:schemeClr val="dk1"/>
                          </a:solidFill>
                          <a:effectLst/>
                          <a:latin typeface="+mn-lt"/>
                          <a:ea typeface="Arial"/>
                          <a:cs typeface="Arial"/>
                          <a:sym typeface="Arial"/>
                        </a:rPr>
                        <a:t> </a:t>
                      </a:r>
                      <a:r>
                        <a:rPr lang="en-IN" sz="1400" b="0" i="0" u="none" strike="noStrike" cap="none" baseline="0" dirty="0" smtClean="0">
                          <a:solidFill>
                            <a:schemeClr val="dk1"/>
                          </a:solidFill>
                          <a:effectLst/>
                          <a:latin typeface="+mn-lt"/>
                          <a:ea typeface="Arial"/>
                          <a:cs typeface="Arial"/>
                          <a:sym typeface="Arial"/>
                        </a:rPr>
                        <a:t>I</a:t>
                      </a:r>
                      <a:r>
                        <a:rPr lang="en-IN" sz="100" b="0" i="0" u="none" strike="noStrike" cap="none" baseline="0" dirty="0" smtClean="0">
                          <a:solidFill>
                            <a:schemeClr val="dk1"/>
                          </a:solidFill>
                          <a:effectLst/>
                          <a:latin typeface="+mn-lt"/>
                          <a:ea typeface="Arial"/>
                          <a:cs typeface="Arial"/>
                          <a:sym typeface="Arial"/>
                        </a:rPr>
                        <a:t> </a:t>
                      </a:r>
                      <a:r>
                        <a:rPr lang="en-IN" sz="1400" b="0" i="0" u="none" strike="noStrike" cap="none" baseline="0" dirty="0" smtClean="0">
                          <a:solidFill>
                            <a:schemeClr val="dk1"/>
                          </a:solidFill>
                          <a:effectLst/>
                          <a:latin typeface="+mn-lt"/>
                          <a:ea typeface="Arial"/>
                          <a:cs typeface="Arial"/>
                          <a:sym typeface="Arial"/>
                        </a:rPr>
                        <a:t>N</a:t>
                      </a:r>
                      <a:r>
                        <a:rPr lang="en-IN" sz="100" b="0" i="0" u="none" strike="noStrike" cap="none" baseline="0" dirty="0" smtClean="0">
                          <a:solidFill>
                            <a:schemeClr val="dk1"/>
                          </a:solidFill>
                          <a:effectLst/>
                          <a:latin typeface="+mn-lt"/>
                          <a:ea typeface="Arial"/>
                          <a:cs typeface="Arial"/>
                          <a:sym typeface="Arial"/>
                        </a:rPr>
                        <a:t> </a:t>
                      </a:r>
                      <a:r>
                        <a:rPr lang="en-IN" sz="1400" b="0" i="0" u="none" strike="noStrike" cap="none" baseline="0" dirty="0" smtClean="0">
                          <a:solidFill>
                            <a:schemeClr val="dk1"/>
                          </a:solidFill>
                          <a:effectLst/>
                          <a:latin typeface="+mn-lt"/>
                          <a:ea typeface="Arial"/>
                          <a:cs typeface="Arial"/>
                          <a:sym typeface="Arial"/>
                        </a:rPr>
                        <a:t>Q and the </a:t>
                      </a:r>
                      <a:r>
                        <a:rPr lang="en-IN" sz="1400" b="0" i="0" u="none" strike="noStrike" cap="none" baseline="0" dirty="0" smtClean="0">
                          <a:solidFill>
                            <a:schemeClr val="dk1"/>
                          </a:solidFill>
                          <a:effectLst/>
                          <a:latin typeface="Consolas" panose="020B0609020204030204" pitchFamily="49" charset="0"/>
                          <a:ea typeface="Arial"/>
                          <a:cs typeface="Consolas" panose="020B0609020204030204" pitchFamily="49" charset="0"/>
                          <a:sym typeface="Arial"/>
                        </a:rPr>
                        <a:t>List</a:t>
                      </a:r>
                      <a:r>
                        <a:rPr lang="en-IN" sz="1400" b="0" i="0" u="none" strike="noStrike" cap="none" baseline="0" dirty="0" smtClean="0">
                          <a:solidFill>
                            <a:schemeClr val="dk1"/>
                          </a:solidFill>
                          <a:effectLst/>
                          <a:latin typeface="+mn-lt"/>
                          <a:ea typeface="Arial"/>
                          <a:cs typeface="Arial"/>
                          <a:sym typeface="Arial"/>
                        </a:rPr>
                        <a:t> Collection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0" i="0" u="none" strike="noStrike" cap="none" baseline="0" dirty="0" smtClean="0">
                          <a:solidFill>
                            <a:schemeClr val="dk1"/>
                          </a:solidFill>
                          <a:latin typeface="+mn-lt"/>
                          <a:ea typeface="Arial"/>
                          <a:cs typeface="Arial"/>
                          <a:sym typeface="Arial"/>
                        </a:rPr>
                        <a:t>Query arrays and </a:t>
                      </a:r>
                      <a:r>
                        <a:rPr lang="en-IN" sz="1400" b="0" i="0" u="none" strike="noStrike" cap="none" baseline="0" dirty="0" smtClean="0">
                          <a:solidFill>
                            <a:schemeClr val="dk1"/>
                          </a:solidFill>
                          <a:latin typeface="Consolas" panose="020B0609020204030204" pitchFamily="49" charset="0"/>
                          <a:ea typeface="Arial"/>
                          <a:cs typeface="Consolas" panose="020B0609020204030204" pitchFamily="49" charset="0"/>
                          <a:sym typeface="Arial"/>
                        </a:rPr>
                        <a:t>Lists</a:t>
                      </a:r>
                      <a:r>
                        <a:rPr lang="en-IN" sz="1400" b="0" i="0" u="none" strike="noStrike" cap="none" baseline="0" dirty="0" smtClean="0">
                          <a:solidFill>
                            <a:schemeClr val="dk1"/>
                          </a:solidFill>
                          <a:latin typeface="+mn-lt"/>
                          <a:ea typeface="Arial"/>
                          <a:cs typeface="Arial"/>
                          <a:sym typeface="Arial"/>
                        </a:rPr>
                        <a:t>.</a:t>
                      </a:r>
                      <a:endParaRPr lang="en-IN" sz="1400" b="0"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8797781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smtClean="0">
                          <a:solidFill>
                            <a:schemeClr val="dk1"/>
                          </a:solidFill>
                          <a:effectLst/>
                          <a:latin typeface="+mn-lt"/>
                          <a:ea typeface="Arial"/>
                          <a:cs typeface="Arial"/>
                          <a:sym typeface="Arial"/>
                        </a:rPr>
                        <a:t>Chapter 16, Strings and Characters: A Deeper Look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0" i="0" u="none" strike="noStrike" cap="none" baseline="0" dirty="0" smtClean="0">
                          <a:solidFill>
                            <a:schemeClr val="dk1"/>
                          </a:solidFill>
                          <a:latin typeface="+mn-lt"/>
                          <a:ea typeface="Arial"/>
                          <a:cs typeface="Arial"/>
                          <a:sym typeface="Arial"/>
                        </a:rPr>
                        <a:t>Select G</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U</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I controls in a Windows Forms app (located in the online section of the chapter).</a:t>
                      </a:r>
                      <a:endParaRPr lang="en-IN" sz="1400" b="0"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0149699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smtClean="0">
                          <a:solidFill>
                            <a:schemeClr val="dk1"/>
                          </a:solidFill>
                          <a:effectLst/>
                          <a:latin typeface="+mn-lt"/>
                          <a:ea typeface="Arial"/>
                          <a:cs typeface="Arial"/>
                          <a:sym typeface="Arial"/>
                        </a:rPr>
                        <a:t>Chapter 17, Files and Streams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0" i="0" u="none" strike="noStrike" cap="none" baseline="0" dirty="0" smtClean="0">
                          <a:solidFill>
                            <a:schemeClr val="dk1"/>
                          </a:solidFill>
                          <a:latin typeface="+mn-lt"/>
                          <a:ea typeface="Arial"/>
                          <a:cs typeface="Arial"/>
                          <a:sym typeface="Arial"/>
                        </a:rPr>
                        <a:t>Search a directory and manipulate text files.</a:t>
                      </a:r>
                      <a:endParaRPr lang="en-IN" sz="1400" b="0"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635515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smtClean="0">
                          <a:solidFill>
                            <a:schemeClr val="dk1"/>
                          </a:solidFill>
                          <a:effectLst/>
                          <a:latin typeface="+mn-lt"/>
                          <a:ea typeface="Arial"/>
                          <a:cs typeface="Arial"/>
                          <a:sym typeface="Arial"/>
                        </a:rPr>
                        <a:t>Chapter 21, Generic Collections; Functional Programming with L</a:t>
                      </a:r>
                      <a:r>
                        <a:rPr lang="en-IN" sz="100" b="0" i="0" u="none" strike="noStrike" cap="none" baseline="0" dirty="0" smtClean="0">
                          <a:solidFill>
                            <a:schemeClr val="dk1"/>
                          </a:solidFill>
                          <a:effectLst/>
                          <a:latin typeface="+mn-lt"/>
                          <a:ea typeface="Arial"/>
                          <a:cs typeface="Arial"/>
                          <a:sym typeface="Arial"/>
                        </a:rPr>
                        <a:t> </a:t>
                      </a:r>
                      <a:r>
                        <a:rPr lang="en-IN" sz="1400" b="0" i="0" u="none" strike="noStrike" cap="none" baseline="0" dirty="0" smtClean="0">
                          <a:solidFill>
                            <a:schemeClr val="dk1"/>
                          </a:solidFill>
                          <a:effectLst/>
                          <a:latin typeface="+mn-lt"/>
                          <a:ea typeface="Arial"/>
                          <a:cs typeface="Arial"/>
                          <a:sym typeface="Arial"/>
                        </a:rPr>
                        <a:t>I</a:t>
                      </a:r>
                      <a:r>
                        <a:rPr lang="en-IN" sz="100" b="0" i="0" u="none" strike="noStrike" cap="none" baseline="0" dirty="0" smtClean="0">
                          <a:solidFill>
                            <a:schemeClr val="dk1"/>
                          </a:solidFill>
                          <a:effectLst/>
                          <a:latin typeface="+mn-lt"/>
                          <a:ea typeface="Arial"/>
                          <a:cs typeface="Arial"/>
                          <a:sym typeface="Arial"/>
                        </a:rPr>
                        <a:t> </a:t>
                      </a:r>
                      <a:r>
                        <a:rPr lang="en-IN" sz="1400" b="0" i="0" u="none" strike="noStrike" cap="none" baseline="0" dirty="0" smtClean="0">
                          <a:solidFill>
                            <a:schemeClr val="dk1"/>
                          </a:solidFill>
                          <a:effectLst/>
                          <a:latin typeface="+mn-lt"/>
                          <a:ea typeface="Arial"/>
                          <a:cs typeface="Arial"/>
                          <a:sym typeface="Arial"/>
                        </a:rPr>
                        <a:t>N</a:t>
                      </a:r>
                      <a:r>
                        <a:rPr lang="en-IN" sz="100" b="0" i="0" u="none" strike="noStrike" cap="none" baseline="0" dirty="0" smtClean="0">
                          <a:solidFill>
                            <a:schemeClr val="dk1"/>
                          </a:solidFill>
                          <a:effectLst/>
                          <a:latin typeface="+mn-lt"/>
                          <a:ea typeface="Arial"/>
                          <a:cs typeface="Arial"/>
                          <a:sym typeface="Arial"/>
                        </a:rPr>
                        <a:t> </a:t>
                      </a:r>
                      <a:r>
                        <a:rPr lang="en-IN" sz="1400" b="0" i="0" u="none" strike="noStrike" cap="none" baseline="0" dirty="0" smtClean="0">
                          <a:solidFill>
                            <a:schemeClr val="dk1"/>
                          </a:solidFill>
                          <a:effectLst/>
                          <a:latin typeface="+mn-lt"/>
                          <a:ea typeface="Arial"/>
                          <a:cs typeface="Arial"/>
                          <a:sym typeface="Arial"/>
                        </a:rPr>
                        <a:t>Q/P</a:t>
                      </a:r>
                      <a:r>
                        <a:rPr lang="en-IN" sz="100" b="0" i="0" u="none" strike="noStrike" cap="none" baseline="0" dirty="0" smtClean="0">
                          <a:solidFill>
                            <a:schemeClr val="dk1"/>
                          </a:solidFill>
                          <a:effectLst/>
                          <a:latin typeface="+mn-lt"/>
                          <a:ea typeface="Arial"/>
                          <a:cs typeface="Arial"/>
                          <a:sym typeface="Arial"/>
                        </a:rPr>
                        <a:t> </a:t>
                      </a:r>
                      <a:r>
                        <a:rPr lang="en-IN" sz="1400" b="0" i="0" u="none" strike="noStrike" cap="none" baseline="0" dirty="0" smtClean="0">
                          <a:solidFill>
                            <a:schemeClr val="dk1"/>
                          </a:solidFill>
                          <a:effectLst/>
                          <a:latin typeface="+mn-lt"/>
                          <a:ea typeface="Arial"/>
                          <a:cs typeface="Arial"/>
                          <a:sym typeface="Arial"/>
                        </a:rPr>
                        <a:t>L</a:t>
                      </a:r>
                      <a:r>
                        <a:rPr lang="en-IN" sz="100" b="0" i="0" u="none" strike="noStrike" cap="none" baseline="0" dirty="0" smtClean="0">
                          <a:solidFill>
                            <a:schemeClr val="dk1"/>
                          </a:solidFill>
                          <a:effectLst/>
                          <a:latin typeface="+mn-lt"/>
                          <a:ea typeface="Arial"/>
                          <a:cs typeface="Arial"/>
                          <a:sym typeface="Arial"/>
                        </a:rPr>
                        <a:t> </a:t>
                      </a:r>
                      <a:r>
                        <a:rPr lang="en-IN" sz="1400" b="0" i="0" u="none" strike="noStrike" cap="none" baseline="0" dirty="0" smtClean="0">
                          <a:solidFill>
                            <a:schemeClr val="dk1"/>
                          </a:solidFill>
                          <a:effectLst/>
                          <a:latin typeface="+mn-lt"/>
                          <a:ea typeface="Arial"/>
                          <a:cs typeface="Arial"/>
                          <a:sym typeface="Arial"/>
                        </a:rPr>
                        <a:t>I</a:t>
                      </a:r>
                      <a:r>
                        <a:rPr lang="en-IN" sz="100" b="0" i="0" u="none" strike="noStrike" cap="none" baseline="0" dirty="0" smtClean="0">
                          <a:solidFill>
                            <a:schemeClr val="dk1"/>
                          </a:solidFill>
                          <a:effectLst/>
                          <a:latin typeface="+mn-lt"/>
                          <a:ea typeface="Arial"/>
                          <a:cs typeface="Arial"/>
                          <a:sym typeface="Arial"/>
                        </a:rPr>
                        <a:t> </a:t>
                      </a:r>
                      <a:r>
                        <a:rPr lang="en-IN" sz="1400" b="0" i="0" u="none" strike="noStrike" cap="none" baseline="0" dirty="0" smtClean="0">
                          <a:solidFill>
                            <a:schemeClr val="dk1"/>
                          </a:solidFill>
                          <a:effectLst/>
                          <a:latin typeface="+mn-lt"/>
                          <a:ea typeface="Arial"/>
                          <a:cs typeface="Arial"/>
                          <a:sym typeface="Arial"/>
                        </a:rPr>
                        <a:t>N</a:t>
                      </a:r>
                      <a:r>
                        <a:rPr lang="en-IN" sz="100" b="0" i="0" u="none" strike="noStrike" cap="none" baseline="0" dirty="0" smtClean="0">
                          <a:solidFill>
                            <a:schemeClr val="dk1"/>
                          </a:solidFill>
                          <a:effectLst/>
                          <a:latin typeface="+mn-lt"/>
                          <a:ea typeface="Arial"/>
                          <a:cs typeface="Arial"/>
                          <a:sym typeface="Arial"/>
                        </a:rPr>
                        <a:t> </a:t>
                      </a:r>
                      <a:r>
                        <a:rPr lang="en-IN" sz="1400" b="0" i="0" u="none" strike="noStrike" cap="none" baseline="0" dirty="0" smtClean="0">
                          <a:solidFill>
                            <a:schemeClr val="dk1"/>
                          </a:solidFill>
                          <a:effectLst/>
                          <a:latin typeface="+mn-lt"/>
                          <a:ea typeface="Arial"/>
                          <a:cs typeface="Arial"/>
                          <a:sym typeface="Arial"/>
                        </a:rPr>
                        <a: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b="0" i="0" u="none" strike="noStrike" cap="none" baseline="0" dirty="0" smtClean="0">
                          <a:solidFill>
                            <a:schemeClr val="dk1"/>
                          </a:solidFill>
                          <a:latin typeface="+mn-lt"/>
                          <a:ea typeface="Arial"/>
                          <a:cs typeface="Arial"/>
                          <a:sym typeface="Arial"/>
                        </a:rPr>
                        <a:t>Show </a:t>
                      </a:r>
                      <a:r>
                        <a:rPr lang="en-IN" sz="1400" b="0" i="0" u="none" strike="noStrike" cap="none" baseline="0" dirty="0" smtClean="0">
                          <a:solidFill>
                            <a:schemeClr val="dk1"/>
                          </a:solidFill>
                          <a:effectLst/>
                          <a:latin typeface="+mn-lt"/>
                          <a:ea typeface="Arial"/>
                          <a:cs typeface="Arial"/>
                          <a:sym typeface="Arial"/>
                        </a:rPr>
                        <a:t>L</a:t>
                      </a:r>
                      <a:r>
                        <a:rPr lang="en-IN" sz="100" b="0" i="0" u="none" strike="noStrike" cap="none" baseline="0" dirty="0" smtClean="0">
                          <a:solidFill>
                            <a:schemeClr val="dk1"/>
                          </a:solidFill>
                          <a:effectLst/>
                          <a:latin typeface="+mn-lt"/>
                          <a:ea typeface="Arial"/>
                          <a:cs typeface="Arial"/>
                          <a:sym typeface="Arial"/>
                        </a:rPr>
                        <a:t> </a:t>
                      </a:r>
                      <a:r>
                        <a:rPr lang="en-IN" sz="1400" b="0" i="0" u="none" strike="noStrike" cap="none" baseline="0" dirty="0" smtClean="0">
                          <a:solidFill>
                            <a:schemeClr val="dk1"/>
                          </a:solidFill>
                          <a:effectLst/>
                          <a:latin typeface="+mn-lt"/>
                          <a:ea typeface="Arial"/>
                          <a:cs typeface="Arial"/>
                          <a:sym typeface="Arial"/>
                        </a:rPr>
                        <a:t>I</a:t>
                      </a:r>
                      <a:r>
                        <a:rPr lang="en-IN" sz="100" b="0" i="0" u="none" strike="noStrike" cap="none" baseline="0" dirty="0" smtClean="0">
                          <a:solidFill>
                            <a:schemeClr val="dk1"/>
                          </a:solidFill>
                          <a:effectLst/>
                          <a:latin typeface="+mn-lt"/>
                          <a:ea typeface="Arial"/>
                          <a:cs typeface="Arial"/>
                          <a:sym typeface="Arial"/>
                        </a:rPr>
                        <a:t> </a:t>
                      </a:r>
                      <a:r>
                        <a:rPr lang="en-IN" sz="1400" b="0" i="0" u="none" strike="noStrike" cap="none" baseline="0" dirty="0" smtClean="0">
                          <a:solidFill>
                            <a:schemeClr val="dk1"/>
                          </a:solidFill>
                          <a:effectLst/>
                          <a:latin typeface="+mn-lt"/>
                          <a:ea typeface="Arial"/>
                          <a:cs typeface="Arial"/>
                          <a:sym typeface="Arial"/>
                        </a:rPr>
                        <a:t>N</a:t>
                      </a:r>
                      <a:r>
                        <a:rPr lang="en-IN" sz="100" b="0" i="0" u="none" strike="noStrike" cap="none" baseline="0" dirty="0" smtClean="0">
                          <a:solidFill>
                            <a:schemeClr val="dk1"/>
                          </a:solidFill>
                          <a:effectLst/>
                          <a:latin typeface="+mn-lt"/>
                          <a:ea typeface="Arial"/>
                          <a:cs typeface="Arial"/>
                          <a:sym typeface="Arial"/>
                        </a:rPr>
                        <a:t> </a:t>
                      </a:r>
                      <a:r>
                        <a:rPr lang="en-IN" sz="1400" b="0" i="0" u="none" strike="noStrike" cap="none" baseline="0" dirty="0" smtClean="0">
                          <a:solidFill>
                            <a:schemeClr val="dk1"/>
                          </a:solidFill>
                          <a:effectLst/>
                          <a:latin typeface="+mn-lt"/>
                          <a:ea typeface="Arial"/>
                          <a:cs typeface="Arial"/>
                          <a:sym typeface="Arial"/>
                        </a:rPr>
                        <a:t>Q</a:t>
                      </a:r>
                      <a:r>
                        <a:rPr lang="en-IN" sz="1400" b="0" i="0" u="none" strike="noStrike" cap="none" baseline="0" dirty="0" smtClean="0">
                          <a:solidFill>
                            <a:schemeClr val="dk1"/>
                          </a:solidFill>
                          <a:latin typeface="+mn-lt"/>
                          <a:ea typeface="Arial"/>
                          <a:cs typeface="Arial"/>
                          <a:sym typeface="Arial"/>
                        </a:rPr>
                        <a:t> method-call syntax with delegates and lambdas. Introduces functional-programming concepts, using </a:t>
                      </a:r>
                      <a:r>
                        <a:rPr lang="en-IN" sz="1400" b="0" i="0" u="none" strike="noStrike" cap="none" baseline="0" dirty="0" smtClean="0">
                          <a:solidFill>
                            <a:schemeClr val="dk1"/>
                          </a:solidFill>
                          <a:effectLst/>
                          <a:latin typeface="+mn-lt"/>
                          <a:ea typeface="Arial"/>
                          <a:cs typeface="Arial"/>
                          <a:sym typeface="Arial"/>
                        </a:rPr>
                        <a:t>L</a:t>
                      </a:r>
                      <a:r>
                        <a:rPr lang="en-IN" sz="100" b="0" i="0" u="none" strike="noStrike" cap="none" baseline="0" dirty="0" smtClean="0">
                          <a:solidFill>
                            <a:schemeClr val="dk1"/>
                          </a:solidFill>
                          <a:effectLst/>
                          <a:latin typeface="+mn-lt"/>
                          <a:ea typeface="Arial"/>
                          <a:cs typeface="Arial"/>
                          <a:sym typeface="Arial"/>
                        </a:rPr>
                        <a:t> </a:t>
                      </a:r>
                      <a:r>
                        <a:rPr lang="en-IN" sz="1400" b="0" i="0" u="none" strike="noStrike" cap="none" baseline="0" dirty="0" smtClean="0">
                          <a:solidFill>
                            <a:schemeClr val="dk1"/>
                          </a:solidFill>
                          <a:effectLst/>
                          <a:latin typeface="+mn-lt"/>
                          <a:ea typeface="Arial"/>
                          <a:cs typeface="Arial"/>
                          <a:sym typeface="Arial"/>
                        </a:rPr>
                        <a:t>I</a:t>
                      </a:r>
                      <a:r>
                        <a:rPr lang="en-IN" sz="100" b="0" i="0" u="none" strike="noStrike" cap="none" baseline="0" dirty="0" smtClean="0">
                          <a:solidFill>
                            <a:schemeClr val="dk1"/>
                          </a:solidFill>
                          <a:effectLst/>
                          <a:latin typeface="+mn-lt"/>
                          <a:ea typeface="Arial"/>
                          <a:cs typeface="Arial"/>
                          <a:sym typeface="Arial"/>
                        </a:rPr>
                        <a:t> </a:t>
                      </a:r>
                      <a:r>
                        <a:rPr lang="en-IN" sz="1400" b="0" i="0" u="none" strike="noStrike" cap="none" baseline="0" dirty="0" smtClean="0">
                          <a:solidFill>
                            <a:schemeClr val="dk1"/>
                          </a:solidFill>
                          <a:effectLst/>
                          <a:latin typeface="+mn-lt"/>
                          <a:ea typeface="Arial"/>
                          <a:cs typeface="Arial"/>
                          <a:sym typeface="Arial"/>
                        </a:rPr>
                        <a:t>N</a:t>
                      </a:r>
                      <a:r>
                        <a:rPr lang="en-IN" sz="100" b="0" i="0" u="none" strike="noStrike" cap="none" baseline="0" dirty="0" smtClean="0">
                          <a:solidFill>
                            <a:schemeClr val="dk1"/>
                          </a:solidFill>
                          <a:effectLst/>
                          <a:latin typeface="+mn-lt"/>
                          <a:ea typeface="Arial"/>
                          <a:cs typeface="Arial"/>
                          <a:sym typeface="Arial"/>
                        </a:rPr>
                        <a:t> </a:t>
                      </a:r>
                      <a:r>
                        <a:rPr lang="en-IN" sz="1400" b="0" i="0" u="none" strike="noStrike" cap="none" baseline="0" dirty="0" smtClean="0">
                          <a:solidFill>
                            <a:schemeClr val="dk1"/>
                          </a:solidFill>
                          <a:effectLst/>
                          <a:latin typeface="+mn-lt"/>
                          <a:ea typeface="Arial"/>
                          <a:cs typeface="Arial"/>
                          <a:sym typeface="Arial"/>
                        </a:rPr>
                        <a:t>Q</a:t>
                      </a:r>
                      <a:r>
                        <a:rPr lang="en-IN" sz="1400" b="0" i="0" u="none" strike="noStrike" cap="none" baseline="0" dirty="0" smtClean="0">
                          <a:solidFill>
                            <a:schemeClr val="dk1"/>
                          </a:solidFill>
                          <a:latin typeface="+mn-lt"/>
                          <a:ea typeface="Arial"/>
                          <a:cs typeface="Arial"/>
                          <a:sym typeface="Arial"/>
                        </a:rPr>
                        <a:t> to Objects to write code more concisely and with fewer bugs than programs written with previous techniques. Shows how P</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effectLst/>
                          <a:latin typeface="+mn-lt"/>
                          <a:ea typeface="Arial"/>
                          <a:cs typeface="Arial"/>
                          <a:sym typeface="Arial"/>
                        </a:rPr>
                        <a:t>L</a:t>
                      </a:r>
                      <a:r>
                        <a:rPr lang="en-IN" sz="100" b="0" i="0" u="none" strike="noStrike" cap="none" baseline="0" dirty="0" smtClean="0">
                          <a:solidFill>
                            <a:schemeClr val="dk1"/>
                          </a:solidFill>
                          <a:effectLst/>
                          <a:latin typeface="+mn-lt"/>
                          <a:ea typeface="Arial"/>
                          <a:cs typeface="Arial"/>
                          <a:sym typeface="Arial"/>
                        </a:rPr>
                        <a:t> </a:t>
                      </a:r>
                      <a:r>
                        <a:rPr lang="en-IN" sz="1400" b="0" i="0" u="none" strike="noStrike" cap="none" baseline="0" dirty="0" smtClean="0">
                          <a:solidFill>
                            <a:schemeClr val="dk1"/>
                          </a:solidFill>
                          <a:effectLst/>
                          <a:latin typeface="+mn-lt"/>
                          <a:ea typeface="Arial"/>
                          <a:cs typeface="Arial"/>
                          <a:sym typeface="Arial"/>
                        </a:rPr>
                        <a:t>I</a:t>
                      </a:r>
                      <a:r>
                        <a:rPr lang="en-IN" sz="100" b="0" i="0" u="none" strike="noStrike" cap="none" baseline="0" dirty="0" smtClean="0">
                          <a:solidFill>
                            <a:schemeClr val="dk1"/>
                          </a:solidFill>
                          <a:effectLst/>
                          <a:latin typeface="+mn-lt"/>
                          <a:ea typeface="Arial"/>
                          <a:cs typeface="Arial"/>
                          <a:sym typeface="Arial"/>
                        </a:rPr>
                        <a:t> </a:t>
                      </a:r>
                      <a:r>
                        <a:rPr lang="en-IN" sz="1400" b="0" i="0" u="none" strike="noStrike" cap="none" baseline="0" dirty="0" smtClean="0">
                          <a:solidFill>
                            <a:schemeClr val="dk1"/>
                          </a:solidFill>
                          <a:effectLst/>
                          <a:latin typeface="+mn-lt"/>
                          <a:ea typeface="Arial"/>
                          <a:cs typeface="Arial"/>
                          <a:sym typeface="Arial"/>
                        </a:rPr>
                        <a:t>N</a:t>
                      </a:r>
                      <a:r>
                        <a:rPr lang="en-IN" sz="100" b="0" i="0" u="none" strike="noStrike" cap="none" baseline="0" dirty="0" smtClean="0">
                          <a:solidFill>
                            <a:schemeClr val="dk1"/>
                          </a:solidFill>
                          <a:effectLst/>
                          <a:latin typeface="+mn-lt"/>
                          <a:ea typeface="Arial"/>
                          <a:cs typeface="Arial"/>
                          <a:sym typeface="Arial"/>
                        </a:rPr>
                        <a:t> </a:t>
                      </a:r>
                      <a:r>
                        <a:rPr lang="en-IN" sz="1400" b="0" i="0" u="none" strike="noStrike" cap="none" baseline="0" dirty="0" smtClean="0">
                          <a:solidFill>
                            <a:schemeClr val="dk1"/>
                          </a:solidFill>
                          <a:effectLst/>
                          <a:latin typeface="+mn-lt"/>
                          <a:ea typeface="Arial"/>
                          <a:cs typeface="Arial"/>
                          <a:sym typeface="Arial"/>
                        </a:rPr>
                        <a:t>Q</a:t>
                      </a:r>
                      <a:r>
                        <a:rPr lang="en-IN" sz="1400" b="0" i="0" u="none" strike="noStrike" cap="none" baseline="0" dirty="0" smtClean="0">
                          <a:solidFill>
                            <a:schemeClr val="dk1"/>
                          </a:solidFill>
                          <a:latin typeface="+mn-lt"/>
                          <a:ea typeface="Arial"/>
                          <a:cs typeface="Arial"/>
                          <a:sym typeface="Arial"/>
                        </a:rPr>
                        <a:t> (Parallel </a:t>
                      </a:r>
                      <a:r>
                        <a:rPr lang="en-IN" sz="1400" b="0" i="0" u="none" strike="noStrike" cap="none" baseline="0" dirty="0" smtClean="0">
                          <a:solidFill>
                            <a:schemeClr val="dk1"/>
                          </a:solidFill>
                          <a:effectLst/>
                          <a:latin typeface="+mn-lt"/>
                          <a:ea typeface="Arial"/>
                          <a:cs typeface="Arial"/>
                          <a:sym typeface="Arial"/>
                        </a:rPr>
                        <a:t>L</a:t>
                      </a:r>
                      <a:r>
                        <a:rPr lang="en-IN" sz="100" b="0" i="0" u="none" strike="noStrike" cap="none" baseline="0" dirty="0" smtClean="0">
                          <a:solidFill>
                            <a:schemeClr val="dk1"/>
                          </a:solidFill>
                          <a:effectLst/>
                          <a:latin typeface="+mn-lt"/>
                          <a:ea typeface="Arial"/>
                          <a:cs typeface="Arial"/>
                          <a:sym typeface="Arial"/>
                        </a:rPr>
                        <a:t> </a:t>
                      </a:r>
                      <a:r>
                        <a:rPr lang="en-IN" sz="1400" b="0" i="0" u="none" strike="noStrike" cap="none" baseline="0" dirty="0" smtClean="0">
                          <a:solidFill>
                            <a:schemeClr val="dk1"/>
                          </a:solidFill>
                          <a:effectLst/>
                          <a:latin typeface="+mn-lt"/>
                          <a:ea typeface="Arial"/>
                          <a:cs typeface="Arial"/>
                          <a:sym typeface="Arial"/>
                        </a:rPr>
                        <a:t>I</a:t>
                      </a:r>
                      <a:r>
                        <a:rPr lang="en-IN" sz="100" b="0" i="0" u="none" strike="noStrike" cap="none" baseline="0" dirty="0" smtClean="0">
                          <a:solidFill>
                            <a:schemeClr val="dk1"/>
                          </a:solidFill>
                          <a:effectLst/>
                          <a:latin typeface="+mn-lt"/>
                          <a:ea typeface="Arial"/>
                          <a:cs typeface="Arial"/>
                          <a:sym typeface="Arial"/>
                        </a:rPr>
                        <a:t> </a:t>
                      </a:r>
                      <a:r>
                        <a:rPr lang="en-IN" sz="1400" b="0" i="0" u="none" strike="noStrike" cap="none" baseline="0" dirty="0" smtClean="0">
                          <a:solidFill>
                            <a:schemeClr val="dk1"/>
                          </a:solidFill>
                          <a:effectLst/>
                          <a:latin typeface="+mn-lt"/>
                          <a:ea typeface="Arial"/>
                          <a:cs typeface="Arial"/>
                          <a:sym typeface="Arial"/>
                        </a:rPr>
                        <a:t>N</a:t>
                      </a:r>
                      <a:r>
                        <a:rPr lang="en-IN" sz="100" b="0" i="0" u="none" strike="noStrike" cap="none" baseline="0" dirty="0" smtClean="0">
                          <a:solidFill>
                            <a:schemeClr val="dk1"/>
                          </a:solidFill>
                          <a:effectLst/>
                          <a:latin typeface="+mn-lt"/>
                          <a:ea typeface="Arial"/>
                          <a:cs typeface="Arial"/>
                          <a:sym typeface="Arial"/>
                        </a:rPr>
                        <a:t> </a:t>
                      </a:r>
                      <a:r>
                        <a:rPr lang="en-IN" sz="1400" b="0" i="0" u="none" strike="noStrike" cap="none" baseline="0" dirty="0" smtClean="0">
                          <a:solidFill>
                            <a:schemeClr val="dk1"/>
                          </a:solidFill>
                          <a:effectLst/>
                          <a:latin typeface="+mn-lt"/>
                          <a:ea typeface="Arial"/>
                          <a:cs typeface="Arial"/>
                          <a:sym typeface="Arial"/>
                        </a:rPr>
                        <a:t>Q</a:t>
                      </a:r>
                      <a:r>
                        <a:rPr lang="en-IN" sz="1400" b="0" i="0" u="none" strike="noStrike" cap="none" baseline="0" dirty="0" smtClean="0">
                          <a:solidFill>
                            <a:schemeClr val="dk1"/>
                          </a:solidFill>
                          <a:latin typeface="+mn-lt"/>
                          <a:ea typeface="Arial"/>
                          <a:cs typeface="Arial"/>
                          <a:sym typeface="Arial"/>
                        </a:rPr>
                        <a:t>) can improve </a:t>
                      </a:r>
                      <a:r>
                        <a:rPr lang="en-IN" sz="1400" b="0" i="0" u="none" strike="noStrike" cap="none" baseline="0" dirty="0" smtClean="0">
                          <a:solidFill>
                            <a:schemeClr val="dk1"/>
                          </a:solidFill>
                          <a:effectLst/>
                          <a:latin typeface="+mn-lt"/>
                          <a:ea typeface="Arial"/>
                          <a:cs typeface="Arial"/>
                          <a:sym typeface="Arial"/>
                        </a:rPr>
                        <a:t>L</a:t>
                      </a:r>
                      <a:r>
                        <a:rPr lang="en-IN" sz="100" b="0" i="0" u="none" strike="noStrike" cap="none" baseline="0" dirty="0" smtClean="0">
                          <a:solidFill>
                            <a:schemeClr val="dk1"/>
                          </a:solidFill>
                          <a:effectLst/>
                          <a:latin typeface="+mn-lt"/>
                          <a:ea typeface="Arial"/>
                          <a:cs typeface="Arial"/>
                          <a:sym typeface="Arial"/>
                        </a:rPr>
                        <a:t> </a:t>
                      </a:r>
                      <a:r>
                        <a:rPr lang="en-IN" sz="1400" b="0" i="0" u="none" strike="noStrike" cap="none" baseline="0" dirty="0" smtClean="0">
                          <a:solidFill>
                            <a:schemeClr val="dk1"/>
                          </a:solidFill>
                          <a:effectLst/>
                          <a:latin typeface="+mn-lt"/>
                          <a:ea typeface="Arial"/>
                          <a:cs typeface="Arial"/>
                          <a:sym typeface="Arial"/>
                        </a:rPr>
                        <a:t>I</a:t>
                      </a:r>
                      <a:r>
                        <a:rPr lang="en-IN" sz="100" b="0" i="0" u="none" strike="noStrike" cap="none" baseline="0" dirty="0" smtClean="0">
                          <a:solidFill>
                            <a:schemeClr val="dk1"/>
                          </a:solidFill>
                          <a:effectLst/>
                          <a:latin typeface="+mn-lt"/>
                          <a:ea typeface="Arial"/>
                          <a:cs typeface="Arial"/>
                          <a:sym typeface="Arial"/>
                        </a:rPr>
                        <a:t> </a:t>
                      </a:r>
                      <a:r>
                        <a:rPr lang="en-IN" sz="1400" b="0" i="0" u="none" strike="noStrike" cap="none" baseline="0" dirty="0" smtClean="0">
                          <a:solidFill>
                            <a:schemeClr val="dk1"/>
                          </a:solidFill>
                          <a:effectLst/>
                          <a:latin typeface="+mn-lt"/>
                          <a:ea typeface="Arial"/>
                          <a:cs typeface="Arial"/>
                          <a:sym typeface="Arial"/>
                        </a:rPr>
                        <a:t>N</a:t>
                      </a:r>
                      <a:r>
                        <a:rPr lang="en-IN" sz="100" b="0" i="0" u="none" strike="noStrike" cap="none" baseline="0" dirty="0" smtClean="0">
                          <a:solidFill>
                            <a:schemeClr val="dk1"/>
                          </a:solidFill>
                          <a:effectLst/>
                          <a:latin typeface="+mn-lt"/>
                          <a:ea typeface="Arial"/>
                          <a:cs typeface="Arial"/>
                          <a:sym typeface="Arial"/>
                        </a:rPr>
                        <a:t> </a:t>
                      </a:r>
                      <a:r>
                        <a:rPr lang="en-IN" sz="1400" b="0" i="0" u="none" strike="noStrike" cap="none" baseline="0" dirty="0" smtClean="0">
                          <a:solidFill>
                            <a:schemeClr val="dk1"/>
                          </a:solidFill>
                          <a:effectLst/>
                          <a:latin typeface="+mn-lt"/>
                          <a:ea typeface="Arial"/>
                          <a:cs typeface="Arial"/>
                          <a:sym typeface="Arial"/>
                        </a:rPr>
                        <a:t>Q</a:t>
                      </a:r>
                      <a:r>
                        <a:rPr lang="en-IN" sz="1400" b="0" i="0" u="none" strike="noStrike" cap="none" baseline="0" dirty="0" smtClean="0">
                          <a:solidFill>
                            <a:schemeClr val="dk1"/>
                          </a:solidFill>
                          <a:latin typeface="+mn-lt"/>
                          <a:ea typeface="Arial"/>
                          <a:cs typeface="Arial"/>
                          <a:sym typeface="Arial"/>
                        </a:rPr>
                        <a:t> to Objects performance substantially with multicore systems.</a:t>
                      </a:r>
                      <a:endParaRPr lang="en-IN" sz="1400" b="0" i="0" baseline="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03743932"/>
                  </a:ext>
                </a:extLst>
              </a:tr>
            </a:tbl>
          </a:graphicData>
        </a:graphic>
      </p:graphicFrame>
    </p:spTree>
    <p:extLst>
      <p:ext uri="{BB962C8B-B14F-4D97-AF65-F5344CB8AC3E}">
        <p14:creationId xmlns:p14="http://schemas.microsoft.com/office/powerpoint/2010/main" val="3238882667"/>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8195</TotalTime>
  <Words>3141</Words>
  <Application>Microsoft Office PowerPoint</Application>
  <PresentationFormat>On-screen Show (4:3)</PresentationFormat>
  <Paragraphs>271</Paragraphs>
  <Slides>69</Slides>
  <Notes>2</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69</vt:i4>
      </vt:variant>
    </vt:vector>
  </HeadingPairs>
  <TitlesOfParts>
    <vt:vector size="79" baseType="lpstr">
      <vt:lpstr>Arial</vt:lpstr>
      <vt:lpstr>Calibri</vt:lpstr>
      <vt:lpstr>Consolas</vt:lpstr>
      <vt:lpstr>Lucida Console</vt:lpstr>
      <vt:lpstr>Noto Sans Symbols</vt:lpstr>
      <vt:lpstr>Times New Roman</vt:lpstr>
      <vt:lpstr>Verdana</vt:lpstr>
      <vt:lpstr>508 Lecture</vt:lpstr>
      <vt:lpstr>1_508 Lecture</vt:lpstr>
      <vt:lpstr>Equation</vt:lpstr>
      <vt:lpstr>Visual C sharp® How to Program</vt:lpstr>
      <vt:lpstr>Learning Objectives (1 of 2)</vt:lpstr>
      <vt:lpstr>Learning Objectives (2 of 2)</vt:lpstr>
      <vt:lpstr>Outline (1 of 3)</vt:lpstr>
      <vt:lpstr>Outline (2 of 3)</vt:lpstr>
      <vt:lpstr>Outline (3 of 3)</vt:lpstr>
      <vt:lpstr>9.1 Introduction (1 of 3)</vt:lpstr>
      <vt:lpstr>9.1 Introduction (2 of 3)</vt:lpstr>
      <vt:lpstr>Figure 9.1 L I N Q Usage Throughout the Book (1 of 2)</vt:lpstr>
      <vt:lpstr>Figure 9.1 L I N Q Usage Throughout the Book (2 of 2)</vt:lpstr>
      <vt:lpstr>9.1 Introduction (3 of 3)</vt:lpstr>
      <vt:lpstr>9.2 Querying an Array of int Values Using L I N Q</vt:lpstr>
      <vt:lpstr>Figure 9.2 L I N Q to Objects Using an int Array (1 of 6)</vt:lpstr>
      <vt:lpstr>Figure 9.2 L I N Q to Objects Using an int Array (2 of 6)</vt:lpstr>
      <vt:lpstr>Figure 9.2 L I N Q to Objects Using an int Array (3 of 6)</vt:lpstr>
      <vt:lpstr>Figure 9.2 L I N Q to Objects Using an int Array (4 of 6)</vt:lpstr>
      <vt:lpstr>Figure 9.2 L I N Q to Objects Using an int Array (5 of 6)</vt:lpstr>
      <vt:lpstr>Figure 9.2 L I N Q to Objects Using an int Array (6 of 6)</vt:lpstr>
      <vt:lpstr>9.2.1 The from Clause</vt:lpstr>
      <vt:lpstr>9.2.2 The Where Clause </vt:lpstr>
      <vt:lpstr>9.2.3 The Select Clause</vt:lpstr>
      <vt:lpstr>9.2.5 The Orderby Clause</vt:lpstr>
      <vt:lpstr>9.2.6 Interface</vt:lpstr>
      <vt:lpstr>9.3 Querying an Array of Employee Objects Using L I N Q</vt:lpstr>
      <vt:lpstr>Figure 9.3 Employee Class with FirstName, LastName and MonthlySalary Properties (1 of 2)</vt:lpstr>
      <vt:lpstr>Figure 9.3 Employee Class with FirstName, LastName and MonthlySalary Properties (2 of 2)</vt:lpstr>
      <vt:lpstr>Figure 9.4 L I N Q to Objects Querying an Array of Employee Objects (1 of 7)</vt:lpstr>
      <vt:lpstr>Figure 9.4 L I N Q to Objects Querying an Array of Employee Objects (2 of 7)</vt:lpstr>
      <vt:lpstr>Figure 9.4 L I N Q to Objects Querying an Array of Employee Objects (3 of 7)</vt:lpstr>
      <vt:lpstr>Figure 9.4 L I N Q to Objects Querying an Array of Employee Objects (4 of 7)</vt:lpstr>
      <vt:lpstr>Figure 9.4 L I N Q to Objects Querying an Array of Employee Objects (5 of 7)</vt:lpstr>
      <vt:lpstr>Figure 9.4 L I N Q to Objects Querying an Array of Employee Objects (6 of 7)</vt:lpstr>
      <vt:lpstr>Figure 9.4 L I N Q to Objects Querying an Array of Employee Objects (7 of 7)</vt:lpstr>
      <vt:lpstr>9.3.1 Accessing the Properties of a L I N Q Query’s Range Variable</vt:lpstr>
      <vt:lpstr>9.3.2 Sorting a L I N Q Query’s Results by Multiple Properties</vt:lpstr>
      <vt:lpstr>9.3.3 Any, First and Count Extension Methods</vt:lpstr>
      <vt:lpstr>9.3.4 Selecting a Property of an Object</vt:lpstr>
      <vt:lpstr>9.3.5 Creating New Types in the Select Clause of a L I N Q Query (1 of 3)</vt:lpstr>
      <vt:lpstr>9.3.5 Creating New Types in the Select Clause of a L I N Q Query (2 of 3)</vt:lpstr>
      <vt:lpstr>9.3.5 Creating New Types in the Select Clause of a L I N Q Query (3 of 3)</vt:lpstr>
      <vt:lpstr>9.4 Introduction to Collections (1 of 4)</vt:lpstr>
      <vt:lpstr>9.4.1 List left angle bracket T right angle bracket Collection</vt:lpstr>
      <vt:lpstr>Figure 9.5 Some Methods and Properties of Class List left angle bracket T right angle bracket (1 of 2)</vt:lpstr>
      <vt:lpstr>Figure 9.5 Some Methods and Properties of Class List left angle bracket T right angle bracket (2 of 2)</vt:lpstr>
      <vt:lpstr>9.4.2 Dynamically Resizing a List left angle bracket T right angle bracket Collection</vt:lpstr>
      <vt:lpstr>Figure 9.6 Generic List left angle bracket T right angle bracket Collection Demonstration (1 of 7)</vt:lpstr>
      <vt:lpstr>Figure 9.6 Generic List left angle bracket T right angle bracket Collection Demonstration (2 of 7)</vt:lpstr>
      <vt:lpstr>Figure 9.6 Generic List left angle bracket T right angle bracket Collection Demonstration (3 of 7)</vt:lpstr>
      <vt:lpstr>Figure 9.6 Generic List left angle bracket T right angle bracket Collection Demonstration (4 of 7)</vt:lpstr>
      <vt:lpstr>Figure 9.6 Generic List left angle bracket T right angle bracket Collection Demonstration (5 of 7)</vt:lpstr>
      <vt:lpstr>Figure 9.6 Generic List left angle bracket T right angle bracket Collection Demonstration (6 of 7)</vt:lpstr>
      <vt:lpstr>Figure 9.6 Generic List left angle bracket T right angle bracket Collection Demonstration (7 of 7)</vt:lpstr>
      <vt:lpstr>9.4 Introduction to Collections (2 of 4)</vt:lpstr>
      <vt:lpstr>9.4 Introduction to Collections (3 of 4)</vt:lpstr>
      <vt:lpstr>9.4 Introduction to Collections (4 of 4)</vt:lpstr>
      <vt:lpstr>Performance Tip 9.1</vt:lpstr>
      <vt:lpstr>Performance Tip 9.2</vt:lpstr>
      <vt:lpstr>9.5 Querying a Generic Collection Using L I N Q</vt:lpstr>
      <vt:lpstr>Figure 9.7 L I N Q to Objects Using a List left angle bracket string right angle bracket (1 of 4)</vt:lpstr>
      <vt:lpstr>Figure 9.7 L I N Q to Objects Using a List left angle bracket string right angle bracket (2 of 4)</vt:lpstr>
      <vt:lpstr>Figure 9.7 L I N Q to Objects Using a List left angle bracket string right angle bracket (3 of 4)</vt:lpstr>
      <vt:lpstr>Figure 9.7 L I N Q to Objects Using a List left angle bracket string right angle bracket (4 of 4)</vt:lpstr>
      <vt:lpstr>9.5.1 The Let Clause</vt:lpstr>
      <vt:lpstr>9.5.2 Deferred Execution</vt:lpstr>
      <vt:lpstr>Performance Tip 9.3</vt:lpstr>
      <vt:lpstr>9.5.3 Extension Methods ToArray and ToList</vt:lpstr>
      <vt:lpstr>Performance Tip 9.4</vt:lpstr>
      <vt:lpstr>9.5.4 Collection Initializers</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C#® How to Program, 6e</dc:title>
  <dc:subject>Computer Science</dc:subject>
  <dc:creator>Deitel/Deitel</dc:creator>
  <cp:keywords>Visual C#® How to Program</cp:keywords>
  <cp:lastModifiedBy>Windows User</cp:lastModifiedBy>
  <cp:revision>752</cp:revision>
  <dcterms:modified xsi:type="dcterms:W3CDTF">2018-03-01T13:30:40Z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