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21"/>
  </p:notesMasterIdLst>
  <p:handoutMasterIdLst>
    <p:handoutMasterId r:id="rId122"/>
  </p:handoutMasterIdLst>
  <p:sldIdLst>
    <p:sldId id="301" r:id="rId3"/>
    <p:sldId id="305" r:id="rId4"/>
    <p:sldId id="307" r:id="rId5"/>
    <p:sldId id="339" r:id="rId6"/>
    <p:sldId id="340" r:id="rId7"/>
    <p:sldId id="341" r:id="rId8"/>
    <p:sldId id="342" r:id="rId9"/>
    <p:sldId id="343" r:id="rId10"/>
    <p:sldId id="435" r:id="rId11"/>
    <p:sldId id="345" r:id="rId12"/>
    <p:sldId id="308" r:id="rId13"/>
    <p:sldId id="346" r:id="rId14"/>
    <p:sldId id="309" r:id="rId15"/>
    <p:sldId id="310" r:id="rId16"/>
    <p:sldId id="347" r:id="rId17"/>
    <p:sldId id="348" r:id="rId18"/>
    <p:sldId id="349" r:id="rId19"/>
    <p:sldId id="350" r:id="rId20"/>
    <p:sldId id="311" r:id="rId21"/>
    <p:sldId id="351" r:id="rId22"/>
    <p:sldId id="312" r:id="rId23"/>
    <p:sldId id="313" r:id="rId24"/>
    <p:sldId id="314" r:id="rId25"/>
    <p:sldId id="352"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54" r:id="rId41"/>
    <p:sldId id="355" r:id="rId42"/>
    <p:sldId id="356" r:id="rId43"/>
    <p:sldId id="329" r:id="rId44"/>
    <p:sldId id="330" r:id="rId45"/>
    <p:sldId id="357" r:id="rId46"/>
    <p:sldId id="358" r:id="rId47"/>
    <p:sldId id="331" r:id="rId48"/>
    <p:sldId id="359" r:id="rId49"/>
    <p:sldId id="332" r:id="rId50"/>
    <p:sldId id="360" r:id="rId51"/>
    <p:sldId id="333" r:id="rId52"/>
    <p:sldId id="361" r:id="rId53"/>
    <p:sldId id="334" r:id="rId54"/>
    <p:sldId id="362" r:id="rId55"/>
    <p:sldId id="335" r:id="rId56"/>
    <p:sldId id="336" r:id="rId57"/>
    <p:sldId id="363" r:id="rId58"/>
    <p:sldId id="364" r:id="rId59"/>
    <p:sldId id="337" r:id="rId60"/>
    <p:sldId id="338"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7" r:id="rId81"/>
    <p:sldId id="385" r:id="rId82"/>
    <p:sldId id="386" r:id="rId83"/>
    <p:sldId id="388" r:id="rId84"/>
    <p:sldId id="389" r:id="rId85"/>
    <p:sldId id="390" r:id="rId86"/>
    <p:sldId id="391" r:id="rId87"/>
    <p:sldId id="424" r:id="rId88"/>
    <p:sldId id="425" r:id="rId89"/>
    <p:sldId id="426" r:id="rId90"/>
    <p:sldId id="427" r:id="rId91"/>
    <p:sldId id="428" r:id="rId92"/>
    <p:sldId id="429" r:id="rId93"/>
    <p:sldId id="399" r:id="rId94"/>
    <p:sldId id="430"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414" r:id="rId110"/>
    <p:sldId id="415" r:id="rId111"/>
    <p:sldId id="416" r:id="rId112"/>
    <p:sldId id="417" r:id="rId113"/>
    <p:sldId id="418" r:id="rId114"/>
    <p:sldId id="419" r:id="rId115"/>
    <p:sldId id="431" r:id="rId116"/>
    <p:sldId id="432" r:id="rId117"/>
    <p:sldId id="433" r:id="rId118"/>
    <p:sldId id="434" r:id="rId119"/>
    <p:sldId id="306" r:id="rId1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1" autoAdjust="0"/>
    <p:restoredTop sz="94364" autoAdjust="0"/>
  </p:normalViewPr>
  <p:slideViewPr>
    <p:cSldViewPr snapToGrid="0" snapToObjects="1">
      <p:cViewPr varScale="1">
        <p:scale>
          <a:sx n="65" d="100"/>
          <a:sy n="65" d="100"/>
        </p:scale>
        <p:origin x="1236" y="78"/>
      </p:cViewPr>
      <p:guideLst>
        <p:guide orient="horz" pos="2160"/>
        <p:guide pos="2880"/>
      </p:guideLst>
    </p:cSldViewPr>
  </p:slideViewPr>
  <p:outlineViewPr>
    <p:cViewPr>
      <p:scale>
        <a:sx n="33" d="100"/>
        <a:sy n="33" d="100"/>
      </p:scale>
      <p:origin x="0" y="-5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0822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4.vml"/><Relationship Id="rId4" Type="http://schemas.openxmlformats.org/officeDocument/2006/relationships/image" Target="../media/image58.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0.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199" y="215371"/>
            <a:ext cx="8363663" cy="622828"/>
          </a:xfrm>
        </p:spPr>
        <p:txBody>
          <a:bodyPr/>
          <a:lstStyle/>
          <a:p>
            <a:r>
              <a:rPr lang="en-US" dirty="0" smtClean="0"/>
              <a:t>Visual </a:t>
            </a:r>
            <a:r>
              <a:rPr lang="en-US" sz="1000" dirty="0" smtClean="0">
                <a:solidFill>
                  <a:schemeClr val="bg1"/>
                </a:solidFill>
              </a:rPr>
              <a:t>C Sharp</a:t>
            </a:r>
            <a:r>
              <a:rPr lang="en-US" dirty="0" smtClean="0"/>
              <a:t> </a:t>
            </a:r>
            <a:r>
              <a:rPr lang="en-US" baseline="30000" dirty="0" smtClean="0"/>
              <a:t>®</a:t>
            </a:r>
            <a:r>
              <a:rPr lang="en-US" dirty="0" smtClean="0"/>
              <a:t> </a:t>
            </a:r>
            <a:r>
              <a:rPr lang="en-US" dirty="0"/>
              <a:t>How </a:t>
            </a:r>
            <a:r>
              <a:rPr lang="en-US" dirty="0" smtClean="0"/>
              <a:t>to Program</a:t>
            </a:r>
            <a:endParaRPr lang="en-US" dirty="0">
              <a:solidFill>
                <a:schemeClr val="tx2"/>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204764932"/>
              </p:ext>
            </p:extLst>
          </p:nvPr>
        </p:nvGraphicFramePr>
        <p:xfrm>
          <a:off x="1726951" y="333828"/>
          <a:ext cx="657225" cy="509588"/>
        </p:xfrm>
        <a:graphic>
          <a:graphicData uri="http://schemas.openxmlformats.org/presentationml/2006/ole">
            <mc:AlternateContent xmlns:mc="http://schemas.openxmlformats.org/markup-compatibility/2006">
              <mc:Choice xmlns:v="urn:schemas-microsoft-com:vml" Requires="v">
                <p:oleObj spid="_x0000_s4121" name="Equation" r:id="rId4" imgW="228600" imgH="177480" progId="Equation.DSMT4">
                  <p:embed/>
                </p:oleObj>
              </mc:Choice>
              <mc:Fallback>
                <p:oleObj name="Equation" r:id="rId4" imgW="228600" imgH="177480" progId="Equation.DSMT4">
                  <p:embed/>
                  <p:pic>
                    <p:nvPicPr>
                      <p:cNvPr id="7" name="Object 6"/>
                      <p:cNvPicPr/>
                      <p:nvPr/>
                    </p:nvPicPr>
                    <p:blipFill>
                      <a:blip r:embed="rId5"/>
                      <a:stretch>
                        <a:fillRect/>
                      </a:stretch>
                    </p:blipFill>
                    <p:spPr>
                      <a:xfrm>
                        <a:off x="1726951" y="333828"/>
                        <a:ext cx="657225" cy="509588"/>
                      </a:xfrm>
                      <a:prstGeom prst="rect">
                        <a:avLst/>
                      </a:prstGeom>
                    </p:spPr>
                  </p:pic>
                </p:oleObj>
              </mc:Fallback>
            </mc:AlternateContent>
          </a:graphicData>
        </a:graphic>
      </p:graphicFrame>
      <p:sp>
        <p:nvSpPr>
          <p:cNvPr id="3" name="Text Placeholder 2"/>
          <p:cNvSpPr>
            <a:spLocks noGrp="1"/>
          </p:cNvSpPr>
          <p:nvPr>
            <p:ph type="body" idx="1"/>
          </p:nvPr>
        </p:nvSpPr>
        <p:spPr>
          <a:xfrm>
            <a:off x="457200" y="919554"/>
            <a:ext cx="8229600" cy="478970"/>
          </a:xfrm>
        </p:spPr>
        <p:txBody>
          <a:bodyPr/>
          <a:lstStyle/>
          <a:p>
            <a:r>
              <a:rPr lang="en-US" dirty="0" smtClean="0">
                <a:latin typeface="+mn-lt"/>
              </a:rPr>
              <a:t>Sixth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19</a:t>
            </a:r>
            <a:endParaRPr lang="en-US" b="1" dirty="0">
              <a:latin typeface="+mn-lt"/>
            </a:endParaRPr>
          </a:p>
        </p:txBody>
      </p:sp>
      <p:sp>
        <p:nvSpPr>
          <p:cNvPr id="5" name="Text Placeholder 4"/>
          <p:cNvSpPr>
            <a:spLocks noGrp="1"/>
          </p:cNvSpPr>
          <p:nvPr>
            <p:ph type="body" idx="3"/>
          </p:nvPr>
        </p:nvSpPr>
        <p:spPr>
          <a:xfrm>
            <a:off x="5029200" y="3114461"/>
            <a:ext cx="3657600" cy="854035"/>
          </a:xfrm>
        </p:spPr>
        <p:txBody>
          <a:bodyPr/>
          <a:lstStyle/>
          <a:p>
            <a:pPr algn="ctr"/>
            <a:r>
              <a:rPr lang="en-US" dirty="0">
                <a:latin typeface="+mn-lt"/>
              </a:rPr>
              <a:t>Custom Linked Data Structures</a:t>
            </a:r>
            <a:endParaRPr lang="en-US" sz="2400" dirty="0">
              <a:latin typeface="+mn-lt"/>
            </a:endParaRPr>
          </a:p>
        </p:txBody>
      </p:sp>
      <p:pic>
        <p:nvPicPr>
          <p:cNvPr id="8" name="Picture 7" descr="Front Cover: Visual C#® How to Program Sixth Edition by Deitel and Deite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69" y="1640584"/>
            <a:ext cx="3708000" cy="4523396"/>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19.3 Self-Referential </a:t>
            </a:r>
            <a:r>
              <a:rPr lang="en-US" dirty="0" smtClean="0"/>
              <a:t>Classes </a:t>
            </a:r>
            <a:r>
              <a:rPr 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200" dirty="0">
                <a:latin typeface="+mn-lt"/>
              </a:rPr>
              <a:t>A </a:t>
            </a:r>
            <a:r>
              <a:rPr lang="en-US" altLang="en-US" sz="2200" b="1" dirty="0">
                <a:solidFill>
                  <a:schemeClr val="tx1"/>
                </a:solidFill>
                <a:latin typeface="+mn-lt"/>
              </a:rPr>
              <a:t>self-referential class </a:t>
            </a:r>
            <a:r>
              <a:rPr lang="en-US" altLang="en-US" sz="2200" dirty="0">
                <a:latin typeface="+mn-lt"/>
              </a:rPr>
              <a:t>contains a reference member that refers to an object of the same class type</a:t>
            </a:r>
            <a:r>
              <a:rPr lang="en-US" altLang="en-US" sz="2200" dirty="0" smtClean="0">
                <a:latin typeface="+mn-lt"/>
              </a:rPr>
              <a:t>.</a:t>
            </a:r>
            <a:endParaRPr lang="en-US" altLang="en-US" sz="2200" dirty="0">
              <a:latin typeface="+mn-lt"/>
            </a:endParaRPr>
          </a:p>
          <a:p>
            <a:pPr eaLnBrk="1" hangingPunct="1"/>
            <a:r>
              <a:rPr lang="en-US" altLang="en-US" sz="2200" dirty="0">
                <a:latin typeface="+mn-lt"/>
              </a:rPr>
              <a:t>For example, the class declaration in </a:t>
            </a:r>
            <a:r>
              <a:rPr lang="en-US" altLang="en-US" sz="2200" dirty="0" smtClean="0">
                <a:latin typeface="+mn-lt"/>
              </a:rPr>
              <a:t>Figure </a:t>
            </a:r>
            <a:r>
              <a:rPr lang="en-US" altLang="en-US" sz="2200" dirty="0">
                <a:latin typeface="+mn-lt"/>
              </a:rPr>
              <a:t>19.1 defines the shell of a self-referential class named </a:t>
            </a:r>
            <a:r>
              <a:rPr lang="en-US" altLang="en-US" sz="2200" dirty="0">
                <a:latin typeface="Consolas" panose="020B0609020204030204" pitchFamily="49" charset="0"/>
              </a:rPr>
              <a:t>Node</a:t>
            </a:r>
            <a:r>
              <a:rPr lang="en-US" altLang="en-US" sz="2200" dirty="0" smtClean="0">
                <a:latin typeface="+mn-lt"/>
              </a:rPr>
              <a:t>.</a:t>
            </a:r>
            <a:endParaRPr lang="en-US" altLang="en-US" sz="2200" dirty="0">
              <a:latin typeface="+mn-lt"/>
            </a:endParaRPr>
          </a:p>
          <a:p>
            <a:pPr eaLnBrk="1" hangingPunct="1"/>
            <a:r>
              <a:rPr lang="en-US" altLang="en-US" sz="2200" dirty="0">
                <a:latin typeface="+mn-lt"/>
              </a:rPr>
              <a:t>This type has two properties—</a:t>
            </a:r>
            <a:r>
              <a:rPr lang="en-US" altLang="en-US" sz="2200" dirty="0">
                <a:latin typeface="Consolas" panose="020B0609020204030204" pitchFamily="49" charset="0"/>
              </a:rPr>
              <a:t>int</a:t>
            </a:r>
            <a:r>
              <a:rPr lang="en-US" altLang="en-US" sz="2200" dirty="0">
                <a:latin typeface="+mn-lt"/>
              </a:rPr>
              <a:t> </a:t>
            </a:r>
            <a:r>
              <a:rPr lang="en-US" altLang="en-US" sz="2200" dirty="0">
                <a:latin typeface="Consolas" panose="020B0609020204030204" pitchFamily="49" charset="0"/>
              </a:rPr>
              <a:t>Data</a:t>
            </a:r>
            <a:r>
              <a:rPr lang="en-US" altLang="en-US" sz="2200" dirty="0">
                <a:latin typeface="+mn-lt"/>
              </a:rPr>
              <a:t> and </a:t>
            </a:r>
            <a:r>
              <a:rPr lang="en-US" altLang="en-US" sz="2200" dirty="0">
                <a:latin typeface="Consolas" panose="020B0609020204030204" pitchFamily="49" charset="0"/>
              </a:rPr>
              <a:t>Node</a:t>
            </a:r>
            <a:r>
              <a:rPr lang="en-US" altLang="en-US" sz="2200" dirty="0">
                <a:latin typeface="+mn-lt"/>
              </a:rPr>
              <a:t> reference </a:t>
            </a:r>
            <a:r>
              <a:rPr lang="en-US" altLang="en-US" sz="2200" dirty="0">
                <a:latin typeface="Consolas" panose="020B0609020204030204" pitchFamily="49" charset="0"/>
              </a:rPr>
              <a:t>Next</a:t>
            </a:r>
            <a:r>
              <a:rPr lang="en-US" altLang="en-US" sz="2200" dirty="0" smtClean="0">
                <a:latin typeface="+mn-lt"/>
              </a:rPr>
              <a:t>.</a:t>
            </a:r>
            <a:endParaRPr lang="en-US" altLang="en-US" sz="2200" dirty="0">
              <a:latin typeface="+mn-lt"/>
            </a:endParaRPr>
          </a:p>
          <a:p>
            <a:pPr eaLnBrk="1" hangingPunct="1"/>
            <a:r>
              <a:rPr lang="en-US" altLang="en-US" sz="2200" dirty="0">
                <a:latin typeface="Consolas" panose="020B0609020204030204" pitchFamily="49" charset="0"/>
              </a:rPr>
              <a:t>Next</a:t>
            </a:r>
            <a:r>
              <a:rPr lang="en-US" altLang="en-US" sz="2200" dirty="0">
                <a:latin typeface="+mn-lt"/>
              </a:rPr>
              <a:t> references an object of type </a:t>
            </a:r>
            <a:r>
              <a:rPr lang="en-US" altLang="en-US" sz="2200" dirty="0">
                <a:latin typeface="Consolas" panose="020B0609020204030204" pitchFamily="49" charset="0"/>
              </a:rPr>
              <a:t>Node</a:t>
            </a:r>
            <a:r>
              <a:rPr lang="en-US" altLang="en-US" sz="2200" dirty="0">
                <a:latin typeface="+mn-lt"/>
              </a:rPr>
              <a:t>, an object of the same type as the one being declared here—hence, the term “self-referential class</a:t>
            </a:r>
            <a:r>
              <a:rPr lang="en-US" altLang="en-US" sz="2200" dirty="0" smtClean="0">
                <a:latin typeface="+mn-lt"/>
              </a:rPr>
              <a:t>.”</a:t>
            </a:r>
            <a:endParaRPr lang="en-US" altLang="en-US" sz="2200" dirty="0">
              <a:latin typeface="+mn-lt"/>
            </a:endParaRPr>
          </a:p>
          <a:p>
            <a:pPr eaLnBrk="1" hangingPunct="1"/>
            <a:r>
              <a:rPr lang="en-US" altLang="en-US" sz="2200" dirty="0">
                <a:latin typeface="Consolas" panose="020B0609020204030204" pitchFamily="49" charset="0"/>
              </a:rPr>
              <a:t>Next</a:t>
            </a:r>
            <a:r>
              <a:rPr lang="en-US" altLang="en-US" sz="2200" dirty="0">
                <a:latin typeface="+mn-lt"/>
              </a:rPr>
              <a:t> is referred to as a </a:t>
            </a:r>
            <a:r>
              <a:rPr lang="en-US" altLang="en-US" sz="2200" b="1" dirty="0">
                <a:solidFill>
                  <a:schemeClr val="tx1"/>
                </a:solidFill>
                <a:latin typeface="+mn-lt"/>
              </a:rPr>
              <a:t>link</a:t>
            </a:r>
            <a:r>
              <a:rPr lang="en-US" altLang="en-US" sz="2200" dirty="0">
                <a:latin typeface="+mn-lt"/>
              </a:rPr>
              <a:t> (i.e., </a:t>
            </a:r>
            <a:r>
              <a:rPr lang="en-US" altLang="en-US" sz="2200" dirty="0">
                <a:latin typeface="Consolas" panose="020B0609020204030204" pitchFamily="49" charset="0"/>
              </a:rPr>
              <a:t>Next</a:t>
            </a:r>
            <a:r>
              <a:rPr lang="en-US" altLang="en-US" sz="2200" dirty="0">
                <a:latin typeface="+mn-lt"/>
              </a:rPr>
              <a:t> can be used to “tie” an object of type </a:t>
            </a:r>
            <a:r>
              <a:rPr lang="en-US" altLang="en-US" sz="2200" dirty="0">
                <a:latin typeface="Consolas" panose="020B0609020204030204" pitchFamily="49" charset="0"/>
              </a:rPr>
              <a:t>Node</a:t>
            </a:r>
            <a:r>
              <a:rPr lang="en-US" altLang="en-US" sz="2200" dirty="0">
                <a:latin typeface="+mn-lt"/>
              </a:rPr>
              <a:t> to another object of the same type</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22799454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(9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0"/>
            <a:ext cx="8229600" cy="3057838"/>
          </a:xfrm>
        </p:spPr>
        <p:txBody>
          <a:bodyPr/>
          <a:lstStyle/>
          <a:p>
            <a:pPr eaLnBrk="1" hangingPunct="1"/>
            <a:r>
              <a:rPr lang="en-US" altLang="en-US" sz="2400" dirty="0">
                <a:latin typeface="+mn-lt"/>
              </a:rPr>
              <a:t>The preorder traversal processes the value in each node as the node is visited</a:t>
            </a:r>
            <a:r>
              <a:rPr lang="en-US" altLang="en-US" sz="2400" dirty="0" smtClean="0">
                <a:latin typeface="+mn-lt"/>
              </a:rPr>
              <a:t>.</a:t>
            </a:r>
            <a:endParaRPr lang="en-US" altLang="en-US" sz="2400" dirty="0">
              <a:latin typeface="+mn-lt"/>
            </a:endParaRPr>
          </a:p>
          <a:p>
            <a:pPr eaLnBrk="1" hangingPunct="1"/>
            <a:r>
              <a:rPr lang="en-US" altLang="en-US" sz="2400" dirty="0">
                <a:latin typeface="+mn-lt"/>
              </a:rPr>
              <a:t>After processing the value in a given node, the preorder traversal processes the values in the left subtree, then the values in the right subtree</a:t>
            </a:r>
            <a:r>
              <a:rPr lang="en-US" altLang="en-US" sz="2400" dirty="0" smtClean="0">
                <a:latin typeface="+mn-lt"/>
              </a:rPr>
              <a:t>.</a:t>
            </a:r>
            <a:endParaRPr lang="en-US" altLang="en-US" sz="2400" dirty="0">
              <a:latin typeface="+mn-lt"/>
            </a:endParaRPr>
          </a:p>
          <a:p>
            <a:pPr eaLnBrk="1" hangingPunct="1"/>
            <a:r>
              <a:rPr lang="en-US" altLang="en-US" sz="2400" dirty="0">
                <a:latin typeface="+mn-lt"/>
              </a:rPr>
              <a:t>The preorder traversal of the tree in </a:t>
            </a:r>
            <a:r>
              <a:rPr lang="en-US" altLang="en-US" sz="2400" dirty="0" smtClean="0">
                <a:latin typeface="+mn-lt"/>
              </a:rPr>
              <a:t>Figure 19.22(see slide 96) is</a:t>
            </a:r>
            <a:endParaRPr lang="en-US" altLang="en-US" sz="2400" dirty="0">
              <a:latin typeface="+mn-lt"/>
            </a:endParaRPr>
          </a:p>
        </p:txBody>
      </p:sp>
      <p:sp>
        <p:nvSpPr>
          <p:cNvPr id="4" name="Text Placeholder 3"/>
          <p:cNvSpPr>
            <a:spLocks noGrp="1"/>
          </p:cNvSpPr>
          <p:nvPr>
            <p:ph type="body" idx="2"/>
          </p:nvPr>
        </p:nvSpPr>
        <p:spPr>
          <a:xfrm>
            <a:off x="457200" y="4658038"/>
            <a:ext cx="8229600" cy="476864"/>
          </a:xfrm>
        </p:spPr>
        <p:txBody>
          <a:bodyPr/>
          <a:lstStyle/>
          <a:p>
            <a:pPr marL="0" indent="487363">
              <a:buNone/>
            </a:pPr>
            <a:r>
              <a:rPr lang="en-US" altLang="en-US" sz="2400" dirty="0">
                <a:latin typeface="Consolas" panose="020B0609020204030204" pitchFamily="49" charset="0"/>
              </a:rPr>
              <a:t>27 13 6 17 42 33 48</a:t>
            </a:r>
            <a:endParaRPr lang="en-US" sz="2400" dirty="0"/>
          </a:p>
        </p:txBody>
      </p:sp>
    </p:spTree>
    <p:extLst>
      <p:ext uri="{BB962C8B-B14F-4D97-AF65-F5344CB8AC3E}">
        <p14:creationId xmlns:p14="http://schemas.microsoft.com/office/powerpoint/2010/main" val="42801183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(10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929066"/>
          </a:xfrm>
        </p:spPr>
        <p:txBody>
          <a:bodyPr/>
          <a:lstStyle/>
          <a:p>
            <a:pPr marL="0" indent="0">
              <a:buNone/>
              <a:tabLst/>
              <a:defRPr/>
            </a:pPr>
            <a:r>
              <a:rPr lang="en-US" sz="2400" b="1" dirty="0">
                <a:latin typeface="+mn-lt"/>
              </a:rPr>
              <a:t>Postorder Traversal Algorithm</a:t>
            </a:r>
          </a:p>
          <a:p>
            <a:pPr eaLnBrk="1" hangingPunct="1">
              <a:defRPr/>
            </a:pPr>
            <a:r>
              <a:rPr lang="en-US" sz="2400" dirty="0">
                <a:latin typeface="+mn-lt"/>
              </a:rPr>
              <a:t>Method </a:t>
            </a:r>
            <a:r>
              <a:rPr lang="en-US" sz="2400" dirty="0">
                <a:latin typeface="Consolas" panose="020B0609020204030204" pitchFamily="49" charset="0"/>
              </a:rPr>
              <a:t>PostorderHelper</a:t>
            </a:r>
            <a:r>
              <a:rPr lang="en-US" sz="2400" dirty="0">
                <a:latin typeface="+mn-lt"/>
              </a:rPr>
              <a:t> (lines 127-140) defines the steps for a </a:t>
            </a:r>
            <a:r>
              <a:rPr lang="en-US" sz="2400" b="1" dirty="0">
                <a:latin typeface="+mn-lt"/>
              </a:rPr>
              <a:t>postorder traversal</a:t>
            </a:r>
            <a:r>
              <a:rPr lang="en-US" sz="2400" b="1" dirty="0" smtClean="0">
                <a:latin typeface="+mn-lt"/>
              </a:rPr>
              <a:t>.</a:t>
            </a:r>
            <a:endParaRPr lang="en-US" sz="2400" b="1" dirty="0">
              <a:latin typeface="+mn-lt"/>
            </a:endParaRPr>
          </a:p>
          <a:p>
            <a:pPr eaLnBrk="1" hangingPunct="1">
              <a:defRPr/>
            </a:pPr>
            <a:r>
              <a:rPr lang="en-US" sz="2400" dirty="0">
                <a:latin typeface="+mn-lt"/>
              </a:rPr>
              <a:t>Those steps are as follows</a:t>
            </a:r>
            <a:r>
              <a:rPr lang="en-US" sz="2400" dirty="0" smtClean="0">
                <a:latin typeface="+mn-lt"/>
              </a:rPr>
              <a:t>:</a:t>
            </a:r>
            <a:endParaRPr lang="en-US" sz="2400" dirty="0">
              <a:latin typeface="+mn-lt"/>
            </a:endParaRPr>
          </a:p>
        </p:txBody>
      </p:sp>
      <p:sp>
        <p:nvSpPr>
          <p:cNvPr id="4" name="Text Placeholder 3"/>
          <p:cNvSpPr>
            <a:spLocks noGrp="1"/>
          </p:cNvSpPr>
          <p:nvPr>
            <p:ph type="body" idx="2"/>
          </p:nvPr>
        </p:nvSpPr>
        <p:spPr>
          <a:xfrm>
            <a:off x="457200" y="3529266"/>
            <a:ext cx="8446168" cy="2679028"/>
          </a:xfrm>
        </p:spPr>
        <p:txBody>
          <a:bodyPr/>
          <a:lstStyle/>
          <a:p>
            <a:pPr marL="432000" lvl="1" indent="-432000">
              <a:spcBef>
                <a:spcPts val="1500"/>
              </a:spcBef>
              <a:buFont typeface="+mj-lt"/>
              <a:buAutoNum type="arabicPeriod"/>
              <a:defRPr/>
            </a:pPr>
            <a:r>
              <a:rPr lang="en-US" sz="2400" dirty="0">
                <a:latin typeface="+mn-lt"/>
              </a:rPr>
              <a:t>If the argument is null, do not process the tree.</a:t>
            </a:r>
          </a:p>
          <a:p>
            <a:pPr marL="432000" lvl="1" indent="-432000">
              <a:spcBef>
                <a:spcPts val="1500"/>
              </a:spcBef>
              <a:buFont typeface="+mj-lt"/>
              <a:buAutoNum type="arabicPeriod"/>
              <a:defRPr/>
            </a:pPr>
            <a:r>
              <a:rPr lang="en-US" sz="2400" dirty="0">
                <a:latin typeface="+mn-lt"/>
              </a:rPr>
              <a:t>Traverse the left subtree with a call to</a:t>
            </a:r>
            <a:r>
              <a:rPr lang="en-US" sz="2400" dirty="0"/>
              <a:t> </a:t>
            </a:r>
            <a:r>
              <a:rPr lang="en-US" sz="2400" dirty="0">
                <a:latin typeface="Consolas" panose="020B0609020204030204" pitchFamily="49" charset="0"/>
              </a:rPr>
              <a:t>PostorderHelper</a:t>
            </a:r>
            <a:r>
              <a:rPr lang="en-US" sz="2400" dirty="0"/>
              <a:t>.</a:t>
            </a:r>
          </a:p>
          <a:p>
            <a:pPr marL="432000" lvl="1" indent="-432000">
              <a:spcBef>
                <a:spcPts val="1500"/>
              </a:spcBef>
              <a:buFont typeface="+mj-lt"/>
              <a:buAutoNum type="arabicPeriod"/>
              <a:defRPr/>
            </a:pPr>
            <a:r>
              <a:rPr lang="en-US" sz="2400" dirty="0">
                <a:latin typeface="+mn-lt"/>
              </a:rPr>
              <a:t>Traverse the right subtree with a call to</a:t>
            </a:r>
            <a:r>
              <a:rPr lang="en-US" sz="2400" dirty="0"/>
              <a:t> </a:t>
            </a:r>
            <a:r>
              <a:rPr lang="en-US" sz="2400" dirty="0">
                <a:latin typeface="Consolas" panose="020B0609020204030204" pitchFamily="49" charset="0"/>
              </a:rPr>
              <a:t>PostorderHelper</a:t>
            </a:r>
            <a:endParaRPr lang="en-US" sz="2400" dirty="0"/>
          </a:p>
          <a:p>
            <a:pPr marL="432000" lvl="1" indent="-432000">
              <a:spcBef>
                <a:spcPts val="1500"/>
              </a:spcBef>
              <a:buFont typeface="+mj-lt"/>
              <a:buAutoNum type="arabicPeriod"/>
              <a:defRPr/>
            </a:pPr>
            <a:r>
              <a:rPr lang="en-US" sz="2400" dirty="0">
                <a:latin typeface="+mn-lt"/>
              </a:rPr>
              <a:t>Process the value in the </a:t>
            </a:r>
            <a:r>
              <a:rPr lang="en-US" sz="2400" dirty="0" smtClean="0">
                <a:latin typeface="+mn-lt"/>
              </a:rPr>
              <a:t>node</a:t>
            </a:r>
            <a:endParaRPr lang="en-US" sz="2400" dirty="0">
              <a:latin typeface="+mn-lt"/>
            </a:endParaRPr>
          </a:p>
        </p:txBody>
      </p:sp>
    </p:spTree>
    <p:extLst>
      <p:ext uri="{BB962C8B-B14F-4D97-AF65-F5344CB8AC3E}">
        <p14:creationId xmlns:p14="http://schemas.microsoft.com/office/powerpoint/2010/main" val="20409343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(11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755724"/>
          </a:xfrm>
        </p:spPr>
        <p:txBody>
          <a:bodyPr/>
          <a:lstStyle/>
          <a:p>
            <a:pPr eaLnBrk="1" hangingPunct="1"/>
            <a:r>
              <a:rPr lang="en-US" altLang="en-US" sz="2400" dirty="0">
                <a:latin typeface="+mn-lt"/>
              </a:rPr>
              <a:t>The postorder traversal processes the value in each node after the values of all that node’s children are processed</a:t>
            </a:r>
            <a:r>
              <a:rPr lang="en-US" altLang="en-US" sz="2400" dirty="0" smtClean="0">
                <a:latin typeface="+mn-lt"/>
              </a:rPr>
              <a:t>.</a:t>
            </a:r>
            <a:endParaRPr lang="en-US" altLang="en-US" sz="2400" dirty="0">
              <a:latin typeface="+mn-lt"/>
            </a:endParaRPr>
          </a:p>
          <a:p>
            <a:pPr eaLnBrk="1" hangingPunct="1"/>
            <a:r>
              <a:rPr lang="en-US" altLang="en-US" sz="2400" dirty="0">
                <a:latin typeface="+mn-lt"/>
              </a:rPr>
              <a:t>The postorder traversal of the tree in </a:t>
            </a:r>
            <a:r>
              <a:rPr lang="en-US" altLang="en-US" sz="2400" dirty="0" smtClean="0">
                <a:latin typeface="+mn-lt"/>
              </a:rPr>
              <a:t>Figure 19.22(see slide 96) is</a:t>
            </a:r>
            <a:endParaRPr lang="en-US" altLang="en-US" sz="2400" dirty="0">
              <a:latin typeface="+mn-lt"/>
            </a:endParaRPr>
          </a:p>
        </p:txBody>
      </p:sp>
      <p:sp>
        <p:nvSpPr>
          <p:cNvPr id="4" name="Text Placeholder 3"/>
          <p:cNvSpPr>
            <a:spLocks noGrp="1"/>
          </p:cNvSpPr>
          <p:nvPr>
            <p:ph type="body" idx="2"/>
          </p:nvPr>
        </p:nvSpPr>
        <p:spPr>
          <a:xfrm>
            <a:off x="457200" y="3385420"/>
            <a:ext cx="8229600" cy="417871"/>
          </a:xfrm>
        </p:spPr>
        <p:txBody>
          <a:bodyPr/>
          <a:lstStyle/>
          <a:p>
            <a:pPr marL="0" indent="649288">
              <a:buNone/>
            </a:pPr>
            <a:r>
              <a:rPr lang="en-US" altLang="en-US" sz="2400" dirty="0">
                <a:latin typeface="Consolas" panose="020B0609020204030204" pitchFamily="49" charset="0"/>
              </a:rPr>
              <a:t>6 17 13 33 48 42 </a:t>
            </a:r>
            <a:r>
              <a:rPr lang="en-US" altLang="en-US" sz="2400" dirty="0" smtClean="0">
                <a:latin typeface="Consolas" panose="020B0609020204030204" pitchFamily="49" charset="0"/>
              </a:rPr>
              <a:t>27</a:t>
            </a:r>
            <a:endParaRPr lang="en-US" altLang="en-US" sz="2400" dirty="0">
              <a:latin typeface="Consolas" panose="020B0609020204030204" pitchFamily="49" charset="0"/>
            </a:endParaRPr>
          </a:p>
        </p:txBody>
      </p:sp>
    </p:spTree>
    <p:extLst>
      <p:ext uri="{BB962C8B-B14F-4D97-AF65-F5344CB8AC3E}">
        <p14:creationId xmlns:p14="http://schemas.microsoft.com/office/powerpoint/2010/main" val="34849603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(12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2133600"/>
          </a:xfrm>
        </p:spPr>
        <p:txBody>
          <a:bodyPr/>
          <a:lstStyle/>
          <a:p>
            <a:pPr marL="0" indent="0">
              <a:buNone/>
              <a:defRPr/>
            </a:pPr>
            <a:r>
              <a:rPr lang="en-US" sz="2400" b="1" dirty="0">
                <a:latin typeface="+mn-lt"/>
              </a:rPr>
              <a:t>Duplicate Elimination</a:t>
            </a:r>
          </a:p>
          <a:p>
            <a:pPr eaLnBrk="1" hangingPunct="1">
              <a:defRPr/>
            </a:pPr>
            <a:r>
              <a:rPr lang="en-US" sz="2400" dirty="0">
                <a:latin typeface="+mn-lt"/>
              </a:rPr>
              <a:t>A binary search tree facilitates </a:t>
            </a:r>
            <a:r>
              <a:rPr lang="en-US" sz="2400" b="1" dirty="0">
                <a:solidFill>
                  <a:schemeClr val="tx1"/>
                </a:solidFill>
                <a:latin typeface="+mn-lt"/>
              </a:rPr>
              <a:t>duplicate elimination</a:t>
            </a:r>
            <a:r>
              <a:rPr lang="en-US" sz="2400" b="1" dirty="0" smtClean="0">
                <a:latin typeface="+mn-lt"/>
              </a:rPr>
              <a:t>.</a:t>
            </a:r>
            <a:endParaRPr lang="en-US" sz="2400" b="1" dirty="0">
              <a:latin typeface="+mn-lt"/>
            </a:endParaRPr>
          </a:p>
          <a:p>
            <a:pPr eaLnBrk="1" hangingPunct="1">
              <a:defRPr/>
            </a:pPr>
            <a:r>
              <a:rPr lang="en-US" sz="2400" dirty="0">
                <a:latin typeface="+mn-lt"/>
              </a:rPr>
              <a:t>Searching a binary tree for a value that matches a key value is fast, especially for </a:t>
            </a:r>
            <a:r>
              <a:rPr lang="en-US" sz="2400" b="1" dirty="0">
                <a:solidFill>
                  <a:schemeClr val="tx1"/>
                </a:solidFill>
                <a:latin typeface="+mn-lt"/>
              </a:rPr>
              <a:t>tightly packed </a:t>
            </a:r>
            <a:r>
              <a:rPr lang="en-US" sz="2400" dirty="0">
                <a:latin typeface="+mn-lt"/>
              </a:rPr>
              <a:t>binary trees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6770410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19.7.2 Binary </a:t>
            </a:r>
            <a:r>
              <a:rPr lang="en-US" dirty="0"/>
              <a:t>Search Tree of </a:t>
            </a:r>
            <a:r>
              <a:rPr lang="en-US" dirty="0">
                <a:latin typeface="Consolas" panose="020B0609020204030204" pitchFamily="49" charset="0"/>
              </a:rPr>
              <a:t>IComparable</a:t>
            </a:r>
            <a:r>
              <a:rPr lang="en-US" dirty="0"/>
              <a:t> </a:t>
            </a:r>
            <a:r>
              <a:rPr lang="en-US" dirty="0" smtClean="0"/>
              <a:t>Objects </a:t>
            </a:r>
            <a:r>
              <a:rPr lang="en-US" sz="2000" b="0" dirty="0" smtClean="0"/>
              <a:t>(1 of 2)</a:t>
            </a:r>
            <a:endParaRPr lang="en-US" sz="2000" b="0" dirty="0"/>
          </a:p>
        </p:txBody>
      </p:sp>
      <p:sp>
        <p:nvSpPr>
          <p:cNvPr id="3" name="Text Placeholder 2"/>
          <p:cNvSpPr>
            <a:spLocks noGrp="1"/>
          </p:cNvSpPr>
          <p:nvPr>
            <p:ph type="body" idx="1"/>
          </p:nvPr>
        </p:nvSpPr>
        <p:spPr>
          <a:xfrm>
            <a:off x="457200" y="1600200"/>
            <a:ext cx="5815263" cy="485273"/>
          </a:xfrm>
        </p:spPr>
        <p:txBody>
          <a:bodyPr/>
          <a:lstStyle/>
          <a:p>
            <a:pPr eaLnBrk="1" hangingPunct="1"/>
            <a:r>
              <a:rPr lang="en-US" altLang="en-US" sz="2200" dirty="0">
                <a:latin typeface="+mn-lt"/>
              </a:rPr>
              <a:t>In our next example, we take advantage </a:t>
            </a:r>
            <a:r>
              <a:rPr lang="en-US" altLang="en-US" sz="2200" dirty="0" smtClean="0">
                <a:latin typeface="+mn-lt"/>
              </a:rPr>
              <a:t>of</a:t>
            </a:r>
            <a:endParaRPr lang="en-US" sz="2200" dirty="0">
              <a:latin typeface="+mn-lt"/>
            </a:endParaRPr>
          </a:p>
        </p:txBody>
      </p:sp>
      <p:graphicFrame>
        <p:nvGraphicFramePr>
          <p:cNvPr id="6" name="Object 5" descr="C sharp’s"/>
          <p:cNvGraphicFramePr>
            <a:graphicFrameLocks noChangeAspect="1"/>
          </p:cNvGraphicFramePr>
          <p:nvPr>
            <p:extLst>
              <p:ext uri="{D42A27DB-BD31-4B8C-83A1-F6EECF244321}">
                <p14:modId xmlns:p14="http://schemas.microsoft.com/office/powerpoint/2010/main" val="4035144601"/>
              </p:ext>
            </p:extLst>
          </p:nvPr>
        </p:nvGraphicFramePr>
        <p:xfrm>
          <a:off x="6133564" y="1703675"/>
          <a:ext cx="598640" cy="310407"/>
        </p:xfrm>
        <a:graphic>
          <a:graphicData uri="http://schemas.openxmlformats.org/presentationml/2006/ole">
            <mc:AlternateContent xmlns:mc="http://schemas.openxmlformats.org/markup-compatibility/2006">
              <mc:Choice xmlns:v="urn:schemas-microsoft-com:vml" Requires="v">
                <p:oleObj spid="_x0000_s3145" name="Equation" r:id="rId3" imgW="342720" imgH="177480" progId="Equation.DSMT4">
                  <p:embed/>
                </p:oleObj>
              </mc:Choice>
              <mc:Fallback>
                <p:oleObj name="Equation" r:id="rId3" imgW="342720" imgH="177480" progId="Equation.DSMT4">
                  <p:embed/>
                  <p:pic>
                    <p:nvPicPr>
                      <p:cNvPr id="0" name=""/>
                      <p:cNvPicPr/>
                      <p:nvPr/>
                    </p:nvPicPr>
                    <p:blipFill>
                      <a:blip r:embed="rId4"/>
                      <a:stretch>
                        <a:fillRect/>
                      </a:stretch>
                    </p:blipFill>
                    <p:spPr>
                      <a:xfrm>
                        <a:off x="6133564" y="1703675"/>
                        <a:ext cx="598640" cy="310407"/>
                      </a:xfrm>
                      <a:prstGeom prst="rect">
                        <a:avLst/>
                      </a:prstGeom>
                    </p:spPr>
                  </p:pic>
                </p:oleObj>
              </mc:Fallback>
            </mc:AlternateContent>
          </a:graphicData>
        </a:graphic>
      </p:graphicFrame>
      <p:sp>
        <p:nvSpPr>
          <p:cNvPr id="5" name="Text Placeholder 4"/>
          <p:cNvSpPr>
            <a:spLocks noGrp="1"/>
          </p:cNvSpPr>
          <p:nvPr>
            <p:ph type="body" idx="2"/>
          </p:nvPr>
        </p:nvSpPr>
        <p:spPr>
          <a:xfrm>
            <a:off x="457200" y="1586877"/>
            <a:ext cx="8229600" cy="4186987"/>
          </a:xfrm>
        </p:spPr>
        <p:txBody>
          <a:bodyPr/>
          <a:lstStyle/>
          <a:p>
            <a:pPr marL="273050" indent="5935663" eaLnBrk="1" hangingPunct="1">
              <a:buNone/>
            </a:pPr>
            <a:r>
              <a:rPr lang="en-US" altLang="en-US" sz="2200" dirty="0">
                <a:latin typeface="+mn-lt"/>
              </a:rPr>
              <a:t>polymorphic capabilities by implementing</a:t>
            </a:r>
            <a:r>
              <a:rPr lang="en-US" altLang="en-US" sz="2200" dirty="0"/>
              <a:t> T</a:t>
            </a:r>
            <a:r>
              <a:rPr lang="en-US" altLang="en-US" sz="2200" dirty="0">
                <a:latin typeface="Consolas" panose="020B0609020204030204" pitchFamily="49" charset="0"/>
              </a:rPr>
              <a:t>reeNode</a:t>
            </a:r>
            <a:r>
              <a:rPr lang="en-US" altLang="en-US" sz="2200" dirty="0"/>
              <a:t> </a:t>
            </a:r>
            <a:r>
              <a:rPr lang="en-US" altLang="en-US" sz="2200" dirty="0">
                <a:latin typeface="+mn-lt"/>
              </a:rPr>
              <a:t>and</a:t>
            </a:r>
            <a:r>
              <a:rPr lang="en-US" altLang="en-US" sz="2200" dirty="0"/>
              <a:t> </a:t>
            </a:r>
            <a:r>
              <a:rPr lang="en-US" altLang="en-US" sz="2200" dirty="0">
                <a:latin typeface="Consolas" panose="020B0609020204030204" pitchFamily="49" charset="0"/>
              </a:rPr>
              <a:t>Tree</a:t>
            </a:r>
            <a:r>
              <a:rPr lang="en-US" altLang="en-US" sz="2200" dirty="0"/>
              <a:t> classes </a:t>
            </a:r>
            <a:r>
              <a:rPr lang="en-US" altLang="en-US" sz="2200" dirty="0">
                <a:latin typeface="+mn-lt"/>
              </a:rPr>
              <a:t>that manipulate objects of </a:t>
            </a:r>
            <a:r>
              <a:rPr lang="en-US" altLang="en-US" sz="2200" b="1" dirty="0">
                <a:latin typeface="+mn-lt"/>
              </a:rPr>
              <a:t>any</a:t>
            </a:r>
            <a:r>
              <a:rPr lang="en-US" altLang="en-US" sz="2200" dirty="0">
                <a:latin typeface="+mn-lt"/>
              </a:rPr>
              <a:t> type that implements interface</a:t>
            </a:r>
            <a:r>
              <a:rPr lang="en-US" altLang="en-US" sz="2200" dirty="0"/>
              <a:t> </a:t>
            </a:r>
            <a:r>
              <a:rPr lang="en-US" altLang="en-US" sz="2200" b="1" dirty="0">
                <a:solidFill>
                  <a:schemeClr val="tx1"/>
                </a:solidFill>
                <a:latin typeface="Consolas" panose="020B0609020204030204" pitchFamily="49" charset="0"/>
              </a:rPr>
              <a:t>IComparable</a:t>
            </a:r>
            <a:r>
              <a:rPr lang="en-US" altLang="en-US" sz="2200" dirty="0">
                <a:solidFill>
                  <a:srgbClr val="0000FF"/>
                </a:solidFill>
              </a:rPr>
              <a:t> </a:t>
            </a:r>
            <a:r>
              <a:rPr lang="en-US" altLang="en-US" sz="2200" dirty="0">
                <a:latin typeface="+mn-lt"/>
              </a:rPr>
              <a:t>(namespace</a:t>
            </a:r>
            <a:r>
              <a:rPr lang="en-US" altLang="en-US" sz="2200" dirty="0"/>
              <a:t> </a:t>
            </a:r>
            <a:r>
              <a:rPr lang="en-US" altLang="en-US" sz="2200" dirty="0">
                <a:latin typeface="Consolas" panose="020B0609020204030204" pitchFamily="49" charset="0"/>
              </a:rPr>
              <a:t>System</a:t>
            </a:r>
            <a:r>
              <a:rPr lang="en-US" altLang="en-US" sz="2200" dirty="0">
                <a:latin typeface="+mn-lt"/>
              </a:rPr>
              <a:t>).</a:t>
            </a:r>
          </a:p>
          <a:p>
            <a:pPr eaLnBrk="1" hangingPunct="1"/>
            <a:r>
              <a:rPr lang="en-US" altLang="en-US" sz="2200" dirty="0">
                <a:latin typeface="+mn-lt"/>
              </a:rPr>
              <a:t>It is imperative that we be able to compare objects stored in a binary search tree, so we can determine the path to the insertion point of a new node.</a:t>
            </a:r>
          </a:p>
          <a:p>
            <a:pPr eaLnBrk="1" hangingPunct="1"/>
            <a:r>
              <a:rPr lang="en-US" altLang="en-US" sz="2200" dirty="0">
                <a:latin typeface="+mn-lt"/>
              </a:rPr>
              <a:t>Classes that implement</a:t>
            </a:r>
            <a:r>
              <a:rPr lang="en-US" altLang="en-US" sz="2200" dirty="0"/>
              <a:t> </a:t>
            </a:r>
            <a:r>
              <a:rPr lang="en-US" altLang="en-US" sz="2200" dirty="0">
                <a:latin typeface="Consolas" panose="020B0609020204030204" pitchFamily="49" charset="0"/>
              </a:rPr>
              <a:t>IComparable</a:t>
            </a:r>
            <a:r>
              <a:rPr lang="en-US" altLang="en-US" sz="2200" dirty="0"/>
              <a:t> </a:t>
            </a:r>
            <a:r>
              <a:rPr lang="en-US" altLang="en-US" sz="2200" dirty="0">
                <a:latin typeface="+mn-lt"/>
              </a:rPr>
              <a:t>define method</a:t>
            </a:r>
            <a:r>
              <a:rPr lang="en-US" altLang="en-US" sz="2200" dirty="0"/>
              <a:t> </a:t>
            </a:r>
            <a:r>
              <a:rPr lang="en-US" altLang="en-US" sz="2200" b="1" dirty="0">
                <a:solidFill>
                  <a:schemeClr val="tx1"/>
                </a:solidFill>
                <a:latin typeface="Consolas" panose="020B0609020204030204" pitchFamily="49" charset="0"/>
              </a:rPr>
              <a:t>CompareTo</a:t>
            </a:r>
            <a:r>
              <a:rPr lang="en-US" altLang="en-US" sz="2200" dirty="0">
                <a:latin typeface="+mn-lt"/>
              </a:rPr>
              <a:t>,</a:t>
            </a:r>
            <a:r>
              <a:rPr lang="en-US" altLang="en-US" sz="2200" dirty="0"/>
              <a:t> </a:t>
            </a:r>
            <a:r>
              <a:rPr lang="en-US" altLang="en-US" sz="2200" dirty="0">
                <a:latin typeface="+mn-lt"/>
              </a:rPr>
              <a:t>which compares the object that invokes the method with the object that the method receives as an argument</a:t>
            </a:r>
            <a:r>
              <a:rPr lang="en-US" altLang="en-US" sz="2200" dirty="0" smtClean="0">
                <a:latin typeface="+mn-lt"/>
              </a:rPr>
              <a:t>.</a:t>
            </a:r>
            <a:endParaRPr lang="en-US" sz="2200" dirty="0">
              <a:latin typeface="+mn-lt"/>
            </a:endParaRPr>
          </a:p>
        </p:txBody>
      </p:sp>
    </p:spTree>
    <p:extLst>
      <p:ext uri="{BB962C8B-B14F-4D97-AF65-F5344CB8AC3E}">
        <p14:creationId xmlns:p14="http://schemas.microsoft.com/office/powerpoint/2010/main" val="22634353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19.7.2 Binary Search Tree of </a:t>
            </a:r>
            <a:r>
              <a:rPr lang="en-US" dirty="0">
                <a:latin typeface="Consolas" panose="020B0609020204030204" pitchFamily="49" charset="0"/>
              </a:rPr>
              <a:t>IComparable</a:t>
            </a:r>
            <a:r>
              <a:rPr lang="en-US" dirty="0"/>
              <a:t> Objects </a:t>
            </a:r>
            <a:r>
              <a:rPr lang="en-US" sz="2000" b="0" dirty="0" smtClean="0"/>
              <a:t>(2 of 2</a:t>
            </a:r>
            <a:r>
              <a:rPr lang="en-US" sz="2000" b="0" dirty="0"/>
              <a:t>)</a:t>
            </a:r>
            <a:endParaRPr lang="en-US" dirty="0"/>
          </a:p>
        </p:txBody>
      </p:sp>
      <p:sp>
        <p:nvSpPr>
          <p:cNvPr id="3" name="Text Placeholder 2"/>
          <p:cNvSpPr>
            <a:spLocks noGrp="1"/>
          </p:cNvSpPr>
          <p:nvPr>
            <p:ph type="body" idx="1"/>
          </p:nvPr>
        </p:nvSpPr>
        <p:spPr/>
        <p:txBody>
          <a:bodyPr/>
          <a:lstStyle/>
          <a:p>
            <a:pPr eaLnBrk="1" hangingPunct="1"/>
            <a:r>
              <a:rPr lang="en-US" altLang="en-US" sz="2200" dirty="0">
                <a:latin typeface="+mn-lt"/>
              </a:rPr>
              <a:t>Figures </a:t>
            </a:r>
            <a:r>
              <a:rPr lang="en-US" altLang="en-US" sz="2200" dirty="0" smtClean="0">
                <a:latin typeface="+mn-lt"/>
              </a:rPr>
              <a:t>19.23–19.24(see slide 113) </a:t>
            </a:r>
            <a:r>
              <a:rPr lang="en-US" altLang="en-US" sz="2200" dirty="0">
                <a:latin typeface="+mn-lt"/>
              </a:rPr>
              <a:t>enhance the program of Section 19.7.1 to manipulate </a:t>
            </a:r>
            <a:r>
              <a:rPr lang="en-US" altLang="en-US" sz="2200" dirty="0">
                <a:latin typeface="Consolas" panose="020B0609020204030204" pitchFamily="49" charset="0"/>
              </a:rPr>
              <a:t>IComparable</a:t>
            </a:r>
            <a:r>
              <a:rPr lang="en-US" altLang="en-US" sz="2200" dirty="0">
                <a:latin typeface="+mn-lt"/>
              </a:rPr>
              <a:t> objects</a:t>
            </a:r>
            <a:r>
              <a:rPr lang="en-US" altLang="en-US" sz="2200" dirty="0" smtClean="0">
                <a:latin typeface="+mn-lt"/>
              </a:rPr>
              <a:t>.</a:t>
            </a:r>
            <a:endParaRPr lang="en-US" altLang="en-US" sz="2200" dirty="0">
              <a:latin typeface="+mn-lt"/>
            </a:endParaRPr>
          </a:p>
          <a:p>
            <a:pPr eaLnBrk="1" hangingPunct="1"/>
            <a:r>
              <a:rPr lang="en-US" altLang="en-US" sz="2200" dirty="0">
                <a:latin typeface="+mn-lt"/>
              </a:rPr>
              <a:t>One restriction on the new versions of classes </a:t>
            </a:r>
            <a:r>
              <a:rPr lang="en-US" altLang="en-US" sz="2200" dirty="0">
                <a:latin typeface="Consolas" panose="020B0609020204030204" pitchFamily="49" charset="0"/>
              </a:rPr>
              <a:t>TreeNode</a:t>
            </a:r>
            <a:r>
              <a:rPr lang="en-US" altLang="en-US" sz="2200" dirty="0">
                <a:latin typeface="+mn-lt"/>
              </a:rPr>
              <a:t> and </a:t>
            </a:r>
            <a:r>
              <a:rPr lang="en-US" altLang="en-US" sz="2200" dirty="0">
                <a:latin typeface="Consolas" panose="020B0609020204030204" pitchFamily="49" charset="0"/>
              </a:rPr>
              <a:t>Tree</a:t>
            </a:r>
            <a:r>
              <a:rPr lang="en-US" altLang="en-US" sz="2200" dirty="0">
                <a:latin typeface="+mn-lt"/>
              </a:rPr>
              <a:t> is that each </a:t>
            </a:r>
            <a:r>
              <a:rPr lang="en-US" altLang="en-US" sz="2200" dirty="0">
                <a:latin typeface="Consolas" panose="020B0609020204030204" pitchFamily="49" charset="0"/>
              </a:rPr>
              <a:t>Tree</a:t>
            </a:r>
            <a:r>
              <a:rPr lang="en-US" altLang="en-US" sz="2200" dirty="0">
                <a:latin typeface="+mn-lt"/>
              </a:rPr>
              <a:t> object can contain objects of only one type (e.g., all strings or all doubles</a:t>
            </a:r>
            <a:r>
              <a:rPr lang="en-US" altLang="en-US" sz="2200" dirty="0" smtClean="0">
                <a:latin typeface="+mn-lt"/>
              </a:rPr>
              <a:t>).</a:t>
            </a:r>
            <a:endParaRPr lang="en-US" altLang="en-US" sz="2200" dirty="0">
              <a:latin typeface="+mn-lt"/>
            </a:endParaRPr>
          </a:p>
          <a:p>
            <a:pPr eaLnBrk="1" hangingPunct="1"/>
            <a:r>
              <a:rPr lang="en-US" altLang="en-US" sz="2200" dirty="0">
                <a:latin typeface="+mn-lt"/>
              </a:rPr>
              <a:t>If a program attempts to insert multiple types in the same </a:t>
            </a:r>
            <a:r>
              <a:rPr lang="en-US" altLang="en-US" sz="2200" dirty="0">
                <a:latin typeface="Consolas" panose="020B0609020204030204" pitchFamily="49" charset="0"/>
              </a:rPr>
              <a:t>Tree</a:t>
            </a:r>
            <a:r>
              <a:rPr lang="en-US" altLang="en-US" sz="2200" dirty="0">
                <a:latin typeface="+mn-lt"/>
              </a:rPr>
              <a:t> object, </a:t>
            </a:r>
            <a:r>
              <a:rPr lang="en-US" altLang="en-US" sz="2200" dirty="0">
                <a:latin typeface="Consolas" panose="020B0609020204030204" pitchFamily="49" charset="0"/>
              </a:rPr>
              <a:t>ArgumentExceptions</a:t>
            </a:r>
            <a:r>
              <a:rPr lang="en-US" altLang="en-US" sz="2200" dirty="0">
                <a:latin typeface="+mn-lt"/>
              </a:rPr>
              <a:t> will occur</a:t>
            </a:r>
            <a:r>
              <a:rPr lang="en-US" altLang="en-US" sz="2200" dirty="0" smtClean="0">
                <a:latin typeface="+mn-lt"/>
              </a:rPr>
              <a:t>.</a:t>
            </a:r>
            <a:endParaRPr lang="en-US" altLang="en-US" sz="2200" dirty="0">
              <a:latin typeface="+mn-lt"/>
            </a:endParaRPr>
          </a:p>
          <a:p>
            <a:pPr eaLnBrk="1" hangingPunct="1"/>
            <a:r>
              <a:rPr lang="en-US" altLang="en-US" sz="2200" dirty="0">
                <a:latin typeface="+mn-lt"/>
              </a:rPr>
              <a:t>We modified only five lines of code in class </a:t>
            </a:r>
            <a:r>
              <a:rPr lang="en-US" altLang="en-US" sz="2200" dirty="0">
                <a:latin typeface="Consolas" panose="020B0609020204030204" pitchFamily="49" charset="0"/>
              </a:rPr>
              <a:t>TreeNode</a:t>
            </a:r>
            <a:r>
              <a:rPr lang="en-US" altLang="en-US" sz="2200" dirty="0">
                <a:latin typeface="+mn-lt"/>
              </a:rPr>
              <a:t> (lines 14, 20, 27, 29 and 41 of </a:t>
            </a:r>
            <a:r>
              <a:rPr lang="en-US" altLang="en-US" sz="2200" dirty="0" smtClean="0">
                <a:latin typeface="+mn-lt"/>
              </a:rPr>
              <a:t>Figure </a:t>
            </a:r>
            <a:r>
              <a:rPr lang="en-US" altLang="en-US" sz="2200" dirty="0">
                <a:latin typeface="+mn-lt"/>
              </a:rPr>
              <a:t>19.23) and one line of code in class </a:t>
            </a:r>
            <a:r>
              <a:rPr lang="en-US" altLang="en-US" sz="2200" dirty="0">
                <a:latin typeface="Consolas" panose="020B0609020204030204" pitchFamily="49" charset="0"/>
              </a:rPr>
              <a:t>Tree</a:t>
            </a:r>
            <a:r>
              <a:rPr lang="en-US" altLang="en-US" sz="2200" dirty="0">
                <a:latin typeface="+mn-lt"/>
              </a:rPr>
              <a:t> (line 64) to enable processing of </a:t>
            </a:r>
            <a:r>
              <a:rPr lang="en-US" altLang="en-US" sz="2200" dirty="0">
                <a:latin typeface="Consolas" panose="020B0609020204030204" pitchFamily="49" charset="0"/>
              </a:rPr>
              <a:t>IComparable</a:t>
            </a:r>
            <a:r>
              <a:rPr lang="en-US" altLang="en-US" sz="2200" dirty="0">
                <a:latin typeface="+mn-lt"/>
              </a:rPr>
              <a:t> objects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24793515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19.23 Declaration of Class </a:t>
            </a:r>
            <a:r>
              <a:rPr lang="en-US" dirty="0">
                <a:latin typeface="Consolas" panose="020B0609020204030204" pitchFamily="49" charset="0"/>
              </a:rPr>
              <a:t>TreeNode</a:t>
            </a:r>
            <a:r>
              <a:rPr lang="en-US" dirty="0"/>
              <a:t> and Class </a:t>
            </a:r>
            <a:r>
              <a:rPr lang="en-US" dirty="0">
                <a:latin typeface="Consolas" panose="020B0609020204030204" pitchFamily="49" charset="0"/>
              </a:rPr>
              <a:t>Tree</a:t>
            </a:r>
            <a:r>
              <a:rPr lang="en-US" b="0" dirty="0" smtClean="0"/>
              <a:t> </a:t>
            </a:r>
            <a:r>
              <a:rPr lang="en-US" sz="2000" b="0" dirty="0" smtClean="0"/>
              <a:t>(1 </a:t>
            </a:r>
            <a:r>
              <a:rPr lang="en-US" sz="2000" b="0" dirty="0"/>
              <a:t>of </a:t>
            </a:r>
            <a:r>
              <a:rPr lang="en-US" sz="2000" b="0" dirty="0" smtClean="0"/>
              <a:t>7)</a:t>
            </a:r>
            <a:endParaRPr lang="en-US" sz="2000" b="0" dirty="0"/>
          </a:p>
        </p:txBody>
      </p:sp>
      <p:pic>
        <p:nvPicPr>
          <p:cNvPr id="5" name="Picture 4" descr="Program code for declaring class tree node and class tree. Line 1: forward slash, forward slash, figure period 19.23, colon, binary tree library 2, period, c s. Line 2: forward slash, forward slash, declaration of class tree node, and class tree. Line 3: using system, semicolon. Line 4: blank. Line 5: namespace binary tree library 2. Line 6: left brace. Line 7, indented once: forward slash, forward slash, class tree node, declaration. Line 8, indented once: class tree node. Line 9, indented once: left brace. Line 10, indented twice: forward slash, forward slash, automatic property left node. Line 11, indented twice: public tree node, left node, left brace, get, semicolon, set, semicolon, right brace. Line 12: blank. Line 13, indented twice: forward slash, forward slash, automatic property data. Line 14, indented twice: public i comparable data, left brace, get, semicolon, private set, semicolon, right brace. Line 15: blank. Line 16, indented twice: forward slash, forward slash, automatic property right node. Line 17, indented twice: public tree node, right node, left brace, get, semicolon, set, semicolon, right brace. Line 18: blank. Line 19, indented twice: forward slash, forward slash, initialize data and make this a leaf node. Line 20, indented twice: public tree node, left parenthesis, i comparable node data, right parenthesis. Line 21, indented twice: left brace. Line 22, indented three times: data = node data, semicolon. Line 23, indented twice: right brace. Line 24: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17" y="1621660"/>
            <a:ext cx="6341967" cy="4684687"/>
          </a:xfrm>
          <a:prstGeom prst="rect">
            <a:avLst/>
          </a:prstGeom>
        </p:spPr>
      </p:pic>
    </p:spTree>
    <p:extLst>
      <p:ext uri="{BB962C8B-B14F-4D97-AF65-F5344CB8AC3E}">
        <p14:creationId xmlns:p14="http://schemas.microsoft.com/office/powerpoint/2010/main" val="3646201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(2 </a:t>
            </a:r>
            <a:r>
              <a:rPr lang="en-US" sz="2000" b="0" dirty="0"/>
              <a:t>of 7)</a:t>
            </a:r>
            <a:endParaRPr lang="en-US" dirty="0"/>
          </a:p>
        </p:txBody>
      </p:sp>
      <p:pic>
        <p:nvPicPr>
          <p:cNvPr id="4" name="Picture 3" descr="Line 25, indented twice: forward slash, forward slash, insert tree node, into tree that contains nodes, semicolon. Line 26, indented twice: forward slash, forward slash, ignore duplicate values. Line 27, indented twice: public void insert, left parenthesis, i comparable, insert value, right parenthesis. Line 28, indented twice: left brace. Line 29, indented three times: if, left parenthesis, insert value, period, compare to, left parenthesis, data, right parenthesis, left angle bracket, 0, right parenthesis, forward slash, forward slash, insert in left sub tree. Line 30, indented three times: left brace. Line 31, indented four times: forward slash, forward slash, insert new tree node. Line 32, indented four times: if, left parenthesis, left node = = null, right parenthesis. Line 33, indented four times: left brace. Line 34, indented three times: left node = new tree node, left parenthesis, insert value, right parenthesis, semicolon. Line 35, indented twice: right brace. Line 36, indented twice: else, forward slash, forward slash, continue traversing left sub tree. Line 37, indented twice: left brace. Line 38, indented three times: left node, period, insert, left parenthesis, insert value, right parenthesis, semicolon. Line 39, indented twice: right brace. Line 40, indented on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28" y="1675365"/>
            <a:ext cx="7766743" cy="3507269"/>
          </a:xfrm>
          <a:prstGeom prst="rect">
            <a:avLst/>
          </a:prstGeom>
        </p:spPr>
      </p:pic>
    </p:spTree>
    <p:extLst>
      <p:ext uri="{BB962C8B-B14F-4D97-AF65-F5344CB8AC3E}">
        <p14:creationId xmlns:p14="http://schemas.microsoft.com/office/powerpoint/2010/main" val="18057392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(3 </a:t>
            </a:r>
            <a:r>
              <a:rPr lang="en-US" sz="2000" b="0" dirty="0"/>
              <a:t>of 7)</a:t>
            </a:r>
            <a:endParaRPr lang="en-US" dirty="0"/>
          </a:p>
        </p:txBody>
      </p:sp>
      <p:pic>
        <p:nvPicPr>
          <p:cNvPr id="4" name="Picture 3" descr="Line 41, indented once: else if, left parenthesis, insert value, period, compare to, left parenthesis, data, right angle bracket, 0, right parenthesis, forward slash, forward slash, insert in right. Line 42, indented once: left brace. Line 43, indented twice: forward slash, forward slash, insert new tree node. Line 44, indented twice: if, left parenthesis, right node = = null, right parenthesis. Line 45, indented twice: left brace. Line 46, indented three times: right node = new tree node, left parenthesis, insert value, right parenthesis, semicolon. Line 47, indented twice: right brace. Line 48, indented twice: else, forward slash, forward slash, continue traversing right sub tree. Line 49, indented twice: left brace. Line 50, indented five times: right node, period, insert, left parenthesis, insert value, right parenthesis, semicolon. Line 51, indented four times: right brace. Line 52, indented three times: right brace. Line 53, indented twice: right brace. Line 54, indented once: right brace. Line 5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97" y="1717830"/>
            <a:ext cx="7707111" cy="3304354"/>
          </a:xfrm>
          <a:prstGeom prst="rect">
            <a:avLst/>
          </a:prstGeom>
        </p:spPr>
      </p:pic>
    </p:spTree>
    <p:extLst>
      <p:ext uri="{BB962C8B-B14F-4D97-AF65-F5344CB8AC3E}">
        <p14:creationId xmlns:p14="http://schemas.microsoft.com/office/powerpoint/2010/main" val="16455207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(4 </a:t>
            </a:r>
            <a:r>
              <a:rPr lang="en-US" sz="2000" b="0" dirty="0"/>
              <a:t>of 7)</a:t>
            </a:r>
            <a:endParaRPr lang="en-US" dirty="0"/>
          </a:p>
        </p:txBody>
      </p:sp>
      <p:pic>
        <p:nvPicPr>
          <p:cNvPr id="4" name="Picture 3" descr="Line 56, indented once: forward slash, forward slash, class tree declaration. Line 57, indented once: public class tree. Line 58, indented once: left brace. Line 59, indented twice: private tree node, root, semicolon. Line 60: blank. Line 61, indented twice: forward slash, forward slash, insert a new node in the binary search tree. Line 62, indented twice: forward slash, forward slash, if the root node is null, comma, create the root node here. Line 63, indented twice: forward slash, forward slash, otherwise, comma, call the insert method of class tree node. Line 64, indented twice: public void insert node, left parenthesis, i comparable, insert value, right parenthesis. Line 65, indented three times: left brace. Line 66, indented three times: if, left parenthesis, root = = null, right parenthesis. Line 67, indented twice: left brace. Line 68, indented three times: root = new tree node, left parenthesis, insert value, right parenthesis, semicolon. Line 69, indented twice: right brace. Line 70, indented twice: else. Line 71, indented twice: left brace. Line 72, indented three times: root, period, insert, left parenthesis, insert value, right parenthesis, semicolon. Line 73, indented twice: right brace. Line 74, indented once: right brace. Line 7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10" y="1574818"/>
            <a:ext cx="7762875" cy="4552950"/>
          </a:xfrm>
          <a:prstGeom prst="rect">
            <a:avLst/>
          </a:prstGeom>
        </p:spPr>
      </p:pic>
    </p:spTree>
    <p:extLst>
      <p:ext uri="{BB962C8B-B14F-4D97-AF65-F5344CB8AC3E}">
        <p14:creationId xmlns:p14="http://schemas.microsoft.com/office/powerpoint/2010/main" val="366964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19.1 </a:t>
            </a:r>
            <a:r>
              <a:rPr lang="en-US" dirty="0"/>
              <a:t>Self-Referential </a:t>
            </a:r>
            <a:r>
              <a:rPr lang="en-US" dirty="0">
                <a:latin typeface="Consolas" panose="020B0609020204030204" pitchFamily="49" charset="0"/>
              </a:rPr>
              <a:t>Node</a:t>
            </a:r>
            <a:r>
              <a:rPr lang="en-US" dirty="0"/>
              <a:t> Class Declaration</a:t>
            </a:r>
          </a:p>
        </p:txBody>
      </p:sp>
      <p:pic>
        <p:nvPicPr>
          <p:cNvPr id="3" name="Picture 2" descr="Program code for self-referential node class declaration. Line 1: forward slash, forward slash, figure period 19.1. Line 2: forward slash, forward slash, self-referential node class declaration. Line 3: class node. Line 4: left brace. Line 5, indented once: public i n t, data, left brace, get, semicolon, set, semicolon, right brace, forward slash, forward slash, store integer data. Line 6, indented once: public node next, left brace, get, semicolon, set, semicolon, right brace, forward slash, forward slash, store reference to next node. Line 7: blank. Line 8, indented once: public node, left parenthesis, i n t, data, right parenthesis. Line 9, indented once: left brace. Line 10, indented twice: data = data, semicolon. Line 11, indented once: right brace. Line 1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89" y="1768128"/>
            <a:ext cx="8011421" cy="2997279"/>
          </a:xfrm>
          <a:prstGeom prst="rect">
            <a:avLst/>
          </a:prstGeom>
        </p:spPr>
      </p:pic>
    </p:spTree>
    <p:extLst>
      <p:ext uri="{BB962C8B-B14F-4D97-AF65-F5344CB8AC3E}">
        <p14:creationId xmlns:p14="http://schemas.microsoft.com/office/powerpoint/2010/main" val="15205787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(5 </a:t>
            </a:r>
            <a:r>
              <a:rPr lang="en-US" sz="2000" b="0" dirty="0"/>
              <a:t>of 7)</a:t>
            </a:r>
            <a:endParaRPr lang="en-US" dirty="0"/>
          </a:p>
        </p:txBody>
      </p:sp>
      <p:pic>
        <p:nvPicPr>
          <p:cNvPr id="4" name="Picture 3" descr="Line 76, indented once: forward slash, forward slash, begin preorder traversal. Line 77, indented once: public void preorder traversal, left parenthesis, right parenthesis. Line 78, indented once: left brace. Line 79, indented twice: preorder helper, left parenthesis, root, right parenthesis, semicolon. Line 80, indented once: right brace. Line 81: blank. Line 82, indented once: forward slash, forward slash, recursive method to perform preorder traversal. Line 83, indented once: private void preorder helper, left parenthesis, tree node, node, right parenthesis. Line 84, indented once: left brace. Line 85, indented twice: if, left parenthesis, node, exclamation point = null, right parenthesis. Line 86, indented twice: left brace. Line 87, indented three times: forward slash, forward slash, output node data. Line 88, indented three times: console, period, write, left parenthesis, dollar, open quotes, left brace, node, period, data, right brace, close quotes, right parenthesis, semicolon. Line 89: blank. Line 90, indented three times: forward slash, forward slash, traverse left sub tree. Line 91, indented three times: preorder helper, left parenthesis, node, period, left node, right parenthesis, semicolon. Line 92: blank. Line 93, indented three times: forward slash, forward slash, traverse right sub tree. Line 94, indented three times: preorder helper, left parenthesis, node, period, right node, right parenthesis, semicolon. Line 95, indented twice: right brace. Line 96, indented once: right brace. Line 97: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93" y="1579298"/>
            <a:ext cx="7613708" cy="4646404"/>
          </a:xfrm>
          <a:prstGeom prst="rect">
            <a:avLst/>
          </a:prstGeom>
        </p:spPr>
      </p:pic>
    </p:spTree>
    <p:extLst>
      <p:ext uri="{BB962C8B-B14F-4D97-AF65-F5344CB8AC3E}">
        <p14:creationId xmlns:p14="http://schemas.microsoft.com/office/powerpoint/2010/main" val="4385628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(6 </a:t>
            </a:r>
            <a:r>
              <a:rPr lang="en-US" sz="2000" b="0" dirty="0"/>
              <a:t>of 7)</a:t>
            </a:r>
            <a:endParaRPr lang="en-US" dirty="0"/>
          </a:p>
        </p:txBody>
      </p:sp>
      <p:pic>
        <p:nvPicPr>
          <p:cNvPr id="4" name="Picture 3" descr="Line 98, indented once: forward slash, forward slash, begin in order, traversal. Line 99, indented once: public void in order, traversal, left parenthesis, right parenthesis. Line 100, indented once: left brace. Line 101, indented twice: in order helper, left parenthesis, root, right parenthesis, semicolon. Line 102, indented once: right brace. Line 103: blank. Line 104, indented once: forward slash, forward slash, recursive method to perform in order, traversal. Line 105, indented once: private void in order helper, left parenthesis, tree node, node, right parenthesis. Line 106, indented once: left brace. Line 107, indented twice: if, left parenthesis, node, exclamation point = null, right parenthesis. Line 108, indented twice: left brace. Line 109, indented three times: forward slash, forward slash, traverse left sub tree. Line 110, indented three times: in order helper, left parenthesis, node, period, left node, right parenthesis, semicolon. Line 111: blank. Line 112, indented three times: forward slash, forward slash, output node data. Line 113, indented three times: console, period, write, left parenthesis, dollar, open quotes, left brace, node, period, data, right brace, close quotes, right parenthesis, semicolon. Line 114: blank. Line 115, indented three times: forward slash, forward slash, traverse right sub tree. Line 116, indented three times: in order helper, left parenthesis, node, period, right node, right parenthesis, semicolon. Line 117, indented twice: right brace. Line 118, indented once: right brace. Line 1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50" y="1596173"/>
            <a:ext cx="7395900" cy="4674850"/>
          </a:xfrm>
          <a:prstGeom prst="rect">
            <a:avLst/>
          </a:prstGeom>
        </p:spPr>
      </p:pic>
    </p:spTree>
    <p:extLst>
      <p:ext uri="{BB962C8B-B14F-4D97-AF65-F5344CB8AC3E}">
        <p14:creationId xmlns:p14="http://schemas.microsoft.com/office/powerpoint/2010/main" val="16746925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19.23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(7 </a:t>
            </a:r>
            <a:r>
              <a:rPr lang="en-US" sz="2000" b="0" dirty="0"/>
              <a:t>of 7)</a:t>
            </a:r>
            <a:endParaRPr lang="en-US" dirty="0"/>
          </a:p>
        </p:txBody>
      </p:sp>
      <p:pic>
        <p:nvPicPr>
          <p:cNvPr id="4" name="Picture 3" descr="Line 120, indented once: forward slash, forward slash, begin post order, traversal. Line 121, indented once: public void post order traversal, left parenthesis, right parenthesis. Line 122, indented once: left brace. Line 123, indented twice: post order helper, left parenthesis, root, right parenthesis, semicolon. Line 124, indented once: right brace. Line 125: blank. Line 126, indented once: forward slash, forward slash, recursive method to perform post order traversal. Line 127, indented once: private void post order helper, left parenthesis, tree node node, right parenthesis. Line 128, indented once: left brace. Line 129, indented twice: if, left parenthesis, node, exclamation point = null, right parenthesis. Line 130, indented twice: left brace. Line 131, indented three times: forward slash, forward slash, traverse left sub tree. Line 132, indented three times: post order helper, left parenthesis, node, period, left node, right parenthesis, semicolon. Line 133: blank. Line 134, indented four times: forward slash, forward slash, traverse right sub tree. Line 135, indented four times: post order helper, left parenthesis, node, period, right node, right parenthesis, semicolon. Line 136: blank. Line 137, indented four times: forward slash, forward slash, output node data. Line 138, indented four times: console, period, write, left parenthesis, dollar, open quotes, left brace, node, period, data, right brace, close quotes, right parenthesis, semicolon. Line 139, indented three times: right brace. Line 140, indented twice: right brace. Line 141, indented once: right brace. Line 14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211" y="1560698"/>
            <a:ext cx="7419072" cy="4772451"/>
          </a:xfrm>
          <a:prstGeom prst="rect">
            <a:avLst/>
          </a:prstGeom>
        </p:spPr>
      </p:pic>
    </p:spTree>
    <p:extLst>
      <p:ext uri="{BB962C8B-B14F-4D97-AF65-F5344CB8AC3E}">
        <p14:creationId xmlns:p14="http://schemas.microsoft.com/office/powerpoint/2010/main" val="34425511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19.24 </a:t>
            </a:r>
            <a:r>
              <a:rPr lang="en-US" dirty="0"/>
              <a:t>Testing Class </a:t>
            </a:r>
            <a:r>
              <a:rPr lang="en-US" dirty="0">
                <a:latin typeface="Consolas" panose="020B0609020204030204" pitchFamily="49" charset="0"/>
              </a:rPr>
              <a:t>Tree</a:t>
            </a:r>
            <a:r>
              <a:rPr lang="en-US" dirty="0"/>
              <a:t> with </a:t>
            </a:r>
            <a:r>
              <a:rPr lang="en-US" dirty="0">
                <a:latin typeface="Consolas" panose="020B0609020204030204" pitchFamily="49" charset="0"/>
              </a:rPr>
              <a:t>IComparable</a:t>
            </a:r>
            <a:r>
              <a:rPr lang="en-US" dirty="0"/>
              <a:t> Objects</a:t>
            </a:r>
            <a:r>
              <a:rPr lang="en-US" b="0" dirty="0"/>
              <a:t> </a:t>
            </a:r>
            <a:r>
              <a:rPr lang="en-US" sz="2000" b="0" dirty="0" smtClean="0"/>
              <a:t>(1 of 5)</a:t>
            </a:r>
            <a:endParaRPr lang="en-US" sz="2000" b="0" dirty="0"/>
          </a:p>
        </p:txBody>
      </p:sp>
      <p:pic>
        <p:nvPicPr>
          <p:cNvPr id="6" name="Picture 5" descr="Program code for testing class tree with I comparable objects. Line 1: forward slash, forward slash, figure period 19.24, colon, tree test, period, c s. Line 2: forward slash, forward slash, testing class tree with i comparable, objects. Line 3: using system, semicolon. Line 4: using binary tree library 2, semicolon. Line 5: blank. Line 6: forward slash, forward slash, class tree test, declaration. Line 7: public class tree test. Line 8: left brace. Line 9, indented once: forward slash, forward slash, test class tree. Line 10, indented once: static void main, left parenthesis, right parenthesis. Line 11, indented once: left brace. Line 12, indented twice: i n t, left bracket, right bracket, i n t array = left brace, 8, comma, 2, comma, 4, comma, 3, comma, 1, comma, 7, comma, 5, comma, 6, right brace, semicolon. Line 13, indented twice: double, left bracket, right bracket, double array = left brace, 8.8, comma, 2.2, comma, 4.4, comma, 3.3, comma, 1.1, comma, 7.7, comma, 5.5, comma, 6.6, right brace, semicolon. Line 14, indented twice: string, left bracket, right bracket, string array =. Line 15, indented three times: left brace, open quotes, eight, close quotes, comma, open quotes, two, close quotes, comma, open quotes, four, close quotes, comma, open quotes, three, close quotes, comma, open quotes, one, close quotes, comma, open quotes, seven, close quotes, comma, open quotes, five, close quotes, comma, open quotes, six, close quotes, right brace, semicolon. Line 16: blank. Line 17, indented twice: forward slash, forward slash, create i n t, tree. Line 18, indented twice: tree i n t tree = new tree, left parenthesis, right parenthesis, semicolon. Line 19, indented twice: populate tree, left parenthesis, i n t array, comma, i n t tree, comma, name of, left parenthesis, i n t tree, right parenthesis, right parenthesis, semicolon. Line 20, indented twice: traverse tree, left parenthesis, i n t tree, comma, name of, left parenthesis, i n t tree, right parenthesis, right parenthesis, semicolon. Line 21: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99" y="1621311"/>
            <a:ext cx="7675896" cy="4504259"/>
          </a:xfrm>
          <a:prstGeom prst="rect">
            <a:avLst/>
          </a:prstGeom>
        </p:spPr>
      </p:pic>
    </p:spTree>
    <p:extLst>
      <p:ext uri="{BB962C8B-B14F-4D97-AF65-F5344CB8AC3E}">
        <p14:creationId xmlns:p14="http://schemas.microsoft.com/office/powerpoint/2010/main" val="31041056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19.24 Testing Class </a:t>
            </a:r>
            <a:r>
              <a:rPr lang="en-US" dirty="0">
                <a:latin typeface="Consolas" panose="020B0609020204030204" pitchFamily="49" charset="0"/>
              </a:rPr>
              <a:t>Tree</a:t>
            </a:r>
            <a:r>
              <a:rPr lang="en-US" dirty="0"/>
              <a:t> with </a:t>
            </a:r>
            <a:r>
              <a:rPr lang="en-US" dirty="0">
                <a:latin typeface="Consolas" panose="020B0609020204030204" pitchFamily="49" charset="0"/>
              </a:rPr>
              <a:t>IComparable</a:t>
            </a:r>
            <a:r>
              <a:rPr lang="en-US" dirty="0"/>
              <a:t> Objects</a:t>
            </a:r>
            <a:r>
              <a:rPr lang="en-US" b="0" dirty="0"/>
              <a:t> </a:t>
            </a:r>
            <a:r>
              <a:rPr lang="en-US" sz="2000" b="0" dirty="0" smtClean="0"/>
              <a:t>(2 </a:t>
            </a:r>
            <a:r>
              <a:rPr lang="en-US" sz="2000" b="0" dirty="0"/>
              <a:t>of 5)</a:t>
            </a:r>
            <a:endParaRPr lang="en-US" dirty="0"/>
          </a:p>
        </p:txBody>
      </p:sp>
      <p:pic>
        <p:nvPicPr>
          <p:cNvPr id="4" name="Picture 3" descr="22, indented twice: forward slash, forward slash, create double tree. Line 23, indented twice: tree doubletree = new tree, left parenthesis, right parenthesis, semicolon. Line 24, indented twice: populate tree, left parenthesis, double array, comma, double tree, comma, name of, left parenthesis, double tree, right parenthesis, right parenthesis, semicolon. Line 25, indented twice: traverse tree, left parenthesis, double tree, comma, name of, left parenthesis, double tree, right parenthesis, right parenthesis, semicolon. Line 26: blank. Line 27, indented twice: forward slash, forward slash, create string tree. Line 28, indented twice: tree string tree = new tree, left parenthesis, right parenthesis, semicolon. Line 29, indented twice: populate tree, left parenthesis, string array, comma, string tree, comma, name of, left parenthesis, string tree, right parenthesis, right parenthesis, semicolon. Line 30, indented twice: traverse tree, left parenthesis, string tree, comma, name of, left parenthesis, string tree, right parenthesis, right parenthesis, semicolon. Line 31, indented once: right brace. Line 32: blank. Line 33, indented once: forward slash, forward slash, populate tree with array elements. Line 34, indented once: private static void populate tree, left parenthesis, array array, comma, tree tree, comma, string name, right parenthesis. Line 35, indented once: left brace. Line 36, indented twice: console, period, write line, left parenthesis, dollar, open quotes, back slash, n, back slash, n, back slash, n inserting into, left brace, name, right brace, colon, close quotes, right parenthesis, semicolon. Line 37: blank. Line 38, indented twice: for each, left parenthesis, i comparable, data in array, right parenthesis. Line 39, indented twice: left brace. Line 40, indented three times: console, period, write, left parenthesis, dollar, open quotes, left brace, data, right brace, close quotes, right parenthesis, semicolon. Line 41, indented three times: tree, period, insert node, left parenthesis, data, right parenthesis, semicolon. Line 42, indented twice: right brace. Line 43, indented once: right brace. Line 44: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65" y="1593959"/>
            <a:ext cx="7197564" cy="4594724"/>
          </a:xfrm>
          <a:prstGeom prst="rect">
            <a:avLst/>
          </a:prstGeom>
        </p:spPr>
      </p:pic>
    </p:spTree>
    <p:extLst>
      <p:ext uri="{BB962C8B-B14F-4D97-AF65-F5344CB8AC3E}">
        <p14:creationId xmlns:p14="http://schemas.microsoft.com/office/powerpoint/2010/main" val="761383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19.24 Testing Class </a:t>
            </a:r>
            <a:r>
              <a:rPr lang="en-US" dirty="0">
                <a:latin typeface="Consolas" panose="020B0609020204030204" pitchFamily="49" charset="0"/>
              </a:rPr>
              <a:t>Tree</a:t>
            </a:r>
            <a:r>
              <a:rPr lang="en-US" dirty="0"/>
              <a:t> with </a:t>
            </a:r>
            <a:r>
              <a:rPr lang="en-US" dirty="0">
                <a:latin typeface="Consolas" panose="020B0609020204030204" pitchFamily="49" charset="0"/>
              </a:rPr>
              <a:t>IComparable</a:t>
            </a:r>
            <a:r>
              <a:rPr lang="en-US" dirty="0"/>
              <a:t> Objects</a:t>
            </a:r>
            <a:r>
              <a:rPr lang="en-US" b="0" dirty="0"/>
              <a:t> </a:t>
            </a:r>
            <a:r>
              <a:rPr lang="en-US" sz="2000" b="0" dirty="0" smtClean="0"/>
              <a:t>(3 </a:t>
            </a:r>
            <a:r>
              <a:rPr lang="en-US" sz="2000" b="0" dirty="0"/>
              <a:t>of 5)</a:t>
            </a:r>
            <a:endParaRPr lang="en-US" dirty="0"/>
          </a:p>
        </p:txBody>
      </p:sp>
      <p:pic>
        <p:nvPicPr>
          <p:cNvPr id="4" name="Picture 3" descr="Line 45, indented once: forward slash, forward slash, perform traversals. Line 46, indented once: private static void traverse tree, left parenthesis, tree tree, comma, string tree type, right parenthesis. Line 47, indented once: left brace. Line 48, indented twice: forward slash, forward slash, perform preorder traversal of tree. Line 49, indented twice: console, period, write line, left parenthesis, dollar, open quotes, back slash, n, back slash, n preorder traversal of, left brace, tree type, right brace, close quotes, right parenthesis, semicolon. Line 50, indented twice: tree, period, preorder traversal, left parenthesis, right parenthesis, semicolon. Line 51: blank. Line 52, indented twice: forward slash, forward slash, perform in order, traversal of tree. Line 53, indented twice: console, period, write line, left parenthesis, dollar, open quotes, back slash, n, back slash, n in order traversal of, left brace, tree type, right brace, close quotes, right parenthesis, semicolon. Line 54, indented twice: tree, period, in order, traversal, left parenthesis, right parenthesis, semicolon. Line 55: blank. Line 56, indented twice: forward slash, forward slash, perform post order, traversal of tree. Line 57, indented twice: console, period, write line, left parenthesis, dollar, open quotes, back slash, n, back slash, n post order traversal of, left brace, tree type, right brace, close quotes, right parenthesis, semicolon. Line 58, indented twice: tree, period, post order traversal, left parenthesis, right parenthesis, semicolon. Line 59, indented once: right brace. Line 60: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44" y="1652035"/>
            <a:ext cx="7728712" cy="3513050"/>
          </a:xfrm>
          <a:prstGeom prst="rect">
            <a:avLst/>
          </a:prstGeom>
        </p:spPr>
      </p:pic>
    </p:spTree>
    <p:extLst>
      <p:ext uri="{BB962C8B-B14F-4D97-AF65-F5344CB8AC3E}">
        <p14:creationId xmlns:p14="http://schemas.microsoft.com/office/powerpoint/2010/main" val="15531334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19.24 Testing Class </a:t>
            </a:r>
            <a:r>
              <a:rPr lang="en-US" dirty="0">
                <a:latin typeface="Consolas" panose="020B0609020204030204" pitchFamily="49" charset="0"/>
              </a:rPr>
              <a:t>Tree</a:t>
            </a:r>
            <a:r>
              <a:rPr lang="en-US" dirty="0"/>
              <a:t> with </a:t>
            </a:r>
            <a:r>
              <a:rPr lang="en-US" dirty="0">
                <a:latin typeface="Consolas" panose="020B0609020204030204" pitchFamily="49" charset="0"/>
              </a:rPr>
              <a:t>IComparable</a:t>
            </a:r>
            <a:r>
              <a:rPr lang="en-US" dirty="0"/>
              <a:t> Objects</a:t>
            </a:r>
            <a:r>
              <a:rPr lang="en-US" b="0" dirty="0"/>
              <a:t> </a:t>
            </a:r>
            <a:r>
              <a:rPr lang="en-US" sz="2000" b="0" dirty="0" smtClean="0"/>
              <a:t>(4 </a:t>
            </a:r>
            <a:r>
              <a:rPr lang="en-US" sz="2000" b="0" dirty="0"/>
              <a:t>of 5)</a:t>
            </a:r>
            <a:endParaRPr lang="en-US" dirty="0"/>
          </a:p>
        </p:txBody>
      </p:sp>
      <p:pic>
        <p:nvPicPr>
          <p:cNvPr id="4" name="Picture 3" descr="The output of testing class tree with I comparable objects. Line 1: inserting into i n t tree: Line 2: 8 2 4 3 1 7 5 6. Line 3: preorder traversal of i n t tree. Line 4: 8 2 1 4 3 7 5 6. Line 5: in order, traversal of i n t tree. Line 6: 1 2 3 4 5 6 7 8. Line 7: post order, traversal of i n t tree. Line 8: 1 3 6 5 7 4 2 8. Line 9: inserting into doubletree colon. Line 10: 8.8, 2.2, 4. 4, 3.3, 1.1, 7.7, 5.5, 6.6. Line 11: preorder traversal of double tree. Line 12: 8.8, 2.2, 1.1, 4.4, 3.3, 7.7, 5.5, 6.6. Line 13: in order, traversal of double tree. Line 14: 1.1, 2.2, 3.3, 4.4, 5.5, 6.6, 7.7, 8.8. Line 15: post order, traversal of doubletree. Line 16: 1.1, 3.3, 6.6, 5.5, 7.7, 4.4, 2.2,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89" y="1673749"/>
            <a:ext cx="7589823" cy="4430953"/>
          </a:xfrm>
          <a:prstGeom prst="rect">
            <a:avLst/>
          </a:prstGeom>
        </p:spPr>
      </p:pic>
    </p:spTree>
    <p:extLst>
      <p:ext uri="{BB962C8B-B14F-4D97-AF65-F5344CB8AC3E}">
        <p14:creationId xmlns:p14="http://schemas.microsoft.com/office/powerpoint/2010/main" val="226225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19.24 Testing Class </a:t>
            </a:r>
            <a:r>
              <a:rPr lang="en-US" dirty="0">
                <a:latin typeface="Consolas" panose="020B0609020204030204" pitchFamily="49" charset="0"/>
              </a:rPr>
              <a:t>Tree</a:t>
            </a:r>
            <a:r>
              <a:rPr lang="en-US" dirty="0"/>
              <a:t> with </a:t>
            </a:r>
            <a:r>
              <a:rPr lang="en-US" dirty="0">
                <a:latin typeface="Consolas" panose="020B0609020204030204" pitchFamily="49" charset="0"/>
              </a:rPr>
              <a:t>IComparable</a:t>
            </a:r>
            <a:r>
              <a:rPr lang="en-US" dirty="0"/>
              <a:t> Objects</a:t>
            </a:r>
            <a:r>
              <a:rPr lang="en-US" b="0" dirty="0"/>
              <a:t> </a:t>
            </a:r>
            <a:r>
              <a:rPr lang="en-US" sz="2000" b="0" dirty="0" smtClean="0"/>
              <a:t>(5 </a:t>
            </a:r>
            <a:r>
              <a:rPr lang="en-US" sz="2000" b="0" dirty="0"/>
              <a:t>of 5)</a:t>
            </a:r>
            <a:endParaRPr lang="en-US" dirty="0"/>
          </a:p>
        </p:txBody>
      </p:sp>
      <p:pic>
        <p:nvPicPr>
          <p:cNvPr id="4" name="Picture 3" descr="Line 17: inserting into string tree, colon. Line 18: eight two four three one seven five six. Line 19: preorder traversal of string tree. Line 20: eight two four five three one seven six. Line 21: in order, traversal of string tree. Line 22: eight five four one seven six three two. Line 23: post order, traversal of string tree. Line 24: five six seven one three four two e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95" y="1692719"/>
            <a:ext cx="7837394" cy="2322190"/>
          </a:xfrm>
          <a:prstGeom prst="rect">
            <a:avLst/>
          </a:prstGeom>
        </p:spPr>
      </p:pic>
    </p:spTree>
    <p:extLst>
      <p:ext uri="{BB962C8B-B14F-4D97-AF65-F5344CB8AC3E}">
        <p14:creationId xmlns:p14="http://schemas.microsoft.com/office/powerpoint/2010/main" val="174884781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19.3 Self-Referential Classes </a:t>
            </a:r>
            <a:r>
              <a:rPr lang="en-US" sz="2000" b="0" dirty="0" smtClean="0"/>
              <a:t>(2 </a:t>
            </a:r>
            <a:r>
              <a:rPr lang="en-US" sz="2000" b="0" dirty="0"/>
              <a:t>of </a:t>
            </a:r>
            <a:r>
              <a:rPr lang="en-US" sz="2000" b="0" dirty="0" smtClean="0"/>
              <a:t>3)</a:t>
            </a:r>
            <a:endParaRPr lang="en-US" dirty="0"/>
          </a:p>
        </p:txBody>
      </p:sp>
      <p:sp>
        <p:nvSpPr>
          <p:cNvPr id="4" name="Text Placeholder 3"/>
          <p:cNvSpPr>
            <a:spLocks noGrp="1"/>
          </p:cNvSpPr>
          <p:nvPr>
            <p:ph type="body" idx="1"/>
          </p:nvPr>
        </p:nvSpPr>
        <p:spPr/>
        <p:txBody>
          <a:bodyPr/>
          <a:lstStyle/>
          <a:p>
            <a:pPr eaLnBrk="1" hangingPunct="1"/>
            <a:r>
              <a:rPr lang="en-US" altLang="en-US" sz="2400" dirty="0">
                <a:latin typeface="+mn-lt"/>
              </a:rPr>
              <a:t>Figure </a:t>
            </a:r>
            <a:r>
              <a:rPr lang="en-US" altLang="en-US" sz="2400" dirty="0" smtClean="0">
                <a:latin typeface="+mn-lt"/>
              </a:rPr>
              <a:t>19.2(see slide 14) </a:t>
            </a:r>
            <a:r>
              <a:rPr lang="en-US" altLang="en-US" sz="2400" dirty="0">
                <a:latin typeface="+mn-lt"/>
              </a:rPr>
              <a:t>illustrates two self-referential objects </a:t>
            </a:r>
            <a:r>
              <a:rPr lang="en-US" altLang="en-US" sz="2400" b="1" dirty="0">
                <a:latin typeface="+mn-lt"/>
              </a:rPr>
              <a:t>linked</a:t>
            </a:r>
            <a:r>
              <a:rPr lang="en-US" altLang="en-US" sz="2400" i="1" dirty="0">
                <a:latin typeface="+mn-lt"/>
              </a:rPr>
              <a:t> </a:t>
            </a:r>
            <a:r>
              <a:rPr lang="en-US" altLang="en-US" sz="2400" b="1" dirty="0">
                <a:latin typeface="+mn-lt"/>
              </a:rPr>
              <a:t>together</a:t>
            </a:r>
            <a:r>
              <a:rPr lang="en-US" altLang="en-US" sz="2400" dirty="0">
                <a:latin typeface="+mn-lt"/>
              </a:rPr>
              <a:t> to form a linked list</a:t>
            </a:r>
            <a:r>
              <a:rPr lang="en-US" altLang="en-US" sz="2400" dirty="0" smtClean="0">
                <a:latin typeface="+mn-lt"/>
              </a:rPr>
              <a:t>.</a:t>
            </a:r>
            <a:endParaRPr lang="en-US" altLang="en-US" sz="2400" dirty="0">
              <a:latin typeface="+mn-lt"/>
            </a:endParaRPr>
          </a:p>
          <a:p>
            <a:pPr eaLnBrk="1" hangingPunct="1"/>
            <a:r>
              <a:rPr lang="en-US" altLang="en-US" sz="2400" dirty="0">
                <a:latin typeface="+mn-lt"/>
              </a:rPr>
              <a:t>A backslash (representing a </a:t>
            </a:r>
            <a:r>
              <a:rPr lang="en-US" altLang="en-US" sz="2400" dirty="0">
                <a:latin typeface="Consolas" panose="020B0609020204030204" pitchFamily="49" charset="0"/>
              </a:rPr>
              <a:t>null</a:t>
            </a:r>
            <a:r>
              <a:rPr lang="en-US" altLang="en-US" sz="2400" dirty="0">
                <a:latin typeface="+mn-lt"/>
              </a:rPr>
              <a:t> reference) is placed in the link member of the second self-referential object to indicate that the link does not refer to another object</a:t>
            </a:r>
            <a:r>
              <a:rPr lang="en-US" altLang="en-US" sz="2400" dirty="0" smtClean="0">
                <a:latin typeface="+mn-lt"/>
              </a:rPr>
              <a:t>.</a:t>
            </a:r>
            <a:endParaRPr lang="en-US" altLang="en-US" sz="2400" dirty="0">
              <a:latin typeface="+mn-lt"/>
            </a:endParaRPr>
          </a:p>
          <a:p>
            <a:pPr eaLnBrk="1" hangingPunct="1"/>
            <a:r>
              <a:rPr lang="en-US" altLang="en-US" sz="2400" dirty="0">
                <a:latin typeface="+mn-lt"/>
              </a:rPr>
              <a:t>The backslash is for illustration purposes; it does </a:t>
            </a:r>
            <a:r>
              <a:rPr lang="en-US" altLang="en-US" sz="2400" b="1" dirty="0">
                <a:latin typeface="+mn-lt"/>
              </a:rPr>
              <a:t>not</a:t>
            </a:r>
            <a:r>
              <a:rPr lang="en-US" altLang="en-US" sz="2400" dirty="0">
                <a:latin typeface="+mn-lt"/>
              </a:rPr>
              <a:t> correspond to the backslash character </a:t>
            </a:r>
            <a:r>
              <a:rPr lang="en-US" altLang="en-US" sz="2400" dirty="0" smtClean="0">
                <a:latin typeface="+mn-lt"/>
              </a:rPr>
              <a:t>in</a:t>
            </a:r>
            <a:endParaRPr lang="en-US" altLang="en-US" sz="2400" dirty="0">
              <a:latin typeface="+mn-lt"/>
            </a:endParaRP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691261947"/>
              </p:ext>
            </p:extLst>
          </p:nvPr>
        </p:nvGraphicFramePr>
        <p:xfrm>
          <a:off x="6329680" y="4278313"/>
          <a:ext cx="555625" cy="352425"/>
        </p:xfrm>
        <a:graphic>
          <a:graphicData uri="http://schemas.openxmlformats.org/presentationml/2006/ole">
            <mc:AlternateContent xmlns:mc="http://schemas.openxmlformats.org/markup-compatibility/2006">
              <mc:Choice xmlns:v="urn:schemas-microsoft-com:vml" Requires="v">
                <p:oleObj spid="_x0000_s2125" name="Equation" r:id="rId3" imgW="279360" imgH="177480" progId="Equation.DSMT4">
                  <p:embed/>
                </p:oleObj>
              </mc:Choice>
              <mc:Fallback>
                <p:oleObj name="Equation" r:id="rId3" imgW="279360" imgH="177480" progId="Equation.DSMT4">
                  <p:embed/>
                  <p:pic>
                    <p:nvPicPr>
                      <p:cNvPr id="5" name="Object 4"/>
                      <p:cNvPicPr/>
                      <p:nvPr/>
                    </p:nvPicPr>
                    <p:blipFill>
                      <a:blip r:embed="rId4"/>
                      <a:stretch>
                        <a:fillRect/>
                      </a:stretch>
                    </p:blipFill>
                    <p:spPr>
                      <a:xfrm>
                        <a:off x="6329680" y="4278313"/>
                        <a:ext cx="555625" cy="352425"/>
                      </a:xfrm>
                      <a:prstGeom prst="rect">
                        <a:avLst/>
                      </a:prstGeom>
                    </p:spPr>
                  </p:pic>
                </p:oleObj>
              </mc:Fallback>
            </mc:AlternateContent>
          </a:graphicData>
        </a:graphic>
      </p:graphicFrame>
      <p:sp>
        <p:nvSpPr>
          <p:cNvPr id="3" name="Text Placeholder 2"/>
          <p:cNvSpPr>
            <a:spLocks noGrp="1"/>
          </p:cNvSpPr>
          <p:nvPr>
            <p:ph type="body" idx="2"/>
          </p:nvPr>
        </p:nvSpPr>
        <p:spPr>
          <a:xfrm>
            <a:off x="457200" y="4716379"/>
            <a:ext cx="8229600" cy="625642"/>
          </a:xfrm>
        </p:spPr>
        <p:txBody>
          <a:bodyPr/>
          <a:lstStyle/>
          <a:p>
            <a:r>
              <a:rPr lang="en-US" altLang="en-US" sz="2400" dirty="0">
                <a:latin typeface="+mn-lt"/>
              </a:rPr>
              <a:t>A</a:t>
            </a:r>
            <a:r>
              <a:rPr lang="en-US" altLang="en-US" sz="2400" dirty="0"/>
              <a:t> </a:t>
            </a:r>
            <a:r>
              <a:rPr lang="en-US" altLang="en-US" sz="2400" dirty="0">
                <a:latin typeface="Consolas" panose="020B0609020204030204" pitchFamily="49" charset="0"/>
              </a:rPr>
              <a:t>null</a:t>
            </a:r>
            <a:r>
              <a:rPr lang="en-US" altLang="en-US" sz="2400" dirty="0"/>
              <a:t> </a:t>
            </a:r>
            <a:r>
              <a:rPr lang="en-US" altLang="en-US" sz="2400" dirty="0">
                <a:latin typeface="+mn-lt"/>
              </a:rPr>
              <a:t>link normally indicates the </a:t>
            </a:r>
            <a:r>
              <a:rPr lang="en-US" altLang="en-US" sz="2400" b="1" dirty="0">
                <a:latin typeface="+mn-lt"/>
              </a:rPr>
              <a:t>end</a:t>
            </a:r>
            <a:r>
              <a:rPr lang="en-US" altLang="en-US" sz="2400" dirty="0">
                <a:latin typeface="+mn-lt"/>
              </a:rPr>
              <a:t> of a data structure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03850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19.1 Common </a:t>
            </a:r>
            <a:r>
              <a:rPr lang="en-US" dirty="0"/>
              <a:t>Programming </a:t>
            </a:r>
            <a:r>
              <a:rPr lang="en-US" dirty="0" smtClean="0"/>
              <a:t>Error</a:t>
            </a:r>
            <a:endParaRPr lang="en-US" dirty="0"/>
          </a:p>
        </p:txBody>
      </p:sp>
      <p:sp>
        <p:nvSpPr>
          <p:cNvPr id="5" name="Text Placeholder 4"/>
          <p:cNvSpPr>
            <a:spLocks noGrp="1"/>
          </p:cNvSpPr>
          <p:nvPr>
            <p:ph type="body" idx="1"/>
          </p:nvPr>
        </p:nvSpPr>
        <p:spPr/>
        <p:txBody>
          <a:bodyPr/>
          <a:lstStyle/>
          <a:p>
            <a:pPr marL="0" indent="0">
              <a:buNone/>
            </a:pPr>
            <a:r>
              <a:rPr lang="en-US" sz="2400" dirty="0">
                <a:latin typeface="+mn-lt"/>
              </a:rPr>
              <a:t>Not setting the link in the last node of a list to </a:t>
            </a:r>
            <a:r>
              <a:rPr lang="en-US" sz="2400" b="1" dirty="0">
                <a:latin typeface="Consolas" panose="020B0609020204030204" pitchFamily="49" charset="0"/>
              </a:rPr>
              <a:t>null</a:t>
            </a:r>
            <a:r>
              <a:rPr lang="en-US" sz="2400" dirty="0">
                <a:latin typeface="+mn-lt"/>
              </a:rPr>
              <a:t> is a logic error.</a:t>
            </a:r>
          </a:p>
        </p:txBody>
      </p:sp>
    </p:spTree>
    <p:extLst>
      <p:ext uri="{BB962C8B-B14F-4D97-AF65-F5344CB8AC3E}">
        <p14:creationId xmlns:p14="http://schemas.microsoft.com/office/powerpoint/2010/main" val="18672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a:t>
            </a:r>
            <a:r>
              <a:rPr lang="en-US" dirty="0"/>
              <a:t>19.2 Self-Referential Class Objects Linked Together</a:t>
            </a:r>
          </a:p>
        </p:txBody>
      </p:sp>
      <p:pic>
        <p:nvPicPr>
          <p:cNvPr id="6" name="Picture 5" descr="The node labeled 15 points to the node labeled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6" y="1786799"/>
            <a:ext cx="7984808" cy="1183291"/>
          </a:xfrm>
          <a:prstGeom prst="rect">
            <a:avLst/>
          </a:prstGeom>
        </p:spPr>
      </p:pic>
    </p:spTree>
    <p:extLst>
      <p:ext uri="{BB962C8B-B14F-4D97-AF65-F5344CB8AC3E}">
        <p14:creationId xmlns:p14="http://schemas.microsoft.com/office/powerpoint/2010/main" val="1316318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19.3 Self-Referential Classes </a:t>
            </a:r>
            <a:r>
              <a:rPr lang="en-US" sz="2000" b="0" dirty="0" smtClean="0"/>
              <a:t>(3 </a:t>
            </a:r>
            <a:r>
              <a:rPr lang="en-US" sz="2000" b="0" dirty="0"/>
              <a:t>of 3)</a:t>
            </a:r>
            <a:endParaRPr lang="en-US" dirty="0"/>
          </a:p>
        </p:txBody>
      </p:sp>
      <p:sp>
        <p:nvSpPr>
          <p:cNvPr id="5" name="Text Placeholder 4"/>
          <p:cNvSpPr>
            <a:spLocks noGrp="1"/>
          </p:cNvSpPr>
          <p:nvPr>
            <p:ph type="body" idx="1"/>
          </p:nvPr>
        </p:nvSpPr>
        <p:spPr>
          <a:xfrm>
            <a:off x="457200" y="1600200"/>
            <a:ext cx="8229600" cy="4663440"/>
          </a:xfrm>
        </p:spPr>
        <p:txBody>
          <a:bodyPr/>
          <a:lstStyle/>
          <a:p>
            <a:pPr eaLnBrk="1" hangingPunct="1"/>
            <a:r>
              <a:rPr lang="en-US" altLang="en-US" sz="1800" dirty="0">
                <a:latin typeface="+mn-lt"/>
              </a:rPr>
              <a:t>Creating and maintaining dynamic data structures requires </a:t>
            </a:r>
            <a:r>
              <a:rPr lang="en-US" altLang="en-US" sz="1800" b="1" dirty="0">
                <a:solidFill>
                  <a:schemeClr val="tx1"/>
                </a:solidFill>
                <a:latin typeface="+mn-lt"/>
              </a:rPr>
              <a:t>dynamic memory allocation</a:t>
            </a:r>
            <a:r>
              <a:rPr lang="en-US" altLang="en-US" sz="1800" dirty="0">
                <a:latin typeface="+mn-lt"/>
              </a:rPr>
              <a:t>—a program’s ability to obtain more memory space at execution time to hold new nodes and to release space no longer needed</a:t>
            </a:r>
            <a:r>
              <a:rPr lang="en-US" altLang="en-US" sz="1800" dirty="0" smtClean="0">
                <a:latin typeface="+mn-lt"/>
              </a:rPr>
              <a:t>.</a:t>
            </a:r>
            <a:endParaRPr lang="en-US" altLang="en-US" sz="1800" dirty="0">
              <a:latin typeface="+mn-lt"/>
            </a:endParaRPr>
          </a:p>
          <a:p>
            <a:pPr eaLnBrk="1" hangingPunct="1"/>
            <a:r>
              <a:rPr lang="en-US" altLang="en-US" sz="1800" dirty="0">
                <a:latin typeface="+mn-lt"/>
              </a:rPr>
              <a:t>The new operator is essential to dynamic memory allocation</a:t>
            </a:r>
            <a:r>
              <a:rPr lang="en-US" altLang="en-US" sz="1800" dirty="0" smtClean="0">
                <a:latin typeface="+mn-lt"/>
              </a:rPr>
              <a:t>.</a:t>
            </a:r>
            <a:endParaRPr lang="en-US" altLang="en-US" sz="1800" dirty="0">
              <a:latin typeface="+mn-lt"/>
            </a:endParaRPr>
          </a:p>
          <a:p>
            <a:pPr eaLnBrk="1" hangingPunct="1"/>
            <a:r>
              <a:rPr lang="en-US" altLang="en-US" sz="1800" dirty="0">
                <a:latin typeface="+mn-lt"/>
              </a:rPr>
              <a:t>Operator new takes as an operand the type of the object being dynamically allocated and returns a reference to an object of that type</a:t>
            </a:r>
            <a:r>
              <a:rPr lang="en-US" altLang="en-US" sz="1800" dirty="0" smtClean="0">
                <a:latin typeface="+mn-lt"/>
              </a:rPr>
              <a:t>.</a:t>
            </a:r>
            <a:endParaRPr lang="en-US" altLang="en-US" sz="1800" dirty="0">
              <a:latin typeface="+mn-lt"/>
            </a:endParaRPr>
          </a:p>
          <a:p>
            <a:pPr eaLnBrk="1" hangingPunct="1"/>
            <a:r>
              <a:rPr lang="en-US" altLang="en-US" sz="1800" dirty="0">
                <a:latin typeface="+mn-lt"/>
              </a:rPr>
              <a:t>For example, the statement</a:t>
            </a:r>
          </a:p>
          <a:p>
            <a:pPr marL="603250" lvl="2" indent="0">
              <a:buNone/>
            </a:pPr>
            <a:r>
              <a:rPr lang="en-US" altLang="en-US" sz="1800" dirty="0">
                <a:latin typeface="Consolas" panose="020B0609020204030204" pitchFamily="49" charset="0"/>
              </a:rPr>
              <a:t>Node</a:t>
            </a:r>
            <a:r>
              <a:rPr lang="en-US" altLang="en-US" sz="1800" dirty="0">
                <a:latin typeface="+mn-lt"/>
              </a:rPr>
              <a:t> </a:t>
            </a:r>
            <a:r>
              <a:rPr lang="en-US" altLang="en-US" sz="1800" dirty="0" smtClean="0">
                <a:latin typeface="Consolas" panose="020B0609020204030204" pitchFamily="49" charset="0"/>
              </a:rPr>
              <a:t>nodeToAdd</a:t>
            </a:r>
            <a:r>
              <a:rPr lang="en-US" altLang="en-US" sz="1800" dirty="0" smtClean="0">
                <a:latin typeface="+mn-lt"/>
              </a:rPr>
              <a:t> </a:t>
            </a:r>
            <a:r>
              <a:rPr lang="en-US" altLang="en-US" sz="1800" dirty="0">
                <a:latin typeface="+mn-lt"/>
              </a:rPr>
              <a:t>= </a:t>
            </a:r>
            <a:r>
              <a:rPr lang="en-US" altLang="en-US" sz="1800" b="1" dirty="0">
                <a:solidFill>
                  <a:schemeClr val="tx1"/>
                </a:solidFill>
                <a:latin typeface="+mn-lt"/>
              </a:rPr>
              <a:t>new</a:t>
            </a:r>
            <a:r>
              <a:rPr lang="en-US" altLang="en-US" sz="1800" dirty="0">
                <a:latin typeface="+mn-lt"/>
              </a:rPr>
              <a:t> </a:t>
            </a:r>
            <a:r>
              <a:rPr lang="en-US" altLang="en-US" sz="1800" dirty="0" smtClean="0">
                <a:latin typeface="Consolas" panose="020B0609020204030204" pitchFamily="49" charset="0"/>
              </a:rPr>
              <a:t>Node(</a:t>
            </a:r>
            <a:r>
              <a:rPr lang="en-US" altLang="en-US" sz="1800" b="1" dirty="0" smtClean="0">
                <a:solidFill>
                  <a:schemeClr val="tx1"/>
                </a:solidFill>
                <a:latin typeface="Consolas" panose="020B0609020204030204" pitchFamily="49" charset="0"/>
              </a:rPr>
              <a:t>10</a:t>
            </a:r>
            <a:r>
              <a:rPr lang="en-US" altLang="en-US" sz="1800" dirty="0" smtClean="0">
                <a:latin typeface="Consolas" panose="020B0609020204030204" pitchFamily="49" charset="0"/>
              </a:rPr>
              <a:t>)</a:t>
            </a:r>
            <a:r>
              <a:rPr lang="en-US" altLang="en-US" sz="1800" dirty="0" smtClean="0">
                <a:latin typeface="+mn-lt"/>
              </a:rPr>
              <a:t>;</a:t>
            </a:r>
            <a:endParaRPr lang="en-US" altLang="en-US" sz="1800" dirty="0">
              <a:latin typeface="+mn-lt"/>
            </a:endParaRPr>
          </a:p>
          <a:p>
            <a:pPr eaLnBrk="1" hangingPunct="1"/>
            <a:r>
              <a:rPr lang="en-US" altLang="en-US" sz="1800" dirty="0">
                <a:latin typeface="+mn-lt"/>
              </a:rPr>
              <a:t>allocates the </a:t>
            </a:r>
            <a:r>
              <a:rPr lang="en-US" altLang="en-US" sz="1800" dirty="0" smtClean="0">
                <a:latin typeface="+mn-lt"/>
              </a:rPr>
              <a:t>appropriate </a:t>
            </a:r>
            <a:r>
              <a:rPr lang="en-US" altLang="en-US" sz="1800" dirty="0">
                <a:latin typeface="+mn-lt"/>
              </a:rPr>
              <a:t>amount of memory to store a </a:t>
            </a:r>
            <a:r>
              <a:rPr lang="en-US" altLang="en-US" sz="1800" dirty="0">
                <a:latin typeface="Consolas" panose="020B0609020204030204" pitchFamily="49" charset="0"/>
              </a:rPr>
              <a:t>Node</a:t>
            </a:r>
            <a:r>
              <a:rPr lang="en-US" altLang="en-US" sz="1800" dirty="0">
                <a:latin typeface="+mn-lt"/>
              </a:rPr>
              <a:t>, initializes it and stores a reference to this object in </a:t>
            </a:r>
            <a:r>
              <a:rPr lang="en-US" altLang="en-US" sz="1800" dirty="0">
                <a:latin typeface="Consolas" panose="020B0609020204030204" pitchFamily="49" charset="0"/>
              </a:rPr>
              <a:t>nodeToAdd</a:t>
            </a:r>
            <a:r>
              <a:rPr lang="en-US" altLang="en-US" sz="1800" dirty="0" smtClean="0">
                <a:latin typeface="+mn-lt"/>
              </a:rPr>
              <a:t>.</a:t>
            </a:r>
            <a:endParaRPr lang="en-US" altLang="en-US" sz="1800" dirty="0">
              <a:latin typeface="+mn-lt"/>
            </a:endParaRPr>
          </a:p>
          <a:p>
            <a:pPr eaLnBrk="1" hangingPunct="1"/>
            <a:r>
              <a:rPr lang="en-US" altLang="en-US" sz="1800" dirty="0">
                <a:latin typeface="+mn-lt"/>
              </a:rPr>
              <a:t>If no memory is available, new throws an </a:t>
            </a:r>
            <a:r>
              <a:rPr lang="en-US" altLang="en-US" sz="1800" dirty="0">
                <a:latin typeface="Consolas" panose="020B0609020204030204" pitchFamily="49" charset="0"/>
              </a:rPr>
              <a:t>OutOfMemoryException</a:t>
            </a:r>
            <a:r>
              <a:rPr lang="en-US" altLang="en-US" sz="1800" dirty="0" smtClean="0">
                <a:latin typeface="+mn-lt"/>
              </a:rPr>
              <a:t>.</a:t>
            </a:r>
            <a:endParaRPr lang="en-US" altLang="en-US" sz="1800" dirty="0">
              <a:latin typeface="+mn-lt"/>
            </a:endParaRPr>
          </a:p>
          <a:p>
            <a:pPr eaLnBrk="1" hangingPunct="1"/>
            <a:r>
              <a:rPr lang="en-US" altLang="en-US" sz="1800" dirty="0">
                <a:latin typeface="+mn-lt"/>
              </a:rPr>
              <a:t>The constructor argument </a:t>
            </a:r>
            <a:r>
              <a:rPr lang="en-US" altLang="en-US" sz="1800" dirty="0">
                <a:latin typeface="Consolas" panose="020B0609020204030204" pitchFamily="49" charset="0"/>
              </a:rPr>
              <a:t>10</a:t>
            </a:r>
            <a:r>
              <a:rPr lang="en-US" altLang="en-US" sz="1800" dirty="0">
                <a:latin typeface="+mn-lt"/>
              </a:rPr>
              <a:t> specifies the </a:t>
            </a:r>
            <a:r>
              <a:rPr lang="en-US" altLang="en-US" sz="1800" dirty="0">
                <a:latin typeface="Consolas" panose="020B0609020204030204" pitchFamily="49" charset="0"/>
              </a:rPr>
              <a:t>Node</a:t>
            </a:r>
            <a:r>
              <a:rPr lang="en-US" altLang="en-US" sz="1800" dirty="0">
                <a:latin typeface="+mn-lt"/>
              </a:rPr>
              <a:t> object’s data</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2624582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a:t>
            </a:r>
            <a:r>
              <a:rPr lang="en-US" dirty="0" smtClean="0"/>
              <a:t>Lists </a:t>
            </a:r>
            <a:r>
              <a:rPr lang="en-US" sz="2000" b="0" dirty="0" smtClean="0"/>
              <a:t>(1 of 14)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rPr>
              <a:t>A</a:t>
            </a:r>
            <a:r>
              <a:rPr lang="en-US" altLang="en-US" sz="2400" b="1" dirty="0">
                <a:solidFill>
                  <a:schemeClr val="tx1"/>
                </a:solidFill>
                <a:latin typeface="+mn-lt"/>
              </a:rPr>
              <a:t> linked list </a:t>
            </a:r>
            <a:r>
              <a:rPr lang="en-US" altLang="en-US" sz="2400" dirty="0">
                <a:latin typeface="+mn-lt"/>
              </a:rPr>
              <a:t>is a </a:t>
            </a:r>
            <a:r>
              <a:rPr lang="en-US" altLang="en-US" sz="2400" b="1" dirty="0">
                <a:latin typeface="+mn-lt"/>
              </a:rPr>
              <a:t>linear collection</a:t>
            </a:r>
            <a:r>
              <a:rPr lang="en-US" altLang="en-US" sz="2400" i="1" dirty="0">
                <a:latin typeface="+mn-lt"/>
              </a:rPr>
              <a:t> </a:t>
            </a:r>
            <a:r>
              <a:rPr lang="en-US" altLang="en-US" sz="2400" dirty="0">
                <a:latin typeface="+mn-lt"/>
              </a:rPr>
              <a:t>(i.e., a sequence) of self-referential class objects, called</a:t>
            </a:r>
            <a:r>
              <a:rPr lang="en-US" altLang="en-US" sz="2400" b="1" dirty="0">
                <a:solidFill>
                  <a:schemeClr val="tx1"/>
                </a:solidFill>
                <a:latin typeface="+mn-lt"/>
              </a:rPr>
              <a:t> nodes, </a:t>
            </a:r>
            <a:r>
              <a:rPr lang="en-US" altLang="en-US" sz="2400" dirty="0">
                <a:latin typeface="+mn-lt"/>
              </a:rPr>
              <a:t>connected by reference links—hence, the term “linked” list</a:t>
            </a:r>
            <a:r>
              <a:rPr lang="en-US" altLang="en-US" sz="2400" dirty="0" smtClean="0">
                <a:latin typeface="+mn-lt"/>
              </a:rPr>
              <a:t>.</a:t>
            </a:r>
            <a:endParaRPr lang="en-US" altLang="en-US" sz="2400" dirty="0">
              <a:latin typeface="+mn-lt"/>
            </a:endParaRPr>
          </a:p>
          <a:p>
            <a:pPr eaLnBrk="1" hangingPunct="1"/>
            <a:r>
              <a:rPr lang="en-US" altLang="en-US" sz="2400" dirty="0">
                <a:latin typeface="+mn-lt"/>
              </a:rPr>
              <a:t>A program accesses a linked list via a reference to the first node of the list</a:t>
            </a:r>
            <a:r>
              <a:rPr lang="en-US" altLang="en-US" sz="2400" dirty="0" smtClean="0">
                <a:latin typeface="+mn-lt"/>
              </a:rPr>
              <a:t>.</a:t>
            </a:r>
            <a:endParaRPr lang="en-US" altLang="en-US" sz="2400" dirty="0">
              <a:latin typeface="+mn-lt"/>
            </a:endParaRPr>
          </a:p>
          <a:p>
            <a:pPr eaLnBrk="1" hangingPunct="1"/>
            <a:r>
              <a:rPr lang="en-US" altLang="en-US" sz="2400" dirty="0">
                <a:latin typeface="+mn-lt"/>
              </a:rPr>
              <a:t>Each subsequent node is accessed via the link-reference member stored in the previous node</a:t>
            </a:r>
            <a:r>
              <a:rPr lang="en-US" altLang="en-US" sz="2400" dirty="0" smtClean="0">
                <a:latin typeface="+mn-lt"/>
              </a:rPr>
              <a:t>.</a:t>
            </a:r>
            <a:endParaRPr lang="en-US" altLang="en-US" sz="2400" dirty="0">
              <a:latin typeface="+mn-lt"/>
            </a:endParaRPr>
          </a:p>
          <a:p>
            <a:pPr eaLnBrk="1" hangingPunct="1"/>
            <a:r>
              <a:rPr lang="en-US" altLang="en-US" sz="2400" dirty="0">
                <a:latin typeface="+mn-lt"/>
              </a:rPr>
              <a:t>By convention, the link reference in the </a:t>
            </a:r>
            <a:r>
              <a:rPr lang="en-US" altLang="en-US" sz="2400" b="1" dirty="0">
                <a:latin typeface="+mn-lt"/>
              </a:rPr>
              <a:t>last</a:t>
            </a:r>
            <a:r>
              <a:rPr lang="en-US" altLang="en-US" sz="2400" dirty="0">
                <a:latin typeface="+mn-lt"/>
              </a:rPr>
              <a:t> node of a list is set to </a:t>
            </a:r>
            <a:r>
              <a:rPr lang="en-US" altLang="en-US" sz="2400" dirty="0">
                <a:latin typeface="Consolas" panose="020B0609020204030204" pitchFamily="49" charset="0"/>
              </a:rPr>
              <a:t>null</a:t>
            </a:r>
            <a:r>
              <a:rPr lang="en-US" altLang="en-US" sz="2400" dirty="0">
                <a:latin typeface="+mn-lt"/>
              </a:rPr>
              <a:t> to mark the end of the list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471079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(2 of 14)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Data is stored in a linked list dynamically—that is, each node is created as necessary</a:t>
            </a:r>
            <a:r>
              <a:rPr lang="en-US" altLang="en-US" sz="2400" dirty="0" smtClean="0">
                <a:latin typeface="+mn-lt"/>
              </a:rPr>
              <a:t>.</a:t>
            </a:r>
            <a:endParaRPr lang="en-US" altLang="en-US" sz="2400" dirty="0">
              <a:latin typeface="+mn-lt"/>
            </a:endParaRPr>
          </a:p>
          <a:p>
            <a:pPr eaLnBrk="1" hangingPunct="1"/>
            <a:r>
              <a:rPr lang="en-US" altLang="en-US" sz="2400" dirty="0">
                <a:latin typeface="+mn-lt"/>
              </a:rPr>
              <a:t>A node can contain data of any type, including references to objects of other classes</a:t>
            </a:r>
            <a:r>
              <a:rPr lang="en-US" altLang="en-US" sz="2400" dirty="0" smtClean="0">
                <a:latin typeface="+mn-lt"/>
              </a:rPr>
              <a:t>.</a:t>
            </a:r>
            <a:endParaRPr lang="en-US" altLang="en-US" sz="2400" dirty="0">
              <a:latin typeface="+mn-lt"/>
            </a:endParaRPr>
          </a:p>
          <a:p>
            <a:pPr eaLnBrk="1" hangingPunct="1"/>
            <a:r>
              <a:rPr lang="en-US" altLang="en-US" sz="2400" dirty="0">
                <a:latin typeface="+mn-lt"/>
              </a:rPr>
              <a:t>Stacks and queues are also linear data structures—in fact, they may be viewed as constrained versions of linked lists</a:t>
            </a:r>
            <a:r>
              <a:rPr lang="en-US" altLang="en-US" sz="2400" dirty="0" smtClean="0">
                <a:latin typeface="+mn-lt"/>
              </a:rPr>
              <a:t>.</a:t>
            </a:r>
            <a:endParaRPr lang="en-US" altLang="en-US" sz="2400" dirty="0">
              <a:latin typeface="+mn-lt"/>
            </a:endParaRPr>
          </a:p>
          <a:p>
            <a:pPr eaLnBrk="1" hangingPunct="1"/>
            <a:r>
              <a:rPr lang="en-US" altLang="en-US" sz="2400" dirty="0">
                <a:latin typeface="+mn-lt"/>
              </a:rPr>
              <a:t>Trees are nonlinear data structures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548965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(3 of 14)</a:t>
            </a:r>
            <a:endParaRPr lang="en-US" dirty="0"/>
          </a:p>
        </p:txBody>
      </p:sp>
      <p:sp>
        <p:nvSpPr>
          <p:cNvPr id="3" name="Text Placeholder 2"/>
          <p:cNvSpPr>
            <a:spLocks noGrp="1"/>
          </p:cNvSpPr>
          <p:nvPr>
            <p:ph type="body" idx="1"/>
          </p:nvPr>
        </p:nvSpPr>
        <p:spPr>
          <a:xfrm>
            <a:off x="457200" y="1600199"/>
            <a:ext cx="8229600" cy="2661571"/>
          </a:xfrm>
        </p:spPr>
        <p:txBody>
          <a:bodyPr/>
          <a:lstStyle/>
          <a:p>
            <a:pPr eaLnBrk="1" hangingPunct="1"/>
            <a:r>
              <a:rPr lang="en-US" altLang="en-US" sz="2400" dirty="0">
                <a:latin typeface="+mn-lt"/>
              </a:rPr>
              <a:t>Lists of data can be stored in arrays, but linked lists provide several advantages</a:t>
            </a:r>
            <a:r>
              <a:rPr lang="en-US" altLang="en-US" sz="2400" dirty="0" smtClean="0">
                <a:latin typeface="+mn-lt"/>
              </a:rPr>
              <a:t>.</a:t>
            </a:r>
            <a:endParaRPr lang="en-US" altLang="en-US" sz="2400" dirty="0">
              <a:latin typeface="+mn-lt"/>
            </a:endParaRPr>
          </a:p>
          <a:p>
            <a:pPr eaLnBrk="1" hangingPunct="1"/>
            <a:r>
              <a:rPr lang="en-US" altLang="en-US" sz="2400" dirty="0">
                <a:latin typeface="+mn-lt"/>
              </a:rPr>
              <a:t>A linked list is appropriate when the number of data elements to be represented in the data structure is unpredictable</a:t>
            </a:r>
            <a:r>
              <a:rPr lang="en-US" altLang="en-US" sz="2400" dirty="0" smtClean="0">
                <a:latin typeface="+mn-lt"/>
              </a:rPr>
              <a:t>.</a:t>
            </a:r>
            <a:endParaRPr lang="en-US" altLang="en-US" sz="2400" dirty="0">
              <a:latin typeface="+mn-lt"/>
            </a:endParaRPr>
          </a:p>
          <a:p>
            <a:pPr eaLnBrk="1" hangingPunct="1"/>
            <a:r>
              <a:rPr lang="en-US" altLang="en-US" sz="2400" dirty="0">
                <a:latin typeface="+mn-lt"/>
              </a:rPr>
              <a:t>Unlike a linked list, the size of a </a:t>
            </a:r>
            <a:r>
              <a:rPr lang="en-US" altLang="en-US" sz="2400" dirty="0" smtClean="0">
                <a:latin typeface="+mn-lt"/>
              </a:rPr>
              <a:t>conventional</a:t>
            </a:r>
            <a:endParaRPr lang="en-US" altLang="en-US" sz="2400" dirty="0">
              <a:latin typeface="+mn-lt"/>
            </a:endParaRP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000140211"/>
              </p:ext>
            </p:extLst>
          </p:nvPr>
        </p:nvGraphicFramePr>
        <p:xfrm>
          <a:off x="6915063" y="3908500"/>
          <a:ext cx="479433" cy="353271"/>
        </p:xfrm>
        <a:graphic>
          <a:graphicData uri="http://schemas.openxmlformats.org/presentationml/2006/ole">
            <mc:AlternateContent xmlns:mc="http://schemas.openxmlformats.org/markup-compatibility/2006">
              <mc:Choice xmlns:v="urn:schemas-microsoft-com:vml" Requires="v">
                <p:oleObj spid="_x0000_s1103"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6915063" y="3908500"/>
                        <a:ext cx="479433" cy="353271"/>
                      </a:xfrm>
                      <a:prstGeom prst="rect">
                        <a:avLst/>
                      </a:prstGeom>
                    </p:spPr>
                  </p:pic>
                </p:oleObj>
              </mc:Fallback>
            </mc:AlternateContent>
          </a:graphicData>
        </a:graphic>
      </p:graphicFrame>
      <p:sp>
        <p:nvSpPr>
          <p:cNvPr id="4" name="Text Placeholder 3"/>
          <p:cNvSpPr>
            <a:spLocks noGrp="1"/>
          </p:cNvSpPr>
          <p:nvPr>
            <p:ph type="body" idx="2"/>
          </p:nvPr>
        </p:nvSpPr>
        <p:spPr>
          <a:xfrm>
            <a:off x="457200" y="4154904"/>
            <a:ext cx="8229600" cy="2163763"/>
          </a:xfrm>
        </p:spPr>
        <p:txBody>
          <a:bodyPr/>
          <a:lstStyle/>
          <a:p>
            <a:pPr marL="255600" indent="0" eaLnBrk="1" hangingPunct="1">
              <a:buNone/>
            </a:pPr>
            <a:r>
              <a:rPr lang="en-US" altLang="en-US" sz="2400" dirty="0">
                <a:latin typeface="+mn-lt"/>
              </a:rPr>
              <a:t>array cannot be altered, because the array size is </a:t>
            </a:r>
            <a:r>
              <a:rPr lang="en-US" altLang="en-US" sz="2400" b="1" dirty="0">
                <a:latin typeface="+mn-lt"/>
              </a:rPr>
              <a:t>fixed</a:t>
            </a:r>
            <a:r>
              <a:rPr lang="en-US" altLang="en-US" sz="2400" dirty="0">
                <a:latin typeface="+mn-lt"/>
              </a:rPr>
              <a:t> at creation time.</a:t>
            </a:r>
          </a:p>
          <a:p>
            <a:pPr eaLnBrk="1" hangingPunct="1"/>
            <a:r>
              <a:rPr lang="en-US" altLang="en-US" sz="2400" dirty="0">
                <a:latin typeface="+mn-lt"/>
              </a:rPr>
              <a:t>Conventional arrays can become full, but linked lists become full only when the system has insufficient memory to satisfy dynamic memory allocation requests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86449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Performance Tip 19.1</a:t>
            </a:r>
            <a:endParaRPr lang="en-US" dirty="0"/>
          </a:p>
        </p:txBody>
      </p:sp>
      <p:sp>
        <p:nvSpPr>
          <p:cNvPr id="5" name="Text Placeholder 4"/>
          <p:cNvSpPr>
            <a:spLocks noGrp="1"/>
          </p:cNvSpPr>
          <p:nvPr>
            <p:ph type="body" idx="1"/>
          </p:nvPr>
        </p:nvSpPr>
        <p:spPr>
          <a:xfrm>
            <a:off x="457200" y="1600201"/>
            <a:ext cx="8229600" cy="1993232"/>
          </a:xfrm>
        </p:spPr>
        <p:txBody>
          <a:bodyPr/>
          <a:lstStyle/>
          <a:p>
            <a:pPr marL="0" indent="0">
              <a:buNone/>
            </a:pPr>
            <a:r>
              <a:rPr lang="en-US" sz="2400" dirty="0">
                <a:latin typeface="+mn-lt"/>
              </a:rPr>
              <a:t>An array can be declared to contain more elements than the number of items </a:t>
            </a:r>
            <a:r>
              <a:rPr lang="en-US" sz="2400" dirty="0" smtClean="0">
                <a:latin typeface="+mn-lt"/>
              </a:rPr>
              <a:t>expected, possibly </a:t>
            </a:r>
            <a:r>
              <a:rPr lang="en-US" sz="2400" dirty="0">
                <a:latin typeface="+mn-lt"/>
              </a:rPr>
              <a:t>wasting memory. Linked lists provide better memory utilization in these </a:t>
            </a:r>
            <a:r>
              <a:rPr lang="en-US" sz="2400" dirty="0" smtClean="0">
                <a:latin typeface="+mn-lt"/>
              </a:rPr>
              <a:t>situations, because </a:t>
            </a:r>
            <a:r>
              <a:rPr lang="en-US" sz="2400" dirty="0">
                <a:latin typeface="+mn-lt"/>
              </a:rPr>
              <a:t>they can grow and shrink at execution time.</a:t>
            </a:r>
          </a:p>
        </p:txBody>
      </p:sp>
    </p:spTree>
    <p:extLst>
      <p:ext uri="{BB962C8B-B14F-4D97-AF65-F5344CB8AC3E}">
        <p14:creationId xmlns:p14="http://schemas.microsoft.com/office/powerpoint/2010/main" val="888081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kern="1200" dirty="0">
                <a:solidFill>
                  <a:schemeClr val="tx2"/>
                </a:solidFill>
                <a:latin typeface="Times New Roman" panose="02020603050405020304" pitchFamily="18" charset="0"/>
              </a:rPr>
              <a:t>Learning </a:t>
            </a:r>
            <a:r>
              <a:rPr lang="en-US" kern="1200" dirty="0" smtClean="0">
                <a:solidFill>
                  <a:schemeClr val="tx2"/>
                </a:solidFill>
                <a:latin typeface="Times New Roman" panose="02020603050405020304" pitchFamily="18" charset="0"/>
              </a:rPr>
              <a:t>Objectives</a:t>
            </a:r>
            <a:endParaRPr lang="en-US" dirty="0">
              <a:solidFill>
                <a:schemeClr val="tx2"/>
              </a:solidFill>
            </a:endParaRPr>
          </a:p>
        </p:txBody>
      </p:sp>
      <p:sp>
        <p:nvSpPr>
          <p:cNvPr id="8" name="Text Placeholder 7"/>
          <p:cNvSpPr>
            <a:spLocks noGrp="1"/>
          </p:cNvSpPr>
          <p:nvPr>
            <p:ph idx="1"/>
          </p:nvPr>
        </p:nvSpPr>
        <p:spPr/>
        <p:txBody>
          <a:bodyPr/>
          <a:lstStyle/>
          <a:p>
            <a:pPr marL="255600" indent="-255600">
              <a:spcBef>
                <a:spcPts val="800"/>
              </a:spcBef>
              <a:buSzPct val="100000"/>
            </a:pPr>
            <a:r>
              <a:rPr lang="en-US" sz="2400" dirty="0" smtClean="0">
                <a:latin typeface="+mn-lt"/>
              </a:rPr>
              <a:t>Form linked data structures using references, self-referential classes and recursion.</a:t>
            </a:r>
          </a:p>
          <a:p>
            <a:pPr marL="255600" indent="-255600">
              <a:spcBef>
                <a:spcPts val="800"/>
              </a:spcBef>
              <a:buSzPct val="100000"/>
            </a:pPr>
            <a:r>
              <a:rPr lang="en-US" sz="2400" dirty="0" smtClean="0">
                <a:latin typeface="+mn-lt"/>
              </a:rPr>
              <a:t>Learn how boxing and unboxing enable simple-type values to be used where </a:t>
            </a:r>
            <a:r>
              <a:rPr lang="en-US" sz="2400" dirty="0" smtClean="0">
                <a:latin typeface="Consolas" panose="020B0609020204030204" pitchFamily="49" charset="0"/>
              </a:rPr>
              <a:t>object</a:t>
            </a:r>
            <a:r>
              <a:rPr lang="en-US" sz="2400" dirty="0" smtClean="0">
                <a:latin typeface="+mn-lt"/>
              </a:rPr>
              <a:t>s are expected in a program.</a:t>
            </a:r>
          </a:p>
          <a:p>
            <a:pPr marL="255600" indent="-255600">
              <a:spcBef>
                <a:spcPts val="800"/>
              </a:spcBef>
              <a:buSzPct val="100000"/>
            </a:pPr>
            <a:r>
              <a:rPr lang="en-US" sz="2400" dirty="0" smtClean="0">
                <a:latin typeface="+mn-lt"/>
              </a:rPr>
              <a:t>Create and manipulate dynamic data structures, such as linked lists, queues, stacks and binary trees.</a:t>
            </a:r>
          </a:p>
          <a:p>
            <a:pPr marL="255600" indent="-255600">
              <a:spcBef>
                <a:spcPts val="800"/>
              </a:spcBef>
              <a:buSzPct val="100000"/>
            </a:pPr>
            <a:r>
              <a:rPr lang="en-US" sz="2400" dirty="0" smtClean="0">
                <a:latin typeface="+mn-lt"/>
              </a:rPr>
              <a:t>Learn various important applications of linked data structures.</a:t>
            </a:r>
          </a:p>
          <a:p>
            <a:pPr marL="255600" indent="-255600">
              <a:spcBef>
                <a:spcPts val="800"/>
              </a:spcBef>
              <a:buSzPct val="100000"/>
            </a:pPr>
            <a:r>
              <a:rPr lang="en-US" sz="2400" dirty="0" smtClean="0">
                <a:latin typeface="+mn-lt"/>
              </a:rPr>
              <a:t>Create reusable data structures with classes, inheritance and composition.</a:t>
            </a:r>
            <a:endParaRPr 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(4 </a:t>
            </a:r>
            <a:r>
              <a:rPr lang="en-US" sz="2000" b="0" dirty="0"/>
              <a:t>of </a:t>
            </a:r>
            <a:r>
              <a:rPr lang="en-US" sz="2000" b="0" dirty="0" smtClean="0"/>
              <a:t>14)</a:t>
            </a:r>
            <a:endParaRPr lang="en-US" dirty="0"/>
          </a:p>
        </p:txBody>
      </p:sp>
      <p:sp>
        <p:nvSpPr>
          <p:cNvPr id="3" name="Text Placeholder 2"/>
          <p:cNvSpPr>
            <a:spLocks noGrp="1"/>
          </p:cNvSpPr>
          <p:nvPr>
            <p:ph type="body" idx="1"/>
          </p:nvPr>
        </p:nvSpPr>
        <p:spPr>
          <a:xfrm>
            <a:off x="457200" y="1600200"/>
            <a:ext cx="8397240" cy="4525963"/>
          </a:xfrm>
        </p:spPr>
        <p:txBody>
          <a:bodyPr/>
          <a:lstStyle/>
          <a:p>
            <a:pPr eaLnBrk="1" hangingPunct="1"/>
            <a:r>
              <a:rPr lang="en-US" altLang="en-US" sz="2400" dirty="0">
                <a:latin typeface="+mn-lt"/>
              </a:rPr>
              <a:t>Programmers can maintain linked lists in sorted order simply by inserting each new element at the proper point in the list (locating the proper insertion point does take time</a:t>
            </a:r>
            <a:r>
              <a:rPr lang="en-US" altLang="en-US" sz="2400" dirty="0" smtClean="0">
                <a:latin typeface="+mn-lt"/>
              </a:rPr>
              <a:t>).</a:t>
            </a:r>
            <a:endParaRPr lang="en-US" altLang="en-US" sz="2400" dirty="0">
              <a:latin typeface="+mn-lt"/>
            </a:endParaRPr>
          </a:p>
          <a:p>
            <a:pPr eaLnBrk="1" hangingPunct="1"/>
            <a:r>
              <a:rPr lang="en-US" altLang="en-US" sz="2400" dirty="0">
                <a:latin typeface="+mn-lt"/>
              </a:rPr>
              <a:t>They do not need to move existing list elements.</a:t>
            </a:r>
          </a:p>
          <a:p>
            <a:pPr eaLnBrk="1" hangingPunct="1"/>
            <a:r>
              <a:rPr lang="en-US" altLang="en-US" sz="2400" dirty="0">
                <a:latin typeface="+mn-lt"/>
              </a:rPr>
              <a:t>Normally linked-list nodes are </a:t>
            </a:r>
            <a:r>
              <a:rPr lang="en-US" altLang="en-US" sz="2400" b="1" dirty="0">
                <a:latin typeface="+mn-lt"/>
              </a:rPr>
              <a:t>not</a:t>
            </a:r>
            <a:r>
              <a:rPr lang="en-US" altLang="en-US" sz="2400" dirty="0">
                <a:latin typeface="+mn-lt"/>
              </a:rPr>
              <a:t> stored contiguously in memory</a:t>
            </a:r>
            <a:r>
              <a:rPr lang="en-US" altLang="en-US" sz="2400" dirty="0" smtClean="0">
                <a:latin typeface="+mn-lt"/>
              </a:rPr>
              <a:t>.</a:t>
            </a:r>
            <a:endParaRPr lang="en-US" altLang="en-US" sz="2400" dirty="0">
              <a:latin typeface="+mn-lt"/>
            </a:endParaRPr>
          </a:p>
          <a:p>
            <a:pPr eaLnBrk="1" hangingPunct="1"/>
            <a:r>
              <a:rPr lang="en-US" altLang="en-US" sz="2400" dirty="0">
                <a:latin typeface="+mn-lt"/>
              </a:rPr>
              <a:t>Rather, the nodes are logically contiguous</a:t>
            </a:r>
            <a:r>
              <a:rPr lang="en-US" altLang="en-US" sz="2400" dirty="0" smtClean="0">
                <a:latin typeface="+mn-lt"/>
              </a:rPr>
              <a:t>.</a:t>
            </a:r>
            <a:endParaRPr lang="en-US" altLang="en-US" sz="2400" dirty="0">
              <a:latin typeface="+mn-lt"/>
            </a:endParaRPr>
          </a:p>
          <a:p>
            <a:pPr eaLnBrk="1" hangingPunct="1"/>
            <a:r>
              <a:rPr lang="en-US" altLang="en-US" sz="2400" dirty="0">
                <a:latin typeface="+mn-lt"/>
              </a:rPr>
              <a:t>Figure </a:t>
            </a:r>
            <a:r>
              <a:rPr lang="en-US" altLang="en-US" sz="2400" dirty="0" smtClean="0">
                <a:latin typeface="+mn-lt"/>
              </a:rPr>
              <a:t>19.3</a:t>
            </a:r>
            <a:r>
              <a:rPr lang="en-US" sz="2400" dirty="0" smtClean="0"/>
              <a:t>(see </a:t>
            </a:r>
            <a:r>
              <a:rPr lang="en-US" sz="2400" dirty="0"/>
              <a:t>slide </a:t>
            </a:r>
            <a:r>
              <a:rPr lang="en-US" sz="2400" dirty="0" smtClean="0"/>
              <a:t>23) </a:t>
            </a:r>
            <a:r>
              <a:rPr lang="en-US" altLang="en-US" sz="2400" dirty="0" smtClean="0">
                <a:latin typeface="+mn-lt"/>
              </a:rPr>
              <a:t>illustrates </a:t>
            </a:r>
            <a:r>
              <a:rPr lang="en-US" altLang="en-US" sz="2400" dirty="0">
                <a:latin typeface="+mn-lt"/>
              </a:rPr>
              <a:t>a linked list with several nodes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54615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19.2</a:t>
            </a:r>
          </a:p>
        </p:txBody>
      </p:sp>
      <p:sp>
        <p:nvSpPr>
          <p:cNvPr id="3" name="Text Placeholder 2"/>
          <p:cNvSpPr>
            <a:spLocks noGrp="1"/>
          </p:cNvSpPr>
          <p:nvPr>
            <p:ph type="body" idx="1"/>
          </p:nvPr>
        </p:nvSpPr>
        <p:spPr>
          <a:xfrm>
            <a:off x="457200" y="1600201"/>
            <a:ext cx="8061960" cy="2346158"/>
          </a:xfrm>
        </p:spPr>
        <p:txBody>
          <a:bodyPr/>
          <a:lstStyle/>
          <a:p>
            <a:pPr marL="0" indent="0">
              <a:buNone/>
            </a:pPr>
            <a:r>
              <a:rPr lang="en-US" sz="2400" dirty="0">
                <a:latin typeface="+mn-lt"/>
              </a:rPr>
              <a:t>The elements of an array are stored contiguously in memory to allow immediate access </a:t>
            </a:r>
            <a:r>
              <a:rPr lang="en-US" sz="2400" dirty="0" smtClean="0">
                <a:latin typeface="+mn-lt"/>
              </a:rPr>
              <a:t>to any </a:t>
            </a:r>
            <a:r>
              <a:rPr lang="en-US" sz="2400" dirty="0">
                <a:latin typeface="+mn-lt"/>
              </a:rPr>
              <a:t>array element—the address of any element can be calculated directly from its </a:t>
            </a:r>
            <a:r>
              <a:rPr lang="en-US" sz="2400" dirty="0" smtClean="0">
                <a:latin typeface="+mn-lt"/>
              </a:rPr>
              <a:t>index. Linked </a:t>
            </a:r>
            <a:r>
              <a:rPr lang="en-US" sz="2400" dirty="0">
                <a:latin typeface="+mn-lt"/>
              </a:rPr>
              <a:t>lists do not afford such immediate access to their elements—an element can be </a:t>
            </a:r>
            <a:r>
              <a:rPr lang="en-US" sz="2400" dirty="0" smtClean="0">
                <a:latin typeface="+mn-lt"/>
              </a:rPr>
              <a:t>accessed only </a:t>
            </a:r>
            <a:r>
              <a:rPr lang="en-US" sz="2400" dirty="0">
                <a:latin typeface="+mn-lt"/>
              </a:rPr>
              <a:t>by traversing the list.</a:t>
            </a:r>
          </a:p>
        </p:txBody>
      </p:sp>
    </p:spTree>
    <p:extLst>
      <p:ext uri="{BB962C8B-B14F-4D97-AF65-F5344CB8AC3E}">
        <p14:creationId xmlns:p14="http://schemas.microsoft.com/office/powerpoint/2010/main" val="1754454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19.3</a:t>
            </a:r>
          </a:p>
        </p:txBody>
      </p:sp>
      <p:sp>
        <p:nvSpPr>
          <p:cNvPr id="3" name="Text Placeholder 2"/>
          <p:cNvSpPr>
            <a:spLocks noGrp="1"/>
          </p:cNvSpPr>
          <p:nvPr>
            <p:ph type="body" idx="1"/>
          </p:nvPr>
        </p:nvSpPr>
        <p:spPr>
          <a:xfrm>
            <a:off x="457200" y="1600201"/>
            <a:ext cx="8229600" cy="2314074"/>
          </a:xfrm>
        </p:spPr>
        <p:txBody>
          <a:bodyPr/>
          <a:lstStyle/>
          <a:p>
            <a:pPr marL="0" indent="0">
              <a:buNone/>
            </a:pPr>
            <a:r>
              <a:rPr lang="en-US" sz="2400" dirty="0">
                <a:latin typeface="+mn-lt"/>
              </a:rPr>
              <a:t>Using linked data structures and dynamic memory allocation (instead of arrays) for </a:t>
            </a:r>
            <a:r>
              <a:rPr lang="en-US" sz="2400" dirty="0" smtClean="0">
                <a:latin typeface="+mn-lt"/>
              </a:rPr>
              <a:t>data structures </a:t>
            </a:r>
            <a:r>
              <a:rPr lang="en-US" sz="2400" dirty="0">
                <a:latin typeface="+mn-lt"/>
              </a:rPr>
              <a:t>that grow and shrink at execution time can save memory. Keep in mind, </a:t>
            </a:r>
            <a:r>
              <a:rPr lang="en-US" sz="2400" dirty="0" smtClean="0">
                <a:latin typeface="+mn-lt"/>
              </a:rPr>
              <a:t>however, that reference </a:t>
            </a:r>
            <a:r>
              <a:rPr lang="en-US" sz="2400" dirty="0">
                <a:latin typeface="+mn-lt"/>
              </a:rPr>
              <a:t>links occupy space, and dynamic memory allocation incurs the </a:t>
            </a:r>
            <a:r>
              <a:rPr lang="en-US" sz="2400" dirty="0" smtClean="0">
                <a:latin typeface="+mn-lt"/>
              </a:rPr>
              <a:t>overhead of </a:t>
            </a:r>
            <a:r>
              <a:rPr lang="en-US" sz="2400" dirty="0">
                <a:latin typeface="+mn-lt"/>
              </a:rPr>
              <a:t>method calls.</a:t>
            </a:r>
          </a:p>
        </p:txBody>
      </p:sp>
    </p:spTree>
    <p:extLst>
      <p:ext uri="{BB962C8B-B14F-4D97-AF65-F5344CB8AC3E}">
        <p14:creationId xmlns:p14="http://schemas.microsoft.com/office/powerpoint/2010/main" val="748838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a:t>
            </a:r>
            <a:r>
              <a:rPr lang="en-US" dirty="0"/>
              <a:t>19.3 Linked List Graphical Representation</a:t>
            </a:r>
          </a:p>
        </p:txBody>
      </p:sp>
      <p:pic>
        <p:nvPicPr>
          <p:cNvPr id="6" name="Picture 5" descr="The first node is linked to the object labeled h. H is linked to the object labeled d. D is linked to objects which is in turn is linked to q. The last node is linked to the object 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48" y="1960369"/>
            <a:ext cx="7719467" cy="2052361"/>
          </a:xfrm>
          <a:prstGeom prst="rect">
            <a:avLst/>
          </a:prstGeom>
        </p:spPr>
      </p:pic>
    </p:spTree>
    <p:extLst>
      <p:ext uri="{BB962C8B-B14F-4D97-AF65-F5344CB8AC3E}">
        <p14:creationId xmlns:p14="http://schemas.microsoft.com/office/powerpoint/2010/main" val="707380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(5 of 14)</a:t>
            </a:r>
            <a:endParaRPr lang="en-US" sz="2000" b="0" dirty="0"/>
          </a:p>
        </p:txBody>
      </p:sp>
      <p:sp>
        <p:nvSpPr>
          <p:cNvPr id="5" name="Text Placeholder 4"/>
          <p:cNvSpPr>
            <a:spLocks noGrp="1"/>
          </p:cNvSpPr>
          <p:nvPr>
            <p:ph type="body" idx="1"/>
          </p:nvPr>
        </p:nvSpPr>
        <p:spPr/>
        <p:txBody>
          <a:bodyPr/>
          <a:lstStyle/>
          <a:p>
            <a:pPr marL="0" indent="0">
              <a:buNone/>
              <a:defRPr/>
            </a:pPr>
            <a:r>
              <a:rPr lang="en-US" sz="2400" b="1" dirty="0">
                <a:latin typeface="+mn-lt"/>
              </a:rPr>
              <a:t>Linked-List Implementation</a:t>
            </a:r>
          </a:p>
          <a:p>
            <a:pPr marL="255600" lvl="1" indent="-255600">
              <a:spcBef>
                <a:spcPts val="1500"/>
              </a:spcBef>
              <a:buFont typeface="Arial" panose="020B0604020202020204" pitchFamily="34" charset="0"/>
              <a:buChar char="•"/>
              <a:defRPr/>
            </a:pPr>
            <a:r>
              <a:rPr lang="en-US" sz="2400" dirty="0">
                <a:latin typeface="+mn-lt"/>
              </a:rPr>
              <a:t>Figures </a:t>
            </a:r>
            <a:r>
              <a:rPr lang="en-US" sz="2400" dirty="0" smtClean="0">
                <a:latin typeface="+mn-lt"/>
              </a:rPr>
              <a:t>19.4–19.5</a:t>
            </a:r>
            <a:r>
              <a:rPr lang="en-US" sz="2400" dirty="0" smtClean="0"/>
              <a:t>(see </a:t>
            </a:r>
            <a:r>
              <a:rPr lang="en-US" sz="2400" dirty="0"/>
              <a:t>slide </a:t>
            </a:r>
            <a:r>
              <a:rPr lang="en-US" sz="2400" dirty="0" smtClean="0"/>
              <a:t>26</a:t>
            </a:r>
            <a:r>
              <a:rPr lang="en-US" sz="2400" dirty="0"/>
              <a:t>–</a:t>
            </a:r>
            <a:r>
              <a:rPr lang="en-US" sz="2400" dirty="0" smtClean="0"/>
              <a:t>35)</a:t>
            </a:r>
            <a:r>
              <a:rPr lang="en-US" sz="2400" dirty="0" smtClean="0">
                <a:latin typeface="+mn-lt"/>
              </a:rPr>
              <a:t> </a:t>
            </a:r>
            <a:r>
              <a:rPr lang="en-US" sz="2400" dirty="0">
                <a:latin typeface="+mn-lt"/>
              </a:rPr>
              <a:t>use an object of our </a:t>
            </a:r>
            <a:r>
              <a:rPr lang="en-US" sz="2400" dirty="0">
                <a:latin typeface="Consolas" panose="020B0609020204030204" pitchFamily="49" charset="0"/>
              </a:rPr>
              <a:t>List</a:t>
            </a:r>
            <a:r>
              <a:rPr lang="en-US" sz="2400" dirty="0">
                <a:latin typeface="+mn-lt"/>
              </a:rPr>
              <a:t> class to manipulate a list of miscellaneous object types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539110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19.4</a:t>
            </a:r>
          </a:p>
        </p:txBody>
      </p:sp>
      <p:sp>
        <p:nvSpPr>
          <p:cNvPr id="4" name="Text Placeholder 3"/>
          <p:cNvSpPr>
            <a:spLocks noGrp="1"/>
          </p:cNvSpPr>
          <p:nvPr>
            <p:ph type="body" idx="1"/>
          </p:nvPr>
        </p:nvSpPr>
        <p:spPr/>
        <p:txBody>
          <a:bodyPr/>
          <a:lstStyle/>
          <a:p>
            <a:pPr marL="0" indent="0">
              <a:buNone/>
            </a:pPr>
            <a:r>
              <a:rPr lang="en-US" sz="2400" dirty="0">
                <a:latin typeface="+mn-lt"/>
              </a:rPr>
              <a:t>Insertion and deletion in a sorted array can be time consuming—all the elements </a:t>
            </a:r>
            <a:r>
              <a:rPr lang="en-US" sz="2400" dirty="0" smtClean="0">
                <a:latin typeface="+mn-lt"/>
              </a:rPr>
              <a:t>following the </a:t>
            </a:r>
            <a:r>
              <a:rPr lang="en-US" sz="2400" dirty="0">
                <a:latin typeface="+mn-lt"/>
              </a:rPr>
              <a:t>inserted or deleted element must be shifted appropriately.</a:t>
            </a:r>
          </a:p>
        </p:txBody>
      </p:sp>
    </p:spTree>
    <p:extLst>
      <p:ext uri="{BB962C8B-B14F-4D97-AF65-F5344CB8AC3E}">
        <p14:creationId xmlns:p14="http://schemas.microsoft.com/office/powerpoint/2010/main" val="2794127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8600"/>
            <a:ext cx="8465575" cy="1066799"/>
          </a:xfrm>
        </p:spPr>
        <p:txBody>
          <a:bodyPr anchor="b"/>
          <a:lstStyle/>
          <a:p>
            <a:r>
              <a:rPr lang="en-US" sz="3200" dirty="0" smtClean="0">
                <a:latin typeface="Times New Roman" panose="02020603050405020304" pitchFamily="18" charset="0"/>
                <a:cs typeface="Times New Roman" panose="02020603050405020304" pitchFamily="18" charset="0"/>
              </a:rPr>
              <a:t>Figure 19.4</a:t>
            </a:r>
            <a:r>
              <a:rPr lang="en-US" sz="3200" dirty="0" smtClean="0">
                <a:latin typeface="Consolas" panose="020B0609020204030204" pitchFamily="49" charset="0"/>
              </a:rPr>
              <a:t> ListNode</a:t>
            </a:r>
            <a:r>
              <a:rPr lang="en-US" sz="3200" dirty="0" smtClean="0"/>
              <a:t>, </a:t>
            </a:r>
            <a:r>
              <a:rPr lang="en-US" sz="3200" dirty="0" smtClean="0">
                <a:latin typeface="Consolas" panose="020B0609020204030204" pitchFamily="49" charset="0"/>
              </a:rPr>
              <a:t>List</a:t>
            </a:r>
            <a:r>
              <a:rPr lang="en-US" sz="3200" dirty="0" smtClean="0"/>
              <a:t> and </a:t>
            </a:r>
            <a:r>
              <a:rPr lang="en-US" sz="3200" dirty="0" smtClean="0">
                <a:latin typeface="Consolas" panose="020B0609020204030204" pitchFamily="49" charset="0"/>
              </a:rPr>
              <a:t>EmptyListException</a:t>
            </a:r>
            <a:r>
              <a:rPr lang="en-US" sz="3200" dirty="0" smtClean="0"/>
              <a:t> Class Declarations </a:t>
            </a:r>
            <a:r>
              <a:rPr lang="en-US" sz="2000" b="0" dirty="0" smtClean="0"/>
              <a:t>(1 of 9)</a:t>
            </a:r>
            <a:endParaRPr lang="en-US" sz="2000" b="0" dirty="0"/>
          </a:p>
        </p:txBody>
      </p:sp>
      <p:pic>
        <p:nvPicPr>
          <p:cNvPr id="10" name="Picture 9" descr="Program code for list node, list and empty list exception class declarations. Line 1: forward slash, forward slash, figure period 19.4, colon, linked list library, period, c s. Line 2: forward slash, forward slash, list node, comma, list and empty list exception, class declarations. Line 3: using system, semicolon. Line 4: blank. Line 5: namespace linked list library. Line 6: left brace. Line 7, indented once: forward slash, forward slash, class to represent one node in a list. Line 8, indented once: class list node. Line 9, indented once: left brace. Line 10, indented twice: forward slash, forward slash, automatic read-only property data. Line 11, indented twice: public object data, left brace, get, semicolon, private set, semicolon, right brace. Line 12: blank. Line 13, indented twice: forward slash, forward slash, automatic property next. Line 14, indented twice: public list node, next, left brace, get, semicolon, set, semicolon, right brace. Line 15: blank. Line 16, indented twice: forward slash, forward slash, constructor to create list node that refers to data value. Line 17, indented twice: forward slash, forward slash, and is last node in list. Line 18, indented twice: public list node, left parenthesis, object data value, right parenthesis, colon, this, left parenthesis, data value, comma, null, right parenthesis, left brace, right brace. Line 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42" y="1669660"/>
            <a:ext cx="7889116" cy="4157776"/>
          </a:xfrm>
          <a:prstGeom prst="rect">
            <a:avLst/>
          </a:prstGeom>
        </p:spPr>
      </p:pic>
    </p:spTree>
    <p:extLst>
      <p:ext uri="{BB962C8B-B14F-4D97-AF65-F5344CB8AC3E}">
        <p14:creationId xmlns:p14="http://schemas.microsoft.com/office/powerpoint/2010/main" val="3496305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494295"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(2 </a:t>
            </a:r>
            <a:r>
              <a:rPr lang="en-US" sz="2000" b="0" dirty="0"/>
              <a:t>of 9)</a:t>
            </a:r>
            <a:endParaRPr lang="en-US" sz="3200" dirty="0"/>
          </a:p>
        </p:txBody>
      </p:sp>
      <p:pic>
        <p:nvPicPr>
          <p:cNvPr id="6" name="Picture 5" descr="Line 20, indented twice: forward slash, forward slash, constructor to create list node that refers to data value. Line 21, indented twice: forward slash, forward slash, and refers to next list node, in list. Line 22, indented twice: public list node, left parenthesis, object data value, comma, list node, next node, right parenthesis. Line 23, indented twice: left brace. Line 24, indented three times: data = data value, semicolon. Line 25, indented three times: next = next node, semicolon. Line 26, indented twice: right brace. Line 27, indented once: right brace. Line 28: blank. Line 29, indented once: forward slash, forward slash, class list declaration. Line 30, indented once: public class list. Line 31, indented once: left brace. Line 32, indented twice: private list node, first node, semicolon. Line 33, indented twice: private list node, last node, semicolon. Line 34, indented twice: private string name, semicolon, forward slash, forward slash, string like, list to display. Line 35: blank. Line 36, indented twice: forward slash, forward slash, construct empty list with specified name. Line 37, indented twice: public list, left parenthesis, string list name, right parenthesis. Line 38, indented twice: left brace. Line 39, indented three times: name = list name, semicolon. Line 40, indented three times: first node, = last node, = null, semicolon. Line 41,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50" y="1439704"/>
            <a:ext cx="7932100" cy="4909027"/>
          </a:xfrm>
          <a:prstGeom prst="rect">
            <a:avLst/>
          </a:prstGeom>
        </p:spPr>
      </p:pic>
    </p:spTree>
    <p:extLst>
      <p:ext uri="{BB962C8B-B14F-4D97-AF65-F5344CB8AC3E}">
        <p14:creationId xmlns:p14="http://schemas.microsoft.com/office/powerpoint/2010/main" val="1439691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10337"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(3 </a:t>
            </a:r>
            <a:r>
              <a:rPr lang="en-US" sz="2000" b="0" dirty="0"/>
              <a:t>of 9)</a:t>
            </a:r>
            <a:endParaRPr lang="en-US" sz="3200" dirty="0"/>
          </a:p>
        </p:txBody>
      </p:sp>
      <p:pic>
        <p:nvPicPr>
          <p:cNvPr id="5" name="Picture 4" descr="Line 42: blank. Line 43, indented twice: forward slash, forward slash, construct empty list with, list, as its name. Line 44, indented twice: public list, left parenthesis, right parenthesis, colon, this, left parenthesis, open quotes, list, close quotes, right parenthesis, left brace, right brace. Line 45: blank. Line 46, indented twice: forward slash, forward slash, insert object at front of list. If list is empty, Line 47, indented twice: forward slash, forward slash, first node, and last node will refer to same object. Line 48, indented twice: forward slash, forward slash, otherwise, first node, refers to new node. Line 49, indented twice: public void insert at front, left parenthesis, object insert item, right parenthesis. Line 50, indented twice: left brace. Line 51, indented twice: if, left parenthesis, is empty, left parenthesis, right parenthesis, right parenthesis. Line 52: left brace. Line 53, indented three times: first node = last node = new list node, left parenthesis, insert item, right parenthesis, semicolon. Line 54, indented twice: right brace. Line 55, indented twice: else. Line 56, indented twice: left brace. Line 57, indented three times: first node = new list node, left parenthesis, insert item, comma, first node, right parenthesis, semicolon. Line 58, indented twice: right brace. Line 59, indented once: right brace. Line 60: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29" y="1673215"/>
            <a:ext cx="7923142" cy="4064760"/>
          </a:xfrm>
          <a:prstGeom prst="rect">
            <a:avLst/>
          </a:prstGeom>
        </p:spPr>
      </p:pic>
    </p:spTree>
    <p:extLst>
      <p:ext uri="{BB962C8B-B14F-4D97-AF65-F5344CB8AC3E}">
        <p14:creationId xmlns:p14="http://schemas.microsoft.com/office/powerpoint/2010/main" val="3111215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42421"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(4 </a:t>
            </a:r>
            <a:r>
              <a:rPr lang="en-US" sz="2000" b="0" dirty="0"/>
              <a:t>of 9)</a:t>
            </a:r>
            <a:endParaRPr lang="en-US" sz="3200" dirty="0"/>
          </a:p>
        </p:txBody>
      </p:sp>
      <p:pic>
        <p:nvPicPr>
          <p:cNvPr id="4" name="Picture 3" descr="Line 61, indented once: forward slash, forward slash, insert object at end of list. If list is empty, Line 62, indented once: forward slash, forward slash, first node, and last node, will refer to same object. Line 63, indented once: forward slash, forward slash, otherwise, last node's next property refers to new node. Line 64, indented once: public void insert at back, left parenthesis, object insert item, right parenthesis. Line 65, indented once: left brace. Line 66, indented twice: if, left parenthesis, is empty, left parenthesis, right parenthesis, right parenthesis. Line 67, indented twice: left brace. Line 68, indented three times: first node = last node = new list node, left parenthesis, insert item, right parenthesis, semicolon. Line 69, indented twice: right brace. Line 70, indented twice: else. Line 71, indented twice: left brace. Line 72, indented three times: last node = last node, period, next = new list node, left parenthesis, insert item, right parenthesis, semicolon. Line 73, indented twice: right brace. Line 74, indented once: right brace. Line 7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92" y="1605575"/>
            <a:ext cx="7874416" cy="3556301"/>
          </a:xfrm>
          <a:prstGeom prst="rect">
            <a:avLst/>
          </a:prstGeom>
        </p:spPr>
      </p:pic>
    </p:spTree>
    <p:extLst>
      <p:ext uri="{BB962C8B-B14F-4D97-AF65-F5344CB8AC3E}">
        <p14:creationId xmlns:p14="http://schemas.microsoft.com/office/powerpoint/2010/main" val="20203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smtClean="0">
                <a:latin typeface="Times New Roman" panose="02020603050405020304" pitchFamily="18" charset="0"/>
              </a:rPr>
              <a:t>Outline</a:t>
            </a:r>
            <a:endParaRPr lang="en-US" dirty="0"/>
          </a:p>
        </p:txBody>
      </p:sp>
      <p:sp>
        <p:nvSpPr>
          <p:cNvPr id="3" name="Text Placeholder 2"/>
          <p:cNvSpPr>
            <a:spLocks noGrp="1"/>
          </p:cNvSpPr>
          <p:nvPr>
            <p:ph type="body" idx="1"/>
          </p:nvPr>
        </p:nvSpPr>
        <p:spPr>
          <a:xfrm>
            <a:off x="457200" y="1552074"/>
            <a:ext cx="8229600" cy="4688305"/>
          </a:xfrm>
        </p:spPr>
        <p:txBody>
          <a:bodyPr/>
          <a:lstStyle/>
          <a:p>
            <a:pPr>
              <a:buNone/>
            </a:pPr>
            <a:r>
              <a:rPr lang="en-US" sz="2000" b="1" dirty="0" smtClean="0">
                <a:solidFill>
                  <a:schemeClr val="tx2"/>
                </a:solidFill>
                <a:latin typeface="+mn-lt"/>
              </a:rPr>
              <a:t>19.1</a:t>
            </a:r>
            <a:r>
              <a:rPr lang="en-US" sz="2000" dirty="0" smtClean="0">
                <a:latin typeface="+mn-lt"/>
              </a:rPr>
              <a:t> Introduction</a:t>
            </a:r>
          </a:p>
          <a:p>
            <a:pPr>
              <a:buNone/>
            </a:pPr>
            <a:r>
              <a:rPr lang="en-US" sz="2000" b="1" dirty="0" smtClean="0">
                <a:solidFill>
                  <a:schemeClr val="tx2"/>
                </a:solidFill>
                <a:latin typeface="+mn-lt"/>
              </a:rPr>
              <a:t>19.2</a:t>
            </a:r>
            <a:r>
              <a:rPr lang="en-US" sz="2000" dirty="0" smtClean="0">
                <a:solidFill>
                  <a:schemeClr val="tx2"/>
                </a:solidFill>
                <a:latin typeface="+mn-lt"/>
              </a:rPr>
              <a:t> </a:t>
            </a:r>
            <a:r>
              <a:rPr lang="en-US" sz="2000" dirty="0">
                <a:latin typeface="+mn-lt"/>
              </a:rPr>
              <a:t>Simple-Type </a:t>
            </a:r>
            <a:r>
              <a:rPr lang="en-US" sz="2000" dirty="0">
                <a:latin typeface="Consolas" panose="020B0609020204030204" pitchFamily="49" charset="0"/>
              </a:rPr>
              <a:t>struct</a:t>
            </a:r>
            <a:r>
              <a:rPr lang="en-US" sz="2000" dirty="0">
                <a:latin typeface="+mn-lt"/>
              </a:rPr>
              <a:t>s, Boxing </a:t>
            </a:r>
            <a:r>
              <a:rPr lang="en-US" sz="2000" dirty="0" smtClean="0">
                <a:latin typeface="+mn-lt"/>
              </a:rPr>
              <a:t>and Unboxing</a:t>
            </a:r>
          </a:p>
          <a:p>
            <a:pPr>
              <a:buNone/>
            </a:pPr>
            <a:r>
              <a:rPr lang="en-US" sz="2000" b="1" dirty="0" smtClean="0">
                <a:solidFill>
                  <a:schemeClr val="tx2"/>
                </a:solidFill>
                <a:latin typeface="+mn-lt"/>
              </a:rPr>
              <a:t>19.3</a:t>
            </a:r>
            <a:r>
              <a:rPr lang="en-US" sz="2000" dirty="0" smtClean="0">
                <a:solidFill>
                  <a:schemeClr val="tx2"/>
                </a:solidFill>
                <a:latin typeface="+mn-lt"/>
              </a:rPr>
              <a:t> </a:t>
            </a:r>
            <a:r>
              <a:rPr lang="en-US" sz="2000" dirty="0" smtClean="0">
                <a:latin typeface="+mn-lt"/>
              </a:rPr>
              <a:t>Self-Referential Classes</a:t>
            </a:r>
          </a:p>
          <a:p>
            <a:pPr>
              <a:buNone/>
            </a:pPr>
            <a:r>
              <a:rPr lang="en-US" sz="2000" b="1" dirty="0" smtClean="0">
                <a:solidFill>
                  <a:schemeClr val="tx2"/>
                </a:solidFill>
                <a:latin typeface="+mn-lt"/>
              </a:rPr>
              <a:t>19.4 </a:t>
            </a:r>
            <a:r>
              <a:rPr lang="en-US" sz="2000" dirty="0">
                <a:latin typeface="+mn-lt"/>
              </a:rPr>
              <a:t>Linked </a:t>
            </a:r>
            <a:r>
              <a:rPr lang="en-US" sz="2000" dirty="0" smtClean="0">
                <a:latin typeface="+mn-lt"/>
              </a:rPr>
              <a:t>Lists</a:t>
            </a:r>
          </a:p>
          <a:p>
            <a:pPr>
              <a:buNone/>
            </a:pPr>
            <a:r>
              <a:rPr lang="en-US" sz="2000" b="1" dirty="0" smtClean="0">
                <a:solidFill>
                  <a:schemeClr val="tx2"/>
                </a:solidFill>
                <a:latin typeface="+mn-lt"/>
              </a:rPr>
              <a:t>19.5</a:t>
            </a:r>
            <a:r>
              <a:rPr lang="en-US" sz="2000" b="1" dirty="0" smtClean="0">
                <a:latin typeface="+mn-lt"/>
              </a:rPr>
              <a:t> </a:t>
            </a:r>
            <a:r>
              <a:rPr lang="en-US" sz="2000" dirty="0" smtClean="0">
                <a:latin typeface="+mn-lt"/>
              </a:rPr>
              <a:t>Stacks</a:t>
            </a:r>
          </a:p>
          <a:p>
            <a:pPr>
              <a:buNone/>
            </a:pPr>
            <a:r>
              <a:rPr lang="en-US" sz="2000" b="1" dirty="0" smtClean="0">
                <a:solidFill>
                  <a:schemeClr val="tx2"/>
                </a:solidFill>
                <a:latin typeface="+mn-lt"/>
              </a:rPr>
              <a:t>19.6 </a:t>
            </a:r>
            <a:r>
              <a:rPr lang="en-US" sz="2000" dirty="0" smtClean="0">
                <a:latin typeface="+mn-lt"/>
              </a:rPr>
              <a:t>Queues</a:t>
            </a:r>
          </a:p>
          <a:p>
            <a:pPr>
              <a:buNone/>
            </a:pPr>
            <a:r>
              <a:rPr lang="en-US" sz="2000" b="1" dirty="0" smtClean="0">
                <a:solidFill>
                  <a:schemeClr val="tx2"/>
                </a:solidFill>
                <a:latin typeface="+mn-lt"/>
              </a:rPr>
              <a:t>19.7 </a:t>
            </a:r>
            <a:r>
              <a:rPr lang="en-US" sz="2000" dirty="0" smtClean="0">
                <a:latin typeface="+mn-lt"/>
              </a:rPr>
              <a:t>Trees</a:t>
            </a:r>
          </a:p>
          <a:p>
            <a:pPr marL="486000" lvl="1" indent="0">
              <a:buNone/>
            </a:pPr>
            <a:r>
              <a:rPr lang="en-US" sz="2000" dirty="0" smtClean="0">
                <a:solidFill>
                  <a:schemeClr val="tx2"/>
                </a:solidFill>
                <a:latin typeface="+mn-lt"/>
              </a:rPr>
              <a:t>19.7.1</a:t>
            </a:r>
            <a:r>
              <a:rPr lang="en-US" sz="2000" dirty="0" smtClean="0">
                <a:latin typeface="+mn-lt"/>
              </a:rPr>
              <a:t> </a:t>
            </a:r>
            <a:r>
              <a:rPr lang="en-US" sz="2000" dirty="0">
                <a:latin typeface="+mn-lt"/>
              </a:rPr>
              <a:t>Binary Search Tree of Integer </a:t>
            </a:r>
            <a:r>
              <a:rPr lang="en-US" sz="2000" dirty="0" smtClean="0">
                <a:latin typeface="+mn-lt"/>
              </a:rPr>
              <a:t>Values</a:t>
            </a:r>
          </a:p>
          <a:p>
            <a:pPr marL="486000" lvl="1" indent="0">
              <a:buNone/>
            </a:pPr>
            <a:r>
              <a:rPr lang="en-US" sz="2000" dirty="0">
                <a:solidFill>
                  <a:schemeClr val="tx2"/>
                </a:solidFill>
                <a:latin typeface="+mn-lt"/>
              </a:rPr>
              <a:t>19.7.2</a:t>
            </a:r>
            <a:r>
              <a:rPr lang="en-US" sz="2000" dirty="0">
                <a:latin typeface="+mn-lt"/>
              </a:rPr>
              <a:t> Binary Search Tree of </a:t>
            </a:r>
            <a:r>
              <a:rPr lang="en-US" sz="2000" dirty="0" smtClean="0">
                <a:latin typeface="Consolas" panose="020B0609020204030204" pitchFamily="49" charset="0"/>
              </a:rPr>
              <a:t>Icomparable</a:t>
            </a:r>
            <a:r>
              <a:rPr lang="en-US" sz="2000" dirty="0" smtClean="0">
                <a:latin typeface="+mn-lt"/>
              </a:rPr>
              <a:t> Objects</a:t>
            </a:r>
          </a:p>
          <a:p>
            <a:pPr>
              <a:buNone/>
            </a:pPr>
            <a:r>
              <a:rPr lang="en-US" sz="2000" b="1" dirty="0" smtClean="0">
                <a:solidFill>
                  <a:schemeClr val="tx2"/>
                </a:solidFill>
                <a:latin typeface="+mn-lt"/>
              </a:rPr>
              <a:t>19.8 </a:t>
            </a:r>
            <a:r>
              <a:rPr lang="en-US" sz="2000" dirty="0" smtClean="0">
                <a:latin typeface="+mn-lt"/>
              </a:rPr>
              <a:t>Wrap-Up</a:t>
            </a:r>
            <a:endParaRPr lang="en-US" sz="2000" dirty="0">
              <a:latin typeface="+mn-lt"/>
            </a:endParaRPr>
          </a:p>
        </p:txBody>
      </p:sp>
    </p:spTree>
    <p:extLst>
      <p:ext uri="{BB962C8B-B14F-4D97-AF65-F5344CB8AC3E}">
        <p14:creationId xmlns:p14="http://schemas.microsoft.com/office/powerpoint/2010/main" val="3437444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58463"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(5 </a:t>
            </a:r>
            <a:r>
              <a:rPr lang="en-US" sz="2000" b="0" dirty="0"/>
              <a:t>of 9)</a:t>
            </a:r>
            <a:endParaRPr lang="en-US" sz="3200" dirty="0"/>
          </a:p>
        </p:txBody>
      </p:sp>
      <p:pic>
        <p:nvPicPr>
          <p:cNvPr id="4" name="Picture 3" descr="Line 76, indented twice: forward slash, forward slash, remove first node from list. Line 77, indented twice: public object remove from front, left parenthesis, right parenthesis. Line 78, indented twice: left brace. Line 79, indented three times: if, left parenthesis, is empty, left parenthesis, right parenthesis, right parenthesis. Line 80, indented three times: left brace. Line 81, indented three times: throw new empty list exception, left parenthesis, name, right parenthesis, semicolon. Line 82, indented twice: right brace. Line 83: blank. Line 84, indented twice: object remove item = first node, period, data, semicolon, forward slash, forward slash, retrieve data. Line 85: blank. Line 86, indented twice: forward slash, forward slash, reset first node and last node references. Line 87, indented twice: if, left parenthesis, first node = = last node, right parenthesis. Line 88, indented twice: left brace. Line 89, indented three times: first node = last node = null, semicolon. Line 90, indented twice: right brace. Line 91, indented twice: else. Line 92, indented twice: left brace. Line 93, indented three times: first node = first node, period, next, semicolon. Line 94, indented twice: right brace. Line 95: blank. Line 96, indented three times: return remove item, semicolon, forward slash, forward slash, return removed data. Line 97,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87" y="1586215"/>
            <a:ext cx="7505886" cy="4605652"/>
          </a:xfrm>
          <a:prstGeom prst="rect">
            <a:avLst/>
          </a:prstGeom>
        </p:spPr>
      </p:pic>
    </p:spTree>
    <p:extLst>
      <p:ext uri="{BB962C8B-B14F-4D97-AF65-F5344CB8AC3E}">
        <p14:creationId xmlns:p14="http://schemas.microsoft.com/office/powerpoint/2010/main" val="4141370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42421"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(6 </a:t>
            </a:r>
            <a:r>
              <a:rPr lang="en-US" sz="2000" b="0" dirty="0"/>
              <a:t>of 9)</a:t>
            </a:r>
            <a:endParaRPr lang="en-US" sz="3200" dirty="0"/>
          </a:p>
        </p:txBody>
      </p:sp>
      <p:pic>
        <p:nvPicPr>
          <p:cNvPr id="4" name="Picture 3" descr="Line 98: blank. Line 99, indented twice: forward slash, forward slash, remove last node from list. Line 100, indented once: public object remove from back, left parenthesis, right parenthesis. Line 101, indented once: left brace. Line 102, indented twice: if, left parenthesis, is empty, left parenthesis, right parenthesis, right parenthesis. Line 103, indented twice: left brace. Line 104, indented three times: throw new empty list exception, left parenthesis, name, right parenthesis, semicolon. Line 105, indented twice: right brace. Line 106: blank. Line 107, indented twice: object remove item = last node, period, data, semicolon, forward slash, forward slash, retrieve data. Line 108: blank. Line 109, indented twice: forward slash, forward slash, reset first node, and last node, references. Line 110, indented twice: if, left parenthesis, first node = = last node, right parenthesis. Line 111, indented twice: left brace. Line 112, indented three times: first node = last node = null, semicolon. Line 113,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53" y="1587483"/>
            <a:ext cx="7899495" cy="4132208"/>
          </a:xfrm>
          <a:prstGeom prst="rect">
            <a:avLst/>
          </a:prstGeom>
        </p:spPr>
      </p:pic>
    </p:spTree>
    <p:extLst>
      <p:ext uri="{BB962C8B-B14F-4D97-AF65-F5344CB8AC3E}">
        <p14:creationId xmlns:p14="http://schemas.microsoft.com/office/powerpoint/2010/main" val="2818053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42421"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(7 </a:t>
            </a:r>
            <a:r>
              <a:rPr lang="en-US" sz="2000" b="0" dirty="0"/>
              <a:t>of 9)</a:t>
            </a:r>
            <a:endParaRPr lang="en-US" sz="3200" dirty="0"/>
          </a:p>
        </p:txBody>
      </p:sp>
      <p:pic>
        <p:nvPicPr>
          <p:cNvPr id="4" name="Picture 3" descr="Line 114, indented twice: else. Line 115, indented twice: left brace. Line 116, indented three times: list node current = first node, semicolon. Line 117: blank. Line 118, indented three times: forward slash, forward slash, loop while current. Next is not last node. Line 119, indented three times: while, left parenthesis, current, period, next, exclamation point = last node, right parenthesis. Line 120, indented three times: left brace. Line 121, indented four times: current = current, period, next, semicolon, forward slash, forward slash, move to next node. Line 122, indented three times: right brace. Line 123: blank. Line 124, indented four times: forward slash, forward slash, current is new last node. Line 125, indented four times: last node = current, semicolon. Line 126, indented four times: current, period, next = null, semicolon. Line 127, indented three times: right brace. Line 128: blank. Line 129, indented three times: return remove item, semicolon, forward slash, forward slash, return removed data. Line 130, indented three times: right brace. Line 131: blank. Line 132, indented twice: forward slash, forward slash, return true if list is empty. Line 133, indented twice: public bool is empty, left parenthesis, right parenthesis. Line 134, indented twice: left brace. Line 135, indented three times: return first node = = null, semicolon. Line 136, indented twice: right brace. Line 137: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840" y="1387313"/>
            <a:ext cx="6632320" cy="5013821"/>
          </a:xfrm>
          <a:prstGeom prst="rect">
            <a:avLst/>
          </a:prstGeom>
        </p:spPr>
      </p:pic>
    </p:spTree>
    <p:extLst>
      <p:ext uri="{BB962C8B-B14F-4D97-AF65-F5344CB8AC3E}">
        <p14:creationId xmlns:p14="http://schemas.microsoft.com/office/powerpoint/2010/main" val="2941105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10337"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(8 </a:t>
            </a:r>
            <a:r>
              <a:rPr lang="en-US" sz="2000" b="0" dirty="0"/>
              <a:t>of 9)</a:t>
            </a:r>
            <a:endParaRPr lang="en-US" sz="3200" dirty="0"/>
          </a:p>
        </p:txBody>
      </p:sp>
      <p:pic>
        <p:nvPicPr>
          <p:cNvPr id="4" name="Picture 3" descr="Line 138, indented twice: forward slash, forward slash, output list contents. Line 139, indented twice: public void display, left parenthesis, right parenthesis. Line 140, indented twice: left brace. Line 141, indented three times: if, left parenthesis, is empty, left parenthesis, right parenthesis, right parenthesis. Line 142, indented three times: left brace. Line 143, indented four times: console, period, write line, left parenthesis, dollar, open quotes, empty, left brace, name, right brace, close quotes, right parenthesis, semicolon. Line 144, indented three times: right brace. Line 145, indented three times: else. Line 146, indented three times: left brace. Line 147, indented four times: console, period, write, left parenthesis, dollar, open quotes, the, left brace, name, right brace, is, colon, close quotes, right parenthesis, semicolon. Line 148: blank. Line 149, indented four times: list node, current = first node, semicolon. Line 150: blank. Line 151, indented four times: forward slash, forward slash, output current node data while not at end of list. Line 152, indented four times: while, left parenthesis, current, exclamation point = null, right parenthesis. Line 153, indented four times: left brace. Line 154, indented five times: console, period, write, left parenthesis, dollar, open quotes, left brace, current, period, data, right brace, close quotes, right parenthesis, semicolon. Line 155, indented five times: current = current, period, next, semicolon. Line 156, indented four times: right brace. Line 157: blank. Line 158, indented four times: console, period, write line, left parenthesis, open quotes, back slash, n, close quotes, right parenthesis, semicolon. Line 159, indented three times: right brace. Line 160, indented twice: right brace. Line 161, indented on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987" y="1530598"/>
            <a:ext cx="6528026" cy="4695156"/>
          </a:xfrm>
          <a:prstGeom prst="rect">
            <a:avLst/>
          </a:prstGeom>
        </p:spPr>
      </p:pic>
    </p:spTree>
    <p:extLst>
      <p:ext uri="{BB962C8B-B14F-4D97-AF65-F5344CB8AC3E}">
        <p14:creationId xmlns:p14="http://schemas.microsoft.com/office/powerpoint/2010/main" val="48800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465575" cy="1066799"/>
          </a:xfrm>
        </p:spPr>
        <p:txBody>
          <a:bodyPr anchor="b"/>
          <a:lstStyle/>
          <a:p>
            <a:r>
              <a:rPr lang="en-US" sz="3200" dirty="0">
                <a:latin typeface="Times New Roman" panose="02020603050405020304" pitchFamily="18" charset="0"/>
                <a:cs typeface="Times New Roman" panose="02020603050405020304" pitchFamily="18" charset="0"/>
              </a:rPr>
              <a:t>Figure 19.4</a:t>
            </a:r>
            <a:r>
              <a:rPr lang="en-US" sz="3200" dirty="0">
                <a:latin typeface="Consolas" panose="020B0609020204030204" pitchFamily="49" charset="0"/>
              </a:rPr>
              <a:t> ListNode</a:t>
            </a:r>
            <a:r>
              <a:rPr lang="en-US" sz="3200" dirty="0"/>
              <a:t>, </a:t>
            </a:r>
            <a:r>
              <a:rPr lang="en-US" sz="3200" dirty="0">
                <a:latin typeface="Consolas" panose="020B0609020204030204" pitchFamily="49" charset="0"/>
              </a:rPr>
              <a:t>List</a:t>
            </a:r>
            <a:r>
              <a:rPr lang="en-US" sz="3200" dirty="0"/>
              <a:t> and </a:t>
            </a:r>
            <a:r>
              <a:rPr lang="en-US" sz="3200" dirty="0">
                <a:latin typeface="Consolas" panose="020B0609020204030204" pitchFamily="49" charset="0"/>
              </a:rPr>
              <a:t>EmptyListException</a:t>
            </a:r>
            <a:r>
              <a:rPr lang="en-US" sz="3200" dirty="0"/>
              <a:t> Class Declarations </a:t>
            </a:r>
            <a:r>
              <a:rPr lang="en-US" sz="2000" b="0" dirty="0" smtClean="0"/>
              <a:t>(9 </a:t>
            </a:r>
            <a:r>
              <a:rPr lang="en-US" sz="2000" b="0" dirty="0"/>
              <a:t>of 9)</a:t>
            </a:r>
            <a:endParaRPr lang="en-US" sz="3200" dirty="0"/>
          </a:p>
        </p:txBody>
      </p:sp>
      <p:pic>
        <p:nvPicPr>
          <p:cNvPr id="4" name="Picture 3" descr="Line 162: blank. Line 163, indented once: forward slash, forward slash, class empty list exception, declaration. Line 164, indented once: public class empty list exception, colon, exception. Line 165, indented once: left brace. Line 166, indented once: forward slash, forward slash, parameter less, constructor. Line 167, indented once: public empty list exception, left parenthesis, right parenthesis, colon, base, left parenthesis, open quotes, the list is empty, close quotes, right parenthesis, left brace, right brace. Line 168: blank. Line 169, indented once: forward slash, forward slash, one-parameter constructor. Line 170, indented once: public empty list exception, left parenthesis, string name, right parenthesis. Line 171, indented twice: colon, base, left parenthesis, dollar, open quotes, the, left brace, name, right brace, is empty, close quotes, right parenthesis, left brace, right brace. Line 172: blank. Line 173, indented once: forward slash, forward slash, two-parameter constructor. Line 174, indented once: public empty list exception, left parenthesis, string exception, comma, exception inner, right parenthesis. Line 175, indented twice: colon, base, left parenthesis, exception, comma, inner, right parenthesis, left brace, right brace. Line 176, indented once: right brace. Line 17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7" y="1621438"/>
            <a:ext cx="7830286" cy="3865584"/>
          </a:xfrm>
          <a:prstGeom prst="rect">
            <a:avLst/>
          </a:prstGeom>
        </p:spPr>
      </p:pic>
    </p:spTree>
    <p:extLst>
      <p:ext uri="{BB962C8B-B14F-4D97-AF65-F5344CB8AC3E}">
        <p14:creationId xmlns:p14="http://schemas.microsoft.com/office/powerpoint/2010/main" val="3519870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19.5 Testing Class </a:t>
            </a:r>
            <a:r>
              <a:rPr lang="en-US" dirty="0" smtClean="0">
                <a:latin typeface="Consolas" panose="020B0609020204030204" pitchFamily="49" charset="0"/>
              </a:rPr>
              <a:t>List</a:t>
            </a:r>
            <a:r>
              <a:rPr lang="en-US" dirty="0" smtClean="0"/>
              <a:t> </a:t>
            </a:r>
            <a:r>
              <a:rPr lang="en-US" sz="2000" b="0" dirty="0" smtClean="0"/>
              <a:t>(1 </a:t>
            </a:r>
            <a:r>
              <a:rPr lang="en-US" sz="2000" b="0" dirty="0"/>
              <a:t>of </a:t>
            </a:r>
            <a:r>
              <a:rPr lang="en-US" sz="2000" b="0" dirty="0" smtClean="0"/>
              <a:t>4)</a:t>
            </a:r>
            <a:endParaRPr lang="en-US" sz="2000" b="0" dirty="0"/>
          </a:p>
        </p:txBody>
      </p:sp>
      <p:pic>
        <p:nvPicPr>
          <p:cNvPr id="4" name="Picture 3" descr="Program code for testing class list. Line 1: forward slash, forward slash, figure period 19.5, colon, list test, period, c s. Line 2: forward slash, forward slash, testing class list. Line 3: using system, semicolon. Line 4: using linked list library, semicolon. Line 5: blank. Line 6: forward slash, forward slash, class to test list class functionality. Line 7: class list test. Line 8: left brace. Line 9, indented once: static void main, left parenthesis, right parenthesis. Line 10, indented once: left brace. Line 11, indented twice: v a r, list = new list, left parenthesis, right parenthesis, semicolon, forward slash, forward slash, create list container. Line 12: blank. Line 13, indented twice: forward slash, forward slash, create data to store in list. Line 14, indented twice: bool a boolean = true, semicolon. Line 15, indented twice: c h a r, a character, = open single quotes, dollar, close single quotes, semicolon. Line 16, indented twice: i n t, an integer, = 3 4 5 6 7, semicolon. Line 17, indented twice: string a string = open quotes, hello, close quotes, semicolon. Line 18: blank. Line 19, indented twice: forward slash, forward slash, use list insert methods. Line 20, indented twice: list, period, insert at front, left parenthesis, a boolean, right parenthesis, semicolon. Line 21, indented twice: list, period, display, left parenthesis, right parenthesis, semicolon. Line 22, indented twice: list, period, insert at front, left parenthesis, a character, right parenthesis, semicolon. Line 23, indented twice: list, period, display, lef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14" y="1569182"/>
            <a:ext cx="6257973" cy="4738304"/>
          </a:xfrm>
          <a:prstGeom prst="rect">
            <a:avLst/>
          </a:prstGeom>
        </p:spPr>
      </p:pic>
    </p:spTree>
    <p:extLst>
      <p:ext uri="{BB962C8B-B14F-4D97-AF65-F5344CB8AC3E}">
        <p14:creationId xmlns:p14="http://schemas.microsoft.com/office/powerpoint/2010/main" val="1829444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19.5 </a:t>
            </a:r>
            <a:r>
              <a:rPr lang="en-US" dirty="0" smtClean="0"/>
              <a:t>Testing Class </a:t>
            </a:r>
            <a:r>
              <a:rPr lang="en-US" dirty="0" smtClean="0">
                <a:latin typeface="Consolas" panose="020B0609020204030204" pitchFamily="49" charset="0"/>
              </a:rPr>
              <a:t>List</a:t>
            </a:r>
            <a:r>
              <a:rPr lang="en-US" dirty="0" smtClean="0"/>
              <a:t> </a:t>
            </a:r>
            <a:r>
              <a:rPr lang="en-US" sz="2000" b="0" dirty="0" smtClean="0"/>
              <a:t>(2 </a:t>
            </a:r>
            <a:r>
              <a:rPr lang="en-US" sz="2000" b="0" dirty="0"/>
              <a:t>of </a:t>
            </a:r>
            <a:r>
              <a:rPr lang="en-US" sz="2000" b="0" dirty="0" smtClean="0"/>
              <a:t>4)</a:t>
            </a:r>
            <a:endParaRPr lang="en-US" b="0" dirty="0"/>
          </a:p>
        </p:txBody>
      </p:sp>
      <p:pic>
        <p:nvPicPr>
          <p:cNvPr id="4" name="Picture 3" descr="Line 24, indented twice: list, period, insert at back, left parenthesis, an integer, right parenthesis, semicolon. Line 25, indented twice: list, period, display, left parenthesis, right parenthesis, semicolon. Line 26, indented twice: list, period, insert at back, left parenthesis, a string, right parenthesis, semicolon. Line 27, indented twice: list, period, display, left parenthesis, right parenthesis, semicolon. Line 28: blank. Line 29, indented twice: forward slash, forward slash, remove data from list and display after each removal. Line 30, indented twice: try. Line 31, indented twice: left brace. Line 32, indented three times: object removed object = list, period, remove from front, left parenthesis, right parenthesis, semicolon. Line 33, indented three times: console, period, write line, left parenthesis, dollar, open quotes, left brace, removed object, right brace, removed, close quotes, right parenthesis, semicolon. Line 34, indented three times: list, period, display, left parenthesis, right parenthesis, semicolon. Line 35: blank. Line 36, indented three times: removed object = list, period, remove from front, left parenthesis, right parenthesis, semicolon. Line 37, indented three times: console, period, write line, left parenthesis, dollar, open quotes, left brace, removed object, right brace, removed, close quotes, right parenthesis, semicolon. Line 38, indented three times: list, period, display, left parenthesis, right parenthesis, semicolon. Line 39: blank. Line 40, indented three times: removed object = list, period, remove from back, left parenthesis, right parenthesis, semicolon. Line 41, indented three times: console, period, write line, left parenthesis, dollar, open quotes, left brace, removed object, right brace, removed, close quotes, right parenthesis, semicolon. Line 42, indented three times: list, period, display, left parenthesis, right parenthesis, semicolon. Line 43: blank. Line 44, indented three times: removed object = list, period, remove from back, left parenthesis, right parenthesis, semicolon. Line 45, indented three times: console, period, write line, left parenthesis, dollar, open quotes, left brace, removed object, right brace, removed, close quotes, right parenthesis, semicolon. Line 46, indented three times: list, period, display, left parenthesis, right parenthesis, semicolon. Line 47,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445" y="1561265"/>
            <a:ext cx="6179111" cy="4851996"/>
          </a:xfrm>
          <a:prstGeom prst="rect">
            <a:avLst/>
          </a:prstGeom>
        </p:spPr>
      </p:pic>
    </p:spTree>
    <p:extLst>
      <p:ext uri="{BB962C8B-B14F-4D97-AF65-F5344CB8AC3E}">
        <p14:creationId xmlns:p14="http://schemas.microsoft.com/office/powerpoint/2010/main" val="3005744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19.5 </a:t>
            </a:r>
            <a:r>
              <a:rPr lang="en-US" dirty="0" smtClean="0"/>
              <a:t>Testing Class </a:t>
            </a:r>
            <a:r>
              <a:rPr lang="en-US" dirty="0" smtClean="0">
                <a:latin typeface="Consolas" panose="020B0609020204030204" pitchFamily="49" charset="0"/>
              </a:rPr>
              <a:t>List</a:t>
            </a:r>
            <a:r>
              <a:rPr lang="en-US" dirty="0" smtClean="0"/>
              <a:t> </a:t>
            </a:r>
            <a:r>
              <a:rPr lang="en-US" sz="2000" b="0" dirty="0" smtClean="0"/>
              <a:t>(3 </a:t>
            </a:r>
            <a:r>
              <a:rPr lang="en-US" sz="2000" b="0" dirty="0"/>
              <a:t>of </a:t>
            </a:r>
            <a:r>
              <a:rPr lang="en-US" sz="2000" b="0" dirty="0" smtClean="0"/>
              <a:t>4)</a:t>
            </a:r>
            <a:endParaRPr lang="en-US" b="0" dirty="0"/>
          </a:p>
        </p:txBody>
      </p:sp>
      <p:pic>
        <p:nvPicPr>
          <p:cNvPr id="4" name="Picture 3" descr="Line 48, indented twice: catch, left parenthesis, empty list exception, empty list exception, right parenthesis. Line 49, indented twice: left brace. Line 50, indented three times: console, period, error, period, write line, left parenthesis, dollar, open quotes, back slash, n, left brace, empty list exception, right brace, close quotes, right parenthesis, semicolon. Line 51, indented twice: right brace. Line 52, indented once: right brace. Line 5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53" y="1783419"/>
            <a:ext cx="7899495" cy="1824612"/>
          </a:xfrm>
          <a:prstGeom prst="rect">
            <a:avLst/>
          </a:prstGeom>
        </p:spPr>
      </p:pic>
    </p:spTree>
    <p:extLst>
      <p:ext uri="{BB962C8B-B14F-4D97-AF65-F5344CB8AC3E}">
        <p14:creationId xmlns:p14="http://schemas.microsoft.com/office/powerpoint/2010/main" val="1129362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19.5 </a:t>
            </a:r>
            <a:r>
              <a:rPr lang="en-US" dirty="0" smtClean="0"/>
              <a:t>Testing Class </a:t>
            </a:r>
            <a:r>
              <a:rPr lang="en-US" dirty="0" smtClean="0">
                <a:latin typeface="Consolas" panose="020B0609020204030204" pitchFamily="49" charset="0"/>
              </a:rPr>
              <a:t>List</a:t>
            </a:r>
            <a:r>
              <a:rPr lang="en-US" dirty="0" smtClean="0"/>
              <a:t> </a:t>
            </a:r>
            <a:r>
              <a:rPr lang="en-US" sz="2000" b="0" dirty="0" smtClean="0"/>
              <a:t>(4 </a:t>
            </a:r>
            <a:r>
              <a:rPr lang="en-US" sz="2000" b="0" dirty="0"/>
              <a:t>of </a:t>
            </a:r>
            <a:r>
              <a:rPr lang="en-US" sz="2000" b="0" dirty="0" smtClean="0"/>
              <a:t>4)</a:t>
            </a:r>
            <a:endParaRPr lang="en-US" b="0" dirty="0"/>
          </a:p>
        </p:txBody>
      </p:sp>
      <p:pic>
        <p:nvPicPr>
          <p:cNvPr id="6" name="Picture 5" descr="Line 1. The list is colon true. Line 2. The list is colon dollar symbol true. Line 3. The list is colon dollar symbol true 3 4 5 6 7. Line 4. The list is colon dollar symbol true 3 4 5 6 7 hello. Line 5. Dollar symbol removed. Line 6. The list is colon true 3 4 5 6 7 hello. Line 7. True removed. Line 8. The list is colon 3 4 5 6 7 hello. Line 9. Hello removed. Line 10. The list is colon 3 4 5 6 7. Line 11. 3 4 5 6 7 removed. Line 12. Empty lis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99" y="1629568"/>
            <a:ext cx="7819802" cy="3720782"/>
          </a:xfrm>
          <a:prstGeom prst="rect">
            <a:avLst/>
          </a:prstGeom>
        </p:spPr>
      </p:pic>
    </p:spTree>
    <p:extLst>
      <p:ext uri="{BB962C8B-B14F-4D97-AF65-F5344CB8AC3E}">
        <p14:creationId xmlns:p14="http://schemas.microsoft.com/office/powerpoint/2010/main" val="2917326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(6 </a:t>
            </a:r>
            <a:r>
              <a:rPr lang="en-US" sz="2000" b="0" dirty="0"/>
              <a:t>of </a:t>
            </a:r>
            <a:r>
              <a:rPr lang="en-US" sz="2000" b="0" dirty="0" smtClean="0"/>
              <a:t>14)</a:t>
            </a:r>
            <a:endParaRPr lang="en-US" dirty="0"/>
          </a:p>
        </p:txBody>
      </p:sp>
      <p:sp>
        <p:nvSpPr>
          <p:cNvPr id="3" name="Text Placeholder 2"/>
          <p:cNvSpPr>
            <a:spLocks noGrp="1"/>
          </p:cNvSpPr>
          <p:nvPr>
            <p:ph type="body" idx="1"/>
          </p:nvPr>
        </p:nvSpPr>
        <p:spPr/>
        <p:txBody>
          <a:bodyPr/>
          <a:lstStyle/>
          <a:p>
            <a:pPr marL="0" indent="0">
              <a:buNone/>
              <a:defRPr/>
            </a:pPr>
            <a:r>
              <a:rPr lang="en-US" sz="2200" b="1" dirty="0">
                <a:latin typeface="+mn-lt"/>
              </a:rPr>
              <a:t>Method </a:t>
            </a:r>
            <a:r>
              <a:rPr lang="en-US" sz="2200" b="1" dirty="0">
                <a:latin typeface="Consolas" panose="020B0609020204030204" pitchFamily="49" charset="0"/>
              </a:rPr>
              <a:t>InsertAtFront</a:t>
            </a:r>
          </a:p>
          <a:p>
            <a:pPr marL="255600" lvl="1" indent="-255600">
              <a:spcBef>
                <a:spcPts val="1500"/>
              </a:spcBef>
              <a:buFont typeface="Arial" panose="020B0604020202020204" pitchFamily="34" charset="0"/>
              <a:buChar char="•"/>
              <a:defRPr/>
            </a:pPr>
            <a:r>
              <a:rPr lang="en-US" sz="2200" dirty="0">
                <a:latin typeface="+mn-lt"/>
              </a:rPr>
              <a:t>Method </a:t>
            </a:r>
            <a:r>
              <a:rPr lang="en-US" sz="2200" dirty="0">
                <a:latin typeface="Consolas" panose="020B0609020204030204" pitchFamily="49" charset="0"/>
              </a:rPr>
              <a:t>InsertAtFront</a:t>
            </a:r>
            <a:r>
              <a:rPr lang="en-US" sz="2200" dirty="0">
                <a:latin typeface="+mn-lt"/>
              </a:rPr>
              <a:t> places a new node at the front of the list</a:t>
            </a:r>
            <a:r>
              <a:rPr lang="en-US" sz="2200" dirty="0" smtClean="0">
                <a:latin typeface="+mn-lt"/>
              </a:rPr>
              <a:t>.</a:t>
            </a:r>
            <a:endParaRPr lang="en-US" sz="2200" dirty="0">
              <a:latin typeface="+mn-lt"/>
            </a:endParaRPr>
          </a:p>
          <a:p>
            <a:pPr marL="255600" lvl="1" indent="-255600">
              <a:spcBef>
                <a:spcPts val="1500"/>
              </a:spcBef>
              <a:buFont typeface="Arial" panose="020B0604020202020204" pitchFamily="34" charset="0"/>
              <a:buChar char="•"/>
              <a:defRPr/>
            </a:pPr>
            <a:r>
              <a:rPr lang="en-US" sz="2200" dirty="0">
                <a:latin typeface="+mn-lt"/>
              </a:rPr>
              <a:t>The method consists of three steps:</a:t>
            </a:r>
          </a:p>
          <a:p>
            <a:pPr marL="741600" lvl="2" indent="-284400">
              <a:buFontTx/>
              <a:buChar char="–"/>
              <a:defRPr/>
            </a:pPr>
            <a:r>
              <a:rPr lang="en-US" sz="2200" dirty="0" smtClean="0">
                <a:latin typeface="+mn-lt"/>
              </a:rPr>
              <a:t>Call </a:t>
            </a:r>
            <a:r>
              <a:rPr lang="en-US" sz="2200" dirty="0" smtClean="0">
                <a:latin typeface="Consolas" panose="020B0609020204030204" pitchFamily="49" charset="0"/>
              </a:rPr>
              <a:t>IsEmpty</a:t>
            </a:r>
            <a:r>
              <a:rPr lang="en-US" sz="2200" dirty="0" smtClean="0">
                <a:latin typeface="+mn-lt"/>
              </a:rPr>
              <a:t> to determine whether the list is empty.</a:t>
            </a:r>
          </a:p>
          <a:p>
            <a:pPr marL="741600" lvl="2" indent="-284400">
              <a:buFontTx/>
              <a:buChar char="–"/>
              <a:defRPr/>
            </a:pPr>
            <a:r>
              <a:rPr lang="en-US" sz="2200" dirty="0" smtClean="0">
                <a:latin typeface="+mn-lt"/>
              </a:rPr>
              <a:t>If </a:t>
            </a:r>
            <a:r>
              <a:rPr lang="en-US" sz="2200" dirty="0">
                <a:latin typeface="+mn-lt"/>
              </a:rPr>
              <a:t>the list is empty, set both </a:t>
            </a:r>
            <a:r>
              <a:rPr lang="en-US" sz="2200" dirty="0">
                <a:latin typeface="Consolas" panose="020B0609020204030204" pitchFamily="49" charset="0"/>
              </a:rPr>
              <a:t>firstNode</a:t>
            </a:r>
            <a:r>
              <a:rPr lang="en-US" sz="2200" dirty="0">
                <a:latin typeface="+mn-lt"/>
              </a:rPr>
              <a:t> and </a:t>
            </a:r>
            <a:r>
              <a:rPr lang="en-US" sz="2200" dirty="0">
                <a:latin typeface="Consolas" panose="020B0609020204030204" pitchFamily="49" charset="0"/>
              </a:rPr>
              <a:t>lastNode</a:t>
            </a:r>
            <a:r>
              <a:rPr lang="en-US" sz="2200" dirty="0">
                <a:latin typeface="+mn-lt"/>
              </a:rPr>
              <a:t> to refer to a new </a:t>
            </a:r>
            <a:r>
              <a:rPr lang="en-US" sz="2200" dirty="0">
                <a:latin typeface="Consolas" panose="020B0609020204030204" pitchFamily="49" charset="0"/>
              </a:rPr>
              <a:t>ListNode</a:t>
            </a:r>
            <a:r>
              <a:rPr lang="en-US" sz="2200" dirty="0">
                <a:latin typeface="+mn-lt"/>
              </a:rPr>
              <a:t> initialized with </a:t>
            </a:r>
            <a:r>
              <a:rPr lang="en-US" sz="2200" dirty="0">
                <a:latin typeface="Consolas" panose="020B0609020204030204" pitchFamily="49" charset="0"/>
              </a:rPr>
              <a:t>insertItem</a:t>
            </a:r>
            <a:r>
              <a:rPr lang="en-US" sz="2200" dirty="0">
                <a:latin typeface="+mn-lt"/>
              </a:rPr>
              <a:t>. The </a:t>
            </a:r>
            <a:r>
              <a:rPr lang="en-US" sz="2200" dirty="0" smtClean="0">
                <a:latin typeface="Consolas" panose="020B0609020204030204" pitchFamily="49" charset="0"/>
              </a:rPr>
              <a:t>ListNode</a:t>
            </a:r>
            <a:r>
              <a:rPr lang="en-US" sz="2200" dirty="0" smtClean="0">
                <a:latin typeface="+mn-lt"/>
              </a:rPr>
              <a:t> </a:t>
            </a:r>
            <a:r>
              <a:rPr lang="en-US" sz="2200" dirty="0">
                <a:latin typeface="+mn-lt"/>
              </a:rPr>
              <a:t>constructor at line 18 calls the </a:t>
            </a:r>
            <a:r>
              <a:rPr lang="en-US" sz="2200" dirty="0">
                <a:latin typeface="Consolas" panose="020B0609020204030204" pitchFamily="49" charset="0"/>
                <a:cs typeface="Calibri" panose="020F0502020204030204" pitchFamily="34" charset="0"/>
              </a:rPr>
              <a:t>ListNode</a:t>
            </a:r>
            <a:r>
              <a:rPr lang="en-US" sz="2200" dirty="0">
                <a:latin typeface="+mn-lt"/>
              </a:rPr>
              <a:t> constructor at lines 22–26, which sets property Data to refer to the object passed as the first argument and sets the Next property’s reference to </a:t>
            </a:r>
            <a:r>
              <a:rPr lang="en-US" sz="2200" dirty="0">
                <a:latin typeface="Consolas" panose="020B0609020204030204" pitchFamily="49" charset="0"/>
              </a:rPr>
              <a:t>null</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1981808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19.1 </a:t>
            </a:r>
            <a:r>
              <a:rPr lang="en-US" dirty="0" smtClean="0"/>
              <a:t>Introduction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This chapter enhances our discussion of </a:t>
            </a:r>
            <a:r>
              <a:rPr lang="en-US" altLang="en-US" sz="2400" b="1" dirty="0">
                <a:solidFill>
                  <a:schemeClr val="tx1"/>
                </a:solidFill>
                <a:latin typeface="+mn-lt"/>
              </a:rPr>
              <a:t>dynamic data structures</a:t>
            </a:r>
            <a:r>
              <a:rPr lang="en-US" altLang="en-US" sz="2400" dirty="0">
                <a:latin typeface="+mn-lt"/>
              </a:rPr>
              <a:t> that grow and shrink at execution time</a:t>
            </a:r>
            <a:r>
              <a:rPr lang="en-US" altLang="en-US" sz="2400" dirty="0" smtClean="0">
                <a:latin typeface="+mn-lt"/>
              </a:rPr>
              <a:t>.</a:t>
            </a:r>
          </a:p>
          <a:p>
            <a:r>
              <a:rPr lang="en-US" altLang="en-US" sz="2400" b="1" dirty="0">
                <a:latin typeface="+mn-lt"/>
              </a:rPr>
              <a:t>Linked lists</a:t>
            </a:r>
            <a:r>
              <a:rPr lang="en-US" altLang="en-US" sz="2400" i="1" dirty="0">
                <a:latin typeface="+mn-lt"/>
              </a:rPr>
              <a:t> </a:t>
            </a:r>
            <a:r>
              <a:rPr lang="en-US" altLang="en-US" sz="2400" dirty="0">
                <a:latin typeface="+mn-lt"/>
              </a:rPr>
              <a:t>are collections of data items “lined up in a row” or “chained together”—users can make insertions and deletions anywhere in a linked </a:t>
            </a:r>
            <a:r>
              <a:rPr lang="en-US" altLang="en-US" sz="2400" dirty="0" smtClean="0">
                <a:latin typeface="+mn-lt"/>
              </a:rPr>
              <a:t>list.</a:t>
            </a:r>
          </a:p>
          <a:p>
            <a:r>
              <a:rPr lang="en-US" altLang="en-US" sz="2400" b="1" dirty="0">
                <a:latin typeface="+mn-lt"/>
              </a:rPr>
              <a:t>Stacks</a:t>
            </a:r>
            <a:r>
              <a:rPr lang="en-US" altLang="en-US" sz="2400" dirty="0">
                <a:latin typeface="+mn-lt"/>
              </a:rPr>
              <a:t> are important in compilers and operating systems; insertions and deletions are made at only one end—its </a:t>
            </a:r>
            <a:r>
              <a:rPr lang="en-US" altLang="en-US" sz="2400" b="1" dirty="0">
                <a:solidFill>
                  <a:schemeClr val="tx1"/>
                </a:solidFill>
                <a:latin typeface="+mn-lt"/>
              </a:rPr>
              <a:t>top.</a:t>
            </a:r>
            <a:endParaRPr lang="en-US" sz="2400" b="1" dirty="0">
              <a:solidFill>
                <a:schemeClr val="tx1"/>
              </a:solidFill>
              <a:latin typeface="+mn-lt"/>
            </a:endParaRPr>
          </a:p>
        </p:txBody>
      </p:sp>
    </p:spTree>
    <p:extLst>
      <p:ext uri="{BB962C8B-B14F-4D97-AF65-F5344CB8AC3E}">
        <p14:creationId xmlns:p14="http://schemas.microsoft.com/office/powerpoint/2010/main" val="3303830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(7 </a:t>
            </a:r>
            <a:r>
              <a:rPr lang="en-US" sz="2000" b="0" dirty="0"/>
              <a:t>of </a:t>
            </a:r>
            <a:r>
              <a:rPr lang="en-US" sz="2000" b="0" dirty="0" smtClean="0"/>
              <a:t>14)</a:t>
            </a:r>
            <a:endParaRPr lang="en-US" dirty="0"/>
          </a:p>
        </p:txBody>
      </p:sp>
      <p:sp>
        <p:nvSpPr>
          <p:cNvPr id="3" name="Text Placeholder 2"/>
          <p:cNvSpPr>
            <a:spLocks noGrp="1"/>
          </p:cNvSpPr>
          <p:nvPr>
            <p:ph type="body" idx="1"/>
          </p:nvPr>
        </p:nvSpPr>
        <p:spPr>
          <a:xfrm>
            <a:off x="457200" y="1600201"/>
            <a:ext cx="8229600" cy="3404936"/>
          </a:xfrm>
        </p:spPr>
        <p:txBody>
          <a:bodyPr/>
          <a:lstStyle/>
          <a:p>
            <a:r>
              <a:rPr lang="en-US" sz="2400" dirty="0">
                <a:latin typeface="+mn-lt"/>
              </a:rPr>
              <a:t>If the list is not empty, the new node is “linked” into the list by setting </a:t>
            </a:r>
            <a:r>
              <a:rPr lang="en-US" sz="2400" dirty="0">
                <a:latin typeface="Consolas" panose="020B0609020204030204" pitchFamily="49" charset="0"/>
              </a:rPr>
              <a:t>firstNode</a:t>
            </a:r>
            <a:r>
              <a:rPr lang="en-US" sz="2400" dirty="0">
                <a:latin typeface="+mn-lt"/>
              </a:rPr>
              <a:t> to refer to a new </a:t>
            </a:r>
            <a:r>
              <a:rPr lang="en-US" sz="2400" dirty="0">
                <a:latin typeface="Consolas" panose="020B0609020204030204" pitchFamily="49" charset="0"/>
              </a:rPr>
              <a:t>ListNode</a:t>
            </a:r>
            <a:r>
              <a:rPr lang="en-US" sz="2400" dirty="0">
                <a:latin typeface="+mn-lt"/>
              </a:rPr>
              <a:t> object initialized with </a:t>
            </a:r>
            <a:r>
              <a:rPr lang="en-US" sz="2400" dirty="0">
                <a:latin typeface="Consolas" panose="020B0609020204030204" pitchFamily="49" charset="0"/>
              </a:rPr>
              <a:t>insertItem</a:t>
            </a:r>
            <a:r>
              <a:rPr lang="en-US" sz="2400" dirty="0">
                <a:latin typeface="+mn-lt"/>
              </a:rPr>
              <a:t> and </a:t>
            </a:r>
            <a:r>
              <a:rPr lang="en-US" sz="2400" dirty="0">
                <a:latin typeface="Consolas" panose="020B0609020204030204" pitchFamily="49" charset="0"/>
              </a:rPr>
              <a:t>firstNode</a:t>
            </a:r>
            <a:r>
              <a:rPr lang="en-US" sz="2400" dirty="0">
                <a:latin typeface="+mn-lt"/>
              </a:rPr>
              <a:t>.</a:t>
            </a:r>
          </a:p>
          <a:p>
            <a:r>
              <a:rPr lang="en-US" sz="2400" dirty="0">
                <a:latin typeface="+mn-lt"/>
              </a:rPr>
              <a:t>When the </a:t>
            </a:r>
            <a:r>
              <a:rPr lang="en-US" sz="2400" dirty="0">
                <a:latin typeface="Consolas" panose="020B0609020204030204" pitchFamily="49" charset="0"/>
              </a:rPr>
              <a:t>ListNode</a:t>
            </a:r>
            <a:r>
              <a:rPr lang="en-US" sz="2400" dirty="0">
                <a:latin typeface="+mn-lt"/>
              </a:rPr>
              <a:t> constructor executes, it sets property Data to refer to the object passed as the first argument and performs the insertion by setting the Next reference to the </a:t>
            </a:r>
            <a:r>
              <a:rPr lang="en-US" sz="2400" dirty="0">
                <a:latin typeface="Consolas" panose="020B0609020204030204" pitchFamily="49" charset="0"/>
              </a:rPr>
              <a:t>ListNode</a:t>
            </a:r>
            <a:r>
              <a:rPr lang="en-US" sz="2400" dirty="0">
                <a:latin typeface="+mn-lt"/>
              </a:rPr>
              <a:t> passed as the second argument.</a:t>
            </a:r>
          </a:p>
        </p:txBody>
      </p:sp>
    </p:spTree>
    <p:extLst>
      <p:ext uri="{BB962C8B-B14F-4D97-AF65-F5344CB8AC3E}">
        <p14:creationId xmlns:p14="http://schemas.microsoft.com/office/powerpoint/2010/main" val="512876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(8 </a:t>
            </a:r>
            <a:r>
              <a:rPr lang="en-US" sz="2000" b="0" dirty="0"/>
              <a:t>of </a:t>
            </a:r>
            <a:r>
              <a:rPr lang="en-US" sz="2000" b="0" dirty="0" smtClean="0"/>
              <a:t>14)</a:t>
            </a:r>
            <a:endParaRPr lang="en-US" dirty="0"/>
          </a:p>
        </p:txBody>
      </p:sp>
      <p:sp>
        <p:nvSpPr>
          <p:cNvPr id="3" name="Text Placeholder 2"/>
          <p:cNvSpPr>
            <a:spLocks noGrp="1"/>
          </p:cNvSpPr>
          <p:nvPr>
            <p:ph type="body" idx="1"/>
          </p:nvPr>
        </p:nvSpPr>
        <p:spPr>
          <a:xfrm>
            <a:off x="457200" y="1600201"/>
            <a:ext cx="8229600" cy="2682240"/>
          </a:xfrm>
        </p:spPr>
        <p:txBody>
          <a:bodyPr/>
          <a:lstStyle/>
          <a:p>
            <a:pPr eaLnBrk="1" hangingPunct="1"/>
            <a:r>
              <a:rPr lang="en-US" altLang="en-US" sz="2400" dirty="0">
                <a:latin typeface="+mn-lt"/>
              </a:rPr>
              <a:t>In </a:t>
            </a:r>
            <a:r>
              <a:rPr lang="en-US" altLang="en-US" sz="2400" dirty="0" smtClean="0">
                <a:latin typeface="+mn-lt"/>
              </a:rPr>
              <a:t>Figure </a:t>
            </a:r>
            <a:r>
              <a:rPr lang="en-US" altLang="en-US" sz="2400" dirty="0">
                <a:latin typeface="+mn-lt"/>
              </a:rPr>
              <a:t>19.6, part (a) shows a list and a new node during the </a:t>
            </a:r>
            <a:r>
              <a:rPr lang="en-US" altLang="en-US" sz="2400" dirty="0">
                <a:latin typeface="Consolas" panose="020B0609020204030204" pitchFamily="49" charset="0"/>
              </a:rPr>
              <a:t>InsertAtFront</a:t>
            </a:r>
            <a:r>
              <a:rPr lang="en-US" altLang="en-US" sz="2400" dirty="0">
                <a:latin typeface="+mn-lt"/>
              </a:rPr>
              <a:t> operation before the new node is linked into the list</a:t>
            </a:r>
            <a:r>
              <a:rPr lang="en-US" altLang="en-US" sz="2400" dirty="0" smtClean="0">
                <a:latin typeface="+mn-lt"/>
              </a:rPr>
              <a:t>.</a:t>
            </a:r>
            <a:endParaRPr lang="en-US" altLang="en-US" sz="2400" dirty="0">
              <a:latin typeface="+mn-lt"/>
            </a:endParaRPr>
          </a:p>
          <a:p>
            <a:pPr eaLnBrk="1" hangingPunct="1"/>
            <a:r>
              <a:rPr lang="en-US" altLang="en-US" sz="2400" dirty="0">
                <a:latin typeface="+mn-lt"/>
              </a:rPr>
              <a:t>The dashed lines and arrows in part (b) illustrate </a:t>
            </a:r>
            <a:r>
              <a:rPr lang="en-US" altLang="en-US" sz="2400" b="1" dirty="0">
                <a:latin typeface="+mn-lt"/>
              </a:rPr>
              <a:t>Step 3</a:t>
            </a:r>
            <a:r>
              <a:rPr lang="en-US" altLang="en-US" sz="2400" dirty="0">
                <a:latin typeface="+mn-lt"/>
              </a:rPr>
              <a:t> of the </a:t>
            </a:r>
            <a:r>
              <a:rPr lang="en-US" altLang="en-US" sz="2400" dirty="0">
                <a:latin typeface="Consolas" panose="020B0609020204030204" pitchFamily="49" charset="0"/>
              </a:rPr>
              <a:t>InsertAtFront</a:t>
            </a:r>
            <a:r>
              <a:rPr lang="en-US" altLang="en-US" sz="2400" dirty="0">
                <a:latin typeface="+mn-lt"/>
              </a:rPr>
              <a:t> operation, which enables the node containing 12 to become the new list front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625352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A, first node is linked to object 7. Object 7 is linked to object 11. New list node is linked to object 12. B, first node is linked to object 12. Object 12 is linked to object 7. Object 7 is linked to object 11. New list node is linked to object 12."/>
          <p:cNvSpPr>
            <a:spLocks noGrp="1"/>
          </p:cNvSpPr>
          <p:nvPr>
            <p:ph type="title"/>
          </p:nvPr>
        </p:nvSpPr>
        <p:spPr/>
        <p:txBody>
          <a:bodyPr anchor="b"/>
          <a:lstStyle/>
          <a:p>
            <a:r>
              <a:rPr lang="en-US" dirty="0" smtClean="0"/>
              <a:t>Figure </a:t>
            </a:r>
            <a:r>
              <a:rPr lang="en-US" dirty="0"/>
              <a:t>19.6 </a:t>
            </a:r>
            <a:r>
              <a:rPr lang="en-US" dirty="0">
                <a:latin typeface="Consolas" panose="020B0609020204030204" pitchFamily="49" charset="0"/>
              </a:rPr>
              <a:t>InsertAtFront</a:t>
            </a:r>
            <a:r>
              <a:rPr lang="en-US" dirty="0"/>
              <a:t> Operation</a:t>
            </a:r>
          </a:p>
        </p:txBody>
      </p:sp>
      <p:pic>
        <p:nvPicPr>
          <p:cNvPr id="6" name="Picture 5" descr="A, first node is linked to object 7. Object 7 is linked to object 11. New list node is linked to object 12. B, first node is linked to object 12. Object 12 is linked to object 7. Object 7 is linked to object 11. New list node is linked to object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1667727"/>
            <a:ext cx="7858125" cy="4143375"/>
          </a:xfrm>
          <a:prstGeom prst="rect">
            <a:avLst/>
          </a:prstGeom>
        </p:spPr>
      </p:pic>
    </p:spTree>
    <p:extLst>
      <p:ext uri="{BB962C8B-B14F-4D97-AF65-F5344CB8AC3E}">
        <p14:creationId xmlns:p14="http://schemas.microsoft.com/office/powerpoint/2010/main" val="680577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19.5</a:t>
            </a:r>
          </a:p>
        </p:txBody>
      </p:sp>
      <p:sp>
        <p:nvSpPr>
          <p:cNvPr id="4" name="Text Placeholder 3"/>
          <p:cNvSpPr>
            <a:spLocks noGrp="1"/>
          </p:cNvSpPr>
          <p:nvPr>
            <p:ph type="body" idx="1"/>
          </p:nvPr>
        </p:nvSpPr>
        <p:spPr>
          <a:xfrm>
            <a:off x="457200" y="1600201"/>
            <a:ext cx="8229600" cy="1661160"/>
          </a:xfrm>
        </p:spPr>
        <p:txBody>
          <a:bodyPr/>
          <a:lstStyle/>
          <a:p>
            <a:pPr marL="0" indent="0">
              <a:buNone/>
            </a:pPr>
            <a:r>
              <a:rPr lang="en-US" sz="2400" dirty="0">
                <a:latin typeface="+mn-lt"/>
              </a:rPr>
              <a:t>After locating the insertion point for a new item in a sorted linked list, inserting an </a:t>
            </a:r>
            <a:r>
              <a:rPr lang="en-US" sz="2400" dirty="0" smtClean="0">
                <a:latin typeface="+mn-lt"/>
              </a:rPr>
              <a:t>element in </a:t>
            </a:r>
            <a:r>
              <a:rPr lang="en-US" sz="2400" dirty="0">
                <a:latin typeface="+mn-lt"/>
              </a:rPr>
              <a:t>the list is fast—only two references have to be modified. All existing nodes </a:t>
            </a:r>
            <a:r>
              <a:rPr lang="en-US" sz="2400" dirty="0" smtClean="0">
                <a:latin typeface="+mn-lt"/>
              </a:rPr>
              <a:t>remain at </a:t>
            </a:r>
            <a:r>
              <a:rPr lang="en-US" sz="2400" dirty="0">
                <a:latin typeface="+mn-lt"/>
              </a:rPr>
              <a:t>their current locations in </a:t>
            </a:r>
            <a:r>
              <a:rPr lang="en-US" sz="2400" dirty="0" smtClean="0">
                <a:latin typeface="+mn-lt"/>
              </a:rPr>
              <a:t>memory.</a:t>
            </a:r>
            <a:endParaRPr lang="en-US" sz="2400" dirty="0">
              <a:latin typeface="+mn-lt"/>
            </a:endParaRPr>
          </a:p>
        </p:txBody>
      </p:sp>
    </p:spTree>
    <p:extLst>
      <p:ext uri="{BB962C8B-B14F-4D97-AF65-F5344CB8AC3E}">
        <p14:creationId xmlns:p14="http://schemas.microsoft.com/office/powerpoint/2010/main" val="3609729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(9 </a:t>
            </a:r>
            <a:r>
              <a:rPr lang="en-US" sz="2000" b="0" dirty="0"/>
              <a:t>of </a:t>
            </a:r>
            <a:r>
              <a:rPr lang="en-US" sz="2000" b="0" dirty="0" smtClean="0"/>
              <a:t>14)</a:t>
            </a:r>
            <a:endParaRPr lang="en-US" dirty="0"/>
          </a:p>
        </p:txBody>
      </p:sp>
      <p:sp>
        <p:nvSpPr>
          <p:cNvPr id="3" name="Text Placeholder 2"/>
          <p:cNvSpPr>
            <a:spLocks noGrp="1"/>
          </p:cNvSpPr>
          <p:nvPr>
            <p:ph type="body" idx="1"/>
          </p:nvPr>
        </p:nvSpPr>
        <p:spPr>
          <a:xfrm>
            <a:off x="457200" y="1600200"/>
            <a:ext cx="8458200" cy="4672263"/>
          </a:xfrm>
        </p:spPr>
        <p:txBody>
          <a:bodyPr/>
          <a:lstStyle/>
          <a:p>
            <a:pPr marL="0" indent="0">
              <a:buNone/>
              <a:defRPr/>
            </a:pPr>
            <a:r>
              <a:rPr lang="en-US" sz="2200" b="1" dirty="0">
                <a:latin typeface="+mn-lt"/>
              </a:rPr>
              <a:t>Method </a:t>
            </a:r>
            <a:r>
              <a:rPr lang="en-US" sz="2200" b="1" dirty="0">
                <a:latin typeface="Consolas" panose="020B0609020204030204" pitchFamily="49" charset="0"/>
              </a:rPr>
              <a:t>InsertAtBack</a:t>
            </a:r>
          </a:p>
          <a:p>
            <a:pPr eaLnBrk="1" hangingPunct="1">
              <a:defRPr/>
            </a:pPr>
            <a:r>
              <a:rPr lang="en-US" sz="2200" dirty="0">
                <a:latin typeface="+mn-lt"/>
              </a:rPr>
              <a:t>Method </a:t>
            </a:r>
            <a:r>
              <a:rPr lang="en-US" sz="2200" dirty="0">
                <a:latin typeface="Consolas" panose="020B0609020204030204" pitchFamily="49" charset="0"/>
              </a:rPr>
              <a:t>InsertAtBack</a:t>
            </a:r>
            <a:r>
              <a:rPr lang="en-US" sz="2200" dirty="0">
                <a:latin typeface="+mn-lt"/>
              </a:rPr>
              <a:t> places a new node at the back of the list</a:t>
            </a:r>
            <a:r>
              <a:rPr lang="en-US" sz="2200" dirty="0" smtClean="0">
                <a:latin typeface="+mn-lt"/>
              </a:rPr>
              <a:t>.</a:t>
            </a:r>
            <a:endParaRPr lang="en-US" sz="2200" dirty="0">
              <a:latin typeface="+mn-lt"/>
            </a:endParaRPr>
          </a:p>
          <a:p>
            <a:pPr eaLnBrk="1" hangingPunct="1">
              <a:defRPr/>
            </a:pPr>
            <a:r>
              <a:rPr lang="en-US" sz="2200" dirty="0">
                <a:latin typeface="+mn-lt"/>
              </a:rPr>
              <a:t>The method consists of three steps</a:t>
            </a:r>
            <a:r>
              <a:rPr lang="en-US" sz="2200" dirty="0" smtClean="0">
                <a:latin typeface="+mn-lt"/>
              </a:rPr>
              <a:t>:</a:t>
            </a:r>
            <a:endParaRPr lang="en-US" sz="2200" dirty="0">
              <a:latin typeface="+mn-lt"/>
            </a:endParaRPr>
          </a:p>
          <a:p>
            <a:pPr lvl="1" eaLnBrk="1" hangingPunct="1">
              <a:defRPr/>
            </a:pPr>
            <a:r>
              <a:rPr lang="en-US" sz="2200" dirty="0">
                <a:latin typeface="+mn-lt"/>
              </a:rPr>
              <a:t>Call </a:t>
            </a:r>
            <a:r>
              <a:rPr lang="en-US" sz="2200" dirty="0">
                <a:latin typeface="Consolas" panose="020B0609020204030204" pitchFamily="49" charset="0"/>
              </a:rPr>
              <a:t>IsEmpty</a:t>
            </a:r>
            <a:r>
              <a:rPr lang="en-US" sz="2200" dirty="0">
                <a:latin typeface="+mn-lt"/>
              </a:rPr>
              <a:t> to determine whether the list is empty (line 66).</a:t>
            </a:r>
          </a:p>
          <a:p>
            <a:pPr lvl="1" eaLnBrk="1" hangingPunct="1">
              <a:defRPr/>
            </a:pPr>
            <a:r>
              <a:rPr lang="en-US" sz="2200" dirty="0">
                <a:latin typeface="+mn-lt"/>
              </a:rPr>
              <a:t>If the list is empty, set both </a:t>
            </a:r>
            <a:r>
              <a:rPr lang="en-US" sz="2200" dirty="0">
                <a:latin typeface="Consolas" panose="020B0609020204030204" pitchFamily="49" charset="0"/>
              </a:rPr>
              <a:t>firstNode</a:t>
            </a:r>
            <a:r>
              <a:rPr lang="en-US" sz="2200" dirty="0">
                <a:latin typeface="+mn-lt"/>
              </a:rPr>
              <a:t> and </a:t>
            </a:r>
            <a:r>
              <a:rPr lang="en-US" sz="2200" dirty="0">
                <a:latin typeface="Consolas" panose="020B0609020204030204" pitchFamily="49" charset="0"/>
              </a:rPr>
              <a:t>lastNode</a:t>
            </a:r>
            <a:r>
              <a:rPr lang="en-US" sz="2200" dirty="0">
                <a:latin typeface="+mn-lt"/>
              </a:rPr>
              <a:t> to refer to a new </a:t>
            </a:r>
            <a:r>
              <a:rPr lang="en-US" sz="2200" dirty="0">
                <a:latin typeface="Consolas" panose="020B0609020204030204" pitchFamily="49" charset="0"/>
              </a:rPr>
              <a:t>ListNode</a:t>
            </a:r>
            <a:r>
              <a:rPr lang="en-US" sz="2200" dirty="0">
                <a:latin typeface="+mn-lt"/>
              </a:rPr>
              <a:t> initialized with </a:t>
            </a:r>
            <a:r>
              <a:rPr lang="en-US" sz="2200" dirty="0">
                <a:latin typeface="Consolas" panose="020B0609020204030204" pitchFamily="49" charset="0"/>
              </a:rPr>
              <a:t>insertItem</a:t>
            </a:r>
            <a:r>
              <a:rPr lang="en-US" sz="2200" dirty="0">
                <a:latin typeface="+mn-lt"/>
              </a:rPr>
              <a:t> (line 68). The </a:t>
            </a:r>
            <a:r>
              <a:rPr lang="en-US" sz="2200" dirty="0">
                <a:latin typeface="Consolas" panose="020B0609020204030204" pitchFamily="49" charset="0"/>
              </a:rPr>
              <a:t>ListNode</a:t>
            </a:r>
            <a:r>
              <a:rPr lang="en-US" sz="2200" dirty="0">
                <a:latin typeface="+mn-lt"/>
              </a:rPr>
              <a:t> constructor at line 18 calls the </a:t>
            </a:r>
            <a:r>
              <a:rPr lang="en-US" sz="2200" dirty="0">
                <a:latin typeface="Consolas" panose="020B0609020204030204" pitchFamily="49" charset="0"/>
              </a:rPr>
              <a:t>ListNode</a:t>
            </a:r>
            <a:r>
              <a:rPr lang="en-US" sz="2200" dirty="0">
                <a:latin typeface="+mn-lt"/>
              </a:rPr>
              <a:t> constructor at lines 22–26, which sets property </a:t>
            </a:r>
            <a:r>
              <a:rPr lang="en-US" sz="2200" dirty="0">
                <a:latin typeface="Consolas" panose="020B0609020204030204" pitchFamily="49" charset="0"/>
              </a:rPr>
              <a:t>Data</a:t>
            </a:r>
            <a:r>
              <a:rPr lang="en-US" sz="2200" dirty="0">
                <a:latin typeface="+mn-lt"/>
              </a:rPr>
              <a:t> to refer to the object passed as the first argument and sets the </a:t>
            </a:r>
            <a:r>
              <a:rPr lang="en-US" sz="2200" dirty="0">
                <a:latin typeface="Consolas" panose="020B0609020204030204" pitchFamily="49" charset="0"/>
              </a:rPr>
              <a:t>Next</a:t>
            </a:r>
            <a:r>
              <a:rPr lang="en-US" sz="2200" dirty="0">
                <a:latin typeface="+mn-lt"/>
              </a:rPr>
              <a:t> reference to null.</a:t>
            </a:r>
          </a:p>
        </p:txBody>
      </p:sp>
    </p:spTree>
    <p:extLst>
      <p:ext uri="{BB962C8B-B14F-4D97-AF65-F5344CB8AC3E}">
        <p14:creationId xmlns:p14="http://schemas.microsoft.com/office/powerpoint/2010/main" val="3444179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Linked Lists </a:t>
            </a:r>
            <a:r>
              <a:rPr lang="en-US" sz="2000" b="0" dirty="0" smtClean="0"/>
              <a:t>(10 </a:t>
            </a:r>
            <a:r>
              <a:rPr lang="en-US" sz="2000" b="0" dirty="0"/>
              <a:t>of </a:t>
            </a:r>
            <a:r>
              <a:rPr lang="en-US" sz="2000" b="0" dirty="0" smtClean="0"/>
              <a:t>14)</a:t>
            </a:r>
            <a:endParaRPr lang="en-US" dirty="0"/>
          </a:p>
        </p:txBody>
      </p:sp>
      <p:sp>
        <p:nvSpPr>
          <p:cNvPr id="3" name="Text Placeholder 2"/>
          <p:cNvSpPr>
            <a:spLocks noGrp="1"/>
          </p:cNvSpPr>
          <p:nvPr>
            <p:ph type="body" idx="1"/>
          </p:nvPr>
        </p:nvSpPr>
        <p:spPr/>
        <p:txBody>
          <a:bodyPr/>
          <a:lstStyle/>
          <a:p>
            <a:pPr marL="255600" lvl="1" indent="-255600">
              <a:spcBef>
                <a:spcPts val="1500"/>
              </a:spcBef>
              <a:buFont typeface="Arial" panose="020B0604020202020204" pitchFamily="34" charset="0"/>
              <a:buChar char="•"/>
            </a:pPr>
            <a:r>
              <a:rPr lang="en-US" altLang="en-US" sz="2200" dirty="0">
                <a:latin typeface="+mn-lt"/>
              </a:rPr>
              <a:t>If the list is not empty, link the new node into the list by setting lastNode and lastNode.Next to refer to a new ListNode object initialized with insertItem (line 72). When the ListNode constructor (line 18) executes, it calls the constructor at lines 22–26, which sets property Data to refer to the object passed as an arument and sets the Next reference to null.</a:t>
            </a:r>
          </a:p>
          <a:p>
            <a:pPr marL="255600" lvl="1" indent="-255600">
              <a:spcBef>
                <a:spcPts val="1500"/>
              </a:spcBef>
              <a:buFont typeface="Arial" panose="020B0604020202020204" pitchFamily="34" charset="0"/>
              <a:buChar char="•"/>
            </a:pPr>
            <a:r>
              <a:rPr lang="en-US" altLang="en-US" sz="2200" dirty="0">
                <a:latin typeface="+mn-lt"/>
              </a:rPr>
              <a:t>In </a:t>
            </a:r>
            <a:r>
              <a:rPr lang="en-US" altLang="en-US" sz="2200" dirty="0" smtClean="0">
                <a:latin typeface="+mn-lt"/>
              </a:rPr>
              <a:t>Figure </a:t>
            </a:r>
            <a:r>
              <a:rPr lang="en-US" altLang="en-US" sz="2200" dirty="0">
                <a:latin typeface="+mn-lt"/>
              </a:rPr>
              <a:t>19.7, part (a) shows a list and a new node during the </a:t>
            </a:r>
            <a:r>
              <a:rPr lang="en-US" altLang="en-US" sz="2200" dirty="0">
                <a:latin typeface="Consolas" panose="020B0609020204030204" pitchFamily="49" charset="0"/>
              </a:rPr>
              <a:t>InsertAtBack</a:t>
            </a:r>
            <a:r>
              <a:rPr lang="en-US" altLang="en-US" sz="2200" dirty="0">
                <a:latin typeface="+mn-lt"/>
              </a:rPr>
              <a:t> operation before the new node has been linked into the list.</a:t>
            </a:r>
          </a:p>
          <a:p>
            <a:pPr marL="255600" lvl="1" indent="-255600">
              <a:spcBef>
                <a:spcPts val="1500"/>
              </a:spcBef>
              <a:buFont typeface="Arial" panose="020B0604020202020204" pitchFamily="34" charset="0"/>
              <a:buChar char="•"/>
            </a:pPr>
            <a:r>
              <a:rPr lang="en-US" altLang="en-US" sz="2200" dirty="0">
                <a:latin typeface="+mn-lt"/>
              </a:rPr>
              <a:t>The dashed lines and arrows in part (b) illustrate </a:t>
            </a:r>
            <a:r>
              <a:rPr lang="en-US" altLang="en-US" sz="2200" b="1" dirty="0">
                <a:latin typeface="+mn-lt"/>
              </a:rPr>
              <a:t>Step 3</a:t>
            </a:r>
            <a:r>
              <a:rPr lang="en-US" altLang="en-US" sz="2200" dirty="0">
                <a:latin typeface="+mn-lt"/>
              </a:rPr>
              <a:t> of method </a:t>
            </a:r>
            <a:r>
              <a:rPr lang="en-US" altLang="en-US" sz="2200" dirty="0">
                <a:latin typeface="Consolas" panose="020B0609020204030204" pitchFamily="49" charset="0"/>
              </a:rPr>
              <a:t>InsertAtBack</a:t>
            </a:r>
            <a:r>
              <a:rPr lang="en-US" altLang="en-US" sz="2200" dirty="0">
                <a:latin typeface="+mn-lt"/>
              </a:rPr>
              <a:t>, which enables a new node to be added to the end of a list that is not empty.</a:t>
            </a:r>
            <a:endParaRPr lang="en-US" sz="2200" dirty="0">
              <a:latin typeface="+mn-lt"/>
            </a:endParaRPr>
          </a:p>
        </p:txBody>
      </p:sp>
    </p:spTree>
    <p:extLst>
      <p:ext uri="{BB962C8B-B14F-4D97-AF65-F5344CB8AC3E}">
        <p14:creationId xmlns:p14="http://schemas.microsoft.com/office/powerpoint/2010/main" val="1524810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Figurer </a:t>
            </a:r>
            <a:r>
              <a:rPr lang="en-US" dirty="0"/>
              <a:t>19.7 </a:t>
            </a:r>
            <a:r>
              <a:rPr lang="en-US" dirty="0">
                <a:latin typeface="Consolas" panose="020B0609020204030204" pitchFamily="49" charset="0"/>
              </a:rPr>
              <a:t>InsertAtBack</a:t>
            </a:r>
            <a:r>
              <a:rPr lang="en-US" dirty="0"/>
              <a:t> Operation</a:t>
            </a:r>
          </a:p>
        </p:txBody>
      </p:sp>
      <p:pic>
        <p:nvPicPr>
          <p:cNvPr id="6" name="Picture 5" descr="The illustration shows insert at back operation. A, The first node is linked to object labeled 12. 12 is linked to the object labeled 7 which in turn is linked to the object labeled 11. The last node is also linked to 11. The new list node is linked to the object labeled 5. B, The first node is linked to the object labeled 12. 12 is linked to the object labeled 7 which in turn is linked to the object labeled 11. It is linked to the object labeled 5. The last node and new list node are linked to the object labele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49" y="1647392"/>
            <a:ext cx="7731301" cy="3903000"/>
          </a:xfrm>
          <a:prstGeom prst="rect">
            <a:avLst/>
          </a:prstGeom>
        </p:spPr>
      </p:pic>
    </p:spTree>
    <p:extLst>
      <p:ext uri="{BB962C8B-B14F-4D97-AF65-F5344CB8AC3E}">
        <p14:creationId xmlns:p14="http://schemas.microsoft.com/office/powerpoint/2010/main" val="13899054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19.4 Linked Lists </a:t>
            </a:r>
            <a:r>
              <a:rPr lang="en-US" sz="2000" b="0" dirty="0"/>
              <a:t>(</a:t>
            </a:r>
            <a:r>
              <a:rPr lang="en-US" sz="2000" b="0" dirty="0" smtClean="0"/>
              <a:t>11 </a:t>
            </a:r>
            <a:r>
              <a:rPr lang="en-US" sz="2000" b="0" dirty="0"/>
              <a:t>of </a:t>
            </a:r>
            <a:r>
              <a:rPr lang="en-US" sz="2000" b="0" dirty="0" smtClean="0"/>
              <a:t>14)</a:t>
            </a:r>
            <a:endParaRPr lang="en-US" dirty="0"/>
          </a:p>
        </p:txBody>
      </p:sp>
      <p:sp>
        <p:nvSpPr>
          <p:cNvPr id="5" name="Text Placeholder 4"/>
          <p:cNvSpPr>
            <a:spLocks noGrp="1"/>
          </p:cNvSpPr>
          <p:nvPr>
            <p:ph type="body" idx="1"/>
          </p:nvPr>
        </p:nvSpPr>
        <p:spPr/>
        <p:txBody>
          <a:bodyPr/>
          <a:lstStyle/>
          <a:p>
            <a:pPr marL="0" indent="0">
              <a:buNone/>
              <a:defRPr/>
            </a:pPr>
            <a:r>
              <a:rPr lang="en-US" sz="2400" b="1" dirty="0">
                <a:latin typeface="+mn-lt"/>
              </a:rPr>
              <a:t>Method</a:t>
            </a:r>
            <a:r>
              <a:rPr lang="en-US" sz="2400" b="1" i="1" dirty="0">
                <a:latin typeface="+mn-lt"/>
              </a:rPr>
              <a:t> </a:t>
            </a:r>
            <a:r>
              <a:rPr lang="en-US" sz="2400" b="1" dirty="0">
                <a:latin typeface="Consolas" panose="020B0609020204030204" pitchFamily="49" charset="0"/>
              </a:rPr>
              <a:t>RemoveFromFront</a:t>
            </a:r>
          </a:p>
          <a:p>
            <a:pPr eaLnBrk="1" hangingPunct="1">
              <a:defRPr/>
            </a:pPr>
            <a:r>
              <a:rPr lang="en-US" sz="2400" dirty="0">
                <a:latin typeface="+mn-lt"/>
              </a:rPr>
              <a:t>In </a:t>
            </a:r>
            <a:r>
              <a:rPr lang="en-US" sz="2400" dirty="0" smtClean="0">
                <a:latin typeface="+mn-lt"/>
              </a:rPr>
              <a:t>Figure </a:t>
            </a:r>
            <a:r>
              <a:rPr lang="en-US" sz="2400" dirty="0">
                <a:latin typeface="+mn-lt"/>
              </a:rPr>
              <a:t>19.8, part (a) illustrates a list before a removal operation</a:t>
            </a:r>
            <a:r>
              <a:rPr lang="en-US" sz="2400" dirty="0" smtClean="0">
                <a:latin typeface="+mn-lt"/>
              </a:rPr>
              <a:t>.</a:t>
            </a:r>
            <a:endParaRPr lang="en-US" sz="2400" dirty="0">
              <a:latin typeface="+mn-lt"/>
            </a:endParaRPr>
          </a:p>
          <a:p>
            <a:pPr eaLnBrk="1" hangingPunct="1">
              <a:defRPr/>
            </a:pPr>
            <a:r>
              <a:rPr lang="en-US" sz="2400" dirty="0">
                <a:latin typeface="+mn-lt"/>
              </a:rPr>
              <a:t>The dashed lines and arrows in part (b) show the reference manipulations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6800951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19.8 </a:t>
            </a:r>
            <a:r>
              <a:rPr lang="en-US" dirty="0">
                <a:latin typeface="Consolas" panose="020B0609020204030204" pitchFamily="49" charset="0"/>
              </a:rPr>
              <a:t>RemoveFromFront</a:t>
            </a:r>
            <a:r>
              <a:rPr lang="en-US" dirty="0"/>
              <a:t> Operation</a:t>
            </a:r>
          </a:p>
        </p:txBody>
      </p:sp>
      <p:pic>
        <p:nvPicPr>
          <p:cNvPr id="4" name="Picture 3" descr="The illustration shows remove from front operation. A, The first node is linked to object labeled 12. 12 is linked to the object labeled 7 which in turn is linked to the object labeled 11. 11 is linked to the object labeled 5. The last node is also linked to the object labeled 5. B, The first node is linked to the object labeled 7. The object labeled 12 is the item to be removed. It is linked to the object labeled 7. The object labeled 7 is linked to the object labeled 11. It is linked to the object labeled 5. The last node is also linked 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08" y="1586164"/>
            <a:ext cx="7496584" cy="4558362"/>
          </a:xfrm>
          <a:prstGeom prst="rect">
            <a:avLst/>
          </a:prstGeom>
        </p:spPr>
      </p:pic>
    </p:spTree>
    <p:extLst>
      <p:ext uri="{BB962C8B-B14F-4D97-AF65-F5344CB8AC3E}">
        <p14:creationId xmlns:p14="http://schemas.microsoft.com/office/powerpoint/2010/main" val="18935577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19.4 Linked Lists </a:t>
            </a:r>
            <a:r>
              <a:rPr lang="en-US" sz="2000" b="0" dirty="0"/>
              <a:t>(</a:t>
            </a:r>
            <a:r>
              <a:rPr lang="en-US" sz="2000" b="0" dirty="0" smtClean="0"/>
              <a:t>12 of 14)</a:t>
            </a:r>
            <a:endParaRPr lang="en-US" dirty="0"/>
          </a:p>
        </p:txBody>
      </p:sp>
      <p:sp>
        <p:nvSpPr>
          <p:cNvPr id="7" name="Text Placeholder 6"/>
          <p:cNvSpPr>
            <a:spLocks noGrp="1"/>
          </p:cNvSpPr>
          <p:nvPr>
            <p:ph type="body" idx="1"/>
          </p:nvPr>
        </p:nvSpPr>
        <p:spPr/>
        <p:txBody>
          <a:bodyPr/>
          <a:lstStyle/>
          <a:p>
            <a:pPr marL="0" indent="0" eaLnBrk="1" hangingPunct="1">
              <a:buNone/>
            </a:pPr>
            <a:r>
              <a:rPr lang="en-US" altLang="en-US" sz="2400" b="1" dirty="0">
                <a:latin typeface="+mn-lt"/>
              </a:rPr>
              <a:t>Method </a:t>
            </a:r>
            <a:r>
              <a:rPr lang="en-US" altLang="en-US" sz="2400" b="1" dirty="0">
                <a:latin typeface="Consolas" panose="020B0609020204030204" pitchFamily="49" charset="0"/>
              </a:rPr>
              <a:t>RemoveFromBack</a:t>
            </a:r>
          </a:p>
          <a:p>
            <a:pPr eaLnBrk="1" hangingPunct="1"/>
            <a:r>
              <a:rPr lang="en-US" altLang="en-US" sz="2400" dirty="0">
                <a:latin typeface="+mn-lt"/>
              </a:rPr>
              <a:t>In </a:t>
            </a:r>
            <a:r>
              <a:rPr lang="en-US" altLang="en-US" sz="2400" dirty="0" smtClean="0">
                <a:latin typeface="+mn-lt"/>
              </a:rPr>
              <a:t>Figure </a:t>
            </a:r>
            <a:r>
              <a:rPr lang="en-US" altLang="en-US" sz="2400" dirty="0">
                <a:latin typeface="+mn-lt"/>
              </a:rPr>
              <a:t>19.9, part (a) illustrates a list before a removal operation</a:t>
            </a:r>
            <a:r>
              <a:rPr lang="en-US" altLang="en-US" sz="2400" dirty="0" smtClean="0">
                <a:latin typeface="+mn-lt"/>
              </a:rPr>
              <a:t>.</a:t>
            </a:r>
            <a:endParaRPr lang="en-US" altLang="en-US" sz="2400" dirty="0">
              <a:latin typeface="+mn-lt"/>
            </a:endParaRPr>
          </a:p>
          <a:p>
            <a:pPr eaLnBrk="1" hangingPunct="1"/>
            <a:r>
              <a:rPr lang="en-US" altLang="en-US" sz="2400" dirty="0">
                <a:latin typeface="+mn-lt"/>
              </a:rPr>
              <a:t>The dashed lines and arrows in part (b) show the reference manipulations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589796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19.1 Introduction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Queues </a:t>
            </a:r>
            <a:r>
              <a:rPr lang="en-US" altLang="en-US" sz="2400" dirty="0">
                <a:latin typeface="+mn-lt"/>
              </a:rPr>
              <a:t>represent waiting lines; insertions are made at the back (also referred to as the tail) of a queue, and deletions are made from the front (also referred to as the head) of a queue</a:t>
            </a:r>
            <a:r>
              <a:rPr lang="en-US" altLang="en-US" sz="2400" dirty="0" smtClean="0">
                <a:latin typeface="+mn-lt"/>
              </a:rPr>
              <a:t>.</a:t>
            </a:r>
            <a:endParaRPr lang="en-US" altLang="en-US" sz="2400" dirty="0">
              <a:latin typeface="+mn-lt"/>
            </a:endParaRPr>
          </a:p>
          <a:p>
            <a:pPr eaLnBrk="1" hangingPunct="1"/>
            <a:r>
              <a:rPr lang="en-US" altLang="en-US" sz="2400" b="1" dirty="0">
                <a:solidFill>
                  <a:schemeClr val="tx1"/>
                </a:solidFill>
                <a:latin typeface="+mn-lt"/>
              </a:rPr>
              <a:t>Binary trees</a:t>
            </a:r>
            <a:r>
              <a:rPr lang="en-US" altLang="en-US" sz="2400" dirty="0">
                <a:solidFill>
                  <a:srgbClr val="0000FF"/>
                </a:solidFill>
                <a:latin typeface="+mn-lt"/>
              </a:rPr>
              <a:t> </a:t>
            </a:r>
            <a:r>
              <a:rPr lang="en-US" altLang="en-US" sz="2400" dirty="0">
                <a:latin typeface="+mn-lt"/>
              </a:rPr>
              <a:t>facilitate high-speed searching and sorting of data, efficient elimination of duplicate data items, representation of file-system directories and compilation of expressions into machine language</a:t>
            </a:r>
            <a:r>
              <a:rPr lang="en-US" altLang="en-US" sz="2400" dirty="0" smtClean="0">
                <a:latin typeface="+mn-lt"/>
              </a:rPr>
              <a:t>.</a:t>
            </a:r>
            <a:endParaRPr lang="en-US" altLang="en-US" sz="2400" dirty="0">
              <a:latin typeface="+mn-lt"/>
            </a:endParaRPr>
          </a:p>
          <a:p>
            <a:pPr eaLnBrk="1" hangingPunct="1"/>
            <a:r>
              <a:rPr lang="en-US" altLang="en-US" sz="2400" dirty="0">
                <a:latin typeface="+mn-lt"/>
              </a:rPr>
              <a:t>These data structures have many other interesting applications as well</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025778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19.9 </a:t>
            </a:r>
            <a:r>
              <a:rPr lang="en-US" dirty="0">
                <a:latin typeface="Consolas" panose="020B0609020204030204" pitchFamily="49" charset="0"/>
              </a:rPr>
              <a:t>RemoveFromBack</a:t>
            </a:r>
            <a:r>
              <a:rPr lang="en-US" dirty="0"/>
              <a:t> Operation</a:t>
            </a:r>
          </a:p>
        </p:txBody>
      </p:sp>
      <p:pic>
        <p:nvPicPr>
          <p:cNvPr id="4" name="Picture 3" descr="The illustration shows remove from back operation. (a). The first node is linked to object labeled 12. It is linked to the object labeled 7 which in turn is linked to the object labeled 11. It is linked to the object labeled 5. The last node is linked to the object labeled 5. (b). The first node is linked to the object labeled 12. It is linked to the object labeled 7 which in turn is linked to the object labeled 11. The current node and the last node are linked to the object labeled 11. The item to be removed is the object labele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64" y="1666001"/>
            <a:ext cx="6778273" cy="4607237"/>
          </a:xfrm>
          <a:prstGeom prst="rect">
            <a:avLst/>
          </a:prstGeom>
        </p:spPr>
      </p:pic>
    </p:spTree>
    <p:extLst>
      <p:ext uri="{BB962C8B-B14F-4D97-AF65-F5344CB8AC3E}">
        <p14:creationId xmlns:p14="http://schemas.microsoft.com/office/powerpoint/2010/main" val="33970826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19.4 Linked Lists </a:t>
            </a:r>
            <a:r>
              <a:rPr lang="en-US" sz="2000" b="0" dirty="0"/>
              <a:t>(</a:t>
            </a:r>
            <a:r>
              <a:rPr lang="en-US" sz="2000" b="0" dirty="0" smtClean="0"/>
              <a:t>13 </a:t>
            </a:r>
            <a:r>
              <a:rPr lang="en-US" sz="2000" b="0" dirty="0"/>
              <a:t>of </a:t>
            </a:r>
            <a:r>
              <a:rPr lang="en-US" sz="2000" b="0" dirty="0" smtClean="0"/>
              <a:t>14)</a:t>
            </a:r>
            <a:endParaRPr lang="en-US" dirty="0"/>
          </a:p>
        </p:txBody>
      </p:sp>
      <p:sp>
        <p:nvSpPr>
          <p:cNvPr id="5" name="Text Placeholder 4"/>
          <p:cNvSpPr>
            <a:spLocks noGrp="1"/>
          </p:cNvSpPr>
          <p:nvPr>
            <p:ph type="body" idx="1"/>
          </p:nvPr>
        </p:nvSpPr>
        <p:spPr/>
        <p:txBody>
          <a:bodyPr/>
          <a:lstStyle/>
          <a:p>
            <a:pPr marL="0" indent="0">
              <a:buNone/>
              <a:defRPr/>
            </a:pPr>
            <a:r>
              <a:rPr lang="en-US" sz="2400" b="1" dirty="0">
                <a:latin typeface="+mn-lt"/>
              </a:rPr>
              <a:t>Linear and Circular Singly Linked and Doubly Linked Lists</a:t>
            </a:r>
          </a:p>
          <a:p>
            <a:pPr eaLnBrk="1" hangingPunct="1">
              <a:defRPr/>
            </a:pPr>
            <a:r>
              <a:rPr lang="en-US" sz="2400" dirty="0">
                <a:latin typeface="+mn-lt"/>
              </a:rPr>
              <a:t>A circular, </a:t>
            </a:r>
            <a:r>
              <a:rPr lang="en-US" sz="2400" b="1" dirty="0">
                <a:solidFill>
                  <a:schemeClr val="tx1"/>
                </a:solidFill>
                <a:latin typeface="+mn-lt"/>
              </a:rPr>
              <a:t>singly linked list </a:t>
            </a:r>
            <a:r>
              <a:rPr lang="en-US" sz="2400" dirty="0">
                <a:latin typeface="+mn-lt"/>
              </a:rPr>
              <a:t>(</a:t>
            </a:r>
            <a:r>
              <a:rPr lang="en-US" sz="2400" dirty="0" smtClean="0">
                <a:latin typeface="+mn-lt"/>
              </a:rPr>
              <a:t>Figure </a:t>
            </a:r>
            <a:r>
              <a:rPr lang="en-US" sz="2400" dirty="0">
                <a:latin typeface="+mn-lt"/>
              </a:rPr>
              <a:t>19.10) begins with a reference to the first node, and each node contains a reference to the next node</a:t>
            </a:r>
            <a:r>
              <a:rPr lang="en-US" sz="2400" dirty="0" smtClean="0">
                <a:latin typeface="+mn-lt"/>
              </a:rPr>
              <a:t>.</a:t>
            </a:r>
            <a:endParaRPr lang="en-US" sz="2400" dirty="0">
              <a:latin typeface="+mn-lt"/>
            </a:endParaRPr>
          </a:p>
          <a:p>
            <a:pPr eaLnBrk="1" hangingPunct="1">
              <a:defRPr/>
            </a:pPr>
            <a:r>
              <a:rPr lang="en-US" sz="2400" dirty="0">
                <a:latin typeface="+mn-lt"/>
              </a:rPr>
              <a:t>The “last node” does not contain a null reference; rather, the reference in the last node points back to the first node, thus closing the “circle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761769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19.10 Circular, Singly Linked List</a:t>
            </a:r>
          </a:p>
        </p:txBody>
      </p:sp>
      <p:pic>
        <p:nvPicPr>
          <p:cNvPr id="4" name="Picture 3" descr="The first node is linked to object labeled 12. 12 is linked to the object labeled 7 which in turn is linked to the object labeled 11. 11 is linked to the object labeled 5. The object labeled 5 is loops back to link to the object labeled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8" y="1706043"/>
            <a:ext cx="7850124" cy="2645569"/>
          </a:xfrm>
          <a:prstGeom prst="rect">
            <a:avLst/>
          </a:prstGeom>
        </p:spPr>
      </p:pic>
    </p:spTree>
    <p:extLst>
      <p:ext uri="{BB962C8B-B14F-4D97-AF65-F5344CB8AC3E}">
        <p14:creationId xmlns:p14="http://schemas.microsoft.com/office/powerpoint/2010/main" val="1530521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19.4 Linked Lists </a:t>
            </a:r>
            <a:r>
              <a:rPr lang="en-US" sz="2000" b="0" dirty="0"/>
              <a:t>(</a:t>
            </a:r>
            <a:r>
              <a:rPr lang="en-US" sz="2000" b="0" dirty="0" smtClean="0"/>
              <a:t>14 </a:t>
            </a:r>
            <a:r>
              <a:rPr lang="en-US" sz="2000" b="0" dirty="0"/>
              <a:t>of </a:t>
            </a:r>
            <a:r>
              <a:rPr lang="en-US" sz="2000" b="0" dirty="0" smtClean="0"/>
              <a:t>14)</a:t>
            </a:r>
            <a:endParaRPr lang="en-US" dirty="0"/>
          </a:p>
        </p:txBody>
      </p:sp>
      <p:sp>
        <p:nvSpPr>
          <p:cNvPr id="5" name="Text Placeholder 4"/>
          <p:cNvSpPr>
            <a:spLocks noGrp="1"/>
          </p:cNvSpPr>
          <p:nvPr>
            <p:ph type="body" idx="1"/>
          </p:nvPr>
        </p:nvSpPr>
        <p:spPr>
          <a:xfrm>
            <a:off x="457200" y="1600200"/>
            <a:ext cx="8488680" cy="4525963"/>
          </a:xfrm>
        </p:spPr>
        <p:txBody>
          <a:bodyPr/>
          <a:lstStyle/>
          <a:p>
            <a:pPr eaLnBrk="1" hangingPunct="1"/>
            <a:r>
              <a:rPr lang="en-US" altLang="en-US" sz="2400" dirty="0">
                <a:latin typeface="+mn-lt"/>
              </a:rPr>
              <a:t>A </a:t>
            </a:r>
            <a:r>
              <a:rPr lang="en-US" altLang="en-US" sz="2400" b="1" dirty="0">
                <a:solidFill>
                  <a:schemeClr val="tx1"/>
                </a:solidFill>
                <a:latin typeface="+mn-lt"/>
              </a:rPr>
              <a:t>doubly linked list </a:t>
            </a:r>
            <a:r>
              <a:rPr lang="en-US" altLang="en-US" sz="2400" dirty="0">
                <a:latin typeface="+mn-lt"/>
              </a:rPr>
              <a:t>(</a:t>
            </a:r>
            <a:r>
              <a:rPr lang="en-US" altLang="en-US" sz="2400" dirty="0" smtClean="0">
                <a:latin typeface="+mn-lt"/>
              </a:rPr>
              <a:t>Figure </a:t>
            </a:r>
            <a:r>
              <a:rPr lang="en-US" altLang="en-US" sz="2400" dirty="0">
                <a:latin typeface="+mn-lt"/>
              </a:rPr>
              <a:t>19.11) allows traversals both forward and backward. Such a list is often implemented with two “start references”—one that refers to the </a:t>
            </a:r>
            <a:r>
              <a:rPr lang="en-US" altLang="en-US" sz="2400" b="1" dirty="0">
                <a:latin typeface="+mn-lt"/>
              </a:rPr>
              <a:t>first</a:t>
            </a:r>
            <a:r>
              <a:rPr lang="en-US" altLang="en-US" sz="2400" dirty="0">
                <a:latin typeface="+mn-lt"/>
              </a:rPr>
              <a:t> element of the list to allow front-to-back traversal of the list and one that refers to the </a:t>
            </a:r>
            <a:r>
              <a:rPr lang="en-US" altLang="en-US" sz="2400" b="1" dirty="0">
                <a:latin typeface="+mn-lt"/>
              </a:rPr>
              <a:t>last</a:t>
            </a:r>
            <a:r>
              <a:rPr lang="en-US" altLang="en-US" sz="2400" dirty="0">
                <a:latin typeface="+mn-lt"/>
              </a:rPr>
              <a:t> element to allow </a:t>
            </a:r>
            <a:r>
              <a:rPr lang="en-US" altLang="en-US" sz="2400" b="1" dirty="0">
                <a:latin typeface="+mn-lt"/>
              </a:rPr>
              <a:t>back-to-front traversal</a:t>
            </a:r>
            <a:r>
              <a:rPr lang="en-US" altLang="en-US" sz="2400" b="1" dirty="0" smtClean="0">
                <a:latin typeface="+mn-lt"/>
              </a:rPr>
              <a:t>.</a:t>
            </a:r>
            <a:endParaRPr lang="en-US" altLang="en-US" sz="2400" dirty="0">
              <a:latin typeface="+mn-lt"/>
            </a:endParaRPr>
          </a:p>
          <a:p>
            <a:pPr eaLnBrk="1" hangingPunct="1"/>
            <a:r>
              <a:rPr lang="en-US" altLang="en-US" sz="2400" dirty="0">
                <a:latin typeface="+mn-lt"/>
              </a:rPr>
              <a:t>In a circular, </a:t>
            </a:r>
            <a:r>
              <a:rPr lang="en-US" altLang="en-US" sz="2400" b="1" dirty="0">
                <a:solidFill>
                  <a:schemeClr val="tx1"/>
                </a:solidFill>
                <a:latin typeface="+mn-lt"/>
              </a:rPr>
              <a:t>doubly linked list </a:t>
            </a:r>
            <a:r>
              <a:rPr lang="en-US" altLang="en-US" sz="2400" dirty="0">
                <a:latin typeface="+mn-lt"/>
              </a:rPr>
              <a:t>(</a:t>
            </a:r>
            <a:r>
              <a:rPr lang="en-US" altLang="en-US" sz="2400" dirty="0" smtClean="0">
                <a:latin typeface="+mn-lt"/>
              </a:rPr>
              <a:t>Figure 19.12 see slide 55), </a:t>
            </a:r>
            <a:r>
              <a:rPr lang="en-US" altLang="en-US" sz="2400" dirty="0">
                <a:latin typeface="+mn-lt"/>
              </a:rPr>
              <a:t>the forward </a:t>
            </a:r>
            <a:r>
              <a:rPr lang="en-US" altLang="en-US" sz="2400" dirty="0" smtClean="0">
                <a:latin typeface="+mn-lt"/>
              </a:rPr>
              <a:t>reference </a:t>
            </a:r>
            <a:r>
              <a:rPr lang="en-US" altLang="en-US" sz="2400" dirty="0">
                <a:latin typeface="+mn-lt"/>
              </a:rPr>
              <a:t>of the last node refers to the first node, and the backward reference of the first node refers to the last node, thus closing the “circle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697682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19.11 Doubly Linked List</a:t>
            </a:r>
          </a:p>
        </p:txBody>
      </p:sp>
      <p:pic>
        <p:nvPicPr>
          <p:cNvPr id="4" name="Picture 3" descr="The illustration shows a doubly linked list. The first node is linked to the object labeled 12. The object labeled 12 is linked to the object labeled 7. 7 is linked to the object labeled 11. 11 is linked to the object labeled 5. The first node is linked to 12 and the last node is linked to 5. The first node is linked to the last node in forward direction. The last node is linked to the first node in a backward dire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62" y="1777635"/>
            <a:ext cx="7704876" cy="2376535"/>
          </a:xfrm>
          <a:prstGeom prst="rect">
            <a:avLst/>
          </a:prstGeom>
        </p:spPr>
      </p:pic>
    </p:spTree>
    <p:extLst>
      <p:ext uri="{BB962C8B-B14F-4D97-AF65-F5344CB8AC3E}">
        <p14:creationId xmlns:p14="http://schemas.microsoft.com/office/powerpoint/2010/main" val="7877762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19.12 Circular, Doubly Linked List</a:t>
            </a:r>
          </a:p>
        </p:txBody>
      </p:sp>
      <p:pic>
        <p:nvPicPr>
          <p:cNvPr id="4" name="Picture 3" descr="The illustration shows a circular, doubly linked list. The first node is linked to the object labeled 12. The object labeled 12 is linked to the object labeled 7. 7 is linked to the object labeled 11. 11 is linked to the object labeled 5. The first node is linked to 12 and the last node is linked to 5. The first node is linked to the last node in forward direction. The last node is linked to the first node in backward direction. The forward reference of 5 is linked to 12 and the backward reference of 12 is linked 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23" y="1747155"/>
            <a:ext cx="7667153" cy="2885792"/>
          </a:xfrm>
          <a:prstGeom prst="rect">
            <a:avLst/>
          </a:prstGeom>
        </p:spPr>
      </p:pic>
    </p:spTree>
    <p:extLst>
      <p:ext uri="{BB962C8B-B14F-4D97-AF65-F5344CB8AC3E}">
        <p14:creationId xmlns:p14="http://schemas.microsoft.com/office/powerpoint/2010/main" val="95643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19.5 </a:t>
            </a:r>
            <a:r>
              <a:rPr lang="en-US" dirty="0" smtClean="0"/>
              <a:t>Stacks </a:t>
            </a:r>
            <a:r>
              <a:rPr lang="en-US" sz="2000" b="0" dirty="0" smtClean="0"/>
              <a:t>(1 of 5)</a:t>
            </a:r>
            <a:endParaRPr lang="en-US" sz="2000" b="0" dirty="0"/>
          </a:p>
        </p:txBody>
      </p:sp>
      <p:sp>
        <p:nvSpPr>
          <p:cNvPr id="5" name="Text Placeholder 4"/>
          <p:cNvSpPr>
            <a:spLocks noGrp="1"/>
          </p:cNvSpPr>
          <p:nvPr>
            <p:ph type="body" idx="1"/>
          </p:nvPr>
        </p:nvSpPr>
        <p:spPr>
          <a:xfrm>
            <a:off x="457200" y="1600200"/>
            <a:ext cx="8397240" cy="4525963"/>
          </a:xfrm>
        </p:spPr>
        <p:txBody>
          <a:bodyPr/>
          <a:lstStyle/>
          <a:p>
            <a:pPr eaLnBrk="1" hangingPunct="1"/>
            <a:r>
              <a:rPr lang="en-US" altLang="en-US" sz="2400" dirty="0">
                <a:latin typeface="+mn-lt"/>
              </a:rPr>
              <a:t>A </a:t>
            </a:r>
            <a:r>
              <a:rPr lang="en-US" altLang="en-US" sz="2400" b="1" dirty="0">
                <a:solidFill>
                  <a:schemeClr val="tx1"/>
                </a:solidFill>
                <a:latin typeface="+mn-lt"/>
              </a:rPr>
              <a:t>stack</a:t>
            </a:r>
            <a:r>
              <a:rPr lang="en-US" altLang="en-US" sz="2400" dirty="0">
                <a:latin typeface="+mn-lt"/>
              </a:rPr>
              <a:t> may be viewed as a constrained version of a linked list—it receives new nodes and releases nodes only at the top</a:t>
            </a:r>
            <a:r>
              <a:rPr lang="en-US" altLang="en-US" sz="2400" dirty="0" smtClean="0">
                <a:latin typeface="+mn-lt"/>
              </a:rPr>
              <a:t>.</a:t>
            </a:r>
            <a:endParaRPr lang="en-US" altLang="en-US" sz="2400" dirty="0">
              <a:latin typeface="+mn-lt"/>
            </a:endParaRPr>
          </a:p>
          <a:p>
            <a:pPr eaLnBrk="1" hangingPunct="1"/>
            <a:r>
              <a:rPr lang="en-US" altLang="en-US" sz="2400" dirty="0">
                <a:latin typeface="+mn-lt"/>
              </a:rPr>
              <a:t>For this reason, a stack is referred to as a</a:t>
            </a:r>
            <a:r>
              <a:rPr lang="en-US" altLang="en-US" sz="2400" b="1" dirty="0">
                <a:solidFill>
                  <a:schemeClr val="tx1"/>
                </a:solidFill>
                <a:latin typeface="+mn-lt"/>
              </a:rPr>
              <a:t> last-in, first-out (</a:t>
            </a:r>
            <a:r>
              <a:rPr lang="en-US" altLang="en-US" sz="2400" b="1" dirty="0" smtClean="0">
                <a:solidFill>
                  <a:schemeClr val="tx1"/>
                </a:solidFill>
                <a:latin typeface="+mn-lt"/>
              </a:rPr>
              <a:t>L</a:t>
            </a:r>
            <a:r>
              <a:rPr lang="en-US" altLang="en-US" sz="100" b="1" dirty="0" smtClean="0">
                <a:solidFill>
                  <a:schemeClr val="tx1"/>
                </a:solidFill>
                <a:latin typeface="+mn-lt"/>
              </a:rPr>
              <a:t> </a:t>
            </a:r>
            <a:r>
              <a:rPr lang="en-US" altLang="en-US" sz="2400" b="1" dirty="0" smtClean="0">
                <a:solidFill>
                  <a:schemeClr val="tx1"/>
                </a:solidFill>
                <a:latin typeface="+mn-lt"/>
              </a:rPr>
              <a:t>I</a:t>
            </a:r>
            <a:r>
              <a:rPr lang="en-US" altLang="en-US" sz="100" b="1" dirty="0" smtClean="0">
                <a:solidFill>
                  <a:schemeClr val="tx1"/>
                </a:solidFill>
                <a:latin typeface="+mn-lt"/>
              </a:rPr>
              <a:t> </a:t>
            </a:r>
            <a:r>
              <a:rPr lang="en-US" altLang="en-US" sz="2400" b="1" dirty="0" smtClean="0">
                <a:solidFill>
                  <a:schemeClr val="tx1"/>
                </a:solidFill>
                <a:latin typeface="+mn-lt"/>
              </a:rPr>
              <a:t>F</a:t>
            </a:r>
            <a:r>
              <a:rPr lang="en-US" altLang="en-US" sz="100" b="1" dirty="0" smtClean="0">
                <a:solidFill>
                  <a:schemeClr val="tx1"/>
                </a:solidFill>
                <a:latin typeface="+mn-lt"/>
              </a:rPr>
              <a:t> </a:t>
            </a:r>
            <a:r>
              <a:rPr lang="en-US" altLang="en-US" sz="2400" b="1" dirty="0" smtClean="0">
                <a:solidFill>
                  <a:schemeClr val="tx1"/>
                </a:solidFill>
                <a:latin typeface="+mn-lt"/>
              </a:rPr>
              <a:t>O</a:t>
            </a:r>
            <a:r>
              <a:rPr lang="en-US" altLang="en-US" sz="2400" b="1" dirty="0">
                <a:solidFill>
                  <a:schemeClr val="tx1"/>
                </a:solidFill>
                <a:latin typeface="+mn-lt"/>
              </a:rPr>
              <a:t>)</a:t>
            </a:r>
            <a:r>
              <a:rPr lang="en-US" altLang="en-US" sz="2400" dirty="0">
                <a:latin typeface="+mn-lt"/>
              </a:rPr>
              <a:t> data structure.</a:t>
            </a:r>
          </a:p>
          <a:p>
            <a:pPr eaLnBrk="1" hangingPunct="1"/>
            <a:r>
              <a:rPr lang="en-US" altLang="en-US" sz="2400" dirty="0">
                <a:latin typeface="+mn-lt"/>
              </a:rPr>
              <a:t>The primary operations to manipulate a stack are </a:t>
            </a:r>
            <a:r>
              <a:rPr lang="en-US" altLang="en-US" sz="2400" b="1" dirty="0">
                <a:solidFill>
                  <a:schemeClr val="tx1"/>
                </a:solidFill>
                <a:latin typeface="+mn-lt"/>
              </a:rPr>
              <a:t>push</a:t>
            </a:r>
            <a:r>
              <a:rPr lang="en-US" altLang="en-US" sz="2400" dirty="0">
                <a:latin typeface="+mn-lt"/>
              </a:rPr>
              <a:t> and </a:t>
            </a:r>
            <a:r>
              <a:rPr lang="en-US" altLang="en-US" sz="2400" b="1" dirty="0">
                <a:solidFill>
                  <a:schemeClr val="tx1"/>
                </a:solidFill>
                <a:latin typeface="+mn-lt"/>
              </a:rPr>
              <a:t>pop</a:t>
            </a:r>
            <a:r>
              <a:rPr lang="en-US" altLang="en-US" sz="2400" dirty="0" smtClean="0">
                <a:latin typeface="+mn-lt"/>
              </a:rPr>
              <a:t>.</a:t>
            </a:r>
            <a:endParaRPr lang="en-US" altLang="en-US" sz="2400" dirty="0">
              <a:latin typeface="+mn-lt"/>
            </a:endParaRPr>
          </a:p>
          <a:p>
            <a:pPr eaLnBrk="1" hangingPunct="1"/>
            <a:r>
              <a:rPr lang="en-US" altLang="en-US" sz="2400" dirty="0">
                <a:latin typeface="+mn-lt"/>
              </a:rPr>
              <a:t>Operation push adds a new node to the top of the stack</a:t>
            </a:r>
            <a:r>
              <a:rPr lang="en-US" altLang="en-US" sz="2400" dirty="0" smtClean="0">
                <a:latin typeface="+mn-lt"/>
              </a:rPr>
              <a:t>.</a:t>
            </a:r>
            <a:endParaRPr lang="en-US" altLang="en-US" sz="2400" dirty="0">
              <a:latin typeface="+mn-lt"/>
            </a:endParaRPr>
          </a:p>
          <a:p>
            <a:pPr eaLnBrk="1" hangingPunct="1"/>
            <a:r>
              <a:rPr lang="en-US" altLang="en-US" sz="2400" dirty="0">
                <a:latin typeface="+mn-lt"/>
              </a:rPr>
              <a:t>Operation pop removes a node from the top of the stack and returns the data item from the popped node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8918081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 Stacks </a:t>
            </a:r>
            <a:r>
              <a:rPr lang="en-US" sz="2000" b="0" dirty="0" smtClean="0"/>
              <a:t>(2 </a:t>
            </a:r>
            <a:r>
              <a:rPr lang="en-US" sz="2000" b="0" dirty="0"/>
              <a:t>of </a:t>
            </a:r>
            <a:r>
              <a:rPr lang="en-US" sz="2000" b="0" dirty="0" smtClean="0"/>
              <a:t>5)</a:t>
            </a:r>
            <a:endParaRPr lang="en-US" dirty="0"/>
          </a:p>
        </p:txBody>
      </p:sp>
      <p:sp>
        <p:nvSpPr>
          <p:cNvPr id="3" name="Text Placeholder 2"/>
          <p:cNvSpPr>
            <a:spLocks noGrp="1"/>
          </p:cNvSpPr>
          <p:nvPr>
            <p:ph type="body" idx="1"/>
          </p:nvPr>
        </p:nvSpPr>
        <p:spPr/>
        <p:txBody>
          <a:bodyPr/>
          <a:lstStyle/>
          <a:p>
            <a:pPr marL="0" indent="0">
              <a:buNone/>
              <a:tabLst/>
              <a:defRPr/>
            </a:pPr>
            <a:r>
              <a:rPr lang="en-US" sz="2400" b="1" dirty="0">
                <a:latin typeface="+mn-lt"/>
              </a:rPr>
              <a:t>Stack Class That Inherits from </a:t>
            </a:r>
            <a:r>
              <a:rPr lang="en-US" sz="2400" b="1" dirty="0">
                <a:latin typeface="Consolas" panose="020B0609020204030204" pitchFamily="49" charset="0"/>
              </a:rPr>
              <a:t>List</a:t>
            </a:r>
          </a:p>
          <a:p>
            <a:pPr eaLnBrk="1" hangingPunct="1">
              <a:defRPr/>
            </a:pPr>
            <a:r>
              <a:rPr lang="en-US" sz="2400" dirty="0">
                <a:latin typeface="+mn-lt"/>
              </a:rPr>
              <a:t>The code in </a:t>
            </a:r>
            <a:r>
              <a:rPr lang="en-US" sz="2400" dirty="0" smtClean="0">
                <a:latin typeface="+mn-lt"/>
              </a:rPr>
              <a:t>Figure </a:t>
            </a:r>
            <a:r>
              <a:rPr lang="en-US" sz="2400" dirty="0">
                <a:latin typeface="+mn-lt"/>
              </a:rPr>
              <a:t>19.13 creates a stack class by inheriting from class </a:t>
            </a:r>
            <a:r>
              <a:rPr lang="en-US" sz="2400" dirty="0">
                <a:latin typeface="Consolas" panose="020B0609020204030204" pitchFamily="49" charset="0"/>
              </a:rPr>
              <a:t>List</a:t>
            </a:r>
            <a:r>
              <a:rPr lang="en-US" sz="2400" dirty="0">
                <a:latin typeface="+mn-lt"/>
              </a:rPr>
              <a:t> of </a:t>
            </a:r>
            <a:r>
              <a:rPr lang="en-US" sz="2400" dirty="0" smtClean="0">
                <a:latin typeface="+mn-lt"/>
              </a:rPr>
              <a:t>Figure 19.4 (see slide 61).</a:t>
            </a:r>
            <a:endParaRPr lang="en-US" sz="2400" dirty="0">
              <a:latin typeface="+mn-lt"/>
            </a:endParaRPr>
          </a:p>
        </p:txBody>
      </p:sp>
    </p:spTree>
    <p:extLst>
      <p:ext uri="{BB962C8B-B14F-4D97-AF65-F5344CB8AC3E}">
        <p14:creationId xmlns:p14="http://schemas.microsoft.com/office/powerpoint/2010/main" val="24409556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19.13 Implementing a Stack by Inheriting from Class </a:t>
            </a:r>
            <a:r>
              <a:rPr lang="en-US" dirty="0">
                <a:latin typeface="Consolas" panose="020B0609020204030204" pitchFamily="49" charset="0"/>
              </a:rPr>
              <a:t>List</a:t>
            </a:r>
            <a:r>
              <a:rPr lang="en-US" dirty="0"/>
              <a:t> </a:t>
            </a:r>
            <a:r>
              <a:rPr lang="en-US" sz="2000" b="0" dirty="0" smtClean="0"/>
              <a:t>(1 of 2)</a:t>
            </a:r>
            <a:endParaRPr lang="en-US" sz="2000" b="0" dirty="0"/>
          </a:p>
        </p:txBody>
      </p:sp>
      <p:pic>
        <p:nvPicPr>
          <p:cNvPr id="5" name="Picture 4" descr="Program code for implementing a stack by inheriting from class list. Line 1: forward slash, forward slash, figure period 19.13, colon, stack inheritance library, period, c s. Line 2: forward slash, forward slash, implementing a stack by inheriting from class list. Line 3: using linked list library, semicolon. Line 4: blank. Line 5: namespace stack inheritance library. Line 6: left brace. Line 7, indented once: forward slash, forward slash, class stack inheritance, inherits class list's capabilities. Line 8, indented once: public class stack inheritance, colon, list. Line 9, indented once: left brace. Line 10, indented twice: forward slash, forward slash, pass name, open quotes, stack, close quotes, to list constructor. Line 11, indented twice: public stack inheritance, left parenthesis, right parenthesis, colon, base, left parenthesis, open quotes, stack, close quotes, right parenthesis, left brace, right brace. Line 12: blank. Line 13, indented twice: forward slash, forward slash, place data value at top of stack by inserting. Line 14, indented twice: forward slash, forward slash, data value at front of linked list. Line 15, indented twice: public void push, left parenthesis, object data value, right parenthesis. Line 16, indented twice: left brace. Line 17, indented three times: insert at front, left parenthesis, data value, right parenthesis, semicolon. Line 18,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45" y="1733795"/>
            <a:ext cx="7981711" cy="4000009"/>
          </a:xfrm>
          <a:prstGeom prst="rect">
            <a:avLst/>
          </a:prstGeom>
        </p:spPr>
      </p:pic>
    </p:spTree>
    <p:extLst>
      <p:ext uri="{BB962C8B-B14F-4D97-AF65-F5344CB8AC3E}">
        <p14:creationId xmlns:p14="http://schemas.microsoft.com/office/powerpoint/2010/main" val="1832305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19.13 Implementing a Stack by Inheriting from Class </a:t>
            </a:r>
            <a:r>
              <a:rPr lang="en-US" dirty="0" smtClean="0">
                <a:latin typeface="Consolas" panose="020B0609020204030204" pitchFamily="49" charset="0"/>
              </a:rPr>
              <a:t>List</a:t>
            </a:r>
            <a:r>
              <a:rPr lang="en-US" dirty="0" smtClean="0"/>
              <a:t> </a:t>
            </a:r>
            <a:r>
              <a:rPr lang="en-US" sz="2000" b="0" dirty="0" smtClean="0"/>
              <a:t>(2 </a:t>
            </a:r>
            <a:r>
              <a:rPr lang="en-US" sz="2000" b="0" dirty="0"/>
              <a:t>of 2)</a:t>
            </a:r>
            <a:endParaRPr lang="en-US" dirty="0"/>
          </a:p>
        </p:txBody>
      </p:sp>
      <p:pic>
        <p:nvPicPr>
          <p:cNvPr id="4" name="Picture 3" descr="Line 19: blank. Line 20, indented twice: forward slash, forward slash, remove item from top of stack by removing. Line 21, indented twice: forward slash, forward slash, item at front of linked list. Line 22, indented twice: public object pop, left parenthesis, right parenthesis. Line 23, indented twice: left brace. Line 24, indented three times: return remove from front, left parenthesis, right parenthesis, semicolon. Line 25, indented twice: right brace. Line 26, indented once: right brace. Line 2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920" y="1814234"/>
            <a:ext cx="7788549" cy="2108651"/>
          </a:xfrm>
          <a:prstGeom prst="rect">
            <a:avLst/>
          </a:prstGeom>
        </p:spPr>
      </p:pic>
    </p:spTree>
    <p:extLst>
      <p:ext uri="{BB962C8B-B14F-4D97-AF65-F5344CB8AC3E}">
        <p14:creationId xmlns:p14="http://schemas.microsoft.com/office/powerpoint/2010/main" val="2315859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19.2 Simple-Type </a:t>
            </a:r>
            <a:r>
              <a:rPr lang="en-US" dirty="0">
                <a:latin typeface="Consolas" panose="020B0609020204030204" pitchFamily="49" charset="0"/>
              </a:rPr>
              <a:t>struct</a:t>
            </a:r>
            <a:r>
              <a:rPr lang="en-US" dirty="0"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Boxing and Unboxing </a:t>
            </a:r>
            <a:r>
              <a:rPr lang="en-US" sz="2000" b="0" dirty="0" smtClean="0">
                <a:latin typeface="Times New Roman" panose="02020603050405020304" pitchFamily="18" charset="0"/>
                <a:cs typeface="Times New Roman" panose="02020603050405020304" pitchFamily="18" charset="0"/>
              </a:rPr>
              <a:t>(1 of 4)</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defRPr/>
            </a:pPr>
            <a:r>
              <a:rPr lang="en-US" sz="2400" b="1" dirty="0">
                <a:latin typeface="+mn-lt"/>
              </a:rPr>
              <a:t>Simple-Type </a:t>
            </a:r>
            <a:r>
              <a:rPr lang="en-US" sz="2400" b="1" dirty="0">
                <a:latin typeface="Consolas" panose="020B0609020204030204" pitchFamily="49" charset="0"/>
              </a:rPr>
              <a:t>struct</a:t>
            </a:r>
            <a:r>
              <a:rPr lang="en-US" sz="2400" b="1" dirty="0">
                <a:latin typeface="+mn-lt"/>
              </a:rPr>
              <a:t>s</a:t>
            </a:r>
          </a:p>
          <a:p>
            <a:pPr marL="255600" lvl="1" indent="-255600">
              <a:spcBef>
                <a:spcPts val="1500"/>
              </a:spcBef>
              <a:buFont typeface="Arial" panose="020B0604020202020204" pitchFamily="34" charset="0"/>
              <a:buChar char="•"/>
              <a:defRPr/>
            </a:pPr>
            <a:r>
              <a:rPr lang="en-US" sz="2400" dirty="0">
                <a:latin typeface="+mn-lt"/>
              </a:rPr>
              <a:t>Each simple type (see Appendix B, Simple Types) has a corresponding </a:t>
            </a:r>
            <a:r>
              <a:rPr lang="en-US" sz="2400" b="1" dirty="0">
                <a:solidFill>
                  <a:schemeClr val="tx1"/>
                </a:solidFill>
                <a:latin typeface="Consolas" panose="020B0609020204030204" pitchFamily="49" charset="0"/>
              </a:rPr>
              <a:t>struct</a:t>
            </a:r>
            <a:r>
              <a:rPr lang="en-US" sz="2400" dirty="0">
                <a:solidFill>
                  <a:srgbClr val="0000FF"/>
                </a:solidFill>
                <a:latin typeface="+mn-lt"/>
              </a:rPr>
              <a:t> </a:t>
            </a:r>
            <a:r>
              <a:rPr lang="en-US" sz="2400" dirty="0">
                <a:latin typeface="+mn-lt"/>
              </a:rPr>
              <a:t>in namespace </a:t>
            </a:r>
            <a:r>
              <a:rPr lang="en-US" sz="2400" dirty="0">
                <a:latin typeface="Consolas" panose="020B0609020204030204" pitchFamily="49" charset="0"/>
              </a:rPr>
              <a:t>System</a:t>
            </a:r>
            <a:r>
              <a:rPr lang="en-US" sz="2400" dirty="0">
                <a:latin typeface="+mn-lt"/>
              </a:rPr>
              <a:t> that defines the simple type</a:t>
            </a:r>
            <a:r>
              <a:rPr lang="en-US" sz="2400" dirty="0" smtClean="0">
                <a:latin typeface="+mn-lt"/>
              </a:rPr>
              <a:t>.</a:t>
            </a:r>
            <a:endParaRPr lang="en-US" sz="2400" dirty="0">
              <a:latin typeface="+mn-lt"/>
            </a:endParaRPr>
          </a:p>
          <a:p>
            <a:pPr marL="255600" lvl="1" indent="-255600">
              <a:spcBef>
                <a:spcPts val="1500"/>
              </a:spcBef>
              <a:buFont typeface="Arial" panose="020B0604020202020204" pitchFamily="34" charset="0"/>
              <a:buChar char="•"/>
              <a:defRPr/>
            </a:pPr>
            <a:r>
              <a:rPr lang="en-US" sz="2400" dirty="0">
                <a:latin typeface="+mn-lt"/>
              </a:rPr>
              <a:t>These structs are called </a:t>
            </a:r>
            <a:r>
              <a:rPr lang="en-US" sz="2400" dirty="0">
                <a:latin typeface="Consolas" panose="020B0609020204030204" pitchFamily="49" charset="0"/>
              </a:rPr>
              <a:t>Boolean</a:t>
            </a:r>
            <a:r>
              <a:rPr lang="en-US" sz="2400" dirty="0">
                <a:latin typeface="+mn-lt"/>
              </a:rPr>
              <a:t>, </a:t>
            </a:r>
            <a:r>
              <a:rPr lang="en-US" sz="2400" dirty="0">
                <a:latin typeface="Consolas" panose="020B0609020204030204" pitchFamily="49" charset="0"/>
              </a:rPr>
              <a:t>Byte</a:t>
            </a:r>
            <a:r>
              <a:rPr lang="en-US" sz="2400" dirty="0">
                <a:latin typeface="+mn-lt"/>
              </a:rPr>
              <a:t>, </a:t>
            </a:r>
            <a:r>
              <a:rPr lang="en-US" sz="2400" dirty="0">
                <a:latin typeface="Consolas" panose="020B0609020204030204" pitchFamily="49" charset="0"/>
              </a:rPr>
              <a:t>SByte</a:t>
            </a:r>
            <a:r>
              <a:rPr lang="en-US" sz="2400" dirty="0">
                <a:latin typeface="+mn-lt"/>
              </a:rPr>
              <a:t>, </a:t>
            </a:r>
            <a:r>
              <a:rPr lang="en-US" sz="2400" dirty="0">
                <a:latin typeface="Consolas" panose="020B0609020204030204" pitchFamily="49" charset="0"/>
              </a:rPr>
              <a:t>Char</a:t>
            </a:r>
            <a:r>
              <a:rPr lang="en-US" sz="2400" dirty="0">
                <a:latin typeface="+mn-lt"/>
              </a:rPr>
              <a:t>, </a:t>
            </a:r>
            <a:r>
              <a:rPr lang="en-US" sz="2400" dirty="0">
                <a:latin typeface="Consolas" panose="020B0609020204030204" pitchFamily="49" charset="0"/>
              </a:rPr>
              <a:t>Decimal</a:t>
            </a:r>
            <a:r>
              <a:rPr lang="en-US" sz="2400" dirty="0">
                <a:latin typeface="+mn-lt"/>
              </a:rPr>
              <a:t>, </a:t>
            </a:r>
            <a:r>
              <a:rPr lang="en-US" sz="2400" dirty="0">
                <a:latin typeface="Consolas" panose="020B0609020204030204" pitchFamily="49" charset="0"/>
              </a:rPr>
              <a:t>Double</a:t>
            </a:r>
            <a:r>
              <a:rPr lang="en-US" sz="2400" dirty="0">
                <a:latin typeface="+mn-lt"/>
              </a:rPr>
              <a:t>, </a:t>
            </a:r>
            <a:r>
              <a:rPr lang="en-US" sz="2400" dirty="0">
                <a:latin typeface="Consolas" panose="020B0609020204030204" pitchFamily="49" charset="0"/>
              </a:rPr>
              <a:t>Single</a:t>
            </a:r>
            <a:r>
              <a:rPr lang="en-US" sz="2400" dirty="0">
                <a:latin typeface="+mn-lt"/>
              </a:rPr>
              <a:t>, </a:t>
            </a:r>
            <a:r>
              <a:rPr lang="en-US" sz="2400" dirty="0">
                <a:latin typeface="Consolas" panose="020B0609020204030204" pitchFamily="49" charset="0"/>
              </a:rPr>
              <a:t>Int16</a:t>
            </a:r>
            <a:r>
              <a:rPr lang="en-US" sz="2400" dirty="0">
                <a:latin typeface="+mn-lt"/>
              </a:rPr>
              <a:t>, </a:t>
            </a:r>
            <a:r>
              <a:rPr lang="en-US" sz="2400" dirty="0">
                <a:latin typeface="Consolas" panose="020B0609020204030204" pitchFamily="49" charset="0"/>
              </a:rPr>
              <a:t>UInt16 Int32</a:t>
            </a:r>
            <a:r>
              <a:rPr lang="en-US" sz="2400" dirty="0">
                <a:latin typeface="+mn-lt"/>
              </a:rPr>
              <a:t>, </a:t>
            </a:r>
            <a:r>
              <a:rPr lang="en-US" sz="2400" dirty="0">
                <a:latin typeface="Consolas" panose="020B0609020204030204" pitchFamily="49" charset="0"/>
              </a:rPr>
              <a:t>UInt32</a:t>
            </a:r>
            <a:r>
              <a:rPr lang="en-US" sz="2400" dirty="0">
                <a:latin typeface="+mn-lt"/>
              </a:rPr>
              <a:t>, </a:t>
            </a:r>
            <a:r>
              <a:rPr lang="en-US" sz="2400" dirty="0">
                <a:latin typeface="Consolas" panose="020B0609020204030204" pitchFamily="49" charset="0"/>
              </a:rPr>
              <a:t>Int64</a:t>
            </a:r>
            <a:r>
              <a:rPr lang="en-US" sz="2400" dirty="0">
                <a:latin typeface="+mn-lt"/>
              </a:rPr>
              <a:t> and </a:t>
            </a:r>
            <a:r>
              <a:rPr lang="en-US" sz="2400" dirty="0">
                <a:latin typeface="Consolas" panose="020B0609020204030204" pitchFamily="49" charset="0"/>
              </a:rPr>
              <a:t>UInt64</a:t>
            </a:r>
            <a:r>
              <a:rPr lang="en-US" sz="2400" dirty="0" smtClean="0">
                <a:latin typeface="+mn-lt"/>
              </a:rPr>
              <a:t>.</a:t>
            </a:r>
            <a:endParaRPr lang="en-US" sz="2400" dirty="0">
              <a:latin typeface="+mn-lt"/>
            </a:endParaRPr>
          </a:p>
          <a:p>
            <a:pPr marL="255600" lvl="1" indent="-255600">
              <a:spcBef>
                <a:spcPts val="1500"/>
              </a:spcBef>
              <a:buFont typeface="Arial" panose="020B0604020202020204" pitchFamily="34" charset="0"/>
              <a:buChar char="•"/>
              <a:defRPr/>
            </a:pPr>
            <a:r>
              <a:rPr lang="en-US" sz="2400" dirty="0">
                <a:latin typeface="+mn-lt"/>
              </a:rPr>
              <a:t>Types declared with keyword </a:t>
            </a:r>
            <a:r>
              <a:rPr lang="en-US" sz="2400" dirty="0">
                <a:latin typeface="Consolas" panose="020B0609020204030204" pitchFamily="49" charset="0"/>
              </a:rPr>
              <a:t>struct</a:t>
            </a:r>
            <a:r>
              <a:rPr lang="en-US" sz="2400" dirty="0">
                <a:latin typeface="+mn-lt"/>
              </a:rPr>
              <a:t> are </a:t>
            </a:r>
            <a:r>
              <a:rPr lang="en-US" sz="2400" b="1" dirty="0">
                <a:latin typeface="+mn-lt"/>
              </a:rPr>
              <a:t>value</a:t>
            </a:r>
            <a:r>
              <a:rPr lang="en-US" sz="2400" i="1" dirty="0">
                <a:latin typeface="+mn-lt"/>
              </a:rPr>
              <a:t> </a:t>
            </a:r>
            <a:r>
              <a:rPr lang="en-US" sz="2400" b="1" dirty="0">
                <a:latin typeface="+mn-lt"/>
              </a:rPr>
              <a:t>types</a:t>
            </a:r>
            <a:r>
              <a:rPr lang="en-US" sz="2400" dirty="0">
                <a:latin typeface="+mn-lt"/>
              </a:rPr>
              <a:t>.</a:t>
            </a:r>
          </a:p>
        </p:txBody>
      </p:sp>
    </p:spTree>
    <p:extLst>
      <p:ext uri="{BB962C8B-B14F-4D97-AF65-F5344CB8AC3E}">
        <p14:creationId xmlns:p14="http://schemas.microsoft.com/office/powerpoint/2010/main" val="2103597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19.5 Stacks </a:t>
            </a:r>
            <a:r>
              <a:rPr lang="en-US" sz="2000" b="0" dirty="0" smtClean="0"/>
              <a:t>(3 </a:t>
            </a:r>
            <a:r>
              <a:rPr lang="en-US" sz="2000" b="0" dirty="0"/>
              <a:t>of </a:t>
            </a:r>
            <a:r>
              <a:rPr lang="en-US" sz="2000" b="0" dirty="0" smtClean="0"/>
              <a:t>5)</a:t>
            </a:r>
            <a:endParaRPr lang="en-US" dirty="0"/>
          </a:p>
        </p:txBody>
      </p:sp>
      <p:sp>
        <p:nvSpPr>
          <p:cNvPr id="5" name="Text Placeholder 4"/>
          <p:cNvSpPr>
            <a:spLocks noGrp="1"/>
          </p:cNvSpPr>
          <p:nvPr>
            <p:ph type="body" idx="1"/>
          </p:nvPr>
        </p:nvSpPr>
        <p:spPr/>
        <p:txBody>
          <a:bodyPr/>
          <a:lstStyle/>
          <a:p>
            <a:pPr eaLnBrk="1" hangingPunct="1"/>
            <a:r>
              <a:rPr lang="en-US" altLang="en-US" sz="2400" dirty="0">
                <a:latin typeface="Consolas" panose="020B0609020204030204" pitchFamily="49" charset="0"/>
              </a:rPr>
              <a:t>StackInheritanceTest</a:t>
            </a:r>
            <a:r>
              <a:rPr lang="en-US" altLang="en-US" sz="2400" dirty="0">
                <a:latin typeface="+mn-lt"/>
              </a:rPr>
              <a:t>’s Main method (</a:t>
            </a:r>
            <a:r>
              <a:rPr lang="en-US" altLang="en-US" sz="2400" dirty="0" smtClean="0">
                <a:latin typeface="+mn-lt"/>
              </a:rPr>
              <a:t>Figure </a:t>
            </a:r>
            <a:r>
              <a:rPr lang="en-US" altLang="en-US" sz="2400" dirty="0">
                <a:latin typeface="+mn-lt"/>
              </a:rPr>
              <a:t>19.14) uses class </a:t>
            </a:r>
            <a:r>
              <a:rPr lang="en-US" altLang="en-US" sz="2400" dirty="0">
                <a:latin typeface="Consolas" panose="020B0609020204030204" pitchFamily="49" charset="0"/>
              </a:rPr>
              <a:t>StackInheritance</a:t>
            </a:r>
            <a:r>
              <a:rPr lang="en-US" altLang="en-US" sz="2400" dirty="0">
                <a:latin typeface="+mn-lt"/>
              </a:rPr>
              <a:t> to create a stack of objects called </a:t>
            </a:r>
            <a:r>
              <a:rPr lang="en-US" altLang="en-US" sz="2400" dirty="0">
                <a:latin typeface="Consolas" panose="020B0609020204030204" pitchFamily="49" charset="0"/>
              </a:rPr>
              <a:t>stack</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22581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19.14 Testing Class </a:t>
            </a:r>
            <a:r>
              <a:rPr lang="en-US" dirty="0">
                <a:latin typeface="Consolas" panose="020B0609020204030204" pitchFamily="49" charset="0"/>
              </a:rPr>
              <a:t>StackInheritance</a:t>
            </a:r>
            <a:r>
              <a:rPr lang="en-US" dirty="0"/>
              <a:t> </a:t>
            </a:r>
            <a:r>
              <a:rPr lang="en-US" sz="2000" b="0" dirty="0" smtClean="0"/>
              <a:t>(1 </a:t>
            </a:r>
            <a:r>
              <a:rPr lang="en-US" sz="2000" b="0" dirty="0"/>
              <a:t>of 4)</a:t>
            </a:r>
          </a:p>
        </p:txBody>
      </p:sp>
      <p:pic>
        <p:nvPicPr>
          <p:cNvPr id="7" name="Picture 6" descr="Program code for testing class stack inheritance. Line 1: forward slash, forward slash, figure period 19.14, colon, stack inheritance test, period, c s. Line 2: forward slash, forward slash, testing class stack inheritance. Line 3: using system, semicolon. Line 4: using stack inheritance library, semicolon. Line 5: using linked list library, semicolon. Line 6: blank. Line 7: forward slash, forward slash, demonstrate functionality of class stack inheritance. Line 8: class stack inheritance test. Line 9: left brace. Line 10, indented once: static void main, left parenthesis, right parenthesis. Line 11, indented once: left brace. Line 12, indented twice: stack inheritance, stack = new stack inheritance, left parenthesis, right parenthesis, semicolon. Line 13: blank. Line 14, indented twice: forward slash, forward slash, create objects to store in the stack. Line 15, indented twice: bool a boolean = true, semicolon. Line 16, indented twice: c h a r, a character = open single quotes, dollar, close single quotes, semicolon. Line 17, indented twice: i n t, an integer = 3 4 5 6 7, semicolon. Line 18, indented twice: string a string = open quotes, hello, close quotes, semicolon. Line 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28" y="1586806"/>
            <a:ext cx="7742944" cy="4533892"/>
          </a:xfrm>
          <a:prstGeom prst="rect">
            <a:avLst/>
          </a:prstGeom>
        </p:spPr>
      </p:pic>
    </p:spTree>
    <p:extLst>
      <p:ext uri="{BB962C8B-B14F-4D97-AF65-F5344CB8AC3E}">
        <p14:creationId xmlns:p14="http://schemas.microsoft.com/office/powerpoint/2010/main" val="24006116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99018" cy="1066799"/>
          </a:xfrm>
        </p:spPr>
        <p:txBody>
          <a:bodyPr anchor="b"/>
          <a:lstStyle/>
          <a:p>
            <a:r>
              <a:rPr lang="en-US" dirty="0"/>
              <a:t>Figure 19.14 Testing </a:t>
            </a:r>
            <a:r>
              <a:rPr lang="en-US" dirty="0" smtClean="0"/>
              <a:t>Class </a:t>
            </a:r>
            <a:r>
              <a:rPr lang="en-US" dirty="0" smtClean="0">
                <a:latin typeface="Consolas" panose="020B0609020204030204" pitchFamily="49" charset="0"/>
              </a:rPr>
              <a:t>StackInheritance</a:t>
            </a:r>
            <a:r>
              <a:rPr lang="en-US" dirty="0" smtClean="0"/>
              <a:t> </a:t>
            </a:r>
            <a:r>
              <a:rPr lang="en-US" sz="2000" b="0" dirty="0" smtClean="0"/>
              <a:t>(2 </a:t>
            </a:r>
            <a:r>
              <a:rPr lang="en-US" sz="2000" b="0" dirty="0"/>
              <a:t>of 4)</a:t>
            </a:r>
            <a:endParaRPr lang="en-US" dirty="0"/>
          </a:p>
        </p:txBody>
      </p:sp>
      <p:pic>
        <p:nvPicPr>
          <p:cNvPr id="4" name="Picture 3" descr="Line 20, indented twice: forward slash, forward slash, use method push to add items to stack. Line 21, indented twice: stack, period, push, left parenthesis, a boolean, right parenthesis, semicolon. Line 22, indented twice: stack, period, display, left parenthesis, right parenthesis, semicolon. Line 23, indented twice: stack, period, push, left parenthesis, a character, right parenthesis, semicolon. Line 24, indented twice: stack, period, display, left parenthesis, right parenthesis, semicolon. Line 25, indented twice: stack, period, push, left parenthesis, an integer, right parenthesis, semicolon. Line 26, indented twice: stack, period, display, left parenthesis, right parenthesis, semicolon. Line 27, indented twice: stack, period, push, left parenthesis, a string, right parenthesis, semicolon. Line 28, indented twice: stack, period, display, left parenthesis, right parenthesis, semicolon. Line 29: blank. Line 30, indented twice: forward slash, forward slash, remove items from stack. Line 31, indented twice: try. Line 32, indented twice: left brace. Line 33, indented three times: while, left parenthesis, true, right parenthesis. Line 34, indented three times: left brace. Line 35, indented four times: object removed object = stack, period, pop, left parenthesis, right parenthesis, semicolon. Line 36, indented four times: console, period, write line, left parenthesis, dollar, open quotes, left brace, removed object, right brace, popped, close quotes, right parenthesis, semicolon. Line 37, indented four times: stack, period, display, left parenthesis, right parenthesis, semicolon. Line 38, indented three times: right brace. Line 39,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52" y="1558100"/>
            <a:ext cx="7465314" cy="4656201"/>
          </a:xfrm>
          <a:prstGeom prst="rect">
            <a:avLst/>
          </a:prstGeom>
        </p:spPr>
      </p:pic>
    </p:spTree>
    <p:extLst>
      <p:ext uri="{BB962C8B-B14F-4D97-AF65-F5344CB8AC3E}">
        <p14:creationId xmlns:p14="http://schemas.microsoft.com/office/powerpoint/2010/main" val="22449148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30208" cy="1066799"/>
          </a:xfrm>
        </p:spPr>
        <p:txBody>
          <a:bodyPr anchor="b"/>
          <a:lstStyle/>
          <a:p>
            <a:r>
              <a:rPr lang="en-US" dirty="0"/>
              <a:t>Figure 19.14 Testing Class </a:t>
            </a:r>
            <a:r>
              <a:rPr lang="en-US" dirty="0">
                <a:latin typeface="Consolas" panose="020B0609020204030204" pitchFamily="49" charset="0"/>
              </a:rPr>
              <a:t>StackInheritance</a:t>
            </a:r>
            <a:r>
              <a:rPr lang="en-US" dirty="0"/>
              <a:t> </a:t>
            </a:r>
            <a:r>
              <a:rPr lang="en-US" sz="2000" b="0" dirty="0" smtClean="0"/>
              <a:t>(3 </a:t>
            </a:r>
            <a:r>
              <a:rPr lang="en-US" sz="2000" b="0" dirty="0"/>
              <a:t>of 4)</a:t>
            </a:r>
            <a:endParaRPr lang="en-US" dirty="0"/>
          </a:p>
        </p:txBody>
      </p:sp>
      <p:pic>
        <p:nvPicPr>
          <p:cNvPr id="4" name="Picture 3" descr="Line 40, indented twice: catch, left parenthesis, empty list exception, empty list exception, right parenthesis. Line 41, indented twice: left brace. Line 42, indented three times: forward slash, forward slash, if exception occurs, write stack trace. Line 43, indented three times: console, period, error, period, write line, left parenthesis, empty list exception, period, stack trace, right parenthesis, semicolon. Line 44, indented twice: right brace. Line 45, indented once: right brace. Line 46: right brace. The output for testing class stack inheritance. Line 1: the stack is: true. Line 2: the stack is: dollar, true. Line 3: the stack is: 3 4 5 6 7, dollar, true. Line 4: the stack is: hello 3 4 5 6 7, dollar, true. Line 5: hello popped. Line 6: the stack is: 3 4 5 6 7, dollar, true. Line 7: 3 4 5 6 7 popped. Line 8: the stack is: dollar, true. Line 9: dollar, popped. Line 10: the stack is: tr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60" y="1634204"/>
            <a:ext cx="7490489" cy="4418969"/>
          </a:xfrm>
          <a:prstGeom prst="rect">
            <a:avLst/>
          </a:prstGeom>
        </p:spPr>
      </p:pic>
    </p:spTree>
    <p:extLst>
      <p:ext uri="{BB962C8B-B14F-4D97-AF65-F5344CB8AC3E}">
        <p14:creationId xmlns:p14="http://schemas.microsoft.com/office/powerpoint/2010/main" val="1244118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1066799"/>
          </a:xfrm>
        </p:spPr>
        <p:txBody>
          <a:bodyPr anchor="b"/>
          <a:lstStyle/>
          <a:p>
            <a:r>
              <a:rPr lang="en-US" dirty="0"/>
              <a:t>Figure 19.14 Testing Class </a:t>
            </a:r>
            <a:r>
              <a:rPr lang="en-US" dirty="0">
                <a:latin typeface="Consolas" panose="020B0609020204030204" pitchFamily="49" charset="0"/>
              </a:rPr>
              <a:t>StackInheritance</a:t>
            </a:r>
            <a:r>
              <a:rPr lang="en-US" dirty="0"/>
              <a:t> </a:t>
            </a:r>
            <a:r>
              <a:rPr lang="en-US" sz="2000" b="0" dirty="0" smtClean="0"/>
              <a:t>(4 </a:t>
            </a:r>
            <a:r>
              <a:rPr lang="en-US" sz="2000" b="0" dirty="0"/>
              <a:t>of 4)</a:t>
            </a:r>
            <a:endParaRPr lang="en-US" dirty="0"/>
          </a:p>
        </p:txBody>
      </p:sp>
      <p:pic>
        <p:nvPicPr>
          <p:cNvPr id="4" name="Picture 3" descr="Line 11: true popped. Line 12: empty stack. Line 13, indented once: at linked list library, period, list, period, remove from front, left parenthesis, right parenthesis, in c, colon, back slash, users, back slash, Paul deitel, back slash. Line 14, indented twice: documents, back slash, examples, back slash, c h 19, back slash, figure 19, underscore, 04, back slash, linked list library, back slash. Line 15, indented twice: linked list library, back slash, linked list library, period, c s, colon, line 81. Line 16, indented once: at stack inheritance library, period, stack inheritance, period, pop, left parenthesis, right parenthesis, in c, colon, back slash, users, back slash. Line 17, indented twice: Paul deitel, back slash, documents, back slash, examples, back slash, c h 19, back slash, figure 19, underscore, 13, back slash, stack inheritance library, back slash. Line 18, indented twice: stack inheritance library, back slash, stack inheritance, period, c s, colon, line 24. Line 19, indented once: at stack inheritance test, period, main, left parenthesis, string, left bracket, right bracket, a r g s, right parenthesis, in c, colon, back slash, users, back slash, Paul deitel, back slash. Line 20, indented twice: documents, back slash, examples, back slash, c h 19, back slash, figure 19 underscore 14, back slash, stack inheritance test, back slash. Line 21, indented twice: stack inheritance test, back slash, stack inheritance test, period, c s, colon, lin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00" y="1717888"/>
            <a:ext cx="7898000" cy="2389834"/>
          </a:xfrm>
          <a:prstGeom prst="rect">
            <a:avLst/>
          </a:prstGeom>
        </p:spPr>
      </p:pic>
    </p:spTree>
    <p:extLst>
      <p:ext uri="{BB962C8B-B14F-4D97-AF65-F5344CB8AC3E}">
        <p14:creationId xmlns:p14="http://schemas.microsoft.com/office/powerpoint/2010/main" val="23145706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19.5 Stacks </a:t>
            </a:r>
            <a:r>
              <a:rPr lang="en-US" sz="2000" b="0" dirty="0" smtClean="0"/>
              <a:t>(4 of 5)</a:t>
            </a:r>
            <a:endParaRPr lang="en-US" dirty="0"/>
          </a:p>
        </p:txBody>
      </p:sp>
      <p:sp>
        <p:nvSpPr>
          <p:cNvPr id="5" name="Text Placeholder 4"/>
          <p:cNvSpPr>
            <a:spLocks noGrp="1"/>
          </p:cNvSpPr>
          <p:nvPr>
            <p:ph type="body" idx="1"/>
          </p:nvPr>
        </p:nvSpPr>
        <p:spPr>
          <a:xfrm>
            <a:off x="457200" y="1600201"/>
            <a:ext cx="8229600" cy="3901440"/>
          </a:xfrm>
        </p:spPr>
        <p:txBody>
          <a:bodyPr/>
          <a:lstStyle/>
          <a:p>
            <a:pPr marL="0" indent="0">
              <a:buNone/>
              <a:defRPr/>
            </a:pPr>
            <a:r>
              <a:rPr lang="en-US" sz="2400" b="1" dirty="0">
                <a:latin typeface="+mn-lt"/>
              </a:rPr>
              <a:t>Stack Class That Contains a Reference to a </a:t>
            </a:r>
            <a:r>
              <a:rPr lang="en-US" sz="2400" b="1" dirty="0">
                <a:latin typeface="Consolas" panose="020B0609020204030204" pitchFamily="49" charset="0"/>
              </a:rPr>
              <a:t>List</a:t>
            </a:r>
          </a:p>
          <a:p>
            <a:pPr eaLnBrk="1" hangingPunct="1">
              <a:defRPr/>
            </a:pPr>
            <a:r>
              <a:rPr lang="en-US" sz="2400" dirty="0">
                <a:latin typeface="+mn-lt"/>
              </a:rPr>
              <a:t>Another way to implement a stack class is by </a:t>
            </a:r>
            <a:r>
              <a:rPr lang="en-US" sz="2400" b="1" dirty="0">
                <a:latin typeface="+mn-lt"/>
              </a:rPr>
              <a:t>reusing</a:t>
            </a:r>
            <a:r>
              <a:rPr lang="en-US" sz="2400" dirty="0">
                <a:latin typeface="+mn-lt"/>
              </a:rPr>
              <a:t> a list class through </a:t>
            </a:r>
            <a:r>
              <a:rPr lang="en-US" sz="2400" b="1" dirty="0">
                <a:latin typeface="+mn-lt"/>
              </a:rPr>
              <a:t>composition</a:t>
            </a:r>
            <a:r>
              <a:rPr lang="en-US" sz="2400" dirty="0">
                <a:latin typeface="+mn-lt"/>
              </a:rPr>
              <a:t>. The class in </a:t>
            </a:r>
            <a:r>
              <a:rPr lang="en-US" sz="2400" dirty="0" smtClean="0">
                <a:latin typeface="+mn-lt"/>
              </a:rPr>
              <a:t>Figure 19.15(see slide 67) </a:t>
            </a:r>
            <a:r>
              <a:rPr lang="en-US" sz="2400" dirty="0">
                <a:latin typeface="+mn-lt"/>
              </a:rPr>
              <a:t>uses a </a:t>
            </a:r>
            <a:r>
              <a:rPr lang="en-US" sz="2400" dirty="0">
                <a:latin typeface="Consolas" panose="020B0609020204030204" pitchFamily="49" charset="0"/>
              </a:rPr>
              <a:t>private</a:t>
            </a:r>
            <a:r>
              <a:rPr lang="en-US" sz="2400" dirty="0">
                <a:latin typeface="+mn-lt"/>
              </a:rPr>
              <a:t> object of class </a:t>
            </a:r>
            <a:r>
              <a:rPr lang="en-US" sz="2400" dirty="0">
                <a:latin typeface="Consolas" panose="020B0609020204030204" pitchFamily="49" charset="0"/>
              </a:rPr>
              <a:t>List</a:t>
            </a:r>
            <a:r>
              <a:rPr lang="en-US" sz="2400" dirty="0">
                <a:latin typeface="+mn-lt"/>
              </a:rPr>
              <a:t> (line 10) in the declaration of class </a:t>
            </a:r>
            <a:r>
              <a:rPr lang="en-US" sz="2400" dirty="0">
                <a:latin typeface="Consolas" panose="020B0609020204030204" pitchFamily="49" charset="0"/>
              </a:rPr>
              <a:t>StackComposition</a:t>
            </a:r>
            <a:r>
              <a:rPr lang="en-US" sz="2400" dirty="0" smtClean="0">
                <a:latin typeface="+mn-lt"/>
              </a:rPr>
              <a:t>.</a:t>
            </a:r>
            <a:endParaRPr lang="en-US" sz="2400" dirty="0">
              <a:latin typeface="+mn-lt"/>
            </a:endParaRPr>
          </a:p>
          <a:p>
            <a:pPr eaLnBrk="1" hangingPunct="1">
              <a:defRPr/>
            </a:pPr>
            <a:r>
              <a:rPr lang="en-US" sz="2400" dirty="0">
                <a:latin typeface="+mn-lt"/>
              </a:rPr>
              <a:t>Composition enables us to </a:t>
            </a:r>
            <a:r>
              <a:rPr lang="en-US" sz="2400" b="1" dirty="0">
                <a:latin typeface="+mn-lt"/>
              </a:rPr>
              <a:t>hide</a:t>
            </a:r>
            <a:r>
              <a:rPr lang="en-US" sz="2400" dirty="0">
                <a:latin typeface="+mn-lt"/>
              </a:rPr>
              <a:t> the methods of class </a:t>
            </a:r>
            <a:r>
              <a:rPr lang="en-US" sz="2400" dirty="0">
                <a:latin typeface="Consolas" panose="020B0609020204030204" pitchFamily="49" charset="0"/>
              </a:rPr>
              <a:t>List</a:t>
            </a:r>
            <a:r>
              <a:rPr lang="en-US" sz="2400" dirty="0">
                <a:latin typeface="+mn-lt"/>
              </a:rPr>
              <a:t> that should not be in our stack’s </a:t>
            </a:r>
            <a:r>
              <a:rPr lang="en-US" sz="2400" dirty="0">
                <a:latin typeface="Consolas" panose="020B0609020204030204" pitchFamily="49" charset="0"/>
              </a:rPr>
              <a:t>public</a:t>
            </a:r>
            <a:r>
              <a:rPr lang="en-US" sz="2400" dirty="0">
                <a:latin typeface="+mn-lt"/>
              </a:rPr>
              <a:t> interface by providing public interface methods only to the required </a:t>
            </a:r>
            <a:r>
              <a:rPr lang="en-US" sz="2400" dirty="0">
                <a:latin typeface="Consolas" panose="020B0609020204030204" pitchFamily="49" charset="0"/>
              </a:rPr>
              <a:t>List</a:t>
            </a:r>
            <a:r>
              <a:rPr lang="en-US" sz="2400" dirty="0">
                <a:latin typeface="+mn-lt"/>
              </a:rPr>
              <a:t> methods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9187174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 Stacks </a:t>
            </a:r>
            <a:r>
              <a:rPr lang="en-US" sz="2000" b="0" dirty="0" smtClean="0"/>
              <a:t>(5 </a:t>
            </a:r>
            <a:r>
              <a:rPr lang="en-US" sz="2000" b="0" dirty="0"/>
              <a:t>of </a:t>
            </a:r>
            <a:r>
              <a:rPr lang="en-US" sz="2000" b="0" dirty="0" smtClean="0"/>
              <a:t>5)</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This class implements each stack method by </a:t>
            </a:r>
            <a:r>
              <a:rPr lang="en-US" altLang="en-US" sz="2400" b="1" dirty="0">
                <a:latin typeface="+mn-lt"/>
              </a:rPr>
              <a:t>delegating</a:t>
            </a:r>
            <a:r>
              <a:rPr lang="en-US" altLang="en-US" sz="2400" dirty="0">
                <a:latin typeface="+mn-lt"/>
              </a:rPr>
              <a:t> its work to an appropriate </a:t>
            </a:r>
            <a:r>
              <a:rPr lang="en-US" altLang="en-US" sz="2400" dirty="0">
                <a:latin typeface="Consolas" panose="020B0609020204030204" pitchFamily="49" charset="0"/>
              </a:rPr>
              <a:t>List</a:t>
            </a:r>
            <a:r>
              <a:rPr lang="en-US" altLang="en-US" sz="2400" dirty="0">
                <a:latin typeface="+mn-lt"/>
              </a:rPr>
              <a:t> method</a:t>
            </a:r>
            <a:r>
              <a:rPr lang="en-US" altLang="en-US" sz="2400" dirty="0" smtClean="0">
                <a:latin typeface="+mn-lt"/>
              </a:rPr>
              <a:t>.</a:t>
            </a:r>
            <a:endParaRPr lang="en-US" altLang="en-US" sz="2400" dirty="0">
              <a:latin typeface="+mn-lt"/>
            </a:endParaRPr>
          </a:p>
          <a:p>
            <a:pPr eaLnBrk="1" hangingPunct="1"/>
            <a:r>
              <a:rPr lang="en-US" altLang="en-US" sz="2400" dirty="0">
                <a:latin typeface="Consolas" panose="020B0609020204030204" pitchFamily="49" charset="0"/>
              </a:rPr>
              <a:t>StackComposition</a:t>
            </a:r>
            <a:r>
              <a:rPr lang="en-US" altLang="en-US" sz="2400" dirty="0">
                <a:latin typeface="+mn-lt"/>
              </a:rPr>
              <a:t>’s methods call </a:t>
            </a:r>
            <a:r>
              <a:rPr lang="en-US" altLang="en-US" sz="2400" dirty="0">
                <a:latin typeface="Consolas" panose="020B0609020204030204" pitchFamily="49" charset="0"/>
              </a:rPr>
              <a:t>List</a:t>
            </a:r>
            <a:r>
              <a:rPr lang="en-US" altLang="en-US" sz="2400" dirty="0">
                <a:latin typeface="+mn-lt"/>
              </a:rPr>
              <a:t> methods </a:t>
            </a:r>
            <a:r>
              <a:rPr lang="en-US" altLang="en-US" sz="2400" dirty="0">
                <a:latin typeface="Consolas" panose="020B0609020204030204" pitchFamily="49" charset="0"/>
              </a:rPr>
              <a:t>Insert-AtFront</a:t>
            </a:r>
            <a:r>
              <a:rPr lang="en-US" altLang="en-US" sz="2400" dirty="0">
                <a:latin typeface="+mn-lt"/>
              </a:rPr>
              <a:t>, </a:t>
            </a:r>
            <a:r>
              <a:rPr lang="en-US" altLang="en-US" sz="2400" dirty="0">
                <a:latin typeface="Consolas" panose="020B0609020204030204" pitchFamily="49" charset="0"/>
              </a:rPr>
              <a:t>RemoveFromFront</a:t>
            </a:r>
            <a:r>
              <a:rPr lang="en-US" altLang="en-US" sz="2400" dirty="0">
                <a:latin typeface="+mn-lt"/>
              </a:rPr>
              <a:t>, </a:t>
            </a:r>
            <a:r>
              <a:rPr lang="en-US" altLang="en-US" sz="2400" dirty="0">
                <a:latin typeface="Consolas" panose="020B0609020204030204" pitchFamily="49" charset="0"/>
              </a:rPr>
              <a:t>IsEmpty</a:t>
            </a:r>
            <a:r>
              <a:rPr lang="en-US" altLang="en-US" sz="2400" dirty="0">
                <a:latin typeface="+mn-lt"/>
              </a:rPr>
              <a:t> and </a:t>
            </a:r>
            <a:r>
              <a:rPr lang="en-US" altLang="en-US" sz="2400" dirty="0">
                <a:latin typeface="Consolas" panose="020B0609020204030204" pitchFamily="49" charset="0"/>
              </a:rPr>
              <a:t>Display</a:t>
            </a:r>
            <a:r>
              <a:rPr lang="en-US" altLang="en-US" sz="2400" dirty="0" smtClean="0">
                <a:latin typeface="+mn-lt"/>
              </a:rPr>
              <a:t>.</a:t>
            </a:r>
            <a:endParaRPr lang="en-US" altLang="en-US" sz="2400" dirty="0">
              <a:latin typeface="+mn-lt"/>
            </a:endParaRPr>
          </a:p>
          <a:p>
            <a:pPr eaLnBrk="1" hangingPunct="1"/>
            <a:r>
              <a:rPr lang="en-US" altLang="en-US" sz="2400" dirty="0">
                <a:latin typeface="+mn-lt"/>
              </a:rPr>
              <a:t>In this example, we do not show class </a:t>
            </a:r>
            <a:r>
              <a:rPr lang="en-US" altLang="en-US" sz="2400" dirty="0">
                <a:latin typeface="Consolas" panose="020B0609020204030204" pitchFamily="49" charset="0"/>
              </a:rPr>
              <a:t>StackCompositionTest</a:t>
            </a:r>
            <a:r>
              <a:rPr lang="en-US" altLang="en-US" sz="2400" dirty="0">
                <a:latin typeface="+mn-lt"/>
              </a:rPr>
              <a:t>, because the only difference in this example is that we change the name of the </a:t>
            </a:r>
            <a:r>
              <a:rPr lang="en-US" altLang="en-US" sz="2400" dirty="0">
                <a:latin typeface="Consolas" panose="020B0609020204030204" pitchFamily="49" charset="0"/>
              </a:rPr>
              <a:t>stack</a:t>
            </a:r>
            <a:r>
              <a:rPr lang="en-US" altLang="en-US" sz="2400" dirty="0">
                <a:latin typeface="+mn-lt"/>
              </a:rPr>
              <a:t> class from </a:t>
            </a:r>
            <a:r>
              <a:rPr lang="en-US" altLang="en-US" sz="2400" dirty="0">
                <a:latin typeface="Consolas" panose="020B0609020204030204" pitchFamily="49" charset="0"/>
              </a:rPr>
              <a:t>StackInheritance</a:t>
            </a:r>
            <a:r>
              <a:rPr lang="en-US" altLang="en-US" sz="2400" dirty="0">
                <a:latin typeface="+mn-lt"/>
              </a:rPr>
              <a:t> to </a:t>
            </a:r>
            <a:r>
              <a:rPr lang="en-US" altLang="en-US" sz="2400" dirty="0">
                <a:latin typeface="Consolas" panose="020B0609020204030204" pitchFamily="49" charset="0"/>
              </a:rPr>
              <a:t>StackComposition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653527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200" dirty="0" smtClean="0"/>
              <a:t>Figure </a:t>
            </a:r>
            <a:r>
              <a:rPr lang="en-US" sz="3200" dirty="0"/>
              <a:t>19.15 </a:t>
            </a:r>
            <a:r>
              <a:rPr lang="en-US" sz="3200" dirty="0">
                <a:latin typeface="Consolas" panose="020B0609020204030204" pitchFamily="49" charset="0"/>
              </a:rPr>
              <a:t>StackComposition</a:t>
            </a:r>
            <a:r>
              <a:rPr lang="en-US" sz="3200" dirty="0"/>
              <a:t> Class Encapsulates Functionality of Class </a:t>
            </a:r>
            <a:r>
              <a:rPr lang="en-US" sz="3200" dirty="0">
                <a:latin typeface="Consolas" panose="020B0609020204030204" pitchFamily="49" charset="0"/>
              </a:rPr>
              <a:t>List</a:t>
            </a:r>
            <a:r>
              <a:rPr lang="en-US" sz="3200" b="0" dirty="0" smtClean="0"/>
              <a:t> </a:t>
            </a:r>
            <a:r>
              <a:rPr lang="en-US" sz="2000" b="0" dirty="0" smtClean="0"/>
              <a:t>(1 of 2)</a:t>
            </a:r>
            <a:endParaRPr lang="en-US" sz="2000" b="0" dirty="0"/>
          </a:p>
        </p:txBody>
      </p:sp>
      <p:pic>
        <p:nvPicPr>
          <p:cNvPr id="6" name="Picture 5" descr="Program code for class stack composition. Line 1: forward slash, forward slash, figure period 19.15, colon, stack composition library, period, c s. Line 2: forward slash, forward slash, stack composition, class encapsulates functionality of class list. Line 3: using linked list library, semicolon. Line 4: blank. Line 5: namespace stack composition library. Line 6: left brace. Line 7, indented once: forward slash, forward slash, class stack composition, encapsulates list's capabilities. Line 8, indented once: public class stack composition. Line 9, indented once: left brace. Line 10, indented twice: private list stack, semicolon. Line 11: blank. Line 12, indented twice: forward slash, forward slash, construct empty stack. Line 13, indented twice: public stack composition, left parenthesis, right parenthesis. Line 14, indented twice: left brace. Line 15, indented three times: stack = new list, left parenthesis, open quotes, stack, close quotes, right parenthesis, semicolon. Line 16, indented twice: right brace. Line 17: blank. Line 18, indented twice: forward slash, forward slash, add object to stack. Line 19, indented twice: public void push, left parenthesis, object data value, right parenthesis. Line 20, indented twice: left brace. Line 21, indented three times: stack, period, insert at front, left parenthesis, data value, right parenthesis, semicolon. Line 22,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751" y="1602754"/>
            <a:ext cx="7097993" cy="4451849"/>
          </a:xfrm>
          <a:prstGeom prst="rect">
            <a:avLst/>
          </a:prstGeom>
        </p:spPr>
      </p:pic>
    </p:spTree>
    <p:extLst>
      <p:ext uri="{BB962C8B-B14F-4D97-AF65-F5344CB8AC3E}">
        <p14:creationId xmlns:p14="http://schemas.microsoft.com/office/powerpoint/2010/main" val="39314260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19.15 </a:t>
            </a:r>
            <a:r>
              <a:rPr lang="en-US" sz="3200" dirty="0">
                <a:latin typeface="Consolas" panose="020B0609020204030204" pitchFamily="49" charset="0"/>
              </a:rPr>
              <a:t>StackComposition</a:t>
            </a:r>
            <a:r>
              <a:rPr lang="en-US" sz="3200" dirty="0"/>
              <a:t> Class Encapsulates Functionality of Class </a:t>
            </a:r>
            <a:r>
              <a:rPr lang="en-US" sz="3200" dirty="0">
                <a:latin typeface="Consolas" panose="020B0609020204030204" pitchFamily="49" charset="0"/>
              </a:rPr>
              <a:t>List</a:t>
            </a:r>
            <a:r>
              <a:rPr lang="en-US" sz="3200" b="0" dirty="0"/>
              <a:t> </a:t>
            </a:r>
            <a:r>
              <a:rPr lang="en-US" sz="2000" b="0" dirty="0" smtClean="0"/>
              <a:t>(2 </a:t>
            </a:r>
            <a:r>
              <a:rPr lang="en-US" sz="2000" b="0" dirty="0"/>
              <a:t>of 2)</a:t>
            </a:r>
            <a:endParaRPr lang="en-US" dirty="0"/>
          </a:p>
        </p:txBody>
      </p:sp>
      <p:pic>
        <p:nvPicPr>
          <p:cNvPr id="4" name="Picture 3" descr="Line 23: blank. Line 24, indented twice: forward slash, forward slash, remove object from stack. Line 25, indented twice: public object pop, left parenthesis, right parenthesis. Line 26, indented twice: left brace. Line 27, indented three times: return stack, period, remove from front, left parenthesis, right parenthesis, semicolon. Line 28, indented twice: right brace. Line 29: blank. Line 30, indented twice: forward slash, forward slash, determine whether stack is empty. Line 31, indented twice: public bool is empty, left parenthesis, right parenthesis. Line 32, indented twice: left brace. Line 33, indented three times: return stack, period, is empty, left parenthesis, right parenthesis, semicolon. Line 34, indented three times: right brace. Line 35: blank. Line 36, indented twice: forward slash, forward slash, output stack contents. Line 37, indented twice: public void display, left parenthesis, right parenthesis. Line 38, indented twice: left brace. Line 39, indented three times: stack, period, display, left parenthesis, right parenthesis, semicolon. Line 40, indented twice: right brace. Line 41, indented once: right brace. Line 4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50" y="1626706"/>
            <a:ext cx="7479101" cy="4437539"/>
          </a:xfrm>
          <a:prstGeom prst="rect">
            <a:avLst/>
          </a:prstGeom>
        </p:spPr>
      </p:pic>
    </p:spTree>
    <p:extLst>
      <p:ext uri="{BB962C8B-B14F-4D97-AF65-F5344CB8AC3E}">
        <p14:creationId xmlns:p14="http://schemas.microsoft.com/office/powerpoint/2010/main" val="33354042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19.6 Queues </a:t>
            </a:r>
            <a:r>
              <a:rPr lang="en-US" sz="2000" b="0" dirty="0" smtClean="0"/>
              <a:t>(1 of 4)</a:t>
            </a:r>
            <a:endParaRPr lang="en-US" sz="2000" b="0" dirty="0"/>
          </a:p>
        </p:txBody>
      </p:sp>
      <p:sp>
        <p:nvSpPr>
          <p:cNvPr id="5" name="Text Placeholder 4"/>
          <p:cNvSpPr>
            <a:spLocks noGrp="1"/>
          </p:cNvSpPr>
          <p:nvPr>
            <p:ph type="body" idx="1"/>
          </p:nvPr>
        </p:nvSpPr>
        <p:spPr/>
        <p:txBody>
          <a:bodyPr/>
          <a:lstStyle/>
          <a:p>
            <a:pPr eaLnBrk="1" hangingPunct="1"/>
            <a:r>
              <a:rPr lang="en-US" altLang="en-US" sz="2400" dirty="0">
                <a:latin typeface="+mn-lt"/>
              </a:rPr>
              <a:t>Another commonly used data structure is the </a:t>
            </a:r>
            <a:r>
              <a:rPr lang="en-US" altLang="en-US" sz="2400" b="1" dirty="0">
                <a:latin typeface="+mn-lt"/>
              </a:rPr>
              <a:t>queue</a:t>
            </a:r>
            <a:r>
              <a:rPr lang="en-US" altLang="en-US" sz="2400" dirty="0" smtClean="0">
                <a:latin typeface="+mn-lt"/>
              </a:rPr>
              <a:t>.</a:t>
            </a:r>
            <a:endParaRPr lang="en-US" altLang="en-US" sz="2400" dirty="0">
              <a:latin typeface="+mn-lt"/>
            </a:endParaRPr>
          </a:p>
          <a:p>
            <a:pPr eaLnBrk="1" hangingPunct="1"/>
            <a:r>
              <a:rPr lang="en-US" altLang="en-US" sz="2400" dirty="0">
                <a:latin typeface="+mn-lt"/>
              </a:rPr>
              <a:t>Queue nodes are removed only from the </a:t>
            </a:r>
            <a:r>
              <a:rPr lang="en-US" altLang="en-US" sz="2400" b="1" dirty="0">
                <a:latin typeface="+mn-lt"/>
              </a:rPr>
              <a:t>head</a:t>
            </a:r>
            <a:r>
              <a:rPr lang="en-US" altLang="en-US" sz="2400" dirty="0">
                <a:latin typeface="+mn-lt"/>
              </a:rPr>
              <a:t> (or </a:t>
            </a:r>
            <a:r>
              <a:rPr lang="en-US" altLang="en-US" sz="2400" b="1" dirty="0">
                <a:latin typeface="+mn-lt"/>
              </a:rPr>
              <a:t>front</a:t>
            </a:r>
            <a:r>
              <a:rPr lang="en-US" altLang="en-US" sz="2400" dirty="0">
                <a:latin typeface="+mn-lt"/>
              </a:rPr>
              <a:t>) of the queue and are inserted only at the </a:t>
            </a:r>
            <a:r>
              <a:rPr lang="en-US" altLang="en-US" sz="2400" b="1" dirty="0">
                <a:latin typeface="+mn-lt"/>
              </a:rPr>
              <a:t>tail</a:t>
            </a:r>
            <a:r>
              <a:rPr lang="en-US" altLang="en-US" sz="2400" dirty="0">
                <a:latin typeface="+mn-lt"/>
              </a:rPr>
              <a:t> (or </a:t>
            </a:r>
            <a:r>
              <a:rPr lang="en-US" altLang="en-US" sz="2400" b="1" dirty="0">
                <a:latin typeface="+mn-lt"/>
              </a:rPr>
              <a:t>end</a:t>
            </a:r>
            <a:r>
              <a:rPr lang="en-US" altLang="en-US" sz="2400" dirty="0" smtClean="0">
                <a:latin typeface="+mn-lt"/>
              </a:rPr>
              <a:t>).</a:t>
            </a:r>
            <a:endParaRPr lang="en-US" altLang="en-US" sz="2400" dirty="0">
              <a:latin typeface="+mn-lt"/>
            </a:endParaRPr>
          </a:p>
          <a:p>
            <a:pPr eaLnBrk="1" hangingPunct="1"/>
            <a:r>
              <a:rPr lang="en-US" altLang="en-US" sz="2400" dirty="0">
                <a:latin typeface="+mn-lt"/>
              </a:rPr>
              <a:t>For this reason, a queue is a</a:t>
            </a:r>
            <a:r>
              <a:rPr lang="en-US" altLang="en-US" sz="2400" b="1" dirty="0">
                <a:solidFill>
                  <a:schemeClr val="tx1"/>
                </a:solidFill>
                <a:latin typeface="+mn-lt"/>
              </a:rPr>
              <a:t> first-in, first-out (</a:t>
            </a:r>
            <a:r>
              <a:rPr lang="en-US" altLang="en-US" sz="2400" b="1" dirty="0" smtClean="0">
                <a:solidFill>
                  <a:schemeClr val="tx1"/>
                </a:solidFill>
                <a:latin typeface="+mn-lt"/>
              </a:rPr>
              <a:t>F</a:t>
            </a:r>
            <a:r>
              <a:rPr lang="en-US" altLang="en-US" sz="100" b="1" dirty="0" smtClean="0">
                <a:solidFill>
                  <a:schemeClr val="tx1"/>
                </a:solidFill>
                <a:latin typeface="+mn-lt"/>
              </a:rPr>
              <a:t> </a:t>
            </a:r>
            <a:r>
              <a:rPr lang="en-US" altLang="en-US" sz="2400" b="1" dirty="0" smtClean="0">
                <a:solidFill>
                  <a:schemeClr val="tx1"/>
                </a:solidFill>
                <a:latin typeface="+mn-lt"/>
              </a:rPr>
              <a:t>I</a:t>
            </a:r>
            <a:r>
              <a:rPr lang="en-US" altLang="en-US" sz="100" b="1" dirty="0" smtClean="0">
                <a:solidFill>
                  <a:schemeClr val="tx1"/>
                </a:solidFill>
                <a:latin typeface="+mn-lt"/>
              </a:rPr>
              <a:t> </a:t>
            </a:r>
            <a:r>
              <a:rPr lang="en-US" altLang="en-US" sz="2400" b="1" dirty="0" smtClean="0">
                <a:solidFill>
                  <a:schemeClr val="tx1"/>
                </a:solidFill>
                <a:latin typeface="+mn-lt"/>
              </a:rPr>
              <a:t>F</a:t>
            </a:r>
            <a:r>
              <a:rPr lang="en-US" altLang="en-US" sz="100" b="1" dirty="0" smtClean="0">
                <a:solidFill>
                  <a:schemeClr val="tx1"/>
                </a:solidFill>
                <a:latin typeface="+mn-lt"/>
              </a:rPr>
              <a:t> </a:t>
            </a:r>
            <a:r>
              <a:rPr lang="en-US" altLang="en-US" sz="2400" b="1" dirty="0" smtClean="0">
                <a:solidFill>
                  <a:schemeClr val="tx1"/>
                </a:solidFill>
                <a:latin typeface="+mn-lt"/>
              </a:rPr>
              <a:t>O</a:t>
            </a:r>
            <a:r>
              <a:rPr lang="en-US" altLang="en-US" sz="2400" b="1" dirty="0">
                <a:solidFill>
                  <a:schemeClr val="tx1"/>
                </a:solidFill>
                <a:latin typeface="+mn-lt"/>
              </a:rPr>
              <a:t>) </a:t>
            </a:r>
            <a:r>
              <a:rPr lang="en-US" altLang="en-US" sz="2400" dirty="0">
                <a:latin typeface="+mn-lt"/>
              </a:rPr>
              <a:t>data structure</a:t>
            </a:r>
            <a:r>
              <a:rPr lang="en-US" altLang="en-US" sz="2400" dirty="0" smtClean="0">
                <a:latin typeface="+mn-lt"/>
              </a:rPr>
              <a:t>.</a:t>
            </a:r>
            <a:endParaRPr lang="en-US" altLang="en-US" sz="2400" dirty="0">
              <a:latin typeface="+mn-lt"/>
            </a:endParaRPr>
          </a:p>
          <a:p>
            <a:pPr eaLnBrk="1" hangingPunct="1"/>
            <a:r>
              <a:rPr lang="en-US" altLang="en-US" sz="2400" dirty="0">
                <a:latin typeface="+mn-lt"/>
              </a:rPr>
              <a:t>The insert and remove operations are known as </a:t>
            </a:r>
            <a:r>
              <a:rPr lang="en-US" altLang="en-US" sz="2400" b="1" dirty="0">
                <a:solidFill>
                  <a:schemeClr val="tx1"/>
                </a:solidFill>
                <a:latin typeface="+mn-lt"/>
              </a:rPr>
              <a:t>enqueue</a:t>
            </a:r>
            <a:r>
              <a:rPr lang="en-US" altLang="en-US" sz="2400" dirty="0">
                <a:solidFill>
                  <a:srgbClr val="0000FF"/>
                </a:solidFill>
                <a:latin typeface="+mn-lt"/>
              </a:rPr>
              <a:t> </a:t>
            </a:r>
            <a:r>
              <a:rPr lang="en-US" altLang="en-US" sz="2400" dirty="0">
                <a:latin typeface="+mn-lt"/>
              </a:rPr>
              <a:t>and </a:t>
            </a:r>
            <a:r>
              <a:rPr lang="en-US" altLang="en-US" sz="2400" b="1" dirty="0">
                <a:solidFill>
                  <a:schemeClr val="tx1"/>
                </a:solidFill>
                <a:latin typeface="+mn-lt"/>
              </a:rPr>
              <a:t>dequeue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60276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Simple-Type </a:t>
            </a:r>
            <a:r>
              <a:rPr lang="en-US" dirty="0">
                <a:latin typeface="Consolas" panose="020B0609020204030204" pitchFamily="49" charset="0"/>
              </a:rPr>
              <a:t>struct</a:t>
            </a:r>
            <a:r>
              <a:rPr lang="en-US" dirty="0" smtClean="0"/>
              <a:t>s</a:t>
            </a:r>
            <a:r>
              <a:rPr lang="en-US" dirty="0"/>
              <a:t>, Boxing and Unboxing </a:t>
            </a:r>
            <a:r>
              <a:rPr lang="en-US" sz="2000" b="0" dirty="0" smtClean="0"/>
              <a:t>(2 </a:t>
            </a:r>
            <a:r>
              <a:rPr lang="en-US" sz="2000" b="0" dirty="0"/>
              <a:t>of </a:t>
            </a:r>
            <a:r>
              <a:rPr lang="en-US" sz="2000" b="0" dirty="0" smtClean="0"/>
              <a:t>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Simple types are actually </a:t>
            </a:r>
            <a:r>
              <a:rPr lang="en-US" altLang="en-US" sz="2400" b="1" dirty="0">
                <a:latin typeface="+mn-lt"/>
              </a:rPr>
              <a:t>aliases</a:t>
            </a:r>
            <a:r>
              <a:rPr lang="en-US" altLang="en-US" sz="2400" dirty="0">
                <a:latin typeface="+mn-lt"/>
              </a:rPr>
              <a:t> for their corresponding </a:t>
            </a:r>
            <a:r>
              <a:rPr lang="en-US" altLang="en-US" sz="2400" dirty="0">
                <a:latin typeface="Consolas" panose="020B0609020204030204" pitchFamily="49" charset="0"/>
              </a:rPr>
              <a:t>struct</a:t>
            </a:r>
            <a:r>
              <a:rPr lang="en-US" altLang="en-US" sz="2400" dirty="0">
                <a:latin typeface="+mn-lt"/>
              </a:rPr>
              <a:t>s, so a variable of a simple type can be declared using either the keyword for that simple type or the </a:t>
            </a:r>
            <a:r>
              <a:rPr lang="en-US" altLang="en-US" sz="2400" dirty="0">
                <a:latin typeface="Consolas" panose="020B0609020204030204" pitchFamily="49" charset="0"/>
              </a:rPr>
              <a:t>struct</a:t>
            </a:r>
            <a:r>
              <a:rPr lang="en-US" altLang="en-US" sz="2400" dirty="0">
                <a:latin typeface="+mn-lt"/>
              </a:rPr>
              <a:t> name—e.g., </a:t>
            </a:r>
            <a:r>
              <a:rPr lang="en-US" altLang="en-US" sz="2400" dirty="0">
                <a:latin typeface="Consolas" panose="020B0609020204030204" pitchFamily="49" charset="0"/>
              </a:rPr>
              <a:t>int</a:t>
            </a:r>
            <a:r>
              <a:rPr lang="en-US" altLang="en-US" sz="2400" dirty="0">
                <a:latin typeface="+mn-lt"/>
              </a:rPr>
              <a:t> and </a:t>
            </a:r>
            <a:r>
              <a:rPr lang="en-US" altLang="en-US" sz="2400" dirty="0">
                <a:latin typeface="Consolas" panose="020B0609020204030204" pitchFamily="49" charset="0"/>
              </a:rPr>
              <a:t>Int32</a:t>
            </a:r>
            <a:r>
              <a:rPr lang="en-US" altLang="en-US" sz="2400" dirty="0">
                <a:latin typeface="+mn-lt"/>
              </a:rPr>
              <a:t> are interchangeable</a:t>
            </a:r>
            <a:r>
              <a:rPr lang="en-US" altLang="en-US" sz="2400" dirty="0" smtClean="0">
                <a:latin typeface="+mn-lt"/>
              </a:rPr>
              <a:t>.</a:t>
            </a:r>
            <a:endParaRPr lang="en-US" altLang="en-US" sz="2400" dirty="0">
              <a:latin typeface="+mn-lt"/>
            </a:endParaRPr>
          </a:p>
          <a:p>
            <a:pPr eaLnBrk="1" hangingPunct="1"/>
            <a:r>
              <a:rPr lang="en-US" altLang="en-US" sz="2400" dirty="0">
                <a:latin typeface="+mn-lt"/>
              </a:rPr>
              <a:t>The methods related to a simple type are located in the corresponding </a:t>
            </a:r>
            <a:r>
              <a:rPr lang="en-US" altLang="en-US" sz="2400" dirty="0">
                <a:latin typeface="Consolas" panose="020B0609020204030204" pitchFamily="49" charset="0"/>
              </a:rPr>
              <a:t>struct</a:t>
            </a:r>
            <a:r>
              <a:rPr lang="en-US" altLang="en-US" sz="2400" dirty="0">
                <a:latin typeface="+mn-lt"/>
              </a:rPr>
              <a:t> (e.g., method </a:t>
            </a:r>
            <a:r>
              <a:rPr lang="en-US" altLang="en-US" sz="2400" dirty="0">
                <a:latin typeface="Consolas" panose="020B0609020204030204" pitchFamily="49" charset="0"/>
              </a:rPr>
              <a:t>Parse</a:t>
            </a:r>
            <a:r>
              <a:rPr lang="en-US" altLang="en-US" sz="2400" dirty="0">
                <a:latin typeface="+mn-lt"/>
              </a:rPr>
              <a:t>, which converts a </a:t>
            </a:r>
            <a:r>
              <a:rPr lang="en-US" altLang="en-US" sz="2400" dirty="0">
                <a:latin typeface="Consolas" panose="020B0609020204030204" pitchFamily="49" charset="0"/>
              </a:rPr>
              <a:t>string</a:t>
            </a:r>
            <a:r>
              <a:rPr lang="en-US" altLang="en-US" sz="2400" dirty="0">
                <a:latin typeface="+mn-lt"/>
              </a:rPr>
              <a:t> to an </a:t>
            </a:r>
            <a:r>
              <a:rPr lang="en-US" altLang="en-US" sz="2400" dirty="0">
                <a:latin typeface="Consolas" panose="020B0609020204030204" pitchFamily="49" charset="0"/>
              </a:rPr>
              <a:t>int</a:t>
            </a:r>
            <a:r>
              <a:rPr lang="en-US" altLang="en-US" sz="2400" dirty="0">
                <a:latin typeface="+mn-lt"/>
              </a:rPr>
              <a:t> value, is located in </a:t>
            </a:r>
            <a:r>
              <a:rPr lang="en-US" altLang="en-US" sz="2400" dirty="0">
                <a:latin typeface="Consolas" panose="020B0609020204030204" pitchFamily="49" charset="0"/>
              </a:rPr>
              <a:t>struct</a:t>
            </a:r>
            <a:r>
              <a:rPr lang="en-US" altLang="en-US" sz="2400" dirty="0">
                <a:latin typeface="+mn-lt"/>
              </a:rPr>
              <a:t> </a:t>
            </a:r>
            <a:r>
              <a:rPr lang="en-US" altLang="en-US" sz="2400" dirty="0">
                <a:latin typeface="Consolas" panose="020B0609020204030204" pitchFamily="49" charset="0"/>
              </a:rPr>
              <a:t>Int32</a:t>
            </a:r>
            <a:r>
              <a:rPr lang="en-US" altLang="en-US" sz="2400" dirty="0" smtClean="0">
                <a:latin typeface="Consolas" panose="020B0609020204030204" pitchFamily="49" charset="0"/>
              </a:rPr>
              <a: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0358867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 Queues </a:t>
            </a:r>
            <a:r>
              <a:rPr lang="en-US" sz="2000" b="0" dirty="0" smtClean="0"/>
              <a:t>(2 of 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Queues are also used to support </a:t>
            </a:r>
            <a:r>
              <a:rPr lang="en-US" altLang="en-US" sz="2400" b="1" dirty="0">
                <a:solidFill>
                  <a:schemeClr val="tx1"/>
                </a:solidFill>
                <a:latin typeface="+mn-lt"/>
              </a:rPr>
              <a:t>print spooling</a:t>
            </a:r>
            <a:r>
              <a:rPr lang="en-US" altLang="en-US" sz="2400" b="1" dirty="0" smtClean="0">
                <a:solidFill>
                  <a:schemeClr val="tx1"/>
                </a:solidFill>
                <a:latin typeface="+mn-lt"/>
              </a:rPr>
              <a:t>.</a:t>
            </a:r>
            <a:endParaRPr lang="en-US" altLang="en-US" sz="2400" dirty="0">
              <a:latin typeface="+mn-lt"/>
            </a:endParaRPr>
          </a:p>
          <a:p>
            <a:pPr eaLnBrk="1" hangingPunct="1"/>
            <a:r>
              <a:rPr lang="en-US" altLang="en-US" sz="2400" dirty="0">
                <a:latin typeface="+mn-lt"/>
              </a:rPr>
              <a:t>For example, a single printer might be shared by all users of a network</a:t>
            </a:r>
            <a:r>
              <a:rPr lang="en-US" altLang="en-US" sz="2400" dirty="0" smtClean="0">
                <a:latin typeface="+mn-lt"/>
              </a:rPr>
              <a:t>.</a:t>
            </a:r>
            <a:endParaRPr lang="en-US" altLang="en-US" sz="2400" dirty="0">
              <a:latin typeface="+mn-lt"/>
            </a:endParaRPr>
          </a:p>
          <a:p>
            <a:pPr eaLnBrk="1" hangingPunct="1"/>
            <a:r>
              <a:rPr lang="en-US" altLang="en-US" sz="2400" dirty="0">
                <a:latin typeface="+mn-lt"/>
              </a:rPr>
              <a:t>Many users can send print jobs to the printer, even when the printer is already busy</a:t>
            </a:r>
            <a:r>
              <a:rPr lang="en-US" altLang="en-US" sz="2400" dirty="0" smtClean="0">
                <a:latin typeface="+mn-lt"/>
              </a:rPr>
              <a:t>.</a:t>
            </a:r>
            <a:endParaRPr lang="en-US" altLang="en-US" sz="2400" dirty="0">
              <a:latin typeface="+mn-lt"/>
            </a:endParaRPr>
          </a:p>
          <a:p>
            <a:pPr eaLnBrk="1" hangingPunct="1"/>
            <a:r>
              <a:rPr lang="en-US" altLang="en-US" sz="2400" dirty="0">
                <a:latin typeface="+mn-lt"/>
              </a:rPr>
              <a:t>These print jobs are placed in a queue until the printer becomes available</a:t>
            </a:r>
            <a:r>
              <a:rPr lang="en-US" altLang="en-US" sz="2400" dirty="0" smtClean="0">
                <a:latin typeface="+mn-lt"/>
              </a:rPr>
              <a:t>.</a:t>
            </a:r>
            <a:endParaRPr lang="en-US" altLang="en-US" sz="2400" dirty="0">
              <a:latin typeface="+mn-lt"/>
            </a:endParaRPr>
          </a:p>
          <a:p>
            <a:pPr eaLnBrk="1" hangingPunct="1"/>
            <a:r>
              <a:rPr lang="en-US" altLang="en-US" sz="2400" dirty="0">
                <a:latin typeface="+mn-lt"/>
              </a:rPr>
              <a:t>A program called a </a:t>
            </a:r>
            <a:r>
              <a:rPr lang="en-US" altLang="en-US" sz="2400" b="1" dirty="0">
                <a:solidFill>
                  <a:schemeClr val="tx1"/>
                </a:solidFill>
                <a:latin typeface="+mn-lt"/>
              </a:rPr>
              <a:t>spooler</a:t>
            </a:r>
            <a:r>
              <a:rPr lang="en-US" altLang="en-US" sz="2400" dirty="0">
                <a:latin typeface="+mn-lt"/>
              </a:rPr>
              <a:t> manages the queue to ensure that as each print job completes, the next one is sent to the printer</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74738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 Queues </a:t>
            </a:r>
            <a:r>
              <a:rPr lang="en-US" sz="2000" b="0" dirty="0" smtClean="0"/>
              <a:t>(3 of 4)</a:t>
            </a:r>
            <a:endParaRPr lang="en-US" dirty="0"/>
          </a:p>
        </p:txBody>
      </p:sp>
      <p:sp>
        <p:nvSpPr>
          <p:cNvPr id="3" name="Text Placeholder 2"/>
          <p:cNvSpPr>
            <a:spLocks noGrp="1"/>
          </p:cNvSpPr>
          <p:nvPr>
            <p:ph type="body" idx="1"/>
          </p:nvPr>
        </p:nvSpPr>
        <p:spPr>
          <a:xfrm>
            <a:off x="457200" y="1600201"/>
            <a:ext cx="8229600" cy="1569720"/>
          </a:xfrm>
        </p:spPr>
        <p:txBody>
          <a:bodyPr/>
          <a:lstStyle/>
          <a:p>
            <a:pPr marL="0" indent="0">
              <a:buNone/>
              <a:defRPr/>
            </a:pPr>
            <a:r>
              <a:rPr lang="en-US" sz="2400" b="1" dirty="0">
                <a:latin typeface="+mn-lt"/>
              </a:rPr>
              <a:t>Queue Class That Inherits from </a:t>
            </a:r>
            <a:r>
              <a:rPr lang="en-US" sz="2400" b="1" dirty="0">
                <a:latin typeface="Consolas" panose="020B0609020204030204" pitchFamily="49" charset="0"/>
              </a:rPr>
              <a:t>List</a:t>
            </a:r>
          </a:p>
          <a:p>
            <a:pPr marL="255600" lvl="1" indent="-255600">
              <a:spcBef>
                <a:spcPts val="1500"/>
              </a:spcBef>
              <a:buFont typeface="Arial" panose="020B0604020202020204" pitchFamily="34" charset="0"/>
              <a:buChar char="•"/>
              <a:defRPr/>
            </a:pPr>
            <a:r>
              <a:rPr lang="en-US" sz="2400" dirty="0">
                <a:latin typeface="+mn-lt"/>
              </a:rPr>
              <a:t>The code in </a:t>
            </a:r>
            <a:r>
              <a:rPr lang="en-US" sz="2400" dirty="0" smtClean="0">
                <a:latin typeface="+mn-lt"/>
              </a:rPr>
              <a:t>Figure </a:t>
            </a:r>
            <a:r>
              <a:rPr lang="en-US" sz="2400" dirty="0">
                <a:latin typeface="+mn-lt"/>
              </a:rPr>
              <a:t>19.16 creates a queue class by inheriting from a list </a:t>
            </a:r>
            <a:r>
              <a:rPr lang="en-US" sz="2400" dirty="0" smtClean="0">
                <a:latin typeface="+mn-lt"/>
              </a:rPr>
              <a:t>class.</a:t>
            </a:r>
            <a:endParaRPr lang="en-US" sz="2400" dirty="0">
              <a:latin typeface="+mn-lt"/>
            </a:endParaRPr>
          </a:p>
        </p:txBody>
      </p:sp>
    </p:spTree>
    <p:extLst>
      <p:ext uri="{BB962C8B-B14F-4D97-AF65-F5344CB8AC3E}">
        <p14:creationId xmlns:p14="http://schemas.microsoft.com/office/powerpoint/2010/main" val="20546504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19.16 Implementing a Queue by Inheriting from Class </a:t>
            </a:r>
            <a:r>
              <a:rPr lang="en-US" dirty="0">
                <a:latin typeface="Consolas" panose="020B0609020204030204" pitchFamily="49" charset="0"/>
              </a:rPr>
              <a:t>List</a:t>
            </a:r>
            <a:r>
              <a:rPr lang="en-US" dirty="0"/>
              <a:t> </a:t>
            </a:r>
            <a:r>
              <a:rPr lang="en-US" sz="2000" b="0" dirty="0" smtClean="0"/>
              <a:t>(1 of 2)</a:t>
            </a:r>
            <a:endParaRPr lang="en-US" sz="2000" b="0" dirty="0"/>
          </a:p>
        </p:txBody>
      </p:sp>
      <p:pic>
        <p:nvPicPr>
          <p:cNvPr id="6" name="Picture 5" descr="Program code for implementing a queue by inheriting from class list. Line 1: forward slash, forward slash, figure period 19.16, colon, queue inheritance library, period, c s. Line 2: forward slash, forward slash, implementing a queue by inheriting from class list. Line 3: using linked list library, semicolon. Line 4: blank. Line 5: namespace queue inheritance library. Line 6: left brace. Line 7, indented once: forward slash, forward slash, class queue inheritance, inherits list's capabilities. Line 8, indented once: public class queue inheritance, colon, list. Line 9, indented once: left brace. Line 10, indented twice: forward slash, forward slash, pass name, queue, to list constructor. Line 11, indented twice: public queue inheritance, left parenthesis, right parenthesis, colon, base, left parenthesis, open quotes, queue, close quotes, right parenthesis, left brace, right brace. Line 12: blank. Line 13, indented twice: forward slash, forward slash, place data value, at end of queue by inserting. Line 14, indented twice: forward slash, forward slash, data value, at end of linked list. Line 15: blank. Line 16, indented twice: left brace. Line 17, indented three times: insert at back, left parenthesis, data value, right parenthesis, semicolon. Line 18,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05" y="1660512"/>
            <a:ext cx="7902684" cy="3933217"/>
          </a:xfrm>
          <a:prstGeom prst="rect">
            <a:avLst/>
          </a:prstGeom>
        </p:spPr>
      </p:pic>
    </p:spTree>
    <p:extLst>
      <p:ext uri="{BB962C8B-B14F-4D97-AF65-F5344CB8AC3E}">
        <p14:creationId xmlns:p14="http://schemas.microsoft.com/office/powerpoint/2010/main" val="41952314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19.16 Implementing a Queue by Inheriting from Class </a:t>
            </a:r>
            <a:r>
              <a:rPr lang="en-US" dirty="0" smtClean="0">
                <a:latin typeface="Consolas" panose="020B0609020204030204" pitchFamily="49" charset="0"/>
              </a:rPr>
              <a:t>List</a:t>
            </a:r>
            <a:r>
              <a:rPr lang="en-US" dirty="0" smtClean="0"/>
              <a:t> </a:t>
            </a:r>
            <a:r>
              <a:rPr lang="en-US" sz="2000" b="0" dirty="0" smtClean="0"/>
              <a:t>(2 </a:t>
            </a:r>
            <a:r>
              <a:rPr lang="en-US" sz="2000" b="0" dirty="0"/>
              <a:t>of 2)</a:t>
            </a:r>
            <a:endParaRPr lang="en-US" dirty="0"/>
          </a:p>
        </p:txBody>
      </p:sp>
      <p:pic>
        <p:nvPicPr>
          <p:cNvPr id="5" name="Picture 4" descr="Line 19: blank. Line 20, indented twice: forward slash, forward slash, remove item from front of queue by removing. Line 21, indented twice: forward slash, forward slash, item at front of linked list. Line 22, indented twice: public object dequeue, left parenthesis, right parenthesis. Line 23, indented twice: left brace. Line 24, indented three times: return remove from front, left parenthesis, right parenthesis, semicolon. Line 25, indented twice: right brace. Line 26, indented once: right brace. Line 2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79" y="1707280"/>
            <a:ext cx="7811643" cy="2222278"/>
          </a:xfrm>
          <a:prstGeom prst="rect">
            <a:avLst/>
          </a:prstGeom>
        </p:spPr>
      </p:pic>
    </p:spTree>
    <p:extLst>
      <p:ext uri="{BB962C8B-B14F-4D97-AF65-F5344CB8AC3E}">
        <p14:creationId xmlns:p14="http://schemas.microsoft.com/office/powerpoint/2010/main" val="41629574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 Queues </a:t>
            </a:r>
            <a:r>
              <a:rPr lang="en-US" sz="2000" b="0" dirty="0" smtClean="0"/>
              <a:t>(4 of 4)</a:t>
            </a:r>
            <a:endParaRPr lang="en-US" sz="2000" b="0" dirty="0"/>
          </a:p>
        </p:txBody>
      </p:sp>
      <p:sp>
        <p:nvSpPr>
          <p:cNvPr id="3" name="Text Placeholder 2"/>
          <p:cNvSpPr>
            <a:spLocks noGrp="1"/>
          </p:cNvSpPr>
          <p:nvPr>
            <p:ph type="body" idx="1"/>
          </p:nvPr>
        </p:nvSpPr>
        <p:spPr>
          <a:xfrm>
            <a:off x="457200" y="1600200"/>
            <a:ext cx="7741920" cy="4525963"/>
          </a:xfrm>
        </p:spPr>
        <p:txBody>
          <a:bodyPr/>
          <a:lstStyle/>
          <a:p>
            <a:r>
              <a:rPr lang="en-US" altLang="en-US" sz="2400" dirty="0">
                <a:latin typeface="+mn-lt"/>
              </a:rPr>
              <a:t>Class </a:t>
            </a:r>
            <a:r>
              <a:rPr lang="en-US" altLang="en-US" sz="2400" dirty="0" smtClean="0">
                <a:latin typeface="Consolas" panose="020B0609020204030204" pitchFamily="49" charset="0"/>
              </a:rPr>
              <a:t>QueueInheritanceTest</a:t>
            </a:r>
            <a:r>
              <a:rPr lang="en-US" altLang="en-US" sz="2400" dirty="0" smtClean="0">
                <a:latin typeface="+mn-lt"/>
              </a:rPr>
              <a:t>’s </a:t>
            </a:r>
            <a:r>
              <a:rPr lang="en-US" altLang="en-US" sz="2400" dirty="0">
                <a:latin typeface="+mn-lt"/>
              </a:rPr>
              <a:t>Main method (</a:t>
            </a:r>
            <a:r>
              <a:rPr lang="en-US" altLang="en-US" sz="2400" dirty="0" smtClean="0">
                <a:latin typeface="+mn-lt"/>
              </a:rPr>
              <a:t>Figure </a:t>
            </a:r>
            <a:r>
              <a:rPr lang="en-US" altLang="en-US" sz="2400" dirty="0">
                <a:latin typeface="+mn-lt"/>
              </a:rPr>
              <a:t>19.17) creates a </a:t>
            </a:r>
            <a:r>
              <a:rPr lang="en-US" altLang="en-US" sz="2400" dirty="0">
                <a:latin typeface="Consolas" panose="020B0609020204030204" pitchFamily="49" charset="0"/>
              </a:rPr>
              <a:t>QueueInheritance</a:t>
            </a:r>
            <a:r>
              <a:rPr lang="en-US" altLang="en-US" sz="2400" dirty="0">
                <a:latin typeface="+mn-lt"/>
              </a:rPr>
              <a:t> object called queue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208368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37411" cy="1066799"/>
          </a:xfrm>
        </p:spPr>
        <p:txBody>
          <a:bodyPr anchor="b"/>
          <a:lstStyle/>
          <a:p>
            <a:r>
              <a:rPr lang="en-US" dirty="0" smtClean="0"/>
              <a:t>Figure 19.17 Testing Class </a:t>
            </a:r>
            <a:r>
              <a:rPr lang="en-US" dirty="0" smtClean="0">
                <a:latin typeface="Consolas" panose="020B0609020204030204" pitchFamily="49" charset="0"/>
              </a:rPr>
              <a:t>QueueInheritance</a:t>
            </a:r>
            <a:r>
              <a:rPr lang="en-US" dirty="0" smtClean="0"/>
              <a:t> </a:t>
            </a:r>
            <a:r>
              <a:rPr lang="en-US" sz="2000" b="0" dirty="0" smtClean="0"/>
              <a:t>(1 of 4)</a:t>
            </a:r>
            <a:endParaRPr lang="en-US" sz="2000" b="0" dirty="0"/>
          </a:p>
        </p:txBody>
      </p:sp>
      <p:pic>
        <p:nvPicPr>
          <p:cNvPr id="5" name="Picture 4" descr="Program code for testing class queue inheritance. Line 1: forward slash, forward slash, figure period 19.17, colon, queue test, period, c s. Line 2: forward slash, forward slash, testing class queue inheritance. Line 3: using system, semicolon. Line 4: using queue inheritance library, semicolon. Line 5: using linked list library, semicolon. Line 6: blank. Line 7: forward slash, forward slash, demonstrate functionality of class queue inheritance. Line 8: class queue test. Line 9: left brace. Line 10, indented once: static void main, left parenthesis, right parenthesis. Line 11, indented once: left brace. Line 12, indented twice: queue inheritance, queue = new queue inheritance, left parenthesis, right parenthesis, semicolon. Line 13: blank. Line 14, indented twice: forward slash, forward slash, create objects to store in the queue. Line 15, indented twice: bool a boolean = true, semicolon. Line 16, indented twice: c h a r, a character = open single quote, dollar, close single quote, semicolon. Line 17, indented twice: i n t, an integer = 3 4 5 6 7, semicolon. Line 18, indented twice: string a string = open quotes, hello, close quotes, semicolon. Line 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23" y="1642790"/>
            <a:ext cx="7578963" cy="4210536"/>
          </a:xfrm>
          <a:prstGeom prst="rect">
            <a:avLst/>
          </a:prstGeom>
        </p:spPr>
      </p:pic>
    </p:spTree>
    <p:extLst>
      <p:ext uri="{BB962C8B-B14F-4D97-AF65-F5344CB8AC3E}">
        <p14:creationId xmlns:p14="http://schemas.microsoft.com/office/powerpoint/2010/main" val="36876236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19.17 </a:t>
            </a:r>
            <a:r>
              <a:rPr lang="en-US" dirty="0" smtClean="0"/>
              <a:t>Testing Class </a:t>
            </a:r>
            <a:r>
              <a:rPr lang="en-US" dirty="0" smtClean="0">
                <a:latin typeface="Consolas" panose="020B0609020204030204" pitchFamily="49" charset="0"/>
              </a:rPr>
              <a:t>QueueInheritance</a:t>
            </a:r>
            <a:r>
              <a:rPr lang="en-US" dirty="0" smtClean="0"/>
              <a:t> </a:t>
            </a:r>
            <a:r>
              <a:rPr lang="en-US" sz="2000" b="0" dirty="0" smtClean="0"/>
              <a:t>(2 </a:t>
            </a:r>
            <a:r>
              <a:rPr lang="en-US" sz="2000" b="0" dirty="0"/>
              <a:t>of </a:t>
            </a:r>
            <a:r>
              <a:rPr lang="en-US" sz="2000" b="0" dirty="0" smtClean="0"/>
              <a:t>4)</a:t>
            </a:r>
            <a:endParaRPr lang="en-US" dirty="0"/>
          </a:p>
        </p:txBody>
      </p:sp>
      <p:pic>
        <p:nvPicPr>
          <p:cNvPr id="5" name="Picture 4" descr="Program code for testing class queue inheritance. Line 20, indented twice: forward slash, forward slash, use method enqueue to add items to queue. Line 21, indented twice: queue, period, enqueue, left parenthesis, a boolean, right parenthesis, semicolon. Line 22, indented twice: queue, period, display, left parenthesis, right parenthesis, semicolon. Line 23, indented twice: queue, period, enqueue, left parenthesis, a boolean, right parenthesis, semicolon. Line 24, indented twice: queue, period, display, left parenthesis, right parenthesis, semicolon. Line 25, indented twice: queue, period, enqueue, left parenthesis, an integer, right parenthesis, semicolon. Line 26, indented twice: queue, period, display, left parenthesis, right parenthesis, semicolon. Line 27, indented twice: queue, period, enqueue, left parenthesis, a string, right parenthesis, semicolon. Line 28, indented twice: queue, period, display, left parenthesis, right parenthesis, semicolon. Line 29: blank. Line 30, indented twice: forward slash, forward slash, use method dequeue to remove items from queue. Line 31, indented twice: object removed object = null, semicolon. Line 32: blank Line 33, indented twice: forward slash, forward slash, remove items from queue. Line 34, indented twice: try. Line 35, indented twice: left brace. Line 36, indented three times: while, left parenthesis, true, right parenthesis. Line 37, indented three times: left brace. Line 38, indented four times: removed object = queue, period, dequeue, left parenthesis, right parenthesis, semicolon. Line 39, indented four times: console, period, write line, left parenthesis, dollar, open quotes, left brace, removed object, right brace, dequeued, close quotes, right parenthesis, semicolon. Line 40, indented four times: queue, period, display, left parenthesis, right parenthesis, semicolon. Line 41, indented three times: right brace. Line 42,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62" y="1531394"/>
            <a:ext cx="7346676" cy="4742572"/>
          </a:xfrm>
          <a:prstGeom prst="rect">
            <a:avLst/>
          </a:prstGeom>
        </p:spPr>
      </p:pic>
    </p:spTree>
    <p:extLst>
      <p:ext uri="{BB962C8B-B14F-4D97-AF65-F5344CB8AC3E}">
        <p14:creationId xmlns:p14="http://schemas.microsoft.com/office/powerpoint/2010/main" val="2172364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19.17 Testing </a:t>
            </a:r>
            <a:r>
              <a:rPr lang="en-US" dirty="0" smtClean="0"/>
              <a:t>Class </a:t>
            </a:r>
            <a:r>
              <a:rPr lang="en-US" dirty="0">
                <a:latin typeface="Consolas" panose="020B0609020204030204" pitchFamily="49" charset="0"/>
              </a:rPr>
              <a:t>QueueInheritance</a:t>
            </a:r>
            <a:r>
              <a:rPr lang="en-US" dirty="0"/>
              <a:t> </a:t>
            </a:r>
            <a:r>
              <a:rPr lang="en-US" sz="2000" b="0" dirty="0" smtClean="0"/>
              <a:t>(3 </a:t>
            </a:r>
            <a:r>
              <a:rPr lang="en-US" sz="2000" b="0" dirty="0"/>
              <a:t>of </a:t>
            </a:r>
            <a:r>
              <a:rPr lang="en-US" sz="2000" b="0" dirty="0" smtClean="0"/>
              <a:t>4)</a:t>
            </a:r>
            <a:endParaRPr lang="en-US" dirty="0"/>
          </a:p>
        </p:txBody>
      </p:sp>
      <p:pic>
        <p:nvPicPr>
          <p:cNvPr id="6" name="Picture 5" descr="Line 43, indented twice: catch, left parenthesis, empty list exception empty list exception, right parenthesis. Line 44, indented twice: right brace. Line 45, indented three times: forward slash, forward slash, if exception occurs, write stack trace. Line 46, indented three times: console, period, error, period, write line, left parenthesis, empty list exception, period, stack trace, right parenthesis, semicolon. Line 47, indented twice: right brace. Line 48, indented once: right brace. Line 49: right brace. The output for testing class queue inheritance. Line 1: the queue is: true. Line 2: the queue is: true dollar. Line 3: the queue is: true, dollar, 3 4 5 6 7. Line 4: the queue is: true, dollar, 3 4 5 6 7 hello. Line 5: true dequeued. Line 6: the queue is: dollar, 3 4 5 6 7 hello. Line 7: dollar, dequeued. Line 8: the queue is: 3 4 5 6 7 hello. Line 9: 3 4 5 6 7 dequeued. Line 10: the queue is: hell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5" y="1571762"/>
            <a:ext cx="7785924" cy="4537435"/>
          </a:xfrm>
          <a:prstGeom prst="rect">
            <a:avLst/>
          </a:prstGeom>
        </p:spPr>
      </p:pic>
    </p:spTree>
    <p:extLst>
      <p:ext uri="{BB962C8B-B14F-4D97-AF65-F5344CB8AC3E}">
        <p14:creationId xmlns:p14="http://schemas.microsoft.com/office/powerpoint/2010/main" val="37359820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19.17 </a:t>
            </a:r>
            <a:r>
              <a:rPr lang="en-US" dirty="0" smtClean="0"/>
              <a:t>Testing Class </a:t>
            </a:r>
            <a:r>
              <a:rPr lang="en-US" dirty="0" smtClean="0">
                <a:latin typeface="Consolas" panose="020B0609020204030204" pitchFamily="49" charset="0"/>
              </a:rPr>
              <a:t>QueueInheritance</a:t>
            </a:r>
            <a:r>
              <a:rPr lang="en-US" dirty="0" smtClean="0"/>
              <a:t> </a:t>
            </a:r>
            <a:r>
              <a:rPr lang="en-US" sz="2000" b="0" dirty="0" smtClean="0"/>
              <a:t>(4 </a:t>
            </a:r>
            <a:r>
              <a:rPr lang="en-US" sz="2000" b="0" dirty="0"/>
              <a:t>of </a:t>
            </a:r>
            <a:r>
              <a:rPr lang="en-US" sz="2000" b="0" dirty="0" smtClean="0"/>
              <a:t>4)</a:t>
            </a:r>
            <a:endParaRPr lang="en-US" dirty="0"/>
          </a:p>
        </p:txBody>
      </p:sp>
      <p:pic>
        <p:nvPicPr>
          <p:cNvPr id="6" name="Picture 5" descr="Line 11: hello dequeued. Line 12: empty queue. Line 13, indented once: at linked list library, period, list, period, remove from front, left parenthesis, right parenthesis, in c, colon, back slash, users, back slash, Paul deitel, back slash. Line 14, indented twice: documents, back slash, examples, back slash, c h 19, back slash, figure 19 underscore 04, back slash, linked list library, back slash. Line 15, indented twice: linked list library, back slash, linked list library, period, c s, colon, line 81. Line 16, indented once: at queue inheritance library, period, queue inheritance, period, dequeue, left parenthesis, right parenthesis, in c, colon, back slash, users, back slash. Line 17, indented twice: paul deitel, back slash, documents, back slash, examples, back slash, ch19, back slash, figure 19 underscore 16, back slash, queue inheritance library, back slash. Line 18, indented twice: queue inheritance library, back slash, queue inheritance, period, c s, colon, line 24. Line 19, indented once: at queue test, period, main, left parenthesis, string, left bracket, right bracket, a r g s, right parenthesis, in c, colon, back slash, users, back slash, paul deitel, back slash, documents, back slash. Line 20, indented twice: examples, back slash, c h 19, back slash, figure 19, underscore, 17, back slash, queue test, back slash, queue test, back slash, queue test, period, c s, colon, lin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94" y="1813310"/>
            <a:ext cx="7802211" cy="2207841"/>
          </a:xfrm>
          <a:prstGeom prst="rect">
            <a:avLst/>
          </a:prstGeom>
        </p:spPr>
      </p:pic>
    </p:spTree>
    <p:extLst>
      <p:ext uri="{BB962C8B-B14F-4D97-AF65-F5344CB8AC3E}">
        <p14:creationId xmlns:p14="http://schemas.microsoft.com/office/powerpoint/2010/main" val="26099584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a:t>
            </a:r>
            <a:r>
              <a:rPr lang="en-US" dirty="0" smtClean="0"/>
              <a:t>Trees </a:t>
            </a:r>
            <a:r>
              <a:rPr lang="en-US" sz="2000" b="0" dirty="0" smtClean="0"/>
              <a:t>(1 of 12)</a:t>
            </a:r>
            <a:endParaRPr lang="en-US" sz="2000" b="0" dirty="0"/>
          </a:p>
        </p:txBody>
      </p:sp>
      <p:sp>
        <p:nvSpPr>
          <p:cNvPr id="4" name="Text Placeholder 3"/>
          <p:cNvSpPr>
            <a:spLocks noGrp="1"/>
          </p:cNvSpPr>
          <p:nvPr>
            <p:ph type="body" idx="1"/>
          </p:nvPr>
        </p:nvSpPr>
        <p:spPr>
          <a:xfrm>
            <a:off x="457200" y="1600201"/>
            <a:ext cx="8229600" cy="2011680"/>
          </a:xfrm>
        </p:spPr>
        <p:txBody>
          <a:bodyPr/>
          <a:lstStyle/>
          <a:p>
            <a:pPr eaLnBrk="1" hangingPunct="1"/>
            <a:r>
              <a:rPr lang="en-US" altLang="en-US" sz="2400" dirty="0">
                <a:latin typeface="+mn-lt"/>
              </a:rPr>
              <a:t>Linked lists, stacks and queues are </a:t>
            </a:r>
            <a:r>
              <a:rPr lang="en-US" altLang="en-US" sz="2400" b="1" dirty="0">
                <a:solidFill>
                  <a:schemeClr val="tx1"/>
                </a:solidFill>
                <a:latin typeface="+mn-lt"/>
              </a:rPr>
              <a:t>linear data structures</a:t>
            </a:r>
            <a:r>
              <a:rPr lang="en-US" altLang="en-US" sz="2400" dirty="0">
                <a:solidFill>
                  <a:srgbClr val="0000FF"/>
                </a:solidFill>
                <a:latin typeface="+mn-lt"/>
              </a:rPr>
              <a:t> </a:t>
            </a:r>
            <a:r>
              <a:rPr lang="en-US" altLang="en-US" sz="2400" dirty="0">
                <a:latin typeface="+mn-lt"/>
              </a:rPr>
              <a:t>(i.e., </a:t>
            </a:r>
            <a:r>
              <a:rPr lang="en-US" altLang="en-US" sz="2400" b="1" dirty="0">
                <a:solidFill>
                  <a:schemeClr val="tx1"/>
                </a:solidFill>
                <a:latin typeface="+mn-lt"/>
              </a:rPr>
              <a:t>sequences</a:t>
            </a:r>
            <a:r>
              <a:rPr lang="en-US" altLang="en-US" sz="2400" dirty="0" smtClean="0">
                <a:latin typeface="+mn-lt"/>
              </a:rPr>
              <a:t>).</a:t>
            </a:r>
            <a:endParaRPr lang="en-US" altLang="en-US" sz="2400" dirty="0">
              <a:latin typeface="+mn-lt"/>
            </a:endParaRPr>
          </a:p>
          <a:p>
            <a:pPr eaLnBrk="1" hangingPunct="1"/>
            <a:r>
              <a:rPr lang="en-US" altLang="en-US" sz="2400" dirty="0">
                <a:latin typeface="+mn-lt"/>
              </a:rPr>
              <a:t>A </a:t>
            </a:r>
            <a:r>
              <a:rPr lang="en-US" altLang="en-US" sz="2400" b="1" dirty="0">
                <a:solidFill>
                  <a:schemeClr val="tx1"/>
                </a:solidFill>
                <a:latin typeface="+mn-lt"/>
              </a:rPr>
              <a:t>tree</a:t>
            </a:r>
            <a:r>
              <a:rPr lang="en-US" altLang="en-US" sz="2400" dirty="0">
                <a:latin typeface="+mn-lt"/>
              </a:rPr>
              <a:t> is a nonlinear, two-dimensional data structure with special properties. Tree nodes contain two or more links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768425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Simple-Type </a:t>
            </a:r>
            <a:r>
              <a:rPr lang="en-US" dirty="0" smtClean="0">
                <a:latin typeface="Consolas" panose="020B0609020204030204" pitchFamily="49" charset="0"/>
              </a:rPr>
              <a:t>struct</a:t>
            </a:r>
            <a:r>
              <a:rPr lang="en-US" dirty="0" smtClean="0"/>
              <a:t>s</a:t>
            </a:r>
            <a:r>
              <a:rPr lang="en-US" dirty="0"/>
              <a:t>, Boxing and Unboxing </a:t>
            </a:r>
            <a:r>
              <a:rPr lang="en-US" sz="2000" b="0" dirty="0" smtClean="0"/>
              <a:t>(3 </a:t>
            </a:r>
            <a:r>
              <a:rPr lang="en-US" sz="2000" b="0" dirty="0"/>
              <a:t>of </a:t>
            </a:r>
            <a:r>
              <a:rPr lang="en-US" sz="2000" b="0" dirty="0" smtClean="0"/>
              <a:t>4)</a:t>
            </a:r>
            <a:endParaRPr lang="en-US" dirty="0"/>
          </a:p>
        </p:txBody>
      </p:sp>
      <p:sp>
        <p:nvSpPr>
          <p:cNvPr id="3" name="Text Placeholder 2"/>
          <p:cNvSpPr>
            <a:spLocks noGrp="1"/>
          </p:cNvSpPr>
          <p:nvPr>
            <p:ph type="body" idx="1"/>
          </p:nvPr>
        </p:nvSpPr>
        <p:spPr>
          <a:xfrm>
            <a:off x="457200" y="1600200"/>
            <a:ext cx="8229600" cy="4720389"/>
          </a:xfrm>
        </p:spPr>
        <p:txBody>
          <a:bodyPr/>
          <a:lstStyle/>
          <a:p>
            <a:pPr marL="0" indent="0">
              <a:buNone/>
              <a:defRPr/>
            </a:pPr>
            <a:r>
              <a:rPr lang="en-US" sz="2400" b="1" dirty="0">
                <a:latin typeface="+mn-lt"/>
              </a:rPr>
              <a:t>Boxing and Unboxing Conversions</a:t>
            </a:r>
          </a:p>
          <a:p>
            <a:pPr marL="255600" lvl="1" indent="-255600">
              <a:spcBef>
                <a:spcPts val="1500"/>
              </a:spcBef>
              <a:buFont typeface="Arial" panose="020B0604020202020204" pitchFamily="34" charset="0"/>
              <a:buChar char="•"/>
              <a:defRPr/>
            </a:pPr>
            <a:r>
              <a:rPr lang="en-US" sz="2400" dirty="0">
                <a:latin typeface="+mn-lt"/>
              </a:rPr>
              <a:t>Simple types and other </a:t>
            </a:r>
            <a:r>
              <a:rPr lang="en-US" sz="2400" dirty="0">
                <a:latin typeface="Consolas" panose="020B0609020204030204" pitchFamily="49" charset="0"/>
              </a:rPr>
              <a:t>structs</a:t>
            </a:r>
            <a:r>
              <a:rPr lang="en-US" sz="2400" dirty="0">
                <a:latin typeface="+mn-lt"/>
              </a:rPr>
              <a:t> inherit from class </a:t>
            </a:r>
            <a:r>
              <a:rPr lang="en-US" sz="2400" b="1" dirty="0">
                <a:solidFill>
                  <a:schemeClr val="tx1"/>
                </a:solidFill>
                <a:latin typeface="+mn-lt"/>
              </a:rPr>
              <a:t>ValueType</a:t>
            </a:r>
            <a:r>
              <a:rPr lang="en-US" sz="2400" dirty="0">
                <a:solidFill>
                  <a:srgbClr val="0000FF"/>
                </a:solidFill>
                <a:latin typeface="+mn-lt"/>
              </a:rPr>
              <a:t> </a:t>
            </a:r>
            <a:r>
              <a:rPr lang="en-US" sz="2400" dirty="0">
                <a:latin typeface="+mn-lt"/>
              </a:rPr>
              <a:t>in namespace </a:t>
            </a:r>
            <a:r>
              <a:rPr lang="en-US" sz="2400" dirty="0">
                <a:latin typeface="Consolas" panose="020B0609020204030204" pitchFamily="49" charset="0"/>
              </a:rPr>
              <a:t>System</a:t>
            </a:r>
            <a:r>
              <a:rPr lang="en-US" sz="2400" dirty="0">
                <a:latin typeface="+mn-lt"/>
              </a:rPr>
              <a:t>. Class </a:t>
            </a:r>
            <a:r>
              <a:rPr lang="en-US" sz="2400" dirty="0">
                <a:latin typeface="Consolas" panose="020B0609020204030204" pitchFamily="49" charset="0"/>
              </a:rPr>
              <a:t>ValueType</a:t>
            </a:r>
            <a:r>
              <a:rPr lang="en-US" sz="2400" dirty="0">
                <a:latin typeface="+mn-lt"/>
              </a:rPr>
              <a:t> inherits from class </a:t>
            </a:r>
            <a:r>
              <a:rPr lang="en-US" sz="2400" dirty="0">
                <a:latin typeface="Consolas" panose="020B0609020204030204" pitchFamily="49" charset="0"/>
              </a:rPr>
              <a:t>object</a:t>
            </a:r>
            <a:r>
              <a:rPr lang="en-US" sz="2400" dirty="0" smtClean="0">
                <a:latin typeface="+mn-lt"/>
              </a:rPr>
              <a:t>.</a:t>
            </a:r>
            <a:endParaRPr lang="en-US" sz="2400" dirty="0">
              <a:latin typeface="+mn-lt"/>
            </a:endParaRPr>
          </a:p>
          <a:p>
            <a:pPr marL="255600" lvl="1" indent="-255600">
              <a:spcBef>
                <a:spcPts val="1500"/>
              </a:spcBef>
              <a:buFont typeface="Arial" panose="020B0604020202020204" pitchFamily="34" charset="0"/>
              <a:buChar char="•"/>
              <a:defRPr/>
            </a:pPr>
            <a:r>
              <a:rPr lang="en-US" sz="2400" dirty="0">
                <a:latin typeface="+mn-lt"/>
              </a:rPr>
              <a:t>Thus, any simple-type value can be assigned to an object variable; this is referred to as a </a:t>
            </a:r>
            <a:r>
              <a:rPr lang="en-US" sz="2400" b="1" dirty="0">
                <a:solidFill>
                  <a:schemeClr val="tx1"/>
                </a:solidFill>
                <a:latin typeface="+mn-lt"/>
              </a:rPr>
              <a:t>boxing</a:t>
            </a:r>
            <a:r>
              <a:rPr lang="en-US" sz="2400" dirty="0">
                <a:solidFill>
                  <a:srgbClr val="0000FF"/>
                </a:solidFill>
                <a:latin typeface="+mn-lt"/>
              </a:rPr>
              <a:t> </a:t>
            </a:r>
            <a:r>
              <a:rPr lang="en-US" sz="2400" b="1" dirty="0">
                <a:solidFill>
                  <a:schemeClr val="tx1"/>
                </a:solidFill>
                <a:latin typeface="+mn-lt"/>
              </a:rPr>
              <a:t>conversion</a:t>
            </a:r>
            <a:r>
              <a:rPr lang="en-US" sz="2400" dirty="0">
                <a:latin typeface="+mn-lt"/>
              </a:rPr>
              <a:t> and enables simple types to be used anywhere </a:t>
            </a:r>
            <a:r>
              <a:rPr lang="en-US" sz="2400" dirty="0">
                <a:latin typeface="Consolas" panose="020B0609020204030204" pitchFamily="49" charset="0"/>
              </a:rPr>
              <a:t>object</a:t>
            </a:r>
            <a:r>
              <a:rPr lang="en-US" sz="2400" dirty="0">
                <a:latin typeface="+mn-lt"/>
              </a:rPr>
              <a:t>s are expected</a:t>
            </a:r>
            <a:r>
              <a:rPr lang="en-US" sz="2400" dirty="0" smtClean="0">
                <a:latin typeface="+mn-lt"/>
              </a:rPr>
              <a:t>.</a:t>
            </a:r>
            <a:endParaRPr lang="en-US" sz="2400" dirty="0">
              <a:latin typeface="+mn-lt"/>
            </a:endParaRPr>
          </a:p>
          <a:p>
            <a:pPr marL="255600" lvl="1" indent="-255600">
              <a:spcBef>
                <a:spcPts val="1500"/>
              </a:spcBef>
              <a:buFont typeface="Arial" panose="020B0604020202020204" pitchFamily="34" charset="0"/>
              <a:buChar char="•"/>
              <a:defRPr/>
            </a:pPr>
            <a:r>
              <a:rPr lang="en-US" sz="2400" dirty="0">
                <a:latin typeface="+mn-lt"/>
              </a:rPr>
              <a:t>In a boxing conversion, the simple-type value is copied into an object so that the simple-type value can be manipulated as an </a:t>
            </a:r>
            <a:r>
              <a:rPr lang="en-US" sz="2400" dirty="0">
                <a:latin typeface="Consolas" panose="020B0609020204030204" pitchFamily="49" charset="0"/>
              </a:rPr>
              <a:t>object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1534629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19.7 Trees </a:t>
            </a:r>
            <a:r>
              <a:rPr lang="en-US" sz="2000" b="0" dirty="0" smtClean="0"/>
              <a:t>(2 </a:t>
            </a:r>
            <a:r>
              <a:rPr lang="en-US" sz="2000" b="0" dirty="0"/>
              <a:t>of </a:t>
            </a:r>
            <a:r>
              <a:rPr lang="en-US" sz="2000" b="0" dirty="0" smtClean="0"/>
              <a:t>12)</a:t>
            </a:r>
            <a:endParaRPr lang="en-US" dirty="0"/>
          </a:p>
        </p:txBody>
      </p:sp>
      <p:sp>
        <p:nvSpPr>
          <p:cNvPr id="4" name="Text Placeholder 3"/>
          <p:cNvSpPr>
            <a:spLocks noGrp="1"/>
          </p:cNvSpPr>
          <p:nvPr>
            <p:ph type="body" idx="1"/>
          </p:nvPr>
        </p:nvSpPr>
        <p:spPr>
          <a:xfrm>
            <a:off x="457200" y="1600200"/>
            <a:ext cx="8229600" cy="4816642"/>
          </a:xfrm>
        </p:spPr>
        <p:txBody>
          <a:bodyPr/>
          <a:lstStyle/>
          <a:p>
            <a:pPr marL="0" indent="0">
              <a:buNone/>
              <a:defRPr/>
            </a:pPr>
            <a:r>
              <a:rPr lang="en-US" sz="2000" b="1" dirty="0">
                <a:latin typeface="+mn-lt"/>
              </a:rPr>
              <a:t>Basic Terminology</a:t>
            </a:r>
          </a:p>
          <a:p>
            <a:pPr eaLnBrk="1" hangingPunct="1">
              <a:defRPr/>
            </a:pPr>
            <a:r>
              <a:rPr lang="en-US" sz="2000" dirty="0">
                <a:latin typeface="+mn-lt"/>
              </a:rPr>
              <a:t>With binary trees (</a:t>
            </a:r>
            <a:r>
              <a:rPr lang="en-US" sz="2000" dirty="0" smtClean="0">
                <a:latin typeface="+mn-lt"/>
              </a:rPr>
              <a:t>Figure </a:t>
            </a:r>
            <a:r>
              <a:rPr lang="en-US" sz="2000" dirty="0">
                <a:latin typeface="+mn-lt"/>
              </a:rPr>
              <a:t>19.18), each tree node contains two links (none, one or both of which may be null</a:t>
            </a:r>
            <a:r>
              <a:rPr lang="en-US" sz="2000" dirty="0" smtClean="0">
                <a:latin typeface="+mn-lt"/>
              </a:rPr>
              <a:t>).</a:t>
            </a:r>
            <a:endParaRPr lang="en-US" sz="2000" dirty="0">
              <a:latin typeface="+mn-lt"/>
            </a:endParaRPr>
          </a:p>
          <a:p>
            <a:pPr eaLnBrk="1" hangingPunct="1">
              <a:defRPr/>
            </a:pPr>
            <a:r>
              <a:rPr lang="en-US" sz="2000" dirty="0">
                <a:latin typeface="+mn-lt"/>
              </a:rPr>
              <a:t>The </a:t>
            </a:r>
            <a:r>
              <a:rPr lang="en-US" sz="2000" b="1" dirty="0">
                <a:solidFill>
                  <a:schemeClr val="tx1"/>
                </a:solidFill>
                <a:latin typeface="+mn-lt"/>
              </a:rPr>
              <a:t>root node</a:t>
            </a:r>
            <a:r>
              <a:rPr lang="en-US" sz="2000" dirty="0">
                <a:solidFill>
                  <a:srgbClr val="0000FF"/>
                </a:solidFill>
                <a:latin typeface="+mn-lt"/>
              </a:rPr>
              <a:t> </a:t>
            </a:r>
            <a:r>
              <a:rPr lang="en-US" sz="2000" dirty="0">
                <a:latin typeface="+mn-lt"/>
              </a:rPr>
              <a:t>is the first node in a tree</a:t>
            </a:r>
            <a:r>
              <a:rPr lang="en-US" sz="2000" dirty="0" smtClean="0">
                <a:latin typeface="+mn-lt"/>
              </a:rPr>
              <a:t>.</a:t>
            </a:r>
            <a:endParaRPr lang="en-US" sz="2000" dirty="0">
              <a:latin typeface="+mn-lt"/>
            </a:endParaRPr>
          </a:p>
          <a:p>
            <a:pPr eaLnBrk="1" hangingPunct="1">
              <a:defRPr/>
            </a:pPr>
            <a:r>
              <a:rPr lang="en-US" sz="2000" dirty="0">
                <a:latin typeface="+mn-lt"/>
              </a:rPr>
              <a:t>Each link in the root node refers to a </a:t>
            </a:r>
            <a:r>
              <a:rPr lang="en-US" sz="2000" b="1" dirty="0">
                <a:solidFill>
                  <a:schemeClr val="tx1"/>
                </a:solidFill>
                <a:latin typeface="+mn-lt"/>
              </a:rPr>
              <a:t>child</a:t>
            </a:r>
            <a:r>
              <a:rPr lang="en-US" sz="2000" dirty="0" smtClean="0">
                <a:latin typeface="+mn-lt"/>
              </a:rPr>
              <a:t>.</a:t>
            </a:r>
            <a:endParaRPr lang="en-US" sz="2000" dirty="0">
              <a:latin typeface="+mn-lt"/>
            </a:endParaRPr>
          </a:p>
          <a:p>
            <a:pPr eaLnBrk="1" hangingPunct="1">
              <a:defRPr/>
            </a:pPr>
            <a:r>
              <a:rPr lang="en-US" sz="2000" dirty="0">
                <a:latin typeface="+mn-lt"/>
              </a:rPr>
              <a:t>The </a:t>
            </a:r>
            <a:r>
              <a:rPr lang="en-US" sz="2000" b="1" dirty="0">
                <a:solidFill>
                  <a:schemeClr val="tx1"/>
                </a:solidFill>
                <a:latin typeface="+mn-lt"/>
              </a:rPr>
              <a:t>left child </a:t>
            </a:r>
            <a:r>
              <a:rPr lang="en-US" sz="2000" dirty="0">
                <a:latin typeface="+mn-lt"/>
              </a:rPr>
              <a:t>is the first node in the </a:t>
            </a:r>
            <a:r>
              <a:rPr lang="en-US" sz="2000" b="1" dirty="0">
                <a:solidFill>
                  <a:schemeClr val="tx1"/>
                </a:solidFill>
                <a:latin typeface="+mn-lt"/>
              </a:rPr>
              <a:t>left subtree</a:t>
            </a:r>
            <a:r>
              <a:rPr lang="en-US" sz="2000" dirty="0">
                <a:latin typeface="+mn-lt"/>
              </a:rPr>
              <a:t>, and the </a:t>
            </a:r>
            <a:r>
              <a:rPr lang="en-US" sz="2000" b="1" dirty="0">
                <a:solidFill>
                  <a:schemeClr val="tx1"/>
                </a:solidFill>
                <a:latin typeface="+mn-lt"/>
              </a:rPr>
              <a:t>right child</a:t>
            </a:r>
            <a:r>
              <a:rPr lang="en-US" sz="2000" dirty="0">
                <a:solidFill>
                  <a:srgbClr val="0000FF"/>
                </a:solidFill>
                <a:latin typeface="+mn-lt"/>
              </a:rPr>
              <a:t> </a:t>
            </a:r>
            <a:r>
              <a:rPr lang="en-US" sz="2000" dirty="0">
                <a:latin typeface="+mn-lt"/>
              </a:rPr>
              <a:t>is the first node in the </a:t>
            </a:r>
            <a:r>
              <a:rPr lang="en-US" sz="2000" b="1" dirty="0">
                <a:solidFill>
                  <a:schemeClr val="tx1"/>
                </a:solidFill>
                <a:latin typeface="+mn-lt"/>
              </a:rPr>
              <a:t>right subtree</a:t>
            </a:r>
            <a:r>
              <a:rPr lang="en-US" sz="2000" dirty="0" smtClean="0">
                <a:latin typeface="+mn-lt"/>
              </a:rPr>
              <a:t>.</a:t>
            </a:r>
            <a:endParaRPr lang="en-US" sz="2000" dirty="0">
              <a:latin typeface="+mn-lt"/>
            </a:endParaRPr>
          </a:p>
          <a:p>
            <a:pPr eaLnBrk="1" hangingPunct="1">
              <a:defRPr/>
            </a:pPr>
            <a:r>
              <a:rPr lang="en-US" sz="2000" dirty="0">
                <a:latin typeface="+mn-lt"/>
              </a:rPr>
              <a:t>The children of a specific node are called </a:t>
            </a:r>
            <a:r>
              <a:rPr lang="en-US" sz="2000" b="1" dirty="0">
                <a:solidFill>
                  <a:schemeClr val="tx1"/>
                </a:solidFill>
                <a:latin typeface="+mn-lt"/>
              </a:rPr>
              <a:t>siblings</a:t>
            </a:r>
            <a:r>
              <a:rPr lang="en-US" sz="2000" dirty="0" smtClean="0">
                <a:latin typeface="+mn-lt"/>
              </a:rPr>
              <a:t>.</a:t>
            </a:r>
            <a:endParaRPr lang="en-US" sz="2000" dirty="0">
              <a:latin typeface="+mn-lt"/>
            </a:endParaRPr>
          </a:p>
          <a:p>
            <a:pPr eaLnBrk="1" hangingPunct="1">
              <a:defRPr/>
            </a:pPr>
            <a:r>
              <a:rPr lang="en-US" sz="2000" dirty="0">
                <a:latin typeface="+mn-lt"/>
              </a:rPr>
              <a:t>A node with no children is called a </a:t>
            </a:r>
            <a:r>
              <a:rPr lang="en-US" sz="2000" b="1" dirty="0">
                <a:solidFill>
                  <a:schemeClr val="tx1"/>
                </a:solidFill>
                <a:latin typeface="+mn-lt"/>
              </a:rPr>
              <a:t>leaf node</a:t>
            </a:r>
            <a:r>
              <a:rPr lang="en-US" sz="2000" dirty="0" smtClean="0">
                <a:latin typeface="+mn-lt"/>
              </a:rPr>
              <a:t>.</a:t>
            </a:r>
            <a:endParaRPr lang="en-US" sz="2000" dirty="0">
              <a:latin typeface="+mn-lt"/>
            </a:endParaRPr>
          </a:p>
          <a:p>
            <a:pPr eaLnBrk="1" hangingPunct="1">
              <a:defRPr/>
            </a:pPr>
            <a:r>
              <a:rPr lang="en-US" sz="2000" dirty="0">
                <a:latin typeface="+mn-lt"/>
              </a:rPr>
              <a:t>Computer scientists normally draw trees from the root node down—the opposite of the way most trees grow in nature</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6211448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19.18 Binary-Tree Graphical Representation</a:t>
            </a:r>
          </a:p>
        </p:txBody>
      </p:sp>
      <p:pic>
        <p:nvPicPr>
          <p:cNvPr id="4" name="Picture 3" descr="The root node is linked to the node labeled b. B is linked to the left child labeled a and to the right child labeled d. D is linked to the node labeled 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8" y="1785937"/>
            <a:ext cx="7781925" cy="3743325"/>
          </a:xfrm>
          <a:prstGeom prst="rect">
            <a:avLst/>
          </a:prstGeom>
        </p:spPr>
      </p:pic>
    </p:spTree>
    <p:extLst>
      <p:ext uri="{BB962C8B-B14F-4D97-AF65-F5344CB8AC3E}">
        <p14:creationId xmlns:p14="http://schemas.microsoft.com/office/powerpoint/2010/main" val="12813991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19.7 Trees </a:t>
            </a:r>
            <a:r>
              <a:rPr lang="en-US" sz="2000" b="0" dirty="0" smtClean="0"/>
              <a:t>(3 </a:t>
            </a:r>
            <a:r>
              <a:rPr lang="en-US" sz="2000" b="0" dirty="0"/>
              <a:t>of </a:t>
            </a:r>
            <a:r>
              <a:rPr lang="en-US" sz="2000" b="0" dirty="0" smtClean="0"/>
              <a:t>12)</a:t>
            </a:r>
            <a:endParaRPr lang="en-US" dirty="0"/>
          </a:p>
        </p:txBody>
      </p:sp>
      <p:sp>
        <p:nvSpPr>
          <p:cNvPr id="5" name="Text Placeholder 4"/>
          <p:cNvSpPr>
            <a:spLocks noGrp="1"/>
          </p:cNvSpPr>
          <p:nvPr>
            <p:ph type="body" idx="1"/>
          </p:nvPr>
        </p:nvSpPr>
        <p:spPr>
          <a:xfrm>
            <a:off x="457200" y="1600200"/>
            <a:ext cx="8229600" cy="4704347"/>
          </a:xfrm>
        </p:spPr>
        <p:txBody>
          <a:bodyPr/>
          <a:lstStyle/>
          <a:p>
            <a:pPr marL="0" indent="0">
              <a:buNone/>
              <a:tabLst/>
              <a:defRPr/>
            </a:pPr>
            <a:r>
              <a:rPr lang="en-US" sz="2200" b="1" dirty="0">
                <a:latin typeface="+mn-lt"/>
              </a:rPr>
              <a:t>Binary Search Trees</a:t>
            </a:r>
          </a:p>
          <a:p>
            <a:pPr eaLnBrk="1" hangingPunct="1">
              <a:defRPr/>
            </a:pPr>
            <a:r>
              <a:rPr lang="en-US" sz="2200" dirty="0">
                <a:latin typeface="+mn-lt"/>
              </a:rPr>
              <a:t>In our binary-tree example, we create a special binary tree called a </a:t>
            </a:r>
            <a:r>
              <a:rPr lang="en-US" sz="2200" b="1" dirty="0">
                <a:solidFill>
                  <a:schemeClr val="tx1"/>
                </a:solidFill>
                <a:latin typeface="+mn-lt"/>
              </a:rPr>
              <a:t>binary search tree</a:t>
            </a:r>
            <a:r>
              <a:rPr lang="en-US" sz="2200" b="1" dirty="0" smtClean="0">
                <a:solidFill>
                  <a:schemeClr val="tx1"/>
                </a:solidFill>
                <a:latin typeface="+mn-lt"/>
              </a:rPr>
              <a:t>.</a:t>
            </a:r>
            <a:endParaRPr lang="en-US" sz="2200" b="1" dirty="0">
              <a:solidFill>
                <a:schemeClr val="tx1"/>
              </a:solidFill>
              <a:latin typeface="+mn-lt"/>
            </a:endParaRPr>
          </a:p>
          <a:p>
            <a:pPr eaLnBrk="1" hangingPunct="1">
              <a:defRPr/>
            </a:pPr>
            <a:r>
              <a:rPr lang="en-US" sz="2200" dirty="0">
                <a:latin typeface="+mn-lt"/>
              </a:rPr>
              <a:t>A binary search tree (with no duplicate node values) has the characteristic that the values in any left subtree are less than the value in the subtree’s </a:t>
            </a:r>
            <a:r>
              <a:rPr lang="en-US" sz="2200" b="1" dirty="0">
                <a:solidFill>
                  <a:schemeClr val="tx1"/>
                </a:solidFill>
                <a:latin typeface="+mn-lt"/>
              </a:rPr>
              <a:t>parent node,</a:t>
            </a:r>
            <a:r>
              <a:rPr lang="en-US" sz="2200" dirty="0">
                <a:latin typeface="+mn-lt"/>
              </a:rPr>
              <a:t> and the values in any right subtree are greater than the value in the subtree’s parent node</a:t>
            </a:r>
            <a:r>
              <a:rPr lang="en-US" sz="2200" dirty="0" smtClean="0">
                <a:latin typeface="+mn-lt"/>
              </a:rPr>
              <a:t>.</a:t>
            </a:r>
            <a:endParaRPr lang="en-US" sz="2200" dirty="0">
              <a:latin typeface="+mn-lt"/>
            </a:endParaRPr>
          </a:p>
          <a:p>
            <a:pPr eaLnBrk="1" hangingPunct="1">
              <a:defRPr/>
            </a:pPr>
            <a:r>
              <a:rPr lang="en-US" sz="2200" dirty="0">
                <a:latin typeface="+mn-lt"/>
              </a:rPr>
              <a:t>Figure 19.19 illustrates a binary search tree with integer values. The shape of the binary search tree that corresponds to a set of data can depend on the order in which the values are inserted into the tree</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11141986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30126" cy="1066799"/>
          </a:xfrm>
        </p:spPr>
        <p:txBody>
          <a:bodyPr anchor="b"/>
          <a:lstStyle/>
          <a:p>
            <a:r>
              <a:rPr lang="en-US" dirty="0" smtClean="0"/>
              <a:t>Figure </a:t>
            </a:r>
            <a:r>
              <a:rPr lang="en-US" dirty="0"/>
              <a:t>19.19 Binary Search Tree Containing 9 Values</a:t>
            </a:r>
          </a:p>
        </p:txBody>
      </p:sp>
      <p:pic>
        <p:nvPicPr>
          <p:cNvPr id="5" name="Picture 4" descr="The integer 47 is linked to the integers 25 and 77. 25 is linked to the integers 11 and 43. 77 is linked to the integers 65 and 93. 11 is linked to the integers 7 and 17. 43 is linked to the integers 31 and 44. 65 is linked to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81" y="1750462"/>
            <a:ext cx="8068563" cy="2295193"/>
          </a:xfrm>
          <a:prstGeom prst="rect">
            <a:avLst/>
          </a:prstGeom>
        </p:spPr>
      </p:pic>
    </p:spTree>
    <p:extLst>
      <p:ext uri="{BB962C8B-B14F-4D97-AF65-F5344CB8AC3E}">
        <p14:creationId xmlns:p14="http://schemas.microsoft.com/office/powerpoint/2010/main" val="19474416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(4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737360"/>
          </a:xfrm>
        </p:spPr>
        <p:txBody>
          <a:bodyPr/>
          <a:lstStyle/>
          <a:p>
            <a:r>
              <a:rPr lang="en-US" altLang="en-US" sz="2400" dirty="0">
                <a:latin typeface="+mn-lt"/>
              </a:rPr>
              <a:t>The app of </a:t>
            </a:r>
            <a:r>
              <a:rPr lang="en-US" altLang="en-US" sz="2400" dirty="0" smtClean="0">
                <a:latin typeface="+mn-lt"/>
              </a:rPr>
              <a:t>Figures </a:t>
            </a:r>
            <a:r>
              <a:rPr lang="en-US" altLang="en-US" sz="2400" dirty="0">
                <a:latin typeface="+mn-lt"/>
              </a:rPr>
              <a:t>19.20 and </a:t>
            </a:r>
            <a:r>
              <a:rPr lang="en-US" altLang="en-US" sz="2400" dirty="0" smtClean="0">
                <a:latin typeface="+mn-lt"/>
              </a:rPr>
              <a:t>19.21(see slide 92) </a:t>
            </a:r>
            <a:r>
              <a:rPr lang="en-US" altLang="en-US" sz="2400" dirty="0">
                <a:latin typeface="+mn-lt"/>
              </a:rPr>
              <a:t>creates a binary search tree of integers and </a:t>
            </a:r>
            <a:r>
              <a:rPr lang="en-US" altLang="en-US" sz="2400" b="1" dirty="0">
                <a:latin typeface="+mn-lt"/>
              </a:rPr>
              <a:t>traverses</a:t>
            </a:r>
            <a:r>
              <a:rPr lang="en-US" altLang="en-US" sz="2400" dirty="0">
                <a:latin typeface="+mn-lt"/>
              </a:rPr>
              <a:t> it (i.e., walks through all its nodes) in three ways—using recursive </a:t>
            </a:r>
            <a:r>
              <a:rPr lang="en-US" altLang="en-US" sz="2400" b="1" dirty="0">
                <a:solidFill>
                  <a:schemeClr val="tx1"/>
                </a:solidFill>
                <a:latin typeface="+mn-lt"/>
              </a:rPr>
              <a:t>inorder, preorder</a:t>
            </a:r>
            <a:r>
              <a:rPr lang="en-US" altLang="en-US" sz="2400" dirty="0">
                <a:latin typeface="+mn-lt"/>
              </a:rPr>
              <a:t> and </a:t>
            </a:r>
            <a:r>
              <a:rPr lang="en-US" altLang="en-US" sz="2400" b="1" dirty="0">
                <a:solidFill>
                  <a:schemeClr val="tx1"/>
                </a:solidFill>
                <a:latin typeface="+mn-lt"/>
              </a:rPr>
              <a:t>postorder</a:t>
            </a:r>
            <a:r>
              <a:rPr lang="en-US" altLang="en-US" sz="2400" dirty="0">
                <a:solidFill>
                  <a:srgbClr val="0000FF"/>
                </a:solidFill>
                <a:latin typeface="+mn-lt"/>
              </a:rPr>
              <a:t> </a:t>
            </a:r>
            <a:r>
              <a:rPr lang="en-US" altLang="en-US" sz="2400" dirty="0">
                <a:latin typeface="+mn-lt"/>
              </a:rPr>
              <a:t>traversals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886273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462211" cy="1066799"/>
          </a:xfrm>
        </p:spPr>
        <p:txBody>
          <a:bodyPr anchor="b"/>
          <a:lstStyle/>
          <a:p>
            <a:r>
              <a:rPr lang="en-US" dirty="0" smtClean="0"/>
              <a:t>Figure 19.20 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(1 of 7)</a:t>
            </a:r>
            <a:endParaRPr lang="en-US" sz="2000" b="0" dirty="0"/>
          </a:p>
        </p:txBody>
      </p:sp>
      <p:pic>
        <p:nvPicPr>
          <p:cNvPr id="5" name="Picture 4" descr="Program code for declaring class tree node and class tree. Line 1: forward slash, forward slash, figure period 19.20, colon, binary tree library, period, c s. Line 2: forward slash, forward slash, declaration of class tree node, and class tree. Line 3: using system, semicolon. Line 4: blank. Line 5: namespace binary tree library. Line 6: left brace. Line 7, indented once: forward slash, forward slash, class tree node, declaration. Line 8, indented once: class tree node. Line 9, indented once: left brace. Line 10, indented twice: forward slash, forward slash, automatic property left node. Line 11, indented twice: public tree node, left node, left brace, get, semicolon, set, semicolon, right brace. Line 12: blank. Line 13, indented twice: forward slash, forward slash, automatic property data. Line 14, indented twice: public i n t, data, left brace, get, semicolon, private set, semicolon, right brace. Line 15: blank. Line 16, indented twice: forward slash, forward slash, automatic property right node. Line 17, indented twice: public tree node, right node, left brace, get, semicolon, set, semicolon, right brace. Line 18: blank. Line 19, indented twice: forward slash, forward slash, initialize data and make this a leaf node. Line 20, indented twice: public tree node, left parenthesis, i n t, node data, right parenthesis. Line 21, indented twice: left brace. Line 22, indented three times: data = node data, semicolon. Line 23, indented twice: right brace. Line 24: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5" y="1475776"/>
            <a:ext cx="7138978" cy="4854172"/>
          </a:xfrm>
          <a:prstGeom prst="rect">
            <a:avLst/>
          </a:prstGeom>
        </p:spPr>
      </p:pic>
    </p:spTree>
    <p:extLst>
      <p:ext uri="{BB962C8B-B14F-4D97-AF65-F5344CB8AC3E}">
        <p14:creationId xmlns:p14="http://schemas.microsoft.com/office/powerpoint/2010/main" val="5827242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066799"/>
          </a:xfrm>
        </p:spPr>
        <p:txBody>
          <a:bodyPr anchor="b"/>
          <a:lstStyle/>
          <a:p>
            <a:r>
              <a:rPr lang="en-US" dirty="0"/>
              <a:t>Figure 19.20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(2 of </a:t>
            </a:r>
            <a:r>
              <a:rPr lang="en-US" sz="2000" b="0" dirty="0"/>
              <a:t>7)</a:t>
            </a:r>
            <a:endParaRPr lang="en-US" dirty="0"/>
          </a:p>
        </p:txBody>
      </p:sp>
      <p:pic>
        <p:nvPicPr>
          <p:cNvPr id="4" name="Picture 3" descr="Line 25, indented twice: forward slash, forward slash, insert tree node, into tree that contains nodes, semicolon. Line 26, indented twice: forward slash, forward slash, ignore duplicate values. Line 27, indented twice: public void insert, left parenthesis, i n t, insert value, right parenthesis. Line 28, indented twice: left brace. Line 29, indented three times: if, left parenthesis, insert value, left angle bracket, data, right parenthesis, forward slash, forward slash, insert in left sub tree. Line 30, indented three times: left brace. Line 31, indented four times: forward slash, forward slash, insert new tree node. Line 32, indented four times: if, left parenthesis, left node = = null, right parenthesis. Line 33, indented four times: left brace. Line 34, indented four times: left node = new tree node, left parenthesis, insert value, right parenthesis, semicolon. Line 35, indented three times: right brace. Line 36, indented three times: else, forward slash, forward slash, continue traversing left sub tree. Line 37, indented three times: left brace. Line 38, indented four times: left node, period, insert, left parenthesis, insert value, right parenthesis, semicolon. Line 39, indented three times: right brace. Line 40,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79" y="1707956"/>
            <a:ext cx="7996641" cy="3701968"/>
          </a:xfrm>
          <a:prstGeom prst="rect">
            <a:avLst/>
          </a:prstGeom>
        </p:spPr>
      </p:pic>
    </p:spTree>
    <p:extLst>
      <p:ext uri="{BB962C8B-B14F-4D97-AF65-F5344CB8AC3E}">
        <p14:creationId xmlns:p14="http://schemas.microsoft.com/office/powerpoint/2010/main" val="12216589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14084" cy="1066799"/>
          </a:xfrm>
        </p:spPr>
        <p:txBody>
          <a:bodyPr anchor="b"/>
          <a:lstStyle/>
          <a:p>
            <a:r>
              <a:rPr lang="en-US" dirty="0"/>
              <a:t>Figure 19.20 Declaration of Class </a:t>
            </a:r>
            <a:r>
              <a:rPr lang="en-US" dirty="0">
                <a:latin typeface="Consolas" panose="020B0609020204030204" pitchFamily="49" charset="0"/>
              </a:rPr>
              <a:t>TreeNode</a:t>
            </a:r>
            <a:r>
              <a:rPr lang="en-US" dirty="0"/>
              <a:t> and Class </a:t>
            </a:r>
            <a:r>
              <a:rPr lang="en-US" dirty="0">
                <a:latin typeface="Consolas" panose="020B0609020204030204" pitchFamily="49" charset="0"/>
              </a:rPr>
              <a:t>Tree</a:t>
            </a:r>
            <a:r>
              <a:rPr lang="en-US" b="0" dirty="0" smtClean="0"/>
              <a:t> </a:t>
            </a:r>
            <a:r>
              <a:rPr lang="en-US" sz="2000" b="0" dirty="0" smtClean="0"/>
              <a:t>(3 </a:t>
            </a:r>
            <a:r>
              <a:rPr lang="en-US" sz="2000" b="0" dirty="0"/>
              <a:t>of 7)</a:t>
            </a:r>
            <a:endParaRPr lang="en-US" dirty="0"/>
          </a:p>
        </p:txBody>
      </p:sp>
      <p:pic>
        <p:nvPicPr>
          <p:cNvPr id="5" name="Picture 4" descr="Line 41, indented twice: else if, left parenthesis, insert value, right angle bracket, data, right parenthesis, forward slash, forward slash, insert in right sub tree. Line 42, indented twice: left brace. Line 43, indented three times: forward slash, forward slash, insert new tree node. Line 44, indented three times: if, left parenthesis, right node = = null, right parenthesis. Line 45, indented three times: left brace. Line 46, indented four times: right node = new tree node, left parenthesis, insert value, right parenthesis, semicolon. Line 47, indented three times: right brace. Line 48, indented three times: else, forward slash, forward slash, continue traversing right sub tree. Line 49, indented three times: left brace. Line 50, indented five times: right node, period, insert, left parenthesis, insert value, right parenthesis, semicolon. Line 51, indented four times: right brace. Line 52, indented three times: right brace. Line 53, indented twice: right brace. Line 54, indented once: right brace. Line 5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56" y="1702562"/>
            <a:ext cx="7899372" cy="3361436"/>
          </a:xfrm>
          <a:prstGeom prst="rect">
            <a:avLst/>
          </a:prstGeom>
        </p:spPr>
      </p:pic>
    </p:spTree>
    <p:extLst>
      <p:ext uri="{BB962C8B-B14F-4D97-AF65-F5344CB8AC3E}">
        <p14:creationId xmlns:p14="http://schemas.microsoft.com/office/powerpoint/2010/main" val="29163433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98042" cy="1066799"/>
          </a:xfrm>
        </p:spPr>
        <p:txBody>
          <a:bodyPr anchor="b"/>
          <a:lstStyle/>
          <a:p>
            <a:r>
              <a:rPr lang="en-US" dirty="0"/>
              <a:t>Figure 19.20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(4 </a:t>
            </a:r>
            <a:r>
              <a:rPr lang="en-US" sz="2000" b="0" dirty="0"/>
              <a:t>of 7)</a:t>
            </a:r>
            <a:endParaRPr lang="en-US" dirty="0"/>
          </a:p>
        </p:txBody>
      </p:sp>
      <p:pic>
        <p:nvPicPr>
          <p:cNvPr id="4" name="Picture 3" descr="Line 56, indented once: forward slash, forward slash, class tree declaration. Line 57, indented once: public class tree. Line 58, indented once: left brace. Line 59, indented twice: private tree node, root, semicolon. Line 60: blank. Line 61, indented twice: forward slash, forward slash, insert a new node in the binary search tree. Line 62, indented twice: forward slash, forward slash, if the root node is null, comma, create the root node here. Line 63, indented twice: forward slash, forward slash, otherwise, comma, call the insert method of class tree node. Line 64, indented twice: public void insert node, left parenthesis, i n t, insert value, right parenthesis. Line 65, indented twice: left brace. Line 66, indented three times: if, left parenthesis, root = = null, right parenthesis. Line 67, indented twice: left brace. Line 68, indented three times: root = new tree node, left parenthesis, insert value, right parenthesis, semicolon. Line 69, indented twice: right brace. Line 70, indented twice: else. Line 71, indented twice: left brace. Line 72, indented three times: root, period, insert, left parenthesis, insert value, right parenthesis, semicolon. Line 73, indented twice: right brace. Line 74, indented once: right brace. Line 7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04" y="1541216"/>
            <a:ext cx="7664434" cy="4641841"/>
          </a:xfrm>
          <a:prstGeom prst="rect">
            <a:avLst/>
          </a:prstGeom>
        </p:spPr>
      </p:pic>
    </p:spTree>
    <p:extLst>
      <p:ext uri="{BB962C8B-B14F-4D97-AF65-F5344CB8AC3E}">
        <p14:creationId xmlns:p14="http://schemas.microsoft.com/office/powerpoint/2010/main" val="11904117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066799"/>
          </a:xfrm>
        </p:spPr>
        <p:txBody>
          <a:bodyPr anchor="b"/>
          <a:lstStyle/>
          <a:p>
            <a:r>
              <a:rPr lang="en-US" dirty="0"/>
              <a:t>Figure 19.20 Declaration of Class </a:t>
            </a:r>
            <a:r>
              <a:rPr lang="en-US" dirty="0">
                <a:latin typeface="Consolas" panose="020B0609020204030204" pitchFamily="49" charset="0"/>
              </a:rPr>
              <a:t>TreeNode</a:t>
            </a:r>
            <a:r>
              <a:rPr lang="en-US" dirty="0"/>
              <a:t> and Class </a:t>
            </a:r>
            <a:r>
              <a:rPr lang="en-US" dirty="0">
                <a:latin typeface="Consolas" panose="020B0609020204030204" pitchFamily="49" charset="0"/>
              </a:rPr>
              <a:t>Tree</a:t>
            </a:r>
            <a:r>
              <a:rPr lang="en-US" b="0" dirty="0" smtClean="0"/>
              <a:t> </a:t>
            </a:r>
            <a:r>
              <a:rPr lang="en-US" sz="2000" b="0" dirty="0" smtClean="0"/>
              <a:t>(5 </a:t>
            </a:r>
            <a:r>
              <a:rPr lang="en-US" sz="2000" b="0" dirty="0"/>
              <a:t>of 7)</a:t>
            </a:r>
            <a:endParaRPr lang="en-US" dirty="0"/>
          </a:p>
        </p:txBody>
      </p:sp>
      <p:pic>
        <p:nvPicPr>
          <p:cNvPr id="4" name="Picture 3" descr="Line 76, indented twice: forward slash, forward slash, begin preorder traversal. Line 77, indented twice: public void preorder traversal, left parenthesis, right parenthesis. Line 78, indented twice: left brace. Line 79, indented three times: preorder helper, left parenthesis, root, right parenthesis, semicolon. Line 80, indented twice: right brace. Line 81: blank. Line 82, indented twice: forward slash, forward slash, recursive method to perform preorder traversal. Line 83, indented twice: private void preorder helper, left parenthesis, tree node, node, right parenthesis. Line 84, indented twice: left brace. Line 85, indented three times: if, left parenthesis, node, exclamation point = null, right parenthesis. Line 86, indented three times: left brace. Line 87, indented four times: forward slash, forward slash, output node data. Line 88, indented four times: console, period, write, left parenthesis, dollar, open quotes, left brace, node, period, data, right brace, close quotes, right parenthesis, semicolon. Line 89: blank. Line 90, indented four times: forward slash, forward slash, traverse left sub tree. Line 91, indented four times: preorder helper, left parenthesis, node, period, left node, right parenthesis, semicolon. Line 92: blank. Line 93, indented four times: forward slash, forward slash, traverse right sub tree. Line 94, indented four times: preorder helper, left parenthesis, node, period, right node, right parenthesis, semicolon. Line 95, indented three times: right brace. Line 96, indented twice: right brace. Line 97: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874" y="1542621"/>
            <a:ext cx="7386652" cy="4788844"/>
          </a:xfrm>
          <a:prstGeom prst="rect">
            <a:avLst/>
          </a:prstGeom>
        </p:spPr>
      </p:pic>
    </p:spTree>
    <p:extLst>
      <p:ext uri="{BB962C8B-B14F-4D97-AF65-F5344CB8AC3E}">
        <p14:creationId xmlns:p14="http://schemas.microsoft.com/office/powerpoint/2010/main" val="176826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Simple-Type </a:t>
            </a:r>
            <a:r>
              <a:rPr lang="en-US" dirty="0">
                <a:latin typeface="Consolas" panose="020B0609020204030204" pitchFamily="49" charset="0"/>
              </a:rPr>
              <a:t>struct</a:t>
            </a:r>
            <a:r>
              <a:rPr lang="en-US" dirty="0"/>
              <a:t>s, Boxing and Unboxing </a:t>
            </a:r>
            <a:r>
              <a:rPr lang="en-US" sz="2000" b="0" dirty="0"/>
              <a:t>(4 of 4)</a:t>
            </a:r>
            <a:endParaRPr lang="en-US" dirty="0"/>
          </a:p>
        </p:txBody>
      </p:sp>
      <p:sp>
        <p:nvSpPr>
          <p:cNvPr id="3" name="Text Placeholder 2"/>
          <p:cNvSpPr>
            <a:spLocks noGrp="1"/>
          </p:cNvSpPr>
          <p:nvPr>
            <p:ph type="body" idx="1"/>
          </p:nvPr>
        </p:nvSpPr>
        <p:spPr>
          <a:xfrm>
            <a:off x="457200" y="1600201"/>
            <a:ext cx="8229600" cy="693176"/>
          </a:xfrm>
        </p:spPr>
        <p:txBody>
          <a:bodyPr/>
          <a:lstStyle/>
          <a:p>
            <a:r>
              <a:rPr lang="en-US" sz="2000" dirty="0">
                <a:latin typeface="+mn-lt"/>
              </a:rPr>
              <a:t>Boxing conversions can be performed either explicitly or implicitly as shown in the following statements</a:t>
            </a:r>
            <a:r>
              <a:rPr lang="en-US" sz="2000" dirty="0" smtClean="0">
                <a:latin typeface="+mn-lt"/>
              </a:rPr>
              <a:t>:</a:t>
            </a:r>
            <a:endParaRPr lang="en-US" sz="2000" dirty="0">
              <a:latin typeface="+mn-lt"/>
            </a:endParaRPr>
          </a:p>
        </p:txBody>
      </p:sp>
      <p:pic>
        <p:nvPicPr>
          <p:cNvPr id="9" name="Picture 8" descr="Code has 3 lines, as follows. Line 1. I n t I = 5 semicolon forward slash forward slash create an I n t value. Line 2. Object object 1 equals left parenthesis object right parenthesis I semicolon forward slash forward slash explicitly box the I n t value. Line 3. Object object 2 = I semicolon forward slash forward slash implicitly box the I n t value."/>
          <p:cNvPicPr>
            <a:picLocks noChangeAspect="1"/>
          </p:cNvPicPr>
          <p:nvPr/>
        </p:nvPicPr>
        <p:blipFill>
          <a:blip r:embed="rId2"/>
          <a:stretch>
            <a:fillRect/>
          </a:stretch>
        </p:blipFill>
        <p:spPr>
          <a:xfrm>
            <a:off x="1005531" y="2340072"/>
            <a:ext cx="7132938" cy="993734"/>
          </a:xfrm>
          <a:prstGeom prst="rect">
            <a:avLst/>
          </a:prstGeom>
        </p:spPr>
      </p:pic>
      <p:sp>
        <p:nvSpPr>
          <p:cNvPr id="4" name="Content Placeholder 3"/>
          <p:cNvSpPr>
            <a:spLocks noGrp="1"/>
          </p:cNvSpPr>
          <p:nvPr>
            <p:ph sz="quarter" idx="13"/>
          </p:nvPr>
        </p:nvSpPr>
        <p:spPr>
          <a:xfrm>
            <a:off x="457200" y="3320799"/>
            <a:ext cx="8398042" cy="1748506"/>
          </a:xfrm>
        </p:spPr>
        <p:txBody>
          <a:bodyPr/>
          <a:lstStyle/>
          <a:p>
            <a:pPr eaLnBrk="1" hangingPunct="1">
              <a:defRPr/>
            </a:pPr>
            <a:r>
              <a:rPr lang="en-US" sz="2000" dirty="0">
                <a:latin typeface="+mn-lt"/>
              </a:rPr>
              <a:t>After executing the preceding code, both </a:t>
            </a:r>
            <a:r>
              <a:rPr lang="en-US" sz="2000" dirty="0">
                <a:latin typeface="Consolas" panose="020B0609020204030204" pitchFamily="49" charset="0"/>
              </a:rPr>
              <a:t>object1</a:t>
            </a:r>
            <a:r>
              <a:rPr lang="en-US" sz="2000" dirty="0">
                <a:latin typeface="+mn-lt"/>
              </a:rPr>
              <a:t> and </a:t>
            </a:r>
            <a:r>
              <a:rPr lang="en-US" sz="2000" dirty="0">
                <a:latin typeface="Consolas" panose="020B0609020204030204" pitchFamily="49" charset="0"/>
              </a:rPr>
              <a:t>object2</a:t>
            </a:r>
            <a:r>
              <a:rPr lang="en-US" sz="2000" dirty="0">
                <a:latin typeface="+mn-lt"/>
              </a:rPr>
              <a:t> refer to two different </a:t>
            </a:r>
            <a:r>
              <a:rPr lang="en-US" sz="2000" dirty="0">
                <a:latin typeface="Consolas" panose="020B0609020204030204" pitchFamily="49" charset="0"/>
              </a:rPr>
              <a:t>object</a:t>
            </a:r>
            <a:r>
              <a:rPr lang="en-US" sz="2000" dirty="0">
                <a:latin typeface="+mn-lt"/>
              </a:rPr>
              <a:t>s that contain a copy of the integer value in int variable i</a:t>
            </a:r>
            <a:r>
              <a:rPr lang="en-US" sz="2000" dirty="0" smtClean="0">
                <a:latin typeface="+mn-lt"/>
              </a:rPr>
              <a:t>.</a:t>
            </a:r>
            <a:endParaRPr lang="en-US" sz="2000" dirty="0">
              <a:latin typeface="+mn-lt"/>
            </a:endParaRPr>
          </a:p>
          <a:p>
            <a:pPr eaLnBrk="1" hangingPunct="1">
              <a:defRPr/>
            </a:pPr>
            <a:r>
              <a:rPr lang="en-US" sz="2000" dirty="0">
                <a:latin typeface="+mn-lt"/>
              </a:rPr>
              <a:t>An </a:t>
            </a:r>
            <a:r>
              <a:rPr lang="en-US" sz="2000" b="1" dirty="0">
                <a:solidFill>
                  <a:schemeClr val="tx1"/>
                </a:solidFill>
                <a:latin typeface="+mn-lt"/>
              </a:rPr>
              <a:t>unboxing conversion</a:t>
            </a:r>
            <a:r>
              <a:rPr lang="en-US" sz="2000" dirty="0">
                <a:solidFill>
                  <a:srgbClr val="0000FF"/>
                </a:solidFill>
                <a:latin typeface="+mn-lt"/>
              </a:rPr>
              <a:t> </a:t>
            </a:r>
            <a:r>
              <a:rPr lang="en-US" sz="2000" dirty="0">
                <a:latin typeface="+mn-lt"/>
              </a:rPr>
              <a:t>can be used to explicitly convert an </a:t>
            </a:r>
            <a:r>
              <a:rPr lang="en-US" sz="2000" dirty="0">
                <a:latin typeface="Consolas" panose="020B0609020204030204" pitchFamily="49" charset="0"/>
              </a:rPr>
              <a:t>object</a:t>
            </a:r>
            <a:r>
              <a:rPr lang="en-US" sz="2000" dirty="0">
                <a:latin typeface="+mn-lt"/>
              </a:rPr>
              <a:t> reference to a simple value, as shown in the following statement:</a:t>
            </a:r>
          </a:p>
        </p:txBody>
      </p:sp>
      <p:pic>
        <p:nvPicPr>
          <p:cNvPr id="11" name="Picture 10" descr="I n t I n t 1 = left parenthesis I n t right parenthesis object 1 semicolon forward slash forward slash explicitly unbox the I n t value."/>
          <p:cNvPicPr>
            <a:picLocks noChangeAspect="1"/>
          </p:cNvPicPr>
          <p:nvPr/>
        </p:nvPicPr>
        <p:blipFill>
          <a:blip r:embed="rId3"/>
          <a:stretch>
            <a:fillRect/>
          </a:stretch>
        </p:blipFill>
        <p:spPr>
          <a:xfrm>
            <a:off x="1115268" y="5222656"/>
            <a:ext cx="7023201" cy="426757"/>
          </a:xfrm>
          <a:prstGeom prst="rect">
            <a:avLst/>
          </a:prstGeom>
        </p:spPr>
      </p:pic>
      <p:sp>
        <p:nvSpPr>
          <p:cNvPr id="5" name="Content Placeholder 4"/>
          <p:cNvSpPr>
            <a:spLocks noGrp="1"/>
          </p:cNvSpPr>
          <p:nvPr>
            <p:ph sz="quarter" idx="14"/>
          </p:nvPr>
        </p:nvSpPr>
        <p:spPr>
          <a:xfrm>
            <a:off x="457200" y="5634664"/>
            <a:ext cx="8232775" cy="736639"/>
          </a:xfrm>
        </p:spPr>
        <p:txBody>
          <a:bodyPr/>
          <a:lstStyle/>
          <a:p>
            <a:r>
              <a:rPr lang="en-US" sz="2000" dirty="0">
                <a:latin typeface="+mn-lt"/>
              </a:rPr>
              <a:t>Explicitly attempting to unbox an object reference that does not refer to the correct simple value type causes an </a:t>
            </a:r>
            <a:r>
              <a:rPr lang="en-US" sz="2000" b="1" dirty="0">
                <a:solidFill>
                  <a:schemeClr val="tx1"/>
                </a:solidFill>
                <a:latin typeface="Consolas" panose="020B0609020204030204" pitchFamily="49" charset="0"/>
              </a:rPr>
              <a:t>InvalidCastException</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4880581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478253" cy="1066799"/>
          </a:xfrm>
        </p:spPr>
        <p:txBody>
          <a:bodyPr anchor="b"/>
          <a:lstStyle/>
          <a:p>
            <a:r>
              <a:rPr lang="en-US" dirty="0"/>
              <a:t>Figure 19.20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smtClean="0"/>
              <a:t>(6 </a:t>
            </a:r>
            <a:r>
              <a:rPr lang="en-US" sz="2000" b="0" dirty="0"/>
              <a:t>of 7)</a:t>
            </a:r>
            <a:endParaRPr lang="en-US" dirty="0"/>
          </a:p>
        </p:txBody>
      </p:sp>
      <p:pic>
        <p:nvPicPr>
          <p:cNvPr id="4" name="Picture 3" descr="Line 98, indented twice: forward slash, forward slash, begin in order, traversal. Line 99, indented twice: public void in order traversal, left parenthesis, right parenthesis. Line 100, indented twice: left brace. Line 101, indented three times: in order helper, left parenthesis, root, right parenthesis, semicolon. Line 102, indented twice: right brace. Line 103: blank. Line 104, indented twice: forward slash, forward slash, recursive method to perform in order, traversal. Line 105, indented twice: private void in order helper, left parenthesis, tree node, node, right parenthesis. Line 106, indented twice: left brace. Line 107, indented three times: if, left parenthesis, node, exclamation point = null, right parenthesis. Line 108, indented three times: left brace. Line 109, indented four times: forward slash, forward slash, traverse left sub tree. Line 110, indented four times: in order helper, left parenthesis, node, period, left node, right parenthesis, semicolon. Line 111: blank. Line 112, indented four times: forward slash, forward slash, output node data. Line 113, indented four times: console, period, write, left parenthesis, dollar, open quotes, left brace, node, period, data, right brace, close quotes, right parenthesis, semicolon. Line 114: blank. Line 115, indented four times: forward slash, forward slash, traverse right sub tree. Line 116, indented four times: in order helper, left parenthesis, node, period, right node, right parenthesis, semicolon. Line 117, indented three times: right brace. Line 118, indented twice: right brace. Line 1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51" y="1564015"/>
            <a:ext cx="7553749" cy="4747038"/>
          </a:xfrm>
          <a:prstGeom prst="rect">
            <a:avLst/>
          </a:prstGeom>
        </p:spPr>
      </p:pic>
    </p:spTree>
    <p:extLst>
      <p:ext uri="{BB962C8B-B14F-4D97-AF65-F5344CB8AC3E}">
        <p14:creationId xmlns:p14="http://schemas.microsoft.com/office/powerpoint/2010/main" val="39040401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066799"/>
          </a:xfrm>
        </p:spPr>
        <p:txBody>
          <a:bodyPr anchor="b"/>
          <a:lstStyle/>
          <a:p>
            <a:r>
              <a:rPr lang="en-US" dirty="0"/>
              <a:t>Figure 19.20 </a:t>
            </a:r>
            <a:r>
              <a:rPr lang="en-US" dirty="0" smtClean="0"/>
              <a:t>Declaration of Class </a:t>
            </a:r>
            <a:r>
              <a:rPr lang="en-US" dirty="0" smtClean="0">
                <a:latin typeface="Consolas" panose="020B0609020204030204" pitchFamily="49" charset="0"/>
              </a:rPr>
              <a:t>TreeNode</a:t>
            </a:r>
            <a:r>
              <a:rPr lang="en-US" dirty="0" smtClean="0"/>
              <a:t> and Class </a:t>
            </a:r>
            <a:r>
              <a:rPr lang="en-US" dirty="0" smtClean="0">
                <a:latin typeface="Consolas" panose="020B0609020204030204" pitchFamily="49" charset="0"/>
              </a:rPr>
              <a:t>Tree</a:t>
            </a:r>
            <a:r>
              <a:rPr lang="en-US" b="0" dirty="0" smtClean="0"/>
              <a:t> </a:t>
            </a:r>
            <a:r>
              <a:rPr lang="en-US" sz="2000" b="0" dirty="0"/>
              <a:t>(7 of 7)</a:t>
            </a:r>
            <a:endParaRPr lang="en-US" dirty="0"/>
          </a:p>
        </p:txBody>
      </p:sp>
      <p:pic>
        <p:nvPicPr>
          <p:cNvPr id="4" name="Picture 3" descr="Line 120, indented twice: forward slash, forward slash, begin post order, traversal. Line 121, indented twice: public void post order traversal, left parenthesis, right parenthesis. Line 122, indented twice: left brace. Line 123, indented three times: post order helper, left parenthesis, root, right parenthesis, semicolon. Line 124, indented twice: right brace. Line 125: blank. Line 126, indented twice: forward slash, forward slash, recursive method to perform post order, traversal. Line 127, indented twice: private void post order helper, left parenthesis, tree node node, right parenthesis. Line 128, indented twice: left brace. Line 129, indented three times: if, left parenthesis, node, exclamation point = null, right parenthesis. Line 130, indented three times: left brace. Line 131, indented four times: forward slash, forward slash, traverse left sub tree. Line 132, indented four times: post order helper, left parenthesis, node, period, left node, right parenthesis, semicolon. Line 133: blank. Line 134, indented four times: forward slash, forward slash, traverse right sub tree. Line 135, indented four times: post order helper, left parenthesis, node, period, right node, right parenthesis, semicolon. Line 136: blank. Line 137, indented four times: forward slash, forward slash, output node data. Line 138, indented four times: console, period, write, left parenthesis, dollar, open quotes, left brace, node, period, data, right brace, close quotes, right parenthesis, semicolon. Line 139, indented three times: right brace. Line 140, indented twice: right brace. Line 141, indented once: right brace. Line 14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31" y="1566287"/>
            <a:ext cx="7294937" cy="4639098"/>
          </a:xfrm>
          <a:prstGeom prst="rect">
            <a:avLst/>
          </a:prstGeom>
        </p:spPr>
      </p:pic>
    </p:spTree>
    <p:extLst>
      <p:ext uri="{BB962C8B-B14F-4D97-AF65-F5344CB8AC3E}">
        <p14:creationId xmlns:p14="http://schemas.microsoft.com/office/powerpoint/2010/main" val="39756927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19.21 Testing Class </a:t>
            </a:r>
            <a:r>
              <a:rPr lang="en-US" dirty="0">
                <a:latin typeface="Consolas" panose="020B0609020204030204" pitchFamily="49" charset="0"/>
              </a:rPr>
              <a:t>Tree</a:t>
            </a:r>
            <a:r>
              <a:rPr lang="en-US" dirty="0"/>
              <a:t> with a Binary Tree</a:t>
            </a:r>
            <a:r>
              <a:rPr lang="en-US" sz="2000" dirty="0" smtClean="0"/>
              <a:t> </a:t>
            </a:r>
            <a:r>
              <a:rPr lang="en-US" sz="2000" b="0" dirty="0" smtClean="0"/>
              <a:t>(1 </a:t>
            </a:r>
            <a:r>
              <a:rPr lang="en-US" sz="2000" b="0" dirty="0"/>
              <a:t>of </a:t>
            </a:r>
            <a:r>
              <a:rPr lang="en-US" sz="2000" b="0" dirty="0" smtClean="0"/>
              <a:t>3)</a:t>
            </a:r>
            <a:endParaRPr lang="en-US" dirty="0"/>
          </a:p>
        </p:txBody>
      </p:sp>
      <p:pic>
        <p:nvPicPr>
          <p:cNvPr id="5" name="Picture 4" descr="Program code for testing class tree with a binary tree. Line 1: forward slash, forward slash, figure period 19.21, colon, tree test, period, c s. Line 2: forward slash, forward slash, testing class tree with a binary tree. Line 3: using system, semicolon. Line 4: using binary tree library, semicolon. Line 5: blank. Line 6: forward slash, forward slash, class tree test, declaration. Line 7: class tree test. Line 8: left brace. Line 9, indented once: forward slash, forward slash, test class tree. Line 10, indented once: static void main, left parenthesis, right parenthesis. Line 11, indented once: left brace. Line 12, indented twice: tree tree = new tree, left parenthesis, right parenthesis, semicolon. Line 13: blank. Line 14, indented twice: console, period, write line, left parenthesis, open quotes, inserting values, colon, close quotes, right parenthesis, semicolon. Line 15, indented twice: random random = new random, left parenthesis, right parenthesis, semicolon. Line 16: blank. Line 17, indented twice: forward slash, forward slash, insert 10 random integers from 0 to 99 in tree. Line 18, indented twice: for, left parenthesis, v a r, i = 1, semicolon, i left angle bracket = 10, semicolon, I + +, right parenthesis. Line 19, indented twice: left brace. Line 20, indented three times: i n t, insert value, = random, period, next, left parenthesis, 100, right parenthesis, semicolon. Line 21, indented three times: console, period, write, left parenthesis, dollar, open quotes, left brace, insert value, right brace, close quotes, right parenthesis, semicolon. Line 22: blank. Line 23, indented three times: tree, period, insert node, left parenthesis, insert value, right parenthesis, semicolon. Line 24,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43" y="1556213"/>
            <a:ext cx="7067115" cy="4703287"/>
          </a:xfrm>
          <a:prstGeom prst="rect">
            <a:avLst/>
          </a:prstGeom>
        </p:spPr>
      </p:pic>
    </p:spTree>
    <p:extLst>
      <p:ext uri="{BB962C8B-B14F-4D97-AF65-F5344CB8AC3E}">
        <p14:creationId xmlns:p14="http://schemas.microsoft.com/office/powerpoint/2010/main" val="18532321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19.21 Testing Class </a:t>
            </a:r>
            <a:r>
              <a:rPr lang="en-US" dirty="0">
                <a:latin typeface="Consolas" panose="020B0609020204030204" pitchFamily="49" charset="0"/>
              </a:rPr>
              <a:t>Tree</a:t>
            </a:r>
            <a:r>
              <a:rPr lang="en-US" dirty="0"/>
              <a:t> with a Binary Tree</a:t>
            </a:r>
            <a:r>
              <a:rPr lang="en-US" sz="2000" dirty="0" smtClean="0"/>
              <a:t> </a:t>
            </a:r>
            <a:r>
              <a:rPr lang="en-US" sz="2000" b="0" dirty="0" smtClean="0"/>
              <a:t>(2 </a:t>
            </a:r>
            <a:r>
              <a:rPr lang="en-US" sz="2000" b="0" dirty="0"/>
              <a:t>of 3)</a:t>
            </a:r>
            <a:endParaRPr lang="en-US" dirty="0"/>
          </a:p>
        </p:txBody>
      </p:sp>
      <p:pic>
        <p:nvPicPr>
          <p:cNvPr id="4" name="Picture 3" descr="Line 25: blank. Line 26, indented twice: forward slash, forward slash, perform preorder traversal of tree. Line 27, indented twice: console, period, write line, left parenthesis, open quotes, back slash, n, back slash, n preorder traversal, close quotes, right parenthesis, semicolon. Line 28, indented twice: tree, period, preorder traversal, left parenthesis, right parenthesis, semicolon. Line 29: blank. Line 30, indented twice: forward slash, forward slash, perform in order, traversal of tree. Line 31, indented twice: console, period, write line, left parenthesis, open quotes, back slash, n, back slash, n in order traversal, close quotes, right parenthesis, semicolon. Line 32, indented twice: tree, period, in order traversal, left parenthesis, right parenthesis, semicolon. Line 33: blank. Line 34, indented twice: forward slash, forward slash, perform post order, traversal of tree. Line 35, indented twice: console, period, write line, left parenthesis, open quotes, back slash, n, back slash, n post order traversal, close quotes, right parenthesis, semicolon. Line 36, indented twice: tree, period, post order traversal, left parenthesis, right parenthesis, semicolon. Line 37, indented twice: console, period, write line, left parenthesis, right parenthesis, semicolon. Line 38, indented once: right brace. Line 39: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05" y="1648438"/>
            <a:ext cx="7707790" cy="3266165"/>
          </a:xfrm>
          <a:prstGeom prst="rect">
            <a:avLst/>
          </a:prstGeom>
        </p:spPr>
      </p:pic>
    </p:spTree>
    <p:extLst>
      <p:ext uri="{BB962C8B-B14F-4D97-AF65-F5344CB8AC3E}">
        <p14:creationId xmlns:p14="http://schemas.microsoft.com/office/powerpoint/2010/main" val="2717757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19.21 Testing Class </a:t>
            </a:r>
            <a:r>
              <a:rPr lang="en-US" dirty="0">
                <a:latin typeface="Consolas" panose="020B0609020204030204" pitchFamily="49" charset="0"/>
              </a:rPr>
              <a:t>Tree</a:t>
            </a:r>
            <a:r>
              <a:rPr lang="en-US" dirty="0"/>
              <a:t> with a Binary Tree</a:t>
            </a:r>
            <a:r>
              <a:rPr lang="en-US" sz="2000" dirty="0" smtClean="0"/>
              <a:t> </a:t>
            </a:r>
            <a:r>
              <a:rPr lang="en-US" sz="2000" b="0" dirty="0" smtClean="0"/>
              <a:t>(3 </a:t>
            </a:r>
            <a:r>
              <a:rPr lang="en-US" sz="2000" b="0" dirty="0"/>
              <a:t>of 3)</a:t>
            </a:r>
            <a:endParaRPr lang="en-US" dirty="0"/>
          </a:p>
        </p:txBody>
      </p:sp>
      <p:pic>
        <p:nvPicPr>
          <p:cNvPr id="4" name="Picture 3" descr="The output for testing class tree with a binary tree. Line 1: inserting values: Line 2: 39 69 94 47 50 72 55 41 97 73. Line 3: preorder traversal. Line 4: 39 69 47 41 50 55 94 72 73 97. Line 5: in order, traversal. Line 6: 39 41 47 50 55 69 72 73 94 97. Line 7: post order, traversal. Line 8: 41 55 50 47 73 72 97 94 69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65" y="1776685"/>
            <a:ext cx="7733669" cy="2508218"/>
          </a:xfrm>
          <a:prstGeom prst="rect">
            <a:avLst/>
          </a:prstGeom>
        </p:spPr>
      </p:pic>
    </p:spTree>
    <p:extLst>
      <p:ext uri="{BB962C8B-B14F-4D97-AF65-F5344CB8AC3E}">
        <p14:creationId xmlns:p14="http://schemas.microsoft.com/office/powerpoint/2010/main" val="1856621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(5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005839"/>
          </a:xfrm>
        </p:spPr>
        <p:txBody>
          <a:bodyPr/>
          <a:lstStyle/>
          <a:p>
            <a:r>
              <a:rPr lang="en-US" altLang="en-US" sz="2400" dirty="0">
                <a:latin typeface="+mn-lt"/>
              </a:rPr>
              <a:t>For the following discussion, we use the binary search tree shown in </a:t>
            </a:r>
            <a:r>
              <a:rPr lang="en-US" altLang="en-US" sz="2400" dirty="0" smtClean="0">
                <a:latin typeface="+mn-lt"/>
              </a:rPr>
              <a:t>Figure </a:t>
            </a:r>
            <a:r>
              <a:rPr lang="en-US" altLang="en-US" sz="2400" dirty="0">
                <a:latin typeface="+mn-lt"/>
              </a:rPr>
              <a:t>19.22</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7245621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19.22 Binary </a:t>
            </a:r>
            <a:r>
              <a:rPr lang="en-US" dirty="0"/>
              <a:t>search </a:t>
            </a:r>
            <a:r>
              <a:rPr lang="en-US" dirty="0" smtClean="0"/>
              <a:t>tree</a:t>
            </a:r>
            <a:endParaRPr lang="en-US" dirty="0"/>
          </a:p>
        </p:txBody>
      </p:sp>
      <p:pic>
        <p:nvPicPr>
          <p:cNvPr id="5" name="Picture 4" descr="The integer 27 is linked to 13 and 42. The integer 13 is linked to 6 and 17. The integer 42 is linked to 33 and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0" y="1803425"/>
            <a:ext cx="7715441" cy="1712405"/>
          </a:xfrm>
          <a:prstGeom prst="rect">
            <a:avLst/>
          </a:prstGeom>
        </p:spPr>
      </p:pic>
    </p:spTree>
    <p:extLst>
      <p:ext uri="{BB962C8B-B14F-4D97-AF65-F5344CB8AC3E}">
        <p14:creationId xmlns:p14="http://schemas.microsoft.com/office/powerpoint/2010/main" val="1124763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(6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977192"/>
          </a:xfrm>
        </p:spPr>
        <p:txBody>
          <a:bodyPr/>
          <a:lstStyle/>
          <a:p>
            <a:pPr marL="0" indent="0">
              <a:buNone/>
              <a:tabLst/>
              <a:defRPr/>
            </a:pPr>
            <a:r>
              <a:rPr lang="en-US" sz="2400" b="1" dirty="0">
                <a:latin typeface="+mn-lt"/>
              </a:rPr>
              <a:t>Inorder Traversal Algorithm</a:t>
            </a:r>
          </a:p>
          <a:p>
            <a:pPr eaLnBrk="1" hangingPunct="1">
              <a:defRPr/>
            </a:pPr>
            <a:r>
              <a:rPr lang="en-US" sz="2400" dirty="0">
                <a:latin typeface="+mn-lt"/>
              </a:rPr>
              <a:t>Method </a:t>
            </a:r>
            <a:r>
              <a:rPr lang="en-US" sz="2400" dirty="0">
                <a:latin typeface="Consolas" panose="020B0609020204030204" pitchFamily="49" charset="0"/>
              </a:rPr>
              <a:t>InorderHelper</a:t>
            </a:r>
            <a:r>
              <a:rPr lang="en-US" sz="2400" dirty="0">
                <a:latin typeface="+mn-lt"/>
              </a:rPr>
              <a:t> (lines 105–118) defines the steps for an </a:t>
            </a:r>
            <a:r>
              <a:rPr lang="en-US" sz="2400" b="1" dirty="0">
                <a:latin typeface="+mn-lt"/>
              </a:rPr>
              <a:t>inorder traversal</a:t>
            </a:r>
            <a:r>
              <a:rPr lang="en-US" sz="2400" dirty="0" smtClean="0">
                <a:latin typeface="+mn-lt"/>
              </a:rPr>
              <a:t>.</a:t>
            </a:r>
            <a:endParaRPr lang="en-US" sz="2400" dirty="0">
              <a:latin typeface="+mn-lt"/>
            </a:endParaRPr>
          </a:p>
          <a:p>
            <a:pPr eaLnBrk="1" hangingPunct="1">
              <a:defRPr/>
            </a:pPr>
            <a:r>
              <a:rPr lang="en-US" sz="2400" dirty="0">
                <a:latin typeface="+mn-lt"/>
              </a:rPr>
              <a:t>Those steps are as follows</a:t>
            </a:r>
            <a:r>
              <a:rPr lang="en-US" sz="2400" dirty="0" smtClean="0">
                <a:latin typeface="+mn-lt"/>
              </a:rPr>
              <a:t>:</a:t>
            </a:r>
            <a:endParaRPr lang="en-US" sz="2400" dirty="0">
              <a:latin typeface="+mn-lt"/>
            </a:endParaRPr>
          </a:p>
        </p:txBody>
      </p:sp>
      <p:sp>
        <p:nvSpPr>
          <p:cNvPr id="4" name="Text Placeholder 3"/>
          <p:cNvSpPr>
            <a:spLocks noGrp="1"/>
          </p:cNvSpPr>
          <p:nvPr>
            <p:ph type="body" idx="2"/>
          </p:nvPr>
        </p:nvSpPr>
        <p:spPr>
          <a:xfrm>
            <a:off x="457200" y="3577392"/>
            <a:ext cx="8229600" cy="2163763"/>
          </a:xfrm>
        </p:spPr>
        <p:txBody>
          <a:bodyPr/>
          <a:lstStyle/>
          <a:p>
            <a:pPr marL="432000" lvl="1" indent="-432000">
              <a:spcBef>
                <a:spcPts val="1500"/>
              </a:spcBef>
              <a:buFont typeface="+mj-lt"/>
              <a:buAutoNum type="arabicPeriod"/>
              <a:defRPr/>
            </a:pPr>
            <a:r>
              <a:rPr lang="en-US" sz="2400" dirty="0">
                <a:latin typeface="+mn-lt"/>
              </a:rPr>
              <a:t>If the argument is null, do not process the tree.</a:t>
            </a:r>
          </a:p>
          <a:p>
            <a:pPr marL="432000" lvl="1" indent="-432000">
              <a:spcBef>
                <a:spcPts val="1500"/>
              </a:spcBef>
              <a:buFont typeface="+mj-lt"/>
              <a:buAutoNum type="arabicPeriod"/>
              <a:defRPr/>
            </a:pPr>
            <a:r>
              <a:rPr lang="en-US" sz="2400" dirty="0">
                <a:latin typeface="+mn-lt"/>
              </a:rPr>
              <a:t>Traverse the left subtree with a call to</a:t>
            </a:r>
            <a:r>
              <a:rPr lang="en-US" sz="2400" dirty="0"/>
              <a:t> </a:t>
            </a:r>
            <a:r>
              <a:rPr lang="en-US" sz="2400" dirty="0">
                <a:latin typeface="Consolas" panose="020B0609020204030204" pitchFamily="49" charset="0"/>
              </a:rPr>
              <a:t>InorderHelper</a:t>
            </a:r>
          </a:p>
          <a:p>
            <a:pPr marL="432000" lvl="1" indent="-432000">
              <a:spcBef>
                <a:spcPts val="1500"/>
              </a:spcBef>
              <a:buFont typeface="+mj-lt"/>
              <a:buAutoNum type="arabicPeriod"/>
              <a:defRPr/>
            </a:pPr>
            <a:r>
              <a:rPr lang="en-US" sz="2400" dirty="0">
                <a:latin typeface="+mn-lt"/>
              </a:rPr>
              <a:t>Process the value in the node</a:t>
            </a:r>
          </a:p>
          <a:p>
            <a:pPr marL="432000" lvl="1" indent="-432000">
              <a:spcBef>
                <a:spcPts val="1500"/>
              </a:spcBef>
              <a:buFont typeface="+mj-lt"/>
              <a:buAutoNum type="arabicPeriod"/>
              <a:defRPr/>
            </a:pPr>
            <a:r>
              <a:rPr lang="en-US" sz="2400" dirty="0">
                <a:latin typeface="+mn-lt"/>
              </a:rPr>
              <a:t>Traverse the right subtree with a call to</a:t>
            </a:r>
            <a:r>
              <a:rPr lang="en-US" sz="2400" dirty="0"/>
              <a:t> </a:t>
            </a:r>
            <a:r>
              <a:rPr lang="en-US" sz="2400" dirty="0" smtClean="0">
                <a:latin typeface="Consolas" panose="020B0609020204030204" pitchFamily="49" charset="0"/>
              </a:rPr>
              <a:t>InorderHelper</a:t>
            </a:r>
            <a:endParaRPr lang="en-US" sz="2400" dirty="0">
              <a:latin typeface="Consolas" panose="020B0609020204030204" pitchFamily="49" charset="0"/>
            </a:endParaRPr>
          </a:p>
        </p:txBody>
      </p:sp>
    </p:spTree>
    <p:extLst>
      <p:ext uri="{BB962C8B-B14F-4D97-AF65-F5344CB8AC3E}">
        <p14:creationId xmlns:p14="http://schemas.microsoft.com/office/powerpoint/2010/main" val="1911888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(7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595668"/>
          </a:xfrm>
        </p:spPr>
        <p:txBody>
          <a:bodyPr/>
          <a:lstStyle/>
          <a:p>
            <a:pPr eaLnBrk="1" hangingPunct="1"/>
            <a:r>
              <a:rPr lang="en-US" altLang="en-US" sz="2400" dirty="0">
                <a:latin typeface="+mn-lt"/>
              </a:rPr>
              <a:t>The inorder traversal does not process the value in a node until the values in that node’s left subtree are processed. The inorder traversal of the tree in </a:t>
            </a:r>
            <a:r>
              <a:rPr lang="en-US" altLang="en-US" sz="2400" dirty="0" smtClean="0">
                <a:latin typeface="+mn-lt"/>
              </a:rPr>
              <a:t>Figure 19.22(see slide 96) is</a:t>
            </a:r>
            <a:endParaRPr lang="en-US" altLang="en-US" sz="2400" dirty="0">
              <a:latin typeface="+mn-lt"/>
            </a:endParaRPr>
          </a:p>
        </p:txBody>
      </p:sp>
      <p:sp>
        <p:nvSpPr>
          <p:cNvPr id="4" name="Content Placeholder 3"/>
          <p:cNvSpPr>
            <a:spLocks noGrp="1"/>
          </p:cNvSpPr>
          <p:nvPr>
            <p:ph sz="quarter" idx="13"/>
          </p:nvPr>
        </p:nvSpPr>
        <p:spPr>
          <a:xfrm>
            <a:off x="457200" y="3225365"/>
            <a:ext cx="8229600" cy="406143"/>
          </a:xfrm>
        </p:spPr>
        <p:txBody>
          <a:bodyPr/>
          <a:lstStyle/>
          <a:p>
            <a:pPr marL="0" indent="752475">
              <a:buNone/>
            </a:pPr>
            <a:r>
              <a:rPr lang="en-US" altLang="en-US" sz="2400" dirty="0">
                <a:latin typeface="Consolas" panose="020B0609020204030204" pitchFamily="49" charset="0"/>
              </a:rPr>
              <a:t>6 13 17 27 33 42 </a:t>
            </a:r>
            <a:r>
              <a:rPr lang="en-US" altLang="en-US" sz="2400" dirty="0" smtClean="0">
                <a:latin typeface="Consolas" panose="020B0609020204030204" pitchFamily="49" charset="0"/>
              </a:rPr>
              <a:t>48</a:t>
            </a:r>
            <a:endParaRPr lang="en-US" altLang="en-US" sz="2400" dirty="0">
              <a:latin typeface="Consolas" panose="020B0609020204030204" pitchFamily="49" charset="0"/>
            </a:endParaRPr>
          </a:p>
        </p:txBody>
      </p:sp>
      <p:sp>
        <p:nvSpPr>
          <p:cNvPr id="5" name="Content Placeholder 4"/>
          <p:cNvSpPr>
            <a:spLocks noGrp="1"/>
          </p:cNvSpPr>
          <p:nvPr>
            <p:ph sz="quarter" idx="14"/>
          </p:nvPr>
        </p:nvSpPr>
        <p:spPr>
          <a:xfrm>
            <a:off x="457200" y="3744964"/>
            <a:ext cx="8232775" cy="2089611"/>
          </a:xfrm>
        </p:spPr>
        <p:txBody>
          <a:bodyPr/>
          <a:lstStyle/>
          <a:p>
            <a:pPr eaLnBrk="1" hangingPunct="1"/>
            <a:r>
              <a:rPr lang="en-US" altLang="en-US" sz="2400" dirty="0">
                <a:latin typeface="+mn-lt"/>
              </a:rPr>
              <a:t>The inorder traversal of a binary search tree displays the node values in ascending order.</a:t>
            </a:r>
          </a:p>
          <a:p>
            <a:pPr eaLnBrk="1" hangingPunct="1"/>
            <a:r>
              <a:rPr lang="en-US" altLang="en-US" sz="2400" dirty="0">
                <a:latin typeface="+mn-lt"/>
              </a:rPr>
              <a:t>The process of creating a binary search tree actually sorts the data (when coupled with an inorder traversal)—thus, this process is called the </a:t>
            </a:r>
            <a:r>
              <a:rPr lang="en-US" altLang="en-US" sz="2400" b="1" dirty="0">
                <a:solidFill>
                  <a:schemeClr val="tx1"/>
                </a:solidFill>
                <a:latin typeface="+mn-lt"/>
              </a:rPr>
              <a:t>binary-tree sort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1531419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 Trees </a:t>
            </a:r>
            <a:r>
              <a:rPr lang="en-US" sz="2000" b="0" dirty="0" smtClean="0"/>
              <a:t>(8 </a:t>
            </a:r>
            <a:r>
              <a:rPr lang="en-US" sz="2000" b="0" dirty="0"/>
              <a:t>of </a:t>
            </a:r>
            <a:r>
              <a:rPr lang="en-US" sz="2000" b="0" dirty="0" smtClean="0"/>
              <a:t>12)</a:t>
            </a:r>
            <a:endParaRPr lang="en-US" dirty="0"/>
          </a:p>
        </p:txBody>
      </p:sp>
      <p:sp>
        <p:nvSpPr>
          <p:cNvPr id="3" name="Text Placeholder 2"/>
          <p:cNvSpPr>
            <a:spLocks noGrp="1"/>
          </p:cNvSpPr>
          <p:nvPr>
            <p:ph type="body" idx="1"/>
          </p:nvPr>
        </p:nvSpPr>
        <p:spPr>
          <a:xfrm>
            <a:off x="457200" y="1600201"/>
            <a:ext cx="8229600" cy="1961150"/>
          </a:xfrm>
        </p:spPr>
        <p:txBody>
          <a:bodyPr/>
          <a:lstStyle/>
          <a:p>
            <a:pPr marL="0" indent="0">
              <a:buNone/>
              <a:defRPr/>
            </a:pPr>
            <a:r>
              <a:rPr lang="en-US" sz="2400" b="1" dirty="0">
                <a:latin typeface="+mn-lt"/>
              </a:rPr>
              <a:t>Preorder Traversal Algorithm</a:t>
            </a:r>
          </a:p>
          <a:p>
            <a:pPr eaLnBrk="1" hangingPunct="1">
              <a:defRPr/>
            </a:pPr>
            <a:r>
              <a:rPr lang="en-US" sz="2400" dirty="0">
                <a:latin typeface="+mn-lt"/>
              </a:rPr>
              <a:t>Method </a:t>
            </a:r>
            <a:r>
              <a:rPr lang="en-US" sz="2400" dirty="0">
                <a:latin typeface="Consolas" panose="020B0609020204030204" pitchFamily="49" charset="0"/>
              </a:rPr>
              <a:t>PreorderHelper</a:t>
            </a:r>
            <a:r>
              <a:rPr lang="en-US" sz="2400" dirty="0">
                <a:latin typeface="+mn-lt"/>
              </a:rPr>
              <a:t> (lines 83–96) defines the steps for a </a:t>
            </a:r>
            <a:r>
              <a:rPr lang="en-US" sz="2400" b="1" dirty="0">
                <a:latin typeface="+mn-lt"/>
              </a:rPr>
              <a:t>preorder traversal</a:t>
            </a:r>
            <a:r>
              <a:rPr lang="en-US" sz="2400" dirty="0" smtClean="0">
                <a:latin typeface="+mn-lt"/>
              </a:rPr>
              <a:t>.</a:t>
            </a:r>
            <a:endParaRPr lang="en-US" sz="2400" dirty="0">
              <a:latin typeface="+mn-lt"/>
            </a:endParaRPr>
          </a:p>
          <a:p>
            <a:pPr eaLnBrk="1" hangingPunct="1">
              <a:defRPr/>
            </a:pPr>
            <a:r>
              <a:rPr lang="en-US" sz="2400" dirty="0">
                <a:latin typeface="+mn-lt"/>
              </a:rPr>
              <a:t>Those steps are as follows</a:t>
            </a:r>
            <a:r>
              <a:rPr lang="en-US" sz="2400" dirty="0" smtClean="0">
                <a:latin typeface="+mn-lt"/>
              </a:rPr>
              <a:t>:</a:t>
            </a:r>
            <a:endParaRPr lang="en-US" sz="2400" dirty="0">
              <a:latin typeface="+mn-lt"/>
            </a:endParaRPr>
          </a:p>
        </p:txBody>
      </p:sp>
      <p:sp>
        <p:nvSpPr>
          <p:cNvPr id="4" name="Text Placeholder 3"/>
          <p:cNvSpPr>
            <a:spLocks noGrp="1"/>
          </p:cNvSpPr>
          <p:nvPr>
            <p:ph type="body" idx="2"/>
          </p:nvPr>
        </p:nvSpPr>
        <p:spPr>
          <a:xfrm>
            <a:off x="457200" y="3561350"/>
            <a:ext cx="8229600" cy="2163763"/>
          </a:xfrm>
        </p:spPr>
        <p:txBody>
          <a:bodyPr/>
          <a:lstStyle/>
          <a:p>
            <a:pPr marL="432000" lvl="1" indent="-432000">
              <a:spcBef>
                <a:spcPts val="1500"/>
              </a:spcBef>
              <a:buFont typeface="+mj-lt"/>
              <a:buAutoNum type="arabicPeriod"/>
              <a:defRPr/>
            </a:pPr>
            <a:r>
              <a:rPr lang="en-US" sz="2400" dirty="0">
                <a:latin typeface="+mn-lt"/>
              </a:rPr>
              <a:t>If the argument is null, do not process the tree.</a:t>
            </a:r>
          </a:p>
          <a:p>
            <a:pPr marL="432000" lvl="1" indent="-432000">
              <a:spcBef>
                <a:spcPts val="1500"/>
              </a:spcBef>
              <a:buFont typeface="+mj-lt"/>
              <a:buAutoNum type="arabicPeriod"/>
              <a:defRPr/>
            </a:pPr>
            <a:r>
              <a:rPr lang="en-US" sz="2400" dirty="0">
                <a:latin typeface="+mn-lt"/>
              </a:rPr>
              <a:t>Process the value in the node</a:t>
            </a:r>
          </a:p>
          <a:p>
            <a:pPr marL="432000" lvl="1" indent="-432000">
              <a:spcBef>
                <a:spcPts val="1500"/>
              </a:spcBef>
              <a:buFont typeface="+mj-lt"/>
              <a:buAutoNum type="arabicPeriod"/>
              <a:defRPr/>
            </a:pPr>
            <a:r>
              <a:rPr lang="en-US" sz="2400" dirty="0">
                <a:latin typeface="+mn-lt"/>
              </a:rPr>
              <a:t>Traverse the left subtree with a call to PreorderHelper</a:t>
            </a:r>
          </a:p>
          <a:p>
            <a:pPr marL="432000" lvl="1" indent="-432000">
              <a:spcBef>
                <a:spcPts val="1500"/>
              </a:spcBef>
              <a:buFont typeface="+mj-lt"/>
              <a:buAutoNum type="arabicPeriod"/>
              <a:defRPr/>
            </a:pPr>
            <a:r>
              <a:rPr lang="en-US" sz="2400" dirty="0">
                <a:latin typeface="+mn-lt"/>
              </a:rPr>
              <a:t>Traverse the right subtree with a call to </a:t>
            </a:r>
            <a:r>
              <a:rPr lang="en-US" sz="2400" dirty="0" smtClean="0">
                <a:latin typeface="+mn-lt"/>
              </a:rPr>
              <a:t>PreorderHelper</a:t>
            </a:r>
            <a:endParaRPr lang="en-US" sz="2400" dirty="0">
              <a:latin typeface="+mn-lt"/>
            </a:endParaRPr>
          </a:p>
        </p:txBody>
      </p:sp>
    </p:spTree>
    <p:extLst>
      <p:ext uri="{BB962C8B-B14F-4D97-AF65-F5344CB8AC3E}">
        <p14:creationId xmlns:p14="http://schemas.microsoft.com/office/powerpoint/2010/main" val="2875388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8939</TotalTime>
  <Words>4682</Words>
  <Application>Microsoft Office PowerPoint</Application>
  <PresentationFormat>On-screen Show (4:3)</PresentationFormat>
  <Paragraphs>318</Paragraphs>
  <Slides>118</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118</vt:i4>
      </vt:variant>
    </vt:vector>
  </HeadingPairs>
  <TitlesOfParts>
    <vt:vector size="127" baseType="lpstr">
      <vt:lpstr>Arial</vt:lpstr>
      <vt:lpstr>Calibri</vt:lpstr>
      <vt:lpstr>Consolas</vt:lpstr>
      <vt:lpstr>Noto Sans Symbols</vt:lpstr>
      <vt:lpstr>Times New Roman</vt:lpstr>
      <vt:lpstr>Verdana</vt:lpstr>
      <vt:lpstr>508 Lecture</vt:lpstr>
      <vt:lpstr>1_508 Lecture</vt:lpstr>
      <vt:lpstr>Equation</vt:lpstr>
      <vt:lpstr>Visual C Sharp ® How to Program</vt:lpstr>
      <vt:lpstr>Learning Objectives</vt:lpstr>
      <vt:lpstr>Outline</vt:lpstr>
      <vt:lpstr>19.1 Introduction (1 of 2)</vt:lpstr>
      <vt:lpstr>19.1 Introduction (2 of 2)</vt:lpstr>
      <vt:lpstr>19.2 Simple-Type structs, Boxing and Unboxing (1 of 4)</vt:lpstr>
      <vt:lpstr>19.2 Simple-Type structs, Boxing and Unboxing (2 of 4)</vt:lpstr>
      <vt:lpstr>19.2 Simple-Type structs, Boxing and Unboxing (3 of 4)</vt:lpstr>
      <vt:lpstr>19.2 Simple-Type structs, Boxing and Unboxing (4 of 4)</vt:lpstr>
      <vt:lpstr>19.3 Self-Referential Classes (1 of 3)</vt:lpstr>
      <vt:lpstr>Figure 19.1 Self-Referential Node Class Declaration</vt:lpstr>
      <vt:lpstr>19.3 Self-Referential Classes (2 of 3)</vt:lpstr>
      <vt:lpstr>19.1 Common Programming Error</vt:lpstr>
      <vt:lpstr>Figure 19.2 Self-Referential Class Objects Linked Together</vt:lpstr>
      <vt:lpstr>19.3 Self-Referential Classes (3 of 3)</vt:lpstr>
      <vt:lpstr>19.4 Linked Lists (1 of 14)</vt:lpstr>
      <vt:lpstr>19.4 Linked Lists (2 of 14)</vt:lpstr>
      <vt:lpstr>19.4 Linked Lists (3 of 14)</vt:lpstr>
      <vt:lpstr>Performance Tip 19.1</vt:lpstr>
      <vt:lpstr>19.4 Linked Lists (4 of 14)</vt:lpstr>
      <vt:lpstr>Performance Tip 19.2</vt:lpstr>
      <vt:lpstr>Performance Tip 19.3</vt:lpstr>
      <vt:lpstr>Figure 19.3 Linked List Graphical Representation</vt:lpstr>
      <vt:lpstr>19.4 Linked Lists (5 of 14)</vt:lpstr>
      <vt:lpstr>Performance Tip 19.4</vt:lpstr>
      <vt:lpstr>Figure 19.4 ListNode, List and EmptyListException Class Declarations (1 of 9)</vt:lpstr>
      <vt:lpstr>Figure 19.4 ListNode, List and EmptyListException Class Declarations (2 of 9)</vt:lpstr>
      <vt:lpstr>Figure 19.4 ListNode, List and EmptyListException Class Declarations (3 of 9)</vt:lpstr>
      <vt:lpstr>Figure 19.4 ListNode, List and EmptyListException Class Declarations (4 of 9)</vt:lpstr>
      <vt:lpstr>Figure 19.4 ListNode, List and EmptyListException Class Declarations (5 of 9)</vt:lpstr>
      <vt:lpstr>Figure 19.4 ListNode, List and EmptyListException Class Declarations (6 of 9)</vt:lpstr>
      <vt:lpstr>Figure 19.4 ListNode, List and EmptyListException Class Declarations (7 of 9)</vt:lpstr>
      <vt:lpstr>Figure 19.4 ListNode, List and EmptyListException Class Declarations (8 of 9)</vt:lpstr>
      <vt:lpstr>Figure 19.4 ListNode, List and EmptyListException Class Declarations (9 of 9)</vt:lpstr>
      <vt:lpstr>Figure 19.5 Testing Class List (1 of 4)</vt:lpstr>
      <vt:lpstr>Figure 19.5 Testing Class List (2 of 4)</vt:lpstr>
      <vt:lpstr>Figure 19.5 Testing Class List (3 of 4)</vt:lpstr>
      <vt:lpstr>Figure 19.5 Testing Class List (4 of 4)</vt:lpstr>
      <vt:lpstr>19.4 Linked Lists (6 of 14)</vt:lpstr>
      <vt:lpstr>19.4 Linked Lists (7 of 14)</vt:lpstr>
      <vt:lpstr>19.4 Linked Lists (8 of 14)</vt:lpstr>
      <vt:lpstr>Figure 19.6 InsertAtFront Operation</vt:lpstr>
      <vt:lpstr>Performance Tip 19.5</vt:lpstr>
      <vt:lpstr>19.4 Linked Lists (9 of 14)</vt:lpstr>
      <vt:lpstr>19.4 Linked Lists (10 of 14)</vt:lpstr>
      <vt:lpstr>Figurer 19.7 InsertAtBack Operation</vt:lpstr>
      <vt:lpstr>19.4 Linked Lists (11 of 14)</vt:lpstr>
      <vt:lpstr>Figure 19.8 RemoveFromFront Operation</vt:lpstr>
      <vt:lpstr>19.4 Linked Lists (12 of 14)</vt:lpstr>
      <vt:lpstr>Figure 19.9 RemoveFromBack Operation</vt:lpstr>
      <vt:lpstr>19.4 Linked Lists (13 of 14)</vt:lpstr>
      <vt:lpstr>Figure 19.10 Circular, Singly Linked List</vt:lpstr>
      <vt:lpstr>19.4 Linked Lists (14 of 14)</vt:lpstr>
      <vt:lpstr>Figure 19.11 Doubly Linked List</vt:lpstr>
      <vt:lpstr>Figure 19.12 Circular, Doubly Linked List</vt:lpstr>
      <vt:lpstr>19.5 Stacks (1 of 5)</vt:lpstr>
      <vt:lpstr>19.5 Stacks (2 of 5)</vt:lpstr>
      <vt:lpstr>Figure 19.13 Implementing a Stack by Inheriting from Class List (1 of 2)</vt:lpstr>
      <vt:lpstr>Figure 19.13 Implementing a Stack by Inheriting from Class List (2 of 2)</vt:lpstr>
      <vt:lpstr>19.5 Stacks (3 of 5)</vt:lpstr>
      <vt:lpstr>Figure 19.14 Testing Class StackInheritance (1 of 4)</vt:lpstr>
      <vt:lpstr>Figure 19.14 Testing Class StackInheritance (2 of 4)</vt:lpstr>
      <vt:lpstr>Figure 19.14 Testing Class StackInheritance (3 of 4)</vt:lpstr>
      <vt:lpstr>Figure 19.14 Testing Class StackInheritance (4 of 4)</vt:lpstr>
      <vt:lpstr>19.5 Stacks (4 of 5)</vt:lpstr>
      <vt:lpstr>19.5 Stacks (5 of 5)</vt:lpstr>
      <vt:lpstr>Figure 19.15 StackComposition Class Encapsulates Functionality of Class List (1 of 2)</vt:lpstr>
      <vt:lpstr>Figure 19.15 StackComposition Class Encapsulates Functionality of Class List (2 of 2)</vt:lpstr>
      <vt:lpstr>19.6 Queues (1 of 4)</vt:lpstr>
      <vt:lpstr>19.6 Queues (2 of 4)</vt:lpstr>
      <vt:lpstr>19.6 Queues (3 of 4)</vt:lpstr>
      <vt:lpstr>Figure 19.16 Implementing a Queue by Inheriting from Class List (1 of 2)</vt:lpstr>
      <vt:lpstr>Figure 19.16 Implementing a Queue by Inheriting from Class List (2 of 2)</vt:lpstr>
      <vt:lpstr>19.6 Queues (4 of 4)</vt:lpstr>
      <vt:lpstr>Figure 19.17 Testing Class QueueInheritance (1 of 4)</vt:lpstr>
      <vt:lpstr>Figure 19.17 Testing Class QueueInheritance (2 of 4)</vt:lpstr>
      <vt:lpstr>Figure 19.17 Testing Class QueueInheritance (3 of 4)</vt:lpstr>
      <vt:lpstr>Figure 19.17 Testing Class QueueInheritance (4 of 4)</vt:lpstr>
      <vt:lpstr>19.7 Trees (1 of 12)</vt:lpstr>
      <vt:lpstr>19.7 Trees (2 of 12)</vt:lpstr>
      <vt:lpstr>Figure 19.18 Binary-Tree Graphical Representation</vt:lpstr>
      <vt:lpstr>19.7 Trees (3 of 12)</vt:lpstr>
      <vt:lpstr>Figure 19.19 Binary Search Tree Containing 9 Values</vt:lpstr>
      <vt:lpstr>19.7 Trees (4 of 12)</vt:lpstr>
      <vt:lpstr>Figure 19.20 Declaration of Class TreeNode and Class Tree (1 of 7)</vt:lpstr>
      <vt:lpstr>Figure 19.20 Declaration of Class TreeNode and Class Tree (2 of 7)</vt:lpstr>
      <vt:lpstr>Figure 19.20 Declaration of Class TreeNode and Class Tree (3 of 7)</vt:lpstr>
      <vt:lpstr>Figure 19.20 Declaration of Class TreeNode and Class Tree (4 of 7)</vt:lpstr>
      <vt:lpstr>Figure 19.20 Declaration of Class TreeNode and Class Tree (5 of 7)</vt:lpstr>
      <vt:lpstr>Figure 19.20 Declaration of Class TreeNode and Class Tree (6 of 7)</vt:lpstr>
      <vt:lpstr>Figure 19.20 Declaration of Class TreeNode and Class Tree (7 of 7)</vt:lpstr>
      <vt:lpstr>Figure 19.21 Testing Class Tree with a Binary Tree (1 of 3)</vt:lpstr>
      <vt:lpstr>Figure 19.21 Testing Class Tree with a Binary Tree (2 of 3)</vt:lpstr>
      <vt:lpstr>Figure 19.21 Testing Class Tree with a Binary Tree (3 of 3)</vt:lpstr>
      <vt:lpstr>19.7 Trees (5 of 12)</vt:lpstr>
      <vt:lpstr>Figure 19.22 Binary search tree</vt:lpstr>
      <vt:lpstr>19.7 Trees (6 of 12)</vt:lpstr>
      <vt:lpstr>19.7 Trees (7 of 12)</vt:lpstr>
      <vt:lpstr>19.7 Trees (8 of 12)</vt:lpstr>
      <vt:lpstr>19.7 Trees (9 of 12)</vt:lpstr>
      <vt:lpstr>19.7 Trees (10 of 12)</vt:lpstr>
      <vt:lpstr>19.7 Trees (11 of 12)</vt:lpstr>
      <vt:lpstr>19.7 Trees (12 of 12)</vt:lpstr>
      <vt:lpstr>19.7.2 Binary Search Tree of IComparable Objects (1 of 2)</vt:lpstr>
      <vt:lpstr>19.7.2 Binary Search Tree of IComparable Objects (2 of 2)</vt:lpstr>
      <vt:lpstr>Figure 19.23 Declaration of Class TreeNode and Class Tree (1 of 7)</vt:lpstr>
      <vt:lpstr>Figure 19.23 Declaration of Class TreeNode and Class Tree (2 of 7)</vt:lpstr>
      <vt:lpstr>Figure 19.23 Declaration of Class TreeNode and Class Tree (3 of 7)</vt:lpstr>
      <vt:lpstr>Figure 19.23 Declaration of Class TreeNode and Class Tree (4 of 7)</vt:lpstr>
      <vt:lpstr>Figure 19.23 Declaration of Class TreeNode and Class Tree (5 of 7)</vt:lpstr>
      <vt:lpstr>Figure 19.23 Declaration of Class TreeNode and Class Tree (6 of 7)</vt:lpstr>
      <vt:lpstr>Figure 19.23 Declaration of Class TreeNode and Class Tree (7 of 7)</vt:lpstr>
      <vt:lpstr>Figure 19.24 Testing Class Tree with IComparable Objects (1 of 5)</vt:lpstr>
      <vt:lpstr>Figure 19.24 Testing Class Tree with IComparable Objects (2 of 5)</vt:lpstr>
      <vt:lpstr>Figure 19.24 Testing Class Tree with IComparable Objects (3 of 5)</vt:lpstr>
      <vt:lpstr>Figure 19.24 Testing Class Tree with IComparable Objects (4 of 5)</vt:lpstr>
      <vt:lpstr>Figure 19.24 Testing Class Tree with IComparable Objects (5 of 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How to Program, 6e</dc:title>
  <dc:subject>Computer Science</dc:subject>
  <dc:creator>Deitel/Deitel</dc:creator>
  <cp:keywords>Visual C#® How to Program</cp:keywords>
  <cp:lastModifiedBy>Windows User</cp:lastModifiedBy>
  <cp:revision>1014</cp:revision>
  <dcterms:modified xsi:type="dcterms:W3CDTF">2018-03-02T04:43:21Z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