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50"/>
  </p:notesMasterIdLst>
  <p:handoutMasterIdLst>
    <p:handoutMasterId r:id="rId51"/>
  </p:handoutMasterIdLst>
  <p:sldIdLst>
    <p:sldId id="301" r:id="rId3"/>
    <p:sldId id="307" r:id="rId4"/>
    <p:sldId id="308" r:id="rId5"/>
    <p:sldId id="309" r:id="rId6"/>
    <p:sldId id="310" r:id="rId7"/>
    <p:sldId id="311"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7" r:id="rId23"/>
    <p:sldId id="328" r:id="rId24"/>
    <p:sldId id="329" r:id="rId25"/>
    <p:sldId id="330" r:id="rId26"/>
    <p:sldId id="331" r:id="rId27"/>
    <p:sldId id="332" r:id="rId28"/>
    <p:sldId id="333" r:id="rId29"/>
    <p:sldId id="334" r:id="rId30"/>
    <p:sldId id="335" r:id="rId31"/>
    <p:sldId id="336" r:id="rId32"/>
    <p:sldId id="337" r:id="rId33"/>
    <p:sldId id="338" r:id="rId34"/>
    <p:sldId id="339" r:id="rId35"/>
    <p:sldId id="340" r:id="rId36"/>
    <p:sldId id="341" r:id="rId37"/>
    <p:sldId id="342" r:id="rId38"/>
    <p:sldId id="343" r:id="rId39"/>
    <p:sldId id="344" r:id="rId40"/>
    <p:sldId id="345" r:id="rId41"/>
    <p:sldId id="346" r:id="rId42"/>
    <p:sldId id="347" r:id="rId43"/>
    <p:sldId id="348" r:id="rId44"/>
    <p:sldId id="349" r:id="rId45"/>
    <p:sldId id="350" r:id="rId46"/>
    <p:sldId id="351" r:id="rId47"/>
    <p:sldId id="352" r:id="rId48"/>
    <p:sldId id="306" r:id="rId4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03" userDrawn="1">
          <p15:clr>
            <a:srgbClr val="A4A3A4"/>
          </p15:clr>
        </p15:guide>
        <p15:guide id="2" pos="29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66" autoAdjust="0"/>
    <p:restoredTop sz="94364" autoAdjust="0"/>
  </p:normalViewPr>
  <p:slideViewPr>
    <p:cSldViewPr snapToGrid="0" snapToObjects="1">
      <p:cViewPr varScale="1">
        <p:scale>
          <a:sx n="65" d="100"/>
          <a:sy n="65" d="100"/>
        </p:scale>
        <p:origin x="1446" y="78"/>
      </p:cViewPr>
      <p:guideLst>
        <p:guide orient="horz" pos="1003"/>
        <p:guide pos="295"/>
      </p:guideLst>
    </p:cSldViewPr>
  </p:slideViewPr>
  <p:outlineViewPr>
    <p:cViewPr>
      <p:scale>
        <a:sx n="33" d="100"/>
        <a:sy n="33" d="100"/>
      </p:scale>
      <p:origin x="0" y="-1228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3/2/2018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
        <p:nvSpPr>
          <p:cNvPr id="16"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3.jpg"/><Relationship Id="rId5" Type="http://schemas.openxmlformats.org/officeDocument/2006/relationships/image" Target="../media/image2.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57199" y="215371"/>
            <a:ext cx="8363663" cy="622828"/>
          </a:xfrm>
        </p:spPr>
        <p:txBody>
          <a:bodyPr/>
          <a:lstStyle/>
          <a:p>
            <a:r>
              <a:rPr lang="en-US" dirty="0"/>
              <a:t>Visual </a:t>
            </a:r>
            <a:r>
              <a:rPr lang="en-US" sz="1200" dirty="0" smtClean="0">
                <a:solidFill>
                  <a:schemeClr val="bg1"/>
                </a:solidFill>
              </a:rPr>
              <a:t>C sharp</a:t>
            </a:r>
            <a:r>
              <a:rPr lang="en-US" baseline="30000" dirty="0" smtClean="0"/>
              <a:t>®</a:t>
            </a:r>
            <a:r>
              <a:rPr lang="en-US" dirty="0" smtClean="0"/>
              <a:t> </a:t>
            </a:r>
            <a:r>
              <a:rPr lang="en-US" dirty="0"/>
              <a:t>How </a:t>
            </a:r>
            <a:r>
              <a:rPr lang="en-US" dirty="0" smtClean="0"/>
              <a:t>to Program</a:t>
            </a:r>
            <a:endParaRPr lang="en-US" dirty="0">
              <a:solidFill>
                <a:schemeClr val="tx2"/>
              </a:solidFill>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904110077"/>
              </p:ext>
            </p:extLst>
          </p:nvPr>
        </p:nvGraphicFramePr>
        <p:xfrm>
          <a:off x="1726951" y="333828"/>
          <a:ext cx="657225" cy="509588"/>
        </p:xfrm>
        <a:graphic>
          <a:graphicData uri="http://schemas.openxmlformats.org/presentationml/2006/ole">
            <mc:AlternateContent xmlns:mc="http://schemas.openxmlformats.org/markup-compatibility/2006">
              <mc:Choice xmlns:v="urn:schemas-microsoft-com:vml" Requires="v">
                <p:oleObj spid="_x0000_s1061" name="Equation" r:id="rId4" imgW="228600" imgH="177480" progId="Equation.DSMT4">
                  <p:embed/>
                </p:oleObj>
              </mc:Choice>
              <mc:Fallback>
                <p:oleObj name="Equation" r:id="rId4" imgW="228600" imgH="177480" progId="Equation.DSMT4">
                  <p:embed/>
                  <p:pic>
                    <p:nvPicPr>
                      <p:cNvPr id="7" name="Object 6"/>
                      <p:cNvPicPr/>
                      <p:nvPr/>
                    </p:nvPicPr>
                    <p:blipFill>
                      <a:blip r:embed="rId5"/>
                      <a:stretch>
                        <a:fillRect/>
                      </a:stretch>
                    </p:blipFill>
                    <p:spPr>
                      <a:xfrm>
                        <a:off x="1726951" y="333828"/>
                        <a:ext cx="657225" cy="509588"/>
                      </a:xfrm>
                      <a:prstGeom prst="rect">
                        <a:avLst/>
                      </a:prstGeom>
                    </p:spPr>
                  </p:pic>
                </p:oleObj>
              </mc:Fallback>
            </mc:AlternateContent>
          </a:graphicData>
        </a:graphic>
      </p:graphicFrame>
      <p:sp>
        <p:nvSpPr>
          <p:cNvPr id="3" name="Text Placeholder 2"/>
          <p:cNvSpPr>
            <a:spLocks noGrp="1"/>
          </p:cNvSpPr>
          <p:nvPr>
            <p:ph type="body" idx="1"/>
          </p:nvPr>
        </p:nvSpPr>
        <p:spPr>
          <a:xfrm>
            <a:off x="457200" y="919554"/>
            <a:ext cx="8229600" cy="478970"/>
          </a:xfrm>
        </p:spPr>
        <p:txBody>
          <a:bodyPr/>
          <a:lstStyle/>
          <a:p>
            <a:r>
              <a:rPr lang="en-US" dirty="0" smtClean="0">
                <a:latin typeface="+mn-lt"/>
              </a:rPr>
              <a:t>Sixth Edition</a:t>
            </a:r>
            <a:endParaRPr lang="en-US" dirty="0">
              <a:latin typeface="+mn-lt"/>
            </a:endParaRPr>
          </a:p>
        </p:txBody>
      </p:sp>
      <p:sp>
        <p:nvSpPr>
          <p:cNvPr id="4" name="Text Placeholder 3"/>
          <p:cNvSpPr>
            <a:spLocks noGrp="1"/>
          </p:cNvSpPr>
          <p:nvPr>
            <p:ph type="body" idx="2"/>
          </p:nvPr>
        </p:nvSpPr>
        <p:spPr>
          <a:xfrm>
            <a:off x="5029200" y="2438400"/>
            <a:ext cx="3657600" cy="586683"/>
          </a:xfrm>
        </p:spPr>
        <p:txBody>
          <a:bodyPr/>
          <a:lstStyle/>
          <a:p>
            <a:pPr lvl="0" algn="ctr"/>
            <a:r>
              <a:rPr lang="en-US" b="1" dirty="0">
                <a:latin typeface="+mn-lt"/>
              </a:rPr>
              <a:t>Chapter </a:t>
            </a:r>
            <a:r>
              <a:rPr lang="en-US" b="1" dirty="0" smtClean="0">
                <a:latin typeface="+mn-lt"/>
              </a:rPr>
              <a:t>23</a:t>
            </a:r>
            <a:endParaRPr lang="en-US" b="1" dirty="0">
              <a:latin typeface="+mn-lt"/>
            </a:endParaRPr>
          </a:p>
        </p:txBody>
      </p:sp>
      <p:sp>
        <p:nvSpPr>
          <p:cNvPr id="5" name="Text Placeholder 4"/>
          <p:cNvSpPr>
            <a:spLocks noGrp="1"/>
          </p:cNvSpPr>
          <p:nvPr>
            <p:ph type="body" idx="3"/>
          </p:nvPr>
        </p:nvSpPr>
        <p:spPr>
          <a:xfrm>
            <a:off x="5029200" y="3114461"/>
            <a:ext cx="3657600" cy="1172970"/>
          </a:xfrm>
        </p:spPr>
        <p:txBody>
          <a:bodyPr/>
          <a:lstStyle/>
          <a:p>
            <a:pPr algn="ctr"/>
            <a:r>
              <a:rPr lang="en-US" dirty="0">
                <a:latin typeface="+mn-lt"/>
              </a:rPr>
              <a:t>Asynchronous Programming With </a:t>
            </a:r>
            <a:r>
              <a:rPr lang="en-US" dirty="0">
                <a:latin typeface="Consolas" panose="020B0609020204030204" pitchFamily="49" charset="0"/>
              </a:rPr>
              <a:t>Async</a:t>
            </a:r>
            <a:r>
              <a:rPr lang="en-US" dirty="0">
                <a:latin typeface="+mn-lt"/>
              </a:rPr>
              <a:t> and </a:t>
            </a:r>
            <a:r>
              <a:rPr lang="en-US" dirty="0">
                <a:latin typeface="Consolas" panose="020B0609020204030204" pitchFamily="49" charset="0"/>
              </a:rPr>
              <a:t>Await</a:t>
            </a:r>
            <a:endParaRPr lang="en-US" sz="2400" dirty="0">
              <a:latin typeface="Consolas" panose="020B0609020204030204" pitchFamily="49" charset="0"/>
            </a:endParaRPr>
          </a:p>
        </p:txBody>
      </p:sp>
      <p:pic>
        <p:nvPicPr>
          <p:cNvPr id="8" name="Picture 7" descr="Front cover: Visual C#® How to Program Sixth Edition by Deitel and Deitel."/>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269" y="1640584"/>
            <a:ext cx="3708000" cy="4523396"/>
          </a:xfrm>
          <a:prstGeom prst="rect">
            <a:avLst/>
          </a:prstGeom>
          <a:ln w="9525">
            <a:solidFill>
              <a:schemeClr val="tx1"/>
            </a:solidFill>
          </a:ln>
        </p:spPr>
      </p:pic>
      <p:sp>
        <p:nvSpPr>
          <p:cNvPr id="6" name="Text Placeholder 5"/>
          <p:cNvSpPr>
            <a:spLocks noGrp="1"/>
          </p:cNvSpPr>
          <p:nvPr>
            <p:ph type="body" idx="13"/>
          </p:nvPr>
        </p:nvSpPr>
        <p:spPr>
          <a:xfrm>
            <a:off x="2743200" y="6474315"/>
            <a:ext cx="6077663" cy="229382"/>
          </a:xfrm>
        </p:spPr>
        <p:txBody>
          <a:bodyPr anchor="ct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23.1 </a:t>
            </a:r>
            <a:r>
              <a:rPr lang="en-US" dirty="0"/>
              <a:t>Performing a Compute-Intensive Calculation from a G</a:t>
            </a:r>
            <a:r>
              <a:rPr lang="en-US" sz="100" dirty="0"/>
              <a:t> </a:t>
            </a:r>
            <a:r>
              <a:rPr lang="en-US" dirty="0"/>
              <a:t>U</a:t>
            </a:r>
            <a:r>
              <a:rPr lang="en-US" sz="100" dirty="0"/>
              <a:t> </a:t>
            </a:r>
            <a:r>
              <a:rPr lang="en-US" dirty="0"/>
              <a:t>I App </a:t>
            </a:r>
            <a:r>
              <a:rPr lang="en-US" sz="2000" b="0" dirty="0" smtClean="0"/>
              <a:t>(2 </a:t>
            </a:r>
            <a:r>
              <a:rPr lang="en-US" sz="2000" b="0" dirty="0"/>
              <a:t>of 6)</a:t>
            </a:r>
            <a:endParaRPr lang="en-US" dirty="0"/>
          </a:p>
        </p:txBody>
      </p:sp>
      <p:pic>
        <p:nvPicPr>
          <p:cNvPr id="5" name="Picture 4" descr="The program code to compute intensive calculation from a G U I app. Line 20, indented twice: forward slash, forward slash, start an a sync task to calculate specified Fibonacci number. Line 21, indented twice: private a s y n c void calculate button, underscore, click, left parenthesis, object sender, comma, event a r g s e, right parenthesis. Line 22, indented twice: left brace. Line 23, indented three times: forward slash, forward slash, retrieve user’s input as an integer. Line 24, indented three times: i n t number, =, i n t, period, parse, left parenthesis, input text box, period, text, right parenthesis, semicolon. Line 25: blank. Line 26, indented three times: a sync result label, period, text, =, open quotes, calculating, period, period, period, close quotes, semicolon. Line 27: blank. Line 28, indented three times: forward slash, forward slash, task to perform Fibonacci calculation in separate thread. Line 29, indented three times: task, left angled bracket, long, right angled bracket, Fibonacci task, =, task, period, run, left parenthesis, left parenthesis, right parenthesis, =, right angled bracket, Fibonacci, left parenthesis, number, right parenthesis, right parenthesis, semicolon. Line 30: blank. Line 31, indented three times: forward slash, forward slash, wait for task in separate thread to complete. Line 32, indented three times: await Fibonacci task, semicolon. Line 33: blank. Line 34, indented twice: forward slash, forward slash, display result after task in separate thread completes. Line 35, indented twice: a sync result label, period, text, =, Fibonacci task, period, result, period, to string, left parenthesis, right parenthesis, semicolon. Line 36, indented once: right brace. Line 37: blank."/>
          <p:cNvPicPr>
            <a:picLocks noChangeAspect="1"/>
          </p:cNvPicPr>
          <p:nvPr/>
        </p:nvPicPr>
        <p:blipFill>
          <a:blip r:embed="rId2"/>
          <a:stretch>
            <a:fillRect/>
          </a:stretch>
        </p:blipFill>
        <p:spPr>
          <a:xfrm>
            <a:off x="674200" y="1612963"/>
            <a:ext cx="7795600" cy="3798295"/>
          </a:xfrm>
          <a:prstGeom prst="rect">
            <a:avLst/>
          </a:prstGeom>
        </p:spPr>
      </p:pic>
    </p:spTree>
    <p:extLst>
      <p:ext uri="{BB962C8B-B14F-4D97-AF65-F5344CB8AC3E}">
        <p14:creationId xmlns:p14="http://schemas.microsoft.com/office/powerpoint/2010/main" val="241423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23.1 </a:t>
            </a:r>
            <a:r>
              <a:rPr lang="en-US" dirty="0"/>
              <a:t>Performing a Compute-Intensive Calculation from a G</a:t>
            </a:r>
            <a:r>
              <a:rPr lang="en-US" sz="100" dirty="0"/>
              <a:t> </a:t>
            </a:r>
            <a:r>
              <a:rPr lang="en-US" dirty="0"/>
              <a:t>U</a:t>
            </a:r>
            <a:r>
              <a:rPr lang="en-US" sz="100" dirty="0"/>
              <a:t> </a:t>
            </a:r>
            <a:r>
              <a:rPr lang="en-US" dirty="0"/>
              <a:t>I App </a:t>
            </a:r>
            <a:r>
              <a:rPr lang="en-US" sz="2000" b="0" dirty="0" smtClean="0"/>
              <a:t>(3 </a:t>
            </a:r>
            <a:r>
              <a:rPr lang="en-US" sz="2000" b="0" dirty="0"/>
              <a:t>of 6)</a:t>
            </a:r>
            <a:endParaRPr lang="en-US" dirty="0"/>
          </a:p>
        </p:txBody>
      </p:sp>
      <p:pic>
        <p:nvPicPr>
          <p:cNvPr id="5" name="Picture 4" descr="The program code to compute intensive calculation from a G U I app. Line 38, indented twice: forward slash, forward slash, calculate next Fibonacci number iteratively. Line 39, indented twice: private void next number button, underscore, click, left parenthesis, object sender, comma, event a r g s e, right parenthesis. Line 40, indented twice: left brace. Line 41, indented three times: forward slash, forward slash, calculate the next Fibonacci number. Line 42, indented three times: long t e m p, =, n 1, +, n 2, semicolon, forward slash, forward slash, calculate next Fibonacci number. Line 43, indented three times: n 1, =, n 2, semicolon, forward slash, forward slash, store prior Fibonacci number in n 1. Line 44, indented three times: n 2, =, t e m p, semicolon, forward slash, forward slash, store new Fibonacci. Line 45, indented three times: + +, count, semicolon. Line 46: blank. Line 47, indented three times: forward slash, forward slash, display the next Fibonacci number. Line 48, indented three times: display label, period, text, =, dollar sign, open quotes, Fibonacci of, left brace, count, right brace, colon, close quotes, semicolon. Line 49, indented three times: sync result label, period, text, =, n 2, period, to string, left parenthesis, right parenthesis, semicolon. Line 50, indented three times: right brace. Line 51: blank."/>
          <p:cNvPicPr>
            <a:picLocks noChangeAspect="1"/>
          </p:cNvPicPr>
          <p:nvPr/>
        </p:nvPicPr>
        <p:blipFill>
          <a:blip r:embed="rId2"/>
          <a:stretch>
            <a:fillRect/>
          </a:stretch>
        </p:blipFill>
        <p:spPr>
          <a:xfrm>
            <a:off x="565749" y="1600270"/>
            <a:ext cx="8012503" cy="3303504"/>
          </a:xfrm>
          <a:prstGeom prst="rect">
            <a:avLst/>
          </a:prstGeom>
        </p:spPr>
      </p:pic>
    </p:spTree>
    <p:extLst>
      <p:ext uri="{BB962C8B-B14F-4D97-AF65-F5344CB8AC3E}">
        <p14:creationId xmlns:p14="http://schemas.microsoft.com/office/powerpoint/2010/main" val="7074011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23.1 </a:t>
            </a:r>
            <a:r>
              <a:rPr lang="en-US" dirty="0"/>
              <a:t>Performing a Compute-Intensive Calculation from a G</a:t>
            </a:r>
            <a:r>
              <a:rPr lang="en-US" sz="100" dirty="0"/>
              <a:t> </a:t>
            </a:r>
            <a:r>
              <a:rPr lang="en-US" dirty="0"/>
              <a:t>U</a:t>
            </a:r>
            <a:r>
              <a:rPr lang="en-US" sz="100" dirty="0"/>
              <a:t> </a:t>
            </a:r>
            <a:r>
              <a:rPr lang="en-US" dirty="0"/>
              <a:t>I App </a:t>
            </a:r>
            <a:r>
              <a:rPr lang="en-US" sz="2000" b="0" dirty="0" smtClean="0"/>
              <a:t>(4 </a:t>
            </a:r>
            <a:r>
              <a:rPr lang="en-US" sz="2000" b="0" dirty="0"/>
              <a:t>of 6)</a:t>
            </a:r>
            <a:endParaRPr lang="en-US" dirty="0"/>
          </a:p>
        </p:txBody>
      </p:sp>
      <p:pic>
        <p:nvPicPr>
          <p:cNvPr id="4" name="Picture 3" descr="The program code to compute intensive calculation from a G U I app. Line 52, indented twice: forward slash, forward slash, recursive method Fibonacci, semicolon, calculates nth Fibonacci number. Line 53, indented twice: public long Fibonacci, left parenthesis, long n, right parenthesis. Line 54, indented twice: left brace. Line 55, indented three times: if, left parenthesis, n, = =, 0, double pipe, n, = =, 1, right parenthesis. Line 56, indented three times: left brace. Line 57, indented four times: return n, semicolon. Line 58, indented three times: right brace. Line 59, indented three times: else. Line 60, indented three times: left brace. Line 61, indented four times: return Fibonacci, left parenthesis, n, minus, 1, right parenthesis, +, Fibonacci, left parenthesis, n, minus, 2, right parenthesis, semicolon. Line 62, indented three times: right brace. Line 63, indented twice: right brace. Line 64, indented once: right brace. Line 65: right brace."/>
          <p:cNvPicPr>
            <a:picLocks noChangeAspect="1"/>
          </p:cNvPicPr>
          <p:nvPr/>
        </p:nvPicPr>
        <p:blipFill>
          <a:blip r:embed="rId2"/>
          <a:stretch>
            <a:fillRect/>
          </a:stretch>
        </p:blipFill>
        <p:spPr>
          <a:xfrm>
            <a:off x="774021" y="1606365"/>
            <a:ext cx="7595959" cy="3232323"/>
          </a:xfrm>
          <a:prstGeom prst="rect">
            <a:avLst/>
          </a:prstGeom>
        </p:spPr>
      </p:pic>
    </p:spTree>
    <p:extLst>
      <p:ext uri="{BB962C8B-B14F-4D97-AF65-F5344CB8AC3E}">
        <p14:creationId xmlns:p14="http://schemas.microsoft.com/office/powerpoint/2010/main" val="11087876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23.1 </a:t>
            </a:r>
            <a:r>
              <a:rPr lang="en-US" dirty="0"/>
              <a:t>Performing a Compute-Intensive Calculation from a G</a:t>
            </a:r>
            <a:r>
              <a:rPr lang="en-US" sz="100" dirty="0"/>
              <a:t> </a:t>
            </a:r>
            <a:r>
              <a:rPr lang="en-US" dirty="0"/>
              <a:t>U</a:t>
            </a:r>
            <a:r>
              <a:rPr lang="en-US" sz="100" dirty="0"/>
              <a:t> </a:t>
            </a:r>
            <a:r>
              <a:rPr lang="en-US" dirty="0"/>
              <a:t>I App </a:t>
            </a:r>
            <a:r>
              <a:rPr lang="en-US" sz="2000" b="0" dirty="0" smtClean="0"/>
              <a:t>(5 </a:t>
            </a:r>
            <a:r>
              <a:rPr lang="en-US" sz="2000" b="0" dirty="0"/>
              <a:t>of 6)</a:t>
            </a:r>
            <a:endParaRPr lang="en-US" dirty="0"/>
          </a:p>
        </p:txBody>
      </p:sp>
      <p:pic>
        <p:nvPicPr>
          <p:cNvPr id="5" name="Picture 4" descr="A, G U I after Fibonacci, 45, began executing in a separate thread. The Fibonacci dialog box has 2 sections, calculate asynchronously and calculate synchronously. Section 1, calculate asynchronously, has a field with the heading, get Fibonacci of. 45 is in the field. There is a calculate button and text that reads, calculating. Section 2, calculate synchronously, reads, Fibonacci of 19, 4 1 8 1, and a button that reads, next number. B, G U I while Fibonacci, 45, was still executing in a separate thread. The Fibonacci dialog box has, get Fibonacci of 45 in the Calculate asynchronously section. The calculate synchronously section reads, Fibonacci of 69, 1 1 7 6 6 9 0 3 0 4 6 0 9 9 4. A callout indicates both dialog boxes and reads, each time you click next number the app updates this label to indicate the next Fibonacci number being calculated, then immediately displays the result to the righ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340" y="1602212"/>
            <a:ext cx="7235320" cy="4556861"/>
          </a:xfrm>
          <a:prstGeom prst="rect">
            <a:avLst/>
          </a:prstGeom>
        </p:spPr>
      </p:pic>
    </p:spTree>
    <p:extLst>
      <p:ext uri="{BB962C8B-B14F-4D97-AF65-F5344CB8AC3E}">
        <p14:creationId xmlns:p14="http://schemas.microsoft.com/office/powerpoint/2010/main" val="22303690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23.1 </a:t>
            </a:r>
            <a:r>
              <a:rPr lang="en-US" dirty="0"/>
              <a:t>Performing a Compute-Intensive Calculation from a G</a:t>
            </a:r>
            <a:r>
              <a:rPr lang="en-US" sz="100" dirty="0"/>
              <a:t> </a:t>
            </a:r>
            <a:r>
              <a:rPr lang="en-US" dirty="0"/>
              <a:t>U</a:t>
            </a:r>
            <a:r>
              <a:rPr lang="en-US" sz="100" dirty="0"/>
              <a:t> </a:t>
            </a:r>
            <a:r>
              <a:rPr lang="en-US" dirty="0"/>
              <a:t>I App </a:t>
            </a:r>
            <a:r>
              <a:rPr lang="en-US" sz="2000" b="0" dirty="0" smtClean="0"/>
              <a:t>(6 </a:t>
            </a:r>
            <a:r>
              <a:rPr lang="en-US" sz="2000" b="0" dirty="0"/>
              <a:t>of 6)</a:t>
            </a:r>
            <a:endParaRPr lang="en-US" dirty="0"/>
          </a:p>
        </p:txBody>
      </p:sp>
      <p:pic>
        <p:nvPicPr>
          <p:cNvPr id="3" name="Picture 2" descr="C, G U I after Fibonacci, 45, completed. In the calculated asynchronously section of the Fibonacci dialog box, the result for get Fibonacci of 45 is displayed and reads, 1 1 3 4 9 0 3 1 7 0. The calculate synchronously section reads, Fibonacci of 76, 3 4 1 6 4 5 4 6 2 2 9 0 6 7 0 7. A callout indicates the calculate synchronously section and reads, each time you click next number the app updates this label to indicate the next Fibonacci number being calculated, then immediately displays the result to the right."/>
          <p:cNvPicPr>
            <a:picLocks noChangeAspect="1"/>
          </p:cNvPicPr>
          <p:nvPr/>
        </p:nvPicPr>
        <p:blipFill>
          <a:blip r:embed="rId2"/>
          <a:stretch>
            <a:fillRect/>
          </a:stretch>
        </p:blipFill>
        <p:spPr>
          <a:xfrm>
            <a:off x="567602" y="1610426"/>
            <a:ext cx="8008797" cy="2975023"/>
          </a:xfrm>
          <a:prstGeom prst="rect">
            <a:avLst/>
          </a:prstGeom>
        </p:spPr>
      </p:pic>
    </p:spTree>
    <p:extLst>
      <p:ext uri="{BB962C8B-B14F-4D97-AF65-F5344CB8AC3E}">
        <p14:creationId xmlns:p14="http://schemas.microsoft.com/office/powerpoint/2010/main" val="5813027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23.2 Fibonacci Calculations Performed Sequentially </a:t>
            </a:r>
            <a:r>
              <a:rPr lang="en-US" sz="2000" b="0" dirty="0" smtClean="0"/>
              <a:t>(1 of 6)</a:t>
            </a:r>
            <a:endParaRPr lang="en-US" sz="2000" b="0" dirty="0"/>
          </a:p>
        </p:txBody>
      </p:sp>
      <p:pic>
        <p:nvPicPr>
          <p:cNvPr id="4" name="Picture 3" descr="The program code for Fibonacci calculations performed sequentially. Line 1: forward slash, forward slash, f i g period 23.2, colon, synchronous test form, period, c s. Line 2: forward slash, forward slash, Fibonacci calculations performed sequentially. Line 3: using system, semicolon. Line 4: using system, period, windows, period, forms, semicolon. Line 5: blank. Line 6: name space, Fibonacci synchronous. Line 7: left brace. Line 8, indented once: public partial class synchronous test form, colon, form. Line 9, indented once: left brace. Line 10, indented twice: public synchronous test form, left parenthesis, right parenthesis. Line 11, indented twice: left brace. Line 12, indented three times: initialize component, left parenthesis, right parenthesis, semicolon. Line 13, indented twice: right brace. Line 14: blank."/>
          <p:cNvPicPr>
            <a:picLocks noChangeAspect="1"/>
          </p:cNvPicPr>
          <p:nvPr/>
        </p:nvPicPr>
        <p:blipFill>
          <a:blip r:embed="rId2"/>
          <a:stretch>
            <a:fillRect/>
          </a:stretch>
        </p:blipFill>
        <p:spPr>
          <a:xfrm>
            <a:off x="674267" y="1606623"/>
            <a:ext cx="7795466" cy="4328741"/>
          </a:xfrm>
          <a:prstGeom prst="rect">
            <a:avLst/>
          </a:prstGeom>
        </p:spPr>
      </p:pic>
    </p:spTree>
    <p:extLst>
      <p:ext uri="{BB962C8B-B14F-4D97-AF65-F5344CB8AC3E}">
        <p14:creationId xmlns:p14="http://schemas.microsoft.com/office/powerpoint/2010/main" val="25222453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23.2 </a:t>
            </a:r>
            <a:r>
              <a:rPr lang="en-US" dirty="0"/>
              <a:t>Fibonacci Calculations Performed Sequentially </a:t>
            </a:r>
            <a:r>
              <a:rPr lang="en-US" sz="2000" b="0" dirty="0" smtClean="0"/>
              <a:t>(2 </a:t>
            </a:r>
            <a:r>
              <a:rPr lang="en-US" sz="2000" b="0" dirty="0"/>
              <a:t>of </a:t>
            </a:r>
            <a:r>
              <a:rPr lang="en-US" sz="2000" b="0" dirty="0" smtClean="0"/>
              <a:t>6)</a:t>
            </a:r>
            <a:endParaRPr lang="en-US" dirty="0"/>
          </a:p>
        </p:txBody>
      </p:sp>
      <p:pic>
        <p:nvPicPr>
          <p:cNvPr id="4" name="Picture 3" descr="The program code for Fibonacci calculations performed sequentially. Line 15, indented twice: forward slash, forward slash, start sequential calls to Fibonacci. Line 16, indented twice: private void start button, underscore, click, left parenthesis, object sender, comma, event a r g s e, right parenthesis. Line 17, indented twice: left brace. Line 18, indented three times: forward slash, forward slash, calculate Fibonacci, left parenthesis, 46, right parenthesis. Line 19, indented three times: output text box, period, text, =, open quotes, calculating Fibonacci, left parenthesis, 46, right parenthesis, back slash, r, back slash, n, close quotes, semicolon. Line 20, indented three times: output text box, period, refresh, left parenthesis, right parenthesis, semicolon, forward slash, forward slash, force output text box to repaint. Line 21, indented three times: date time start time, 1, =, date time, period, now, semicolon, forward slash, forward slash, time before calculation. Line 22, indented three times: long result 1, =, Fibonacci, left parenthesis, 46, right parenthesis, semicolon, forward slash, forward slash, synchronous call. Line 23, indented three times: date time end time 1, =, date time, period, now, semicolon, forward slash, forward slash, time after calculation. Line 24: blank. Line 25, indented three times: forward slash, forward slash, display results for Fibonacci, left parenthesis, 46, right parenthesis. Line 26, indented three times: output text box, period, append text, left parenthesis, dollar sign, open quotes, Fibonacci, left parenthesis, 46, right parenthesis, =, left brace, result 1, right brace, back slash, r, back slash, n, close quotes, right parenthesis, semicolon. Line 27, indented three times: double minutes, =, left parenthesis, end time 1, minus, start time, 1, right parenthesis, period, total minutes, semicolon. Line 28, indented three times: output text box, period, append text, left parenthesis. Line 29, indented four times: dollar sign, open quotes, calculation time, =, left brace, minutes, colon, f 6, right brace, minutes, back slash, r, back slash, n, back slash, r, back slash, n, close quotes, right parenthesis, semicolon. Line 30: blank."/>
          <p:cNvPicPr>
            <a:picLocks noChangeAspect="1"/>
          </p:cNvPicPr>
          <p:nvPr/>
        </p:nvPicPr>
        <p:blipFill>
          <a:blip r:embed="rId2"/>
          <a:stretch>
            <a:fillRect/>
          </a:stretch>
        </p:blipFill>
        <p:spPr>
          <a:xfrm>
            <a:off x="664404" y="1600806"/>
            <a:ext cx="7815193" cy="3620810"/>
          </a:xfrm>
          <a:prstGeom prst="rect">
            <a:avLst/>
          </a:prstGeom>
        </p:spPr>
      </p:pic>
    </p:spTree>
    <p:extLst>
      <p:ext uri="{BB962C8B-B14F-4D97-AF65-F5344CB8AC3E}">
        <p14:creationId xmlns:p14="http://schemas.microsoft.com/office/powerpoint/2010/main" val="8548433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23.2 </a:t>
            </a:r>
            <a:r>
              <a:rPr lang="en-US" dirty="0"/>
              <a:t>Fibonacci Calculations Performed Sequentially </a:t>
            </a:r>
            <a:r>
              <a:rPr lang="en-US" sz="2000" b="0" dirty="0" smtClean="0"/>
              <a:t>(3 </a:t>
            </a:r>
            <a:r>
              <a:rPr lang="en-US" sz="2000" b="0" dirty="0"/>
              <a:t>of </a:t>
            </a:r>
            <a:r>
              <a:rPr lang="en-US" sz="2000" b="0" dirty="0" smtClean="0"/>
              <a:t>6)</a:t>
            </a:r>
            <a:endParaRPr lang="en-US" dirty="0"/>
          </a:p>
        </p:txBody>
      </p:sp>
      <p:pic>
        <p:nvPicPr>
          <p:cNvPr id="4" name="Picture 3" descr="The program code for Fibonacci calculations performed sequentially. Line 31, indented three times: forward slash, forward slash, calculate Fibonacci, left parenthesis, 45, right parenthesis. Line 32, indented three times: output text box, period, append text, left parenthesis, open quotes, calculating Fibonacci, left parenthesis, 45, right parenthesis, back slash, r, back slash, n, close quotes, right parenthesis, semicolon. Line 33, indented three times: output text box, period, refresh, left parenthesis, right parenthesis, semicolon, forward slash, forward slash, force output text box to repaint. Line 34, indented three times: date time start time 2, =, date time, period, now, semicolon. Line 35, indented three times: long result 2, =, Fibonacci, left parenthesis, 45, right parenthesis, semicolon, forward slash, forward slash, synchronous call. Line 36, indented three times: date time end time 2, =, date time, period, now, semicolon. Line 37: blank. Line 38, indented three times: forward slash, forward slash, display results for Fibonacci, left parenthesis, 45, right parenthesis. Line 39, indented three times: output text box, period, append text, left parenthesis, dollar sign, open quotes, Fibonacci, left parenthesis, 45, right parenthesis, =, left brace, result 2, right brace, back slash, r, back slash, n, close quotes, right parenthesis, semicolon. Line 40, indented three times: minutes, =, left parenthesis, end time 2, minus, start time, 2, right parenthesis, period, total minutes, semicolon. Line 41, indented three times: output text box, period, append text, left parenthesis. Line 42, indented four times: dollar sign, open quotes, calculation time, =, left brace, minutes, colon, f 6, right brace, minutes, back slash, r, back slash, n, back slash, r, back slash, n, close quotes, right parenthesis, semicolon. Line 43: blank. Line 44, indented three times: forward slash, forward slash, show total calculation time. Line 45, indented three times: double total minutes, =, left parenthesis, end time 2, minus, start time, 1, right parenthesis, period, total minutes, semicolon. Line 46, indented three times: output text box, period, append text, left parenthesis. Line 47, indented four times: dollar sign, open quotes, total calculation time, =, left brace, total minutes, colon, f 6, right brace, minutes, back slash, r, back slash, n, close quotes, right parenthesis, semicolon. Line 48, indented twice: right brace."/>
          <p:cNvPicPr>
            <a:picLocks noChangeAspect="1"/>
          </p:cNvPicPr>
          <p:nvPr/>
        </p:nvPicPr>
        <p:blipFill>
          <a:blip r:embed="rId2"/>
          <a:stretch>
            <a:fillRect/>
          </a:stretch>
        </p:blipFill>
        <p:spPr>
          <a:xfrm>
            <a:off x="636900" y="1614080"/>
            <a:ext cx="7870201" cy="4143785"/>
          </a:xfrm>
          <a:prstGeom prst="rect">
            <a:avLst/>
          </a:prstGeom>
        </p:spPr>
      </p:pic>
    </p:spTree>
    <p:extLst>
      <p:ext uri="{BB962C8B-B14F-4D97-AF65-F5344CB8AC3E}">
        <p14:creationId xmlns:p14="http://schemas.microsoft.com/office/powerpoint/2010/main" val="13059014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23.2 </a:t>
            </a:r>
            <a:r>
              <a:rPr lang="en-US" dirty="0"/>
              <a:t>Fibonacci Calculations Performed Sequentially </a:t>
            </a:r>
            <a:r>
              <a:rPr lang="en-US" sz="2000" b="0" dirty="0" smtClean="0"/>
              <a:t>(4 </a:t>
            </a:r>
            <a:r>
              <a:rPr lang="en-US" sz="2000" b="0" dirty="0"/>
              <a:t>of 6)</a:t>
            </a:r>
            <a:endParaRPr lang="en-US" dirty="0"/>
          </a:p>
        </p:txBody>
      </p:sp>
      <p:pic>
        <p:nvPicPr>
          <p:cNvPr id="4" name="Picture 3" descr="The program code for Fibonacci calculations performed sequentially. Line 49: blank. Line 50, indented twice: forward slash, forward slash, recursively calculates Fibonacci numbers. Line 51, indented twice: public long Fibonacci, left parenthesis, long n, right parenthesis. Line 52, indented twice: left brace. Line 53, indented three times: if, left parenthesis, n, = =, 0, double pipe, n, = =, 1, right parenthesis. Line 54, indented three times: left brace. Line 55, indented four times: return n, semicolon. Line 56, indented three times: right brace. Line 57, indented three times: else. Line 58, indented three times: left brace. Line 59, indented four times: return Fibonacci, left parenthesis, n, minus, 1, right parenthesis, +, Fibonacci, left parenthesis, n, minus, 2, right parenthesis, semicolon. Line 60, indented three times: right brace. Line 61, indented twice: right brace. Line 62, indented once: right brace. Line 63: right brace."/>
          <p:cNvPicPr>
            <a:picLocks noChangeAspect="1"/>
          </p:cNvPicPr>
          <p:nvPr/>
        </p:nvPicPr>
        <p:blipFill>
          <a:blip r:embed="rId2"/>
          <a:stretch>
            <a:fillRect/>
          </a:stretch>
        </p:blipFill>
        <p:spPr>
          <a:xfrm>
            <a:off x="727813" y="1606678"/>
            <a:ext cx="7688374" cy="4242948"/>
          </a:xfrm>
          <a:prstGeom prst="rect">
            <a:avLst/>
          </a:prstGeom>
        </p:spPr>
      </p:pic>
    </p:spTree>
    <p:extLst>
      <p:ext uri="{BB962C8B-B14F-4D97-AF65-F5344CB8AC3E}">
        <p14:creationId xmlns:p14="http://schemas.microsoft.com/office/powerpoint/2010/main" val="6196785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23.2 </a:t>
            </a:r>
            <a:r>
              <a:rPr lang="en-US" dirty="0"/>
              <a:t>Fibonacci Calculations Performed Sequentially </a:t>
            </a:r>
            <a:r>
              <a:rPr lang="en-US" sz="2000" b="0" dirty="0" smtClean="0"/>
              <a:t>(5 </a:t>
            </a:r>
            <a:r>
              <a:rPr lang="en-US" sz="2000" b="0" dirty="0"/>
              <a:t>of 6)</a:t>
            </a:r>
            <a:endParaRPr lang="en-US" dirty="0"/>
          </a:p>
        </p:txBody>
      </p:sp>
      <p:pic>
        <p:nvPicPr>
          <p:cNvPr id="3" name="Picture 2" descr="A, outputs on a dual core Windows 10 computer. A dialog box titled, synchronous test, and a heading that reads, sequential calls to Fibonacci, 46, and Fibonacci, 45. A button below reads, start sequential Fibonacci calls. A text box displays the Fibonacci calculation and calculation time for both Fibonacci 46 and 45, as well as the total calculation time. Another dialog box displays the same calculations with different calculation times."/>
          <p:cNvPicPr>
            <a:picLocks noChangeAspect="1"/>
          </p:cNvPicPr>
          <p:nvPr/>
        </p:nvPicPr>
        <p:blipFill>
          <a:blip r:embed="rId2"/>
          <a:stretch>
            <a:fillRect/>
          </a:stretch>
        </p:blipFill>
        <p:spPr>
          <a:xfrm>
            <a:off x="476184" y="1612564"/>
            <a:ext cx="8191630" cy="3650046"/>
          </a:xfrm>
          <a:prstGeom prst="rect">
            <a:avLst/>
          </a:prstGeom>
        </p:spPr>
      </p:pic>
    </p:spTree>
    <p:extLst>
      <p:ext uri="{BB962C8B-B14F-4D97-AF65-F5344CB8AC3E}">
        <p14:creationId xmlns:p14="http://schemas.microsoft.com/office/powerpoint/2010/main" val="2861759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 </a:t>
            </a:r>
            <a:r>
              <a:rPr lang="en-US" sz="2000" b="0" dirty="0" smtClean="0"/>
              <a:t>(1 of 2)</a:t>
            </a:r>
            <a:endParaRPr lang="en-US" sz="2000" b="0" dirty="0"/>
          </a:p>
        </p:txBody>
      </p:sp>
      <p:sp>
        <p:nvSpPr>
          <p:cNvPr id="3" name="Text Placeholder 2"/>
          <p:cNvSpPr>
            <a:spLocks noGrp="1"/>
          </p:cNvSpPr>
          <p:nvPr>
            <p:ph type="body" idx="1"/>
          </p:nvPr>
        </p:nvSpPr>
        <p:spPr/>
        <p:txBody>
          <a:bodyPr/>
          <a:lstStyle/>
          <a:p>
            <a:r>
              <a:rPr lang="en-US" sz="2400" dirty="0" smtClean="0">
                <a:latin typeface="+mn-lt"/>
              </a:rPr>
              <a:t>Understand what asynchronous programming is </a:t>
            </a:r>
            <a:r>
              <a:rPr lang="en-US" sz="2400" dirty="0">
                <a:latin typeface="+mn-lt"/>
              </a:rPr>
              <a:t>and how it can improve </a:t>
            </a:r>
            <a:r>
              <a:rPr lang="en-US" sz="2400" dirty="0" smtClean="0">
                <a:latin typeface="+mn-lt"/>
              </a:rPr>
              <a:t>the performance </a:t>
            </a:r>
            <a:r>
              <a:rPr lang="en-US" sz="2400" dirty="0">
                <a:latin typeface="+mn-lt"/>
              </a:rPr>
              <a:t>of your apps</a:t>
            </a:r>
            <a:r>
              <a:rPr lang="en-US" sz="2400" dirty="0" smtClean="0">
                <a:latin typeface="+mn-lt"/>
              </a:rPr>
              <a:t>.</a:t>
            </a:r>
          </a:p>
          <a:p>
            <a:r>
              <a:rPr lang="en-US" sz="2400" dirty="0">
                <a:latin typeface="+mn-lt"/>
              </a:rPr>
              <a:t>Use the </a:t>
            </a:r>
            <a:r>
              <a:rPr lang="en-US" sz="2400" dirty="0">
                <a:latin typeface="Consolas" panose="020B0609020204030204" pitchFamily="49" charset="0"/>
                <a:cs typeface="Consolas" panose="020B0609020204030204" pitchFamily="49" charset="0"/>
              </a:rPr>
              <a:t>async</a:t>
            </a:r>
            <a:r>
              <a:rPr lang="en-US" sz="2400" dirty="0">
                <a:latin typeface="+mn-lt"/>
              </a:rPr>
              <a:t> modifier </a:t>
            </a:r>
            <a:r>
              <a:rPr lang="en-US" sz="2400" dirty="0" smtClean="0">
                <a:latin typeface="+mn-lt"/>
              </a:rPr>
              <a:t>to indicate </a:t>
            </a:r>
            <a:r>
              <a:rPr lang="en-US" sz="2400" dirty="0">
                <a:latin typeface="+mn-lt"/>
              </a:rPr>
              <a:t>that a method </a:t>
            </a:r>
            <a:r>
              <a:rPr lang="en-US" sz="2400" dirty="0" smtClean="0">
                <a:latin typeface="+mn-lt"/>
              </a:rPr>
              <a:t>is asynchronous.</a:t>
            </a:r>
          </a:p>
          <a:p>
            <a:r>
              <a:rPr lang="en-US" sz="2400" dirty="0">
                <a:latin typeface="+mn-lt"/>
              </a:rPr>
              <a:t>Use an </a:t>
            </a:r>
            <a:r>
              <a:rPr lang="en-US" sz="2400" dirty="0">
                <a:latin typeface="Consolas" panose="020B0609020204030204" pitchFamily="49" charset="0"/>
                <a:cs typeface="Consolas" panose="020B0609020204030204" pitchFamily="49" charset="0"/>
              </a:rPr>
              <a:t>await</a:t>
            </a:r>
            <a:r>
              <a:rPr lang="en-US" sz="2400" dirty="0">
                <a:latin typeface="+mn-lt"/>
              </a:rPr>
              <a:t> expression </a:t>
            </a:r>
            <a:r>
              <a:rPr lang="en-US" sz="2400" dirty="0" smtClean="0">
                <a:latin typeface="+mn-lt"/>
              </a:rPr>
              <a:t>to wait </a:t>
            </a:r>
            <a:r>
              <a:rPr lang="en-US" sz="2400" dirty="0">
                <a:latin typeface="+mn-lt"/>
              </a:rPr>
              <a:t>for an </a:t>
            </a:r>
            <a:r>
              <a:rPr lang="en-US" sz="2400" dirty="0" smtClean="0">
                <a:latin typeface="+mn-lt"/>
              </a:rPr>
              <a:t>asynchronous task </a:t>
            </a:r>
            <a:r>
              <a:rPr lang="en-US" sz="2400" dirty="0">
                <a:latin typeface="+mn-lt"/>
              </a:rPr>
              <a:t>to complete execution </a:t>
            </a:r>
            <a:r>
              <a:rPr lang="en-US" sz="2400" dirty="0" smtClean="0">
                <a:latin typeface="+mn-lt"/>
              </a:rPr>
              <a:t>so that </a:t>
            </a:r>
            <a:r>
              <a:rPr lang="en-US" sz="2400" dirty="0">
                <a:latin typeface="+mn-lt"/>
              </a:rPr>
              <a:t>an </a:t>
            </a:r>
            <a:r>
              <a:rPr lang="en-US" sz="2400" dirty="0">
                <a:latin typeface="Consolas" panose="020B0609020204030204" pitchFamily="49" charset="0"/>
                <a:cs typeface="Consolas" panose="020B0609020204030204" pitchFamily="49" charset="0"/>
              </a:rPr>
              <a:t>async</a:t>
            </a:r>
            <a:r>
              <a:rPr lang="en-US" sz="2400" dirty="0">
                <a:latin typeface="+mn-lt"/>
              </a:rPr>
              <a:t> method </a:t>
            </a:r>
            <a:r>
              <a:rPr lang="en-US" sz="2400" dirty="0" smtClean="0">
                <a:latin typeface="+mn-lt"/>
              </a:rPr>
              <a:t>can continue </a:t>
            </a:r>
            <a:r>
              <a:rPr lang="en-US" sz="2400" dirty="0">
                <a:latin typeface="+mn-lt"/>
              </a:rPr>
              <a:t>its execution</a:t>
            </a:r>
            <a:r>
              <a:rPr lang="en-US" sz="2400" dirty="0" smtClean="0">
                <a:latin typeface="+mn-lt"/>
              </a:rPr>
              <a:t>.</a:t>
            </a:r>
          </a:p>
          <a:p>
            <a:r>
              <a:rPr lang="en-US" sz="2400" dirty="0">
                <a:latin typeface="+mn-lt"/>
              </a:rPr>
              <a:t>Take advantage of </a:t>
            </a:r>
            <a:r>
              <a:rPr lang="en-US" sz="2400" dirty="0" smtClean="0">
                <a:latin typeface="+mn-lt"/>
              </a:rPr>
              <a:t>multicore processors </a:t>
            </a:r>
            <a:r>
              <a:rPr lang="en-US" sz="2400" dirty="0">
                <a:latin typeface="+mn-lt"/>
              </a:rPr>
              <a:t>by executing </a:t>
            </a:r>
            <a:r>
              <a:rPr lang="en-US" sz="2400" dirty="0" smtClean="0">
                <a:latin typeface="+mn-lt"/>
              </a:rPr>
              <a:t>tasks asynchronously </a:t>
            </a:r>
            <a:r>
              <a:rPr lang="en-US" sz="2400" dirty="0">
                <a:latin typeface="+mn-lt"/>
              </a:rPr>
              <a:t>via </a:t>
            </a:r>
            <a:r>
              <a:rPr lang="en-US" sz="2400" dirty="0" smtClean="0">
                <a:latin typeface="+mn-lt"/>
              </a:rPr>
              <a:t>Task Parallel </a:t>
            </a:r>
            <a:r>
              <a:rPr lang="en-US" sz="2400" dirty="0">
                <a:latin typeface="+mn-lt"/>
              </a:rPr>
              <a:t>Library (</a:t>
            </a:r>
            <a:r>
              <a:rPr lang="en-US" sz="2400" dirty="0" smtClean="0">
                <a:latin typeface="+mn-lt"/>
              </a:rPr>
              <a:t>T</a:t>
            </a:r>
            <a:r>
              <a:rPr lang="en-US" sz="100" dirty="0" smtClean="0">
                <a:latin typeface="+mn-lt"/>
              </a:rPr>
              <a:t> </a:t>
            </a:r>
            <a:r>
              <a:rPr lang="en-US" sz="2400" dirty="0" smtClean="0">
                <a:latin typeface="+mn-lt"/>
              </a:rPr>
              <a:t>P</a:t>
            </a:r>
            <a:r>
              <a:rPr lang="en-US" sz="100" dirty="0" smtClean="0">
                <a:latin typeface="+mn-lt"/>
              </a:rPr>
              <a:t> </a:t>
            </a:r>
            <a:r>
              <a:rPr lang="en-US" sz="2400" dirty="0" smtClean="0">
                <a:latin typeface="+mn-lt"/>
              </a:rPr>
              <a:t>L</a:t>
            </a:r>
            <a:r>
              <a:rPr lang="en-US" sz="2400" dirty="0">
                <a:latin typeface="+mn-lt"/>
              </a:rPr>
              <a:t>) </a:t>
            </a:r>
            <a:r>
              <a:rPr lang="en-US" sz="2400" dirty="0" smtClean="0">
                <a:latin typeface="+mn-lt"/>
              </a:rPr>
              <a:t>features.</a:t>
            </a:r>
          </a:p>
        </p:txBody>
      </p:sp>
    </p:spTree>
    <p:extLst>
      <p:ext uri="{BB962C8B-B14F-4D97-AF65-F5344CB8AC3E}">
        <p14:creationId xmlns:p14="http://schemas.microsoft.com/office/powerpoint/2010/main" val="9479806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23.2 </a:t>
            </a:r>
            <a:r>
              <a:rPr lang="en-US" dirty="0"/>
              <a:t>Fibonacci Calculations Performed Sequentially </a:t>
            </a:r>
            <a:r>
              <a:rPr lang="en-US" sz="2000" b="0" dirty="0" smtClean="0"/>
              <a:t>(6 </a:t>
            </a:r>
            <a:r>
              <a:rPr lang="en-US" sz="2000" b="0" dirty="0"/>
              <a:t>of 6)</a:t>
            </a:r>
            <a:endParaRPr lang="en-US" dirty="0"/>
          </a:p>
        </p:txBody>
      </p:sp>
      <p:pic>
        <p:nvPicPr>
          <p:cNvPr id="3" name="Picture 2" descr="Two synchronous test dialog boxes display Fibonacci calculations for Fibonacci, 46, and Fibonacci, 45, with different calculation times in each test."/>
          <p:cNvPicPr>
            <a:picLocks noChangeAspect="1"/>
          </p:cNvPicPr>
          <p:nvPr/>
        </p:nvPicPr>
        <p:blipFill>
          <a:blip r:embed="rId2"/>
          <a:stretch>
            <a:fillRect/>
          </a:stretch>
        </p:blipFill>
        <p:spPr>
          <a:xfrm>
            <a:off x="521692" y="1604782"/>
            <a:ext cx="8100617" cy="3636116"/>
          </a:xfrm>
          <a:prstGeom prst="rect">
            <a:avLst/>
          </a:prstGeom>
        </p:spPr>
      </p:pic>
    </p:spTree>
    <p:extLst>
      <p:ext uri="{BB962C8B-B14F-4D97-AF65-F5344CB8AC3E}">
        <p14:creationId xmlns:p14="http://schemas.microsoft.com/office/powerpoint/2010/main" val="40538847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23.3 Fibonacci Calculations Performed </a:t>
            </a:r>
            <a:r>
              <a:rPr lang="en-US" dirty="0"/>
              <a:t>in </a:t>
            </a:r>
            <a:r>
              <a:rPr lang="en-US" dirty="0" smtClean="0"/>
              <a:t>Separate Threads </a:t>
            </a:r>
            <a:r>
              <a:rPr lang="en-US" sz="2000" b="0" dirty="0" smtClean="0"/>
              <a:t>(1 of 8)</a:t>
            </a:r>
            <a:endParaRPr lang="en-US" sz="2000" b="0" dirty="0"/>
          </a:p>
        </p:txBody>
      </p:sp>
      <p:pic>
        <p:nvPicPr>
          <p:cNvPr id="4" name="Picture 3" descr="The program code for Fibonacci calculations performed in separate threads. Line 1: forward slash, forward slash, f i g period 23.3, colon, asynchronous test form, period, c s. Line 2: forward slash, forward slash, Fibonacci calculations performed in separate threads. Line 3: using system, semicolon. Line 4: using system, period, threading, period, tasks, semicolon. Line 5: using system, period, windows, period, forms, semicolon. Line 6: blank. Line 7: name space, Fibonacci synchronous. Line 8: left brace. Line 9, indented once: public partial class asynchronous test form, colon, form. Line 10, indented once: left brace. Line 11, indented twice: public asynchronous test form, left parenthesis, right parenthesis. Line 12, indented twice: left brace. Line 13, indented three times: initialize component, left parenthesis, right parenthesis, semicolon. Line 14, indented twice: right brace. Line 15: blank."/>
          <p:cNvPicPr>
            <a:picLocks noChangeAspect="1"/>
          </p:cNvPicPr>
          <p:nvPr/>
        </p:nvPicPr>
        <p:blipFill>
          <a:blip r:embed="rId2"/>
          <a:stretch>
            <a:fillRect/>
          </a:stretch>
        </p:blipFill>
        <p:spPr>
          <a:xfrm>
            <a:off x="674840" y="1607513"/>
            <a:ext cx="7657840" cy="4242167"/>
          </a:xfrm>
          <a:prstGeom prst="rect">
            <a:avLst/>
          </a:prstGeom>
        </p:spPr>
      </p:pic>
    </p:spTree>
    <p:extLst>
      <p:ext uri="{BB962C8B-B14F-4D97-AF65-F5344CB8AC3E}">
        <p14:creationId xmlns:p14="http://schemas.microsoft.com/office/powerpoint/2010/main" val="25583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23.3 </a:t>
            </a:r>
            <a:r>
              <a:rPr lang="en-US" dirty="0"/>
              <a:t>Fibonacci Calculations Performed in Separate Threads </a:t>
            </a:r>
            <a:r>
              <a:rPr lang="en-US" sz="2000" b="0" dirty="0" smtClean="0"/>
              <a:t>(2 </a:t>
            </a:r>
            <a:r>
              <a:rPr lang="en-US" sz="2000" b="0" dirty="0"/>
              <a:t>of 8)</a:t>
            </a:r>
            <a:endParaRPr lang="en-US" dirty="0"/>
          </a:p>
        </p:txBody>
      </p:sp>
      <p:pic>
        <p:nvPicPr>
          <p:cNvPr id="3" name="Picture 2" descr="The program code for Fibonacci calculations performed in separate threads. Line 16, indented twice: forward slash, forward slash, start asynchronous calls to Fibonacci. Line 17, indented twice: private void start button, underscore, click, left parenthesis, object sender, comma, event a r g s e, right parenthesis. Line 18, indented twice: left brace. Line 19, indented three times: output text box, period, text, =. Line 20, indented four times: starting task to calculate Fibonacci, left parenthesis, 46, right parenthesis, back slash, r, back slash, n, semicolon. Line 21: blank. Line 22, indented three times: forward slash, forward slash, create task to perform Fibonacci, left parenthesis, 46, right parenthesis, calculation in a thread. Line 23, indented three times: task, left angled bracket, time data, right angled bracket, task 1, =, task, period, run, left parenthesis, left parenthesis, right parenthesis, =, right angled bracket, start Fibonacci, left parenthesis, 46, right parenthesis, right parenthesis, semicolon. Line 24: blank. Line 25, indented three times: output text box, period, append text, left parenthesis. Line 26, indented four times: starting task to calculate Fibonacci, left parenthesis, 45, right parenthesis, back slash, r, back slash, n, right parenthesis, semicolon. Line 27: blank. Line 28, indented three times: forward slash, forward slash, create task to perform Fibonacci, left parenthesis, 45, right parenthesis, calculation in a thread. Line 29, indented three times: task, left angled bracket, time data, right angled bracket, task 2, =, task, period, run, left parenthesis, left parenthesis, right parenthesis, =, right angled bracket, start Fibonacci, left parenthesis, 45, right parenthesis, right parenthesis, semicolon. Line 30: blank. Line 31, indented three times: await task, period, when all, left parenthesis, task 1, comma, task 2, right parenthesis, semicolon, forward slash, forward slash, wait for both to complete. Line 32: blank."/>
          <p:cNvPicPr>
            <a:picLocks noChangeAspect="1"/>
          </p:cNvPicPr>
          <p:nvPr/>
        </p:nvPicPr>
        <p:blipFill>
          <a:blip r:embed="rId2"/>
          <a:stretch>
            <a:fillRect/>
          </a:stretch>
        </p:blipFill>
        <p:spPr>
          <a:xfrm>
            <a:off x="679940" y="1600243"/>
            <a:ext cx="7784121" cy="3740279"/>
          </a:xfrm>
          <a:prstGeom prst="rect">
            <a:avLst/>
          </a:prstGeom>
        </p:spPr>
      </p:pic>
    </p:spTree>
    <p:extLst>
      <p:ext uri="{BB962C8B-B14F-4D97-AF65-F5344CB8AC3E}">
        <p14:creationId xmlns:p14="http://schemas.microsoft.com/office/powerpoint/2010/main" val="1670689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23.3 </a:t>
            </a:r>
            <a:r>
              <a:rPr lang="en-US" dirty="0"/>
              <a:t>Fibonacci Calculations Performed in Separate Threads </a:t>
            </a:r>
            <a:r>
              <a:rPr lang="en-US" sz="2000" b="0" dirty="0" smtClean="0"/>
              <a:t>(3 </a:t>
            </a:r>
            <a:r>
              <a:rPr lang="en-US" sz="2000" b="0" dirty="0"/>
              <a:t>of 8)</a:t>
            </a:r>
            <a:endParaRPr lang="en-US" dirty="0"/>
          </a:p>
        </p:txBody>
      </p:sp>
      <p:pic>
        <p:nvPicPr>
          <p:cNvPr id="4" name="Picture 3" descr="The program code for Fibonacci calculations performed in separate threads. Line 33, indented three times: forward slash, forward slash, determine time that first thread started. Line 34, indented three times: date time start time, =. Line 35, indented four times: left parenthesis, task 1, period, result, period, start time, left angled bracket, task 2, period, result, period, start time, right parenthesis, question mark. Line 36, indented four times: task 1, period, result, period, start time, colon, task 2, period, result, period, start time, semicolon. Line 37: blank. Line 38, indented three times: forward slash, forward slash, determine time that last thread ended. Line 39, indented three times: date time end time, =. Line 40, indented four times: left parenthesis, task 1, period, result, period, end time, right angled bracket task 2, period, result, period, end time, right parenthesis, question mark. Line 41, indented four times: task 1, period, result, period, end time, colon, task 2, period, result, period, end time, semicolon. Line 42: blank. Line 43, indented three times: forward slash, forward slash, display total time for calculations. Line 44, indented three times: double total minutes, =, left parenthesis, end time, minus, start time, right parenthesis, period, total minutes, semicolon. Line 45, indented three times: output text box, period, append text, left parenthesis. Line 46, indented four times: dollar sign, open quotes, total calculation time, =, left brace, total minutes, colon, f 6, right brace, minutes, back slash, r, back slash, n, close quotes, right parenthesis, semicolon. Line 47, indented twice: right brace. Line 48: blank."/>
          <p:cNvPicPr>
            <a:picLocks noChangeAspect="1"/>
          </p:cNvPicPr>
          <p:nvPr/>
        </p:nvPicPr>
        <p:blipFill>
          <a:blip r:embed="rId2"/>
          <a:stretch>
            <a:fillRect/>
          </a:stretch>
        </p:blipFill>
        <p:spPr>
          <a:xfrm>
            <a:off x="712196" y="1612553"/>
            <a:ext cx="7719608" cy="3645671"/>
          </a:xfrm>
          <a:prstGeom prst="rect">
            <a:avLst/>
          </a:prstGeom>
        </p:spPr>
      </p:pic>
    </p:spTree>
    <p:extLst>
      <p:ext uri="{BB962C8B-B14F-4D97-AF65-F5344CB8AC3E}">
        <p14:creationId xmlns:p14="http://schemas.microsoft.com/office/powerpoint/2010/main" val="11495351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23.3 </a:t>
            </a:r>
            <a:r>
              <a:rPr lang="en-US" dirty="0"/>
              <a:t>Fibonacci Calculations Performed in Separate Threads </a:t>
            </a:r>
            <a:r>
              <a:rPr lang="en-US" sz="2000" b="0" dirty="0" smtClean="0"/>
              <a:t>(4 </a:t>
            </a:r>
            <a:r>
              <a:rPr lang="en-US" sz="2000" b="0" dirty="0"/>
              <a:t>of 8)</a:t>
            </a:r>
            <a:endParaRPr lang="en-US" dirty="0"/>
          </a:p>
        </p:txBody>
      </p:sp>
      <p:pic>
        <p:nvPicPr>
          <p:cNvPr id="4" name="Picture 3" descr="The program code for Fibonacci calculations performed in separate threads. Line 49, indented twice: forward slash, forward slash, starts a call to Fibonacci and captures start, forward slash, end times. Line 50, indented twice: time data start Fibonacci, left parenthesis, i n t n, right parenthesis. Line 51, indented twice: left brace. Line 52, indented three times: forward slash, forward slash, create a time data object to store start, forward slash, end times. Line 53, indented three times: v a r result, =, new time data, left parenthesis, right parenthesis, semicolon. Line 54: blank. Line 55, indented three times: append text, left parenthesis, dollar sign, open quotes, calculating Fibonacci, left parenthesis, left brace, n, right brace, right parenthesis, close quotes, right parenthesis, semicolon. Line 56, indented three times: result, period, start time, =, date time, period, now, semicolon. Line 57, indented three times: long Fibonacci value, =, Fibonacci, left parenthesis, n, right parenthesis, semicolon. Line 58, indented three times: result, period, end time, =, date time, period, now, semicolon. Line 59: blank. Line 60, indented three times: append text, left parenthesis, dollar sign, open quotes, Fibonacci, left parenthesis, left brace, n, right brace, right parenthesis, =, left brace, Fibonacci value, right brace, close quotes, right parenthesis, semicolon. Line 61, indented three times: double minutes, =. Line 62, indented four times: left parenthesis, result, period, end time, minus, result, period, start time, right parenthesis, period, total minutes, semicolon. Line 63, indented three times: append text, left parenthesis, dollar sign, open quotes, calculation time, =, left brace, minutes, colon, f 6, right brace, minutes, back slash, r, back slash, n, close quotes, right parenthesis, semicolon. Line 64: blank. Line 65, indented three times: return result, semicolon. Line 66, indented twice: right brace. Line 67: blank."/>
          <p:cNvPicPr>
            <a:picLocks noChangeAspect="1"/>
          </p:cNvPicPr>
          <p:nvPr/>
        </p:nvPicPr>
        <p:blipFill>
          <a:blip r:embed="rId2"/>
          <a:stretch>
            <a:fillRect/>
          </a:stretch>
        </p:blipFill>
        <p:spPr>
          <a:xfrm>
            <a:off x="860926" y="1610556"/>
            <a:ext cx="7422149" cy="4295076"/>
          </a:xfrm>
          <a:prstGeom prst="rect">
            <a:avLst/>
          </a:prstGeom>
        </p:spPr>
      </p:pic>
    </p:spTree>
    <p:extLst>
      <p:ext uri="{BB962C8B-B14F-4D97-AF65-F5344CB8AC3E}">
        <p14:creationId xmlns:p14="http://schemas.microsoft.com/office/powerpoint/2010/main" val="16776613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23.3 </a:t>
            </a:r>
            <a:r>
              <a:rPr lang="en-US" dirty="0"/>
              <a:t>Fibonacci Calculations Performed in Separate Threads </a:t>
            </a:r>
            <a:r>
              <a:rPr lang="en-US" sz="2000" b="0" dirty="0" smtClean="0"/>
              <a:t>(5 </a:t>
            </a:r>
            <a:r>
              <a:rPr lang="en-US" sz="2000" b="0" dirty="0"/>
              <a:t>of 8)</a:t>
            </a:r>
            <a:endParaRPr lang="en-US" dirty="0"/>
          </a:p>
        </p:txBody>
      </p:sp>
      <p:pic>
        <p:nvPicPr>
          <p:cNvPr id="4" name="Picture 3" descr="The program code for Fibonacci calculations performed in separate threads. Line 68, indented twice: forward slash, forward slash, recursively calculates Fibonacci numbers. Line 69, indented twice: public long Fibonacci, left parenthesis, long n, right parenthesis. Line 70, indented twice: left brace. Line 71, indented three times: if, left parenthesis, n = =, 0, double pipe, n = =, 1, right parenthesis. Line 72, indented three times: left brace. Line 73, indented four times: return n, semicolon. Line 74, indented three times: right brace. Line 75, indented three times: else. Line 76, indented three times: left brace. Line 77, indented four times: return Fibonacci, left parenthesis, n, minus, 1, right parenthesis, +, Fibonacci, left parenthesis, n, minus, 2, right parenthesis, semicolon. Line 78, indented three times: right brace. Line 79, indented twice: right brace. Line 80: blank."/>
          <p:cNvPicPr>
            <a:picLocks noChangeAspect="1"/>
          </p:cNvPicPr>
          <p:nvPr/>
        </p:nvPicPr>
        <p:blipFill>
          <a:blip r:embed="rId2"/>
          <a:stretch>
            <a:fillRect/>
          </a:stretch>
        </p:blipFill>
        <p:spPr>
          <a:xfrm>
            <a:off x="636787" y="1604012"/>
            <a:ext cx="7870427" cy="3836207"/>
          </a:xfrm>
          <a:prstGeom prst="rect">
            <a:avLst/>
          </a:prstGeom>
        </p:spPr>
      </p:pic>
    </p:spTree>
    <p:extLst>
      <p:ext uri="{BB962C8B-B14F-4D97-AF65-F5344CB8AC3E}">
        <p14:creationId xmlns:p14="http://schemas.microsoft.com/office/powerpoint/2010/main" val="6210564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a:t>
            </a:r>
            <a:r>
              <a:rPr lang="en-US" dirty="0"/>
              <a:t>23.3 Fibonacci Calculations Performed in Separate Threads </a:t>
            </a:r>
            <a:r>
              <a:rPr lang="en-US" sz="2000" b="0" dirty="0" smtClean="0"/>
              <a:t>(6 </a:t>
            </a:r>
            <a:r>
              <a:rPr lang="en-US" sz="2000" b="0" dirty="0"/>
              <a:t>of 8)</a:t>
            </a:r>
            <a:endParaRPr lang="en-US" dirty="0"/>
          </a:p>
        </p:txBody>
      </p:sp>
      <p:pic>
        <p:nvPicPr>
          <p:cNvPr id="4" name="Picture 3" descr="The program code for Fibonacci calculations performed in separate threads. Line 81, indented twice: forward slash, forward slash, append text to output text box in u i thread. Line 82, indented twice: public void append text, left parenthesis, string text, right parenthesis. Line 83, indented twice: left brace. Line 84, indented three times: if, left parenthesis, invoke required, right parenthesis, forward slash, forward slash, not g u i thread, comma, so add to g u i thread. Line 85, indented three times: left brace. Line 86, indented four times: invoke, left parenthesis, new method invoker, left parenthesis, left parenthesis, right parenthesis, =, right angled bracket, append text, left parenthesis, text, right parenthesis, right parenthesis, right parenthesis, semicolon. Line 87, indented three times: right brace. Line 88, indented three times: else, forward slash, forward slash, g u i thread so append text. Line 89, indented three times: left brace. Line 90, indented four times: output text box, period, append text, left parenthesis, text, +, open quotes, back slash, r, back slash, n, close quotes, right parenthesis, semicolon. Line 91, indented three times: right brace. Line 92, indented twice: right brace. Line 93, indented once: right brace. Line 94: right brace."/>
          <p:cNvPicPr>
            <a:picLocks noChangeAspect="1"/>
          </p:cNvPicPr>
          <p:nvPr/>
        </p:nvPicPr>
        <p:blipFill>
          <a:blip r:embed="rId2"/>
          <a:stretch>
            <a:fillRect/>
          </a:stretch>
        </p:blipFill>
        <p:spPr>
          <a:xfrm>
            <a:off x="660048" y="1613860"/>
            <a:ext cx="7823905" cy="3413698"/>
          </a:xfrm>
          <a:prstGeom prst="rect">
            <a:avLst/>
          </a:prstGeom>
        </p:spPr>
      </p:pic>
    </p:spTree>
    <p:extLst>
      <p:ext uri="{BB962C8B-B14F-4D97-AF65-F5344CB8AC3E}">
        <p14:creationId xmlns:p14="http://schemas.microsoft.com/office/powerpoint/2010/main" val="41090722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23.3 </a:t>
            </a:r>
            <a:r>
              <a:rPr lang="en-US" dirty="0"/>
              <a:t>Fibonacci Calculations Performed in Separate Threads </a:t>
            </a:r>
            <a:r>
              <a:rPr lang="en-US" sz="2000" b="0" dirty="0" smtClean="0"/>
              <a:t>(7 </a:t>
            </a:r>
            <a:r>
              <a:rPr lang="en-US" sz="2000" b="0" dirty="0"/>
              <a:t>of 8)</a:t>
            </a:r>
            <a:endParaRPr lang="en-US" dirty="0"/>
          </a:p>
        </p:txBody>
      </p:sp>
      <p:pic>
        <p:nvPicPr>
          <p:cNvPr id="6" name="Picture 5" descr="A, outputs on a dual core Windows 10 computer. A dialog box titled, asynchronous test, has the heading, calls to Fibonacci, 46, and Fibonacci, 45, in separate threads. A button below reads, start asynchronous Fibonacci calls. A text box displays Fibonacci, 45, and Fibonacci, 46, calculations, as well as calculation times for each and a total calculation time. Another dialog box displays the same calculations with different calculation tim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008" y="1610400"/>
            <a:ext cx="8195984" cy="3307020"/>
          </a:xfrm>
          <a:prstGeom prst="rect">
            <a:avLst/>
          </a:prstGeom>
        </p:spPr>
      </p:pic>
    </p:spTree>
    <p:extLst>
      <p:ext uri="{BB962C8B-B14F-4D97-AF65-F5344CB8AC3E}">
        <p14:creationId xmlns:p14="http://schemas.microsoft.com/office/powerpoint/2010/main" val="7036468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23.3 Fibonacci Calculations Performed in Separate Threads </a:t>
            </a:r>
            <a:r>
              <a:rPr lang="en-US" sz="2000" b="0" dirty="0" smtClean="0"/>
              <a:t>(8 </a:t>
            </a:r>
            <a:r>
              <a:rPr lang="en-US" sz="2000" b="0" dirty="0"/>
              <a:t>of 8)</a:t>
            </a:r>
            <a:endParaRPr lang="en-US" dirty="0"/>
          </a:p>
        </p:txBody>
      </p:sp>
      <p:pic>
        <p:nvPicPr>
          <p:cNvPr id="4" name="Picture 3" descr="Two asynchronous test dialog boxes display Fibonacci calculations for Fibonacci, 45, and Fibonacci, 46, with different calculation times in each test."/>
          <p:cNvPicPr>
            <a:picLocks noChangeAspect="1"/>
          </p:cNvPicPr>
          <p:nvPr/>
        </p:nvPicPr>
        <p:blipFill>
          <a:blip r:embed="rId2"/>
          <a:stretch>
            <a:fillRect/>
          </a:stretch>
        </p:blipFill>
        <p:spPr>
          <a:xfrm>
            <a:off x="554679" y="1601640"/>
            <a:ext cx="8034642" cy="3335551"/>
          </a:xfrm>
          <a:prstGeom prst="rect">
            <a:avLst/>
          </a:prstGeom>
        </p:spPr>
      </p:pic>
    </p:spTree>
    <p:extLst>
      <p:ext uri="{BB962C8B-B14F-4D97-AF65-F5344CB8AC3E}">
        <p14:creationId xmlns:p14="http://schemas.microsoft.com/office/powerpoint/2010/main" val="25247614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200" dirty="0" smtClean="0"/>
              <a:t>Figure </a:t>
            </a:r>
            <a:r>
              <a:rPr lang="en-US" sz="3200" dirty="0"/>
              <a:t>23.4 </a:t>
            </a:r>
            <a:r>
              <a:rPr lang="en-US" sz="3200" dirty="0" smtClean="0"/>
              <a:t>Invoking </a:t>
            </a:r>
            <a:r>
              <a:rPr lang="en-US" sz="3200" dirty="0"/>
              <a:t>a </a:t>
            </a:r>
            <a:r>
              <a:rPr lang="en-US" sz="3200" dirty="0" smtClean="0"/>
              <a:t>Web Service Asynchronously </a:t>
            </a:r>
            <a:r>
              <a:rPr lang="en-US" sz="3200" dirty="0"/>
              <a:t>with </a:t>
            </a:r>
            <a:r>
              <a:rPr lang="en-US" sz="3200" dirty="0" smtClean="0"/>
              <a:t>Class </a:t>
            </a:r>
            <a:r>
              <a:rPr lang="en-US" sz="3200" dirty="0" smtClean="0">
                <a:latin typeface="Consolas" panose="020B0609020204030204" pitchFamily="49" charset="0"/>
                <a:cs typeface="Consolas" panose="020B0609020204030204" pitchFamily="49" charset="0"/>
              </a:rPr>
              <a:t>HttpClient</a:t>
            </a:r>
            <a:r>
              <a:rPr lang="en-US" sz="3200" dirty="0" smtClean="0"/>
              <a:t> </a:t>
            </a:r>
            <a:r>
              <a:rPr lang="en-US" sz="2000" b="0" dirty="0" smtClean="0"/>
              <a:t>(1 of 9)</a:t>
            </a:r>
            <a:endParaRPr lang="en-US" sz="2000" b="0" dirty="0"/>
          </a:p>
        </p:txBody>
      </p:sp>
      <p:pic>
        <p:nvPicPr>
          <p:cNvPr id="7" name="Picture 6" descr="The program code for a web service asynchronously with class h t t p client. Line 1: forward slash, forward slash, f i g period 23.4, colon, Flickr viewer form, period, c s. Line 2: forward slash, forward slash, invoking a web service asynchronously with class h t t p client. Line 3: using system, semicolon. Line 4: using system, period, drawing, semicolon. Line 5: using system, period, i o, semicolon. Line 6: using system, period, l i n q, semicolon. Line 7: using system, period, net, period, h t t p, semicolon. Line 8: using system, period, threading, period, tasks, semicolon. Line 9: using system, period, windows, period, forms, semicolon. Line 10: using system, period, x m l, period, l i n q, semicolon. Line 11: blank. Line 12: name space, flicker viewer. Line 13: left brace. Line 14, indented once: public partial class Flicker viewer form, colon, form. Line 15, indented once: left brace. Line 16, indented twice: forward slash, forward slash, use your Flickr a p i key here, dash, dash, you can get one at, colon. Line 17, indented twice: forward slash, forward slash, h t t p s, colon, forward slash, forward slash, w w w, period, flicker, period, com, forward slash, services, forward slash, apps, forward slash, create, forward slash, apply. Line 18, indented twice: private const string key, =, open quotes, your a p i key here, close quotes, semicolon."/>
          <p:cNvPicPr>
            <a:picLocks noChangeAspect="1"/>
          </p:cNvPicPr>
          <p:nvPr/>
        </p:nvPicPr>
        <p:blipFill>
          <a:blip r:embed="rId2"/>
          <a:stretch>
            <a:fillRect/>
          </a:stretch>
        </p:blipFill>
        <p:spPr>
          <a:xfrm>
            <a:off x="1222293" y="1714098"/>
            <a:ext cx="6699415" cy="4065520"/>
          </a:xfrm>
          <a:prstGeom prst="rect">
            <a:avLst/>
          </a:prstGeom>
        </p:spPr>
      </p:pic>
      <p:sp>
        <p:nvSpPr>
          <p:cNvPr id="3" name="Text Placeholder 2"/>
          <p:cNvSpPr>
            <a:spLocks noGrp="1"/>
          </p:cNvSpPr>
          <p:nvPr>
            <p:ph type="body" idx="1"/>
          </p:nvPr>
        </p:nvSpPr>
        <p:spPr>
          <a:xfrm>
            <a:off x="457200" y="5927552"/>
            <a:ext cx="8229600" cy="401707"/>
          </a:xfrm>
        </p:spPr>
        <p:txBody>
          <a:bodyPr/>
          <a:lstStyle/>
          <a:p>
            <a:r>
              <a:rPr lang="en-US" sz="1800" b="1" dirty="0">
                <a:latin typeface="+mn-lt"/>
              </a:rPr>
              <a:t>©Paul Deitel.</a:t>
            </a:r>
          </a:p>
        </p:txBody>
      </p:sp>
    </p:spTree>
    <p:extLst>
      <p:ext uri="{BB962C8B-B14F-4D97-AF65-F5344CB8AC3E}">
        <p14:creationId xmlns:p14="http://schemas.microsoft.com/office/powerpoint/2010/main" val="5287064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 </a:t>
            </a:r>
            <a:r>
              <a:rPr lang="en-US" sz="2000" b="0" dirty="0" smtClean="0"/>
              <a:t>(2 </a:t>
            </a:r>
            <a:r>
              <a:rPr lang="en-US" sz="2000" b="0" dirty="0"/>
              <a:t>of 2)</a:t>
            </a:r>
            <a:endParaRPr lang="en-US" dirty="0"/>
          </a:p>
        </p:txBody>
      </p:sp>
      <p:sp>
        <p:nvSpPr>
          <p:cNvPr id="3" name="Text Placeholder 2"/>
          <p:cNvSpPr>
            <a:spLocks noGrp="1"/>
          </p:cNvSpPr>
          <p:nvPr>
            <p:ph type="body" idx="1"/>
          </p:nvPr>
        </p:nvSpPr>
        <p:spPr/>
        <p:txBody>
          <a:bodyPr/>
          <a:lstStyle/>
          <a:p>
            <a:r>
              <a:rPr lang="en-US" sz="2400" dirty="0" smtClean="0">
                <a:latin typeface="+mn-lt"/>
              </a:rPr>
              <a:t>Use </a:t>
            </a:r>
            <a:r>
              <a:rPr lang="en-US" sz="2400" dirty="0" smtClean="0">
                <a:latin typeface="Consolas" panose="020B0609020204030204" pitchFamily="49" charset="0"/>
                <a:cs typeface="Consolas" panose="020B0609020204030204" pitchFamily="49" charset="0"/>
              </a:rPr>
              <a:t>Task</a:t>
            </a:r>
            <a:r>
              <a:rPr lang="en-US" sz="2400" dirty="0" smtClean="0">
                <a:latin typeface="+mn-lt"/>
              </a:rPr>
              <a:t> method </a:t>
            </a:r>
            <a:r>
              <a:rPr lang="en-US" sz="2400" dirty="0" smtClean="0">
                <a:latin typeface="Consolas" panose="020B0609020204030204" pitchFamily="49" charset="0"/>
                <a:cs typeface="Consolas" panose="020B0609020204030204" pitchFamily="49" charset="0"/>
              </a:rPr>
              <a:t>WhenAll</a:t>
            </a:r>
            <a:r>
              <a:rPr lang="en-US" sz="2400" dirty="0" smtClean="0">
                <a:latin typeface="+mn-lt"/>
              </a:rPr>
              <a:t> to wait for multiple tasks to complete before an </a:t>
            </a:r>
            <a:r>
              <a:rPr lang="en-US" sz="2400" dirty="0" smtClean="0">
                <a:latin typeface="Consolas" panose="020B0609020204030204" pitchFamily="49" charset="0"/>
                <a:cs typeface="Consolas" panose="020B0609020204030204" pitchFamily="49" charset="0"/>
              </a:rPr>
              <a:t>async</a:t>
            </a:r>
            <a:r>
              <a:rPr lang="en-US" sz="2400" dirty="0" smtClean="0">
                <a:latin typeface="+mn-lt"/>
              </a:rPr>
              <a:t> method continues.</a:t>
            </a:r>
          </a:p>
          <a:p>
            <a:r>
              <a:rPr lang="en-US" sz="2400" dirty="0" smtClean="0">
                <a:latin typeface="+mn-lt"/>
              </a:rPr>
              <a:t>Time multiple tasks running on a single-core system and a dual-core system (all with the same processor speeds) to determine the performance improvement when these tasks are run on the dual-core system.</a:t>
            </a:r>
          </a:p>
          <a:p>
            <a:r>
              <a:rPr lang="en-US" sz="2400" dirty="0" smtClean="0">
                <a:latin typeface="+mn-lt"/>
              </a:rPr>
              <a:t>Use an </a:t>
            </a:r>
            <a:r>
              <a:rPr lang="en-US" sz="2400" dirty="0" smtClean="0">
                <a:latin typeface="Consolas" panose="020B0609020204030204" pitchFamily="49" charset="0"/>
                <a:cs typeface="Consolas" panose="020B0609020204030204" pitchFamily="49" charset="0"/>
              </a:rPr>
              <a:t>H</a:t>
            </a:r>
            <a:r>
              <a:rPr lang="en-US" sz="100" dirty="0" smtClean="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t</a:t>
            </a:r>
            <a:r>
              <a:rPr lang="en-US" sz="100" dirty="0" smtClean="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t</a:t>
            </a:r>
            <a:r>
              <a:rPr lang="en-US" sz="100" dirty="0" smtClean="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p</a:t>
            </a:r>
            <a:r>
              <a:rPr lang="en-US" sz="100" dirty="0" smtClean="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Client</a:t>
            </a:r>
            <a:r>
              <a:rPr lang="en-US" sz="2400" dirty="0" smtClean="0">
                <a:latin typeface="+mn-lt"/>
              </a:rPr>
              <a:t> to invoke a web service asynchronously.</a:t>
            </a:r>
          </a:p>
          <a:p>
            <a:r>
              <a:rPr lang="en-US" sz="2400" dirty="0" smtClean="0">
                <a:latin typeface="+mn-lt"/>
              </a:rPr>
              <a:t>Show an asynchronous task’s progress and intermediate results,</a:t>
            </a:r>
            <a:endParaRPr lang="en-US" sz="2400" dirty="0">
              <a:latin typeface="+mn-lt"/>
            </a:endParaRPr>
          </a:p>
        </p:txBody>
      </p:sp>
    </p:spTree>
    <p:extLst>
      <p:ext uri="{BB962C8B-B14F-4D97-AF65-F5344CB8AC3E}">
        <p14:creationId xmlns:p14="http://schemas.microsoft.com/office/powerpoint/2010/main" val="4613641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200" dirty="0"/>
              <a:t>Figure 23.4 Invoking a Web Service Asynchronously with Class </a:t>
            </a:r>
            <a:r>
              <a:rPr lang="en-US" sz="3200" dirty="0">
                <a:latin typeface="Consolas" panose="020B0609020204030204" pitchFamily="49" charset="0"/>
                <a:cs typeface="Consolas" panose="020B0609020204030204" pitchFamily="49" charset="0"/>
              </a:rPr>
              <a:t>HttpClient</a:t>
            </a:r>
            <a:r>
              <a:rPr lang="en-US" sz="3200" dirty="0"/>
              <a:t> </a:t>
            </a:r>
            <a:r>
              <a:rPr lang="en-US" sz="2000" b="0" dirty="0" smtClean="0"/>
              <a:t>(2 </a:t>
            </a:r>
            <a:r>
              <a:rPr lang="en-US" sz="2000" b="0" dirty="0"/>
              <a:t>of 9)</a:t>
            </a:r>
            <a:endParaRPr lang="en-US" dirty="0"/>
          </a:p>
        </p:txBody>
      </p:sp>
      <p:pic>
        <p:nvPicPr>
          <p:cNvPr id="4" name="Picture 3" descr="The program code for a web service asynchronously with class h t t p client. Line 19: blank. Line 20, indented twice: forward slash, forward slash, object used to invoke Flickr web service. Line 21, indented twice: private static http client Flickr client, =, new h t t p client, left parenthesis, right parenthesis, semicolon. Line 22: blank. Line 23, indented twice: task, left angled bracket, string, right angled bracket, Flickr task, =, null, semicolon, forward slash, forward slash, task, left angled bracket, string, right angled bracket, that queries Flickr. Line 24: blank. Line 25, indented twice: public Flicker viewer form, left parenthesis, right parenthesis. Line 26, indented twice: left brace. Line 27, indented three times: initialize component, left parenthesis, right parenthesis, semicolon. Line 28, indented twice: right brace. Line 29: blank."/>
          <p:cNvPicPr>
            <a:picLocks noChangeAspect="1"/>
          </p:cNvPicPr>
          <p:nvPr/>
        </p:nvPicPr>
        <p:blipFill>
          <a:blip r:embed="rId2"/>
          <a:stretch>
            <a:fillRect/>
          </a:stretch>
        </p:blipFill>
        <p:spPr>
          <a:xfrm>
            <a:off x="591130" y="1606019"/>
            <a:ext cx="7961739" cy="2554593"/>
          </a:xfrm>
          <a:prstGeom prst="rect">
            <a:avLst/>
          </a:prstGeom>
        </p:spPr>
      </p:pic>
      <p:sp>
        <p:nvSpPr>
          <p:cNvPr id="3" name="Text Placeholder 2"/>
          <p:cNvSpPr>
            <a:spLocks noGrp="1"/>
          </p:cNvSpPr>
          <p:nvPr>
            <p:ph type="body" idx="1"/>
          </p:nvPr>
        </p:nvSpPr>
        <p:spPr>
          <a:xfrm>
            <a:off x="457200" y="5869858"/>
            <a:ext cx="8229600" cy="415158"/>
          </a:xfrm>
        </p:spPr>
        <p:txBody>
          <a:bodyPr/>
          <a:lstStyle/>
          <a:p>
            <a:r>
              <a:rPr lang="en-US" sz="1800" b="1" dirty="0">
                <a:latin typeface="+mn-lt"/>
              </a:rPr>
              <a:t>©Paul Deitel.</a:t>
            </a:r>
          </a:p>
        </p:txBody>
      </p:sp>
    </p:spTree>
    <p:extLst>
      <p:ext uri="{BB962C8B-B14F-4D97-AF65-F5344CB8AC3E}">
        <p14:creationId xmlns:p14="http://schemas.microsoft.com/office/powerpoint/2010/main" val="26202026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200" dirty="0"/>
              <a:t>Figure 23.4 Invoking a Web Service Asynchronously with Class </a:t>
            </a:r>
            <a:r>
              <a:rPr lang="en-US" sz="3200" dirty="0">
                <a:latin typeface="Consolas" panose="020B0609020204030204" pitchFamily="49" charset="0"/>
                <a:cs typeface="Consolas" panose="020B0609020204030204" pitchFamily="49" charset="0"/>
              </a:rPr>
              <a:t>HttpClient</a:t>
            </a:r>
            <a:r>
              <a:rPr lang="en-US" sz="3200" dirty="0"/>
              <a:t> </a:t>
            </a:r>
            <a:r>
              <a:rPr lang="en-US" sz="2000" b="0" dirty="0" smtClean="0"/>
              <a:t>(3 </a:t>
            </a:r>
            <a:r>
              <a:rPr lang="en-US" sz="2000" b="0" dirty="0"/>
              <a:t>of 9)</a:t>
            </a:r>
            <a:endParaRPr lang="en-US" dirty="0"/>
          </a:p>
        </p:txBody>
      </p:sp>
      <p:pic>
        <p:nvPicPr>
          <p:cNvPr id="4" name="Picture 3" descr="The program code for a web service asynchronously with class h t t p client. Line 30, indented twice: forward slash, forward slash, initiate asynchronous Flickr search query, semicolon. Line 31, indented twice: forward slash, forward slash, display results when query completes. Line 32, indented twice: private a sync void search button, underscore, click, left parenthesis, object sender, comma, event a r g s e, right parenthesis. Line 33, indented twice: left brace. Line 34, indented three times: forward slash, forward slash, if Flickr task already running, comma, prompt user. Line 35, indented three times: if, left parenthesis, Flickr task, question mark, period, status exclamation mark, =, task status, period, ran to completion, right parenthesis. Line 36, indented three times: left brace. Line 37, indented four times: v a r result, =, message box, period, show, left parenthesis. Line 38, indented five times: cancel the current Flickr search, question mark, comma. Line 39, indented five times: are you sure, question mark, comma, message box buttons, period, yes no, comma. Line 40, indented five times: message box icon, period, question, right parenthesis, semicolon. Line 41: blank. Line 42, indented four times: forward slash, forward slash, determine whether user wants to cancel prior search. Line 43, indented four times: if, left parenthesis, result, = =, dialog result, period, no, right parenthesis. Line 44, indented four times: left brace. Line 45, indented five times: return, semicolon. Line 46, indented four times: right brace. Line 47, indented four times: else. Line 48, indented four times: left brace. Line 49, indented five times: Flickr client, period, cancel pending requests, left parenthesis, right parenthesis, semicolon, forward slash, forward slash, cancel search. Line 50, indented four times: right brace. Line 51, indented three times: right brace."/>
          <p:cNvPicPr>
            <a:picLocks noChangeAspect="1"/>
          </p:cNvPicPr>
          <p:nvPr/>
        </p:nvPicPr>
        <p:blipFill>
          <a:blip r:embed="rId2"/>
          <a:stretch>
            <a:fillRect/>
          </a:stretch>
        </p:blipFill>
        <p:spPr>
          <a:xfrm>
            <a:off x="1426668" y="1673932"/>
            <a:ext cx="6290663" cy="4002338"/>
          </a:xfrm>
          <a:prstGeom prst="rect">
            <a:avLst/>
          </a:prstGeom>
        </p:spPr>
      </p:pic>
      <p:sp>
        <p:nvSpPr>
          <p:cNvPr id="3" name="Text Placeholder 2"/>
          <p:cNvSpPr>
            <a:spLocks noGrp="1"/>
          </p:cNvSpPr>
          <p:nvPr>
            <p:ph type="body" idx="1"/>
          </p:nvPr>
        </p:nvSpPr>
        <p:spPr>
          <a:xfrm>
            <a:off x="457200" y="6017338"/>
            <a:ext cx="8229600" cy="370913"/>
          </a:xfrm>
        </p:spPr>
        <p:txBody>
          <a:bodyPr/>
          <a:lstStyle/>
          <a:p>
            <a:r>
              <a:rPr lang="en-US" sz="1800" b="1" dirty="0">
                <a:latin typeface="+mn-lt"/>
              </a:rPr>
              <a:t>©Paul Deitel.</a:t>
            </a:r>
          </a:p>
        </p:txBody>
      </p:sp>
    </p:spTree>
    <p:extLst>
      <p:ext uri="{BB962C8B-B14F-4D97-AF65-F5344CB8AC3E}">
        <p14:creationId xmlns:p14="http://schemas.microsoft.com/office/powerpoint/2010/main" val="9758498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200" dirty="0"/>
              <a:t>Figure 23.4 Invoking a Web Service Asynchronously with Class </a:t>
            </a:r>
            <a:r>
              <a:rPr lang="en-US" sz="3200" dirty="0">
                <a:latin typeface="Consolas" panose="020B0609020204030204" pitchFamily="49" charset="0"/>
                <a:cs typeface="Consolas" panose="020B0609020204030204" pitchFamily="49" charset="0"/>
              </a:rPr>
              <a:t>HttpClient</a:t>
            </a:r>
            <a:r>
              <a:rPr lang="en-US" sz="3200" dirty="0"/>
              <a:t> </a:t>
            </a:r>
            <a:r>
              <a:rPr lang="en-US" sz="2000" b="0" dirty="0" smtClean="0"/>
              <a:t>(4 </a:t>
            </a:r>
            <a:r>
              <a:rPr lang="en-US" sz="2000" b="0" dirty="0"/>
              <a:t>of 9)</a:t>
            </a:r>
            <a:endParaRPr lang="en-US" dirty="0"/>
          </a:p>
        </p:txBody>
      </p:sp>
      <p:pic>
        <p:nvPicPr>
          <p:cNvPr id="4" name="Picture 3" descr="The program code for a web service asynchronously with class h t t p client. Line 52: blank. Line 53, indented three times: forward slash, forward slash, flicker’s web service u r l for searches. Line 54, indented three times: v a r Flickr u r l, =, open quotes, h t t p s, colon, forward slash, forward slash, a p i, period, Flickr, period, com, forward slash, services, forward slash, rest, forward slash, question mark, method, =, close quotes, +. Line 55, indented four times: dollar sign, open quotes, Flickr, period, photos, period, search, ampersand, a p i, underscore, key =, left brace, key, right brace, ampersand, close quotes, +. Line 56, indented four times: dollar sign, open quotes, tags, =, left brace, input text box, period, text, period, replace, left parenthesis, close quotes, open quotes, comma, close quotes, comma, open quotes, right parenthesis, right brace, close quotes, +. Line 57, indented four times: ampersand, tag, underscore, mode, =, all, ampersand, per, underscore, page, =, 500, ampersand, privacy, underscore, filter, =, 1, semicolon. Line 58: blank. Line 59, indented three times: images list box, period, data source, =, null, semicolon, forward slash, forward slash, remove prior data source. Line 60, indented three times: images list box, period, items, period, clear, left parenthesis, right parenthesis, semicolon, forward slash, forward slash, clear images list box. Line 61, indented three times: picture box, period, image, =, null, semicolon, forward slash, forward slash, clear picture box. Line 62, indented three times: images list box, period, items, period, add, left parenthesis, open quotes, loading, period, period, period, close quotes, right parenthesis, semicolon, forward slash, forward slash, display loading, period, period, period. Line 63: blank. Line 64, indented three times: forward slash, forward slash, invoke Flickr web service to search Flickr with user’s tags. Line 65, indented three times: Flickr task, =, Flickr client, period, get string a sync, left parenthesis, Flickr u r l, right parenthesis, semicolon. Line 66: blank. Line 67, indented three times: forward slash, forward slash, await Flickr task then parse results with x document and l i n q. Line 68, indented three times: x document Flickr x m l, =, x document, period, parse, left parenthesis, await Flickr task, right parenthesis, semicolon. Line 69: blank."/>
          <p:cNvPicPr>
            <a:picLocks noChangeAspect="1"/>
          </p:cNvPicPr>
          <p:nvPr/>
        </p:nvPicPr>
        <p:blipFill>
          <a:blip r:embed="rId2"/>
          <a:stretch>
            <a:fillRect/>
          </a:stretch>
        </p:blipFill>
        <p:spPr>
          <a:xfrm>
            <a:off x="615228" y="1608230"/>
            <a:ext cx="7913545" cy="3956774"/>
          </a:xfrm>
          <a:prstGeom prst="rect">
            <a:avLst/>
          </a:prstGeom>
        </p:spPr>
      </p:pic>
      <p:sp>
        <p:nvSpPr>
          <p:cNvPr id="3" name="Text Placeholder 2"/>
          <p:cNvSpPr>
            <a:spLocks noGrp="1"/>
          </p:cNvSpPr>
          <p:nvPr>
            <p:ph type="body" idx="1"/>
          </p:nvPr>
        </p:nvSpPr>
        <p:spPr>
          <a:xfrm>
            <a:off x="457200" y="5981070"/>
            <a:ext cx="8229600" cy="407181"/>
          </a:xfrm>
        </p:spPr>
        <p:txBody>
          <a:bodyPr/>
          <a:lstStyle/>
          <a:p>
            <a:r>
              <a:rPr lang="en-US" sz="1800" b="1" dirty="0">
                <a:latin typeface="+mn-lt"/>
              </a:rPr>
              <a:t>©Paul Deitel.</a:t>
            </a:r>
          </a:p>
        </p:txBody>
      </p:sp>
    </p:spTree>
    <p:extLst>
      <p:ext uri="{BB962C8B-B14F-4D97-AF65-F5344CB8AC3E}">
        <p14:creationId xmlns:p14="http://schemas.microsoft.com/office/powerpoint/2010/main" val="38435703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200" dirty="0"/>
              <a:t>Figure 23.4 Invoking a Web Service Asynchronously with Class </a:t>
            </a:r>
            <a:r>
              <a:rPr lang="en-US" sz="3200" dirty="0">
                <a:latin typeface="Consolas" panose="020B0609020204030204" pitchFamily="49" charset="0"/>
                <a:cs typeface="Consolas" panose="020B0609020204030204" pitchFamily="49" charset="0"/>
              </a:rPr>
              <a:t>HttpClient</a:t>
            </a:r>
            <a:r>
              <a:rPr lang="en-US" sz="3200" dirty="0"/>
              <a:t> </a:t>
            </a:r>
            <a:r>
              <a:rPr lang="en-US" sz="2000" b="0" dirty="0" smtClean="0"/>
              <a:t>(5 </a:t>
            </a:r>
            <a:r>
              <a:rPr lang="en-US" sz="2000" b="0" dirty="0"/>
              <a:t>of 9)</a:t>
            </a:r>
            <a:endParaRPr lang="en-US" dirty="0"/>
          </a:p>
        </p:txBody>
      </p:sp>
      <p:pic>
        <p:nvPicPr>
          <p:cNvPr id="4" name="Picture 3" descr="The program code for a web service asynchronously with class h t t p client. Line 70, indented three times: forward slash, forward slash, gather information on all photos. Line 71, indented three times: v a r Flickr photos, =. Line 72, indented four times: from photo in Flickr x m l, period, descendants, left parenthesis, open quotes, photo, close quotes, right parenthesis. Line 73, indented four times: let id, =, photo, period, attribute, left parenthesis, open quotes, id, close quotes, right parenthesis, period, value. Line 74, indented four times: let title, =, photo, period, attribute, left parenthesis, open quotes, title, close quotes, right parenthesis, period, value. Line 75, indented four times: let secret, =, photo, period, attribute, left parenthesis, open quotes, secret, close quotes, right parenthesis, period, value. Line 76, indented four times: let server, =, photo, period, attribute, left parenthesis, open quotes, server, close quotes, right parenthesis, period, value. Line 77, indented four times: let farm, =, photo, period, attribute, left parenthesis, open quotes, farm, close quotes, right parenthesis, period, value. Line 78, indented four times: select new Flickr result. Line 79, indented four times: left brace. Line 80: indented five times. Title, =, title, comma. Line 81, indented five times: u r l, =, dollar sign, open quotes, h t t p s, colon, forward slash, forward slash, farm, left brace, farm, right brace, period, static Flickr, period, c o m, forward slash, close quotes, +. Line 82: indented six times. dollar sign, open quotes, left brace, server, right brace, forward slash, left brace, id, right brace, underscore, left brace, secret, right brace, period, j p g, close quotes. Line 83, indented four times: right brace, semicolon. Line 84, indented three times: images list box, period, items, period, clear, left parenthesis, right parenthesis, semicolon, forward slash, forward slash, clear images list box. Line 85: blank."/>
          <p:cNvPicPr>
            <a:picLocks noChangeAspect="1"/>
          </p:cNvPicPr>
          <p:nvPr/>
        </p:nvPicPr>
        <p:blipFill>
          <a:blip r:embed="rId2"/>
          <a:stretch>
            <a:fillRect/>
          </a:stretch>
        </p:blipFill>
        <p:spPr>
          <a:xfrm>
            <a:off x="655837" y="1627148"/>
            <a:ext cx="7832326" cy="4198493"/>
          </a:xfrm>
          <a:prstGeom prst="rect">
            <a:avLst/>
          </a:prstGeom>
        </p:spPr>
      </p:pic>
      <p:sp>
        <p:nvSpPr>
          <p:cNvPr id="3" name="Text Placeholder 2"/>
          <p:cNvSpPr>
            <a:spLocks noGrp="1"/>
          </p:cNvSpPr>
          <p:nvPr>
            <p:ph type="body" idx="1"/>
          </p:nvPr>
        </p:nvSpPr>
        <p:spPr>
          <a:xfrm>
            <a:off x="457200" y="5949868"/>
            <a:ext cx="8229600" cy="438383"/>
          </a:xfrm>
        </p:spPr>
        <p:txBody>
          <a:bodyPr/>
          <a:lstStyle/>
          <a:p>
            <a:r>
              <a:rPr lang="en-US" sz="1800" b="1" dirty="0">
                <a:latin typeface="+mn-lt"/>
              </a:rPr>
              <a:t>©Paul Deitel.</a:t>
            </a:r>
          </a:p>
        </p:txBody>
      </p:sp>
    </p:spTree>
    <p:extLst>
      <p:ext uri="{BB962C8B-B14F-4D97-AF65-F5344CB8AC3E}">
        <p14:creationId xmlns:p14="http://schemas.microsoft.com/office/powerpoint/2010/main" val="30591384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200" dirty="0"/>
              <a:t>Figure 23.4 Invoking a Web Service Asynchronously with Class </a:t>
            </a:r>
            <a:r>
              <a:rPr lang="en-US" sz="3200" dirty="0">
                <a:latin typeface="Consolas" panose="020B0609020204030204" pitchFamily="49" charset="0"/>
                <a:cs typeface="Consolas" panose="020B0609020204030204" pitchFamily="49" charset="0"/>
              </a:rPr>
              <a:t>HttpClient</a:t>
            </a:r>
            <a:r>
              <a:rPr lang="en-US" sz="3200" dirty="0"/>
              <a:t> </a:t>
            </a:r>
            <a:r>
              <a:rPr lang="en-US" sz="2000" b="0" dirty="0" smtClean="0"/>
              <a:t>(6 </a:t>
            </a:r>
            <a:r>
              <a:rPr lang="en-US" sz="2000" b="0" dirty="0"/>
              <a:t>of 9)</a:t>
            </a:r>
            <a:endParaRPr lang="en-US" dirty="0"/>
          </a:p>
        </p:txBody>
      </p:sp>
      <p:pic>
        <p:nvPicPr>
          <p:cNvPr id="4" name="Picture 3" descr="The program code for a web service asynchronously with class h t t p client. Line 86, indented three times: forward slash, forward slash, set list box properties only if results were found. Line 87, indented three times: if, left parenthesis, flicker photos, period, any, left parenthesis, right parenthesis, right parenthesis. Line 88, indented three times: left brace. Line 89, indented four times: images list box, period, data source, =, Flickr photos, period, to list, left parenthesis, right parenthesis, semicolon. Line 90, indented four times: images list box, period, display member, =, open quotes, title, close quotes, semicolon. Line 91, indented three times: right brace. Line 92, indented three times: else, forward slash, forward slash, no matches were found. Line 93, indented three times: left brace. Line 94, indented four times: images list box, period, items, period, add, left parenthesis, open quotes, no matches, close quotes, right parenthesis, semicolon. Line 95, indented three times: right brace. Line 96, indented twice: right brace. Line 97: blank."/>
          <p:cNvPicPr>
            <a:picLocks noChangeAspect="1"/>
          </p:cNvPicPr>
          <p:nvPr/>
        </p:nvPicPr>
        <p:blipFill>
          <a:blip r:embed="rId2"/>
          <a:stretch>
            <a:fillRect/>
          </a:stretch>
        </p:blipFill>
        <p:spPr>
          <a:xfrm>
            <a:off x="644759" y="1813626"/>
            <a:ext cx="7854483" cy="3195539"/>
          </a:xfrm>
          <a:prstGeom prst="rect">
            <a:avLst/>
          </a:prstGeom>
        </p:spPr>
      </p:pic>
      <p:sp>
        <p:nvSpPr>
          <p:cNvPr id="3" name="Text Placeholder 2"/>
          <p:cNvSpPr>
            <a:spLocks noGrp="1"/>
          </p:cNvSpPr>
          <p:nvPr>
            <p:ph type="body" idx="1"/>
          </p:nvPr>
        </p:nvSpPr>
        <p:spPr>
          <a:xfrm>
            <a:off x="457200" y="5943596"/>
            <a:ext cx="8229600" cy="444655"/>
          </a:xfrm>
        </p:spPr>
        <p:txBody>
          <a:bodyPr/>
          <a:lstStyle/>
          <a:p>
            <a:r>
              <a:rPr lang="en-US" sz="1800" b="1" dirty="0">
                <a:latin typeface="+mn-lt"/>
              </a:rPr>
              <a:t>©Paul Deitel.</a:t>
            </a:r>
          </a:p>
        </p:txBody>
      </p:sp>
    </p:spTree>
    <p:extLst>
      <p:ext uri="{BB962C8B-B14F-4D97-AF65-F5344CB8AC3E}">
        <p14:creationId xmlns:p14="http://schemas.microsoft.com/office/powerpoint/2010/main" val="42198100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200" dirty="0"/>
              <a:t>Figure 23.4 Invoking a Web Service Asynchronously with Class </a:t>
            </a:r>
            <a:r>
              <a:rPr lang="en-US" sz="3200" dirty="0">
                <a:latin typeface="Consolas" panose="020B0609020204030204" pitchFamily="49" charset="0"/>
                <a:cs typeface="Consolas" panose="020B0609020204030204" pitchFamily="49" charset="0"/>
              </a:rPr>
              <a:t>HttpClient</a:t>
            </a:r>
            <a:r>
              <a:rPr lang="en-US" sz="3200" dirty="0"/>
              <a:t> </a:t>
            </a:r>
            <a:r>
              <a:rPr lang="en-US" sz="2000" b="0" dirty="0" smtClean="0"/>
              <a:t>(7 </a:t>
            </a:r>
            <a:r>
              <a:rPr lang="en-US" sz="2000" b="0" dirty="0"/>
              <a:t>of 9)</a:t>
            </a:r>
            <a:endParaRPr lang="en-US" dirty="0"/>
          </a:p>
        </p:txBody>
      </p:sp>
      <p:pic>
        <p:nvPicPr>
          <p:cNvPr id="4" name="Picture 3" descr="The program code for a web service asynchronously with class h t t p client. Line 98, indented twice: forward slash, forward slash, display selected image. Line 99, indented twice: private a sync void images list box, underscore, selected index changed, left parenthesis. Line 100, indented four times: object sender, comma, event a r g s e, right parenthesis. Line 101, indented three times: left brace. Line 102, indented three times: if, left parenthesis, images list box, period, selected item, exclamation mark, =, null, right parenthesis. Line 103, indented three times: left brace. Line 104, indented four times: string selected u r l, =. Line 105, indented five times: left parenthesis, left parenthesis, Flickr result, right parenthesis, images list box, period, selected item, right parenthesis, period, u r l, semicolon. Line 106: blank. Line 107, indented four times: forward slash, forward slash, use h t t p client to get selected image’s bytes asynchronously. Line 108, indented four times: byte, left bracket, right bracket, image bytes, =. Line 109, indented five times: await Flickr client, period, get byte array a sync, left parenthesis, selected u r l, right parenthesis, semicolon. Line 110: blank. Line 111, indented four times: forward slash, forward slash, display downloaded image in picture box. Line 112, indented four times: memory stream memory stream, =, new memory stream, left parenthesis, image bytes, right parenthesis, semicolon. Line 113, indented four times: picture box, period, image, =, image, period, from stream, left parenthesis, memory stream, right parenthesis, semicolon. Line 114, indented three times: right brace. Line 115, indented twice: right brace. Line 116, indented once: right brace. Line 117: right brace."/>
          <p:cNvPicPr>
            <a:picLocks noChangeAspect="1"/>
          </p:cNvPicPr>
          <p:nvPr/>
        </p:nvPicPr>
        <p:blipFill>
          <a:blip r:embed="rId2"/>
          <a:stretch>
            <a:fillRect/>
          </a:stretch>
        </p:blipFill>
        <p:spPr>
          <a:xfrm>
            <a:off x="801791" y="1628905"/>
            <a:ext cx="7540418" cy="4228880"/>
          </a:xfrm>
          <a:prstGeom prst="rect">
            <a:avLst/>
          </a:prstGeom>
        </p:spPr>
      </p:pic>
      <p:sp>
        <p:nvSpPr>
          <p:cNvPr id="3" name="Text Placeholder 2"/>
          <p:cNvSpPr>
            <a:spLocks noGrp="1"/>
          </p:cNvSpPr>
          <p:nvPr>
            <p:ph type="body" idx="1"/>
          </p:nvPr>
        </p:nvSpPr>
        <p:spPr>
          <a:xfrm>
            <a:off x="457200" y="6046835"/>
            <a:ext cx="8229600" cy="400410"/>
          </a:xfrm>
        </p:spPr>
        <p:txBody>
          <a:bodyPr/>
          <a:lstStyle/>
          <a:p>
            <a:r>
              <a:rPr lang="en-US" sz="1800" b="1" dirty="0">
                <a:latin typeface="+mn-lt"/>
              </a:rPr>
              <a:t>©Paul Deitel.</a:t>
            </a:r>
          </a:p>
        </p:txBody>
      </p:sp>
    </p:spTree>
    <p:extLst>
      <p:ext uri="{BB962C8B-B14F-4D97-AF65-F5344CB8AC3E}">
        <p14:creationId xmlns:p14="http://schemas.microsoft.com/office/powerpoint/2010/main" val="19076984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200" dirty="0"/>
              <a:t>Figure 23.4 Invoking a Web Service Asynchronously with Class </a:t>
            </a:r>
            <a:r>
              <a:rPr lang="en-US" sz="3200" dirty="0">
                <a:latin typeface="Consolas" panose="020B0609020204030204" pitchFamily="49" charset="0"/>
                <a:cs typeface="Consolas" panose="020B0609020204030204" pitchFamily="49" charset="0"/>
              </a:rPr>
              <a:t>HttpClient</a:t>
            </a:r>
            <a:r>
              <a:rPr lang="en-US" sz="3200" dirty="0"/>
              <a:t> </a:t>
            </a:r>
            <a:r>
              <a:rPr lang="en-US" sz="2000" b="0" dirty="0" smtClean="0"/>
              <a:t>(8 </a:t>
            </a:r>
            <a:r>
              <a:rPr lang="en-US" sz="2000" b="0" dirty="0"/>
              <a:t>of 9)</a:t>
            </a:r>
            <a:endParaRPr lang="en-US" dirty="0"/>
          </a:p>
        </p:txBody>
      </p:sp>
      <p:pic>
        <p:nvPicPr>
          <p:cNvPr id="4" name="Picture 3" descr="A flicker viewer dialog box has a search bar with the heading, enter flicker search tags here. P deitel flowers is entered. Below the search bar are 2 panes. The left pane lists search results, such as red flowers, fuchsia flowers, yellow and red flowers. Red flowers is selected and the right pane displays a photo of red flowers."/>
          <p:cNvPicPr>
            <a:picLocks noChangeAspect="1"/>
          </p:cNvPicPr>
          <p:nvPr/>
        </p:nvPicPr>
        <p:blipFill>
          <a:blip r:embed="rId2"/>
          <a:stretch>
            <a:fillRect/>
          </a:stretch>
        </p:blipFill>
        <p:spPr>
          <a:xfrm>
            <a:off x="2176164" y="1507318"/>
            <a:ext cx="4791672" cy="4252137"/>
          </a:xfrm>
          <a:prstGeom prst="rect">
            <a:avLst/>
          </a:prstGeom>
        </p:spPr>
      </p:pic>
      <p:sp>
        <p:nvSpPr>
          <p:cNvPr id="3" name="Text Placeholder 2"/>
          <p:cNvSpPr>
            <a:spLocks noGrp="1"/>
          </p:cNvSpPr>
          <p:nvPr>
            <p:ph type="body" idx="1"/>
          </p:nvPr>
        </p:nvSpPr>
        <p:spPr>
          <a:xfrm>
            <a:off x="457200" y="6091083"/>
            <a:ext cx="8229600" cy="356164"/>
          </a:xfrm>
        </p:spPr>
        <p:txBody>
          <a:bodyPr/>
          <a:lstStyle/>
          <a:p>
            <a:r>
              <a:rPr lang="en-US" sz="1800" b="1" dirty="0">
                <a:latin typeface="+mn-lt"/>
              </a:rPr>
              <a:t>©Paul Deitel.</a:t>
            </a:r>
          </a:p>
        </p:txBody>
      </p:sp>
    </p:spTree>
    <p:extLst>
      <p:ext uri="{BB962C8B-B14F-4D97-AF65-F5344CB8AC3E}">
        <p14:creationId xmlns:p14="http://schemas.microsoft.com/office/powerpoint/2010/main" val="18005346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200" dirty="0"/>
              <a:t>Figure 23.4 Invoking a Web Service Asynchronously with Class </a:t>
            </a:r>
            <a:r>
              <a:rPr lang="en-US" sz="3200" dirty="0">
                <a:latin typeface="Consolas" panose="020B0609020204030204" pitchFamily="49" charset="0"/>
                <a:cs typeface="Consolas" panose="020B0609020204030204" pitchFamily="49" charset="0"/>
              </a:rPr>
              <a:t>HttpClient</a:t>
            </a:r>
            <a:r>
              <a:rPr lang="en-US" sz="3200" dirty="0"/>
              <a:t> </a:t>
            </a:r>
            <a:r>
              <a:rPr lang="en-US" sz="2000" b="0" dirty="0" smtClean="0"/>
              <a:t>(9 </a:t>
            </a:r>
            <a:r>
              <a:rPr lang="en-US" sz="2000" b="0" dirty="0"/>
              <a:t>of 9)</a:t>
            </a:r>
            <a:endParaRPr lang="en-US" dirty="0"/>
          </a:p>
        </p:txBody>
      </p:sp>
      <p:pic>
        <p:nvPicPr>
          <p:cNvPr id="4" name="Picture 3" descr="A flicker viewer dialog box has a search bar with the heading, enter flicker search tags here. P deitel flowers is entered. Below the search bar are 2 panes. The left pane lists search results, such as red flowers, fuchsia flowers, yellow and red flowers, yellow flowers. Yellow flowers is selected and the right pane displays a photo of yellow flowers."/>
          <p:cNvPicPr>
            <a:picLocks noChangeAspect="1"/>
          </p:cNvPicPr>
          <p:nvPr/>
        </p:nvPicPr>
        <p:blipFill>
          <a:blip r:embed="rId2"/>
          <a:stretch>
            <a:fillRect/>
          </a:stretch>
        </p:blipFill>
        <p:spPr>
          <a:xfrm>
            <a:off x="2199580" y="1652518"/>
            <a:ext cx="4744840" cy="4208015"/>
          </a:xfrm>
          <a:prstGeom prst="rect">
            <a:avLst/>
          </a:prstGeom>
        </p:spPr>
      </p:pic>
      <p:sp>
        <p:nvSpPr>
          <p:cNvPr id="3" name="Text Placeholder 2"/>
          <p:cNvSpPr>
            <a:spLocks noGrp="1"/>
          </p:cNvSpPr>
          <p:nvPr>
            <p:ph type="body" idx="1"/>
          </p:nvPr>
        </p:nvSpPr>
        <p:spPr>
          <a:xfrm>
            <a:off x="457200" y="6061582"/>
            <a:ext cx="8229600" cy="385661"/>
          </a:xfrm>
        </p:spPr>
        <p:txBody>
          <a:bodyPr/>
          <a:lstStyle/>
          <a:p>
            <a:r>
              <a:rPr lang="en-US" sz="1800" b="1" dirty="0">
                <a:latin typeface="+mn-lt"/>
              </a:rPr>
              <a:t>©Paul Deitel.</a:t>
            </a:r>
          </a:p>
        </p:txBody>
      </p:sp>
    </p:spTree>
    <p:extLst>
      <p:ext uri="{BB962C8B-B14F-4D97-AF65-F5344CB8AC3E}">
        <p14:creationId xmlns:p14="http://schemas.microsoft.com/office/powerpoint/2010/main" val="21211084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505114" cy="1097279"/>
          </a:xfrm>
        </p:spPr>
        <p:txBody>
          <a:bodyPr/>
          <a:lstStyle/>
          <a:p>
            <a:r>
              <a:rPr lang="en-US" dirty="0"/>
              <a:t>Software Engineering Observation 23.2</a:t>
            </a:r>
          </a:p>
        </p:txBody>
      </p:sp>
      <p:sp>
        <p:nvSpPr>
          <p:cNvPr id="3" name="Text Placeholder 2"/>
          <p:cNvSpPr>
            <a:spLocks noGrp="1"/>
          </p:cNvSpPr>
          <p:nvPr>
            <p:ph type="body" idx="1"/>
          </p:nvPr>
        </p:nvSpPr>
        <p:spPr/>
        <p:txBody>
          <a:bodyPr/>
          <a:lstStyle/>
          <a:p>
            <a:pPr marL="0" indent="0">
              <a:buNone/>
            </a:pPr>
            <a:r>
              <a:rPr lang="en-US" sz="2400" dirty="0">
                <a:latin typeface="+mn-lt"/>
              </a:rPr>
              <a:t>An </a:t>
            </a:r>
            <a:r>
              <a:rPr lang="en-US" sz="2400" dirty="0" smtClean="0">
                <a:latin typeface="Consolas" panose="020B0609020204030204" pitchFamily="49" charset="0"/>
                <a:cs typeface="Consolas" panose="020B0609020204030204" pitchFamily="49" charset="0"/>
              </a:rPr>
              <a:t>H</a:t>
            </a:r>
            <a:r>
              <a:rPr lang="en-US" sz="100" dirty="0" smtClean="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t</a:t>
            </a:r>
            <a:r>
              <a:rPr lang="en-US" sz="100" dirty="0" smtClean="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t</a:t>
            </a:r>
            <a:r>
              <a:rPr lang="en-US" sz="100" dirty="0" smtClean="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p</a:t>
            </a:r>
            <a:r>
              <a:rPr lang="en-US" sz="100" dirty="0" smtClean="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Client</a:t>
            </a:r>
            <a:r>
              <a:rPr lang="en-US" sz="2400" dirty="0" smtClean="0">
                <a:latin typeface="+mn-lt"/>
              </a:rPr>
              <a:t> </a:t>
            </a:r>
            <a:r>
              <a:rPr lang="en-US" sz="2400" dirty="0">
                <a:latin typeface="+mn-lt"/>
              </a:rPr>
              <a:t>object is typically declared </a:t>
            </a:r>
            <a:r>
              <a:rPr lang="en-US" sz="2400" dirty="0">
                <a:latin typeface="Consolas" panose="020B0609020204030204" pitchFamily="49" charset="0"/>
                <a:cs typeface="Consolas" panose="020B0609020204030204" pitchFamily="49" charset="0"/>
              </a:rPr>
              <a:t>static</a:t>
            </a:r>
            <a:r>
              <a:rPr lang="en-US" sz="2400" dirty="0">
                <a:latin typeface="+mn-lt"/>
              </a:rPr>
              <a:t> so it can be used by all of an </a:t>
            </a:r>
            <a:r>
              <a:rPr lang="en-US" sz="2400" dirty="0" smtClean="0">
                <a:latin typeface="+mn-lt"/>
              </a:rPr>
              <a:t>app’s threads</a:t>
            </a:r>
            <a:r>
              <a:rPr lang="en-US" sz="2400" dirty="0">
                <a:latin typeface="+mn-lt"/>
              </a:rPr>
              <a:t>. According to the </a:t>
            </a:r>
            <a:r>
              <a:rPr lang="en-US" sz="2400" dirty="0" smtClean="0">
                <a:latin typeface="Consolas" panose="020B0609020204030204" pitchFamily="49" charset="0"/>
                <a:cs typeface="Consolas" panose="020B0609020204030204" pitchFamily="49" charset="0"/>
              </a:rPr>
              <a:t>H</a:t>
            </a:r>
            <a:r>
              <a:rPr lang="en-US" sz="100" dirty="0" smtClean="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t</a:t>
            </a:r>
            <a:r>
              <a:rPr lang="en-US" sz="100" dirty="0" smtClean="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t</a:t>
            </a:r>
            <a:r>
              <a:rPr lang="en-US" sz="100" dirty="0" smtClean="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p</a:t>
            </a:r>
            <a:r>
              <a:rPr lang="en-US" sz="100" dirty="0" smtClean="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Client</a:t>
            </a:r>
            <a:r>
              <a:rPr lang="en-US" sz="2400" dirty="0" smtClean="0">
                <a:latin typeface="+mn-lt"/>
              </a:rPr>
              <a:t> </a:t>
            </a:r>
            <a:r>
              <a:rPr lang="en-US" sz="2400" dirty="0">
                <a:latin typeface="+mn-lt"/>
              </a:rPr>
              <a:t>documentation, a </a:t>
            </a:r>
            <a:r>
              <a:rPr lang="en-US" sz="2400" dirty="0">
                <a:latin typeface="Consolas" panose="020B0609020204030204" pitchFamily="49" charset="0"/>
                <a:cs typeface="Consolas" panose="020B0609020204030204" pitchFamily="49" charset="0"/>
              </a:rPr>
              <a:t>static </a:t>
            </a:r>
            <a:r>
              <a:rPr lang="en-US" sz="2400" dirty="0" smtClean="0">
                <a:latin typeface="Consolas" panose="020B0609020204030204" pitchFamily="49" charset="0"/>
                <a:cs typeface="Consolas" panose="020B0609020204030204" pitchFamily="49" charset="0"/>
              </a:rPr>
              <a:t>H</a:t>
            </a:r>
            <a:r>
              <a:rPr lang="en-US" sz="100" dirty="0" smtClean="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t</a:t>
            </a:r>
            <a:r>
              <a:rPr lang="en-US" sz="100" dirty="0" smtClean="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t</a:t>
            </a:r>
            <a:r>
              <a:rPr lang="en-US" sz="100" dirty="0" smtClean="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p</a:t>
            </a:r>
            <a:r>
              <a:rPr lang="en-US" sz="100" dirty="0" smtClean="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Client </a:t>
            </a:r>
            <a:r>
              <a:rPr lang="en-US" sz="2400" dirty="0">
                <a:latin typeface="+mn-lt"/>
              </a:rPr>
              <a:t>object </a:t>
            </a:r>
            <a:r>
              <a:rPr lang="en-US" sz="2400" dirty="0" smtClean="0">
                <a:latin typeface="+mn-lt"/>
              </a:rPr>
              <a:t>can be </a:t>
            </a:r>
            <a:r>
              <a:rPr lang="en-US" sz="2400" dirty="0">
                <a:latin typeface="+mn-lt"/>
              </a:rPr>
              <a:t>used from multiple threads of execution.</a:t>
            </a:r>
          </a:p>
        </p:txBody>
      </p:sp>
    </p:spTree>
    <p:extLst>
      <p:ext uri="{BB962C8B-B14F-4D97-AF65-F5344CB8AC3E}">
        <p14:creationId xmlns:p14="http://schemas.microsoft.com/office/powerpoint/2010/main" val="35541582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a:t>
            </a:r>
            <a:r>
              <a:rPr lang="en-US" dirty="0"/>
              <a:t>23.5 </a:t>
            </a:r>
            <a:r>
              <a:rPr lang="en-US" dirty="0" smtClean="0"/>
              <a:t>Sample X</a:t>
            </a:r>
            <a:r>
              <a:rPr lang="en-US" sz="100" dirty="0" smtClean="0"/>
              <a:t> </a:t>
            </a:r>
            <a:r>
              <a:rPr lang="en-US" dirty="0" smtClean="0"/>
              <a:t>M</a:t>
            </a:r>
            <a:r>
              <a:rPr lang="en-US" sz="100" dirty="0" smtClean="0"/>
              <a:t> </a:t>
            </a:r>
            <a:r>
              <a:rPr lang="en-US" dirty="0" smtClean="0"/>
              <a:t>L Response </a:t>
            </a:r>
            <a:r>
              <a:rPr lang="en-US" dirty="0"/>
              <a:t>from the Flickr </a:t>
            </a:r>
            <a:r>
              <a:rPr lang="en-US" dirty="0" smtClean="0"/>
              <a:t>A</a:t>
            </a:r>
            <a:r>
              <a:rPr lang="en-US" sz="100" dirty="0" smtClean="0"/>
              <a:t> </a:t>
            </a:r>
            <a:r>
              <a:rPr lang="en-US" dirty="0" smtClean="0"/>
              <a:t>P</a:t>
            </a:r>
            <a:r>
              <a:rPr lang="en-US" sz="100" dirty="0" smtClean="0"/>
              <a:t> </a:t>
            </a:r>
            <a:r>
              <a:rPr lang="en-US" dirty="0" smtClean="0"/>
              <a:t>I</a:t>
            </a:r>
            <a:r>
              <a:rPr lang="en-US" sz="100" dirty="0" smtClean="0"/>
              <a:t> </a:t>
            </a:r>
            <a:r>
              <a:rPr lang="en-US" dirty="0" smtClean="0"/>
              <a:t>s</a:t>
            </a:r>
            <a:endParaRPr lang="en-US" dirty="0"/>
          </a:p>
        </p:txBody>
      </p:sp>
      <p:pic>
        <p:nvPicPr>
          <p:cNvPr id="4" name="Picture 3" descr="The program code for a sample X M L response from the flicker A P Is. Line 1: left angled bracket, r s p stat, =, open quotes, ok, close quotes, right angled bracket. Line 2, indented once: left angled bracket, photos page, =, open quotes, 1, close quotes, pages, =, open quotes, 1, close quotes, per page, =, open quotes, 500, close quotes, total, =, open quotes, 5, close quotes, right angled bracket. Line 3, indented twice: left angled bracket, photo id, =, open quotes, 8 7 0 8 1 4 6 8 2 0, close quotes, owner, =, open quotes, 8 8 3 2 6 6 8, at sign, n 04, close quotes, secret, =, open quotes, 40 f a b a b 966, close quotes. Line 4, indented three times: server, =, open quotes, 8 1 3 0, close quotes, farm, =, open quotes, 9, close quotes, title, =, open quotes, fuchsia flowers, close quotes, is public, =, open quotes, 1, close quotes. Line 5, indented three times: is friend, =, open quotes, 0, close quotes, is family, =, open quotes, 0, close quotes, forward slash, right angled bracket. Line 6, indented twice: left angled bracket, photo id, =, open quotes, 8 7 0 7 0 2 6 5 5 9, close quotes, owner, =, open quotes, 8 8 3 2 6 6 8, at sign, n 04, close quotes, secret, =, open quotes, 97 b e 93 b b 05, close quotes. Line 7, indented three times: server, =, open quotes, 8 1 1 5, close quotes, farm, =, open quotes, 9, close quotes, title, =, open quotes, red flowers, close quotes, is public, =, open quotes, 1, close quotes. Line 8, indented three times: is friend, =, open quotes, 0, close quotes, is family, =, open quotes, 0, close quotes, forward slash, right angled bracket. Line 9, indented twice: left angled bracket, photo i d, =, open quotes, 8 7 0 7 0 2 3 6 0 3, close quotes, owner, =, open quotes, 8 8 3 2 6 6 8, at sign, n 04, close quotes, secret, =, open quotes, 54 d b 0 5 3 e f d, close quotes. Line 10, indented three times: server, =, open quotes, 8 2 6 3, close quotes, farm, =, open quotes, 9, close quotes, title, =, open quotes, yellow flowers, close quotes, is public, =, open quotes, 1, close quotes. Line 11, indented three times: is friend, =, open quotes, 0, close quotes, is family, =, open quotes, 0, close quotes, forward slash, right angled bracket. Line 12, indented once: left angled bracket, forward slash, photos, right angled bracket. Line 13: left angled bracket, forward slash, r s p, right angled bracket."/>
          <p:cNvPicPr>
            <a:picLocks noChangeAspect="1"/>
          </p:cNvPicPr>
          <p:nvPr/>
        </p:nvPicPr>
        <p:blipFill>
          <a:blip r:embed="rId2"/>
          <a:stretch>
            <a:fillRect/>
          </a:stretch>
        </p:blipFill>
        <p:spPr>
          <a:xfrm>
            <a:off x="552734" y="1602649"/>
            <a:ext cx="8038533" cy="3240641"/>
          </a:xfrm>
          <a:prstGeom prst="rect">
            <a:avLst/>
          </a:prstGeom>
        </p:spPr>
      </p:pic>
    </p:spTree>
    <p:extLst>
      <p:ext uri="{BB962C8B-B14F-4D97-AF65-F5344CB8AC3E}">
        <p14:creationId xmlns:p14="http://schemas.microsoft.com/office/powerpoint/2010/main" val="27599495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a:t>
            </a:r>
            <a:r>
              <a:rPr lang="en-US" sz="2000" b="0" dirty="0" smtClean="0"/>
              <a:t>(1 of 3)</a:t>
            </a:r>
            <a:endParaRPr lang="en-US" sz="2000" b="0" dirty="0"/>
          </a:p>
        </p:txBody>
      </p:sp>
      <p:sp>
        <p:nvSpPr>
          <p:cNvPr id="3" name="Text Placeholder 2"/>
          <p:cNvSpPr>
            <a:spLocks noGrp="1"/>
          </p:cNvSpPr>
          <p:nvPr>
            <p:ph type="body" idx="1"/>
          </p:nvPr>
        </p:nvSpPr>
        <p:spPr>
          <a:xfrm>
            <a:off x="457200" y="1600200"/>
            <a:ext cx="8229600" cy="4732361"/>
          </a:xfrm>
        </p:spPr>
        <p:txBody>
          <a:bodyPr/>
          <a:lstStyle/>
          <a:p>
            <a:pPr marL="0" indent="0">
              <a:buNone/>
            </a:pPr>
            <a:r>
              <a:rPr lang="en-US" sz="2000" b="1" dirty="0">
                <a:solidFill>
                  <a:schemeClr val="tx2"/>
                </a:solidFill>
                <a:latin typeface="+mn-lt"/>
              </a:rPr>
              <a:t>23.1</a:t>
            </a:r>
            <a:r>
              <a:rPr lang="en-US" sz="2000" b="1" dirty="0">
                <a:latin typeface="+mn-lt"/>
              </a:rPr>
              <a:t> </a:t>
            </a:r>
            <a:r>
              <a:rPr lang="en-US" sz="2000" dirty="0">
                <a:latin typeface="+mn-lt"/>
              </a:rPr>
              <a:t>Introduction</a:t>
            </a:r>
          </a:p>
          <a:p>
            <a:pPr marL="0" indent="0">
              <a:buNone/>
            </a:pPr>
            <a:r>
              <a:rPr lang="en-US" sz="2000" b="1" dirty="0">
                <a:solidFill>
                  <a:schemeClr val="tx2"/>
                </a:solidFill>
                <a:latin typeface="+mn-lt"/>
              </a:rPr>
              <a:t>23.2</a:t>
            </a:r>
            <a:r>
              <a:rPr lang="en-US" sz="2000" b="1" dirty="0">
                <a:latin typeface="+mn-lt"/>
              </a:rPr>
              <a:t> </a:t>
            </a:r>
            <a:r>
              <a:rPr lang="en-US" sz="2000" dirty="0">
                <a:latin typeface="+mn-lt"/>
              </a:rPr>
              <a:t>Basics of </a:t>
            </a:r>
            <a:r>
              <a:rPr lang="en-US" sz="2000" dirty="0">
                <a:latin typeface="Consolas" panose="020B0609020204030204" pitchFamily="49" charset="0"/>
                <a:cs typeface="Consolas" panose="020B0609020204030204" pitchFamily="49" charset="0"/>
              </a:rPr>
              <a:t>async</a:t>
            </a:r>
            <a:r>
              <a:rPr lang="en-US" sz="2000" dirty="0">
                <a:latin typeface="+mn-lt"/>
              </a:rPr>
              <a:t> and </a:t>
            </a:r>
            <a:r>
              <a:rPr lang="en-US" sz="2000" dirty="0">
                <a:latin typeface="Consolas" panose="020B0609020204030204" pitchFamily="49" charset="0"/>
                <a:cs typeface="Consolas" panose="020B0609020204030204" pitchFamily="49" charset="0"/>
              </a:rPr>
              <a:t>await</a:t>
            </a:r>
          </a:p>
          <a:p>
            <a:pPr marL="487350" lvl="1" indent="0">
              <a:buNone/>
            </a:pPr>
            <a:r>
              <a:rPr lang="en-US" sz="2000" dirty="0">
                <a:solidFill>
                  <a:schemeClr val="tx2"/>
                </a:solidFill>
                <a:latin typeface="+mn-lt"/>
              </a:rPr>
              <a:t>23.2.1</a:t>
            </a:r>
            <a:r>
              <a:rPr lang="en-US" sz="2000" dirty="0">
                <a:latin typeface="+mn-lt"/>
              </a:rPr>
              <a:t> </a:t>
            </a:r>
            <a:r>
              <a:rPr lang="en-US" sz="2000" dirty="0">
                <a:latin typeface="Consolas" panose="020B0609020204030204" pitchFamily="49" charset="0"/>
                <a:cs typeface="Consolas" panose="020B0609020204030204" pitchFamily="49" charset="0"/>
              </a:rPr>
              <a:t>async</a:t>
            </a:r>
            <a:r>
              <a:rPr lang="en-US" sz="2000" dirty="0">
                <a:latin typeface="+mn-lt"/>
              </a:rPr>
              <a:t> Modifier</a:t>
            </a:r>
          </a:p>
          <a:p>
            <a:pPr marL="487350" lvl="1" indent="0">
              <a:buNone/>
            </a:pPr>
            <a:r>
              <a:rPr lang="en-US" sz="2000" dirty="0">
                <a:solidFill>
                  <a:schemeClr val="tx2"/>
                </a:solidFill>
                <a:latin typeface="+mn-lt"/>
              </a:rPr>
              <a:t>23.2.2</a:t>
            </a:r>
            <a:r>
              <a:rPr lang="en-US" sz="2000" dirty="0">
                <a:latin typeface="+mn-lt"/>
              </a:rPr>
              <a:t> </a:t>
            </a:r>
            <a:r>
              <a:rPr lang="en-US" sz="2000" dirty="0">
                <a:latin typeface="Consolas" panose="020B0609020204030204" pitchFamily="49" charset="0"/>
                <a:cs typeface="Consolas" panose="020B0609020204030204" pitchFamily="49" charset="0"/>
              </a:rPr>
              <a:t>await</a:t>
            </a:r>
            <a:r>
              <a:rPr lang="en-US" sz="2000" dirty="0">
                <a:latin typeface="+mn-lt"/>
              </a:rPr>
              <a:t> Expression</a:t>
            </a:r>
          </a:p>
          <a:p>
            <a:pPr marL="487350" lvl="1" indent="0">
              <a:buNone/>
            </a:pPr>
            <a:r>
              <a:rPr lang="en-US" sz="2000" dirty="0">
                <a:solidFill>
                  <a:schemeClr val="tx2"/>
                </a:solidFill>
                <a:latin typeface="+mn-lt"/>
              </a:rPr>
              <a:t>23.2.3</a:t>
            </a:r>
            <a:r>
              <a:rPr lang="en-US" sz="2000" dirty="0">
                <a:latin typeface="+mn-lt"/>
              </a:rPr>
              <a:t> </a:t>
            </a:r>
            <a:r>
              <a:rPr lang="en-US" sz="2000" dirty="0">
                <a:latin typeface="Consolas" panose="020B0609020204030204" pitchFamily="49" charset="0"/>
                <a:cs typeface="Consolas" panose="020B0609020204030204" pitchFamily="49" charset="0"/>
              </a:rPr>
              <a:t>async, await </a:t>
            </a:r>
            <a:r>
              <a:rPr lang="en-US" sz="2000" dirty="0">
                <a:latin typeface="+mn-lt"/>
              </a:rPr>
              <a:t>and </a:t>
            </a:r>
            <a:r>
              <a:rPr lang="en-US" sz="2000" dirty="0" smtClean="0">
                <a:latin typeface="+mn-lt"/>
              </a:rPr>
              <a:t>Threads</a:t>
            </a:r>
          </a:p>
          <a:p>
            <a:pPr marL="0" indent="0">
              <a:buNone/>
            </a:pPr>
            <a:r>
              <a:rPr lang="en-US" sz="2000" b="1" dirty="0">
                <a:solidFill>
                  <a:schemeClr val="tx2"/>
                </a:solidFill>
                <a:latin typeface="+mn-lt"/>
              </a:rPr>
              <a:t>23.3</a:t>
            </a:r>
            <a:r>
              <a:rPr lang="en-US" sz="2000" b="1" dirty="0">
                <a:latin typeface="+mn-lt"/>
              </a:rPr>
              <a:t> </a:t>
            </a:r>
            <a:r>
              <a:rPr lang="en-US" sz="2000" dirty="0">
                <a:latin typeface="+mn-lt"/>
              </a:rPr>
              <a:t>Executing an Asynchronous </a:t>
            </a:r>
            <a:r>
              <a:rPr lang="en-US" sz="2000" dirty="0" smtClean="0">
                <a:latin typeface="+mn-lt"/>
              </a:rPr>
              <a:t>Task from </a:t>
            </a:r>
            <a:r>
              <a:rPr lang="en-US" sz="2000" dirty="0">
                <a:latin typeface="+mn-lt"/>
              </a:rPr>
              <a:t>a </a:t>
            </a:r>
            <a:r>
              <a:rPr lang="en-US" sz="2000" dirty="0" smtClean="0">
                <a:latin typeface="+mn-lt"/>
              </a:rPr>
              <a:t>G</a:t>
            </a:r>
            <a:r>
              <a:rPr lang="en-US" sz="100" dirty="0" smtClean="0">
                <a:latin typeface="+mn-lt"/>
              </a:rPr>
              <a:t> </a:t>
            </a:r>
            <a:r>
              <a:rPr lang="en-US" sz="2000" dirty="0" smtClean="0">
                <a:latin typeface="+mn-lt"/>
              </a:rPr>
              <a:t>U</a:t>
            </a:r>
            <a:r>
              <a:rPr lang="en-US" sz="100" dirty="0" smtClean="0">
                <a:latin typeface="+mn-lt"/>
              </a:rPr>
              <a:t> </a:t>
            </a:r>
            <a:r>
              <a:rPr lang="en-US" sz="2000" dirty="0" smtClean="0">
                <a:latin typeface="+mn-lt"/>
              </a:rPr>
              <a:t>I </a:t>
            </a:r>
            <a:r>
              <a:rPr lang="en-US" sz="2000" dirty="0">
                <a:latin typeface="+mn-lt"/>
              </a:rPr>
              <a:t>App</a:t>
            </a:r>
          </a:p>
          <a:p>
            <a:pPr marL="487350" lvl="1" indent="0">
              <a:buNone/>
            </a:pPr>
            <a:r>
              <a:rPr lang="en-US" sz="2000" dirty="0">
                <a:solidFill>
                  <a:schemeClr val="tx2"/>
                </a:solidFill>
                <a:latin typeface="+mn-lt"/>
              </a:rPr>
              <a:t>23.3.1</a:t>
            </a:r>
            <a:r>
              <a:rPr lang="en-US" sz="2000" dirty="0">
                <a:latin typeface="+mn-lt"/>
              </a:rPr>
              <a:t> Performing a Task Asynchronously</a:t>
            </a:r>
          </a:p>
          <a:p>
            <a:pPr marL="487350" lvl="1" indent="0">
              <a:buNone/>
            </a:pPr>
            <a:r>
              <a:rPr lang="en-US" sz="2000" dirty="0">
                <a:solidFill>
                  <a:schemeClr val="tx2"/>
                </a:solidFill>
                <a:latin typeface="+mn-lt"/>
              </a:rPr>
              <a:t>23.3.2</a:t>
            </a:r>
            <a:r>
              <a:rPr lang="en-US" sz="2000" dirty="0">
                <a:latin typeface="+mn-lt"/>
              </a:rPr>
              <a:t> Method </a:t>
            </a:r>
            <a:r>
              <a:rPr lang="en-US" sz="2000" dirty="0" smtClean="0">
                <a:latin typeface="Consolas" panose="020B0609020204030204" pitchFamily="49" charset="0"/>
                <a:cs typeface="Consolas" panose="020B0609020204030204" pitchFamily="49" charset="0"/>
              </a:rPr>
              <a:t>calculateButton_Click</a:t>
            </a:r>
          </a:p>
          <a:p>
            <a:pPr marL="487350" lvl="1" indent="0">
              <a:buNone/>
            </a:pPr>
            <a:r>
              <a:rPr lang="en-US" sz="2000" dirty="0">
                <a:solidFill>
                  <a:schemeClr val="tx2"/>
                </a:solidFill>
                <a:latin typeface="+mn-lt"/>
              </a:rPr>
              <a:t>23.3.3</a:t>
            </a:r>
            <a:r>
              <a:rPr lang="en-US" sz="2000" dirty="0">
                <a:latin typeface="+mn-lt"/>
              </a:rPr>
              <a:t> </a:t>
            </a:r>
            <a:r>
              <a:rPr lang="en-US" sz="2000" dirty="0">
                <a:latin typeface="Consolas" panose="020B0609020204030204" pitchFamily="49" charset="0"/>
                <a:cs typeface="Consolas" panose="020B0609020204030204" pitchFamily="49" charset="0"/>
              </a:rPr>
              <a:t>Task</a:t>
            </a:r>
            <a:r>
              <a:rPr lang="en-US" sz="2000" dirty="0">
                <a:latin typeface="+mn-lt"/>
              </a:rPr>
              <a:t> Method </a:t>
            </a:r>
            <a:r>
              <a:rPr lang="en-US" sz="2000" dirty="0">
                <a:latin typeface="Consolas" panose="020B0609020204030204" pitchFamily="49" charset="0"/>
                <a:cs typeface="Consolas" panose="020B0609020204030204" pitchFamily="49" charset="0"/>
              </a:rPr>
              <a:t>Run: </a:t>
            </a:r>
            <a:r>
              <a:rPr lang="en-US" sz="2000" dirty="0" smtClean="0">
                <a:latin typeface="+mn-lt"/>
              </a:rPr>
              <a:t>Executing Asynchronously </a:t>
            </a:r>
            <a:r>
              <a:rPr lang="en-US" sz="2000" dirty="0">
                <a:latin typeface="+mn-lt"/>
              </a:rPr>
              <a:t>in a Separate </a:t>
            </a:r>
            <a:r>
              <a:rPr lang="en-US" sz="2000" dirty="0" smtClean="0">
                <a:latin typeface="+mn-lt"/>
              </a:rPr>
              <a:t>Thread</a:t>
            </a:r>
          </a:p>
          <a:p>
            <a:pPr marL="487350" lvl="1" indent="0">
              <a:buNone/>
            </a:pPr>
            <a:r>
              <a:rPr lang="en-US" sz="2000" dirty="0">
                <a:solidFill>
                  <a:schemeClr val="tx2"/>
                </a:solidFill>
                <a:latin typeface="+mn-lt"/>
              </a:rPr>
              <a:t>23.3.4</a:t>
            </a:r>
            <a:r>
              <a:rPr lang="en-US" sz="2000" dirty="0">
                <a:latin typeface="+mn-lt"/>
              </a:rPr>
              <a:t> </a:t>
            </a:r>
            <a:r>
              <a:rPr lang="en-US" sz="2000" dirty="0">
                <a:latin typeface="Consolas" panose="020B0609020204030204" pitchFamily="49" charset="0"/>
                <a:cs typeface="Consolas" panose="020B0609020204030204" pitchFamily="49" charset="0"/>
              </a:rPr>
              <a:t>await</a:t>
            </a:r>
            <a:r>
              <a:rPr lang="en-US" sz="2000" dirty="0">
                <a:latin typeface="+mn-lt"/>
              </a:rPr>
              <a:t>ing the Result</a:t>
            </a:r>
          </a:p>
          <a:p>
            <a:pPr marL="487350" lvl="1" indent="0">
              <a:buNone/>
            </a:pPr>
            <a:r>
              <a:rPr lang="en-US" sz="2000" dirty="0">
                <a:solidFill>
                  <a:schemeClr val="tx2"/>
                </a:solidFill>
                <a:latin typeface="+mn-lt"/>
              </a:rPr>
              <a:t>23.3.5</a:t>
            </a:r>
            <a:r>
              <a:rPr lang="en-US" sz="2000" dirty="0">
                <a:latin typeface="+mn-lt"/>
              </a:rPr>
              <a:t> Calculating the Next Fibonacci Value </a:t>
            </a:r>
            <a:r>
              <a:rPr lang="en-US" sz="2000" dirty="0" smtClean="0">
                <a:latin typeface="+mn-lt"/>
              </a:rPr>
              <a:t>Synchronously</a:t>
            </a:r>
          </a:p>
        </p:txBody>
      </p:sp>
    </p:spTree>
    <p:extLst>
      <p:ext uri="{BB962C8B-B14F-4D97-AF65-F5344CB8AC3E}">
        <p14:creationId xmlns:p14="http://schemas.microsoft.com/office/powerpoint/2010/main" val="29694209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000" dirty="0" smtClean="0"/>
              <a:t>Figure </a:t>
            </a:r>
            <a:r>
              <a:rPr lang="en-US" sz="3000" dirty="0"/>
              <a:t>23.6 </a:t>
            </a:r>
            <a:r>
              <a:rPr lang="en-US" sz="3000" dirty="0" smtClean="0"/>
              <a:t>Displaying </a:t>
            </a:r>
            <a:r>
              <a:rPr lang="en-US" sz="3000" dirty="0"/>
              <a:t>an </a:t>
            </a:r>
            <a:r>
              <a:rPr lang="en-US" sz="3000" dirty="0" smtClean="0"/>
              <a:t>Asynchronous Task’s Progress </a:t>
            </a:r>
            <a:r>
              <a:rPr lang="en-US" sz="3000" dirty="0"/>
              <a:t>and </a:t>
            </a:r>
            <a:r>
              <a:rPr lang="en-US" sz="3000" dirty="0" smtClean="0"/>
              <a:t>Intermediate Results </a:t>
            </a:r>
            <a:r>
              <a:rPr lang="en-US" sz="2000" b="0" dirty="0" smtClean="0"/>
              <a:t>(1 of 7)</a:t>
            </a:r>
            <a:endParaRPr lang="en-US" sz="2000" b="0" dirty="0"/>
          </a:p>
        </p:txBody>
      </p:sp>
      <p:pic>
        <p:nvPicPr>
          <p:cNvPr id="4" name="Picture 3" descr="The program code for an asynchronous task’s progress and intermediate results. Line 1: forward slash, forward slash, f i g period 23.6, colon, find primes, period, c s. Line 2: forward slash, forward slash, displaying an asynchronous task’s progress and intermediate results. Line 3: using system, semicolon. Line 4: using system, period, l i n q, semicolon. Line 5: using system, period, threading, period, tasks, semicolon. Line 6: using system, period, windows, period, forms, semicolon. Line 7: blank. Line 8: name space, find primes. Line 9: left brace. Line 10, indented once: public partial class find primes form, colon, form. Line 11, indented once: left brace. Line 12, indented twice: forward slash, forward slash, used to enable cancelation of the a sync task. Line 13, indented twice: private bool canceled, left brace, get, semicolon, set, semicolon, right brace, =, false, semicolon. Line 14, indented twice: private bool, left bracket, right bracket, primes, semicolon, forward slash, forward slash, array used to determine primes. Line 15: blank. Line 16, indented twice: public find primes form, left parenthesis, right parenthesis. Line 17, indented twice: left brace. Line 18, indented three times: initialize component, left parenthesis, right parenthesis, semicolon. Line 19, indented three times: progress bar, period, minimum, =, 2, semicolon, forward slash, forward slash, 2 is the smallest prime number. Line 20, indented three times: percentage label, period, text, =, dollar sign, open quotes, left brace, 0, colon, p 0, right brace, close quotes, semicolon, forward slash, forward slash, display 0, percent sign. Line 21, indented twice: right brace. Line 22: blank."/>
          <p:cNvPicPr>
            <a:picLocks noChangeAspect="1"/>
          </p:cNvPicPr>
          <p:nvPr/>
        </p:nvPicPr>
        <p:blipFill>
          <a:blip r:embed="rId2"/>
          <a:stretch>
            <a:fillRect/>
          </a:stretch>
        </p:blipFill>
        <p:spPr>
          <a:xfrm>
            <a:off x="958984" y="1592548"/>
            <a:ext cx="7226033" cy="4626051"/>
          </a:xfrm>
          <a:prstGeom prst="rect">
            <a:avLst/>
          </a:prstGeom>
        </p:spPr>
      </p:pic>
    </p:spTree>
    <p:extLst>
      <p:ext uri="{BB962C8B-B14F-4D97-AF65-F5344CB8AC3E}">
        <p14:creationId xmlns:p14="http://schemas.microsoft.com/office/powerpoint/2010/main" val="35818565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000" dirty="0"/>
              <a:t>Figure 23.6 Displaying an Asynchronous Task’s Progress and Intermediate Results </a:t>
            </a:r>
            <a:r>
              <a:rPr lang="en-US" sz="2000" b="0" dirty="0" smtClean="0"/>
              <a:t>(2 </a:t>
            </a:r>
            <a:r>
              <a:rPr lang="en-US" sz="2000" b="0" dirty="0"/>
              <a:t>of 7)</a:t>
            </a:r>
            <a:endParaRPr lang="en-US" sz="2000" dirty="0"/>
          </a:p>
        </p:txBody>
      </p:sp>
      <p:pic>
        <p:nvPicPr>
          <p:cNvPr id="4" name="Picture 3" descr="The program code for an asynchronous task’s progress and intermediate results. Line 23, indented twice: forward slash, forward slash, handles get primes button’s click event. Line 24, indented twice: private a sync void get primes button, underscore, click, left parenthesis, object sender, comma, event a r g s e, right parenthesis. Line 25, indented twice: left brace. Line 26, indented three times: forward slash, forward slash, get user input. Line 27, indented three times: v a r maximum, =, i n t, period, parse, left parenthesis, m a x value text box, period, text, right parenthesis, semicolon. Line 28: blank. Line 29, indented three times: forward slash, forward slash, create array for determining primes. Line 30, indented three times: primes, =, e numerable, period, repeat, left parenthesis, true, comma, maximum, right parenthesis, period, to array, left parenthesis, right parenthesis, semicolon. Line 31: blank. Line 32, indented three times: forward slash, forward slash, reset canceled and g u i. Line 33, indented three times: canceled, =, false, semicolon. Line 34, indented three times: get primes button, period, enabled, =, false, semicolon, forward slash, forward slash, disable get primes button. Line 35, indented three times: cancel button, period, enabled, =, true, semicolon, forward slash, forward slash, enable cancel button. Line 36, indented three times: primes text box, period, text, =, string, period, empty, semicolon, forward slash, forward slash, clear primes text box. Line 37, indented three times: status label, period, text, =, string, period, empty, semicolon, forward slash, forward slash, clear status label. Line 38, indented three times: percentage label, period, text, =, dollar sign, open quotes, left brace, 0, colon, p 0, right brace, close quotes, semicolon, forward slash, forward slash, display 0, percent sign. Line 39, indented three times: progress bar, period, value, =, progress bar, period, minimum, semicolon, forward slash, forward slash, reset progress bar, min. Line 40, indented three times: progress bar, period, maximum, =, maximum, semicolon, forward slash, forward slash, set progress bar, max. Line 41: blank. Line 42, indented three times: forward slash, forward slash, show primes up to maximum. Line 43, indented three times: i n t count, =, await find primes, left parenthesis, maximum, right parenthesis, semicolon. Line 44, indented three times: status label, period, text, =, dollar sign, open quotes, found, left brace, count, right brace, prime, left parenthesis, s, right parenthesis, close quotes, semicolon. Line 45, indented twice: right brace. Line 46: blank."/>
          <p:cNvPicPr>
            <a:picLocks noChangeAspect="1"/>
          </p:cNvPicPr>
          <p:nvPr/>
        </p:nvPicPr>
        <p:blipFill>
          <a:blip r:embed="rId2"/>
          <a:stretch>
            <a:fillRect/>
          </a:stretch>
        </p:blipFill>
        <p:spPr>
          <a:xfrm>
            <a:off x="720532" y="1611908"/>
            <a:ext cx="7702937" cy="4505444"/>
          </a:xfrm>
          <a:prstGeom prst="rect">
            <a:avLst/>
          </a:prstGeom>
        </p:spPr>
      </p:pic>
    </p:spTree>
    <p:extLst>
      <p:ext uri="{BB962C8B-B14F-4D97-AF65-F5344CB8AC3E}">
        <p14:creationId xmlns:p14="http://schemas.microsoft.com/office/powerpoint/2010/main" val="2160811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000" dirty="0"/>
              <a:t>Figure 23.6 Displaying an Asynchronous Task’s Progress and Intermediate Results </a:t>
            </a:r>
            <a:r>
              <a:rPr lang="en-US" sz="2000" b="0" dirty="0" smtClean="0"/>
              <a:t>(3 </a:t>
            </a:r>
            <a:r>
              <a:rPr lang="en-US" sz="2000" b="0" dirty="0"/>
              <a:t>of 7)</a:t>
            </a:r>
            <a:endParaRPr lang="en-US" sz="2000" dirty="0"/>
          </a:p>
        </p:txBody>
      </p:sp>
      <p:pic>
        <p:nvPicPr>
          <p:cNvPr id="4" name="Picture 3" descr="The program code for an asynchronous task’s progress and intermediate results. Line 47, indented twice: forward slash, forward slash, displays prime numbers in primes text box. Line 48, indented twice: private a sync task, left angled bracket, i n t, right angled bracket, find primes, left parenthesis, i n t maximum, right parenthesis. Line 49, indented twice: left brace. Line 50, indented three times: v a r prime count, =, 0, semicolon. Line 51: blank. Line 52, indented three times: forward slash, forward slash, find primes less than maximum. Line 53, indented three times: for, left parenthesis, v a r i, =, 2, semicolon, i, left angled bracket, maximum, ampersand, ampersand, exclamation mark, canceled, semicolon, + + i, right parenthesis. Line 54, indented three times: left brace. Line 55, indented four times: forward slash, forward slash, if i is prime, comma, display it. Line 56, indented four times: if, left parenthesis, await task, period, run, left parenthesis, left parenthesis, right parenthesis, =, right angled bracket, is prime, left parenthesis, i, right parenthesis, right parenthesis, right parenthesis. Line 57, indented four times: left brace. Line 58, indented five times: + +, prime count, semicolon, forward slash, forward slash, increment number of primes found. Line 59, indented five times: primes text box, period, append text, left parenthesis, dollar sign, open quotes, left brace, i, right brace, left brace, environment, period, newline, right brace, close quotes, right parenthesis, semicolon. Line 60, indented four times: right brace. Line 61: blank. Line 62, indented four times: v a r percentage, =, left parenthesis, double, right parenthesis, progress bar, period, value, forward slash. Line 63, indented five times: left parenthesis, progress bar, period, maximum, minus, progress bar, period, minimum + 1, right parenthesis, semicolon. Line 64, indented four times: percentage label, period, text, =, dollar sign, open quotes, left brace, percentage, colon, p 0, right brace, close quotes, semicolon. Line 65, indented four times: progress bar, period, value, =, i + 1, semicolon, forward slash, forward slash, update progress. Line 66, indented three times: right brace."/>
          <p:cNvPicPr>
            <a:picLocks noChangeAspect="1"/>
          </p:cNvPicPr>
          <p:nvPr/>
        </p:nvPicPr>
        <p:blipFill>
          <a:blip r:embed="rId2"/>
          <a:stretch>
            <a:fillRect/>
          </a:stretch>
        </p:blipFill>
        <p:spPr>
          <a:xfrm>
            <a:off x="751379" y="1609997"/>
            <a:ext cx="7641242" cy="4548693"/>
          </a:xfrm>
          <a:prstGeom prst="rect">
            <a:avLst/>
          </a:prstGeom>
        </p:spPr>
      </p:pic>
    </p:spTree>
    <p:extLst>
      <p:ext uri="{BB962C8B-B14F-4D97-AF65-F5344CB8AC3E}">
        <p14:creationId xmlns:p14="http://schemas.microsoft.com/office/powerpoint/2010/main" val="15458064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000" dirty="0"/>
              <a:t>Figure 23.6 Displaying an Asynchronous Task’s Progress and Intermediate Results </a:t>
            </a:r>
            <a:r>
              <a:rPr lang="en-US" sz="2000" b="0" dirty="0" smtClean="0"/>
              <a:t>(4 </a:t>
            </a:r>
            <a:r>
              <a:rPr lang="en-US" sz="2000" b="0" dirty="0"/>
              <a:t>of 7)</a:t>
            </a:r>
            <a:endParaRPr lang="en-US" sz="2000" dirty="0"/>
          </a:p>
        </p:txBody>
      </p:sp>
      <p:pic>
        <p:nvPicPr>
          <p:cNvPr id="4" name="Picture 3" descr="The program code for an asynchronous task’s progress and intermediate results. Line 67: blank. Line 68, indented three times: forward slash, forward slash, display message if operation was canceled. Line 69, indented three times: if, left parenthesis, canceled, right parenthesis. Line 70, indented three times: left brace. Line 71, indented four times: primes text box, period, append text, left parenthesis, dollar sign, open quotes, canceled, left brace, environment, period, newline, right brace, close quotes, right parenthesis, semicolon. Line 72, indented three times: right brace. Line 73: blank. Line 74, indented three times: get primes button, period, enabled, =, true, semicolon, forward slash, forward slash, enable get primes button. Line 75, indented three times: cancel button, period, enabled, =, false, semicolon, forward slash, forward slash, disable cancel button. Line 76, indented three times: return prime count, semicolon. Line 77, indented four times: right brace. Line 78: blank."/>
          <p:cNvPicPr>
            <a:picLocks noChangeAspect="1"/>
          </p:cNvPicPr>
          <p:nvPr/>
        </p:nvPicPr>
        <p:blipFill>
          <a:blip r:embed="rId2"/>
          <a:stretch>
            <a:fillRect/>
          </a:stretch>
        </p:blipFill>
        <p:spPr>
          <a:xfrm>
            <a:off x="633041" y="1604577"/>
            <a:ext cx="7818924" cy="2823827"/>
          </a:xfrm>
          <a:prstGeom prst="rect">
            <a:avLst/>
          </a:prstGeom>
        </p:spPr>
      </p:pic>
    </p:spTree>
    <p:extLst>
      <p:ext uri="{BB962C8B-B14F-4D97-AF65-F5344CB8AC3E}">
        <p14:creationId xmlns:p14="http://schemas.microsoft.com/office/powerpoint/2010/main" val="13489491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000" dirty="0"/>
              <a:t>Figure 23.6 Displaying an Asynchronous Task’s Progress and Intermediate Results </a:t>
            </a:r>
            <a:r>
              <a:rPr lang="en-US" sz="2000" b="0" dirty="0" smtClean="0"/>
              <a:t>(5 </a:t>
            </a:r>
            <a:r>
              <a:rPr lang="en-US" sz="2000" b="0" dirty="0"/>
              <a:t>of 7)</a:t>
            </a:r>
            <a:endParaRPr lang="en-US" sz="2000" dirty="0"/>
          </a:p>
        </p:txBody>
      </p:sp>
      <p:pic>
        <p:nvPicPr>
          <p:cNvPr id="4" name="Picture 3" descr="The program code for an asynchronous task’s progress and intermediate results. Line 79, indented twice: forward slash, forward slash, check whether value is a prime number. Line 80, indented twice: forward slash, forward slash, and mark all multiples as not prime. Line 81, indented twice: public bool is prime, left parenthesis, i n t value, right parenthesis. Line 82, indented twice: left brace. Line 83, indented three times: forward slash, forward slash, if value is prime, comma, mark all of multiples. Line 84, indented three times: forward slash, forward slash, as not prime and return true. Line 85, indented three times: if, left parenthesis, primes, left bracket, value, right bracket, right parenthesis. Line 86, indented three times: left brace. Line 87, indented four times: forward slash, forward slash, mark all multiples of value as not prime. Line 88, indented four times: for, left parenthesis, v a r i, =, value + value, semicolon, i, left angled bracket, primes, period, length, semicolon, i, + = value, right parenthesis. Line 89, indented four times: left brace. Line 90: indented five times, primes, left bracket, i, right bracket, =, false, semicolon, forward slash, forward slash, i is not prime. Line 91, indented four times: right brace. Line 92: blank. Line 93, indented four times: return true, semicolon. Line 94, indented three times: right brace. Line 95, indented three times: else. Line 96, indented three times: left brace. Line 97, indented four times: return false, semicolon. Line 98, indented three times: right brace. Line 99, indented twice: right brace."/>
          <p:cNvPicPr>
            <a:picLocks noChangeAspect="1"/>
          </p:cNvPicPr>
          <p:nvPr/>
        </p:nvPicPr>
        <p:blipFill>
          <a:blip r:embed="rId2"/>
          <a:stretch>
            <a:fillRect/>
          </a:stretch>
        </p:blipFill>
        <p:spPr>
          <a:xfrm>
            <a:off x="844712" y="1600242"/>
            <a:ext cx="7454576" cy="4649757"/>
          </a:xfrm>
          <a:prstGeom prst="rect">
            <a:avLst/>
          </a:prstGeom>
        </p:spPr>
      </p:pic>
    </p:spTree>
    <p:extLst>
      <p:ext uri="{BB962C8B-B14F-4D97-AF65-F5344CB8AC3E}">
        <p14:creationId xmlns:p14="http://schemas.microsoft.com/office/powerpoint/2010/main" val="24202114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000" dirty="0"/>
              <a:t>Figure 23.6 Displaying an Asynchronous Task’s Progress and Intermediate Results </a:t>
            </a:r>
            <a:r>
              <a:rPr lang="en-US" sz="2000" b="0" dirty="0" smtClean="0"/>
              <a:t>(6 </a:t>
            </a:r>
            <a:r>
              <a:rPr lang="en-US" sz="2000" b="0" dirty="0"/>
              <a:t>of 7)</a:t>
            </a:r>
            <a:endParaRPr lang="en-US" sz="2000" dirty="0"/>
          </a:p>
        </p:txBody>
      </p:sp>
      <p:pic>
        <p:nvPicPr>
          <p:cNvPr id="4" name="Picture 3" descr="The program code for an asynchronous task’s progress and intermediate results. Line 100: blank. Line 101, indented twice: forward slash, forward slash, if user clicks cancel button, comma, stop displaying primes. Line 102, indented twice: private void cancel button, underscore, click, left parenthesis, object sender, comma, event a r g s e, right parenthesis. Line 103, indented twice: left brace. Line 104, indented three times: canceled, =, true, semicolon. Line 105, indented three times: get primes button, period, enabled, =, true, semicolon, forward slash, forward slash, enable get primes button. Line 106, indented three times: cancel button, period, enabled, =, false, semicolon, forward slash, forward slash, disable cancel button. Line 107, indented twice: right brace. Line 108, indented once: right brace. Line 109: right brace."/>
          <p:cNvPicPr>
            <a:picLocks noChangeAspect="1"/>
          </p:cNvPicPr>
          <p:nvPr/>
        </p:nvPicPr>
        <p:blipFill>
          <a:blip r:embed="rId2"/>
          <a:stretch>
            <a:fillRect/>
          </a:stretch>
        </p:blipFill>
        <p:spPr>
          <a:xfrm>
            <a:off x="487523" y="1605215"/>
            <a:ext cx="8168954" cy="2691358"/>
          </a:xfrm>
          <a:prstGeom prst="rect">
            <a:avLst/>
          </a:prstGeom>
        </p:spPr>
      </p:pic>
    </p:spTree>
    <p:extLst>
      <p:ext uri="{BB962C8B-B14F-4D97-AF65-F5344CB8AC3E}">
        <p14:creationId xmlns:p14="http://schemas.microsoft.com/office/powerpoint/2010/main" val="17984525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000" dirty="0"/>
              <a:t>Figure 23.6 Displaying an Asynchronous Task’s Progress and Intermediate Results </a:t>
            </a:r>
            <a:r>
              <a:rPr lang="en-US" sz="2000" b="0" dirty="0" smtClean="0"/>
              <a:t>(7 </a:t>
            </a:r>
            <a:r>
              <a:rPr lang="en-US" sz="2000" b="0" dirty="0"/>
              <a:t>of 7)</a:t>
            </a:r>
            <a:endParaRPr lang="en-US" sz="2000" dirty="0"/>
          </a:p>
        </p:txBody>
      </p:sp>
      <p:pic>
        <p:nvPicPr>
          <p:cNvPr id="4" name="Picture 3" descr="A finding primes dialog box has a text field with the heading, find primes less than, with 10000 entered. A box below lists numbers. A progress bar indicates 46% progress. Another finding primes dialog box has a progress bar that indicates 100% progress. Text below the progress bar reads, found 1229 primes."/>
          <p:cNvPicPr>
            <a:picLocks noChangeAspect="1"/>
          </p:cNvPicPr>
          <p:nvPr/>
        </p:nvPicPr>
        <p:blipFill>
          <a:blip r:embed="rId2"/>
          <a:stretch>
            <a:fillRect/>
          </a:stretch>
        </p:blipFill>
        <p:spPr>
          <a:xfrm>
            <a:off x="471795" y="1610576"/>
            <a:ext cx="8200410" cy="3763210"/>
          </a:xfrm>
          <a:prstGeom prst="rect">
            <a:avLst/>
          </a:prstGeom>
        </p:spPr>
      </p:pic>
    </p:spTree>
    <p:extLst>
      <p:ext uri="{BB962C8B-B14F-4D97-AF65-F5344CB8AC3E}">
        <p14:creationId xmlns:p14="http://schemas.microsoft.com/office/powerpoint/2010/main" val="42826278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US"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860425"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727023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a:lstStyle/>
          <a:p>
            <a:r>
              <a:rPr lang="en-US" dirty="0" smtClean="0"/>
              <a:t>Outline </a:t>
            </a:r>
            <a:r>
              <a:rPr lang="en-US" sz="2000" b="0" dirty="0" smtClean="0"/>
              <a:t>(2 </a:t>
            </a:r>
            <a:r>
              <a:rPr lang="en-US" sz="2000" b="0" dirty="0"/>
              <a:t>of </a:t>
            </a:r>
            <a:r>
              <a:rPr lang="en-US" sz="2000" b="0" dirty="0" smtClean="0"/>
              <a:t>3)</a:t>
            </a:r>
            <a:endParaRPr lang="en-US" sz="2000" dirty="0"/>
          </a:p>
        </p:txBody>
      </p:sp>
      <p:sp>
        <p:nvSpPr>
          <p:cNvPr id="3" name="Text Placeholder 2"/>
          <p:cNvSpPr>
            <a:spLocks noGrp="1"/>
          </p:cNvSpPr>
          <p:nvPr>
            <p:ph type="body" idx="1"/>
          </p:nvPr>
        </p:nvSpPr>
        <p:spPr/>
        <p:txBody>
          <a:bodyPr/>
          <a:lstStyle/>
          <a:p>
            <a:pPr marL="0" indent="0">
              <a:buNone/>
            </a:pPr>
            <a:r>
              <a:rPr lang="en-US" sz="2000" b="1" dirty="0" smtClean="0">
                <a:solidFill>
                  <a:schemeClr val="tx2"/>
                </a:solidFill>
                <a:latin typeface="+mn-lt"/>
              </a:rPr>
              <a:t>23.4</a:t>
            </a:r>
            <a:r>
              <a:rPr lang="en-US" sz="2000" b="1" dirty="0" smtClean="0">
                <a:latin typeface="+mn-lt"/>
              </a:rPr>
              <a:t> </a:t>
            </a:r>
            <a:r>
              <a:rPr lang="en-US" sz="2000" dirty="0">
                <a:latin typeface="+mn-lt"/>
              </a:rPr>
              <a:t>Sequential Execution of </a:t>
            </a:r>
            <a:r>
              <a:rPr lang="en-US" sz="2000" dirty="0" smtClean="0">
                <a:latin typeface="+mn-lt"/>
              </a:rPr>
              <a:t>Two Compute-Intensive </a:t>
            </a:r>
            <a:r>
              <a:rPr lang="en-US" sz="2000" dirty="0">
                <a:latin typeface="+mn-lt"/>
              </a:rPr>
              <a:t>Tasks</a:t>
            </a:r>
          </a:p>
          <a:p>
            <a:pPr marL="0" indent="0">
              <a:buNone/>
            </a:pPr>
            <a:r>
              <a:rPr lang="en-US" sz="2000" b="1" dirty="0">
                <a:solidFill>
                  <a:schemeClr val="tx2"/>
                </a:solidFill>
                <a:latin typeface="+mn-lt"/>
              </a:rPr>
              <a:t>23.5</a:t>
            </a:r>
            <a:r>
              <a:rPr lang="en-US" sz="2000" b="1" dirty="0">
                <a:latin typeface="+mn-lt"/>
              </a:rPr>
              <a:t> </a:t>
            </a:r>
            <a:r>
              <a:rPr lang="en-US" sz="2000" dirty="0">
                <a:latin typeface="+mn-lt"/>
              </a:rPr>
              <a:t>Asynchronous Execution of </a:t>
            </a:r>
            <a:r>
              <a:rPr lang="en-US" sz="2000" dirty="0" smtClean="0">
                <a:latin typeface="+mn-lt"/>
              </a:rPr>
              <a:t>Two Compute-Intensive Tasks</a:t>
            </a:r>
          </a:p>
          <a:p>
            <a:pPr marL="487350" lvl="1" indent="0">
              <a:buNone/>
            </a:pPr>
            <a:r>
              <a:rPr lang="en-US" sz="2000" dirty="0">
                <a:solidFill>
                  <a:schemeClr val="tx2"/>
                </a:solidFill>
                <a:latin typeface="+mn-lt"/>
              </a:rPr>
              <a:t>23.5.1</a:t>
            </a:r>
            <a:r>
              <a:rPr lang="en-US" sz="2000" dirty="0">
                <a:latin typeface="+mn-lt"/>
              </a:rPr>
              <a:t> </a:t>
            </a:r>
            <a:r>
              <a:rPr lang="en-US" sz="2000" dirty="0">
                <a:latin typeface="Consolas" panose="020B0609020204030204" pitchFamily="49" charset="0"/>
                <a:cs typeface="Consolas" panose="020B0609020204030204" pitchFamily="49" charset="0"/>
              </a:rPr>
              <a:t>await</a:t>
            </a:r>
            <a:r>
              <a:rPr lang="en-US" sz="2000" dirty="0">
                <a:latin typeface="+mn-lt"/>
              </a:rPr>
              <a:t>ing Multiple </a:t>
            </a:r>
            <a:r>
              <a:rPr lang="en-US" sz="2000" dirty="0">
                <a:latin typeface="Consolas" panose="020B0609020204030204" pitchFamily="49" charset="0"/>
                <a:cs typeface="Consolas" panose="020B0609020204030204" pitchFamily="49" charset="0"/>
              </a:rPr>
              <a:t>Task</a:t>
            </a:r>
            <a:r>
              <a:rPr lang="en-US" sz="2000" dirty="0">
                <a:latin typeface="+mn-lt"/>
              </a:rPr>
              <a:t>s with </a:t>
            </a:r>
            <a:r>
              <a:rPr lang="en-US" sz="2000" dirty="0" smtClean="0">
                <a:latin typeface="Consolas" panose="020B0609020204030204" pitchFamily="49" charset="0"/>
                <a:cs typeface="Consolas" panose="020B0609020204030204" pitchFamily="49" charset="0"/>
              </a:rPr>
              <a:t>Task</a:t>
            </a:r>
            <a:r>
              <a:rPr lang="en-US" sz="2000" dirty="0" smtClean="0">
                <a:latin typeface="+mn-lt"/>
              </a:rPr>
              <a:t> Method </a:t>
            </a:r>
            <a:r>
              <a:rPr lang="en-US" sz="2000" dirty="0">
                <a:latin typeface="Consolas" panose="020B0609020204030204" pitchFamily="49" charset="0"/>
                <a:cs typeface="Consolas" panose="020B0609020204030204" pitchFamily="49" charset="0"/>
              </a:rPr>
              <a:t>WhenAll</a:t>
            </a:r>
          </a:p>
          <a:p>
            <a:pPr marL="487350" lvl="1" indent="0">
              <a:buNone/>
            </a:pPr>
            <a:r>
              <a:rPr lang="en-US" sz="2000" dirty="0">
                <a:solidFill>
                  <a:schemeClr val="tx2"/>
                </a:solidFill>
                <a:latin typeface="+mn-lt"/>
              </a:rPr>
              <a:t>23.5.2</a:t>
            </a:r>
            <a:r>
              <a:rPr lang="en-US" sz="2000" dirty="0">
                <a:latin typeface="+mn-lt"/>
              </a:rPr>
              <a:t> Method </a:t>
            </a:r>
            <a:r>
              <a:rPr lang="en-US" sz="2000" dirty="0" smtClean="0">
                <a:latin typeface="Consolas" panose="020B0609020204030204" pitchFamily="49" charset="0"/>
                <a:cs typeface="Consolas" panose="020B0609020204030204" pitchFamily="49" charset="0"/>
              </a:rPr>
              <a:t>StartFibonacci</a:t>
            </a:r>
          </a:p>
          <a:p>
            <a:pPr marL="487350" lvl="1" indent="0">
              <a:buNone/>
            </a:pPr>
            <a:r>
              <a:rPr lang="en-US" sz="2000" dirty="0">
                <a:solidFill>
                  <a:schemeClr val="tx2"/>
                </a:solidFill>
              </a:rPr>
              <a:t>23.5.3</a:t>
            </a:r>
            <a:r>
              <a:rPr lang="en-US" sz="2000" dirty="0"/>
              <a:t> </a:t>
            </a:r>
            <a:r>
              <a:rPr lang="en-US" sz="2000" dirty="0">
                <a:latin typeface="+mn-lt"/>
              </a:rPr>
              <a:t>Modifying a G</a:t>
            </a:r>
            <a:r>
              <a:rPr lang="en-US" sz="100" dirty="0">
                <a:latin typeface="+mn-lt"/>
              </a:rPr>
              <a:t> </a:t>
            </a:r>
            <a:r>
              <a:rPr lang="en-US" sz="2000" dirty="0">
                <a:latin typeface="+mn-lt"/>
              </a:rPr>
              <a:t>U</a:t>
            </a:r>
            <a:r>
              <a:rPr lang="en-US" sz="100" dirty="0">
                <a:latin typeface="+mn-lt"/>
              </a:rPr>
              <a:t> </a:t>
            </a:r>
            <a:r>
              <a:rPr lang="en-US" sz="2000" dirty="0">
                <a:latin typeface="+mn-lt"/>
              </a:rPr>
              <a:t>I from a</a:t>
            </a:r>
            <a:r>
              <a:rPr lang="en-US" sz="2000" dirty="0"/>
              <a:t> </a:t>
            </a:r>
            <a:r>
              <a:rPr lang="en-US" sz="2000" dirty="0">
                <a:latin typeface="+mn-lt"/>
              </a:rPr>
              <a:t>Separate Thread</a:t>
            </a:r>
          </a:p>
          <a:p>
            <a:pPr marL="487350" lvl="1" indent="0">
              <a:buNone/>
            </a:pPr>
            <a:r>
              <a:rPr lang="en-US" sz="2000" dirty="0">
                <a:solidFill>
                  <a:schemeClr val="tx2"/>
                </a:solidFill>
              </a:rPr>
              <a:t>23.5.4</a:t>
            </a:r>
            <a:r>
              <a:rPr lang="en-US" sz="2000" dirty="0"/>
              <a:t> </a:t>
            </a:r>
            <a:r>
              <a:rPr lang="en-US" sz="2000" dirty="0">
                <a:latin typeface="Consolas" panose="020B0609020204030204" pitchFamily="49" charset="0"/>
                <a:cs typeface="Consolas" panose="020B0609020204030204" pitchFamily="49" charset="0"/>
              </a:rPr>
              <a:t>await</a:t>
            </a:r>
            <a:r>
              <a:rPr lang="en-US" sz="2000" dirty="0"/>
              <a:t>ing </a:t>
            </a:r>
            <a:r>
              <a:rPr lang="en-US" sz="2000" dirty="0">
                <a:latin typeface="+mn-lt"/>
              </a:rPr>
              <a:t>One of Several Tasks with</a:t>
            </a:r>
            <a:r>
              <a:rPr lang="en-US" sz="2000" dirty="0"/>
              <a:t> </a:t>
            </a:r>
            <a:r>
              <a:rPr lang="en-US" sz="2000" dirty="0">
                <a:latin typeface="Consolas" panose="020B0609020204030204" pitchFamily="49" charset="0"/>
                <a:cs typeface="Consolas" panose="020B0609020204030204" pitchFamily="49" charset="0"/>
              </a:rPr>
              <a:t>Task</a:t>
            </a:r>
            <a:r>
              <a:rPr lang="en-US" sz="2000" dirty="0"/>
              <a:t> </a:t>
            </a:r>
            <a:r>
              <a:rPr lang="en-US" sz="2000" dirty="0">
                <a:latin typeface="+mn-lt"/>
              </a:rPr>
              <a:t>Method</a:t>
            </a:r>
            <a:r>
              <a:rPr lang="en-US" sz="2000" dirty="0"/>
              <a:t> </a:t>
            </a:r>
            <a:r>
              <a:rPr lang="en-US" sz="2000" dirty="0" smtClean="0">
                <a:latin typeface="Consolas" panose="020B0609020204030204" pitchFamily="49" charset="0"/>
                <a:cs typeface="Consolas" panose="020B0609020204030204" pitchFamily="49" charset="0"/>
              </a:rPr>
              <a:t>WhenAny</a:t>
            </a:r>
          </a:p>
          <a:p>
            <a:pPr marL="0" indent="0">
              <a:buNone/>
            </a:pPr>
            <a:r>
              <a:rPr lang="en-US" sz="2000" b="1" dirty="0">
                <a:solidFill>
                  <a:schemeClr val="tx2"/>
                </a:solidFill>
                <a:latin typeface="+mn-lt"/>
              </a:rPr>
              <a:t>23.6</a:t>
            </a:r>
            <a:r>
              <a:rPr lang="en-US" sz="2000" b="1" dirty="0"/>
              <a:t> </a:t>
            </a:r>
            <a:r>
              <a:rPr lang="en-US" sz="2000" dirty="0">
                <a:latin typeface="+mn-lt"/>
              </a:rPr>
              <a:t>Invoking a</a:t>
            </a:r>
            <a:r>
              <a:rPr lang="en-US" sz="2000" dirty="0"/>
              <a:t> </a:t>
            </a:r>
            <a:r>
              <a:rPr lang="en-US" sz="2000" dirty="0">
                <a:latin typeface="+mn-lt"/>
              </a:rPr>
              <a:t>Flickr Web Service Asynchronously with </a:t>
            </a:r>
            <a:r>
              <a:rPr lang="en-US" sz="2000" dirty="0">
                <a:latin typeface="Consolas" panose="020B0609020204030204" pitchFamily="49" charset="0"/>
                <a:cs typeface="Consolas" panose="020B0609020204030204" pitchFamily="49" charset="0"/>
              </a:rPr>
              <a:t>HttpClient</a:t>
            </a:r>
          </a:p>
          <a:p>
            <a:pPr marL="487350" lvl="1" indent="0">
              <a:buNone/>
            </a:pPr>
            <a:r>
              <a:rPr lang="en-US" sz="2000" dirty="0">
                <a:solidFill>
                  <a:schemeClr val="tx2"/>
                </a:solidFill>
                <a:latin typeface="+mn-lt"/>
              </a:rPr>
              <a:t>23.6.1</a:t>
            </a:r>
            <a:r>
              <a:rPr lang="en-US" sz="2000" dirty="0">
                <a:latin typeface="+mn-lt"/>
              </a:rPr>
              <a:t> Using Class </a:t>
            </a:r>
            <a:r>
              <a:rPr lang="en-US" sz="2000" dirty="0">
                <a:latin typeface="Consolas" panose="020B0609020204030204" pitchFamily="49" charset="0"/>
                <a:cs typeface="Consolas" panose="020B0609020204030204" pitchFamily="49" charset="0"/>
              </a:rPr>
              <a:t>HttpClient</a:t>
            </a:r>
            <a:r>
              <a:rPr lang="en-US" sz="2000" dirty="0"/>
              <a:t> </a:t>
            </a:r>
            <a:r>
              <a:rPr lang="en-US" sz="2000" dirty="0">
                <a:latin typeface="+mn-lt"/>
              </a:rPr>
              <a:t>to Invoke a Web Service</a:t>
            </a:r>
          </a:p>
          <a:p>
            <a:pPr marL="487350" lvl="1" indent="0">
              <a:buNone/>
            </a:pPr>
            <a:r>
              <a:rPr lang="en-US" sz="2000" dirty="0">
                <a:solidFill>
                  <a:schemeClr val="tx2"/>
                </a:solidFill>
                <a:latin typeface="+mn-lt"/>
              </a:rPr>
              <a:t>23.6.2</a:t>
            </a:r>
            <a:r>
              <a:rPr lang="en-US" sz="2000" dirty="0">
                <a:latin typeface="+mn-lt"/>
              </a:rPr>
              <a:t> Invoking the Flickr Web Service’s</a:t>
            </a:r>
            <a:r>
              <a:rPr lang="en-US" sz="2000" dirty="0"/>
              <a:t> </a:t>
            </a:r>
            <a:r>
              <a:rPr lang="en-US" sz="2000" dirty="0">
                <a:latin typeface="Consolas" panose="020B0609020204030204" pitchFamily="49" charset="0"/>
                <a:cs typeface="Consolas" panose="020B0609020204030204" pitchFamily="49" charset="0"/>
              </a:rPr>
              <a:t>flickr.photos.search</a:t>
            </a:r>
            <a:r>
              <a:rPr lang="en-US" sz="2000" dirty="0"/>
              <a:t> </a:t>
            </a:r>
            <a:r>
              <a:rPr lang="en-US" sz="2000" dirty="0" smtClean="0">
                <a:latin typeface="+mn-lt"/>
              </a:rPr>
              <a:t>Method</a:t>
            </a:r>
            <a:endParaRPr lang="en-US" sz="2000" dirty="0">
              <a:latin typeface="+mn-lt"/>
            </a:endParaRPr>
          </a:p>
        </p:txBody>
      </p:sp>
    </p:spTree>
    <p:extLst>
      <p:ext uri="{BB962C8B-B14F-4D97-AF65-F5344CB8AC3E}">
        <p14:creationId xmlns:p14="http://schemas.microsoft.com/office/powerpoint/2010/main" val="11826014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a:t>
            </a:r>
            <a:r>
              <a:rPr lang="en-US" sz="2000" b="0" dirty="0" smtClean="0"/>
              <a:t>(3 </a:t>
            </a:r>
            <a:r>
              <a:rPr lang="en-US" sz="2000" b="0" dirty="0"/>
              <a:t>of </a:t>
            </a:r>
            <a:r>
              <a:rPr lang="en-US" sz="2000" b="0" dirty="0" smtClean="0"/>
              <a:t>3)</a:t>
            </a:r>
            <a:endParaRPr lang="en-US" sz="2000" dirty="0"/>
          </a:p>
        </p:txBody>
      </p:sp>
      <p:sp>
        <p:nvSpPr>
          <p:cNvPr id="3" name="Text Placeholder 2"/>
          <p:cNvSpPr>
            <a:spLocks noGrp="1"/>
          </p:cNvSpPr>
          <p:nvPr>
            <p:ph type="body" idx="1"/>
          </p:nvPr>
        </p:nvSpPr>
        <p:spPr/>
        <p:txBody>
          <a:bodyPr/>
          <a:lstStyle/>
          <a:p>
            <a:pPr marL="486000" lvl="1" indent="0">
              <a:buNone/>
            </a:pPr>
            <a:r>
              <a:rPr lang="en-US" sz="2000" dirty="0" smtClean="0">
                <a:solidFill>
                  <a:schemeClr val="tx2"/>
                </a:solidFill>
                <a:latin typeface="+mn-lt"/>
              </a:rPr>
              <a:t>23.6.3</a:t>
            </a:r>
            <a:r>
              <a:rPr lang="en-US" sz="2000" dirty="0" smtClean="0">
                <a:latin typeface="+mn-lt"/>
              </a:rPr>
              <a:t> </a:t>
            </a:r>
            <a:r>
              <a:rPr lang="en-US" sz="2000" dirty="0">
                <a:latin typeface="+mn-lt"/>
              </a:rPr>
              <a:t>Processing the </a:t>
            </a:r>
            <a:r>
              <a:rPr lang="en-US" sz="2000" dirty="0" smtClean="0">
                <a:latin typeface="+mn-lt"/>
              </a:rPr>
              <a:t>X</a:t>
            </a:r>
            <a:r>
              <a:rPr lang="en-US" sz="100" dirty="0" smtClean="0">
                <a:latin typeface="+mn-lt"/>
              </a:rPr>
              <a:t> </a:t>
            </a:r>
            <a:r>
              <a:rPr lang="en-US" sz="2000" dirty="0" smtClean="0">
                <a:latin typeface="+mn-lt"/>
              </a:rPr>
              <a:t>M</a:t>
            </a:r>
            <a:r>
              <a:rPr lang="en-US" sz="100" dirty="0" smtClean="0">
                <a:latin typeface="+mn-lt"/>
              </a:rPr>
              <a:t> </a:t>
            </a:r>
            <a:r>
              <a:rPr lang="en-US" sz="2000" dirty="0" smtClean="0">
                <a:latin typeface="+mn-lt"/>
              </a:rPr>
              <a:t>L Response</a:t>
            </a:r>
          </a:p>
          <a:p>
            <a:pPr marL="486000" lvl="1" indent="0">
              <a:buNone/>
            </a:pPr>
            <a:r>
              <a:rPr lang="en-US" sz="2000" dirty="0">
                <a:solidFill>
                  <a:schemeClr val="tx2"/>
                </a:solidFill>
                <a:latin typeface="+mn-lt"/>
              </a:rPr>
              <a:t>23.6.4</a:t>
            </a:r>
            <a:r>
              <a:rPr lang="en-US" sz="2000" dirty="0">
                <a:latin typeface="+mn-lt"/>
              </a:rPr>
              <a:t> Binding the Photo Titles to </a:t>
            </a:r>
            <a:r>
              <a:rPr lang="en-US" sz="2000" dirty="0" smtClean="0">
                <a:latin typeface="+mn-lt"/>
              </a:rPr>
              <a:t>the </a:t>
            </a:r>
            <a:r>
              <a:rPr lang="en-US" sz="2000" dirty="0" smtClean="0">
                <a:latin typeface="Consolas" panose="020B0609020204030204" pitchFamily="49" charset="0"/>
                <a:cs typeface="Consolas" panose="020B0609020204030204" pitchFamily="49" charset="0"/>
              </a:rPr>
              <a:t>ListBox</a:t>
            </a:r>
          </a:p>
          <a:p>
            <a:pPr marL="486000" lvl="1" indent="0">
              <a:buNone/>
            </a:pPr>
            <a:r>
              <a:rPr lang="en-US" sz="2000" dirty="0">
                <a:solidFill>
                  <a:schemeClr val="tx2"/>
                </a:solidFill>
                <a:latin typeface="+mn-lt"/>
              </a:rPr>
              <a:t>23.6.5</a:t>
            </a:r>
            <a:r>
              <a:rPr lang="en-US" sz="2000" dirty="0">
                <a:latin typeface="+mn-lt"/>
              </a:rPr>
              <a:t> Asynchronously Downloading an Image’s Bytes</a:t>
            </a:r>
          </a:p>
          <a:p>
            <a:pPr marL="0" indent="0">
              <a:buNone/>
            </a:pPr>
            <a:r>
              <a:rPr lang="en-US" sz="2000" b="1" dirty="0">
                <a:solidFill>
                  <a:schemeClr val="tx2"/>
                </a:solidFill>
                <a:latin typeface="+mn-lt"/>
              </a:rPr>
              <a:t>23.7</a:t>
            </a:r>
            <a:r>
              <a:rPr lang="en-US" sz="2000" b="1" dirty="0">
                <a:latin typeface="+mn-lt"/>
              </a:rPr>
              <a:t> </a:t>
            </a:r>
            <a:r>
              <a:rPr lang="en-US" sz="2000" dirty="0">
                <a:latin typeface="+mn-lt"/>
              </a:rPr>
              <a:t>Displaying an Asynchronous Task’s Progress</a:t>
            </a:r>
          </a:p>
          <a:p>
            <a:pPr marL="0" indent="0">
              <a:buNone/>
            </a:pPr>
            <a:r>
              <a:rPr lang="en-US" sz="2000" b="1" dirty="0">
                <a:solidFill>
                  <a:schemeClr val="tx2"/>
                </a:solidFill>
                <a:latin typeface="+mn-lt"/>
              </a:rPr>
              <a:t>23.8</a:t>
            </a:r>
            <a:r>
              <a:rPr lang="en-US" sz="2000" b="1" dirty="0">
                <a:latin typeface="+mn-lt"/>
              </a:rPr>
              <a:t> </a:t>
            </a:r>
            <a:r>
              <a:rPr lang="en-US" sz="2000" dirty="0" smtClean="0">
                <a:latin typeface="+mn-lt"/>
              </a:rPr>
              <a:t>Wrap-Up</a:t>
            </a:r>
            <a:endParaRPr lang="en-US" sz="2000" dirty="0">
              <a:latin typeface="+mn-lt"/>
            </a:endParaRPr>
          </a:p>
        </p:txBody>
      </p:sp>
    </p:spTree>
    <p:extLst>
      <p:ext uri="{BB962C8B-B14F-4D97-AF65-F5344CB8AC3E}">
        <p14:creationId xmlns:p14="http://schemas.microsoft.com/office/powerpoint/2010/main" val="8209260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Tip </a:t>
            </a:r>
            <a:r>
              <a:rPr lang="en-US" dirty="0" smtClean="0"/>
              <a:t>23.1</a:t>
            </a:r>
            <a:endParaRPr lang="en-US" dirty="0"/>
          </a:p>
        </p:txBody>
      </p:sp>
      <p:sp>
        <p:nvSpPr>
          <p:cNvPr id="3" name="Text Placeholder 2"/>
          <p:cNvSpPr>
            <a:spLocks noGrp="1"/>
          </p:cNvSpPr>
          <p:nvPr>
            <p:ph type="body" idx="1"/>
          </p:nvPr>
        </p:nvSpPr>
        <p:spPr/>
        <p:txBody>
          <a:bodyPr/>
          <a:lstStyle/>
          <a:p>
            <a:pPr marL="0" indent="0">
              <a:buNone/>
            </a:pPr>
            <a:r>
              <a:rPr lang="en-US" sz="2400" dirty="0" smtClean="0">
                <a:latin typeface="+mn-lt"/>
              </a:rPr>
              <a:t>A </a:t>
            </a:r>
            <a:r>
              <a:rPr lang="en-US" sz="2400" dirty="0">
                <a:latin typeface="+mn-lt"/>
              </a:rPr>
              <a:t>problem with single-threaded applications that can lead to poor responsiveness is </a:t>
            </a:r>
            <a:r>
              <a:rPr lang="en-US" sz="2400" dirty="0" smtClean="0">
                <a:latin typeface="+mn-lt"/>
              </a:rPr>
              <a:t>that lengthy </a:t>
            </a:r>
            <a:r>
              <a:rPr lang="en-US" sz="2400" dirty="0">
                <a:latin typeface="+mn-lt"/>
              </a:rPr>
              <a:t>activities must complete before others can begin. In a multithreaded </a:t>
            </a:r>
            <a:r>
              <a:rPr lang="en-US" sz="2400" dirty="0" smtClean="0">
                <a:latin typeface="+mn-lt"/>
              </a:rPr>
              <a:t>application, threads </a:t>
            </a:r>
            <a:r>
              <a:rPr lang="en-US" sz="2400" dirty="0">
                <a:latin typeface="+mn-lt"/>
              </a:rPr>
              <a:t>can be distributed across multiple cores (if available) so that multiple tasks </a:t>
            </a:r>
            <a:r>
              <a:rPr lang="en-US" sz="2400" dirty="0" smtClean="0">
                <a:latin typeface="+mn-lt"/>
              </a:rPr>
              <a:t>execute in </a:t>
            </a:r>
            <a:r>
              <a:rPr lang="en-US" sz="2400" dirty="0">
                <a:latin typeface="+mn-lt"/>
              </a:rPr>
              <a:t>parallel and the application can operate more efficiently. Multithreading can also </a:t>
            </a:r>
            <a:r>
              <a:rPr lang="en-US" sz="2400" dirty="0" smtClean="0">
                <a:latin typeface="+mn-lt"/>
              </a:rPr>
              <a:t>increase performance </a:t>
            </a:r>
            <a:r>
              <a:rPr lang="en-US" sz="2400" dirty="0">
                <a:latin typeface="+mn-lt"/>
              </a:rPr>
              <a:t>on single-processor systems—when one thread cannot proceed (</a:t>
            </a:r>
            <a:r>
              <a:rPr lang="en-US" sz="2400" dirty="0" smtClean="0">
                <a:latin typeface="+mn-lt"/>
              </a:rPr>
              <a:t>because, for </a:t>
            </a:r>
            <a:r>
              <a:rPr lang="en-US" sz="2400" dirty="0">
                <a:latin typeface="+mn-lt"/>
              </a:rPr>
              <a:t>example, it’s waiting for the result of an </a:t>
            </a:r>
            <a:r>
              <a:rPr lang="en-US" sz="2400" dirty="0" smtClean="0">
                <a:latin typeface="+mn-lt"/>
              </a:rPr>
              <a:t>I/O operation</a:t>
            </a:r>
            <a:r>
              <a:rPr lang="en-US" sz="2400" dirty="0">
                <a:latin typeface="+mn-lt"/>
              </a:rPr>
              <a:t>), another can use the processor.</a:t>
            </a:r>
          </a:p>
        </p:txBody>
      </p:sp>
    </p:spTree>
    <p:extLst>
      <p:ext uri="{BB962C8B-B14F-4D97-AF65-F5344CB8AC3E}">
        <p14:creationId xmlns:p14="http://schemas.microsoft.com/office/powerpoint/2010/main" val="27195772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Observation 23.1</a:t>
            </a:r>
          </a:p>
        </p:txBody>
      </p:sp>
      <p:sp>
        <p:nvSpPr>
          <p:cNvPr id="3" name="Text Placeholder 2"/>
          <p:cNvSpPr>
            <a:spLocks noGrp="1"/>
          </p:cNvSpPr>
          <p:nvPr>
            <p:ph type="body" idx="1"/>
          </p:nvPr>
        </p:nvSpPr>
        <p:spPr/>
        <p:txBody>
          <a:bodyPr/>
          <a:lstStyle/>
          <a:p>
            <a:pPr marL="0" indent="0">
              <a:buNone/>
            </a:pPr>
            <a:r>
              <a:rPr lang="en-US" sz="2400" dirty="0">
                <a:latin typeface="+mn-lt"/>
              </a:rPr>
              <a:t>The mechanisms for determining whether to return control to an </a:t>
            </a:r>
            <a:r>
              <a:rPr lang="en-US" sz="2400" dirty="0">
                <a:latin typeface="Consolas" panose="020B0609020204030204" pitchFamily="49" charset="0"/>
                <a:cs typeface="Consolas" panose="020B0609020204030204" pitchFamily="49" charset="0"/>
              </a:rPr>
              <a:t>async</a:t>
            </a:r>
            <a:r>
              <a:rPr lang="en-US" sz="2400" dirty="0">
                <a:latin typeface="+mn-lt"/>
              </a:rPr>
              <a:t> method’s caller </a:t>
            </a:r>
            <a:r>
              <a:rPr lang="en-US" sz="2400" dirty="0" smtClean="0">
                <a:latin typeface="+mn-lt"/>
              </a:rPr>
              <a:t>or continue </a:t>
            </a:r>
            <a:r>
              <a:rPr lang="en-US" sz="2400" dirty="0">
                <a:latin typeface="+mn-lt"/>
              </a:rPr>
              <a:t>executing an </a:t>
            </a:r>
            <a:r>
              <a:rPr lang="en-US" sz="2400" dirty="0">
                <a:latin typeface="Consolas" panose="020B0609020204030204" pitchFamily="49" charset="0"/>
                <a:cs typeface="Consolas" panose="020B0609020204030204" pitchFamily="49" charset="0"/>
              </a:rPr>
              <a:t>async </a:t>
            </a:r>
            <a:r>
              <a:rPr lang="en-US" sz="2400" dirty="0">
                <a:latin typeface="+mn-lt"/>
              </a:rPr>
              <a:t>method, and for continuing an </a:t>
            </a:r>
            <a:r>
              <a:rPr lang="en-US" sz="2400" dirty="0">
                <a:latin typeface="Consolas" panose="020B0609020204030204" pitchFamily="49" charset="0"/>
                <a:cs typeface="Consolas" panose="020B0609020204030204" pitchFamily="49" charset="0"/>
              </a:rPr>
              <a:t>async</a:t>
            </a:r>
            <a:r>
              <a:rPr lang="en-US" sz="2400" dirty="0">
                <a:latin typeface="+mn-lt"/>
              </a:rPr>
              <a:t> method’s </a:t>
            </a:r>
            <a:r>
              <a:rPr lang="en-US" sz="2400" dirty="0" smtClean="0">
                <a:latin typeface="+mn-lt"/>
              </a:rPr>
              <a:t>execution when </a:t>
            </a:r>
            <a:r>
              <a:rPr lang="en-US" sz="2400" dirty="0">
                <a:latin typeface="+mn-lt"/>
              </a:rPr>
              <a:t>the asynchronous task completes, are handled entirely by code that’s written for </a:t>
            </a:r>
            <a:r>
              <a:rPr lang="en-US" sz="2400" dirty="0" smtClean="0">
                <a:latin typeface="+mn-lt"/>
              </a:rPr>
              <a:t>you by </a:t>
            </a:r>
            <a:r>
              <a:rPr lang="en-US" sz="2400" dirty="0">
                <a:latin typeface="+mn-lt"/>
              </a:rPr>
              <a:t>the compiler.</a:t>
            </a:r>
          </a:p>
        </p:txBody>
      </p:sp>
    </p:spTree>
    <p:extLst>
      <p:ext uri="{BB962C8B-B14F-4D97-AF65-F5344CB8AC3E}">
        <p14:creationId xmlns:p14="http://schemas.microsoft.com/office/powerpoint/2010/main" val="14055634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23.1 </a:t>
            </a:r>
            <a:r>
              <a:rPr lang="en-US" dirty="0"/>
              <a:t>Performing a Compute-Intensive Calculation from </a:t>
            </a:r>
            <a:r>
              <a:rPr lang="en-US" dirty="0" smtClean="0"/>
              <a:t>a G</a:t>
            </a:r>
            <a:r>
              <a:rPr lang="en-US" sz="100" dirty="0" smtClean="0"/>
              <a:t> </a:t>
            </a:r>
            <a:r>
              <a:rPr lang="en-US" dirty="0" smtClean="0"/>
              <a:t>U</a:t>
            </a:r>
            <a:r>
              <a:rPr lang="en-US" sz="100" dirty="0" smtClean="0"/>
              <a:t> </a:t>
            </a:r>
            <a:r>
              <a:rPr lang="en-US" dirty="0" smtClean="0"/>
              <a:t>I App </a:t>
            </a:r>
            <a:r>
              <a:rPr lang="en-US" sz="2000" b="0" dirty="0" smtClean="0"/>
              <a:t>(1 of 6)</a:t>
            </a:r>
            <a:endParaRPr lang="en-US" sz="2000" b="0" dirty="0"/>
          </a:p>
        </p:txBody>
      </p:sp>
      <p:pic>
        <p:nvPicPr>
          <p:cNvPr id="5" name="Picture 4" descr="The program code to compute intensive calculation from a G U I app. Line 1: forward slash, forward slash, f i g period 23.1, colon, Fibonacci form, period, c s. Line 2: forward slash, forward slash, performing a compute, intensive calculation from a g u i app. Line 3: using system, semicolon. Line 4: using system, period, threading, period, tasks, semicolon. Line 5: using system, period, windows, period, forms, semicolon. Line 6: blank. Line 7: name space, Fibonacci test. Line 8: left brace. Line 9, indented once: public partial class Fibonacci form, colon, form. Line 10, indented once: left brace. Line 11, indented twice: private long n 1, =, 0, semicolon, forward slash, forward slash, initialize with first Fibonacci number. Line 12, indented twice: private long n 2, =, 1, semicolon, forward slash, forward slash, initialize with second Fibonacci number. Line 13, indented twice: private i n t count, =, 1, semicolon, forward slash, forward slash, current Fibonacci number to display. Line 14: blank. Line 15, indented twice: public Fibonacci form, left parenthesis, right parenthesis. Line 16, indented twice: left brace. Line 17, indented three times: initialize component, left parenthesis, right parenthesis, semicolon. Line 18, indented twice: right brace. Line 19: blank."/>
          <p:cNvPicPr>
            <a:picLocks noChangeAspect="1"/>
          </p:cNvPicPr>
          <p:nvPr/>
        </p:nvPicPr>
        <p:blipFill>
          <a:blip r:embed="rId2"/>
          <a:stretch>
            <a:fillRect/>
          </a:stretch>
        </p:blipFill>
        <p:spPr>
          <a:xfrm>
            <a:off x="707374" y="1610437"/>
            <a:ext cx="7729252" cy="3978449"/>
          </a:xfrm>
          <a:prstGeom prst="rect">
            <a:avLst/>
          </a:prstGeom>
        </p:spPr>
      </p:pic>
    </p:spTree>
    <p:extLst>
      <p:ext uri="{BB962C8B-B14F-4D97-AF65-F5344CB8AC3E}">
        <p14:creationId xmlns:p14="http://schemas.microsoft.com/office/powerpoint/2010/main" val="880462546"/>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8171</TotalTime>
  <Words>1168</Words>
  <Application>Microsoft Office PowerPoint</Application>
  <PresentationFormat>On-screen Show (4:3)</PresentationFormat>
  <Paragraphs>101</Paragraphs>
  <Slides>47</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47</vt:i4>
      </vt:variant>
    </vt:vector>
  </HeadingPairs>
  <TitlesOfParts>
    <vt:vector size="55" baseType="lpstr">
      <vt:lpstr>Arial</vt:lpstr>
      <vt:lpstr>Consolas</vt:lpstr>
      <vt:lpstr>Noto Sans Symbols</vt:lpstr>
      <vt:lpstr>Times New Roman</vt:lpstr>
      <vt:lpstr>Verdana</vt:lpstr>
      <vt:lpstr>508 Lecture</vt:lpstr>
      <vt:lpstr>1_508 Lecture</vt:lpstr>
      <vt:lpstr>Equation</vt:lpstr>
      <vt:lpstr>Visual C sharp® How to Program</vt:lpstr>
      <vt:lpstr>Learning Objectives (1 of 2)</vt:lpstr>
      <vt:lpstr>Learning Objectives (2 of 2)</vt:lpstr>
      <vt:lpstr>Outline (1 of 3)</vt:lpstr>
      <vt:lpstr>Outline (2 of 3)</vt:lpstr>
      <vt:lpstr>Outline (3 of 3)</vt:lpstr>
      <vt:lpstr>Performance Tip 23.1</vt:lpstr>
      <vt:lpstr>Software Engineering Observation 23.1</vt:lpstr>
      <vt:lpstr>Figure 23.1 Performing a Compute-Intensive Calculation from a G U I App (1 of 6)</vt:lpstr>
      <vt:lpstr>Figure 23.1 Performing a Compute-Intensive Calculation from a G U I App (2 of 6)</vt:lpstr>
      <vt:lpstr>Figure 23.1 Performing a Compute-Intensive Calculation from a G U I App (3 of 6)</vt:lpstr>
      <vt:lpstr>Figure 23.1 Performing a Compute-Intensive Calculation from a G U I App (4 of 6)</vt:lpstr>
      <vt:lpstr>Figure 23.1 Performing a Compute-Intensive Calculation from a G U I App (5 of 6)</vt:lpstr>
      <vt:lpstr>Figure 23.1 Performing a Compute-Intensive Calculation from a G U I App (6 of 6)</vt:lpstr>
      <vt:lpstr>Figure 23.2 Fibonacci Calculations Performed Sequentially (1 of 6)</vt:lpstr>
      <vt:lpstr>Figure 23.2 Fibonacci Calculations Performed Sequentially (2 of 6)</vt:lpstr>
      <vt:lpstr>Figure 23.2 Fibonacci Calculations Performed Sequentially (3 of 6)</vt:lpstr>
      <vt:lpstr>Figure 23.2 Fibonacci Calculations Performed Sequentially (4 of 6)</vt:lpstr>
      <vt:lpstr>Figure 23.2 Fibonacci Calculations Performed Sequentially (5 of 6)</vt:lpstr>
      <vt:lpstr>Figure 23.2 Fibonacci Calculations Performed Sequentially (6 of 6)</vt:lpstr>
      <vt:lpstr>Figure 23.3 Fibonacci Calculations Performed in Separate Threads (1 of 8)</vt:lpstr>
      <vt:lpstr>Figure 23.3 Fibonacci Calculations Performed in Separate Threads (2 of 8)</vt:lpstr>
      <vt:lpstr>Figure 23.3 Fibonacci Calculations Performed in Separate Threads (3 of 8)</vt:lpstr>
      <vt:lpstr>Figure 23.3 Fibonacci Calculations Performed in Separate Threads (4 of 8)</vt:lpstr>
      <vt:lpstr>Figure 23.3 Fibonacci Calculations Performed in Separate Threads (5 of 8)</vt:lpstr>
      <vt:lpstr>Figure 23.3 Fibonacci Calculations Performed in Separate Threads (6 of 8)</vt:lpstr>
      <vt:lpstr>Figure 23.3 Fibonacci Calculations Performed in Separate Threads (7 of 8)</vt:lpstr>
      <vt:lpstr>Figure 23.3 Fibonacci Calculations Performed in Separate Threads (8 of 8)</vt:lpstr>
      <vt:lpstr>Figure 23.4 Invoking a Web Service Asynchronously with Class HttpClient (1 of 9)</vt:lpstr>
      <vt:lpstr>Figure 23.4 Invoking a Web Service Asynchronously with Class HttpClient (2 of 9)</vt:lpstr>
      <vt:lpstr>Figure 23.4 Invoking a Web Service Asynchronously with Class HttpClient (3 of 9)</vt:lpstr>
      <vt:lpstr>Figure 23.4 Invoking a Web Service Asynchronously with Class HttpClient (4 of 9)</vt:lpstr>
      <vt:lpstr>Figure 23.4 Invoking a Web Service Asynchronously with Class HttpClient (5 of 9)</vt:lpstr>
      <vt:lpstr>Figure 23.4 Invoking a Web Service Asynchronously with Class HttpClient (6 of 9)</vt:lpstr>
      <vt:lpstr>Figure 23.4 Invoking a Web Service Asynchronously with Class HttpClient (7 of 9)</vt:lpstr>
      <vt:lpstr>Figure 23.4 Invoking a Web Service Asynchronously with Class HttpClient (8 of 9)</vt:lpstr>
      <vt:lpstr>Figure 23.4 Invoking a Web Service Asynchronously with Class HttpClient (9 of 9)</vt:lpstr>
      <vt:lpstr>Software Engineering Observation 23.2</vt:lpstr>
      <vt:lpstr>Figure 23.5 Sample X M L Response from the Flickr A P I s</vt:lpstr>
      <vt:lpstr>Figure 23.6 Displaying an Asynchronous Task’s Progress and Intermediate Results (1 of 7)</vt:lpstr>
      <vt:lpstr>Figure 23.6 Displaying an Asynchronous Task’s Progress and Intermediate Results (2 of 7)</vt:lpstr>
      <vt:lpstr>Figure 23.6 Displaying an Asynchronous Task’s Progress and Intermediate Results (3 of 7)</vt:lpstr>
      <vt:lpstr>Figure 23.6 Displaying an Asynchronous Task’s Progress and Intermediate Results (4 of 7)</vt:lpstr>
      <vt:lpstr>Figure 23.6 Displaying an Asynchronous Task’s Progress and Intermediate Results (5 of 7)</vt:lpstr>
      <vt:lpstr>Figure 23.6 Displaying an Asynchronous Task’s Progress and Intermediate Results (6 of 7)</vt:lpstr>
      <vt:lpstr>Figure 23.6 Displaying an Asynchronous Task’s Progress and Intermediate Results (7 of 7)</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C#® How to Program, 6e</dc:title>
  <dc:subject>Computer Science</dc:subject>
  <dc:creator>Deitel/Deitel</dc:creator>
  <cp:keywords>Visual C#® How to Program</cp:keywords>
  <cp:lastModifiedBy>Windows User</cp:lastModifiedBy>
  <cp:revision>749</cp:revision>
  <dcterms:modified xsi:type="dcterms:W3CDTF">2018-03-02T04:52:21Z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