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22" r:id="rId4"/>
    <p:sldId id="291" r:id="rId5"/>
    <p:sldId id="286" r:id="rId6"/>
    <p:sldId id="287" r:id="rId7"/>
    <p:sldId id="290" r:id="rId8"/>
    <p:sldId id="326" r:id="rId9"/>
    <p:sldId id="323" r:id="rId10"/>
    <p:sldId id="317" r:id="rId11"/>
    <p:sldId id="297" r:id="rId12"/>
    <p:sldId id="318" r:id="rId13"/>
    <p:sldId id="319" r:id="rId14"/>
    <p:sldId id="320" r:id="rId15"/>
    <p:sldId id="321" r:id="rId16"/>
    <p:sldId id="331" r:id="rId17"/>
    <p:sldId id="332" r:id="rId18"/>
    <p:sldId id="341" r:id="rId19"/>
    <p:sldId id="259" r:id="rId20"/>
    <p:sldId id="316" r:id="rId21"/>
    <p:sldId id="314" r:id="rId22"/>
    <p:sldId id="312" r:id="rId23"/>
    <p:sldId id="337" r:id="rId24"/>
    <p:sldId id="313" r:id="rId25"/>
    <p:sldId id="311" r:id="rId26"/>
    <p:sldId id="289" r:id="rId27"/>
    <p:sldId id="292" r:id="rId28"/>
    <p:sldId id="288" r:id="rId29"/>
    <p:sldId id="306" r:id="rId30"/>
    <p:sldId id="261" r:id="rId31"/>
    <p:sldId id="309" r:id="rId32"/>
    <p:sldId id="307" r:id="rId33"/>
    <p:sldId id="262" r:id="rId34"/>
    <p:sldId id="304" r:id="rId35"/>
    <p:sldId id="305" r:id="rId36"/>
    <p:sldId id="294" r:id="rId37"/>
    <p:sldId id="342" r:id="rId38"/>
    <p:sldId id="343" r:id="rId39"/>
    <p:sldId id="324" r:id="rId40"/>
    <p:sldId id="295" r:id="rId41"/>
    <p:sldId id="264" r:id="rId42"/>
    <p:sldId id="301" r:id="rId43"/>
    <p:sldId id="310" r:id="rId44"/>
    <p:sldId id="325" r:id="rId45"/>
    <p:sldId id="265" r:id="rId46"/>
    <p:sldId id="296" r:id="rId47"/>
    <p:sldId id="267" r:id="rId48"/>
    <p:sldId id="268" r:id="rId49"/>
    <p:sldId id="303" r:id="rId50"/>
    <p:sldId id="335" r:id="rId51"/>
    <p:sldId id="340" r:id="rId52"/>
    <p:sldId id="302" r:id="rId53"/>
    <p:sldId id="280" r:id="rId54"/>
    <p:sldId id="271" r:id="rId55"/>
    <p:sldId id="293" r:id="rId56"/>
    <p:sldId id="272" r:id="rId57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6" autoAdjust="0"/>
    <p:restoredTop sz="94719" autoAdjust="0"/>
  </p:normalViewPr>
  <p:slideViewPr>
    <p:cSldViewPr snapToGrid="0" snapToObjects="1">
      <p:cViewPr>
        <p:scale>
          <a:sx n="99" d="100"/>
          <a:sy n="99" d="100"/>
        </p:scale>
        <p:origin x="-126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tags" Target="tags/tag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5ECE2-09CD-7B48-92C6-E7FE86B7E7D9}" type="datetime1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5FC-978E-5846-8659-5DF64871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65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C675-D524-124E-A03D-4B9F05B3D60B}" type="datetime1">
              <a:rPr lang="en-US" smtClean="0"/>
              <a:t>6/16/15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B97B0-CA1C-F24F-AC66-E36CB55E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15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97B0-CA1C-F24F-AC66-E36CB55EBEB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(6/13/15 18:26) -----</a:t>
            </a:r>
          </a:p>
          <a:p>
            <a:r>
              <a:rPr lang="en-US"/>
              <a:t>q, k -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97B0-CA1C-F24F-AC66-E36CB55EBEB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D62E12C6-B989-C346-BB27-A512EFCBB652}" type="datetime1">
              <a:rPr lang="en-US" smtClean="0"/>
              <a:t>6/16/15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mtClean="0">
                <a:solidFill>
                  <a:schemeClr val="tx2"/>
                </a:solidFill>
              </a:rPr>
              <a:t>Characterization of hard-to-cover CSPs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84CD08F-F5CB-2748-8950-2D0840F5298D}" type="datetime1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Characterization of hard-to-cover CSPs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7EF294A5-D689-0F44-AC94-B10CD4429CAA}" type="datetime1">
              <a:rPr lang="en-US" smtClean="0"/>
              <a:t>6/16/15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 smtClean="0"/>
              <a:t>Characterization of hard-to-cover CSPs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5A50F22-7639-F948-AD54-A79ECF29A096}" type="datetime1">
              <a:rPr lang="en-US" smtClean="0"/>
              <a:t>6/16/15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Characterization of hard-to-cover CSPs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BBE01-B345-E540-9746-B718FD5DCB8C}" type="datetime1">
              <a:rPr lang="en-US" smtClean="0"/>
              <a:t>6/16/15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Characterization of hard-to-cover CSPs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0F13D25-4DB0-1943-83E2-C5511B20246A}" type="datetime1">
              <a:rPr lang="en-US" smtClean="0"/>
              <a:t>6/16/15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smtClean="0"/>
              <a:t>Characterization of hard-to-cover CSPs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777BD9B-CA26-024D-B983-8C955775AE8D}" type="datetime1">
              <a:rPr lang="en-US" smtClean="0"/>
              <a:t>6/16/15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smtClean="0"/>
              <a:t>Characterization of hard-to-cover CSPs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2DD6CB4-6D96-FF4B-8067-D4E68ED82571}" type="datetime1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Characterization of hard-to-cover CSPs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FF645EB-CB4D-B44A-9A0D-FC577A593B6D}" type="datetime1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Characterization of hard-to-cover CSPs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8CC433-BA3B-2C41-B85B-1252530A847C}" type="datetime1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Characterization of hard-to-cover CSPs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EC35780-294D-3C4B-B767-826294379B75}" type="datetime1">
              <a:rPr lang="en-US" smtClean="0"/>
              <a:t>6/16/15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 smtClean="0"/>
              <a:t>Characterization of hard-to-cover CSPs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3CE4FF6C-9410-4A48-8FFD-2F112D0F979D}" type="datetime1">
              <a:rPr lang="en-US" smtClean="0"/>
              <a:t>6/16/15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z="1400" smtClean="0">
                <a:solidFill>
                  <a:schemeClr val="tx2"/>
                </a:solidFill>
              </a:rPr>
              <a:t>Characterization of hard-to-cover CSPs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20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tags" Target="../tags/tag43.xml"/><Relationship Id="rId6" Type="http://schemas.openxmlformats.org/officeDocument/2006/relationships/tags" Target="../tags/tag44.xml"/><Relationship Id="rId7" Type="http://schemas.openxmlformats.org/officeDocument/2006/relationships/tags" Target="../tags/tag45.xml"/><Relationship Id="rId8" Type="http://schemas.openxmlformats.org/officeDocument/2006/relationships/tags" Target="../tags/tag46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5.png"/><Relationship Id="rId11" Type="http://schemas.openxmlformats.org/officeDocument/2006/relationships/image" Target="../media/image32.pn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6.png"/><Relationship Id="rId11" Type="http://schemas.openxmlformats.org/officeDocument/2006/relationships/image" Target="../media/image34.png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" Type="http://schemas.openxmlformats.org/officeDocument/2006/relationships/tags" Target="../tags/tag77.xml"/><Relationship Id="rId2" Type="http://schemas.openxmlformats.org/officeDocument/2006/relationships/tags" Target="../tags/tag78.xml"/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tags" Target="../tags/tag81.xml"/><Relationship Id="rId6" Type="http://schemas.openxmlformats.org/officeDocument/2006/relationships/tags" Target="../tags/tag82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tags" Target="../tags/tag8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1.png"/><Relationship Id="rId9" Type="http://schemas.openxmlformats.org/officeDocument/2006/relationships/image" Target="../media/image45.png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1" Type="http://schemas.openxmlformats.org/officeDocument/2006/relationships/tags" Target="../tags/tag88.xml"/><Relationship Id="rId2" Type="http://schemas.openxmlformats.org/officeDocument/2006/relationships/tags" Target="../tags/tag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9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6" Type="http://schemas.openxmlformats.org/officeDocument/2006/relationships/image" Target="../media/image53.png"/><Relationship Id="rId7" Type="http://schemas.openxmlformats.org/officeDocument/2006/relationships/image" Target="../media/image52.png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6" Type="http://schemas.openxmlformats.org/officeDocument/2006/relationships/image" Target="../media/image53.png"/><Relationship Id="rId7" Type="http://schemas.openxmlformats.org/officeDocument/2006/relationships/image" Target="../media/image52.png"/><Relationship Id="rId1" Type="http://schemas.openxmlformats.org/officeDocument/2006/relationships/tags" Target="../tags/tag96.xml"/><Relationship Id="rId2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tags" Target="../tags/tag99.xml"/><Relationship Id="rId2" Type="http://schemas.openxmlformats.org/officeDocument/2006/relationships/tags" Target="../tags/tag10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tags" Target="../tags/tag103.xml"/><Relationship Id="rId2" Type="http://schemas.openxmlformats.org/officeDocument/2006/relationships/tags" Target="../tags/tag10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0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.xml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0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tags" Target="../tags/tag106.xml"/><Relationship Id="rId2" Type="http://schemas.openxmlformats.org/officeDocument/2006/relationships/tags" Target="../tags/tag10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tags" Target="../tags/tag108.xml"/><Relationship Id="rId2" Type="http://schemas.openxmlformats.org/officeDocument/2006/relationships/tags" Target="../tags/tag10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1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slideLayout" Target="../slideLayouts/slideLayout2.xml"/><Relationship Id="rId26" Type="http://schemas.openxmlformats.org/officeDocument/2006/relationships/image" Target="../media/image49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Relationship Id="rId29" Type="http://schemas.openxmlformats.org/officeDocument/2006/relationships/image" Target="../media/image64.png"/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tags" Target="../tags/tag113.xml"/><Relationship Id="rId4" Type="http://schemas.openxmlformats.org/officeDocument/2006/relationships/tags" Target="../tags/tag114.xml"/><Relationship Id="rId5" Type="http://schemas.openxmlformats.org/officeDocument/2006/relationships/tags" Target="../tags/tag115.xml"/><Relationship Id="rId30" Type="http://schemas.openxmlformats.org/officeDocument/2006/relationships/image" Target="../media/image65.png"/><Relationship Id="rId31" Type="http://schemas.openxmlformats.org/officeDocument/2006/relationships/image" Target="../media/image66.png"/><Relationship Id="rId32" Type="http://schemas.openxmlformats.org/officeDocument/2006/relationships/image" Target="../media/image67.png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image" Target="../media/image68.png"/><Relationship Id="rId34" Type="http://schemas.openxmlformats.org/officeDocument/2006/relationships/image" Target="../media/image69.png"/><Relationship Id="rId35" Type="http://schemas.openxmlformats.org/officeDocument/2006/relationships/image" Target="../media/image70.png"/><Relationship Id="rId36" Type="http://schemas.openxmlformats.org/officeDocument/2006/relationships/image" Target="../media/image71.png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image" Target="../media/image72.png"/><Relationship Id="rId38" Type="http://schemas.openxmlformats.org/officeDocument/2006/relationships/image" Target="../media/image73.png"/><Relationship Id="rId39" Type="http://schemas.openxmlformats.org/officeDocument/2006/relationships/image" Target="../media/image74.png"/><Relationship Id="rId40" Type="http://schemas.openxmlformats.org/officeDocument/2006/relationships/image" Target="../media/image75.png"/><Relationship Id="rId41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4" Type="http://schemas.openxmlformats.org/officeDocument/2006/relationships/tags" Target="../tags/tag13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" Type="http://schemas.openxmlformats.org/officeDocument/2006/relationships/tags" Target="../tags/tag135.xml"/><Relationship Id="rId2" Type="http://schemas.openxmlformats.org/officeDocument/2006/relationships/tags" Target="../tags/tag136.xml"/></Relationships>
</file>

<file path=ppt/slides/_rels/slide49.xml.rels><?xml version="1.0" encoding="UTF-8" standalone="yes"?>
<Relationships xmlns="http://schemas.openxmlformats.org/package/2006/relationships"><Relationship Id="rId20" Type="http://schemas.openxmlformats.org/officeDocument/2006/relationships/tags" Target="../tags/tag158.xml"/><Relationship Id="rId21" Type="http://schemas.openxmlformats.org/officeDocument/2006/relationships/tags" Target="../tags/tag159.xml"/><Relationship Id="rId22" Type="http://schemas.openxmlformats.org/officeDocument/2006/relationships/tags" Target="../tags/tag160.xml"/><Relationship Id="rId23" Type="http://schemas.openxmlformats.org/officeDocument/2006/relationships/tags" Target="../tags/tag161.xml"/><Relationship Id="rId24" Type="http://schemas.openxmlformats.org/officeDocument/2006/relationships/tags" Target="../tags/tag162.xml"/><Relationship Id="rId25" Type="http://schemas.openxmlformats.org/officeDocument/2006/relationships/tags" Target="../tags/tag163.xml"/><Relationship Id="rId26" Type="http://schemas.openxmlformats.org/officeDocument/2006/relationships/tags" Target="../tags/tag164.xml"/><Relationship Id="rId27" Type="http://schemas.openxmlformats.org/officeDocument/2006/relationships/tags" Target="../tags/tag165.xml"/><Relationship Id="rId28" Type="http://schemas.openxmlformats.org/officeDocument/2006/relationships/tags" Target="../tags/tag166.xml"/><Relationship Id="rId29" Type="http://schemas.openxmlformats.org/officeDocument/2006/relationships/tags" Target="../tags/tag167.xml"/><Relationship Id="rId1" Type="http://schemas.openxmlformats.org/officeDocument/2006/relationships/tags" Target="../tags/tag139.xml"/><Relationship Id="rId2" Type="http://schemas.openxmlformats.org/officeDocument/2006/relationships/tags" Target="../tags/tag140.xml"/><Relationship Id="rId3" Type="http://schemas.openxmlformats.org/officeDocument/2006/relationships/tags" Target="../tags/tag141.xml"/><Relationship Id="rId4" Type="http://schemas.openxmlformats.org/officeDocument/2006/relationships/tags" Target="../tags/tag142.xml"/><Relationship Id="rId5" Type="http://schemas.openxmlformats.org/officeDocument/2006/relationships/tags" Target="../tags/tag143.xml"/><Relationship Id="rId30" Type="http://schemas.openxmlformats.org/officeDocument/2006/relationships/tags" Target="../tags/tag168.xml"/><Relationship Id="rId31" Type="http://schemas.openxmlformats.org/officeDocument/2006/relationships/slideLayout" Target="../slideLayouts/slideLayout2.xml"/><Relationship Id="rId32" Type="http://schemas.openxmlformats.org/officeDocument/2006/relationships/image" Target="../media/image49.png"/><Relationship Id="rId9" Type="http://schemas.openxmlformats.org/officeDocument/2006/relationships/tags" Target="../tags/tag147.xml"/><Relationship Id="rId6" Type="http://schemas.openxmlformats.org/officeDocument/2006/relationships/tags" Target="../tags/tag144.xml"/><Relationship Id="rId7" Type="http://schemas.openxmlformats.org/officeDocument/2006/relationships/tags" Target="../tags/tag145.xml"/><Relationship Id="rId8" Type="http://schemas.openxmlformats.org/officeDocument/2006/relationships/tags" Target="../tags/tag146.xml"/><Relationship Id="rId33" Type="http://schemas.openxmlformats.org/officeDocument/2006/relationships/image" Target="../media/image62.png"/><Relationship Id="rId34" Type="http://schemas.openxmlformats.org/officeDocument/2006/relationships/image" Target="../media/image63.png"/><Relationship Id="rId35" Type="http://schemas.openxmlformats.org/officeDocument/2006/relationships/image" Target="../media/image64.png"/><Relationship Id="rId36" Type="http://schemas.openxmlformats.org/officeDocument/2006/relationships/image" Target="../media/image65.png"/><Relationship Id="rId10" Type="http://schemas.openxmlformats.org/officeDocument/2006/relationships/tags" Target="../tags/tag148.xml"/><Relationship Id="rId11" Type="http://schemas.openxmlformats.org/officeDocument/2006/relationships/tags" Target="../tags/tag149.xml"/><Relationship Id="rId12" Type="http://schemas.openxmlformats.org/officeDocument/2006/relationships/tags" Target="../tags/tag150.xml"/><Relationship Id="rId13" Type="http://schemas.openxmlformats.org/officeDocument/2006/relationships/tags" Target="../tags/tag151.xml"/><Relationship Id="rId14" Type="http://schemas.openxmlformats.org/officeDocument/2006/relationships/tags" Target="../tags/tag152.xml"/><Relationship Id="rId15" Type="http://schemas.openxmlformats.org/officeDocument/2006/relationships/tags" Target="../tags/tag153.xml"/><Relationship Id="rId16" Type="http://schemas.openxmlformats.org/officeDocument/2006/relationships/tags" Target="../tags/tag154.xml"/><Relationship Id="rId17" Type="http://schemas.openxmlformats.org/officeDocument/2006/relationships/tags" Target="../tags/tag155.xml"/><Relationship Id="rId18" Type="http://schemas.openxmlformats.org/officeDocument/2006/relationships/tags" Target="../tags/tag156.xml"/><Relationship Id="rId19" Type="http://schemas.openxmlformats.org/officeDocument/2006/relationships/tags" Target="../tags/tag157.xml"/><Relationship Id="rId37" Type="http://schemas.openxmlformats.org/officeDocument/2006/relationships/image" Target="../media/image66.png"/><Relationship Id="rId38" Type="http://schemas.openxmlformats.org/officeDocument/2006/relationships/image" Target="../media/image67.png"/><Relationship Id="rId39" Type="http://schemas.openxmlformats.org/officeDocument/2006/relationships/image" Target="../media/image68.png"/><Relationship Id="rId40" Type="http://schemas.openxmlformats.org/officeDocument/2006/relationships/image" Target="../media/image69.png"/><Relationship Id="rId41" Type="http://schemas.openxmlformats.org/officeDocument/2006/relationships/image" Target="../media/image70.png"/><Relationship Id="rId42" Type="http://schemas.openxmlformats.org/officeDocument/2006/relationships/image" Target="../media/image71.png"/><Relationship Id="rId43" Type="http://schemas.openxmlformats.org/officeDocument/2006/relationships/image" Target="../media/image72.png"/><Relationship Id="rId44" Type="http://schemas.openxmlformats.org/officeDocument/2006/relationships/image" Target="../media/image74.png"/><Relationship Id="rId45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8" Type="http://schemas.openxmlformats.org/officeDocument/2006/relationships/image" Target="../media/image6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50.xml.rels><?xml version="1.0" encoding="UTF-8" standalone="yes"?>
<Relationships xmlns="http://schemas.openxmlformats.org/package/2006/relationships"><Relationship Id="rId46" Type="http://schemas.openxmlformats.org/officeDocument/2006/relationships/image" Target="../media/image81.png"/><Relationship Id="rId47" Type="http://schemas.openxmlformats.org/officeDocument/2006/relationships/image" Target="../media/image82.png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tags" Target="../tags/tag192.xml"/><Relationship Id="rId25" Type="http://schemas.openxmlformats.org/officeDocument/2006/relationships/tags" Target="../tags/tag193.xml"/><Relationship Id="rId26" Type="http://schemas.openxmlformats.org/officeDocument/2006/relationships/tags" Target="../tags/tag194.xml"/><Relationship Id="rId27" Type="http://schemas.openxmlformats.org/officeDocument/2006/relationships/tags" Target="../tags/tag195.xml"/><Relationship Id="rId28" Type="http://schemas.openxmlformats.org/officeDocument/2006/relationships/tags" Target="../tags/tag196.xml"/><Relationship Id="rId29" Type="http://schemas.openxmlformats.org/officeDocument/2006/relationships/tags" Target="../tags/tag197.xml"/><Relationship Id="rId1" Type="http://schemas.openxmlformats.org/officeDocument/2006/relationships/tags" Target="../tags/tag169.xml"/><Relationship Id="rId2" Type="http://schemas.openxmlformats.org/officeDocument/2006/relationships/tags" Target="../tags/tag170.xml"/><Relationship Id="rId3" Type="http://schemas.openxmlformats.org/officeDocument/2006/relationships/tags" Target="../tags/tag171.xml"/><Relationship Id="rId4" Type="http://schemas.openxmlformats.org/officeDocument/2006/relationships/tags" Target="../tags/tag172.xml"/><Relationship Id="rId5" Type="http://schemas.openxmlformats.org/officeDocument/2006/relationships/tags" Target="../tags/tag173.xml"/><Relationship Id="rId30" Type="http://schemas.openxmlformats.org/officeDocument/2006/relationships/tags" Target="../tags/tag198.xml"/><Relationship Id="rId31" Type="http://schemas.openxmlformats.org/officeDocument/2006/relationships/tags" Target="../tags/tag199.xml"/><Relationship Id="rId32" Type="http://schemas.openxmlformats.org/officeDocument/2006/relationships/slideLayout" Target="../slideLayouts/slideLayout2.xml"/><Relationship Id="rId9" Type="http://schemas.openxmlformats.org/officeDocument/2006/relationships/tags" Target="../tags/tag177.xml"/><Relationship Id="rId6" Type="http://schemas.openxmlformats.org/officeDocument/2006/relationships/tags" Target="../tags/tag174.xml"/><Relationship Id="rId7" Type="http://schemas.openxmlformats.org/officeDocument/2006/relationships/tags" Target="../tags/tag175.xml"/><Relationship Id="rId8" Type="http://schemas.openxmlformats.org/officeDocument/2006/relationships/tags" Target="../tags/tag176.xml"/><Relationship Id="rId33" Type="http://schemas.openxmlformats.org/officeDocument/2006/relationships/image" Target="../media/image49.png"/><Relationship Id="rId34" Type="http://schemas.openxmlformats.org/officeDocument/2006/relationships/image" Target="../media/image62.png"/><Relationship Id="rId35" Type="http://schemas.openxmlformats.org/officeDocument/2006/relationships/image" Target="../media/image63.png"/><Relationship Id="rId36" Type="http://schemas.openxmlformats.org/officeDocument/2006/relationships/image" Target="../media/image64.png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37" Type="http://schemas.openxmlformats.org/officeDocument/2006/relationships/image" Target="../media/image65.png"/><Relationship Id="rId38" Type="http://schemas.openxmlformats.org/officeDocument/2006/relationships/image" Target="../media/image66.png"/><Relationship Id="rId39" Type="http://schemas.openxmlformats.org/officeDocument/2006/relationships/image" Target="../media/image67.png"/><Relationship Id="rId40" Type="http://schemas.openxmlformats.org/officeDocument/2006/relationships/image" Target="../media/image68.png"/><Relationship Id="rId41" Type="http://schemas.openxmlformats.org/officeDocument/2006/relationships/image" Target="../media/image69.png"/><Relationship Id="rId42" Type="http://schemas.openxmlformats.org/officeDocument/2006/relationships/image" Target="../media/image70.png"/><Relationship Id="rId43" Type="http://schemas.openxmlformats.org/officeDocument/2006/relationships/image" Target="../media/image71.png"/><Relationship Id="rId44" Type="http://schemas.openxmlformats.org/officeDocument/2006/relationships/image" Target="../media/image72.png"/><Relationship Id="rId45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tags" Target="../tags/tag212.xml"/><Relationship Id="rId14" Type="http://schemas.openxmlformats.org/officeDocument/2006/relationships/tags" Target="../tags/tag213.xml"/><Relationship Id="rId15" Type="http://schemas.openxmlformats.org/officeDocument/2006/relationships/tags" Target="../tags/tag214.xml"/><Relationship Id="rId16" Type="http://schemas.openxmlformats.org/officeDocument/2006/relationships/tags" Target="../tags/tag215.xml"/><Relationship Id="rId17" Type="http://schemas.openxmlformats.org/officeDocument/2006/relationships/tags" Target="../tags/tag216.xml"/><Relationship Id="rId18" Type="http://schemas.openxmlformats.org/officeDocument/2006/relationships/tags" Target="../tags/tag217.xml"/><Relationship Id="rId19" Type="http://schemas.openxmlformats.org/officeDocument/2006/relationships/tags" Target="../tags/tag218.xml"/><Relationship Id="rId50" Type="http://schemas.openxmlformats.org/officeDocument/2006/relationships/image" Target="../media/image71.png"/><Relationship Id="rId51" Type="http://schemas.openxmlformats.org/officeDocument/2006/relationships/image" Target="../media/image72.png"/><Relationship Id="rId52" Type="http://schemas.openxmlformats.org/officeDocument/2006/relationships/image" Target="../media/image74.png"/><Relationship Id="rId53" Type="http://schemas.openxmlformats.org/officeDocument/2006/relationships/image" Target="../media/image81.png"/><Relationship Id="rId54" Type="http://schemas.openxmlformats.org/officeDocument/2006/relationships/image" Target="../media/image83.png"/><Relationship Id="rId55" Type="http://schemas.openxmlformats.org/officeDocument/2006/relationships/image" Target="../media/image84.png"/><Relationship Id="rId56" Type="http://schemas.openxmlformats.org/officeDocument/2006/relationships/image" Target="../media/image85.png"/><Relationship Id="rId40" Type="http://schemas.openxmlformats.org/officeDocument/2006/relationships/image" Target="../media/image49.png"/><Relationship Id="rId41" Type="http://schemas.openxmlformats.org/officeDocument/2006/relationships/image" Target="../media/image62.png"/><Relationship Id="rId42" Type="http://schemas.openxmlformats.org/officeDocument/2006/relationships/image" Target="../media/image63.png"/><Relationship Id="rId43" Type="http://schemas.openxmlformats.org/officeDocument/2006/relationships/image" Target="../media/image64.png"/><Relationship Id="rId44" Type="http://schemas.openxmlformats.org/officeDocument/2006/relationships/image" Target="../media/image65.png"/><Relationship Id="rId45" Type="http://schemas.openxmlformats.org/officeDocument/2006/relationships/image" Target="../media/image66.png"/><Relationship Id="rId46" Type="http://schemas.openxmlformats.org/officeDocument/2006/relationships/image" Target="../media/image67.png"/><Relationship Id="rId47" Type="http://schemas.openxmlformats.org/officeDocument/2006/relationships/image" Target="../media/image68.png"/><Relationship Id="rId48" Type="http://schemas.openxmlformats.org/officeDocument/2006/relationships/image" Target="../media/image69.png"/><Relationship Id="rId49" Type="http://schemas.openxmlformats.org/officeDocument/2006/relationships/image" Target="../media/image70.png"/><Relationship Id="rId1" Type="http://schemas.openxmlformats.org/officeDocument/2006/relationships/tags" Target="../tags/tag200.xml"/><Relationship Id="rId2" Type="http://schemas.openxmlformats.org/officeDocument/2006/relationships/tags" Target="../tags/tag201.xml"/><Relationship Id="rId3" Type="http://schemas.openxmlformats.org/officeDocument/2006/relationships/tags" Target="../tags/tag202.xml"/><Relationship Id="rId4" Type="http://schemas.openxmlformats.org/officeDocument/2006/relationships/tags" Target="../tags/tag203.xml"/><Relationship Id="rId5" Type="http://schemas.openxmlformats.org/officeDocument/2006/relationships/tags" Target="../tags/tag204.xml"/><Relationship Id="rId6" Type="http://schemas.openxmlformats.org/officeDocument/2006/relationships/tags" Target="../tags/tag205.xml"/><Relationship Id="rId7" Type="http://schemas.openxmlformats.org/officeDocument/2006/relationships/tags" Target="../tags/tag206.xml"/><Relationship Id="rId8" Type="http://schemas.openxmlformats.org/officeDocument/2006/relationships/tags" Target="../tags/tag207.xml"/><Relationship Id="rId9" Type="http://schemas.openxmlformats.org/officeDocument/2006/relationships/tags" Target="../tags/tag208.xml"/><Relationship Id="rId30" Type="http://schemas.openxmlformats.org/officeDocument/2006/relationships/tags" Target="../tags/tag229.xml"/><Relationship Id="rId31" Type="http://schemas.openxmlformats.org/officeDocument/2006/relationships/tags" Target="../tags/tag230.xml"/><Relationship Id="rId32" Type="http://schemas.openxmlformats.org/officeDocument/2006/relationships/tags" Target="../tags/tag231.xml"/><Relationship Id="rId33" Type="http://schemas.openxmlformats.org/officeDocument/2006/relationships/tags" Target="../tags/tag232.xml"/><Relationship Id="rId34" Type="http://schemas.openxmlformats.org/officeDocument/2006/relationships/tags" Target="../tags/tag233.xml"/><Relationship Id="rId35" Type="http://schemas.openxmlformats.org/officeDocument/2006/relationships/tags" Target="../tags/tag234.xml"/><Relationship Id="rId36" Type="http://schemas.openxmlformats.org/officeDocument/2006/relationships/tags" Target="../tags/tag235.xml"/><Relationship Id="rId37" Type="http://schemas.openxmlformats.org/officeDocument/2006/relationships/tags" Target="../tags/tag236.xml"/><Relationship Id="rId38" Type="http://schemas.openxmlformats.org/officeDocument/2006/relationships/tags" Target="../tags/tag237.xml"/><Relationship Id="rId39" Type="http://schemas.openxmlformats.org/officeDocument/2006/relationships/slideLayout" Target="../slideLayouts/slideLayout2.xml"/><Relationship Id="rId20" Type="http://schemas.openxmlformats.org/officeDocument/2006/relationships/tags" Target="../tags/tag219.xml"/><Relationship Id="rId21" Type="http://schemas.openxmlformats.org/officeDocument/2006/relationships/tags" Target="../tags/tag220.xml"/><Relationship Id="rId22" Type="http://schemas.openxmlformats.org/officeDocument/2006/relationships/tags" Target="../tags/tag221.xml"/><Relationship Id="rId23" Type="http://schemas.openxmlformats.org/officeDocument/2006/relationships/tags" Target="../tags/tag222.xml"/><Relationship Id="rId24" Type="http://schemas.openxmlformats.org/officeDocument/2006/relationships/tags" Target="../tags/tag223.xml"/><Relationship Id="rId25" Type="http://schemas.openxmlformats.org/officeDocument/2006/relationships/tags" Target="../tags/tag224.xml"/><Relationship Id="rId26" Type="http://schemas.openxmlformats.org/officeDocument/2006/relationships/tags" Target="../tags/tag225.xml"/><Relationship Id="rId27" Type="http://schemas.openxmlformats.org/officeDocument/2006/relationships/tags" Target="../tags/tag226.xml"/><Relationship Id="rId28" Type="http://schemas.openxmlformats.org/officeDocument/2006/relationships/tags" Target="../tags/tag227.xml"/><Relationship Id="rId29" Type="http://schemas.openxmlformats.org/officeDocument/2006/relationships/tags" Target="../tags/tag228.xml"/><Relationship Id="rId10" Type="http://schemas.openxmlformats.org/officeDocument/2006/relationships/tags" Target="../tags/tag209.xml"/><Relationship Id="rId11" Type="http://schemas.openxmlformats.org/officeDocument/2006/relationships/tags" Target="../tags/tag210.xml"/><Relationship Id="rId12" Type="http://schemas.openxmlformats.org/officeDocument/2006/relationships/tags" Target="../tags/tag2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23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4" Type="http://schemas.openxmlformats.org/officeDocument/2006/relationships/tags" Target="../tags/tag242.xml"/><Relationship Id="rId5" Type="http://schemas.openxmlformats.org/officeDocument/2006/relationships/tags" Target="../tags/tag243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77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" Type="http://schemas.openxmlformats.org/officeDocument/2006/relationships/tags" Target="../tags/tag239.xml"/><Relationship Id="rId2" Type="http://schemas.openxmlformats.org/officeDocument/2006/relationships/tags" Target="../tags/tag2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4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8" Type="http://schemas.openxmlformats.org/officeDocument/2006/relationships/image" Target="../media/image6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2034822"/>
            <a:ext cx="6477000" cy="1828800"/>
          </a:xfrm>
        </p:spPr>
        <p:txBody>
          <a:bodyPr/>
          <a:lstStyle/>
          <a:p>
            <a:r>
              <a:rPr lang="en-US" dirty="0" smtClean="0"/>
              <a:t>A Characterization of hard-to-cover </a:t>
            </a:r>
            <a:r>
              <a:rPr lang="en-US" dirty="0" err="1" smtClean="0"/>
              <a:t>csps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3671" y="5327499"/>
            <a:ext cx="34166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Prahladh</a:t>
            </a:r>
            <a:r>
              <a:rPr lang="en-US" dirty="0" smtClean="0"/>
              <a:t> </a:t>
            </a:r>
            <a:r>
              <a:rPr lang="en-US" dirty="0" err="1"/>
              <a:t>Harsha</a:t>
            </a:r>
            <a:r>
              <a:rPr lang="en-US" dirty="0"/>
              <a:t> and </a:t>
            </a:r>
            <a:r>
              <a:rPr lang="en-US" dirty="0" err="1"/>
              <a:t>Girish</a:t>
            </a:r>
            <a:r>
              <a:rPr lang="en-US" dirty="0"/>
              <a:t> </a:t>
            </a:r>
            <a:r>
              <a:rPr lang="en-US" dirty="0" err="1"/>
              <a:t>Varma</a:t>
            </a:r>
            <a:endParaRPr lang="en-US" dirty="0"/>
          </a:p>
          <a:p>
            <a:r>
              <a:rPr lang="en-US" sz="1400" dirty="0" smtClean="0">
                <a:latin typeface="Arial"/>
                <a:cs typeface="Arial"/>
              </a:rPr>
              <a:t>          TIFR                              TIFR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9669" y="4029925"/>
            <a:ext cx="180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Amey Bhangale</a:t>
            </a:r>
          </a:p>
          <a:p>
            <a:r>
              <a:rPr lang="en-US" dirty="0" smtClean="0"/>
              <a:t>Rutgers University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5078" y="5019722"/>
            <a:ext cx="121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oint work with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43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3-NAE</a:t>
            </a:r>
            <a:r>
              <a:rPr lang="en-US" baseline="-25000" dirty="0" smtClean="0"/>
              <a:t>q</a:t>
            </a:r>
            <a:r>
              <a:rPr lang="en-US" dirty="0" smtClean="0"/>
              <a:t> instance :</a:t>
            </a:r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48" y="1788499"/>
            <a:ext cx="4241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6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3-NAE</a:t>
            </a:r>
            <a:r>
              <a:rPr lang="en-US" baseline="-25000" dirty="0"/>
              <a:t>q</a:t>
            </a:r>
            <a:r>
              <a:rPr lang="en-US" dirty="0"/>
              <a:t> instance :</a:t>
            </a:r>
          </a:p>
          <a:p>
            <a:r>
              <a:rPr lang="en-US" dirty="0" smtClean="0"/>
              <a:t>Constrained hypergraph: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11" y="1788499"/>
            <a:ext cx="4241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3-NAE</a:t>
            </a:r>
            <a:r>
              <a:rPr lang="en-US" baseline="-25000" dirty="0"/>
              <a:t>q</a:t>
            </a:r>
            <a:r>
              <a:rPr lang="en-US" dirty="0"/>
              <a:t> instance :</a:t>
            </a:r>
          </a:p>
          <a:p>
            <a:r>
              <a:rPr lang="en-US" dirty="0" smtClean="0"/>
              <a:t>Constrained hypergraph: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200" y="3006546"/>
            <a:ext cx="5689600" cy="284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11" y="1788499"/>
            <a:ext cx="4241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3-NAE</a:t>
            </a:r>
            <a:r>
              <a:rPr lang="en-US" baseline="-25000" dirty="0"/>
              <a:t>q</a:t>
            </a:r>
            <a:r>
              <a:rPr lang="en-US" dirty="0"/>
              <a:t> instance :</a:t>
            </a:r>
          </a:p>
          <a:p>
            <a:r>
              <a:rPr lang="en-US" dirty="0" smtClean="0"/>
              <a:t>Constrained hypergraph: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200" y="3006546"/>
            <a:ext cx="5689600" cy="284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0211" y="1788499"/>
            <a:ext cx="4241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62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3-NAE</a:t>
            </a:r>
            <a:r>
              <a:rPr lang="en-US" baseline="-25000" dirty="0"/>
              <a:t>q</a:t>
            </a:r>
            <a:r>
              <a:rPr lang="en-US" dirty="0"/>
              <a:t> instance :</a:t>
            </a:r>
          </a:p>
          <a:p>
            <a:r>
              <a:rPr lang="en-US" dirty="0" smtClean="0"/>
              <a:t>Constrained hypergraph: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200" y="3006546"/>
            <a:ext cx="5689600" cy="284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0211" y="1788499"/>
            <a:ext cx="4241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193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3-NAE</a:t>
            </a:r>
            <a:r>
              <a:rPr lang="en-US" baseline="-25000" dirty="0"/>
              <a:t>q</a:t>
            </a:r>
            <a:r>
              <a:rPr lang="en-US" dirty="0"/>
              <a:t> instance :</a:t>
            </a:r>
          </a:p>
          <a:p>
            <a:r>
              <a:rPr lang="en-US" dirty="0" smtClean="0"/>
              <a:t>Constrained hypergraph: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200" y="3006546"/>
            <a:ext cx="5689600" cy="284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0211" y="1788499"/>
            <a:ext cx="4241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761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3-NAE</a:t>
            </a:r>
            <a:r>
              <a:rPr lang="en-US" baseline="-25000" dirty="0"/>
              <a:t>q</a:t>
            </a:r>
            <a:r>
              <a:rPr lang="en-US" dirty="0"/>
              <a:t> instance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2137" y="2228769"/>
            <a:ext cx="248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Constrained </a:t>
            </a:r>
            <a:r>
              <a:rPr lang="en-US" dirty="0" smtClean="0"/>
              <a:t>hypergraph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4863" y="243314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Chromatic number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4863" y="2980332"/>
            <a:ext cx="36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Covering number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23462" y="2802473"/>
            <a:ext cx="0" cy="28152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0374" y="1788499"/>
            <a:ext cx="4241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4200" y="2617807"/>
            <a:ext cx="3218173" cy="160908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Picture 5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28" y="2547225"/>
            <a:ext cx="177800" cy="177800"/>
          </a:xfrm>
          <a:prstGeom prst="rect">
            <a:avLst/>
          </a:prstGeom>
        </p:spPr>
      </p:pic>
      <p:pic>
        <p:nvPicPr>
          <p:cNvPr id="54" name="Picture 5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19" y="3045120"/>
            <a:ext cx="787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3-NAE</a:t>
            </a:r>
            <a:r>
              <a:rPr lang="en-US" baseline="-25000" dirty="0"/>
              <a:t>q</a:t>
            </a:r>
            <a:r>
              <a:rPr lang="en-US" dirty="0"/>
              <a:t> instance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2137" y="2228769"/>
            <a:ext cx="248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Constrained </a:t>
            </a:r>
            <a:r>
              <a:rPr lang="en-US" dirty="0" smtClean="0"/>
              <a:t>hypergraph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4863" y="243314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Chromatic number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4863" y="2980332"/>
            <a:ext cx="36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Covering number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23462" y="2802473"/>
            <a:ext cx="0" cy="28152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89" y="4343516"/>
            <a:ext cx="4809159" cy="195440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>
            <a:off x="764565" y="5170226"/>
            <a:ext cx="0" cy="22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22356" y="5170226"/>
            <a:ext cx="0" cy="22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46275" y="5170226"/>
            <a:ext cx="0" cy="22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79351" y="5170226"/>
            <a:ext cx="0" cy="22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69096" y="5170226"/>
            <a:ext cx="0" cy="22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13927" y="5170226"/>
            <a:ext cx="0" cy="22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32841" y="5170226"/>
            <a:ext cx="0" cy="22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494512" y="5008542"/>
            <a:ext cx="53636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53772" y="4800894"/>
            <a:ext cx="96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Coloring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0374" y="1788499"/>
            <a:ext cx="4241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4200" y="2617807"/>
            <a:ext cx="3218173" cy="160908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Picture 5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28" y="2547225"/>
            <a:ext cx="177800" cy="177800"/>
          </a:xfrm>
          <a:prstGeom prst="rect">
            <a:avLst/>
          </a:prstGeom>
        </p:spPr>
      </p:pic>
      <p:pic>
        <p:nvPicPr>
          <p:cNvPr id="54" name="Picture 5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19" y="3045120"/>
            <a:ext cx="787400" cy="304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53667" y="5170226"/>
            <a:ext cx="4235755" cy="1256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5688" y="4343516"/>
            <a:ext cx="311009" cy="282475"/>
          </a:xfrm>
          <a:prstGeom prst="ellipse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83478" y="4343516"/>
            <a:ext cx="311009" cy="282475"/>
          </a:xfrm>
          <a:prstGeom prst="ellipse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40073" y="4343516"/>
            <a:ext cx="311009" cy="282475"/>
          </a:xfrm>
          <a:prstGeom prst="ellipse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494512" y="5597839"/>
            <a:ext cx="82935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499572" y="5876721"/>
            <a:ext cx="82935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499572" y="6174754"/>
            <a:ext cx="82935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02" y="5470839"/>
            <a:ext cx="203200" cy="254000"/>
          </a:xfrm>
          <a:prstGeom prst="rect">
            <a:avLst/>
          </a:prstGeom>
        </p:spPr>
      </p:pic>
      <p:pic>
        <p:nvPicPr>
          <p:cNvPr id="71" name="Picture 7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6302" y="5763197"/>
            <a:ext cx="228600" cy="254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2" name="Picture 71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761" y="6030155"/>
            <a:ext cx="228600" cy="254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Oval 72"/>
          <p:cNvSpPr/>
          <p:nvPr/>
        </p:nvSpPr>
        <p:spPr>
          <a:xfrm>
            <a:off x="593472" y="5438294"/>
            <a:ext cx="311009" cy="282475"/>
          </a:xfrm>
          <a:prstGeom prst="ellipse">
            <a:avLst/>
          </a:prstGeom>
          <a:solidFill>
            <a:srgbClr val="FF6600">
              <a:alpha val="17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247676" y="5464210"/>
            <a:ext cx="311009" cy="282475"/>
          </a:xfrm>
          <a:prstGeom prst="ellipse">
            <a:avLst/>
          </a:prstGeom>
          <a:solidFill>
            <a:srgbClr val="FF6600">
              <a:alpha val="17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07375" y="5458117"/>
            <a:ext cx="311009" cy="282475"/>
          </a:xfrm>
          <a:prstGeom prst="ellipse">
            <a:avLst/>
          </a:prstGeom>
          <a:solidFill>
            <a:srgbClr val="FF6600">
              <a:alpha val="17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96580" y="5739424"/>
            <a:ext cx="311009" cy="282475"/>
          </a:xfrm>
          <a:prstGeom prst="ellipse">
            <a:avLst/>
          </a:prstGeom>
          <a:solidFill>
            <a:srgbClr val="008000">
              <a:alpha val="17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250784" y="5765340"/>
            <a:ext cx="311009" cy="282475"/>
          </a:xfrm>
          <a:prstGeom prst="ellipse">
            <a:avLst/>
          </a:prstGeom>
          <a:solidFill>
            <a:srgbClr val="008000">
              <a:alpha val="17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110483" y="5759247"/>
            <a:ext cx="311009" cy="282475"/>
          </a:xfrm>
          <a:prstGeom prst="ellipse">
            <a:avLst/>
          </a:prstGeom>
          <a:solidFill>
            <a:srgbClr val="008000">
              <a:alpha val="17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12647" y="6027596"/>
            <a:ext cx="311009" cy="282475"/>
          </a:xfrm>
          <a:prstGeom prst="ellipse">
            <a:avLst/>
          </a:prstGeom>
          <a:solidFill>
            <a:srgbClr val="008000">
              <a:alpha val="17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66851" y="6053512"/>
            <a:ext cx="311009" cy="282475"/>
          </a:xfrm>
          <a:prstGeom prst="ellipse">
            <a:avLst/>
          </a:prstGeom>
          <a:solidFill>
            <a:srgbClr val="008000">
              <a:alpha val="17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126550" y="6047419"/>
            <a:ext cx="311009" cy="282475"/>
          </a:xfrm>
          <a:prstGeom prst="ellipse">
            <a:avLst/>
          </a:prstGeom>
          <a:solidFill>
            <a:srgbClr val="008000">
              <a:alpha val="17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e 81"/>
          <p:cNvSpPr/>
          <p:nvPr/>
        </p:nvSpPr>
        <p:spPr>
          <a:xfrm>
            <a:off x="6984753" y="5364595"/>
            <a:ext cx="311009" cy="106255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415345" y="5713710"/>
            <a:ext cx="143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orms a cover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5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7" grpId="0" animBg="1"/>
      <p:bldP spid="49" grpId="0" animBg="1"/>
      <p:bldP spid="5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9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Odd Predicate</a:t>
            </a:r>
          </a:p>
          <a:p>
            <a:pPr lvl="1"/>
            <a:r>
              <a:rPr lang="en-US" dirty="0" smtClean="0"/>
              <a:t> 	</a:t>
            </a:r>
            <a:r>
              <a:rPr lang="en-US" dirty="0"/>
              <a:t> </a:t>
            </a:r>
            <a:r>
              <a:rPr lang="en-US" dirty="0" smtClean="0"/>
              <a:t>                  is odd if for all           , the following holds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0000"/>
                </a:solidFill>
              </a:rPr>
              <a:t>3-SAT</a:t>
            </a:r>
            <a:r>
              <a:rPr lang="en-US" dirty="0" smtClean="0"/>
              <a:t>, 3-XOR, Non </a:t>
            </a:r>
            <a:r>
              <a:rPr lang="en-US" dirty="0" err="1" smtClean="0"/>
              <a:t>eg</a:t>
            </a:r>
            <a:r>
              <a:rPr lang="en-US" dirty="0" smtClean="0"/>
              <a:t>. 3-NAE, 4-XOR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715" y="2220241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805" y="2220241"/>
            <a:ext cx="8382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6505" y="3051754"/>
            <a:ext cx="6121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029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A Predicate, </a:t>
            </a:r>
          </a:p>
          <a:p>
            <a:r>
              <a:rPr lang="en-US" sz="2400" dirty="0" smtClean="0">
                <a:latin typeface="Arial"/>
                <a:cs typeface="Arial"/>
              </a:rPr>
              <a:t>Set of variables </a:t>
            </a:r>
          </a:p>
          <a:p>
            <a:r>
              <a:rPr lang="en-US" sz="2400" dirty="0" smtClean="0">
                <a:latin typeface="Arial"/>
                <a:cs typeface="Arial"/>
              </a:rPr>
              <a:t>Set of constraints                      on literals.</a:t>
            </a:r>
          </a:p>
          <a:p>
            <a:r>
              <a:rPr lang="en-US" sz="2400" dirty="0" smtClean="0">
                <a:latin typeface="Arial"/>
                <a:cs typeface="Arial"/>
              </a:rPr>
              <a:t>Ex. 3-XOR,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  </a:t>
            </a:r>
          </a:p>
          <a:p>
            <a:r>
              <a:rPr lang="en-US" sz="2400" dirty="0">
                <a:latin typeface="Arial"/>
                <a:cs typeface="Arial"/>
              </a:rPr>
              <a:t>Can ask for</a:t>
            </a:r>
            <a:endParaRPr lang="en-US" sz="1800" dirty="0">
              <a:latin typeface="Arial"/>
              <a:cs typeface="Arial"/>
            </a:endParaRPr>
          </a:p>
          <a:p>
            <a:pPr lvl="2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Satisfiability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dirty="0">
                <a:latin typeface="Arial"/>
                <a:cs typeface="Arial"/>
              </a:rPr>
              <a:t> check if satisfiable or not </a:t>
            </a:r>
          </a:p>
          <a:p>
            <a:pPr lvl="2"/>
            <a:r>
              <a:rPr lang="en-US" sz="2000" dirty="0">
                <a:solidFill>
                  <a:srgbClr val="B95B22"/>
                </a:solidFill>
                <a:latin typeface="Arial"/>
                <a:cs typeface="Arial"/>
              </a:rPr>
              <a:t>MAX/ MIN-CSP:</a:t>
            </a:r>
            <a:r>
              <a:rPr lang="en-US" sz="2000" dirty="0">
                <a:latin typeface="Arial"/>
                <a:cs typeface="Arial"/>
              </a:rPr>
              <a:t> an assignment that maximizes/minimizes the number of satisfied constraints –</a:t>
            </a:r>
          </a:p>
          <a:p>
            <a:pPr lvl="2"/>
            <a:r>
              <a:rPr lang="en-US" sz="2000" dirty="0">
                <a:solidFill>
                  <a:srgbClr val="B95B22"/>
                </a:solidFill>
                <a:latin typeface="Arial"/>
                <a:cs typeface="Arial"/>
              </a:rPr>
              <a:t>CSPs with hard constraints: </a:t>
            </a:r>
            <a:r>
              <a:rPr lang="en-US" sz="2000" dirty="0">
                <a:latin typeface="Arial"/>
                <a:cs typeface="Arial"/>
              </a:rPr>
              <a:t>Same as above + additional constraints on the set of feasible assignments (max/min bisection)</a:t>
            </a:r>
          </a:p>
          <a:p>
            <a:pPr lvl="2"/>
            <a:endParaRPr lang="en-US" dirty="0">
              <a:latin typeface="Arial"/>
              <a:cs typeface="Arial"/>
            </a:endParaRPr>
          </a:p>
        </p:txBody>
      </p:sp>
      <p:pic>
        <p:nvPicPr>
          <p:cNvPr id="22" name="Picture 2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8" y="2553017"/>
            <a:ext cx="1676400" cy="254000"/>
          </a:xfrm>
          <a:prstGeom prst="rect">
            <a:avLst/>
          </a:prstGeom>
        </p:spPr>
      </p:pic>
      <p:pic>
        <p:nvPicPr>
          <p:cNvPr id="26" name="Picture 2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94" y="1723708"/>
            <a:ext cx="2159000" cy="304800"/>
          </a:xfrm>
          <a:prstGeom prst="rect">
            <a:avLst/>
          </a:prstGeom>
        </p:spPr>
      </p:pic>
      <p:pic>
        <p:nvPicPr>
          <p:cNvPr id="28" name="Picture 2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58" y="2177237"/>
            <a:ext cx="1524000" cy="177800"/>
          </a:xfrm>
          <a:prstGeom prst="rect">
            <a:avLst/>
          </a:prstGeom>
        </p:spPr>
      </p:pic>
      <p:pic>
        <p:nvPicPr>
          <p:cNvPr id="34" name="Picture 3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23" y="3363694"/>
            <a:ext cx="4749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Odd Predicate</a:t>
            </a:r>
          </a:p>
          <a:p>
            <a:pPr lvl="1"/>
            <a:r>
              <a:rPr lang="en-US" dirty="0" smtClean="0"/>
              <a:t> 	</a:t>
            </a:r>
            <a:r>
              <a:rPr lang="en-US" dirty="0"/>
              <a:t> </a:t>
            </a:r>
            <a:r>
              <a:rPr lang="en-US" dirty="0" smtClean="0"/>
              <a:t>                  is odd if for all           , the following holds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8000"/>
                </a:solidFill>
              </a:rPr>
              <a:t>3-SAT</a:t>
            </a:r>
            <a:r>
              <a:rPr lang="en-US" dirty="0" smtClean="0"/>
              <a:t>, 3-XOR, Non </a:t>
            </a:r>
            <a:r>
              <a:rPr lang="en-US" dirty="0" err="1" smtClean="0"/>
              <a:t>eg</a:t>
            </a:r>
            <a:r>
              <a:rPr lang="en-US" dirty="0" smtClean="0"/>
              <a:t>. 3-NAE, 4-XOR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715" y="2220241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805" y="2220241"/>
            <a:ext cx="8382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6505" y="3051754"/>
            <a:ext cx="6121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715" y="4324684"/>
            <a:ext cx="15240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79" y="4324684"/>
            <a:ext cx="2413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Odd Predicate</a:t>
            </a:r>
          </a:p>
          <a:p>
            <a:pPr lvl="1"/>
            <a:r>
              <a:rPr lang="en-US" dirty="0" smtClean="0"/>
              <a:t> 	</a:t>
            </a:r>
            <a:r>
              <a:rPr lang="en-US" dirty="0"/>
              <a:t> </a:t>
            </a:r>
            <a:r>
              <a:rPr lang="en-US" dirty="0" smtClean="0"/>
              <a:t>                  is odd if for all           , the following holds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8000"/>
                </a:solidFill>
              </a:rPr>
              <a:t>3-SAT</a:t>
            </a:r>
            <a:r>
              <a:rPr lang="en-US" dirty="0" smtClean="0"/>
              <a:t>, 3-XOR, Non </a:t>
            </a:r>
            <a:r>
              <a:rPr lang="en-US" dirty="0" err="1" smtClean="0"/>
              <a:t>eg</a:t>
            </a:r>
            <a:r>
              <a:rPr lang="en-US" dirty="0" smtClean="0"/>
              <a:t>. 3-NAE, 4-XOR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715" y="2220241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805" y="2220241"/>
            <a:ext cx="8382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6505" y="3051754"/>
            <a:ext cx="6121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715" y="4324684"/>
            <a:ext cx="15240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7079" y="4324684"/>
            <a:ext cx="24130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0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Odd Predicate</a:t>
            </a:r>
          </a:p>
          <a:p>
            <a:pPr lvl="1"/>
            <a:r>
              <a:rPr lang="en-US" dirty="0" smtClean="0"/>
              <a:t> 	</a:t>
            </a:r>
            <a:r>
              <a:rPr lang="en-US" dirty="0"/>
              <a:t> </a:t>
            </a:r>
            <a:r>
              <a:rPr lang="en-US" dirty="0" smtClean="0"/>
              <a:t>                  is odd if for all           , the following holds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3-SAT, </a:t>
            </a:r>
            <a:r>
              <a:rPr lang="en-US" dirty="0" smtClean="0">
                <a:solidFill>
                  <a:srgbClr val="008000"/>
                </a:solidFill>
              </a:rPr>
              <a:t>3-XOR</a:t>
            </a:r>
            <a:r>
              <a:rPr lang="en-US" dirty="0" smtClean="0"/>
              <a:t>, Non </a:t>
            </a:r>
            <a:r>
              <a:rPr lang="en-US" dirty="0" err="1" smtClean="0"/>
              <a:t>eg</a:t>
            </a:r>
            <a:r>
              <a:rPr lang="en-US" dirty="0" smtClean="0"/>
              <a:t>. 3-NAE, 4-XOR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715" y="2220241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805" y="2220241"/>
            <a:ext cx="8382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6505" y="3051754"/>
            <a:ext cx="6121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7315" y="4324684"/>
            <a:ext cx="1574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7079" y="4324684"/>
            <a:ext cx="24130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751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Odd Predicate</a:t>
            </a:r>
          </a:p>
          <a:p>
            <a:pPr lvl="1"/>
            <a:r>
              <a:rPr lang="en-US" dirty="0" smtClean="0"/>
              <a:t> 	</a:t>
            </a:r>
            <a:r>
              <a:rPr lang="en-US" dirty="0"/>
              <a:t> </a:t>
            </a:r>
            <a:r>
              <a:rPr lang="en-US" dirty="0" smtClean="0"/>
              <a:t>                  is odd if for all           , the following holds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3-SAT, </a:t>
            </a:r>
            <a:r>
              <a:rPr lang="en-US" dirty="0" smtClean="0">
                <a:solidFill>
                  <a:srgbClr val="008000"/>
                </a:solidFill>
              </a:rPr>
              <a:t>3-XOR</a:t>
            </a:r>
            <a:r>
              <a:rPr lang="en-US" dirty="0" smtClean="0"/>
              <a:t>, Non </a:t>
            </a:r>
            <a:r>
              <a:rPr lang="en-US" dirty="0" err="1" smtClean="0"/>
              <a:t>eg</a:t>
            </a:r>
            <a:r>
              <a:rPr lang="en-US" dirty="0" smtClean="0"/>
              <a:t>. 3-NAE, 4-XOR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715" y="2220241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805" y="2220241"/>
            <a:ext cx="8382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6505" y="3051754"/>
            <a:ext cx="6121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7315" y="4324684"/>
            <a:ext cx="1574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7079" y="4324684"/>
            <a:ext cx="24130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05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Odd Predicate</a:t>
            </a:r>
          </a:p>
          <a:p>
            <a:pPr lvl="1"/>
            <a:r>
              <a:rPr lang="en-US" dirty="0" smtClean="0"/>
              <a:t> 	</a:t>
            </a:r>
            <a:r>
              <a:rPr lang="en-US" dirty="0"/>
              <a:t> </a:t>
            </a:r>
            <a:r>
              <a:rPr lang="en-US" dirty="0" smtClean="0"/>
              <a:t>                  is odd if for all           , the following holds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3-SAT, 3-XOR, Non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8000"/>
                </a:solidFill>
              </a:rPr>
              <a:t>3-NAE</a:t>
            </a:r>
            <a:r>
              <a:rPr 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, 4-XOR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715" y="2220241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805" y="2220241"/>
            <a:ext cx="8382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6505" y="3051754"/>
            <a:ext cx="6121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577" y="4364790"/>
            <a:ext cx="4368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577" y="5273843"/>
            <a:ext cx="41656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854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 rot="20949815">
            <a:off x="5786956" y="4359966"/>
            <a:ext cx="3232673" cy="686772"/>
          </a:xfrm>
          <a:prstGeom prst="wedgeRoundRectCallout">
            <a:avLst>
              <a:gd name="adj1" fmla="val -15131"/>
              <a:gd name="adj2" fmla="val -154222"/>
              <a:gd name="adj3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Weather it is NP-hard or not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Odd Predicate</a:t>
            </a:r>
          </a:p>
          <a:p>
            <a:pPr lvl="1"/>
            <a:r>
              <a:rPr lang="en-US" dirty="0" smtClean="0"/>
              <a:t>Covering number at most q, always</a:t>
            </a:r>
          </a:p>
          <a:p>
            <a:pPr lvl="1"/>
            <a:r>
              <a:rPr lang="en-US" dirty="0" smtClean="0"/>
              <a:t>When q=2</a:t>
            </a:r>
          </a:p>
          <a:p>
            <a:pPr lvl="2"/>
            <a:r>
              <a:rPr lang="en-US" dirty="0" smtClean="0"/>
              <a:t>Distinguishing between 1 and 2       </a:t>
            </a:r>
            <a:r>
              <a:rPr lang="en-US" dirty="0" err="1" smtClean="0"/>
              <a:t>satisfiability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Schaefer’s dichotomy theorem implies a </a:t>
            </a:r>
            <a:r>
              <a:rPr lang="en-US" dirty="0" smtClean="0">
                <a:solidFill>
                  <a:srgbClr val="008000"/>
                </a:solidFill>
              </a:rPr>
              <a:t>characterization </a:t>
            </a:r>
            <a:r>
              <a:rPr lang="en-US" dirty="0" smtClean="0"/>
              <a:t>to distinguish between the two cases for Boolean CSPs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 approximation is trivial</a:t>
            </a:r>
          </a:p>
        </p:txBody>
      </p:sp>
      <p:pic>
        <p:nvPicPr>
          <p:cNvPr id="17" name="Picture 1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85" y="3241077"/>
            <a:ext cx="2540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1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Non-Odd Predicates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Covering number is unbounded, in </a:t>
            </a:r>
            <a:r>
              <a:rPr lang="en-US" dirty="0" smtClean="0">
                <a:solidFill>
                  <a:srgbClr val="000000"/>
                </a:solidFill>
              </a:rPr>
              <a:t>general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At most O(log m)</a:t>
            </a:r>
            <a:endParaRPr lang="en-US" dirty="0" smtClean="0">
              <a:solidFill>
                <a:srgbClr val="000000"/>
              </a:solidFill>
            </a:endParaRPr>
          </a:p>
          <a:p>
            <a:pPr marL="36576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Question : How well can we approximate the covering number?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0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7052"/>
            <a:ext cx="8153400" cy="990600"/>
          </a:xfrm>
        </p:spPr>
        <p:txBody>
          <a:bodyPr/>
          <a:lstStyle/>
          <a:p>
            <a:r>
              <a:rPr lang="en-US" dirty="0" smtClean="0"/>
              <a:t>Towards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0666" y="2525254"/>
            <a:ext cx="2630621" cy="2345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Non-odd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517" y="4909518"/>
            <a:ext cx="2630621" cy="28662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3289" y="2902583"/>
            <a:ext cx="33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Status about inapproximability?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3290" y="4909518"/>
            <a:ext cx="34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trivial </a:t>
            </a:r>
            <a:r>
              <a:rPr lang="en-US" dirty="0" smtClean="0"/>
              <a:t>q-approximation.</a:t>
            </a:r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7640" y="2095935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556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Unique Games</a:t>
            </a:r>
          </a:p>
          <a:p>
            <a:pPr lvl="1"/>
            <a:r>
              <a:rPr lang="en-US" dirty="0" smtClean="0"/>
              <a:t> 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 Find                     , that satisfies</a:t>
            </a:r>
          </a:p>
          <a:p>
            <a:pPr marL="685800" lvl="2" indent="0">
              <a:buNone/>
            </a:pPr>
            <a:r>
              <a:rPr lang="en-US" dirty="0" smtClean="0"/>
              <a:t>many      .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 smtClean="0"/>
              <a:t>Conjecture </a:t>
            </a:r>
            <a:r>
              <a:rPr lang="en-US" dirty="0" smtClean="0">
                <a:solidFill>
                  <a:srgbClr val="0000FF"/>
                </a:solidFill>
              </a:rPr>
              <a:t>[Khot02]</a:t>
            </a:r>
            <a:r>
              <a:rPr lang="en-US" dirty="0" smtClean="0"/>
              <a:t> : NP-Hard to decide between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Case 1</a:t>
            </a:r>
            <a:r>
              <a:rPr lang="en-US" dirty="0" smtClean="0"/>
              <a:t>: There is an assignment that satisfies at least  fraction of constraints.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Case 2</a:t>
            </a:r>
            <a:r>
              <a:rPr lang="en-US" dirty="0" smtClean="0"/>
              <a:t>: No assignment satisfies more than     fraction of constraints.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0" name="Picture 2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208" y="1517313"/>
            <a:ext cx="2619840" cy="277394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Picture 3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04" y="2277981"/>
            <a:ext cx="1752600" cy="279400"/>
          </a:xfrm>
          <a:prstGeom prst="rect">
            <a:avLst/>
          </a:prstGeom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7" y="3027952"/>
            <a:ext cx="1803400" cy="279400"/>
          </a:xfrm>
          <a:prstGeom prst="rect">
            <a:avLst/>
          </a:prstGeom>
        </p:spPr>
      </p:pic>
      <p:pic>
        <p:nvPicPr>
          <p:cNvPr id="37" name="Picture 3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10" y="3495841"/>
            <a:ext cx="254000" cy="177800"/>
          </a:xfrm>
          <a:prstGeom prst="rect">
            <a:avLst/>
          </a:prstGeom>
        </p:spPr>
      </p:pic>
      <p:pic>
        <p:nvPicPr>
          <p:cNvPr id="42" name="Picture 4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2295" y="4618789"/>
            <a:ext cx="969821" cy="3810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Picture 4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040" y="5394153"/>
            <a:ext cx="157748" cy="19718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896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UGC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Covering UGC </a:t>
            </a:r>
            <a:r>
              <a:rPr lang="en-US" dirty="0" smtClean="0">
                <a:solidFill>
                  <a:srgbClr val="0000FF"/>
                </a:solidFill>
              </a:rPr>
              <a:t>[DK13]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</a:t>
            </a:r>
          </a:p>
          <a:p>
            <a:pPr marL="365760" lvl="1" indent="0">
              <a:buNone/>
            </a:pPr>
            <a:r>
              <a:rPr lang="en-US" dirty="0" smtClean="0"/>
              <a:t>     c-covering of G</a:t>
            </a:r>
          </a:p>
          <a:p>
            <a:pPr marL="365760" lvl="1" indent="0">
              <a:buNone/>
            </a:pPr>
            <a:r>
              <a:rPr lang="en-US" dirty="0" smtClean="0"/>
              <a:t>			all of these</a:t>
            </a:r>
          </a:p>
          <a:p>
            <a:pPr marL="365760" lvl="1" indent="0">
              <a:buNone/>
            </a:pPr>
            <a:r>
              <a:rPr lang="en-US" dirty="0" smtClean="0"/>
              <a:t>                               </a:t>
            </a:r>
            <a:r>
              <a:rPr lang="en-US" dirty="0" smtClean="0"/>
              <a:t>satisfied by some A</a:t>
            </a:r>
            <a:r>
              <a:rPr lang="en-US" baseline="-25000" dirty="0" smtClean="0"/>
              <a:t>i</a:t>
            </a:r>
            <a:endParaRPr lang="en-US" baseline="-25000" dirty="0" smtClean="0"/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 smtClean="0"/>
              <a:t>Conjecture : NP-Hard to decide between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Case 1</a:t>
            </a:r>
            <a:r>
              <a:rPr lang="en-US" dirty="0" smtClean="0"/>
              <a:t>: There exists a </a:t>
            </a:r>
            <a:r>
              <a:rPr lang="en-US" dirty="0" smtClean="0">
                <a:solidFill>
                  <a:srgbClr val="0000FF"/>
                </a:solidFill>
              </a:rPr>
              <a:t>c</a:t>
            </a:r>
            <a:r>
              <a:rPr lang="en-US" dirty="0" smtClean="0"/>
              <a:t>-covering (</a:t>
            </a:r>
            <a:r>
              <a:rPr lang="en-US" dirty="0" smtClean="0">
                <a:solidFill>
                  <a:srgbClr val="0000FF"/>
                </a:solidFill>
              </a:rPr>
              <a:t>c</a:t>
            </a:r>
            <a:r>
              <a:rPr lang="en-US" dirty="0" smtClean="0"/>
              <a:t> is an absolute constant)</a:t>
            </a:r>
          </a:p>
          <a:p>
            <a:pPr marL="685800" lvl="2" indent="0">
              <a:buNone/>
            </a:pP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Case 2</a:t>
            </a:r>
            <a:r>
              <a:rPr lang="en-US" dirty="0" smtClean="0"/>
              <a:t>: No assignment satisfies more than     fraction of constraints.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08" y="1517313"/>
            <a:ext cx="2619840" cy="2773948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2" y="2823410"/>
            <a:ext cx="3225800" cy="279400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36" y="2092157"/>
            <a:ext cx="1752600" cy="279400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131" y="5748799"/>
            <a:ext cx="157748" cy="19718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reeform 11"/>
          <p:cNvSpPr/>
          <p:nvPr/>
        </p:nvSpPr>
        <p:spPr>
          <a:xfrm>
            <a:off x="5644843" y="2757951"/>
            <a:ext cx="1116139" cy="1180147"/>
          </a:xfrm>
          <a:custGeom>
            <a:avLst/>
            <a:gdLst>
              <a:gd name="connsiteX0" fmla="*/ 795409 w 1116139"/>
              <a:gd name="connsiteY0" fmla="*/ 0 h 1180147"/>
              <a:gd name="connsiteX1" fmla="*/ 1116139 w 1116139"/>
              <a:gd name="connsiteY1" fmla="*/ 320692 h 1180147"/>
              <a:gd name="connsiteX2" fmla="*/ 795409 w 1116139"/>
              <a:gd name="connsiteY2" fmla="*/ 564418 h 1180147"/>
              <a:gd name="connsiteX3" fmla="*/ 0 w 1116139"/>
              <a:gd name="connsiteY3" fmla="*/ 1180147 h 1180147"/>
              <a:gd name="connsiteX4" fmla="*/ 0 w 1116139"/>
              <a:gd name="connsiteY4" fmla="*/ 1180147 h 1180147"/>
              <a:gd name="connsiteX5" fmla="*/ 51317 w 1116139"/>
              <a:gd name="connsiteY5" fmla="*/ 1167319 h 118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6139" h="1180147">
                <a:moveTo>
                  <a:pt x="795409" y="0"/>
                </a:moveTo>
                <a:cubicBezTo>
                  <a:pt x="955774" y="113311"/>
                  <a:pt x="1116139" y="226622"/>
                  <a:pt x="1116139" y="320692"/>
                </a:cubicBezTo>
                <a:cubicBezTo>
                  <a:pt x="1116139" y="414762"/>
                  <a:pt x="795409" y="564418"/>
                  <a:pt x="795409" y="564418"/>
                </a:cubicBezTo>
                <a:lnTo>
                  <a:pt x="0" y="1180147"/>
                </a:lnTo>
                <a:lnTo>
                  <a:pt x="0" y="1180147"/>
                </a:lnTo>
                <a:lnTo>
                  <a:pt x="51317" y="1167319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4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A Predicate, </a:t>
            </a:r>
          </a:p>
          <a:p>
            <a:r>
              <a:rPr lang="en-US" sz="2400" dirty="0" smtClean="0">
                <a:latin typeface="Arial"/>
                <a:cs typeface="Arial"/>
              </a:rPr>
              <a:t>Set of variables </a:t>
            </a:r>
          </a:p>
          <a:p>
            <a:r>
              <a:rPr lang="en-US" sz="2400" dirty="0" smtClean="0">
                <a:latin typeface="Arial"/>
                <a:cs typeface="Arial"/>
              </a:rPr>
              <a:t>Set of constraints                      on literals.</a:t>
            </a:r>
          </a:p>
          <a:p>
            <a:r>
              <a:rPr lang="en-US" sz="2400" dirty="0" smtClean="0">
                <a:latin typeface="Arial"/>
                <a:cs typeface="Arial"/>
              </a:rPr>
              <a:t>Ex. 3-XOR,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  </a:t>
            </a:r>
          </a:p>
          <a:p>
            <a:r>
              <a:rPr lang="en-US" sz="2400" dirty="0">
                <a:latin typeface="Arial"/>
                <a:cs typeface="Arial"/>
              </a:rPr>
              <a:t>Can ask for</a:t>
            </a:r>
            <a:endParaRPr lang="en-US" sz="1800" dirty="0">
              <a:latin typeface="Arial"/>
              <a:cs typeface="Arial"/>
            </a:endParaRPr>
          </a:p>
          <a:p>
            <a:pPr lvl="2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Satisfiability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dirty="0">
                <a:latin typeface="Arial"/>
                <a:cs typeface="Arial"/>
              </a:rPr>
              <a:t> check if satisfiable or not </a:t>
            </a:r>
          </a:p>
          <a:p>
            <a:pPr lvl="2"/>
            <a:r>
              <a:rPr lang="en-US" sz="2000" dirty="0">
                <a:solidFill>
                  <a:srgbClr val="B95B22"/>
                </a:solidFill>
                <a:latin typeface="Arial"/>
                <a:cs typeface="Arial"/>
              </a:rPr>
              <a:t>MAX/ MIN-CSP:</a:t>
            </a:r>
            <a:r>
              <a:rPr lang="en-US" sz="2000" dirty="0">
                <a:latin typeface="Arial"/>
                <a:cs typeface="Arial"/>
              </a:rPr>
              <a:t> an assignment that maximizes/minimizes the number of satisfied constraints –</a:t>
            </a:r>
          </a:p>
          <a:p>
            <a:pPr lvl="2"/>
            <a:r>
              <a:rPr lang="en-US" sz="2000" dirty="0">
                <a:solidFill>
                  <a:srgbClr val="B95B22"/>
                </a:solidFill>
                <a:latin typeface="Arial"/>
                <a:cs typeface="Arial"/>
              </a:rPr>
              <a:t>CSPs with hard constraints: </a:t>
            </a:r>
            <a:r>
              <a:rPr lang="en-US" sz="2000" dirty="0">
                <a:latin typeface="Arial"/>
                <a:cs typeface="Arial"/>
              </a:rPr>
              <a:t>Same as above + additional constraints on the set of feasible assignments (max/min bisection)</a:t>
            </a:r>
          </a:p>
          <a:p>
            <a:pPr lvl="2"/>
            <a:endParaRPr lang="en-US" dirty="0">
              <a:latin typeface="Arial"/>
              <a:cs typeface="Arial"/>
            </a:endParaRPr>
          </a:p>
        </p:txBody>
      </p:sp>
      <p:pic>
        <p:nvPicPr>
          <p:cNvPr id="22" name="Picture 2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8" y="2553017"/>
            <a:ext cx="1676400" cy="254000"/>
          </a:xfrm>
          <a:prstGeom prst="rect">
            <a:avLst/>
          </a:prstGeom>
        </p:spPr>
      </p:pic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0894" y="1723708"/>
            <a:ext cx="21590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58" y="2177237"/>
            <a:ext cx="1524000" cy="177800"/>
          </a:xfrm>
          <a:prstGeom prst="rect">
            <a:avLst/>
          </a:prstGeom>
        </p:spPr>
      </p:pic>
      <p:pic>
        <p:nvPicPr>
          <p:cNvPr id="34" name="Picture 3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23" y="3363694"/>
            <a:ext cx="4749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1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Results on Covering CSPs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Introduced in </a:t>
            </a:r>
            <a:r>
              <a:rPr lang="en-US" dirty="0" err="1" smtClean="0"/>
              <a:t>Guruswami</a:t>
            </a:r>
            <a:r>
              <a:rPr lang="en-US" dirty="0" smtClean="0"/>
              <a:t> et. al. </a:t>
            </a:r>
            <a:r>
              <a:rPr lang="en-US" dirty="0" smtClean="0">
                <a:solidFill>
                  <a:srgbClr val="0000FF"/>
                </a:solidFill>
              </a:rPr>
              <a:t>[GHS02]</a:t>
            </a:r>
            <a:r>
              <a:rPr lang="en-US" dirty="0" smtClean="0"/>
              <a:t>, its relation to hypergraph coloring.</a:t>
            </a:r>
          </a:p>
          <a:p>
            <a:r>
              <a:rPr lang="en-US" dirty="0" smtClean="0"/>
              <a:t>Formally studied by </a:t>
            </a:r>
            <a:r>
              <a:rPr lang="en-US" dirty="0" err="1" smtClean="0"/>
              <a:t>Dinur-Kol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[DK13]</a:t>
            </a:r>
            <a:r>
              <a:rPr lang="en-US" dirty="0" smtClean="0"/>
              <a:t> for general CSPs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8" y="4217704"/>
            <a:ext cx="8153400" cy="5214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772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Results on Covering CSPs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distribution   on         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balanced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rgbClr val="B95B22"/>
                </a:solidFill>
              </a:rPr>
              <a:t> pairwise independent</a:t>
            </a:r>
            <a:r>
              <a:rPr lang="en-US" dirty="0" smtClean="0"/>
              <a:t> if the </a:t>
            </a:r>
            <a:r>
              <a:rPr lang="en-US" dirty="0" err="1" smtClean="0"/>
              <a:t>marginals</a:t>
            </a:r>
            <a:r>
              <a:rPr lang="en-US" dirty="0" smtClean="0"/>
              <a:t> on every pair of co-ordinates is uniform.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06" y="1864894"/>
            <a:ext cx="177800" cy="1778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35" y="1777998"/>
            <a:ext cx="736600" cy="304800"/>
          </a:xfrm>
          <a:prstGeom prst="rect">
            <a:avLst/>
          </a:prstGeom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797" y="4237790"/>
            <a:ext cx="8177102" cy="80585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6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7052"/>
            <a:ext cx="8153400" cy="990600"/>
          </a:xfrm>
        </p:spPr>
        <p:txBody>
          <a:bodyPr/>
          <a:lstStyle/>
          <a:p>
            <a:r>
              <a:rPr lang="en-US" dirty="0"/>
              <a:t>Previous Results on Covering CSPs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0666" y="2525254"/>
            <a:ext cx="2630621" cy="2345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Non-odd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517" y="4922886"/>
            <a:ext cx="2630621" cy="28662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3290" y="3872424"/>
            <a:ext cx="33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[DK13]</a:t>
            </a:r>
            <a:r>
              <a:rPr lang="en-US" dirty="0" smtClean="0"/>
              <a:t>, when q=2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3290" y="4843915"/>
            <a:ext cx="34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trivial </a:t>
            </a:r>
            <a:r>
              <a:rPr lang="en-US" dirty="0" smtClean="0"/>
              <a:t>q-approximation.</a:t>
            </a:r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7640" y="2095935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62083" y="4584022"/>
            <a:ext cx="2630621" cy="286623"/>
          </a:xfrm>
          <a:prstGeom prst="rect">
            <a:avLst/>
          </a:prstGeom>
          <a:solidFill>
            <a:srgbClr val="DD80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9"/>
          <p:cNvCxnSpPr>
            <a:stCxn id="9" idx="3"/>
            <a:endCxn id="6" idx="1"/>
          </p:cNvCxnSpPr>
          <p:nvPr/>
        </p:nvCxnSpPr>
        <p:spPr>
          <a:xfrm flipV="1">
            <a:off x="3992704" y="4057090"/>
            <a:ext cx="390586" cy="670244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4184316" y="4870645"/>
            <a:ext cx="198974" cy="6196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5" idx="3"/>
            <a:endCxn id="16" idx="1"/>
          </p:cNvCxnSpPr>
          <p:nvPr/>
        </p:nvCxnSpPr>
        <p:spPr>
          <a:xfrm>
            <a:off x="4001138" y="5066198"/>
            <a:ext cx="183178" cy="114248"/>
          </a:xfrm>
          <a:prstGeom prst="curvedConnector3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2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1788498"/>
            <a:ext cx="8737600" cy="1422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864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7052"/>
            <a:ext cx="8153400" cy="990600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3288" y="4016972"/>
            <a:ext cx="33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Status about inapproximability?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3288" y="5572035"/>
            <a:ext cx="34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trivial </a:t>
            </a:r>
            <a:r>
              <a:rPr lang="en-US" dirty="0" smtClean="0"/>
              <a:t>q-approximation.</a:t>
            </a:r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7639" y="3210324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1788498"/>
            <a:ext cx="8737600" cy="863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64183" y="3653025"/>
            <a:ext cx="2630621" cy="2345391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Non-odd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4034" y="6023921"/>
            <a:ext cx="2630621" cy="28662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8968" y="5698425"/>
            <a:ext cx="2630621" cy="286623"/>
          </a:xfrm>
          <a:prstGeom prst="rect">
            <a:avLst/>
          </a:prstGeom>
          <a:solidFill>
            <a:srgbClr val="DD80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4283801" y="5618798"/>
            <a:ext cx="198974" cy="553402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endCxn id="17" idx="1"/>
          </p:cNvCxnSpPr>
          <p:nvPr/>
        </p:nvCxnSpPr>
        <p:spPr>
          <a:xfrm flipV="1">
            <a:off x="4001137" y="5895499"/>
            <a:ext cx="282664" cy="271722"/>
          </a:xfrm>
          <a:prstGeom prst="curvedConnector3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1788498"/>
            <a:ext cx="8737600" cy="1422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640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7052"/>
            <a:ext cx="8153400" cy="990600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0665" y="3639643"/>
            <a:ext cx="2630621" cy="23453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Non-odd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516" y="6023907"/>
            <a:ext cx="2630621" cy="28662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3288" y="4016972"/>
            <a:ext cx="332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Covering-UG Hard </a:t>
            </a:r>
            <a:r>
              <a:rPr lang="en-US" dirty="0" smtClean="0"/>
              <a:t>to approximate within any </a:t>
            </a:r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3288" y="5572035"/>
            <a:ext cx="34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trivial </a:t>
            </a:r>
            <a:r>
              <a:rPr lang="en-US" dirty="0" smtClean="0"/>
              <a:t>q-approximation.</a:t>
            </a:r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7639" y="3210324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1788498"/>
            <a:ext cx="8737600" cy="863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Left Brace 9"/>
          <p:cNvSpPr/>
          <p:nvPr/>
        </p:nvSpPr>
        <p:spPr>
          <a:xfrm>
            <a:off x="4283801" y="5618798"/>
            <a:ext cx="198974" cy="54842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5" idx="3"/>
            <a:endCxn id="10" idx="1"/>
          </p:cNvCxnSpPr>
          <p:nvPr/>
        </p:nvCxnSpPr>
        <p:spPr>
          <a:xfrm flipV="1">
            <a:off x="4001137" y="5893009"/>
            <a:ext cx="282664" cy="274210"/>
          </a:xfrm>
          <a:prstGeom prst="curvedConnector3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3"/>
            <a:endCxn id="6" idx="1"/>
          </p:cNvCxnSpPr>
          <p:nvPr/>
        </p:nvCxnSpPr>
        <p:spPr>
          <a:xfrm flipV="1">
            <a:off x="3991286" y="4340138"/>
            <a:ext cx="392002" cy="4722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383288" y="4164020"/>
            <a:ext cx="99487" cy="4748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1788498"/>
            <a:ext cx="8737600" cy="1422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70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1749625"/>
            <a:ext cx="8763000" cy="2362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1749625"/>
            <a:ext cx="8737600" cy="2540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048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1749625"/>
            <a:ext cx="8737600" cy="2540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500" y="4655158"/>
            <a:ext cx="509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Implies 4-LIN covering hardness of [DK13]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500" y="5194372"/>
            <a:ext cx="4568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Take P</a:t>
            </a:r>
            <a:r>
              <a:rPr lang="en-US" baseline="-25000" dirty="0" smtClean="0"/>
              <a:t>0 </a:t>
            </a:r>
            <a:r>
              <a:rPr lang="en-US" dirty="0" smtClean="0"/>
              <a:t> ~ all 2-bit parity 0 strings</a:t>
            </a:r>
          </a:p>
          <a:p>
            <a:pPr lvl="2"/>
            <a:r>
              <a:rPr lang="en-US" baseline="-25000" dirty="0" smtClean="0"/>
              <a:t> </a:t>
            </a:r>
            <a:r>
              <a:rPr lang="en-US" dirty="0" smtClean="0"/>
              <a:t>       P</a:t>
            </a:r>
            <a:r>
              <a:rPr lang="en-US" baseline="-25000" dirty="0" smtClean="0"/>
              <a:t>1  </a:t>
            </a:r>
            <a:r>
              <a:rPr lang="en-US" dirty="0" smtClean="0"/>
              <a:t>~ all 2-bit parity 1 strings</a:t>
            </a:r>
          </a:p>
          <a:p>
            <a:pPr lvl="2"/>
            <a:endParaRPr lang="en-US" baseline="-25000" dirty="0"/>
          </a:p>
          <a:p>
            <a:pPr lvl="2"/>
            <a:r>
              <a:rPr lang="en-US" dirty="0" smtClean="0"/>
              <a:t>4-LIN  =  P</a:t>
            </a:r>
            <a:r>
              <a:rPr lang="en-US" baseline="-25000" dirty="0" smtClean="0"/>
              <a:t>0 </a:t>
            </a:r>
            <a:r>
              <a:rPr lang="en-US" dirty="0" smtClean="0"/>
              <a:t>. 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Rounded Rectangle 13"/>
          <p:cNvSpPr/>
          <p:nvPr/>
        </p:nvSpPr>
        <p:spPr>
          <a:xfrm>
            <a:off x="775369" y="4549834"/>
            <a:ext cx="5066632" cy="20310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30" y="6009628"/>
            <a:ext cx="1778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2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1749625"/>
            <a:ext cx="8737600" cy="2540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500" y="4655158"/>
            <a:ext cx="40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Implies </a:t>
            </a:r>
            <a:r>
              <a:rPr lang="en-US" dirty="0" smtClean="0"/>
              <a:t>2k-</a:t>
            </a:r>
            <a:r>
              <a:rPr lang="en-US" dirty="0" smtClean="0"/>
              <a:t>LIN covering </a:t>
            </a:r>
            <a:r>
              <a:rPr lang="en-US" dirty="0" smtClean="0"/>
              <a:t>hardness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0500" y="5194372"/>
            <a:ext cx="4568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Take P</a:t>
            </a:r>
            <a:r>
              <a:rPr lang="en-US" baseline="-25000" dirty="0" smtClean="0"/>
              <a:t>0 </a:t>
            </a:r>
            <a:r>
              <a:rPr lang="en-US" dirty="0" smtClean="0"/>
              <a:t> ~ all </a:t>
            </a:r>
            <a:r>
              <a:rPr lang="en-US" dirty="0" smtClean="0"/>
              <a:t>2k-</a:t>
            </a:r>
            <a:r>
              <a:rPr lang="en-US" dirty="0" smtClean="0"/>
              <a:t>bit parity 0 strings</a:t>
            </a:r>
          </a:p>
          <a:p>
            <a:pPr lvl="2"/>
            <a:r>
              <a:rPr lang="en-US" baseline="-25000" dirty="0" smtClean="0"/>
              <a:t> </a:t>
            </a:r>
            <a:r>
              <a:rPr lang="en-US" dirty="0" smtClean="0"/>
              <a:t>       P</a:t>
            </a:r>
            <a:r>
              <a:rPr lang="en-US" baseline="-25000" dirty="0" smtClean="0"/>
              <a:t>1  </a:t>
            </a:r>
            <a:r>
              <a:rPr lang="en-US" dirty="0" smtClean="0"/>
              <a:t>~ all </a:t>
            </a:r>
            <a:r>
              <a:rPr lang="en-US" dirty="0" smtClean="0"/>
              <a:t>2k-</a:t>
            </a:r>
            <a:r>
              <a:rPr lang="en-US" dirty="0" smtClean="0"/>
              <a:t>bit parity 1 strings</a:t>
            </a:r>
          </a:p>
          <a:p>
            <a:pPr lvl="2"/>
            <a:endParaRPr lang="en-US" baseline="-25000" dirty="0"/>
          </a:p>
          <a:p>
            <a:pPr lvl="2"/>
            <a:r>
              <a:rPr lang="en-US" dirty="0" smtClean="0"/>
              <a:t>2k</a:t>
            </a:r>
            <a:r>
              <a:rPr lang="en-US" dirty="0" smtClean="0"/>
              <a:t>-</a:t>
            </a:r>
            <a:r>
              <a:rPr lang="en-US" dirty="0" smtClean="0"/>
              <a:t>LIN  =  P</a:t>
            </a:r>
            <a:r>
              <a:rPr lang="en-US" baseline="-25000" dirty="0" smtClean="0"/>
              <a:t>0 </a:t>
            </a:r>
            <a:r>
              <a:rPr lang="en-US" dirty="0" smtClean="0"/>
              <a:t>. 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Rounded Rectangle 13"/>
          <p:cNvSpPr/>
          <p:nvPr/>
        </p:nvSpPr>
        <p:spPr>
          <a:xfrm>
            <a:off x="775369" y="4549834"/>
            <a:ext cx="5066632" cy="20310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30" y="6009628"/>
            <a:ext cx="1778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60666" y="2525254"/>
            <a:ext cx="2630621" cy="23453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Non-odd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0517" y="4922886"/>
            <a:ext cx="2630621" cy="28662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83290" y="3872424"/>
            <a:ext cx="332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NP-hard to approximate within any constant, q=2 case only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83290" y="4909518"/>
            <a:ext cx="34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trivial </a:t>
            </a:r>
            <a:r>
              <a:rPr lang="en-US" dirty="0" smtClean="0"/>
              <a:t>q-approximation.</a:t>
            </a:r>
            <a:endParaRPr lang="en-US" dirty="0"/>
          </a:p>
        </p:txBody>
      </p:sp>
      <p:pic>
        <p:nvPicPr>
          <p:cNvPr id="16" name="Picture 1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7640" y="2095935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362083" y="4614376"/>
            <a:ext cx="2630621" cy="25627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urved Connector 17"/>
          <p:cNvCxnSpPr>
            <a:stCxn id="17" idx="3"/>
            <a:endCxn id="14" idx="1"/>
          </p:cNvCxnSpPr>
          <p:nvPr/>
        </p:nvCxnSpPr>
        <p:spPr>
          <a:xfrm flipV="1">
            <a:off x="3992704" y="4195590"/>
            <a:ext cx="390586" cy="546921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4184316" y="4870645"/>
            <a:ext cx="198974" cy="6196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3" idx="3"/>
            <a:endCxn id="19" idx="1"/>
          </p:cNvCxnSpPr>
          <p:nvPr/>
        </p:nvCxnSpPr>
        <p:spPr>
          <a:xfrm>
            <a:off x="4001138" y="5066198"/>
            <a:ext cx="183178" cy="114248"/>
          </a:xfrm>
          <a:prstGeom prst="curvedConnector3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83290" y="2579657"/>
            <a:ext cx="332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non odd P are covering UG hard to approximate within any constant</a:t>
            </a:r>
            <a:endParaRPr lang="en-US" dirty="0"/>
          </a:p>
        </p:txBody>
      </p:sp>
      <p:cxnSp>
        <p:nvCxnSpPr>
          <p:cNvPr id="24" name="Curved Connector 23"/>
          <p:cNvCxnSpPr>
            <a:stCxn id="12" idx="3"/>
            <a:endCxn id="22" idx="1"/>
          </p:cNvCxnSpPr>
          <p:nvPr/>
        </p:nvCxnSpPr>
        <p:spPr>
          <a:xfrm flipV="1">
            <a:off x="3991287" y="3041322"/>
            <a:ext cx="392003" cy="65662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A Predicate, </a:t>
            </a:r>
          </a:p>
          <a:p>
            <a:r>
              <a:rPr lang="en-US" sz="2400" dirty="0" smtClean="0">
                <a:latin typeface="Arial"/>
                <a:cs typeface="Arial"/>
              </a:rPr>
              <a:t>Set of variables </a:t>
            </a:r>
          </a:p>
          <a:p>
            <a:r>
              <a:rPr lang="en-US" sz="2400" dirty="0" smtClean="0">
                <a:latin typeface="Arial"/>
                <a:cs typeface="Arial"/>
              </a:rPr>
              <a:t>Set of constraints                      on literals.</a:t>
            </a:r>
          </a:p>
          <a:p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Ex.</a:t>
            </a:r>
            <a:r>
              <a:rPr lang="en-US" sz="2400" dirty="0" smtClean="0">
                <a:latin typeface="Arial"/>
                <a:cs typeface="Arial"/>
              </a:rPr>
              <a:t>,               (addition is mod q)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  </a:t>
            </a:r>
          </a:p>
          <a:p>
            <a:r>
              <a:rPr lang="en-US" sz="2400" dirty="0" smtClean="0">
                <a:latin typeface="Arial"/>
                <a:cs typeface="Arial"/>
              </a:rPr>
              <a:t>Can ask for</a:t>
            </a:r>
            <a:endParaRPr lang="en-US" sz="1800" dirty="0" smtClean="0">
              <a:latin typeface="Arial"/>
              <a:cs typeface="Arial"/>
            </a:endParaRPr>
          </a:p>
          <a:p>
            <a:pPr lvl="2"/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Satisfiability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dirty="0" smtClean="0">
                <a:latin typeface="Arial"/>
                <a:cs typeface="Arial"/>
              </a:rPr>
              <a:t> check if satisfiable or not </a:t>
            </a:r>
          </a:p>
          <a:p>
            <a:pPr lvl="2"/>
            <a:r>
              <a:rPr lang="en-US" sz="2000" dirty="0" smtClean="0">
                <a:solidFill>
                  <a:srgbClr val="B95B22"/>
                </a:solidFill>
                <a:latin typeface="Arial"/>
                <a:cs typeface="Arial"/>
              </a:rPr>
              <a:t>MAX/ MIN-CSP:</a:t>
            </a:r>
            <a:r>
              <a:rPr lang="en-US" sz="2000" dirty="0" smtClean="0">
                <a:latin typeface="Arial"/>
                <a:cs typeface="Arial"/>
              </a:rPr>
              <a:t> an assignment that maximizes/minimizes the number of satisfied constraints –</a:t>
            </a:r>
          </a:p>
          <a:p>
            <a:pPr lvl="2"/>
            <a:r>
              <a:rPr lang="en-US" sz="2000" dirty="0" smtClean="0">
                <a:solidFill>
                  <a:srgbClr val="B95B22"/>
                </a:solidFill>
                <a:latin typeface="Arial"/>
                <a:cs typeface="Arial"/>
              </a:rPr>
              <a:t>CSPs with hard constraints: </a:t>
            </a:r>
            <a:r>
              <a:rPr lang="en-US" sz="2000" dirty="0" smtClean="0">
                <a:latin typeface="Arial"/>
                <a:cs typeface="Arial"/>
              </a:rPr>
              <a:t>Same as above + additional constraints on the set of feasible assignments (max/min bisection)</a:t>
            </a:r>
          </a:p>
          <a:p>
            <a:pPr lvl="2"/>
            <a:endParaRPr lang="en-US" dirty="0">
              <a:latin typeface="Arial"/>
              <a:cs typeface="Arial"/>
            </a:endParaRPr>
          </a:p>
        </p:txBody>
      </p:sp>
      <p:pic>
        <p:nvPicPr>
          <p:cNvPr id="22" name="Picture 2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8" y="2553017"/>
            <a:ext cx="1676400" cy="254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7268" y="1723708"/>
            <a:ext cx="1803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58" y="2177237"/>
            <a:ext cx="1524000" cy="1778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123" y="3337778"/>
            <a:ext cx="63500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7244" y="2944594"/>
            <a:ext cx="9652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021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1827373"/>
            <a:ext cx="8763000" cy="2565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3895" y="3810000"/>
            <a:ext cx="2687052" cy="267368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1347" y="4144121"/>
            <a:ext cx="1572127" cy="235284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83257" y="4951617"/>
            <a:ext cx="3415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Since 4-LIN is contained in 4-NAE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   covering hardness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38221" y="5285005"/>
            <a:ext cx="12829" cy="49760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5" y="5859718"/>
            <a:ext cx="1244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Outline about usual </a:t>
            </a:r>
            <a:r>
              <a:rPr lang="en-US" dirty="0" smtClean="0"/>
              <a:t>UG</a:t>
            </a:r>
            <a:r>
              <a:rPr lang="en-US" dirty="0" smtClean="0"/>
              <a:t> </a:t>
            </a:r>
            <a:r>
              <a:rPr lang="en-US" dirty="0" smtClean="0"/>
              <a:t>hard reductions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Start with a UG instance.</a:t>
            </a:r>
          </a:p>
          <a:p>
            <a:pPr lvl="1"/>
            <a:r>
              <a:rPr lang="en-US" dirty="0" smtClean="0"/>
              <a:t>Ask </a:t>
            </a:r>
            <a:r>
              <a:rPr lang="en-US" dirty="0" err="1" smtClean="0"/>
              <a:t>provers</a:t>
            </a:r>
            <a:r>
              <a:rPr lang="en-US" dirty="0" smtClean="0"/>
              <a:t> to write down the labels over some alphabet q</a:t>
            </a:r>
          </a:p>
          <a:p>
            <a:pPr lvl="1"/>
            <a:r>
              <a:rPr lang="en-US" dirty="0" smtClean="0"/>
              <a:t>Verifier queries this proof at some locations</a:t>
            </a:r>
          </a:p>
          <a:p>
            <a:pPr lvl="1"/>
            <a:r>
              <a:rPr lang="en-US" dirty="0" smtClean="0"/>
              <a:t>Verifier does some check on the queried values</a:t>
            </a:r>
          </a:p>
          <a:p>
            <a:pPr lvl="1"/>
            <a:r>
              <a:rPr lang="en-US" dirty="0" smtClean="0"/>
              <a:t>Accepts or Rejects based on the check</a:t>
            </a:r>
          </a:p>
          <a:p>
            <a:pPr lvl="1"/>
            <a:r>
              <a:rPr lang="en-US" dirty="0" smtClean="0"/>
              <a:t>Heart of most of the analysis lies in the analysis of a </a:t>
            </a:r>
            <a:r>
              <a:rPr lang="en-US" i="1" dirty="0" smtClean="0"/>
              <a:t>dictatorship test</a:t>
            </a:r>
            <a:r>
              <a:rPr lang="en-US" dirty="0" smtClean="0"/>
              <a:t>.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3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Dictatorship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Dictator is a function of the form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Given </a:t>
            </a:r>
          </a:p>
          <a:p>
            <a:endParaRPr lang="en-US" dirty="0" smtClean="0"/>
          </a:p>
          <a:p>
            <a:r>
              <a:rPr lang="en-US" dirty="0" smtClean="0"/>
              <a:t>Verifier queries f on some inputs</a:t>
            </a:r>
          </a:p>
          <a:p>
            <a:endParaRPr lang="en-US" dirty="0" smtClean="0"/>
          </a:p>
          <a:p>
            <a:r>
              <a:rPr lang="en-US" dirty="0" smtClean="0"/>
              <a:t>Based on the f’s value , accept or reject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10" y="2505242"/>
            <a:ext cx="2032000" cy="2794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16" y="3348791"/>
            <a:ext cx="2108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Dictatorship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Completeness</a:t>
            </a:r>
            <a:r>
              <a:rPr lang="en-US" dirty="0">
                <a:solidFill>
                  <a:srgbClr val="008000"/>
                </a:solidFill>
              </a:rPr>
              <a:t>:</a:t>
            </a:r>
            <a:r>
              <a:rPr lang="en-US" dirty="0"/>
              <a:t> Every dictator passes with high probability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Soundness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If a function is </a:t>
            </a:r>
            <a:r>
              <a:rPr lang="en-US" dirty="0" smtClean="0"/>
              <a:t>“</a:t>
            </a:r>
            <a:r>
              <a:rPr lang="en-US" i="1" dirty="0" smtClean="0"/>
              <a:t>far </a:t>
            </a:r>
            <a:r>
              <a:rPr lang="en-US" i="1" dirty="0"/>
              <a:t>from </a:t>
            </a:r>
            <a:r>
              <a:rPr lang="en-US" i="1" dirty="0" smtClean="0"/>
              <a:t>dictator” </a:t>
            </a:r>
            <a:r>
              <a:rPr lang="en-US" dirty="0"/>
              <a:t>then </a:t>
            </a:r>
            <a:r>
              <a:rPr lang="en-US" dirty="0" smtClean="0"/>
              <a:t>reject </a:t>
            </a:r>
            <a:r>
              <a:rPr lang="en-US" dirty="0"/>
              <a:t>with high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Suffices only for Predicates P such that 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 is non odd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Results for the remaining non odd predicates follow by simple reduction from the above CSPs.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0060" y="3446376"/>
            <a:ext cx="4216400" cy="30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375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proof of </a:t>
            </a:r>
            <a:r>
              <a:rPr lang="en-US" dirty="0" smtClean="0"/>
              <a:t>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covering property makes it easier to apply this </a:t>
            </a:r>
            <a:r>
              <a:rPr lang="en-US" dirty="0" smtClean="0">
                <a:solidFill>
                  <a:srgbClr val="FF6600"/>
                </a:solidFill>
              </a:rPr>
              <a:t>invariance principle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IS analysis makes proof very easy to </a:t>
            </a:r>
            <a:r>
              <a:rPr lang="en-US" dirty="0" err="1" smtClean="0"/>
              <a:t>analyse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82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Theorem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Dictatorship test    :  </a:t>
            </a:r>
          </a:p>
          <a:p>
            <a:pPr lvl="1"/>
            <a:r>
              <a:rPr lang="en-US" sz="2500" dirty="0" smtClean="0"/>
              <a:t>  </a:t>
            </a:r>
          </a:p>
          <a:p>
            <a:pPr lvl="1"/>
            <a:r>
              <a:rPr lang="en-US" sz="2500" dirty="0" smtClean="0"/>
              <a:t> </a:t>
            </a:r>
          </a:p>
          <a:p>
            <a:pPr lvl="1"/>
            <a:r>
              <a:rPr lang="en-US" sz="2500" dirty="0" smtClean="0"/>
              <a:t>Given 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166285" y="4081757"/>
            <a:ext cx="5079820" cy="1736367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66285" y="4327958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66285" y="4600076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76136" y="4869098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73028" y="5539818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1377" y="4081757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9285" y="409161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80148" y="4081757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45049" y="4068799"/>
            <a:ext cx="0" cy="1736367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43100" y="4081757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38045" y="409161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5492" y="4081757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63601" y="409161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311367" y="5840944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376161" y="5840944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48" y="6462710"/>
            <a:ext cx="177800" cy="177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173028" y="4088523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51788" y="4081757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166285" y="3861472"/>
            <a:ext cx="5071055" cy="12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49" y="3759872"/>
            <a:ext cx="304800" cy="203200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0" y="4201258"/>
            <a:ext cx="279400" cy="50800"/>
          </a:xfrm>
          <a:prstGeom prst="rect">
            <a:avLst/>
          </a:prstGeom>
        </p:spPr>
      </p:pic>
      <p:pic>
        <p:nvPicPr>
          <p:cNvPr id="50" name="Picture 4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0" y="4480874"/>
            <a:ext cx="279400" cy="50800"/>
          </a:xfrm>
          <a:prstGeom prst="rect">
            <a:avLst/>
          </a:prstGeom>
        </p:spPr>
      </p:pic>
      <p:pic>
        <p:nvPicPr>
          <p:cNvPr id="52" name="Picture 5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0" y="5674854"/>
            <a:ext cx="279400" cy="50800"/>
          </a:xfrm>
          <a:prstGeom prst="rect">
            <a:avLst/>
          </a:prstGeom>
        </p:spPr>
      </p:pic>
      <p:pic>
        <p:nvPicPr>
          <p:cNvPr id="54" name="Picture 53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4176074"/>
            <a:ext cx="279400" cy="50800"/>
          </a:xfrm>
          <a:prstGeom prst="rect">
            <a:avLst/>
          </a:prstGeom>
        </p:spPr>
      </p:pic>
      <p:pic>
        <p:nvPicPr>
          <p:cNvPr id="55" name="Picture 5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4455474"/>
            <a:ext cx="279400" cy="50800"/>
          </a:xfrm>
          <a:prstGeom prst="rect">
            <a:avLst/>
          </a:prstGeom>
        </p:spPr>
      </p:pic>
      <p:pic>
        <p:nvPicPr>
          <p:cNvPr id="56" name="Picture 55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5674854"/>
            <a:ext cx="279400" cy="50800"/>
          </a:xfrm>
          <a:prstGeom prst="rect">
            <a:avLst/>
          </a:prstGeom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50" y="5094961"/>
            <a:ext cx="50800" cy="254000"/>
          </a:xfrm>
          <a:prstGeom prst="rect">
            <a:avLst/>
          </a:prstGeom>
        </p:spPr>
      </p:pic>
      <p:pic>
        <p:nvPicPr>
          <p:cNvPr id="57" name="Picture 56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03" y="5094961"/>
            <a:ext cx="50800" cy="2540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 flipV="1">
            <a:off x="1606316" y="5837848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71110" y="5837848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97" y="6459614"/>
            <a:ext cx="177800" cy="177800"/>
          </a:xfrm>
          <a:prstGeom prst="rect">
            <a:avLst/>
          </a:prstGeom>
        </p:spPr>
      </p:pic>
      <p:pic>
        <p:nvPicPr>
          <p:cNvPr id="75" name="Picture 74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" y="4176074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Picture 75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29" y="4442000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Picture 76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146" y="4727651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8" name="Picture 77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129" y="5650186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467977" y="4085427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46737" y="4078661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511229" y="5837848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76023" y="5837848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10" y="6459614"/>
            <a:ext cx="177800" cy="17780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372890" y="4085427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955322" y="4078661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42207" y="58310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72587" y="4189032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372587" y="4506790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72587" y="4799723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72587" y="5725654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661" y="3932968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6" name="Picture 95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2946" y="4253822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Picture 96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108" y="4551082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8" name="Picture 97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5373" y="5464908"/>
            <a:ext cx="5588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7299925" y="4075565"/>
            <a:ext cx="275241" cy="173636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7299925" y="4342763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297878" y="4600076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99925" y="4866003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299925" y="5565734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61" y="2219206"/>
            <a:ext cx="3429000" cy="304800"/>
          </a:xfrm>
          <a:prstGeom prst="rect">
            <a:avLst/>
          </a:prstGeom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6161" y="2666742"/>
            <a:ext cx="4927600" cy="330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1" name="Picture 90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54" y="3110210"/>
            <a:ext cx="1498600" cy="304800"/>
          </a:xfrm>
          <a:prstGeom prst="rect">
            <a:avLst/>
          </a:prstGeom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18" y="1784683"/>
            <a:ext cx="254000" cy="2286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93550" y="2152315"/>
            <a:ext cx="2011611" cy="398427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86600" y="1752205"/>
            <a:ext cx="52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2000" baseline="-25000" dirty="0" smtClean="0"/>
              <a:t>s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7174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61" grpId="0" animBg="1"/>
      <p:bldP spid="62" grpId="0" animBg="1"/>
      <p:bldP spid="66" grpId="2" animBg="1"/>
      <p:bldP spid="67" grpId="0" animBg="1"/>
      <p:bldP spid="8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smtClean="0"/>
              <a:t>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Completeness</a:t>
            </a:r>
          </a:p>
          <a:p>
            <a:pPr lvl="1"/>
            <a:r>
              <a:rPr lang="en-US" dirty="0" smtClean="0"/>
              <a:t>If f is an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dictator, then consider two functions f</a:t>
            </a:r>
            <a:r>
              <a:rPr lang="en-US" baseline="-25000" dirty="0" smtClean="0"/>
              <a:t>1</a:t>
            </a:r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 – one of them satisfies the check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f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dictator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f</a:t>
            </a:r>
            <a:r>
              <a:rPr lang="en-US" baseline="-25000" dirty="0" smtClean="0"/>
              <a:t>2</a:t>
            </a:r>
            <a:r>
              <a:rPr lang="en-US" dirty="0" smtClean="0"/>
              <a:t> = ( (</a:t>
            </a:r>
            <a:r>
              <a:rPr lang="en-US" dirty="0" err="1" smtClean="0"/>
              <a:t>i+L</a:t>
            </a:r>
            <a:r>
              <a:rPr lang="en-US" dirty="0" smtClean="0"/>
              <a:t>) mod (2L) ) dictator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Hence, covering number </a:t>
            </a:r>
            <a:r>
              <a:rPr lang="en-US" dirty="0" smtClean="0">
                <a:solidFill>
                  <a:srgbClr val="008000"/>
                </a:solidFill>
              </a:rPr>
              <a:t>at most 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4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smtClean="0"/>
              <a:t>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3153" y="1606571"/>
            <a:ext cx="8950847" cy="4495800"/>
          </a:xfrm>
        </p:spPr>
        <p:txBody>
          <a:bodyPr/>
          <a:lstStyle/>
          <a:p>
            <a:r>
              <a:rPr lang="en-US" dirty="0" smtClean="0"/>
              <a:t>Soundness overview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Proof: </a:t>
            </a:r>
            <a:r>
              <a:rPr lang="en-US" dirty="0" smtClean="0"/>
              <a:t>Suppose not,</a:t>
            </a:r>
          </a:p>
          <a:p>
            <a:pPr marL="365760" lvl="1" indent="0">
              <a:buNone/>
            </a:pPr>
            <a:r>
              <a:rPr lang="en-US" dirty="0" smtClean="0"/>
              <a:t>Let       be the indicator function of the largest independent set of size         . Then,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4625" y="5170526"/>
            <a:ext cx="2235200" cy="787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537" y="2182336"/>
            <a:ext cx="8763000" cy="889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62" y="4199067"/>
            <a:ext cx="184404" cy="21513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78" y="4540517"/>
            <a:ext cx="64262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166285" y="2384259"/>
            <a:ext cx="5079820" cy="1736367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66285" y="2630460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66285" y="2902578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76136" y="3171600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73028" y="3842320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1377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9285" y="2394121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80148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45049" y="2371301"/>
            <a:ext cx="0" cy="1736367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43100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38045" y="2394121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5492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63601" y="2394121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311367" y="4143446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376161" y="4143446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48" y="4765212"/>
            <a:ext cx="177800" cy="177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173028" y="2391025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51788" y="2384259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166285" y="2163974"/>
            <a:ext cx="5071055" cy="12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49" y="2062374"/>
            <a:ext cx="304800" cy="203200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0" y="2503760"/>
            <a:ext cx="279400" cy="50800"/>
          </a:xfrm>
          <a:prstGeom prst="rect">
            <a:avLst/>
          </a:prstGeom>
        </p:spPr>
      </p:pic>
      <p:pic>
        <p:nvPicPr>
          <p:cNvPr id="50" name="Picture 4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0" y="2783376"/>
            <a:ext cx="279400" cy="50800"/>
          </a:xfrm>
          <a:prstGeom prst="rect">
            <a:avLst/>
          </a:prstGeom>
        </p:spPr>
      </p:pic>
      <p:pic>
        <p:nvPicPr>
          <p:cNvPr id="52" name="Picture 5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0" y="3977356"/>
            <a:ext cx="279400" cy="50800"/>
          </a:xfrm>
          <a:prstGeom prst="rect">
            <a:avLst/>
          </a:prstGeom>
        </p:spPr>
      </p:pic>
      <p:pic>
        <p:nvPicPr>
          <p:cNvPr id="54" name="Picture 53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2478576"/>
            <a:ext cx="279400" cy="50800"/>
          </a:xfrm>
          <a:prstGeom prst="rect">
            <a:avLst/>
          </a:prstGeom>
        </p:spPr>
      </p:pic>
      <p:pic>
        <p:nvPicPr>
          <p:cNvPr id="55" name="Picture 5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2757976"/>
            <a:ext cx="279400" cy="50800"/>
          </a:xfrm>
          <a:prstGeom prst="rect">
            <a:avLst/>
          </a:prstGeom>
        </p:spPr>
      </p:pic>
      <p:pic>
        <p:nvPicPr>
          <p:cNvPr id="56" name="Picture 55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3977356"/>
            <a:ext cx="279400" cy="50800"/>
          </a:xfrm>
          <a:prstGeom prst="rect">
            <a:avLst/>
          </a:prstGeom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50" y="3397463"/>
            <a:ext cx="50800" cy="254000"/>
          </a:xfrm>
          <a:prstGeom prst="rect">
            <a:avLst/>
          </a:prstGeom>
        </p:spPr>
      </p:pic>
      <p:pic>
        <p:nvPicPr>
          <p:cNvPr id="57" name="Picture 56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03" y="3397463"/>
            <a:ext cx="50800" cy="2540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 flipV="1">
            <a:off x="1606316" y="4140350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71110" y="4140350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97" y="4762116"/>
            <a:ext cx="177800" cy="177800"/>
          </a:xfrm>
          <a:prstGeom prst="rect">
            <a:avLst/>
          </a:prstGeom>
        </p:spPr>
      </p:pic>
      <p:pic>
        <p:nvPicPr>
          <p:cNvPr id="75" name="Picture 74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" y="2478576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Picture 75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29" y="2744502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Picture 76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146" y="3030153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8" name="Picture 77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129" y="3952688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467977" y="2387929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46737" y="2381163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511229" y="4140350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76023" y="4140350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10" y="4762116"/>
            <a:ext cx="177800" cy="17780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372890" y="2387929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955322" y="2381163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42207" y="41335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72587" y="2491534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372587" y="2809292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72587" y="3102225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72587" y="4028156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661" y="2235470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6" name="Picture 95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2946" y="2556324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Picture 96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108" y="2853584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8" name="Picture 97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5373" y="3767410"/>
            <a:ext cx="5588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7299925" y="2378067"/>
            <a:ext cx="275241" cy="173636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7299925" y="2645265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297878" y="2902578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99925" y="3168505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299925" y="3868236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7637" y="4973625"/>
            <a:ext cx="2444053" cy="172960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277638" y="5238977"/>
            <a:ext cx="244405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277638" y="5511095"/>
            <a:ext cx="244405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87489" y="5780118"/>
            <a:ext cx="2434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284381" y="6450837"/>
            <a:ext cx="2437309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284381" y="4980365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79330" y="4977269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26741" y="4973625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50" y="5075297"/>
            <a:ext cx="279400" cy="50800"/>
          </a:xfrm>
          <a:prstGeom prst="rect">
            <a:avLst/>
          </a:prstGeom>
        </p:spPr>
      </p:pic>
      <p:pic>
        <p:nvPicPr>
          <p:cNvPr id="100" name="Picture 99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50" y="5354913"/>
            <a:ext cx="279400" cy="50800"/>
          </a:xfrm>
          <a:prstGeom prst="rect">
            <a:avLst/>
          </a:prstGeom>
        </p:spPr>
      </p:pic>
      <p:pic>
        <p:nvPicPr>
          <p:cNvPr id="101" name="Picture 100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50" y="6548893"/>
            <a:ext cx="279400" cy="50800"/>
          </a:xfrm>
          <a:prstGeom prst="rect">
            <a:avLst/>
          </a:prstGeom>
        </p:spPr>
      </p:pic>
      <p:pic>
        <p:nvPicPr>
          <p:cNvPr id="102" name="Picture 101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50" y="5969000"/>
            <a:ext cx="50800" cy="254000"/>
          </a:xfrm>
          <a:prstGeom prst="rect">
            <a:avLst/>
          </a:prstGeom>
        </p:spPr>
      </p:pic>
      <p:pic>
        <p:nvPicPr>
          <p:cNvPr id="86" name="Picture 85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5087" y="1638665"/>
            <a:ext cx="4927600" cy="330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4507" y="4784261"/>
            <a:ext cx="3835400" cy="1828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7" name="Picture 86" descr="TP_tmp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829" y="5013897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8" name="Picture 87" descr="TP_tmp.pn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812" y="5279823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0" name="Picture 89" descr="TP_tmp.pn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29" y="5565474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1" name="Picture 90" descr="TP_tmp.png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112" y="6488009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655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1" grpId="1" animBg="1"/>
      <p:bldP spid="93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26116"/>
            <a:ext cx="8153400" cy="4495800"/>
          </a:xfrm>
        </p:spPr>
        <p:txBody>
          <a:bodyPr/>
          <a:lstStyle/>
          <a:p>
            <a:r>
              <a:rPr lang="en-US" dirty="0" smtClean="0"/>
              <a:t>Given a CSP, find minimum number of assignments such that</a:t>
            </a:r>
            <a:r>
              <a:rPr lang="en-US" dirty="0"/>
              <a:t> </a:t>
            </a:r>
            <a:r>
              <a:rPr lang="en-US" dirty="0" smtClean="0"/>
              <a:t>for every constraint    , there is at least one assignment that satisfies    .</a:t>
            </a:r>
          </a:p>
          <a:p>
            <a:r>
              <a:rPr lang="en-US" dirty="0" smtClean="0"/>
              <a:t>Ex. 							</a:t>
            </a:r>
          </a:p>
          <a:p>
            <a:endParaRPr lang="en-US" dirty="0" smtClean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35" y="2254985"/>
            <a:ext cx="254000" cy="254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0" y="2705418"/>
            <a:ext cx="254000" cy="2540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20" y="3928469"/>
            <a:ext cx="4749800" cy="2794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153216" y="3304280"/>
            <a:ext cx="0" cy="2791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3442" y="59995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45639" y="6012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17" name="Picture 1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340" y="3434158"/>
            <a:ext cx="736600" cy="2514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3593" y="3434158"/>
            <a:ext cx="736600" cy="2514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844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166285" y="2384259"/>
            <a:ext cx="5079820" cy="1736367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66285" y="2630460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66285" y="2902578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76136" y="3171600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73028" y="3842320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1377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9285" y="2394121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80148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45049" y="2371301"/>
            <a:ext cx="0" cy="1736367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43100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38045" y="2394121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5492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63601" y="2394121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311367" y="4143446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376161" y="4143446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48" y="4765212"/>
            <a:ext cx="177800" cy="177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173028" y="2391025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51788" y="2384259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166285" y="2163974"/>
            <a:ext cx="5071055" cy="12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49" y="2062374"/>
            <a:ext cx="304800" cy="203200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0" y="2503760"/>
            <a:ext cx="279400" cy="50800"/>
          </a:xfrm>
          <a:prstGeom prst="rect">
            <a:avLst/>
          </a:prstGeom>
        </p:spPr>
      </p:pic>
      <p:pic>
        <p:nvPicPr>
          <p:cNvPr id="50" name="Picture 4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0" y="2783376"/>
            <a:ext cx="279400" cy="50800"/>
          </a:xfrm>
          <a:prstGeom prst="rect">
            <a:avLst/>
          </a:prstGeom>
        </p:spPr>
      </p:pic>
      <p:pic>
        <p:nvPicPr>
          <p:cNvPr id="52" name="Picture 5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0" y="3977356"/>
            <a:ext cx="279400" cy="50800"/>
          </a:xfrm>
          <a:prstGeom prst="rect">
            <a:avLst/>
          </a:prstGeom>
        </p:spPr>
      </p:pic>
      <p:pic>
        <p:nvPicPr>
          <p:cNvPr id="54" name="Picture 53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2478576"/>
            <a:ext cx="279400" cy="50800"/>
          </a:xfrm>
          <a:prstGeom prst="rect">
            <a:avLst/>
          </a:prstGeom>
        </p:spPr>
      </p:pic>
      <p:pic>
        <p:nvPicPr>
          <p:cNvPr id="55" name="Picture 5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2757976"/>
            <a:ext cx="279400" cy="50800"/>
          </a:xfrm>
          <a:prstGeom prst="rect">
            <a:avLst/>
          </a:prstGeom>
        </p:spPr>
      </p:pic>
      <p:pic>
        <p:nvPicPr>
          <p:cNvPr id="56" name="Picture 55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3977356"/>
            <a:ext cx="279400" cy="50800"/>
          </a:xfrm>
          <a:prstGeom prst="rect">
            <a:avLst/>
          </a:prstGeom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50" y="3397463"/>
            <a:ext cx="50800" cy="254000"/>
          </a:xfrm>
          <a:prstGeom prst="rect">
            <a:avLst/>
          </a:prstGeom>
        </p:spPr>
      </p:pic>
      <p:pic>
        <p:nvPicPr>
          <p:cNvPr id="57" name="Picture 56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03" y="3397463"/>
            <a:ext cx="50800" cy="2540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 flipV="1">
            <a:off x="1606316" y="4140350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71110" y="4140350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97" y="4762116"/>
            <a:ext cx="177800" cy="177800"/>
          </a:xfrm>
          <a:prstGeom prst="rect">
            <a:avLst/>
          </a:prstGeom>
        </p:spPr>
      </p:pic>
      <p:pic>
        <p:nvPicPr>
          <p:cNvPr id="75" name="Picture 74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" y="2478576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Picture 75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29" y="2744502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Picture 76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146" y="3030153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8" name="Picture 77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129" y="3952688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467977" y="2387929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46737" y="2381163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511229" y="4140350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76023" y="4140350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10" y="4762116"/>
            <a:ext cx="177800" cy="17780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372890" y="2387929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955322" y="2381163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42207" y="41335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72587" y="2491534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372587" y="2809292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72587" y="3102225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72587" y="4028156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661" y="2235470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6" name="Picture 95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2946" y="2556324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Picture 96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108" y="2853584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8" name="Picture 97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5373" y="3767410"/>
            <a:ext cx="5588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7299925" y="2378067"/>
            <a:ext cx="275241" cy="173636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7299925" y="2645265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297878" y="2902578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99925" y="3168505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299925" y="3868236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7637" y="4973625"/>
            <a:ext cx="2444053" cy="172960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277638" y="5238977"/>
            <a:ext cx="244405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277638" y="5511095"/>
            <a:ext cx="244405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87489" y="5780118"/>
            <a:ext cx="2434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284381" y="6450837"/>
            <a:ext cx="2437309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284381" y="4980365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79330" y="4977269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26741" y="4973625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50" y="5075297"/>
            <a:ext cx="279400" cy="50800"/>
          </a:xfrm>
          <a:prstGeom prst="rect">
            <a:avLst/>
          </a:prstGeom>
        </p:spPr>
      </p:pic>
      <p:pic>
        <p:nvPicPr>
          <p:cNvPr id="100" name="Picture 99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50" y="5354913"/>
            <a:ext cx="279400" cy="50800"/>
          </a:xfrm>
          <a:prstGeom prst="rect">
            <a:avLst/>
          </a:prstGeom>
        </p:spPr>
      </p:pic>
      <p:pic>
        <p:nvPicPr>
          <p:cNvPr id="101" name="Picture 100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50" y="6548893"/>
            <a:ext cx="279400" cy="50800"/>
          </a:xfrm>
          <a:prstGeom prst="rect">
            <a:avLst/>
          </a:prstGeom>
        </p:spPr>
      </p:pic>
      <p:pic>
        <p:nvPicPr>
          <p:cNvPr id="102" name="Picture 101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50" y="5969000"/>
            <a:ext cx="50800" cy="254000"/>
          </a:xfrm>
          <a:prstGeom prst="rect">
            <a:avLst/>
          </a:prstGeom>
        </p:spPr>
      </p:pic>
      <p:pic>
        <p:nvPicPr>
          <p:cNvPr id="86" name="Picture 85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5087" y="1638665"/>
            <a:ext cx="4927600" cy="330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4507" y="4784261"/>
            <a:ext cx="3835400" cy="1828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2648" y="1968865"/>
            <a:ext cx="8147259" cy="2754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TP_tmp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649" y="2464070"/>
            <a:ext cx="7693834" cy="147614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7" name="Picture 86" descr="TP_tmp.pn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829" y="5013897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8" name="Picture 87" descr="TP_tmp.pn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812" y="5279823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Picture 88" descr="TP_tmp.png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29" y="5565474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0" name="Picture 89" descr="TP_tmp.png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112" y="6488009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592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166285" y="2384259"/>
            <a:ext cx="5079820" cy="1736367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66285" y="2630460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66285" y="2902578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76136" y="3171600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73028" y="3842320"/>
            <a:ext cx="5079820" cy="25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1377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9285" y="2394121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80148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45049" y="2371301"/>
            <a:ext cx="0" cy="1736367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43100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38045" y="2394121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5492" y="2384259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63601" y="2394121"/>
            <a:ext cx="0" cy="173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311367" y="4143446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376161" y="4143446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48" y="4765212"/>
            <a:ext cx="177800" cy="177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173028" y="2391025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51788" y="2384259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166285" y="2163974"/>
            <a:ext cx="5071055" cy="12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49" y="2062374"/>
            <a:ext cx="304800" cy="203200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0" y="2503760"/>
            <a:ext cx="279400" cy="50800"/>
          </a:xfrm>
          <a:prstGeom prst="rect">
            <a:avLst/>
          </a:prstGeom>
        </p:spPr>
      </p:pic>
      <p:pic>
        <p:nvPicPr>
          <p:cNvPr id="50" name="Picture 4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0" y="2783376"/>
            <a:ext cx="279400" cy="50800"/>
          </a:xfrm>
          <a:prstGeom prst="rect">
            <a:avLst/>
          </a:prstGeom>
        </p:spPr>
      </p:pic>
      <p:pic>
        <p:nvPicPr>
          <p:cNvPr id="52" name="Picture 5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0" y="3977356"/>
            <a:ext cx="279400" cy="50800"/>
          </a:xfrm>
          <a:prstGeom prst="rect">
            <a:avLst/>
          </a:prstGeom>
        </p:spPr>
      </p:pic>
      <p:pic>
        <p:nvPicPr>
          <p:cNvPr id="54" name="Picture 53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2478576"/>
            <a:ext cx="279400" cy="50800"/>
          </a:xfrm>
          <a:prstGeom prst="rect">
            <a:avLst/>
          </a:prstGeom>
        </p:spPr>
      </p:pic>
      <p:pic>
        <p:nvPicPr>
          <p:cNvPr id="55" name="Picture 5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2757976"/>
            <a:ext cx="279400" cy="50800"/>
          </a:xfrm>
          <a:prstGeom prst="rect">
            <a:avLst/>
          </a:prstGeom>
        </p:spPr>
      </p:pic>
      <p:pic>
        <p:nvPicPr>
          <p:cNvPr id="56" name="Picture 55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5" y="3977356"/>
            <a:ext cx="279400" cy="50800"/>
          </a:xfrm>
          <a:prstGeom prst="rect">
            <a:avLst/>
          </a:prstGeom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50" y="3397463"/>
            <a:ext cx="50800" cy="254000"/>
          </a:xfrm>
          <a:prstGeom prst="rect">
            <a:avLst/>
          </a:prstGeom>
        </p:spPr>
      </p:pic>
      <p:pic>
        <p:nvPicPr>
          <p:cNvPr id="57" name="Picture 56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03" y="3397463"/>
            <a:ext cx="50800" cy="2540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 flipV="1">
            <a:off x="1606316" y="4140350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71110" y="4140350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97" y="4762116"/>
            <a:ext cx="177800" cy="177800"/>
          </a:xfrm>
          <a:prstGeom prst="rect">
            <a:avLst/>
          </a:prstGeom>
        </p:spPr>
      </p:pic>
      <p:pic>
        <p:nvPicPr>
          <p:cNvPr id="75" name="Picture 74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" y="2478576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Picture 75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29" y="2744502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Picture 76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146" y="3030153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8" name="Picture 77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129" y="3952688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467977" y="2387929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46737" y="2381163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511229" y="4140350"/>
            <a:ext cx="64794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76023" y="4140350"/>
            <a:ext cx="2345529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10" y="4762116"/>
            <a:ext cx="177800" cy="17780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372890" y="2387929"/>
            <a:ext cx="278349" cy="172960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955322" y="2381163"/>
            <a:ext cx="275241" cy="173636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42207" y="41335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72587" y="2491534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372587" y="2809292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72587" y="3102225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72587" y="4028156"/>
            <a:ext cx="7709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661" y="2235470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6" name="Picture 95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2946" y="2556324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Picture 96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108" y="2853584"/>
            <a:ext cx="5334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8" name="Picture 97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5373" y="3767410"/>
            <a:ext cx="558800" cy="22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7299925" y="2378067"/>
            <a:ext cx="275241" cy="173636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7299925" y="2645265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297878" y="2902578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99925" y="3168505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299925" y="3868236"/>
            <a:ext cx="27524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7637" y="4973625"/>
            <a:ext cx="2444053" cy="172960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277638" y="5238977"/>
            <a:ext cx="244405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277638" y="5511095"/>
            <a:ext cx="244405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87489" y="5780118"/>
            <a:ext cx="2434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284381" y="6450837"/>
            <a:ext cx="2437309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284381" y="4980365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79330" y="4977269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26741" y="4973625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50" y="5075297"/>
            <a:ext cx="279400" cy="50800"/>
          </a:xfrm>
          <a:prstGeom prst="rect">
            <a:avLst/>
          </a:prstGeom>
        </p:spPr>
      </p:pic>
      <p:pic>
        <p:nvPicPr>
          <p:cNvPr id="100" name="Picture 99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50" y="5354913"/>
            <a:ext cx="279400" cy="50800"/>
          </a:xfrm>
          <a:prstGeom prst="rect">
            <a:avLst/>
          </a:prstGeom>
        </p:spPr>
      </p:pic>
      <p:pic>
        <p:nvPicPr>
          <p:cNvPr id="101" name="Picture 100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50" y="6548893"/>
            <a:ext cx="279400" cy="50800"/>
          </a:xfrm>
          <a:prstGeom prst="rect">
            <a:avLst/>
          </a:prstGeom>
        </p:spPr>
      </p:pic>
      <p:pic>
        <p:nvPicPr>
          <p:cNvPr id="102" name="Picture 101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50" y="5969000"/>
            <a:ext cx="50800" cy="254000"/>
          </a:xfrm>
          <a:prstGeom prst="rect">
            <a:avLst/>
          </a:prstGeom>
        </p:spPr>
      </p:pic>
      <p:pic>
        <p:nvPicPr>
          <p:cNvPr id="86" name="Picture 85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5087" y="1638665"/>
            <a:ext cx="4927600" cy="330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4507" y="4784261"/>
            <a:ext cx="3835400" cy="1828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2648" y="1968865"/>
            <a:ext cx="8147259" cy="2754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TP_tmp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829" y="5013897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8" name="Picture 87" descr="TP_tmp.pn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812" y="5279823"/>
            <a:ext cx="2540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Picture 88" descr="TP_tmp.pn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29" y="5565474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0" name="Picture 89" descr="TP_tmp.png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112" y="6488009"/>
            <a:ext cx="279400" cy="17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1084134" y="2539128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9083" y="2536032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376526" y="2518536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671475" y="2515440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409702" y="2551554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704651" y="2548458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702094" y="2530962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997043" y="2527866"/>
            <a:ext cx="294949" cy="1722861"/>
          </a:xfrm>
          <a:prstGeom prst="rect">
            <a:avLst/>
          </a:prstGeom>
          <a:solidFill>
            <a:srgbClr val="000090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P_tmp.png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46" y="2195724"/>
            <a:ext cx="167640" cy="139700"/>
          </a:xfrm>
          <a:prstGeom prst="rect">
            <a:avLst/>
          </a:prstGeom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85" y="2158635"/>
            <a:ext cx="184404" cy="153670"/>
          </a:xfrm>
          <a:prstGeom prst="rect">
            <a:avLst/>
          </a:prstGeom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50" y="2163974"/>
            <a:ext cx="177800" cy="254000"/>
          </a:xfrm>
          <a:prstGeom prst="rect">
            <a:avLst/>
          </a:prstGeom>
        </p:spPr>
      </p:pic>
      <p:pic>
        <p:nvPicPr>
          <p:cNvPr id="110" name="Picture 109" descr="TP_tmp.png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43" y="2124067"/>
            <a:ext cx="177800" cy="254000"/>
          </a:xfrm>
          <a:prstGeom prst="rect">
            <a:avLst/>
          </a:prstGeom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29" y="4274415"/>
            <a:ext cx="254000" cy="228600"/>
          </a:xfrm>
          <a:prstGeom prst="rect">
            <a:avLst/>
          </a:prstGeom>
        </p:spPr>
      </p:pic>
      <p:pic>
        <p:nvPicPr>
          <p:cNvPr id="111" name="Picture 110" descr="TP_tmp.png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48" y="4271319"/>
            <a:ext cx="254000" cy="228600"/>
          </a:xfrm>
          <a:prstGeom prst="rect">
            <a:avLst/>
          </a:prstGeom>
        </p:spPr>
      </p:pic>
      <p:pic>
        <p:nvPicPr>
          <p:cNvPr id="112" name="Picture 111" descr="TP_tmp.png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87" y="4309419"/>
            <a:ext cx="254000" cy="228600"/>
          </a:xfrm>
          <a:prstGeom prst="rect">
            <a:avLst/>
          </a:prstGeom>
        </p:spPr>
      </p:pic>
      <p:pic>
        <p:nvPicPr>
          <p:cNvPr id="113" name="Picture 112" descr="TP_tmp.png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43" y="4271319"/>
            <a:ext cx="254000" cy="228600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>
            <a:off x="1093095" y="2783378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83046" y="3076505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79294" y="3982115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387638" y="2774488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377589" y="3067615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373837" y="3973225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427149" y="2784151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417100" y="3077278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413348" y="3982888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718497" y="2795722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708448" y="3088849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704696" y="3994459"/>
            <a:ext cx="580937" cy="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480936" y="2619349"/>
            <a:ext cx="111353" cy="11271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477828" y="2875413"/>
            <a:ext cx="111353" cy="11271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487679" y="4082534"/>
            <a:ext cx="111353" cy="10246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760769" y="2616253"/>
            <a:ext cx="111353" cy="11271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2757661" y="2872317"/>
            <a:ext cx="111353" cy="11271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2767512" y="4079438"/>
            <a:ext cx="111353" cy="10246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 flipV="1">
            <a:off x="6758797" y="2629682"/>
            <a:ext cx="114753" cy="11606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 flipV="1">
            <a:off x="6755689" y="2885746"/>
            <a:ext cx="114753" cy="11606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 flipV="1">
            <a:off x="6765540" y="4121180"/>
            <a:ext cx="114753" cy="10551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Donut 136"/>
          <p:cNvSpPr/>
          <p:nvPr/>
        </p:nvSpPr>
        <p:spPr>
          <a:xfrm>
            <a:off x="6501538" y="2588702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8" name="Donut 137"/>
          <p:cNvSpPr/>
          <p:nvPr/>
        </p:nvSpPr>
        <p:spPr>
          <a:xfrm>
            <a:off x="6501538" y="2843517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9" name="Donut 138"/>
          <p:cNvSpPr/>
          <p:nvPr/>
        </p:nvSpPr>
        <p:spPr>
          <a:xfrm>
            <a:off x="6488579" y="4058091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0" name="Donut 139"/>
          <p:cNvSpPr/>
          <p:nvPr/>
        </p:nvSpPr>
        <p:spPr>
          <a:xfrm>
            <a:off x="7812640" y="2588175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1" name="Donut 140"/>
          <p:cNvSpPr/>
          <p:nvPr/>
        </p:nvSpPr>
        <p:spPr>
          <a:xfrm>
            <a:off x="7812640" y="2842990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2" name="Donut 141"/>
          <p:cNvSpPr/>
          <p:nvPr/>
        </p:nvSpPr>
        <p:spPr>
          <a:xfrm>
            <a:off x="7799681" y="4057564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3" name="Donut 142"/>
          <p:cNvSpPr/>
          <p:nvPr/>
        </p:nvSpPr>
        <p:spPr>
          <a:xfrm>
            <a:off x="2486225" y="2572127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4" name="Donut 143"/>
          <p:cNvSpPr/>
          <p:nvPr/>
        </p:nvSpPr>
        <p:spPr>
          <a:xfrm>
            <a:off x="2486225" y="2826942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" name="Donut 144"/>
          <p:cNvSpPr/>
          <p:nvPr/>
        </p:nvSpPr>
        <p:spPr>
          <a:xfrm>
            <a:off x="2473266" y="4041516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6" name="Donut 145"/>
          <p:cNvSpPr/>
          <p:nvPr/>
        </p:nvSpPr>
        <p:spPr>
          <a:xfrm>
            <a:off x="1173028" y="2572127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7" name="Donut 146"/>
          <p:cNvSpPr/>
          <p:nvPr/>
        </p:nvSpPr>
        <p:spPr>
          <a:xfrm>
            <a:off x="1173028" y="2826942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8" name="Donut 147"/>
          <p:cNvSpPr/>
          <p:nvPr/>
        </p:nvSpPr>
        <p:spPr>
          <a:xfrm>
            <a:off x="1160069" y="4041516"/>
            <a:ext cx="106649" cy="180210"/>
          </a:xfrm>
          <a:prstGeom prst="donut">
            <a:avLst/>
          </a:prstGeom>
          <a:solidFill>
            <a:srgbClr val="000000"/>
          </a:solidFill>
          <a:ln w="63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 flipV="1">
            <a:off x="8078636" y="2615318"/>
            <a:ext cx="114753" cy="11606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 flipV="1">
            <a:off x="8075528" y="2871382"/>
            <a:ext cx="114753" cy="11606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 flipV="1">
            <a:off x="8085379" y="4106816"/>
            <a:ext cx="114753" cy="10551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32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1" animBg="1"/>
      <p:bldP spid="150" grpId="1" animBg="1"/>
      <p:bldP spid="151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principle</a:t>
            </a:r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472" y="1638346"/>
            <a:ext cx="8286576" cy="389108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8936" y="1965158"/>
            <a:ext cx="1096210" cy="240632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7974" y="2237874"/>
            <a:ext cx="1096210" cy="240632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20718" y="3534610"/>
            <a:ext cx="2588124" cy="596232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9368" y="4689636"/>
            <a:ext cx="1951790" cy="772957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90609" y="1638346"/>
            <a:ext cx="708527" cy="267368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14569" y="362822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 from a dictator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8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smtClean="0"/>
              <a:t>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 we done?</a:t>
            </a:r>
          </a:p>
          <a:p>
            <a:pPr lvl="1"/>
            <a:r>
              <a:rPr lang="en-US" dirty="0" smtClean="0"/>
              <a:t>We had,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Invariance Principle implies,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r>
              <a:rPr lang="en-US" dirty="0"/>
              <a:t>f</a:t>
            </a:r>
            <a:r>
              <a:rPr lang="en-US" dirty="0" smtClean="0"/>
              <a:t>or appropriate values of ``farness form a dictator’’ and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1968" y="2669640"/>
            <a:ext cx="2235200" cy="787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368" y="4156709"/>
            <a:ext cx="2235200" cy="787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337" y="1811421"/>
            <a:ext cx="1066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37" y="2364840"/>
            <a:ext cx="1600200" cy="3048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37684" y="1600200"/>
            <a:ext cx="1831474" cy="1233905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80" y="5012288"/>
            <a:ext cx="204535" cy="3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7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Characterization based on            ?</a:t>
            </a:r>
          </a:p>
          <a:p>
            <a:endParaRPr lang="en-US" dirty="0"/>
          </a:p>
          <a:p>
            <a:r>
              <a:rPr lang="en-US" dirty="0" smtClean="0"/>
              <a:t>1-covering (</a:t>
            </a:r>
            <a:r>
              <a:rPr lang="en-US" dirty="0" err="1" smtClean="0"/>
              <a:t>satisfiability</a:t>
            </a:r>
            <a:r>
              <a:rPr lang="en-US" dirty="0" smtClean="0"/>
              <a:t>) vs. c-covering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UGC/SSE       Covering UGC ?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32" y="1798052"/>
            <a:ext cx="965200" cy="254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06842" y="4010526"/>
            <a:ext cx="4277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2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359" y="3075057"/>
            <a:ext cx="242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988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8674" y="3075057"/>
            <a:ext cx="2306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369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26116"/>
            <a:ext cx="8153400" cy="4495800"/>
          </a:xfrm>
        </p:spPr>
        <p:txBody>
          <a:bodyPr/>
          <a:lstStyle/>
          <a:p>
            <a:r>
              <a:rPr lang="en-US" dirty="0" smtClean="0"/>
              <a:t>Given a CSP, find </a:t>
            </a:r>
            <a:r>
              <a:rPr lang="en-US" dirty="0" smtClean="0">
                <a:solidFill>
                  <a:srgbClr val="008000"/>
                </a:solidFill>
              </a:rPr>
              <a:t>minimum number of assignments </a:t>
            </a:r>
            <a:r>
              <a:rPr lang="en-US" dirty="0" smtClean="0"/>
              <a:t>such that</a:t>
            </a:r>
            <a:r>
              <a:rPr lang="en-US" dirty="0"/>
              <a:t> </a:t>
            </a:r>
            <a:r>
              <a:rPr lang="en-US" dirty="0" smtClean="0"/>
              <a:t>for every constraint    , there is at least one assignment that satisfies    .</a:t>
            </a:r>
          </a:p>
          <a:p>
            <a:r>
              <a:rPr lang="en-US" dirty="0" smtClean="0"/>
              <a:t>Ex. 							</a:t>
            </a:r>
          </a:p>
          <a:p>
            <a:endParaRPr lang="en-US" dirty="0" smtClean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35" y="2254985"/>
            <a:ext cx="254000" cy="254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0" y="2705418"/>
            <a:ext cx="254000" cy="2540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20" y="3928469"/>
            <a:ext cx="4749800" cy="279400"/>
          </a:xfrm>
          <a:prstGeom prst="rect">
            <a:avLst/>
          </a:prstGeom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340" y="3434158"/>
            <a:ext cx="736600" cy="2514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3593" y="3434158"/>
            <a:ext cx="736600" cy="2514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1611832" y="3562058"/>
            <a:ext cx="301504" cy="1593125"/>
          </a:xfrm>
          <a:prstGeom prst="leftBrace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205704" y="3643199"/>
            <a:ext cx="274095" cy="1448295"/>
          </a:xfrm>
          <a:prstGeom prst="leftBrace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768506" y="3572900"/>
            <a:ext cx="301504" cy="1593125"/>
          </a:xfrm>
          <a:prstGeom prst="leftBrace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3216" y="3304280"/>
            <a:ext cx="0" cy="2791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3442" y="59995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45639" y="6012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6880" y="45223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97729" y="45223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49672" y="45223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3246" y="4509368"/>
            <a:ext cx="13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Satisfied by: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24377" y="5426110"/>
            <a:ext cx="26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Covering number at most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4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 smtClean="0">
                <a:cs typeface="Arial"/>
              </a:rPr>
              <a:t>NP-hard to find the covering number.</a:t>
            </a:r>
          </a:p>
          <a:p>
            <a:pPr lvl="1"/>
            <a:endParaRPr lang="en-US" dirty="0" smtClean="0">
              <a:cs typeface="Arial"/>
            </a:endParaRPr>
          </a:p>
          <a:p>
            <a:pPr lvl="1"/>
            <a:endParaRPr lang="en-US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Approximation of covering number </a:t>
            </a:r>
          </a:p>
          <a:p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81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Covering </a:t>
            </a:r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 smtClean="0">
                <a:cs typeface="Arial"/>
              </a:rPr>
              <a:t>NP-hard to find the covering number.</a:t>
            </a:r>
          </a:p>
          <a:p>
            <a:pPr lvl="1"/>
            <a:r>
              <a:rPr lang="en-US" dirty="0">
                <a:cs typeface="Arial"/>
              </a:rPr>
              <a:t>In fact, approximating better than </a:t>
            </a:r>
            <a:r>
              <a:rPr lang="en-US" dirty="0" smtClean="0">
                <a:cs typeface="Arial"/>
              </a:rPr>
              <a:t>2 is NP-hard.</a:t>
            </a:r>
            <a:endParaRPr lang="en-US" dirty="0" smtClean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	</a:t>
            </a:r>
            <a:endParaRPr lang="en-US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Approximation of covering number </a:t>
            </a:r>
          </a:p>
          <a:p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15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Natural optimization problem</a:t>
            </a:r>
            <a:endParaRPr lang="en-US" dirty="0"/>
          </a:p>
          <a:p>
            <a:endParaRPr lang="en-US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Related to the chromatic number of </a:t>
            </a:r>
            <a:r>
              <a:rPr lang="en-US" dirty="0" err="1" smtClean="0">
                <a:cs typeface="Arial"/>
              </a:rPr>
              <a:t>hypergraph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MEY@C1MHL13YDTYT3PP7" val="5641"/>
  <p:tag name="DEFAULTDISPLAYSOURCE" val="\documentclass{article}&#10;&#10;\pagestyle{empty}&#10;&#10;\begin{document}&#10;&#10;&#10;\end{document}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1, C_2, \cdots, C_m  template TPT1  env TPENV1  fore 0  back 16777215  eqnno 4"/>
  <p:tag name="FILENAME" val="TP_tmp"/>
  <p:tag name="ORIGWIDTH" val="66"/>
  <p:tag name="PICTUREFILESIZE" val="37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thm,amsmath}&#10;\newtheorem{theorem}{Theorem}&#10;\begin{document}&#10;\noindent {\bf Theorem 2}&#10;{\em Covering number of following predicates $P$ are NP-hard to approximate within any constant&#10;&#10;\vspace{8pt}&#10;&#10;Let $\mathcal{P}_0$, $\mathcal{P}_1$ be the distributions on $\{0,1\}^k$ such that&#10;\begin{itemize}&#10;\item the marginals of both $\mathcal{P}_0$ and $\mathcal{P}_1$ are uniform on each of the $k$ co ordinates&#10;\item Every $a\in \mathtt{supp}(\mathcal{P}_0)$ has even parity and $b\in \mathtt{supp}(\mathcal{P}_1)$ has odd parity.&#10;\end{itemize}&#10;$a.b$ and $b.a$ are in $P$.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1044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thm,amsmath}&#10;\newtheorem{theorem}{Theorem}&#10;\begin{document}&#10;\noindent {\bf Theorem 2}&#10;{\em Covering number of following predicates $P$ are NP-hard to approximate within any constant&#10;&#10;\vspace{8pt}&#10;&#10;Let $\mathcal{P}_0$, $\mathcal{P}_1$ be the distributions on $\{0,1\}^k$ such that&#10;\begin{itemize}&#10;\item the marginals of both $\mathcal{P}_0$ and $\mathcal{P}_1$ are uniform on each of the $k$ co ordinates&#10;\item Every $a\in \mathtt{supp}(\mathcal{P}_0)$ has even parity and $b\in \mathtt{supp}(\mathcal{P}_1)$ has odd parity.&#10;\end{itemize}&#10;$a.b$ and $b.a$ are in $P$.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10448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pseteq  template TPT1  env TPENV1  fore 0  back 16777215  eqnno 4"/>
  <p:tag name="FILENAME" val="TP_tmp"/>
  <p:tag name="ORIGWIDTH" val="7"/>
  <p:tag name="PICTUREFILESIZE" val="81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thm,amsmath}&#10;\newtheorem{theorem}{Theorem}&#10;\begin{document}&#10;\noindent {\bf Theorem 2}&#10;{\em Covering number of following predicates $P$ are NP-hard to approximate within any constant&#10;&#10;\vspace{8pt}&#10;&#10;Let $\mathcal{P}_0$, $\mathcal{P}_1$ be the distributions on $\{0,1\}^k$ such that&#10;\begin{itemize}&#10;\item the marginals of both $\mathcal{P}_0$ and $\mathcal{P}_1$ are uniform on each of the $k$ co ordinates&#10;\item Every $a\in \mathtt{supp}(\mathcal{P}_0)$ has even parity and $b\in \mathtt{supp}(\mathcal{P}_1)$ has odd parity.&#10;\end{itemize}&#10;$a.b$ and $b.a$ are in $P$.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10448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pseteq  template TPT1  env TPENV1  fore 0  back 16777215  eqnno 4"/>
  <p:tag name="FILENAME" val="TP_tmp"/>
  <p:tag name="ORIGWIDTH" val="7"/>
  <p:tag name="PICTUREFILESIZE" val="8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11"/>
  <p:tag name="FILENAME" val="TP_tmp"/>
  <p:tag name="ORIGWIDTH" val="71"/>
  <p:tag name="PICTUREFILESIZE" val="429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thm,amsmath}&#10;\newtheorem{theorem}{Theorem}&#10;\begin{document}&#10;\noindent {\bf Theorem 3}&#10;{\em &#10;Assuming that NP $\not\subseteq DTIME(2^{\mathtt{poly}\log n})$, for all $&#10;  \epsilon \in (0,1)$, there does not exist a polynomial time&#10;  algorithm that can distinguish between 4-LIN CSP instances of&#10;  the following two types:&#10; &#10; \begin{itemize}&#10; &#10;  \item YES Case : There are $2$ assignments such that each of them covers $1-&#10;  \epsilon$ fraction of the constraints, and they&#10;                together cover the entire instance.&#10;  &#10;  \item NO Case :  The largest independent set in the&#10;                  constraint graph of the instance is of fractional&#10;                  size at most $1/\mathtt{poly}\log n$. &#10; \end{itemize}&#10;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13741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Omega(\log \log n)  template TPT1  env TPENV1  fore 0  back 16777215  eqnno 5"/>
  <p:tag name="FILENAME" val="TP_tmp"/>
  <p:tag name="ORIGWIDTH" val="49"/>
  <p:tag name="PICTUREFILESIZE" val="423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1, \cdots, x_n) = x_i  template TPT1  env TPENV1  fore 0  back 16777215  eqnno 2"/>
  <p:tag name="FILENAME" val="TP_tmp"/>
  <p:tag name="ORIGWIDTH" val="80"/>
  <p:tag name="PICTUREFILESIZE" val="442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: \{0,1\}^n \rightarrow \{0,1\}  template TPT1  env TPENV1  fore 0  back 16777215  eqnno 3"/>
  <p:tag name="FILENAME" val="TP_tmp"/>
  <p:tag name="ORIGWIDTH" val="83"/>
  <p:tag name="PICTUREFILESIZE" val="440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16074533  back 16777215  eqnno 6"/>
  <p:tag name="FILENAME" val="TP_tmp"/>
  <p:tag name="ORIGWIDTH" val="71"/>
  <p:tag name="PICTUREFILESIZE" val="432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text{NAE} \supseteq P \supseteq \{ a+\bar{b} \mid a\in \text{NAE}, b\in [q] \}  template TPT1  env TPENV1  fore 0  back 16777215  eqnno 7"/>
  <p:tag name="FILENAME" val="TP_tmp"/>
  <p:tag name="ORIGWIDTH" val="166"/>
  <p:tag name="PICTUREFILESIZE" val="858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2L$  template TPT1  env TPENV1  fore 0  back 16777215  eqnno 2"/>
  <p:tag name="FILENAME" val="TP_tmp"/>
  <p:tag name="ORIGWIDTH" val="12"/>
  <p:tag name="PICTUREFILESIZE" val="129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, x_2, \cdots, x_n  template TPT1  env TPENV1  fore 0  back 16777215  eqnno 7"/>
  <p:tag name="FILENAME" val="TP_tmp"/>
  <p:tag name="ORIGWIDTH" val="60"/>
  <p:tag name="PICTUREFILESIZE" val="295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5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23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3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9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k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0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1)  template TPT1  env TPENV8  fore 0  back 16777215  eqnno 3"/>
  <p:tag name="FILENAME" val="TP_tmp"/>
  <p:tag name="ORIGWIDTH" val="21"/>
  <p:tag name="PICTUREFILESIZE" val="21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2)  template TPT1  env TPENV8  fore 0  back 16777215  eqnno 5"/>
  <p:tag name="FILENAME" val="TP_tmp"/>
  <p:tag name="ORIGWIDTH" val="21"/>
  <p:tag name="PICTUREFILESIZE" val="235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3)  template TPT1  env TPENV8  fore 0  back 16777215  eqnno 6"/>
  <p:tag name="FILENAME" val="TP_tmp"/>
  <p:tag name="ORIGWIDTH" val="21"/>
  <p:tag name="PICTUREFILESIZE" val="238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x_1, x_5+2, x_2+1) P(x_7, x_4, x_1+2) P(x_5 + 2,  x_3+1, x_6)  template TPT1  env TPENV1  fore 15943205  back 16777215  eqnno 8"/>
  <p:tag name="FILENAME" val="TP_tmp"/>
  <p:tag name="ORIGWIDTH" val="250"/>
  <p:tag name="PICTUREFILESIZE" val="1212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k)  template TPT1  env TPENV8  fore 0  back 16777215  eqnno 6"/>
  <p:tag name="FILENAME" val="TP_tmp"/>
  <p:tag name="ORIGWIDTH" val="22"/>
  <p:tag name="PICTUREFILESIZE" val="243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text{NAE} \supseteq P \supseteq \{ a+\bar{b} \mid a\in \text{NAE} \}  template TPT1  env TPENV1  fore 0  back 16777215  eqnno 7"/>
  <p:tag name="FILENAME" val="TP_tmp"/>
  <p:tag name="ORIGWIDTH" val="135"/>
  <p:tag name="PICTUREFILESIZE" val="723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\sim  \left\{(y, y') \in [q]^k \times[q]^k  \mid  y\in P_s \vee y' \in P_s \right\}.  template TPT1  env TPENV1  fore 0  back 16777215  eqnno 8"/>
  <p:tag name="FILENAME" val="TP_tmp"/>
  <p:tag name="ORIGWIDTH" val="194"/>
  <p:tag name="PICTUREFILESIZE" val="1132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: [q]^{2L} \rightarrow [q]  template TPT1  env TPENV1  fore 0  back 16777215  eqnno 9"/>
  <p:tag name="FILENAME" val="TP_tmp"/>
  <p:tag name="ORIGWIDTH" val="59"/>
  <p:tag name="PICTUREFILESIZE" val="348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cal{T}  template TPT1  env TPENV1  fore 0  back 16777215  eqnno 18"/>
  <p:tag name="FILENAME" val="TP_tmp"/>
  <p:tag name="ORIGWIDTH" val="10"/>
  <p:tag name="PICTUREFILESIZE" val="89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op{\mathbb{E}}_{X \sim \mathcal{T}}\left[ \prod_{i=1}^k g(x_i) \right]=0  template TPT1  env TPENV2  fore 0  back 16777215  eqnno 7"/>
  <p:tag name="FILENAME" val="TP_tmp"/>
  <p:tag name="ORIGWIDTH" val="88"/>
  <p:tag name="PICTUREFILESIZE" val="902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{\bf Claim:}{\em If $g : [q]^{2L} \rightarrow \{0,1\}$ be the indicator function of the independent set of a constrained hypergraph and $g$ is far from being dictator then the size of independent set must be small.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5147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9"/>
  <p:tag name="FILENAME" val="TP_tmp"/>
  <p:tag name="ORIGWIDTH" val="6"/>
  <p:tag name="PICTUREFILESIZE" val="94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 &gt; 0  template TPT1  env TPENV1  fore 0  back 16777215  eqnno 20"/>
  <p:tag name="FILENAME" val="TP_tmp"/>
  <p:tag name="ORIGWIDTH" val="23"/>
  <p:tag name="PICTUREFILESIZE" val="191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text{$3$-NAE$_q$}  template TPT1  env TPENV7  fore 15943205  back 16777215  eqnno 5"/>
  <p:tag name="FILENAME" val="TP_tmp"/>
  <p:tag name="ORIGWIDTH" val="38"/>
  <p:tag name="PICTUREFILESIZE" val="308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2L$  template TPT1  env TPENV1  fore 0  back 16777215  eqnno 2"/>
  <p:tag name="FILENAME" val="TP_tmp"/>
  <p:tag name="ORIGWIDTH" val="12"/>
  <p:tag name="PICTUREFILESIZE" val="129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i  template TPT1  env TPENV1  fore 0  back 16777215  eqnno 9"/>
  <p:tag name="FILENAME" val="TP_tmp"/>
  <p:tag name="ORIGWIDTH" val="10"/>
  <p:tag name="PICTUREFILESIZE" val="144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5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23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3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9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k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0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1)  template TPT1  env TPENV8  fore 0  back 16777215  eqnno 3"/>
  <p:tag name="FILENAME" val="TP_tmp"/>
  <p:tag name="ORIGWIDTH" val="21"/>
  <p:tag name="PICTUREFILESIZE" val="211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2)  template TPT1  env TPENV8  fore 0  back 16777215  eqnno 5"/>
  <p:tag name="FILENAME" val="TP_tmp"/>
  <p:tag name="ORIGWIDTH" val="21"/>
  <p:tag name="PICTUREFILESIZE" val="235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3)  template TPT1  env TPENV8  fore 0  back 16777215  eqnno 6"/>
  <p:tag name="FILENAME" val="TP_tmp"/>
  <p:tag name="ORIGWIDTH" val="21"/>
  <p:tag name="PICTUREFILESIZE" val="238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k)  template TPT1  env TPENV8  fore 0  back 16777215  eqnno 6"/>
  <p:tag name="FILENAME" val="TP_tmp"/>
  <p:tag name="ORIGWIDTH" val="22"/>
  <p:tag name="PICTUREFILESIZE" val="243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i  template TPT1  env TPENV1  fore 0  back 16777215  eqnno 9"/>
  <p:tag name="FILENAME" val="TP_tmp"/>
  <p:tag name="ORIGWIDTH" val="10"/>
  <p:tag name="PICTUREFILESIZE" val="144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\sim  \left\{(y, y') \in [q]^k \times[q]^k  \mid  y\in P_s \vee y' \in P_s \right\}.  template TPT1  env TPENV1  fore 0  back 16777215  eqnno 8"/>
  <p:tag name="FILENAME" val="TP_tmp"/>
  <p:tag name="ORIGWIDTH" val="194"/>
  <p:tag name="PICTUREFILESIZE" val="1132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egin{itemize}&#10;\item $\mu$ is a distribution on $([q]\times[q])^k$&#10;\item $\mu$ is connected&#10;\item $X \sim \mu^{\otimes L}$&#10;\item Each row is uniform in $[q]^{2L}$&#10;\end{itemize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3014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5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23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3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9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k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0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\oplus x_5 \oplus \bar{x_2})(x_7\oplus \bar{x_4} \oplus x_1)(x_5\oplus x_3 \oplus \bar{x_6})  template TPT1  env TPENV1  fore 0  back 16777215  eqnno 8"/>
  <p:tag name="FILENAME" val="TP_tmp"/>
  <p:tag name="ORIGWIDTH" val="187"/>
  <p:tag name="PICTUREFILESIZE" val="1102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2L$  template TPT1  env TPENV1  fore 0  back 16777215  eqnno 2"/>
  <p:tag name="FILENAME" val="TP_tmp"/>
  <p:tag name="ORIGWIDTH" val="12"/>
  <p:tag name="PICTUREFILESIZE" val="129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 = 1\\&#10;x_2 = 0\\&#10;x_3 = 1\\&#10;x_4 = 0\\&#10;x_5 = 1\\&#10;x_6 = 1\\&#10;x_7 = 1  template TPT1  env TPENV3  fore 0  back 16777215  eqnno 10"/>
  <p:tag name="FILENAME" val="TP_tmp"/>
  <p:tag name="ORIGWIDTH" val="29"/>
  <p:tag name="PICTUREFILESIZE" val="1374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5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23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3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9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k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0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1)  template TPT1  env TPENV8  fore 0  back 16777215  eqnno 3"/>
  <p:tag name="FILENAME" val="TP_tmp"/>
  <p:tag name="ORIGWIDTH" val="21"/>
  <p:tag name="PICTUREFILESIZE" val="211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2)  template TPT1  env TPENV8  fore 0  back 16777215  eqnno 5"/>
  <p:tag name="FILENAME" val="TP_tmp"/>
  <p:tag name="ORIGWIDTH" val="21"/>
  <p:tag name="PICTUREFILESIZE" val="235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3)  template TPT1  env TPENV8  fore 0  back 16777215  eqnno 6"/>
  <p:tag name="FILENAME" val="TP_tmp"/>
  <p:tag name="ORIGWIDTH" val="21"/>
  <p:tag name="PICTUREFILESIZE" val="238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k)  template TPT1  env TPENV8  fore 0  back 16777215  eqnno 6"/>
  <p:tag name="FILENAME" val="TP_tmp"/>
  <p:tag name="ORIGWIDTH" val="22"/>
  <p:tag name="PICTUREFILESIZE" val="243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 = 1\\&#10;x_2 = 1\\&#10;x_3 = 1\\&#10;x_4 = 0\\&#10;x_5 = 1\\&#10;x_6 = 0\\&#10;x_7 = 1  template TPT1  env TPENV3  fore 0  back 16777215  eqnno 11"/>
  <p:tag name="FILENAME" val="TP_tmp"/>
  <p:tag name="ORIGWIDTH" val="29"/>
  <p:tag name="PICTUREFILESIZE" val="1378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\sim  \left\{(y, y') \in [q]^k \times[q]^k  \mid  y\in P_s \vee y' \in P_s \right\}.  template TPT1  env TPENV1  fore 0  back 16777215  eqnno 8"/>
  <p:tag name="FILENAME" val="TP_tmp"/>
  <p:tag name="ORIGWIDTH" val="194"/>
  <p:tag name="PICTUREFILESIZE" val="1132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egin{itemize}&#10;\item $\mu$ is a distribution on $([q]\times[q])^k$&#10;\item $\mu$ is connected&#10;\item $X \sim \mu^{\otimes L}$&#10;\item Each row is uniform in $[q]^{2L}$&#10;\end{itemize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3014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A distribution $\mu$ on $\Omega^k$ is connected if for all $\alpha, \beta \in \mathtt{supp}(\mu)$, there is a sequence $a_i$ such that &#10;&#10;$$\alpha \rightarrow a_1\rightarrow a_2\rightarrow \ldots \rightarrow a_t \rightarrow \beta$$&#10;all $a_i \in \mathtt{supp}(\mu)$ and $\rightarrow$ denotes a change in one co ordinate.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5415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5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23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3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9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k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1, C_2, \cdots, C_m  template TPT1  env TPENV1  fore 0  back 16777215  eqnno 4"/>
  <p:tag name="FILENAME" val="TP_tmp"/>
  <p:tag name="ORIGWIDTH" val="66"/>
  <p:tag name="PICTUREFILESIZE" val="37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i  template TPT1  env TPENV1  fore 0  back 16777215  eqnno 9"/>
  <p:tag name="FILENAME" val="TP_tmp"/>
  <p:tag name="ORIGWIDTH" val="10"/>
  <p:tag name="PICTUREFILESIZE" val="144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2L$  template TPT1  env TPENV1  fore 0  back 16777215  eqnno 2"/>
  <p:tag name="FILENAME" val="TP_tmp"/>
  <p:tag name="ORIGWIDTH" val="12"/>
  <p:tag name="PICTUREFILESIZE" val="1296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i  template TPT1  env TPENV1  fore 0  back 16777215  eqnno 9"/>
  <p:tag name="FILENAME" val="TP_tmp"/>
  <p:tag name="ORIGWIDTH" val="10"/>
  <p:tag name="PICTUREFILESIZE" val="1447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5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23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3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9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k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0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"/>
  <p:tag name="FILENAME" val="TP_tmp"/>
  <p:tag name="ORIGWIDTH" val="7"/>
  <p:tag name="PICTUREFILESIZE" val="85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1)  template TPT1  env TPENV8  fore 0  back 16777215  eqnno 3"/>
  <p:tag name="FILENAME" val="TP_tmp"/>
  <p:tag name="ORIGWIDTH" val="21"/>
  <p:tag name="PICTUREFILESIZE" val="211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2)  template TPT1  env TPENV8  fore 0  back 16777215  eqnno 5"/>
  <p:tag name="FILENAME" val="TP_tmp"/>
  <p:tag name="ORIGWIDTH" val="21"/>
  <p:tag name="PICTUREFILESIZE" val="235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3)  template TPT1  env TPENV8  fore 0  back 16777215  eqnno 6"/>
  <p:tag name="FILENAME" val="TP_tmp"/>
  <p:tag name="ORIGWIDTH" val="21"/>
  <p:tag name="PICTUREFILESIZE" val="238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(x_k)  template TPT1  env TPENV8  fore 0  back 16777215  eqnno 6"/>
  <p:tag name="FILENAME" val="TP_tmp"/>
  <p:tag name="ORIGWIDTH" val="22"/>
  <p:tag name="PICTUREFILESIZE" val="24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\oplus x_5 \oplus \bar{x_2})(x_7\oplus \bar{x_4} \oplus x_1)(x_5\oplus x_3 \oplus \bar{x_6})  template TPT1  env TPENV1  fore 0  back 16777215  eqnno 8"/>
  <p:tag name="FILENAME" val="TP_tmp"/>
  <p:tag name="ORIGWIDTH" val="187"/>
  <p:tag name="PICTUREFILESIZE" val="1102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dots  template TPT1  env TPENV1  fore 0  back 16777215  eqnno 3"/>
  <p:tag name="FILENAME" val="TP_tmp"/>
  <p:tag name="ORIGWIDTH" val="11"/>
  <p:tag name="PICTUREFILESIZE" val="356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dots  template TPT1  env TPENV1  fore 0  back 16777215  eqnno 4"/>
  <p:tag name="FILENAME" val="TP_tmp"/>
  <p:tag name="ORIGWIDTH" val="2"/>
  <p:tag name="PICTUREFILESIZE" val="33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\sim  \left\{(y, y') \in [q]^k \times[q]^k  \mid  y\in P_s \vee y' \in P_s \right\}.  template TPT1  env TPENV1  fore 0  back 16777215  eqnno 8"/>
  <p:tag name="FILENAME" val="TP_tmp"/>
  <p:tag name="ORIGWIDTH" val="194"/>
  <p:tag name="PICTUREFILESIZE" val="1132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egin{itemize}&#10;\item $\mu$ is a distribution on $([q]\times[q])^k$&#10;\item $\mu$ is connected&#10;\item $X \sim \mu^{\otimes L}$&#10;\item Each row is uniform in $[q]^{2L}$&#10;\end{itemize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3014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5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23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3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29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k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 = 1\\&#10;x_2 = 0\\&#10;x_3 = 1\\&#10;x_4 = 0\\&#10;x_5 = 1\\&#10;x_6 = 1\\&#10;x_7 = 1  template TPT1  env TPENV3  fore 0  back 16777215  eqnno 10"/>
  <p:tag name="FILENAME" val="TP_tmp"/>
  <p:tag name="ORIGWIDTH" val="29"/>
  <p:tag name="PICTUREFILESIZE" val="1374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0  back 16777215  eqnno 1"/>
  <p:tag name="FILENAME" val="TP_tmp"/>
  <p:tag name="ORIGWIDTH" val="6"/>
  <p:tag name="PICTUREFILESIZE" val="80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0  back 16777215  eqnno 1"/>
  <p:tag name="FILENAME" val="TP_tmp"/>
  <p:tag name="ORIGWIDTH" val="6"/>
  <p:tag name="PICTUREFILESIZE" val="80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eta  template TPT1  env TPENV1  fore 0  back 16777215  eqnno 2"/>
  <p:tag name="FILENAME" val="TP_tmp"/>
  <p:tag name="ORIGWIDTH" val="7"/>
  <p:tag name="PICTUREFILESIZE" val="121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eta  template TPT1  env TPENV1  fore 0  back 16777215  eqnno 2"/>
  <p:tag name="FILENAME" val="TP_tmp"/>
  <p:tag name="ORIGWIDTH" val="7"/>
  <p:tag name="PICTUREFILESIZE" val="121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tt{P}_s  template TPT1  env TPENV1  fore 0  back 16777215  eqnno 3"/>
  <p:tag name="FILENAME" val="TP_tmp"/>
  <p:tag name="ORIGWIDTH" val="10"/>
  <p:tag name="PICTUREFILESIZE" val="109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tt{P}_s  template TPT1  env TPENV1  fore 0  back 16777215  eqnno 3"/>
  <p:tag name="FILENAME" val="TP_tmp"/>
  <p:tag name="ORIGWIDTH" val="10"/>
  <p:tag name="PICTUREFILESIZE" val="109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tt{P}_s  template TPT1  env TPENV1  fore 0  back 16777215  eqnno 3"/>
  <p:tag name="FILENAME" val="TP_tmp"/>
  <p:tag name="ORIGWIDTH" val="10"/>
  <p:tag name="PICTUREFILESIZE" val="109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tt{P}_s  template TPT1  env TPENV1  fore 0  back 16777215  eqnno 3"/>
  <p:tag name="FILENAME" val="TP_tmp"/>
  <p:tag name="ORIGWIDTH" val="10"/>
  <p:tag name="PICTUREFILESIZE" val="109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thm,amsmath, amssymb}&#10;\usepackage{color} \pagestyle{empty}&#10;&#10;\begin{document}&#10;\noindent {\bf Theorem:}&#10;({\color{blue}[Mossel 2010]})&#10;{ \em Let $(\Omega^k, \mu)$ be a probability space such that the support of the &#10; distribution $\mathtt{supp}(\mu) \subseteq \Omega^k$ is connected and the minimum probability of&#10; every atom in $\mathtt{supp}(\mu)$ is at least $\alpha$ for some&#10;        $\alpha \in (0, \frac{1}{2}]$. Then there exists &#10; continuous functions $\overline{\Gamma} : (0,1)\rightarrow (0,1)$ and &#10; $\underline{\Gamma} : (0,1)\rightarrow (0,1)$ such that the following holds: &#10; For every $\epsilon&gt;0$, there exists $\tau &gt; 0$ and an integer $d$ such that &#10; if a function $f : \Omega^L \rightarrow [0,1]$ satisfies&#10; %&#10; $$\forall i\in [L],  \mathtt{Inf}_i^{\leq d} (f) \leq \tau $$&#10; %&#10; then &#10; %&#10; $$\underline{\Gamma}\left(\mathop{\mathbb{E}}_{x \sim \mu^{\otimes L}}[f]\right) -\epsilon \leq \mathop{\mathbb{E}}_{(x_1,\ldots, x_k) \sim \mu^{\otimes L}}\left[&#10; \prod_{j=1}^k f(x_j)\right] \leq \overline{\Gamma}\left(\mathop{\mathbb{E}}_{x \sim \mu^{\otimes L}}[f]\right) + \epsilon.$$&#10;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16768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op{\mathbb{E}}_{X \sim \mathcal{T}}\left[ \prod_{i=1}^k g(x_i) \right]=0  template TPT1  env TPENV2  fore 0  back 16777215  eqnno 7"/>
  <p:tag name="FILENAME" val="TP_tmp"/>
  <p:tag name="ORIGWIDTH" val="88"/>
  <p:tag name="PICTUREFILESIZE" val="90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 = 1\\&#10;x_2 = 1\\&#10;x_3 = 1\\&#10;x_4 = 0\\&#10;x_5 = 1\\&#10;x_6 = 0\\&#10;x_7 = 1  template TPT1  env TPENV3  fore 0  back 16777215  eqnno 11"/>
  <p:tag name="FILENAME" val="TP_tmp"/>
  <p:tag name="ORIGWIDTH" val="29"/>
  <p:tag name="PICTUREFILESIZE" val="1378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op{\mathbb{E}}_{X \sim \mathcal{T}}\left[ \prod_{i=1}^k g(x_i) \right] &gt; 0  template TPT1  env TPENV2  fore 0  back 16777215  eqnno 7"/>
  <p:tag name="FILENAME" val="TP_tmp"/>
  <p:tag name="ORIGWIDTH" val="88"/>
  <p:tag name="PICTUREFILESIZE" val="931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cal{T} \leftarrow \mu^{\otimes L}  template TPT1  env TPENV1  fore 0  back 16777215  eqnno 21"/>
  <p:tag name="FILENAME" val="TP_tmp"/>
  <p:tag name="ORIGWIDTH" val="42"/>
  <p:tag name="PICTUREFILESIZE" val="316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op{\mathbb{E}}_{x \sim \mu^{\otimes L}}[g] = \delta  template TPT1  env TPENV1  fore 0  back 16777215  eqnno 22"/>
  <p:tag name="FILENAME" val="TP_tmp"/>
  <p:tag name="ORIGWIDTH" val="63"/>
  <p:tag name="PICTUREFILESIZE" val="466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  template TPT1  env TPENV1  fore 0  back 16777215  eqnno 23"/>
  <p:tag name="FILENAME" val="TP_tmp"/>
  <p:tag name="ORIGWIDTH" val="5"/>
  <p:tag name="PICTUREFILESIZE" val="87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\neq NP  template TPT1  env TPENV1  fore 0  back 16777215  eqnno 1"/>
  <p:tag name="FILENAME" val="TP_tmp"/>
  <p:tag name="ORIGWIDTH" val="38"/>
  <p:tag name="PICTUREFILESIZE" val="253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, x_2, x_5) (x_7, x_4, x_2) (x_2, x_3 ,x_4) \cdots \cdots  template TPT1  env TPENV1  fore 0  back 16777215  eqnno 12"/>
  <p:tag name="FILENAME" val="TP_tmp"/>
  <p:tag name="ORIGWIDTH" val="167"/>
  <p:tag name="PICTUREFILESIZE" val="894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, x_2, x_5) (x_7, x_4, x_2) (x_2, x_3 ,x_4) \cdots \cdots  template TPT1  env TPENV1  fore 0  back 16777215  eqnno 12"/>
  <p:tag name="FILENAME" val="TP_tmp"/>
  <p:tag name="ORIGWIDTH" val="167"/>
  <p:tag name="PICTUREFILESIZE" val="894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article}&#10;\usepackage{pgf,tikz}&#10;\usetikzlibrary{arrows}&#10;\pagestyle{empty}&#10;\begin{document}&#10;\definecolor{ccqqqq}{rgb}{0.8,0.,0.}&#10;\definecolor{white}{rgb}{0.95,0.9,0.9}&#10;\definecolor{qqqqff}{rgb}{0.,0.,1.}&#10;\begin{tikzpicture}[line cap=round,line join=round,&gt;=triangle 45,x=1.0cm,y=1.0cm]&#10;\clip(-4.3,-3.66) rectangle (14.32,6.3);&#10;\draw [rotate around={13.8880011609:(1.4,2.47)},line width=2.pt,color=white] (1.4,2.47) ellipse (2.09381772712cm and 0.93229430675cm);&#10;\draw [rotate around={18.5757244107:(0.9,0.99)},line width=2.pt,color=white] (0.9,0.99) ellipse (1.69080817868cm and 1.09650914136cm);&#10;\draw [rotate around={-6.34019174591:(1.98,1.5)},line width=2.pt,color=white] (1.98,1.5) ellipse (2.43429997187cm and 0.618559902538cm);&#10;\begin{scriptsize}&#10;\draw [fill=qqqqff] (0.6,2.44) circle (1.5pt);&#10;\draw[color=qqqqff] (0.78,2.78) node {$x_1$};&#10;\draw [fill=qqqqff] (1.,1.64) circle (1.5pt);&#10;\draw[color=qqqqff] (1.18,1.98) node {$x_2$};&#10;\draw [fill=qqqqff] (2.16,2.62) circle (1.5pt);&#10;\draw[color=qqqqff] (2.34,2.96) node {$x_5$};&#10;\draw [fill=qqqqff] (1.88,1.1) circle (1.5pt);&#10;\draw[color=qqqqff] (2.06,1.44) node {$x_4$};&#10;\draw [fill=qqqqff] (0.34,0.24) circle (1.5pt);&#10;\draw[color=qqqqff] (0.52,0.58) node {$x_7$};&#10;\draw [fill=qqqqff] (3.18,1.18) circle (1.5pt);&#10;\draw[color=qqqqff] (3.36,1.52) node {$x_3$};&#10;\draw [fill=qqqqff] (5.3,2.3) circle (1.5pt);&#10;\draw [fill=qqqqff] (5.96,1.18) circle (1.5pt);&#10;\draw [fill=qqqqff] (4.54,0.22) circle (1.5pt);&#10;\draw [fill=qqqqff] (3.34,-0.3) circle (1.5pt);&#10;\draw [fill=qqqqff] (4.32,3.04) circle (1.5pt);&#10;\draw [fill=qqqqff] (6.26,2.04) circle (1.5pt);&#10;\draw [fill=qqqqff] (6.72,0.14) circle (1.5pt);&#10;\draw [fill=qqqqff] (5.66,-0.26) circle (1.5pt);&#10;\draw [fill=qqqqff] (5.04,1.38) circle (1.5pt);&#10;\draw [fill=qqqqff] (4.22,2.08) circle (1.5pt);&#10;\draw [fill=qqqqff] (7.02,2.9) circle (1.5pt);&#10;\end{scriptsize}&#10;\end{tikzpictur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6145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, x_2, x_5) (x_7, x_4, x_2) (x_2, x_3 ,x_4) \cdots \cdots  template TPT1  env TPENV1  fore 0  back 16777215  eqnno 12"/>
  <p:tag name="FILENAME" val="TP_tmp"/>
  <p:tag name="ORIGWIDTH" val="167"/>
  <p:tag name="PICTUREFILESIZE" val="894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article}&#10;\usepackage{pgf,tikz}&#10;\usetikzlibrary{arrows}&#10;\pagestyle{empty}&#10;\begin{document}&#10;\definecolor{ccqqqq}{rgb}{0.8,0.,0.}&#10;\definecolor{white}{rgb}{0.95,0.9,0.9}&#10;\definecolor{qqqqff}{rgb}{0.,0.,1.}&#10;\begin{tikzpicture}[line cap=round,line join=round,&gt;=triangle 45,x=1.0cm,y=1.0cm]&#10;\clip(-4.3,-3.66) rectangle (14.32,6.3);&#10;\draw [rotate around={18.5757244107:(0.9,0.99)},line width=2.pt,color=white] (0.9,0.99) ellipse (1.69080817868cm and 1.09650914136cm);&#10;\draw [rotate around={-6.34019174591:(1.98,1.5)},line width=2.pt,color=white] (1.98,1.5) ellipse (2.43429997187cm and 0.618559902538cm);&#10;\draw [rotate around={13.8880011609:(1.4,2.47)},line width=2.pt,color=ccqqqq] (1.4,2.47) ellipse (2.09381772712cm and 0.93229430675cm);&#10;\begin{scriptsize}&#10;\draw [fill=qqqqff] (0.6,2.44) circle (1.5pt);&#10;\draw[color=qqqqff] (0.78,2.78) node {$x_1$};&#10;\draw [fill=qqqqff] (1.,1.64) circle (1.5pt);&#10;\draw[color=qqqqff] (1.18,1.98) node {$x_2$};&#10;\draw [fill=qqqqff] (2.16,2.62) circle (1.5pt);&#10;\draw[color=qqqqff] (2.34,2.96) node {$x_5$};&#10;\draw [fill=qqqqff] (1.88,1.1) circle (1.5pt);&#10;\draw[color=qqqqff] (2.06,1.44) node {$x_4$};&#10;\draw [fill=qqqqff] (0.34,0.24) circle (1.5pt);&#10;\draw[color=qqqqff] (0.52,0.58) node {$x_7$};&#10;\draw [fill=qqqqff] (3.18,1.18) circle (1.5pt);&#10;\draw[color=qqqqff] (3.36,1.52) node {$x_3$};&#10;\draw [fill=qqqqff] (5.3,2.3) circle (1.5pt);&#10;\draw [fill=qqqqff] (5.96,1.18) circle (1.5pt);&#10;\draw [fill=qqqqff] (4.54,0.22) circle (1.5pt);&#10;\draw [fill=qqqqff] (3.34,-0.3) circle (1.5pt);&#10;\draw [fill=qqqqff] (4.32,3.04) circle (1.5pt);&#10;\draw [fill=qqqqff] (6.26,2.04) circle (1.5pt);&#10;\draw [fill=qqqqff] (6.72,0.14) circle (1.5pt);&#10;\draw [fill=qqqqff] (5.66,-0.26) circle (1.5pt);&#10;\draw [fill=qqqqff] (5.04,1.38) circle (1.5pt);&#10;\draw [fill=qqqqff] (4.22,2.08) circle (1.5pt);&#10;\draw [fill=qqqqff] (7.02,2.9) circle (1.5pt);&#10;\end{scriptsize}&#10;\end{tikzpictur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613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\{0,1\}^k \rightarrow \{0,1\}  template TPT1  env TPENV1  fore 0  back 16777215  eqnno 6"/>
  <p:tag name="FILENAME" val="TP_tmp"/>
  <p:tag name="ORIGWIDTH" val="85"/>
  <p:tag name="PICTUREFILESIZE" val="46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color{blue} (x_1, x_2, x_5)} (x_7, x_4, x_2) (x_2, x_3 ,x_4) \cdots \cdots  template TPT1  env TPENV1  fore 0  back 16777215  eqnno 12"/>
  <p:tag name="FILENAME" val="TP_tmp"/>
  <p:tag name="ORIGWIDTH" val="167"/>
  <p:tag name="PICTUREFILESIZE" val="98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article}&#10;\usepackage{pgf,tikz}&#10;\usetikzlibrary{arrows}&#10;\pagestyle{empty}&#10;\begin{document}&#10;\definecolor{ccqqqq}{rgb}{0.8,0.,0.}&#10;\definecolor{white}{rgb}{0.95,0.9,0.9}&#10;\definecolor{qqqqff}{rgb}{0.,0.,1.}&#10;\begin{tikzpicture}[line cap=round,line join=round,&gt;=triangle 45,x=1.0cm,y=1.0cm]&#10;\clip(-4.3,-3.66) rectangle (14.32,6.3);&#10;&#10;\draw [rotate around={-6.34019174591:(1.98,1.5)},line width=2.pt,color=white] (1.98,1.5) ellipse (2.43429997187cm and 0.618559902538cm);&#10;&#10;\draw [rotate around={18.5757244107:(0.9,0.99)},line width=2.pt,color=ccqqqq] (0.9,0.99) ellipse (1.69080817868cm and 1.09650914136cm);&#10;&#10;\draw [rotate around={13.8880011609:(1.4,2.47)},line width=2.pt,color=ccqqqq] (1.4,2.47) ellipse (2.09381772712cm and 0.93229430675cm);&#10;&#10;&#10;\begin{scriptsize}&#10;\draw [fill=qqqqff] (0.6,2.44) circle (1.5pt);&#10;\draw[color=qqqqff] (0.78,2.78) node {$x_1$};&#10;\draw [fill=qqqqff] (1.,1.64) circle (1.5pt);&#10;\draw[color=qqqqff] (1.18,1.98) node {$x_2$};&#10;\draw [fill=qqqqff] (2.16,2.62) circle (1.5pt);&#10;\draw[color=qqqqff] (2.34,2.96) node {$x_5$};&#10;\draw [fill=qqqqff] (1.88,1.1) circle (1.5pt);&#10;\draw[color=qqqqff] (2.06,1.44) node {$x_4$};&#10;\draw [fill=qqqqff] (0.34,0.24) circle (1.5pt);&#10;\draw[color=qqqqff] (0.52,0.58) node {$x_7$};&#10;\draw [fill=qqqqff] (3.18,1.18) circle (1.5pt);&#10;\draw[color=qqqqff] (3.36,1.52) node {$x_3$};&#10;\draw [fill=qqqqff] (5.3,2.3) circle (1.5pt);&#10;\draw [fill=qqqqff] (5.96,1.18) circle (1.5pt);&#10;\draw [fill=qqqqff] (4.54,0.22) circle (1.5pt);&#10;\draw [fill=qqqqff] (3.34,-0.3) circle (1.5pt);&#10;\draw [fill=qqqqff] (4.32,3.04) circle (1.5pt);&#10;\draw [fill=qqqqff] (6.26,2.04) circle (1.5pt);&#10;\draw [fill=qqqqff] (6.72,0.14) circle (1.5pt);&#10;\draw [fill=qqqqff] (5.66,-0.26) circle (1.5pt);&#10;\draw [fill=qqqqff] (5.04,1.38) circle (1.5pt);&#10;\draw [fill=qqqqff] (4.22,2.08) circle (1.5pt);&#10;\draw [fill=qqqqff] (7.02,2.9) circle (1.5pt);&#10;\end{scriptsize}&#10;\end{tikzpictur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623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, x_2, x_5) {\color{blue} (x_7, x_4, x_2)} (x_2, x_3 ,x_4) \cdots \cdots  template TPT1  env TPENV1  fore 0  back 16777215  eqnno 12"/>
  <p:tag name="FILENAME" val="TP_tmp"/>
  <p:tag name="ORIGWIDTH" val="167"/>
  <p:tag name="PICTUREFILESIZE" val="98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article}&#10;\usepackage{pgf,tikz}&#10;\usetikzlibrary{arrows}&#10;\pagestyle{empty}&#10;\begin{document}&#10;\definecolor{ccqqqq}{rgb}{0.8,0.,0.}&#10;\definecolor{white}{rgb}{0.95,0.9,0.9}&#10;\definecolor{qqqqff}{rgb}{0.,0.,1.}&#10;\begin{tikzpicture}[line cap=round,line join=round,&gt;=triangle 45,x=1.0cm,y=1.0cm]&#10;\clip(-4.3,-3.66) rectangle (14.32,6.3);&#10;&#10;\draw [rotate around={-6.34019174591:(1.98,1.5)},line width=2.pt,color=ccqqqq] (1.98,1.5) ellipse (2.43429997187cm and 0.618559902538cm);&#10;&#10;\draw [rotate around={18.5757244107:(0.9,0.99)},line width=2.pt,color=ccqqqq] (0.9,0.99) ellipse (1.69080817868cm and 1.09650914136cm);&#10;&#10;\draw [rotate around={13.8880011609:(1.4,2.47)},line width=2.pt,color=ccqqqq] (1.4,2.47) ellipse (2.09381772712cm and 0.93229430675cm);&#10;&#10;&#10;\begin{scriptsize}&#10;\draw [fill=qqqqff] (0.6,2.44) circle (1.5pt);&#10;\draw[color=qqqqff] (0.78,2.78) node {$x_1$};&#10;\draw [fill=qqqqff] (1.,1.64) circle (1.5pt);&#10;\draw[color=qqqqff] (1.18,1.98) node {$x_2$};&#10;\draw [fill=qqqqff] (2.16,2.62) circle (1.5pt);&#10;\draw[color=qqqqff] (2.34,2.96) node {$x_5$};&#10;\draw [fill=qqqqff] (1.88,1.1) circle (1.5pt);&#10;\draw[color=qqqqff] (2.06,1.44) node {$x_4$};&#10;\draw [fill=qqqqff] (0.34,0.24) circle (1.5pt);&#10;\draw[color=qqqqff] (0.52,0.58) node {$x_7$};&#10;\draw [fill=qqqqff] (3.18,1.18) circle (1.5pt);&#10;\draw[color=qqqqff] (3.36,1.52) node {$x_3$};&#10;\draw [fill=qqqqff] (5.3,2.3) circle (1.5pt);&#10;\draw [fill=qqqqff] (5.96,1.18) circle (1.5pt);&#10;\draw [fill=qqqqff] (4.54,0.22) circle (1.5pt);&#10;\draw [fill=qqqqff] (3.34,-0.3) circle (1.5pt);&#10;\draw [fill=qqqqff] (4.32,3.04) circle (1.5pt);&#10;\draw [fill=qqqqff] (6.26,2.04) circle (1.5pt);&#10;\draw [fill=qqqqff] (6.72,0.14) circle (1.5pt);&#10;\draw [fill=qqqqff] (5.66,-0.26) circle (1.5pt);&#10;\draw [fill=qqqqff] (5.04,1.38) circle (1.5pt);&#10;\draw [fill=qqqqff] (4.22,2.08) circle (1.5pt);&#10;\draw [fill=qqqqff] (7.02,2.9) circle (1.5pt);&#10;\end{scriptsize}&#10;\end{tikzpictur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6115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, x_2, x_5)(x_7, x_4, x_2) {\color{blue} (x_2, x_3 ,x_4)} \cdots \cdots  template TPT1  env TPENV1  fore 0  back 16777215  eqnno 12"/>
  <p:tag name="FILENAME" val="TP_tmp"/>
  <p:tag name="ORIGWIDTH" val="167"/>
  <p:tag name="PICTUREFILESIZE" val="990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, x_2, x_5) (x_7, x_4, x_2) (x_2, x_3 ,x_4) \cdots \cdots  template TPT1  env TPENV1  fore 0  back 16777215  eqnno 12"/>
  <p:tag name="FILENAME" val="TP_tmp"/>
  <p:tag name="ORIGWIDTH" val="167"/>
  <p:tag name="PICTUREFILESIZE" val="894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article}&#10;\usepackage{pgf,tikz}&#10;\usetikzlibrary{arrows}&#10;\pagestyle{empty}&#10;\begin{document}&#10;\definecolor{ccqqqq}{rgb}{0.8,0.,0.}&#10;\definecolor{white}{rgb}{0.95,0.9,0.9}&#10;\definecolor{qqqqff}{rgb}{0.,0.,1.}&#10;\begin{tikzpicture}[line cap=round,line join=round,&gt;=triangle 45,x=1.0cm,y=1.0cm]&#10;\clip(-4.3,-3.66) rectangle (14.32,6.3);&#10;\draw [rotate around={13.8880011609:(1.4,2.47)},line width=2.pt,color=ccqqqq] (1.4,2.47) ellipse (2.09381772712cm and 0.93229430675cm);&#10;\draw [rotate around={18.5757244107:(0.9,0.99)},line width=2.pt,color=ccqqqq] (0.9,0.99) ellipse (1.69080817868cm and 1.09650914136cm);&#10;\draw [rotate around={-6.34019174591:(1.98,1.5)},line width=2.pt,color=ccqqqq] (1.98,1.5) ellipse (2.43429997187cm and 0.618559902538cm);&#10;\begin{scriptsize}&#10;\draw [fill=qqqqff] (0.6,2.44) circle (1.5pt);&#10;\draw[color=qqqqff] (0.78,2.78) node {$x_1$};&#10;\draw [fill=qqqqff] (1.,1.64) circle (1.5pt);&#10;\draw[color=qqqqff] (1.18,1.98) node {$x_2$};&#10;\draw [fill=qqqqff] (2.16,2.62) circle (1.5pt);&#10;\draw[color=qqqqff] (2.34,2.96) node {$x_5$};&#10;\draw [fill=qqqqff] (1.88,1.1) circle (1.5pt);&#10;\draw[color=qqqqff] (2.06,1.44) node {$x_4$};&#10;\draw [fill=qqqqff] (0.34,0.24) circle (1.5pt);&#10;\draw[color=qqqqff] (0.52,0.58) node {$x_7$};&#10;\draw [fill=qqqqff] (3.18,1.18) circle (1.5pt);&#10;\draw[color=qqqqff] (3.36,1.52) node {$x_3$};&#10;\draw [fill=qqqqff] (5.3,2.3) circle (1.5pt);&#10;\draw [fill=qqqqff] (5.96,1.18) circle (1.5pt);&#10;\draw [fill=qqqqff] (4.54,0.22) circle (1.5pt);&#10;\draw [fill=qqqqff] (3.34,-0.3) circle (1.5pt);&#10;\draw [fill=qqqqff] (4.32,3.04) circle (1.5pt);&#10;\draw [fill=qqqqff] (6.26,2.04) circle (1.5pt);&#10;\draw [fill=qqqqff] (6.72,0.14) circle (1.5pt);&#10;\draw [fill=qqqqff] (5.66,-0.26) circle (1.5pt);&#10;\draw [fill=qqqqff] (5.04,1.38) circle (1.5pt);&#10;\draw [fill=qqqqff] (4.22,2.08) circle (1.5pt);&#10;\draw [fill=qqqqff] (7.02,2.9) circle (1.5pt);&#10;\end{scriptsize}&#10;\end{tikzpictur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6115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chi  template TPT1  env TPENV1  fore 0  back 16777215  eqnno 3"/>
  <p:tag name="FILENAME" val="TP_tmp"/>
  <p:tag name="ORIGWIDTH" val="7"/>
  <p:tag name="PICTUREFILESIZE" val="100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floor \log_q \chi \rfloor  template TPT1  env TPENV1  fore 0  back 16777215  eqnno 4"/>
  <p:tag name="FILENAME" val="TP_tmp"/>
  <p:tag name="ORIGWIDTH" val="31"/>
  <p:tag name="PICTUREFILESIZE" val="30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article}&#10;\usepackage{pgf,tikz}&#10;\usetikzlibrary{arrows}&#10;\pagestyle{empty}&#10;\begin{document}&#10;\begin{tikzpicture}[line cap=round,line join=round,&gt;=triangle 45,x=1.0cm,y=1.0cm]&#10;\clip(-4.3,-6.5) rectangle (21.,6.3);&#10;\draw (3.06,3.7) node[anchor=north west] {$x_1$};&#10;\draw (4.08,3.7) node[anchor=north west] {$x_2$};&#10;\draw (5.06,3.7) node[anchor=north west] {$x_3$};&#10;\draw (6.06,3.7) node[anchor=north west] {$x_4$};&#10;\draw (7.06,3.7) node[anchor=north west] {$x_5$};&#10;\draw (8.06,3.7) node[anchor=north west] {$x_6$};&#10;\draw (9.06,3.7) node[anchor=north west] {$x_7$};&#10;\draw (10.06,3.7) node[anchor=north west] {$\cdots$};&#10;\draw (2.92,2.94) node[anchor=north west] {11};&#10;\draw (3.98,2.92) node[anchor=north west] {3};&#10;\draw (4.98,2.92) node[anchor=north west] {10};&#10;\draw (6.,2.92) node[anchor=north west] {10};&#10;\draw (6.98,2.94) node[anchor=north west] {7};&#10;\draw (7.96,2.92) node[anchor=north west] {18};&#10;\draw (8.96,2.94) node[anchor=north west] {9};&#10;\draw (2.9,1.96) node[anchor=north west] {0};&#10;\draw (2.9,1.48) node[anchor=north west] {1};&#10;\draw (2.9,1.) node[anchor=north west] {2};&#10;\draw (3.96,1.92) node[anchor=north west] {0};&#10;\draw (3.96,1.44) node[anchor=north west] {1};&#10;\draw (3.96,0.96) node[anchor=north west] {0};&#10;\draw (4.98,1.96) node[anchor=north west] {0};&#10;\draw (4.98,1.48) node[anchor=north west] {1};&#10;\draw (4.98,1.) node[anchor=north west] {1};&#10;\draw (5.92,1.94) node[anchor=north west] {0};&#10;\draw (5.92,1.46) node[anchor=north west] {1};&#10;\draw (5.92,0.98) node[anchor=north west] {1};&#10;\draw (6.96,1.94) node[anchor=north west] {0};&#10;\draw (6.96,1.46) node[anchor=north west] {2};&#10;\draw (6.96,0.98) node[anchor=north west] {1};&#10;\draw (7.88,1.92) node[anchor=north west] {2};&#10;\draw (7.88,1.44) node[anchor=north west] {0};&#10;\draw (7.88,0.96) node[anchor=north west] {0};&#10;\draw (8.9,1.94) node[anchor=north west] {0};&#10;\draw (8.9,1.46) node[anchor=north west] {1};&#10;\draw (8.9,0.98) node[anchor=north west] {0};&#10;\end{tikzpictur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9"/>
  <p:tag name="PICTUREFILESIZE" val="326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, x_2, \cdots, x_n  template TPT1  env TPENV1  fore 0  back 16777215  eqnno 7"/>
  <p:tag name="FILENAME" val="TP_tmp"/>
  <p:tag name="ORIGWIDTH" val="60"/>
  <p:tag name="PICTUREFILESIZE" val="29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, x_2, x_5) (x_7, x_4, x_2) (x_2, x_3 ,x_4) \cdots \cdots  template TPT1  env TPENV1  fore 0  back 16777215  eqnno 12"/>
  <p:tag name="FILENAME" val="TP_tmp"/>
  <p:tag name="ORIGWIDTH" val="167"/>
  <p:tag name="PICTUREFILESIZE" val="894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article}&#10;\usepackage{pgf,tikz}&#10;\usetikzlibrary{arrows}&#10;\pagestyle{empty}&#10;\begin{document}&#10;\definecolor{ccqqqq}{rgb}{0.8,0.,0.}&#10;\definecolor{white}{rgb}{0.95,0.9,0.9}&#10;\definecolor{qqqqff}{rgb}{0.,0.,1.}&#10;\begin{tikzpicture}[line cap=round,line join=round,&gt;=triangle 45,x=1.0cm,y=1.0cm]&#10;\clip(-4.3,-3.66) rectangle (14.32,6.3);&#10;\draw [rotate around={13.8880011609:(1.4,2.47)},line width=2.pt,color=ccqqqq] (1.4,2.47) ellipse (2.09381772712cm and 0.93229430675cm);&#10;\draw [rotate around={18.5757244107:(0.9,0.99)},line width=2.pt,color=ccqqqq] (0.9,0.99) ellipse (1.69080817868cm and 1.09650914136cm);&#10;\draw [rotate around={-6.34019174591:(1.98,1.5)},line width=2.pt,color=ccqqqq] (1.98,1.5) ellipse (2.43429997187cm and 0.618559902538cm);&#10;\begin{scriptsize}&#10;\draw [fill=qqqqff] (0.6,2.44) circle (1.5pt);&#10;\draw[color=qqqqff] (0.78,2.78) node {$x_1$};&#10;\draw [fill=qqqqff] (1.,1.64) circle (1.5pt);&#10;\draw[color=qqqqff] (1.18,1.98) node {$x_2$};&#10;\draw [fill=qqqqff] (2.16,2.62) circle (1.5pt);&#10;\draw[color=qqqqff] (2.34,2.96) node {$x_5$};&#10;\draw [fill=qqqqff] (1.88,1.1) circle (1.5pt);&#10;\draw[color=qqqqff] (2.06,1.44) node {$x_4$};&#10;\draw [fill=qqqqff] (0.34,0.24) circle (1.5pt);&#10;\draw[color=qqqqff] (0.52,0.58) node {$x_7$};&#10;\draw [fill=qqqqff] (3.18,1.18) circle (1.5pt);&#10;\draw[color=qqqqff] (3.36,1.52) node {$x_3$};&#10;\draw [fill=qqqqff] (5.3,2.3) circle (1.5pt);&#10;\draw [fill=qqqqff] (5.96,1.18) circle (1.5pt);&#10;\draw [fill=qqqqff] (4.54,0.22) circle (1.5pt);&#10;\draw [fill=qqqqff] (3.34,-0.3) circle (1.5pt);&#10;\draw [fill=qqqqff] (4.32,3.04) circle (1.5pt);&#10;\draw [fill=qqqqff] (6.26,2.04) circle (1.5pt);&#10;\draw [fill=qqqqff] (6.72,0.14) circle (1.5pt);&#10;\draw [fill=qqqqff] (5.66,-0.26) circle (1.5pt);&#10;\draw [fill=qqqqff] (5.04,1.38) circle (1.5pt);&#10;\draw [fill=qqqqff] (4.22,2.08) circle (1.5pt);&#10;\draw [fill=qqqqff] (7.02,2.9) circle (1.5pt);&#10;\end{scriptsize}&#10;\end{tikzpictur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6115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chi  template TPT1  env TPENV1  fore 0  back 16777215  eqnno 3"/>
  <p:tag name="FILENAME" val="TP_tmp"/>
  <p:tag name="ORIGWIDTH" val="7"/>
  <p:tag name="PICTUREFILESIZE" val="100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floor \log_q \chi \rfloor  template TPT1  env TPENV1  fore 0  back 16777215  eqnno 4"/>
  <p:tag name="FILENAME" val="TP_tmp"/>
  <p:tag name="ORIGWIDTH" val="31"/>
  <p:tag name="PICTUREFILESIZE" val="307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1  template TPT1  env TPENV1  fore 0  back 16777215  eqnno 1"/>
  <p:tag name="FILENAME" val="TP_tmp"/>
  <p:tag name="ORIGWIDTH" val="8"/>
  <p:tag name="PICTUREFILESIZE" val="107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2  template TPT1  env TPENV1  fore 0  back 16777215  eqnno 1"/>
  <p:tag name="FILENAME" val="TP_tmp"/>
  <p:tag name="ORIGWIDTH" val="9"/>
  <p:tag name="PICTUREFILESIZE" val="13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3  template TPT1  env TPENV1  fore 0  back 16777215  eqnno 1"/>
  <p:tag name="FILENAME" val="TP_tmp"/>
  <p:tag name="ORIGWIDTH" val="9"/>
  <p:tag name="PICTUREFILESIZE" val="136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6"/>
  <p:tag name="FILENAME" val="TP_tmp"/>
  <p:tag name="ORIGWIDTH" val="71"/>
  <p:tag name="PICTUREFILESIZE" val="429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\in [q]^k  template TPT1  env TPENV1  fore 0  back 16777215  eqnno 10"/>
  <p:tag name="FILENAME" val="TP_tmp"/>
  <p:tag name="ORIGWIDTH" val="33"/>
  <p:tag name="PICTUREFILESIZE" val="269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x) \vee P(x+\bar{1}) \vee P(x + \bar{2}) \vee \cdots \vee P(x+\overline{q-1})  = true  template TPT1  env TPENV1  fore 0  back 16777215  eqnno 5"/>
  <p:tag name="FILENAME" val="TP_tmp"/>
  <p:tag name="ORIGWIDTH" val="241"/>
  <p:tag name="PICTUREFILESIZE" val="119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\oplus x_5 \oplus \bar{x_2})(x_7\oplus \bar{x_4} \oplus x_1)(x_5\oplus x_3 \oplus \bar{x_6})  template TPT1  env TPENV1  fore 0  back 16777215  eqnno 8"/>
  <p:tag name="FILENAME" val="TP_tmp"/>
  <p:tag name="ORIGWIDTH" val="187"/>
  <p:tag name="PICTUREFILESIZE" val="110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6"/>
  <p:tag name="FILENAME" val="TP_tmp"/>
  <p:tag name="ORIGWIDTH" val="71"/>
  <p:tag name="PICTUREFILESIZE" val="429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\in [q]^k  template TPT1  env TPENV1  fore 0  back 16777215  eqnno 10"/>
  <p:tag name="FILENAME" val="TP_tmp"/>
  <p:tag name="ORIGWIDTH" val="33"/>
  <p:tag name="PICTUREFILESIZE" val="269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x) \vee P(x+\bar{1}) \vee P(x + \bar{2}) \vee \cdots \vee P(x+\overline{q-1})  = true  template TPT1  env TPENV1  fore 0  back 16777215  eqnno 5"/>
  <p:tag name="FILENAME" val="TP_tmp"/>
  <p:tag name="ORIGWIDTH" val="241"/>
  <p:tag name="PICTUREFILESIZE" val="119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 \vee x_2 \vee \bar{x_3})  template TPT1  env TPENV1  fore 3342591  back 16777215  eqnno 4"/>
  <p:tag name="FILENAME" val="TP_tmp"/>
  <p:tag name="ORIGWIDTH" val="60"/>
  <p:tag name="PICTUREFILESIZE" val="44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 = 0, x_2 = 0, x_3 = 1  template TPT1  env TPENV1  fore 0  back 16777215  eqnno 5"/>
  <p:tag name="FILENAME" val="TP_tmp"/>
  <p:tag name="ORIGWIDTH" val="95"/>
  <p:tag name="PICTUREFILESIZE" val="419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6"/>
  <p:tag name="FILENAME" val="TP_tmp"/>
  <p:tag name="ORIGWIDTH" val="71"/>
  <p:tag name="PICTUREFILESIZE" val="429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\in [q]^k  template TPT1  env TPENV1  fore 0  back 16777215  eqnno 10"/>
  <p:tag name="FILENAME" val="TP_tmp"/>
  <p:tag name="ORIGWIDTH" val="33"/>
  <p:tag name="PICTUREFILESIZE" val="269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x) \vee P(x+\bar{1}) \vee P(x + \bar{2}) \vee \cdots \vee P(x+\overline{q-1})  = true  template TPT1  env TPENV1  fore 0  back 16777215  eqnno 5"/>
  <p:tag name="FILENAME" val="TP_tmp"/>
  <p:tag name="ORIGWIDTH" val="241"/>
  <p:tag name="PICTUREFILESIZE" val="119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 \vee x_2 \vee \bar{x_3})  template TPT1  env TPENV1  fore 38151  back 16777215  eqnno 4"/>
  <p:tag name="FILENAME" val="TP_tmp"/>
  <p:tag name="ORIGWIDTH" val="60"/>
  <p:tag name="PICTUREFILESIZE" val="443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 = 1, x_2 = 1, x_3 = 0  template TPT1  env TPENV1  fore 0  back 16777215  eqnno 5"/>
  <p:tag name="FILENAME" val="TP_tmp"/>
  <p:tag name="ORIGWIDTH" val="95"/>
  <p:tag name="PICTUREFILESIZE" val="40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1, C_2, \cdots, C_m  template TPT1  env TPENV1  fore 0  back 16777215  eqnno 4"/>
  <p:tag name="FILENAME" val="TP_tmp"/>
  <p:tag name="ORIGWIDTH" val="66"/>
  <p:tag name="PICTUREFILESIZE" val="37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6"/>
  <p:tag name="FILENAME" val="TP_tmp"/>
  <p:tag name="ORIGWIDTH" val="71"/>
  <p:tag name="PICTUREFILESIZE" val="429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\in [q]^k  template TPT1  env TPENV1  fore 0  back 16777215  eqnno 10"/>
  <p:tag name="FILENAME" val="TP_tmp"/>
  <p:tag name="ORIGWIDTH" val="33"/>
  <p:tag name="PICTUREFILESIZE" val="269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x) \vee P(x+\bar{1}) \vee P(x + \bar{2}) \vee \cdots \vee P(x+\overline{q-1})  = true  template TPT1  env TPENV1  fore 0  back 16777215  eqnno 5"/>
  <p:tag name="FILENAME" val="TP_tmp"/>
  <p:tag name="ORIGWIDTH" val="241"/>
  <p:tag name="PICTUREFILESIZE" val="119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 \oplus x_2 \oplus \bar{x_3})  template TPT1  env TPENV1  fore 393983  back 16777215  eqnno 4"/>
  <p:tag name="FILENAME" val="TP_tmp"/>
  <p:tag name="ORIGWIDTH" val="62"/>
  <p:tag name="PICTUREFILESIZE" val="469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 = 0, x_2 = 0, x_3 = 1  template TPT1  env TPENV1  fore 0  back 16777215  eqnno 5"/>
  <p:tag name="FILENAME" val="TP_tmp"/>
  <p:tag name="ORIGWIDTH" val="95"/>
  <p:tag name="PICTUREFILESIZE" val="41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6"/>
  <p:tag name="FILENAME" val="TP_tmp"/>
  <p:tag name="ORIGWIDTH" val="71"/>
  <p:tag name="PICTUREFILESIZE" val="429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\in [q]^k  template TPT1  env TPENV1  fore 0  back 16777215  eqnno 10"/>
  <p:tag name="FILENAME" val="TP_tmp"/>
  <p:tag name="ORIGWIDTH" val="33"/>
  <p:tag name="PICTUREFILESIZE" val="269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x) \vee P(x+\bar{1}) \vee P(x + \bar{2}) \vee \cdots \vee P(x+\overline{q-1})  = true  template TPT1  env TPENV1  fore 0  back 16777215  eqnno 5"/>
  <p:tag name="FILENAME" val="TP_tmp"/>
  <p:tag name="ORIGWIDTH" val="241"/>
  <p:tag name="PICTUREFILESIZE" val="119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 \oplus x_2 \oplus \bar{x_3})  template TPT1  env TPENV1  fore 101632  back 16777215  eqnno 4"/>
  <p:tag name="FILENAME" val="TP_tmp"/>
  <p:tag name="ORIGWIDTH" val="62"/>
  <p:tag name="PICTUREFILESIZE" val="470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 = 1, x_2 = 1, x_3 = 0  template TPT1  env TPENV1  fore 0  back 16777215  eqnno 5"/>
  <p:tag name="FILENAME" val="TP_tmp"/>
  <p:tag name="ORIGWIDTH" val="95"/>
  <p:tag name="PICTUREFILESIZE" val="40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{\color{green} \{0,1\}^k}\rightarrow \{0,1\}  template TPT1  env TPENV1  fore 0  back 16777215  eqnno 6"/>
  <p:tag name="FILENAME" val="TP_tmp"/>
  <p:tag name="ORIGWIDTH" val="85"/>
  <p:tag name="PICTUREFILESIZE" val="519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6"/>
  <p:tag name="FILENAME" val="TP_tmp"/>
  <p:tag name="ORIGWIDTH" val="71"/>
  <p:tag name="PICTUREFILESIZE" val="429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\in [q]^k  template TPT1  env TPENV1  fore 0  back 16777215  eqnno 10"/>
  <p:tag name="FILENAME" val="TP_tmp"/>
  <p:tag name="ORIGWIDTH" val="33"/>
  <p:tag name="PICTUREFILESIZE" val="269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x) \vee P(x+\bar{1}) \vee P(x + \bar{2}) \vee \cdots \vee P(x+\overline{q-1})  = true  template TPT1  env TPENV1  fore 0  back 16777215  eqnno 5"/>
  <p:tag name="FILENAME" val="TP_tmp"/>
  <p:tag name="ORIGWIDTH" val="241"/>
  <p:tag name="PICTUREFILESIZE" val="119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0 , 0, 0)  \rightarrow (1, 1, 1) \rightarrow (2, 2, 2) \notin 3\text{-NAE}_3  template TPT1  env TPENV1  fore 0  back 16777215  eqnno 6"/>
  <p:tag name="FILENAME" val="TP_tmp"/>
  <p:tag name="ORIGWIDTH" val="172"/>
  <p:tag name="PICTUREFILESIZE" val="954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0, 0, 0, 1) \rightarrow (1, 1, 1, 0) \text{  both} \notin 4\text{-XOR}  template TPT1  env TPENV1  fore 0  back 16777215  eqnno 7"/>
  <p:tag name="FILENAME" val="TP_tmp"/>
  <p:tag name="ORIGWIDTH" val="164"/>
  <p:tag name="PICTUREFILESIZE" val="906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rightarrow  template TPT1  env TPENV1  fore 0  back 16777215  eqnno 6"/>
  <p:tag name="FILENAME" val="TP_tmp"/>
  <p:tag name="ORIGWIDTH" val="10"/>
  <p:tag name="PICTUREFILESIZE" val="64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11"/>
  <p:tag name="FILENAME" val="TP_tmp"/>
  <p:tag name="ORIGWIDTH" val="71"/>
  <p:tag name="PICTUREFILESIZE" val="429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article}&#10;\usepackage{pgf,tikz}&#10;\usetikzlibrary{arrows}&#10;\pagestyle{empty}&#10;\begin{document}&#10;\definecolor{xfqqff}{rgb}{0.498039215686,0.,1.}&#10;\definecolor{qqqqff}{rgb}{0.,0.,1.}&#10;\begin{tikzpicture}[line cap=round,line join=round,&gt;=triangle 45,x=1.0cm,y=1.0cm]&#10;\clip(-4.3,-6.5) rectangle (21.,6.3);&#10;\draw [rotate around={90.:(4.,3.)},line width=1.6pt] (4.,3.) ellipse (2.07548703953cm and 0.554658860267cm);&#10;\draw [rotate around={90.:(7.,3.)},line width=1.6pt] (7.,3.) ellipse (2.07743397641cm and 0.561900281503cm);&#10;\draw (4.,4.56)-- (7.,2.);&#10;\draw (4.02,3.74)-- (7.,4.58);&#10;\draw (7.,4.22)-- (4.,1.32);&#10;\draw (4.,1.7)-- (7.,4.22);&#10;\draw (7.02,3.84)-- (4.02,3.74);&#10;\draw (4.,4.16)-- (7.,1.32);&#10;\draw (7.,1.66)-- (4.,2.);&#10;\draw (4.,4.56)-- (7.,4.58);&#10;\draw (4.52,5.28) node[anchor=north west] {$\pi_e : [L] \rightarrow [L]$};&#10;&#10;\draw (4.,1.32)-- (7.,1.32);&#10;\draw (4.,1.32)-- (7.,2.);&#10;\draw (4.,4.16)-- (7.,4.22);&#10;\begin{scriptsize}&#10;\draw [fill=qqqqff] (4.,4.56) circle (1.5pt);&#10;\draw [fill=qqqqff] (4.02,3.74) circle (1.5pt);&#10;\draw [fill=qqqqff] (4.,4.16) circle (1.5pt);&#10;\draw [fill=qqqqff] (4.,1.32) circle (1.5pt);&#10;\draw [fill=qqqqff] (4.,1.7) circle (1.5pt);&#10;\draw [fill=qqqqff] (4.,2.) circle (1.5pt);&#10;\draw [fill=qqqqff] (7.,1.32) circle (1.5pt);&#10;\draw [fill=qqqqff] (7.,1.66) circle (1.5pt);&#10;\draw [fill=qqqqff] (7.,2.) circle (1.5pt);&#10;\draw [fill=qqqqff] (7.,4.58) circle (1.5pt);&#10;\draw [fill=qqqqff] (7.,4.22) circle (1.5pt);&#10;\draw [fill=qqqqff] (7.02,3.84) circle (1.5pt);&#10;\draw [fill=qqqqff] (4.04,2.86) circle (1.5pt);&#10;\end{scriptsize}&#10;\end{tikzpictur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9"/>
  <p:tag name="PICTUREFILESIZE" val="5346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= (U, V, E, \pi)  template TPT1  env TPENV1  fore 0  back 16777215  eqnno 9"/>
  <p:tag name="FILENAME" val="TP_tmp"/>
  <p:tag name="ORIGWIDTH" val="69"/>
  <p:tag name="PICTUREFILESIZE" val="466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: U\cup V \rightarrow [L]  template TPT1  env TPENV1  fore 0  back 16777215  eqnno 10"/>
  <p:tag name="FILENAME" val="TP_tmp"/>
  <p:tag name="ORIGWIDTH" val="71"/>
  <p:tag name="PICTUREFILESIZE" val="36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, x_2, \cdots, x_n  template TPT1  env TPENV1  fore 0  back 16777215  eqnno 7"/>
  <p:tag name="FILENAME" val="TP_tmp"/>
  <p:tag name="ORIGWIDTH" val="60"/>
  <p:tag name="PICTUREFILESIZE" val="295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pi_e  template TPT1  env TPENV1  fore 0  back 16777215  eqnno 12"/>
  <p:tag name="FILENAME" val="TP_tmp"/>
  <p:tag name="ORIGWIDTH" val="10"/>
  <p:tag name="PICTUREFILESIZE" val="101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color{green}(1-\epsilon)}  template TPT1  env TPENV1  fore 0  back 16777215  eqnno 13"/>
  <p:tag name="FILENAME" val="TP_tmp"/>
  <p:tag name="ORIGWIDTH" val="28"/>
  <p:tag name="PICTUREFILESIZE" val="187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color{red}\epsilon}  template TPT1  env TPENV1  fore 0  back 16777215  eqnno 14"/>
  <p:tag name="FILENAME" val="TP_tmp"/>
  <p:tag name="ORIGWIDTH" val="4"/>
  <p:tag name="PICTUREFILESIZE" val="54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article}&#10;\usepackage{pgf,tikz}&#10;\usetikzlibrary{arrows}&#10;\pagestyle{empty}&#10;\begin{document}&#10;\definecolor{xfqqff}{rgb}{0.498039215686,0.,1.}&#10;\definecolor{qqqqff}{rgb}{0.,0.,1.}&#10;\begin{tikzpicture}[line cap=round,line join=round,&gt;=triangle 45,x=1.0cm,y=1.0cm]&#10;\clip(-4.3,-6.5) rectangle (21.,6.3);&#10;\draw [rotate around={90.:(4.,3.)},line width=1.6pt] (4.,3.) ellipse (2.07548703953cm and 0.554658860267cm);&#10;\draw [rotate around={90.:(7.,3.)},line width=1.6pt] (7.,3.) ellipse (2.07743397641cm and 0.561900281503cm);&#10;\draw (4.,4.56)-- (7.,2.);&#10;\draw (4.02,3.74)-- (7.,4.58);&#10;\draw (7.,4.22)-- (4.,1.32);&#10;\draw (4.,1.7)-- (7.,4.22);&#10;\draw (7.02,3.84)-- (4.02,3.74);&#10;\draw (4.,4.16)-- (7.,1.32);&#10;\draw (7.,1.66)-- (4.,2.);&#10;\draw (4.,4.56)-- (7.,4.58);&#10;\draw (4.52,5.28) node[anchor=north west] {$\pi_e : [L] \rightarrow [L]$};&#10;\draw [color=xfqqff] (4.04,2.86)-- (4.74,3.12);&#10;\draw [color=xfqqff] (4.04,2.86)-- (4.74,2.48);&#10;\draw [color=xfqqff] (4.04,2.86)-- (4.84,2.78);&#10;\draw [color=xfqqff] (4.04,2.86)-- (4.64,3.42);&#10;\draw [color=xfqqff] (4.04,2.86)-- (4.68,2.12);&#10;\draw (4.,1.32)-- (7.,1.32);&#10;\draw (4.,1.32)-- (7.,2.);&#10;\draw (4.,4.16)-- (7.,4.22);&#10;\begin{scriptsize}&#10;\draw [fill=qqqqff] (4.,4.56) circle (1.5pt);&#10;\draw [fill=qqqqff] (4.02,3.74) circle (1.5pt);&#10;\draw [fill=qqqqff] (4.,4.16) circle (1.5pt);&#10;\draw [fill=qqqqff] (4.,1.32) circle (1.5pt);&#10;\draw [fill=qqqqff] (4.,1.7) circle (1.5pt);&#10;\draw [fill=qqqqff] (4.,2.) circle (1.5pt);&#10;\draw [fill=qqqqff] (7.,1.32) circle (1.5pt);&#10;\draw [fill=qqqqff] (7.,1.66) circle (1.5pt);&#10;\draw [fill=qqqqff] (7.,2.) circle (1.5pt);&#10;\draw [fill=qqqqff] (7.,4.58) circle (1.5pt);&#10;\draw [fill=qqqqff] (7.,4.22) circle (1.5pt);&#10;\draw [fill=qqqqff] (7.02,3.84) circle (1.5pt);&#10;\draw [fill=qqqqff] (4.04,2.86) circle (1.5pt);&#10;\end{scriptsize}&#10;\end{tikzpictur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9"/>
  <p:tag name="PICTUREFILESIZE" val="5773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1, A_2, \cdots, A_c : U\cup V \rightarrow [L]  template TPT1  env TPENV1  fore 0  back 16777215  eqnno 8"/>
  <p:tag name="FILENAME" val="TP_tmp"/>
  <p:tag name="ORIGWIDTH" val="127"/>
  <p:tag name="PICTUREFILESIZE" val="605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= (U, V, E, \pi)  template TPT1  env TPENV1  fore 0  back 16777215  eqnno 9"/>
  <p:tag name="FILENAME" val="TP_tmp"/>
  <p:tag name="ORIGWIDTH" val="69"/>
  <p:tag name="PICTUREFILESIZE" val="46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color{red} \epsilon}  template TPT1  env TPENV1  fore 0  back 16777215  eqnno 14"/>
  <p:tag name="FILENAME" val="TP_tmp"/>
  <p:tag name="ORIGWIDTH" val="4"/>
  <p:tag name="PICTUREFILESIZE" val="54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thm,amsmath}&#10;\usepackage{color}&#10;\newtheorem{theorem}{Theorem}&#10;\pagestyle{empty}&#10;&#10;\begin{document}&#10;&#10;\noindent {\bf Theorem}{\color{blue}[DK13]}&#10;{\em Covering number of 4-LIN is NP-hard to approximate within any constant factor.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3087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u  template TPT1  env TPENV1  fore 0  back 16777215  eqnno 15"/>
  <p:tag name="FILENAME" val="TP_tmp"/>
  <p:tag name="ORIGWIDTH" val="7"/>
  <p:tag name="PICTUREFILESIZE" val="85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{0,1\}^k  template TPT1  env TPENV1  fore 0  back 16777215  eqnno 16"/>
  <p:tag name="FILENAME" val="TP_tmp"/>
  <p:tag name="ORIGWIDTH" val="29"/>
  <p:tag name="PICTUREFILESIZE" val="24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_1\oplus x_5 \oplus \bar{x_2})(x_7\oplus \bar{x_4} \oplus x_1)(x_5\oplus x_3 \oplus \bar{x_6})  template TPT1  env TPENV1  fore 0  back 16777215  eqnno 8"/>
  <p:tag name="FILENAME" val="TP_tmp"/>
  <p:tag name="ORIGWIDTH" val="187"/>
  <p:tag name="PICTUREFILESIZE" val="1102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thm,amsmath}&#10;\usepackage{color}&#10;\newtheorem{theorem}{Theorem}&#10;\pagestyle{empty}&#10;&#10;\begin{document}&#10;&#10;\noindent {\bf Theorem}{\color{blue}[DK13]}&#10;{\em Covering number of all non odd predicates supporting balanced pairwise independent distribution are Covering UG-hard to approximate within any constant factor.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5236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11"/>
  <p:tag name="FILENAME" val="TP_tmp"/>
  <p:tag name="ORIGWIDTH" val="71"/>
  <p:tag name="PICTUREFILESIZE" val="429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thm,amsmath}&#10;\newtheorem{theorem}{Theorem}&#10;\pagestyle{empty}&#10;&#10;\begin{document}&#10;&#10;\noindent {\bf Theorem 1}&#10;{\em Assume Covering-UGC(c) for some $c$, then for any constant $q, k$  and for any non odd predicate $P\subseteq [q]^k$, &#10;&#10;\vspace{10pt}&#10;&#10;Covering number of &#10;P-CSP instance cannot be approximated within {\bf any} constant factor &#10;in polynomial time.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6959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11"/>
  <p:tag name="FILENAME" val="TP_tmp"/>
  <p:tag name="ORIGWIDTH" val="71"/>
  <p:tag name="PICTUREFILESIZE" val="429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thm,amsmath}&#10;\newtheorem{theorem}{Theorem}&#10;\pagestyle{empty}&#10;&#10;\begin{document}&#10;&#10;\noindent {\bf Theorem 1}&#10;{\em Assume Covering-UGC(c) for some $c$, then for any constant $q, k$  and for any non odd predicate $P\subseteq [q]^k$, covering number of &#10;P-CSP instance cannot be approximated within {\bf any} constant factor &#10;in polynomial time.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6086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thm,amsmath}&#10;\newtheorem{theorem}{Theorem}&#10;\pagestyle{empty}&#10;&#10;\begin{document}&#10;&#10;\noindent {\bf Theorem 1}&#10;{\em Assume Covering-UGC(c) for some $c$, then for any constant $q, k$  and for any non odd predicate $P\subseteq [q]^k$, &#10;&#10;\vspace{10pt}&#10;&#10;Covering number of &#10;P-CSP instance cannot be approximated within {\bf any} constant factor &#10;in polynomial time.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6959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: [q]^k \rightarrow \{0,1\}  template TPT1  env TPENV1  fore 0  back 16777215  eqnno 11"/>
  <p:tag name="FILENAME" val="TP_tmp"/>
  <p:tag name="ORIGWIDTH" val="71"/>
  <p:tag name="PICTUREFILESIZE" val="429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thm,amsmath}&#10;\newtheorem{theorem}{Theorem}&#10;\pagestyle{empty}&#10;&#10;\begin{document}&#10;&#10;\noindent {\bf Theorem 1}&#10;{\em Assume Covering-UGC(c) for some $c$, then for any constant $q, k$  and for any non odd predicate $P\subseteq [q]^k$, covering number of &#10;P-CSP instance cannot be approximated within {\bf any} constant factor &#10;in polynomial time.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6086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thm,amsmath}&#10;\newtheorem{theorem}{Theorem}&#10;\pagestyle{empty}&#10;&#10;\begin{document}&#10;&#10;\noindent {\bf Theorem 1}&#10;{\em Assume Covering-UGC(c) for some $c$, then for any constant $q, k$  and for any non odd predicate $P\subseteq [q]^k$, &#10;&#10;\vspace{10pt}&#10;&#10;Covering number of &#10;P-CSP instance cannot be approximated within {\bf any} constant factor &#10;in polynomial time.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6959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thm,amsmath}&#10;\newtheorem{theorem}{Theorem}&#10;\begin{document}&#10;\noindent {\bf Theorem 2}&#10;{\em Assuming $NP\notin DTIME(2^{poly\log n}),$ distinguishing between&#10; covering number at most $2$ or at least $\Omega(\log \log n) $is NP-hard&#10; for the following predicates $P$,}&#10;Let $\mathcal{P}_0$, $\mathcal{P}_1$ be the distributions on $\{0,1\}^k$ such that&#10;\begin{itemize}&#10;\item the marginals of both $\mathcal{P}_0$ and $\mathcal{P}_1$ are uniform on each of the $k$ co ordinates&#10;\item Every $a\in \mathtt{supp}(\mathcal{P}_0)$ has even parity and $b\in \mathtt{supp}(\mathcal{P}_1)$ has odd parity.&#10;\end{itemize}&#10;$a.b$ and $b.a$ are in $P$.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10840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11013</TotalTime>
  <Words>1213</Words>
  <Application>Microsoft Macintosh PowerPoint</Application>
  <PresentationFormat>On-screen Show (4:3)</PresentationFormat>
  <Paragraphs>336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Median</vt:lpstr>
      <vt:lpstr>A Characterization of hard-to-cover csps*</vt:lpstr>
      <vt:lpstr>CSPs</vt:lpstr>
      <vt:lpstr>CSPs</vt:lpstr>
      <vt:lpstr>CSPs</vt:lpstr>
      <vt:lpstr>Covering CSP</vt:lpstr>
      <vt:lpstr>Covering CSP</vt:lpstr>
      <vt:lpstr>Covering CSP</vt:lpstr>
      <vt:lpstr>Covering CSP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PowerPoint Presentation</vt:lpstr>
      <vt:lpstr>PowerPoint Presentation</vt:lpstr>
      <vt:lpstr>PowerPoint Presentation</vt:lpstr>
      <vt:lpstr>Covering CSP</vt:lpstr>
      <vt:lpstr>Covering CSP</vt:lpstr>
      <vt:lpstr>Covering CSP</vt:lpstr>
      <vt:lpstr>Covering CSP</vt:lpstr>
      <vt:lpstr>Covering CSP</vt:lpstr>
      <vt:lpstr>Covering CSP</vt:lpstr>
      <vt:lpstr>Covering CSP</vt:lpstr>
      <vt:lpstr>Covering CSP</vt:lpstr>
      <vt:lpstr>Towards Characterization</vt:lpstr>
      <vt:lpstr>UGC</vt:lpstr>
      <vt:lpstr>Covering UGC</vt:lpstr>
      <vt:lpstr>Previous Results on Covering CSPs</vt:lpstr>
      <vt:lpstr>Previous Results on Covering CSPs</vt:lpstr>
      <vt:lpstr>Previous Results on Covering CSPs</vt:lpstr>
      <vt:lpstr>Our Results</vt:lpstr>
      <vt:lpstr>Our Results</vt:lpstr>
      <vt:lpstr>Our Results</vt:lpstr>
      <vt:lpstr>Our Results</vt:lpstr>
      <vt:lpstr>Our Results</vt:lpstr>
      <vt:lpstr>Our Results</vt:lpstr>
      <vt:lpstr>The state now</vt:lpstr>
      <vt:lpstr>Our Results</vt:lpstr>
      <vt:lpstr>Proof Idea</vt:lpstr>
      <vt:lpstr>Dictatorship Test</vt:lpstr>
      <vt:lpstr>Dictatorship Test</vt:lpstr>
      <vt:lpstr>Characterization</vt:lpstr>
      <vt:lpstr>Towards proof of Theorem 1</vt:lpstr>
      <vt:lpstr>Proof of Theorem 1</vt:lpstr>
      <vt:lpstr>Proof of Theorem 1</vt:lpstr>
      <vt:lpstr>Proof of Theorem 1</vt:lpstr>
      <vt:lpstr>Proof of Theorem 1</vt:lpstr>
      <vt:lpstr>Proof of Theorem 1</vt:lpstr>
      <vt:lpstr>Proof of Theorem 1</vt:lpstr>
      <vt:lpstr>Invariance principle</vt:lpstr>
      <vt:lpstr>Proof of Theorem 1</vt:lpstr>
      <vt:lpstr>Open Problems</vt:lpstr>
      <vt:lpstr>PowerPoint Presentation</vt:lpstr>
      <vt:lpstr>PowerPoint Presentation</vt:lpstr>
    </vt:vector>
  </TitlesOfParts>
  <Company>Rutgers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hard-to-cover csps</dc:title>
  <dc:creator>Amey Bhangale</dc:creator>
  <cp:lastModifiedBy>Amey Bhangale</cp:lastModifiedBy>
  <cp:revision>305</cp:revision>
  <dcterms:created xsi:type="dcterms:W3CDTF">2015-06-10T00:44:44Z</dcterms:created>
  <dcterms:modified xsi:type="dcterms:W3CDTF">2015-06-18T14:26:36Z</dcterms:modified>
</cp:coreProperties>
</file>