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alibri" pitchFamily="34" charset="0"/>
      <p:regular r:id="rId6"/>
      <p:bold r:id="rId7"/>
      <p:italic r:id="rId8"/>
      <p:boldItalic r:id="rId9"/>
    </p:embeddedFont>
    <p:embeddedFont>
      <p:font typeface="Corbel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DDV8RR9xp//W7BGOWFhpoLBEH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166B8F3-CA04-48AF-B34F-3E68E74D9730}">
  <a:tblStyle styleId="{7166B8F3-CA04-48AF-B34F-3E68E74D9730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2E8"/>
          </a:solidFill>
        </a:fill>
      </a:tcStyle>
    </a:wholeTbl>
    <a:band1H>
      <a:tcTxStyle/>
      <a:tcStyle>
        <a:tcBdr/>
        <a:fill>
          <a:solidFill>
            <a:srgbClr val="D5E4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5E4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4645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-2" y="4754880"/>
            <a:ext cx="12192002" cy="210312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"/>
          <p:cNvSpPr/>
          <p:nvPr/>
        </p:nvSpPr>
        <p:spPr>
          <a:xfrm>
            <a:off x="-127" y="4724400"/>
            <a:ext cx="12188826" cy="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alternativo con leyenda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0" y="0"/>
            <a:ext cx="4873752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760412" y="4367308"/>
            <a:ext cx="3200400" cy="162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2"/>
          </p:nvPr>
        </p:nvSpPr>
        <p:spPr>
          <a:xfrm>
            <a:off x="5362892" y="685800"/>
            <a:ext cx="637032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ftr" idx="11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dt" idx="10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leyenda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7315200" y="0"/>
            <a:ext cx="4873752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 descr="Marcador de posición vacío para agregar una imagen. Haga clic en el marcador de posición y seleccione la imagen que desee agregar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rgbClr val="CCD2D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7923214" y="4355592"/>
            <a:ext cx="3200400" cy="164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ftr" idx="11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dt" idx="10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590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 rot="5400000">
            <a:off x="3727822" y="-1093478"/>
            <a:ext cx="4736356" cy="950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ftr" idx="11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dt" idx="10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 rot="5400000">
            <a:off x="7833518" y="2651919"/>
            <a:ext cx="5897562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 rot="5400000">
            <a:off x="2466862" y="-1354024"/>
            <a:ext cx="5897562" cy="915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ftr" idx="11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dt" idx="10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56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1341120" y="1345474"/>
            <a:ext cx="9509760" cy="468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12188826" cy="4572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"/>
          <p:cNvSpPr/>
          <p:nvPr/>
        </p:nvSpPr>
        <p:spPr>
          <a:xfrm>
            <a:off x="-1" y="411480"/>
            <a:ext cx="12188826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5200"/>
              <a:buNone/>
              <a:defRPr sz="5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0909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0909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ftr" idx="11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0123714" y="6614494"/>
            <a:ext cx="1047205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 alternativo">
  <p:cSld name="Encabezado de sección alternativ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0909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0909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ftr" idx="11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dt" idx="10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0097589" y="6614494"/>
            <a:ext cx="107333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56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1341120" y="1267097"/>
            <a:ext cx="4572000" cy="475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6278880" y="1267097"/>
            <a:ext cx="4572000" cy="475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ftr" idx="11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61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41120" y="1285838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cap="none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2"/>
          </p:nvPr>
        </p:nvSpPr>
        <p:spPr>
          <a:xfrm>
            <a:off x="1341120" y="2254048"/>
            <a:ext cx="4572000" cy="377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3"/>
          </p:nvPr>
        </p:nvSpPr>
        <p:spPr>
          <a:xfrm>
            <a:off x="6214872" y="1285838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 cap="none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4"/>
          </p:nvPr>
        </p:nvSpPr>
        <p:spPr>
          <a:xfrm>
            <a:off x="6278880" y="2254048"/>
            <a:ext cx="4572000" cy="377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ftr" idx="11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dt" idx="10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57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ftr" idx="11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dt" idx="10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ftr" idx="11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leyenda">
  <p:cSld name="Contenido con leyenda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sz="3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760412" y="4367308"/>
            <a:ext cx="3200400" cy="162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494212" y="685800"/>
            <a:ext cx="723900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dt" idx="10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60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Font typeface="Arial"/>
              <a:buNone/>
              <a:defRPr sz="3400" b="0" i="0" u="none" strike="noStrike" cap="none">
                <a:solidFill>
                  <a:srgbClr val="1C24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1341120" y="1293224"/>
            <a:ext cx="9509760" cy="473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▪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/>
          <p:nvPr/>
        </p:nvSpPr>
        <p:spPr>
          <a:xfrm>
            <a:off x="1587" y="6583680"/>
            <a:ext cx="12188826" cy="27432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1587" y="6583680"/>
            <a:ext cx="12188826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Google Shape;15;p4"/>
          <p:cNvSpPr txBox="1">
            <a:spLocks noGrp="1"/>
          </p:cNvSpPr>
          <p:nvPr>
            <p:ph type="dt" idx="10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881051" y="1412966"/>
            <a:ext cx="9144002" cy="1756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s-VE" sz="4400" b="1">
                <a:solidFill>
                  <a:schemeClr val="dk1"/>
                </a:solidFill>
              </a:rPr>
              <a:t>Hoja de ruta del producto </a:t>
            </a:r>
            <a:br>
              <a:rPr lang="es-VE" sz="4400" b="1">
                <a:solidFill>
                  <a:schemeClr val="dk1"/>
                </a:solidFill>
              </a:rPr>
            </a:br>
            <a:r>
              <a:rPr lang="es-VE" sz="4400" b="1">
                <a:solidFill>
                  <a:schemeClr val="dk1"/>
                </a:solidFill>
              </a:rPr>
              <a:t>(Agile Roadmap)</a:t>
            </a:r>
            <a:r>
              <a:rPr lang="es-VE" sz="2400" b="1">
                <a:solidFill>
                  <a:schemeClr val="dk1"/>
                </a:solidFill>
              </a:rPr>
              <a:t> </a:t>
            </a:r>
            <a:r>
              <a:rPr lang="es-VE" sz="2400" b="1">
                <a:solidFill>
                  <a:srgbClr val="00B050"/>
                </a:solidFill>
              </a:rPr>
              <a:t/>
            </a:r>
            <a:br>
              <a:rPr lang="es-VE" sz="2400" b="1">
                <a:solidFill>
                  <a:srgbClr val="00B050"/>
                </a:solidFill>
              </a:rPr>
            </a:br>
            <a:r>
              <a:rPr lang="es-VE" sz="2400" b="1">
                <a:solidFill>
                  <a:srgbClr val="00B050"/>
                </a:solidFill>
              </a:rPr>
              <a:t>[Proyecto semanal 3]</a:t>
            </a:r>
            <a:endParaRPr sz="4400"/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1522413" y="4929051"/>
            <a:ext cx="9144002" cy="177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VE" b="1"/>
              <a:t>Período: </a:t>
            </a:r>
            <a:r>
              <a:rPr lang="es-VE" b="1">
                <a:solidFill>
                  <a:srgbClr val="00B050"/>
                </a:solidFill>
              </a:rPr>
              <a:t>[14/05/2020] al [21/05/2020]</a:t>
            </a:r>
            <a:endParaRPr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VE" b="1"/>
              <a:t>Organización: </a:t>
            </a:r>
            <a:r>
              <a:rPr lang="es-VE" b="1">
                <a:solidFill>
                  <a:srgbClr val="00B050"/>
                </a:solidFill>
              </a:rPr>
              <a:t>[J.A.G INC]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VE" b="1"/>
              <a:t>Cliente: </a:t>
            </a:r>
            <a:r>
              <a:rPr lang="es-VE" b="1">
                <a:solidFill>
                  <a:srgbClr val="00B050"/>
                </a:solidFill>
              </a:rPr>
              <a:t>[Mario Marugán Cancio]</a:t>
            </a:r>
            <a:endParaRPr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VE" b="1"/>
              <a:t>Dueño del producto (Owner): </a:t>
            </a:r>
            <a:r>
              <a:rPr lang="es-VE" b="1">
                <a:solidFill>
                  <a:srgbClr val="00B050"/>
                </a:solidFill>
              </a:rPr>
              <a:t>[Javier Carrión, Alicia LaFuente, Gabriel Figuera]</a:t>
            </a:r>
            <a:endParaRPr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VE" b="1"/>
              <a:t>Scrum Master: </a:t>
            </a:r>
            <a:r>
              <a:rPr lang="es-VE" b="1">
                <a:solidFill>
                  <a:srgbClr val="00B050"/>
                </a:solidFill>
              </a:rPr>
              <a:t>[Javier Carrión]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Entornos de Desarrollo - Tema 7.3. Procesos de Ingeniería de Software.</a:t>
            </a:r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2</a:t>
            </a:fld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dt" idx="10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03/06/2020</a:t>
            </a:r>
            <a:endParaRPr/>
          </a:p>
        </p:txBody>
      </p:sp>
      <p:graphicFrame>
        <p:nvGraphicFramePr>
          <p:cNvPr id="115" name="Google Shape;115;p2"/>
          <p:cNvGraphicFramePr/>
          <p:nvPr/>
        </p:nvGraphicFramePr>
        <p:xfrm>
          <a:off x="315160" y="251836"/>
          <a:ext cx="10728000" cy="6018725"/>
        </p:xfrm>
        <a:graphic>
          <a:graphicData uri="http://schemas.openxmlformats.org/drawingml/2006/table">
            <a:tbl>
              <a:tblPr firstRow="1" bandRow="1">
                <a:noFill/>
                <a:tableStyleId>{7166B8F3-CA04-48AF-B34F-3E68E74D9730}</a:tableStyleId>
              </a:tblPr>
              <a:tblGrid>
                <a:gridCol w="1302625"/>
                <a:gridCol w="2016375"/>
                <a:gridCol w="2098425"/>
                <a:gridCol w="1934300"/>
                <a:gridCol w="1735025"/>
                <a:gridCol w="1432950"/>
                <a:gridCol w="208300"/>
              </a:tblGrid>
              <a:tr h="79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strike="noStrike" cap="none"/>
                        <a:t>J.A.G INC.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strike="noStrike" cap="none"/>
                        <a:t>1º  día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strike="noStrike" cap="none"/>
                        <a:t>2º día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strike="noStrike" cap="none"/>
                        <a:t>3er. día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strike="noStrike" cap="none"/>
                        <a:t>4to. día 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strike="noStrike" cap="none"/>
                        <a:t>5to. día 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760"/>
                    </a:solidFill>
                  </a:tcPr>
                </a:tc>
              </a:tr>
              <a:tr h="1306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strike="noStrike" cap="none"/>
                        <a:t>Semana 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strike="noStrike" cap="none"/>
                        <a:t> 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06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Semana 2</a:t>
                      </a: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06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Semana 3</a:t>
                      </a: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06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Semana 4</a:t>
                      </a: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2"/>
          <p:cNvSpPr/>
          <p:nvPr/>
        </p:nvSpPr>
        <p:spPr>
          <a:xfrm>
            <a:off x="1666671" y="1973210"/>
            <a:ext cx="1674405" cy="20014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5681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pantalla principal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1657559" y="3257331"/>
            <a:ext cx="1656184" cy="180020"/>
          </a:xfrm>
          <a:prstGeom prst="homePlate">
            <a:avLst>
              <a:gd name="adj" fmla="val 50000"/>
            </a:avLst>
          </a:prstGeom>
          <a:solidFill>
            <a:srgbClr val="DF8A87"/>
          </a:solidFill>
          <a:ln w="12700" cap="flat" cmpd="sng">
            <a:solidFill>
              <a:srgbClr val="5681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activities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1648448" y="2847427"/>
            <a:ext cx="1674406" cy="297572"/>
          </a:xfrm>
          <a:prstGeom prst="homePlate">
            <a:avLst>
              <a:gd name="adj" fmla="val 50000"/>
            </a:avLst>
          </a:prstGeom>
          <a:solidFill>
            <a:srgbClr val="DF8A87"/>
          </a:solidFill>
          <a:ln w="12700" cap="flat" cmpd="sng">
            <a:solidFill>
              <a:srgbClr val="DF8A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Mostrar datos de usuario en la cabecera del mení 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3777987" y="2896927"/>
            <a:ext cx="1710699" cy="496144"/>
          </a:xfrm>
          <a:prstGeom prst="homePlate">
            <a:avLst>
              <a:gd name="adj" fmla="val 50000"/>
            </a:avLst>
          </a:prstGeom>
          <a:solidFill>
            <a:srgbClr val="DF8A87"/>
          </a:solidFill>
          <a:ln w="12700" cap="flat" cmpd="sng">
            <a:solidFill>
              <a:srgbClr val="DF8A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funcionamiento </a:t>
            </a:r>
            <a:b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 menú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1666671" y="4432406"/>
            <a:ext cx="1860668" cy="469317"/>
          </a:xfrm>
          <a:prstGeom prst="homePlate">
            <a:avLst>
              <a:gd name="adj" fmla="val 50000"/>
            </a:avLst>
          </a:prstGeom>
          <a:solidFill>
            <a:srgbClr val="3FAFFF"/>
          </a:solidFill>
          <a:ln w="12700" cap="flat" cmpd="sng">
            <a:solidFill>
              <a:srgbClr val="3FA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Introducir funcionalidad de añadir asignaturas y grupos en los fragments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666671" y="1670427"/>
            <a:ext cx="1674405" cy="20014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5681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el splash screen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3777986" y="1519854"/>
            <a:ext cx="1674405" cy="301145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5681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la función de registro de usuario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1666671" y="1235855"/>
            <a:ext cx="1674405" cy="301145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5681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Configurar Firebase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5912146" y="1235854"/>
            <a:ext cx="1674405" cy="301145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5681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la función de login de usuario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5912146" y="1637197"/>
            <a:ext cx="1283007" cy="301145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5681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la pantalla inicio tras el login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7692541" y="1203429"/>
            <a:ext cx="1292100" cy="466998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5681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subida foto de perfil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777987" y="1217470"/>
            <a:ext cx="1674405" cy="20014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5681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pantalla de registro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692541" y="1787769"/>
            <a:ext cx="1292100" cy="466998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5681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Mostrar datos de usuario en pantalla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657559" y="2492930"/>
            <a:ext cx="1674405" cy="200144"/>
          </a:xfrm>
          <a:prstGeom prst="homePlate">
            <a:avLst>
              <a:gd name="adj" fmla="val 50000"/>
            </a:avLst>
          </a:prstGeom>
          <a:solidFill>
            <a:srgbClr val="DF8A87"/>
          </a:solidFill>
          <a:ln w="12700" cap="flat" cmpd="sng">
            <a:solidFill>
              <a:srgbClr val="DF8A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toolbar y menú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3777858" y="2492930"/>
            <a:ext cx="1656184" cy="270751"/>
          </a:xfrm>
          <a:prstGeom prst="homePlate">
            <a:avLst>
              <a:gd name="adj" fmla="val 50000"/>
            </a:avLst>
          </a:prstGeom>
          <a:solidFill>
            <a:srgbClr val="DF8A87"/>
          </a:solidFill>
          <a:ln w="12700" cap="flat" cmpd="sng">
            <a:solidFill>
              <a:srgbClr val="5681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fragments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5821337" y="2490007"/>
            <a:ext cx="1710699" cy="406134"/>
          </a:xfrm>
          <a:prstGeom prst="homePlate">
            <a:avLst>
              <a:gd name="adj" fmla="val 50000"/>
            </a:avLst>
          </a:prstGeom>
          <a:solidFill>
            <a:srgbClr val="DF8A87"/>
          </a:solidFill>
          <a:ln w="12700" cap="flat" cmpd="sng">
            <a:solidFill>
              <a:srgbClr val="DF8A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Introducir el menú en los activities restantes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5821337" y="3045352"/>
            <a:ext cx="1656184" cy="423958"/>
          </a:xfrm>
          <a:prstGeom prst="homePlate">
            <a:avLst>
              <a:gd name="adj" fmla="val 50000"/>
            </a:avLst>
          </a:prstGeom>
          <a:solidFill>
            <a:srgbClr val="DF8A87"/>
          </a:solidFill>
          <a:ln w="12700" cap="flat" cmpd="sng">
            <a:solidFill>
              <a:srgbClr val="5681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manejo de fragmentes mediante tabs y menú desplegable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9361529" y="2467263"/>
            <a:ext cx="1582182" cy="406134"/>
          </a:xfrm>
          <a:prstGeom prst="homePlate">
            <a:avLst>
              <a:gd name="adj" fmla="val 50000"/>
            </a:avLst>
          </a:prstGeom>
          <a:solidFill>
            <a:srgbClr val="DF8A87"/>
          </a:solidFill>
          <a:ln w="12700" cap="flat" cmpd="sng">
            <a:solidFill>
              <a:srgbClr val="DF8A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Configurar modificación de perfil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7586551" y="2467263"/>
            <a:ext cx="1710699" cy="531873"/>
          </a:xfrm>
          <a:prstGeom prst="homePlate">
            <a:avLst>
              <a:gd name="adj" fmla="val 50000"/>
            </a:avLst>
          </a:prstGeom>
          <a:solidFill>
            <a:srgbClr val="DF8A87"/>
          </a:solidFill>
          <a:ln w="12700" cap="flat" cmpd="sng">
            <a:solidFill>
              <a:srgbClr val="DF8A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funcionamiento de menú desplegable en activities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1648448" y="3754440"/>
            <a:ext cx="1860668" cy="469317"/>
          </a:xfrm>
          <a:prstGeom prst="homePlate">
            <a:avLst>
              <a:gd name="adj" fmla="val 50000"/>
            </a:avLst>
          </a:prstGeom>
          <a:solidFill>
            <a:srgbClr val="3FAFFF"/>
          </a:solidFill>
          <a:ln w="12700" cap="flat" cmpd="sng">
            <a:solidFill>
              <a:srgbClr val="3FA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los item layouts para representar los datos en la lista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3777987" y="3753356"/>
            <a:ext cx="1860668" cy="469317"/>
          </a:xfrm>
          <a:prstGeom prst="homePlate">
            <a:avLst>
              <a:gd name="adj" fmla="val 50000"/>
            </a:avLst>
          </a:prstGeom>
          <a:solidFill>
            <a:srgbClr val="3FAFFF"/>
          </a:solidFill>
          <a:ln w="12700" cap="flat" cmpd="sng">
            <a:solidFill>
              <a:srgbClr val="3FA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Introducir los  recyclerview en las vistas y programarlos para mostrar asignaturas y grupos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3788888" y="4292584"/>
            <a:ext cx="3699534" cy="609139"/>
          </a:xfrm>
          <a:prstGeom prst="homePlate">
            <a:avLst>
              <a:gd name="adj" fmla="val 50000"/>
            </a:avLst>
          </a:prstGeom>
          <a:solidFill>
            <a:srgbClr val="3FAFFF"/>
          </a:solidFill>
          <a:ln w="12700" cap="flat" cmpd="sng">
            <a:solidFill>
              <a:srgbClr val="3FA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las funciones de modificado y eliminación de ambas listas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5821336" y="3753357"/>
            <a:ext cx="3475914" cy="469317"/>
          </a:xfrm>
          <a:prstGeom prst="homePlate">
            <a:avLst>
              <a:gd name="adj" fmla="val 50000"/>
            </a:avLst>
          </a:prstGeom>
          <a:solidFill>
            <a:srgbClr val="3FAFFF"/>
          </a:solidFill>
          <a:ln w="12700" cap="flat" cmpd="sng">
            <a:solidFill>
              <a:srgbClr val="3FA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Introducir función de búsqueda de asignaturas y grupos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1666671" y="5079147"/>
            <a:ext cx="1860668" cy="469317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12700" cap="flat" cmpd="sng">
            <a:solidFill>
              <a:srgbClr val="3FA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Añadir al registro tipos de usuario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3777858" y="5079147"/>
            <a:ext cx="1860668" cy="469317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12700" cap="flat" cmpd="sng">
            <a:solidFill>
              <a:srgbClr val="3FA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Añadir al registro grupos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5819014" y="5079147"/>
            <a:ext cx="1860668" cy="469317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12700" cap="flat" cmpd="sng">
            <a:solidFill>
              <a:srgbClr val="3FA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Mostrar lista de usuarios, con nombre y tipo de usuario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7692541" y="5079147"/>
            <a:ext cx="3403569" cy="469317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12700" cap="flat" cmpd="sng">
            <a:solidFill>
              <a:srgbClr val="3FA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asignación de asignaturas a los usuarios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5819014" y="5735638"/>
            <a:ext cx="5124697" cy="469317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 w="12700" cap="flat" cmpd="sng">
            <a:solidFill>
              <a:srgbClr val="3FA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Añadir, modificar, eliminar usuarios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>
            <a:spLocks noGrp="1"/>
          </p:cNvSpPr>
          <p:nvPr>
            <p:ph type="ftr" idx="11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Entornos de Desarrollo - Tema 7.3. Procesos de Ingeniería de Software.</a:t>
            </a:r>
            <a:endParaRPr/>
          </a:p>
        </p:txBody>
      </p:sp>
      <p:sp>
        <p:nvSpPr>
          <p:cNvPr id="149" name="Google Shape;149;p3"/>
          <p:cNvSpPr txBox="1">
            <a:spLocks noGrp="1"/>
          </p:cNvSpPr>
          <p:nvPr>
            <p:ph type="sldNum" idx="12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3</a:t>
            </a:fld>
            <a:endParaRPr/>
          </a:p>
        </p:txBody>
      </p:sp>
      <p:sp>
        <p:nvSpPr>
          <p:cNvPr id="150" name="Google Shape;150;p3"/>
          <p:cNvSpPr txBox="1">
            <a:spLocks noGrp="1"/>
          </p:cNvSpPr>
          <p:nvPr>
            <p:ph type="dt" idx="10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03/06/2020</a:t>
            </a:r>
            <a:endParaRPr/>
          </a:p>
        </p:txBody>
      </p:sp>
      <p:graphicFrame>
        <p:nvGraphicFramePr>
          <p:cNvPr id="151" name="Google Shape;151;p3"/>
          <p:cNvGraphicFramePr/>
          <p:nvPr>
            <p:extLst>
              <p:ext uri="{D42A27DB-BD31-4B8C-83A1-F6EECF244321}">
                <p14:modId xmlns:p14="http://schemas.microsoft.com/office/powerpoint/2010/main" val="622016913"/>
              </p:ext>
            </p:extLst>
          </p:nvPr>
        </p:nvGraphicFramePr>
        <p:xfrm>
          <a:off x="315160" y="251836"/>
          <a:ext cx="10728000" cy="6018725"/>
        </p:xfrm>
        <a:graphic>
          <a:graphicData uri="http://schemas.openxmlformats.org/drawingml/2006/table">
            <a:tbl>
              <a:tblPr firstRow="1" bandRow="1">
                <a:noFill/>
                <a:tableStyleId>{7166B8F3-CA04-48AF-B34F-3E68E74D9730}</a:tableStyleId>
              </a:tblPr>
              <a:tblGrid>
                <a:gridCol w="1302625"/>
                <a:gridCol w="2016375"/>
                <a:gridCol w="2098425"/>
                <a:gridCol w="1934300"/>
                <a:gridCol w="1735025"/>
                <a:gridCol w="1432950"/>
                <a:gridCol w="208300"/>
              </a:tblGrid>
              <a:tr h="79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dirty="0"/>
                        <a:t>J.A.G INC.</a:t>
                      </a:r>
                      <a:endParaRPr sz="18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1º  día</a:t>
                      </a: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2º día</a:t>
                      </a: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3er. día</a:t>
                      </a: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4to. día </a:t>
                      </a: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5to. día </a:t>
                      </a: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760"/>
                    </a:solidFill>
                  </a:tcPr>
                </a:tc>
              </a:tr>
              <a:tr h="1306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Semana 5</a:t>
                      </a: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 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06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Semana 6</a:t>
                      </a: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06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06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3"/>
          <p:cNvSpPr/>
          <p:nvPr/>
        </p:nvSpPr>
        <p:spPr>
          <a:xfrm>
            <a:off x="1666671" y="1164318"/>
            <a:ext cx="3960406" cy="26776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5681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Solucionar errores en modificar y eliminar</a:t>
            </a:r>
            <a:endParaRPr/>
          </a:p>
        </p:txBody>
      </p:sp>
      <p:sp>
        <p:nvSpPr>
          <p:cNvPr id="153" name="Google Shape;153;p3"/>
          <p:cNvSpPr/>
          <p:nvPr/>
        </p:nvSpPr>
        <p:spPr>
          <a:xfrm>
            <a:off x="1666671" y="1559166"/>
            <a:ext cx="3960406" cy="32824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5681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Solucionar errores en modificar y eliminar</a:t>
            </a:r>
            <a:endParaRPr/>
          </a:p>
        </p:txBody>
      </p:sp>
      <p:sp>
        <p:nvSpPr>
          <p:cNvPr id="154" name="Google Shape;154;p3"/>
          <p:cNvSpPr/>
          <p:nvPr/>
        </p:nvSpPr>
        <p:spPr>
          <a:xfrm>
            <a:off x="3658597" y="1946028"/>
            <a:ext cx="4055187" cy="32824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5681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Limitar alumnos</a:t>
            </a:r>
            <a:endParaRPr/>
          </a:p>
        </p:txBody>
      </p:sp>
      <p:sp>
        <p:nvSpPr>
          <p:cNvPr id="155" name="Google Shape;155;p3"/>
          <p:cNvSpPr/>
          <p:nvPr/>
        </p:nvSpPr>
        <p:spPr>
          <a:xfrm>
            <a:off x="5686191" y="1559166"/>
            <a:ext cx="3762610" cy="32824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5681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Programación de reunión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7713774" y="1946025"/>
            <a:ext cx="3121200" cy="3282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5681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Detalles reunión</a:t>
            </a:r>
            <a:endParaRPr sz="1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29;p2"/>
          <p:cNvSpPr/>
          <p:nvPr/>
        </p:nvSpPr>
        <p:spPr>
          <a:xfrm>
            <a:off x="1657559" y="2428777"/>
            <a:ext cx="4087786" cy="200144"/>
          </a:xfrm>
          <a:prstGeom prst="homePlate">
            <a:avLst>
              <a:gd name="adj" fmla="val 50000"/>
            </a:avLst>
          </a:prstGeom>
          <a:solidFill>
            <a:srgbClr val="DF8A87"/>
          </a:solidFill>
          <a:ln w="12700" cap="flat" cmpd="sng">
            <a:solidFill>
              <a:srgbClr val="DF8A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0" i="0" u="none" strike="noStrike" cap="none" dirty="0" smtClean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Listar reuniones</a:t>
            </a:r>
            <a:endParaRPr sz="1000" b="0" i="0" u="none" strike="noStrike" cap="none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9;p2"/>
          <p:cNvSpPr/>
          <p:nvPr/>
        </p:nvSpPr>
        <p:spPr>
          <a:xfrm>
            <a:off x="1657558" y="2728182"/>
            <a:ext cx="4087787" cy="200144"/>
          </a:xfrm>
          <a:prstGeom prst="homePlate">
            <a:avLst>
              <a:gd name="adj" fmla="val 50000"/>
            </a:avLst>
          </a:prstGeom>
          <a:solidFill>
            <a:srgbClr val="DF8A87"/>
          </a:solidFill>
          <a:ln w="12700" cap="flat" cmpd="sng">
            <a:solidFill>
              <a:srgbClr val="DF8A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 dirty="0" smtClean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Eliminar reuniones</a:t>
            </a:r>
            <a:endParaRPr sz="1000" b="0" i="0" u="none" strike="noStrike" cap="none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29;p2"/>
          <p:cNvSpPr/>
          <p:nvPr/>
        </p:nvSpPr>
        <p:spPr>
          <a:xfrm>
            <a:off x="3658597" y="2996116"/>
            <a:ext cx="3988376" cy="200144"/>
          </a:xfrm>
          <a:prstGeom prst="homePlate">
            <a:avLst>
              <a:gd name="adj" fmla="val 50000"/>
            </a:avLst>
          </a:prstGeom>
          <a:solidFill>
            <a:srgbClr val="DF8A87"/>
          </a:solidFill>
          <a:ln w="12700" cap="flat" cmpd="sng">
            <a:solidFill>
              <a:srgbClr val="DF8A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0" i="0" u="none" strike="noStrike" cap="none" dirty="0" smtClean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Perfeccionar App</a:t>
            </a:r>
            <a:endParaRPr sz="1000" b="0" i="0" u="none" strike="noStrike" cap="none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" name="Google Shape;129;p2"/>
          <p:cNvSpPr/>
          <p:nvPr/>
        </p:nvSpPr>
        <p:spPr>
          <a:xfrm>
            <a:off x="3642298" y="3309725"/>
            <a:ext cx="4004676" cy="200144"/>
          </a:xfrm>
          <a:prstGeom prst="homePlate">
            <a:avLst>
              <a:gd name="adj" fmla="val 50000"/>
            </a:avLst>
          </a:prstGeom>
          <a:solidFill>
            <a:srgbClr val="DF8A87"/>
          </a:solidFill>
          <a:ln w="12700" cap="flat" cmpd="sng">
            <a:solidFill>
              <a:srgbClr val="DF8A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 b="0" i="0" u="none" strike="noStrike" cap="none" dirty="0" smtClean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Nuevos detalles</a:t>
            </a:r>
            <a:endParaRPr sz="1000" b="0" i="0" u="none" strike="noStrike" cap="none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lantilla Azul Clase">
  <a:themeElements>
    <a:clrScheme name="Banded Design 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Personalizado</PresentationFormat>
  <Paragraphs>69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Plantilla Azul Clase</vt:lpstr>
      <vt:lpstr>Hoja de ruta del producto  (Agile Roadmap)  [Proyecto semanal 3]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Hoja de ruta del producto  (Agile Roadmap)  [Proyecto semanal 3]</dc:title>
  <dc:creator>MARIO MARUGÁN CANCIO</dc:creator>
  <cp:lastModifiedBy>GIGABYTE</cp:lastModifiedBy>
  <cp:revision>1</cp:revision>
  <dcterms:created xsi:type="dcterms:W3CDTF">2019-03-02T14:55:10Z</dcterms:created>
  <dcterms:modified xsi:type="dcterms:W3CDTF">2020-06-08T14:27:34Z</dcterms:modified>
</cp:coreProperties>
</file>