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0"/>
  </p:notesMasterIdLst>
  <p:sldIdLst>
    <p:sldId id="256" r:id="rId2"/>
    <p:sldId id="578" r:id="rId3"/>
    <p:sldId id="586" r:id="rId4"/>
    <p:sldId id="257" r:id="rId5"/>
    <p:sldId id="588" r:id="rId6"/>
    <p:sldId id="587" r:id="rId7"/>
    <p:sldId id="583" r:id="rId8"/>
    <p:sldId id="575" r:id="rId9"/>
  </p:sldIdLst>
  <p:sldSz cx="2437765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97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86C664"/>
    <a:srgbClr val="FFC341"/>
    <a:srgbClr val="93479B"/>
    <a:srgbClr val="F14D4B"/>
    <a:srgbClr val="F795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7"/>
    <p:restoredTop sz="93103"/>
  </p:normalViewPr>
  <p:slideViewPr>
    <p:cSldViewPr snapToGrid="0" snapToObjects="1">
      <p:cViewPr varScale="1">
        <p:scale>
          <a:sx n="34" d="100"/>
          <a:sy n="34" d="100"/>
        </p:scale>
        <p:origin x="912" y="78"/>
      </p:cViewPr>
      <p:guideLst>
        <p:guide orient="horz" pos="4297"/>
        <p:guide pos="7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035" marR="0" lvl="1" indent="-1233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068" marR="0" lvl="2" indent="-11968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742103" marR="0" lvl="3" indent="-11602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56137" marR="0" lvl="4" indent="-11236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0172" marR="0" lvl="5" indent="-10871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5484207" marR="0" lvl="6" indent="-10507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6398240" marR="0" lvl="7" indent="-1014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7312275" marR="0" lvl="8" indent="-9775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870074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906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435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82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340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60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0473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206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40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2743200" y="5052060"/>
            <a:ext cx="13693140" cy="71780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Tipo </a:t>
            </a:r>
            <a:r>
              <a:rPr lang="pt-BR" sz="48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abstrado</a:t>
            </a: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 de Dados – Pilha</a:t>
            </a:r>
          </a:p>
          <a:p>
            <a:pPr lvl="0" algn="just">
              <a:lnSpc>
                <a:spcPct val="120000"/>
              </a:lnSpc>
              <a:buSzPct val="25000"/>
            </a:pPr>
            <a:r>
              <a:rPr lang="pt-BR" sz="4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Implementação do método min</a:t>
            </a:r>
            <a:endParaRPr lang="de-DE" sz="4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743200" y="690351"/>
            <a:ext cx="14866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Bacharel em Engenharia de Software / Sistemas de Informação </a:t>
            </a:r>
            <a:b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</a:b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Estruturas de Dados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2743200" y="9982731"/>
            <a:ext cx="146772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Geferson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 Eurico dos Santos</a:t>
            </a: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endParaRPr lang="pt-BR" sz="32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  <a:p>
            <a:pPr algn="just"/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Professor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Msc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. </a:t>
            </a:r>
            <a:r>
              <a:rPr lang="pt-BR" sz="32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Leanderson</a:t>
            </a:r>
            <a:r>
              <a:rPr lang="pt-BR" sz="32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Light" charset="0"/>
                <a:cs typeface="Proxima Nova Light" charset="0"/>
              </a:rPr>
              <a:t> 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98645" y="3405277"/>
            <a:ext cx="19258236" cy="405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54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Atividades previstas para esta apresentação: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Introdução.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Item 2.</a:t>
            </a:r>
          </a:p>
          <a:p>
            <a:pPr marL="914400" indent="-9144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+mj-lt"/>
              <a:buAutoNum type="arabicParenR"/>
            </a:pPr>
            <a:r>
              <a:rPr lang="pt-BR" sz="5400" dirty="0">
                <a:solidFill>
                  <a:schemeClr val="tx1"/>
                </a:solidFill>
                <a:latin typeface="+mn-lt"/>
                <a:ea typeface="Proxima Nova" charset="0"/>
                <a:cs typeface="Proxima Nova" charset="0"/>
              </a:rPr>
              <a:t>Item 3.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48D6635-D8DF-4920-8222-4B5B02315AAA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64D68-5160-4241-9573-3C7D73ED9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74F107-4924-5345-9564-BDCAC683381B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C36F0-8105-E34D-A61A-97D9D5D48678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2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hape 26"/>
          <p:cNvSpPr txBox="1"/>
          <p:nvPr/>
        </p:nvSpPr>
        <p:spPr>
          <a:xfrm>
            <a:off x="970262" y="5622272"/>
            <a:ext cx="16683263" cy="61734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lnSpc>
                <a:spcPct val="120000"/>
              </a:lnSpc>
              <a:buSzPct val="25000"/>
            </a:pPr>
            <a:r>
              <a:rPr lang="pt-BR" sz="7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1) </a:t>
            </a:r>
            <a:r>
              <a:rPr lang="pt-BR" sz="88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  <a:sym typeface="Questrial"/>
              </a:rPr>
              <a:t>Introdução</a:t>
            </a:r>
            <a:endParaRPr lang="de-DE" sz="88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  <a:sym typeface="Questrial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8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442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Pilha:</a:t>
            </a:r>
          </a:p>
          <a:p>
            <a:pPr marL="685800" indent="-685800" algn="just">
              <a:lnSpc>
                <a:spcPct val="130000"/>
              </a:lnSpc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Uma “pilha” (do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stack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 é uma coleção de objetos que são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inseridos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e </a:t>
            </a:r>
            <a:r>
              <a:rPr lang="pt-BR" sz="5400" i="1" dirty="0">
                <a:solidFill>
                  <a:schemeClr val="accent6">
                    <a:lumMod val="75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retirados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 de acordo com o princípio de que o último que entra é o primeiro que sai (LIFO, do inglês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last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-in, </a:t>
            </a:r>
            <a:r>
              <a:rPr lang="pt-BR" sz="5400" i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first</a:t>
            </a:r>
            <a:r>
              <a:rPr lang="pt-BR" sz="5400" i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-out</a:t>
            </a:r>
            <a:r>
              <a:rPr lang="pt-BR" sz="54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).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Métodos usados classe </a:t>
            </a:r>
            <a:r>
              <a:rPr lang="pt-BR" sz="60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MyStack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pPr>
              <a:lnSpc>
                <a:spcPct val="130000"/>
              </a:lnSpc>
            </a:pPr>
            <a:r>
              <a:rPr lang="pt-BR" sz="4000" dirty="0" err="1"/>
              <a:t>Integer</a:t>
            </a:r>
            <a:r>
              <a:rPr lang="pt-BR" sz="4000" dirty="0"/>
              <a:t> </a:t>
            </a:r>
            <a:r>
              <a:rPr lang="pt-BR" sz="4000" dirty="0" err="1"/>
              <a:t>minEle</a:t>
            </a:r>
            <a:r>
              <a:rPr lang="pt-BR" sz="4000" dirty="0"/>
              <a:t>; </a:t>
            </a:r>
          </a:p>
          <a:p>
            <a:pPr>
              <a:lnSpc>
                <a:spcPct val="130000"/>
              </a:lnSpc>
            </a:pPr>
            <a:endParaRPr lang="pt-BR" sz="4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r>
              <a:rPr lang="pt-BR" sz="4000" b="1" dirty="0" err="1"/>
              <a:t>void</a:t>
            </a:r>
            <a:r>
              <a:rPr lang="pt-BR" sz="4000" b="1" dirty="0"/>
              <a:t> </a:t>
            </a:r>
            <a:r>
              <a:rPr lang="pt-BR" sz="4000" b="1" dirty="0" err="1"/>
              <a:t>getMin</a:t>
            </a:r>
            <a:r>
              <a:rPr lang="pt-BR" sz="4000" b="1" dirty="0"/>
              <a:t>() </a:t>
            </a:r>
          </a:p>
          <a:p>
            <a:r>
              <a:rPr lang="pt-BR" sz="4000" dirty="0"/>
              <a:t> { </a:t>
            </a:r>
          </a:p>
          <a:p>
            <a:r>
              <a:rPr lang="pt-BR" sz="4000" b="1" dirty="0" err="1"/>
              <a:t>if</a:t>
            </a:r>
            <a:r>
              <a:rPr lang="pt-BR" sz="4000" b="1" dirty="0"/>
              <a:t> (</a:t>
            </a:r>
            <a:r>
              <a:rPr lang="pt-BR" sz="4000" b="1" dirty="0" err="1"/>
              <a:t>s.isEmpty</a:t>
            </a:r>
            <a:r>
              <a:rPr lang="pt-BR" sz="4000" b="1" dirty="0"/>
              <a:t>()) </a:t>
            </a:r>
          </a:p>
          <a:p>
            <a:r>
              <a:rPr lang="pt-BR" sz="4000" dirty="0"/>
              <a:t>         </a:t>
            </a:r>
            <a:r>
              <a:rPr lang="pt-BR" sz="4000" dirty="0" err="1"/>
              <a:t>System.</a:t>
            </a:r>
            <a:r>
              <a:rPr lang="pt-BR" sz="4000" b="1" i="1" dirty="0" err="1"/>
              <a:t>out.println</a:t>
            </a:r>
            <a:r>
              <a:rPr lang="pt-BR" sz="4000" b="1" i="1" dirty="0"/>
              <a:t>("Pilha esta vazia"); </a:t>
            </a:r>
          </a:p>
          <a:p>
            <a:r>
              <a:rPr lang="pt-BR" sz="4000" b="1" dirty="0" err="1"/>
              <a:t>else</a:t>
            </a:r>
            <a:endParaRPr lang="pt-BR" sz="4000" b="1" dirty="0"/>
          </a:p>
          <a:p>
            <a:r>
              <a:rPr lang="pt-BR" sz="4000" dirty="0"/>
              <a:t>         </a:t>
            </a:r>
            <a:r>
              <a:rPr lang="pt-BR" sz="4000" dirty="0" err="1"/>
              <a:t>System.</a:t>
            </a:r>
            <a:r>
              <a:rPr lang="pt-BR" sz="4000" b="1" i="1" dirty="0" err="1"/>
              <a:t>out.println</a:t>
            </a:r>
            <a:r>
              <a:rPr lang="pt-BR" sz="4000" b="1" i="1" dirty="0"/>
              <a:t>("</a:t>
            </a:r>
            <a:r>
              <a:rPr lang="pt-BR" sz="4000" b="1" i="1" dirty="0" err="1"/>
              <a:t>Minimo</a:t>
            </a:r>
            <a:r>
              <a:rPr lang="pt-BR" sz="4000" b="1" i="1" dirty="0"/>
              <a:t> elemento " + </a:t>
            </a:r>
          </a:p>
          <a:p>
            <a:r>
              <a:rPr lang="pt-BR" sz="4000" dirty="0"/>
              <a:t>                            " na pilha é: " + </a:t>
            </a:r>
            <a:r>
              <a:rPr lang="pt-BR" sz="4000" dirty="0" err="1"/>
              <a:t>minEle</a:t>
            </a:r>
            <a:r>
              <a:rPr lang="pt-BR" sz="4000" dirty="0"/>
              <a:t>); </a:t>
            </a:r>
          </a:p>
          <a:p>
            <a:r>
              <a:rPr lang="pt-BR" dirty="0"/>
              <a:t> } </a:t>
            </a:r>
            <a:endParaRPr lang="pt-BR" sz="5400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698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384344" y="3542437"/>
            <a:ext cx="20241216" cy="8063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60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Métodos usados classe </a:t>
            </a:r>
            <a:r>
              <a:rPr lang="pt-BR" sz="6000" b="1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Main</a:t>
            </a:r>
            <a:endParaRPr lang="pt-BR" sz="6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  <a:p>
            <a:r>
              <a:rPr lang="pt-BR" sz="4000" dirty="0" err="1"/>
              <a:t>MyStack</a:t>
            </a:r>
            <a:r>
              <a:rPr lang="pt-BR" sz="4000" dirty="0"/>
              <a:t> s = </a:t>
            </a:r>
            <a:r>
              <a:rPr lang="pt-BR" sz="4000" b="1" dirty="0"/>
              <a:t>new </a:t>
            </a:r>
            <a:r>
              <a:rPr lang="pt-BR" sz="4000" b="1" dirty="0" err="1"/>
              <a:t>MyStack</a:t>
            </a:r>
            <a:r>
              <a:rPr lang="pt-BR" sz="4000" b="1" dirty="0"/>
              <a:t>(); </a:t>
            </a:r>
          </a:p>
          <a:p>
            <a:r>
              <a:rPr lang="pt-BR" sz="4000" dirty="0" err="1"/>
              <a:t>s.push</a:t>
            </a:r>
            <a:r>
              <a:rPr lang="pt-BR" sz="4000" dirty="0"/>
              <a:t>(3); </a:t>
            </a:r>
          </a:p>
          <a:p>
            <a:r>
              <a:rPr lang="pt-BR" sz="4000" dirty="0" err="1"/>
              <a:t>s.push</a:t>
            </a:r>
            <a:r>
              <a:rPr lang="pt-BR" sz="4000" dirty="0"/>
              <a:t>(5); </a:t>
            </a:r>
          </a:p>
          <a:p>
            <a:r>
              <a:rPr lang="pt-BR" sz="4000" b="1" dirty="0" err="1"/>
              <a:t>s.getMin</a:t>
            </a:r>
            <a:r>
              <a:rPr lang="pt-BR" sz="4000" b="1" dirty="0"/>
              <a:t>(); </a:t>
            </a:r>
          </a:p>
          <a:p>
            <a:r>
              <a:rPr lang="pt-BR" sz="4000" dirty="0" err="1"/>
              <a:t>s.push</a:t>
            </a:r>
            <a:r>
              <a:rPr lang="pt-BR" sz="4000" dirty="0"/>
              <a:t>(1); </a:t>
            </a:r>
          </a:p>
          <a:p>
            <a:r>
              <a:rPr lang="pt-BR" sz="4000" b="1" dirty="0" err="1"/>
              <a:t>s.getMin</a:t>
            </a:r>
            <a:r>
              <a:rPr lang="pt-BR" sz="4000" b="1" dirty="0"/>
              <a:t>(); </a:t>
            </a:r>
          </a:p>
          <a:p>
            <a:r>
              <a:rPr lang="pt-BR" sz="4000" dirty="0" err="1"/>
              <a:t>s.pop</a:t>
            </a:r>
            <a:r>
              <a:rPr lang="pt-BR" sz="4000" dirty="0"/>
              <a:t>();  </a:t>
            </a:r>
          </a:p>
          <a:p>
            <a:r>
              <a:rPr lang="pt-BR" sz="4000" dirty="0" err="1"/>
              <a:t>s.pop</a:t>
            </a:r>
            <a:r>
              <a:rPr lang="pt-BR" sz="4000" dirty="0"/>
              <a:t>(); </a:t>
            </a:r>
          </a:p>
          <a:p>
            <a:r>
              <a:rPr lang="pt-BR" sz="4000" dirty="0" err="1"/>
              <a:t>s.getMin</a:t>
            </a:r>
            <a:r>
              <a:rPr lang="pt-BR" sz="4000" dirty="0"/>
              <a:t>();</a:t>
            </a:r>
          </a:p>
          <a:p>
            <a:r>
              <a:rPr lang="pt-BR" sz="4000" dirty="0" err="1"/>
              <a:t>s.pop</a:t>
            </a:r>
            <a:r>
              <a:rPr lang="pt-BR" sz="4000" dirty="0"/>
              <a:t>(); </a:t>
            </a:r>
          </a:p>
          <a:p>
            <a:r>
              <a:rPr lang="pt-BR" sz="4000" b="1" dirty="0" err="1"/>
              <a:t>s.getMin</a:t>
            </a:r>
            <a:r>
              <a:rPr lang="pt-BR" sz="4000" b="1" dirty="0"/>
              <a:t>();</a:t>
            </a:r>
            <a:endParaRPr lang="pt-BR" sz="4000" b="1" dirty="0">
              <a:solidFill>
                <a:schemeClr val="bg1">
                  <a:lumMod val="10000"/>
                </a:schemeClr>
              </a:solidFill>
              <a:latin typeface="+mn-lt"/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E85F2D9-92B6-1B4F-A508-76EBBB8BBD63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A0005C-7FB1-DB47-B443-7004EADD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4EDF794-5F68-564F-A3E6-290AAE9FAB4A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9C6077-949A-E740-B23E-97D437B95DBD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64C0C0-2179-8B40-B469-0B7B862FA36A}"/>
              </a:ext>
            </a:extLst>
          </p:cNvPr>
          <p:cNvSpPr/>
          <p:nvPr/>
        </p:nvSpPr>
        <p:spPr>
          <a:xfrm>
            <a:off x="1641976" y="12760607"/>
            <a:ext cx="157562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Goodrich, Michael T., and Roberto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Tamassia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Estruturas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de Dados &amp;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Algoritmos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rgbClr val="222222"/>
                </a:solidFill>
                <a:latin typeface="Arial" panose="020B0604020202020204" pitchFamily="34" charset="0"/>
              </a:rPr>
              <a:t>em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 Java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. Bookman </a:t>
            </a:r>
            <a:r>
              <a:rPr lang="en-US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Editora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2015.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63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498645" y="1934173"/>
            <a:ext cx="1724184" cy="4571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/>
          <p:nvPr/>
        </p:nvSpPr>
        <p:spPr>
          <a:xfrm>
            <a:off x="678666" y="979325"/>
            <a:ext cx="819979" cy="81997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81956" y="3007921"/>
            <a:ext cx="20652696" cy="1924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pt-BR" sz="5200" b="1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" charset="0"/>
                <a:cs typeface="Proxima Nova" charset="0"/>
              </a:rPr>
              <a:t>Referências:</a:t>
            </a:r>
          </a:p>
          <a:p>
            <a:pPr algn="just">
              <a:lnSpc>
                <a:spcPct val="120000"/>
              </a:lnSpc>
            </a:pPr>
            <a:endParaRPr lang="pt-BR" sz="5200" b="1" dirty="0">
              <a:solidFill>
                <a:schemeClr val="accent6">
                  <a:lumMod val="50000"/>
                </a:schemeClr>
              </a:solidFill>
              <a:ea typeface="Proxima Nova" charset="0"/>
              <a:cs typeface="Proxima Nova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2717125" y="2438400"/>
            <a:ext cx="1036726" cy="9906000"/>
            <a:chOff x="22169124" y="0"/>
            <a:chExt cx="1584727" cy="13716000"/>
          </a:xfrm>
        </p:grpSpPr>
        <p:sp>
          <p:nvSpPr>
            <p:cNvPr id="22" name="Shape 8276"/>
            <p:cNvSpPr/>
            <p:nvPr/>
          </p:nvSpPr>
          <p:spPr>
            <a:xfrm>
              <a:off x="22169124" y="0"/>
              <a:ext cx="418862" cy="13716000"/>
            </a:xfrm>
            <a:prstGeom prst="rect">
              <a:avLst/>
            </a:prstGeom>
            <a:solidFill>
              <a:srgbClr val="FFC34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8276"/>
            <p:cNvSpPr/>
            <p:nvPr/>
          </p:nvSpPr>
          <p:spPr>
            <a:xfrm>
              <a:off x="22744056" y="0"/>
              <a:ext cx="418862" cy="13716000"/>
            </a:xfrm>
            <a:prstGeom prst="rect">
              <a:avLst/>
            </a:prstGeom>
            <a:solidFill>
              <a:srgbClr val="F14D4B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180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8276"/>
            <p:cNvSpPr/>
            <p:nvPr/>
          </p:nvSpPr>
          <p:spPr>
            <a:xfrm>
              <a:off x="23334989" y="0"/>
              <a:ext cx="418862" cy="13716000"/>
            </a:xfrm>
            <a:prstGeom prst="rect">
              <a:avLst/>
            </a:prstGeom>
            <a:solidFill>
              <a:srgbClr val="93479B"/>
            </a:solidFill>
            <a:ln>
              <a:noFill/>
            </a:ln>
            <a:effectLst/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r>
                <a:rPr lang="pt-BR" sz="1800" dirty="0">
                  <a:solidFill>
                    <a:srgbClr val="F0F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Retângulo 10">
            <a:extLst>
              <a:ext uri="{FF2B5EF4-FFF2-40B4-BE49-F238E27FC236}">
                <a16:creationId xmlns:a16="http://schemas.microsoft.com/office/drawing/2014/main" id="{F57192DE-0E4C-7042-9EBB-ABE2561F9AF0}"/>
              </a:ext>
            </a:extLst>
          </p:cNvPr>
          <p:cNvSpPr/>
          <p:nvPr/>
        </p:nvSpPr>
        <p:spPr>
          <a:xfrm>
            <a:off x="1641976" y="1142646"/>
            <a:ext cx="14677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Estruturas de Dados</a:t>
            </a:r>
            <a:endParaRPr lang="pt-BR" sz="3200" dirty="0">
              <a:solidFill>
                <a:schemeClr val="tx1"/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E3BA8-D3B1-404B-8FD9-5261934C9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738" y="733859"/>
            <a:ext cx="1039246" cy="10392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6C332E7-DB23-284D-AF3D-D9D7E4232C83}"/>
              </a:ext>
            </a:extLst>
          </p:cNvPr>
          <p:cNvSpPr/>
          <p:nvPr/>
        </p:nvSpPr>
        <p:spPr>
          <a:xfrm>
            <a:off x="16319178" y="837983"/>
            <a:ext cx="5658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Bacharel em Engenharia de Software</a:t>
            </a:r>
          </a:p>
          <a:p>
            <a:pPr algn="r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 Narrow" panose="020B0604020202020204" pitchFamily="34" charset="0"/>
              </a:rPr>
              <a:t>Sistemas de Informação</a:t>
            </a:r>
            <a:endParaRPr lang="en-US" sz="2400" dirty="0">
              <a:latin typeface="Batang" panose="02030600000101010101" pitchFamily="18" charset="-127"/>
              <a:ea typeface="Batang" panose="02030600000101010101" pitchFamily="18" charset="-127"/>
              <a:cs typeface="Arial Narrow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6EE15-515A-9440-B3A2-0A071B7348D5}"/>
              </a:ext>
            </a:extLst>
          </p:cNvPr>
          <p:cNvCxnSpPr>
            <a:cxnSpLocks/>
          </p:cNvCxnSpPr>
          <p:nvPr/>
        </p:nvCxnSpPr>
        <p:spPr>
          <a:xfrm>
            <a:off x="22222691" y="733859"/>
            <a:ext cx="0" cy="1065445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42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8276"/>
          <p:cNvSpPr/>
          <p:nvPr/>
        </p:nvSpPr>
        <p:spPr>
          <a:xfrm>
            <a:off x="-23531" y="0"/>
            <a:ext cx="418862" cy="13716000"/>
          </a:xfrm>
          <a:prstGeom prst="rect">
            <a:avLst/>
          </a:prstGeom>
          <a:solidFill>
            <a:srgbClr val="FFC34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8276"/>
          <p:cNvSpPr/>
          <p:nvPr/>
        </p:nvSpPr>
        <p:spPr>
          <a:xfrm>
            <a:off x="18244459" y="0"/>
            <a:ext cx="6133193" cy="13716000"/>
          </a:xfrm>
          <a:prstGeom prst="rect">
            <a:avLst/>
          </a:prstGeom>
          <a:solidFill>
            <a:srgbClr val="86C66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8276"/>
          <p:cNvSpPr/>
          <p:nvPr/>
        </p:nvSpPr>
        <p:spPr>
          <a:xfrm>
            <a:off x="551401" y="0"/>
            <a:ext cx="418862" cy="13716000"/>
          </a:xfrm>
          <a:prstGeom prst="rect">
            <a:avLst/>
          </a:prstGeom>
          <a:solidFill>
            <a:srgbClr val="F14D4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8276"/>
          <p:cNvSpPr/>
          <p:nvPr/>
        </p:nvSpPr>
        <p:spPr>
          <a:xfrm>
            <a:off x="1142334" y="0"/>
            <a:ext cx="418862" cy="13716000"/>
          </a:xfrm>
          <a:prstGeom prst="rect">
            <a:avLst/>
          </a:prstGeom>
          <a:solidFill>
            <a:srgbClr val="93479B"/>
          </a:solidFill>
          <a:ln>
            <a:noFill/>
          </a:ln>
          <a:effectLst/>
        </p:spPr>
        <p:txBody>
          <a:bodyPr lIns="91425" tIns="45700" rIns="91425" bIns="45700" anchor="ctr" anchorCtr="0">
            <a:noAutofit/>
          </a:bodyPr>
          <a:lstStyle/>
          <a:p>
            <a:pPr algn="ctr"/>
            <a:r>
              <a:rPr lang="pt-BR" sz="1800" dirty="0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926" y="5622272"/>
            <a:ext cx="3480254" cy="311001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3085067" y="4576210"/>
            <a:ext cx="146772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dirty="0" err="1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Obrigad</a:t>
            </a:r>
            <a:r>
              <a:rPr lang="pt-BR" sz="6600" dirty="0">
                <a:solidFill>
                  <a:schemeClr val="bg1">
                    <a:lumMod val="10000"/>
                  </a:schemeClr>
                </a:solidFill>
                <a:latin typeface="+mn-lt"/>
                <a:ea typeface="Proxima Nova Semibold" charset="0"/>
                <a:cs typeface="Proxima Nova Semibold" charset="0"/>
              </a:rPr>
              <a:t>@!</a:t>
            </a:r>
            <a:endParaRPr lang="pt-BR" sz="6600" dirty="0">
              <a:solidFill>
                <a:schemeClr val="bg1">
                  <a:lumMod val="10000"/>
                </a:schemeClr>
              </a:solidFill>
              <a:latin typeface="+mn-lt"/>
              <a:ea typeface="Proxima Nova Light" charset="0"/>
              <a:cs typeface="Proxima Nova Light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43386" y="8070784"/>
            <a:ext cx="162010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chemeClr val="bg1">
                    <a:lumMod val="10000"/>
                  </a:schemeClr>
                </a:solidFill>
                <a:latin typeface="+mj-lt"/>
                <a:ea typeface="Proxima Nova Semibold" charset="0"/>
                <a:cs typeface="Proxima Nova Semibold" charset="0"/>
              </a:rPr>
              <a:t>Bacharel em Engenharia de Software</a:t>
            </a: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  <a:p>
            <a:r>
              <a:rPr lang="pt-BR" sz="4800" dirty="0" err="1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Geferson</a:t>
            </a:r>
            <a:r>
              <a:rPr lang="pt-BR" sz="4800" dirty="0">
                <a:solidFill>
                  <a:schemeClr val="bg1">
                    <a:lumMod val="10000"/>
                  </a:schemeClr>
                </a:solidFill>
                <a:ea typeface="Proxima Nova Light" charset="0"/>
                <a:cs typeface="Proxima Nova Light" charset="0"/>
              </a:rPr>
              <a:t> Eurico dos Santos – geferson.santos@univille.br</a:t>
            </a:r>
            <a:endParaRPr lang="pt-BR" sz="4800" dirty="0">
              <a:solidFill>
                <a:schemeClr val="bg1">
                  <a:lumMod val="10000"/>
                </a:schemeClr>
              </a:solidFill>
              <a:ea typeface="Proxima Nova Semibold" charset="0"/>
              <a:cs typeface="Proxima Nova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9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319</Words>
  <Application>Microsoft Office PowerPoint</Application>
  <PresentationFormat>Personalizar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Batang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Sossai</dc:creator>
  <cp:lastModifiedBy>GEFERSON EURICO DOS SANTOS</cp:lastModifiedBy>
  <cp:revision>275</cp:revision>
  <dcterms:modified xsi:type="dcterms:W3CDTF">2019-08-15T23:25:30Z</dcterms:modified>
</cp:coreProperties>
</file>