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77" r:id="rId4"/>
    <p:sldId id="258" r:id="rId5"/>
    <p:sldId id="259" r:id="rId6"/>
    <p:sldId id="265" r:id="rId7"/>
    <p:sldId id="261" r:id="rId8"/>
    <p:sldId id="264" r:id="rId9"/>
    <p:sldId id="280" r:id="rId10"/>
    <p:sldId id="268" r:id="rId11"/>
    <p:sldId id="267" r:id="rId12"/>
    <p:sldId id="276" r:id="rId13"/>
    <p:sldId id="281" r:id="rId14"/>
    <p:sldId id="270" r:id="rId15"/>
    <p:sldId id="269" r:id="rId16"/>
    <p:sldId id="273" r:id="rId17"/>
    <p:sldId id="271" r:id="rId18"/>
    <p:sldId id="274" r:id="rId19"/>
    <p:sldId id="278" r:id="rId20"/>
    <p:sldId id="279" r:id="rId21"/>
    <p:sldId id="266" r:id="rId22"/>
    <p:sldId id="260"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1" autoAdjust="0"/>
  </p:normalViewPr>
  <p:slideViewPr>
    <p:cSldViewPr>
      <p:cViewPr varScale="1">
        <p:scale>
          <a:sx n="75" d="100"/>
          <a:sy n="75" d="100"/>
        </p:scale>
        <p:origin x="-159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57E1E-2B70-43D4-B0E0-6955748132D1}" type="datetimeFigureOut">
              <a:rPr lang="en-US" smtClean="0"/>
              <a:t>10/25/16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819C3-C1FC-40A9-BE34-0E0DC2F1541B}" type="slidenum">
              <a:rPr lang="en-US" smtClean="0"/>
              <a:t>‹#›</a:t>
            </a:fld>
            <a:endParaRPr lang="en-US"/>
          </a:p>
        </p:txBody>
      </p:sp>
    </p:spTree>
    <p:extLst>
      <p:ext uri="{BB962C8B-B14F-4D97-AF65-F5344CB8AC3E}">
        <p14:creationId xmlns:p14="http://schemas.microsoft.com/office/powerpoint/2010/main" val="81102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a:t>
            </a:fld>
            <a:endParaRPr lang="en-US"/>
          </a:p>
        </p:txBody>
      </p:sp>
    </p:spTree>
    <p:extLst>
      <p:ext uri="{BB962C8B-B14F-4D97-AF65-F5344CB8AC3E}">
        <p14:creationId xmlns:p14="http://schemas.microsoft.com/office/powerpoint/2010/main" val="154020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3</a:t>
            </a:fld>
            <a:endParaRPr lang="en-US"/>
          </a:p>
        </p:txBody>
      </p:sp>
    </p:spTree>
    <p:extLst>
      <p:ext uri="{BB962C8B-B14F-4D97-AF65-F5344CB8AC3E}">
        <p14:creationId xmlns:p14="http://schemas.microsoft.com/office/powerpoint/2010/main" val="1669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5</a:t>
            </a:fld>
            <a:endParaRPr lang="en-US"/>
          </a:p>
        </p:txBody>
      </p:sp>
    </p:spTree>
    <p:extLst>
      <p:ext uri="{BB962C8B-B14F-4D97-AF65-F5344CB8AC3E}">
        <p14:creationId xmlns:p14="http://schemas.microsoft.com/office/powerpoint/2010/main" val="389232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done imaging, you know that this</a:t>
            </a:r>
            <a:r>
              <a:rPr lang="en-US" baseline="0" dirty="0" smtClean="0"/>
              <a:t> pipeline takes a fair amount of time to setup in your lab. And there is by no means consensus on what he best algorithms are to find the region of interest and how to subtract neuropil responses. </a:t>
            </a:r>
            <a:r>
              <a:rPr lang="en-US" sz="1200" b="0" i="0" kern="1200" dirty="0" smtClean="0">
                <a:solidFill>
                  <a:schemeClr val="tx1"/>
                </a:solidFill>
                <a:effectLst/>
                <a:latin typeface="+mn-lt"/>
                <a:ea typeface="+mn-ea"/>
                <a:cs typeface="+mn-cs"/>
              </a:rPr>
              <a:t>But these are done for you here. And you have access to all levels of the data, from completely raw fluorescence traces without</a:t>
            </a:r>
            <a:r>
              <a:rPr lang="en-US" sz="1200" b="0" i="0" kern="1200" baseline="0" dirty="0" smtClean="0">
                <a:solidFill>
                  <a:schemeClr val="tx1"/>
                </a:solidFill>
                <a:effectLst/>
                <a:latin typeface="+mn-lt"/>
                <a:ea typeface="+mn-ea"/>
                <a:cs typeface="+mn-cs"/>
              </a:rPr>
              <a:t> motion correction</a:t>
            </a:r>
            <a:r>
              <a:rPr lang="en-US" sz="1200" b="0" i="0" kern="1200" dirty="0" smtClean="0">
                <a:solidFill>
                  <a:schemeClr val="tx1"/>
                </a:solidFill>
                <a:effectLst/>
                <a:latin typeface="+mn-lt"/>
                <a:ea typeface="+mn-ea"/>
                <a:cs typeface="+mn-cs"/>
              </a:rPr>
              <a:t> to each cell’s orientation selectivity index.</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8</a:t>
            </a:fld>
            <a:endParaRPr lang="en-US"/>
          </a:p>
        </p:txBody>
      </p:sp>
    </p:spTree>
    <p:extLst>
      <p:ext uri="{BB962C8B-B14F-4D97-AF65-F5344CB8AC3E}">
        <p14:creationId xmlns:p14="http://schemas.microsoft.com/office/powerpoint/2010/main" val="23687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use cells stable across all three sessions.</a:t>
            </a:r>
          </a:p>
          <a:p>
            <a:r>
              <a:rPr lang="en-US" dirty="0" smtClean="0"/>
              <a:t>But</a:t>
            </a:r>
            <a:r>
              <a:rPr lang="en-US" baseline="0" dirty="0" smtClean="0"/>
              <a:t> define population as all cells in frame.</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19</a:t>
            </a:fld>
            <a:endParaRPr lang="en-US"/>
          </a:p>
        </p:txBody>
      </p:sp>
    </p:spTree>
    <p:extLst>
      <p:ext uri="{BB962C8B-B14F-4D97-AF65-F5344CB8AC3E}">
        <p14:creationId xmlns:p14="http://schemas.microsoft.com/office/powerpoint/2010/main" val="336838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sorted</a:t>
            </a:r>
            <a:r>
              <a:rPr lang="en-US" baseline="0" dirty="0" smtClean="0"/>
              <a:t> by mean pc</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20</a:t>
            </a:fld>
            <a:endParaRPr lang="en-US"/>
          </a:p>
        </p:txBody>
      </p:sp>
    </p:spTree>
    <p:extLst>
      <p:ext uri="{BB962C8B-B14F-4D97-AF65-F5344CB8AC3E}">
        <p14:creationId xmlns:p14="http://schemas.microsoft.com/office/powerpoint/2010/main" val="329550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63271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1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201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6836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1111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15994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0DE33-FEBE-4B8B-9489-0ACF0F755D80}"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4499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0DE33-FEBE-4B8B-9489-0ACF0F755D80}"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6009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DE33-FEBE-4B8B-9489-0ACF0F755D80}"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37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98161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137630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DE33-FEBE-4B8B-9489-0ACF0F755D80}" type="datetimeFigureOut">
              <a:rPr lang="en-US" smtClean="0"/>
              <a:t>10/25/16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7328B-7476-4530-83E8-9D323A38F225}" type="slidenum">
              <a:rPr lang="en-US" smtClean="0"/>
              <a:t>‹#›</a:t>
            </a:fld>
            <a:endParaRPr lang="en-US"/>
          </a:p>
        </p:txBody>
      </p:sp>
    </p:spTree>
    <p:extLst>
      <p:ext uri="{BB962C8B-B14F-4D97-AF65-F5344CB8AC3E}">
        <p14:creationId xmlns:p14="http://schemas.microsoft.com/office/powerpoint/2010/main" val="323463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cns.org/" TargetMode="External"/><Relationship Id="rId3" Type="http://schemas.openxmlformats.org/officeDocument/2006/relationships/hyperlink" Target="http://www.buzsakilab.com/content/PDFs/Teeters2015.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leninstitute.github.io/AllenSDK/_static/examples/nb/brain_observatory.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pyter.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binder.org/repo/msarvestani/cni-j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visualcoding/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Allen Brain Observatory Dataset</a:t>
            </a:r>
            <a:endParaRPr lang="en-US" b="1" dirty="0"/>
          </a:p>
        </p:txBody>
      </p:sp>
      <p:sp>
        <p:nvSpPr>
          <p:cNvPr id="3" name="Subtitle 2"/>
          <p:cNvSpPr>
            <a:spLocks noGrp="1"/>
          </p:cNvSpPr>
          <p:nvPr>
            <p:ph type="subTitle" idx="1"/>
          </p:nvPr>
        </p:nvSpPr>
        <p:spPr>
          <a:xfrm>
            <a:off x="1371600" y="3581400"/>
            <a:ext cx="6400800" cy="1752600"/>
          </a:xfrm>
        </p:spPr>
        <p:txBody>
          <a:bodyPr/>
          <a:lstStyle/>
          <a:p>
            <a:r>
              <a:rPr lang="en-US" dirty="0" smtClean="0"/>
              <a:t>Madineh </a:t>
            </a:r>
            <a:r>
              <a:rPr lang="en-US" dirty="0" err="1" smtClean="0"/>
              <a:t>Sedigh</a:t>
            </a:r>
            <a:r>
              <a:rPr lang="en-US" dirty="0" smtClean="0"/>
              <a:t>-Sarvestani</a:t>
            </a:r>
          </a:p>
          <a:p>
            <a:r>
              <a:rPr lang="en-US" dirty="0" err="1" smtClean="0"/>
              <a:t>CNI</a:t>
            </a:r>
            <a:r>
              <a:rPr lang="en-US" dirty="0" smtClean="0"/>
              <a:t> JC @ </a:t>
            </a:r>
            <a:r>
              <a:rPr lang="en-US" dirty="0" err="1" smtClean="0"/>
              <a:t>Upenn</a:t>
            </a:r>
            <a:endParaRPr lang="en-US" dirty="0" smtClean="0"/>
          </a:p>
          <a:p>
            <a:r>
              <a:rPr lang="en-US" dirty="0" smtClean="0"/>
              <a:t>Oct 2016</a:t>
            </a:r>
            <a:endParaRPr lang="en-US" dirty="0"/>
          </a:p>
        </p:txBody>
      </p:sp>
      <p:sp>
        <p:nvSpPr>
          <p:cNvPr id="4" name="TextBox 3"/>
          <p:cNvSpPr txBox="1"/>
          <p:nvPr/>
        </p:nvSpPr>
        <p:spPr>
          <a:xfrm>
            <a:off x="1828800" y="5699156"/>
            <a:ext cx="6248400" cy="646331"/>
          </a:xfrm>
          <a:prstGeom prst="rect">
            <a:avLst/>
          </a:prstGeom>
          <a:noFill/>
        </p:spPr>
        <p:txBody>
          <a:bodyPr wrap="square" rtlCol="0">
            <a:spAutoFit/>
          </a:bodyPr>
          <a:lstStyle/>
          <a:p>
            <a:r>
              <a:rPr lang="en-US" dirty="0" smtClean="0"/>
              <a:t>[Most slides are from Allen Institute’s Marina Garrett, or the Observatory </a:t>
            </a:r>
            <a:r>
              <a:rPr lang="en-US" dirty="0"/>
              <a:t>website [</a:t>
            </a:r>
            <a:r>
              <a:rPr lang="en-US" dirty="0" err="1"/>
              <a:t>observatory.brain-map.org</a:t>
            </a:r>
            <a:r>
              <a:rPr lang="en-US" dirty="0"/>
              <a:t>/</a:t>
            </a:r>
            <a:r>
              <a:rPr lang="en-US" dirty="0" smtClean="0"/>
              <a:t>]</a:t>
            </a:r>
            <a:endParaRPr lang="en-US" dirty="0"/>
          </a:p>
        </p:txBody>
      </p:sp>
    </p:spTree>
    <p:extLst>
      <p:ext uri="{BB962C8B-B14F-4D97-AF65-F5344CB8AC3E}">
        <p14:creationId xmlns:p14="http://schemas.microsoft.com/office/powerpoint/2010/main" val="4886176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You can access some of the data (meta-data and extracted features) from the web. The rest (raw, post-processed, features) are accessible through a python package.</a:t>
            </a:r>
            <a:endParaRPr lang="en-US" sz="5400" b="1" dirty="0"/>
          </a:p>
        </p:txBody>
      </p:sp>
    </p:spTree>
    <p:extLst>
      <p:ext uri="{BB962C8B-B14F-4D97-AF65-F5344CB8AC3E}">
        <p14:creationId xmlns:p14="http://schemas.microsoft.com/office/powerpoint/2010/main" val="20866061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the Data (Web)</a:t>
            </a:r>
            <a:endParaRPr lang="en-US" b="1" dirty="0"/>
          </a:p>
        </p:txBody>
      </p:sp>
      <p:sp>
        <p:nvSpPr>
          <p:cNvPr id="3" name="Content Placeholder 2"/>
          <p:cNvSpPr>
            <a:spLocks noGrp="1"/>
          </p:cNvSpPr>
          <p:nvPr>
            <p:ph idx="1"/>
          </p:nvPr>
        </p:nvSpPr>
        <p:spPr/>
        <p:txBody>
          <a:bodyPr/>
          <a:lstStyle/>
          <a:p>
            <a:r>
              <a:rPr lang="en-US" dirty="0" smtClean="0"/>
              <a:t>Web: </a:t>
            </a:r>
            <a:r>
              <a:rPr lang="en-US" dirty="0" smtClean="0">
                <a:hlinkClick r:id="rId2"/>
              </a:rPr>
              <a:t>observatory.brain-map.org</a:t>
            </a:r>
            <a:endParaRPr lang="en-US" dirty="0" smtClean="0"/>
          </a:p>
        </p:txBody>
      </p:sp>
    </p:spTree>
    <p:extLst>
      <p:ext uri="{BB962C8B-B14F-4D97-AF65-F5344CB8AC3E}">
        <p14:creationId xmlns:p14="http://schemas.microsoft.com/office/powerpoint/2010/main" val="5069348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Format</a:t>
            </a:r>
            <a:endParaRPr lang="en-US" b="1" dirty="0"/>
          </a:p>
        </p:txBody>
      </p:sp>
      <p:sp>
        <p:nvSpPr>
          <p:cNvPr id="4" name="Content Placeholder 3"/>
          <p:cNvSpPr>
            <a:spLocks noGrp="1"/>
          </p:cNvSpPr>
          <p:nvPr>
            <p:ph idx="1"/>
          </p:nvPr>
        </p:nvSpPr>
        <p:spPr/>
        <p:txBody>
          <a:bodyPr>
            <a:normAutofit/>
          </a:bodyPr>
          <a:lstStyle/>
          <a:p>
            <a:r>
              <a:rPr lang="en-US" dirty="0" err="1" smtClean="0"/>
              <a:t>Neurodata</a:t>
            </a:r>
            <a:r>
              <a:rPr lang="en-US" dirty="0" smtClean="0"/>
              <a:t> Without Borders (</a:t>
            </a:r>
            <a:r>
              <a:rPr lang="en-US" dirty="0" err="1" smtClean="0"/>
              <a:t>NWB</a:t>
            </a:r>
            <a:r>
              <a:rPr lang="en-US" dirty="0" smtClean="0"/>
              <a:t>).</a:t>
            </a:r>
          </a:p>
          <a:p>
            <a:pPr lvl="1"/>
            <a:r>
              <a:rPr lang="en-US" dirty="0" err="1" smtClean="0"/>
              <a:t>HDF5</a:t>
            </a:r>
            <a:r>
              <a:rPr lang="en-US" dirty="0" smtClean="0"/>
              <a:t> file</a:t>
            </a:r>
          </a:p>
          <a:p>
            <a:pPr lvl="1"/>
            <a:r>
              <a:rPr lang="en-US" dirty="0" smtClean="0"/>
              <a:t>Includes stimulus data and metadata</a:t>
            </a:r>
          </a:p>
          <a:p>
            <a:r>
              <a:rPr lang="en-US" dirty="0" smtClean="0"/>
              <a:t>Used for </a:t>
            </a:r>
            <a:r>
              <a:rPr lang="en-US" dirty="0" err="1" smtClean="0"/>
              <a:t>CRCNS</a:t>
            </a:r>
            <a:r>
              <a:rPr lang="en-US" dirty="0" smtClean="0"/>
              <a:t> </a:t>
            </a:r>
            <a:r>
              <a:rPr lang="en-US" dirty="0" err="1" smtClean="0"/>
              <a:t>ephys</a:t>
            </a:r>
            <a:r>
              <a:rPr lang="en-US" dirty="0" smtClean="0"/>
              <a:t> data sets:</a:t>
            </a:r>
          </a:p>
          <a:p>
            <a:pPr lvl="1"/>
            <a:r>
              <a:rPr lang="en-US" dirty="0" smtClean="0">
                <a:solidFill>
                  <a:srgbClr val="2A0EFA"/>
                </a:solidFill>
                <a:hlinkClick r:id="rId2"/>
              </a:rPr>
              <a:t>https://crcns.org</a:t>
            </a:r>
            <a:r>
              <a:rPr lang="en-US" dirty="0" smtClean="0">
                <a:solidFill>
                  <a:srgbClr val="2A0EFA"/>
                </a:solidFill>
                <a:hlinkClick r:id="rId2"/>
              </a:rPr>
              <a:t>/</a:t>
            </a:r>
            <a:endParaRPr lang="en-US" dirty="0">
              <a:solidFill>
                <a:srgbClr val="2A0EFA"/>
              </a:solidFill>
            </a:endParaRPr>
          </a:p>
          <a:p>
            <a:r>
              <a:rPr lang="en-US" dirty="0" smtClean="0"/>
              <a:t>This</a:t>
            </a:r>
            <a:r>
              <a:rPr lang="en-US" dirty="0" smtClean="0">
                <a:hlinkClick r:id="rId3"/>
              </a:rPr>
              <a:t> paper </a:t>
            </a:r>
            <a:r>
              <a:rPr lang="en-US" dirty="0" smtClean="0"/>
              <a:t>has code snippets for </a:t>
            </a:r>
            <a:r>
              <a:rPr lang="en-US" dirty="0" err="1" smtClean="0"/>
              <a:t>reading;writing</a:t>
            </a:r>
            <a:r>
              <a:rPr lang="en-US" dirty="0" smtClean="0"/>
              <a:t> NWB data into </a:t>
            </a:r>
            <a:r>
              <a:rPr lang="en-US" dirty="0" err="1" smtClean="0"/>
              <a:t>matlab</a:t>
            </a:r>
            <a:r>
              <a:rPr lang="en-US" dirty="0" smtClean="0"/>
              <a:t> </a:t>
            </a:r>
            <a:r>
              <a:rPr lang="en-US" dirty="0"/>
              <a:t>or python</a:t>
            </a:r>
            <a:r>
              <a:rPr lang="en-US" dirty="0" smtClean="0"/>
              <a:t>:</a:t>
            </a:r>
            <a:endParaRPr lang="en-US" dirty="0" smtClean="0"/>
          </a:p>
        </p:txBody>
      </p:sp>
    </p:spTree>
    <p:extLst>
      <p:ext uri="{BB962C8B-B14F-4D97-AF65-F5344CB8AC3E}">
        <p14:creationId xmlns:p14="http://schemas.microsoft.com/office/powerpoint/2010/main" val="10448967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AllenSDK</a:t>
            </a:r>
            <a:r>
              <a:rPr lang="en-US" dirty="0" smtClean="0"/>
              <a:t> python package (toolbox) for downloading raw and processed data</a:t>
            </a:r>
          </a:p>
          <a:p>
            <a:endParaRPr lang="en-US" dirty="0"/>
          </a:p>
          <a:p>
            <a:r>
              <a:rPr lang="en-US" dirty="0" smtClean="0"/>
              <a:t>Start with this </a:t>
            </a:r>
            <a:r>
              <a:rPr lang="en-US" dirty="0" smtClean="0">
                <a:hlinkClick r:id="rId2"/>
              </a:rPr>
              <a:t>example</a:t>
            </a:r>
            <a:r>
              <a:rPr lang="en-US" dirty="0" smtClean="0"/>
              <a:t> </a:t>
            </a:r>
            <a:r>
              <a:rPr lang="en-US" dirty="0" err="1" smtClean="0"/>
              <a:t>jupyter</a:t>
            </a:r>
            <a:r>
              <a:rPr lang="en-US" dirty="0" smtClean="0"/>
              <a:t> notebook</a:t>
            </a:r>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14384951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A Jupyter/Python notebook is just a web app that lets you interactively run python code, and look at the output.</a:t>
            </a:r>
            <a:r>
              <a:rPr lang="en-US" sz="5400" dirty="0">
                <a:hlinkClick r:id="rId2"/>
              </a:rPr>
              <a:t> http://</a:t>
            </a:r>
            <a:r>
              <a:rPr lang="en-US" sz="5400" dirty="0" err="1">
                <a:hlinkClick r:id="rId2"/>
              </a:rPr>
              <a:t>jupyter.org</a:t>
            </a:r>
            <a:r>
              <a:rPr lang="en-US" sz="5400" dirty="0">
                <a:hlinkClick r:id="rId2"/>
              </a:rPr>
              <a:t>/</a:t>
            </a:r>
            <a:endParaRPr lang="en-US" sz="5400" b="1" dirty="0"/>
          </a:p>
        </p:txBody>
      </p:sp>
    </p:spTree>
    <p:extLst>
      <p:ext uri="{BB962C8B-B14F-4D97-AF65-F5344CB8AC3E}">
        <p14:creationId xmlns:p14="http://schemas.microsoft.com/office/powerpoint/2010/main" val="3958670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Run the notebook interactively (</a:t>
            </a:r>
            <a:r>
              <a:rPr lang="en-US" dirty="0" smtClean="0">
                <a:hlinkClick r:id="rId2"/>
              </a:rPr>
              <a:t>binder</a:t>
            </a:r>
            <a:r>
              <a:rPr lang="en-US" dirty="0" smtClean="0"/>
              <a:t>)</a:t>
            </a:r>
          </a:p>
          <a:p>
            <a:endParaRPr lang="en-US" dirty="0" smtClean="0"/>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25953770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096000"/>
          </a:xfrm>
        </p:spPr>
        <p:txBody>
          <a:bodyPr>
            <a:normAutofit/>
          </a:bodyPr>
          <a:lstStyle/>
          <a:p>
            <a:pPr algn="l"/>
            <a:r>
              <a:rPr lang="en-US" sz="5400" b="1" dirty="0" smtClean="0"/>
              <a:t>What do to with all this data? You could:</a:t>
            </a:r>
            <a:br>
              <a:rPr lang="en-US" sz="5400" b="1" dirty="0" smtClean="0"/>
            </a:br>
            <a:r>
              <a:rPr lang="en-US" sz="3600" b="1" dirty="0" smtClean="0"/>
              <a:t>1) benchmark various motion correction/spike-extraction algorithms</a:t>
            </a:r>
            <a:br>
              <a:rPr lang="en-US" sz="3600" b="1" dirty="0" smtClean="0"/>
            </a:br>
            <a:r>
              <a:rPr lang="en-US" sz="3600" b="1" dirty="0" smtClean="0"/>
              <a:t>2) Validate previous work on bigger dataset</a:t>
            </a:r>
            <a:br>
              <a:rPr lang="en-US" sz="3600" b="1" dirty="0" smtClean="0"/>
            </a:br>
            <a:r>
              <a:rPr lang="en-US" sz="3600" b="1" dirty="0" smtClean="0"/>
              <a:t>3) Test new theories (running?)</a:t>
            </a:r>
            <a:br>
              <a:rPr lang="en-US" sz="3600" b="1" dirty="0" smtClean="0"/>
            </a:br>
            <a:r>
              <a:rPr lang="en-US" sz="3600" b="1" dirty="0" smtClean="0"/>
              <a:t>4) Use it for teaching</a:t>
            </a:r>
            <a:endParaRPr lang="en-US" sz="3600" b="1" dirty="0"/>
          </a:p>
        </p:txBody>
      </p:sp>
    </p:spTree>
    <p:extLst>
      <p:ext uri="{BB962C8B-B14F-4D97-AF65-F5344CB8AC3E}">
        <p14:creationId xmlns:p14="http://schemas.microsoft.com/office/powerpoint/2010/main" val="28904012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a:t>
            </a:r>
            <a:r>
              <a:rPr lang="en-US" b="1" i="1" dirty="0" smtClean="0"/>
              <a:t>Not</a:t>
            </a:r>
            <a:r>
              <a:rPr lang="en-US" b="1" dirty="0" smtClean="0"/>
              <a:t> Good for:</a:t>
            </a:r>
            <a:endParaRPr lang="en-US" b="1" dirty="0"/>
          </a:p>
        </p:txBody>
      </p:sp>
      <p:sp>
        <p:nvSpPr>
          <p:cNvPr id="3" name="Content Placeholder 2"/>
          <p:cNvSpPr>
            <a:spLocks noGrp="1"/>
          </p:cNvSpPr>
          <p:nvPr>
            <p:ph idx="1"/>
          </p:nvPr>
        </p:nvSpPr>
        <p:spPr/>
        <p:txBody>
          <a:bodyPr/>
          <a:lstStyle/>
          <a:p>
            <a:r>
              <a:rPr lang="en-US" dirty="0" smtClean="0"/>
              <a:t>High temporal resolution (Calcium imaging)</a:t>
            </a:r>
          </a:p>
          <a:p>
            <a:pPr lvl="1"/>
            <a:r>
              <a:rPr lang="en-US" dirty="0" smtClean="0"/>
              <a:t>Imaging frame rate is 30 Hz</a:t>
            </a:r>
          </a:p>
          <a:p>
            <a:r>
              <a:rPr lang="en-US" dirty="0" smtClean="0"/>
              <a:t>Anything with precise spatial location</a:t>
            </a:r>
          </a:p>
          <a:p>
            <a:pPr lvl="1"/>
            <a:r>
              <a:rPr lang="en-US" dirty="0" smtClean="0"/>
              <a:t>Eye movement  (1/4 RF width) not controlled for until future release</a:t>
            </a:r>
          </a:p>
        </p:txBody>
      </p:sp>
    </p:spTree>
    <p:extLst>
      <p:ext uri="{BB962C8B-B14F-4D97-AF65-F5344CB8AC3E}">
        <p14:creationId xmlns:p14="http://schemas.microsoft.com/office/powerpoint/2010/main" val="6801548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Good for:</a:t>
            </a:r>
            <a:endParaRPr lang="en-US" b="1" dirty="0"/>
          </a:p>
        </p:txBody>
      </p:sp>
      <p:sp>
        <p:nvSpPr>
          <p:cNvPr id="3" name="Content Placeholder 2"/>
          <p:cNvSpPr>
            <a:spLocks noGrp="1"/>
          </p:cNvSpPr>
          <p:nvPr>
            <p:ph idx="1"/>
          </p:nvPr>
        </p:nvSpPr>
        <p:spPr/>
        <p:txBody>
          <a:bodyPr>
            <a:normAutofit/>
          </a:bodyPr>
          <a:lstStyle/>
          <a:p>
            <a:r>
              <a:rPr lang="en-US" dirty="0" smtClean="0"/>
              <a:t>Response variability with: areas, </a:t>
            </a:r>
            <a:r>
              <a:rPr lang="en-US" dirty="0" err="1" smtClean="0"/>
              <a:t>cre</a:t>
            </a:r>
            <a:r>
              <a:rPr lang="en-US" dirty="0" smtClean="0"/>
              <a:t>-lines, layers, running, pupil diameter (extract)</a:t>
            </a:r>
          </a:p>
          <a:p>
            <a:r>
              <a:rPr lang="en-US" dirty="0" smtClean="0"/>
              <a:t>Modeling signal and noise variability with brain state (</a:t>
            </a:r>
            <a:r>
              <a:rPr lang="en-US" dirty="0" err="1" smtClean="0"/>
              <a:t>Scholvinck</a:t>
            </a:r>
            <a:r>
              <a:rPr lang="en-US" dirty="0" smtClean="0"/>
              <a:t> 2015+)</a:t>
            </a:r>
          </a:p>
          <a:p>
            <a:r>
              <a:rPr lang="en-US" dirty="0" smtClean="0"/>
              <a:t>Encoding with correlations (Pillow 2008+) </a:t>
            </a:r>
          </a:p>
          <a:p>
            <a:pPr lvl="1"/>
            <a:r>
              <a:rPr lang="en-US" dirty="0" smtClean="0"/>
              <a:t>Also as a function of tuning similarity  (sign-rule?)</a:t>
            </a:r>
          </a:p>
          <a:p>
            <a:r>
              <a:rPr lang="en-US" dirty="0" smtClean="0"/>
              <a:t>Decoding with correlations</a:t>
            </a:r>
          </a:p>
          <a:p>
            <a:pPr lvl="1"/>
            <a:r>
              <a:rPr lang="en-US" dirty="0" smtClean="0"/>
              <a:t>Does shuffling trials reduce performance?</a:t>
            </a:r>
          </a:p>
        </p:txBody>
      </p:sp>
    </p:spTree>
    <p:extLst>
      <p:ext uri="{BB962C8B-B14F-4D97-AF65-F5344CB8AC3E}">
        <p14:creationId xmlns:p14="http://schemas.microsoft.com/office/powerpoint/2010/main" val="38214172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4"/>
            <a:ext cx="8229600" cy="1143000"/>
          </a:xfrm>
        </p:spPr>
        <p:txBody>
          <a:bodyPr>
            <a:normAutofit fontScale="90000"/>
          </a:bodyPr>
          <a:lstStyle/>
          <a:p>
            <a:r>
              <a:rPr lang="en-US" b="1" dirty="0" smtClean="0"/>
              <a:t>Population Coupling:</a:t>
            </a:r>
            <a:br>
              <a:rPr lang="en-US" b="1" dirty="0" smtClean="0"/>
            </a:br>
            <a:r>
              <a:rPr lang="en-US" b="1" dirty="0" smtClean="0"/>
              <a:t> an invariant neuronal property?</a:t>
            </a:r>
            <a:endParaRPr lang="en-US" b="1" dirty="0"/>
          </a:p>
        </p:txBody>
      </p:sp>
      <p:pic>
        <p:nvPicPr>
          <p:cNvPr id="4" name="Shape 71"/>
          <p:cNvPicPr preferRelativeResize="0"/>
          <p:nvPr/>
        </p:nvPicPr>
        <p:blipFill rotWithShape="1">
          <a:blip r:embed="rId3">
            <a:alphaModFix/>
          </a:blip>
          <a:srcRect l="1327" t="3789" r="2252" b="3505"/>
          <a:stretch/>
        </p:blipFill>
        <p:spPr>
          <a:xfrm>
            <a:off x="2244176" y="1771428"/>
            <a:ext cx="6442624" cy="4691043"/>
          </a:xfrm>
          <a:prstGeom prst="rect">
            <a:avLst/>
          </a:prstGeom>
          <a:noFill/>
          <a:ln>
            <a:noFill/>
          </a:ln>
        </p:spPr>
      </p:pic>
      <p:sp>
        <p:nvSpPr>
          <p:cNvPr id="8" name="TextBox 7"/>
          <p:cNvSpPr txBox="1"/>
          <p:nvPr/>
        </p:nvSpPr>
        <p:spPr>
          <a:xfrm>
            <a:off x="242781" y="2356035"/>
            <a:ext cx="1998280" cy="2677656"/>
          </a:xfrm>
          <a:prstGeom prst="rect">
            <a:avLst/>
          </a:prstGeom>
          <a:noFill/>
        </p:spPr>
        <p:txBody>
          <a:bodyPr wrap="square" rtlCol="0">
            <a:spAutoFit/>
          </a:bodyPr>
          <a:lstStyle/>
          <a:p>
            <a:r>
              <a:rPr lang="en-US" sz="2400" dirty="0" smtClean="0"/>
              <a:t>Pop coupling: correlation between each cell’s activity and total population activity.</a:t>
            </a:r>
          </a:p>
        </p:txBody>
      </p:sp>
      <p:sp>
        <p:nvSpPr>
          <p:cNvPr id="3" name="TextBox 2"/>
          <p:cNvSpPr txBox="1"/>
          <p:nvPr/>
        </p:nvSpPr>
        <p:spPr>
          <a:xfrm>
            <a:off x="5711672" y="1471346"/>
            <a:ext cx="1556635" cy="600164"/>
          </a:xfrm>
          <a:prstGeom prst="rect">
            <a:avLst/>
          </a:prstGeom>
          <a:noFill/>
        </p:spPr>
        <p:txBody>
          <a:bodyPr wrap="square" rtlCol="0">
            <a:spAutoFit/>
          </a:bodyPr>
          <a:lstStyle/>
          <a:p>
            <a:r>
              <a:rPr lang="en-US" sz="1100" dirty="0" smtClean="0"/>
              <a:t>PC is peak of the spike-triggered population rate (</a:t>
            </a:r>
            <a:r>
              <a:rPr lang="en-US" sz="1100" dirty="0" err="1" smtClean="0"/>
              <a:t>stPR</a:t>
            </a:r>
            <a:r>
              <a:rPr lang="en-US" sz="1100" dirty="0" smtClean="0"/>
              <a:t>)</a:t>
            </a:r>
            <a:endParaRPr lang="en-US" sz="1100" dirty="0"/>
          </a:p>
        </p:txBody>
      </p:sp>
      <p:sp>
        <p:nvSpPr>
          <p:cNvPr id="5" name="TextBox 4"/>
          <p:cNvSpPr txBox="1"/>
          <p:nvPr/>
        </p:nvSpPr>
        <p:spPr>
          <a:xfrm>
            <a:off x="2455192" y="6084514"/>
            <a:ext cx="3746789" cy="369332"/>
          </a:xfrm>
          <a:prstGeom prst="rect">
            <a:avLst/>
          </a:prstGeom>
          <a:solidFill>
            <a:schemeClr val="bg1"/>
          </a:solidFill>
        </p:spPr>
        <p:txBody>
          <a:bodyPr wrap="square" rtlCol="0">
            <a:spAutoFit/>
          </a:bodyPr>
          <a:lstStyle/>
          <a:p>
            <a:r>
              <a:rPr lang="en-US" dirty="0" err="1" smtClean="0"/>
              <a:t>Okun</a:t>
            </a:r>
            <a:r>
              <a:rPr lang="en-US" dirty="0" smtClean="0"/>
              <a:t> et al. Nature 521 (511-15), 2015</a:t>
            </a:r>
            <a:endParaRPr lang="en-US" dirty="0"/>
          </a:p>
        </p:txBody>
      </p:sp>
      <p:sp>
        <p:nvSpPr>
          <p:cNvPr id="6" name="TextBox 5"/>
          <p:cNvSpPr txBox="1"/>
          <p:nvPr/>
        </p:nvSpPr>
        <p:spPr>
          <a:xfrm>
            <a:off x="3165230" y="2091482"/>
            <a:ext cx="2100965" cy="338554"/>
          </a:xfrm>
          <a:prstGeom prst="rect">
            <a:avLst/>
          </a:prstGeom>
          <a:solidFill>
            <a:schemeClr val="bg1"/>
          </a:solidFill>
        </p:spPr>
        <p:txBody>
          <a:bodyPr wrap="square" rtlCol="0">
            <a:spAutoFit/>
          </a:bodyPr>
          <a:lstStyle/>
          <a:p>
            <a:r>
              <a:rPr lang="en-US" sz="1600" b="1" dirty="0" err="1" smtClean="0"/>
              <a:t>Okun</a:t>
            </a:r>
            <a:r>
              <a:rPr lang="en-US" sz="1600" b="1" dirty="0" smtClean="0"/>
              <a:t> et al. Figure 1</a:t>
            </a:r>
            <a:endParaRPr lang="en-US" sz="1600" b="1" dirty="0"/>
          </a:p>
        </p:txBody>
      </p:sp>
    </p:spTree>
    <p:extLst>
      <p:ext uri="{BB962C8B-B14F-4D97-AF65-F5344CB8AC3E}">
        <p14:creationId xmlns:p14="http://schemas.microsoft.com/office/powerpoint/2010/main" val="12368614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‘Window’ into the Brain</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73" y="2057400"/>
            <a:ext cx="77724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00200" y="2057400"/>
            <a:ext cx="1524000" cy="400110"/>
          </a:xfrm>
          <a:prstGeom prst="rect">
            <a:avLst/>
          </a:prstGeom>
          <a:solidFill>
            <a:schemeClr val="bg1"/>
          </a:solidFill>
        </p:spPr>
        <p:txBody>
          <a:bodyPr wrap="square" rtlCol="0">
            <a:spAutoFit/>
          </a:bodyPr>
          <a:lstStyle/>
          <a:p>
            <a:r>
              <a:rPr lang="en-US" sz="2000" b="1" dirty="0" smtClean="0"/>
              <a:t>Mouse Brain</a:t>
            </a:r>
            <a:endParaRPr lang="en-US" sz="2000" b="1" dirty="0"/>
          </a:p>
        </p:txBody>
      </p:sp>
    </p:spTree>
    <p:extLst>
      <p:ext uri="{BB962C8B-B14F-4D97-AF65-F5344CB8AC3E}">
        <p14:creationId xmlns:p14="http://schemas.microsoft.com/office/powerpoint/2010/main" val="18164419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53" r="7457" b="4205"/>
          <a:stretch/>
        </p:blipFill>
        <p:spPr>
          <a:xfrm>
            <a:off x="1001432" y="0"/>
            <a:ext cx="7343550" cy="6858000"/>
          </a:xfrm>
          <a:prstGeom prst="rect">
            <a:avLst/>
          </a:prstGeom>
        </p:spPr>
      </p:pic>
      <p:sp>
        <p:nvSpPr>
          <p:cNvPr id="3" name="TextBox 2"/>
          <p:cNvSpPr txBox="1"/>
          <p:nvPr/>
        </p:nvSpPr>
        <p:spPr>
          <a:xfrm>
            <a:off x="7640132" y="520700"/>
            <a:ext cx="1155700" cy="461665"/>
          </a:xfrm>
          <a:prstGeom prst="rect">
            <a:avLst/>
          </a:prstGeom>
          <a:noFill/>
        </p:spPr>
        <p:txBody>
          <a:bodyPr wrap="square" rtlCol="0">
            <a:spAutoFit/>
          </a:bodyPr>
          <a:lstStyle/>
          <a:p>
            <a:r>
              <a:rPr lang="en-US" sz="2400" dirty="0" smtClean="0"/>
              <a:t>strong </a:t>
            </a:r>
            <a:endParaRPr lang="en-US" sz="2400" dirty="0"/>
          </a:p>
        </p:txBody>
      </p:sp>
      <p:sp>
        <p:nvSpPr>
          <p:cNvPr id="6" name="TextBox 5"/>
          <p:cNvSpPr txBox="1"/>
          <p:nvPr/>
        </p:nvSpPr>
        <p:spPr>
          <a:xfrm>
            <a:off x="7640132" y="5753100"/>
            <a:ext cx="1155700" cy="461665"/>
          </a:xfrm>
          <a:prstGeom prst="rect">
            <a:avLst/>
          </a:prstGeom>
          <a:noFill/>
        </p:spPr>
        <p:txBody>
          <a:bodyPr wrap="square" rtlCol="0">
            <a:spAutoFit/>
          </a:bodyPr>
          <a:lstStyle/>
          <a:p>
            <a:r>
              <a:rPr lang="en-US" sz="2400" dirty="0" smtClean="0"/>
              <a:t>weak</a:t>
            </a:r>
            <a:endParaRPr lang="en-US" sz="2400" dirty="0"/>
          </a:p>
        </p:txBody>
      </p:sp>
      <p:sp>
        <p:nvSpPr>
          <p:cNvPr id="4" name="TextBox 3"/>
          <p:cNvSpPr txBox="1"/>
          <p:nvPr/>
        </p:nvSpPr>
        <p:spPr>
          <a:xfrm>
            <a:off x="482600" y="475734"/>
            <a:ext cx="1185582" cy="369332"/>
          </a:xfrm>
          <a:prstGeom prst="rect">
            <a:avLst/>
          </a:prstGeom>
          <a:noFill/>
        </p:spPr>
        <p:txBody>
          <a:bodyPr wrap="square" rtlCol="0">
            <a:spAutoFit/>
          </a:bodyPr>
          <a:lstStyle/>
          <a:p>
            <a:r>
              <a:rPr lang="en-US" dirty="0" smtClean="0">
                <a:solidFill>
                  <a:srgbClr val="0000FF"/>
                </a:solidFill>
              </a:rPr>
              <a:t>~Soloists</a:t>
            </a:r>
            <a:endParaRPr lang="en-US" dirty="0">
              <a:solidFill>
                <a:srgbClr val="0000FF"/>
              </a:solidFill>
            </a:endParaRPr>
          </a:p>
        </p:txBody>
      </p:sp>
      <p:cxnSp>
        <p:nvCxnSpPr>
          <p:cNvPr id="7" name="Straight Arrow Connector 6"/>
          <p:cNvCxnSpPr/>
          <p:nvPr/>
        </p:nvCxnSpPr>
        <p:spPr>
          <a:xfrm>
            <a:off x="600542" y="806966"/>
            <a:ext cx="98695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3630" y="5686167"/>
            <a:ext cx="1304552" cy="369332"/>
          </a:xfrm>
          <a:prstGeom prst="rect">
            <a:avLst/>
          </a:prstGeom>
          <a:noFill/>
        </p:spPr>
        <p:txBody>
          <a:bodyPr wrap="square" rtlCol="0">
            <a:spAutoFit/>
          </a:bodyPr>
          <a:lstStyle/>
          <a:p>
            <a:r>
              <a:rPr lang="en-US" dirty="0" smtClean="0">
                <a:solidFill>
                  <a:srgbClr val="FF0000"/>
                </a:solidFill>
              </a:rPr>
              <a:t>~Choristers</a:t>
            </a:r>
            <a:endParaRPr lang="en-US" dirty="0">
              <a:solidFill>
                <a:srgbClr val="FF0000"/>
              </a:solidFill>
            </a:endParaRPr>
          </a:p>
        </p:txBody>
      </p:sp>
      <p:cxnSp>
        <p:nvCxnSpPr>
          <p:cNvPr id="9" name="Straight Arrow Connector 8"/>
          <p:cNvCxnSpPr/>
          <p:nvPr/>
        </p:nvCxnSpPr>
        <p:spPr>
          <a:xfrm>
            <a:off x="381000" y="6017399"/>
            <a:ext cx="12065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902385" y="3244333"/>
            <a:ext cx="3139301" cy="369332"/>
          </a:xfrm>
          <a:prstGeom prst="rect">
            <a:avLst/>
          </a:prstGeom>
          <a:noFill/>
        </p:spPr>
        <p:txBody>
          <a:bodyPr wrap="square" rtlCol="0">
            <a:spAutoFit/>
          </a:bodyPr>
          <a:lstStyle/>
          <a:p>
            <a:r>
              <a:rPr lang="en-US" dirty="0" smtClean="0"/>
              <a:t>Rows (cells) sorted by mean PC</a:t>
            </a:r>
            <a:endParaRPr lang="en-US" dirty="0"/>
          </a:p>
        </p:txBody>
      </p:sp>
      <p:sp>
        <p:nvSpPr>
          <p:cNvPr id="5" name="TextBox 4"/>
          <p:cNvSpPr txBox="1"/>
          <p:nvPr/>
        </p:nvSpPr>
        <p:spPr>
          <a:xfrm>
            <a:off x="600542" y="845066"/>
            <a:ext cx="889001" cy="461665"/>
          </a:xfrm>
          <a:prstGeom prst="rect">
            <a:avLst/>
          </a:prstGeom>
          <a:noFill/>
        </p:spPr>
        <p:txBody>
          <a:bodyPr wrap="square" rtlCol="0">
            <a:spAutoFit/>
          </a:bodyPr>
          <a:lstStyle/>
          <a:p>
            <a:r>
              <a:rPr lang="en-US" sz="1200" dirty="0" smtClean="0"/>
              <a:t>PC low and invariant</a:t>
            </a:r>
            <a:endParaRPr lang="en-US" sz="1200" dirty="0"/>
          </a:p>
        </p:txBody>
      </p:sp>
      <p:sp>
        <p:nvSpPr>
          <p:cNvPr id="12" name="TextBox 11"/>
          <p:cNvSpPr txBox="1"/>
          <p:nvPr/>
        </p:nvSpPr>
        <p:spPr>
          <a:xfrm>
            <a:off x="512790" y="5273458"/>
            <a:ext cx="1096777" cy="461665"/>
          </a:xfrm>
          <a:prstGeom prst="rect">
            <a:avLst/>
          </a:prstGeom>
          <a:noFill/>
        </p:spPr>
        <p:txBody>
          <a:bodyPr wrap="square" rtlCol="0">
            <a:spAutoFit/>
          </a:bodyPr>
          <a:lstStyle/>
          <a:p>
            <a:r>
              <a:rPr lang="en-US" sz="1200" dirty="0" smtClean="0"/>
              <a:t>PC high and invariant</a:t>
            </a:r>
            <a:endParaRPr lang="en-US" sz="1200" dirty="0"/>
          </a:p>
        </p:txBody>
      </p:sp>
    </p:spTree>
    <p:extLst>
      <p:ext uri="{BB962C8B-B14F-4D97-AF65-F5344CB8AC3E}">
        <p14:creationId xmlns:p14="http://schemas.microsoft.com/office/powerpoint/2010/main" val="4757904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744" y="1447800"/>
            <a:ext cx="8763000" cy="1470025"/>
          </a:xfrm>
        </p:spPr>
        <p:txBody>
          <a:bodyPr>
            <a:normAutofit fontScale="90000"/>
          </a:bodyPr>
          <a:lstStyle/>
          <a:p>
            <a:r>
              <a:rPr lang="en-US" b="1" dirty="0" smtClean="0"/>
              <a:t>Slides and Jupyter notebook:</a:t>
            </a:r>
            <a:br>
              <a:rPr lang="en-US" b="1" dirty="0" smtClean="0"/>
            </a:br>
            <a:r>
              <a:rPr lang="en-US" dirty="0" smtClean="0">
                <a:solidFill>
                  <a:srgbClr val="0070C0"/>
                </a:solidFill>
              </a:rPr>
              <a:t>https://github.com/</a:t>
            </a:r>
            <a:r>
              <a:rPr lang="en-US" dirty="0" err="1" smtClean="0">
                <a:solidFill>
                  <a:srgbClr val="0070C0"/>
                </a:solidFill>
              </a:rPr>
              <a:t>msarvestani</a:t>
            </a:r>
            <a:r>
              <a:rPr lang="en-US" dirty="0" smtClean="0">
                <a:solidFill>
                  <a:srgbClr val="0070C0"/>
                </a:solidFill>
              </a:rPr>
              <a:t>/CNI-JC</a:t>
            </a:r>
            <a:endParaRPr lang="en-US" dirty="0">
              <a:solidFill>
                <a:srgbClr val="0070C0"/>
              </a:solidFill>
            </a:endParaRPr>
          </a:p>
        </p:txBody>
      </p:sp>
      <p:sp>
        <p:nvSpPr>
          <p:cNvPr id="6" name="Title 3"/>
          <p:cNvSpPr txBox="1">
            <a:spLocks/>
          </p:cNvSpPr>
          <p:nvPr/>
        </p:nvSpPr>
        <p:spPr>
          <a:xfrm>
            <a:off x="227744" y="3810000"/>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Much More info on Observatory:</a:t>
            </a:r>
            <a:br>
              <a:rPr lang="en-US" b="1" dirty="0" smtClean="0"/>
            </a:br>
            <a:r>
              <a:rPr lang="en-US" dirty="0" smtClean="0">
                <a:solidFill>
                  <a:srgbClr val="0070C0"/>
                </a:solidFill>
              </a:rPr>
              <a:t>http://observatory.brain-map.org/</a:t>
            </a:r>
            <a:endParaRPr lang="en-US" dirty="0">
              <a:solidFill>
                <a:srgbClr val="0070C0"/>
              </a:solidFill>
            </a:endParaRPr>
          </a:p>
        </p:txBody>
      </p:sp>
    </p:spTree>
    <p:extLst>
      <p:ext uri="{BB962C8B-B14F-4D97-AF65-F5344CB8AC3E}">
        <p14:creationId xmlns:p14="http://schemas.microsoft.com/office/powerpoint/2010/main" val="22846302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
            </a:r>
            <a:r>
              <a:rPr lang="en-US" dirty="0" smtClean="0"/>
              <a:t>-lines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3429"/>
            <a:ext cx="8229600" cy="3799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0443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GCaMPf6f</a:t>
            </a:r>
            <a:r>
              <a:rPr lang="en-US" dirty="0" smtClean="0"/>
              <a:t> (Chen 2013)</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799"/>
            <a:ext cx="7424759"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118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06" r="30368"/>
          <a:stretch/>
        </p:blipFill>
        <p:spPr bwMode="auto">
          <a:xfrm>
            <a:off x="20030" y="241300"/>
            <a:ext cx="9085870"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302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93" y="1524000"/>
            <a:ext cx="86487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4419600"/>
            <a:ext cx="2667000" cy="1200328"/>
          </a:xfrm>
          <a:prstGeom prst="rect">
            <a:avLst/>
          </a:prstGeom>
          <a:noFill/>
        </p:spPr>
        <p:txBody>
          <a:bodyPr wrap="square" rtlCol="0">
            <a:spAutoFit/>
          </a:bodyPr>
          <a:lstStyle/>
          <a:p>
            <a:pPr algn="ctr"/>
            <a:r>
              <a:rPr lang="en-US" sz="2400" b="1" dirty="0" smtClean="0"/>
              <a:t>Awake, head-fixed mice, looking at visual stimuli</a:t>
            </a:r>
            <a:r>
              <a:rPr lang="en-US" dirty="0" smtClean="0"/>
              <a:t>.</a:t>
            </a:r>
            <a:endParaRPr lang="en-US" dirty="0"/>
          </a:p>
        </p:txBody>
      </p:sp>
      <p:sp>
        <p:nvSpPr>
          <p:cNvPr id="6" name="TextBox 5"/>
          <p:cNvSpPr txBox="1"/>
          <p:nvPr/>
        </p:nvSpPr>
        <p:spPr>
          <a:xfrm>
            <a:off x="3124200" y="4419600"/>
            <a:ext cx="2895600" cy="1569660"/>
          </a:xfrm>
          <a:prstGeom prst="rect">
            <a:avLst/>
          </a:prstGeom>
          <a:noFill/>
        </p:spPr>
        <p:txBody>
          <a:bodyPr wrap="square" rtlCol="0">
            <a:spAutoFit/>
          </a:bodyPr>
          <a:lstStyle/>
          <a:p>
            <a:pPr algn="ctr"/>
            <a:r>
              <a:rPr lang="en-US" sz="2400" b="1" dirty="0" err="1" smtClean="0"/>
              <a:t>2P</a:t>
            </a:r>
            <a:r>
              <a:rPr lang="en-US" sz="2400" b="1" dirty="0" smtClean="0"/>
              <a:t> calcium fluorescence responses of hundreds of neurons.</a:t>
            </a:r>
            <a:endParaRPr lang="en-US" dirty="0"/>
          </a:p>
        </p:txBody>
      </p:sp>
      <p:sp>
        <p:nvSpPr>
          <p:cNvPr id="7" name="TextBox 6"/>
          <p:cNvSpPr txBox="1"/>
          <p:nvPr/>
        </p:nvSpPr>
        <p:spPr>
          <a:xfrm>
            <a:off x="5638800" y="4419600"/>
            <a:ext cx="3276599" cy="1477328"/>
          </a:xfrm>
          <a:prstGeom prst="rect">
            <a:avLst/>
          </a:prstGeom>
          <a:noFill/>
        </p:spPr>
        <p:txBody>
          <a:bodyPr wrap="square" rtlCol="0">
            <a:spAutoFit/>
          </a:bodyPr>
          <a:lstStyle/>
          <a:p>
            <a:pPr algn="ctr"/>
            <a:r>
              <a:rPr lang="en-US" sz="2400" b="1" dirty="0" smtClean="0"/>
              <a:t>+ running speed</a:t>
            </a:r>
          </a:p>
          <a:p>
            <a:pPr algn="ctr"/>
            <a:r>
              <a:rPr lang="en-US" sz="2400" b="1" dirty="0" smtClean="0"/>
              <a:t>Eye video</a:t>
            </a:r>
          </a:p>
          <a:p>
            <a:pPr algn="ctr"/>
            <a:r>
              <a:rPr lang="en-US" sz="2400" b="1" dirty="0" smtClean="0"/>
              <a:t>Mouse behavior</a:t>
            </a:r>
          </a:p>
          <a:p>
            <a:pPr algn="ctr"/>
            <a:endParaRPr lang="en-US" dirty="0"/>
          </a:p>
        </p:txBody>
      </p:sp>
    </p:spTree>
    <p:extLst>
      <p:ext uri="{BB962C8B-B14F-4D97-AF65-F5344CB8AC3E}">
        <p14:creationId xmlns:p14="http://schemas.microsoft.com/office/powerpoint/2010/main" val="30906183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495800"/>
          </a:xfrm>
        </p:spPr>
        <p:txBody>
          <a:bodyPr>
            <a:normAutofit fontScale="90000"/>
          </a:bodyPr>
          <a:lstStyle/>
          <a:p>
            <a:pPr algn="l"/>
            <a:r>
              <a:rPr lang="en-US" sz="4900" b="1" dirty="0" smtClean="0"/>
              <a:t>Genetic tools (</a:t>
            </a:r>
            <a:r>
              <a:rPr lang="en-US" sz="4900" b="1" dirty="0" err="1" smtClean="0"/>
              <a:t>Cre</a:t>
            </a:r>
            <a:r>
              <a:rPr lang="en-US" sz="4900" b="1" dirty="0" smtClean="0"/>
              <a:t>-lines x </a:t>
            </a:r>
            <a:r>
              <a:rPr lang="en-US" sz="4900" b="1" dirty="0" err="1" smtClean="0"/>
              <a:t>GCamp</a:t>
            </a:r>
            <a:r>
              <a:rPr lang="en-US" sz="4900" b="1" dirty="0" smtClean="0"/>
              <a:t>) are used to make specific cell types glow. Observatory dataset uses mice from 4 </a:t>
            </a:r>
            <a:r>
              <a:rPr lang="en-US" sz="4900" b="1" dirty="0" err="1" smtClean="0"/>
              <a:t>cre</a:t>
            </a:r>
            <a:r>
              <a:rPr lang="en-US" sz="4900" b="1" dirty="0" smtClean="0"/>
              <a:t>-lines (all </a:t>
            </a:r>
            <a:r>
              <a:rPr lang="en-US" sz="4900" b="1" dirty="0" err="1" smtClean="0"/>
              <a:t>exc</a:t>
            </a:r>
            <a:r>
              <a:rPr lang="en-US" sz="4900" b="1" dirty="0" smtClean="0"/>
              <a:t>). 7 more (</a:t>
            </a:r>
            <a:r>
              <a:rPr lang="en-US" sz="4900" b="1" dirty="0" err="1" smtClean="0"/>
              <a:t>exc</a:t>
            </a:r>
            <a:r>
              <a:rPr lang="en-US" sz="4900" b="1" dirty="0" smtClean="0"/>
              <a:t>/</a:t>
            </a:r>
            <a:r>
              <a:rPr lang="en-US" sz="4900" b="1" dirty="0" err="1" smtClean="0"/>
              <a:t>inh</a:t>
            </a:r>
            <a:r>
              <a:rPr lang="en-US" sz="4900" b="1" dirty="0" smtClean="0"/>
              <a:t>) planned for release.</a:t>
            </a:r>
            <a:r>
              <a:rPr lang="en-US" sz="4900" dirty="0" smtClean="0"/>
              <a:t/>
            </a:r>
            <a:br>
              <a:rPr lang="en-US" sz="4900" dirty="0" smtClean="0"/>
            </a:br>
            <a:r>
              <a:rPr lang="en-US" b="1" dirty="0" smtClean="0"/>
              <a:t/>
            </a:r>
            <a:br>
              <a:rPr lang="en-US" b="1" dirty="0" smtClean="0"/>
            </a:br>
            <a:endParaRPr lang="en-US" b="1" dirty="0"/>
          </a:p>
        </p:txBody>
      </p:sp>
    </p:spTree>
    <p:extLst>
      <p:ext uri="{BB962C8B-B14F-4D97-AF65-F5344CB8AC3E}">
        <p14:creationId xmlns:p14="http://schemas.microsoft.com/office/powerpoint/2010/main" val="21029266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Dataset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28800"/>
            <a:ext cx="90297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775625"/>
            <a:ext cx="2286000" cy="461665"/>
          </a:xfrm>
          <a:prstGeom prst="rect">
            <a:avLst/>
          </a:prstGeom>
          <a:noFill/>
        </p:spPr>
        <p:txBody>
          <a:bodyPr wrap="square" rtlCol="0">
            <a:spAutoFit/>
          </a:bodyPr>
          <a:lstStyle/>
          <a:p>
            <a:r>
              <a:rPr lang="en-US" sz="2400" b="1" dirty="0" smtClean="0"/>
              <a:t>4 Visual areas</a:t>
            </a:r>
            <a:endParaRPr lang="en-US" sz="2400" b="1" dirty="0"/>
          </a:p>
        </p:txBody>
      </p:sp>
      <p:sp>
        <p:nvSpPr>
          <p:cNvPr id="6" name="TextBox 5"/>
          <p:cNvSpPr txBox="1"/>
          <p:nvPr/>
        </p:nvSpPr>
        <p:spPr>
          <a:xfrm>
            <a:off x="3048000" y="4775625"/>
            <a:ext cx="2286000" cy="461665"/>
          </a:xfrm>
          <a:prstGeom prst="rect">
            <a:avLst/>
          </a:prstGeom>
          <a:noFill/>
        </p:spPr>
        <p:txBody>
          <a:bodyPr wrap="square" rtlCol="0">
            <a:spAutoFit/>
          </a:bodyPr>
          <a:lstStyle/>
          <a:p>
            <a:r>
              <a:rPr lang="en-US" sz="2400" b="1" dirty="0" smtClean="0"/>
              <a:t>4 </a:t>
            </a:r>
            <a:r>
              <a:rPr lang="en-US" sz="2400" b="1" dirty="0" err="1" smtClean="0"/>
              <a:t>cre</a:t>
            </a:r>
            <a:r>
              <a:rPr lang="en-US" sz="2400" b="1" dirty="0" smtClean="0"/>
              <a:t>-lines</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797" t="5252" r="6037" b="6906"/>
          <a:stretch/>
        </p:blipFill>
        <p:spPr bwMode="auto">
          <a:xfrm>
            <a:off x="301593" y="2527955"/>
            <a:ext cx="2516298" cy="2228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1080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Standardized, Dataset</a:t>
            </a:r>
            <a:endParaRPr lang="en-US"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8206566" cy="249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47935" y="5410200"/>
            <a:ext cx="5791200" cy="461665"/>
          </a:xfrm>
          <a:prstGeom prst="rect">
            <a:avLst/>
          </a:prstGeom>
          <a:noFill/>
        </p:spPr>
        <p:txBody>
          <a:bodyPr wrap="square" rtlCol="0">
            <a:spAutoFit/>
          </a:bodyPr>
          <a:lstStyle/>
          <a:p>
            <a:r>
              <a:rPr lang="en-US" sz="2400" b="1" dirty="0" smtClean="0"/>
              <a:t>Quality control throws out bad data</a:t>
            </a:r>
            <a:endParaRPr lang="en-US" sz="2400" b="1" dirty="0"/>
          </a:p>
        </p:txBody>
      </p:sp>
    </p:spTree>
    <p:extLst>
      <p:ext uri="{BB962C8B-B14F-4D97-AF65-F5344CB8AC3E}">
        <p14:creationId xmlns:p14="http://schemas.microsoft.com/office/powerpoint/2010/main" val="7310003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5400" b="1" dirty="0" err="1" smtClean="0"/>
              <a:t>2P</a:t>
            </a:r>
            <a:r>
              <a:rPr lang="en-US" sz="5400" b="1" dirty="0" smtClean="0"/>
              <a:t> Data Generation</a:t>
            </a:r>
            <a:endParaRPr lang="en-US" sz="54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464" y="2365218"/>
            <a:ext cx="3754336" cy="192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3942" t="37999" r="2118"/>
          <a:stretch/>
        </p:blipFill>
        <p:spPr bwMode="auto">
          <a:xfrm>
            <a:off x="228600" y="2129338"/>
            <a:ext cx="2743200" cy="215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726602" y="3078343"/>
            <a:ext cx="2759798" cy="60851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74202" y="3810000"/>
            <a:ext cx="481719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Motion correction</a:t>
            </a:r>
          </a:p>
          <a:p>
            <a:pPr marL="285750" indent="-285750">
              <a:buFont typeface="Arial" panose="020B0604020202020204" pitchFamily="34" charset="0"/>
              <a:buChar char="•"/>
            </a:pPr>
            <a:r>
              <a:rPr lang="en-US" dirty="0" smtClean="0"/>
              <a:t>Segmentation (find cells)</a:t>
            </a:r>
          </a:p>
          <a:p>
            <a:pPr marL="285750" indent="-285750">
              <a:buFont typeface="Arial" panose="020B0604020202020204" pitchFamily="34" charset="0"/>
              <a:buChar char="•"/>
            </a:pPr>
            <a:r>
              <a:rPr lang="en-US" dirty="0" smtClean="0"/>
              <a:t>Registration (match cells)</a:t>
            </a:r>
          </a:p>
          <a:p>
            <a:pPr marL="285750" indent="-285750">
              <a:buFont typeface="Arial" panose="020B0604020202020204" pitchFamily="34" charset="0"/>
              <a:buChar char="•"/>
            </a:pPr>
            <a:r>
              <a:rPr lang="en-US" dirty="0" smtClean="0"/>
              <a:t>Fluorescence extraction</a:t>
            </a:r>
          </a:p>
          <a:p>
            <a:pPr marL="285750" indent="-285750">
              <a:buFont typeface="Arial" panose="020B0604020202020204" pitchFamily="34" charset="0"/>
              <a:buChar char="•"/>
            </a:pPr>
            <a:r>
              <a:rPr lang="en-US" dirty="0" smtClean="0"/>
              <a:t>Background subtraction</a:t>
            </a:r>
          </a:p>
          <a:p>
            <a:pPr marL="285750" indent="-285750">
              <a:buFont typeface="Arial" panose="020B0604020202020204" pitchFamily="34" charset="0"/>
              <a:buChar char="•"/>
            </a:pPr>
            <a:r>
              <a:rPr lang="en-US" dirty="0" smtClean="0"/>
              <a:t>Data pre-processing (temporal alignment, </a:t>
            </a:r>
            <a:r>
              <a:rPr lang="en-US" dirty="0" err="1" smtClean="0"/>
              <a:t>etc</a:t>
            </a:r>
            <a:r>
              <a:rPr lang="en-US" dirty="0" smtClean="0"/>
              <a:t>)</a:t>
            </a:r>
          </a:p>
          <a:p>
            <a:pPr marL="285750" indent="-285750">
              <a:buFont typeface="Arial" panose="020B0604020202020204" pitchFamily="34" charset="0"/>
              <a:buChar char="•"/>
            </a:pPr>
            <a:r>
              <a:rPr lang="en-US" sz="2000" dirty="0" smtClean="0">
                <a:solidFill>
                  <a:srgbClr val="FF0000"/>
                </a:solidFill>
              </a:rPr>
              <a:t>Compute </a:t>
            </a:r>
            <a:r>
              <a:rPr lang="en-US" sz="2000" dirty="0" err="1" smtClean="0">
                <a:solidFill>
                  <a:srgbClr val="FF0000"/>
                </a:solidFill>
              </a:rPr>
              <a:t>df</a:t>
            </a:r>
            <a:r>
              <a:rPr lang="en-US" sz="2000" dirty="0" smtClean="0">
                <a:solidFill>
                  <a:srgbClr val="FF0000"/>
                </a:solidFill>
              </a:rPr>
              <a:t>/f</a:t>
            </a:r>
          </a:p>
          <a:p>
            <a:pPr marL="285750" indent="-285750">
              <a:buFont typeface="Arial" panose="020B0604020202020204" pitchFamily="34" charset="0"/>
              <a:buChar char="•"/>
            </a:pPr>
            <a:r>
              <a:rPr lang="en-US" sz="2000" dirty="0" smtClean="0">
                <a:solidFill>
                  <a:srgbClr val="FF0000"/>
                </a:solidFill>
              </a:rPr>
              <a:t>Compute stimulus-specific response features</a:t>
            </a:r>
          </a:p>
          <a:p>
            <a:pPr marL="285750" indent="-285750">
              <a:buFont typeface="Arial" panose="020B0604020202020204" pitchFamily="34" charset="0"/>
              <a:buChar char="•"/>
            </a:pPr>
            <a:endParaRPr lang="en-US" dirty="0" smtClean="0"/>
          </a:p>
        </p:txBody>
      </p:sp>
      <p:sp>
        <p:nvSpPr>
          <p:cNvPr id="3" name="TextBox 2"/>
          <p:cNvSpPr txBox="1"/>
          <p:nvPr/>
        </p:nvSpPr>
        <p:spPr>
          <a:xfrm>
            <a:off x="457200" y="4876800"/>
            <a:ext cx="2057400" cy="923330"/>
          </a:xfrm>
          <a:prstGeom prst="rect">
            <a:avLst/>
          </a:prstGeom>
          <a:noFill/>
        </p:spPr>
        <p:txBody>
          <a:bodyPr wrap="square" rtlCol="0">
            <a:spAutoFit/>
          </a:bodyPr>
          <a:lstStyle/>
          <a:p>
            <a:r>
              <a:rPr lang="en-US" b="1" dirty="0" smtClean="0">
                <a:solidFill>
                  <a:srgbClr val="FF0000"/>
                </a:solidFill>
              </a:rPr>
              <a:t>All raw (pre-processed) data also available.</a:t>
            </a:r>
            <a:endParaRPr lang="en-US" b="1" dirty="0">
              <a:solidFill>
                <a:srgbClr val="FF0000"/>
              </a:solidFill>
            </a:endParaRPr>
          </a:p>
        </p:txBody>
      </p:sp>
    </p:spTree>
    <p:extLst>
      <p:ext uri="{BB962C8B-B14F-4D97-AF65-F5344CB8AC3E}">
        <p14:creationId xmlns:p14="http://schemas.microsoft.com/office/powerpoint/2010/main" val="4050763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Pre-calculated Response Features</a:t>
            </a:r>
            <a:endParaRPr lang="en-US" b="1" dirty="0"/>
          </a:p>
        </p:txBody>
      </p:sp>
      <p:sp>
        <p:nvSpPr>
          <p:cNvPr id="3" name="Content Placeholder 2"/>
          <p:cNvSpPr>
            <a:spLocks noGrp="1"/>
          </p:cNvSpPr>
          <p:nvPr>
            <p:ph idx="1"/>
          </p:nvPr>
        </p:nvSpPr>
        <p:spPr/>
        <p:txBody>
          <a:bodyPr>
            <a:normAutofit lnSpcReduction="10000"/>
          </a:bodyPr>
          <a:lstStyle/>
          <a:p>
            <a:r>
              <a:rPr lang="en-US" dirty="0" smtClean="0">
                <a:hlinkClick r:id="rId2"/>
              </a:rPr>
              <a:t>Stimuli</a:t>
            </a:r>
            <a:r>
              <a:rPr lang="en-US" dirty="0" smtClean="0"/>
              <a:t>, shown in three 1 hour sessions</a:t>
            </a:r>
          </a:p>
          <a:p>
            <a:endParaRPr lang="en-US" dirty="0"/>
          </a:p>
          <a:p>
            <a:r>
              <a:rPr lang="en-US" dirty="0"/>
              <a:t>Receptive field</a:t>
            </a:r>
          </a:p>
          <a:p>
            <a:r>
              <a:rPr lang="en-US" dirty="0" smtClean="0"/>
              <a:t>Response reliability for each stimulus type</a:t>
            </a:r>
          </a:p>
          <a:p>
            <a:r>
              <a:rPr lang="en-US" dirty="0" smtClean="0"/>
              <a:t>Orientation/direction selectivity</a:t>
            </a:r>
          </a:p>
          <a:p>
            <a:r>
              <a:rPr lang="en-US" dirty="0" smtClean="0"/>
              <a:t>Preferred: </a:t>
            </a:r>
            <a:r>
              <a:rPr lang="en-US" dirty="0" err="1" smtClean="0"/>
              <a:t>tf</a:t>
            </a:r>
            <a:r>
              <a:rPr lang="en-US" dirty="0" smtClean="0"/>
              <a:t>, </a:t>
            </a:r>
            <a:r>
              <a:rPr lang="en-US" dirty="0" err="1" smtClean="0"/>
              <a:t>sf</a:t>
            </a:r>
            <a:r>
              <a:rPr lang="en-US" dirty="0" smtClean="0"/>
              <a:t>, orientation, natural image frame</a:t>
            </a:r>
          </a:p>
          <a:p>
            <a:r>
              <a:rPr lang="en-US" dirty="0" smtClean="0"/>
              <a:t>Modulating by running</a:t>
            </a:r>
          </a:p>
        </p:txBody>
      </p:sp>
    </p:spTree>
    <p:extLst>
      <p:ext uri="{BB962C8B-B14F-4D97-AF65-F5344CB8AC3E}">
        <p14:creationId xmlns:p14="http://schemas.microsoft.com/office/powerpoint/2010/main" val="3184108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702</Words>
  <Application>Microsoft Macintosh PowerPoint</Application>
  <PresentationFormat>On-screen Show (4:3)</PresentationFormat>
  <Paragraphs>92</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Allen Brain Observatory Dataset</vt:lpstr>
      <vt:lpstr>A ‘Window’ into the Brain</vt:lpstr>
      <vt:lpstr>PowerPoint Presentation</vt:lpstr>
      <vt:lpstr>PowerPoint Presentation</vt:lpstr>
      <vt:lpstr>Genetic tools (Cre-lines x GCamp) are used to make specific cell types glow. Observatory dataset uses mice from 4 cre-lines (all exc). 7 more (exc/inh) planned for release.  </vt:lpstr>
      <vt:lpstr>A Rich Dataset</vt:lpstr>
      <vt:lpstr>A Rich, Standardized, Dataset</vt:lpstr>
      <vt:lpstr>2P Data Generation</vt:lpstr>
      <vt:lpstr>Pre-calculated Response Features</vt:lpstr>
      <vt:lpstr>You can access some of the data (meta-data and extracted features) from the web. The rest (raw, post-processed, features) are accessible through a python package.</vt:lpstr>
      <vt:lpstr>Accessing the Data (Web)</vt:lpstr>
      <vt:lpstr>Data Format</vt:lpstr>
      <vt:lpstr>PowerPoint Presentation</vt:lpstr>
      <vt:lpstr>A Jupyter/Python notebook is just a web app that lets you interactively run python code, and look at the output. http://jupyter.org/</vt:lpstr>
      <vt:lpstr>PowerPoint Presentation</vt:lpstr>
      <vt:lpstr>What do to with all this data? You could: 1) benchmark various motion correction/spike-extraction algorithms 2) Validate previous work on bigger dataset 3) Test new theories (running?) 4) Use it for teaching</vt:lpstr>
      <vt:lpstr>Observatory Data Not Good for:</vt:lpstr>
      <vt:lpstr>Observatory Data Good for:</vt:lpstr>
      <vt:lpstr>Population Coupling:  an invariant neuronal property?</vt:lpstr>
      <vt:lpstr>PowerPoint Presentation</vt:lpstr>
      <vt:lpstr>Slides and Jupyter notebook: https://github.com/msarvestani/CNI-JC</vt:lpstr>
      <vt:lpstr>Cre-lines</vt:lpstr>
      <vt:lpstr>GCaMPf6f (Chen 2013)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 Brain Observatory Dataset</dc:title>
  <dc:creator>Madineh</dc:creator>
  <cp:lastModifiedBy>madineh sarvestani</cp:lastModifiedBy>
  <cp:revision>48</cp:revision>
  <dcterms:created xsi:type="dcterms:W3CDTF">2016-10-23T17:47:50Z</dcterms:created>
  <dcterms:modified xsi:type="dcterms:W3CDTF">2016-10-25T05:23:06Z</dcterms:modified>
</cp:coreProperties>
</file>