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>
      <p:extLst>
        <p:ext uri="{E3EDB536-0D56-4F60-86BA-61A60CA02DAB}">
          <p202:designTagLst xmlns:p202="http://schemas.microsoft.com/office/powerpoint/2020/02/main">
            <p202:designTag name="BPID" val="{B1F130E5-C374-4532-B783-55E8006AC657}"/>
          </p202:designTagLst>
        </p:ext>
      </p:extLst>
    </p:sldId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8" r:id="rId12"/>
    <p:sldId id="266" r:id="rId13"/>
    <p:sldId id="275" r:id="rId14"/>
    <p:sldId id="267" r:id="rId15"/>
    <p:sldId id="278" r:id="rId16"/>
    <p:sldId id="272" r:id="rId17"/>
    <p:sldId id="276" r:id="rId18"/>
    <p:sldId id="269" r:id="rId19"/>
    <p:sldId id="270" r:id="rId20"/>
    <p:sldId id="273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327"/>
  </p:normalViewPr>
  <p:slideViewPr>
    <p:cSldViewPr snapToGrid="0">
      <p:cViewPr varScale="1">
        <p:scale>
          <a:sx n="219" d="100"/>
          <a:sy n="2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93FAB5-D423-4F43-A0D3-50B1FF02DB69}" type="doc">
      <dgm:prSet loTypeId="urn:microsoft.com/office/officeart/2005/8/layout/arrow6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15A7169-DDF9-CC41-BD15-95714A4794B8}">
      <dgm:prSet phldrT="[Text]"/>
      <dgm:spPr/>
      <dgm:t>
        <a:bodyPr/>
        <a:lstStyle/>
        <a:p>
          <a:r>
            <a:rPr lang="en-US" dirty="0"/>
            <a:t>High Level</a:t>
          </a:r>
        </a:p>
      </dgm:t>
    </dgm:pt>
    <dgm:pt modelId="{D8859324-864E-BA41-9CE8-3CE45A1C6AAA}" type="parTrans" cxnId="{793C055F-0F43-F447-91A4-21C7430FE8D1}">
      <dgm:prSet/>
      <dgm:spPr/>
      <dgm:t>
        <a:bodyPr/>
        <a:lstStyle/>
        <a:p>
          <a:endParaRPr lang="en-US"/>
        </a:p>
      </dgm:t>
    </dgm:pt>
    <dgm:pt modelId="{648282A9-6BC9-EF4C-BF44-68E2494C26BA}" type="sibTrans" cxnId="{793C055F-0F43-F447-91A4-21C7430FE8D1}">
      <dgm:prSet/>
      <dgm:spPr/>
      <dgm:t>
        <a:bodyPr/>
        <a:lstStyle/>
        <a:p>
          <a:endParaRPr lang="en-US"/>
        </a:p>
      </dgm:t>
    </dgm:pt>
    <dgm:pt modelId="{4CB36CD6-10B5-0A4C-AB4F-60D8B3CE50D0}">
      <dgm:prSet phldrT="[Text]"/>
      <dgm:spPr/>
      <dgm:t>
        <a:bodyPr/>
        <a:lstStyle/>
        <a:p>
          <a:r>
            <a:rPr lang="en-US" dirty="0"/>
            <a:t>Low Level</a:t>
          </a:r>
        </a:p>
      </dgm:t>
    </dgm:pt>
    <dgm:pt modelId="{9879264B-31E3-9248-9D1D-C36DC2DA74E9}" type="parTrans" cxnId="{F7E8FBAB-63B2-C84E-A4E1-FDF016F66876}">
      <dgm:prSet/>
      <dgm:spPr/>
      <dgm:t>
        <a:bodyPr/>
        <a:lstStyle/>
        <a:p>
          <a:endParaRPr lang="en-US"/>
        </a:p>
      </dgm:t>
    </dgm:pt>
    <dgm:pt modelId="{23439BE9-AA2A-FC4B-B163-B323B2F33F40}" type="sibTrans" cxnId="{F7E8FBAB-63B2-C84E-A4E1-FDF016F66876}">
      <dgm:prSet/>
      <dgm:spPr/>
      <dgm:t>
        <a:bodyPr/>
        <a:lstStyle/>
        <a:p>
          <a:endParaRPr lang="en-US"/>
        </a:p>
      </dgm:t>
    </dgm:pt>
    <dgm:pt modelId="{0B723931-25DB-084F-8F7B-423080D9D8CB}" type="pres">
      <dgm:prSet presAssocID="{2093FAB5-D423-4F43-A0D3-50B1FF02DB69}" presName="compositeShape" presStyleCnt="0">
        <dgm:presLayoutVars>
          <dgm:chMax val="2"/>
          <dgm:dir/>
          <dgm:resizeHandles val="exact"/>
        </dgm:presLayoutVars>
      </dgm:prSet>
      <dgm:spPr/>
    </dgm:pt>
    <dgm:pt modelId="{54616CF1-B6B7-7344-BE7C-384919452685}" type="pres">
      <dgm:prSet presAssocID="{2093FAB5-D423-4F43-A0D3-50B1FF02DB69}" presName="ribbon" presStyleLbl="node1" presStyleIdx="0" presStyleCnt="1" custLinFactNeighborX="0" custLinFactNeighborY="-6273"/>
      <dgm:spPr/>
    </dgm:pt>
    <dgm:pt modelId="{B8E8DDB6-9C7B-7E41-840B-E242BC9498CD}" type="pres">
      <dgm:prSet presAssocID="{2093FAB5-D423-4F43-A0D3-50B1FF02DB69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278924E7-AF37-4640-9A76-DDDC2B566A6B}" type="pres">
      <dgm:prSet presAssocID="{2093FAB5-D423-4F43-A0D3-50B1FF02DB69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461C35C-5408-C247-BC75-FFADF4A2228E}" type="presOf" srcId="{115A7169-DDF9-CC41-BD15-95714A4794B8}" destId="{B8E8DDB6-9C7B-7E41-840B-E242BC9498CD}" srcOrd="0" destOrd="0" presId="urn:microsoft.com/office/officeart/2005/8/layout/arrow6"/>
    <dgm:cxn modelId="{793C055F-0F43-F447-91A4-21C7430FE8D1}" srcId="{2093FAB5-D423-4F43-A0D3-50B1FF02DB69}" destId="{115A7169-DDF9-CC41-BD15-95714A4794B8}" srcOrd="0" destOrd="0" parTransId="{D8859324-864E-BA41-9CE8-3CE45A1C6AAA}" sibTransId="{648282A9-6BC9-EF4C-BF44-68E2494C26BA}"/>
    <dgm:cxn modelId="{56CDC38A-591F-AD4B-9F41-E5C7880FEDBF}" type="presOf" srcId="{2093FAB5-D423-4F43-A0D3-50B1FF02DB69}" destId="{0B723931-25DB-084F-8F7B-423080D9D8CB}" srcOrd="0" destOrd="0" presId="urn:microsoft.com/office/officeart/2005/8/layout/arrow6"/>
    <dgm:cxn modelId="{F7E8FBAB-63B2-C84E-A4E1-FDF016F66876}" srcId="{2093FAB5-D423-4F43-A0D3-50B1FF02DB69}" destId="{4CB36CD6-10B5-0A4C-AB4F-60D8B3CE50D0}" srcOrd="1" destOrd="0" parTransId="{9879264B-31E3-9248-9D1D-C36DC2DA74E9}" sibTransId="{23439BE9-AA2A-FC4B-B163-B323B2F33F40}"/>
    <dgm:cxn modelId="{0BDB91F8-03AF-C349-B5F1-E775943A3A92}" type="presOf" srcId="{4CB36CD6-10B5-0A4C-AB4F-60D8B3CE50D0}" destId="{278924E7-AF37-4640-9A76-DDDC2B566A6B}" srcOrd="0" destOrd="0" presId="urn:microsoft.com/office/officeart/2005/8/layout/arrow6"/>
    <dgm:cxn modelId="{CB46CFBF-1115-CA47-879C-14C2B63CCFF5}" type="presParOf" srcId="{0B723931-25DB-084F-8F7B-423080D9D8CB}" destId="{54616CF1-B6B7-7344-BE7C-384919452685}" srcOrd="0" destOrd="0" presId="urn:microsoft.com/office/officeart/2005/8/layout/arrow6"/>
    <dgm:cxn modelId="{E75BC1D1-26D3-3344-BF9E-E9D21159B5F9}" type="presParOf" srcId="{0B723931-25DB-084F-8F7B-423080D9D8CB}" destId="{B8E8DDB6-9C7B-7E41-840B-E242BC9498CD}" srcOrd="1" destOrd="0" presId="urn:microsoft.com/office/officeart/2005/8/layout/arrow6"/>
    <dgm:cxn modelId="{15B7928C-CFEB-644F-9EC3-2D1A23625C3E}" type="presParOf" srcId="{0B723931-25DB-084F-8F7B-423080D9D8CB}" destId="{278924E7-AF37-4640-9A76-DDDC2B566A6B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16CF1-B6B7-7344-BE7C-384919452685}">
      <dsp:nvSpPr>
        <dsp:cNvPr id="0" name=""/>
        <dsp:cNvSpPr/>
      </dsp:nvSpPr>
      <dsp:spPr>
        <a:xfrm>
          <a:off x="822516" y="0"/>
          <a:ext cx="8126535" cy="3250614"/>
        </a:xfrm>
        <a:prstGeom prst="leftRightRibb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8DDB6-9C7B-7E41-840B-E242BC9498CD}">
      <dsp:nvSpPr>
        <dsp:cNvPr id="0" name=""/>
        <dsp:cNvSpPr/>
      </dsp:nvSpPr>
      <dsp:spPr>
        <a:xfrm>
          <a:off x="1797701" y="568857"/>
          <a:ext cx="2681756" cy="15928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0020" rIns="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High Level</a:t>
          </a:r>
        </a:p>
      </dsp:txBody>
      <dsp:txXfrm>
        <a:off x="1797701" y="568857"/>
        <a:ext cx="2681756" cy="1592800"/>
      </dsp:txXfrm>
    </dsp:sp>
    <dsp:sp modelId="{278924E7-AF37-4640-9A76-DDDC2B566A6B}">
      <dsp:nvSpPr>
        <dsp:cNvPr id="0" name=""/>
        <dsp:cNvSpPr/>
      </dsp:nvSpPr>
      <dsp:spPr>
        <a:xfrm>
          <a:off x="4885784" y="1088955"/>
          <a:ext cx="3169348" cy="15928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0020" rIns="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Low Level</a:t>
          </a:r>
        </a:p>
      </dsp:txBody>
      <dsp:txXfrm>
        <a:off x="4885784" y="1088955"/>
        <a:ext cx="3169348" cy="1592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August 11,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282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August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4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August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7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August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5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August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9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August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6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August 11,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5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August 11,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44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August 11,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0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August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6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August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7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August 11,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63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03D0D-B267-9E98-FA44-FE3B5F4FE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898837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Error Handling in Go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8870FCE-6DB6-8CA0-4826-0B9C21FA2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4" r="3526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794891B-68B9-F7C4-3FF7-605F61F31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88" y="3416929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8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C1F4-9DEC-D97B-31D1-46D95871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for error handling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548F2-6C01-7255-D0F9-3D2D51C4A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8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EFB280-FD2A-2403-302C-90AD0144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Basics for error handling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16FDA4-3971-4DF3-5B38-DBE043B5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Pass</a:t>
            </a:r>
          </a:p>
          <a:p>
            <a:pPr lvl="1"/>
            <a:r>
              <a:rPr lang="en-US" dirty="0"/>
              <a:t>Return the error to your caller and let them decide</a:t>
            </a:r>
          </a:p>
          <a:p>
            <a:r>
              <a:rPr lang="en-US" dirty="0"/>
              <a:t>Filter</a:t>
            </a:r>
          </a:p>
          <a:p>
            <a:pPr lvl="1"/>
            <a:r>
              <a:rPr lang="en-US" dirty="0"/>
              <a:t>Handle specific type of error but return others to your caller</a:t>
            </a:r>
          </a:p>
          <a:p>
            <a:r>
              <a:rPr lang="en-US" dirty="0"/>
              <a:t>Wrap</a:t>
            </a:r>
          </a:p>
          <a:p>
            <a:pPr lvl="1"/>
            <a:r>
              <a:rPr lang="en-US" dirty="0"/>
              <a:t>Add context to an error and return to your caller</a:t>
            </a:r>
          </a:p>
          <a:p>
            <a:r>
              <a:rPr lang="en-US" dirty="0"/>
              <a:t>Suppress</a:t>
            </a:r>
          </a:p>
          <a:p>
            <a:pPr lvl="1"/>
            <a:r>
              <a:rPr lang="en-US" dirty="0"/>
              <a:t>Silence an error completely with no regard for its meaning</a:t>
            </a:r>
          </a:p>
          <a:p>
            <a:pPr lvl="1"/>
            <a:r>
              <a:rPr lang="en-US" dirty="0"/>
              <a:t>This is dangerous and requires a strong justification (leave a comment)</a:t>
            </a:r>
          </a:p>
        </p:txBody>
      </p:sp>
    </p:spTree>
    <p:extLst>
      <p:ext uri="{BB962C8B-B14F-4D97-AF65-F5344CB8AC3E}">
        <p14:creationId xmlns:p14="http://schemas.microsoft.com/office/powerpoint/2010/main" val="336117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AFF778-603A-CF56-8A2E-362028C2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for error handling (most situations)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67D57A-6BE6-DFD6-775B-37C305863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DO: optimize for code to be scannable</a:t>
            </a:r>
          </a:p>
          <a:p>
            <a:pPr lvl="1"/>
            <a:r>
              <a:rPr lang="en-US" dirty="0"/>
              <a:t>DO NOT: access “dead” result values</a:t>
            </a:r>
          </a:p>
          <a:p>
            <a:pPr lvl="1"/>
            <a:r>
              <a:rPr lang="en-US" dirty="0"/>
              <a:t>DO NOT: return state via “dead” result values</a:t>
            </a:r>
          </a:p>
          <a:p>
            <a:pPr lvl="1"/>
            <a:r>
              <a:rPr lang="en-US" dirty="0"/>
              <a:t>AVOID: using named return values</a:t>
            </a:r>
          </a:p>
          <a:p>
            <a:pPr lvl="1"/>
            <a:r>
              <a:rPr lang="en-US" dirty="0"/>
              <a:t>DO NOT: Optimize for “single return per function”</a:t>
            </a:r>
          </a:p>
          <a:p>
            <a:r>
              <a:rPr lang="en-US" dirty="0"/>
              <a:t>DO: create simple APIs </a:t>
            </a:r>
          </a:p>
          <a:p>
            <a:pPr lvl="1"/>
            <a:r>
              <a:rPr lang="en-US" dirty="0"/>
              <a:t>DO: return “result” + error from your functions</a:t>
            </a:r>
          </a:p>
          <a:p>
            <a:pPr lvl="1"/>
            <a:r>
              <a:rPr lang="en-US" dirty="0"/>
              <a:t>DO NOT: Add an error field to a struct – this “hides” the error</a:t>
            </a:r>
          </a:p>
          <a:p>
            <a:r>
              <a:rPr lang="en-US" dirty="0"/>
              <a:t>DO: read the documentation and understand the error type</a:t>
            </a:r>
          </a:p>
          <a:p>
            <a:pPr lvl="1"/>
            <a:r>
              <a:rPr lang="en-US" dirty="0"/>
              <a:t>DO: handle errors when there’s a good reason to</a:t>
            </a:r>
          </a:p>
          <a:p>
            <a:pPr lvl="1"/>
            <a:r>
              <a:rPr lang="en-US" dirty="0"/>
              <a:t>DO: “pass” errors that you don’t have a reason to handle</a:t>
            </a:r>
          </a:p>
          <a:p>
            <a:r>
              <a:rPr lang="en-US" dirty="0"/>
              <a:t>DO NOT: suppress error values</a:t>
            </a:r>
          </a:p>
          <a:p>
            <a:r>
              <a:rPr lang="en-US" dirty="0"/>
              <a:t>CONSIDER: wrapping errors to add contextual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8010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2DDC-8B4A-194C-EBE6-8BB44346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for Panics (most situations)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F898-5130-C014-6080-E1D380CBB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NOT: Use panic() for control flow</a:t>
            </a:r>
          </a:p>
          <a:p>
            <a:r>
              <a:rPr lang="en-US" dirty="0"/>
              <a:t>DO NOT: Use panic() when an error would suffice</a:t>
            </a:r>
          </a:p>
          <a:p>
            <a:r>
              <a:rPr lang="en-US" dirty="0"/>
              <a:t>CONSIDER: Using panic() for “impossible” conditions</a:t>
            </a:r>
          </a:p>
          <a:p>
            <a:r>
              <a:rPr lang="en-US" dirty="0"/>
              <a:t>AVOID: Handling panic() in your code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1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0B29-2C29-1A54-7505-16632A6D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 for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855F-6281-AE93-7F70-AF2268622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Design should communicate with the user of your API</a:t>
            </a:r>
          </a:p>
          <a:p>
            <a:pPr lvl="1"/>
            <a:r>
              <a:rPr lang="en-US" dirty="0"/>
              <a:t>What must the user understand about your API?</a:t>
            </a:r>
          </a:p>
          <a:p>
            <a:pPr lvl="1"/>
            <a:r>
              <a:rPr lang="en-US" dirty="0"/>
              <a:t>The types of errors are part of contract and require design and documentation</a:t>
            </a:r>
          </a:p>
          <a:p>
            <a:pPr lvl="1"/>
            <a:r>
              <a:rPr lang="en-US" dirty="0"/>
              <a:t>Go’s standard library is a good example</a:t>
            </a:r>
          </a:p>
          <a:p>
            <a:pPr lvl="1"/>
            <a:r>
              <a:rPr lang="en-US" dirty="0"/>
              <a:t>Your user is always a Go programmer</a:t>
            </a:r>
          </a:p>
          <a:p>
            <a:r>
              <a:rPr lang="en-US" dirty="0"/>
              <a:t>Which APIs should have custom/documented error types?</a:t>
            </a:r>
          </a:p>
          <a:p>
            <a:pPr lvl="1"/>
            <a:r>
              <a:rPr lang="en-US" dirty="0"/>
              <a:t>Subsystem boundaries </a:t>
            </a:r>
          </a:p>
          <a:p>
            <a:pPr lvl="1"/>
            <a:r>
              <a:rPr lang="en-US" dirty="0"/>
              <a:t>Interfaces with multiple implementations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4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236C-848E-70F3-9820-32BF82FE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of error handling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95E5AF-767A-9DAD-06C1-89406EDC7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22118"/>
              </p:ext>
            </p:extLst>
          </p:nvPr>
        </p:nvGraphicFramePr>
        <p:xfrm>
          <a:off x="1210215" y="2935398"/>
          <a:ext cx="9771569" cy="3250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0DFD03-20DC-5C15-0881-B523C5BDCF5B}"/>
              </a:ext>
            </a:extLst>
          </p:cNvPr>
          <p:cNvSpPr txBox="1"/>
          <p:nvPr/>
        </p:nvSpPr>
        <p:spPr>
          <a:xfrm>
            <a:off x="139781" y="2012068"/>
            <a:ext cx="5725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to the user:</a:t>
            </a:r>
          </a:p>
          <a:p>
            <a:pPr marL="285750" indent="-285750">
              <a:buFontTx/>
              <a:buChar char="-"/>
            </a:pPr>
            <a:r>
              <a:rPr lang="en-US" dirty="0"/>
              <a:t>High context about how to present a failure</a:t>
            </a:r>
          </a:p>
          <a:p>
            <a:pPr marL="285750" indent="-285750">
              <a:buFontTx/>
              <a:buChar char="-"/>
            </a:pPr>
            <a:r>
              <a:rPr lang="en-US" dirty="0"/>
              <a:t>Low context about the type of failure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5BE61-9947-75C6-5EB2-ED6869791601}"/>
              </a:ext>
            </a:extLst>
          </p:cNvPr>
          <p:cNvSpPr txBox="1"/>
          <p:nvPr/>
        </p:nvSpPr>
        <p:spPr>
          <a:xfrm>
            <a:off x="6983221" y="2012068"/>
            <a:ext cx="4874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to the details:</a:t>
            </a:r>
          </a:p>
          <a:p>
            <a:pPr marL="285750" indent="-285750">
              <a:buFontTx/>
              <a:buChar char="-"/>
            </a:pPr>
            <a:r>
              <a:rPr lang="en-US" dirty="0"/>
              <a:t>High context about the type of failure</a:t>
            </a:r>
          </a:p>
          <a:p>
            <a:pPr marL="285750" indent="-285750">
              <a:buFontTx/>
              <a:buChar char="-"/>
            </a:pPr>
            <a:r>
              <a:rPr lang="en-US" dirty="0"/>
              <a:t>Low context about the user’s task</a:t>
            </a:r>
          </a:p>
        </p:txBody>
      </p:sp>
    </p:spTree>
    <p:extLst>
      <p:ext uri="{BB962C8B-B14F-4D97-AF65-F5344CB8AC3E}">
        <p14:creationId xmlns:p14="http://schemas.microsoft.com/office/powerpoint/2010/main" val="213659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D85F-8022-2464-884C-FFA458F2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Error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D1F96-6C73-A275-B2C9-460EA008E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45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8FB0E-C4CF-F3ED-F378-A99BA149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Summary: API Design for error handling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6008DD-2CA4-EC47-ACBF-A15A3B12E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DO: Define your own error types for interfaces and subsystems</a:t>
            </a:r>
          </a:p>
          <a:p>
            <a:pPr lvl="1"/>
            <a:r>
              <a:rPr lang="en-US" dirty="0"/>
              <a:t>DO: Document these</a:t>
            </a:r>
          </a:p>
          <a:p>
            <a:pPr lvl="1"/>
            <a:r>
              <a:rPr lang="en-US" dirty="0"/>
              <a:t>DO: Optimize for cases the user could intelligently handle</a:t>
            </a:r>
          </a:p>
          <a:p>
            <a:r>
              <a:rPr lang="en-US" dirty="0"/>
              <a:t>DO: Include fields other than “message” in your errors</a:t>
            </a:r>
          </a:p>
          <a:p>
            <a:r>
              <a:rPr lang="en-US" dirty="0"/>
              <a:t>Consider: Wrapping “root cause” errors in custom error types</a:t>
            </a:r>
          </a:p>
          <a:p>
            <a:pPr lvl="1"/>
            <a:r>
              <a:rPr lang="en-US" dirty="0"/>
              <a:t>DO: Implement Unwrap on custom errors types that support wrapping</a:t>
            </a:r>
          </a:p>
        </p:txBody>
      </p:sp>
    </p:spTree>
    <p:extLst>
      <p:ext uri="{BB962C8B-B14F-4D97-AF65-F5344CB8AC3E}">
        <p14:creationId xmlns:p14="http://schemas.microsoft.com/office/powerpoint/2010/main" val="74132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F30D-ECE3-46B0-13B7-0D6B03DC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Design for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C2CE3-4CB5-1514-EFBE-88751DC5D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is your user? </a:t>
            </a:r>
          </a:p>
          <a:p>
            <a:pPr lvl="1"/>
            <a:r>
              <a:rPr lang="en-US" dirty="0"/>
              <a:t>A computer? </a:t>
            </a:r>
          </a:p>
          <a:p>
            <a:pPr lvl="1"/>
            <a:r>
              <a:rPr lang="en-US" dirty="0"/>
              <a:t>A human-being? </a:t>
            </a:r>
          </a:p>
          <a:p>
            <a:pPr lvl="1"/>
            <a:r>
              <a:rPr lang="en-US" dirty="0"/>
              <a:t>Both?</a:t>
            </a:r>
          </a:p>
          <a:p>
            <a:r>
              <a:rPr lang="en-US" dirty="0"/>
              <a:t>User-facing error reporting should be done at the unit-of-work level</a:t>
            </a:r>
          </a:p>
          <a:p>
            <a:pPr lvl="1"/>
            <a:r>
              <a:rPr lang="en-US" dirty="0"/>
              <a:t>Unit-of-work: the boundaries of a single operation. </a:t>
            </a:r>
          </a:p>
          <a:p>
            <a:pPr lvl="1"/>
            <a:r>
              <a:rPr lang="en-US" dirty="0"/>
              <a:t>For a CLI this is a run of the program</a:t>
            </a:r>
          </a:p>
          <a:p>
            <a:pPr lvl="1"/>
            <a:r>
              <a:rPr lang="en-US" dirty="0"/>
              <a:t>For a REST API this is a single request/response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5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B69D-BD8C-C8CF-11F1-4B8EACE1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Design for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7D5A-743D-38B8-BC88-F15F8B17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goal is to report errors in the way that’s actionable for the user </a:t>
            </a:r>
          </a:p>
          <a:p>
            <a:pPr lvl="1"/>
            <a:r>
              <a:rPr lang="en-US" dirty="0"/>
              <a:t>This is a mistake that the user made and thus the user can fix</a:t>
            </a:r>
          </a:p>
          <a:p>
            <a:pPr lvl="2"/>
            <a:r>
              <a:rPr lang="en-US" dirty="0"/>
              <a:t>What info do they to fix the problem? Link to documentation?</a:t>
            </a:r>
          </a:p>
          <a:p>
            <a:pPr lvl="1"/>
            <a:r>
              <a:rPr lang="en-US" dirty="0"/>
              <a:t>This is a bug in the software, and they should ask for help</a:t>
            </a:r>
          </a:p>
          <a:p>
            <a:pPr lvl="2"/>
            <a:r>
              <a:rPr lang="en-US" dirty="0"/>
              <a:t>What information will make it easy to report an issue/ticket? Response ID? Call-Stack?</a:t>
            </a:r>
          </a:p>
          <a:p>
            <a:pPr lvl="2"/>
            <a:r>
              <a:rPr lang="en-US" dirty="0"/>
              <a:t>We want to avoid bugs in our software, but we should plan for failure.</a:t>
            </a:r>
          </a:p>
          <a:p>
            <a:pPr lvl="1"/>
            <a:r>
              <a:rPr lang="en-US" dirty="0"/>
              <a:t>This is a transient error that the user can retry and it’s not their fault</a:t>
            </a:r>
          </a:p>
          <a:p>
            <a:pPr lvl="2"/>
            <a:r>
              <a:rPr lang="en-US" dirty="0"/>
              <a:t>Minimize the set of errors that fall into this category when a human is your user</a:t>
            </a:r>
          </a:p>
          <a:p>
            <a:pPr lvl="2"/>
            <a:r>
              <a:rPr lang="en-US" dirty="0"/>
              <a:t>Sometimes retries are part of the design for when your user is a computer</a:t>
            </a:r>
          </a:p>
        </p:txBody>
      </p:sp>
    </p:spTree>
    <p:extLst>
      <p:ext uri="{BB962C8B-B14F-4D97-AF65-F5344CB8AC3E}">
        <p14:creationId xmlns:p14="http://schemas.microsoft.com/office/powerpoint/2010/main" val="146591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315B-519F-EABB-F551-790536C9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153D-B694-0A8E-568D-054ED5DA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work for incubations (hopefully, you already knew that)</a:t>
            </a:r>
          </a:p>
          <a:p>
            <a:r>
              <a:rPr lang="en-US" dirty="0"/>
              <a:t>Using Go as primary language for about 2 years (since joining Incubations)</a:t>
            </a:r>
          </a:p>
          <a:p>
            <a:r>
              <a:rPr lang="en-US" dirty="0"/>
              <a:t>Many previous years doing:</a:t>
            </a:r>
          </a:p>
          <a:p>
            <a:pPr lvl="1"/>
            <a:r>
              <a:rPr lang="en-US" dirty="0"/>
              <a:t>Compilers/Editors (</a:t>
            </a:r>
            <a:r>
              <a:rPr lang="en-US" dirty="0" err="1"/>
              <a:t>Blazor</a:t>
            </a:r>
            <a:r>
              <a:rPr lang="en-US" dirty="0"/>
              <a:t>/Razor/.</a:t>
            </a:r>
            <a:r>
              <a:rPr lang="en-US" dirty="0" err="1"/>
              <a:t>cshtml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Library/API design (.NET)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54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742C34-708C-FAE7-B15F-A2B6A14A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unit-of-work error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3747B-99D8-1F9B-829C-48784E4F26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87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4F3F-3482-1FA0-C312-194796F3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Summary: Strategy Design for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0350-1F98-90E5-EDF1-EE7748FBD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CONSIDER: Implementing a “last-chance” panic-handler for your unit of work</a:t>
            </a:r>
          </a:p>
          <a:p>
            <a:pPr lvl="1"/>
            <a:r>
              <a:rPr lang="en-US" dirty="0"/>
              <a:t>DO: Implement a panic-handler for servers</a:t>
            </a:r>
          </a:p>
          <a:p>
            <a:pPr lvl="1"/>
            <a:r>
              <a:rPr lang="en-US" dirty="0"/>
              <a:t>CONSIDER: Implementing a panic-handler when your user is a human so you can control the UX</a:t>
            </a:r>
          </a:p>
          <a:p>
            <a:r>
              <a:rPr lang="en-US" dirty="0"/>
              <a:t>CONSIDER: Implementing a “friendly error” </a:t>
            </a:r>
          </a:p>
          <a:p>
            <a:pPr lvl="1"/>
            <a:r>
              <a:rPr lang="en-US" dirty="0"/>
              <a:t>DO: Wrap non-bug errors in a “friendly error” when they are produced</a:t>
            </a:r>
          </a:p>
          <a:p>
            <a:pPr lvl="1"/>
            <a:r>
              <a:rPr lang="en-US" dirty="0"/>
              <a:t>DO: Be clear and noisy about bugs when your users is a human</a:t>
            </a:r>
          </a:p>
          <a:p>
            <a:r>
              <a:rPr lang="en-US" dirty="0"/>
              <a:t>DO: Design your unit of work to return “error” or “result + error”</a:t>
            </a:r>
          </a:p>
          <a:p>
            <a:pPr lvl="1"/>
            <a:r>
              <a:rPr lang="en-US" dirty="0"/>
              <a:t>DO: Implement a “last-chance” error handler for your unit of work</a:t>
            </a:r>
          </a:p>
        </p:txBody>
      </p:sp>
    </p:spTree>
    <p:extLst>
      <p:ext uri="{BB962C8B-B14F-4D97-AF65-F5344CB8AC3E}">
        <p14:creationId xmlns:p14="http://schemas.microsoft.com/office/powerpoint/2010/main" val="301788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FC33-826E-75ED-6428-EABCB78C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AB94E-897D-6668-DAC5-7B801CA69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Go &amp; Go’s error model from first principles</a:t>
            </a:r>
          </a:p>
          <a:p>
            <a:r>
              <a:rPr lang="en-US" dirty="0"/>
              <a:t>Teach you basic principles for error handling </a:t>
            </a:r>
          </a:p>
          <a:p>
            <a:r>
              <a:rPr lang="en-US" dirty="0"/>
              <a:t>Describe how to design for good error handling</a:t>
            </a:r>
          </a:p>
          <a:p>
            <a:pPr lvl="1"/>
            <a:r>
              <a:rPr lang="en-US" dirty="0"/>
              <a:t>I want to teach you a year of API design experience in 30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0B3E-BAA2-2CC9-7A69-5422648C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Go</a:t>
            </a:r>
          </a:p>
        </p:txBody>
      </p:sp>
    </p:spTree>
    <p:extLst>
      <p:ext uri="{BB962C8B-B14F-4D97-AF65-F5344CB8AC3E}">
        <p14:creationId xmlns:p14="http://schemas.microsoft.com/office/powerpoint/2010/main" val="77542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020F6D-7E90-B3AA-C9B7-67B39AA2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Introducing Go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7C800-58B7-962B-CFA1-FCACB0D1E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has few concepts and is easy to get started</a:t>
            </a:r>
          </a:p>
          <a:p>
            <a:r>
              <a:rPr lang="en-US" dirty="0"/>
              <a:t>Go makes errors visible to your code</a:t>
            </a:r>
          </a:p>
          <a:p>
            <a:r>
              <a:rPr lang="en-US" dirty="0"/>
              <a:t>Errors have types and can carry additional data</a:t>
            </a:r>
          </a:p>
        </p:txBody>
      </p:sp>
    </p:spTree>
    <p:extLst>
      <p:ext uri="{BB962C8B-B14F-4D97-AF65-F5344CB8AC3E}">
        <p14:creationId xmlns:p14="http://schemas.microsoft.com/office/powerpoint/2010/main" val="416391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7459FD-675A-0675-C3E0-9870E385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of error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1800C-EDEA-99BE-CCA7-7032C69FC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Exceptions: C#/Java[Script]/Python – most general-purpose languages</a:t>
            </a:r>
          </a:p>
          <a:p>
            <a:r>
              <a:rPr lang="en-US" dirty="0"/>
              <a:t>Error Codes: C - most systems languages</a:t>
            </a:r>
          </a:p>
          <a:p>
            <a:r>
              <a:rPr lang="en-US" dirty="0"/>
              <a:t>Pattern Matching: Rust/MLs - most functional languages</a:t>
            </a:r>
          </a:p>
          <a:p>
            <a:endParaRPr lang="en-US" dirty="0"/>
          </a:p>
          <a:p>
            <a:r>
              <a:rPr lang="en-US" dirty="0"/>
              <a:t>Where does Go fit in?</a:t>
            </a:r>
          </a:p>
        </p:txBody>
      </p:sp>
    </p:spTree>
    <p:extLst>
      <p:ext uri="{BB962C8B-B14F-4D97-AF65-F5344CB8AC3E}">
        <p14:creationId xmlns:p14="http://schemas.microsoft.com/office/powerpoint/2010/main" val="244127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FB59EF-4747-64B2-0745-D19701EE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Survey of error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8D0806-0414-9066-8DF4-06E33F04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Exceptions:</a:t>
            </a:r>
          </a:p>
          <a:p>
            <a:pPr lvl="1"/>
            <a:r>
              <a:rPr lang="en-US" dirty="0"/>
              <a:t>Can be ‘thrown’ at any point without being visible in code</a:t>
            </a:r>
          </a:p>
          <a:p>
            <a:pPr lvl="1"/>
            <a:r>
              <a:rPr lang="en-US" dirty="0"/>
              <a:t>Typed: Can carry extra data</a:t>
            </a:r>
          </a:p>
          <a:p>
            <a:pPr lvl="1"/>
            <a:r>
              <a:rPr lang="en-US" dirty="0"/>
              <a:t>Typed: Can be ‘caught’ by any type or specific type</a:t>
            </a:r>
          </a:p>
          <a:p>
            <a:pPr lvl="1"/>
            <a:r>
              <a:rPr lang="en-US" dirty="0"/>
              <a:t>Some exceptions can’t be handled</a:t>
            </a:r>
          </a:p>
          <a:p>
            <a:pPr lvl="1"/>
            <a:r>
              <a:rPr lang="en-US" dirty="0"/>
              <a:t>Unhandled exceptions will ‘bubble’</a:t>
            </a:r>
          </a:p>
          <a:p>
            <a:r>
              <a:rPr lang="en-US" dirty="0"/>
              <a:t>Error Codes</a:t>
            </a:r>
          </a:p>
          <a:p>
            <a:pPr lvl="1"/>
            <a:r>
              <a:rPr lang="en-US" dirty="0"/>
              <a:t>(usually) Part of function signature so (usually) visible in code</a:t>
            </a:r>
          </a:p>
          <a:p>
            <a:pPr lvl="1"/>
            <a:r>
              <a:rPr lang="en-US" dirty="0"/>
              <a:t>Untyped: Indicates the type of error, but it cannot carry extra data</a:t>
            </a:r>
          </a:p>
          <a:p>
            <a:pPr lvl="1"/>
            <a:r>
              <a:rPr lang="en-US" dirty="0"/>
              <a:t>Error handling is opt-in</a:t>
            </a:r>
          </a:p>
        </p:txBody>
      </p:sp>
    </p:spTree>
    <p:extLst>
      <p:ext uri="{BB962C8B-B14F-4D97-AF65-F5344CB8AC3E}">
        <p14:creationId xmlns:p14="http://schemas.microsoft.com/office/powerpoint/2010/main" val="74731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8A69-E46C-7D7B-8E07-2E896FFD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Survey of error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A1DD-2B9E-7947-2EF3-F7068E918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Pattern-Matching:</a:t>
            </a:r>
          </a:p>
          <a:p>
            <a:pPr lvl="1"/>
            <a:r>
              <a:rPr lang="en-US" dirty="0"/>
              <a:t>Part of function signature so always visible in code</a:t>
            </a:r>
          </a:p>
          <a:p>
            <a:pPr lvl="1"/>
            <a:r>
              <a:rPr lang="en-US" dirty="0"/>
              <a:t>Typed: Can carry extra data</a:t>
            </a:r>
          </a:p>
          <a:p>
            <a:pPr lvl="1"/>
            <a:r>
              <a:rPr lang="en-US" dirty="0"/>
              <a:t>Typed: Can be patterned-matched by any type or specific type</a:t>
            </a:r>
          </a:p>
          <a:p>
            <a:pPr lvl="1"/>
            <a:r>
              <a:rPr lang="en-US" dirty="0"/>
              <a:t>No such thing as “unhandled” error – your code is forced to decide</a:t>
            </a:r>
          </a:p>
          <a:p>
            <a:pPr lvl="1"/>
            <a:r>
              <a:rPr lang="en-US" dirty="0"/>
              <a:t>The non-error return value is “dead” and can’t be accessed</a:t>
            </a:r>
          </a:p>
          <a:p>
            <a:pPr lvl="1"/>
            <a:r>
              <a:rPr lang="en-US" dirty="0"/>
              <a:t>Lots of syntax sugar for common cases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4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CEE7-4DDD-6934-9332-A1E1CCA0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Go’s error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20A4-9E07-52E1-6272-39A7EC420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Is it exceptions? </a:t>
            </a:r>
          </a:p>
          <a:p>
            <a:pPr lvl="1"/>
            <a:r>
              <a:rPr lang="en-US" dirty="0"/>
              <a:t>panic() is like an exception, but error is not</a:t>
            </a:r>
          </a:p>
          <a:p>
            <a:r>
              <a:rPr lang="en-US" dirty="0"/>
              <a:t>Is it error codes? </a:t>
            </a:r>
          </a:p>
          <a:p>
            <a:pPr lvl="1"/>
            <a:r>
              <a:rPr lang="en-US" dirty="0"/>
              <a:t>error is like an error code but carries strongly-typed data</a:t>
            </a:r>
          </a:p>
          <a:p>
            <a:pPr lvl="1"/>
            <a:r>
              <a:rPr lang="en-US" dirty="0"/>
              <a:t>You can omit error handling just like an error code</a:t>
            </a:r>
          </a:p>
          <a:p>
            <a:r>
              <a:rPr lang="en-US" dirty="0"/>
              <a:t>It it pattern matching? </a:t>
            </a:r>
          </a:p>
          <a:p>
            <a:pPr lvl="1"/>
            <a:r>
              <a:rPr lang="en-US" dirty="0"/>
              <a:t>Function signatures look like pattern matching (result value + error value)</a:t>
            </a:r>
          </a:p>
          <a:p>
            <a:pPr lvl="1"/>
            <a:r>
              <a:rPr lang="en-US" dirty="0"/>
              <a:t>You’re not forced to handle error cases</a:t>
            </a:r>
          </a:p>
          <a:p>
            <a:r>
              <a:rPr lang="en-US" dirty="0"/>
              <a:t>Conclusion: Go’s error model is a hybrid</a:t>
            </a:r>
          </a:p>
          <a:p>
            <a:pPr lvl="1"/>
            <a:r>
              <a:rPr lang="en-US" dirty="0"/>
              <a:t>It’s “simple” like many go features</a:t>
            </a:r>
          </a:p>
          <a:p>
            <a:pPr lvl="1"/>
            <a:r>
              <a:rPr lang="en-US" dirty="0"/>
              <a:t>Lacks many safety features you might expect</a:t>
            </a:r>
          </a:p>
        </p:txBody>
      </p:sp>
    </p:spTree>
    <p:extLst>
      <p:ext uri="{BB962C8B-B14F-4D97-AF65-F5344CB8AC3E}">
        <p14:creationId xmlns:p14="http://schemas.microsoft.com/office/powerpoint/2010/main" val="92924453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1B302C"/>
      </a:dk2>
      <a:lt2>
        <a:srgbClr val="F1F3F0"/>
      </a:lt2>
      <a:accent1>
        <a:srgbClr val="AF29E7"/>
      </a:accent1>
      <a:accent2>
        <a:srgbClr val="6333DA"/>
      </a:accent2>
      <a:accent3>
        <a:srgbClr val="2942E7"/>
      </a:accent3>
      <a:accent4>
        <a:srgbClr val="177FD5"/>
      </a:accent4>
      <a:accent5>
        <a:srgbClr val="23BEC4"/>
      </a:accent5>
      <a:accent6>
        <a:srgbClr val="15C583"/>
      </a:accent6>
      <a:hlink>
        <a:srgbClr val="529B33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{874184F0-7192-E940-A727-0C73220AF286}tf16401378</Template>
  <TotalTime>307</TotalTime>
  <Words>1159</Words>
  <Application>Microsoft Macintosh PowerPoint</Application>
  <PresentationFormat>Widescreen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Avenir Next LT Pro</vt:lpstr>
      <vt:lpstr>3DFloatVTI</vt:lpstr>
      <vt:lpstr>Error Handling in Go</vt:lpstr>
      <vt:lpstr>About me</vt:lpstr>
      <vt:lpstr>Agenda </vt:lpstr>
      <vt:lpstr>Introducing Go</vt:lpstr>
      <vt:lpstr>Summary: Introducing Go</vt:lpstr>
      <vt:lpstr>Survey of error models</vt:lpstr>
      <vt:lpstr>Summary: Survey of error models</vt:lpstr>
      <vt:lpstr>Summary: Survey of error models</vt:lpstr>
      <vt:lpstr>So what is Go’s error model?</vt:lpstr>
      <vt:lpstr>Basics for error handling</vt:lpstr>
      <vt:lpstr>Summary: Basics for error handling</vt:lpstr>
      <vt:lpstr>Basics for error handling (most situations)</vt:lpstr>
      <vt:lpstr>Basics for Panics (most situations)</vt:lpstr>
      <vt:lpstr>API Design for error handling</vt:lpstr>
      <vt:lpstr>The challenge of error handling</vt:lpstr>
      <vt:lpstr>Designing Error Types</vt:lpstr>
      <vt:lpstr>Summary: API Design for error handling</vt:lpstr>
      <vt:lpstr>Strategy Design for error handling</vt:lpstr>
      <vt:lpstr>Strategy Design for error handling</vt:lpstr>
      <vt:lpstr>Designing unit-of-work error handling</vt:lpstr>
      <vt:lpstr>Summary: Strategy Design for error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in Go</dc:title>
  <dc:creator>Ryan Nowak</dc:creator>
  <cp:lastModifiedBy>Ryan Nowak</cp:lastModifiedBy>
  <cp:revision>1</cp:revision>
  <dcterms:created xsi:type="dcterms:W3CDTF">2022-08-11T17:24:11Z</dcterms:created>
  <dcterms:modified xsi:type="dcterms:W3CDTF">2022-08-11T22:31:34Z</dcterms:modified>
</cp:coreProperties>
</file>