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4" r:id="rId6"/>
    <p:sldId id="258" r:id="rId7"/>
    <p:sldId id="265" r:id="rId8"/>
    <p:sldId id="266" r:id="rId9"/>
    <p:sldId id="263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556" autoAdjust="0"/>
  </p:normalViewPr>
  <p:slideViewPr>
    <p:cSldViewPr snapToGrid="0">
      <p:cViewPr varScale="1">
        <p:scale>
          <a:sx n="86" d="100"/>
          <a:sy n="86" d="100"/>
        </p:scale>
        <p:origin x="15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CC7C2-EBDE-4124-A303-EACF9896B4D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08E8A-CCC4-468B-8AAB-1EB36BC4A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5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08E8A-CCC4-468B-8AAB-1EB36BC4A8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70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08E8A-CCC4-468B-8AAB-1EB36BC4A8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82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08E8A-CCC4-468B-8AAB-1EB36BC4A8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84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08E8A-CCC4-468B-8AAB-1EB36BC4A8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5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08E8A-CCC4-468B-8AAB-1EB36BC4A8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1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3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3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4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1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45A4778-A22A-446A-9ABB-989FC66F7673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7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03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1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5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673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10/10/2019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4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45A4778-A22A-446A-9ABB-989FC66F7673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6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7.png"/><Relationship Id="rId5" Type="http://schemas.openxmlformats.org/officeDocument/2006/relationships/image" Target="../media/image18.png"/><Relationship Id="rId10" Type="http://schemas.openxmlformats.org/officeDocument/2006/relationships/image" Target="../media/image26.svg"/><Relationship Id="rId4" Type="http://schemas.openxmlformats.org/officeDocument/2006/relationships/image" Target="../media/image24.sv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66D15-044C-486A-9841-66604C736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dirty="0" err="1"/>
              <a:t>kubernetes</a:t>
            </a:r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10B20-BA78-4D1C-8B13-908156DE4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913336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DotNetCore</a:t>
            </a:r>
            <a:r>
              <a:rPr lang="en-US" dirty="0">
                <a:solidFill>
                  <a:srgbClr val="000000"/>
                </a:solidFill>
              </a:rPr>
              <a:t> 3.0</a:t>
            </a: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3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1785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E1BF-1842-4B13-89EA-5537E29F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Identity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3A2D4CB-4233-4309-955A-2AC89BB03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848" y="2154618"/>
            <a:ext cx="1102412" cy="110241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EC800C3-2C31-4A90-8800-C90DF85B3995}"/>
              </a:ext>
            </a:extLst>
          </p:cNvPr>
          <p:cNvGrpSpPr/>
          <p:nvPr/>
        </p:nvGrpSpPr>
        <p:grpSpPr>
          <a:xfrm>
            <a:off x="7072197" y="964237"/>
            <a:ext cx="1896360" cy="1277239"/>
            <a:chOff x="6492333" y="2093976"/>
            <a:chExt cx="1896360" cy="127723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86CF3B3D-707F-4ACA-83D7-60C2C806F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92333" y="2093976"/>
              <a:ext cx="723900" cy="9525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E60CB4-E927-4DDA-B42A-FB43A2B39767}"/>
                </a:ext>
              </a:extLst>
            </p:cNvPr>
            <p:cNvSpPr txBox="1"/>
            <p:nvPr/>
          </p:nvSpPr>
          <p:spPr>
            <a:xfrm>
              <a:off x="6575183" y="3001883"/>
              <a:ext cx="1813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Azure Key Vault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03AAAE-07FC-483F-9280-E1DA847245FD}"/>
              </a:ext>
            </a:extLst>
          </p:cNvPr>
          <p:cNvGrpSpPr/>
          <p:nvPr/>
        </p:nvGrpSpPr>
        <p:grpSpPr>
          <a:xfrm>
            <a:off x="7220892" y="2636420"/>
            <a:ext cx="1747665" cy="1284605"/>
            <a:chOff x="6492333" y="3666215"/>
            <a:chExt cx="1747665" cy="1284605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4F00EED-4863-41C1-B8D0-D92C4F030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92333" y="3666215"/>
              <a:ext cx="989605" cy="98960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BB3E02-9248-421C-9E54-50474A9036A8}"/>
                </a:ext>
              </a:extLst>
            </p:cNvPr>
            <p:cNvSpPr txBox="1"/>
            <p:nvPr/>
          </p:nvSpPr>
          <p:spPr>
            <a:xfrm>
              <a:off x="6575183" y="4581488"/>
              <a:ext cx="1664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Azure Storage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257A8F-E97F-43AD-9C4A-DC3C75CE907D}"/>
              </a:ext>
            </a:extLst>
          </p:cNvPr>
          <p:cNvGrpSpPr/>
          <p:nvPr/>
        </p:nvGrpSpPr>
        <p:grpSpPr>
          <a:xfrm>
            <a:off x="7155047" y="4536156"/>
            <a:ext cx="3813064" cy="1443579"/>
            <a:chOff x="6327710" y="5100451"/>
            <a:chExt cx="3813064" cy="1443579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00D27B3-15C4-44A2-B0DD-82AD19349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327710" y="5100451"/>
              <a:ext cx="1079880" cy="107988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4DDD96-E413-4C0F-A3CB-9C5672913F98}"/>
                </a:ext>
              </a:extLst>
            </p:cNvPr>
            <p:cNvSpPr txBox="1"/>
            <p:nvPr/>
          </p:nvSpPr>
          <p:spPr>
            <a:xfrm>
              <a:off x="6575183" y="6174698"/>
              <a:ext cx="3565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Azure Container Registry (ACR)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F70719-17C0-43A8-AC9C-72A9AC39C369}"/>
              </a:ext>
            </a:extLst>
          </p:cNvPr>
          <p:cNvGrpSpPr/>
          <p:nvPr/>
        </p:nvGrpSpPr>
        <p:grpSpPr>
          <a:xfrm>
            <a:off x="3338262" y="3429000"/>
            <a:ext cx="2584938" cy="1547849"/>
            <a:chOff x="3163768" y="2988307"/>
            <a:chExt cx="2584938" cy="1547849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6BF3F959-23B4-4853-8547-E7A52F783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659515" y="2988307"/>
              <a:ext cx="1345563" cy="117271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28C82F-F8C4-4BF7-A780-AAC10863782E}"/>
                </a:ext>
              </a:extLst>
            </p:cNvPr>
            <p:cNvSpPr txBox="1"/>
            <p:nvPr/>
          </p:nvSpPr>
          <p:spPr>
            <a:xfrm>
              <a:off x="3163768" y="4166824"/>
              <a:ext cx="2584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Azure Active Directory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A2978F8-2EC4-4CCA-BB73-75DC9DDC8981}"/>
              </a:ext>
            </a:extLst>
          </p:cNvPr>
          <p:cNvSpPr txBox="1"/>
          <p:nvPr/>
        </p:nvSpPr>
        <p:spPr>
          <a:xfrm>
            <a:off x="1012597" y="3256693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 Identity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83CCB8-D382-4E9F-A3A3-0994CCB75D15}"/>
              </a:ext>
            </a:extLst>
          </p:cNvPr>
          <p:cNvCxnSpPr>
            <a:endCxn id="10" idx="1"/>
          </p:cNvCxnSpPr>
          <p:nvPr/>
        </p:nvCxnSpPr>
        <p:spPr>
          <a:xfrm>
            <a:off x="2085278" y="2955073"/>
            <a:ext cx="1748731" cy="106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3928A1-DE3F-4199-8213-E2FE09428AB9}"/>
              </a:ext>
            </a:extLst>
          </p:cNvPr>
          <p:cNvCxnSpPr>
            <a:cxnSpLocks/>
            <a:stCxn id="10" idx="0"/>
            <a:endCxn id="15" idx="0"/>
          </p:cNvCxnSpPr>
          <p:nvPr/>
        </p:nvCxnSpPr>
        <p:spPr>
          <a:xfrm flipH="1" flipV="1">
            <a:off x="1621054" y="2154618"/>
            <a:ext cx="2885737" cy="127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2575DF4-3FB7-494F-8B11-3A468C0C69EB}"/>
              </a:ext>
            </a:extLst>
          </p:cNvPr>
          <p:cNvCxnSpPr>
            <a:stCxn id="15" idx="0"/>
            <a:endCxn id="13" idx="1"/>
          </p:cNvCxnSpPr>
          <p:nvPr/>
        </p:nvCxnSpPr>
        <p:spPr>
          <a:xfrm rot="16200000" flipH="1">
            <a:off x="3932670" y="-156999"/>
            <a:ext cx="976605" cy="5599838"/>
          </a:xfrm>
          <a:prstGeom prst="bentConnector4">
            <a:avLst>
              <a:gd name="adj1" fmla="val -23408"/>
              <a:gd name="adj2" fmla="val 549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8002E5F-8D3A-4C1C-A836-0A25810CE212}"/>
              </a:ext>
            </a:extLst>
          </p:cNvPr>
          <p:cNvCxnSpPr>
            <a:cxnSpLocks/>
          </p:cNvCxnSpPr>
          <p:nvPr/>
        </p:nvCxnSpPr>
        <p:spPr>
          <a:xfrm flipV="1">
            <a:off x="1641254" y="1453596"/>
            <a:ext cx="5327893" cy="714130"/>
          </a:xfrm>
          <a:prstGeom prst="bentConnector3">
            <a:avLst>
              <a:gd name="adj1" fmla="val 927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DF0705A-1213-4A0F-BCC1-86AC7B840C47}"/>
              </a:ext>
            </a:extLst>
          </p:cNvPr>
          <p:cNvCxnSpPr>
            <a:stCxn id="15" idx="2"/>
            <a:endCxn id="17" idx="1"/>
          </p:cNvCxnSpPr>
          <p:nvPr/>
        </p:nvCxnSpPr>
        <p:spPr>
          <a:xfrm rot="16200000" flipH="1">
            <a:off x="3478517" y="1399566"/>
            <a:ext cx="1819066" cy="55339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29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561CEB-6504-4A97-8C7D-82EF8377B60A}"/>
              </a:ext>
            </a:extLst>
          </p:cNvPr>
          <p:cNvSpPr/>
          <p:nvPr/>
        </p:nvSpPr>
        <p:spPr>
          <a:xfrm>
            <a:off x="419806" y="2093976"/>
            <a:ext cx="4329034" cy="2629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B065DF-AE2A-43C2-9A7C-FCEBA460AB8D}"/>
              </a:ext>
            </a:extLst>
          </p:cNvPr>
          <p:cNvSpPr/>
          <p:nvPr/>
        </p:nvSpPr>
        <p:spPr>
          <a:xfrm>
            <a:off x="8391223" y="1151671"/>
            <a:ext cx="3267307" cy="4204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2ACC3-F0A6-4DB6-A379-E8D57E86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235E23-B560-4422-83FE-62DECB014EFE}"/>
              </a:ext>
            </a:extLst>
          </p:cNvPr>
          <p:cNvSpPr/>
          <p:nvPr/>
        </p:nvSpPr>
        <p:spPr>
          <a:xfrm>
            <a:off x="8966756" y="1875093"/>
            <a:ext cx="2121763" cy="13671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</a:t>
            </a:r>
            <a:r>
              <a:rPr lang="en-US" dirty="0" err="1"/>
              <a:t>CronJob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8EFD7C-E468-4AFE-9E01-F581A118CFD6}"/>
              </a:ext>
            </a:extLst>
          </p:cNvPr>
          <p:cNvSpPr/>
          <p:nvPr/>
        </p:nvSpPr>
        <p:spPr>
          <a:xfrm>
            <a:off x="8966756" y="3547053"/>
            <a:ext cx="2121763" cy="13671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</a:t>
            </a:r>
            <a:r>
              <a:rPr lang="en-US" dirty="0" err="1"/>
              <a:t>CronJob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85D399-0333-4A13-8F2C-FAC910170E57}"/>
              </a:ext>
            </a:extLst>
          </p:cNvPr>
          <p:cNvSpPr/>
          <p:nvPr/>
        </p:nvSpPr>
        <p:spPr>
          <a:xfrm>
            <a:off x="1229012" y="2953305"/>
            <a:ext cx="2414726" cy="150032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FrontEnd</a:t>
            </a:r>
            <a:r>
              <a:rPr lang="en-US" dirty="0"/>
              <a:t> – Web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44092-AB60-4BEC-9358-DBC58FC675E8}"/>
              </a:ext>
            </a:extLst>
          </p:cNvPr>
          <p:cNvSpPr txBox="1"/>
          <p:nvPr/>
        </p:nvSpPr>
        <p:spPr>
          <a:xfrm>
            <a:off x="8727501" y="1373430"/>
            <a:ext cx="259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K8.LongProcess.csproj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7C63D-012B-4BB0-A371-F44CE5D3AD13}"/>
              </a:ext>
            </a:extLst>
          </p:cNvPr>
          <p:cNvSpPr txBox="1"/>
          <p:nvPr/>
        </p:nvSpPr>
        <p:spPr>
          <a:xfrm>
            <a:off x="1229012" y="2430813"/>
            <a:ext cx="221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K8.FrontEnd.csproj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315A00-8433-46E9-BDDD-8387B76EB5BC}"/>
              </a:ext>
            </a:extLst>
          </p:cNvPr>
          <p:cNvGrpSpPr/>
          <p:nvPr/>
        </p:nvGrpSpPr>
        <p:grpSpPr>
          <a:xfrm>
            <a:off x="397112" y="4914214"/>
            <a:ext cx="6462975" cy="1669152"/>
            <a:chOff x="151785" y="4489087"/>
            <a:chExt cx="6462975" cy="16691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FF8BAE-1380-44BC-9E0D-BE13BA667F0B}"/>
                </a:ext>
              </a:extLst>
            </p:cNvPr>
            <p:cNvSpPr/>
            <p:nvPr/>
          </p:nvSpPr>
          <p:spPr>
            <a:xfrm>
              <a:off x="151785" y="4516637"/>
              <a:ext cx="492695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http://k8-frontend-app.local/weatherforecast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BE3BFC-A967-42CF-A312-43730469835D}"/>
                </a:ext>
              </a:extLst>
            </p:cNvPr>
            <p:cNvSpPr/>
            <p:nvPr/>
          </p:nvSpPr>
          <p:spPr>
            <a:xfrm>
              <a:off x="151786" y="5361626"/>
              <a:ext cx="43290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http://k8-frontend-app.local/liveness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8AA73C-C93B-4F44-A64A-EE0FDAE07E9C}"/>
                </a:ext>
              </a:extLst>
            </p:cNvPr>
            <p:cNvSpPr/>
            <p:nvPr/>
          </p:nvSpPr>
          <p:spPr>
            <a:xfrm>
              <a:off x="151786" y="5788907"/>
              <a:ext cx="43290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http://k8-frontend-app.local/healthy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30A86F-E2FE-45C7-8E64-D850F7F0A4F6}"/>
                </a:ext>
              </a:extLst>
            </p:cNvPr>
            <p:cNvSpPr/>
            <p:nvPr/>
          </p:nvSpPr>
          <p:spPr>
            <a:xfrm>
              <a:off x="4785714" y="5376490"/>
              <a:ext cx="16798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livenessProbe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48A780-25A5-4D1C-A386-6AE8054EC18F}"/>
                </a:ext>
              </a:extLst>
            </p:cNvPr>
            <p:cNvSpPr/>
            <p:nvPr/>
          </p:nvSpPr>
          <p:spPr>
            <a:xfrm>
              <a:off x="4766049" y="5788907"/>
              <a:ext cx="18487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readinessProbe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9A91C2-62B6-4AB4-A3D4-D24920C6A388}"/>
                </a:ext>
              </a:extLst>
            </p:cNvPr>
            <p:cNvSpPr/>
            <p:nvPr/>
          </p:nvSpPr>
          <p:spPr>
            <a:xfrm>
              <a:off x="151785" y="4901388"/>
              <a:ext cx="44202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http://k8-frontend-app.local/swagger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F8CE09-A2C2-40DC-BEE2-873C1F2C6BAD}"/>
                </a:ext>
              </a:extLst>
            </p:cNvPr>
            <p:cNvSpPr/>
            <p:nvPr/>
          </p:nvSpPr>
          <p:spPr>
            <a:xfrm>
              <a:off x="5312249" y="4489087"/>
              <a:ext cx="6268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/>
                <a:t>api</a:t>
              </a:r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C61532-269D-416D-BDCD-857A9CFCFB25}"/>
                </a:ext>
              </a:extLst>
            </p:cNvPr>
            <p:cNvSpPr/>
            <p:nvPr/>
          </p:nvSpPr>
          <p:spPr>
            <a:xfrm>
              <a:off x="5256948" y="4901388"/>
              <a:ext cx="8669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docs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A47BC6-D6EA-4E30-A3BF-CB9ED933A841}"/>
              </a:ext>
            </a:extLst>
          </p:cNvPr>
          <p:cNvSpPr/>
          <p:nvPr/>
        </p:nvSpPr>
        <p:spPr>
          <a:xfrm>
            <a:off x="8181091" y="5660480"/>
            <a:ext cx="3802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dotnet</a:t>
            </a:r>
            <a:r>
              <a:rPr lang="fr-FR" dirty="0"/>
              <a:t> run  -- -t </a:t>
            </a:r>
            <a:r>
              <a:rPr lang="fr-FR" dirty="0" err="1"/>
              <a:t>Convert</a:t>
            </a:r>
            <a:r>
              <a:rPr lang="fr-FR" dirty="0"/>
              <a:t> -d 10 -c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6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F1B5-A29D-40D1-A631-66F7C575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#1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B6D4765-0AD2-4F2E-8FCA-F655762C0230}"/>
              </a:ext>
            </a:extLst>
          </p:cNvPr>
          <p:cNvGrpSpPr/>
          <p:nvPr/>
        </p:nvGrpSpPr>
        <p:grpSpPr>
          <a:xfrm>
            <a:off x="1063752" y="3602290"/>
            <a:ext cx="3423424" cy="2771078"/>
            <a:chOff x="8090209" y="2367517"/>
            <a:chExt cx="3423424" cy="2771078"/>
          </a:xfrm>
        </p:grpSpPr>
        <p:sp>
          <p:nvSpPr>
            <p:cNvPr id="5" name="Flowchart: Predefined Process 4">
              <a:extLst>
                <a:ext uri="{FF2B5EF4-FFF2-40B4-BE49-F238E27FC236}">
                  <a16:creationId xmlns:a16="http://schemas.microsoft.com/office/drawing/2014/main" id="{D3A905AF-2351-4B76-A253-0BB04E441E32}"/>
                </a:ext>
              </a:extLst>
            </p:cNvPr>
            <p:cNvSpPr/>
            <p:nvPr/>
          </p:nvSpPr>
          <p:spPr>
            <a:xfrm>
              <a:off x="8090209" y="2367517"/>
              <a:ext cx="3423424" cy="2771078"/>
            </a:xfrm>
            <a:prstGeom prst="flowChartPredefinedProcess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29E41E-99FD-4202-8CDB-F4BEE728D7AA}"/>
                </a:ext>
              </a:extLst>
            </p:cNvPr>
            <p:cNvSpPr/>
            <p:nvPr/>
          </p:nvSpPr>
          <p:spPr>
            <a:xfrm>
              <a:off x="8614316" y="2486722"/>
              <a:ext cx="2375210" cy="1884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61C93F-C42D-4B5B-81DA-4CB96D714807}"/>
                </a:ext>
              </a:extLst>
            </p:cNvPr>
            <p:cNvSpPr txBox="1"/>
            <p:nvPr/>
          </p:nvSpPr>
          <p:spPr>
            <a:xfrm>
              <a:off x="9556501" y="456157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OS</a:t>
              </a: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761D12-30E5-4EDE-89CC-94E03AF64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en-US" dirty="0"/>
              <a:t>It works on my machine!</a:t>
            </a:r>
          </a:p>
          <a:p>
            <a:r>
              <a:rPr lang="en-US" dirty="0"/>
              <a:t>Install OS dependencies breaks other apps.</a:t>
            </a:r>
          </a:p>
          <a:p>
            <a:r>
              <a:rPr lang="en-US" dirty="0"/>
              <a:t>Unable to upgrade the 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A68F1F-AED7-46FD-8E75-FB854B974C7E}"/>
              </a:ext>
            </a:extLst>
          </p:cNvPr>
          <p:cNvSpPr/>
          <p:nvPr/>
        </p:nvSpPr>
        <p:spPr>
          <a:xfrm>
            <a:off x="7326351" y="5657627"/>
            <a:ext cx="3618422" cy="64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38FF45-D6E9-4964-AD1D-29E86E357B96}"/>
              </a:ext>
            </a:extLst>
          </p:cNvPr>
          <p:cNvSpPr/>
          <p:nvPr/>
        </p:nvSpPr>
        <p:spPr>
          <a:xfrm>
            <a:off x="7326351" y="4815488"/>
            <a:ext cx="3618422" cy="64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 /Linux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3552B8-4896-415F-A603-1EA10C66EF3D}"/>
              </a:ext>
            </a:extLst>
          </p:cNvPr>
          <p:cNvSpPr/>
          <p:nvPr/>
        </p:nvSpPr>
        <p:spPr>
          <a:xfrm>
            <a:off x="7326351" y="4010619"/>
            <a:ext cx="3618422" cy="64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Engine/ Docker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BB3EDB-0299-4E0B-9BEA-344AEC1B5DAF}"/>
              </a:ext>
            </a:extLst>
          </p:cNvPr>
          <p:cNvSpPr/>
          <p:nvPr/>
        </p:nvSpPr>
        <p:spPr>
          <a:xfrm>
            <a:off x="7326351" y="3147706"/>
            <a:ext cx="1717288" cy="64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9D4972-E83C-459F-9E72-CE7753700D42}"/>
              </a:ext>
            </a:extLst>
          </p:cNvPr>
          <p:cNvSpPr/>
          <p:nvPr/>
        </p:nvSpPr>
        <p:spPr>
          <a:xfrm>
            <a:off x="9227485" y="3128572"/>
            <a:ext cx="1717288" cy="64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7E17B-6143-4277-A4E2-07C785021246}"/>
              </a:ext>
            </a:extLst>
          </p:cNvPr>
          <p:cNvSpPr txBox="1"/>
          <p:nvPr/>
        </p:nvSpPr>
        <p:spPr>
          <a:xfrm>
            <a:off x="8459736" y="243075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150151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ocker icon">
            <a:extLst>
              <a:ext uri="{FF2B5EF4-FFF2-40B4-BE49-F238E27FC236}">
                <a16:creationId xmlns:a16="http://schemas.microsoft.com/office/drawing/2014/main" id="{59DEBC37-E83E-4898-9BE6-C532B7451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42" y="238714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ocker icon">
            <a:extLst>
              <a:ext uri="{FF2B5EF4-FFF2-40B4-BE49-F238E27FC236}">
                <a16:creationId xmlns:a16="http://schemas.microsoft.com/office/drawing/2014/main" id="{399A4587-3CE4-46EA-AAF8-B06FEBD70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117" y="299536"/>
            <a:ext cx="2143125" cy="201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ocker icon">
            <a:extLst>
              <a:ext uri="{FF2B5EF4-FFF2-40B4-BE49-F238E27FC236}">
                <a16:creationId xmlns:a16="http://schemas.microsoft.com/office/drawing/2014/main" id="{F0F6F9E3-C0B1-4135-816D-292B6E835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330" y="2556396"/>
            <a:ext cx="2301912" cy="230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arallelogram 3">
            <a:extLst>
              <a:ext uri="{FF2B5EF4-FFF2-40B4-BE49-F238E27FC236}">
                <a16:creationId xmlns:a16="http://schemas.microsoft.com/office/drawing/2014/main" id="{BA571917-1C04-45E1-8A95-F2F5E5F470FA}"/>
              </a:ext>
            </a:extLst>
          </p:cNvPr>
          <p:cNvSpPr/>
          <p:nvPr/>
        </p:nvSpPr>
        <p:spPr>
          <a:xfrm>
            <a:off x="251624" y="2317699"/>
            <a:ext cx="3088999" cy="2795530"/>
          </a:xfrm>
          <a:prstGeom prst="parallelogram">
            <a:avLst>
              <a:gd name="adj" fmla="val 15252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FROM mcr.microsoft.com/dotnet/core/sdk:3.0-alpine AS build</a:t>
            </a:r>
          </a:p>
          <a:p>
            <a:pPr algn="ctr"/>
            <a:endParaRPr lang="en-US" dirty="0"/>
          </a:p>
        </p:txBody>
      </p:sp>
      <p:pic>
        <p:nvPicPr>
          <p:cNvPr id="1034" name="Picture 10" descr="Image result for docker icon">
            <a:extLst>
              <a:ext uri="{FF2B5EF4-FFF2-40B4-BE49-F238E27FC236}">
                <a16:creationId xmlns:a16="http://schemas.microsoft.com/office/drawing/2014/main" id="{D2D166C0-8BFE-4155-B761-7860E19E1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964" y="2101283"/>
            <a:ext cx="1436973" cy="143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Image result for docker icon">
            <a:extLst>
              <a:ext uri="{FF2B5EF4-FFF2-40B4-BE49-F238E27FC236}">
                <a16:creationId xmlns:a16="http://schemas.microsoft.com/office/drawing/2014/main" id="{5875FB84-2774-4B9D-A35C-832505C13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380" y="2971187"/>
            <a:ext cx="1436973" cy="143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C49FBD-093F-4181-ABBE-EDC765BF5D9F}"/>
              </a:ext>
            </a:extLst>
          </p:cNvPr>
          <p:cNvSpPr txBox="1"/>
          <p:nvPr/>
        </p:nvSpPr>
        <p:spPr>
          <a:xfrm>
            <a:off x="1055106" y="5495970"/>
            <a:ext cx="129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745D16-A319-44E8-A71F-84421B38C17F}"/>
              </a:ext>
            </a:extLst>
          </p:cNvPr>
          <p:cNvSpPr txBox="1"/>
          <p:nvPr/>
        </p:nvSpPr>
        <p:spPr>
          <a:xfrm>
            <a:off x="5424163" y="5495970"/>
            <a:ext cx="160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Layers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94FA9C-D61F-438D-89AD-C5729F6549D0}"/>
              </a:ext>
            </a:extLst>
          </p:cNvPr>
          <p:cNvSpPr txBox="1"/>
          <p:nvPr/>
        </p:nvSpPr>
        <p:spPr>
          <a:xfrm>
            <a:off x="3982659" y="6078628"/>
            <a:ext cx="15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build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03868B-7D4A-4E33-85CF-72CB84185A53}"/>
              </a:ext>
            </a:extLst>
          </p:cNvPr>
          <p:cNvSpPr txBox="1"/>
          <p:nvPr/>
        </p:nvSpPr>
        <p:spPr>
          <a:xfrm>
            <a:off x="3982659" y="6396800"/>
            <a:ext cx="382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docker-compose up –d –no-create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CF0746-0DE8-4572-B035-0862C4E5D3C3}"/>
              </a:ext>
            </a:extLst>
          </p:cNvPr>
          <p:cNvCxnSpPr>
            <a:cxnSpLocks/>
          </p:cNvCxnSpPr>
          <p:nvPr/>
        </p:nvCxnSpPr>
        <p:spPr>
          <a:xfrm>
            <a:off x="4025590" y="219482"/>
            <a:ext cx="0" cy="5724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Image result for docker icon">
            <a:extLst>
              <a:ext uri="{FF2B5EF4-FFF2-40B4-BE49-F238E27FC236}">
                <a16:creationId xmlns:a16="http://schemas.microsoft.com/office/drawing/2014/main" id="{284BEDC6-BAA8-49B7-80B9-F7D6DD9E6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964" y="404460"/>
            <a:ext cx="2613242" cy="151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5F20652-0762-47C0-BC73-FEC3782F14B9}"/>
              </a:ext>
            </a:extLst>
          </p:cNvPr>
          <p:cNvSpPr txBox="1"/>
          <p:nvPr/>
        </p:nvSpPr>
        <p:spPr>
          <a:xfrm>
            <a:off x="9621111" y="549597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78F819-2443-4F5D-A813-557EEF4F3965}"/>
              </a:ext>
            </a:extLst>
          </p:cNvPr>
          <p:cNvCxnSpPr>
            <a:cxnSpLocks/>
          </p:cNvCxnSpPr>
          <p:nvPr/>
        </p:nvCxnSpPr>
        <p:spPr>
          <a:xfrm>
            <a:off x="8192430" y="238714"/>
            <a:ext cx="0" cy="5724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10" descr="Image result for docker icon">
            <a:extLst>
              <a:ext uri="{FF2B5EF4-FFF2-40B4-BE49-F238E27FC236}">
                <a16:creationId xmlns:a16="http://schemas.microsoft.com/office/drawing/2014/main" id="{AEF737F2-8800-4E2B-9401-614EA1851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970" y="3785047"/>
            <a:ext cx="1436973" cy="143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4B551F-66A7-4167-B4FB-8CB8C488B72E}"/>
              </a:ext>
            </a:extLst>
          </p:cNvPr>
          <p:cNvCxnSpPr/>
          <p:nvPr/>
        </p:nvCxnSpPr>
        <p:spPr>
          <a:xfrm>
            <a:off x="216724" y="5963695"/>
            <a:ext cx="11750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4459A0B-6604-43C0-B87A-C4DD06E48A08}"/>
              </a:ext>
            </a:extLst>
          </p:cNvPr>
          <p:cNvSpPr txBox="1"/>
          <p:nvPr/>
        </p:nvSpPr>
        <p:spPr>
          <a:xfrm>
            <a:off x="8263239" y="6057915"/>
            <a:ext cx="135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run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69658A-AEDC-4683-8C0C-10047190DF15}"/>
              </a:ext>
            </a:extLst>
          </p:cNvPr>
          <p:cNvSpPr txBox="1"/>
          <p:nvPr/>
        </p:nvSpPr>
        <p:spPr>
          <a:xfrm>
            <a:off x="8263239" y="6416042"/>
            <a:ext cx="232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docker-compose up</a:t>
            </a:r>
          </a:p>
        </p:txBody>
      </p:sp>
    </p:spTree>
    <p:extLst>
      <p:ext uri="{BB962C8B-B14F-4D97-AF65-F5344CB8AC3E}">
        <p14:creationId xmlns:p14="http://schemas.microsoft.com/office/powerpoint/2010/main" val="194961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61491E-E0E7-4B6F-AF1F-2DA3CC44FA48}"/>
              </a:ext>
            </a:extLst>
          </p:cNvPr>
          <p:cNvSpPr txBox="1"/>
          <p:nvPr/>
        </p:nvSpPr>
        <p:spPr>
          <a:xfrm>
            <a:off x="669073" y="589673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Machine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33ABB-0F67-4B4C-B4FE-2C07776DC348}"/>
              </a:ext>
            </a:extLst>
          </p:cNvPr>
          <p:cNvSpPr txBox="1"/>
          <p:nvPr/>
        </p:nvSpPr>
        <p:spPr>
          <a:xfrm>
            <a:off x="5163902" y="589673"/>
            <a:ext cx="153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Host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51D073-2B96-4316-8E94-82C0ACE83897}"/>
              </a:ext>
            </a:extLst>
          </p:cNvPr>
          <p:cNvSpPr txBox="1"/>
          <p:nvPr/>
        </p:nvSpPr>
        <p:spPr>
          <a:xfrm>
            <a:off x="10364976" y="589673"/>
            <a:ext cx="107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342B6A-3666-471F-87D5-B09CF12F5E3F}"/>
              </a:ext>
            </a:extLst>
          </p:cNvPr>
          <p:cNvSpPr/>
          <p:nvPr/>
        </p:nvSpPr>
        <p:spPr>
          <a:xfrm>
            <a:off x="434897" y="1293541"/>
            <a:ext cx="2185639" cy="2252547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94FC74-4771-4476-9B0F-35FA8197267F}"/>
              </a:ext>
            </a:extLst>
          </p:cNvPr>
          <p:cNvSpPr/>
          <p:nvPr/>
        </p:nvSpPr>
        <p:spPr>
          <a:xfrm>
            <a:off x="3691054" y="1176454"/>
            <a:ext cx="4783873" cy="5558883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D29CD2-C6D5-4194-9A0D-AB928C0C5D42}"/>
              </a:ext>
            </a:extLst>
          </p:cNvPr>
          <p:cNvSpPr/>
          <p:nvPr/>
        </p:nvSpPr>
        <p:spPr>
          <a:xfrm>
            <a:off x="9794440" y="1459662"/>
            <a:ext cx="2185639" cy="2252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6" descr="Image result for docker icon">
            <a:extLst>
              <a:ext uri="{FF2B5EF4-FFF2-40B4-BE49-F238E27FC236}">
                <a16:creationId xmlns:a16="http://schemas.microsoft.com/office/drawing/2014/main" id="{CA97F56D-1D60-47E0-A937-E73D0BFEE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0" y="1541635"/>
            <a:ext cx="687896" cy="68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docker icon">
            <a:extLst>
              <a:ext uri="{FF2B5EF4-FFF2-40B4-BE49-F238E27FC236}">
                <a16:creationId xmlns:a16="http://schemas.microsoft.com/office/drawing/2014/main" id="{557DE3D3-594D-4091-8836-6F3762F1F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622" y="2419814"/>
            <a:ext cx="687896" cy="68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4E3A2F-DF71-4847-997F-A84425F035EC}"/>
              </a:ext>
            </a:extLst>
          </p:cNvPr>
          <p:cNvSpPr txBox="1"/>
          <p:nvPr/>
        </p:nvSpPr>
        <p:spPr>
          <a:xfrm>
            <a:off x="10364089" y="3176756"/>
            <a:ext cx="139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Images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99F7ED-4850-47B6-954B-648A7875CE09}"/>
              </a:ext>
            </a:extLst>
          </p:cNvPr>
          <p:cNvSpPr txBox="1"/>
          <p:nvPr/>
        </p:nvSpPr>
        <p:spPr>
          <a:xfrm>
            <a:off x="2865862" y="3068366"/>
            <a:ext cx="16172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build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9F04A2-9E51-4501-BC15-8419B899807D}"/>
              </a:ext>
            </a:extLst>
          </p:cNvPr>
          <p:cNvSpPr txBox="1"/>
          <p:nvPr/>
        </p:nvSpPr>
        <p:spPr>
          <a:xfrm>
            <a:off x="7713563" y="3107710"/>
            <a:ext cx="14294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pull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6A51BD-8245-4CE2-BF68-581936E1C39E}"/>
              </a:ext>
            </a:extLst>
          </p:cNvPr>
          <p:cNvSpPr txBox="1"/>
          <p:nvPr/>
        </p:nvSpPr>
        <p:spPr>
          <a:xfrm>
            <a:off x="669073" y="2275115"/>
            <a:ext cx="17395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Dockerfile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725B7E-3C33-4099-91C5-9C920D70F114}"/>
              </a:ext>
            </a:extLst>
          </p:cNvPr>
          <p:cNvSpPr txBox="1"/>
          <p:nvPr/>
        </p:nvSpPr>
        <p:spPr>
          <a:xfrm>
            <a:off x="5727121" y="2388813"/>
            <a:ext cx="9819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images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70DBF2-91A3-475A-B505-FD3B925A2799}"/>
              </a:ext>
            </a:extLst>
          </p:cNvPr>
          <p:cNvSpPr txBox="1"/>
          <p:nvPr/>
        </p:nvSpPr>
        <p:spPr>
          <a:xfrm>
            <a:off x="5419466" y="5098334"/>
            <a:ext cx="132704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containers</a:t>
            </a:r>
          </a:p>
        </p:txBody>
      </p:sp>
      <p:pic>
        <p:nvPicPr>
          <p:cNvPr id="20" name="Picture 6" descr="Image result for docker icon">
            <a:extLst>
              <a:ext uri="{FF2B5EF4-FFF2-40B4-BE49-F238E27FC236}">
                <a16:creationId xmlns:a16="http://schemas.microsoft.com/office/drawing/2014/main" id="{D25FD112-11F5-4D51-918B-E3C78719A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253" y="3021769"/>
            <a:ext cx="687896" cy="68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Image result for docker icon">
            <a:extLst>
              <a:ext uri="{FF2B5EF4-FFF2-40B4-BE49-F238E27FC236}">
                <a16:creationId xmlns:a16="http://schemas.microsoft.com/office/drawing/2014/main" id="{1BF1DE64-D534-4347-9E0E-0366B4A44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375" y="2988476"/>
            <a:ext cx="687896" cy="68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73455D4-15F5-4FE1-AB55-E4EA4884FCF4}"/>
              </a:ext>
            </a:extLst>
          </p:cNvPr>
          <p:cNvSpPr/>
          <p:nvPr/>
        </p:nvSpPr>
        <p:spPr>
          <a:xfrm>
            <a:off x="5040350" y="1441651"/>
            <a:ext cx="2943281" cy="546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docker daemon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9B009E-B222-4671-A63D-3D65224AF6CE}"/>
              </a:ext>
            </a:extLst>
          </p:cNvPr>
          <p:cNvSpPr txBox="1"/>
          <p:nvPr/>
        </p:nvSpPr>
        <p:spPr>
          <a:xfrm>
            <a:off x="2865862" y="3759081"/>
            <a:ext cx="14998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push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7C3047E-40F6-4A16-897D-20E6FCC46187}"/>
              </a:ext>
            </a:extLst>
          </p:cNvPr>
          <p:cNvCxnSpPr>
            <a:cxnSpLocks/>
            <a:stCxn id="9" idx="1"/>
            <a:endCxn id="14" idx="3"/>
          </p:cNvCxnSpPr>
          <p:nvPr/>
        </p:nvCxnSpPr>
        <p:spPr>
          <a:xfrm rot="10800000" flipV="1">
            <a:off x="9143026" y="2585936"/>
            <a:ext cx="651414" cy="7064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28901DD-5A2F-4ACD-90A3-A82741A5EF97}"/>
              </a:ext>
            </a:extLst>
          </p:cNvPr>
          <p:cNvCxnSpPr>
            <a:cxnSpLocks/>
            <a:stCxn id="14" idx="1"/>
            <a:endCxn id="20" idx="3"/>
          </p:cNvCxnSpPr>
          <p:nvPr/>
        </p:nvCxnSpPr>
        <p:spPr>
          <a:xfrm rot="10800000" flipV="1">
            <a:off x="7062149" y="3292375"/>
            <a:ext cx="651414" cy="73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3736582-B9E6-4031-850F-24FB24771777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620536" y="2419815"/>
            <a:ext cx="245326" cy="8332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8B244ED-E620-459F-B9AA-CFAC8AB4D6A4}"/>
              </a:ext>
            </a:extLst>
          </p:cNvPr>
          <p:cNvCxnSpPr>
            <a:cxnSpLocks/>
            <a:stCxn id="25" idx="3"/>
            <a:endCxn id="21" idx="2"/>
          </p:cNvCxnSpPr>
          <p:nvPr/>
        </p:nvCxnSpPr>
        <p:spPr>
          <a:xfrm flipV="1">
            <a:off x="4365732" y="3676372"/>
            <a:ext cx="942591" cy="267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6ABCB60-5575-4B03-AD52-2FFAF8302EBF}"/>
              </a:ext>
            </a:extLst>
          </p:cNvPr>
          <p:cNvCxnSpPr>
            <a:cxnSpLocks/>
            <a:stCxn id="21" idx="2"/>
            <a:endCxn id="9" idx="2"/>
          </p:cNvCxnSpPr>
          <p:nvPr/>
        </p:nvCxnSpPr>
        <p:spPr>
          <a:xfrm rot="16200000" flipH="1">
            <a:off x="8079873" y="904821"/>
            <a:ext cx="35837" cy="5578937"/>
          </a:xfrm>
          <a:prstGeom prst="bentConnector3">
            <a:avLst>
              <a:gd name="adj1" fmla="val 737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C1B924F-165E-42F2-9BF2-D66147DD5913}"/>
              </a:ext>
            </a:extLst>
          </p:cNvPr>
          <p:cNvCxnSpPr>
            <a:cxnSpLocks/>
            <a:stCxn id="13" idx="3"/>
            <a:endCxn id="21" idx="0"/>
          </p:cNvCxnSpPr>
          <p:nvPr/>
        </p:nvCxnSpPr>
        <p:spPr>
          <a:xfrm flipV="1">
            <a:off x="4483131" y="2988476"/>
            <a:ext cx="825192" cy="264556"/>
          </a:xfrm>
          <a:prstGeom prst="bentConnector4">
            <a:avLst>
              <a:gd name="adj1" fmla="val 29160"/>
              <a:gd name="adj2" fmla="val 186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7EDDE3E-A825-44B4-AFE8-7F33CE998DFB}"/>
              </a:ext>
            </a:extLst>
          </p:cNvPr>
          <p:cNvSpPr txBox="1"/>
          <p:nvPr/>
        </p:nvSpPr>
        <p:spPr>
          <a:xfrm>
            <a:off x="2865862" y="4556494"/>
            <a:ext cx="14339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run</a:t>
            </a:r>
          </a:p>
        </p:txBody>
      </p:sp>
      <p:pic>
        <p:nvPicPr>
          <p:cNvPr id="45" name="Picture 2" descr="Image result for docker icon">
            <a:extLst>
              <a:ext uri="{FF2B5EF4-FFF2-40B4-BE49-F238E27FC236}">
                <a16:creationId xmlns:a16="http://schemas.microsoft.com/office/drawing/2014/main" id="{A9BA1D07-8778-4116-A969-957D3BECD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73" y="1373474"/>
            <a:ext cx="862361" cy="85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Image result for docker icon">
            <a:extLst>
              <a:ext uri="{FF2B5EF4-FFF2-40B4-BE49-F238E27FC236}">
                <a16:creationId xmlns:a16="http://schemas.microsoft.com/office/drawing/2014/main" id="{D1FF936E-CE1D-435F-8BD1-2914B30B4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717" y="1354202"/>
            <a:ext cx="862361" cy="85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EB4B8D7-EDD2-4E40-BB4B-CA1125F4B182}"/>
              </a:ext>
            </a:extLst>
          </p:cNvPr>
          <p:cNvSpPr txBox="1"/>
          <p:nvPr/>
        </p:nvSpPr>
        <p:spPr>
          <a:xfrm>
            <a:off x="7650594" y="4540490"/>
            <a:ext cx="14339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run</a:t>
            </a:r>
          </a:p>
        </p:txBody>
      </p:sp>
      <p:pic>
        <p:nvPicPr>
          <p:cNvPr id="58" name="Picture 10" descr="Image result for docker icon">
            <a:extLst>
              <a:ext uri="{FF2B5EF4-FFF2-40B4-BE49-F238E27FC236}">
                <a16:creationId xmlns:a16="http://schemas.microsoft.com/office/drawing/2014/main" id="{9AF43580-8224-48E9-B2A1-1A7E47A74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130" y="5567978"/>
            <a:ext cx="1026826" cy="102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0" descr="Image result for docker icon">
            <a:extLst>
              <a:ext uri="{FF2B5EF4-FFF2-40B4-BE49-F238E27FC236}">
                <a16:creationId xmlns:a16="http://schemas.microsoft.com/office/drawing/2014/main" id="{61CBEC8C-4EDC-4945-8C6F-4102912E8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377" y="5504500"/>
            <a:ext cx="1044194" cy="104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06783E8-7E95-4BFE-AE03-4BA030DDA4F9}"/>
              </a:ext>
            </a:extLst>
          </p:cNvPr>
          <p:cNvCxnSpPr>
            <a:stCxn id="20" idx="2"/>
            <a:endCxn id="57" idx="1"/>
          </p:cNvCxnSpPr>
          <p:nvPr/>
        </p:nvCxnSpPr>
        <p:spPr>
          <a:xfrm rot="16200000" flipH="1">
            <a:off x="6676652" y="3751213"/>
            <a:ext cx="1015491" cy="932393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587623A-7E9A-4567-99A1-785F89ABB507}"/>
              </a:ext>
            </a:extLst>
          </p:cNvPr>
          <p:cNvCxnSpPr>
            <a:cxnSpLocks/>
            <a:stCxn id="59" idx="3"/>
            <a:endCxn id="57" idx="2"/>
          </p:cNvCxnSpPr>
          <p:nvPr/>
        </p:nvCxnSpPr>
        <p:spPr>
          <a:xfrm flipV="1">
            <a:off x="7396571" y="4909822"/>
            <a:ext cx="970990" cy="1116775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1759DD9-931F-45AA-A3FF-85D11228C429}"/>
              </a:ext>
            </a:extLst>
          </p:cNvPr>
          <p:cNvCxnSpPr>
            <a:cxnSpLocks/>
            <a:stCxn id="21" idx="3"/>
            <a:endCxn id="42" idx="3"/>
          </p:cNvCxnSpPr>
          <p:nvPr/>
        </p:nvCxnSpPr>
        <p:spPr>
          <a:xfrm flipH="1">
            <a:off x="4299795" y="3332424"/>
            <a:ext cx="1352476" cy="1408736"/>
          </a:xfrm>
          <a:prstGeom prst="bentConnector3">
            <a:avLst>
              <a:gd name="adj1" fmla="val -16902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0B469B1-EC66-4B53-933F-DD2CDAD1BAEA}"/>
              </a:ext>
            </a:extLst>
          </p:cNvPr>
          <p:cNvCxnSpPr>
            <a:cxnSpLocks/>
            <a:endCxn id="58" idx="1"/>
          </p:cNvCxnSpPr>
          <p:nvPr/>
        </p:nvCxnSpPr>
        <p:spPr>
          <a:xfrm rot="16200000" flipH="1">
            <a:off x="3783955" y="5088216"/>
            <a:ext cx="1153780" cy="832569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8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B90B-8716-4A7F-A48E-1D46239E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BA86D-1B4E-4851-BE54-448F2BABD93D}"/>
              </a:ext>
            </a:extLst>
          </p:cNvPr>
          <p:cNvSpPr/>
          <p:nvPr/>
        </p:nvSpPr>
        <p:spPr>
          <a:xfrm>
            <a:off x="745723" y="2475716"/>
            <a:ext cx="2823099" cy="1731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Dockerfile.base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CF867F-9617-456A-B10C-FA5A81590C1A}"/>
              </a:ext>
            </a:extLst>
          </p:cNvPr>
          <p:cNvSpPr/>
          <p:nvPr/>
        </p:nvSpPr>
        <p:spPr>
          <a:xfrm>
            <a:off x="5516133" y="1661189"/>
            <a:ext cx="3426780" cy="1731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/K8.FrontEnd/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90AD21-F40C-45FD-A1A1-EE2377E2BC2E}"/>
              </a:ext>
            </a:extLst>
          </p:cNvPr>
          <p:cNvSpPr/>
          <p:nvPr/>
        </p:nvSpPr>
        <p:spPr>
          <a:xfrm>
            <a:off x="5548633" y="4053880"/>
            <a:ext cx="3519906" cy="1731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/K8.LongProcess/</a:t>
            </a:r>
            <a:r>
              <a:rPr lang="en-US" dirty="0" err="1"/>
              <a:t>Dockerfile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DE3DD7-7EA7-4B22-ABB0-F40C5A65A1DC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938432" y="2526763"/>
            <a:ext cx="3577701" cy="69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54EA79-25FE-40FE-8597-7645AD2CF83E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568822" y="3341290"/>
            <a:ext cx="1979811" cy="157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EC0E8C-A39E-4A98-A1FC-43137A139CEE}"/>
              </a:ext>
            </a:extLst>
          </p:cNvPr>
          <p:cNvSpPr txBox="1"/>
          <p:nvPr/>
        </p:nvSpPr>
        <p:spPr>
          <a:xfrm>
            <a:off x="745723" y="4292655"/>
            <a:ext cx="29740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ONBUILD commands</a:t>
            </a:r>
          </a:p>
          <a:p>
            <a:pPr marL="285750" indent="-285750">
              <a:buFontTx/>
              <a:buChar char="-"/>
            </a:pPr>
            <a:r>
              <a:rPr lang="en-US" dirty="0"/>
              <a:t>CUSTOM NUGET FEED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$PAT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$FEED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$MSI_ENDPOINT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$MSI_SECRET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94DBED-9ED4-4C48-8A4D-8D646D1CF1ED}"/>
              </a:ext>
            </a:extLst>
          </p:cNvPr>
          <p:cNvSpPr txBox="1"/>
          <p:nvPr/>
        </p:nvSpPr>
        <p:spPr>
          <a:xfrm>
            <a:off x="9120205" y="2271749"/>
            <a:ext cx="276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AspNetCore</a:t>
            </a:r>
            <a:r>
              <a:rPr lang="en-US" dirty="0"/>
              <a:t> Web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9175D8-7B7F-4B6D-80B0-D550DE9C4BC0}"/>
              </a:ext>
            </a:extLst>
          </p:cNvPr>
          <p:cNvSpPr txBox="1"/>
          <p:nvPr/>
        </p:nvSpPr>
        <p:spPr>
          <a:xfrm>
            <a:off x="9385237" y="4438287"/>
            <a:ext cx="3280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CronJobs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Import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Convert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8E147A-54FB-4BF7-AB03-744E5AFF741E}"/>
              </a:ext>
            </a:extLst>
          </p:cNvPr>
          <p:cNvSpPr/>
          <p:nvPr/>
        </p:nvSpPr>
        <p:spPr>
          <a:xfrm>
            <a:off x="682051" y="2014050"/>
            <a:ext cx="3599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Image: com.io/k8.demo.base:v1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D00B2D-C701-46FB-B883-13C0198BB333}"/>
              </a:ext>
            </a:extLst>
          </p:cNvPr>
          <p:cNvSpPr/>
          <p:nvPr/>
        </p:nvSpPr>
        <p:spPr>
          <a:xfrm>
            <a:off x="5516133" y="1194931"/>
            <a:ext cx="3989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Image: com.io/k8.demo.frontend:v1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CDCB81-E2E1-4A94-A9EF-F26A0A8EBCA4}"/>
              </a:ext>
            </a:extLst>
          </p:cNvPr>
          <p:cNvSpPr/>
          <p:nvPr/>
        </p:nvSpPr>
        <p:spPr>
          <a:xfrm>
            <a:off x="5548633" y="3629597"/>
            <a:ext cx="40185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Image: </a:t>
            </a:r>
            <a:r>
              <a:rPr lang="en-US" dirty="0"/>
              <a:t>com.io/k8.demo.cronjobs:v1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66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  <a:extLst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3074" name="Picture 2" descr="k8s-exposed-pod.png">
            <a:extLst>
              <a:ext uri="{FF2B5EF4-FFF2-40B4-BE49-F238E27FC236}">
                <a16:creationId xmlns:a16="http://schemas.microsoft.com/office/drawing/2014/main" id="{4FAB82D6-7A44-423E-B43B-21882B34D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5475" y="1087208"/>
            <a:ext cx="8401050" cy="468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943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8C5B-2D72-44B3-A04B-5073ADE8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 and Azure</a:t>
            </a:r>
          </a:p>
        </p:txBody>
      </p:sp>
      <p:pic>
        <p:nvPicPr>
          <p:cNvPr id="4098" name="Picture 2" descr="cronjob-128.png">
            <a:extLst>
              <a:ext uri="{FF2B5EF4-FFF2-40B4-BE49-F238E27FC236}">
                <a16:creationId xmlns:a16="http://schemas.microsoft.com/office/drawing/2014/main" id="{F7EFC2CE-F692-4027-9336-414264386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371" y="349375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od-128.png">
            <a:extLst>
              <a:ext uri="{FF2B5EF4-FFF2-40B4-BE49-F238E27FC236}">
                <a16:creationId xmlns:a16="http://schemas.microsoft.com/office/drawing/2014/main" id="{6E84B468-237F-4404-BCF9-83CC57781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509" y="516059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github.com/kubernetes/community/raw/master/icons/png/resources/labeled/ns-128.png">
            <a:extLst>
              <a:ext uri="{FF2B5EF4-FFF2-40B4-BE49-F238E27FC236}">
                <a16:creationId xmlns:a16="http://schemas.microsoft.com/office/drawing/2014/main" id="{22AA67B7-2F15-458F-AD2A-5677CB86D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8" y="208312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github.com/kubernetes/community/raw/master/icons/png/resources/labeled/deploy-128.png">
            <a:extLst>
              <a:ext uri="{FF2B5EF4-FFF2-40B4-BE49-F238E27FC236}">
                <a16:creationId xmlns:a16="http://schemas.microsoft.com/office/drawing/2014/main" id="{E1062AD9-684A-4860-93F7-6922751C9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728" y="337498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github.com/kubernetes/community/raw/master/icons/png/resources/labeled/svc-128.png">
            <a:extLst>
              <a:ext uri="{FF2B5EF4-FFF2-40B4-BE49-F238E27FC236}">
                <a16:creationId xmlns:a16="http://schemas.microsoft.com/office/drawing/2014/main" id="{68A1FF77-2F95-4937-B36E-3CB165FD2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086" y="338428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ronjob-128.png">
            <a:extLst>
              <a:ext uri="{FF2B5EF4-FFF2-40B4-BE49-F238E27FC236}">
                <a16:creationId xmlns:a16="http://schemas.microsoft.com/office/drawing/2014/main" id="{8B6E9B76-97DB-42F9-9635-14029D017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847" y="34515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BEC13A-6CEA-4ECC-980E-668555995713}"/>
              </a:ext>
            </a:extLst>
          </p:cNvPr>
          <p:cNvSpPr txBox="1"/>
          <p:nvPr/>
        </p:nvSpPr>
        <p:spPr>
          <a:xfrm>
            <a:off x="7372989" y="1375047"/>
            <a:ext cx="13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Vault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B22408-18DE-45AF-AC71-5A228045CF08}"/>
              </a:ext>
            </a:extLst>
          </p:cNvPr>
          <p:cNvCxnSpPr>
            <a:cxnSpLocks/>
            <a:stCxn id="4102" idx="3"/>
          </p:cNvCxnSpPr>
          <p:nvPr/>
        </p:nvCxnSpPr>
        <p:spPr>
          <a:xfrm>
            <a:off x="1371598" y="2692722"/>
            <a:ext cx="991343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543843-0F2B-4DE6-AEF2-CB200E2C9E39}"/>
              </a:ext>
            </a:extLst>
          </p:cNvPr>
          <p:cNvCxnSpPr>
            <a:cxnSpLocks/>
          </p:cNvCxnSpPr>
          <p:nvPr/>
        </p:nvCxnSpPr>
        <p:spPr>
          <a:xfrm flipV="1">
            <a:off x="11285034" y="2692722"/>
            <a:ext cx="0" cy="398737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4BA20E-40CE-481E-BF18-909A04756715}"/>
              </a:ext>
            </a:extLst>
          </p:cNvPr>
          <p:cNvCxnSpPr>
            <a:cxnSpLocks/>
          </p:cNvCxnSpPr>
          <p:nvPr/>
        </p:nvCxnSpPr>
        <p:spPr>
          <a:xfrm flipH="1">
            <a:off x="802385" y="6680099"/>
            <a:ext cx="1048264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9068C4-B43D-4D36-BBE6-69F33EE2784B}"/>
              </a:ext>
            </a:extLst>
          </p:cNvPr>
          <p:cNvCxnSpPr>
            <a:cxnSpLocks/>
          </p:cNvCxnSpPr>
          <p:nvPr/>
        </p:nvCxnSpPr>
        <p:spPr>
          <a:xfrm flipV="1">
            <a:off x="757946" y="3244334"/>
            <a:ext cx="0" cy="343576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FDBD73-9988-4AFF-9C28-F1E38832239F}"/>
              </a:ext>
            </a:extLst>
          </p:cNvPr>
          <p:cNvSpPr txBox="1"/>
          <p:nvPr/>
        </p:nvSpPr>
        <p:spPr>
          <a:xfrm>
            <a:off x="2569142" y="4697372"/>
            <a:ext cx="251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frontend.service.yaml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281F16-F492-43EE-A211-5FC64DA3A31E}"/>
              </a:ext>
            </a:extLst>
          </p:cNvPr>
          <p:cNvSpPr txBox="1"/>
          <p:nvPr/>
        </p:nvSpPr>
        <p:spPr>
          <a:xfrm>
            <a:off x="5166843" y="4709827"/>
            <a:ext cx="166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frontend.yaml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11CB15-70E2-4ED7-AF1C-CAEBF01BB3D2}"/>
              </a:ext>
            </a:extLst>
          </p:cNvPr>
          <p:cNvSpPr txBox="1"/>
          <p:nvPr/>
        </p:nvSpPr>
        <p:spPr>
          <a:xfrm>
            <a:off x="891268" y="5585529"/>
            <a:ext cx="166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frontent-wecp</a:t>
            </a:r>
            <a:endParaRPr lang="en-US" dirty="0"/>
          </a:p>
        </p:txBody>
      </p:sp>
      <p:pic>
        <p:nvPicPr>
          <p:cNvPr id="4108" name="Picture 12" descr="https://github.com/kubernetes/community/raw/master/icons/png/resources/labeled/ing-128.png">
            <a:extLst>
              <a:ext uri="{FF2B5EF4-FFF2-40B4-BE49-F238E27FC236}">
                <a16:creationId xmlns:a16="http://schemas.microsoft.com/office/drawing/2014/main" id="{27C0E784-A217-4377-8E8A-135A71E3D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33" y="3429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7D47A32-082F-41DD-B7DA-9330BD6F0055}"/>
              </a:ext>
            </a:extLst>
          </p:cNvPr>
          <p:cNvSpPr txBox="1"/>
          <p:nvPr/>
        </p:nvSpPr>
        <p:spPr>
          <a:xfrm>
            <a:off x="867207" y="4720192"/>
            <a:ext cx="15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ingress.yaml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27F441-7CE1-4CF6-B17A-37E538876644}"/>
              </a:ext>
            </a:extLst>
          </p:cNvPr>
          <p:cNvSpPr txBox="1"/>
          <p:nvPr/>
        </p:nvSpPr>
        <p:spPr>
          <a:xfrm>
            <a:off x="7488626" y="4736737"/>
            <a:ext cx="179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cronjob-</a:t>
            </a:r>
            <a:r>
              <a:rPr lang="en-US" dirty="0" err="1"/>
              <a:t>c.yaml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97A54A-830C-4B8F-A9B4-476660653949}"/>
              </a:ext>
            </a:extLst>
          </p:cNvPr>
          <p:cNvSpPr txBox="1"/>
          <p:nvPr/>
        </p:nvSpPr>
        <p:spPr>
          <a:xfrm>
            <a:off x="9473137" y="4729301"/>
            <a:ext cx="173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cronjob-</a:t>
            </a:r>
            <a:r>
              <a:rPr lang="en-US" dirty="0" err="1"/>
              <a:t>i.yaml</a:t>
            </a:r>
            <a:endParaRPr lang="en-US" dirty="0"/>
          </a:p>
        </p:txBody>
      </p:sp>
      <p:pic>
        <p:nvPicPr>
          <p:cNvPr id="40" name="Picture 4" descr="pod-128.png">
            <a:extLst>
              <a:ext uri="{FF2B5EF4-FFF2-40B4-BE49-F238E27FC236}">
                <a16:creationId xmlns:a16="http://schemas.microsoft.com/office/drawing/2014/main" id="{DDE73CB9-21A9-4800-B2B6-021988023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3" y="529504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job-128.png">
            <a:extLst>
              <a:ext uri="{FF2B5EF4-FFF2-40B4-BE49-F238E27FC236}">
                <a16:creationId xmlns:a16="http://schemas.microsoft.com/office/drawing/2014/main" id="{8FBCE046-62A6-48B5-ADEA-D2FD838AE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085" y="529504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F81B50F1-295B-4E97-8E60-688A4E318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13684" y="416148"/>
            <a:ext cx="723900" cy="9525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4BE8D49B-46C9-4AD7-BF27-C09487D11C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55034" y="351857"/>
            <a:ext cx="989605" cy="98960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08C648-EF47-4DF2-9BFB-2285CCA3A279}"/>
              </a:ext>
            </a:extLst>
          </p:cNvPr>
          <p:cNvCxnSpPr/>
          <p:nvPr/>
        </p:nvCxnSpPr>
        <p:spPr>
          <a:xfrm>
            <a:off x="7081024" y="288224"/>
            <a:ext cx="404112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597F536-BA0A-400E-B634-C9E0ABD73FB7}"/>
              </a:ext>
            </a:extLst>
          </p:cNvPr>
          <p:cNvCxnSpPr/>
          <p:nvPr/>
        </p:nvCxnSpPr>
        <p:spPr>
          <a:xfrm>
            <a:off x="7048007" y="1957190"/>
            <a:ext cx="404112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4A4F4C1-AF0E-4CCE-9C7C-35AB18915983}"/>
              </a:ext>
            </a:extLst>
          </p:cNvPr>
          <p:cNvCxnSpPr>
            <a:cxnSpLocks/>
          </p:cNvCxnSpPr>
          <p:nvPr/>
        </p:nvCxnSpPr>
        <p:spPr>
          <a:xfrm>
            <a:off x="11089135" y="288224"/>
            <a:ext cx="0" cy="167840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F5F98B-0FCD-4A57-BE12-60B7074AD2C0}"/>
              </a:ext>
            </a:extLst>
          </p:cNvPr>
          <p:cNvCxnSpPr>
            <a:cxnSpLocks/>
          </p:cNvCxnSpPr>
          <p:nvPr/>
        </p:nvCxnSpPr>
        <p:spPr>
          <a:xfrm>
            <a:off x="7058722" y="278781"/>
            <a:ext cx="0" cy="167840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94B2D32-D2D0-41FB-87C9-690C4C15F0E2}"/>
              </a:ext>
            </a:extLst>
          </p:cNvPr>
          <p:cNvSpPr txBox="1"/>
          <p:nvPr/>
        </p:nvSpPr>
        <p:spPr>
          <a:xfrm>
            <a:off x="1348140" y="2250443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4ED812-697E-4985-B7C9-1DF38209AF02}"/>
              </a:ext>
            </a:extLst>
          </p:cNvPr>
          <p:cNvSpPr txBox="1"/>
          <p:nvPr/>
        </p:nvSpPr>
        <p:spPr>
          <a:xfrm>
            <a:off x="8925033" y="1381601"/>
            <a:ext cx="166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Storage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8AA667-46EF-4DB5-824B-401026F43F66}"/>
              </a:ext>
            </a:extLst>
          </p:cNvPr>
          <p:cNvCxnSpPr>
            <a:cxnSpLocks/>
          </p:cNvCxnSpPr>
          <p:nvPr/>
        </p:nvCxnSpPr>
        <p:spPr>
          <a:xfrm>
            <a:off x="225932" y="4038600"/>
            <a:ext cx="831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71333C8-96A7-4D67-9F13-B7CE19884BBE}"/>
              </a:ext>
            </a:extLst>
          </p:cNvPr>
          <p:cNvCxnSpPr>
            <a:cxnSpLocks/>
          </p:cNvCxnSpPr>
          <p:nvPr/>
        </p:nvCxnSpPr>
        <p:spPr>
          <a:xfrm>
            <a:off x="2165508" y="3958570"/>
            <a:ext cx="831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91437D7-BF79-45CC-B053-E7E7A9C57133}"/>
              </a:ext>
            </a:extLst>
          </p:cNvPr>
          <p:cNvCxnSpPr>
            <a:cxnSpLocks/>
            <a:stCxn id="4106" idx="2"/>
            <a:endCxn id="4100" idx="0"/>
          </p:cNvCxnSpPr>
          <p:nvPr/>
        </p:nvCxnSpPr>
        <p:spPr>
          <a:xfrm>
            <a:off x="3513686" y="4603482"/>
            <a:ext cx="92423" cy="55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14" name="Picture 18" descr="https://lh5.googleusercontent.com/1K-6-OnCq1B9uwQBRF-1-1e8PPrttDGna8PBY7Qr7MZNeRHobsbYDv9WHblcDD-_0mp-O8dSKT7sYP6SnRz6a5M744yHzt6WrAAbLXoOrjKmZAj86IfTOAQSDOFektPHL9GT2J5RNpY">
            <a:extLst>
              <a:ext uri="{FF2B5EF4-FFF2-40B4-BE49-F238E27FC236}">
                <a16:creationId xmlns:a16="http://schemas.microsoft.com/office/drawing/2014/main" id="{C7DA1EFD-1C0D-46D9-B383-CC8464DCF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439" y="238134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EDB5FAC-0D93-4A8A-B709-B4C19CB131DA}"/>
              </a:ext>
            </a:extLst>
          </p:cNvPr>
          <p:cNvSpPr txBox="1"/>
          <p:nvPr/>
        </p:nvSpPr>
        <p:spPr>
          <a:xfrm>
            <a:off x="7059418" y="2026023"/>
            <a:ext cx="219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Subscription</a:t>
            </a:r>
          </a:p>
        </p:txBody>
      </p:sp>
    </p:spTree>
    <p:extLst>
      <p:ext uri="{BB962C8B-B14F-4D97-AF65-F5344CB8AC3E}">
        <p14:creationId xmlns:p14="http://schemas.microsoft.com/office/powerpoint/2010/main" val="199142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DE8BF-3259-4187-B3BB-9CCBEFA7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4" y="484632"/>
            <a:ext cx="4741963" cy="1971964"/>
          </a:xfrm>
        </p:spPr>
        <p:txBody>
          <a:bodyPr>
            <a:normAutofit/>
          </a:bodyPr>
          <a:lstStyle/>
          <a:p>
            <a:r>
              <a:rPr lang="en-US" sz="4800"/>
              <a:t>Problem Statement #2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E32B2E9-6B38-4509-8513-35D9528F5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8215" y="1287596"/>
            <a:ext cx="3324037" cy="43737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A17E5-EC2A-48E3-8146-9FFA14314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86" y="2456596"/>
            <a:ext cx="4741962" cy="3715603"/>
          </a:xfrm>
        </p:spPr>
        <p:txBody>
          <a:bodyPr>
            <a:normAutofit/>
          </a:bodyPr>
          <a:lstStyle/>
          <a:p>
            <a:r>
              <a:rPr lang="en-US" dirty="0"/>
              <a:t>Storing securely Application Secrets</a:t>
            </a:r>
          </a:p>
          <a:p>
            <a:pPr lvl="1"/>
            <a:endParaRPr lang="en-US" dirty="0"/>
          </a:p>
          <a:p>
            <a:pPr lvl="1"/>
            <a:r>
              <a:rPr lang="en-US" strike="sngStrike" dirty="0"/>
              <a:t>Application settings file </a:t>
            </a:r>
          </a:p>
          <a:p>
            <a:pPr lvl="1"/>
            <a:r>
              <a:rPr lang="en-US" strike="sngStrike" dirty="0"/>
              <a:t>“database”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b="1" dirty="0"/>
              <a:t>Azure Key Vault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2041639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293</Words>
  <Application>Microsoft Office PowerPoint</Application>
  <PresentationFormat>Widescreen</PresentationFormat>
  <Paragraphs>97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kubernetes</vt:lpstr>
      <vt:lpstr>Application Structure</vt:lpstr>
      <vt:lpstr>Problem statement #1</vt:lpstr>
      <vt:lpstr>PowerPoint Presentation</vt:lpstr>
      <vt:lpstr>PowerPoint Presentation</vt:lpstr>
      <vt:lpstr>Docker Images</vt:lpstr>
      <vt:lpstr>PowerPoint Presentation</vt:lpstr>
      <vt:lpstr>K8 and Azure</vt:lpstr>
      <vt:lpstr>Problem Statement #2</vt:lpstr>
      <vt:lpstr>Managed Identity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King David Consulting LLC Info</dc:creator>
  <cp:lastModifiedBy>King David Consulting LLC Info</cp:lastModifiedBy>
  <cp:revision>14</cp:revision>
  <dcterms:created xsi:type="dcterms:W3CDTF">2019-10-11T15:40:11Z</dcterms:created>
  <dcterms:modified xsi:type="dcterms:W3CDTF">2019-10-11T16:48:33Z</dcterms:modified>
</cp:coreProperties>
</file>