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933" r:id="rId2"/>
    <p:sldId id="2076137638" r:id="rId3"/>
    <p:sldId id="2076137712" r:id="rId4"/>
    <p:sldId id="2076137694" r:id="rId5"/>
    <p:sldId id="2076137679" r:id="rId6"/>
    <p:sldId id="2076137680" r:id="rId7"/>
    <p:sldId id="2076137699" r:id="rId8"/>
    <p:sldId id="2076137624" r:id="rId9"/>
    <p:sldId id="2076137684" r:id="rId10"/>
    <p:sldId id="2076136803" r:id="rId11"/>
    <p:sldId id="2076136857" r:id="rId12"/>
    <p:sldId id="2076137707" r:id="rId13"/>
    <p:sldId id="2076137710" r:id="rId14"/>
    <p:sldId id="2076137709" r:id="rId15"/>
    <p:sldId id="2076137711" r:id="rId16"/>
    <p:sldId id="2076137708" r:id="rId17"/>
    <p:sldId id="20761367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138" autoAdjust="0"/>
  </p:normalViewPr>
  <p:slideViewPr>
    <p:cSldViewPr snapToGrid="0" snapToObjects="1">
      <p:cViewPr varScale="1">
        <p:scale>
          <a:sx n="76" d="100"/>
          <a:sy n="76"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1EAA4-EBB4-438C-B653-FE4E040234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CB1AAF9-A429-4094-A630-AEB04850D4A6}">
      <dgm:prSet/>
      <dgm:spPr/>
      <dgm:t>
        <a:bodyPr/>
        <a:lstStyle/>
        <a:p>
          <a:r>
            <a:rPr lang="en-US" b="0" i="0" baseline="0" dirty="0"/>
            <a:t>1</a:t>
          </a:r>
          <a:r>
            <a:rPr lang="zh-CN" b="0" i="0" baseline="0" dirty="0"/>
            <a:t>）</a:t>
          </a:r>
          <a:r>
            <a:rPr lang="en-US" b="0" i="0" baseline="0" dirty="0" err="1"/>
            <a:t>Dapr</a:t>
          </a:r>
          <a:r>
            <a:rPr lang="zh-CN" b="0" i="0" baseline="0" dirty="0"/>
            <a:t>的目标不是强迫开发人员采用具有严格规则和约束的编程模型。相反，</a:t>
          </a:r>
          <a:r>
            <a:rPr lang="en-US" b="0" i="0" baseline="0" dirty="0" err="1"/>
            <a:t>Dapr</a:t>
          </a:r>
          <a:r>
            <a:rPr lang="zh-CN" b="0" i="0" baseline="0" dirty="0"/>
            <a:t>是助力于开发者从很多复杂的微服务实现中解脱出来。举个例子，在</a:t>
          </a:r>
          <a:r>
            <a:rPr lang="en-US" b="0" i="0" baseline="0" dirty="0" err="1"/>
            <a:t>Dapr</a:t>
          </a:r>
          <a:r>
            <a:rPr lang="zh-CN" b="0" i="0" baseline="0" dirty="0"/>
            <a:t>中存储的数据库连接池的管理的状态将会转换成微服务应用代码。</a:t>
          </a:r>
          <a:endParaRPr lang="zh-CN" dirty="0"/>
        </a:p>
      </dgm:t>
    </dgm:pt>
    <dgm:pt modelId="{8CD99A5B-4FB5-4F54-9543-6D9A339D960D}" type="parTrans" cxnId="{E801EE1B-5206-4624-922F-6F8F73451CE1}">
      <dgm:prSet/>
      <dgm:spPr/>
      <dgm:t>
        <a:bodyPr/>
        <a:lstStyle/>
        <a:p>
          <a:endParaRPr lang="zh-CN" altLang="en-US"/>
        </a:p>
      </dgm:t>
    </dgm:pt>
    <dgm:pt modelId="{A00E1CB7-0B6F-4CA1-B7F5-92DF4A5FC446}" type="sibTrans" cxnId="{E801EE1B-5206-4624-922F-6F8F73451CE1}">
      <dgm:prSet/>
      <dgm:spPr/>
      <dgm:t>
        <a:bodyPr/>
        <a:lstStyle/>
        <a:p>
          <a:endParaRPr lang="zh-CN" altLang="en-US"/>
        </a:p>
      </dgm:t>
    </dgm:pt>
    <dgm:pt modelId="{DD08D84A-47BA-497D-8035-D1E10014ABA0}">
      <dgm:prSet/>
      <dgm:spPr/>
      <dgm:t>
        <a:bodyPr/>
        <a:lstStyle/>
        <a:p>
          <a:r>
            <a:rPr lang="en-US" b="0" i="0" baseline="0" dirty="0"/>
            <a:t>2</a:t>
          </a:r>
          <a:r>
            <a:rPr lang="zh-CN" b="0" i="0" baseline="0" dirty="0"/>
            <a:t>）</a:t>
          </a:r>
          <a:r>
            <a:rPr lang="en-US" b="0" i="0" baseline="0" dirty="0" err="1"/>
            <a:t>Dapr</a:t>
          </a:r>
          <a:r>
            <a:rPr lang="zh-CN" b="0" i="0" baseline="0" dirty="0"/>
            <a:t>不是</a:t>
          </a:r>
          <a:r>
            <a:rPr lang="en-US" b="0" i="0" baseline="0" dirty="0"/>
            <a:t>Service Mesh</a:t>
          </a:r>
          <a:r>
            <a:rPr lang="zh-CN" b="0" i="0" baseline="0" dirty="0"/>
            <a:t>。尽管有很多相似点存在于</a:t>
          </a:r>
          <a:r>
            <a:rPr lang="en-US" b="0" i="0" baseline="0" dirty="0" err="1"/>
            <a:t>Dapr</a:t>
          </a:r>
          <a:r>
            <a:rPr lang="zh-CN" b="0" i="0" baseline="0" dirty="0"/>
            <a:t>与</a:t>
          </a:r>
          <a:r>
            <a:rPr lang="en-US" b="0" i="0" baseline="0" dirty="0"/>
            <a:t>service mesh</a:t>
          </a:r>
          <a:r>
            <a:rPr lang="zh-CN" b="0" i="0" baseline="0" dirty="0"/>
            <a:t>之间，</a:t>
          </a:r>
          <a:r>
            <a:rPr lang="en-US" b="0" i="0" baseline="0" dirty="0" err="1"/>
            <a:t>Dapr</a:t>
          </a:r>
          <a:r>
            <a:rPr lang="zh-CN" b="0" i="0" baseline="0" dirty="0"/>
            <a:t>在应用程序层级提供服务而</a:t>
          </a:r>
          <a:r>
            <a:rPr lang="en-US" b="0" i="0" baseline="0" dirty="0"/>
            <a:t>service mesh</a:t>
          </a:r>
          <a:r>
            <a:rPr lang="zh-CN" b="0" i="0" baseline="0" dirty="0"/>
            <a:t>却是在</a:t>
          </a:r>
          <a:r>
            <a:rPr lang="en-US" b="0" i="0" baseline="0" dirty="0"/>
            <a:t>infrastructure</a:t>
          </a:r>
          <a:r>
            <a:rPr lang="zh-CN" b="0" i="0" baseline="0" dirty="0"/>
            <a:t>层进行操作。例如</a:t>
          </a:r>
          <a:r>
            <a:rPr lang="en-US" b="0" i="0" baseline="0" dirty="0" err="1"/>
            <a:t>Dapr</a:t>
          </a:r>
          <a:r>
            <a:rPr lang="zh-CN" b="0" i="0" baseline="0" dirty="0"/>
            <a:t>在与存储组件和服务交互时需要重试逻辑，但是这个职责是开发者根据</a:t>
          </a:r>
          <a:r>
            <a:rPr lang="en-US" b="0" i="0" baseline="0" dirty="0" err="1"/>
            <a:t>Dapr</a:t>
          </a:r>
          <a:r>
            <a:rPr lang="zh-CN" b="0" i="0" baseline="0" dirty="0"/>
            <a:t>返回的错误信息决定如何处理错误</a:t>
          </a:r>
          <a:r>
            <a:rPr lang="zh-CN" altLang="en-US" b="0" i="0" baseline="0" dirty="0"/>
            <a:t>，</a:t>
          </a:r>
          <a:r>
            <a:rPr lang="zh-CN" b="0" i="0" baseline="0" dirty="0"/>
            <a:t>是把错误返回给客户端还是采取重试机制（</a:t>
          </a:r>
          <a:r>
            <a:rPr lang="en-US" b="0" i="0" baseline="0" dirty="0" err="1"/>
            <a:t>netcore</a:t>
          </a:r>
          <a:r>
            <a:rPr lang="zh-CN" b="0" i="0" baseline="0" dirty="0"/>
            <a:t>下</a:t>
          </a:r>
          <a:r>
            <a:rPr lang="en-US" b="0" i="0" baseline="0" dirty="0"/>
            <a:t>Polly</a:t>
          </a:r>
          <a:r>
            <a:rPr lang="zh-CN" b="0" i="0" baseline="0" dirty="0"/>
            <a:t>可以支持），这对开发者来说是可以选择一个明确的选择。</a:t>
          </a:r>
          <a:r>
            <a:rPr lang="en-US" b="0" i="0" baseline="0" dirty="0" err="1"/>
            <a:t>Dapr</a:t>
          </a:r>
          <a:r>
            <a:rPr lang="zh-CN" b="0" i="0" baseline="0" dirty="0"/>
            <a:t>只是集成</a:t>
          </a:r>
          <a:r>
            <a:rPr lang="en-US" b="0" i="0" baseline="0" dirty="0"/>
            <a:t>service mesh</a:t>
          </a:r>
          <a:r>
            <a:rPr lang="zh-CN" b="0" i="0" baseline="0" dirty="0"/>
            <a:t>，比如</a:t>
          </a:r>
          <a:r>
            <a:rPr lang="en-US" b="0" i="0" baseline="0" dirty="0"/>
            <a:t>Istio</a:t>
          </a:r>
          <a:r>
            <a:rPr lang="zh-CN" b="0" i="0" baseline="0" dirty="0"/>
            <a:t>。</a:t>
          </a:r>
          <a:endParaRPr lang="zh-CN" dirty="0"/>
        </a:p>
      </dgm:t>
    </dgm:pt>
    <dgm:pt modelId="{971313D7-DA26-4AB7-BDF3-FF129485B3FF}" type="parTrans" cxnId="{573E84CC-C04B-4CFF-9E46-DF346FC1FE04}">
      <dgm:prSet/>
      <dgm:spPr/>
      <dgm:t>
        <a:bodyPr/>
        <a:lstStyle/>
        <a:p>
          <a:endParaRPr lang="zh-CN" altLang="en-US"/>
        </a:p>
      </dgm:t>
    </dgm:pt>
    <dgm:pt modelId="{C6773504-A4CC-4CDB-B7A6-8F485277BC6B}" type="sibTrans" cxnId="{573E84CC-C04B-4CFF-9E46-DF346FC1FE04}">
      <dgm:prSet/>
      <dgm:spPr/>
      <dgm:t>
        <a:bodyPr/>
        <a:lstStyle/>
        <a:p>
          <a:endParaRPr lang="zh-CN" altLang="en-US"/>
        </a:p>
      </dgm:t>
    </dgm:pt>
    <dgm:pt modelId="{E87BF295-87DA-4E08-9C97-4DAEFE9C7EBB}">
      <dgm:prSet/>
      <dgm:spPr/>
      <dgm:t>
        <a:bodyPr/>
        <a:lstStyle/>
        <a:p>
          <a:r>
            <a:rPr lang="en-US" b="0" i="0" baseline="0" dirty="0"/>
            <a:t>3</a:t>
          </a:r>
          <a:r>
            <a:rPr lang="zh-CN" b="0" i="0" baseline="0" dirty="0"/>
            <a:t>）</a:t>
          </a:r>
          <a:r>
            <a:rPr lang="en-US" b="0" i="0" baseline="0" dirty="0" err="1"/>
            <a:t>Dapr</a:t>
          </a:r>
          <a:r>
            <a:rPr lang="zh-CN" b="0" i="0" baseline="0" dirty="0"/>
            <a:t>不是微软的云服务：它能帮助开发者在云端搭建微服务应用，现在它不光能支持集成在</a:t>
          </a:r>
          <a:r>
            <a:rPr lang="en-US" b="0" i="0" baseline="0" dirty="0"/>
            <a:t>Azure</a:t>
          </a:r>
          <a:r>
            <a:rPr lang="zh-CN" b="0" i="0" baseline="0" dirty="0"/>
            <a:t>云，而且还支持其他云商，比如</a:t>
          </a:r>
          <a:r>
            <a:rPr lang="en-US" b="0" i="0" baseline="0" dirty="0"/>
            <a:t>AWS</a:t>
          </a:r>
          <a:r>
            <a:rPr lang="zh-CN" b="0" i="0" baseline="0" dirty="0"/>
            <a:t>，</a:t>
          </a:r>
          <a:r>
            <a:rPr lang="zh-CN" altLang="en-US" b="0" i="0" baseline="0" dirty="0"/>
            <a:t>阿里云</a:t>
          </a:r>
          <a:r>
            <a:rPr lang="zh-CN" b="0" i="0" baseline="0" dirty="0"/>
            <a:t>，其他等。</a:t>
          </a:r>
          <a:r>
            <a:rPr lang="en-US" b="0" i="0" baseline="0" dirty="0" err="1"/>
            <a:t>Dapr</a:t>
          </a:r>
          <a:r>
            <a:rPr lang="zh-CN" b="0" i="0" baseline="0" dirty="0"/>
            <a:t>运行在</a:t>
          </a:r>
          <a:r>
            <a:rPr lang="en-US" b="0" i="0" baseline="0" dirty="0"/>
            <a:t>K8s</a:t>
          </a:r>
          <a:r>
            <a:rPr lang="zh-CN" b="0" i="0" baseline="0" dirty="0"/>
            <a:t>上的效果都一致。</a:t>
          </a:r>
          <a:endParaRPr lang="zh-CN" dirty="0"/>
        </a:p>
      </dgm:t>
    </dgm:pt>
    <dgm:pt modelId="{C82C872A-EC22-4775-B750-17B3C3E8ECBB}" type="parTrans" cxnId="{0C5EC3A4-7327-4308-9E01-8F013ADC3042}">
      <dgm:prSet/>
      <dgm:spPr/>
      <dgm:t>
        <a:bodyPr/>
        <a:lstStyle/>
        <a:p>
          <a:endParaRPr lang="zh-CN" altLang="en-US"/>
        </a:p>
      </dgm:t>
    </dgm:pt>
    <dgm:pt modelId="{B8C9966A-37DA-4D94-8E3E-869E38A78C12}" type="sibTrans" cxnId="{0C5EC3A4-7327-4308-9E01-8F013ADC3042}">
      <dgm:prSet/>
      <dgm:spPr/>
      <dgm:t>
        <a:bodyPr/>
        <a:lstStyle/>
        <a:p>
          <a:endParaRPr lang="zh-CN" altLang="en-US"/>
        </a:p>
      </dgm:t>
    </dgm:pt>
    <dgm:pt modelId="{153065EE-8BE6-4FB9-9EA5-A262E6411EF4}" type="pres">
      <dgm:prSet presAssocID="{14D1EAA4-EBB4-438C-B653-FE4E040234B1}" presName="linear" presStyleCnt="0">
        <dgm:presLayoutVars>
          <dgm:animLvl val="lvl"/>
          <dgm:resizeHandles val="exact"/>
        </dgm:presLayoutVars>
      </dgm:prSet>
      <dgm:spPr/>
    </dgm:pt>
    <dgm:pt modelId="{EDD92282-1DB2-420C-AE07-4EBC48C8CE9D}" type="pres">
      <dgm:prSet presAssocID="{BCB1AAF9-A429-4094-A630-AEB04850D4A6}" presName="parentText" presStyleLbl="node1" presStyleIdx="0" presStyleCnt="3" custLinFactNeighborY="-14944">
        <dgm:presLayoutVars>
          <dgm:chMax val="0"/>
          <dgm:bulletEnabled val="1"/>
        </dgm:presLayoutVars>
      </dgm:prSet>
      <dgm:spPr/>
    </dgm:pt>
    <dgm:pt modelId="{7ED20B34-45AA-4797-8B9A-DCB58C6DBF61}" type="pres">
      <dgm:prSet presAssocID="{A00E1CB7-0B6F-4CA1-B7F5-92DF4A5FC446}" presName="spacer" presStyleCnt="0"/>
      <dgm:spPr/>
    </dgm:pt>
    <dgm:pt modelId="{73655CAD-D1D8-4D5D-B365-C892E97621C8}" type="pres">
      <dgm:prSet presAssocID="{DD08D84A-47BA-497D-8035-D1E10014ABA0}" presName="parentText" presStyleLbl="node1" presStyleIdx="1" presStyleCnt="3">
        <dgm:presLayoutVars>
          <dgm:chMax val="0"/>
          <dgm:bulletEnabled val="1"/>
        </dgm:presLayoutVars>
      </dgm:prSet>
      <dgm:spPr/>
    </dgm:pt>
    <dgm:pt modelId="{3D98A407-5861-478C-AC27-64B97F337FF2}" type="pres">
      <dgm:prSet presAssocID="{C6773504-A4CC-4CDB-B7A6-8F485277BC6B}" presName="spacer" presStyleCnt="0"/>
      <dgm:spPr/>
    </dgm:pt>
    <dgm:pt modelId="{AE0A98FD-F8AC-47AD-9643-7B1E12E2DE60}" type="pres">
      <dgm:prSet presAssocID="{E87BF295-87DA-4E08-9C97-4DAEFE9C7EBB}" presName="parentText" presStyleLbl="node1" presStyleIdx="2" presStyleCnt="3">
        <dgm:presLayoutVars>
          <dgm:chMax val="0"/>
          <dgm:bulletEnabled val="1"/>
        </dgm:presLayoutVars>
      </dgm:prSet>
      <dgm:spPr/>
    </dgm:pt>
  </dgm:ptLst>
  <dgm:cxnLst>
    <dgm:cxn modelId="{E801EE1B-5206-4624-922F-6F8F73451CE1}" srcId="{14D1EAA4-EBB4-438C-B653-FE4E040234B1}" destId="{BCB1AAF9-A429-4094-A630-AEB04850D4A6}" srcOrd="0" destOrd="0" parTransId="{8CD99A5B-4FB5-4F54-9543-6D9A339D960D}" sibTransId="{A00E1CB7-0B6F-4CA1-B7F5-92DF4A5FC446}"/>
    <dgm:cxn modelId="{FD69C897-BB67-4CFB-AB9A-A882B856BA4D}" type="presOf" srcId="{E87BF295-87DA-4E08-9C97-4DAEFE9C7EBB}" destId="{AE0A98FD-F8AC-47AD-9643-7B1E12E2DE60}" srcOrd="0" destOrd="0" presId="urn:microsoft.com/office/officeart/2005/8/layout/vList2"/>
    <dgm:cxn modelId="{0C5EC3A4-7327-4308-9E01-8F013ADC3042}" srcId="{14D1EAA4-EBB4-438C-B653-FE4E040234B1}" destId="{E87BF295-87DA-4E08-9C97-4DAEFE9C7EBB}" srcOrd="2" destOrd="0" parTransId="{C82C872A-EC22-4775-B750-17B3C3E8ECBB}" sibTransId="{B8C9966A-37DA-4D94-8E3E-869E38A78C12}"/>
    <dgm:cxn modelId="{3DFF4AC5-1016-4D83-8236-FDBBF519490B}" type="presOf" srcId="{DD08D84A-47BA-497D-8035-D1E10014ABA0}" destId="{73655CAD-D1D8-4D5D-B365-C892E97621C8}" srcOrd="0" destOrd="0" presId="urn:microsoft.com/office/officeart/2005/8/layout/vList2"/>
    <dgm:cxn modelId="{A77E7DCC-98B4-4ECB-BD9D-C8EF41116038}" type="presOf" srcId="{BCB1AAF9-A429-4094-A630-AEB04850D4A6}" destId="{EDD92282-1DB2-420C-AE07-4EBC48C8CE9D}" srcOrd="0" destOrd="0" presId="urn:microsoft.com/office/officeart/2005/8/layout/vList2"/>
    <dgm:cxn modelId="{573E84CC-C04B-4CFF-9E46-DF346FC1FE04}" srcId="{14D1EAA4-EBB4-438C-B653-FE4E040234B1}" destId="{DD08D84A-47BA-497D-8035-D1E10014ABA0}" srcOrd="1" destOrd="0" parTransId="{971313D7-DA26-4AB7-BDF3-FF129485B3FF}" sibTransId="{C6773504-A4CC-4CDB-B7A6-8F485277BC6B}"/>
    <dgm:cxn modelId="{393DA5D6-99E9-43B7-86E1-FDD3372A5E44}" type="presOf" srcId="{14D1EAA4-EBB4-438C-B653-FE4E040234B1}" destId="{153065EE-8BE6-4FB9-9EA5-A262E6411EF4}" srcOrd="0" destOrd="0" presId="urn:microsoft.com/office/officeart/2005/8/layout/vList2"/>
    <dgm:cxn modelId="{57A683CF-2C76-4D86-A2A0-CC36C781530C}" type="presParOf" srcId="{153065EE-8BE6-4FB9-9EA5-A262E6411EF4}" destId="{EDD92282-1DB2-420C-AE07-4EBC48C8CE9D}" srcOrd="0" destOrd="0" presId="urn:microsoft.com/office/officeart/2005/8/layout/vList2"/>
    <dgm:cxn modelId="{D3F508F8-C470-466D-99FF-133EA3CF2F2E}" type="presParOf" srcId="{153065EE-8BE6-4FB9-9EA5-A262E6411EF4}" destId="{7ED20B34-45AA-4797-8B9A-DCB58C6DBF61}" srcOrd="1" destOrd="0" presId="urn:microsoft.com/office/officeart/2005/8/layout/vList2"/>
    <dgm:cxn modelId="{29918344-CB34-4A40-8CC4-DFA80B901F6D}" type="presParOf" srcId="{153065EE-8BE6-4FB9-9EA5-A262E6411EF4}" destId="{73655CAD-D1D8-4D5D-B365-C892E97621C8}" srcOrd="2" destOrd="0" presId="urn:microsoft.com/office/officeart/2005/8/layout/vList2"/>
    <dgm:cxn modelId="{A693D59C-C81A-4FB2-A396-9877AEFCA926}" type="presParOf" srcId="{153065EE-8BE6-4FB9-9EA5-A262E6411EF4}" destId="{3D98A407-5861-478C-AC27-64B97F337FF2}" srcOrd="3" destOrd="0" presId="urn:microsoft.com/office/officeart/2005/8/layout/vList2"/>
    <dgm:cxn modelId="{21F99226-E3DD-40F8-AD1C-5BEA5C175C8A}" type="presParOf" srcId="{153065EE-8BE6-4FB9-9EA5-A262E6411EF4}" destId="{AE0A98FD-F8AC-47AD-9643-7B1E12E2DE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779-FF21-425D-85E2-E5AD7E5DA4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814ADDD-7FC6-489D-AB88-17C5E1A6B787}">
      <dgm:prSet/>
      <dgm:spPr/>
      <dgm:t>
        <a:bodyPr/>
        <a:lstStyle/>
        <a:p>
          <a:r>
            <a:rPr lang="zh-CN"/>
            <a:t>通过配置约定实现服务发现</a:t>
          </a:r>
        </a:p>
      </dgm:t>
    </dgm:pt>
    <dgm:pt modelId="{C3EDCA3C-31A6-4A60-A1BD-789A74E09773}" type="parTrans" cxnId="{3B881746-49A5-40C8-85CE-690D8018A3E6}">
      <dgm:prSet/>
      <dgm:spPr/>
      <dgm:t>
        <a:bodyPr/>
        <a:lstStyle/>
        <a:p>
          <a:endParaRPr lang="zh-CN" altLang="en-US"/>
        </a:p>
      </dgm:t>
    </dgm:pt>
    <dgm:pt modelId="{6B4385E5-51DB-43C9-91F3-41BBCAEFB34B}" type="sibTrans" cxnId="{3B881746-49A5-40C8-85CE-690D8018A3E6}">
      <dgm:prSet/>
      <dgm:spPr/>
      <dgm:t>
        <a:bodyPr/>
        <a:lstStyle/>
        <a:p>
          <a:endParaRPr lang="zh-CN" altLang="en-US"/>
        </a:p>
      </dgm:t>
    </dgm:pt>
    <dgm:pt modelId="{888619B7-DCA1-4569-87DF-1C69308DBB60}">
      <dgm:prSet/>
      <dgm:spPr/>
      <dgm:t>
        <a:bodyPr/>
        <a:lstStyle/>
        <a:p>
          <a:r>
            <a:rPr lang="zh-CN"/>
            <a:t>了解</a:t>
          </a:r>
          <a:r>
            <a:rPr lang="en-US"/>
            <a:t>.NET</a:t>
          </a:r>
          <a:r>
            <a:rPr lang="zh-CN"/>
            <a:t>项目文件</a:t>
          </a:r>
        </a:p>
      </dgm:t>
    </dgm:pt>
    <dgm:pt modelId="{63F3EEC0-2F6A-449C-A187-8099720C9ABA}" type="parTrans" cxnId="{6B44D567-ED56-405A-8734-DA092D471752}">
      <dgm:prSet/>
      <dgm:spPr/>
      <dgm:t>
        <a:bodyPr/>
        <a:lstStyle/>
        <a:p>
          <a:endParaRPr lang="zh-CN" altLang="en-US"/>
        </a:p>
      </dgm:t>
    </dgm:pt>
    <dgm:pt modelId="{F55AA2D4-41E4-419C-9FFF-3808F9C95C82}" type="sibTrans" cxnId="{6B44D567-ED56-405A-8734-DA092D471752}">
      <dgm:prSet/>
      <dgm:spPr/>
      <dgm:t>
        <a:bodyPr/>
        <a:lstStyle/>
        <a:p>
          <a:endParaRPr lang="zh-CN" altLang="en-US"/>
        </a:p>
      </dgm:t>
    </dgm:pt>
    <dgm:pt modelId="{59B2FC51-48F9-4759-AF57-52077A5EEA2D}">
      <dgm:prSet/>
      <dgm:spPr/>
      <dgm:t>
        <a:bodyPr/>
        <a:lstStyle/>
        <a:p>
          <a:r>
            <a:rPr lang="zh-CN"/>
            <a:t>本地日志、指标等仪表板</a:t>
          </a:r>
        </a:p>
      </dgm:t>
    </dgm:pt>
    <dgm:pt modelId="{BDBD8E52-E607-4116-9DC4-275CF33323F3}" type="parTrans" cxnId="{89CA9B56-AB14-4A12-8156-09C0C03DDCA7}">
      <dgm:prSet/>
      <dgm:spPr/>
      <dgm:t>
        <a:bodyPr/>
        <a:lstStyle/>
        <a:p>
          <a:endParaRPr lang="zh-CN" altLang="en-US"/>
        </a:p>
      </dgm:t>
    </dgm:pt>
    <dgm:pt modelId="{858A206F-281D-4A13-886A-FB7126F4817C}" type="sibTrans" cxnId="{89CA9B56-AB14-4A12-8156-09C0C03DDCA7}">
      <dgm:prSet/>
      <dgm:spPr/>
      <dgm:t>
        <a:bodyPr/>
        <a:lstStyle/>
        <a:p>
          <a:endParaRPr lang="zh-CN" altLang="en-US"/>
        </a:p>
      </dgm:t>
    </dgm:pt>
    <dgm:pt modelId="{A90323F4-FC5C-49F4-8D5E-6752527151FC}">
      <dgm:prSet/>
      <dgm:spPr/>
      <dgm:t>
        <a:bodyPr/>
        <a:lstStyle/>
        <a:p>
          <a:r>
            <a:rPr lang="zh-CN" dirty="0"/>
            <a:t>可以运行</a:t>
          </a:r>
          <a:r>
            <a:rPr lang="en-US" dirty="0"/>
            <a:t>Docker</a:t>
          </a:r>
          <a:r>
            <a:rPr lang="zh-CN" dirty="0"/>
            <a:t>依赖关系</a:t>
          </a:r>
        </a:p>
      </dgm:t>
    </dgm:pt>
    <dgm:pt modelId="{FE6C412F-E3C3-4482-90FA-AA5371091B48}" type="parTrans" cxnId="{4C6D4BCF-741A-4D83-8D1F-8AC898A35104}">
      <dgm:prSet/>
      <dgm:spPr/>
      <dgm:t>
        <a:bodyPr/>
        <a:lstStyle/>
        <a:p>
          <a:endParaRPr lang="zh-CN" altLang="en-US"/>
        </a:p>
      </dgm:t>
    </dgm:pt>
    <dgm:pt modelId="{CCC46B27-6B88-4B99-ACC0-D9388F8F5B53}" type="sibTrans" cxnId="{4C6D4BCF-741A-4D83-8D1F-8AC898A35104}">
      <dgm:prSet/>
      <dgm:spPr/>
      <dgm:t>
        <a:bodyPr/>
        <a:lstStyle/>
        <a:p>
          <a:endParaRPr lang="zh-CN" altLang="en-US"/>
        </a:p>
      </dgm:t>
    </dgm:pt>
    <dgm:pt modelId="{3E01657D-B343-45D0-97B5-187448468B6A}">
      <dgm:prSet/>
      <dgm:spPr/>
      <dgm:t>
        <a:bodyPr/>
        <a:lstStyle/>
        <a:p>
          <a:r>
            <a:rPr lang="zh-CN"/>
            <a:t>可以将您的服务部署到 </a:t>
          </a:r>
          <a:r>
            <a:rPr lang="en-US"/>
            <a:t>K8s</a:t>
          </a:r>
          <a:endParaRPr lang="zh-CN"/>
        </a:p>
      </dgm:t>
    </dgm:pt>
    <dgm:pt modelId="{5D811666-5882-4649-9A41-24735F52F82D}" type="parTrans" cxnId="{0F5F4658-54CD-47AE-A70C-5A2A49292F80}">
      <dgm:prSet/>
      <dgm:spPr/>
      <dgm:t>
        <a:bodyPr/>
        <a:lstStyle/>
        <a:p>
          <a:endParaRPr lang="zh-CN" altLang="en-US"/>
        </a:p>
      </dgm:t>
    </dgm:pt>
    <dgm:pt modelId="{32E5F0E8-6CA6-4F9B-AB39-D0F580D20D60}" type="sibTrans" cxnId="{0F5F4658-54CD-47AE-A70C-5A2A49292F80}">
      <dgm:prSet/>
      <dgm:spPr/>
      <dgm:t>
        <a:bodyPr/>
        <a:lstStyle/>
        <a:p>
          <a:endParaRPr lang="zh-CN" altLang="en-US"/>
        </a:p>
      </dgm:t>
    </dgm:pt>
    <dgm:pt modelId="{51ABC420-D7DC-4630-A915-2E2C17D1961B}">
      <dgm:prSet/>
      <dgm:spPr/>
      <dgm:t>
        <a:bodyPr/>
        <a:lstStyle/>
        <a:p>
          <a:r>
            <a:rPr lang="en-US"/>
            <a:t>“</a:t>
          </a:r>
          <a:r>
            <a:rPr lang="zh-CN"/>
            <a:t>热重载</a:t>
          </a:r>
          <a:r>
            <a:rPr lang="en-US"/>
            <a:t>"</a:t>
          </a:r>
          <a:endParaRPr lang="zh-CN"/>
        </a:p>
      </dgm:t>
    </dgm:pt>
    <dgm:pt modelId="{B6D00C3B-EB89-42A6-9C79-EDBD001F83D9}" type="parTrans" cxnId="{9316517B-EB01-4B09-B799-FB63C02FA59D}">
      <dgm:prSet/>
      <dgm:spPr/>
      <dgm:t>
        <a:bodyPr/>
        <a:lstStyle/>
        <a:p>
          <a:endParaRPr lang="zh-CN" altLang="en-US"/>
        </a:p>
      </dgm:t>
    </dgm:pt>
    <dgm:pt modelId="{CE68C437-D938-4C27-ABC9-A2FAADF5466F}" type="sibTrans" cxnId="{9316517B-EB01-4B09-B799-FB63C02FA59D}">
      <dgm:prSet/>
      <dgm:spPr/>
      <dgm:t>
        <a:bodyPr/>
        <a:lstStyle/>
        <a:p>
          <a:endParaRPr lang="zh-CN" altLang="en-US"/>
        </a:p>
      </dgm:t>
    </dgm:pt>
    <dgm:pt modelId="{B1779E3C-AAB8-4496-B100-A0077337CEEE}" type="pres">
      <dgm:prSet presAssocID="{61A41779-FF21-425D-85E2-E5AD7E5DA41C}" presName="linear" presStyleCnt="0">
        <dgm:presLayoutVars>
          <dgm:animLvl val="lvl"/>
          <dgm:resizeHandles val="exact"/>
        </dgm:presLayoutVars>
      </dgm:prSet>
      <dgm:spPr/>
    </dgm:pt>
    <dgm:pt modelId="{42E55517-9F32-4621-A719-151977E43E66}" type="pres">
      <dgm:prSet presAssocID="{8814ADDD-7FC6-489D-AB88-17C5E1A6B787}" presName="parentText" presStyleLbl="node1" presStyleIdx="0" presStyleCnt="6" custLinFactY="757" custLinFactNeighborY="100000">
        <dgm:presLayoutVars>
          <dgm:chMax val="0"/>
          <dgm:bulletEnabled val="1"/>
        </dgm:presLayoutVars>
      </dgm:prSet>
      <dgm:spPr/>
    </dgm:pt>
    <dgm:pt modelId="{484A981B-3C91-4879-BC2A-FF8DC4886F97}" type="pres">
      <dgm:prSet presAssocID="{6B4385E5-51DB-43C9-91F3-41BBCAEFB34B}" presName="spacer" presStyleCnt="0"/>
      <dgm:spPr/>
    </dgm:pt>
    <dgm:pt modelId="{7EB71DAA-9001-474B-8BF0-2C34026D5C21}" type="pres">
      <dgm:prSet presAssocID="{888619B7-DCA1-4569-87DF-1C69308DBB60}" presName="parentText" presStyleLbl="node1" presStyleIdx="1" presStyleCnt="6">
        <dgm:presLayoutVars>
          <dgm:chMax val="0"/>
          <dgm:bulletEnabled val="1"/>
        </dgm:presLayoutVars>
      </dgm:prSet>
      <dgm:spPr/>
    </dgm:pt>
    <dgm:pt modelId="{4E7D34D4-65E7-4A71-8055-DD015FA4B60A}" type="pres">
      <dgm:prSet presAssocID="{F55AA2D4-41E4-419C-9FFF-3808F9C95C82}" presName="spacer" presStyleCnt="0"/>
      <dgm:spPr/>
    </dgm:pt>
    <dgm:pt modelId="{C6F9639A-09A7-44F4-97D8-24E13B48CE31}" type="pres">
      <dgm:prSet presAssocID="{59B2FC51-48F9-4759-AF57-52077A5EEA2D}" presName="parentText" presStyleLbl="node1" presStyleIdx="2" presStyleCnt="6">
        <dgm:presLayoutVars>
          <dgm:chMax val="0"/>
          <dgm:bulletEnabled val="1"/>
        </dgm:presLayoutVars>
      </dgm:prSet>
      <dgm:spPr/>
    </dgm:pt>
    <dgm:pt modelId="{F4E13531-43DB-4D13-82AE-271B417094A8}" type="pres">
      <dgm:prSet presAssocID="{858A206F-281D-4A13-886A-FB7126F4817C}" presName="spacer" presStyleCnt="0"/>
      <dgm:spPr/>
    </dgm:pt>
    <dgm:pt modelId="{E8E99E63-EABB-47EF-BCA9-1F06E6DEC3E6}" type="pres">
      <dgm:prSet presAssocID="{A90323F4-FC5C-49F4-8D5E-6752527151FC}" presName="parentText" presStyleLbl="node1" presStyleIdx="3" presStyleCnt="6">
        <dgm:presLayoutVars>
          <dgm:chMax val="0"/>
          <dgm:bulletEnabled val="1"/>
        </dgm:presLayoutVars>
      </dgm:prSet>
      <dgm:spPr/>
    </dgm:pt>
    <dgm:pt modelId="{A2818366-D109-4499-BF59-B1657C786AAF}" type="pres">
      <dgm:prSet presAssocID="{CCC46B27-6B88-4B99-ACC0-D9388F8F5B53}" presName="spacer" presStyleCnt="0"/>
      <dgm:spPr/>
    </dgm:pt>
    <dgm:pt modelId="{96389990-B5AE-479E-9A01-688D87280768}" type="pres">
      <dgm:prSet presAssocID="{3E01657D-B343-45D0-97B5-187448468B6A}" presName="parentText" presStyleLbl="node1" presStyleIdx="4" presStyleCnt="6">
        <dgm:presLayoutVars>
          <dgm:chMax val="0"/>
          <dgm:bulletEnabled val="1"/>
        </dgm:presLayoutVars>
      </dgm:prSet>
      <dgm:spPr/>
    </dgm:pt>
    <dgm:pt modelId="{EAE3D3C0-2FD2-417F-B058-690CDB25DCC4}" type="pres">
      <dgm:prSet presAssocID="{32E5F0E8-6CA6-4F9B-AB39-D0F580D20D60}" presName="spacer" presStyleCnt="0"/>
      <dgm:spPr/>
    </dgm:pt>
    <dgm:pt modelId="{41C2973C-F909-4459-86CB-FE11BEDDF787}" type="pres">
      <dgm:prSet presAssocID="{51ABC420-D7DC-4630-A915-2E2C17D1961B}" presName="parentText" presStyleLbl="node1" presStyleIdx="5" presStyleCnt="6">
        <dgm:presLayoutVars>
          <dgm:chMax val="0"/>
          <dgm:bulletEnabled val="1"/>
        </dgm:presLayoutVars>
      </dgm:prSet>
      <dgm:spPr/>
    </dgm:pt>
  </dgm:ptLst>
  <dgm:cxnLst>
    <dgm:cxn modelId="{1DD60F19-D16B-4995-B43D-419A87E70435}" type="presOf" srcId="{61A41779-FF21-425D-85E2-E5AD7E5DA41C}" destId="{B1779E3C-AAB8-4496-B100-A0077337CEEE}" srcOrd="0" destOrd="0" presId="urn:microsoft.com/office/officeart/2005/8/layout/vList2"/>
    <dgm:cxn modelId="{098C2E1B-7BDA-44FA-AB09-1967AB6F06A8}" type="presOf" srcId="{59B2FC51-48F9-4759-AF57-52077A5EEA2D}" destId="{C6F9639A-09A7-44F4-97D8-24E13B48CE31}" srcOrd="0" destOrd="0" presId="urn:microsoft.com/office/officeart/2005/8/layout/vList2"/>
    <dgm:cxn modelId="{D54F452F-5582-4596-BF38-32526A218626}" type="presOf" srcId="{888619B7-DCA1-4569-87DF-1C69308DBB60}" destId="{7EB71DAA-9001-474B-8BF0-2C34026D5C21}" srcOrd="0" destOrd="0" presId="urn:microsoft.com/office/officeart/2005/8/layout/vList2"/>
    <dgm:cxn modelId="{5F7B1B3D-877E-4899-83AA-680A7A5E9BA8}" type="presOf" srcId="{8814ADDD-7FC6-489D-AB88-17C5E1A6B787}" destId="{42E55517-9F32-4621-A719-151977E43E66}" srcOrd="0" destOrd="0" presId="urn:microsoft.com/office/officeart/2005/8/layout/vList2"/>
    <dgm:cxn modelId="{3B881746-49A5-40C8-85CE-690D8018A3E6}" srcId="{61A41779-FF21-425D-85E2-E5AD7E5DA41C}" destId="{8814ADDD-7FC6-489D-AB88-17C5E1A6B787}" srcOrd="0" destOrd="0" parTransId="{C3EDCA3C-31A6-4A60-A1BD-789A74E09773}" sibTransId="{6B4385E5-51DB-43C9-91F3-41BBCAEFB34B}"/>
    <dgm:cxn modelId="{6B44D567-ED56-405A-8734-DA092D471752}" srcId="{61A41779-FF21-425D-85E2-E5AD7E5DA41C}" destId="{888619B7-DCA1-4569-87DF-1C69308DBB60}" srcOrd="1" destOrd="0" parTransId="{63F3EEC0-2F6A-449C-A187-8099720C9ABA}" sibTransId="{F55AA2D4-41E4-419C-9FFF-3808F9C95C82}"/>
    <dgm:cxn modelId="{89CA9B56-AB14-4A12-8156-09C0C03DDCA7}" srcId="{61A41779-FF21-425D-85E2-E5AD7E5DA41C}" destId="{59B2FC51-48F9-4759-AF57-52077A5EEA2D}" srcOrd="2" destOrd="0" parTransId="{BDBD8E52-E607-4116-9DC4-275CF33323F3}" sibTransId="{858A206F-281D-4A13-886A-FB7126F4817C}"/>
    <dgm:cxn modelId="{0F5F4658-54CD-47AE-A70C-5A2A49292F80}" srcId="{61A41779-FF21-425D-85E2-E5AD7E5DA41C}" destId="{3E01657D-B343-45D0-97B5-187448468B6A}" srcOrd="4" destOrd="0" parTransId="{5D811666-5882-4649-9A41-24735F52F82D}" sibTransId="{32E5F0E8-6CA6-4F9B-AB39-D0F580D20D60}"/>
    <dgm:cxn modelId="{93295D7A-9C7E-48C8-A23A-4DF4851BF7D3}" type="presOf" srcId="{51ABC420-D7DC-4630-A915-2E2C17D1961B}" destId="{41C2973C-F909-4459-86CB-FE11BEDDF787}" srcOrd="0" destOrd="0" presId="urn:microsoft.com/office/officeart/2005/8/layout/vList2"/>
    <dgm:cxn modelId="{9316517B-EB01-4B09-B799-FB63C02FA59D}" srcId="{61A41779-FF21-425D-85E2-E5AD7E5DA41C}" destId="{51ABC420-D7DC-4630-A915-2E2C17D1961B}" srcOrd="5" destOrd="0" parTransId="{B6D00C3B-EB89-42A6-9C79-EDBD001F83D9}" sibTransId="{CE68C437-D938-4C27-ABC9-A2FAADF5466F}"/>
    <dgm:cxn modelId="{BE6727C7-C139-4E32-81BD-91D15EA975EF}" type="presOf" srcId="{3E01657D-B343-45D0-97B5-187448468B6A}" destId="{96389990-B5AE-479E-9A01-688D87280768}" srcOrd="0" destOrd="0" presId="urn:microsoft.com/office/officeart/2005/8/layout/vList2"/>
    <dgm:cxn modelId="{4C6D4BCF-741A-4D83-8D1F-8AC898A35104}" srcId="{61A41779-FF21-425D-85E2-E5AD7E5DA41C}" destId="{A90323F4-FC5C-49F4-8D5E-6752527151FC}" srcOrd="3" destOrd="0" parTransId="{FE6C412F-E3C3-4482-90FA-AA5371091B48}" sibTransId="{CCC46B27-6B88-4B99-ACC0-D9388F8F5B53}"/>
    <dgm:cxn modelId="{461678F6-DE0F-4626-A64E-3AEED57EFA07}" type="presOf" srcId="{A90323F4-FC5C-49F4-8D5E-6752527151FC}" destId="{E8E99E63-EABB-47EF-BCA9-1F06E6DEC3E6}" srcOrd="0" destOrd="0" presId="urn:microsoft.com/office/officeart/2005/8/layout/vList2"/>
    <dgm:cxn modelId="{5C2688C6-F6E5-4F87-A06C-1C3B63A98A3D}" type="presParOf" srcId="{B1779E3C-AAB8-4496-B100-A0077337CEEE}" destId="{42E55517-9F32-4621-A719-151977E43E66}" srcOrd="0" destOrd="0" presId="urn:microsoft.com/office/officeart/2005/8/layout/vList2"/>
    <dgm:cxn modelId="{C9D3088B-3C01-4DC3-A61B-374DD19CAD13}" type="presParOf" srcId="{B1779E3C-AAB8-4496-B100-A0077337CEEE}" destId="{484A981B-3C91-4879-BC2A-FF8DC4886F97}" srcOrd="1" destOrd="0" presId="urn:microsoft.com/office/officeart/2005/8/layout/vList2"/>
    <dgm:cxn modelId="{E96F6E2C-138C-4F1B-8C32-0C0C8ACEAD46}" type="presParOf" srcId="{B1779E3C-AAB8-4496-B100-A0077337CEEE}" destId="{7EB71DAA-9001-474B-8BF0-2C34026D5C21}" srcOrd="2" destOrd="0" presId="urn:microsoft.com/office/officeart/2005/8/layout/vList2"/>
    <dgm:cxn modelId="{6A8DA22B-014C-4F7E-95EC-BA533128571E}" type="presParOf" srcId="{B1779E3C-AAB8-4496-B100-A0077337CEEE}" destId="{4E7D34D4-65E7-4A71-8055-DD015FA4B60A}" srcOrd="3" destOrd="0" presId="urn:microsoft.com/office/officeart/2005/8/layout/vList2"/>
    <dgm:cxn modelId="{D94F64B5-935B-4CE5-A6D7-79BEF4874293}" type="presParOf" srcId="{B1779E3C-AAB8-4496-B100-A0077337CEEE}" destId="{C6F9639A-09A7-44F4-97D8-24E13B48CE31}" srcOrd="4" destOrd="0" presId="urn:microsoft.com/office/officeart/2005/8/layout/vList2"/>
    <dgm:cxn modelId="{CCF21FFE-5584-4B45-AE55-2330450E95B4}" type="presParOf" srcId="{B1779E3C-AAB8-4496-B100-A0077337CEEE}" destId="{F4E13531-43DB-4D13-82AE-271B417094A8}" srcOrd="5" destOrd="0" presId="urn:microsoft.com/office/officeart/2005/8/layout/vList2"/>
    <dgm:cxn modelId="{68CABC64-3514-471F-8D18-DD3166A1D2E4}" type="presParOf" srcId="{B1779E3C-AAB8-4496-B100-A0077337CEEE}" destId="{E8E99E63-EABB-47EF-BCA9-1F06E6DEC3E6}" srcOrd="6" destOrd="0" presId="urn:microsoft.com/office/officeart/2005/8/layout/vList2"/>
    <dgm:cxn modelId="{0799378C-7266-4D70-B2DC-724C254C7E9A}" type="presParOf" srcId="{B1779E3C-AAB8-4496-B100-A0077337CEEE}" destId="{A2818366-D109-4499-BF59-B1657C786AAF}" srcOrd="7" destOrd="0" presId="urn:microsoft.com/office/officeart/2005/8/layout/vList2"/>
    <dgm:cxn modelId="{3EFABECB-7A28-4CC3-B161-79EC3F5C0E20}" type="presParOf" srcId="{B1779E3C-AAB8-4496-B100-A0077337CEEE}" destId="{96389990-B5AE-479E-9A01-688D87280768}" srcOrd="8" destOrd="0" presId="urn:microsoft.com/office/officeart/2005/8/layout/vList2"/>
    <dgm:cxn modelId="{0E44855B-4021-4F3D-9C1D-C563F2A22F22}" type="presParOf" srcId="{B1779E3C-AAB8-4496-B100-A0077337CEEE}" destId="{EAE3D3C0-2FD2-417F-B058-690CDB25DCC4}" srcOrd="9" destOrd="0" presId="urn:microsoft.com/office/officeart/2005/8/layout/vList2"/>
    <dgm:cxn modelId="{6774D16E-698A-4FF2-8AC8-E6E1BA1B13D3}" type="presParOf" srcId="{B1779E3C-AAB8-4496-B100-A0077337CEEE}" destId="{41C2973C-F909-4459-86CB-FE11BEDDF78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2282-1DB2-420C-AE07-4EBC48C8CE9D}">
      <dsp:nvSpPr>
        <dsp:cNvPr id="0" name=""/>
        <dsp:cNvSpPr/>
      </dsp:nvSpPr>
      <dsp:spPr>
        <a:xfrm>
          <a:off x="0" y="134135"/>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1</a:t>
          </a:r>
          <a:r>
            <a:rPr lang="zh-CN" sz="1600" b="0" i="0" kern="1200" baseline="0" dirty="0"/>
            <a:t>）</a:t>
          </a:r>
          <a:r>
            <a:rPr lang="en-US" sz="1600" b="0" i="0" kern="1200" baseline="0" dirty="0" err="1"/>
            <a:t>Dapr</a:t>
          </a:r>
          <a:r>
            <a:rPr lang="zh-CN" sz="1600" b="0" i="0" kern="1200" baseline="0" dirty="0"/>
            <a:t>的目标不是强迫开发人员采用具有严格规则和约束的编程模型。相反，</a:t>
          </a:r>
          <a:r>
            <a:rPr lang="en-US" sz="1600" b="0" i="0" kern="1200" baseline="0" dirty="0" err="1"/>
            <a:t>Dapr</a:t>
          </a:r>
          <a:r>
            <a:rPr lang="zh-CN" sz="1600" b="0" i="0" kern="1200" baseline="0" dirty="0"/>
            <a:t>是助力于开发者从很多复杂的微服务实现中解脱出来。举个例子，在</a:t>
          </a:r>
          <a:r>
            <a:rPr lang="en-US" sz="1600" b="0" i="0" kern="1200" baseline="0" dirty="0" err="1"/>
            <a:t>Dapr</a:t>
          </a:r>
          <a:r>
            <a:rPr lang="zh-CN" sz="1600" b="0" i="0" kern="1200" baseline="0" dirty="0"/>
            <a:t>中存储的数据库连接池的管理的状态将会转换成微服务应用代码。</a:t>
          </a:r>
          <a:endParaRPr lang="zh-CN" sz="1600" kern="1200" dirty="0"/>
        </a:p>
      </dsp:txBody>
      <dsp:txXfrm>
        <a:off x="87614" y="221749"/>
        <a:ext cx="7706029" cy="1619552"/>
      </dsp:txXfrm>
    </dsp:sp>
    <dsp:sp modelId="{73655CAD-D1D8-4D5D-B365-C892E97621C8}">
      <dsp:nvSpPr>
        <dsp:cNvPr id="0" name=""/>
        <dsp:cNvSpPr/>
      </dsp:nvSpPr>
      <dsp:spPr>
        <a:xfrm>
          <a:off x="0" y="198188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2</a:t>
          </a:r>
          <a:r>
            <a:rPr lang="zh-CN" sz="1600" b="0" i="0" kern="1200" baseline="0" dirty="0"/>
            <a:t>）</a:t>
          </a:r>
          <a:r>
            <a:rPr lang="en-US" sz="1600" b="0" i="0" kern="1200" baseline="0" dirty="0" err="1"/>
            <a:t>Dapr</a:t>
          </a:r>
          <a:r>
            <a:rPr lang="zh-CN" sz="1600" b="0" i="0" kern="1200" baseline="0" dirty="0"/>
            <a:t>不是</a:t>
          </a:r>
          <a:r>
            <a:rPr lang="en-US" sz="1600" b="0" i="0" kern="1200" baseline="0" dirty="0"/>
            <a:t>Service Mesh</a:t>
          </a:r>
          <a:r>
            <a:rPr lang="zh-CN" sz="1600" b="0" i="0" kern="1200" baseline="0" dirty="0"/>
            <a:t>。尽管有很多相似点存在于</a:t>
          </a:r>
          <a:r>
            <a:rPr lang="en-US" sz="1600" b="0" i="0" kern="1200" baseline="0" dirty="0" err="1"/>
            <a:t>Dapr</a:t>
          </a:r>
          <a:r>
            <a:rPr lang="zh-CN" sz="1600" b="0" i="0" kern="1200" baseline="0" dirty="0"/>
            <a:t>与</a:t>
          </a:r>
          <a:r>
            <a:rPr lang="en-US" sz="1600" b="0" i="0" kern="1200" baseline="0" dirty="0"/>
            <a:t>service mesh</a:t>
          </a:r>
          <a:r>
            <a:rPr lang="zh-CN" sz="1600" b="0" i="0" kern="1200" baseline="0" dirty="0"/>
            <a:t>之间，</a:t>
          </a:r>
          <a:r>
            <a:rPr lang="en-US" sz="1600" b="0" i="0" kern="1200" baseline="0" dirty="0" err="1"/>
            <a:t>Dapr</a:t>
          </a:r>
          <a:r>
            <a:rPr lang="zh-CN" sz="1600" b="0" i="0" kern="1200" baseline="0" dirty="0"/>
            <a:t>在应用程序层级提供服务而</a:t>
          </a:r>
          <a:r>
            <a:rPr lang="en-US" sz="1600" b="0" i="0" kern="1200" baseline="0" dirty="0"/>
            <a:t>service mesh</a:t>
          </a:r>
          <a:r>
            <a:rPr lang="zh-CN" sz="1600" b="0" i="0" kern="1200" baseline="0" dirty="0"/>
            <a:t>却是在</a:t>
          </a:r>
          <a:r>
            <a:rPr lang="en-US" sz="1600" b="0" i="0" kern="1200" baseline="0" dirty="0"/>
            <a:t>infrastructure</a:t>
          </a:r>
          <a:r>
            <a:rPr lang="zh-CN" sz="1600" b="0" i="0" kern="1200" baseline="0" dirty="0"/>
            <a:t>层进行操作。例如</a:t>
          </a:r>
          <a:r>
            <a:rPr lang="en-US" sz="1600" b="0" i="0" kern="1200" baseline="0" dirty="0" err="1"/>
            <a:t>Dapr</a:t>
          </a:r>
          <a:r>
            <a:rPr lang="zh-CN" sz="1600" b="0" i="0" kern="1200" baseline="0" dirty="0"/>
            <a:t>在与存储组件和服务交互时需要重试逻辑，但是这个职责是开发者根据</a:t>
          </a:r>
          <a:r>
            <a:rPr lang="en-US" sz="1600" b="0" i="0" kern="1200" baseline="0" dirty="0" err="1"/>
            <a:t>Dapr</a:t>
          </a:r>
          <a:r>
            <a:rPr lang="zh-CN" sz="1600" b="0" i="0" kern="1200" baseline="0" dirty="0"/>
            <a:t>返回的错误信息决定如何处理错误</a:t>
          </a:r>
          <a:r>
            <a:rPr lang="zh-CN" altLang="en-US" sz="1600" b="0" i="0" kern="1200" baseline="0" dirty="0"/>
            <a:t>，</a:t>
          </a:r>
          <a:r>
            <a:rPr lang="zh-CN" sz="1600" b="0" i="0" kern="1200" baseline="0" dirty="0"/>
            <a:t>是把错误返回给客户端还是采取重试机制（</a:t>
          </a:r>
          <a:r>
            <a:rPr lang="en-US" sz="1600" b="0" i="0" kern="1200" baseline="0" dirty="0" err="1"/>
            <a:t>netcore</a:t>
          </a:r>
          <a:r>
            <a:rPr lang="zh-CN" sz="1600" b="0" i="0" kern="1200" baseline="0" dirty="0"/>
            <a:t>下</a:t>
          </a:r>
          <a:r>
            <a:rPr lang="en-US" sz="1600" b="0" i="0" kern="1200" baseline="0" dirty="0"/>
            <a:t>Polly</a:t>
          </a:r>
          <a:r>
            <a:rPr lang="zh-CN" sz="1600" b="0" i="0" kern="1200" baseline="0" dirty="0"/>
            <a:t>可以支持），这对开发者来说是可以选择一个明确的选择。</a:t>
          </a:r>
          <a:r>
            <a:rPr lang="en-US" sz="1600" b="0" i="0" kern="1200" baseline="0" dirty="0" err="1"/>
            <a:t>Dapr</a:t>
          </a:r>
          <a:r>
            <a:rPr lang="zh-CN" sz="1600" b="0" i="0" kern="1200" baseline="0" dirty="0"/>
            <a:t>只是集成</a:t>
          </a:r>
          <a:r>
            <a:rPr lang="en-US" sz="1600" b="0" i="0" kern="1200" baseline="0" dirty="0"/>
            <a:t>service mesh</a:t>
          </a:r>
          <a:r>
            <a:rPr lang="zh-CN" sz="1600" b="0" i="0" kern="1200" baseline="0" dirty="0"/>
            <a:t>，比如</a:t>
          </a:r>
          <a:r>
            <a:rPr lang="en-US" sz="1600" b="0" i="0" kern="1200" baseline="0" dirty="0"/>
            <a:t>Istio</a:t>
          </a:r>
          <a:r>
            <a:rPr lang="zh-CN" sz="1600" b="0" i="0" kern="1200" baseline="0" dirty="0"/>
            <a:t>。</a:t>
          </a:r>
          <a:endParaRPr lang="zh-CN" sz="1600" kern="1200" dirty="0"/>
        </a:p>
      </dsp:txBody>
      <dsp:txXfrm>
        <a:off x="87614" y="2069496"/>
        <a:ext cx="7706029" cy="1619552"/>
      </dsp:txXfrm>
    </dsp:sp>
    <dsp:sp modelId="{AE0A98FD-F8AC-47AD-9643-7B1E12E2DE60}">
      <dsp:nvSpPr>
        <dsp:cNvPr id="0" name=""/>
        <dsp:cNvSpPr/>
      </dsp:nvSpPr>
      <dsp:spPr>
        <a:xfrm>
          <a:off x="0" y="382274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3</a:t>
          </a:r>
          <a:r>
            <a:rPr lang="zh-CN" sz="1600" b="0" i="0" kern="1200" baseline="0" dirty="0"/>
            <a:t>）</a:t>
          </a:r>
          <a:r>
            <a:rPr lang="en-US" sz="1600" b="0" i="0" kern="1200" baseline="0" dirty="0" err="1"/>
            <a:t>Dapr</a:t>
          </a:r>
          <a:r>
            <a:rPr lang="zh-CN" sz="1600" b="0" i="0" kern="1200" baseline="0" dirty="0"/>
            <a:t>不是微软的云服务：它能帮助开发者在云端搭建微服务应用，现在它不光能支持集成在</a:t>
          </a:r>
          <a:r>
            <a:rPr lang="en-US" sz="1600" b="0" i="0" kern="1200" baseline="0" dirty="0"/>
            <a:t>Azure</a:t>
          </a:r>
          <a:r>
            <a:rPr lang="zh-CN" sz="1600" b="0" i="0" kern="1200" baseline="0" dirty="0"/>
            <a:t>云，而且还支持其他云商，比如</a:t>
          </a:r>
          <a:r>
            <a:rPr lang="en-US" sz="1600" b="0" i="0" kern="1200" baseline="0" dirty="0"/>
            <a:t>AWS</a:t>
          </a:r>
          <a:r>
            <a:rPr lang="zh-CN" sz="1600" b="0" i="0" kern="1200" baseline="0" dirty="0"/>
            <a:t>，</a:t>
          </a:r>
          <a:r>
            <a:rPr lang="zh-CN" altLang="en-US" sz="1600" b="0" i="0" kern="1200" baseline="0" dirty="0"/>
            <a:t>阿里云</a:t>
          </a:r>
          <a:r>
            <a:rPr lang="zh-CN" sz="1600" b="0" i="0" kern="1200" baseline="0" dirty="0"/>
            <a:t>，其他等。</a:t>
          </a:r>
          <a:r>
            <a:rPr lang="en-US" sz="1600" b="0" i="0" kern="1200" baseline="0" dirty="0" err="1"/>
            <a:t>Dapr</a:t>
          </a:r>
          <a:r>
            <a:rPr lang="zh-CN" sz="1600" b="0" i="0" kern="1200" baseline="0" dirty="0"/>
            <a:t>运行在</a:t>
          </a:r>
          <a:r>
            <a:rPr lang="en-US" sz="1600" b="0" i="0" kern="1200" baseline="0" dirty="0"/>
            <a:t>K8s</a:t>
          </a:r>
          <a:r>
            <a:rPr lang="zh-CN" sz="1600" b="0" i="0" kern="1200" baseline="0" dirty="0"/>
            <a:t>上的效果都一致。</a:t>
          </a:r>
          <a:endParaRPr lang="zh-CN" sz="1600" kern="1200" dirty="0"/>
        </a:p>
      </dsp:txBody>
      <dsp:txXfrm>
        <a:off x="87614" y="3910356"/>
        <a:ext cx="7706029" cy="161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55517-9F32-4621-A719-151977E43E66}">
      <dsp:nvSpPr>
        <dsp:cNvPr id="0" name=""/>
        <dsp:cNvSpPr/>
      </dsp:nvSpPr>
      <dsp:spPr>
        <a:xfrm>
          <a:off x="0" y="184666"/>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a:t>通过配置约定实现服务发现</a:t>
          </a:r>
        </a:p>
      </dsp:txBody>
      <dsp:txXfrm>
        <a:off x="24417" y="209083"/>
        <a:ext cx="3151875" cy="451341"/>
      </dsp:txXfrm>
    </dsp:sp>
    <dsp:sp modelId="{7EB71DAA-9001-474B-8BF0-2C34026D5C21}">
      <dsp:nvSpPr>
        <dsp:cNvPr id="0" name=""/>
        <dsp:cNvSpPr/>
      </dsp:nvSpPr>
      <dsp:spPr>
        <a:xfrm>
          <a:off x="0" y="68105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了解</a:t>
          </a:r>
          <a:r>
            <a:rPr lang="en-US" sz="1900" kern="1200"/>
            <a:t>.NET</a:t>
          </a:r>
          <a:r>
            <a:rPr lang="zh-CN" sz="1900" kern="1200"/>
            <a:t>项目文件</a:t>
          </a:r>
        </a:p>
      </dsp:txBody>
      <dsp:txXfrm>
        <a:off x="24417" y="705472"/>
        <a:ext cx="3151875" cy="451341"/>
      </dsp:txXfrm>
    </dsp:sp>
    <dsp:sp modelId="{C6F9639A-09A7-44F4-97D8-24E13B48CE31}">
      <dsp:nvSpPr>
        <dsp:cNvPr id="0" name=""/>
        <dsp:cNvSpPr/>
      </dsp:nvSpPr>
      <dsp:spPr>
        <a:xfrm>
          <a:off x="0" y="123595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a:t>本地日志、指标等仪表板</a:t>
          </a:r>
        </a:p>
      </dsp:txBody>
      <dsp:txXfrm>
        <a:off x="24417" y="1260367"/>
        <a:ext cx="3151875" cy="451341"/>
      </dsp:txXfrm>
    </dsp:sp>
    <dsp:sp modelId="{E8E99E63-EABB-47EF-BCA9-1F06E6DEC3E6}">
      <dsp:nvSpPr>
        <dsp:cNvPr id="0" name=""/>
        <dsp:cNvSpPr/>
      </dsp:nvSpPr>
      <dsp:spPr>
        <a:xfrm>
          <a:off x="0" y="179084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dirty="0"/>
            <a:t>可以运行</a:t>
          </a:r>
          <a:r>
            <a:rPr lang="en-US" sz="1900" kern="1200" dirty="0"/>
            <a:t>Docker</a:t>
          </a:r>
          <a:r>
            <a:rPr lang="zh-CN" sz="1900" kern="1200" dirty="0"/>
            <a:t>依赖关系</a:t>
          </a:r>
        </a:p>
      </dsp:txBody>
      <dsp:txXfrm>
        <a:off x="24417" y="1815262"/>
        <a:ext cx="3151875" cy="451341"/>
      </dsp:txXfrm>
    </dsp:sp>
    <dsp:sp modelId="{96389990-B5AE-479E-9A01-688D87280768}">
      <dsp:nvSpPr>
        <dsp:cNvPr id="0" name=""/>
        <dsp:cNvSpPr/>
      </dsp:nvSpPr>
      <dsp:spPr>
        <a:xfrm>
          <a:off x="0" y="234574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可以将您的服务部署到 </a:t>
          </a:r>
          <a:r>
            <a:rPr lang="en-US" sz="1900" kern="1200"/>
            <a:t>K8s</a:t>
          </a:r>
          <a:endParaRPr lang="zh-CN" sz="1900" kern="1200"/>
        </a:p>
      </dsp:txBody>
      <dsp:txXfrm>
        <a:off x="24417" y="2370157"/>
        <a:ext cx="3151875" cy="451341"/>
      </dsp:txXfrm>
    </dsp:sp>
    <dsp:sp modelId="{41C2973C-F909-4459-86CB-FE11BEDDF787}">
      <dsp:nvSpPr>
        <dsp:cNvPr id="0" name=""/>
        <dsp:cNvSpPr/>
      </dsp:nvSpPr>
      <dsp:spPr>
        <a:xfrm>
          <a:off x="0" y="290063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
          </a:r>
          <a:r>
            <a:rPr lang="zh-CN" sz="1900" kern="1200"/>
            <a:t>热重载</a:t>
          </a:r>
          <a:r>
            <a:rPr lang="en-US" sz="1900" kern="1200"/>
            <a:t>"</a:t>
          </a:r>
          <a:endParaRPr lang="zh-CN" sz="1900" kern="1200"/>
        </a:p>
      </dsp:txBody>
      <dsp:txXfrm>
        <a:off x="24417" y="2925052"/>
        <a:ext cx="3151875" cy="4513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3/18/2021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3/18/2021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76470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2</a:t>
            </a:fld>
            <a:endParaRPr lang="en-US"/>
          </a:p>
        </p:txBody>
      </p:sp>
    </p:spTree>
    <p:extLst>
      <p:ext uri="{BB962C8B-B14F-4D97-AF65-F5344CB8AC3E}">
        <p14:creationId xmlns:p14="http://schemas.microsoft.com/office/powerpoint/2010/main" val="20825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让你对</a:t>
            </a:r>
            <a:r>
              <a:rPr lang="en-US" altLang="zh-CN" b="0" i="0" dirty="0" err="1">
                <a:solidFill>
                  <a:srgbClr val="333333"/>
                </a:solidFill>
                <a:effectLst/>
                <a:latin typeface="PingFang SC"/>
              </a:rPr>
              <a:t>Dapr</a:t>
            </a:r>
            <a:r>
              <a:rPr lang="zh-CN" altLang="en-US" b="0" i="0" dirty="0">
                <a:solidFill>
                  <a:srgbClr val="333333"/>
                </a:solidFill>
                <a:effectLst/>
                <a:latin typeface="PingFang SC"/>
              </a:rPr>
              <a:t>减少不必要的误解而更清楚</a:t>
            </a:r>
            <a:r>
              <a:rPr lang="en-US" altLang="zh-CN" b="0" i="0" dirty="0" err="1">
                <a:solidFill>
                  <a:srgbClr val="333333"/>
                </a:solidFill>
                <a:effectLst/>
                <a:latin typeface="PingFang SC"/>
              </a:rPr>
              <a:t>Dapr</a:t>
            </a:r>
            <a:r>
              <a:rPr lang="zh-CN" altLang="en-US" b="0" i="0" dirty="0">
                <a:solidFill>
                  <a:srgbClr val="333333"/>
                </a:solidFill>
                <a:effectLst/>
                <a:latin typeface="PingFang SC"/>
              </a:rPr>
              <a:t>到底是啥</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3</a:t>
            </a:fld>
            <a:endParaRPr lang="en-US"/>
          </a:p>
        </p:txBody>
      </p:sp>
    </p:spTree>
    <p:extLst>
      <p:ext uri="{BB962C8B-B14F-4D97-AF65-F5344CB8AC3E}">
        <p14:creationId xmlns:p14="http://schemas.microsoft.com/office/powerpoint/2010/main" val="2743197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4</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6</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3/18/2021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18356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 </a:t>
            </a:r>
            <a:r>
              <a:rPr lang="en-US" altLang="zh-CN" b="0" i="0" dirty="0">
                <a:solidFill>
                  <a:srgbClr val="000000"/>
                </a:solidFill>
                <a:effectLst/>
                <a:latin typeface="-apple-system"/>
              </a:rPr>
              <a:t>= </a:t>
            </a:r>
            <a:r>
              <a:rPr lang="zh-CN" altLang="en-US" b="0" i="0" dirty="0">
                <a:solidFill>
                  <a:srgbClr val="000000"/>
                </a:solidFill>
                <a:effectLst/>
                <a:latin typeface="-apple-system"/>
              </a:rPr>
              <a:t>状态 </a:t>
            </a:r>
            <a:r>
              <a:rPr lang="en-US" altLang="zh-CN" b="0" i="0" dirty="0">
                <a:solidFill>
                  <a:srgbClr val="000000"/>
                </a:solidFill>
                <a:effectLst/>
                <a:latin typeface="-apple-system"/>
              </a:rPr>
              <a:t>+ </a:t>
            </a:r>
            <a:r>
              <a:rPr lang="zh-CN" altLang="en-US" b="0" i="0" dirty="0">
                <a:solidFill>
                  <a:srgbClr val="000000"/>
                </a:solidFill>
                <a:effectLst/>
                <a:latin typeface="-apple-system"/>
              </a:rPr>
              <a:t>行为 </a:t>
            </a:r>
            <a:r>
              <a:rPr lang="en-US" altLang="zh-CN" b="0" i="0" dirty="0">
                <a:solidFill>
                  <a:srgbClr val="000000"/>
                </a:solidFill>
                <a:effectLst/>
                <a:latin typeface="-apple-system"/>
              </a:rPr>
              <a:t>+ </a:t>
            </a:r>
            <a:r>
              <a:rPr lang="zh-CN" altLang="en-US" b="0" i="0" dirty="0">
                <a:solidFill>
                  <a:srgbClr val="000000"/>
                </a:solidFill>
                <a:effectLst/>
                <a:latin typeface="-apple-system"/>
              </a:rPr>
              <a:t>消息。一个应用</a:t>
            </a:r>
            <a:r>
              <a:rPr lang="en-US" altLang="zh-CN" b="0" i="0" dirty="0">
                <a:solidFill>
                  <a:srgbClr val="000000"/>
                </a:solidFill>
                <a:effectLst/>
                <a:latin typeface="-apple-system"/>
              </a:rPr>
              <a:t>/</a:t>
            </a:r>
            <a:r>
              <a:rPr lang="zh-CN" altLang="en-US" b="0" i="0" dirty="0">
                <a:solidFill>
                  <a:srgbClr val="000000"/>
                </a:solidFill>
                <a:effectLst/>
                <a:latin typeface="-apple-system"/>
              </a:rPr>
              <a:t>服务由多个</a:t>
            </a:r>
            <a:r>
              <a:rPr lang="en-US" altLang="zh-CN" b="0" i="0" dirty="0">
                <a:solidFill>
                  <a:srgbClr val="000000"/>
                </a:solidFill>
                <a:effectLst/>
                <a:latin typeface="-apple-system"/>
              </a:rPr>
              <a:t>Actor</a:t>
            </a:r>
            <a:r>
              <a:rPr lang="zh-CN" altLang="en-US" b="0" i="0" dirty="0">
                <a:solidFill>
                  <a:srgbClr val="000000"/>
                </a:solidFill>
                <a:effectLst/>
                <a:latin typeface="-apple-system"/>
              </a:rPr>
              <a:t>组成，每个</a:t>
            </a:r>
            <a:r>
              <a:rPr lang="en-US" altLang="zh-CN" b="0" i="0" dirty="0">
                <a:solidFill>
                  <a:srgbClr val="000000"/>
                </a:solidFill>
                <a:effectLst/>
                <a:latin typeface="-apple-system"/>
              </a:rPr>
              <a:t>Actor</a:t>
            </a:r>
            <a:r>
              <a:rPr lang="zh-CN" altLang="en-US" b="0" i="0" dirty="0">
                <a:solidFill>
                  <a:srgbClr val="000000"/>
                </a:solidFill>
                <a:effectLst/>
                <a:latin typeface="-apple-system"/>
              </a:rPr>
              <a:t>都是一个独立的运行单元，拥有隔离的运行空间，在隔离的空间内，其有独立的状态和行为，不被外界干预，</a:t>
            </a:r>
            <a:r>
              <a:rPr lang="en-US" altLang="zh-CN" b="0" i="0" dirty="0">
                <a:solidFill>
                  <a:srgbClr val="000000"/>
                </a:solidFill>
                <a:effectLst/>
                <a:latin typeface="-apple-system"/>
              </a:rPr>
              <a:t>Actor</a:t>
            </a:r>
            <a:r>
              <a:rPr lang="zh-CN" altLang="en-US" b="0" i="0" dirty="0">
                <a:solidFill>
                  <a:srgbClr val="000000"/>
                </a:solidFill>
                <a:effectLst/>
                <a:latin typeface="-apple-system"/>
              </a:rPr>
              <a:t>之间通过消息进行交互，而同一时刻，每个</a:t>
            </a:r>
            <a:r>
              <a:rPr lang="en-US" altLang="zh-CN" b="0" i="0" dirty="0">
                <a:solidFill>
                  <a:srgbClr val="000000"/>
                </a:solidFill>
                <a:effectLst/>
                <a:latin typeface="-apple-system"/>
              </a:rPr>
              <a:t>Actor</a:t>
            </a:r>
            <a:r>
              <a:rPr lang="zh-CN" altLang="en-US" b="0" i="0" dirty="0">
                <a:solidFill>
                  <a:srgbClr val="000000"/>
                </a:solidFill>
                <a:effectLst/>
                <a:latin typeface="-apple-system"/>
              </a:rPr>
              <a:t>只能被单个线程执行，这样既有效避免了数据共享和并发问题，又确保了应用的伸缩性。</a:t>
            </a:r>
          </a:p>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模型大大简化了并发编程的复杂度，</a:t>
            </a:r>
            <a:r>
              <a:rPr lang="en-US" altLang="zh-CN" b="0" i="0" dirty="0" err="1">
                <a:solidFill>
                  <a:srgbClr val="000000"/>
                </a:solidFill>
                <a:effectLst/>
                <a:latin typeface="-apple-system"/>
              </a:rPr>
              <a:t>Dapr</a:t>
            </a:r>
            <a:r>
              <a:rPr lang="zh-CN" altLang="en-US" b="0" i="0" dirty="0">
                <a:solidFill>
                  <a:srgbClr val="000000"/>
                </a:solidFill>
                <a:effectLst/>
                <a:latin typeface="-apple-system"/>
              </a:rPr>
              <a:t>在</a:t>
            </a:r>
            <a:r>
              <a:rPr lang="en-US" altLang="zh-CN" b="0" i="0" dirty="0">
                <a:solidFill>
                  <a:srgbClr val="000000"/>
                </a:solidFill>
                <a:effectLst/>
                <a:latin typeface="-apple-system"/>
              </a:rPr>
              <a:t>Actor</a:t>
            </a:r>
            <a:r>
              <a:rPr lang="zh-CN" altLang="en-US" b="0" i="0" dirty="0">
                <a:solidFill>
                  <a:srgbClr val="000000"/>
                </a:solidFill>
                <a:effectLst/>
                <a:latin typeface="-apple-system"/>
              </a:rPr>
              <a:t>运行时中提供了许多功能，包括并发控制，状态管理，生命周期管理如</a:t>
            </a:r>
            <a:r>
              <a:rPr lang="en-US" altLang="zh-CN" b="0" i="0" dirty="0">
                <a:solidFill>
                  <a:srgbClr val="000000"/>
                </a:solidFill>
                <a:effectLst/>
                <a:latin typeface="-apple-system"/>
              </a:rPr>
              <a:t>Actor</a:t>
            </a:r>
            <a:r>
              <a:rPr lang="zh-CN" altLang="en-US" b="0" i="0" dirty="0">
                <a:solidFill>
                  <a:srgbClr val="000000"/>
                </a:solidFill>
                <a:effectLst/>
                <a:latin typeface="-apple-system"/>
              </a:rPr>
              <a:t>的激活</a:t>
            </a:r>
            <a:r>
              <a:rPr lang="en-US" altLang="zh-CN" b="0" i="0" dirty="0">
                <a:solidFill>
                  <a:srgbClr val="000000"/>
                </a:solidFill>
                <a:effectLst/>
                <a:latin typeface="-apple-system"/>
              </a:rPr>
              <a:t>/</a:t>
            </a:r>
            <a:r>
              <a:rPr lang="zh-CN" altLang="en-US" b="0" i="0" dirty="0">
                <a:solidFill>
                  <a:srgbClr val="000000"/>
                </a:solidFill>
                <a:effectLst/>
                <a:latin typeface="-apple-system"/>
              </a:rPr>
              <a:t>停用以及用于唤醒</a:t>
            </a:r>
            <a:r>
              <a:rPr lang="en-US" altLang="zh-CN" b="0" i="0" dirty="0">
                <a:solidFill>
                  <a:srgbClr val="000000"/>
                </a:solidFill>
                <a:effectLst/>
                <a:latin typeface="-apple-system"/>
              </a:rPr>
              <a:t>Actor</a:t>
            </a:r>
            <a:r>
              <a:rPr lang="zh-CN" altLang="en-US" b="0" i="0" dirty="0">
                <a:solidFill>
                  <a:srgbClr val="000000"/>
                </a:solidFill>
                <a:effectLst/>
                <a:latin typeface="-apple-system"/>
              </a:rPr>
              <a:t>的</a:t>
            </a:r>
            <a:r>
              <a:rPr lang="en-US" altLang="zh-CN" b="0" i="0" dirty="0">
                <a:solidFill>
                  <a:srgbClr val="000000"/>
                </a:solidFill>
                <a:effectLst/>
                <a:latin typeface="-apple-system"/>
              </a:rPr>
              <a:t>Timer(</a:t>
            </a:r>
            <a:r>
              <a:rPr lang="zh-CN" altLang="en-US" b="0" i="0" dirty="0">
                <a:solidFill>
                  <a:srgbClr val="000000"/>
                </a:solidFill>
                <a:effectLst/>
                <a:latin typeface="-apple-system"/>
              </a:rPr>
              <a:t>计时器</a:t>
            </a:r>
            <a:r>
              <a:rPr lang="en-US" altLang="zh-CN" b="0" i="0" dirty="0">
                <a:solidFill>
                  <a:srgbClr val="000000"/>
                </a:solidFill>
                <a:effectLst/>
                <a:latin typeface="-apple-system"/>
              </a:rPr>
              <a:t>)</a:t>
            </a:r>
            <a:r>
              <a:rPr lang="zh-CN" altLang="en-US" b="0" i="0" dirty="0">
                <a:solidFill>
                  <a:srgbClr val="000000"/>
                </a:solidFill>
                <a:effectLst/>
                <a:latin typeface="-apple-system"/>
              </a:rPr>
              <a:t>和</a:t>
            </a:r>
            <a:r>
              <a:rPr lang="en-US" altLang="zh-CN" b="0" i="0" dirty="0">
                <a:solidFill>
                  <a:srgbClr val="000000"/>
                </a:solidFill>
                <a:effectLst/>
                <a:latin typeface="-apple-system"/>
              </a:rPr>
              <a:t>Reminder(</a:t>
            </a:r>
            <a:r>
              <a:rPr lang="zh-CN" altLang="en-US" b="0" i="0" dirty="0">
                <a:solidFill>
                  <a:srgbClr val="000000"/>
                </a:solidFill>
                <a:effectLst/>
                <a:latin typeface="-apple-system"/>
              </a:rPr>
              <a:t>提醒</a:t>
            </a:r>
            <a:r>
              <a:rPr lang="en-US" altLang="zh-CN" b="0" i="0" dirty="0">
                <a:solidFill>
                  <a:srgbClr val="000000"/>
                </a:solidFill>
                <a:effectLst/>
                <a:latin typeface="-apple-system"/>
              </a:rPr>
              <a:t>)</a:t>
            </a:r>
            <a:r>
              <a:rPr lang="zh-CN" altLang="en-US" b="0" i="0" dirty="0">
                <a:solidFill>
                  <a:srgbClr val="000000"/>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11</a:t>
            </a:fld>
            <a:endParaRPr lang="en-US"/>
          </a:p>
        </p:txBody>
      </p:sp>
    </p:spTree>
    <p:extLst>
      <p:ext uri="{BB962C8B-B14F-4D97-AF65-F5344CB8AC3E}">
        <p14:creationId xmlns:p14="http://schemas.microsoft.com/office/powerpoint/2010/main" val="916368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zh-CN" altLang="en-US" dirty="0"/>
              <a:t>那么，你如何得到做所有这些事情的神奇的副车？</a:t>
            </a:r>
          </a:p>
          <a:p>
            <a:pPr marL="171450" indent="-171450">
              <a:buFont typeface="Arial" panose="020B0604020202020204" pitchFamily="34" charset="0"/>
              <a:buChar char="•"/>
            </a:pPr>
            <a:r>
              <a:rPr lang="zh-CN" altLang="en-US" dirty="0"/>
              <a:t>那么，在</a:t>
            </a:r>
            <a:r>
              <a:rPr lang="en-US" altLang="zh-CN" dirty="0"/>
              <a:t>k8s</a:t>
            </a:r>
            <a:r>
              <a:rPr lang="zh-CN" altLang="en-US" dirty="0"/>
              <a:t>上，这很简单，只需用一些注释来装饰您的部署（</a:t>
            </a:r>
            <a:r>
              <a:rPr lang="en-US" altLang="zh-CN" dirty="0"/>
              <a:t>2</a:t>
            </a:r>
            <a:r>
              <a:rPr lang="zh-CN" altLang="en-US" dirty="0"/>
              <a:t>个要求，启用，应用</a:t>
            </a:r>
            <a:r>
              <a:rPr lang="en-US" altLang="zh-CN" dirty="0"/>
              <a:t>ID</a:t>
            </a:r>
            <a:r>
              <a:rPr lang="zh-CN" altLang="en-US" dirty="0"/>
              <a:t>，但还有更多）</a:t>
            </a:r>
          </a:p>
          <a:p>
            <a:pPr marL="171450" indent="-171450">
              <a:buFont typeface="Arial" panose="020B0604020202020204" pitchFamily="34" charset="0"/>
              <a:buChar char="•"/>
            </a:pPr>
            <a:r>
              <a:rPr lang="en-US" altLang="zh-CN" dirty="0" err="1"/>
              <a:t>Dapr</a:t>
            </a:r>
            <a:r>
              <a:rPr lang="en-US" altLang="zh-CN" dirty="0"/>
              <a:t> </a:t>
            </a:r>
            <a:r>
              <a:rPr lang="zh-CN" altLang="en-US" dirty="0"/>
              <a:t>将为您的 </a:t>
            </a:r>
            <a:r>
              <a:rPr lang="en-US" altLang="zh-CN" dirty="0"/>
              <a:t>Pod </a:t>
            </a:r>
            <a:r>
              <a:rPr lang="zh-CN" altLang="en-US" dirty="0"/>
              <a:t>注入一辆侧车，您的应用程序在开发过程中在笔记本电脑上具有相同的 </a:t>
            </a:r>
            <a:r>
              <a:rPr lang="en-US" altLang="zh-CN" dirty="0"/>
              <a:t>API</a:t>
            </a:r>
          </a:p>
          <a:p>
            <a:pPr marL="171450" indent="-171450">
              <a:buFont typeface="Arial" panose="020B0604020202020204" pitchFamily="34" charset="0"/>
              <a:buChar char="•"/>
            </a:pPr>
            <a:r>
              <a:rPr lang="zh-CN" altLang="en-US" dirty="0"/>
              <a:t>在独立模式（或有时称为自托管模式）中，您使用带有几个标志的</a:t>
            </a:r>
            <a:r>
              <a:rPr lang="en-US" altLang="zh-CN" dirty="0"/>
              <a:t>"</a:t>
            </a:r>
            <a:r>
              <a:rPr lang="en-US" altLang="zh-CN" dirty="0" err="1"/>
              <a:t>dapr</a:t>
            </a:r>
            <a:r>
              <a:rPr lang="en-US" altLang="zh-CN" dirty="0"/>
              <a:t> </a:t>
            </a:r>
            <a:r>
              <a:rPr lang="zh-CN" altLang="en-US" dirty="0"/>
              <a:t>运行</a:t>
            </a:r>
            <a:r>
              <a:rPr lang="en-US" altLang="zh-CN" dirty="0"/>
              <a:t>"</a:t>
            </a:r>
            <a:r>
              <a:rPr lang="zh-CN" altLang="en-US" dirty="0"/>
              <a:t>命令</a:t>
            </a:r>
          </a:p>
          <a:p>
            <a:pPr marL="171450" indent="-171450">
              <a:buFont typeface="Arial" panose="020B0604020202020204" pitchFamily="34" charset="0"/>
              <a:buChar char="•"/>
            </a:pPr>
            <a:r>
              <a:rPr lang="zh-CN" altLang="en-US" dirty="0"/>
              <a:t>无论是</a:t>
            </a:r>
            <a:r>
              <a:rPr lang="en-US" altLang="zh-CN" dirty="0"/>
              <a:t>Java</a:t>
            </a:r>
            <a:r>
              <a:rPr lang="zh-CN" altLang="en-US" dirty="0"/>
              <a:t>、</a:t>
            </a:r>
            <a:r>
              <a:rPr lang="en-US" altLang="zh-CN" dirty="0"/>
              <a:t>C#</a:t>
            </a:r>
            <a:r>
              <a:rPr lang="zh-CN" altLang="en-US" dirty="0"/>
              <a:t>、</a:t>
            </a:r>
            <a:r>
              <a:rPr lang="en-US" altLang="zh-CN" dirty="0"/>
              <a:t>Go</a:t>
            </a:r>
            <a:r>
              <a:rPr lang="zh-CN" altLang="en-US" dirty="0"/>
              <a:t>、</a:t>
            </a:r>
            <a:r>
              <a:rPr lang="en-US" altLang="zh-CN" dirty="0"/>
              <a:t>Python</a:t>
            </a:r>
            <a:r>
              <a:rPr lang="zh-CN" altLang="en-US" dirty="0"/>
              <a:t>还是可执行的</a:t>
            </a:r>
            <a:r>
              <a:rPr lang="en-US" altLang="zh-CN" dirty="0"/>
              <a:t>exe </a:t>
            </a:r>
            <a:r>
              <a:rPr lang="zh-CN" altLang="en-US" dirty="0"/>
              <a:t>文件</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09580C0-206E-3042-993A-50E6ACAAE1B4}" type="slidenum">
              <a:rPr lang="en-US" smtClean="0"/>
              <a:t>12</a:t>
            </a:fld>
            <a:endParaRPr lang="en-US" dirty="0"/>
          </a:p>
        </p:txBody>
      </p:sp>
    </p:spTree>
    <p:extLst>
      <p:ext uri="{BB962C8B-B14F-4D97-AF65-F5344CB8AC3E}">
        <p14:creationId xmlns:p14="http://schemas.microsoft.com/office/powerpoint/2010/main" val="1146519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16</a:t>
            </a:fld>
            <a:endParaRPr lang="en-US"/>
          </a:p>
        </p:txBody>
      </p:sp>
    </p:spTree>
    <p:extLst>
      <p:ext uri="{BB962C8B-B14F-4D97-AF65-F5344CB8AC3E}">
        <p14:creationId xmlns:p14="http://schemas.microsoft.com/office/powerpoint/2010/main" val="376224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4.tiff"/><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2.sv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26" Type="http://schemas.openxmlformats.org/officeDocument/2006/relationships/hyperlink" Target="https://docs.dapr.io/operations/components/setup-state-store/supported-state-stores/setup-azure-cosmosdb/" TargetMode="External"/><Relationship Id="rId21" Type="http://schemas.openxmlformats.org/officeDocument/2006/relationships/hyperlink" Target="https://docs.dapr.io/operations/components/setup-state-store/supported-state-stores/setup-mongodb/" TargetMode="External"/><Relationship Id="rId34" Type="http://schemas.openxmlformats.org/officeDocument/2006/relationships/hyperlink" Target="https://docs.dapr.io/operations/components/setup-secret-store/supported-secret-stores/hashicorp-vault/" TargetMode="External"/><Relationship Id="rId42" Type="http://schemas.openxmlformats.org/officeDocument/2006/relationships/hyperlink" Target="https://docs.dapr.io/operations/components/setup-bindings/supported-bindings/kafka/" TargetMode="External"/><Relationship Id="rId47" Type="http://schemas.openxmlformats.org/officeDocument/2006/relationships/hyperlink" Target="https://docs.dapr.io/operations/components/setup-bindings/supported-bindings/redis/" TargetMode="External"/><Relationship Id="rId50" Type="http://schemas.openxmlformats.org/officeDocument/2006/relationships/hyperlink" Target="https://docs.dapr.io/operations/components/setup-bindings/supported-bindings/sendgrid/" TargetMode="External"/><Relationship Id="rId55" Type="http://schemas.openxmlformats.org/officeDocument/2006/relationships/hyperlink" Target="https://docs.dapr.io/operations/components/setup-bindings/supported-bindings/kinesis/" TargetMode="External"/><Relationship Id="rId63" Type="http://schemas.openxmlformats.org/officeDocument/2006/relationships/hyperlink" Target="https://docs.dapr.io/operations/components/setup-bindings/supported-bindings/storagequeues/" TargetMode="External"/><Relationship Id="rId7" Type="http://schemas.openxmlformats.org/officeDocument/2006/relationships/hyperlink" Target="https://docs.dapr.io/operations/components/setup-pubsub/supported-pubsub/setup-gcp/" TargetMode="External"/><Relationship Id="rId2" Type="http://schemas.openxmlformats.org/officeDocument/2006/relationships/hyperlink" Target="https://docs.dapr.io/operations/components/setup-pubsub/supported-pubsub/setup-redis-pubsub/" TargetMode="External"/><Relationship Id="rId16" Type="http://schemas.openxmlformats.org/officeDocument/2006/relationships/hyperlink" Target="https://docs.dapr.io/operations/components/setup-state-store/supported-state-stores/setup-couchbase/" TargetMode="External"/><Relationship Id="rId29" Type="http://schemas.openxmlformats.org/officeDocument/2006/relationships/hyperlink" Target="https://docs.dapr.io/operations/components/setup-state-store/supported-state-stores/setup-azure-blobstorage/" TargetMode="External"/><Relationship Id="rId11" Type="http://schemas.openxmlformats.org/officeDocument/2006/relationships/hyperlink" Target="https://docs.dapr.io/operations/components/setup-pubsub/supported-pubsub/setup-pulsar/" TargetMode="External"/><Relationship Id="rId24" Type="http://schemas.openxmlformats.org/officeDocument/2006/relationships/hyperlink" Target="https://docs.dapr.io/operations/components/setup-state-store/supported-state-stores/setup-redis/" TargetMode="External"/><Relationship Id="rId32" Type="http://schemas.openxmlformats.org/officeDocument/2006/relationships/hyperlink" Target="https://docs.dapr.io/operations/components/setup-secret-store/supported-secret-stores/aws-secret-manager/" TargetMode="External"/><Relationship Id="rId37" Type="http://schemas.openxmlformats.org/officeDocument/2006/relationships/hyperlink" Target="https://docs.dapr.io/operations/components/setup-secret-store/supported-secret-stores/file-secret-store/" TargetMode="External"/><Relationship Id="rId40" Type="http://schemas.openxmlformats.org/officeDocument/2006/relationships/hyperlink" Target="https://docs.dapr.io/operations/components/setup-bindings/supported-bindings/http/" TargetMode="External"/><Relationship Id="rId45" Type="http://schemas.openxmlformats.org/officeDocument/2006/relationships/hyperlink" Target="https://docs.dapr.io/operations/components/setup-bindings/supported-bindings/postgres/" TargetMode="External"/><Relationship Id="rId53" Type="http://schemas.openxmlformats.org/officeDocument/2006/relationships/hyperlink" Target="https://docs.dapr.io/operations/components/setup-bindings/supported-bindings/sns/" TargetMode="External"/><Relationship Id="rId58" Type="http://schemas.openxmlformats.org/officeDocument/2006/relationships/hyperlink" Target="https://docs.dapr.io/operations/components/setup-bindings/supported-bindings/blobstorage/" TargetMode="External"/><Relationship Id="rId66" Type="http://schemas.openxmlformats.org/officeDocument/2006/relationships/hyperlink" Target="https://github.com/dapr/components-contrib/tree/master/nameresolution" TargetMode="External"/><Relationship Id="rId5" Type="http://schemas.openxmlformats.org/officeDocument/2006/relationships/hyperlink" Target="https://docs.dapr.io/operations/components/setup-pubsub/supported-pubsub/setup-azure-eventhubs/" TargetMode="External"/><Relationship Id="rId61" Type="http://schemas.openxmlformats.org/officeDocument/2006/relationships/hyperlink" Target="https://docs.dapr.io/operations/components/setup-bindings/supported-bindings/servicebusqueues/" TargetMode="External"/><Relationship Id="rId19" Type="http://schemas.openxmlformats.org/officeDocument/2006/relationships/hyperlink" Target="https://docs.dapr.io/operations/components/setup-state-store/supported-state-stores/setup-hazelcast/" TargetMode="External"/><Relationship Id="rId14" Type="http://schemas.openxmlformats.org/officeDocument/2006/relationships/hyperlink" Target="https://docs.dapr.io/operations/components/setup-state-store/supported-state-stores/setup-cassandra/" TargetMode="External"/><Relationship Id="rId22" Type="http://schemas.openxmlformats.org/officeDocument/2006/relationships/hyperlink" Target="https://docs.dapr.io/operations/components/setup-state-store/supported-state-stores/setup-postgresql/" TargetMode="External"/><Relationship Id="rId27" Type="http://schemas.openxmlformats.org/officeDocument/2006/relationships/hyperlink" Target="https://docs.dapr.io/operations/components/setup-state-store/supported-state-stores/setup-sqlserver/" TargetMode="External"/><Relationship Id="rId30" Type="http://schemas.openxmlformats.org/officeDocument/2006/relationships/hyperlink" Target="https://docs.dapr.io/operations/components/setup-secret-store/supported-secret-stores/azure-keyvault/" TargetMode="External"/><Relationship Id="rId35" Type="http://schemas.openxmlformats.org/officeDocument/2006/relationships/hyperlink" Target="https://docs.dapr.io/operations/components/setup-secret-store/supported-secret-stores/kubernetes-secret-store/" TargetMode="External"/><Relationship Id="rId43" Type="http://schemas.openxmlformats.org/officeDocument/2006/relationships/hyperlink" Target="https://docs.dapr.io/operations/components/setup-bindings/supported-bindings/kubernetes-binding/" TargetMode="External"/><Relationship Id="rId48" Type="http://schemas.openxmlformats.org/officeDocument/2006/relationships/hyperlink" Target="https://docs.dapr.io/operations/components/setup-bindings/supported-bindings/twilio/" TargetMode="External"/><Relationship Id="rId56" Type="http://schemas.openxmlformats.org/officeDocument/2006/relationships/hyperlink" Target="https://docs.dapr.io/operations/components/setup-bindings/supported-bindings/gcppubsub/" TargetMode="External"/><Relationship Id="rId64" Type="http://schemas.openxmlformats.org/officeDocument/2006/relationships/hyperlink" Target="https://docs.dapr.io/operations/components/setup-bindings/supported-bindings/eventgrid/" TargetMode="External"/><Relationship Id="rId8" Type="http://schemas.openxmlformats.org/officeDocument/2006/relationships/hyperlink" Target="https://docs.dapr.io/operations/components/setup-pubsub/supported-pubsub/setup-hazelcast/" TargetMode="External"/><Relationship Id="rId51" Type="http://schemas.openxmlformats.org/officeDocument/2006/relationships/hyperlink" Target="https://docs.dapr.io/operations/components/setup-bindings/supported-bindings/dynamodb/" TargetMode="External"/><Relationship Id="rId3" Type="http://schemas.openxmlformats.org/officeDocument/2006/relationships/hyperlink" Target="https://docs.dapr.io/operations/components/setup-pubsub/supported-pubsub/setup-apache-kafka/" TargetMode="External"/><Relationship Id="rId12" Type="http://schemas.openxmlformats.org/officeDocument/2006/relationships/hyperlink" Target="https://docs.dapr.io/operations/components/setup-pubsub/supported-pubsub/setup-rabbitmq/" TargetMode="External"/><Relationship Id="rId17" Type="http://schemas.openxmlformats.org/officeDocument/2006/relationships/hyperlink" Target="https://docs.dapr.io/operations/components/setup-state-store/supported-state-stores/setup-etcd/" TargetMode="External"/><Relationship Id="rId25" Type="http://schemas.openxmlformats.org/officeDocument/2006/relationships/hyperlink" Target="https://docs.dapr.io/operations/components/setup-state-store/supported-state-stores/setup-zookeeper/" TargetMode="External"/><Relationship Id="rId33" Type="http://schemas.openxmlformats.org/officeDocument/2006/relationships/hyperlink" Target="https://docs.dapr.io/operations/components/setup-secret-store/supported-secret-stores/gcp-secret-manager/" TargetMode="External"/><Relationship Id="rId38" Type="http://schemas.openxmlformats.org/officeDocument/2006/relationships/hyperlink" Target="https://docs.dapr.io/operations/components/setup-bindings/supported-bindings/apns/" TargetMode="External"/><Relationship Id="rId46" Type="http://schemas.openxmlformats.org/officeDocument/2006/relationships/hyperlink" Target="https://docs.dapr.io/operations/components/setup-bindings/supported-bindings/rabbitmq/" TargetMode="External"/><Relationship Id="rId59" Type="http://schemas.openxmlformats.org/officeDocument/2006/relationships/hyperlink" Target="https://docs.dapr.io/operations/components/setup-bindings/supported-bindings/eventhubs/" TargetMode="External"/><Relationship Id="rId20" Type="http://schemas.openxmlformats.org/officeDocument/2006/relationships/hyperlink" Target="https://docs.dapr.io/operations/components/setup-state-store/supported-state-stores/setup-memcached/" TargetMode="External"/><Relationship Id="rId41" Type="http://schemas.openxmlformats.org/officeDocument/2006/relationships/hyperlink" Target="https://docs.dapr.io/operations/components/setup-bindings/supported-bindings/influxdb/" TargetMode="External"/><Relationship Id="rId54" Type="http://schemas.openxmlformats.org/officeDocument/2006/relationships/hyperlink" Target="https://docs.dapr.io/operations/components/setup-bindings/supported-bindings/sqs/" TargetMode="External"/><Relationship Id="rId62" Type="http://schemas.openxmlformats.org/officeDocument/2006/relationships/hyperlink" Target="https://docs.dapr.io/operations/components/setup-bindings/supported-bindings/signalr/"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servicebus/" TargetMode="External"/><Relationship Id="rId15" Type="http://schemas.openxmlformats.org/officeDocument/2006/relationships/hyperlink" Target="https://docs.dapr.io/operations/components/setup-state-store/supported-state-stores/setup-cloudstate/" TargetMode="External"/><Relationship Id="rId23" Type="http://schemas.openxmlformats.org/officeDocument/2006/relationships/hyperlink" Target="https://docs.dapr.io/operations/components/setup-state-store/supported-state-stores/setup-rethinkdb/" TargetMode="External"/><Relationship Id="rId28" Type="http://schemas.openxmlformats.org/officeDocument/2006/relationships/hyperlink" Target="https://docs.dapr.io/operations/components/setup-state-store/supported-state-stores/setup-azure-tablestorage/" TargetMode="External"/><Relationship Id="rId36" Type="http://schemas.openxmlformats.org/officeDocument/2006/relationships/hyperlink" Target="https://docs.dapr.io/operations/components/setup-secret-store/supported-secret-stores/envvar-secret-store/" TargetMode="External"/><Relationship Id="rId49" Type="http://schemas.openxmlformats.org/officeDocument/2006/relationships/hyperlink" Target="https://docs.dapr.io/operations/components/setup-bindings/supported-bindings/twitter/" TargetMode="External"/><Relationship Id="rId57" Type="http://schemas.openxmlformats.org/officeDocument/2006/relationships/hyperlink" Target="https://docs.dapr.io/operations/components/setup-bindings/supported-bindings/gcpbucket/" TargetMode="External"/><Relationship Id="rId10" Type="http://schemas.openxmlformats.org/officeDocument/2006/relationships/hyperlink" Target="https://docs.dapr.io/operations/components/setup-pubsub/supported-pubsub/setup-nats-streaming/" TargetMode="External"/><Relationship Id="rId31" Type="http://schemas.openxmlformats.org/officeDocument/2006/relationships/hyperlink" Target="https://docs.dapr.io/operations/components/setup-secret-store/supported-secret-stores/azure-keyvault-managed-identity/" TargetMode="External"/><Relationship Id="rId44" Type="http://schemas.openxmlformats.org/officeDocument/2006/relationships/hyperlink" Target="https://docs.dapr.io/operations/components/setup-bindings/supported-bindings/mqtt/" TargetMode="External"/><Relationship Id="rId52" Type="http://schemas.openxmlformats.org/officeDocument/2006/relationships/hyperlink" Target="https://docs.dapr.io/operations/components/setup-bindings/supported-bindings/s3/" TargetMode="External"/><Relationship Id="rId60" Type="http://schemas.openxmlformats.org/officeDocument/2006/relationships/hyperlink" Target="https://docs.dapr.io/operations/components/setup-bindings/supported-bindings/cosmosdb/" TargetMode="External"/><Relationship Id="rId65" Type="http://schemas.openxmlformats.org/officeDocument/2006/relationships/hyperlink" Target="https://github.com/dapr/components-contrib/tree/master/middleware/http" TargetMode="External"/><Relationship Id="rId4" Type="http://schemas.openxmlformats.org/officeDocument/2006/relationships/hyperlink" Target="https://docs.dapr.io/operations/components/setup-pubsub/supported-pubsub/setup-aws-snssqs/" TargetMode="External"/><Relationship Id="rId9" Type="http://schemas.openxmlformats.org/officeDocument/2006/relationships/hyperlink" Target="https://docs.dapr.io/operations/components/setup-pubsub/supported-pubsub/setup-mqtt/" TargetMode="External"/><Relationship Id="rId13" Type="http://schemas.openxmlformats.org/officeDocument/2006/relationships/hyperlink" Target="https://docs.dapr.io/operations/components/setup-state-store/supported-state-stores/setup-aerospike/" TargetMode="External"/><Relationship Id="rId18" Type="http://schemas.openxmlformats.org/officeDocument/2006/relationships/hyperlink" Target="https://docs.dapr.io/operations/components/setup-state-store/supported-state-stores/setup-consul/" TargetMode="External"/><Relationship Id="rId39" Type="http://schemas.openxmlformats.org/officeDocument/2006/relationships/hyperlink" Target="https://docs.dapr.io/operations/components/setup-bindings/supported-bindings/cron/"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jpeg"/><Relationship Id="rId18" Type="http://schemas.openxmlformats.org/officeDocument/2006/relationships/image" Target="../media/image28.jpeg"/><Relationship Id="rId3" Type="http://schemas.openxmlformats.org/officeDocument/2006/relationships/image" Target="../media/image15.tiff"/><Relationship Id="rId21" Type="http://schemas.openxmlformats.org/officeDocument/2006/relationships/image" Target="../media/image31.sv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svg"/><Relationship Id="rId25" Type="http://schemas.openxmlformats.org/officeDocument/2006/relationships/image" Target="../media/image35.png"/><Relationship Id="rId2" Type="http://schemas.openxmlformats.org/officeDocument/2006/relationships/image" Target="../media/image14.tiff"/><Relationship Id="rId16" Type="http://schemas.openxmlformats.org/officeDocument/2006/relationships/image" Target="../media/image1.png"/><Relationship Id="rId20"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jpeg"/><Relationship Id="rId24" Type="http://schemas.openxmlformats.org/officeDocument/2006/relationships/image" Target="../media/image34.jpeg"/><Relationship Id="rId5" Type="http://schemas.openxmlformats.org/officeDocument/2006/relationships/image" Target="../media/image17.tiff"/><Relationship Id="rId15" Type="http://schemas.openxmlformats.org/officeDocument/2006/relationships/image" Target="../media/image27.png"/><Relationship Id="rId23" Type="http://schemas.openxmlformats.org/officeDocument/2006/relationships/image" Target="../media/image33.svg"/><Relationship Id="rId10" Type="http://schemas.openxmlformats.org/officeDocument/2006/relationships/image" Target="../media/image22.svg"/><Relationship Id="rId19" Type="http://schemas.openxmlformats.org/officeDocument/2006/relationships/image" Target="../media/image29.jpeg"/><Relationship Id="rId4" Type="http://schemas.openxmlformats.org/officeDocument/2006/relationships/image" Target="../media/image16.jpeg"/><Relationship Id="rId9" Type="http://schemas.openxmlformats.org/officeDocument/2006/relationships/image" Target="../media/image21.png"/><Relationship Id="rId14" Type="http://schemas.openxmlformats.org/officeDocument/2006/relationships/image" Target="../media/image26.jpeg"/><Relationship Id="rId22"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为</a:t>
            </a:r>
            <a:r>
              <a:rPr lang="en-US" altLang="zh-CN" dirty="0"/>
              <a:t>.NET </a:t>
            </a:r>
            <a:r>
              <a:rPr lang="zh-CN" altLang="en-US" dirty="0"/>
              <a:t>开发人员准备的</a:t>
            </a:r>
            <a:r>
              <a:rPr lang="en-US" altLang="zh-CN" dirty="0" err="1"/>
              <a:t>Dapr</a:t>
            </a:r>
            <a:r>
              <a:rPr lang="en-US" altLang="zh-CN" dirty="0"/>
              <a:t> </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396891" y="4249793"/>
            <a:ext cx="7667494" cy="747897"/>
          </a:xfrm>
        </p:spPr>
        <p:txBody>
          <a:bodyPr/>
          <a:lstStyle/>
          <a:p>
            <a:r>
              <a:rPr lang="zh-CN" altLang="en-US" dirty="0"/>
              <a:t>张善友</a:t>
            </a:r>
            <a:endParaRPr lang="en-US" altLang="zh-CN" dirty="0"/>
          </a:p>
          <a:p>
            <a:endParaRPr lang="en-US" dirty="0"/>
          </a:p>
          <a:p>
            <a:r>
              <a:rPr lang="zh-CN" altLang="en-US" dirty="0"/>
              <a:t>代码 </a:t>
            </a:r>
            <a:r>
              <a:rPr lang="en-US" dirty="0"/>
              <a:t>&amp; </a:t>
            </a:r>
            <a:r>
              <a:rPr lang="en-US" altLang="zh-CN" dirty="0"/>
              <a:t>PPT </a:t>
            </a:r>
            <a:r>
              <a:rPr lang="en-US" dirty="0"/>
              <a:t>: https://github.com/geffzhang/TyeDaprDemo</a:t>
            </a:r>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2C13B625-23BB-4C9A-B370-B6C06C4F72BE}"/>
              </a:ext>
            </a:extLst>
          </p:cNvPr>
          <p:cNvSpPr/>
          <p:nvPr/>
        </p:nvSpPr>
        <p:spPr bwMode="auto">
          <a:xfrm>
            <a:off x="4356100" y="1524000"/>
            <a:ext cx="7835899" cy="5334000"/>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sp>
        <p:nvSpPr>
          <p:cNvPr id="70" name="Rectangle 69">
            <a:extLst>
              <a:ext uri="{FF2B5EF4-FFF2-40B4-BE49-F238E27FC236}">
                <a16:creationId xmlns:a16="http://schemas.microsoft.com/office/drawing/2014/main" id="{834D95FB-0623-4047-9E8C-60FA85740C10}"/>
              </a:ext>
            </a:extLst>
          </p:cNvPr>
          <p:cNvSpPr/>
          <p:nvPr/>
        </p:nvSpPr>
        <p:spPr bwMode="auto">
          <a:xfrm>
            <a:off x="9062460" y="2017713"/>
            <a:ext cx="2158416" cy="2048578"/>
          </a:xfrm>
          <a:prstGeom prst="rect">
            <a:avLst/>
          </a:prstGeom>
          <a:solidFill>
            <a:schemeClr val="tx1">
              <a:lumMod val="95000"/>
            </a:schemeClr>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16" name="Rectangle 15">
            <a:extLst>
              <a:ext uri="{FF2B5EF4-FFF2-40B4-BE49-F238E27FC236}">
                <a16:creationId xmlns:a16="http://schemas.microsoft.com/office/drawing/2014/main" id="{47F28F00-19CD-461C-BA26-052A30CF0642}"/>
              </a:ext>
            </a:extLst>
          </p:cNvPr>
          <p:cNvSpPr/>
          <p:nvPr/>
        </p:nvSpPr>
        <p:spPr bwMode="auto">
          <a:xfrm>
            <a:off x="6598285" y="2209165"/>
            <a:ext cx="2888615" cy="2619375"/>
          </a:xfrm>
          <a:custGeom>
            <a:avLst/>
            <a:gdLst>
              <a:gd name="connsiteX0" fmla="*/ 0 w 3192780"/>
              <a:gd name="connsiteY0" fmla="*/ 0 h 2026920"/>
              <a:gd name="connsiteX1" fmla="*/ 3192780 w 3192780"/>
              <a:gd name="connsiteY1" fmla="*/ 0 h 2026920"/>
              <a:gd name="connsiteX2" fmla="*/ 3192780 w 3192780"/>
              <a:gd name="connsiteY2" fmla="*/ 2026920 h 2026920"/>
              <a:gd name="connsiteX3" fmla="*/ 0 w 3192780"/>
              <a:gd name="connsiteY3" fmla="*/ 2026920 h 2026920"/>
              <a:gd name="connsiteX4" fmla="*/ 0 w 3192780"/>
              <a:gd name="connsiteY4" fmla="*/ 0 h 2026920"/>
              <a:gd name="connsiteX0" fmla="*/ 167640 w 3192780"/>
              <a:gd name="connsiteY0" fmla="*/ 1051560 h 2026920"/>
              <a:gd name="connsiteX1" fmla="*/ 3192780 w 3192780"/>
              <a:gd name="connsiteY1" fmla="*/ 0 h 2026920"/>
              <a:gd name="connsiteX2" fmla="*/ 3192780 w 3192780"/>
              <a:gd name="connsiteY2" fmla="*/ 2026920 h 2026920"/>
              <a:gd name="connsiteX3" fmla="*/ 0 w 3192780"/>
              <a:gd name="connsiteY3" fmla="*/ 2026920 h 2026920"/>
              <a:gd name="connsiteX4" fmla="*/ 167640 w 3192780"/>
              <a:gd name="connsiteY4" fmla="*/ 1051560 h 2026920"/>
              <a:gd name="connsiteX0" fmla="*/ 0 w 3025140"/>
              <a:gd name="connsiteY0" fmla="*/ 1051560 h 3162300"/>
              <a:gd name="connsiteX1" fmla="*/ 3025140 w 3025140"/>
              <a:gd name="connsiteY1" fmla="*/ 0 h 3162300"/>
              <a:gd name="connsiteX2" fmla="*/ 3025140 w 3025140"/>
              <a:gd name="connsiteY2" fmla="*/ 2026920 h 3162300"/>
              <a:gd name="connsiteX3" fmla="*/ 2095500 w 3025140"/>
              <a:gd name="connsiteY3" fmla="*/ 3162300 h 3162300"/>
              <a:gd name="connsiteX4" fmla="*/ 0 w 3025140"/>
              <a:gd name="connsiteY4" fmla="*/ 1051560 h 3162300"/>
              <a:gd name="connsiteX0" fmla="*/ 0 w 3558540"/>
              <a:gd name="connsiteY0" fmla="*/ 1051560 h 3162300"/>
              <a:gd name="connsiteX1" fmla="*/ 3025140 w 3558540"/>
              <a:gd name="connsiteY1" fmla="*/ 0 h 3162300"/>
              <a:gd name="connsiteX2" fmla="*/ 3558540 w 3558540"/>
              <a:gd name="connsiteY2" fmla="*/ 434340 h 3162300"/>
              <a:gd name="connsiteX3" fmla="*/ 2095500 w 3558540"/>
              <a:gd name="connsiteY3" fmla="*/ 3162300 h 3162300"/>
              <a:gd name="connsiteX4" fmla="*/ 0 w 3558540"/>
              <a:gd name="connsiteY4" fmla="*/ 1051560 h 3162300"/>
              <a:gd name="connsiteX0" fmla="*/ 0 w 3117215"/>
              <a:gd name="connsiteY0" fmla="*/ 800735 h 3162300"/>
              <a:gd name="connsiteX1" fmla="*/ 2583815 w 3117215"/>
              <a:gd name="connsiteY1" fmla="*/ 0 h 3162300"/>
              <a:gd name="connsiteX2" fmla="*/ 3117215 w 3117215"/>
              <a:gd name="connsiteY2" fmla="*/ 434340 h 3162300"/>
              <a:gd name="connsiteX3" fmla="*/ 1654175 w 3117215"/>
              <a:gd name="connsiteY3" fmla="*/ 3162300 h 3162300"/>
              <a:gd name="connsiteX4" fmla="*/ 0 w 3117215"/>
              <a:gd name="connsiteY4" fmla="*/ 800735 h 3162300"/>
              <a:gd name="connsiteX0" fmla="*/ 0 w 3117215"/>
              <a:gd name="connsiteY0" fmla="*/ 511810 h 2873375"/>
              <a:gd name="connsiteX1" fmla="*/ 2948940 w 3117215"/>
              <a:gd name="connsiteY1" fmla="*/ 0 h 2873375"/>
              <a:gd name="connsiteX2" fmla="*/ 3117215 w 3117215"/>
              <a:gd name="connsiteY2" fmla="*/ 145415 h 2873375"/>
              <a:gd name="connsiteX3" fmla="*/ 1654175 w 3117215"/>
              <a:gd name="connsiteY3" fmla="*/ 2873375 h 2873375"/>
              <a:gd name="connsiteX4" fmla="*/ 0 w 3117215"/>
              <a:gd name="connsiteY4" fmla="*/ 511810 h 2873375"/>
              <a:gd name="connsiteX0" fmla="*/ 0 w 2888615"/>
              <a:gd name="connsiteY0" fmla="*/ 448310 h 2873375"/>
              <a:gd name="connsiteX1" fmla="*/ 2720340 w 2888615"/>
              <a:gd name="connsiteY1" fmla="*/ 0 h 2873375"/>
              <a:gd name="connsiteX2" fmla="*/ 2888615 w 2888615"/>
              <a:gd name="connsiteY2" fmla="*/ 145415 h 2873375"/>
              <a:gd name="connsiteX3" fmla="*/ 1425575 w 2888615"/>
              <a:gd name="connsiteY3" fmla="*/ 2873375 h 2873375"/>
              <a:gd name="connsiteX4" fmla="*/ 0 w 2888615"/>
              <a:gd name="connsiteY4" fmla="*/ 448310 h 2873375"/>
              <a:gd name="connsiteX0" fmla="*/ 0 w 2888615"/>
              <a:gd name="connsiteY0" fmla="*/ 448310 h 2619375"/>
              <a:gd name="connsiteX1" fmla="*/ 2720340 w 2888615"/>
              <a:gd name="connsiteY1" fmla="*/ 0 h 2619375"/>
              <a:gd name="connsiteX2" fmla="*/ 2888615 w 2888615"/>
              <a:gd name="connsiteY2" fmla="*/ 145415 h 2619375"/>
              <a:gd name="connsiteX3" fmla="*/ 1619250 w 2888615"/>
              <a:gd name="connsiteY3" fmla="*/ 2619375 h 2619375"/>
              <a:gd name="connsiteX4" fmla="*/ 0 w 2888615"/>
              <a:gd name="connsiteY4" fmla="*/ 448310 h 261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615" h="2619375">
                <a:moveTo>
                  <a:pt x="0" y="448310"/>
                </a:moveTo>
                <a:lnTo>
                  <a:pt x="2720340" y="0"/>
                </a:lnTo>
                <a:lnTo>
                  <a:pt x="2888615" y="145415"/>
                </a:lnTo>
                <a:lnTo>
                  <a:pt x="1619250" y="2619375"/>
                </a:lnTo>
                <a:lnTo>
                  <a:pt x="0" y="448310"/>
                </a:lnTo>
                <a:close/>
              </a:path>
            </a:pathLst>
          </a:custGeom>
          <a:gradFill>
            <a:gsLst>
              <a:gs pos="100000">
                <a:schemeClr val="bg1">
                  <a:lumMod val="65000"/>
                  <a:lumOff val="35000"/>
                </a:schemeClr>
              </a:gs>
              <a:gs pos="68000">
                <a:schemeClr val="tx1">
                  <a:lumMod val="75000"/>
                </a:schemeClr>
              </a:gs>
              <a:gs pos="45000">
                <a:schemeClr val="tx1">
                  <a:lumMod val="95000"/>
                </a:schemeClr>
              </a:gs>
            </a:gsLst>
            <a:lin ang="1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a:extLst>
              <a:ext uri="{FF2B5EF4-FFF2-40B4-BE49-F238E27FC236}">
                <a16:creationId xmlns:a16="http://schemas.microsoft.com/office/drawing/2014/main" id="{05D1C05D-64A1-4E11-9AFB-368A812C8A12}"/>
              </a:ext>
            </a:extLst>
          </p:cNvPr>
          <p:cNvSpPr txBox="1">
            <a:spLocks/>
          </p:cNvSpPr>
          <p:nvPr/>
        </p:nvSpPr>
        <p:spPr>
          <a:xfrm>
            <a:off x="1524000" y="579376"/>
            <a:ext cx="914400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ltLang="zh-CN" dirty="0" err="1"/>
              <a:t>Dapr</a:t>
            </a:r>
            <a:r>
              <a:rPr lang="en-US" altLang="zh-CN" dirty="0"/>
              <a:t> </a:t>
            </a:r>
            <a:r>
              <a:rPr lang="zh-CN" altLang="en-US" dirty="0"/>
              <a:t>的虚拟</a:t>
            </a:r>
            <a:r>
              <a:rPr lang="en-US" dirty="0"/>
              <a:t> Actors</a:t>
            </a:r>
          </a:p>
        </p:txBody>
      </p:sp>
      <p:sp>
        <p:nvSpPr>
          <p:cNvPr id="30" name="Rectangle 29">
            <a:extLst>
              <a:ext uri="{FF2B5EF4-FFF2-40B4-BE49-F238E27FC236}">
                <a16:creationId xmlns:a16="http://schemas.microsoft.com/office/drawing/2014/main" id="{1E36C08D-E98D-4827-9516-378B4A49D746}"/>
              </a:ext>
            </a:extLst>
          </p:cNvPr>
          <p:cNvSpPr/>
          <p:nvPr/>
        </p:nvSpPr>
        <p:spPr bwMode="auto">
          <a:xfrm>
            <a:off x="2383" y="1523999"/>
            <a:ext cx="4353717" cy="5334001"/>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grpSp>
        <p:nvGrpSpPr>
          <p:cNvPr id="2" name="Group 1">
            <a:extLst>
              <a:ext uri="{FF2B5EF4-FFF2-40B4-BE49-F238E27FC236}">
                <a16:creationId xmlns:a16="http://schemas.microsoft.com/office/drawing/2014/main" id="{22916B63-471C-42FF-B312-EF2143A5524B}"/>
              </a:ext>
            </a:extLst>
          </p:cNvPr>
          <p:cNvGrpSpPr/>
          <p:nvPr/>
        </p:nvGrpSpPr>
        <p:grpSpPr>
          <a:xfrm>
            <a:off x="584199" y="2017712"/>
            <a:ext cx="3692526" cy="4251325"/>
            <a:chOff x="584199" y="2017712"/>
            <a:chExt cx="3692526" cy="4251325"/>
          </a:xfrm>
        </p:grpSpPr>
        <p:sp>
          <p:nvSpPr>
            <p:cNvPr id="31" name="Content Placeholder 39">
              <a:extLst>
                <a:ext uri="{FF2B5EF4-FFF2-40B4-BE49-F238E27FC236}">
                  <a16:creationId xmlns:a16="http://schemas.microsoft.com/office/drawing/2014/main" id="{EC227CCA-66A0-4C53-89DD-07CDD547C333}"/>
                </a:ext>
              </a:extLst>
            </p:cNvPr>
            <p:cNvSpPr txBox="1">
              <a:spLocks/>
            </p:cNvSpPr>
            <p:nvPr/>
          </p:nvSpPr>
          <p:spPr>
            <a:xfrm>
              <a:off x="584201" y="2017712"/>
              <a:ext cx="3692524" cy="4251325"/>
            </a:xfrm>
            <a:prstGeom prst="rect">
              <a:avLst/>
            </a:prstGeom>
          </p:spPr>
          <p:txBody>
            <a:bodyPr lIns="0" tIns="0" rIns="0" b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schemeClr val="bg1"/>
                  </a:solidFill>
                  <a:latin typeface="+mj-lt"/>
                </a:rPr>
                <a:t>状态</a:t>
              </a:r>
              <a:r>
                <a:rPr lang="en-US" sz="2400" dirty="0">
                  <a:solidFill>
                    <a:schemeClr val="bg1"/>
                  </a:solidFill>
                  <a:latin typeface="+mj-lt"/>
                </a:rPr>
                <a:t>, </a:t>
              </a:r>
              <a:r>
                <a:rPr lang="zh-CN" altLang="en-US" sz="2400" dirty="0">
                  <a:solidFill>
                    <a:schemeClr val="bg1"/>
                  </a:solidFill>
                  <a:latin typeface="+mj-lt"/>
                </a:rPr>
                <a:t>对象存储和计算</a:t>
              </a:r>
              <a:endParaRPr lang="en-US" sz="2400" dirty="0">
                <a:solidFill>
                  <a:schemeClr val="bg1"/>
                </a:solidFill>
                <a:latin typeface="+mj-lt"/>
              </a:endParaRPr>
            </a:p>
            <a:p>
              <a:endParaRPr lang="en-US" sz="2400" dirty="0">
                <a:solidFill>
                  <a:schemeClr val="accent1"/>
                </a:solidFill>
              </a:endParaRPr>
            </a:p>
            <a:p>
              <a:pPr marL="0" indent="0">
                <a:spcAft>
                  <a:spcPts val="1200"/>
                </a:spcAft>
                <a:buFont typeface="Wingdings" panose="05000000000000000000" pitchFamily="2" charset="2"/>
                <a:buNone/>
              </a:pPr>
              <a:r>
                <a:rPr lang="en-US" sz="1800" dirty="0" err="1">
                  <a:solidFill>
                    <a:schemeClr val="accent1"/>
                  </a:solidFill>
                  <a:latin typeface="+mj-lt"/>
                </a:rPr>
                <a:t>Dapr</a:t>
              </a:r>
              <a:r>
                <a:rPr lang="en-US" sz="1800" dirty="0">
                  <a:solidFill>
                    <a:schemeClr val="accent1"/>
                  </a:solidFill>
                  <a:latin typeface="+mj-lt"/>
                </a:rPr>
                <a:t> Actor </a:t>
              </a:r>
              <a:r>
                <a:rPr lang="zh-CN" altLang="en-US" sz="1800" dirty="0">
                  <a:solidFill>
                    <a:schemeClr val="accent1"/>
                  </a:solidFill>
                  <a:latin typeface="+mj-lt"/>
                </a:rPr>
                <a:t>特性</a:t>
              </a:r>
              <a:r>
                <a:rPr lang="en-US" sz="1800" dirty="0">
                  <a:solidFill>
                    <a:schemeClr val="accent1"/>
                  </a:solidFill>
                  <a:latin typeface="+mj-lt"/>
                </a:rPr>
                <a:t>:</a:t>
              </a:r>
            </a:p>
            <a:p>
              <a:pPr marL="0" indent="0">
                <a:spcAft>
                  <a:spcPts val="1200"/>
                </a:spcAft>
                <a:buFont typeface="Wingdings" panose="05000000000000000000" pitchFamily="2" charset="2"/>
                <a:buNone/>
              </a:pPr>
              <a:endParaRPr lang="en-US" sz="1800" dirty="0">
                <a:solidFill>
                  <a:schemeClr val="accent1"/>
                </a:solidFill>
                <a:latin typeface="+mj-lt"/>
              </a:endParaRPr>
            </a:p>
            <a:p>
              <a:pPr marL="365760" lvl="1" indent="0">
                <a:spcBef>
                  <a:spcPts val="600"/>
                </a:spcBef>
                <a:spcAft>
                  <a:spcPts val="1200"/>
                </a:spcAft>
                <a:buNone/>
              </a:pPr>
              <a:r>
                <a:rPr lang="zh-CN" altLang="en-US" sz="1800" dirty="0">
                  <a:solidFill>
                    <a:schemeClr val="bg1"/>
                  </a:solidFill>
                </a:rPr>
                <a:t>分布式和故障转移</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并发控制</a:t>
              </a:r>
              <a:endParaRPr lang="en-US" altLang="zh-CN" sz="1800" dirty="0">
                <a:solidFill>
                  <a:schemeClr val="bg1"/>
                </a:solidFill>
              </a:endParaRPr>
            </a:p>
            <a:p>
              <a:pPr marL="365760" lvl="1" indent="0">
                <a:spcBef>
                  <a:spcPts val="600"/>
                </a:spcBef>
                <a:spcAft>
                  <a:spcPts val="1200"/>
                </a:spcAft>
                <a:buNone/>
              </a:pPr>
              <a:r>
                <a:rPr lang="zh-CN" altLang="en-US" sz="1800" dirty="0">
                  <a:solidFill>
                    <a:schemeClr val="bg1"/>
                  </a:solidFill>
                </a:rPr>
                <a:t>状态管理</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定时器</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提醒</a:t>
              </a:r>
              <a:endParaRPr lang="en-US" sz="1800" dirty="0">
                <a:solidFill>
                  <a:schemeClr val="bg1"/>
                </a:solidFill>
              </a:endParaRPr>
            </a:p>
          </p:txBody>
        </p:sp>
        <p:sp>
          <p:nvSpPr>
            <p:cNvPr id="32" name="Freeform: Shape 31">
              <a:extLst>
                <a:ext uri="{FF2B5EF4-FFF2-40B4-BE49-F238E27FC236}">
                  <a16:creationId xmlns:a16="http://schemas.microsoft.com/office/drawing/2014/main" id="{24527A50-51AC-447F-88D9-07F7181DBEB1}"/>
                </a:ext>
              </a:extLst>
            </p:cNvPr>
            <p:cNvSpPr/>
            <p:nvPr/>
          </p:nvSpPr>
          <p:spPr>
            <a:xfrm>
              <a:off x="584199" y="3768141"/>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3" name="Freeform: Shape 32">
              <a:extLst>
                <a:ext uri="{FF2B5EF4-FFF2-40B4-BE49-F238E27FC236}">
                  <a16:creationId xmlns:a16="http://schemas.microsoft.com/office/drawing/2014/main" id="{CE6DAE48-6E4A-401E-BF67-2186C702EFF8}"/>
                </a:ext>
              </a:extLst>
            </p:cNvPr>
            <p:cNvSpPr/>
            <p:nvPr/>
          </p:nvSpPr>
          <p:spPr>
            <a:xfrm>
              <a:off x="584199" y="4275348"/>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4" name="Freeform: Shape 33">
              <a:extLst>
                <a:ext uri="{FF2B5EF4-FFF2-40B4-BE49-F238E27FC236}">
                  <a16:creationId xmlns:a16="http://schemas.microsoft.com/office/drawing/2014/main" id="{1EFF04D7-422F-42EC-A73B-990D73B0D5D0}"/>
                </a:ext>
              </a:extLst>
            </p:cNvPr>
            <p:cNvSpPr/>
            <p:nvPr/>
          </p:nvSpPr>
          <p:spPr>
            <a:xfrm>
              <a:off x="584199" y="4782555"/>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5" name="Freeform: Shape 34">
              <a:extLst>
                <a:ext uri="{FF2B5EF4-FFF2-40B4-BE49-F238E27FC236}">
                  <a16:creationId xmlns:a16="http://schemas.microsoft.com/office/drawing/2014/main" id="{EC6E1243-6774-40AF-8C6D-E56C90D9928E}"/>
                </a:ext>
              </a:extLst>
            </p:cNvPr>
            <p:cNvSpPr/>
            <p:nvPr/>
          </p:nvSpPr>
          <p:spPr>
            <a:xfrm>
              <a:off x="584199" y="5289762"/>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id="{F85C67C8-4DBF-4138-8E09-C13752BD8882}"/>
                </a:ext>
              </a:extLst>
            </p:cNvPr>
            <p:cNvSpPr/>
            <p:nvPr/>
          </p:nvSpPr>
          <p:spPr>
            <a:xfrm>
              <a:off x="584199" y="5796967"/>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grpSp>
      <p:sp>
        <p:nvSpPr>
          <p:cNvPr id="71" name="Rectangle 70">
            <a:extLst>
              <a:ext uri="{FF2B5EF4-FFF2-40B4-BE49-F238E27FC236}">
                <a16:creationId xmlns:a16="http://schemas.microsoft.com/office/drawing/2014/main" id="{D9CD5CC8-923D-460D-9A1C-DCC572FD5EBC}"/>
              </a:ext>
            </a:extLst>
          </p:cNvPr>
          <p:cNvSpPr/>
          <p:nvPr/>
        </p:nvSpPr>
        <p:spPr bwMode="auto">
          <a:xfrm>
            <a:off x="9079338" y="4220460"/>
            <a:ext cx="2158416" cy="2048578"/>
          </a:xfrm>
          <a:prstGeom prst="rect">
            <a:avLst/>
          </a:prstGeom>
          <a:solidFill>
            <a:srgbClr val="FFFFFF"/>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72" name="Oval 71">
            <a:extLst>
              <a:ext uri="{FF2B5EF4-FFF2-40B4-BE49-F238E27FC236}">
                <a16:creationId xmlns:a16="http://schemas.microsoft.com/office/drawing/2014/main" id="{FCA103D5-B124-4396-8094-84A873B22B33}"/>
              </a:ext>
            </a:extLst>
          </p:cNvPr>
          <p:cNvSpPr/>
          <p:nvPr/>
        </p:nvSpPr>
        <p:spPr bwMode="auto">
          <a:xfrm>
            <a:off x="10754918" y="578255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Oval 72">
            <a:extLst>
              <a:ext uri="{FF2B5EF4-FFF2-40B4-BE49-F238E27FC236}">
                <a16:creationId xmlns:a16="http://schemas.microsoft.com/office/drawing/2014/main" id="{830789AF-2E41-4E6F-8B52-023F6C60BA64}"/>
              </a:ext>
            </a:extLst>
          </p:cNvPr>
          <p:cNvSpPr/>
          <p:nvPr/>
        </p:nvSpPr>
        <p:spPr bwMode="auto">
          <a:xfrm>
            <a:off x="10428716" y="48523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F435D670-38D4-4BCE-847F-29C1497FEE63}"/>
              </a:ext>
            </a:extLst>
          </p:cNvPr>
          <p:cNvSpPr/>
          <p:nvPr/>
        </p:nvSpPr>
        <p:spPr bwMode="auto">
          <a:xfrm>
            <a:off x="9517723" y="5309375"/>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Oval 74">
            <a:extLst>
              <a:ext uri="{FF2B5EF4-FFF2-40B4-BE49-F238E27FC236}">
                <a16:creationId xmlns:a16="http://schemas.microsoft.com/office/drawing/2014/main" id="{8CAB1F05-7DAF-4482-AF6A-3D97B3CEC4EA}"/>
              </a:ext>
            </a:extLst>
          </p:cNvPr>
          <p:cNvSpPr/>
          <p:nvPr/>
        </p:nvSpPr>
        <p:spPr bwMode="auto">
          <a:xfrm>
            <a:off x="10320174" y="54397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Oval 75">
            <a:extLst>
              <a:ext uri="{FF2B5EF4-FFF2-40B4-BE49-F238E27FC236}">
                <a16:creationId xmlns:a16="http://schemas.microsoft.com/office/drawing/2014/main" id="{11D8EDD0-7BEC-4324-98E1-2F88782B29C7}"/>
              </a:ext>
            </a:extLst>
          </p:cNvPr>
          <p:cNvSpPr/>
          <p:nvPr/>
        </p:nvSpPr>
        <p:spPr bwMode="auto">
          <a:xfrm>
            <a:off x="9614497" y="482157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A12F5A36-896F-470D-A0C1-CECE2DA8B73D}"/>
              </a:ext>
            </a:extLst>
          </p:cNvPr>
          <p:cNvSpPr/>
          <p:nvPr/>
        </p:nvSpPr>
        <p:spPr bwMode="auto">
          <a:xfrm>
            <a:off x="10370064" y="21527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DA2A6915-EBA0-46B4-82C0-D8DC3DB4AB3E}"/>
              </a:ext>
            </a:extLst>
          </p:cNvPr>
          <p:cNvSpPr/>
          <p:nvPr/>
        </p:nvSpPr>
        <p:spPr bwMode="auto">
          <a:xfrm>
            <a:off x="9928704" y="249020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Oval 78">
            <a:extLst>
              <a:ext uri="{FF2B5EF4-FFF2-40B4-BE49-F238E27FC236}">
                <a16:creationId xmlns:a16="http://schemas.microsoft.com/office/drawing/2014/main" id="{ABE636AE-ED79-4D5A-B669-B7F7A5DA7994}"/>
              </a:ext>
            </a:extLst>
          </p:cNvPr>
          <p:cNvSpPr/>
          <p:nvPr/>
        </p:nvSpPr>
        <p:spPr bwMode="auto">
          <a:xfrm>
            <a:off x="10821425" y="3138426"/>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927D1359-AE21-45EC-9711-0286A9213680}"/>
              </a:ext>
            </a:extLst>
          </p:cNvPr>
          <p:cNvSpPr/>
          <p:nvPr/>
        </p:nvSpPr>
        <p:spPr bwMode="auto">
          <a:xfrm>
            <a:off x="9248990" y="29843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a:extLst>
              <a:ext uri="{FF2B5EF4-FFF2-40B4-BE49-F238E27FC236}">
                <a16:creationId xmlns:a16="http://schemas.microsoft.com/office/drawing/2014/main" id="{1070E9C5-55C6-4659-8C46-C3629C65DE09}"/>
              </a:ext>
            </a:extLst>
          </p:cNvPr>
          <p:cNvSpPr/>
          <p:nvPr/>
        </p:nvSpPr>
        <p:spPr bwMode="auto">
          <a:xfrm>
            <a:off x="9897445" y="3283790"/>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Oval 81">
            <a:extLst>
              <a:ext uri="{FF2B5EF4-FFF2-40B4-BE49-F238E27FC236}">
                <a16:creationId xmlns:a16="http://schemas.microsoft.com/office/drawing/2014/main" id="{E02C2D65-23E8-4D62-B7FE-9A1D02503AF3}"/>
              </a:ext>
            </a:extLst>
          </p:cNvPr>
          <p:cNvSpPr/>
          <p:nvPr/>
        </p:nvSpPr>
        <p:spPr bwMode="auto">
          <a:xfrm>
            <a:off x="9217792" y="343937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27FCF2AE-B2AC-48DB-B0BB-AD8F73E0617A}"/>
              </a:ext>
            </a:extLst>
          </p:cNvPr>
          <p:cNvSpPr/>
          <p:nvPr/>
        </p:nvSpPr>
        <p:spPr bwMode="auto">
          <a:xfrm>
            <a:off x="10294349" y="27401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6" name="Group 85">
            <a:extLst>
              <a:ext uri="{FF2B5EF4-FFF2-40B4-BE49-F238E27FC236}">
                <a16:creationId xmlns:a16="http://schemas.microsoft.com/office/drawing/2014/main" id="{E182E9DD-C50F-4F37-AD71-32D37AC32E12}"/>
              </a:ext>
            </a:extLst>
          </p:cNvPr>
          <p:cNvGrpSpPr/>
          <p:nvPr/>
        </p:nvGrpSpPr>
        <p:grpSpPr>
          <a:xfrm>
            <a:off x="5377434" y="2632912"/>
            <a:ext cx="3034157" cy="2943754"/>
            <a:chOff x="5833854" y="1190095"/>
            <a:chExt cx="3034157" cy="2943754"/>
          </a:xfrm>
          <a:solidFill>
            <a:srgbClr val="FFC000"/>
          </a:solidFill>
        </p:grpSpPr>
        <p:sp>
          <p:nvSpPr>
            <p:cNvPr id="87" name="Oval 86">
              <a:extLst>
                <a:ext uri="{FF2B5EF4-FFF2-40B4-BE49-F238E27FC236}">
                  <a16:creationId xmlns:a16="http://schemas.microsoft.com/office/drawing/2014/main" id="{CC76A259-03A8-407A-9A1F-2CF0237BA6C9}"/>
                </a:ext>
              </a:extLst>
            </p:cNvPr>
            <p:cNvSpPr/>
            <p:nvPr/>
          </p:nvSpPr>
          <p:spPr bwMode="auto">
            <a:xfrm>
              <a:off x="5833854" y="1190095"/>
              <a:ext cx="3034157" cy="2943754"/>
            </a:xfrm>
            <a:prstGeom prst="ellipse">
              <a:avLst/>
            </a:prstGeom>
            <a:gradFill>
              <a:gsLst>
                <a:gs pos="100000">
                  <a:schemeClr val="accent4"/>
                </a:gs>
                <a:gs pos="59000">
                  <a:schemeClr val="accent3"/>
                </a:gs>
                <a:gs pos="16000">
                  <a:schemeClr val="accent1"/>
                </a:gs>
              </a:gsLst>
              <a:lin ang="36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effectLst/>
                  <a:uLnTx/>
                  <a:uFillTx/>
                  <a:latin typeface="Segoe UI Semibold"/>
                  <a:ea typeface="Segoe UI" pitchFamily="34" charset="0"/>
                  <a:cs typeface="Segoe UI" pitchFamily="34" charset="0"/>
                </a:rPr>
                <a:t>Video Game Enemy</a:t>
              </a:r>
            </a:p>
          </p:txBody>
        </p:sp>
        <p:sp>
          <p:nvSpPr>
            <p:cNvPr id="88" name="TextBox 87">
              <a:extLst>
                <a:ext uri="{FF2B5EF4-FFF2-40B4-BE49-F238E27FC236}">
                  <a16:creationId xmlns:a16="http://schemas.microsoft.com/office/drawing/2014/main" id="{91A67818-2883-46DC-8CB5-FC1C56F08608}"/>
                </a:ext>
              </a:extLst>
            </p:cNvPr>
            <p:cNvSpPr txBox="1"/>
            <p:nvPr/>
          </p:nvSpPr>
          <p:spPr>
            <a:xfrm>
              <a:off x="6141258" y="2569533"/>
              <a:ext cx="685800" cy="646331"/>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X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Y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Z pos</a:t>
              </a:r>
            </a:p>
          </p:txBody>
        </p:sp>
        <p:sp>
          <p:nvSpPr>
            <p:cNvPr id="89" name="TextBox 88">
              <a:extLst>
                <a:ext uri="{FF2B5EF4-FFF2-40B4-BE49-F238E27FC236}">
                  <a16:creationId xmlns:a16="http://schemas.microsoft.com/office/drawing/2014/main" id="{23398953-D498-435D-B95E-E4997C50A422}"/>
                </a:ext>
              </a:extLst>
            </p:cNvPr>
            <p:cNvSpPr txBox="1"/>
            <p:nvPr/>
          </p:nvSpPr>
          <p:spPr>
            <a:xfrm>
              <a:off x="7597140" y="2463587"/>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Difficulty</a:t>
              </a:r>
            </a:p>
          </p:txBody>
        </p:sp>
        <p:sp>
          <p:nvSpPr>
            <p:cNvPr id="90" name="TextBox 89">
              <a:extLst>
                <a:ext uri="{FF2B5EF4-FFF2-40B4-BE49-F238E27FC236}">
                  <a16:creationId xmlns:a16="http://schemas.microsoft.com/office/drawing/2014/main" id="{E89AEE59-C3C8-453E-BEF7-58BD5A5F7EC3}"/>
                </a:ext>
              </a:extLst>
            </p:cNvPr>
            <p:cNvSpPr txBox="1"/>
            <p:nvPr/>
          </p:nvSpPr>
          <p:spPr>
            <a:xfrm>
              <a:off x="7597140" y="3138279"/>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Weapons</a:t>
              </a:r>
            </a:p>
          </p:txBody>
        </p:sp>
        <p:sp>
          <p:nvSpPr>
            <p:cNvPr id="92" name="TextBox 91">
              <a:extLst>
                <a:ext uri="{FF2B5EF4-FFF2-40B4-BE49-F238E27FC236}">
                  <a16:creationId xmlns:a16="http://schemas.microsoft.com/office/drawing/2014/main" id="{D67E3494-AC79-4759-9EF7-E8ECB586787C}"/>
                </a:ext>
              </a:extLst>
            </p:cNvPr>
            <p:cNvSpPr txBox="1"/>
            <p:nvPr/>
          </p:nvSpPr>
          <p:spPr>
            <a:xfrm>
              <a:off x="6931382" y="3475624"/>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Attack( )</a:t>
              </a:r>
            </a:p>
          </p:txBody>
        </p:sp>
        <p:sp>
          <p:nvSpPr>
            <p:cNvPr id="93" name="TextBox 92">
              <a:extLst>
                <a:ext uri="{FF2B5EF4-FFF2-40B4-BE49-F238E27FC236}">
                  <a16:creationId xmlns:a16="http://schemas.microsoft.com/office/drawing/2014/main" id="{A5B92CA5-B003-4592-92EF-8BCEB132127E}"/>
                </a:ext>
              </a:extLst>
            </p:cNvPr>
            <p:cNvSpPr txBox="1"/>
            <p:nvPr/>
          </p:nvSpPr>
          <p:spPr>
            <a:xfrm>
              <a:off x="6931382" y="2800933"/>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Spawn( )</a:t>
              </a:r>
            </a:p>
          </p:txBody>
        </p:sp>
      </p:grpSp>
      <p:sp>
        <p:nvSpPr>
          <p:cNvPr id="94" name="Oval 93">
            <a:extLst>
              <a:ext uri="{FF2B5EF4-FFF2-40B4-BE49-F238E27FC236}">
                <a16:creationId xmlns:a16="http://schemas.microsoft.com/office/drawing/2014/main" id="{DB4028C8-1A50-42D5-B33D-47F391484187}"/>
              </a:ext>
            </a:extLst>
          </p:cNvPr>
          <p:cNvSpPr/>
          <p:nvPr/>
        </p:nvSpPr>
        <p:spPr bwMode="auto">
          <a:xfrm>
            <a:off x="9258283" y="219016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C13D7E69-905F-4D92-812B-6938261DF89F}"/>
              </a:ext>
            </a:extLst>
          </p:cNvPr>
          <p:cNvSpPr/>
          <p:nvPr/>
        </p:nvSpPr>
        <p:spPr>
          <a:xfrm>
            <a:off x="5058825" y="6393379"/>
            <a:ext cx="5609175" cy="369332"/>
          </a:xfrm>
          <a:prstGeom prst="rect">
            <a:avLst/>
          </a:prstGeom>
        </p:spPr>
        <p:txBody>
          <a:bodyPr wrap="square">
            <a:spAutoFit/>
          </a:bodyPr>
          <a:lstStyle/>
          <a:p>
            <a:r>
              <a:rPr lang="zh-CN" altLang="en-US" sz="1800" dirty="0">
                <a:solidFill>
                  <a:schemeClr val="bg1"/>
                </a:solidFill>
              </a:rPr>
              <a:t>几乎与 </a:t>
            </a:r>
            <a:r>
              <a:rPr lang="en-US" sz="1800" dirty="0">
                <a:solidFill>
                  <a:schemeClr val="bg1"/>
                </a:solidFill>
              </a:rPr>
              <a:t>Service Fabric Reliable Actors </a:t>
            </a:r>
            <a:r>
              <a:rPr lang="zh-CN" altLang="en-US" sz="1800" dirty="0">
                <a:solidFill>
                  <a:schemeClr val="bg1"/>
                </a:solidFill>
              </a:rPr>
              <a:t>相同</a:t>
            </a:r>
            <a:endParaRPr lang="en-US" sz="1800" dirty="0">
              <a:solidFill>
                <a:schemeClr val="bg1"/>
              </a:solidFill>
            </a:endParaRPr>
          </a:p>
        </p:txBody>
      </p:sp>
    </p:spTree>
    <p:extLst>
      <p:ext uri="{BB962C8B-B14F-4D97-AF65-F5344CB8AC3E}">
        <p14:creationId xmlns:p14="http://schemas.microsoft.com/office/powerpoint/2010/main" val="2973467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5"/>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500"/>
                                        <p:tgtEl>
                                          <p:spTgt spid="156"/>
                                        </p:tgtEl>
                                      </p:cBhvr>
                                    </p:animEffect>
                                  </p:childTnLst>
                                </p:cTn>
                              </p:par>
                              <p:par>
                                <p:cTn id="13" presetID="42" presetClass="path" presetSubtype="0" decel="100000" fill="hold" grpId="1" nodeType="withEffect">
                                  <p:stCondLst>
                                    <p:cond delay="0"/>
                                  </p:stCondLst>
                                  <p:childTnLst>
                                    <p:animMotion origin="layout" path="M 4.16667E-6 -1.11111E-6 L 4.16667E-6 0.03773 " pathEditMode="relative" rAng="0" ptsTypes="AA">
                                      <p:cBhvr>
                                        <p:cTn id="14" dur="750" spd="-100000" fill="hold"/>
                                        <p:tgtEl>
                                          <p:spTgt spid="156"/>
                                        </p:tgtEl>
                                        <p:attrNameLst>
                                          <p:attrName>ppt_x</p:attrName>
                                          <p:attrName>ppt_y</p:attrName>
                                        </p:attrNameLst>
                                      </p:cBhvr>
                                      <p:rCtr x="0" y="1875"/>
                                    </p:animMotion>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42" presetClass="path" presetSubtype="0" decel="100000" fill="hold" grpId="1" nodeType="withEffect">
                                  <p:stCondLst>
                                    <p:cond delay="0"/>
                                  </p:stCondLst>
                                  <p:childTnLst>
                                    <p:animMotion origin="layout" path="M 3.95833E-6 -1.11111E-6 L 3.95833E-6 0.03773 " pathEditMode="relative" rAng="0" ptsTypes="AA">
                                      <p:cBhvr>
                                        <p:cTn id="19" dur="750" spd="-100000" fill="hold"/>
                                        <p:tgtEl>
                                          <p:spTgt spid="30"/>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42" presetClass="path" presetSubtype="0" decel="100000" fill="hold" nodeType="withEffect">
                                  <p:stCondLst>
                                    <p:cond delay="200"/>
                                  </p:stCondLst>
                                  <p:childTnLst>
                                    <p:animMotion origin="layout" path="M 1.04167E-6 3.33333E-6 L 1.04167E-6 0.03773 " pathEditMode="relative" rAng="0" ptsTypes="AA">
                                      <p:cBhvr>
                                        <p:cTn id="24" dur="750" spd="-100000" fill="hold"/>
                                        <p:tgtEl>
                                          <p:spTgt spid="2"/>
                                        </p:tgtEl>
                                        <p:attrNameLst>
                                          <p:attrName>ppt_x</p:attrName>
                                          <p:attrName>ppt_y</p:attrName>
                                        </p:attrNameLst>
                                      </p:cBhvr>
                                      <p:rCtr x="0" y="187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42" presetClass="path" presetSubtype="0" decel="100000" fill="hold" nodeType="withEffect">
                                  <p:stCondLst>
                                    <p:cond delay="0"/>
                                  </p:stCondLst>
                                  <p:childTnLst>
                                    <p:animMotion origin="layout" path="M 4.16667E-6 -1.11111E-6 L 4.16667E-6 0.03773 " pathEditMode="relative" rAng="0" ptsTypes="AA">
                                      <p:cBhvr>
                                        <p:cTn id="31" dur="750" spd="-100000" fill="hold"/>
                                        <p:tgtEl>
                                          <p:spTgt spid="86"/>
                                        </p:tgtEl>
                                        <p:attrNameLst>
                                          <p:attrName>ppt_x</p:attrName>
                                          <p:attrName>ppt_y</p:attrName>
                                        </p:attrNameLst>
                                      </p:cBhvr>
                                      <p:rCtr x="0" y="1875"/>
                                    </p:animMotion>
                                  </p:childTnLst>
                                </p:cTn>
                              </p:par>
                              <p:par>
                                <p:cTn id="32" presetID="10" presetClass="entr" presetSubtype="0" fill="hold" grpId="0" nodeType="withEffect">
                                  <p:stCondLst>
                                    <p:cond delay="25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decel="100000" fill="hold" grpId="1" nodeType="withEffect">
                                  <p:stCondLst>
                                    <p:cond delay="200"/>
                                  </p:stCondLst>
                                  <p:childTnLst>
                                    <p:animMotion origin="layout" path="M 4.16667E-6 -1.11111E-6 L 4.16667E-6 0.03773 " pathEditMode="relative" rAng="0" ptsTypes="AA">
                                      <p:cBhvr>
                                        <p:cTn id="36" dur="750" spd="-100000" fill="hold"/>
                                        <p:tgtEl>
                                          <p:spTgt spid="70"/>
                                        </p:tgtEl>
                                        <p:attrNameLst>
                                          <p:attrName>ppt_x</p:attrName>
                                          <p:attrName>ppt_y</p:attrName>
                                        </p:attrNameLst>
                                      </p:cBhvr>
                                      <p:rCtr x="0" y="1875"/>
                                    </p:animMotion>
                                  </p:childTnLst>
                                </p:cTn>
                              </p:par>
                              <p:par>
                                <p:cTn id="37" presetID="22" presetClass="entr" presetSubtype="4" fill="hold" grpId="0" nodeType="withEffect">
                                  <p:stCondLst>
                                    <p:cond delay="20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42" presetClass="path" presetSubtype="0" decel="100000" fill="hold" grpId="1" nodeType="withEffect">
                                  <p:stCondLst>
                                    <p:cond delay="0"/>
                                  </p:stCondLst>
                                  <p:childTnLst>
                                    <p:animMotion origin="layout" path="M 4.16667E-6 -1.11111E-6 L 4.16667E-6 0.03773 " pathEditMode="relative" rAng="0" ptsTypes="AA">
                                      <p:cBhvr>
                                        <p:cTn id="64" dur="750" spd="-100000" fill="hold"/>
                                        <p:tgtEl>
                                          <p:spTgt spid="71"/>
                                        </p:tgtEl>
                                        <p:attrNameLst>
                                          <p:attrName>ppt_x</p:attrName>
                                          <p:attrName>ppt_y</p:attrName>
                                        </p:attrNameLst>
                                      </p:cBhvr>
                                      <p:rCtr x="0" y="1875"/>
                                    </p:animMotion>
                                  </p:childTnLst>
                                </p:cTn>
                              </p:par>
                              <p:par>
                                <p:cTn id="65" presetID="10" presetClass="entr" presetSubtype="0" fill="hold" grpId="0" nodeType="withEffect">
                                  <p:stCondLst>
                                    <p:cond delay="20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25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par>
                                <p:cTn id="71" presetID="10" presetClass="entr" presetSubtype="0" fill="hold" grpId="0" nodeType="withEffect">
                                  <p:stCondLst>
                                    <p:cond delay="30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grpId="0" nodeType="withEffect">
                                  <p:stCondLst>
                                    <p:cond delay="35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0" presetClass="entr" presetSubtype="0" fill="hold" grpId="0" nodeType="withEffect">
                                  <p:stCondLst>
                                    <p:cond delay="40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500"/>
                                        <p:tgtEl>
                                          <p:spTgt spid="82"/>
                                        </p:tgtEl>
                                      </p:cBhvr>
                                    </p:animEffect>
                                  </p:childTnLst>
                                </p:cTn>
                              </p:par>
                              <p:par>
                                <p:cTn id="80" presetID="10" presetClass="entr" presetSubtype="0" fill="hold" grpId="0" nodeType="withEffect">
                                  <p:stCondLst>
                                    <p:cond delay="45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1" fill="hold" grpId="2" nodeType="clickEffect">
                                  <p:stCondLst>
                                    <p:cond delay="0"/>
                                  </p:stCondLst>
                                  <p:childTnLst>
                                    <p:animEffect transition="out" filter="wipe(up)">
                                      <p:cBhvr>
                                        <p:cTn id="89" dur="500"/>
                                        <p:tgtEl>
                                          <p:spTgt spid="70"/>
                                        </p:tgtEl>
                                      </p:cBhvr>
                                    </p:animEffect>
                                    <p:set>
                                      <p:cBhvr>
                                        <p:cTn id="90" dur="1" fill="hold">
                                          <p:stCondLst>
                                            <p:cond delay="499"/>
                                          </p:stCondLst>
                                        </p:cTn>
                                        <p:tgtEl>
                                          <p:spTgt spid="70"/>
                                        </p:tgtEl>
                                        <p:attrNameLst>
                                          <p:attrName>style.visibility</p:attrName>
                                        </p:attrNameLst>
                                      </p:cBhvr>
                                      <p:to>
                                        <p:strVal val="hidden"/>
                                      </p:to>
                                    </p:set>
                                  </p:childTnLst>
                                </p:cTn>
                              </p:par>
                              <p:par>
                                <p:cTn id="91" presetID="22" presetClass="exit" presetSubtype="1" fill="hold" grpId="1" nodeType="withEffect">
                                  <p:stCondLst>
                                    <p:cond delay="0"/>
                                  </p:stCondLst>
                                  <p:childTnLst>
                                    <p:animEffect transition="out" filter="wipe(up)">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childTnLst>
                          </p:cTn>
                        </p:par>
                        <p:par>
                          <p:cTn id="94" fill="hold">
                            <p:stCondLst>
                              <p:cond delay="500"/>
                            </p:stCondLst>
                            <p:childTnLst>
                              <p:par>
                                <p:cTn id="95" presetID="42" presetClass="path" presetSubtype="0" accel="50000" decel="50000" fill="hold" grpId="1" nodeType="afterEffect">
                                  <p:stCondLst>
                                    <p:cond delay="0"/>
                                  </p:stCondLst>
                                  <p:childTnLst>
                                    <p:animMotion origin="layout" path="M 3.33333E-6 1.48148E-6 L -0.02969 0.38958 " pathEditMode="relative" rAng="0" ptsTypes="AA">
                                      <p:cBhvr>
                                        <p:cTn id="96" dur="1250" fill="hold"/>
                                        <p:tgtEl>
                                          <p:spTgt spid="77"/>
                                        </p:tgtEl>
                                        <p:attrNameLst>
                                          <p:attrName>ppt_x</p:attrName>
                                          <p:attrName>ppt_y</p:attrName>
                                        </p:attrNameLst>
                                      </p:cBhvr>
                                      <p:rCtr x="-1484" y="19468"/>
                                    </p:animMotion>
                                  </p:childTnLst>
                                </p:cTn>
                              </p:par>
                              <p:par>
                                <p:cTn id="97" presetID="42" presetClass="path" presetSubtype="0" accel="50000" decel="50000" fill="hold" grpId="1" nodeType="withEffect">
                                  <p:stCondLst>
                                    <p:cond delay="0"/>
                                  </p:stCondLst>
                                  <p:childTnLst>
                                    <p:animMotion origin="layout" path="M -8.33333E-7 -2.59259E-6 L -0.00443 0.54283 " pathEditMode="relative" rAng="0" ptsTypes="AA">
                                      <p:cBhvr>
                                        <p:cTn id="98" dur="1250" fill="hold"/>
                                        <p:tgtEl>
                                          <p:spTgt spid="94"/>
                                        </p:tgtEl>
                                        <p:attrNameLst>
                                          <p:attrName>ppt_x</p:attrName>
                                          <p:attrName>ppt_y</p:attrName>
                                        </p:attrNameLst>
                                      </p:cBhvr>
                                      <p:rCtr x="-221" y="27130"/>
                                    </p:animMotion>
                                  </p:childTnLst>
                                </p:cTn>
                              </p:par>
                              <p:par>
                                <p:cTn id="99" presetID="42" presetClass="path" presetSubtype="0" accel="50000" decel="50000" fill="hold" grpId="1" nodeType="withEffect">
                                  <p:stCondLst>
                                    <p:cond delay="0"/>
                                  </p:stCondLst>
                                  <p:childTnLst>
                                    <p:animMotion origin="layout" path="M 1.25E-6 -2.59259E-6 L 0.08138 0.41991 " pathEditMode="relative" rAng="0" ptsTypes="AA">
                                      <p:cBhvr>
                                        <p:cTn id="100" dur="1250" fill="hold"/>
                                        <p:tgtEl>
                                          <p:spTgt spid="78"/>
                                        </p:tgtEl>
                                        <p:attrNameLst>
                                          <p:attrName>ppt_x</p:attrName>
                                          <p:attrName>ppt_y</p:attrName>
                                        </p:attrNameLst>
                                      </p:cBhvr>
                                      <p:rCtr x="4062" y="20995"/>
                                    </p:animMotion>
                                  </p:childTnLst>
                                </p:cTn>
                              </p:par>
                              <p:par>
                                <p:cTn id="101" presetID="42" presetClass="path" presetSubtype="0" accel="50000" decel="50000" fill="hold" grpId="1" nodeType="withEffect">
                                  <p:stCondLst>
                                    <p:cond delay="0"/>
                                  </p:stCondLst>
                                  <p:childTnLst>
                                    <p:animMotion origin="layout" path="M 3.95833E-6 2.96296E-6 L 3.95833E-6 0.25 " pathEditMode="relative" rAng="0" ptsTypes="AA">
                                      <p:cBhvr>
                                        <p:cTn id="102" dur="1250" fill="hold"/>
                                        <p:tgtEl>
                                          <p:spTgt spid="79"/>
                                        </p:tgtEl>
                                        <p:attrNameLst>
                                          <p:attrName>ppt_x</p:attrName>
                                          <p:attrName>ppt_y</p:attrName>
                                        </p:attrNameLst>
                                      </p:cBhvr>
                                      <p:rCtr x="0" y="12500"/>
                                    </p:animMotion>
                                  </p:childTnLst>
                                </p:cTn>
                              </p:par>
                              <p:par>
                                <p:cTn id="103" presetID="42" presetClass="path" presetSubtype="0" accel="50000" decel="50000" fill="hold" grpId="1" nodeType="withEffect">
                                  <p:stCondLst>
                                    <p:cond delay="0"/>
                                  </p:stCondLst>
                                  <p:childTnLst>
                                    <p:animMotion origin="layout" path="M 4.16667E-7 -3.33333E-6 L 0.00469 0.2169 " pathEditMode="relative" rAng="0" ptsTypes="AA">
                                      <p:cBhvr>
                                        <p:cTn id="104" dur="1250" fill="hold"/>
                                        <p:tgtEl>
                                          <p:spTgt spid="80"/>
                                        </p:tgtEl>
                                        <p:attrNameLst>
                                          <p:attrName>ppt_x</p:attrName>
                                          <p:attrName>ppt_y</p:attrName>
                                        </p:attrNameLst>
                                      </p:cBhvr>
                                      <p:rCtr x="234" y="10833"/>
                                    </p:animMotion>
                                  </p:childTnLst>
                                </p:cTn>
                              </p:par>
                              <p:par>
                                <p:cTn id="105" presetID="42" presetClass="path" presetSubtype="0" accel="50000" decel="50000" fill="hold" grpId="1" nodeType="withEffect">
                                  <p:stCondLst>
                                    <p:cond delay="0"/>
                                  </p:stCondLst>
                                  <p:childTnLst>
                                    <p:animMotion origin="layout" path="M -4.79167E-6 -3.33333E-6 L 0.00704 0.26968 " pathEditMode="relative" rAng="0" ptsTypes="AA">
                                      <p:cBhvr>
                                        <p:cTn id="106" dur="1250" fill="hold"/>
                                        <p:tgtEl>
                                          <p:spTgt spid="81"/>
                                        </p:tgtEl>
                                        <p:attrNameLst>
                                          <p:attrName>ppt_x</p:attrName>
                                          <p:attrName>ppt_y</p:attrName>
                                        </p:attrNameLst>
                                      </p:cBhvr>
                                      <p:rCtr x="352" y="13472"/>
                                    </p:animMotion>
                                  </p:childTnLst>
                                </p:cTn>
                              </p:par>
                              <p:par>
                                <p:cTn id="107" presetID="42" presetClass="path" presetSubtype="0" accel="50000" decel="50000" fill="hold" grpId="1" nodeType="withEffect">
                                  <p:stCondLst>
                                    <p:cond delay="0"/>
                                  </p:stCondLst>
                                  <p:childTnLst>
                                    <p:animMotion origin="layout" path="M 3.125E-6 3.33333E-6 L 0.0332 0.23889 " pathEditMode="relative" rAng="0" ptsTypes="AA">
                                      <p:cBhvr>
                                        <p:cTn id="108" dur="1250" fill="hold"/>
                                        <p:tgtEl>
                                          <p:spTgt spid="83"/>
                                        </p:tgtEl>
                                        <p:attrNameLst>
                                          <p:attrName>ppt_x</p:attrName>
                                          <p:attrName>ppt_y</p:attrName>
                                        </p:attrNameLst>
                                      </p:cBhvr>
                                      <p:rCtr x="1654" y="11944"/>
                                    </p:animMotion>
                                  </p:childTnLst>
                                </p:cTn>
                              </p:par>
                              <p:par>
                                <p:cTn id="109" presetID="42" presetClass="path" presetSubtype="0" accel="50000" decel="50000" fill="hold" grpId="1" nodeType="withEffect">
                                  <p:stCondLst>
                                    <p:cond delay="0"/>
                                  </p:stCondLst>
                                  <p:childTnLst>
                                    <p:animMotion origin="layout" path="M 4.58333E-6 1.48148E-6 L 0.00533 0.23264 " pathEditMode="relative" rAng="0" ptsTypes="AA">
                                      <p:cBhvr>
                                        <p:cTn id="110" dur="1250" fill="hold"/>
                                        <p:tgtEl>
                                          <p:spTgt spid="82"/>
                                        </p:tgtEl>
                                        <p:attrNameLst>
                                          <p:attrName>ppt_x</p:attrName>
                                          <p:attrName>ppt_y</p:attrName>
                                        </p:attrNameLst>
                                      </p:cBhvr>
                                      <p:rCtr x="260" y="1162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P spid="70" grpId="0" animBg="1"/>
      <p:bldP spid="70" grpId="1" animBg="1"/>
      <p:bldP spid="70" grpId="2" animBg="1"/>
      <p:bldP spid="16" grpId="0" animBg="1"/>
      <p:bldP spid="16" grpId="1" animBg="1"/>
      <p:bldP spid="5" grpId="0"/>
      <p:bldP spid="5" grpId="1"/>
      <p:bldP spid="30" grpId="0" animBg="1"/>
      <p:bldP spid="30" grpId="1" animBg="1"/>
      <p:bldP spid="71" grpId="0" animBg="1"/>
      <p:bldP spid="71" grpId="1" animBg="1"/>
      <p:bldP spid="72" grpId="0" animBg="1"/>
      <p:bldP spid="73" grpId="0" animBg="1"/>
      <p:bldP spid="74" grpId="0" animBg="1"/>
      <p:bldP spid="75" grpId="0" animBg="1"/>
      <p:bldP spid="76" grpId="0"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94" grpId="0" animBg="1"/>
      <p:bldP spid="94" grpId="1"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640511" y="427008"/>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好兄弟 </a:t>
            </a:r>
            <a:r>
              <a:rPr lang="en-US" altLang="zh-CN" b="0" i="0" u="none" strike="noStrike" dirty="0" err="1">
                <a:solidFill>
                  <a:srgbClr val="333333"/>
                </a:solidFill>
                <a:effectLst/>
                <a:latin typeface="PingFang SC"/>
              </a:rPr>
              <a:t>Tye</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CD3A482B-4920-4A5A-99FA-E3985D1BBC25}"/>
              </a:ext>
            </a:extLst>
          </p:cNvPr>
          <p:cNvSpPr txBox="1"/>
          <p:nvPr/>
        </p:nvSpPr>
        <p:spPr>
          <a:xfrm>
            <a:off x="4082451" y="1376716"/>
            <a:ext cx="3940115" cy="369332"/>
          </a:xfrm>
          <a:prstGeom prst="rect">
            <a:avLst/>
          </a:prstGeom>
          <a:noFill/>
        </p:spPr>
        <p:txBody>
          <a:bodyPr wrap="square">
            <a:spAutoFit/>
          </a:bodyPr>
          <a:lstStyle/>
          <a:p>
            <a:r>
              <a:rPr lang="zh-CN" altLang="en-US" dirty="0"/>
              <a:t>使用</a:t>
            </a:r>
            <a:r>
              <a:rPr lang="en-US" altLang="zh-CN" dirty="0"/>
              <a:t> </a:t>
            </a:r>
            <a:r>
              <a:rPr lang="en-US" altLang="zh-CN" dirty="0" err="1"/>
              <a:t>Tye</a:t>
            </a:r>
            <a:r>
              <a:rPr lang="en-US" altLang="zh-CN" dirty="0"/>
              <a:t> </a:t>
            </a:r>
            <a:r>
              <a:rPr lang="zh-CN" altLang="en-US" dirty="0"/>
              <a:t>调试</a:t>
            </a:r>
            <a:r>
              <a:rPr lang="en-US" altLang="zh-CN" dirty="0" err="1"/>
              <a:t>Dapr</a:t>
            </a:r>
            <a:r>
              <a:rPr lang="en-US" altLang="zh-CN" dirty="0"/>
              <a:t> </a:t>
            </a:r>
            <a:r>
              <a:rPr lang="zh-CN" altLang="en-US" dirty="0"/>
              <a:t>应用程序</a:t>
            </a:r>
            <a:r>
              <a:rPr lang="en-US" altLang="zh-CN" dirty="0"/>
              <a:t> </a:t>
            </a:r>
            <a:endParaRPr lang="zh-CN" altLang="en-US" dirty="0"/>
          </a:p>
        </p:txBody>
      </p:sp>
      <p:graphicFrame>
        <p:nvGraphicFramePr>
          <p:cNvPr id="9" name="图示 8">
            <a:extLst>
              <a:ext uri="{FF2B5EF4-FFF2-40B4-BE49-F238E27FC236}">
                <a16:creationId xmlns:a16="http://schemas.microsoft.com/office/drawing/2014/main" id="{15B09666-1AAE-477A-A25D-209021281896}"/>
              </a:ext>
            </a:extLst>
          </p:cNvPr>
          <p:cNvGraphicFramePr/>
          <p:nvPr>
            <p:extLst>
              <p:ext uri="{D42A27DB-BD31-4B8C-83A1-F6EECF244321}">
                <p14:modId xmlns:p14="http://schemas.microsoft.com/office/powerpoint/2010/main" val="1181912291"/>
              </p:ext>
            </p:extLst>
          </p:nvPr>
        </p:nvGraphicFramePr>
        <p:xfrm>
          <a:off x="8482046" y="1665514"/>
          <a:ext cx="3200709" cy="3526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113976C5-5BBD-4CA8-81BD-F56DF676E35E}"/>
              </a:ext>
            </a:extLst>
          </p:cNvPr>
          <p:cNvPicPr>
            <a:picLocks noChangeAspect="1"/>
          </p:cNvPicPr>
          <p:nvPr/>
        </p:nvPicPr>
        <p:blipFill>
          <a:blip r:embed="rId8"/>
          <a:stretch>
            <a:fillRect/>
          </a:stretch>
        </p:blipFill>
        <p:spPr>
          <a:xfrm>
            <a:off x="209638" y="1920448"/>
            <a:ext cx="8390941" cy="3718352"/>
          </a:xfrm>
          <a:prstGeom prst="rect">
            <a:avLst/>
          </a:prstGeom>
        </p:spPr>
      </p:pic>
    </p:spTree>
    <p:extLst>
      <p:ext uri="{BB962C8B-B14F-4D97-AF65-F5344CB8AC3E}">
        <p14:creationId xmlns:p14="http://schemas.microsoft.com/office/powerpoint/2010/main" val="182429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B5D30F-8B87-4002-9173-45447811562B}"/>
              </a:ext>
            </a:extLst>
          </p:cNvPr>
          <p:cNvSpPr txBox="1">
            <a:spLocks/>
          </p:cNvSpPr>
          <p:nvPr/>
        </p:nvSpPr>
        <p:spPr>
          <a:xfrm>
            <a:off x="2238375" y="3274951"/>
            <a:ext cx="771525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5000" dirty="0" err="1"/>
              <a:t>Dapr</a:t>
            </a:r>
            <a:r>
              <a:rPr lang="en-US" sz="5000" dirty="0"/>
              <a:t> for the .NET developer</a:t>
            </a:r>
          </a:p>
        </p:txBody>
      </p:sp>
      <p:sp>
        <p:nvSpPr>
          <p:cNvPr id="8" name="Text Placeholder 2">
            <a:extLst>
              <a:ext uri="{FF2B5EF4-FFF2-40B4-BE49-F238E27FC236}">
                <a16:creationId xmlns:a16="http://schemas.microsoft.com/office/drawing/2014/main" id="{58E61968-2783-4B43-A502-2ED98EA3F3B8}"/>
              </a:ext>
            </a:extLst>
          </p:cNvPr>
          <p:cNvSpPr txBox="1">
            <a:spLocks/>
          </p:cNvSpPr>
          <p:nvPr/>
        </p:nvSpPr>
        <p:spPr>
          <a:xfrm>
            <a:off x="5469446" y="1993173"/>
            <a:ext cx="1253109" cy="461665"/>
          </a:xfrm>
          <a:prstGeom prst="rect">
            <a:avLst/>
          </a:prstGeom>
          <a:noFill/>
          <a:ln w="19050">
            <a:gradFill>
              <a:gsLst>
                <a:gs pos="0">
                  <a:schemeClr val="accent4"/>
                </a:gs>
                <a:gs pos="100000">
                  <a:schemeClr val="accent1"/>
                </a:gs>
                <a:gs pos="51000">
                  <a:schemeClr val="accent3"/>
                </a:gs>
              </a:gsLst>
              <a:lin ang="0" scaled="0"/>
            </a:gradFill>
          </a:ln>
        </p:spPr>
        <p:txBody>
          <a:bodyPr tIns="91440" bIns="91440" anchor="ctr" anchorCtr="1">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spc="300">
                <a:solidFill>
                  <a:schemeClr val="tx1"/>
                </a:solidFill>
                <a:latin typeface="+mj-lt"/>
              </a:rPr>
              <a:t>DEMO</a:t>
            </a:r>
          </a:p>
        </p:txBody>
      </p:sp>
      <p:sp>
        <p:nvSpPr>
          <p:cNvPr id="4" name="Rectangle 3">
            <a:extLst>
              <a:ext uri="{FF2B5EF4-FFF2-40B4-BE49-F238E27FC236}">
                <a16:creationId xmlns:a16="http://schemas.microsoft.com/office/drawing/2014/main" id="{C6040BA3-6880-4DA3-BC38-1879B001C5A5}"/>
              </a:ext>
            </a:extLst>
          </p:cNvPr>
          <p:cNvSpPr/>
          <p:nvPr/>
        </p:nvSpPr>
        <p:spPr>
          <a:xfrm>
            <a:off x="0" y="-509633"/>
            <a:ext cx="3834896" cy="307777"/>
          </a:xfrm>
          <a:prstGeom prst="rect">
            <a:avLst/>
          </a:prstGeom>
        </p:spPr>
        <p:txBody>
          <a:bodyPr wrap="none">
            <a:spAutoFit/>
          </a:bodyPr>
          <a:lstStyle/>
          <a:p>
            <a:r>
              <a:rPr lang="en-US" sz="1400">
                <a:solidFill>
                  <a:schemeClr val="bg1"/>
                </a:solidFill>
              </a:rPr>
              <a:t>DEMO: </a:t>
            </a:r>
            <a:r>
              <a:rPr lang="en-US" sz="1400" err="1">
                <a:solidFill>
                  <a:schemeClr val="bg1"/>
                </a:solidFill>
              </a:rPr>
              <a:t>Dapr</a:t>
            </a:r>
            <a:r>
              <a:rPr lang="en-US" sz="1400">
                <a:solidFill>
                  <a:schemeClr val="bg1"/>
                </a:solidFill>
              </a:rPr>
              <a:t> state management and bindings </a:t>
            </a:r>
          </a:p>
        </p:txBody>
      </p:sp>
    </p:spTree>
    <p:extLst>
      <p:ext uri="{BB962C8B-B14F-4D97-AF65-F5344CB8AC3E}">
        <p14:creationId xmlns:p14="http://schemas.microsoft.com/office/powerpoint/2010/main" val="3861646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8"/>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70833E-6 2.59259E-6 L -2.70833E-6 0.03773 " pathEditMode="relative" rAng="0" ptsTypes="AA">
                                      <p:cBhvr>
                                        <p:cTn id="14" dur="750" spd="-100000" fill="hold"/>
                                        <p:tgtEl>
                                          <p:spTgt spid="6"/>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chemeClr val="tx1"/>
                </a:solidFill>
                <a:latin typeface="+mj-lt"/>
              </a:rPr>
              <a:t>分布式应用程序运行时</a:t>
            </a:r>
            <a:endParaRPr lang="en-US" sz="1800" b="1" dirty="0">
              <a:solidFill>
                <a:schemeClr val="tx1"/>
              </a:solidFill>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9" name="图片 8">
            <a:extLst>
              <a:ext uri="{FF2B5EF4-FFF2-40B4-BE49-F238E27FC236}">
                <a16:creationId xmlns:a16="http://schemas.microsoft.com/office/drawing/2014/main" id="{FFB3A443-226E-48C4-9745-30C7629E4296}"/>
              </a:ext>
            </a:extLst>
          </p:cNvPr>
          <p:cNvPicPr>
            <a:picLocks noChangeAspect="1"/>
          </p:cNvPicPr>
          <p:nvPr/>
        </p:nvPicPr>
        <p:blipFill>
          <a:blip r:embed="rId5"/>
          <a:stretch>
            <a:fillRect/>
          </a:stretch>
        </p:blipFill>
        <p:spPr>
          <a:xfrm>
            <a:off x="4516247" y="1314661"/>
            <a:ext cx="7515607" cy="4366751"/>
          </a:xfrm>
          <a:prstGeom prst="rect">
            <a:avLst/>
          </a:prstGeom>
        </p:spPr>
      </p:pic>
    </p:spTree>
    <p:extLst>
      <p:ext uri="{BB962C8B-B14F-4D97-AF65-F5344CB8AC3E}">
        <p14:creationId xmlns:p14="http://schemas.microsoft.com/office/powerpoint/2010/main" val="293208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476827FA-A6C3-44EA-89F3-A78CA6631372}"/>
              </a:ext>
            </a:extLst>
          </p:cNvPr>
          <p:cNvGraphicFramePr/>
          <p:nvPr>
            <p:extLst>
              <p:ext uri="{D42A27DB-BD31-4B8C-83A1-F6EECF244321}">
                <p14:modId xmlns:p14="http://schemas.microsoft.com/office/powerpoint/2010/main" val="3879007147"/>
              </p:ext>
            </p:extLst>
          </p:nvPr>
        </p:nvGraphicFramePr>
        <p:xfrm>
          <a:off x="3690258" y="729343"/>
          <a:ext cx="7881257" cy="57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9333" t="18330" r="9333" b="18330"/>
          <a:stretch/>
        </p:blipFill>
        <p:spPr>
          <a:xfrm>
            <a:off x="732006" y="897255"/>
            <a:ext cx="1967706" cy="1532404"/>
          </a:xfrm>
          <a:prstGeom prst="rect">
            <a:avLst/>
          </a:prstGeom>
        </p:spPr>
      </p:pic>
      <p:pic>
        <p:nvPicPr>
          <p:cNvPr id="2" name="图片 1">
            <a:extLst>
              <a:ext uri="{FF2B5EF4-FFF2-40B4-BE49-F238E27FC236}">
                <a16:creationId xmlns:a16="http://schemas.microsoft.com/office/drawing/2014/main" id="{2433A871-0352-4D95-93A7-00FF18D05972}"/>
              </a:ext>
            </a:extLst>
          </p:cNvPr>
          <p:cNvPicPr>
            <a:picLocks noChangeAspect="1"/>
          </p:cNvPicPr>
          <p:nvPr/>
        </p:nvPicPr>
        <p:blipFill>
          <a:blip r:embed="rId10"/>
          <a:stretch>
            <a:fillRect/>
          </a:stretch>
        </p:blipFill>
        <p:spPr>
          <a:xfrm>
            <a:off x="402769" y="2928256"/>
            <a:ext cx="2626179" cy="2626179"/>
          </a:xfrm>
          <a:prstGeom prst="rect">
            <a:avLst/>
          </a:prstGeom>
        </p:spPr>
      </p:pic>
    </p:spTree>
    <p:extLst>
      <p:ext uri="{BB962C8B-B14F-4D97-AF65-F5344CB8AC3E}">
        <p14:creationId xmlns:p14="http://schemas.microsoft.com/office/powerpoint/2010/main" val="424675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a:t>
            </a:r>
            <a:r>
              <a:rPr lang="en-US" altLang="zh-CN" dirty="0"/>
              <a:t>0</a:t>
            </a:r>
            <a:r>
              <a:rPr lang="en-US" dirty="0"/>
              <a:t>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424732"/>
          </a:xfrm>
        </p:spPr>
        <p:txBody>
          <a:bodyPr/>
          <a:lstStyle/>
          <a:p>
            <a:r>
              <a:rPr lang="en-US" sz="2400" dirty="0"/>
              <a:t>1</a:t>
            </a:r>
            <a:r>
              <a:rPr lang="en-US" altLang="zh-CN" sz="2400" dirty="0"/>
              <a:t>9</a:t>
            </a:r>
            <a:r>
              <a:rPr lang="en-US" sz="2400" dirty="0"/>
              <a:t>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extLst>
              <p:ext uri="{D42A27DB-BD31-4B8C-83A1-F6EECF244321}">
                <p14:modId xmlns:p14="http://schemas.microsoft.com/office/powerpoint/2010/main" val="255419318"/>
              </p:ext>
            </p:extLst>
          </p:nvPr>
        </p:nvGraphicFramePr>
        <p:xfrm>
          <a:off x="2478056" y="1199773"/>
          <a:ext cx="2078209" cy="298060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2"/>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3"/>
                        </a:rPr>
                        <a:t>Apache Kafka</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4"/>
                        </a:rPr>
                        <a:t>AWS SNS/SQS</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5"/>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8"/>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9"/>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1"/>
                        </a:rPr>
                        <a:t>Pulsar</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2"/>
                        </a:rPr>
                        <a:t>RabbitMQ</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extLst>
              <p:ext uri="{D42A27DB-BD31-4B8C-83A1-F6EECF244321}">
                <p14:modId xmlns:p14="http://schemas.microsoft.com/office/powerpoint/2010/main" val="3590646096"/>
              </p:ext>
            </p:extLst>
          </p:nvPr>
        </p:nvGraphicFramePr>
        <p:xfrm>
          <a:off x="240743" y="1204827"/>
          <a:ext cx="2061969" cy="490752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AWS DynamoDB</a:t>
                      </a:r>
                      <a:endParaRPr lang="en-US"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Aerospike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Cassandra</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rPr>
                        <a:t>Cloud </a:t>
                      </a:r>
                      <a:r>
                        <a:rPr lang="en-US" altLang="zh-CN" sz="1400" b="0" i="0" u="none" strike="noStrike" kern="1200" dirty="0" err="1">
                          <a:solidFill>
                            <a:srgbClr val="3176D9"/>
                          </a:solidFill>
                          <a:effectLst/>
                          <a:latin typeface="open sans" panose="020B0606030504020204" pitchFamily="34" charset="0"/>
                          <a:ea typeface="+mn-ea"/>
                          <a:cs typeface="+mn-cs"/>
                        </a:rPr>
                        <a:t>Firestore</a:t>
                      </a:r>
                      <a:r>
                        <a:rPr lang="en-US" altLang="zh-CN" sz="1400" b="0" i="0" u="none" strike="noStrike" kern="1200" dirty="0">
                          <a:solidFill>
                            <a:srgbClr val="3176D9"/>
                          </a:solidFill>
                          <a:effectLst/>
                          <a:latin typeface="open sans" panose="020B0606030504020204" pitchFamily="34" charset="0"/>
                          <a:ea typeface="+mn-ea"/>
                          <a:cs typeface="+mn-cs"/>
                        </a:rPr>
                        <a:t> (Datastore mode)</a:t>
                      </a: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Cloudstate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Memcached</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PostgreSQL</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Zookeeper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Blob Storage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9</a:t>
            </a:r>
            <a:r>
              <a:rPr lang="en-US" sz="2400" dirty="0"/>
              <a:t>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0"/>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1"/>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2"/>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4"/>
                        </a:rPr>
                        <a:t>HashiCorp</a:t>
                      </a:r>
                      <a:r>
                        <a:rPr lang="en-US" sz="1400" b="0" i="0" u="none" strike="noStrike">
                          <a:solidFill>
                            <a:srgbClr val="3176D9"/>
                          </a:solidFill>
                          <a:effectLst/>
                          <a:latin typeface="open sans" panose="020B0606030504020204" pitchFamily="34" charset="0"/>
                          <a:hlinkClick r:id="rId34"/>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5"/>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file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13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nvGraphicFramePr>
        <p:xfrm>
          <a:off x="5224182" y="1334706"/>
          <a:ext cx="1742552" cy="317691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8">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MQTT</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Twitter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SendGrid</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nvGraphicFramePr>
        <p:xfrm>
          <a:off x="9548803" y="5720474"/>
          <a:ext cx="1774958" cy="54192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Multicast DNS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nvGraphicFramePr>
        <p:xfrm>
          <a:off x="9926019" y="3113137"/>
          <a:ext cx="1736541" cy="278176"/>
        </p:xfrm>
        <a:graphic>
          <a:graphicData uri="http://schemas.openxmlformats.org/drawingml/2006/table">
            <a:tbl>
              <a:tblPr>
                <a:tableStyleId>{5C22544A-7EE6-4342-B048-85BDC9FD1C3A}</a:tableStyleId>
              </a:tblPr>
              <a:tblGrid>
                <a:gridCol w="1736541">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rPr>
                        <a:t>Blob Storage</a:t>
                      </a: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 </a:t>
            </a:r>
            <a:r>
              <a:rPr lang="en-US" sz="2400" err="1"/>
              <a:t>AliCloud</a:t>
            </a:r>
            <a:endParaRPr lang="en-US" sz="2400"/>
          </a:p>
        </p:txBody>
      </p:sp>
    </p:spTree>
    <p:extLst>
      <p:ext uri="{BB962C8B-B14F-4D97-AF65-F5344CB8AC3E}">
        <p14:creationId xmlns:p14="http://schemas.microsoft.com/office/powerpoint/2010/main" val="5328346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2"/>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2"/>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3"/>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5"/>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5"/>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5"/>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154</TotalTime>
  <Words>2035</Words>
  <Application>Microsoft Office PowerPoint</Application>
  <PresentationFormat>宽屏</PresentationFormat>
  <Paragraphs>324</Paragraphs>
  <Slides>17</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-apple-system</vt:lpstr>
      <vt:lpstr>Courier</vt:lpstr>
      <vt:lpstr>Helvetica Neue</vt:lpstr>
      <vt:lpstr>open sans</vt:lpstr>
      <vt:lpstr>PingFang SC</vt:lpstr>
      <vt:lpstr>Arial</vt:lpstr>
      <vt:lpstr>Calibri</vt:lpstr>
      <vt:lpstr>Calibri Light</vt:lpstr>
      <vt:lpstr>Consolas</vt:lpstr>
      <vt:lpstr>Segoe UI</vt:lpstr>
      <vt:lpstr>Segoe UI Semibold</vt:lpstr>
      <vt:lpstr>Segoe UI Semilight</vt:lpstr>
      <vt:lpstr>Wingdings</vt:lpstr>
      <vt:lpstr>Office Theme</vt:lpstr>
      <vt:lpstr>为.NET 开发人员准备的Dapr </vt:lpstr>
      <vt:lpstr>PowerPoint 演示文稿</vt:lpstr>
      <vt:lpstr>PowerPoint 演示文稿</vt:lpstr>
      <vt:lpstr>微服务为什么很难?</vt:lpstr>
      <vt:lpstr>微服务构建块</vt:lpstr>
      <vt:lpstr>微服务构建块</vt:lpstr>
      <vt:lpstr>70 Dapr Components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zhang shanyou</cp:lastModifiedBy>
  <cp:revision>18</cp:revision>
  <dcterms:created xsi:type="dcterms:W3CDTF">2021-02-02T01:56:42Z</dcterms:created>
  <dcterms:modified xsi:type="dcterms:W3CDTF">2021-03-18T00:37:46Z</dcterms:modified>
</cp:coreProperties>
</file>