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1933" r:id="rId2"/>
    <p:sldId id="2076137694" r:id="rId3"/>
    <p:sldId id="2134804600" r:id="rId4"/>
    <p:sldId id="2076137638" r:id="rId5"/>
    <p:sldId id="2076137712" r:id="rId6"/>
    <p:sldId id="2076137679" r:id="rId7"/>
    <p:sldId id="2076137680" r:id="rId8"/>
    <p:sldId id="2076137624" r:id="rId9"/>
    <p:sldId id="2076137699" r:id="rId10"/>
    <p:sldId id="2076137684" r:id="rId11"/>
    <p:sldId id="2076136803" r:id="rId12"/>
    <p:sldId id="2076137675" r:id="rId13"/>
    <p:sldId id="2076136857" r:id="rId14"/>
    <p:sldId id="2076137659" r:id="rId15"/>
    <p:sldId id="2076137662" r:id="rId16"/>
    <p:sldId id="2076137707" r:id="rId17"/>
    <p:sldId id="2076137710" r:id="rId18"/>
    <p:sldId id="2076137709" r:id="rId19"/>
    <p:sldId id="2076137713" r:id="rId20"/>
    <p:sldId id="2076137711" r:id="rId21"/>
    <p:sldId id="2076137708" r:id="rId22"/>
    <p:sldId id="20761367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138" autoAdjust="0"/>
  </p:normalViewPr>
  <p:slideViewPr>
    <p:cSldViewPr snapToGrid="0" snapToObjects="1">
      <p:cViewPr varScale="1">
        <p:scale>
          <a:sx n="76" d="100"/>
          <a:sy n="76"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5/29/2021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5/29/2021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0279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13</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2316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169364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16</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21</a:t>
            </a:fld>
            <a:endParaRPr lang="en-US"/>
          </a:p>
        </p:txBody>
      </p:sp>
    </p:spTree>
    <p:extLst>
      <p:ext uri="{BB962C8B-B14F-4D97-AF65-F5344CB8AC3E}">
        <p14:creationId xmlns:p14="http://schemas.microsoft.com/office/powerpoint/2010/main" val="3762244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5/29/2021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2</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424126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4</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5</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zh-CN" altLang="en-US" b="0" i="0" dirty="0">
                <a:solidFill>
                  <a:srgbClr val="212529"/>
                </a:solidFill>
                <a:effectLst/>
                <a:latin typeface="-apple-system"/>
              </a:rPr>
              <a:t>服务调用 </a:t>
            </a:r>
            <a:r>
              <a:rPr lang="en-US" altLang="zh-CN" b="0" i="0" dirty="0">
                <a:solidFill>
                  <a:srgbClr val="212529"/>
                </a:solidFill>
                <a:effectLst/>
                <a:latin typeface="-apple-system"/>
              </a:rPr>
              <a:t>- </a:t>
            </a:r>
            <a:r>
              <a:rPr lang="zh-CN" altLang="en-US" b="0" i="0" dirty="0">
                <a:solidFill>
                  <a:srgbClr val="212529"/>
                </a:solidFill>
                <a:effectLst/>
                <a:latin typeface="-apple-system"/>
              </a:rPr>
              <a:t>弹性的服务到服务调用使方法调用（包括重试）可以在支持的托管环境中运行的任何远程服务上进行。</a:t>
            </a:r>
          </a:p>
          <a:p>
            <a:pPr algn="l">
              <a:buFont typeface="Arial" panose="020B0604020202020204" pitchFamily="34" charset="0"/>
              <a:buChar char="•"/>
            </a:pPr>
            <a:r>
              <a:rPr lang="zh-CN" altLang="en-US" b="0" i="0" dirty="0">
                <a:solidFill>
                  <a:srgbClr val="212529"/>
                </a:solidFill>
                <a:effectLst/>
                <a:latin typeface="-apple-system"/>
              </a:rPr>
              <a:t>状态管理 </a:t>
            </a:r>
            <a:r>
              <a:rPr lang="en-US" altLang="zh-CN" b="0" i="0" dirty="0">
                <a:solidFill>
                  <a:srgbClr val="212529"/>
                </a:solidFill>
                <a:effectLst/>
                <a:latin typeface="-apple-system"/>
              </a:rPr>
              <a:t>- </a:t>
            </a:r>
            <a:r>
              <a:rPr lang="zh-CN" altLang="en-US" b="0" i="0" dirty="0">
                <a:solidFill>
                  <a:srgbClr val="212529"/>
                </a:solidFill>
                <a:effectLst/>
                <a:latin typeface="-apple-system"/>
              </a:rPr>
              <a:t>通过对键</a:t>
            </a:r>
            <a:r>
              <a:rPr lang="en-US" altLang="zh-CN" b="0" i="0" dirty="0">
                <a:solidFill>
                  <a:srgbClr val="212529"/>
                </a:solidFill>
                <a:effectLst/>
                <a:latin typeface="-apple-system"/>
              </a:rPr>
              <a:t>/</a:t>
            </a:r>
            <a:r>
              <a:rPr lang="zh-CN" altLang="en-US" b="0" i="0" dirty="0">
                <a:solidFill>
                  <a:srgbClr val="212529"/>
                </a:solidFill>
                <a:effectLst/>
                <a:latin typeface="-apple-system"/>
              </a:rPr>
              <a:t>值对的状态管理，可以轻松地编写长期运行，高可用的有状态服务以及同一应用程序中的无状态服务。状态存储是可插拔的，并且可以包括</a:t>
            </a:r>
            <a:r>
              <a:rPr lang="en-US" altLang="zh-CN" b="0" i="0" dirty="0">
                <a:solidFill>
                  <a:srgbClr val="212529"/>
                </a:solidFill>
                <a:effectLst/>
                <a:latin typeface="-apple-system"/>
              </a:rPr>
              <a:t>Azure Cosmos</a:t>
            </a:r>
            <a:r>
              <a:rPr lang="zh-CN" altLang="en-US" b="0" i="0" dirty="0">
                <a:solidFill>
                  <a:srgbClr val="212529"/>
                </a:solidFill>
                <a:effectLst/>
                <a:latin typeface="-apple-system"/>
              </a:rPr>
              <a:t>或</a:t>
            </a:r>
            <a:r>
              <a:rPr lang="en-US" altLang="zh-CN" b="0" i="0" dirty="0">
                <a:solidFill>
                  <a:srgbClr val="212529"/>
                </a:solidFill>
                <a:effectLst/>
                <a:latin typeface="-apple-system"/>
              </a:rPr>
              <a:t>Redis</a:t>
            </a:r>
            <a:r>
              <a:rPr lang="zh-CN" altLang="en-US" b="0" i="0" dirty="0">
                <a:solidFill>
                  <a:srgbClr val="212529"/>
                </a:solidFill>
                <a:effectLst/>
                <a:latin typeface="-apple-system"/>
              </a:rPr>
              <a:t>，以及组件路线图上的其他内容（例如</a:t>
            </a:r>
            <a:r>
              <a:rPr lang="en-US" altLang="zh-CN" b="0" i="0" dirty="0">
                <a:solidFill>
                  <a:srgbClr val="212529"/>
                </a:solidFill>
                <a:effectLst/>
                <a:latin typeface="-apple-system"/>
              </a:rPr>
              <a:t>AWS DynamoDB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在服务之间发布和订阅消息传递 </a:t>
            </a:r>
            <a:r>
              <a:rPr lang="en-US" altLang="zh-CN" b="0" i="0" dirty="0">
                <a:solidFill>
                  <a:srgbClr val="212529"/>
                </a:solidFill>
                <a:effectLst/>
                <a:latin typeface="-apple-system"/>
              </a:rPr>
              <a:t>- </a:t>
            </a:r>
            <a:r>
              <a:rPr lang="zh-CN" altLang="en-US" b="0" i="0" dirty="0">
                <a:solidFill>
                  <a:srgbClr val="212529"/>
                </a:solidFill>
                <a:effectLst/>
                <a:latin typeface="-apple-system"/>
              </a:rPr>
              <a:t>采用事件驱动的体系结构解决服务之间发布事件和订阅主题，以简化水平可伸缩性并使它们能够应对故障。</a:t>
            </a:r>
          </a:p>
          <a:p>
            <a:pPr algn="l">
              <a:buFont typeface="Arial" panose="020B0604020202020204" pitchFamily="34" charset="0"/>
              <a:buChar char="•"/>
            </a:pPr>
            <a:r>
              <a:rPr lang="zh-CN" altLang="en-US" b="0" i="0" dirty="0">
                <a:solidFill>
                  <a:srgbClr val="212529"/>
                </a:solidFill>
                <a:effectLst/>
                <a:latin typeface="-apple-system"/>
              </a:rPr>
              <a:t>事件驱动的资源绑定 </a:t>
            </a:r>
            <a:r>
              <a:rPr lang="en-US" altLang="zh-CN" b="0" i="0" dirty="0">
                <a:solidFill>
                  <a:srgbClr val="212529"/>
                </a:solidFill>
                <a:effectLst/>
                <a:latin typeface="-apple-system"/>
              </a:rPr>
              <a:t>- </a:t>
            </a:r>
            <a:r>
              <a:rPr lang="zh-CN" altLang="en-US" b="0" i="0" dirty="0">
                <a:solidFill>
                  <a:srgbClr val="212529"/>
                </a:solidFill>
                <a:effectLst/>
                <a:latin typeface="-apple-system"/>
              </a:rPr>
              <a:t>资源绑定和触发器通过在事件驱动的体系结构上进一步构建规模，从而通过从任何外部资源（例如数据库，队列，文件系统，</a:t>
            </a:r>
            <a:r>
              <a:rPr lang="en-US" altLang="zh-CN" b="0" i="0" dirty="0">
                <a:solidFill>
                  <a:srgbClr val="212529"/>
                </a:solidFill>
                <a:effectLst/>
                <a:latin typeface="-apple-system"/>
              </a:rPr>
              <a:t>blob</a:t>
            </a:r>
            <a:r>
              <a:rPr lang="zh-CN" altLang="en-US" b="0" i="0" dirty="0">
                <a:solidFill>
                  <a:srgbClr val="212529"/>
                </a:solidFill>
                <a:effectLst/>
                <a:latin typeface="-apple-system"/>
              </a:rPr>
              <a:t>存储，</a:t>
            </a:r>
            <a:r>
              <a:rPr lang="en-US" altLang="zh-CN" b="0" i="0" dirty="0">
                <a:solidFill>
                  <a:srgbClr val="212529"/>
                </a:solidFill>
                <a:effectLst/>
                <a:latin typeface="-apple-system"/>
              </a:rPr>
              <a:t>webhooks</a:t>
            </a:r>
            <a:r>
              <a:rPr lang="zh-CN" altLang="en-US" b="0" i="0" dirty="0">
                <a:solidFill>
                  <a:srgbClr val="212529"/>
                </a:solidFill>
                <a:effectLst/>
                <a:latin typeface="-apple-system"/>
              </a:rPr>
              <a:t>等）接收事件或向其发送事件来实现规模和弹性。例如，可以触发代码通过</a:t>
            </a:r>
            <a:r>
              <a:rPr lang="en-US" altLang="zh-CN" b="0" i="0" dirty="0">
                <a:solidFill>
                  <a:srgbClr val="212529"/>
                </a:solidFill>
                <a:effectLst/>
                <a:latin typeface="-apple-system"/>
              </a:rPr>
              <a:t>Azure EventHub</a:t>
            </a:r>
            <a:r>
              <a:rPr lang="zh-CN" altLang="en-US" b="0" i="0" dirty="0">
                <a:solidFill>
                  <a:srgbClr val="212529"/>
                </a:solidFill>
                <a:effectLst/>
                <a:latin typeface="-apple-system"/>
              </a:rPr>
              <a:t>服务上的消息，然后将数据写入</a:t>
            </a:r>
            <a:r>
              <a:rPr lang="en-US" altLang="zh-CN" b="0" i="0" dirty="0">
                <a:solidFill>
                  <a:srgbClr val="212529"/>
                </a:solidFill>
                <a:effectLst/>
                <a:latin typeface="-apple-system"/>
              </a:rPr>
              <a:t>Azure </a:t>
            </a:r>
            <a:r>
              <a:rPr lang="en-US" altLang="zh-CN" b="0" i="0" dirty="0" err="1">
                <a:solidFill>
                  <a:srgbClr val="212529"/>
                </a:solidFill>
                <a:effectLst/>
                <a:latin typeface="-apple-system"/>
              </a:rPr>
              <a:t>CosmosDB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虚拟</a:t>
            </a:r>
            <a:r>
              <a:rPr lang="en-US" altLang="zh-CN" b="0" i="0" dirty="0" err="1">
                <a:solidFill>
                  <a:srgbClr val="212529"/>
                </a:solidFill>
                <a:effectLst/>
                <a:latin typeface="-apple-system"/>
              </a:rPr>
              <a:t>atcor</a:t>
            </a:r>
            <a:r>
              <a:rPr lang="en-US" altLang="zh-CN" b="0" i="0" dirty="0">
                <a:solidFill>
                  <a:srgbClr val="212529"/>
                </a:solidFill>
                <a:effectLst/>
                <a:latin typeface="-apple-system"/>
              </a:rPr>
              <a:t> - </a:t>
            </a:r>
            <a:r>
              <a:rPr lang="zh-CN" altLang="en-US" b="0" i="0" dirty="0">
                <a:solidFill>
                  <a:srgbClr val="212529"/>
                </a:solidFill>
                <a:effectLst/>
                <a:latin typeface="-apple-system"/>
              </a:rPr>
              <a:t>种无状态和有状态对象的模式，通过方法和状态封装使并发变得简单。 </a:t>
            </a:r>
            <a:r>
              <a:rPr lang="en-US" altLang="zh-CN" b="0" i="0" dirty="0" err="1">
                <a:solidFill>
                  <a:srgbClr val="212529"/>
                </a:solidFill>
                <a:effectLst/>
                <a:latin typeface="-apple-system"/>
              </a:rPr>
              <a:t>Dapr</a:t>
            </a:r>
            <a:r>
              <a:rPr lang="zh-CN" altLang="en-US" b="0" i="0" dirty="0">
                <a:solidFill>
                  <a:srgbClr val="212529"/>
                </a:solidFill>
                <a:effectLst/>
                <a:latin typeface="-apple-system"/>
              </a:rPr>
              <a:t>在其虚拟</a:t>
            </a:r>
            <a:r>
              <a:rPr lang="en-US" altLang="zh-CN" b="0" i="0" dirty="0">
                <a:solidFill>
                  <a:srgbClr val="212529"/>
                </a:solidFill>
                <a:effectLst/>
                <a:latin typeface="-apple-system"/>
              </a:rPr>
              <a:t>actor</a:t>
            </a:r>
            <a:r>
              <a:rPr lang="zh-CN" altLang="en-US" b="0" i="0" dirty="0">
                <a:solidFill>
                  <a:srgbClr val="212529"/>
                </a:solidFill>
                <a:effectLst/>
                <a:latin typeface="-apple-system"/>
              </a:rPr>
              <a:t>运行时中提供了许多功能，包括并发，状态，用于</a:t>
            </a:r>
            <a:r>
              <a:rPr lang="en-US" altLang="zh-CN" b="0" i="0" dirty="0">
                <a:solidFill>
                  <a:srgbClr val="212529"/>
                </a:solidFill>
                <a:effectLst/>
                <a:latin typeface="-apple-system"/>
              </a:rPr>
              <a:t>actor</a:t>
            </a:r>
            <a:r>
              <a:rPr lang="zh-CN" altLang="en-US" b="0" i="0" dirty="0">
                <a:solidFill>
                  <a:srgbClr val="212529"/>
                </a:solidFill>
                <a:effectLst/>
                <a:latin typeface="-apple-system"/>
              </a:rPr>
              <a:t>激活</a:t>
            </a:r>
            <a:r>
              <a:rPr lang="en-US" altLang="zh-CN" b="0" i="0" dirty="0">
                <a:solidFill>
                  <a:srgbClr val="212529"/>
                </a:solidFill>
                <a:effectLst/>
                <a:latin typeface="-apple-system"/>
              </a:rPr>
              <a:t>/</a:t>
            </a:r>
            <a:r>
              <a:rPr lang="zh-CN" altLang="en-US" b="0" i="0" dirty="0">
                <a:solidFill>
                  <a:srgbClr val="212529"/>
                </a:solidFill>
                <a:effectLst/>
                <a:latin typeface="-apple-system"/>
              </a:rPr>
              <a:t>停用的生命周期管理以及计时器和提醒以唤醒</a:t>
            </a:r>
            <a:r>
              <a:rPr lang="en-US" altLang="zh-CN" b="0" i="0" dirty="0">
                <a:solidFill>
                  <a:srgbClr val="212529"/>
                </a:solidFill>
                <a:effectLst/>
                <a:latin typeface="-apple-system"/>
              </a:rPr>
              <a:t>actor</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服务间的分布式追踪 </a:t>
            </a:r>
            <a:r>
              <a:rPr lang="en-US" altLang="zh-CN" b="0" i="0" dirty="0">
                <a:solidFill>
                  <a:srgbClr val="212529"/>
                </a:solidFill>
                <a:effectLst/>
                <a:latin typeface="-apple-system"/>
              </a:rPr>
              <a:t>- </a:t>
            </a:r>
            <a:r>
              <a:rPr lang="zh-CN" altLang="en-US" b="0" i="0" dirty="0">
                <a:solidFill>
                  <a:srgbClr val="212529"/>
                </a:solidFill>
                <a:effectLst/>
                <a:latin typeface="-apple-system"/>
              </a:rPr>
              <a:t>使用</a:t>
            </a:r>
            <a:r>
              <a:rPr lang="en-US" altLang="zh-CN" b="0" i="0" dirty="0">
                <a:solidFill>
                  <a:srgbClr val="212529"/>
                </a:solidFill>
                <a:effectLst/>
                <a:latin typeface="-apple-system"/>
              </a:rPr>
              <a:t>W3C Trace Context</a:t>
            </a:r>
            <a:r>
              <a:rPr lang="zh-CN" altLang="en-US" b="0" i="0">
                <a:solidFill>
                  <a:srgbClr val="212529"/>
                </a:solidFill>
                <a:effectLst/>
                <a:latin typeface="-apple-system"/>
              </a:rPr>
              <a:t>标准轻松诊断和观察生产中的服务间调用，并将事件推送到跟踪和监视系统。</a:t>
            </a:r>
          </a:p>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7</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12529"/>
                </a:solidFill>
                <a:effectLst/>
                <a:latin typeface="-apple-system"/>
              </a:rPr>
              <a:t>Sidecar</a:t>
            </a:r>
            <a:r>
              <a:rPr lang="zh-CN" altLang="en-US" b="1" i="0" dirty="0">
                <a:solidFill>
                  <a:srgbClr val="212529"/>
                </a:solidFill>
                <a:effectLst/>
                <a:latin typeface="-apple-system"/>
              </a:rPr>
              <a:t>架构和支持的基础架构</a:t>
            </a:r>
            <a:br>
              <a:rPr lang="zh-CN" altLang="en-US" dirty="0"/>
            </a:br>
            <a:r>
              <a:rPr lang="en-US" altLang="zh-CN" b="0" i="0" dirty="0" err="1">
                <a:solidFill>
                  <a:srgbClr val="212529"/>
                </a:solidFill>
                <a:effectLst/>
                <a:latin typeface="-apple-system"/>
              </a:rPr>
              <a:t>Dapr</a:t>
            </a:r>
            <a:r>
              <a:rPr lang="zh-CN" altLang="en-US" b="0" i="0" dirty="0">
                <a:solidFill>
                  <a:srgbClr val="212529"/>
                </a:solidFill>
                <a:effectLst/>
                <a:latin typeface="-apple-system"/>
              </a:rPr>
              <a:t>将其</a:t>
            </a:r>
            <a:r>
              <a:rPr lang="en-US" altLang="zh-CN" b="0" i="0" dirty="0">
                <a:solidFill>
                  <a:srgbClr val="212529"/>
                </a:solidFill>
                <a:effectLst/>
                <a:latin typeface="-apple-system"/>
              </a:rPr>
              <a:t>API</a:t>
            </a:r>
            <a:r>
              <a:rPr lang="zh-CN" altLang="en-US" b="0" i="0" dirty="0">
                <a:solidFill>
                  <a:srgbClr val="212529"/>
                </a:solidFill>
                <a:effectLst/>
                <a:latin typeface="-apple-system"/>
              </a:rPr>
              <a:t>作为</a:t>
            </a:r>
            <a:r>
              <a:rPr lang="en-US" altLang="zh-CN" b="0" i="0" dirty="0">
                <a:solidFill>
                  <a:srgbClr val="212529"/>
                </a:solidFill>
                <a:effectLst/>
                <a:latin typeface="-apple-system"/>
              </a:rPr>
              <a:t>Sidecar</a:t>
            </a:r>
            <a:r>
              <a:rPr lang="zh-CN" altLang="en-US" b="0" i="0" dirty="0">
                <a:solidFill>
                  <a:srgbClr val="212529"/>
                </a:solidFill>
                <a:effectLst/>
                <a:latin typeface="-apple-system"/>
              </a:rPr>
              <a:t>体系结构（容器或进程）公开，不需要应用程序代码包含任何</a:t>
            </a:r>
            <a:r>
              <a:rPr lang="en-US" altLang="zh-CN" b="0" i="0" dirty="0" err="1">
                <a:solidFill>
                  <a:srgbClr val="212529"/>
                </a:solidFill>
                <a:effectLst/>
                <a:latin typeface="-apple-system"/>
              </a:rPr>
              <a:t>Dapr</a:t>
            </a:r>
            <a:r>
              <a:rPr lang="zh-CN" altLang="en-US" b="0" i="0" dirty="0">
                <a:solidFill>
                  <a:srgbClr val="212529"/>
                </a:solidFill>
                <a:effectLst/>
                <a:latin typeface="-apple-system"/>
              </a:rPr>
              <a:t>运行时代码。这使得与</a:t>
            </a:r>
            <a:r>
              <a:rPr lang="en-US" altLang="zh-CN" b="0" i="0" dirty="0" err="1">
                <a:solidFill>
                  <a:srgbClr val="212529"/>
                </a:solidFill>
                <a:effectLst/>
                <a:latin typeface="-apple-system"/>
              </a:rPr>
              <a:t>Dapr</a:t>
            </a:r>
            <a:r>
              <a:rPr lang="zh-CN" altLang="en-US" b="0" i="0" dirty="0">
                <a:solidFill>
                  <a:srgbClr val="212529"/>
                </a:solidFill>
                <a:effectLst/>
                <a:latin typeface="-apple-system"/>
              </a:rPr>
              <a:t>的集成易于与其他运行时集成，并提供了应用逻辑的分离，从而提高了可支持性。</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8</a:t>
            </a:fld>
            <a:endParaRPr lang="en-US"/>
          </a:p>
        </p:txBody>
      </p:sp>
    </p:spTree>
    <p:extLst>
      <p:ext uri="{BB962C8B-B14F-4D97-AF65-F5344CB8AC3E}">
        <p14:creationId xmlns:p14="http://schemas.microsoft.com/office/powerpoint/2010/main" val="28137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9</a:t>
            </a:fld>
            <a:endParaRPr lang="en-US"/>
          </a:p>
        </p:txBody>
      </p:sp>
    </p:spTree>
    <p:extLst>
      <p:ext uri="{BB962C8B-B14F-4D97-AF65-F5344CB8AC3E}">
        <p14:creationId xmlns:p14="http://schemas.microsoft.com/office/powerpoint/2010/main" val="181449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5/29/2021 10:00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835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549808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3262052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1014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4310">
          <p15:clr>
            <a:srgbClr val="5ACBF0"/>
          </p15:clr>
        </p15:guide>
        <p15:guide id="32" pos="4494">
          <p15:clr>
            <a:srgbClr val="5ACBF0"/>
          </p15:clr>
        </p15:guide>
        <p15:guide id="33" pos="5811">
          <p15:clr>
            <a:srgbClr val="5ACBF0"/>
          </p15:clr>
        </p15:guide>
        <p15:guide id="34" pos="5998">
          <p15:clr>
            <a:srgbClr val="5ACBF0"/>
          </p15:clr>
        </p15:guide>
        <p15:guide id="35" pos="3653">
          <p15:clr>
            <a:srgbClr val="A4A3A4"/>
          </p15:clr>
        </p15:guide>
        <p15:guide id="36" pos="5151">
          <p15:clr>
            <a:srgbClr val="A4A3A4"/>
          </p15:clr>
        </p15:guide>
        <p15:guide id="37" pos="6652">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5/29/2021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5/29/2021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32.tiff"/><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apr/dapr/issues/316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svg"/><Relationship Id="rId9" Type="http://schemas.microsoft.com/office/2007/relationships/hdphoto" Target="../media/hdphoto1.wdp"/><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svg"/><Relationship Id="rId9" Type="http://schemas.openxmlformats.org/officeDocument/2006/relationships/image" Target="../media/image28.jpe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svg"/><Relationship Id="rId26" Type="http://schemas.openxmlformats.org/officeDocument/2006/relationships/image" Target="../media/image53.png"/><Relationship Id="rId3" Type="http://schemas.openxmlformats.org/officeDocument/2006/relationships/image" Target="../media/image32.tiff"/><Relationship Id="rId21" Type="http://schemas.openxmlformats.org/officeDocument/2006/relationships/image" Target="../media/image48.png"/><Relationship Id="rId7" Type="http://schemas.openxmlformats.org/officeDocument/2006/relationships/image" Target="../media/image36.png"/><Relationship Id="rId12" Type="http://schemas.openxmlformats.org/officeDocument/2006/relationships/image" Target="../media/image41.jpeg"/><Relationship Id="rId17" Type="http://schemas.openxmlformats.org/officeDocument/2006/relationships/image" Target="../media/image1.png"/><Relationship Id="rId25" Type="http://schemas.openxmlformats.org/officeDocument/2006/relationships/image" Target="../media/image52.jpeg"/><Relationship Id="rId2" Type="http://schemas.openxmlformats.org/officeDocument/2006/relationships/notesSlide" Target="../notesSlides/notesSlide7.xml"/><Relationship Id="rId16" Type="http://schemas.openxmlformats.org/officeDocument/2006/relationships/image" Target="../media/image45.png"/><Relationship Id="rId20" Type="http://schemas.openxmlformats.org/officeDocument/2006/relationships/image" Target="../media/image47.jpeg"/><Relationship Id="rId1" Type="http://schemas.openxmlformats.org/officeDocument/2006/relationships/slideLayout" Target="../slideLayouts/slideLayout7.xml"/><Relationship Id="rId6" Type="http://schemas.openxmlformats.org/officeDocument/2006/relationships/image" Target="../media/image35.tiff"/><Relationship Id="rId11" Type="http://schemas.openxmlformats.org/officeDocument/2006/relationships/image" Target="../media/image40.svg"/><Relationship Id="rId24" Type="http://schemas.openxmlformats.org/officeDocument/2006/relationships/image" Target="../media/image51.svg"/><Relationship Id="rId5" Type="http://schemas.openxmlformats.org/officeDocument/2006/relationships/image" Target="../media/image34.jpeg"/><Relationship Id="rId15" Type="http://schemas.openxmlformats.org/officeDocument/2006/relationships/image" Target="../media/image44.jpeg"/><Relationship Id="rId23" Type="http://schemas.openxmlformats.org/officeDocument/2006/relationships/image" Target="../media/image50.png"/><Relationship Id="rId10" Type="http://schemas.openxmlformats.org/officeDocument/2006/relationships/image" Target="../media/image39.png"/><Relationship Id="rId19" Type="http://schemas.openxmlformats.org/officeDocument/2006/relationships/image" Target="../media/image46.jpeg"/><Relationship Id="rId4" Type="http://schemas.openxmlformats.org/officeDocument/2006/relationships/image" Target="../media/image33.tiff"/><Relationship Id="rId9" Type="http://schemas.openxmlformats.org/officeDocument/2006/relationships/image" Target="../media/image38.svg"/><Relationship Id="rId14" Type="http://schemas.openxmlformats.org/officeDocument/2006/relationships/image" Target="../media/image43.jpeg"/><Relationship Id="rId22" Type="http://schemas.openxmlformats.org/officeDocument/2006/relationships/image" Target="../media/image49.svg"/></Relationships>
</file>

<file path=ppt/slides/_rels/slide9.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zookeeper/" TargetMode="External"/><Relationship Id="rId21" Type="http://schemas.openxmlformats.org/officeDocument/2006/relationships/hyperlink" Target="https://docs.dapr.io/operations/components/setup-state-store/supported-state-stores/setup-memcached/"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68" Type="http://schemas.openxmlformats.org/officeDocument/2006/relationships/hyperlink" Target="https://github.com/dapr/components-contrib/tree/master/bindings/alicloud/dingtalk" TargetMode="External"/><Relationship Id="rId7" Type="http://schemas.openxmlformats.org/officeDocument/2006/relationships/hyperlink" Target="https://docs.dapr.io/operations/components/setup-pubsub/supported-pubsub/setup-azure-servicebus/" TargetMode="External"/><Relationship Id="rId2" Type="http://schemas.openxmlformats.org/officeDocument/2006/relationships/notesSlide" Target="../notesSlides/notesSlide8.xml"/><Relationship Id="rId16" Type="http://schemas.openxmlformats.org/officeDocument/2006/relationships/hyperlink" Target="https://docs.dapr.io/operations/components/setup-state-store/supported-state-stores/setup-cloudstate/" TargetMode="External"/><Relationship Id="rId29" Type="http://schemas.openxmlformats.org/officeDocument/2006/relationships/hyperlink" Target="https://docs.dapr.io/operations/components/setup-state-store/supported-state-stores/setup-azure-tablestorage/" TargetMode="External"/><Relationship Id="rId11" Type="http://schemas.openxmlformats.org/officeDocument/2006/relationships/hyperlink" Target="https://docs.dapr.io/operations/components/setup-pubsub/supported-pubsub/setup-nats-streaming/" TargetMode="External"/><Relationship Id="rId24" Type="http://schemas.openxmlformats.org/officeDocument/2006/relationships/hyperlink" Target="https://docs.dapr.io/operations/components/setup-state-store/supported-state-stores/setup-rethinkdb/"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ws-snssqs/" TargetMode="External"/><Relationship Id="rId61" Type="http://schemas.openxmlformats.org/officeDocument/2006/relationships/hyperlink" Target="https://docs.dapr.io/operations/components/setup-bindings/supported-bindings/cosmosdb/" TargetMode="External"/><Relationship Id="rId19" Type="http://schemas.openxmlformats.org/officeDocument/2006/relationships/hyperlink" Target="https://docs.dapr.io/operations/components/setup-state-store/supported-state-stores/setup-consul/" TargetMode="External"/><Relationship Id="rId14" Type="http://schemas.openxmlformats.org/officeDocument/2006/relationships/hyperlink" Target="https://docs.dapr.io/operations/components/setup-state-store/supported-state-stores/setup-aerospike/" TargetMode="External"/><Relationship Id="rId22" Type="http://schemas.openxmlformats.org/officeDocument/2006/relationships/hyperlink" Target="https://docs.dapr.io/operations/components/setup-state-store/supported-state-stores/setup-mongodb/" TargetMode="External"/><Relationship Id="rId27" Type="http://schemas.openxmlformats.org/officeDocument/2006/relationships/hyperlink" Target="https://docs.dapr.io/operations/components/setup-state-store/supported-state-stores/setup-azure-cosmosdb/" TargetMode="External"/><Relationship Id="rId30" Type="http://schemas.openxmlformats.org/officeDocument/2006/relationships/hyperlink" Target="https://docs.dapr.io/operations/components/setup-state-store/supported-state-stores/setup-azure-blobstorag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gcp/"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redis-pubsub/" TargetMode="External"/><Relationship Id="rId12" Type="http://schemas.openxmlformats.org/officeDocument/2006/relationships/hyperlink" Target="https://docs.dapr.io/operations/components/setup-pubsub/supported-pubsub/setup-pulsar/" TargetMode="External"/><Relationship Id="rId17" Type="http://schemas.openxmlformats.org/officeDocument/2006/relationships/hyperlink" Target="https://docs.dapr.io/operations/components/setup-state-store/supported-state-stores/setup-couchbase/" TargetMode="External"/><Relationship Id="rId25" Type="http://schemas.openxmlformats.org/officeDocument/2006/relationships/hyperlink" Target="https://docs.dapr.io/operations/components/setup-state-store/supported-state-stores/setup-redis/"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hazelcast/"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eventhubs/" TargetMode="External"/><Relationship Id="rId15" Type="http://schemas.openxmlformats.org/officeDocument/2006/relationships/hyperlink" Target="https://docs.dapr.io/operations/components/setup-state-store/supported-state-stores/setup-cassandra/" TargetMode="External"/><Relationship Id="rId23" Type="http://schemas.openxmlformats.org/officeDocument/2006/relationships/hyperlink" Target="https://docs.dapr.io/operations/components/setup-state-store/supported-state-stores/setup-postgresql/" TargetMode="External"/><Relationship Id="rId28" Type="http://schemas.openxmlformats.org/officeDocument/2006/relationships/hyperlink" Target="https://docs.dapr.io/operations/components/setup-state-store/supported-state-stores/setup-sqlserver/"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10" Type="http://schemas.openxmlformats.org/officeDocument/2006/relationships/hyperlink" Target="https://docs.dapr.io/operations/components/setup-pubsub/supported-pubsub/setup-mqtt/"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pache-kafka/" TargetMode="External"/><Relationship Id="rId9" Type="http://schemas.openxmlformats.org/officeDocument/2006/relationships/hyperlink" Target="https://docs.dapr.io/operations/components/setup-pubsub/supported-pubsub/setup-hazelcast/" TargetMode="External"/><Relationship Id="rId13" Type="http://schemas.openxmlformats.org/officeDocument/2006/relationships/hyperlink" Target="https://docs.dapr.io/operations/components/setup-pubsub/supported-pubsub/setup-rabbitmq/" TargetMode="External"/><Relationship Id="rId18" Type="http://schemas.openxmlformats.org/officeDocument/2006/relationships/hyperlink" Target="https://docs.dapr.io/operations/components/setup-state-store/supported-state-stores/setup-etcd/" TargetMode="External"/><Relationship Id="rId39" Type="http://schemas.openxmlformats.org/officeDocument/2006/relationships/hyperlink" Target="https://docs.dapr.io/operations/components/setup-bindings/supported-bindings/ap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使用 </a:t>
            </a:r>
            <a:r>
              <a:rPr lang="en-US" altLang="zh-CN" dirty="0" err="1"/>
              <a:t>Dapr</a:t>
            </a:r>
            <a:r>
              <a:rPr lang="en-US" altLang="zh-CN" dirty="0"/>
              <a:t> </a:t>
            </a:r>
            <a:r>
              <a:rPr lang="zh-CN" altLang="en-US" dirty="0"/>
              <a:t>轻松构建微服务</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687187" y="4249793"/>
            <a:ext cx="7667494" cy="249299"/>
          </a:xfrm>
        </p:spPr>
        <p:txBody>
          <a:bodyPr/>
          <a:lstStyle/>
          <a:p>
            <a:r>
              <a:rPr lang="zh-CN" altLang="en-US" dirty="0"/>
              <a:t>张善友</a:t>
            </a:r>
            <a:r>
              <a:rPr lang="en-US" altLang="zh-CN" dirty="0"/>
              <a:t> </a:t>
            </a:r>
            <a:endParaRPr lang="en-US" dirty="0"/>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Contoso Crafts</a:t>
            </a:r>
          </a:p>
        </p:txBody>
      </p:sp>
    </p:spTree>
    <p:extLst>
      <p:ext uri="{BB962C8B-B14F-4D97-AF65-F5344CB8AC3E}">
        <p14:creationId xmlns:p14="http://schemas.microsoft.com/office/powerpoint/2010/main" val="34560434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pr Logic Apps Designer">
            <a:extLst>
              <a:ext uri="{FF2B5EF4-FFF2-40B4-BE49-F238E27FC236}">
                <a16:creationId xmlns:a16="http://schemas.microsoft.com/office/drawing/2014/main" id="{9888D7EC-8604-43FC-91F8-99F3048C95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Dapr Logic Apps Designer">
            <a:extLst>
              <a:ext uri="{FF2B5EF4-FFF2-40B4-BE49-F238E27FC236}">
                <a16:creationId xmlns:a16="http://schemas.microsoft.com/office/drawing/2014/main" id="{2CF0BCE9-A97D-47B9-B516-7AD0695705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8" descr="Image result for Logic App logo">
            <a:extLst>
              <a:ext uri="{FF2B5EF4-FFF2-40B4-BE49-F238E27FC236}">
                <a16:creationId xmlns:a16="http://schemas.microsoft.com/office/drawing/2014/main" id="{C576F0FC-6254-487E-8C0B-B2641AA4E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435" y="341604"/>
            <a:ext cx="833900" cy="6148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A close up of a sign&#10;&#10;Description generated with very high confidence">
            <a:extLst>
              <a:ext uri="{FF2B5EF4-FFF2-40B4-BE49-F238E27FC236}">
                <a16:creationId xmlns:a16="http://schemas.microsoft.com/office/drawing/2014/main" id="{D96DBE17-E559-4EB9-9DF5-BDED6B9447D9}"/>
              </a:ext>
            </a:extLst>
          </p:cNvPr>
          <p:cNvPicPr>
            <a:picLocks noChangeAspect="1"/>
          </p:cNvPicPr>
          <p:nvPr/>
        </p:nvPicPr>
        <p:blipFill>
          <a:blip r:embed="rId4"/>
          <a:stretch>
            <a:fillRect/>
          </a:stretch>
        </p:blipFill>
        <p:spPr>
          <a:xfrm>
            <a:off x="8704290" y="249959"/>
            <a:ext cx="1087673" cy="798148"/>
          </a:xfrm>
          <a:prstGeom prst="rect">
            <a:avLst/>
          </a:prstGeom>
        </p:spPr>
      </p:pic>
      <p:sp>
        <p:nvSpPr>
          <p:cNvPr id="13" name="Title 12">
            <a:extLst>
              <a:ext uri="{FF2B5EF4-FFF2-40B4-BE49-F238E27FC236}">
                <a16:creationId xmlns:a16="http://schemas.microsoft.com/office/drawing/2014/main" id="{66BCB65A-28E2-4A45-AB91-CCF55F7CD2CD}"/>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Workflows</a:t>
            </a:r>
            <a:br>
              <a:rPr lang="en-US" dirty="0"/>
            </a:br>
            <a:r>
              <a:rPr lang="en-US" sz="2000" spc="0" dirty="0">
                <a:solidFill>
                  <a:schemeClr val="accent1"/>
                </a:solidFill>
              </a:rPr>
              <a:t>Activate Logic Apps workflows from </a:t>
            </a:r>
            <a:r>
              <a:rPr lang="en-US" sz="2000" spc="0" dirty="0" err="1">
                <a:solidFill>
                  <a:schemeClr val="accent1"/>
                </a:solidFill>
              </a:rPr>
              <a:t>Dapr</a:t>
            </a:r>
            <a:endParaRPr lang="en-US" sz="2000" spc="0" dirty="0">
              <a:solidFill>
                <a:schemeClr val="accent1"/>
              </a:solidFill>
            </a:endParaRPr>
          </a:p>
        </p:txBody>
      </p:sp>
      <p:grpSp>
        <p:nvGrpSpPr>
          <p:cNvPr id="18" name="Group 17">
            <a:extLst>
              <a:ext uri="{FF2B5EF4-FFF2-40B4-BE49-F238E27FC236}">
                <a16:creationId xmlns:a16="http://schemas.microsoft.com/office/drawing/2014/main" id="{D26E818B-C015-4822-8AB1-86039AF0DC51}"/>
              </a:ext>
              <a:ext uri="{C183D7F6-B498-43B3-948B-1728B52AA6E4}">
                <adec:decorative xmlns:adec="http://schemas.microsoft.com/office/drawing/2017/decorative" val="1"/>
              </a:ext>
            </a:extLst>
          </p:cNvPr>
          <p:cNvGrpSpPr/>
          <p:nvPr/>
        </p:nvGrpSpPr>
        <p:grpSpPr>
          <a:xfrm>
            <a:off x="6907549" y="1460999"/>
            <a:ext cx="5034882" cy="4527296"/>
            <a:chOff x="7941029" y="2452432"/>
            <a:chExt cx="3956164" cy="3604196"/>
          </a:xfrm>
        </p:grpSpPr>
        <p:sp>
          <p:nvSpPr>
            <p:cNvPr id="17" name="Rectangle 16">
              <a:extLst>
                <a:ext uri="{FF2B5EF4-FFF2-40B4-BE49-F238E27FC236}">
                  <a16:creationId xmlns:a16="http://schemas.microsoft.com/office/drawing/2014/main" id="{651AAABE-B870-454E-913D-775784B8165C}"/>
                </a:ext>
              </a:extLst>
            </p:cNvPr>
            <p:cNvSpPr/>
            <p:nvPr/>
          </p:nvSpPr>
          <p:spPr bwMode="auto">
            <a:xfrm>
              <a:off x="7941029" y="2452432"/>
              <a:ext cx="3956164" cy="3604196"/>
            </a:xfrm>
            <a:prstGeom prst="rect">
              <a:avLst/>
            </a:prstGeom>
            <a:solidFill>
              <a:schemeClr val="bg1"/>
            </a:solidFill>
            <a:ln>
              <a:noFill/>
              <a:headEnd type="none" w="med" len="med"/>
              <a:tailEnd type="none" w="med" len="med"/>
            </a:ln>
            <a:effectLst>
              <a:glow rad="63500">
                <a:schemeClr val="accent2">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screenshot of a social media post&#10;&#10;Description automatically generated">
              <a:extLst>
                <a:ext uri="{FF2B5EF4-FFF2-40B4-BE49-F238E27FC236}">
                  <a16:creationId xmlns:a16="http://schemas.microsoft.com/office/drawing/2014/main" id="{F3BFCF50-272F-49DE-B426-30A5EBB6DDDC}"/>
                </a:ext>
              </a:extLst>
            </p:cNvPr>
            <p:cNvPicPr>
              <a:picLocks noChangeAspect="1"/>
            </p:cNvPicPr>
            <p:nvPr/>
          </p:nvPicPr>
          <p:blipFill rotWithShape="1">
            <a:blip r:embed="rId5">
              <a:extLst>
                <a:ext uri="{28A0092B-C50C-407E-A947-70E740481C1C}">
                  <a14:useLocalDpi xmlns:a14="http://schemas.microsoft.com/office/drawing/2010/main" val="0"/>
                </a:ext>
              </a:extLst>
            </a:blip>
            <a:srcRect r="32669" b="83822"/>
            <a:stretch/>
          </p:blipFill>
          <p:spPr>
            <a:xfrm>
              <a:off x="7941029" y="2452432"/>
              <a:ext cx="3956164" cy="506990"/>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28B9D05D-E197-4525-A7D8-B6EBE0175169}"/>
                </a:ext>
              </a:extLst>
            </p:cNvPr>
            <p:cNvPicPr>
              <a:picLocks noChangeAspect="1"/>
            </p:cNvPicPr>
            <p:nvPr/>
          </p:nvPicPr>
          <p:blipFill rotWithShape="1">
            <a:blip r:embed="rId5">
              <a:extLst>
                <a:ext uri="{28A0092B-C50C-407E-A947-70E740481C1C}">
                  <a14:useLocalDpi xmlns:a14="http://schemas.microsoft.com/office/drawing/2010/main" val="0"/>
                </a:ext>
              </a:extLst>
            </a:blip>
            <a:srcRect l="44958" t="17569"/>
            <a:stretch/>
          </p:blipFill>
          <p:spPr>
            <a:xfrm>
              <a:off x="7941029" y="2896780"/>
              <a:ext cx="3956164" cy="3159848"/>
            </a:xfrm>
            <a:prstGeom prst="rect">
              <a:avLst/>
            </a:prstGeom>
          </p:spPr>
        </p:pic>
      </p:grpSp>
      <p:sp>
        <p:nvSpPr>
          <p:cNvPr id="16" name="TextBox 15">
            <a:extLst>
              <a:ext uri="{FF2B5EF4-FFF2-40B4-BE49-F238E27FC236}">
                <a16:creationId xmlns:a16="http://schemas.microsoft.com/office/drawing/2014/main" id="{C319567F-8F55-43CC-B961-9A502225819E}"/>
              </a:ext>
            </a:extLst>
          </p:cNvPr>
          <p:cNvSpPr txBox="1"/>
          <p:nvPr/>
        </p:nvSpPr>
        <p:spPr>
          <a:xfrm>
            <a:off x="588263" y="1460999"/>
            <a:ext cx="6169376" cy="4331827"/>
          </a:xfrm>
          <a:prstGeom prst="rect">
            <a:avLst/>
          </a:prstGeom>
          <a:noFill/>
        </p:spPr>
        <p:txBody>
          <a:bodyPr wrap="square" anchor="t">
            <a:spAutoFit/>
          </a:bodyPr>
          <a:lstStyle/>
          <a:p>
            <a:pPr>
              <a:lnSpc>
                <a:spcPct val="107000"/>
              </a:lnSpc>
              <a:spcBef>
                <a:spcPts val="200"/>
              </a:spcBef>
            </a:pPr>
            <a:r>
              <a:rPr lang="en-US" sz="2000" dirty="0">
                <a:ea typeface="Yu Mincho"/>
                <a:cs typeface="Times New Roman"/>
              </a:rPr>
              <a:t>Many enterprise use workflows for their business applications</a:t>
            </a:r>
          </a:p>
          <a:p>
            <a:pPr>
              <a:lnSpc>
                <a:spcPct val="107000"/>
              </a:lnSpc>
              <a:spcBef>
                <a:spcPts val="200"/>
              </a:spcBef>
            </a:pPr>
            <a:endParaRPr lang="en-US" sz="2000" dirty="0">
              <a:ea typeface="Yu Mincho"/>
              <a:cs typeface="Times New Roman"/>
            </a:endParaRPr>
          </a:p>
          <a:p>
            <a:pPr>
              <a:lnSpc>
                <a:spcPct val="107000"/>
              </a:lnSpc>
              <a:spcBef>
                <a:spcPts val="200"/>
              </a:spcBef>
            </a:pPr>
            <a:r>
              <a:rPr lang="en-US" sz="2000" dirty="0">
                <a:ea typeface="Yu Mincho"/>
                <a:cs typeface="Times New Roman"/>
              </a:rPr>
              <a:t>Run Logic Apps workflows from:</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input bindings</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invoke over </a:t>
            </a:r>
            <a:r>
              <a:rPr lang="en-US" sz="2000" dirty="0" err="1">
                <a:ea typeface="Yu Mincho"/>
                <a:cs typeface="Times New Roman"/>
              </a:rPr>
              <a:t>gRPC</a:t>
            </a:r>
            <a:r>
              <a:rPr lang="en-US" sz="2000" dirty="0">
                <a:ea typeface="Yu Mincho"/>
                <a:cs typeface="Times New Roman"/>
              </a:rPr>
              <a:t>/HTTP</a:t>
            </a:r>
          </a:p>
          <a:p>
            <a:pPr>
              <a:lnSpc>
                <a:spcPct val="107000"/>
              </a:lnSpc>
              <a:spcBef>
                <a:spcPts val="1800"/>
              </a:spcBef>
            </a:pPr>
            <a:r>
              <a:rPr lang="en-US" sz="2000" dirty="0">
                <a:ea typeface="Yu Mincho"/>
                <a:cs typeface="Times New Roman"/>
              </a:rPr>
              <a:t>Gain built-in </a:t>
            </a:r>
            <a:r>
              <a:rPr lang="en-US" sz="2000" dirty="0" err="1">
                <a:ea typeface="Yu Mincho"/>
                <a:cs typeface="Times New Roman"/>
              </a:rPr>
              <a:t>Dapr</a:t>
            </a:r>
            <a:r>
              <a:rPr lang="en-US" sz="2000" dirty="0">
                <a:ea typeface="Yu Mincho"/>
                <a:cs typeface="Times New Roman"/>
              </a:rPr>
              <a:t> tracing, metrics, and </a:t>
            </a:r>
            <a:r>
              <a:rPr lang="en-US" sz="2000" dirty="0" err="1">
                <a:ea typeface="Yu Mincho"/>
                <a:cs typeface="Times New Roman"/>
              </a:rPr>
              <a:t>mTLS</a:t>
            </a:r>
            <a:endParaRPr lang="en-US" sz="2000" dirty="0">
              <a:ea typeface="Yu Mincho"/>
              <a:cs typeface="Times New Roman"/>
            </a:endParaRPr>
          </a:p>
          <a:p>
            <a:pPr>
              <a:lnSpc>
                <a:spcPct val="107000"/>
              </a:lnSpc>
              <a:spcBef>
                <a:spcPts val="1800"/>
              </a:spcBef>
            </a:pPr>
            <a:r>
              <a:rPr lang="en-US" sz="2000" dirty="0">
                <a:ea typeface="Yu Mincho"/>
                <a:cs typeface="Times New Roman"/>
              </a:rPr>
              <a:t>Future investments in:</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state management for Logic Apps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Azure managed Logic App connectors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Other workflow runtimes</a:t>
            </a:r>
          </a:p>
        </p:txBody>
      </p:sp>
    </p:spTree>
    <p:extLst>
      <p:ext uri="{BB962C8B-B14F-4D97-AF65-F5344CB8AC3E}">
        <p14:creationId xmlns:p14="http://schemas.microsoft.com/office/powerpoint/2010/main" val="404953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C561C-18FF-4429-A07F-7EDE22A5532D}"/>
              </a:ext>
            </a:extLst>
          </p:cNvPr>
          <p:cNvSpPr txBox="1"/>
          <p:nvPr/>
        </p:nvSpPr>
        <p:spPr>
          <a:xfrm>
            <a:off x="361559" y="304902"/>
            <a:ext cx="3937296" cy="230832"/>
          </a:xfrm>
          <a:prstGeom prst="rect">
            <a:avLst/>
          </a:prstGeom>
          <a:noFill/>
        </p:spPr>
        <p:txBody>
          <a:bodyPr wrap="none" rtlCol="0" anchor="t">
            <a:spAutoFit/>
          </a:bodyPr>
          <a:lstStyle/>
          <a:p>
            <a:pPr lvl="0">
              <a:defRPr/>
            </a:pPr>
            <a:r>
              <a:rPr lang="en-US" sz="900" spc="300">
                <a:solidFill>
                  <a:prstClr val="white"/>
                </a:solidFill>
                <a:latin typeface="Segoe UI" panose="020B0502040204020203" pitchFamily="34" charset="0"/>
                <a:cs typeface="Segoe UI" panose="020B0502040204020203" pitchFamily="34" charset="0"/>
              </a:rPr>
              <a:t>&lt;CATEGORY NAME&gt; [Mn] CATEGORY REVIEW</a:t>
            </a:r>
          </a:p>
        </p:txBody>
      </p:sp>
      <p:pic>
        <p:nvPicPr>
          <p:cNvPr id="8" name="Picture 2" descr="Image result for functions logo">
            <a:extLst>
              <a:ext uri="{FF2B5EF4-FFF2-40B4-BE49-F238E27FC236}">
                <a16:creationId xmlns:a16="http://schemas.microsoft.com/office/drawing/2014/main" id="{3F31392D-8988-47A5-BD76-D863E7A5A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179" y="518466"/>
            <a:ext cx="954182" cy="7369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A close up of a sign&#10;&#10;Description generated with very high confidence">
            <a:extLst>
              <a:ext uri="{FF2B5EF4-FFF2-40B4-BE49-F238E27FC236}">
                <a16:creationId xmlns:a16="http://schemas.microsoft.com/office/drawing/2014/main" id="{9023BF45-9A8A-4A91-B95C-8EEFC30960C5}"/>
              </a:ext>
            </a:extLst>
          </p:cNvPr>
          <p:cNvPicPr>
            <a:picLocks noChangeAspect="1"/>
          </p:cNvPicPr>
          <p:nvPr/>
        </p:nvPicPr>
        <p:blipFill>
          <a:blip r:embed="rId4"/>
          <a:stretch>
            <a:fillRect/>
          </a:stretch>
        </p:blipFill>
        <p:spPr>
          <a:xfrm>
            <a:off x="8925579" y="474565"/>
            <a:ext cx="1122439" cy="824762"/>
          </a:xfrm>
          <a:prstGeom prst="rect">
            <a:avLst/>
          </a:prstGeom>
        </p:spPr>
      </p:pic>
      <p:sp>
        <p:nvSpPr>
          <p:cNvPr id="2" name="Title 1">
            <a:extLst>
              <a:ext uri="{FF2B5EF4-FFF2-40B4-BE49-F238E27FC236}">
                <a16:creationId xmlns:a16="http://schemas.microsoft.com/office/drawing/2014/main" id="{882183B0-C626-4323-93A1-0D0DDA372FC4}"/>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Functions Extension</a:t>
            </a:r>
            <a:br>
              <a:rPr lang="en-US" dirty="0"/>
            </a:br>
            <a:r>
              <a:rPr lang="en-US" sz="2000" spc="0" dirty="0" err="1">
                <a:solidFill>
                  <a:schemeClr val="accent1"/>
                </a:solidFill>
              </a:rPr>
              <a:t>Dapr</a:t>
            </a:r>
            <a:r>
              <a:rPr lang="en-US" sz="2000" spc="0" dirty="0">
                <a:solidFill>
                  <a:schemeClr val="accent1"/>
                </a:solidFill>
              </a:rPr>
              <a:t> extension for Functions that uses </a:t>
            </a:r>
            <a:r>
              <a:rPr lang="en-US" sz="2000" spc="0" dirty="0" err="1">
                <a:solidFill>
                  <a:schemeClr val="accent1"/>
                </a:solidFill>
              </a:rPr>
              <a:t>Dapr</a:t>
            </a:r>
            <a:r>
              <a:rPr lang="en-US" sz="2000" spc="0" dirty="0">
                <a:solidFill>
                  <a:schemeClr val="accent1"/>
                </a:solidFill>
              </a:rPr>
              <a:t> building blocks</a:t>
            </a:r>
          </a:p>
        </p:txBody>
      </p:sp>
      <p:sp>
        <p:nvSpPr>
          <p:cNvPr id="7" name="Content Placeholder 6">
            <a:extLst>
              <a:ext uri="{FF2B5EF4-FFF2-40B4-BE49-F238E27FC236}">
                <a16:creationId xmlns:a16="http://schemas.microsoft.com/office/drawing/2014/main" id="{9BC24A72-5D93-4EF4-8891-9611BE98179E}"/>
              </a:ext>
            </a:extLst>
          </p:cNvPr>
          <p:cNvSpPr>
            <a:spLocks noGrp="1"/>
          </p:cNvSpPr>
          <p:nvPr>
            <p:ph sz="quarter" idx="10"/>
          </p:nvPr>
        </p:nvSpPr>
        <p:spPr>
          <a:xfrm>
            <a:off x="584200" y="1435100"/>
            <a:ext cx="11018838" cy="4833938"/>
          </a:xfrm>
        </p:spPr>
        <p:txBody>
          <a:bodyPr/>
          <a:lstStyle/>
          <a:p>
            <a:r>
              <a:rPr lang="en-US" dirty="0"/>
              <a:t>Bring </a:t>
            </a:r>
            <a:r>
              <a:rPr lang="en-US" dirty="0" err="1"/>
              <a:t>Dapr</a:t>
            </a:r>
            <a:r>
              <a:rPr lang="en-US" dirty="0"/>
              <a:t> capabilities to Azure Functions developers running on Kubernetes and IoT Edge</a:t>
            </a:r>
          </a:p>
          <a:p>
            <a:r>
              <a:rPr lang="en-US" dirty="0"/>
              <a:t>Extension for Functions Bindings/Triggers enables:</a:t>
            </a:r>
          </a:p>
          <a:p>
            <a:pPr lvl="1"/>
            <a:r>
              <a:rPr lang="en-US" dirty="0"/>
              <a:t>Access to </a:t>
            </a:r>
            <a:r>
              <a:rPr lang="en-US" dirty="0" err="1"/>
              <a:t>Dapr</a:t>
            </a:r>
            <a:r>
              <a:rPr lang="en-US" dirty="0"/>
              <a:t> state stores</a:t>
            </a:r>
          </a:p>
          <a:p>
            <a:pPr lvl="1"/>
            <a:r>
              <a:rPr lang="en-US" dirty="0"/>
              <a:t>Function to Function invocation using </a:t>
            </a:r>
            <a:r>
              <a:rPr lang="en-US" dirty="0" err="1"/>
              <a:t>Dapr</a:t>
            </a:r>
            <a:r>
              <a:rPr lang="en-US" dirty="0"/>
              <a:t> service invocation</a:t>
            </a:r>
          </a:p>
          <a:p>
            <a:pPr lvl="1"/>
            <a:r>
              <a:rPr lang="en-US" dirty="0"/>
              <a:t>Pub/sub between Functions using </a:t>
            </a:r>
            <a:r>
              <a:rPr lang="en-US" dirty="0" err="1"/>
              <a:t>Dapr</a:t>
            </a:r>
            <a:r>
              <a:rPr lang="en-US" dirty="0"/>
              <a:t> pub/sub</a:t>
            </a:r>
          </a:p>
          <a:p>
            <a:pPr lvl="1"/>
            <a:r>
              <a:rPr lang="en-US" dirty="0"/>
              <a:t>Access secrets using </a:t>
            </a:r>
            <a:r>
              <a:rPr lang="en-US" dirty="0" err="1"/>
              <a:t>Dapr</a:t>
            </a:r>
            <a:r>
              <a:rPr lang="en-US" dirty="0"/>
              <a:t> secrets </a:t>
            </a:r>
            <a:r>
              <a:rPr lang="en-US" dirty="0" err="1"/>
              <a:t>api</a:t>
            </a:r>
            <a:endParaRPr lang="en-US" dirty="0"/>
          </a:p>
          <a:p>
            <a:pPr lvl="1"/>
            <a:r>
              <a:rPr lang="en-US" dirty="0"/>
              <a:t>Interact with resources with </a:t>
            </a:r>
            <a:r>
              <a:rPr lang="en-US" dirty="0" err="1"/>
              <a:t>Dapr</a:t>
            </a:r>
            <a:r>
              <a:rPr lang="en-US" dirty="0"/>
              <a:t> input triggers/bindings</a:t>
            </a:r>
          </a:p>
        </p:txBody>
      </p:sp>
    </p:spTree>
    <p:extLst>
      <p:ext uri="{BB962C8B-B14F-4D97-AF65-F5344CB8AC3E}">
        <p14:creationId xmlns:p14="http://schemas.microsoft.com/office/powerpoint/2010/main" val="105647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案例</a:t>
            </a:r>
            <a:r>
              <a:rPr lang="zh-CN" altLang="en-US" dirty="0">
                <a:solidFill>
                  <a:srgbClr val="333333"/>
                </a:solidFill>
                <a:latin typeface="PingFang SC"/>
              </a:rPr>
              <a:t>汇总</a:t>
            </a:r>
            <a:endParaRPr lang="zh-CN" altLang="en-US" b="0" i="0" dirty="0">
              <a:solidFill>
                <a:srgbClr val="333333"/>
              </a:solidFill>
              <a:effectLst/>
              <a:latin typeface="PingFang SC"/>
            </a:endParaRPr>
          </a:p>
        </p:txBody>
      </p:sp>
      <p:sp>
        <p:nvSpPr>
          <p:cNvPr id="7" name="文本框 6">
            <a:extLst>
              <a:ext uri="{FF2B5EF4-FFF2-40B4-BE49-F238E27FC236}">
                <a16:creationId xmlns:a16="http://schemas.microsoft.com/office/drawing/2014/main" id="{8DEACB24-06EA-4EB6-B72D-D34650A5F683}"/>
              </a:ext>
            </a:extLst>
          </p:cNvPr>
          <p:cNvSpPr txBox="1"/>
          <p:nvPr/>
        </p:nvSpPr>
        <p:spPr>
          <a:xfrm>
            <a:off x="3048000" y="3244334"/>
            <a:ext cx="6096000" cy="369332"/>
          </a:xfrm>
          <a:prstGeom prst="rect">
            <a:avLst/>
          </a:prstGeom>
          <a:noFill/>
        </p:spPr>
        <p:txBody>
          <a:bodyPr wrap="square">
            <a:spAutoFit/>
          </a:bodyPr>
          <a:lstStyle/>
          <a:p>
            <a:r>
              <a:rPr lang="en-US" altLang="zh-CN" dirty="0">
                <a:hlinkClick r:id="rId2"/>
              </a:rPr>
              <a:t>https://github.com/dapr/dapr/issues/3169</a:t>
            </a:r>
            <a:r>
              <a:rPr lang="en-US" altLang="zh-CN" dirty="0"/>
              <a:t> </a:t>
            </a:r>
            <a:endParaRPr lang="zh-CN" altLang="en-US" dirty="0"/>
          </a:p>
        </p:txBody>
      </p:sp>
    </p:spTree>
    <p:extLst>
      <p:ext uri="{BB962C8B-B14F-4D97-AF65-F5344CB8AC3E}">
        <p14:creationId xmlns:p14="http://schemas.microsoft.com/office/powerpoint/2010/main" val="279093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7F4B8BD6-9376-4C7A-A350-C692538628D3}"/>
              </a:ext>
            </a:extLst>
          </p:cNvPr>
          <p:cNvSpPr>
            <a:spLocks noGrp="1"/>
          </p:cNvSpPr>
          <p:nvPr>
            <p:ph type="title" idx="4294967295"/>
          </p:nvPr>
        </p:nvSpPr>
        <p:spPr>
          <a:xfrm>
            <a:off x="585788" y="480060"/>
            <a:ext cx="11026775" cy="554038"/>
          </a:xfrm>
        </p:spPr>
        <p:txBody>
          <a:bodyPr>
            <a:normAutofit fontScale="90000"/>
          </a:bodyPr>
          <a:lstStyle/>
          <a:p>
            <a:pPr algn="ctr"/>
            <a:r>
              <a:rPr lang="en-US" dirty="0"/>
              <a:t>Kubernetes </a:t>
            </a:r>
            <a:r>
              <a:rPr lang="zh-CN" altLang="en-US" dirty="0"/>
              <a:t>企业级设计</a:t>
            </a:r>
            <a:endParaRPr lang="en-US" dirty="0"/>
          </a:p>
        </p:txBody>
      </p:sp>
      <p:cxnSp>
        <p:nvCxnSpPr>
          <p:cNvPr id="333" name="Straight Arrow Connector 332">
            <a:extLst>
              <a:ext uri="{FF2B5EF4-FFF2-40B4-BE49-F238E27FC236}">
                <a16:creationId xmlns:a16="http://schemas.microsoft.com/office/drawing/2014/main" id="{BA7BAE8A-52AF-4B5B-8AC6-8C9717467C29}"/>
              </a:ext>
              <a:ext uri="{C183D7F6-B498-43B3-948B-1728B52AA6E4}">
                <adec:decorative xmlns:adec="http://schemas.microsoft.com/office/drawing/2017/decorative" val="1"/>
              </a:ext>
            </a:extLst>
          </p:cNvPr>
          <p:cNvCxnSpPr>
            <a:cxnSpLocks/>
          </p:cNvCxnSpPr>
          <p:nvPr/>
        </p:nvCxnSpPr>
        <p:spPr>
          <a:xfrm>
            <a:off x="-8194891" y="3845619"/>
            <a:ext cx="612756" cy="0"/>
          </a:xfrm>
          <a:prstGeom prst="straightConnector1">
            <a:avLst/>
          </a:prstGeom>
          <a:noFill/>
          <a:ln w="12700" cap="flat" cmpd="sng" algn="ctr">
            <a:solidFill>
              <a:srgbClr val="1A1A1A">
                <a:lumMod val="50000"/>
                <a:lumOff val="50000"/>
              </a:srgbClr>
            </a:solidFill>
            <a:prstDash val="solid"/>
            <a:headEnd type="arrow" w="lg" len="med"/>
            <a:tailEnd type="arrow" w="lg" len="med"/>
          </a:ln>
          <a:effectLst/>
        </p:spPr>
      </p:cxnSp>
      <p:sp>
        <p:nvSpPr>
          <p:cNvPr id="335" name="Rectangle 334">
            <a:extLst>
              <a:ext uri="{FF2B5EF4-FFF2-40B4-BE49-F238E27FC236}">
                <a16:creationId xmlns:a16="http://schemas.microsoft.com/office/drawing/2014/main" id="{4F0B4F5F-CEFC-4B8C-9F9E-06629BAC5E8D}"/>
              </a:ext>
            </a:extLst>
          </p:cNvPr>
          <p:cNvSpPr/>
          <p:nvPr/>
        </p:nvSpPr>
        <p:spPr bwMode="auto">
          <a:xfrm>
            <a:off x="-11243135" y="1747638"/>
            <a:ext cx="2945602" cy="4195962"/>
          </a:xfrm>
          <a:prstGeom prst="rect">
            <a:avLst/>
          </a:prstGeom>
          <a:solidFill>
            <a:srgbClr val="0D0D0D">
              <a:lumMod val="90000"/>
              <a:lumOff val="10000"/>
            </a:srgbClr>
          </a:solidFill>
          <a:ln w="12700"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marL="0" marR="0" lvl="0" indent="0" algn="ctr" defTabSz="932742" eaLnBrk="1" fontAlgn="auto" latinLnBrk="0" hangingPunct="1">
              <a:lnSpc>
                <a:spcPct val="90000"/>
              </a:lnSpc>
              <a:spcBef>
                <a:spcPct val="0"/>
              </a:spcBef>
              <a:spcAft>
                <a:spcPts val="588"/>
              </a:spcAft>
              <a:buClrTx/>
              <a:buSzTx/>
              <a:buFontTx/>
              <a:buNone/>
              <a:tabLst/>
              <a:defRPr/>
            </a:pP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Development </a:t>
            </a:r>
            <a:b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b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tools</a:t>
            </a:r>
          </a:p>
        </p:txBody>
      </p:sp>
      <p:pic>
        <p:nvPicPr>
          <p:cNvPr id="336" name="Graphic 335">
            <a:extLst>
              <a:ext uri="{FF2B5EF4-FFF2-40B4-BE49-F238E27FC236}">
                <a16:creationId xmlns:a16="http://schemas.microsoft.com/office/drawing/2014/main" id="{55C02579-1555-4C42-9D92-F63314D761E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0218" y="4620051"/>
            <a:ext cx="287617" cy="287617"/>
          </a:xfrm>
          <a:prstGeom prst="rect">
            <a:avLst/>
          </a:prstGeom>
        </p:spPr>
      </p:pic>
      <p:pic>
        <p:nvPicPr>
          <p:cNvPr id="337" name="Graphic 336">
            <a:extLst>
              <a:ext uri="{FF2B5EF4-FFF2-40B4-BE49-F238E27FC236}">
                <a16:creationId xmlns:a16="http://schemas.microsoft.com/office/drawing/2014/main" id="{8AAFFAF5-4EE9-46D1-AE78-5767C93731A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1613" y="5375310"/>
            <a:ext cx="313749" cy="313749"/>
          </a:xfrm>
          <a:prstGeom prst="rect">
            <a:avLst/>
          </a:prstGeom>
        </p:spPr>
      </p:pic>
      <p:pic>
        <p:nvPicPr>
          <p:cNvPr id="338" name="Picture 4">
            <a:extLst>
              <a:ext uri="{FF2B5EF4-FFF2-40B4-BE49-F238E27FC236}">
                <a16:creationId xmlns:a16="http://schemas.microsoft.com/office/drawing/2014/main" id="{BFA141AA-D0D8-40C6-A6B9-AB30609EF991}"/>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0280" y="3114148"/>
            <a:ext cx="287679" cy="2876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2" descr="pinpng.com-github-logo-png-945585 - Open Sheet Music Display">
            <a:extLst>
              <a:ext uri="{FF2B5EF4-FFF2-40B4-BE49-F238E27FC236}">
                <a16:creationId xmlns:a16="http://schemas.microsoft.com/office/drawing/2014/main" id="{48E48209-24A0-49F4-BA0D-4A326C515CE6}"/>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r="75024"/>
          <a:stretch/>
        </p:blipFill>
        <p:spPr bwMode="auto">
          <a:xfrm>
            <a:off x="-10997756" y="3862766"/>
            <a:ext cx="304729" cy="292318"/>
          </a:xfrm>
          <a:prstGeom prst="rect">
            <a:avLst/>
          </a:prstGeom>
          <a:noFill/>
          <a:extLst>
            <a:ext uri="{909E8E84-426E-40DD-AFC4-6F175D3DCCD1}">
              <a14:hiddenFill xmlns:a14="http://schemas.microsoft.com/office/drawing/2010/main">
                <a:solidFill>
                  <a:srgbClr val="FFFFFF"/>
                </a:solidFill>
              </a14:hiddenFill>
            </a:ext>
          </a:extLst>
        </p:spPr>
      </p:pic>
      <p:sp>
        <p:nvSpPr>
          <p:cNvPr id="340" name="TextBox 339">
            <a:extLst>
              <a:ext uri="{FF2B5EF4-FFF2-40B4-BE49-F238E27FC236}">
                <a16:creationId xmlns:a16="http://schemas.microsoft.com/office/drawing/2014/main" id="{A2CC5299-CFAA-4E56-A3E2-F9B652DA10B2}"/>
              </a:ext>
            </a:extLst>
          </p:cNvPr>
          <p:cNvSpPr txBox="1"/>
          <p:nvPr/>
        </p:nvSpPr>
        <p:spPr>
          <a:xfrm>
            <a:off x="-10638014" y="3101021"/>
            <a:ext cx="2169421"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Visual Studio Code</a:t>
            </a:r>
          </a:p>
        </p:txBody>
      </p:sp>
      <p:sp>
        <p:nvSpPr>
          <p:cNvPr id="341" name="TextBox 340">
            <a:extLst>
              <a:ext uri="{FF2B5EF4-FFF2-40B4-BE49-F238E27FC236}">
                <a16:creationId xmlns:a16="http://schemas.microsoft.com/office/drawing/2014/main" id="{17F9950A-FC8E-4FB8-BB1C-DE7D6CA9A31E}"/>
              </a:ext>
            </a:extLst>
          </p:cNvPr>
          <p:cNvSpPr txBox="1"/>
          <p:nvPr/>
        </p:nvSpPr>
        <p:spPr>
          <a:xfrm>
            <a:off x="-10638016" y="3853957"/>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GitHub</a:t>
            </a:r>
          </a:p>
        </p:txBody>
      </p:sp>
      <p:sp>
        <p:nvSpPr>
          <p:cNvPr id="342" name="TextBox 341">
            <a:extLst>
              <a:ext uri="{FF2B5EF4-FFF2-40B4-BE49-F238E27FC236}">
                <a16:creationId xmlns:a16="http://schemas.microsoft.com/office/drawing/2014/main" id="{EFC77A41-4EA4-4012-81FD-434D05A9ECD7}"/>
              </a:ext>
            </a:extLst>
          </p:cNvPr>
          <p:cNvSpPr txBox="1"/>
          <p:nvPr/>
        </p:nvSpPr>
        <p:spPr>
          <a:xfrm>
            <a:off x="-10638015" y="4496094"/>
            <a:ext cx="2169705" cy="535531"/>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Container Registry</a:t>
            </a:r>
          </a:p>
        </p:txBody>
      </p:sp>
      <p:sp>
        <p:nvSpPr>
          <p:cNvPr id="343" name="TextBox 342">
            <a:extLst>
              <a:ext uri="{FF2B5EF4-FFF2-40B4-BE49-F238E27FC236}">
                <a16:creationId xmlns:a16="http://schemas.microsoft.com/office/drawing/2014/main" id="{61512920-201C-4F35-B447-CE2F19B97CAB}"/>
              </a:ext>
            </a:extLst>
          </p:cNvPr>
          <p:cNvSpPr txBox="1"/>
          <p:nvPr/>
        </p:nvSpPr>
        <p:spPr>
          <a:xfrm>
            <a:off x="-10638015" y="5375219"/>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Monitor </a:t>
            </a:r>
          </a:p>
        </p:txBody>
      </p:sp>
      <p:sp>
        <p:nvSpPr>
          <p:cNvPr id="366" name="Arc 365">
            <a:extLst>
              <a:ext uri="{FF2B5EF4-FFF2-40B4-BE49-F238E27FC236}">
                <a16:creationId xmlns:a16="http://schemas.microsoft.com/office/drawing/2014/main" id="{BB346978-7FFA-4C9A-92E9-5872F0B2FBAE}"/>
              </a:ext>
              <a:ext uri="{C183D7F6-B498-43B3-948B-1728B52AA6E4}">
                <adec:decorative xmlns:adec="http://schemas.microsoft.com/office/drawing/2017/decorative" val="1"/>
              </a:ext>
            </a:extLst>
          </p:cNvPr>
          <p:cNvSpPr/>
          <p:nvPr/>
        </p:nvSpPr>
        <p:spPr>
          <a:xfrm>
            <a:off x="1292325" y="2659797"/>
            <a:ext cx="10630912" cy="10621031"/>
          </a:xfrm>
          <a:prstGeom prst="arc">
            <a:avLst>
              <a:gd name="adj1" fmla="val 12765158"/>
              <a:gd name="adj2" fmla="val 19640893"/>
            </a:avLst>
          </a:prstGeom>
          <a:noFill/>
          <a:ln w="19050" cap="flat" cmpd="sng" algn="ctr">
            <a:solidFill>
              <a:srgbClr val="0078D4"/>
            </a:solidFill>
            <a:prstDash val="solid"/>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367" name="Group 366">
            <a:extLst>
              <a:ext uri="{FF2B5EF4-FFF2-40B4-BE49-F238E27FC236}">
                <a16:creationId xmlns:a16="http://schemas.microsoft.com/office/drawing/2014/main" id="{8EEB806F-47FD-4778-9231-C4185A0219C0}"/>
              </a:ext>
              <a:ext uri="{C183D7F6-B498-43B3-948B-1728B52AA6E4}">
                <adec:decorative xmlns:adec="http://schemas.microsoft.com/office/drawing/2017/decorative" val="1"/>
              </a:ext>
            </a:extLst>
          </p:cNvPr>
          <p:cNvGrpSpPr/>
          <p:nvPr/>
        </p:nvGrpSpPr>
        <p:grpSpPr>
          <a:xfrm>
            <a:off x="3584946" y="3051012"/>
            <a:ext cx="648598" cy="648598"/>
            <a:chOff x="4711263" y="3687401"/>
            <a:chExt cx="534829" cy="534829"/>
          </a:xfrm>
        </p:grpSpPr>
        <p:sp>
          <p:nvSpPr>
            <p:cNvPr id="368" name="Oval 367">
              <a:extLst>
                <a:ext uri="{FF2B5EF4-FFF2-40B4-BE49-F238E27FC236}">
                  <a16:creationId xmlns:a16="http://schemas.microsoft.com/office/drawing/2014/main" id="{50F74896-B726-49CA-93F5-FB318622D3E8}"/>
                </a:ext>
              </a:extLst>
            </p:cNvPr>
            <p:cNvSpPr/>
            <p:nvPr/>
          </p:nvSpPr>
          <p:spPr bwMode="auto">
            <a:xfrm>
              <a:off x="4711263" y="368740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69" name="Picture 4" descr="Virtual Kubelet | Home">
              <a:extLst>
                <a:ext uri="{FF2B5EF4-FFF2-40B4-BE49-F238E27FC236}">
                  <a16:creationId xmlns:a16="http://schemas.microsoft.com/office/drawing/2014/main" id="{358FDFF6-E4F5-4CF9-B951-1B57B5AE7C8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56130"/>
            <a:stretch/>
          </p:blipFill>
          <p:spPr bwMode="auto">
            <a:xfrm>
              <a:off x="4763581" y="3739964"/>
              <a:ext cx="430193" cy="414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 name="Group 369">
            <a:extLst>
              <a:ext uri="{FF2B5EF4-FFF2-40B4-BE49-F238E27FC236}">
                <a16:creationId xmlns:a16="http://schemas.microsoft.com/office/drawing/2014/main" id="{85EA7D21-F483-44AC-9B8F-EB6C21CAC676}"/>
              </a:ext>
              <a:ext uri="{C183D7F6-B498-43B3-948B-1728B52AA6E4}">
                <adec:decorative xmlns:adec="http://schemas.microsoft.com/office/drawing/2017/decorative" val="1"/>
              </a:ext>
            </a:extLst>
          </p:cNvPr>
          <p:cNvGrpSpPr/>
          <p:nvPr/>
        </p:nvGrpSpPr>
        <p:grpSpPr>
          <a:xfrm>
            <a:off x="8934846" y="3090654"/>
            <a:ext cx="648598" cy="648598"/>
            <a:chOff x="6960261" y="4010660"/>
            <a:chExt cx="534829" cy="534829"/>
          </a:xfrm>
        </p:grpSpPr>
        <p:sp>
          <p:nvSpPr>
            <p:cNvPr id="371" name="Oval 370">
              <a:extLst>
                <a:ext uri="{FF2B5EF4-FFF2-40B4-BE49-F238E27FC236}">
                  <a16:creationId xmlns:a16="http://schemas.microsoft.com/office/drawing/2014/main" id="{116A1F16-0D37-4016-93BE-A5120DC4A35B}"/>
                </a:ext>
              </a:extLst>
            </p:cNvPr>
            <p:cNvSpPr/>
            <p:nvPr/>
          </p:nvSpPr>
          <p:spPr bwMode="auto">
            <a:xfrm>
              <a:off x="6960261" y="401066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nvGrpSpPr>
            <p:cNvPr id="372" name="Group 371">
              <a:extLst>
                <a:ext uri="{FF2B5EF4-FFF2-40B4-BE49-F238E27FC236}">
                  <a16:creationId xmlns:a16="http://schemas.microsoft.com/office/drawing/2014/main" id="{08EB5154-C975-4565-93D2-3AD00B285372}"/>
                </a:ext>
              </a:extLst>
            </p:cNvPr>
            <p:cNvGrpSpPr/>
            <p:nvPr/>
          </p:nvGrpSpPr>
          <p:grpSpPr>
            <a:xfrm>
              <a:off x="7034550" y="4068961"/>
              <a:ext cx="386251" cy="418227"/>
              <a:chOff x="236531" y="1825720"/>
              <a:chExt cx="3729828" cy="4038600"/>
            </a:xfrm>
          </p:grpSpPr>
          <p:pic>
            <p:nvPicPr>
              <p:cNvPr id="373" name="Picture 8" descr="Admission Control On Kubernetes. Admission control on Kubernetes can be… |  by Bouwe Ceunen | Axons | Medium">
                <a:extLst>
                  <a:ext uri="{FF2B5EF4-FFF2-40B4-BE49-F238E27FC236}">
                    <a16:creationId xmlns:a16="http://schemas.microsoft.com/office/drawing/2014/main" id="{96B37FF4-89F6-43A3-9F1A-2DFE726B21F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69408"/>
              <a:stretch/>
            </p:blipFill>
            <p:spPr bwMode="auto">
              <a:xfrm>
                <a:off x="236531" y="1825720"/>
                <a:ext cx="3729828" cy="4038600"/>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a:extLst>
                  <a:ext uri="{FF2B5EF4-FFF2-40B4-BE49-F238E27FC236}">
                    <a16:creationId xmlns:a16="http://schemas.microsoft.com/office/drawing/2014/main" id="{B17C436E-96FC-4597-833A-FCB72096D18D}"/>
                  </a:ext>
                </a:extLst>
              </p:cNvPr>
              <p:cNvSpPr/>
              <p:nvPr/>
            </p:nvSpPr>
            <p:spPr bwMode="auto">
              <a:xfrm>
                <a:off x="3609975" y="3670288"/>
                <a:ext cx="348975" cy="1149362"/>
              </a:xfrm>
              <a:prstGeom prst="rect">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grpSp>
      <p:grpSp>
        <p:nvGrpSpPr>
          <p:cNvPr id="375" name="Group 374">
            <a:extLst>
              <a:ext uri="{FF2B5EF4-FFF2-40B4-BE49-F238E27FC236}">
                <a16:creationId xmlns:a16="http://schemas.microsoft.com/office/drawing/2014/main" id="{EE2664F3-02F8-42F0-BD9B-AF7E40A5E2C3}"/>
              </a:ext>
              <a:ext uri="{C183D7F6-B498-43B3-948B-1728B52AA6E4}">
                <adec:decorative xmlns:adec="http://schemas.microsoft.com/office/drawing/2017/decorative" val="1"/>
              </a:ext>
            </a:extLst>
          </p:cNvPr>
          <p:cNvGrpSpPr/>
          <p:nvPr/>
        </p:nvGrpSpPr>
        <p:grpSpPr>
          <a:xfrm>
            <a:off x="5696684" y="2439040"/>
            <a:ext cx="648598" cy="648598"/>
            <a:chOff x="5711647" y="2762964"/>
            <a:chExt cx="534829" cy="534829"/>
          </a:xfrm>
        </p:grpSpPr>
        <p:sp>
          <p:nvSpPr>
            <p:cNvPr id="376" name="Oval 375">
              <a:extLst>
                <a:ext uri="{FF2B5EF4-FFF2-40B4-BE49-F238E27FC236}">
                  <a16:creationId xmlns:a16="http://schemas.microsoft.com/office/drawing/2014/main" id="{D28C092E-3DDF-426D-B591-414C645B2034}"/>
                </a:ext>
              </a:extLst>
            </p:cNvPr>
            <p:cNvSpPr/>
            <p:nvPr/>
          </p:nvSpPr>
          <p:spPr bwMode="auto">
            <a:xfrm>
              <a:off x="5711647" y="2762964"/>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77" name="Picture 376" descr="Logo, company name&#10;&#10;Description automatically generated">
              <a:extLst>
                <a:ext uri="{FF2B5EF4-FFF2-40B4-BE49-F238E27FC236}">
                  <a16:creationId xmlns:a16="http://schemas.microsoft.com/office/drawing/2014/main" id="{672B546F-0B0D-4A55-ADD7-D972A24DCC51}"/>
                </a:ext>
              </a:extLst>
            </p:cNvPr>
            <p:cNvPicPr>
              <a:picLocks noChangeAspect="1"/>
            </p:cNvPicPr>
            <p:nvPr/>
          </p:nvPicPr>
          <p:blipFill>
            <a:blip r:embed="rId12"/>
            <a:stretch>
              <a:fillRect/>
            </a:stretch>
          </p:blipFill>
          <p:spPr>
            <a:xfrm>
              <a:off x="5773209" y="2876914"/>
              <a:ext cx="411705" cy="306928"/>
            </a:xfrm>
            <a:prstGeom prst="rect">
              <a:avLst/>
            </a:prstGeom>
          </p:spPr>
        </p:pic>
      </p:grpSp>
      <p:grpSp>
        <p:nvGrpSpPr>
          <p:cNvPr id="378" name="Group 377">
            <a:extLst>
              <a:ext uri="{FF2B5EF4-FFF2-40B4-BE49-F238E27FC236}">
                <a16:creationId xmlns:a16="http://schemas.microsoft.com/office/drawing/2014/main" id="{224839E5-A455-4954-B568-153D778F5B25}"/>
              </a:ext>
              <a:ext uri="{C183D7F6-B498-43B3-948B-1728B52AA6E4}">
                <adec:decorative xmlns:adec="http://schemas.microsoft.com/office/drawing/2017/decorative" val="1"/>
              </a:ext>
            </a:extLst>
          </p:cNvPr>
          <p:cNvGrpSpPr/>
          <p:nvPr/>
        </p:nvGrpSpPr>
        <p:grpSpPr>
          <a:xfrm>
            <a:off x="6798848" y="2424695"/>
            <a:ext cx="648598" cy="648598"/>
            <a:chOff x="6432153" y="2924080"/>
            <a:chExt cx="534829" cy="534829"/>
          </a:xfrm>
        </p:grpSpPr>
        <p:sp>
          <p:nvSpPr>
            <p:cNvPr id="379" name="Oval 378">
              <a:extLst>
                <a:ext uri="{FF2B5EF4-FFF2-40B4-BE49-F238E27FC236}">
                  <a16:creationId xmlns:a16="http://schemas.microsoft.com/office/drawing/2014/main" id="{2ADF99E7-F532-4123-8796-B0515A5C0C72}"/>
                </a:ext>
              </a:extLst>
            </p:cNvPr>
            <p:cNvSpPr/>
            <p:nvPr/>
          </p:nvSpPr>
          <p:spPr bwMode="auto">
            <a:xfrm>
              <a:off x="6432153" y="292408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0" name="Picture 379" descr="Icon&#10;&#10;Description automatically generated">
              <a:extLst>
                <a:ext uri="{FF2B5EF4-FFF2-40B4-BE49-F238E27FC236}">
                  <a16:creationId xmlns:a16="http://schemas.microsoft.com/office/drawing/2014/main" id="{51D3E51D-C315-4353-8A11-1C42DDB7043C}"/>
                </a:ext>
              </a:extLst>
            </p:cNvPr>
            <p:cNvPicPr>
              <a:picLocks noChangeAspect="1"/>
            </p:cNvPicPr>
            <p:nvPr/>
          </p:nvPicPr>
          <p:blipFill>
            <a:blip r:embed="rId13"/>
            <a:stretch>
              <a:fillRect/>
            </a:stretch>
          </p:blipFill>
          <p:spPr>
            <a:xfrm>
              <a:off x="6489938" y="2981865"/>
              <a:ext cx="419259" cy="419259"/>
            </a:xfrm>
            <a:prstGeom prst="rect">
              <a:avLst/>
            </a:prstGeom>
          </p:spPr>
        </p:pic>
      </p:grpSp>
      <p:grpSp>
        <p:nvGrpSpPr>
          <p:cNvPr id="381" name="Group 380">
            <a:extLst>
              <a:ext uri="{FF2B5EF4-FFF2-40B4-BE49-F238E27FC236}">
                <a16:creationId xmlns:a16="http://schemas.microsoft.com/office/drawing/2014/main" id="{5AEBC512-8A13-4E72-B9C8-A85C76D66891}"/>
              </a:ext>
              <a:ext uri="{C183D7F6-B498-43B3-948B-1728B52AA6E4}">
                <adec:decorative xmlns:adec="http://schemas.microsoft.com/office/drawing/2017/decorative" val="1"/>
              </a:ext>
            </a:extLst>
          </p:cNvPr>
          <p:cNvGrpSpPr/>
          <p:nvPr/>
        </p:nvGrpSpPr>
        <p:grpSpPr>
          <a:xfrm>
            <a:off x="2825320" y="3760765"/>
            <a:ext cx="648598" cy="648598"/>
            <a:chOff x="4806814" y="4410372"/>
            <a:chExt cx="534829" cy="534829"/>
          </a:xfrm>
        </p:grpSpPr>
        <p:sp>
          <p:nvSpPr>
            <p:cNvPr id="382" name="Oval 381">
              <a:extLst>
                <a:ext uri="{FF2B5EF4-FFF2-40B4-BE49-F238E27FC236}">
                  <a16:creationId xmlns:a16="http://schemas.microsoft.com/office/drawing/2014/main" id="{CD1E747A-391F-4627-9F55-3AAD82B2B752}"/>
                </a:ext>
              </a:extLst>
            </p:cNvPr>
            <p:cNvSpPr/>
            <p:nvPr/>
          </p:nvSpPr>
          <p:spPr bwMode="auto">
            <a:xfrm>
              <a:off x="4806814" y="4410372"/>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3" name="Picture 2" descr="CNCF Branding | KEDA">
              <a:extLst>
                <a:ext uri="{FF2B5EF4-FFF2-40B4-BE49-F238E27FC236}">
                  <a16:creationId xmlns:a16="http://schemas.microsoft.com/office/drawing/2014/main" id="{C8D654B3-0E2C-4F0F-82E3-06E5FAFA58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4965" y="4434899"/>
              <a:ext cx="466725" cy="466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4" name="Group 383">
            <a:extLst>
              <a:ext uri="{FF2B5EF4-FFF2-40B4-BE49-F238E27FC236}">
                <a16:creationId xmlns:a16="http://schemas.microsoft.com/office/drawing/2014/main" id="{53A03E1C-A717-4341-B169-9D4D3EEF8E1C}"/>
              </a:ext>
              <a:ext uri="{C183D7F6-B498-43B3-948B-1728B52AA6E4}">
                <adec:decorative xmlns:adec="http://schemas.microsoft.com/office/drawing/2017/decorative" val="1"/>
              </a:ext>
            </a:extLst>
          </p:cNvPr>
          <p:cNvGrpSpPr/>
          <p:nvPr/>
        </p:nvGrpSpPr>
        <p:grpSpPr>
          <a:xfrm>
            <a:off x="9678795" y="3567804"/>
            <a:ext cx="667543" cy="648598"/>
            <a:chOff x="6884328" y="4233791"/>
            <a:chExt cx="550451" cy="534829"/>
          </a:xfrm>
        </p:grpSpPr>
        <p:sp>
          <p:nvSpPr>
            <p:cNvPr id="385" name="Oval 384">
              <a:extLst>
                <a:ext uri="{FF2B5EF4-FFF2-40B4-BE49-F238E27FC236}">
                  <a16:creationId xmlns:a16="http://schemas.microsoft.com/office/drawing/2014/main" id="{D384390C-C219-4EC1-ACC8-13AB597EF11E}"/>
                </a:ext>
              </a:extLst>
            </p:cNvPr>
            <p:cNvSpPr/>
            <p:nvPr/>
          </p:nvSpPr>
          <p:spPr bwMode="auto">
            <a:xfrm>
              <a:off x="6884328" y="423379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86" name="Picture 75">
              <a:extLst>
                <a:ext uri="{FF2B5EF4-FFF2-40B4-BE49-F238E27FC236}">
                  <a16:creationId xmlns:a16="http://schemas.microsoft.com/office/drawing/2014/main" id="{EDC16C49-AA24-4E84-B668-D09F6635650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6899951" y="4249341"/>
              <a:ext cx="534828" cy="503729"/>
            </a:xfrm>
            <a:prstGeom prst="rect">
              <a:avLst/>
            </a:prstGeom>
          </p:spPr>
        </p:pic>
      </p:grpSp>
      <p:grpSp>
        <p:nvGrpSpPr>
          <p:cNvPr id="387" name="Group 386">
            <a:extLst>
              <a:ext uri="{FF2B5EF4-FFF2-40B4-BE49-F238E27FC236}">
                <a16:creationId xmlns:a16="http://schemas.microsoft.com/office/drawing/2014/main" id="{EF534B78-1933-4787-A75B-FA0842DEE896}"/>
              </a:ext>
              <a:ext uri="{C183D7F6-B498-43B3-948B-1728B52AA6E4}">
                <adec:decorative xmlns:adec="http://schemas.microsoft.com/office/drawing/2017/decorative" val="1"/>
              </a:ext>
            </a:extLst>
          </p:cNvPr>
          <p:cNvGrpSpPr/>
          <p:nvPr/>
        </p:nvGrpSpPr>
        <p:grpSpPr>
          <a:xfrm>
            <a:off x="7884597" y="2598861"/>
            <a:ext cx="729144" cy="656917"/>
            <a:chOff x="5278519" y="4895832"/>
            <a:chExt cx="601246" cy="541689"/>
          </a:xfrm>
        </p:grpSpPr>
        <p:sp>
          <p:nvSpPr>
            <p:cNvPr id="388" name="Oval 387">
              <a:extLst>
                <a:ext uri="{FF2B5EF4-FFF2-40B4-BE49-F238E27FC236}">
                  <a16:creationId xmlns:a16="http://schemas.microsoft.com/office/drawing/2014/main" id="{A84F1387-2EA8-480E-AAD8-79EDE2638978}"/>
                </a:ext>
              </a:extLst>
            </p:cNvPr>
            <p:cNvSpPr/>
            <p:nvPr/>
          </p:nvSpPr>
          <p:spPr bwMode="auto">
            <a:xfrm>
              <a:off x="5327492" y="4899263"/>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9" name="Picture 388" descr="A picture containing text, clipart&#10;&#10;Description automatically generated">
              <a:extLst>
                <a:ext uri="{FF2B5EF4-FFF2-40B4-BE49-F238E27FC236}">
                  <a16:creationId xmlns:a16="http://schemas.microsoft.com/office/drawing/2014/main" id="{C37C9163-9D2B-49B3-997D-A90849951E41}"/>
                </a:ext>
              </a:extLst>
            </p:cNvPr>
            <p:cNvPicPr>
              <a:picLocks noChangeAspect="1"/>
            </p:cNvPicPr>
            <p:nvPr/>
          </p:nvPicPr>
          <p:blipFill rotWithShape="1">
            <a:blip r:embed="rId17"/>
            <a:srcRect r="59950"/>
            <a:stretch/>
          </p:blipFill>
          <p:spPr>
            <a:xfrm>
              <a:off x="5278519" y="4895832"/>
              <a:ext cx="601246" cy="541689"/>
            </a:xfrm>
            <a:prstGeom prst="rect">
              <a:avLst/>
            </a:prstGeom>
          </p:spPr>
        </p:pic>
      </p:grpSp>
      <p:grpSp>
        <p:nvGrpSpPr>
          <p:cNvPr id="390" name="Group 389">
            <a:extLst>
              <a:ext uri="{FF2B5EF4-FFF2-40B4-BE49-F238E27FC236}">
                <a16:creationId xmlns:a16="http://schemas.microsoft.com/office/drawing/2014/main" id="{81755153-A90E-480C-A0FF-6F8C45197ABC}"/>
              </a:ext>
              <a:ext uri="{C183D7F6-B498-43B3-948B-1728B52AA6E4}">
                <adec:decorative xmlns:adec="http://schemas.microsoft.com/office/drawing/2017/decorative" val="1"/>
              </a:ext>
            </a:extLst>
          </p:cNvPr>
          <p:cNvGrpSpPr/>
          <p:nvPr/>
        </p:nvGrpSpPr>
        <p:grpSpPr>
          <a:xfrm>
            <a:off x="2165837" y="4489525"/>
            <a:ext cx="648598" cy="648598"/>
            <a:chOff x="6909197" y="3468889"/>
            <a:chExt cx="534829" cy="534829"/>
          </a:xfrm>
        </p:grpSpPr>
        <p:sp>
          <p:nvSpPr>
            <p:cNvPr id="391" name="Oval 390">
              <a:extLst>
                <a:ext uri="{FF2B5EF4-FFF2-40B4-BE49-F238E27FC236}">
                  <a16:creationId xmlns:a16="http://schemas.microsoft.com/office/drawing/2014/main" id="{CB75C065-C4EF-4C33-9232-3F846BC93D2B}"/>
                </a:ext>
              </a:extLst>
            </p:cNvPr>
            <p:cNvSpPr/>
            <p:nvPr/>
          </p:nvSpPr>
          <p:spPr bwMode="auto">
            <a:xfrm>
              <a:off x="6909197" y="3468889"/>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92" name="Picture 391" descr="Qr code&#10;&#10;Description automatically generated">
              <a:extLst>
                <a:ext uri="{FF2B5EF4-FFF2-40B4-BE49-F238E27FC236}">
                  <a16:creationId xmlns:a16="http://schemas.microsoft.com/office/drawing/2014/main" id="{DB7C389F-2064-4D02-9028-23BD8B52C39C}"/>
                </a:ext>
              </a:extLst>
            </p:cNvPr>
            <p:cNvPicPr>
              <a:picLocks noChangeAspect="1"/>
            </p:cNvPicPr>
            <p:nvPr/>
          </p:nvPicPr>
          <p:blipFill>
            <a:blip r:embed="rId18"/>
            <a:stretch>
              <a:fillRect/>
            </a:stretch>
          </p:blipFill>
          <p:spPr>
            <a:xfrm>
              <a:off x="7021189" y="3571356"/>
              <a:ext cx="310844" cy="310844"/>
            </a:xfrm>
            <a:prstGeom prst="rect">
              <a:avLst/>
            </a:prstGeom>
          </p:spPr>
        </p:pic>
      </p:grpSp>
      <p:grpSp>
        <p:nvGrpSpPr>
          <p:cNvPr id="393" name="Group 392">
            <a:extLst>
              <a:ext uri="{FF2B5EF4-FFF2-40B4-BE49-F238E27FC236}">
                <a16:creationId xmlns:a16="http://schemas.microsoft.com/office/drawing/2014/main" id="{11449796-1812-4590-B489-120318E4D691}"/>
              </a:ext>
              <a:ext uri="{C183D7F6-B498-43B3-948B-1728B52AA6E4}">
                <adec:decorative xmlns:adec="http://schemas.microsoft.com/office/drawing/2017/decorative" val="1"/>
              </a:ext>
            </a:extLst>
          </p:cNvPr>
          <p:cNvGrpSpPr/>
          <p:nvPr/>
        </p:nvGrpSpPr>
        <p:grpSpPr>
          <a:xfrm>
            <a:off x="10442149" y="4477973"/>
            <a:ext cx="1512812" cy="648598"/>
            <a:chOff x="9906741" y="5103061"/>
            <a:chExt cx="1512812" cy="648598"/>
          </a:xfrm>
        </p:grpSpPr>
        <p:sp>
          <p:nvSpPr>
            <p:cNvPr id="394" name="Oval 393">
              <a:extLst>
                <a:ext uri="{FF2B5EF4-FFF2-40B4-BE49-F238E27FC236}">
                  <a16:creationId xmlns:a16="http://schemas.microsoft.com/office/drawing/2014/main" id="{249C057A-EEDA-4DC3-8755-9AAA19658B47}"/>
                </a:ext>
              </a:extLst>
            </p:cNvPr>
            <p:cNvSpPr/>
            <p:nvPr/>
          </p:nvSpPr>
          <p:spPr bwMode="auto">
            <a:xfrm>
              <a:off x="9906741" y="5103061"/>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5" name="Picture 394" descr="A picture containing graphical user interface&#10;&#10;Description automatically generated">
              <a:extLst>
                <a:ext uri="{FF2B5EF4-FFF2-40B4-BE49-F238E27FC236}">
                  <a16:creationId xmlns:a16="http://schemas.microsoft.com/office/drawing/2014/main" id="{ACBB2F76-1DA7-47A5-B5F8-01AEC015CE7B}"/>
                </a:ext>
              </a:extLst>
            </p:cNvPr>
            <p:cNvPicPr>
              <a:picLocks noChangeAspect="1"/>
            </p:cNvPicPr>
            <p:nvPr/>
          </p:nvPicPr>
          <p:blipFill>
            <a:blip r:embed="rId19"/>
            <a:stretch>
              <a:fillRect/>
            </a:stretch>
          </p:blipFill>
          <p:spPr>
            <a:xfrm>
              <a:off x="10099369" y="5255132"/>
              <a:ext cx="1320184" cy="365816"/>
            </a:xfrm>
            <a:prstGeom prst="rect">
              <a:avLst/>
            </a:prstGeom>
          </p:spPr>
        </p:pic>
      </p:grpSp>
      <p:grpSp>
        <p:nvGrpSpPr>
          <p:cNvPr id="397" name="Group 396">
            <a:extLst>
              <a:ext uri="{FF2B5EF4-FFF2-40B4-BE49-F238E27FC236}">
                <a16:creationId xmlns:a16="http://schemas.microsoft.com/office/drawing/2014/main" id="{624343A6-0099-4010-89CF-18EE5B38551A}"/>
              </a:ext>
              <a:ext uri="{C183D7F6-B498-43B3-948B-1728B52AA6E4}">
                <adec:decorative xmlns:adec="http://schemas.microsoft.com/office/drawing/2017/decorative" val="1"/>
              </a:ext>
            </a:extLst>
          </p:cNvPr>
          <p:cNvGrpSpPr/>
          <p:nvPr/>
        </p:nvGrpSpPr>
        <p:grpSpPr>
          <a:xfrm>
            <a:off x="4576474" y="2678917"/>
            <a:ext cx="648598" cy="648598"/>
            <a:chOff x="4226779" y="3424649"/>
            <a:chExt cx="648598" cy="648598"/>
          </a:xfrm>
        </p:grpSpPr>
        <p:sp>
          <p:nvSpPr>
            <p:cNvPr id="398" name="Oval 397">
              <a:extLst>
                <a:ext uri="{FF2B5EF4-FFF2-40B4-BE49-F238E27FC236}">
                  <a16:creationId xmlns:a16="http://schemas.microsoft.com/office/drawing/2014/main" id="{6012FCB8-B752-47DD-9C1C-35906B097AF3}"/>
                </a:ext>
              </a:extLst>
            </p:cNvPr>
            <p:cNvSpPr/>
            <p:nvPr/>
          </p:nvSpPr>
          <p:spPr bwMode="auto">
            <a:xfrm>
              <a:off x="4226779" y="3424649"/>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9" name="Picture 398" descr="Icon&#10;&#10;Description automatically generated">
              <a:extLst>
                <a:ext uri="{FF2B5EF4-FFF2-40B4-BE49-F238E27FC236}">
                  <a16:creationId xmlns:a16="http://schemas.microsoft.com/office/drawing/2014/main" id="{92A4FA0B-62DC-450C-9F7E-C4834E0B3020}"/>
                </a:ext>
              </a:extLst>
            </p:cNvPr>
            <p:cNvPicPr>
              <a:picLocks noChangeAspect="1"/>
            </p:cNvPicPr>
            <p:nvPr/>
          </p:nvPicPr>
          <p:blipFill>
            <a:blip r:embed="rId20"/>
            <a:stretch>
              <a:fillRect/>
            </a:stretch>
          </p:blipFill>
          <p:spPr>
            <a:xfrm>
              <a:off x="4338544" y="3503536"/>
              <a:ext cx="425069" cy="490825"/>
            </a:xfrm>
            <a:prstGeom prst="rect">
              <a:avLst/>
            </a:prstGeom>
          </p:spPr>
        </p:pic>
      </p:grpSp>
      <p:sp>
        <p:nvSpPr>
          <p:cNvPr id="400" name="TextBox 399">
            <a:extLst>
              <a:ext uri="{FF2B5EF4-FFF2-40B4-BE49-F238E27FC236}">
                <a16:creationId xmlns:a16="http://schemas.microsoft.com/office/drawing/2014/main" id="{102BFE7E-FCFF-4D09-9AD5-14B36C8DBF34}"/>
              </a:ext>
            </a:extLst>
          </p:cNvPr>
          <p:cNvSpPr txBox="1"/>
          <p:nvPr/>
        </p:nvSpPr>
        <p:spPr>
          <a:xfrm>
            <a:off x="2020377" y="5192070"/>
            <a:ext cx="2244169" cy="221599"/>
          </a:xfrm>
          <a:prstGeom prst="rect">
            <a:avLst/>
          </a:prstGeom>
          <a:noFill/>
        </p:spPr>
        <p:txBody>
          <a:bodyPr wrap="square" lIns="0" tIns="0" rIns="0" bIns="0" rtlCol="0">
            <a:spAutoFit/>
          </a:bodyPr>
          <a:lstStyle/>
          <a:p>
            <a:pPr lvl="0">
              <a:lnSpc>
                <a:spcPct val="90000"/>
              </a:lnSpc>
              <a:spcAft>
                <a:spcPts val="600"/>
              </a:spcAft>
              <a:defRPr/>
            </a:pPr>
            <a:r>
              <a:rPr lang="zh-CN" altLang="en-US" sz="1600" kern="0" dirty="0">
                <a:latin typeface="+mj-lt"/>
              </a:rPr>
              <a:t>开放容器倡议</a:t>
            </a:r>
            <a:endParaRPr kumimoji="0" lang="en-US" sz="1600" b="0" i="0" u="none" strike="noStrike" kern="0" cap="none" spc="0" normalizeH="0" baseline="0" noProof="0" dirty="0">
              <a:ln>
                <a:noFill/>
              </a:ln>
              <a:effectLst/>
              <a:uLnTx/>
              <a:uFillTx/>
              <a:latin typeface="+mj-lt"/>
            </a:endParaRPr>
          </a:p>
        </p:txBody>
      </p:sp>
      <p:sp>
        <p:nvSpPr>
          <p:cNvPr id="401" name="TextBox 400">
            <a:extLst>
              <a:ext uri="{FF2B5EF4-FFF2-40B4-BE49-F238E27FC236}">
                <a16:creationId xmlns:a16="http://schemas.microsoft.com/office/drawing/2014/main" id="{68F47B87-95D9-48E1-AE16-5AC849FC0F8D}"/>
              </a:ext>
            </a:extLst>
          </p:cNvPr>
          <p:cNvSpPr txBox="1"/>
          <p:nvPr/>
        </p:nvSpPr>
        <p:spPr>
          <a:xfrm>
            <a:off x="1186742" y="3695150"/>
            <a:ext cx="1627693"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KEDA</a:t>
            </a:r>
          </a:p>
        </p:txBody>
      </p:sp>
      <p:sp>
        <p:nvSpPr>
          <p:cNvPr id="402" name="TextBox 401">
            <a:extLst>
              <a:ext uri="{FF2B5EF4-FFF2-40B4-BE49-F238E27FC236}">
                <a16:creationId xmlns:a16="http://schemas.microsoft.com/office/drawing/2014/main" id="{86A51436-A99F-4113-AA4E-5F305E0F60A1}"/>
              </a:ext>
            </a:extLst>
          </p:cNvPr>
          <p:cNvSpPr txBox="1"/>
          <p:nvPr/>
        </p:nvSpPr>
        <p:spPr>
          <a:xfrm>
            <a:off x="2476324" y="2850722"/>
            <a:ext cx="1886448"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Virtual </a:t>
            </a:r>
            <a:r>
              <a:rPr kumimoji="0" lang="en-US" sz="1600" b="0" i="0" u="none" strike="noStrike" kern="0" cap="none" spc="0" normalizeH="0" baseline="0" noProof="0" dirty="0" err="1">
                <a:ln>
                  <a:noFill/>
                </a:ln>
                <a:effectLst/>
                <a:uLnTx/>
                <a:uFillTx/>
                <a:latin typeface="+mj-lt"/>
              </a:rPr>
              <a:t>Kubelet</a:t>
            </a:r>
            <a:endParaRPr kumimoji="0" lang="en-US" sz="1600" b="0" i="0" u="none" strike="noStrike" kern="0" cap="none" spc="0" normalizeH="0" baseline="0" noProof="0" dirty="0">
              <a:ln>
                <a:noFill/>
              </a:ln>
              <a:effectLst/>
              <a:uLnTx/>
              <a:uFillTx/>
              <a:latin typeface="+mj-lt"/>
            </a:endParaRPr>
          </a:p>
        </p:txBody>
      </p:sp>
      <p:sp>
        <p:nvSpPr>
          <p:cNvPr id="403" name="TextBox 402">
            <a:extLst>
              <a:ext uri="{FF2B5EF4-FFF2-40B4-BE49-F238E27FC236}">
                <a16:creationId xmlns:a16="http://schemas.microsoft.com/office/drawing/2014/main" id="{D6039BAE-D35F-4577-8294-0414AE8B11AA}"/>
              </a:ext>
            </a:extLst>
          </p:cNvPr>
          <p:cNvSpPr txBox="1"/>
          <p:nvPr/>
        </p:nvSpPr>
        <p:spPr>
          <a:xfrm>
            <a:off x="4431528" y="2495050"/>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Helm</a:t>
            </a:r>
          </a:p>
        </p:txBody>
      </p:sp>
      <p:sp>
        <p:nvSpPr>
          <p:cNvPr id="404" name="TextBox 403">
            <a:extLst>
              <a:ext uri="{FF2B5EF4-FFF2-40B4-BE49-F238E27FC236}">
                <a16:creationId xmlns:a16="http://schemas.microsoft.com/office/drawing/2014/main" id="{3909A37F-4B97-47DB-A8A4-9BFB98FC4163}"/>
              </a:ext>
            </a:extLst>
          </p:cNvPr>
          <p:cNvSpPr txBox="1"/>
          <p:nvPr/>
        </p:nvSpPr>
        <p:spPr>
          <a:xfrm>
            <a:off x="5191510" y="1979186"/>
            <a:ext cx="1336616" cy="553998"/>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err="1">
                <a:ln>
                  <a:noFill/>
                </a:ln>
                <a:solidFill>
                  <a:srgbClr val="FF0000"/>
                </a:solidFill>
                <a:effectLst/>
                <a:uLnTx/>
                <a:uFillTx/>
                <a:latin typeface="+mj-lt"/>
              </a:rPr>
              <a:t>Dapr</a:t>
            </a:r>
            <a:endParaRPr kumimoji="0" lang="en-US" sz="4000" b="0" i="0" u="none" strike="noStrike" kern="0" cap="none" spc="0" normalizeH="0" baseline="0" noProof="0" dirty="0">
              <a:ln>
                <a:noFill/>
              </a:ln>
              <a:solidFill>
                <a:srgbClr val="FF0000"/>
              </a:solidFill>
              <a:effectLst/>
              <a:uLnTx/>
              <a:uFillTx/>
              <a:latin typeface="+mj-lt"/>
            </a:endParaRPr>
          </a:p>
        </p:txBody>
      </p:sp>
      <p:sp>
        <p:nvSpPr>
          <p:cNvPr id="405" name="TextBox 404">
            <a:extLst>
              <a:ext uri="{FF2B5EF4-FFF2-40B4-BE49-F238E27FC236}">
                <a16:creationId xmlns:a16="http://schemas.microsoft.com/office/drawing/2014/main" id="{F6C99DA0-E060-4C24-87E3-A18FA1E96A97}"/>
              </a:ext>
            </a:extLst>
          </p:cNvPr>
          <p:cNvSpPr txBox="1"/>
          <p:nvPr/>
        </p:nvSpPr>
        <p:spPr>
          <a:xfrm>
            <a:off x="6690706" y="2265381"/>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CNAB</a:t>
            </a:r>
          </a:p>
        </p:txBody>
      </p:sp>
      <p:sp>
        <p:nvSpPr>
          <p:cNvPr id="406" name="TextBox 405">
            <a:extLst>
              <a:ext uri="{FF2B5EF4-FFF2-40B4-BE49-F238E27FC236}">
                <a16:creationId xmlns:a16="http://schemas.microsoft.com/office/drawing/2014/main" id="{94A5EA89-46D4-4C58-92E5-A511EDB96B7D}"/>
              </a:ext>
            </a:extLst>
          </p:cNvPr>
          <p:cNvSpPr txBox="1"/>
          <p:nvPr/>
        </p:nvSpPr>
        <p:spPr>
          <a:xfrm>
            <a:off x="8036461" y="2803471"/>
            <a:ext cx="1627693"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Draft</a:t>
            </a:r>
          </a:p>
        </p:txBody>
      </p:sp>
      <p:sp>
        <p:nvSpPr>
          <p:cNvPr id="407" name="TextBox 406">
            <a:extLst>
              <a:ext uri="{FF2B5EF4-FFF2-40B4-BE49-F238E27FC236}">
                <a16:creationId xmlns:a16="http://schemas.microsoft.com/office/drawing/2014/main" id="{A1D7E820-694C-4922-B7C5-A85F1D9CEF3B}"/>
              </a:ext>
            </a:extLst>
          </p:cNvPr>
          <p:cNvSpPr txBox="1"/>
          <p:nvPr/>
        </p:nvSpPr>
        <p:spPr>
          <a:xfrm>
            <a:off x="9539225" y="3170049"/>
            <a:ext cx="2415736"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Gatekeeper</a:t>
            </a:r>
          </a:p>
        </p:txBody>
      </p:sp>
      <p:sp>
        <p:nvSpPr>
          <p:cNvPr id="408" name="TextBox 407">
            <a:extLst>
              <a:ext uri="{FF2B5EF4-FFF2-40B4-BE49-F238E27FC236}">
                <a16:creationId xmlns:a16="http://schemas.microsoft.com/office/drawing/2014/main" id="{5FBA582B-4FE0-4BBD-B013-48C12E76A665}"/>
              </a:ext>
            </a:extLst>
          </p:cNvPr>
          <p:cNvSpPr txBox="1"/>
          <p:nvPr/>
        </p:nvSpPr>
        <p:spPr>
          <a:xfrm>
            <a:off x="10303212" y="3670504"/>
            <a:ext cx="2106005" cy="443198"/>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Open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Service Mesh</a:t>
            </a:r>
          </a:p>
        </p:txBody>
      </p:sp>
      <p:sp>
        <p:nvSpPr>
          <p:cNvPr id="409" name="TextBox 408">
            <a:extLst>
              <a:ext uri="{FF2B5EF4-FFF2-40B4-BE49-F238E27FC236}">
                <a16:creationId xmlns:a16="http://schemas.microsoft.com/office/drawing/2014/main" id="{74255214-1EF5-454D-BC98-760FA5D499D5}"/>
              </a:ext>
            </a:extLst>
          </p:cNvPr>
          <p:cNvSpPr txBox="1"/>
          <p:nvPr/>
        </p:nvSpPr>
        <p:spPr>
          <a:xfrm>
            <a:off x="8793581" y="4977720"/>
            <a:ext cx="3019262" cy="443198"/>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VS Code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Kubernetes </a:t>
            </a:r>
            <a:r>
              <a:rPr lang="zh-CN" altLang="en-US" sz="1600" kern="0" dirty="0">
                <a:latin typeface="+mj-lt"/>
              </a:rPr>
              <a:t>扩展</a:t>
            </a:r>
            <a:endParaRPr kumimoji="0" lang="en-US" sz="1600" b="0" i="0" u="none" strike="noStrike" kern="0" cap="none" spc="0" normalizeH="0" baseline="0" noProof="0" dirty="0">
              <a:ln>
                <a:noFill/>
              </a:ln>
              <a:effectLst/>
              <a:uLnTx/>
              <a:uFillTx/>
              <a:latin typeface="+mj-lt"/>
            </a:endParaRPr>
          </a:p>
        </p:txBody>
      </p:sp>
      <p:pic>
        <p:nvPicPr>
          <p:cNvPr id="9" name="Picture 8">
            <a:extLst>
              <a:ext uri="{FF2B5EF4-FFF2-40B4-BE49-F238E27FC236}">
                <a16:creationId xmlns:a16="http://schemas.microsoft.com/office/drawing/2014/main" id="{F7A120F1-3B65-4735-8BA2-B7379BAB775E}"/>
              </a:ext>
              <a:ext uri="{C183D7F6-B498-43B3-948B-1728B52AA6E4}">
                <adec:decorative xmlns:adec="http://schemas.microsoft.com/office/drawing/2017/decorative" val="1"/>
              </a:ext>
            </a:extLst>
          </p:cNvPr>
          <p:cNvPicPr>
            <a:picLocks noChangeAspect="1"/>
          </p:cNvPicPr>
          <p:nvPr/>
        </p:nvPicPr>
        <p:blipFill rotWithShape="1">
          <a:blip r:embed="rId21"/>
          <a:srcRect r="71487"/>
          <a:stretch/>
        </p:blipFill>
        <p:spPr>
          <a:xfrm>
            <a:off x="5995956" y="4409363"/>
            <a:ext cx="944264" cy="843210"/>
          </a:xfrm>
          <a:prstGeom prst="rect">
            <a:avLst/>
          </a:prstGeom>
        </p:spPr>
      </p:pic>
      <p:pic>
        <p:nvPicPr>
          <p:cNvPr id="81" name="Picture 4">
            <a:extLst>
              <a:ext uri="{FF2B5EF4-FFF2-40B4-BE49-F238E27FC236}">
                <a16:creationId xmlns:a16="http://schemas.microsoft.com/office/drawing/2014/main" id="{ED710464-4437-4525-BFF0-104F032BB32F}"/>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2860" y="4676772"/>
            <a:ext cx="287679" cy="28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9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4"/>
                                        </p:tgtEl>
                                        <p:attrNameLst>
                                          <p:attrName>style.visibility</p:attrName>
                                        </p:attrNameLst>
                                      </p:cBhvr>
                                      <p:to>
                                        <p:strVal val="visible"/>
                                      </p:to>
                                    </p:set>
                                    <p:anim calcmode="lin" valueType="num">
                                      <p:cBhvr additive="base">
                                        <p:cTn id="7" dur="500" fill="hold"/>
                                        <p:tgtEl>
                                          <p:spTgt spid="404"/>
                                        </p:tgtEl>
                                        <p:attrNameLst>
                                          <p:attrName>ppt_x</p:attrName>
                                        </p:attrNameLst>
                                      </p:cBhvr>
                                      <p:tavLst>
                                        <p:tav tm="0">
                                          <p:val>
                                            <p:strVal val="#ppt_x"/>
                                          </p:val>
                                        </p:tav>
                                        <p:tav tm="100000">
                                          <p:val>
                                            <p:strVal val="#ppt_x"/>
                                          </p:val>
                                        </p:tav>
                                      </p:tavLst>
                                    </p:anim>
                                    <p:anim calcmode="lin" valueType="num">
                                      <p:cBhvr additive="base">
                                        <p:cTn id="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879007147"/>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3"/>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3"/>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4"/>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6"/>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6"/>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6"/>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5</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887583809"/>
              </p:ext>
            </p:extLst>
          </p:nvPr>
        </p:nvGraphicFramePr>
        <p:xfrm>
          <a:off x="2478056" y="1199773"/>
          <a:ext cx="2078209" cy="319396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5"/>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8"/>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9"/>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3"/>
                        </a:rPr>
                        <a:t>RabbitMQ</a:t>
                      </a:r>
                      <a:endParaRPr lang="en-US" sz="1400" b="0" i="0" u="none" strike="noStrike" dirty="0">
                        <a:solidFill>
                          <a:srgbClr val="3176D9"/>
                        </a:solidFill>
                        <a:effectLst/>
                        <a:latin typeface="open sans" panose="020B0606030504020204" pitchFamily="34" charset="0"/>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err="1">
                          <a:solidFill>
                            <a:srgbClr val="3176D9"/>
                          </a:solidFill>
                          <a:effectLst/>
                          <a:latin typeface="open sans" panose="020B0606030504020204" pitchFamily="34" charset="0"/>
                        </a:rPr>
                        <a:t>roctkemq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8"/>
                        </a:rPr>
                        <a:t>Local file (for Development)</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14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extLst>
              <p:ext uri="{D42A27DB-BD31-4B8C-83A1-F6EECF244321}">
                <p14:modId xmlns:p14="http://schemas.microsoft.com/office/powerpoint/2010/main" val="2094856612"/>
              </p:ext>
            </p:extLst>
          </p:nvPr>
        </p:nvGraphicFramePr>
        <p:xfrm>
          <a:off x="5224182" y="1334706"/>
          <a:ext cx="1742552" cy="339027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rPr>
                        <a:t>zeebe</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extLst>
              <p:ext uri="{D42A27DB-BD31-4B8C-83A1-F6EECF244321}">
                <p14:modId xmlns:p14="http://schemas.microsoft.com/office/powerpoint/2010/main" val="393493175"/>
              </p:ext>
            </p:extLst>
          </p:nvPr>
        </p:nvGraphicFramePr>
        <p:xfrm>
          <a:off x="9548803" y="5720474"/>
          <a:ext cx="1774958" cy="75528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Consul</a:t>
                      </a: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3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extLst>
              <p:ext uri="{D42A27DB-BD31-4B8C-83A1-F6EECF244321}">
                <p14:modId xmlns:p14="http://schemas.microsoft.com/office/powerpoint/2010/main" val="2094093839"/>
              </p:ext>
            </p:extLst>
          </p:nvPr>
        </p:nvGraphicFramePr>
        <p:xfrm>
          <a:off x="9926019" y="3094918"/>
          <a:ext cx="1972188" cy="1101136"/>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3028501065"/>
                    </a:ext>
                  </a:extLst>
                </a:gridCol>
              </a:tblGrid>
              <a:tr h="845035">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Blob Storage</a:t>
                      </a: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800" b="0" i="0" u="none" strike="noStrike" kern="1200" dirty="0" err="1">
                          <a:solidFill>
                            <a:schemeClr val="dk1"/>
                          </a:solidFill>
                          <a:effectLst/>
                          <a:latin typeface="+mn-lt"/>
                          <a:ea typeface="+mn-ea"/>
                          <a:cs typeface="+mn-cs"/>
                          <a:hlinkClick r:id="rId68"/>
                        </a:rPr>
                        <a:t>dingtalk</a:t>
                      </a:r>
                      <a:r>
                        <a:rPr lang="en-US" altLang="zh-CN" sz="1800" b="0"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webhook</a:t>
                      </a:r>
                      <a:r>
                        <a:rPr lang="en-US" altLang="zh-CN" sz="1800" b="0" i="0" kern="1200" dirty="0">
                          <a:solidFill>
                            <a:schemeClr val="dk1"/>
                          </a:solidFill>
                          <a:effectLst/>
                          <a:latin typeface="+mn-lt"/>
                          <a:ea typeface="+mn-ea"/>
                          <a:cs typeface="+mn-cs"/>
                        </a:rPr>
                        <a:t>/</a:t>
                      </a: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Nacos</a:t>
                      </a:r>
                      <a:endParaRPr lang="en-US" sz="1800" b="0" i="0" u="none" strike="noStrike" kern="1200" dirty="0">
                        <a:solidFill>
                          <a:schemeClr val="dk1"/>
                        </a:solidFill>
                        <a:effectLst/>
                        <a:latin typeface="+mn-lt"/>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rocketmq</a:t>
                      </a:r>
                      <a:endParaRPr lang="en-US" sz="1400" b="0" i="0" u="none" strike="noStrike" kern="1200" dirty="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a:t>
            </a:r>
            <a:r>
              <a:rPr lang="en-US" sz="2400" dirty="0" err="1"/>
              <a:t>AliCloud</a:t>
            </a:r>
            <a:endParaRPr lang="en-US" sz="2400" dirty="0"/>
          </a:p>
        </p:txBody>
      </p:sp>
    </p:spTree>
    <p:extLst>
      <p:ext uri="{BB962C8B-B14F-4D97-AF65-F5344CB8AC3E}">
        <p14:creationId xmlns:p14="http://schemas.microsoft.com/office/powerpoint/2010/main" val="53283466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189</TotalTime>
  <Words>2608</Words>
  <Application>Microsoft Office PowerPoint</Application>
  <PresentationFormat>宽屏</PresentationFormat>
  <Paragraphs>381</Paragraphs>
  <Slides>22</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-apple-system</vt:lpstr>
      <vt:lpstr>Courier</vt:lpstr>
      <vt:lpstr>Helvetica Neue</vt:lpstr>
      <vt:lpstr>PingFang SC</vt:lpstr>
      <vt:lpstr>Arial</vt:lpstr>
      <vt:lpstr>Calibri</vt:lpstr>
      <vt:lpstr>Calibri Light</vt:lpstr>
      <vt:lpstr>Consolas</vt:lpstr>
      <vt:lpstr>open sans</vt:lpstr>
      <vt:lpstr>Segoe UI</vt:lpstr>
      <vt:lpstr>Segoe UI Semibold</vt:lpstr>
      <vt:lpstr>Segoe UI Semilight</vt:lpstr>
      <vt:lpstr>Wingdings</vt:lpstr>
      <vt:lpstr>Office Theme</vt:lpstr>
      <vt:lpstr>使用 Dapr 轻松构建微服务</vt:lpstr>
      <vt:lpstr>微服务为什么很难?</vt:lpstr>
      <vt:lpstr>Kubernetes 企业级设计</vt:lpstr>
      <vt:lpstr>PowerPoint 演示文稿</vt:lpstr>
      <vt:lpstr>PowerPoint 演示文稿</vt:lpstr>
      <vt:lpstr>微服务构建块</vt:lpstr>
      <vt:lpstr>微服务构建块</vt:lpstr>
      <vt:lpstr>PowerPoint 演示文稿</vt:lpstr>
      <vt:lpstr>75 Dapr Components</vt:lpstr>
      <vt:lpstr>PowerPoint 演示文稿</vt:lpstr>
      <vt:lpstr>PowerPoint 演示文稿</vt:lpstr>
      <vt:lpstr>Demo</vt:lpstr>
      <vt:lpstr>PowerPoint 演示文稿</vt:lpstr>
      <vt:lpstr>Dapr Workflows Activate Logic Apps workflows from Dapr</vt:lpstr>
      <vt:lpstr>Dapr Functions Extension Dapr extension for Functions that uses Dapr building blocks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25</cp:revision>
  <dcterms:created xsi:type="dcterms:W3CDTF">2021-02-02T01:56:42Z</dcterms:created>
  <dcterms:modified xsi:type="dcterms:W3CDTF">2021-05-29T14:01:19Z</dcterms:modified>
</cp:coreProperties>
</file>