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1933" r:id="rId2"/>
    <p:sldId id="2076137638" r:id="rId3"/>
    <p:sldId id="2076137694" r:id="rId4"/>
    <p:sldId id="2076137679" r:id="rId5"/>
    <p:sldId id="2076137680" r:id="rId6"/>
    <p:sldId id="2076137699" r:id="rId7"/>
    <p:sldId id="2076137624" r:id="rId8"/>
    <p:sldId id="2076137684" r:id="rId9"/>
    <p:sldId id="2076136803" r:id="rId10"/>
    <p:sldId id="2076137707" r:id="rId11"/>
    <p:sldId id="2076137710" r:id="rId12"/>
    <p:sldId id="2076137709" r:id="rId13"/>
    <p:sldId id="2076137711" r:id="rId14"/>
    <p:sldId id="2076137708" r:id="rId15"/>
    <p:sldId id="20761367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0657" autoAdjust="0"/>
  </p:normalViewPr>
  <p:slideViewPr>
    <p:cSldViewPr snapToGrid="0" snapToObjects="1">
      <p:cViewPr varScale="1">
        <p:scale>
          <a:sx n="88" d="100"/>
          <a:sy n="88"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57E9B-E15D-664F-9D3E-524765B3BCAA}" type="datetimeFigureOut">
              <a:rPr lang="en-US" smtClean="0"/>
              <a:t>3/13/2021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C998C-04F4-BA42-802D-8E4C87E23956}" type="slidenum">
              <a:rPr lang="en-US" smtClean="0"/>
              <a:t>‹#›</a:t>
            </a:fld>
            <a:endParaRPr lang="en-US"/>
          </a:p>
        </p:txBody>
      </p:sp>
    </p:spTree>
    <p:extLst>
      <p:ext uri="{BB962C8B-B14F-4D97-AF65-F5344CB8AC3E}">
        <p14:creationId xmlns:p14="http://schemas.microsoft.com/office/powerpoint/2010/main" val="39734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Dapr</a:t>
            </a:r>
            <a:r>
              <a:rPr lang="en-US" altLang="zh-CN" dirty="0"/>
              <a:t> </a:t>
            </a:r>
            <a:r>
              <a:rPr lang="zh-CN" altLang="en-US" dirty="0"/>
              <a:t>是一个支持任何语言、运行框架、任何地方的分布式应用程序运行时，我将聚焦于</a:t>
            </a:r>
            <a:r>
              <a:rPr lang="en-US" altLang="zh-CN" dirty="0"/>
              <a:t>dotnet </a:t>
            </a:r>
            <a:r>
              <a:rPr lang="zh-CN" altLang="en-US" dirty="0"/>
              <a:t>平台来介绍</a:t>
            </a:r>
            <a:r>
              <a:rPr lang="en-US" altLang="zh-CN" dirty="0" err="1"/>
              <a:t>Dapr</a:t>
            </a:r>
            <a:r>
              <a:rPr lang="zh-CN" altLang="en-US"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3/13/2021 9:44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9451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3</a:t>
            </a:fld>
            <a:endParaRPr lang="en-US"/>
          </a:p>
        </p:txBody>
      </p:sp>
    </p:spTree>
    <p:extLst>
      <p:ext uri="{BB962C8B-B14F-4D97-AF65-F5344CB8AC3E}">
        <p14:creationId xmlns:p14="http://schemas.microsoft.com/office/powerpoint/2010/main" val="144802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5</a:t>
            </a:fld>
            <a:endParaRPr lang="en-US"/>
          </a:p>
        </p:txBody>
      </p:sp>
    </p:spTree>
    <p:extLst>
      <p:ext uri="{BB962C8B-B14F-4D97-AF65-F5344CB8AC3E}">
        <p14:creationId xmlns:p14="http://schemas.microsoft.com/office/powerpoint/2010/main" val="3287541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3/13/2021 9:44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835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how do you get that magical sidecar that does all these things? </a:t>
            </a:r>
          </a:p>
          <a:p>
            <a:pPr marL="171450" indent="-171450">
              <a:buFont typeface="Arial" panose="020B0604020202020204" pitchFamily="34" charset="0"/>
              <a:buChar char="•"/>
            </a:pPr>
            <a:r>
              <a:rPr lang="en-US" dirty="0"/>
              <a:t>Well, on k8s, that’s as simple as decorating your deployment with a few annotations (2 required, enabled, app-id, but there is more)</a:t>
            </a:r>
          </a:p>
          <a:p>
            <a:pPr marL="171450" indent="-171450">
              <a:buFont typeface="Arial" panose="020B0604020202020204" pitchFamily="34" charset="0"/>
              <a:buChar char="•"/>
            </a:pPr>
            <a:r>
              <a:rPr lang="en-US" dirty="0"/>
              <a:t>Dapr will inject a sidecar into your Pod, and your app has the same API you had on your laptop during the development </a:t>
            </a:r>
          </a:p>
          <a:p>
            <a:pPr marL="171450" indent="-171450">
              <a:buFont typeface="Arial" panose="020B0604020202020204" pitchFamily="34" charset="0"/>
              <a:buChar char="•"/>
            </a:pPr>
            <a:r>
              <a:rPr lang="en-US" dirty="0"/>
              <a:t>In a standalone mode (or self-hosted as it is sometimes called) you use the “</a:t>
            </a:r>
            <a:r>
              <a:rPr lang="en-US" dirty="0" err="1"/>
              <a:t>dapr</a:t>
            </a:r>
            <a:r>
              <a:rPr lang="en-US" dirty="0"/>
              <a:t> run” command with a few flags</a:t>
            </a:r>
          </a:p>
          <a:p>
            <a:pPr marL="171450" indent="-171450">
              <a:buFont typeface="Arial" panose="020B0604020202020204" pitchFamily="34" charset="0"/>
              <a:buChar char="•"/>
            </a:pPr>
            <a:r>
              <a:rPr lang="en-US" dirty="0"/>
              <a:t>Whether this is Java, C#, Go, Python or compiled executable </a:t>
            </a:r>
          </a:p>
        </p:txBody>
      </p:sp>
      <p:sp>
        <p:nvSpPr>
          <p:cNvPr id="4" name="Slide Number Placeholder 3"/>
          <p:cNvSpPr>
            <a:spLocks noGrp="1"/>
          </p:cNvSpPr>
          <p:nvPr>
            <p:ph type="sldNum" sz="quarter" idx="5"/>
          </p:nvPr>
        </p:nvSpPr>
        <p:spPr/>
        <p:txBody>
          <a:bodyPr/>
          <a:lstStyle/>
          <a:p>
            <a:fld id="{109580C0-206E-3042-993A-50E6ACAAE1B4}" type="slidenum">
              <a:rPr lang="en-US" smtClean="0"/>
              <a:t>10</a:t>
            </a:fld>
            <a:endParaRPr lang="en-US" dirty="0"/>
          </a:p>
        </p:txBody>
      </p:sp>
    </p:spTree>
    <p:extLst>
      <p:ext uri="{BB962C8B-B14F-4D97-AF65-F5344CB8AC3E}">
        <p14:creationId xmlns:p14="http://schemas.microsoft.com/office/powerpoint/2010/main" val="114651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3/13/2021 9:44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76470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D05A-B2A5-944F-8FB2-110D6C2A4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52D8D-94F4-DA4C-B4B1-B382B073A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8F968-2F0C-2C45-A51F-68812CFF8EE3}"/>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9D94771C-03B1-B348-AFE5-8DA390F6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27F8-D236-ED4C-9FFF-71C05142FD02}"/>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8604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FBBC-5C61-5D43-87D0-6E3825EFB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3412B-714F-DC4E-BB38-675C43ABE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4A329-FB2D-B94B-8D85-8998939C4046}"/>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0A42815F-E0BF-1146-B90A-4DB17DA3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49890-6508-0540-A7C9-66351663A569}"/>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633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1924-E5BC-8146-AB27-443887633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38CCA-2E8F-524D-9681-85E685BC9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A969-C258-7344-A132-071D6F04204D}"/>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707CF0CE-8C2A-064D-9D59-90682253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6802B-8786-914F-9F3D-7C98DFE26577}"/>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91990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8032027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6277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734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CDAD-3D49-9B4A-A81B-93D83F960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D880D-B8B0-924B-A288-1A71E28E5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259E-BA18-EB4C-B19E-0BA145851810}"/>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84886E6A-85E7-1146-91A8-C90DB7E8D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B8BD6-623F-3C4A-AFAE-8E967A799F23}"/>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3694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DA1-B9BE-1B4E-9ADE-F6063C34E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A49230-8692-A34C-88BE-8FD784421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27807-2CE9-A942-ADA5-E75BE5FB8528}"/>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B7F4FAF2-6D03-B944-81DE-590BB4498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7ACBE-4A4C-D843-A9B3-47E3256C17D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713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3068-FD3C-3A4D-8995-685133AB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6D875-C161-8242-923E-268766280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45287-F649-CF41-95B5-AB79417B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4177F-4351-F64C-ADB2-69BCB556B782}"/>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6" name="Footer Placeholder 5">
            <a:extLst>
              <a:ext uri="{FF2B5EF4-FFF2-40B4-BE49-F238E27FC236}">
                <a16:creationId xmlns:a16="http://schemas.microsoft.com/office/drawing/2014/main" id="{AE88F58E-5B35-6147-90BB-18F05CD88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FA3C4-6A8F-5D46-B5B1-831E90CCE2CE}"/>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7543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63D7-2520-2148-A148-467C0FF2B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7E77C-7E67-7640-8461-2CF5DA93E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2D84D-92F5-8048-BD24-1DEFBE37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EDFBF-E869-2D4B-92BB-2C652FF4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F0AB9-8D26-694D-B60F-839A3F49E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68834-639C-5E49-AA87-5B2C82DB637A}"/>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8" name="Footer Placeholder 7">
            <a:extLst>
              <a:ext uri="{FF2B5EF4-FFF2-40B4-BE49-F238E27FC236}">
                <a16:creationId xmlns:a16="http://schemas.microsoft.com/office/drawing/2014/main" id="{EDF38D6C-DA7F-0E4E-89FA-1989A1398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A32E4-D17E-F14A-9022-6DE6B7FD8F41}"/>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4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54A8-C728-1D4D-ADA2-25CF0E83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15FFC-C775-C046-A9A1-CF9496141342}"/>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4" name="Footer Placeholder 3">
            <a:extLst>
              <a:ext uri="{FF2B5EF4-FFF2-40B4-BE49-F238E27FC236}">
                <a16:creationId xmlns:a16="http://schemas.microsoft.com/office/drawing/2014/main" id="{71ECD6D1-AFD4-8542-ACA5-B77998505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3A118-521E-794C-A7FC-DAFC1DEF3F3D}"/>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7791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277CD-F35B-8046-8B3D-9EA25DC586C8}"/>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3" name="Footer Placeholder 2">
            <a:extLst>
              <a:ext uri="{FF2B5EF4-FFF2-40B4-BE49-F238E27FC236}">
                <a16:creationId xmlns:a16="http://schemas.microsoft.com/office/drawing/2014/main" id="{06F7E995-2290-2D4A-AF9A-BD4AFA8C0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E2E18-CCA2-CA43-9A5D-E3A8391CAFB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2266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D3C-B198-8648-93BC-8584EAF10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3D26D-9355-C746-A86B-7841BA9F1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029460-DBD2-0745-B5AB-EBD9E9274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1B0A-30B9-AC46-B146-0B92BC726CED}"/>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6" name="Footer Placeholder 5">
            <a:extLst>
              <a:ext uri="{FF2B5EF4-FFF2-40B4-BE49-F238E27FC236}">
                <a16:creationId xmlns:a16="http://schemas.microsoft.com/office/drawing/2014/main" id="{390D5D7C-FD60-9B4E-BE0A-43AEC9423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261A6-40CB-8646-992D-4094306021C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27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BFEA-E2F9-D345-BFE1-B64D543D8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0C409-79E3-B24E-A3E1-6CDB7B43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46719-21BF-BA4F-9125-87EAFA946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7C9D-2C5F-504F-9458-8D72F5FBB9A9}"/>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6" name="Footer Placeholder 5">
            <a:extLst>
              <a:ext uri="{FF2B5EF4-FFF2-40B4-BE49-F238E27FC236}">
                <a16:creationId xmlns:a16="http://schemas.microsoft.com/office/drawing/2014/main" id="{50D03CE1-1BD5-F44B-908F-65573414C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ECDF5-3EC2-9745-85C7-8D61186630C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48761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5B03A-3FC8-A048-BF51-0D39FE6E2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9166-BF70-6343-AE62-FD8EAAE89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B4A8-9B46-9E4A-B02B-6660393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C117F442-B619-5C42-82C1-1D7DC7AD1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1F4EA-B511-CF46-8212-79348D5A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7F-3FD8-2042-B060-7B8CC23615E9}" type="slidenum">
              <a:rPr lang="en-US" smtClean="0"/>
              <a:t>‹#›</a:t>
            </a:fld>
            <a:endParaRPr lang="en-US"/>
          </a:p>
        </p:txBody>
      </p:sp>
    </p:spTree>
    <p:extLst>
      <p:ext uri="{BB962C8B-B14F-4D97-AF65-F5344CB8AC3E}">
        <p14:creationId xmlns:p14="http://schemas.microsoft.com/office/powerpoint/2010/main" val="408486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customers.microsoft.com/en-us/story/1335733425802443016-ignition-group-speeds-development-and-payment-processing-using-dapr-and-azure" TargetMode="External"/><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s://customers.microsoft.com/en-us/story/1336089737047375040-zeiss-accelerates-cloud-first-development-on-azure-and-streamlines-order-process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tnet.microsoft.com/learn/aspnet/microservices-architecture#ebook-dapr-swimlane" TargetMode="External"/><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hyperlink" Target="https://github.com/dotnet-architecture/eShopOnDapr"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2.sv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6" Type="http://schemas.openxmlformats.org/officeDocument/2006/relationships/hyperlink" Target="https://docs.dapr.io/operations/components/setup-state-store/supported-state-stores/setup-azure-cosmosdb/" TargetMode="External"/><Relationship Id="rId21" Type="http://schemas.openxmlformats.org/officeDocument/2006/relationships/hyperlink" Target="https://docs.dapr.io/operations/components/setup-state-store/supported-state-stores/setup-mongodb/" TargetMode="External"/><Relationship Id="rId34" Type="http://schemas.openxmlformats.org/officeDocument/2006/relationships/hyperlink" Target="https://docs.dapr.io/operations/components/setup-secret-store/supported-secret-stores/gcp-secret-manager/" TargetMode="External"/><Relationship Id="rId42" Type="http://schemas.openxmlformats.org/officeDocument/2006/relationships/hyperlink" Target="https://docs.dapr.io/operations/components/setup-bindings/supported-bindings/influxdb/" TargetMode="External"/><Relationship Id="rId47" Type="http://schemas.openxmlformats.org/officeDocument/2006/relationships/hyperlink" Target="https://docs.dapr.io/operations/components/setup-bindings/supported-bindings/rabbitmq/" TargetMode="External"/><Relationship Id="rId50" Type="http://schemas.openxmlformats.org/officeDocument/2006/relationships/hyperlink" Target="https://docs.dapr.io/operations/components/setup-bindings/supported-bindings/twitter/" TargetMode="External"/><Relationship Id="rId55" Type="http://schemas.openxmlformats.org/officeDocument/2006/relationships/hyperlink" Target="https://docs.dapr.io/operations/components/setup-bindings/supported-bindings/sqs/" TargetMode="External"/><Relationship Id="rId63" Type="http://schemas.openxmlformats.org/officeDocument/2006/relationships/hyperlink" Target="https://docs.dapr.io/operations/components/setup-bindings/supported-bindings/signalr/" TargetMode="External"/><Relationship Id="rId7" Type="http://schemas.openxmlformats.org/officeDocument/2006/relationships/hyperlink" Target="https://docs.dapr.io/operations/components/setup-pubsub/supported-pubsub/setup-gcp/" TargetMode="External"/><Relationship Id="rId2" Type="http://schemas.openxmlformats.org/officeDocument/2006/relationships/hyperlink" Target="https://docs.dapr.io/operations/components/setup-pubsub/supported-pubsub/setup-redis-pubsub/" TargetMode="External"/><Relationship Id="rId16" Type="http://schemas.openxmlformats.org/officeDocument/2006/relationships/hyperlink" Target="https://docs.dapr.io/operations/components/setup-state-store/supported-state-stores/setup-couchbase/" TargetMode="External"/><Relationship Id="rId29" Type="http://schemas.openxmlformats.org/officeDocument/2006/relationships/hyperlink" Target="https://docs.dapr.io/operations/components/setup-state-store/supported-state-stores/setup-azure-blobstorage/" TargetMode="External"/><Relationship Id="rId11" Type="http://schemas.openxmlformats.org/officeDocument/2006/relationships/hyperlink" Target="https://docs.dapr.io/operations/components/setup-pubsub/supported-pubsub/setup-pulsar/" TargetMode="External"/><Relationship Id="rId24" Type="http://schemas.openxmlformats.org/officeDocument/2006/relationships/hyperlink" Target="https://docs.dapr.io/operations/components/setup-state-store/supported-state-stores/setup-redis/" TargetMode="External"/><Relationship Id="rId32" Type="http://schemas.openxmlformats.org/officeDocument/2006/relationships/hyperlink" Target="https://docs.dapr.io/operations/components/setup-secret-store/supported-secret-stores/azure-keyvault-managed-identity/" TargetMode="External"/><Relationship Id="rId37" Type="http://schemas.openxmlformats.org/officeDocument/2006/relationships/hyperlink" Target="https://docs.dapr.io/operations/components/setup-secret-store/supported-secret-stores/envvar-secret-store/" TargetMode="External"/><Relationship Id="rId40" Type="http://schemas.openxmlformats.org/officeDocument/2006/relationships/hyperlink" Target="https://docs.dapr.io/operations/components/setup-bindings/supported-bindings/cron/" TargetMode="External"/><Relationship Id="rId45" Type="http://schemas.openxmlformats.org/officeDocument/2006/relationships/hyperlink" Target="https://docs.dapr.io/operations/components/setup-bindings/supported-bindings/mqtt/" TargetMode="External"/><Relationship Id="rId53" Type="http://schemas.openxmlformats.org/officeDocument/2006/relationships/hyperlink" Target="https://docs.dapr.io/operations/components/setup-bindings/supported-bindings/s3/" TargetMode="External"/><Relationship Id="rId58" Type="http://schemas.openxmlformats.org/officeDocument/2006/relationships/hyperlink" Target="https://docs.dapr.io/operations/components/setup-bindings/supported-bindings/gcpbucket/" TargetMode="External"/><Relationship Id="rId66" Type="http://schemas.openxmlformats.org/officeDocument/2006/relationships/hyperlink" Target="https://github.com/dapr/components-contrib/tree/master/middleware/http" TargetMode="External"/><Relationship Id="rId5" Type="http://schemas.openxmlformats.org/officeDocument/2006/relationships/hyperlink" Target="https://docs.dapr.io/operations/components/setup-pubsub/supported-pubsub/setup-azure-eventhubs/" TargetMode="External"/><Relationship Id="rId61" Type="http://schemas.openxmlformats.org/officeDocument/2006/relationships/hyperlink" Target="https://docs.dapr.io/operations/components/setup-bindings/supported-bindings/cosmosdb/" TargetMode="External"/><Relationship Id="rId19" Type="http://schemas.openxmlformats.org/officeDocument/2006/relationships/hyperlink" Target="https://docs.dapr.io/operations/components/setup-state-store/supported-state-stores/setup-hazelcast/" TargetMode="External"/><Relationship Id="rId14" Type="http://schemas.openxmlformats.org/officeDocument/2006/relationships/hyperlink" Target="https://docs.dapr.io/operations/components/setup-state-store/supported-state-stores/setup-cassandra/" TargetMode="External"/><Relationship Id="rId22" Type="http://schemas.openxmlformats.org/officeDocument/2006/relationships/hyperlink" Target="https://docs.dapr.io/operations/components/setup-state-store/supported-state-stores/setup-postgresql/" TargetMode="External"/><Relationship Id="rId27" Type="http://schemas.openxmlformats.org/officeDocument/2006/relationships/hyperlink" Target="https://docs.dapr.io/operations/components/setup-state-store/supported-state-stores/setup-sqlserver/" TargetMode="External"/><Relationship Id="rId30" Type="http://schemas.openxmlformats.org/officeDocument/2006/relationships/hyperlink" Target="https://docs.dapr.io/operations/components/setup-state-store/supported-state-stores/setup-firestore/" TargetMode="External"/><Relationship Id="rId35" Type="http://schemas.openxmlformats.org/officeDocument/2006/relationships/hyperlink" Target="https://docs.dapr.io/operations/components/setup-secret-store/supported-secret-stores/hashicorp-vault/" TargetMode="External"/><Relationship Id="rId43" Type="http://schemas.openxmlformats.org/officeDocument/2006/relationships/hyperlink" Target="https://docs.dapr.io/operations/components/setup-bindings/supported-bindings/kafka/" TargetMode="External"/><Relationship Id="rId48" Type="http://schemas.openxmlformats.org/officeDocument/2006/relationships/hyperlink" Target="https://docs.dapr.io/operations/components/setup-bindings/supported-bindings/redis/" TargetMode="External"/><Relationship Id="rId56" Type="http://schemas.openxmlformats.org/officeDocument/2006/relationships/hyperlink" Target="https://docs.dapr.io/operations/components/setup-bindings/supported-bindings/kinesis/" TargetMode="External"/><Relationship Id="rId64" Type="http://schemas.openxmlformats.org/officeDocument/2006/relationships/hyperlink" Target="https://docs.dapr.io/operations/components/setup-bindings/supported-bindings/storagequeues/" TargetMode="External"/><Relationship Id="rId8" Type="http://schemas.openxmlformats.org/officeDocument/2006/relationships/hyperlink" Target="https://docs.dapr.io/operations/components/setup-pubsub/supported-pubsub/setup-hazelcast/" TargetMode="External"/><Relationship Id="rId51" Type="http://schemas.openxmlformats.org/officeDocument/2006/relationships/hyperlink" Target="https://docs.dapr.io/operations/components/setup-bindings/supported-bindings/sendgrid/" TargetMode="External"/><Relationship Id="rId3" Type="http://schemas.openxmlformats.org/officeDocument/2006/relationships/hyperlink" Target="https://docs.dapr.io/operations/components/setup-pubsub/supported-pubsub/setup-apache-kafka/" TargetMode="External"/><Relationship Id="rId12" Type="http://schemas.openxmlformats.org/officeDocument/2006/relationships/hyperlink" Target="https://docs.dapr.io/operations/components/setup-pubsub/supported-pubsub/setup-rabbitmq/" TargetMode="External"/><Relationship Id="rId17" Type="http://schemas.openxmlformats.org/officeDocument/2006/relationships/hyperlink" Target="https://docs.dapr.io/operations/components/setup-state-store/supported-state-stores/setup-etcd/" TargetMode="External"/><Relationship Id="rId25" Type="http://schemas.openxmlformats.org/officeDocument/2006/relationships/hyperlink" Target="https://docs.dapr.io/operations/components/setup-state-store/supported-state-stores/setup-zookeeper/" TargetMode="External"/><Relationship Id="rId33" Type="http://schemas.openxmlformats.org/officeDocument/2006/relationships/hyperlink" Target="https://docs.dapr.io/operations/components/setup-secret-store/supported-secret-stores/aws-secret-manager/" TargetMode="External"/><Relationship Id="rId38" Type="http://schemas.openxmlformats.org/officeDocument/2006/relationships/hyperlink" Target="https://docs.dapr.io/operations/components/setup-secret-store/supported-secret-stores/file-secret-store/" TargetMode="External"/><Relationship Id="rId46" Type="http://schemas.openxmlformats.org/officeDocument/2006/relationships/hyperlink" Target="https://docs.dapr.io/operations/components/setup-bindings/supported-bindings/postgres/" TargetMode="External"/><Relationship Id="rId59" Type="http://schemas.openxmlformats.org/officeDocument/2006/relationships/hyperlink" Target="https://docs.dapr.io/operations/components/setup-bindings/supported-bindings/blobstorage/" TargetMode="External"/><Relationship Id="rId67" Type="http://schemas.openxmlformats.org/officeDocument/2006/relationships/hyperlink" Target="https://github.com/dapr/components-contrib/tree/master/nameresolution" TargetMode="External"/><Relationship Id="rId20" Type="http://schemas.openxmlformats.org/officeDocument/2006/relationships/hyperlink" Target="https://docs.dapr.io/operations/components/setup-state-store/supported-state-stores/setup-memcached/" TargetMode="External"/><Relationship Id="rId41" Type="http://schemas.openxmlformats.org/officeDocument/2006/relationships/hyperlink" Target="https://docs.dapr.io/operations/components/setup-bindings/supported-bindings/http/" TargetMode="External"/><Relationship Id="rId54" Type="http://schemas.openxmlformats.org/officeDocument/2006/relationships/hyperlink" Target="https://docs.dapr.io/operations/components/setup-bindings/supported-bindings/sns/" TargetMode="External"/><Relationship Id="rId62" Type="http://schemas.openxmlformats.org/officeDocument/2006/relationships/hyperlink" Target="https://docs.dapr.io/operations/components/setup-bindings/supported-bindings/servicebusqueues/" TargetMode="External"/><Relationship Id="rId1" Type="http://schemas.openxmlformats.org/officeDocument/2006/relationships/slideLayout" Target="../slideLayouts/slideLayout13.xml"/><Relationship Id="rId6" Type="http://schemas.openxmlformats.org/officeDocument/2006/relationships/hyperlink" Target="https://docs.dapr.io/operations/components/setup-pubsub/supported-pubsub/setup-azure-servicebus/" TargetMode="External"/><Relationship Id="rId15" Type="http://schemas.openxmlformats.org/officeDocument/2006/relationships/hyperlink" Target="https://docs.dapr.io/operations/components/setup-state-store/supported-state-stores/setup-cloudstate/" TargetMode="External"/><Relationship Id="rId23" Type="http://schemas.openxmlformats.org/officeDocument/2006/relationships/hyperlink" Target="https://docs.dapr.io/operations/components/setup-state-store/supported-state-stores/setup-rethinkdb/" TargetMode="External"/><Relationship Id="rId28" Type="http://schemas.openxmlformats.org/officeDocument/2006/relationships/hyperlink" Target="https://docs.dapr.io/operations/components/setup-state-store/supported-state-stores/setup-azure-tablestorage/" TargetMode="External"/><Relationship Id="rId36" Type="http://schemas.openxmlformats.org/officeDocument/2006/relationships/hyperlink" Target="https://docs.dapr.io/operations/components/setup-secret-store/supported-secret-stores/kubernetes-secret-store/" TargetMode="External"/><Relationship Id="rId49" Type="http://schemas.openxmlformats.org/officeDocument/2006/relationships/hyperlink" Target="https://docs.dapr.io/operations/components/setup-bindings/supported-bindings/twilio/" TargetMode="External"/><Relationship Id="rId57" Type="http://schemas.openxmlformats.org/officeDocument/2006/relationships/hyperlink" Target="https://docs.dapr.io/operations/components/setup-bindings/supported-bindings/gcppubsub/" TargetMode="External"/><Relationship Id="rId10" Type="http://schemas.openxmlformats.org/officeDocument/2006/relationships/hyperlink" Target="https://docs.dapr.io/operations/components/setup-pubsub/supported-pubsub/setup-nats-streaming/" TargetMode="External"/><Relationship Id="rId31" Type="http://schemas.openxmlformats.org/officeDocument/2006/relationships/hyperlink" Target="https://docs.dapr.io/operations/components/setup-secret-store/supported-secret-stores/azure-keyvault/" TargetMode="External"/><Relationship Id="rId44" Type="http://schemas.openxmlformats.org/officeDocument/2006/relationships/hyperlink" Target="https://docs.dapr.io/operations/components/setup-bindings/supported-bindings/kubernetes-binding/" TargetMode="External"/><Relationship Id="rId52" Type="http://schemas.openxmlformats.org/officeDocument/2006/relationships/hyperlink" Target="https://docs.dapr.io/operations/components/setup-bindings/supported-bindings/dynamodb/" TargetMode="External"/><Relationship Id="rId60" Type="http://schemas.openxmlformats.org/officeDocument/2006/relationships/hyperlink" Target="https://docs.dapr.io/operations/components/setup-bindings/supported-bindings/eventhubs/" TargetMode="External"/><Relationship Id="rId65" Type="http://schemas.openxmlformats.org/officeDocument/2006/relationships/hyperlink" Target="https://docs.dapr.io/operations/components/setup-bindings/supported-bindings/eventgrid/" TargetMode="External"/><Relationship Id="rId4" Type="http://schemas.openxmlformats.org/officeDocument/2006/relationships/hyperlink" Target="https://docs.dapr.io/operations/components/setup-pubsub/supported-pubsub/setup-aws-snssqs/" TargetMode="External"/><Relationship Id="rId9" Type="http://schemas.openxmlformats.org/officeDocument/2006/relationships/hyperlink" Target="https://docs.dapr.io/operations/components/setup-pubsub/supported-pubsub/setup-mqtt/" TargetMode="External"/><Relationship Id="rId13" Type="http://schemas.openxmlformats.org/officeDocument/2006/relationships/hyperlink" Target="https://docs.dapr.io/operations/components/setup-state-store/supported-state-stores/setup-aerospike/" TargetMode="External"/><Relationship Id="rId18" Type="http://schemas.openxmlformats.org/officeDocument/2006/relationships/hyperlink" Target="https://docs.dapr.io/operations/components/setup-state-store/supported-state-stores/setup-consul/" TargetMode="External"/><Relationship Id="rId39" Type="http://schemas.openxmlformats.org/officeDocument/2006/relationships/hyperlink" Target="https://docs.dapr.io/operations/components/setup-bindings/supported-bindings/apns/"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jpeg"/><Relationship Id="rId18" Type="http://schemas.openxmlformats.org/officeDocument/2006/relationships/image" Target="../media/image27.jpeg"/><Relationship Id="rId3" Type="http://schemas.openxmlformats.org/officeDocument/2006/relationships/image" Target="../media/image14.tiff"/><Relationship Id="rId21" Type="http://schemas.openxmlformats.org/officeDocument/2006/relationships/image" Target="../media/image30.sv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svg"/><Relationship Id="rId25" Type="http://schemas.openxmlformats.org/officeDocument/2006/relationships/image" Target="../media/image34.png"/><Relationship Id="rId2" Type="http://schemas.openxmlformats.org/officeDocument/2006/relationships/image" Target="../media/image13.tiff"/><Relationship Id="rId16" Type="http://schemas.openxmlformats.org/officeDocument/2006/relationships/image" Target="../media/image1.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jpeg"/><Relationship Id="rId24" Type="http://schemas.openxmlformats.org/officeDocument/2006/relationships/image" Target="../media/image33.jpeg"/><Relationship Id="rId5" Type="http://schemas.openxmlformats.org/officeDocument/2006/relationships/image" Target="../media/image16.tiff"/><Relationship Id="rId15" Type="http://schemas.openxmlformats.org/officeDocument/2006/relationships/image" Target="../media/image26.png"/><Relationship Id="rId23" Type="http://schemas.openxmlformats.org/officeDocument/2006/relationships/image" Target="../media/image32.svg"/><Relationship Id="rId10" Type="http://schemas.openxmlformats.org/officeDocument/2006/relationships/image" Target="../media/image21.svg"/><Relationship Id="rId19" Type="http://schemas.openxmlformats.org/officeDocument/2006/relationships/image" Target="../media/image28.jpeg"/><Relationship Id="rId4" Type="http://schemas.openxmlformats.org/officeDocument/2006/relationships/image" Target="../media/image15.jpeg"/><Relationship Id="rId9" Type="http://schemas.openxmlformats.org/officeDocument/2006/relationships/image" Target="../media/image20.png"/><Relationship Id="rId14" Type="http://schemas.openxmlformats.org/officeDocument/2006/relationships/image" Target="../media/image25.jpeg"/><Relationship Id="rId22"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3.tiff"/><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6CE32-D16F-45D0-A8FD-B8143F2082C5}"/>
              </a:ext>
            </a:extLst>
          </p:cNvPr>
          <p:cNvSpPr>
            <a:spLocks noGrp="1"/>
          </p:cNvSpPr>
          <p:nvPr>
            <p:ph type="title"/>
          </p:nvPr>
        </p:nvSpPr>
        <p:spPr>
          <a:xfrm>
            <a:off x="462519" y="2583521"/>
            <a:ext cx="8555737" cy="646331"/>
          </a:xfrm>
        </p:spPr>
        <p:txBody>
          <a:bodyPr/>
          <a:lstStyle/>
          <a:p>
            <a:r>
              <a:rPr lang="zh-CN" altLang="en-US" dirty="0"/>
              <a:t>为</a:t>
            </a:r>
            <a:r>
              <a:rPr lang="en-US" altLang="zh-CN" dirty="0"/>
              <a:t>.NET </a:t>
            </a:r>
            <a:r>
              <a:rPr lang="zh-CN" altLang="en-US" dirty="0"/>
              <a:t>开发人员准备的</a:t>
            </a:r>
            <a:r>
              <a:rPr lang="en-US" altLang="zh-CN" dirty="0" err="1"/>
              <a:t>Dapr</a:t>
            </a:r>
            <a:r>
              <a:rPr lang="en-US" altLang="zh-CN" dirty="0"/>
              <a:t> </a:t>
            </a:r>
            <a:endParaRPr lang="en-US" dirty="0"/>
          </a:p>
        </p:txBody>
      </p:sp>
      <p:sp>
        <p:nvSpPr>
          <p:cNvPr id="5" name="Text Placeholder 4">
            <a:extLst>
              <a:ext uri="{FF2B5EF4-FFF2-40B4-BE49-F238E27FC236}">
                <a16:creationId xmlns:a16="http://schemas.microsoft.com/office/drawing/2014/main" id="{1E92D8D9-217F-4299-9DC0-EAF4B84E6F0C}"/>
              </a:ext>
            </a:extLst>
          </p:cNvPr>
          <p:cNvSpPr>
            <a:spLocks noGrp="1"/>
          </p:cNvSpPr>
          <p:nvPr>
            <p:ph type="body" sz="quarter" idx="12"/>
          </p:nvPr>
        </p:nvSpPr>
        <p:spPr>
          <a:xfrm>
            <a:off x="396891" y="4249793"/>
            <a:ext cx="7667494" cy="747897"/>
          </a:xfrm>
        </p:spPr>
        <p:txBody>
          <a:bodyPr/>
          <a:lstStyle/>
          <a:p>
            <a:r>
              <a:rPr lang="zh-CN" altLang="en-US" dirty="0"/>
              <a:t>张善友</a:t>
            </a:r>
            <a:endParaRPr lang="en-US" altLang="zh-CN" dirty="0"/>
          </a:p>
          <a:p>
            <a:endParaRPr lang="en-US" dirty="0"/>
          </a:p>
          <a:p>
            <a:r>
              <a:rPr lang="zh-CN" altLang="en-US" dirty="0"/>
              <a:t>代码 </a:t>
            </a:r>
            <a:r>
              <a:rPr lang="en-US" dirty="0"/>
              <a:t>&amp; </a:t>
            </a:r>
            <a:r>
              <a:rPr lang="en-US" altLang="zh-CN" dirty="0"/>
              <a:t>PPT </a:t>
            </a:r>
            <a:r>
              <a:rPr lang="en-US" dirty="0"/>
              <a:t>: https://github.com/geffzhang/TyeDaprDemo</a:t>
            </a:r>
          </a:p>
        </p:txBody>
      </p:sp>
      <p:pic>
        <p:nvPicPr>
          <p:cNvPr id="6" name="Graphic 5">
            <a:extLst>
              <a:ext uri="{FF2B5EF4-FFF2-40B4-BE49-F238E27FC236}">
                <a16:creationId xmlns:a16="http://schemas.microsoft.com/office/drawing/2014/main" id="{E50112B1-CB0B-41CC-B47C-9EF4D4DA38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8354681" y="1964774"/>
            <a:ext cx="1967706" cy="1532404"/>
          </a:xfrm>
          <a:prstGeom prst="rect">
            <a:avLst/>
          </a:prstGeom>
        </p:spPr>
      </p:pic>
    </p:spTree>
    <p:extLst>
      <p:ext uri="{BB962C8B-B14F-4D97-AF65-F5344CB8AC3E}">
        <p14:creationId xmlns:p14="http://schemas.microsoft.com/office/powerpoint/2010/main" val="1988931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52D4B5A-CCA7-4C6D-8C41-2C4BB3543677}"/>
              </a:ext>
            </a:extLst>
          </p:cNvPr>
          <p:cNvSpPr/>
          <p:nvPr/>
        </p:nvSpPr>
        <p:spPr>
          <a:xfrm>
            <a:off x="269662" y="206058"/>
            <a:ext cx="8159745" cy="498598"/>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err="1">
                <a:solidFill>
                  <a:schemeClr val="tx1">
                    <a:lumMod val="85000"/>
                    <a:lumOff val="15000"/>
                  </a:schemeClr>
                </a:solidFill>
                <a:latin typeface="Segoe UI Semibold"/>
              </a:rPr>
              <a:t>Dapr</a:t>
            </a:r>
            <a:r>
              <a:rPr lang="en-US" sz="3600" dirty="0">
                <a:solidFill>
                  <a:schemeClr val="tx1">
                    <a:lumMod val="85000"/>
                    <a:lumOff val="15000"/>
                  </a:schemeClr>
                </a:solidFill>
                <a:latin typeface="Segoe UI Semibold"/>
              </a:rPr>
              <a:t> </a:t>
            </a:r>
            <a:r>
              <a:rPr lang="zh-CN" altLang="en-US" sz="3600" dirty="0">
                <a:solidFill>
                  <a:schemeClr val="tx1">
                    <a:lumMod val="85000"/>
                    <a:lumOff val="15000"/>
                  </a:schemeClr>
                </a:solidFill>
                <a:latin typeface="Segoe UI Semibold"/>
              </a:rPr>
              <a:t>是如何运行的</a:t>
            </a:r>
          </a:p>
        </p:txBody>
      </p:sp>
      <p:grpSp>
        <p:nvGrpSpPr>
          <p:cNvPr id="3" name="Group 2">
            <a:extLst>
              <a:ext uri="{FF2B5EF4-FFF2-40B4-BE49-F238E27FC236}">
                <a16:creationId xmlns:a16="http://schemas.microsoft.com/office/drawing/2014/main" id="{654A5107-ACBD-4C4F-B5BA-3264D06396BB}"/>
              </a:ext>
            </a:extLst>
          </p:cNvPr>
          <p:cNvGrpSpPr/>
          <p:nvPr/>
        </p:nvGrpSpPr>
        <p:grpSpPr>
          <a:xfrm>
            <a:off x="6616215" y="660393"/>
            <a:ext cx="5284056" cy="5990520"/>
            <a:chOff x="6616215" y="660393"/>
            <a:chExt cx="5284056" cy="5990520"/>
          </a:xfrm>
        </p:grpSpPr>
        <p:sp>
          <p:nvSpPr>
            <p:cNvPr id="76" name="Freeform: Shape 23">
              <a:extLst>
                <a:ext uri="{FF2B5EF4-FFF2-40B4-BE49-F238E27FC236}">
                  <a16:creationId xmlns:a16="http://schemas.microsoft.com/office/drawing/2014/main" id="{67F5D032-8A56-2249-8D98-AF3BC594B0F7}"/>
                </a:ext>
              </a:extLst>
            </p:cNvPr>
            <p:cNvSpPr/>
            <p:nvPr/>
          </p:nvSpPr>
          <p:spPr>
            <a:xfrm>
              <a:off x="6616215" y="660393"/>
              <a:ext cx="5284055"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Kubernetes</a:t>
              </a:r>
            </a:p>
          </p:txBody>
        </p:sp>
        <p:sp>
          <p:nvSpPr>
            <p:cNvPr id="22" name="TextBox 21">
              <a:extLst>
                <a:ext uri="{FF2B5EF4-FFF2-40B4-BE49-F238E27FC236}">
                  <a16:creationId xmlns:a16="http://schemas.microsoft.com/office/drawing/2014/main" id="{191C04A0-E60F-5749-9867-8E48F5F9E604}"/>
                </a:ext>
              </a:extLst>
            </p:cNvPr>
            <p:cNvSpPr txBox="1"/>
            <p:nvPr/>
          </p:nvSpPr>
          <p:spPr>
            <a:xfrm>
              <a:off x="6616216" y="1018602"/>
              <a:ext cx="5284055" cy="5632311"/>
            </a:xfrm>
            <a:prstGeom prst="rect">
              <a:avLst/>
            </a:prstGeom>
            <a:solidFill>
              <a:schemeClr val="bg1">
                <a:lumMod val="95000"/>
              </a:schemeClr>
            </a:solidFill>
          </p:spPr>
          <p:txBody>
            <a:bodyPr wrap="square" rtlCol="0">
              <a:spAutoFit/>
            </a:bodyPr>
            <a:lstStyle/>
            <a:p>
              <a:r>
                <a:rPr lang="en-US" dirty="0" err="1">
                  <a:solidFill>
                    <a:schemeClr val="tx1">
                      <a:lumMod val="85000"/>
                      <a:lumOff val="15000"/>
                    </a:schemeClr>
                  </a:solidFill>
                  <a:latin typeface="Courier" pitchFamily="2" charset="0"/>
                </a:rPr>
                <a:t>apiVersion</a:t>
              </a:r>
              <a:r>
                <a:rPr lang="en-US" dirty="0">
                  <a:solidFill>
                    <a:schemeClr val="tx1">
                      <a:lumMod val="85000"/>
                      <a:lumOff val="15000"/>
                    </a:schemeClr>
                  </a:solidFill>
                  <a:latin typeface="Courier" pitchFamily="2" charset="0"/>
                </a:rPr>
                <a:t>: apps/v1</a:t>
              </a:r>
            </a:p>
            <a:p>
              <a:r>
                <a:rPr lang="en-US" dirty="0">
                  <a:solidFill>
                    <a:schemeClr val="tx1">
                      <a:lumMod val="85000"/>
                      <a:lumOff val="15000"/>
                    </a:schemeClr>
                  </a:solidFill>
                  <a:latin typeface="Courier" pitchFamily="2" charset="0"/>
                </a:rPr>
                <a:t>kind: Deployment</a:t>
              </a:r>
            </a:p>
            <a:p>
              <a:r>
                <a:rPr lang="en-US" dirty="0">
                  <a:solidFill>
                    <a:schemeClr val="tx1">
                      <a:lumMod val="85000"/>
                      <a:lumOff val="15000"/>
                    </a:schemeClr>
                  </a:solidFill>
                  <a:latin typeface="Courier" pitchFamily="2" charset="0"/>
                </a:rPr>
                <a:t>metadata:</a:t>
              </a:r>
            </a:p>
            <a:p>
              <a:r>
                <a:rPr lang="en-US" dirty="0">
                  <a:solidFill>
                    <a:schemeClr val="tx1">
                      <a:lumMod val="85000"/>
                      <a:lumOff val="15000"/>
                    </a:schemeClr>
                  </a:solidFill>
                  <a:latin typeface="Courier" pitchFamily="2" charset="0"/>
                </a:rPr>
                <a:t>  name: my-app</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spec:</a:t>
              </a:r>
            </a:p>
            <a:p>
              <a:r>
                <a:rPr lang="en-US" dirty="0">
                  <a:solidFill>
                    <a:schemeClr val="tx1">
                      <a:lumMod val="85000"/>
                      <a:lumOff val="15000"/>
                    </a:schemeClr>
                  </a:solidFill>
                  <a:latin typeface="Courier" pitchFamily="2" charset="0"/>
                </a:rPr>
                <a:t>  selector:</a:t>
              </a:r>
            </a:p>
            <a:p>
              <a:r>
                <a:rPr lang="en-US" dirty="0">
                  <a:solidFill>
                    <a:schemeClr val="tx1">
                      <a:lumMod val="85000"/>
                      <a:lumOff val="15000"/>
                    </a:schemeClr>
                  </a:solidFill>
                  <a:latin typeface="Courier" pitchFamily="2" charset="0"/>
                </a:rPr>
                <a:t>    </a:t>
              </a:r>
              <a:r>
                <a:rPr lang="en-US" dirty="0" err="1">
                  <a:solidFill>
                    <a:schemeClr val="tx1">
                      <a:lumMod val="85000"/>
                      <a:lumOff val="15000"/>
                    </a:schemeClr>
                  </a:solidFill>
                  <a:latin typeface="Courier" pitchFamily="2" charset="0"/>
                </a:rPr>
                <a:t>matchLabels</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template:</a:t>
              </a:r>
            </a:p>
            <a:p>
              <a:r>
                <a:rPr lang="en-US" dirty="0">
                  <a:solidFill>
                    <a:schemeClr val="tx1">
                      <a:lumMod val="85000"/>
                      <a:lumOff val="15000"/>
                    </a:schemeClr>
                  </a:solidFill>
                  <a:latin typeface="Courier" pitchFamily="2" charset="0"/>
                </a:rPr>
                <a:t>    metadata:</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a:t>
              </a:r>
              <a:r>
                <a:rPr lang="en-US" b="1" dirty="0">
                  <a:solidFill>
                    <a:schemeClr val="tx1">
                      <a:lumMod val="85000"/>
                      <a:lumOff val="15000"/>
                    </a:schemeClr>
                  </a:solidFill>
                  <a:latin typeface="Courier" pitchFamily="2" charset="0"/>
                </a:rPr>
                <a:t>annotations:</a:t>
              </a:r>
            </a:p>
            <a:p>
              <a:r>
                <a:rPr lang="en-US" b="1" dirty="0">
                  <a:solidFill>
                    <a:schemeClr val="tx1">
                      <a:lumMod val="85000"/>
                      <a:lumOff val="15000"/>
                    </a:schemeClr>
                  </a:solidFill>
                  <a:latin typeface="Courier" pitchFamily="2" charset="0"/>
                </a:rPr>
                <a:t>        dapr.io/enabled: "true"</a:t>
              </a:r>
            </a:p>
            <a:p>
              <a:r>
                <a:rPr lang="en-US" b="1" dirty="0">
                  <a:solidFill>
                    <a:schemeClr val="tx1">
                      <a:lumMod val="85000"/>
                      <a:lumOff val="15000"/>
                    </a:schemeClr>
                  </a:solidFill>
                  <a:latin typeface="Courier" pitchFamily="2" charset="0"/>
                </a:rPr>
                <a:t>        dapr.io/app-id: "my-appr"</a:t>
              </a:r>
            </a:p>
            <a:p>
              <a:r>
                <a:rPr lang="en-US" b="1" dirty="0">
                  <a:solidFill>
                    <a:schemeClr val="tx1">
                      <a:lumMod val="85000"/>
                      <a:lumOff val="15000"/>
                    </a:schemeClr>
                  </a:solidFill>
                  <a:latin typeface="Courier" pitchFamily="2" charset="0"/>
                </a:rPr>
                <a:t>        dapr.io/app-protocol: ”http"</a:t>
              </a:r>
            </a:p>
            <a:p>
              <a:r>
                <a:rPr lang="en-US" b="1" dirty="0">
                  <a:solidFill>
                    <a:schemeClr val="tx1">
                      <a:lumMod val="85000"/>
                      <a:lumOff val="15000"/>
                    </a:schemeClr>
                  </a:solidFill>
                  <a:latin typeface="Courier" pitchFamily="2" charset="0"/>
                </a:rPr>
                <a:t>        dapr.io/app-port: ”8080”</a:t>
              </a:r>
            </a:p>
            <a:p>
              <a:r>
                <a:rPr lang="en-US" b="1" dirty="0">
                  <a:solidFill>
                    <a:schemeClr val="tx1">
                      <a:lumMod val="85000"/>
                      <a:lumOff val="15000"/>
                    </a:schemeClr>
                  </a:solidFill>
                  <a:latin typeface="Courier" pitchFamily="2" charset="0"/>
                </a:rPr>
                <a:t>…</a:t>
              </a:r>
            </a:p>
          </p:txBody>
        </p:sp>
      </p:grpSp>
      <p:grpSp>
        <p:nvGrpSpPr>
          <p:cNvPr id="2" name="Group 1">
            <a:extLst>
              <a:ext uri="{FF2B5EF4-FFF2-40B4-BE49-F238E27FC236}">
                <a16:creationId xmlns:a16="http://schemas.microsoft.com/office/drawing/2014/main" id="{2C236254-9146-4E70-BC07-D6B3C061E854}"/>
              </a:ext>
            </a:extLst>
          </p:cNvPr>
          <p:cNvGrpSpPr/>
          <p:nvPr/>
        </p:nvGrpSpPr>
        <p:grpSpPr>
          <a:xfrm>
            <a:off x="291728" y="913805"/>
            <a:ext cx="5346297" cy="5738137"/>
            <a:chOff x="6344547" y="820938"/>
            <a:chExt cx="5346297" cy="5738137"/>
          </a:xfrm>
        </p:grpSpPr>
        <p:sp>
          <p:nvSpPr>
            <p:cNvPr id="77" name="Freeform: Shape 23">
              <a:extLst>
                <a:ext uri="{FF2B5EF4-FFF2-40B4-BE49-F238E27FC236}">
                  <a16:creationId xmlns:a16="http://schemas.microsoft.com/office/drawing/2014/main" id="{C6E91DEF-8773-3F47-913B-AEB19913F02A}"/>
                </a:ext>
              </a:extLst>
            </p:cNvPr>
            <p:cNvSpPr/>
            <p:nvPr/>
          </p:nvSpPr>
          <p:spPr>
            <a:xfrm>
              <a:off x="6344547" y="820938"/>
              <a:ext cx="5056313"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Standalone (self-hosted) </a:t>
              </a:r>
            </a:p>
          </p:txBody>
        </p:sp>
        <p:sp>
          <p:nvSpPr>
            <p:cNvPr id="78" name="TextBox 77">
              <a:extLst>
                <a:ext uri="{FF2B5EF4-FFF2-40B4-BE49-F238E27FC236}">
                  <a16:creationId xmlns:a16="http://schemas.microsoft.com/office/drawing/2014/main" id="{8FDCC09F-6974-D14B-8B50-AE116A330CAB}"/>
                </a:ext>
              </a:extLst>
            </p:cNvPr>
            <p:cNvSpPr txBox="1"/>
            <p:nvPr/>
          </p:nvSpPr>
          <p:spPr>
            <a:xfrm>
              <a:off x="6344547" y="1188062"/>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err="1">
                  <a:solidFill>
                    <a:schemeClr val="tx1">
                      <a:lumMod val="85000"/>
                      <a:lumOff val="15000"/>
                    </a:schemeClr>
                  </a:solidFill>
                  <a:latin typeface="Courier" pitchFamily="2" charset="0"/>
                </a:rPr>
                <a:t>grpc</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50105</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go run </a:t>
              </a:r>
              <a:r>
                <a:rPr lang="en-US" b="1" dirty="0" err="1">
                  <a:solidFill>
                    <a:schemeClr val="tx1">
                      <a:lumMod val="85000"/>
                      <a:lumOff val="15000"/>
                    </a:schemeClr>
                  </a:solidFill>
                  <a:latin typeface="Courier" pitchFamily="2" charset="0"/>
                </a:rPr>
                <a:t>main.go</a:t>
              </a:r>
              <a:endParaRPr lang="en-US" b="1" dirty="0">
                <a:solidFill>
                  <a:schemeClr val="tx1">
                    <a:lumMod val="85000"/>
                    <a:lumOff val="15000"/>
                  </a:schemeClr>
                </a:solidFill>
                <a:latin typeface="Courier" pitchFamily="2" charset="0"/>
              </a:endParaRPr>
            </a:p>
          </p:txBody>
        </p:sp>
        <p:sp>
          <p:nvSpPr>
            <p:cNvPr id="84" name="TextBox 83">
              <a:extLst>
                <a:ext uri="{FF2B5EF4-FFF2-40B4-BE49-F238E27FC236}">
                  <a16:creationId xmlns:a16="http://schemas.microsoft.com/office/drawing/2014/main" id="{CB68DE36-6DB7-184A-B1A8-4A7E2406872C}"/>
                </a:ext>
              </a:extLst>
            </p:cNvPr>
            <p:cNvSpPr txBox="1"/>
            <p:nvPr/>
          </p:nvSpPr>
          <p:spPr>
            <a:xfrm>
              <a:off x="6344547" y="3142755"/>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3000</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dotnet run</a:t>
              </a:r>
            </a:p>
          </p:txBody>
        </p:sp>
        <p:sp>
          <p:nvSpPr>
            <p:cNvPr id="87" name="TextBox 86">
              <a:extLst>
                <a:ext uri="{FF2B5EF4-FFF2-40B4-BE49-F238E27FC236}">
                  <a16:creationId xmlns:a16="http://schemas.microsoft.com/office/drawing/2014/main" id="{F9A78DF7-639B-6848-A9E0-EE496BF58553}"/>
                </a:ext>
              </a:extLst>
            </p:cNvPr>
            <p:cNvSpPr txBox="1"/>
            <p:nvPr/>
          </p:nvSpPr>
          <p:spPr>
            <a:xfrm>
              <a:off x="6344547" y="5081747"/>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 </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5678</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./my-exe</a:t>
              </a:r>
            </a:p>
          </p:txBody>
        </p:sp>
      </p:grpSp>
    </p:spTree>
    <p:extLst>
      <p:ext uri="{BB962C8B-B14F-4D97-AF65-F5344CB8AC3E}">
        <p14:creationId xmlns:p14="http://schemas.microsoft.com/office/powerpoint/2010/main" val="46443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pic>
        <p:nvPicPr>
          <p:cNvPr id="1026" name="Picture 2" descr="Story image 3">
            <a:extLst>
              <a:ext uri="{FF2B5EF4-FFF2-40B4-BE49-F238E27FC236}">
                <a16:creationId xmlns:a16="http://schemas.microsoft.com/office/drawing/2014/main" id="{C24D2CC5-A1F3-45FF-8AAA-950788D7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508" y="1153552"/>
            <a:ext cx="7191339" cy="42873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4B0CAD-07B0-4028-B602-CA146CC3375C}"/>
              </a:ext>
            </a:extLst>
          </p:cNvPr>
          <p:cNvSpPr txBox="1"/>
          <p:nvPr/>
        </p:nvSpPr>
        <p:spPr>
          <a:xfrm>
            <a:off x="692269" y="5647592"/>
            <a:ext cx="10884379" cy="646331"/>
          </a:xfrm>
          <a:prstGeom prst="rect">
            <a:avLst/>
          </a:prstGeom>
          <a:noFill/>
        </p:spPr>
        <p:txBody>
          <a:bodyPr wrap="square">
            <a:spAutoFit/>
          </a:bodyPr>
          <a:lstStyle/>
          <a:p>
            <a:r>
              <a:rPr lang="en-US" altLang="zh-CN" dirty="0">
                <a:hlinkClick r:id="rId3"/>
              </a:rPr>
              <a:t>https://customers.microsoft.com/en-us/story/1335733425802443016-ignition-group-speeds-development-and-payment-processing-using-dapr-and-azure</a:t>
            </a:r>
            <a:r>
              <a:rPr lang="en-US" altLang="zh-CN" dirty="0"/>
              <a:t> </a:t>
            </a:r>
            <a:endParaRPr lang="zh-CN" altLang="en-US" dirty="0"/>
          </a:p>
        </p:txBody>
      </p:sp>
      <p:sp>
        <p:nvSpPr>
          <p:cNvPr id="7" name="文本框 6">
            <a:extLst>
              <a:ext uri="{FF2B5EF4-FFF2-40B4-BE49-F238E27FC236}">
                <a16:creationId xmlns:a16="http://schemas.microsoft.com/office/drawing/2014/main" id="{F55AF4CE-BFE9-42E0-B9A4-975B2B639119}"/>
              </a:ext>
            </a:extLst>
          </p:cNvPr>
          <p:cNvSpPr txBox="1"/>
          <p:nvPr/>
        </p:nvSpPr>
        <p:spPr>
          <a:xfrm>
            <a:off x="845388" y="1193564"/>
            <a:ext cx="3329797" cy="4247317"/>
          </a:xfrm>
          <a:prstGeom prst="rect">
            <a:avLst/>
          </a:prstGeom>
          <a:noFill/>
        </p:spPr>
        <p:txBody>
          <a:bodyPr wrap="square">
            <a:spAutoFit/>
          </a:bodyPr>
          <a:lstStyle/>
          <a:p>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打造的订单处理软件可以跟踪产品、管理订阅和处理来自各种来源的支付。订单处理涉及许多依赖，有一个采购跟踪机制，这个机制会调用客户订阅，触发会计和计费流程，并确定适当的支付渠道。</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希望微服务能给其工作流逻辑带来好处</a:t>
            </a:r>
            <a:r>
              <a:rPr lang="en-US" altLang="zh-CN" b="0" i="0" dirty="0">
                <a:solidFill>
                  <a:srgbClr val="303030"/>
                </a:solidFill>
                <a:effectLst/>
                <a:latin typeface="Helvetica Neue"/>
              </a:rPr>
              <a:t>——</a:t>
            </a:r>
            <a:r>
              <a:rPr lang="zh-CN" altLang="en-US" b="0" i="0" dirty="0">
                <a:solidFill>
                  <a:srgbClr val="303030"/>
                </a:solidFill>
                <a:effectLst/>
                <a:latin typeface="Helvetica Neue"/>
              </a:rPr>
              <a:t>高可用性、弹性、可扩展性和性能。使用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和 </a:t>
            </a:r>
            <a:r>
              <a:rPr lang="en-US" altLang="zh-CN" b="0" i="0" dirty="0">
                <a:solidFill>
                  <a:srgbClr val="303030"/>
                </a:solidFill>
                <a:effectLst/>
                <a:latin typeface="Helvetica Neue"/>
              </a:rPr>
              <a:t>.NET Core</a:t>
            </a:r>
            <a:r>
              <a:rPr lang="zh-CN" altLang="en-US" b="0" i="0" dirty="0">
                <a:solidFill>
                  <a:srgbClr val="303030"/>
                </a:solidFill>
                <a:effectLst/>
                <a:latin typeface="Helvetica Neue"/>
              </a:rPr>
              <a:t>，</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构建了一个新的、可扩展性更好的、可维护的订单处理和支付系统，该系统目前已在生产中运行。</a:t>
            </a:r>
            <a:endParaRPr lang="zh-CN" altLang="en-US" dirty="0"/>
          </a:p>
        </p:txBody>
      </p:sp>
    </p:spTree>
    <p:extLst>
      <p:ext uri="{BB962C8B-B14F-4D97-AF65-F5344CB8AC3E}">
        <p14:creationId xmlns:p14="http://schemas.microsoft.com/office/powerpoint/2010/main" val="178706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554B0CAD-07B0-4028-B602-CA146CC3375C}"/>
              </a:ext>
            </a:extLst>
          </p:cNvPr>
          <p:cNvSpPr txBox="1"/>
          <p:nvPr/>
        </p:nvSpPr>
        <p:spPr>
          <a:xfrm>
            <a:off x="692269" y="5571153"/>
            <a:ext cx="10964111" cy="646331"/>
          </a:xfrm>
          <a:prstGeom prst="rect">
            <a:avLst/>
          </a:prstGeom>
          <a:noFill/>
        </p:spPr>
        <p:txBody>
          <a:bodyPr wrap="square">
            <a:spAutoFit/>
          </a:bodyPr>
          <a:lstStyle/>
          <a:p>
            <a:r>
              <a:rPr lang="en-US" altLang="zh-CN" dirty="0">
                <a:hlinkClick r:id="rId2"/>
              </a:rPr>
              <a:t>https://customers.microsoft.com/en-us/story/1336089737047375040-zeiss-accelerates-cloud-first-development-on-azure-and-streamlines-order-processing</a:t>
            </a:r>
            <a:r>
              <a:rPr lang="en-US" altLang="zh-CN" dirty="0"/>
              <a:t> </a:t>
            </a:r>
            <a:endParaRPr lang="zh-CN" altLang="en-US" dirty="0"/>
          </a:p>
        </p:txBody>
      </p:sp>
      <p:pic>
        <p:nvPicPr>
          <p:cNvPr id="1028" name="Picture 4" descr="故事图片4">
            <a:extLst>
              <a:ext uri="{FF2B5EF4-FFF2-40B4-BE49-F238E27FC236}">
                <a16:creationId xmlns:a16="http://schemas.microsoft.com/office/drawing/2014/main" id="{C97E8EBC-0F79-48FE-A809-A78E0D9DE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012" y="1496759"/>
            <a:ext cx="6985719" cy="310563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6A53C29-3078-408A-AF29-A309AAAF4AE7}"/>
              </a:ext>
            </a:extLst>
          </p:cNvPr>
          <p:cNvSpPr txBox="1"/>
          <p:nvPr/>
        </p:nvSpPr>
        <p:spPr>
          <a:xfrm>
            <a:off x="692269" y="1006146"/>
            <a:ext cx="3735280" cy="4524315"/>
          </a:xfrm>
          <a:prstGeom prst="rect">
            <a:avLst/>
          </a:prstGeom>
          <a:noFill/>
        </p:spPr>
        <p:txBody>
          <a:bodyPr wrap="square">
            <a:spAutoFit/>
          </a:bodyPr>
          <a:lstStyle/>
          <a:p>
            <a:r>
              <a:rPr lang="en-US" altLang="zh-CN" b="0" i="0" dirty="0">
                <a:solidFill>
                  <a:srgbClr val="303030"/>
                </a:solidFill>
                <a:effectLst/>
                <a:latin typeface="Helvetica Neue"/>
              </a:rPr>
              <a:t>ZEISS </a:t>
            </a:r>
            <a:r>
              <a:rPr lang="zh-CN" altLang="en-US" b="0" i="0" dirty="0">
                <a:solidFill>
                  <a:srgbClr val="303030"/>
                </a:solidFill>
                <a:effectLst/>
                <a:latin typeface="Helvetica Neue"/>
              </a:rPr>
              <a:t>面临的挑战是维护和更新一个具有 </a:t>
            </a:r>
            <a:r>
              <a:rPr lang="en-US" altLang="zh-CN" b="0" i="0" dirty="0">
                <a:solidFill>
                  <a:srgbClr val="303030"/>
                </a:solidFill>
                <a:effectLst/>
                <a:latin typeface="Helvetica Neue"/>
              </a:rPr>
              <a:t>20 </a:t>
            </a:r>
            <a:r>
              <a:rPr lang="zh-CN" altLang="en-US" b="0" i="0" dirty="0">
                <a:solidFill>
                  <a:srgbClr val="303030"/>
                </a:solidFill>
                <a:effectLst/>
                <a:latin typeface="Helvetica Neue"/>
              </a:rPr>
              <a:t>年历史的带有硬编码业务规则的后端系统。原来的订单验证和路由解决方案是基于一个具有固定容量的单体架构，开发人员在不直接在系统中重新配置表格的情况下，无法轻松的更新、重新路由或跟踪订单。此外，业务部门无法直接控制其订单处理流程。由于存在大量的系统依赖，变更总是需要代价高昂而耗时的开发人员干预。为了解决这个问题，</a:t>
            </a:r>
            <a:r>
              <a:rPr lang="en-US" altLang="zh-CN" b="0" i="0" dirty="0">
                <a:solidFill>
                  <a:srgbClr val="303030"/>
                </a:solidFill>
                <a:effectLst/>
                <a:latin typeface="Helvetica Neue"/>
              </a:rPr>
              <a:t>ZEISS </a:t>
            </a:r>
            <a:r>
              <a:rPr lang="zh-CN" altLang="en-US" b="0" i="0" dirty="0">
                <a:solidFill>
                  <a:srgbClr val="303030"/>
                </a:solidFill>
                <a:effectLst/>
                <a:latin typeface="Helvetica Neue"/>
              </a:rPr>
              <a:t>使用 </a:t>
            </a:r>
            <a:r>
              <a:rPr lang="en-US" altLang="zh-CN" b="0" i="0" dirty="0">
                <a:solidFill>
                  <a:srgbClr val="303030"/>
                </a:solidFill>
                <a:effectLst/>
                <a:latin typeface="Helvetica Neue"/>
              </a:rPr>
              <a:t>Azure </a:t>
            </a:r>
            <a:r>
              <a:rPr lang="zh-CN" altLang="en-US" b="0" i="0" dirty="0">
                <a:solidFill>
                  <a:srgbClr val="303030"/>
                </a:solidFill>
                <a:effectLst/>
                <a:latin typeface="Helvetica Neue"/>
              </a:rPr>
              <a:t>和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开发了一个新的应用程序，可以更快地完成客户订单，同时还加快了开发速度，并改善了公司的业务连续性</a:t>
            </a:r>
            <a:endParaRPr lang="zh-CN" altLang="en-US" dirty="0"/>
          </a:p>
        </p:txBody>
      </p:sp>
    </p:spTree>
    <p:extLst>
      <p:ext uri="{BB962C8B-B14F-4D97-AF65-F5344CB8AC3E}">
        <p14:creationId xmlns:p14="http://schemas.microsoft.com/office/powerpoint/2010/main" val="363206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资料</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24A36E3E-F96C-400F-9886-13AD5F7E43F4}"/>
              </a:ext>
            </a:extLst>
          </p:cNvPr>
          <p:cNvPicPr>
            <a:picLocks noChangeAspect="1"/>
          </p:cNvPicPr>
          <p:nvPr/>
        </p:nvPicPr>
        <p:blipFill>
          <a:blip r:embed="rId2"/>
          <a:stretch>
            <a:fillRect/>
          </a:stretch>
        </p:blipFill>
        <p:spPr>
          <a:xfrm>
            <a:off x="1087287" y="1170137"/>
            <a:ext cx="3493087" cy="4517726"/>
          </a:xfrm>
          <a:prstGeom prst="rect">
            <a:avLst/>
          </a:prstGeom>
        </p:spPr>
      </p:pic>
      <p:sp>
        <p:nvSpPr>
          <p:cNvPr id="9" name="文本框 8">
            <a:extLst>
              <a:ext uri="{FF2B5EF4-FFF2-40B4-BE49-F238E27FC236}">
                <a16:creationId xmlns:a16="http://schemas.microsoft.com/office/drawing/2014/main" id="{6068FA74-CBEC-47BF-B44A-CCF556FCA64D}"/>
              </a:ext>
            </a:extLst>
          </p:cNvPr>
          <p:cNvSpPr txBox="1"/>
          <p:nvPr/>
        </p:nvSpPr>
        <p:spPr>
          <a:xfrm>
            <a:off x="381719" y="5981313"/>
            <a:ext cx="6094562" cy="646331"/>
          </a:xfrm>
          <a:prstGeom prst="rect">
            <a:avLst/>
          </a:prstGeom>
          <a:noFill/>
        </p:spPr>
        <p:txBody>
          <a:bodyPr wrap="square">
            <a:spAutoFit/>
          </a:bodyPr>
          <a:lstStyle/>
          <a:p>
            <a:r>
              <a:rPr lang="en-US" altLang="zh-CN" dirty="0">
                <a:hlinkClick r:id="rId3"/>
              </a:rPr>
              <a:t>https://dotnet.microsoft.com/learn/aspnet/microservices-architecture#ebook-dapr-swimlane</a:t>
            </a:r>
            <a:r>
              <a:rPr lang="en-US" altLang="zh-CN" dirty="0"/>
              <a:t> </a:t>
            </a:r>
            <a:endParaRPr lang="zh-CN" altLang="en-US" dirty="0"/>
          </a:p>
        </p:txBody>
      </p:sp>
      <p:pic>
        <p:nvPicPr>
          <p:cNvPr id="6" name="图片 5">
            <a:extLst>
              <a:ext uri="{FF2B5EF4-FFF2-40B4-BE49-F238E27FC236}">
                <a16:creationId xmlns:a16="http://schemas.microsoft.com/office/drawing/2014/main" id="{749E5764-B589-46A9-8BD0-5E510E6BE84E}"/>
              </a:ext>
            </a:extLst>
          </p:cNvPr>
          <p:cNvPicPr>
            <a:picLocks noChangeAspect="1"/>
          </p:cNvPicPr>
          <p:nvPr/>
        </p:nvPicPr>
        <p:blipFill>
          <a:blip r:embed="rId4"/>
          <a:stretch>
            <a:fillRect/>
          </a:stretch>
        </p:blipFill>
        <p:spPr>
          <a:xfrm>
            <a:off x="4709663" y="2325241"/>
            <a:ext cx="7273498" cy="3203873"/>
          </a:xfrm>
          <a:prstGeom prst="rect">
            <a:avLst/>
          </a:prstGeom>
        </p:spPr>
      </p:pic>
      <p:sp>
        <p:nvSpPr>
          <p:cNvPr id="11" name="文本框 10">
            <a:extLst>
              <a:ext uri="{FF2B5EF4-FFF2-40B4-BE49-F238E27FC236}">
                <a16:creationId xmlns:a16="http://schemas.microsoft.com/office/drawing/2014/main" id="{B6E64DF9-1363-43E3-82ED-E8230DE56350}"/>
              </a:ext>
            </a:extLst>
          </p:cNvPr>
          <p:cNvSpPr txBox="1"/>
          <p:nvPr/>
        </p:nvSpPr>
        <p:spPr>
          <a:xfrm>
            <a:off x="5835770" y="1662459"/>
            <a:ext cx="6094562" cy="369332"/>
          </a:xfrm>
          <a:prstGeom prst="rect">
            <a:avLst/>
          </a:prstGeom>
          <a:noFill/>
        </p:spPr>
        <p:txBody>
          <a:bodyPr wrap="square">
            <a:spAutoFit/>
          </a:bodyPr>
          <a:lstStyle/>
          <a:p>
            <a:r>
              <a:rPr lang="en-US" altLang="zh-CN" dirty="0">
                <a:hlinkClick r:id="rId5"/>
              </a:rPr>
              <a:t>https://github.com/dotnet-architecture/eShopOnDapr</a:t>
            </a:r>
            <a:r>
              <a:rPr lang="en-US" altLang="zh-CN" dirty="0"/>
              <a:t> </a:t>
            </a:r>
            <a:endParaRPr lang="zh-CN" altLang="en-US" dirty="0"/>
          </a:p>
        </p:txBody>
      </p:sp>
    </p:spTree>
    <p:extLst>
      <p:ext uri="{BB962C8B-B14F-4D97-AF65-F5344CB8AC3E}">
        <p14:creationId xmlns:p14="http://schemas.microsoft.com/office/powerpoint/2010/main" val="204382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640511" y="427008"/>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好兄弟 </a:t>
            </a:r>
            <a:r>
              <a:rPr lang="en-US" altLang="zh-CN" b="0" i="0" u="none" strike="noStrike" dirty="0" err="1">
                <a:solidFill>
                  <a:srgbClr val="333333"/>
                </a:solidFill>
                <a:effectLst/>
                <a:latin typeface="PingFang SC"/>
              </a:rPr>
              <a:t>Tye</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8B53E8AF-68AC-4F6D-90AB-D09D6AFB384C}"/>
              </a:ext>
            </a:extLst>
          </p:cNvPr>
          <p:cNvPicPr>
            <a:picLocks noChangeAspect="1"/>
          </p:cNvPicPr>
          <p:nvPr/>
        </p:nvPicPr>
        <p:blipFill>
          <a:blip r:embed="rId2"/>
          <a:stretch>
            <a:fillRect/>
          </a:stretch>
        </p:blipFill>
        <p:spPr>
          <a:xfrm>
            <a:off x="3930051" y="1902638"/>
            <a:ext cx="7483000" cy="3052724"/>
          </a:xfrm>
          <a:prstGeom prst="rect">
            <a:avLst/>
          </a:prstGeom>
        </p:spPr>
      </p:pic>
      <p:sp>
        <p:nvSpPr>
          <p:cNvPr id="5" name="文本框 4">
            <a:extLst>
              <a:ext uri="{FF2B5EF4-FFF2-40B4-BE49-F238E27FC236}">
                <a16:creationId xmlns:a16="http://schemas.microsoft.com/office/drawing/2014/main" id="{CD3A482B-4920-4A5A-99FA-E3985D1BBC25}"/>
              </a:ext>
            </a:extLst>
          </p:cNvPr>
          <p:cNvSpPr txBox="1"/>
          <p:nvPr/>
        </p:nvSpPr>
        <p:spPr>
          <a:xfrm>
            <a:off x="4082451" y="1376716"/>
            <a:ext cx="3940115" cy="369332"/>
          </a:xfrm>
          <a:prstGeom prst="rect">
            <a:avLst/>
          </a:prstGeom>
          <a:noFill/>
        </p:spPr>
        <p:txBody>
          <a:bodyPr wrap="square">
            <a:spAutoFit/>
          </a:bodyPr>
          <a:lstStyle/>
          <a:p>
            <a:r>
              <a:rPr lang="zh-CN" altLang="en-US" dirty="0"/>
              <a:t>使用</a:t>
            </a:r>
            <a:r>
              <a:rPr lang="en-US" altLang="zh-CN" dirty="0"/>
              <a:t> </a:t>
            </a:r>
            <a:r>
              <a:rPr lang="en-US" altLang="zh-CN" dirty="0" err="1"/>
              <a:t>Tye</a:t>
            </a:r>
            <a:r>
              <a:rPr lang="en-US" altLang="zh-CN" dirty="0"/>
              <a:t> </a:t>
            </a:r>
            <a:r>
              <a:rPr lang="zh-CN" altLang="en-US" dirty="0"/>
              <a:t>调试</a:t>
            </a:r>
            <a:r>
              <a:rPr lang="en-US" altLang="zh-CN" dirty="0" err="1"/>
              <a:t>Dapr</a:t>
            </a:r>
            <a:r>
              <a:rPr lang="en-US" altLang="zh-CN" dirty="0"/>
              <a:t> </a:t>
            </a:r>
            <a:r>
              <a:rPr lang="zh-CN" altLang="en-US" dirty="0"/>
              <a:t>应用程序</a:t>
            </a:r>
            <a:r>
              <a:rPr lang="en-US" altLang="zh-CN" dirty="0"/>
              <a:t> </a:t>
            </a:r>
            <a:endParaRPr lang="zh-CN" altLang="en-US" dirty="0"/>
          </a:p>
        </p:txBody>
      </p:sp>
      <p:sp>
        <p:nvSpPr>
          <p:cNvPr id="8" name="文本框 7">
            <a:extLst>
              <a:ext uri="{FF2B5EF4-FFF2-40B4-BE49-F238E27FC236}">
                <a16:creationId xmlns:a16="http://schemas.microsoft.com/office/drawing/2014/main" id="{A2FC2067-10D4-4C6E-A847-245F32CDD755}"/>
              </a:ext>
            </a:extLst>
          </p:cNvPr>
          <p:cNvSpPr txBox="1"/>
          <p:nvPr/>
        </p:nvSpPr>
        <p:spPr>
          <a:xfrm>
            <a:off x="729342" y="2425151"/>
            <a:ext cx="3200709" cy="2308324"/>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通过配置约定实现服务发现</a:t>
            </a: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了解</a:t>
            </a:r>
            <a:r>
              <a:rPr lang="en-US" altLang="zh-CN" dirty="0">
                <a:latin typeface="宋体" panose="02010600030101010101" pitchFamily="2" charset="-122"/>
                <a:ea typeface="宋体" panose="02010600030101010101" pitchFamily="2" charset="-122"/>
              </a:rPr>
              <a:t>.NET</a:t>
            </a:r>
            <a:r>
              <a:rPr lang="zh-CN" altLang="en-US" dirty="0">
                <a:latin typeface="宋体" panose="02010600030101010101" pitchFamily="2" charset="-122"/>
                <a:ea typeface="宋体" panose="02010600030101010101" pitchFamily="2" charset="-122"/>
              </a:rPr>
              <a:t>项目文件</a:t>
            </a: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本地日志、指标等仪表板</a:t>
            </a: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可以运行</a:t>
            </a:r>
            <a:r>
              <a:rPr lang="en-US" altLang="zh-CN" dirty="0">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依赖关系</a:t>
            </a: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可以将您的服务部署到 </a:t>
            </a:r>
            <a:r>
              <a:rPr lang="en-US" altLang="zh-CN" dirty="0">
                <a:latin typeface="宋体" panose="02010600030101010101" pitchFamily="2" charset="-122"/>
                <a:ea typeface="宋体" panose="02010600030101010101" pitchFamily="2" charset="-122"/>
              </a:rPr>
              <a:t>K8s</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热重载</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2429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B5D30F-8B87-4002-9173-45447811562B}"/>
              </a:ext>
            </a:extLst>
          </p:cNvPr>
          <p:cNvSpPr txBox="1">
            <a:spLocks/>
          </p:cNvSpPr>
          <p:nvPr/>
        </p:nvSpPr>
        <p:spPr>
          <a:xfrm>
            <a:off x="2238375" y="3274951"/>
            <a:ext cx="771525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5000" dirty="0" err="1"/>
              <a:t>Dapr</a:t>
            </a:r>
            <a:r>
              <a:rPr lang="en-US" sz="5000" dirty="0"/>
              <a:t> for the .NET developer</a:t>
            </a:r>
          </a:p>
        </p:txBody>
      </p:sp>
      <p:sp>
        <p:nvSpPr>
          <p:cNvPr id="8" name="Text Placeholder 2">
            <a:extLst>
              <a:ext uri="{FF2B5EF4-FFF2-40B4-BE49-F238E27FC236}">
                <a16:creationId xmlns:a16="http://schemas.microsoft.com/office/drawing/2014/main" id="{58E61968-2783-4B43-A502-2ED98EA3F3B8}"/>
              </a:ext>
            </a:extLst>
          </p:cNvPr>
          <p:cNvSpPr txBox="1">
            <a:spLocks/>
          </p:cNvSpPr>
          <p:nvPr/>
        </p:nvSpPr>
        <p:spPr>
          <a:xfrm>
            <a:off x="5469446" y="1993173"/>
            <a:ext cx="1253109" cy="461665"/>
          </a:xfrm>
          <a:prstGeom prst="rect">
            <a:avLst/>
          </a:prstGeom>
          <a:noFill/>
          <a:ln w="19050">
            <a:gradFill>
              <a:gsLst>
                <a:gs pos="0">
                  <a:schemeClr val="accent4"/>
                </a:gs>
                <a:gs pos="100000">
                  <a:schemeClr val="accent1"/>
                </a:gs>
                <a:gs pos="51000">
                  <a:schemeClr val="accent3"/>
                </a:gs>
              </a:gsLst>
              <a:lin ang="0" scaled="0"/>
            </a:gradFill>
          </a:ln>
        </p:spPr>
        <p:txBody>
          <a:bodyPr tIns="91440" bIns="91440" anchor="ctr" anchorCtr="1">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spc="300">
                <a:solidFill>
                  <a:schemeClr val="tx1"/>
                </a:solidFill>
                <a:latin typeface="+mj-lt"/>
              </a:rPr>
              <a:t>DEMO</a:t>
            </a:r>
          </a:p>
        </p:txBody>
      </p:sp>
      <p:sp>
        <p:nvSpPr>
          <p:cNvPr id="4" name="Rectangle 3">
            <a:extLst>
              <a:ext uri="{FF2B5EF4-FFF2-40B4-BE49-F238E27FC236}">
                <a16:creationId xmlns:a16="http://schemas.microsoft.com/office/drawing/2014/main" id="{C6040BA3-6880-4DA3-BC38-1879B001C5A5}"/>
              </a:ext>
            </a:extLst>
          </p:cNvPr>
          <p:cNvSpPr/>
          <p:nvPr/>
        </p:nvSpPr>
        <p:spPr>
          <a:xfrm>
            <a:off x="0" y="-509633"/>
            <a:ext cx="3834896" cy="307777"/>
          </a:xfrm>
          <a:prstGeom prst="rect">
            <a:avLst/>
          </a:prstGeom>
        </p:spPr>
        <p:txBody>
          <a:bodyPr wrap="none">
            <a:spAutoFit/>
          </a:bodyPr>
          <a:lstStyle/>
          <a:p>
            <a:r>
              <a:rPr lang="en-US" sz="1400">
                <a:solidFill>
                  <a:schemeClr val="bg1"/>
                </a:solidFill>
              </a:rPr>
              <a:t>DEMO: </a:t>
            </a:r>
            <a:r>
              <a:rPr lang="en-US" sz="1400" err="1">
                <a:solidFill>
                  <a:schemeClr val="bg1"/>
                </a:solidFill>
              </a:rPr>
              <a:t>Dapr</a:t>
            </a:r>
            <a:r>
              <a:rPr lang="en-US" sz="1400">
                <a:solidFill>
                  <a:schemeClr val="bg1"/>
                </a:solidFill>
              </a:rPr>
              <a:t> state management and bindings </a:t>
            </a:r>
          </a:p>
        </p:txBody>
      </p:sp>
    </p:spTree>
    <p:extLst>
      <p:ext uri="{BB962C8B-B14F-4D97-AF65-F5344CB8AC3E}">
        <p14:creationId xmlns:p14="http://schemas.microsoft.com/office/powerpoint/2010/main" val="3861646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8"/>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2.70833E-6 2.59259E-6 L -2.70833E-6 0.03773 " pathEditMode="relative" rAng="0" ptsTypes="AA">
                                      <p:cBhvr>
                                        <p:cTn id="14" dur="750" spd="-100000" fill="hold"/>
                                        <p:tgtEl>
                                          <p:spTgt spid="6"/>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32A269-F952-4A03-831E-0C4A6E9D5794}"/>
              </a:ext>
            </a:extLst>
          </p:cNvPr>
          <p:cNvSpPr/>
          <p:nvPr/>
        </p:nvSpPr>
        <p:spPr>
          <a:xfrm>
            <a:off x="4356101" y="0"/>
            <a:ext cx="7835900" cy="6858000"/>
          </a:xfrm>
          <a:prstGeom prst="rect">
            <a:avLst/>
          </a:prstGeom>
          <a:solidFill>
            <a:srgbClr val="DDE7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4" name="Text Placeholder 2">
            <a:extLst>
              <a:ext uri="{FF2B5EF4-FFF2-40B4-BE49-F238E27FC236}">
                <a16:creationId xmlns:a16="http://schemas.microsoft.com/office/drawing/2014/main" id="{0B4142CF-031C-4A88-AAE8-8E0846C21AEE}"/>
              </a:ext>
            </a:extLst>
          </p:cNvPr>
          <p:cNvSpPr txBox="1">
            <a:spLocks/>
          </p:cNvSpPr>
          <p:nvPr/>
        </p:nvSpPr>
        <p:spPr>
          <a:xfrm>
            <a:off x="593725" y="5059363"/>
            <a:ext cx="2244725"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https://dapr.io</a:t>
            </a:r>
          </a:p>
        </p:txBody>
      </p:sp>
      <p:sp>
        <p:nvSpPr>
          <p:cNvPr id="5" name="Text Placeholder 2">
            <a:extLst>
              <a:ext uri="{FF2B5EF4-FFF2-40B4-BE49-F238E27FC236}">
                <a16:creationId xmlns:a16="http://schemas.microsoft.com/office/drawing/2014/main" id="{3608D6CE-55B7-4AE7-872E-81AF43DD76C0}"/>
              </a:ext>
            </a:extLst>
          </p:cNvPr>
          <p:cNvSpPr txBox="1">
            <a:spLocks/>
          </p:cNvSpPr>
          <p:nvPr/>
        </p:nvSpPr>
        <p:spPr>
          <a:xfrm>
            <a:off x="593725" y="3221038"/>
            <a:ext cx="307340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latin typeface="+mj-lt"/>
              </a:rPr>
              <a:t>分布式应用程序运行时</a:t>
            </a:r>
            <a:endParaRPr lang="en-US" sz="1800" dirty="0">
              <a:latin typeface="+mj-lt"/>
            </a:endParaRPr>
          </a:p>
        </p:txBody>
      </p:sp>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09016" y="1506855"/>
            <a:ext cx="1967706" cy="1532404"/>
          </a:xfrm>
          <a:prstGeom prst="rect">
            <a:avLst/>
          </a:prstGeom>
        </p:spPr>
      </p:pic>
      <p:sp>
        <p:nvSpPr>
          <p:cNvPr id="7" name="Text Placeholder 2">
            <a:extLst>
              <a:ext uri="{FF2B5EF4-FFF2-40B4-BE49-F238E27FC236}">
                <a16:creationId xmlns:a16="http://schemas.microsoft.com/office/drawing/2014/main" id="{BA1CE093-A244-47A5-859E-FB321A748F76}"/>
              </a:ext>
            </a:extLst>
          </p:cNvPr>
          <p:cNvSpPr txBox="1">
            <a:spLocks/>
          </p:cNvSpPr>
          <p:nvPr/>
        </p:nvSpPr>
        <p:spPr>
          <a:xfrm>
            <a:off x="593725" y="3753360"/>
            <a:ext cx="3651704" cy="123110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dirty="0" err="1"/>
              <a:t>Dapr</a:t>
            </a:r>
            <a:r>
              <a:rPr lang="en-US" altLang="zh-CN" sz="1600" dirty="0"/>
              <a:t> </a:t>
            </a:r>
            <a:r>
              <a:rPr lang="zh-CN" altLang="en-US" sz="1600" dirty="0"/>
              <a:t>是一个可移植的、事件驱动的运行时，它使任何开发人员能够轻松构建出弹性的、无状态和有状态的应用程序，并可运行在云平台或边缘计算中，它同时也支持多种编程语言和开发框架</a:t>
            </a:r>
            <a:endParaRPr lang="en-US" sz="1600" dirty="0"/>
          </a:p>
        </p:txBody>
      </p:sp>
      <p:pic>
        <p:nvPicPr>
          <p:cNvPr id="8" name="Picture 7">
            <a:extLst>
              <a:ext uri="{FF2B5EF4-FFF2-40B4-BE49-F238E27FC236}">
                <a16:creationId xmlns:a16="http://schemas.microsoft.com/office/drawing/2014/main" id="{2A69F5FC-6A25-4E4D-88E1-4E632D6859DA}"/>
              </a:ext>
            </a:extLst>
          </p:cNvPr>
          <p:cNvPicPr>
            <a:picLocks noChangeAspect="1"/>
          </p:cNvPicPr>
          <p:nvPr/>
        </p:nvPicPr>
        <p:blipFill rotWithShape="1">
          <a:blip r:embed="rId4"/>
          <a:srcRect l="5208" r="5208"/>
          <a:stretch/>
        </p:blipFill>
        <p:spPr>
          <a:xfrm>
            <a:off x="4791474" y="882220"/>
            <a:ext cx="6965155" cy="50935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208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2D18E5-E8EE-45C1-9E9E-EA56FD7A9365}"/>
              </a:ext>
            </a:extLst>
          </p:cNvPr>
          <p:cNvSpPr/>
          <p:nvPr/>
        </p:nvSpPr>
        <p:spPr>
          <a:xfrm>
            <a:off x="533400" y="4245145"/>
            <a:ext cx="3124200" cy="830997"/>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需要支持许多不同的集成点</a:t>
            </a:r>
            <a:r>
              <a:rPr lang="en-US" kern="0" dirty="0">
                <a:latin typeface="+mj-lt"/>
                <a:ea typeface="Segoe UI" pitchFamily="34" charset="0"/>
                <a:cs typeface="Segoe UI" pitchFamily="34" charset="0"/>
              </a:rPr>
              <a:t>(cache, message queues, 3</a:t>
            </a:r>
            <a:r>
              <a:rPr lang="en-US" kern="0" baseline="30000" dirty="0">
                <a:latin typeface="+mj-lt"/>
                <a:ea typeface="Segoe UI" pitchFamily="34" charset="0"/>
                <a:cs typeface="Segoe UI" pitchFamily="34" charset="0"/>
              </a:rPr>
              <a:t>rd</a:t>
            </a:r>
            <a:r>
              <a:rPr lang="en-US" kern="0" dirty="0">
                <a:latin typeface="+mj-lt"/>
                <a:ea typeface="Segoe UI" pitchFamily="34" charset="0"/>
                <a:cs typeface="Segoe UI" pitchFamily="34" charset="0"/>
              </a:rPr>
              <a:t> party APIs, secret stores)</a:t>
            </a:r>
          </a:p>
        </p:txBody>
      </p:sp>
      <p:sp>
        <p:nvSpPr>
          <p:cNvPr id="11" name="Freeform: Shape 10">
            <a:extLst>
              <a:ext uri="{FF2B5EF4-FFF2-40B4-BE49-F238E27FC236}">
                <a16:creationId xmlns:a16="http://schemas.microsoft.com/office/drawing/2014/main" id="{80F979A2-66B4-4DCF-816F-D1A6920D79F9}"/>
              </a:ext>
            </a:extLst>
          </p:cNvPr>
          <p:cNvSpPr/>
          <p:nvPr/>
        </p:nvSpPr>
        <p:spPr>
          <a:xfrm>
            <a:off x="8428384" y="4245145"/>
            <a:ext cx="3230216" cy="1204945"/>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marR="0" lvl="0" indent="0" algn="ctr" defTabSz="844550" fontAlgn="auto">
              <a:lnSpc>
                <a:spcPct val="100000"/>
              </a:lnSpc>
              <a:spcBef>
                <a:spcPct val="0"/>
              </a:spcBef>
              <a:spcAft>
                <a:spcPct val="35000"/>
              </a:spcAft>
              <a:buClrTx/>
              <a:buSzTx/>
              <a:buFontTx/>
              <a:buNone/>
              <a:tabLst/>
              <a:defRPr/>
            </a:pPr>
            <a:r>
              <a:rPr lang="zh-CN" altLang="en-US" kern="0" dirty="0">
                <a:latin typeface="+mj-lt"/>
                <a:ea typeface="Segoe UI" pitchFamily="34" charset="0"/>
                <a:cs typeface="Segoe UI" pitchFamily="34" charset="0"/>
              </a:rPr>
              <a:t>有许多的方案来支持</a:t>
            </a:r>
            <a:r>
              <a:rPr lang="en-US" kern="0" dirty="0">
                <a:latin typeface="+mj-lt"/>
                <a:ea typeface="Segoe UI" pitchFamily="34" charset="0"/>
                <a:cs typeface="Segoe UI" pitchFamily="34" charset="0"/>
              </a:rPr>
              <a:t> tracing, configuration, </a:t>
            </a:r>
            <a:r>
              <a:rPr lang="zh-CN" altLang="en-US" kern="0" dirty="0">
                <a:latin typeface="+mj-lt"/>
                <a:ea typeface="Segoe UI" pitchFamily="34" charset="0"/>
                <a:cs typeface="Segoe UI" pitchFamily="34" charset="0"/>
              </a:rPr>
              <a:t>和</a:t>
            </a:r>
            <a:r>
              <a:rPr lang="en-US" kern="0" dirty="0">
                <a:latin typeface="+mj-lt"/>
                <a:ea typeface="Segoe UI" pitchFamily="34" charset="0"/>
                <a:cs typeface="Segoe UI" pitchFamily="34" charset="0"/>
              </a:rPr>
              <a:t> secret management</a:t>
            </a:r>
          </a:p>
          <a:p>
            <a:pPr marR="0" lvl="0" indent="0" algn="ctr" defTabSz="844550" fontAlgn="auto">
              <a:lnSpc>
                <a:spcPct val="100000"/>
              </a:lnSpc>
              <a:spcBef>
                <a:spcPct val="0"/>
              </a:spcBef>
              <a:spcAft>
                <a:spcPct val="35000"/>
              </a:spcAft>
              <a:buClrTx/>
              <a:buSzTx/>
              <a:buFontTx/>
              <a:buNone/>
              <a:tabLst/>
              <a:defRPr/>
            </a:pPr>
            <a:endParaRPr lang="en-US" kern="0" dirty="0">
              <a:latin typeface="+mj-lt"/>
              <a:ea typeface="Segoe UI" pitchFamily="34" charset="0"/>
              <a:cs typeface="Segoe UI" pitchFamily="34" charset="0"/>
            </a:endParaRPr>
          </a:p>
        </p:txBody>
      </p:sp>
      <p:sp>
        <p:nvSpPr>
          <p:cNvPr id="15" name="Title 14">
            <a:extLst>
              <a:ext uri="{FF2B5EF4-FFF2-40B4-BE49-F238E27FC236}">
                <a16:creationId xmlns:a16="http://schemas.microsoft.com/office/drawing/2014/main" id="{BA0DD0F5-8E58-4E53-B858-6FE0371F0872}"/>
              </a:ext>
            </a:extLst>
          </p:cNvPr>
          <p:cNvSpPr>
            <a:spLocks noGrp="1"/>
          </p:cNvSpPr>
          <p:nvPr>
            <p:ph type="title"/>
          </p:nvPr>
        </p:nvSpPr>
        <p:spPr>
          <a:xfrm>
            <a:off x="3256786" y="1211580"/>
            <a:ext cx="5681474" cy="997196"/>
          </a:xfrm>
        </p:spPr>
        <p:txBody>
          <a:bodyPr>
            <a:normAutofit/>
          </a:bodyPr>
          <a:lstStyle/>
          <a:p>
            <a:pPr algn="ctr">
              <a:lnSpc>
                <a:spcPct val="90000"/>
              </a:lnSpc>
            </a:pPr>
            <a:r>
              <a:rPr lang="zh-CN" altLang="en-US" dirty="0"/>
              <a:t>微服务为什么很难</a:t>
            </a:r>
            <a:r>
              <a:rPr lang="en-US" dirty="0"/>
              <a:t>?</a:t>
            </a:r>
          </a:p>
        </p:txBody>
      </p:sp>
      <p:grpSp>
        <p:nvGrpSpPr>
          <p:cNvPr id="67" name="Group 66">
            <a:extLst>
              <a:ext uri="{FF2B5EF4-FFF2-40B4-BE49-F238E27FC236}">
                <a16:creationId xmlns:a16="http://schemas.microsoft.com/office/drawing/2014/main" id="{7B2F3F05-33B3-4A21-8216-1DE59F917728}"/>
              </a:ext>
            </a:extLst>
          </p:cNvPr>
          <p:cNvGrpSpPr/>
          <p:nvPr/>
        </p:nvGrpSpPr>
        <p:grpSpPr>
          <a:xfrm>
            <a:off x="1806292" y="2510882"/>
            <a:ext cx="1288569" cy="1288569"/>
            <a:chOff x="1977795" y="2537053"/>
            <a:chExt cx="1417426" cy="1417426"/>
          </a:xfrm>
        </p:grpSpPr>
        <p:sp>
          <p:nvSpPr>
            <p:cNvPr id="5" name="Oval 4">
              <a:extLst>
                <a:ext uri="{FF2B5EF4-FFF2-40B4-BE49-F238E27FC236}">
                  <a16:creationId xmlns:a16="http://schemas.microsoft.com/office/drawing/2014/main" id="{384759FB-EADB-412D-801E-6EA45E8689C1}"/>
                </a:ext>
              </a:extLst>
            </p:cNvPr>
            <p:cNvSpPr/>
            <p:nvPr/>
          </p:nvSpPr>
          <p:spPr bwMode="auto">
            <a:xfrm>
              <a:off x="1977795"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25" name="migrate" descr=" migrate">
              <a:extLst>
                <a:ext uri="{FF2B5EF4-FFF2-40B4-BE49-F238E27FC236}">
                  <a16:creationId xmlns:a16="http://schemas.microsoft.com/office/drawing/2014/main" id="{B637E145-5F72-470C-9A69-F9C357BE68DE}"/>
                </a:ext>
              </a:extLst>
            </p:cNvPr>
            <p:cNvGrpSpPr/>
            <p:nvPr/>
          </p:nvGrpSpPr>
          <p:grpSpPr>
            <a:xfrm>
              <a:off x="2421178" y="2981928"/>
              <a:ext cx="530660" cy="527677"/>
              <a:chOff x="-1617663" y="3241675"/>
              <a:chExt cx="282575" cy="280988"/>
            </a:xfrm>
          </p:grpSpPr>
          <p:sp>
            <p:nvSpPr>
              <p:cNvPr id="26" name="Freeform 345">
                <a:extLst>
                  <a:ext uri="{FF2B5EF4-FFF2-40B4-BE49-F238E27FC236}">
                    <a16:creationId xmlns:a16="http://schemas.microsoft.com/office/drawing/2014/main" id="{D4DB45B6-F143-4859-B531-0BAD67596C3F}"/>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7" name="Freeform 346">
                <a:extLst>
                  <a:ext uri="{FF2B5EF4-FFF2-40B4-BE49-F238E27FC236}">
                    <a16:creationId xmlns:a16="http://schemas.microsoft.com/office/drawing/2014/main" id="{82E42206-C3FD-46F5-9249-7C9E04F96DD2}"/>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347">
                <a:extLst>
                  <a:ext uri="{FF2B5EF4-FFF2-40B4-BE49-F238E27FC236}">
                    <a16:creationId xmlns:a16="http://schemas.microsoft.com/office/drawing/2014/main" id="{959FB73B-2289-4144-89F9-4E250AD22169}"/>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Freeform 348">
                <a:extLst>
                  <a:ext uri="{FF2B5EF4-FFF2-40B4-BE49-F238E27FC236}">
                    <a16:creationId xmlns:a16="http://schemas.microsoft.com/office/drawing/2014/main" id="{23D18A49-B160-4626-8354-FF0EBFC8325E}"/>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grpSp>
        <p:nvGrpSpPr>
          <p:cNvPr id="68" name="Group 67">
            <a:extLst>
              <a:ext uri="{FF2B5EF4-FFF2-40B4-BE49-F238E27FC236}">
                <a16:creationId xmlns:a16="http://schemas.microsoft.com/office/drawing/2014/main" id="{65ECF543-A995-4D63-829F-99C63105591F}"/>
              </a:ext>
            </a:extLst>
          </p:cNvPr>
          <p:cNvGrpSpPr/>
          <p:nvPr/>
        </p:nvGrpSpPr>
        <p:grpSpPr>
          <a:xfrm>
            <a:off x="5460890" y="2514747"/>
            <a:ext cx="1288569" cy="1288569"/>
            <a:chOff x="5376086" y="2537053"/>
            <a:chExt cx="1417426" cy="1417426"/>
          </a:xfrm>
        </p:grpSpPr>
        <p:sp>
          <p:nvSpPr>
            <p:cNvPr id="9" name="Oval 8">
              <a:extLst>
                <a:ext uri="{FF2B5EF4-FFF2-40B4-BE49-F238E27FC236}">
                  <a16:creationId xmlns:a16="http://schemas.microsoft.com/office/drawing/2014/main" id="{C5496F1B-F9CF-4828-AA55-4E35D3B71674}"/>
                </a:ext>
              </a:extLst>
            </p:cNvPr>
            <p:cNvSpPr/>
            <p:nvPr/>
          </p:nvSpPr>
          <p:spPr bwMode="auto">
            <a:xfrm>
              <a:off x="5376086"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30" name="chip 1" descr="chip, wheel">
              <a:extLst>
                <a:ext uri="{FF2B5EF4-FFF2-40B4-BE49-F238E27FC236}">
                  <a16:creationId xmlns:a16="http://schemas.microsoft.com/office/drawing/2014/main" id="{69F90FA4-37D3-4914-8BA6-7D8E24AD4716}"/>
                </a:ext>
              </a:extLst>
            </p:cNvPr>
            <p:cNvGrpSpPr/>
            <p:nvPr/>
          </p:nvGrpSpPr>
          <p:grpSpPr>
            <a:xfrm>
              <a:off x="5716886" y="2877853"/>
              <a:ext cx="735827" cy="735827"/>
              <a:chOff x="3478894" y="5699187"/>
              <a:chExt cx="519802" cy="519802"/>
            </a:xfrm>
          </p:grpSpPr>
          <p:sp>
            <p:nvSpPr>
              <p:cNvPr id="31" name="Freeform: Shape 30">
                <a:extLst>
                  <a:ext uri="{FF2B5EF4-FFF2-40B4-BE49-F238E27FC236}">
                    <a16:creationId xmlns:a16="http://schemas.microsoft.com/office/drawing/2014/main" id="{3857539B-465A-42BC-AACF-B1CC41F07754}"/>
                  </a:ext>
                </a:extLst>
              </p:cNvPr>
              <p:cNvSpPr/>
              <p:nvPr/>
            </p:nvSpPr>
            <p:spPr>
              <a:xfrm>
                <a:off x="3480179" y="5697996"/>
                <a:ext cx="514443" cy="514443"/>
              </a:xfrm>
              <a:custGeom>
                <a:avLst/>
                <a:gdLst>
                  <a:gd name="connsiteX0" fmla="*/ 516591 w 514443"/>
                  <a:gd name="connsiteY0" fmla="*/ 163971 h 514443"/>
                  <a:gd name="connsiteX1" fmla="*/ 516591 w 514443"/>
                  <a:gd name="connsiteY1" fmla="*/ 110992 h 514443"/>
                  <a:gd name="connsiteX2" fmla="*/ 490958 w 514443"/>
                  <a:gd name="connsiteY2" fmla="*/ 110992 h 514443"/>
                  <a:gd name="connsiteX3" fmla="*/ 490958 w 514443"/>
                  <a:gd name="connsiteY3" fmla="*/ 27508 h 514443"/>
                  <a:gd name="connsiteX4" fmla="*/ 408377 w 514443"/>
                  <a:gd name="connsiteY4" fmla="*/ 27508 h 514443"/>
                  <a:gd name="connsiteX5" fmla="*/ 408377 w 514443"/>
                  <a:gd name="connsiteY5" fmla="*/ 2237 h 514443"/>
                  <a:gd name="connsiteX6" fmla="*/ 354045 w 514443"/>
                  <a:gd name="connsiteY6" fmla="*/ 2237 h 514443"/>
                  <a:gd name="connsiteX7" fmla="*/ 354045 w 514443"/>
                  <a:gd name="connsiteY7" fmla="*/ 27508 h 514443"/>
                  <a:gd name="connsiteX8" fmla="*/ 286445 w 514443"/>
                  <a:gd name="connsiteY8" fmla="*/ 27508 h 514443"/>
                  <a:gd name="connsiteX9" fmla="*/ 286445 w 514443"/>
                  <a:gd name="connsiteY9" fmla="*/ 2237 h 514443"/>
                  <a:gd name="connsiteX10" fmla="*/ 232383 w 514443"/>
                  <a:gd name="connsiteY10" fmla="*/ 2237 h 514443"/>
                  <a:gd name="connsiteX11" fmla="*/ 232383 w 514443"/>
                  <a:gd name="connsiteY11" fmla="*/ 27508 h 514443"/>
                  <a:gd name="connsiteX12" fmla="*/ 164784 w 514443"/>
                  <a:gd name="connsiteY12" fmla="*/ 27508 h 514443"/>
                  <a:gd name="connsiteX13" fmla="*/ 164784 w 514443"/>
                  <a:gd name="connsiteY13" fmla="*/ 2237 h 514443"/>
                  <a:gd name="connsiteX14" fmla="*/ 110722 w 514443"/>
                  <a:gd name="connsiteY14" fmla="*/ 2237 h 514443"/>
                  <a:gd name="connsiteX15" fmla="*/ 110722 w 514443"/>
                  <a:gd name="connsiteY15" fmla="*/ 27508 h 514443"/>
                  <a:gd name="connsiteX16" fmla="*/ 27960 w 514443"/>
                  <a:gd name="connsiteY16" fmla="*/ 27508 h 514443"/>
                  <a:gd name="connsiteX17" fmla="*/ 27960 w 514443"/>
                  <a:gd name="connsiteY17" fmla="*/ 110361 h 514443"/>
                  <a:gd name="connsiteX18" fmla="*/ 2689 w 514443"/>
                  <a:gd name="connsiteY18" fmla="*/ 110361 h 514443"/>
                  <a:gd name="connsiteX19" fmla="*/ 2689 w 514443"/>
                  <a:gd name="connsiteY19" fmla="*/ 164423 h 514443"/>
                  <a:gd name="connsiteX20" fmla="*/ 27960 w 514443"/>
                  <a:gd name="connsiteY20" fmla="*/ 164423 h 514443"/>
                  <a:gd name="connsiteX21" fmla="*/ 27960 w 514443"/>
                  <a:gd name="connsiteY21" fmla="*/ 232022 h 514443"/>
                  <a:gd name="connsiteX22" fmla="*/ 2237 w 514443"/>
                  <a:gd name="connsiteY22" fmla="*/ 232022 h 514443"/>
                  <a:gd name="connsiteX23" fmla="*/ 2237 w 514443"/>
                  <a:gd name="connsiteY23" fmla="*/ 286084 h 514443"/>
                  <a:gd name="connsiteX24" fmla="*/ 27960 w 514443"/>
                  <a:gd name="connsiteY24" fmla="*/ 286084 h 514443"/>
                  <a:gd name="connsiteX25" fmla="*/ 27960 w 514443"/>
                  <a:gd name="connsiteY25" fmla="*/ 353684 h 514443"/>
                  <a:gd name="connsiteX26" fmla="*/ 2237 w 514443"/>
                  <a:gd name="connsiteY26" fmla="*/ 353684 h 514443"/>
                  <a:gd name="connsiteX27" fmla="*/ 2237 w 514443"/>
                  <a:gd name="connsiteY27" fmla="*/ 408377 h 514443"/>
                  <a:gd name="connsiteX28" fmla="*/ 27960 w 514443"/>
                  <a:gd name="connsiteY28" fmla="*/ 408377 h 514443"/>
                  <a:gd name="connsiteX29" fmla="*/ 27960 w 514443"/>
                  <a:gd name="connsiteY29" fmla="*/ 490507 h 514443"/>
                  <a:gd name="connsiteX30" fmla="*/ 110542 w 514443"/>
                  <a:gd name="connsiteY30" fmla="*/ 490507 h 514443"/>
                  <a:gd name="connsiteX31" fmla="*/ 110542 w 514443"/>
                  <a:gd name="connsiteY31" fmla="*/ 516681 h 514443"/>
                  <a:gd name="connsiteX32" fmla="*/ 164874 w 514443"/>
                  <a:gd name="connsiteY32" fmla="*/ 516681 h 514443"/>
                  <a:gd name="connsiteX33" fmla="*/ 164874 w 514443"/>
                  <a:gd name="connsiteY33" fmla="*/ 490507 h 514443"/>
                  <a:gd name="connsiteX34" fmla="*/ 232473 w 514443"/>
                  <a:gd name="connsiteY34" fmla="*/ 490507 h 514443"/>
                  <a:gd name="connsiteX35" fmla="*/ 232473 w 514443"/>
                  <a:gd name="connsiteY35" fmla="*/ 516681 h 514443"/>
                  <a:gd name="connsiteX36" fmla="*/ 286535 w 514443"/>
                  <a:gd name="connsiteY36" fmla="*/ 516681 h 514443"/>
                  <a:gd name="connsiteX37" fmla="*/ 286535 w 514443"/>
                  <a:gd name="connsiteY37" fmla="*/ 490507 h 514443"/>
                  <a:gd name="connsiteX38" fmla="*/ 354135 w 514443"/>
                  <a:gd name="connsiteY38" fmla="*/ 490507 h 514443"/>
                  <a:gd name="connsiteX39" fmla="*/ 354135 w 514443"/>
                  <a:gd name="connsiteY39" fmla="*/ 516681 h 514443"/>
                  <a:gd name="connsiteX40" fmla="*/ 408196 w 514443"/>
                  <a:gd name="connsiteY40" fmla="*/ 516681 h 514443"/>
                  <a:gd name="connsiteX41" fmla="*/ 408196 w 514443"/>
                  <a:gd name="connsiteY41" fmla="*/ 490507 h 514443"/>
                  <a:gd name="connsiteX42" fmla="*/ 491049 w 514443"/>
                  <a:gd name="connsiteY42" fmla="*/ 490507 h 514443"/>
                  <a:gd name="connsiteX43" fmla="*/ 491049 w 514443"/>
                  <a:gd name="connsiteY43" fmla="*/ 408286 h 514443"/>
                  <a:gd name="connsiteX44" fmla="*/ 516681 w 514443"/>
                  <a:gd name="connsiteY44" fmla="*/ 408286 h 514443"/>
                  <a:gd name="connsiteX45" fmla="*/ 516681 w 514443"/>
                  <a:gd name="connsiteY45" fmla="*/ 354225 h 514443"/>
                  <a:gd name="connsiteX46" fmla="*/ 491049 w 514443"/>
                  <a:gd name="connsiteY46" fmla="*/ 354225 h 514443"/>
                  <a:gd name="connsiteX47" fmla="*/ 491049 w 514443"/>
                  <a:gd name="connsiteY47" fmla="*/ 286445 h 514443"/>
                  <a:gd name="connsiteX48" fmla="*/ 516681 w 514443"/>
                  <a:gd name="connsiteY48" fmla="*/ 286445 h 514443"/>
                  <a:gd name="connsiteX49" fmla="*/ 516681 w 514443"/>
                  <a:gd name="connsiteY49" fmla="*/ 232383 h 514443"/>
                  <a:gd name="connsiteX50" fmla="*/ 491049 w 514443"/>
                  <a:gd name="connsiteY50" fmla="*/ 232383 h 514443"/>
                  <a:gd name="connsiteX51" fmla="*/ 491049 w 514443"/>
                  <a:gd name="connsiteY51" fmla="*/ 163971 h 514443"/>
                  <a:gd name="connsiteX52" fmla="*/ 516591 w 514443"/>
                  <a:gd name="connsiteY52" fmla="*/ 163971 h 514443"/>
                  <a:gd name="connsiteX53" fmla="*/ 462619 w 514443"/>
                  <a:gd name="connsiteY53" fmla="*/ 462528 h 514443"/>
                  <a:gd name="connsiteX54" fmla="*/ 56389 w 514443"/>
                  <a:gd name="connsiteY54" fmla="*/ 462528 h 514443"/>
                  <a:gd name="connsiteX55" fmla="*/ 56389 w 514443"/>
                  <a:gd name="connsiteY55" fmla="*/ 56389 h 514443"/>
                  <a:gd name="connsiteX56" fmla="*/ 462619 w 514443"/>
                  <a:gd name="connsiteY56" fmla="*/ 56389 h 514443"/>
                  <a:gd name="connsiteX57" fmla="*/ 462619 w 514443"/>
                  <a:gd name="connsiteY57" fmla="*/ 462528 h 51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14443" h="514443">
                    <a:moveTo>
                      <a:pt x="516591" y="163971"/>
                    </a:moveTo>
                    <a:lnTo>
                      <a:pt x="516591" y="110992"/>
                    </a:lnTo>
                    <a:lnTo>
                      <a:pt x="490958" y="110992"/>
                    </a:lnTo>
                    <a:lnTo>
                      <a:pt x="490958" y="27508"/>
                    </a:lnTo>
                    <a:lnTo>
                      <a:pt x="408377" y="27508"/>
                    </a:lnTo>
                    <a:lnTo>
                      <a:pt x="408377" y="2237"/>
                    </a:lnTo>
                    <a:lnTo>
                      <a:pt x="354045" y="2237"/>
                    </a:lnTo>
                    <a:lnTo>
                      <a:pt x="354045" y="27508"/>
                    </a:lnTo>
                    <a:lnTo>
                      <a:pt x="286445" y="27508"/>
                    </a:lnTo>
                    <a:lnTo>
                      <a:pt x="286445" y="2237"/>
                    </a:lnTo>
                    <a:lnTo>
                      <a:pt x="232383" y="2237"/>
                    </a:lnTo>
                    <a:lnTo>
                      <a:pt x="232383" y="27508"/>
                    </a:lnTo>
                    <a:lnTo>
                      <a:pt x="164784" y="27508"/>
                    </a:lnTo>
                    <a:lnTo>
                      <a:pt x="164784" y="2237"/>
                    </a:lnTo>
                    <a:lnTo>
                      <a:pt x="110722" y="2237"/>
                    </a:lnTo>
                    <a:lnTo>
                      <a:pt x="110722" y="27508"/>
                    </a:lnTo>
                    <a:lnTo>
                      <a:pt x="27960" y="27508"/>
                    </a:lnTo>
                    <a:lnTo>
                      <a:pt x="27960" y="110361"/>
                    </a:lnTo>
                    <a:lnTo>
                      <a:pt x="2689" y="110361"/>
                    </a:lnTo>
                    <a:lnTo>
                      <a:pt x="2689" y="164423"/>
                    </a:lnTo>
                    <a:lnTo>
                      <a:pt x="27960" y="164423"/>
                    </a:lnTo>
                    <a:lnTo>
                      <a:pt x="27960" y="232022"/>
                    </a:lnTo>
                    <a:lnTo>
                      <a:pt x="2237" y="232022"/>
                    </a:lnTo>
                    <a:lnTo>
                      <a:pt x="2237" y="286084"/>
                    </a:lnTo>
                    <a:lnTo>
                      <a:pt x="27960" y="286084"/>
                    </a:lnTo>
                    <a:lnTo>
                      <a:pt x="27960" y="353684"/>
                    </a:lnTo>
                    <a:lnTo>
                      <a:pt x="2237" y="353684"/>
                    </a:lnTo>
                    <a:lnTo>
                      <a:pt x="2237" y="408377"/>
                    </a:lnTo>
                    <a:lnTo>
                      <a:pt x="27960" y="408377"/>
                    </a:lnTo>
                    <a:lnTo>
                      <a:pt x="27960" y="490507"/>
                    </a:lnTo>
                    <a:lnTo>
                      <a:pt x="110542" y="490507"/>
                    </a:lnTo>
                    <a:lnTo>
                      <a:pt x="110542" y="516681"/>
                    </a:lnTo>
                    <a:lnTo>
                      <a:pt x="164874" y="516681"/>
                    </a:lnTo>
                    <a:lnTo>
                      <a:pt x="164874" y="490507"/>
                    </a:lnTo>
                    <a:lnTo>
                      <a:pt x="232473" y="490507"/>
                    </a:lnTo>
                    <a:lnTo>
                      <a:pt x="232473" y="516681"/>
                    </a:lnTo>
                    <a:lnTo>
                      <a:pt x="286535" y="516681"/>
                    </a:lnTo>
                    <a:lnTo>
                      <a:pt x="286535" y="490507"/>
                    </a:lnTo>
                    <a:lnTo>
                      <a:pt x="354135" y="490507"/>
                    </a:lnTo>
                    <a:lnTo>
                      <a:pt x="354135" y="516681"/>
                    </a:lnTo>
                    <a:lnTo>
                      <a:pt x="408196" y="516681"/>
                    </a:lnTo>
                    <a:lnTo>
                      <a:pt x="408196" y="490507"/>
                    </a:lnTo>
                    <a:lnTo>
                      <a:pt x="491049" y="490507"/>
                    </a:lnTo>
                    <a:lnTo>
                      <a:pt x="491049" y="408286"/>
                    </a:lnTo>
                    <a:lnTo>
                      <a:pt x="516681" y="408286"/>
                    </a:lnTo>
                    <a:lnTo>
                      <a:pt x="516681" y="354225"/>
                    </a:lnTo>
                    <a:lnTo>
                      <a:pt x="491049" y="354225"/>
                    </a:lnTo>
                    <a:lnTo>
                      <a:pt x="491049" y="286445"/>
                    </a:lnTo>
                    <a:lnTo>
                      <a:pt x="516681" y="286445"/>
                    </a:lnTo>
                    <a:lnTo>
                      <a:pt x="516681" y="232383"/>
                    </a:lnTo>
                    <a:lnTo>
                      <a:pt x="491049" y="232383"/>
                    </a:lnTo>
                    <a:lnTo>
                      <a:pt x="491049" y="163971"/>
                    </a:lnTo>
                    <a:lnTo>
                      <a:pt x="516591" y="163971"/>
                    </a:lnTo>
                    <a:close/>
                    <a:moveTo>
                      <a:pt x="462619" y="462528"/>
                    </a:moveTo>
                    <a:lnTo>
                      <a:pt x="56389" y="462528"/>
                    </a:lnTo>
                    <a:lnTo>
                      <a:pt x="56389" y="56389"/>
                    </a:lnTo>
                    <a:lnTo>
                      <a:pt x="462619" y="56389"/>
                    </a:lnTo>
                    <a:lnTo>
                      <a:pt x="462619" y="462528"/>
                    </a:lnTo>
                    <a:close/>
                  </a:path>
                </a:pathLst>
              </a:custGeom>
              <a:solidFill>
                <a:srgbClr val="50E6FF"/>
              </a:solidFill>
              <a:ln w="530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DE87384-8D9C-49CF-8D71-D1E50B7EFCDC}"/>
                  </a:ext>
                </a:extLst>
              </p:cNvPr>
              <p:cNvSpPr/>
              <p:nvPr/>
            </p:nvSpPr>
            <p:spPr>
              <a:xfrm>
                <a:off x="3661768" y="5768037"/>
                <a:ext cx="262580" cy="262580"/>
              </a:xfrm>
              <a:custGeom>
                <a:avLst/>
                <a:gdLst>
                  <a:gd name="connsiteX0" fmla="*/ 265596 w 262580"/>
                  <a:gd name="connsiteY0" fmla="*/ 147726 h 262580"/>
                  <a:gd name="connsiteX1" fmla="*/ 265596 w 262580"/>
                  <a:gd name="connsiteY1" fmla="*/ 120018 h 262580"/>
                  <a:gd name="connsiteX2" fmla="*/ 236986 w 262580"/>
                  <a:gd name="connsiteY2" fmla="*/ 120018 h 262580"/>
                  <a:gd name="connsiteX3" fmla="*/ 216589 w 262580"/>
                  <a:gd name="connsiteY3" fmla="*/ 70830 h 262580"/>
                  <a:gd name="connsiteX4" fmla="*/ 236895 w 262580"/>
                  <a:gd name="connsiteY4" fmla="*/ 50523 h 262580"/>
                  <a:gd name="connsiteX5" fmla="*/ 217311 w 262580"/>
                  <a:gd name="connsiteY5" fmla="*/ 30938 h 262580"/>
                  <a:gd name="connsiteX6" fmla="*/ 197004 w 262580"/>
                  <a:gd name="connsiteY6" fmla="*/ 51245 h 262580"/>
                  <a:gd name="connsiteX7" fmla="*/ 147816 w 262580"/>
                  <a:gd name="connsiteY7" fmla="*/ 30848 h 262580"/>
                  <a:gd name="connsiteX8" fmla="*/ 147816 w 262580"/>
                  <a:gd name="connsiteY8" fmla="*/ 2237 h 262580"/>
                  <a:gd name="connsiteX9" fmla="*/ 120108 w 262580"/>
                  <a:gd name="connsiteY9" fmla="*/ 2237 h 262580"/>
                  <a:gd name="connsiteX10" fmla="*/ 120108 w 262580"/>
                  <a:gd name="connsiteY10" fmla="*/ 30848 h 262580"/>
                  <a:gd name="connsiteX11" fmla="*/ 70920 w 262580"/>
                  <a:gd name="connsiteY11" fmla="*/ 51245 h 262580"/>
                  <a:gd name="connsiteX12" fmla="*/ 50613 w 262580"/>
                  <a:gd name="connsiteY12" fmla="*/ 30938 h 262580"/>
                  <a:gd name="connsiteX13" fmla="*/ 30937 w 262580"/>
                  <a:gd name="connsiteY13" fmla="*/ 50523 h 262580"/>
                  <a:gd name="connsiteX14" fmla="*/ 51245 w 262580"/>
                  <a:gd name="connsiteY14" fmla="*/ 70830 h 262580"/>
                  <a:gd name="connsiteX15" fmla="*/ 30847 w 262580"/>
                  <a:gd name="connsiteY15" fmla="*/ 120018 h 262580"/>
                  <a:gd name="connsiteX16" fmla="*/ 2237 w 262580"/>
                  <a:gd name="connsiteY16" fmla="*/ 120018 h 262580"/>
                  <a:gd name="connsiteX17" fmla="*/ 2237 w 262580"/>
                  <a:gd name="connsiteY17" fmla="*/ 147726 h 262580"/>
                  <a:gd name="connsiteX18" fmla="*/ 30847 w 262580"/>
                  <a:gd name="connsiteY18" fmla="*/ 147726 h 262580"/>
                  <a:gd name="connsiteX19" fmla="*/ 51245 w 262580"/>
                  <a:gd name="connsiteY19" fmla="*/ 196913 h 262580"/>
                  <a:gd name="connsiteX20" fmla="*/ 30937 w 262580"/>
                  <a:gd name="connsiteY20" fmla="*/ 217221 h 262580"/>
                  <a:gd name="connsiteX21" fmla="*/ 50523 w 262580"/>
                  <a:gd name="connsiteY21" fmla="*/ 236806 h 262580"/>
                  <a:gd name="connsiteX22" fmla="*/ 70830 w 262580"/>
                  <a:gd name="connsiteY22" fmla="*/ 216499 h 262580"/>
                  <a:gd name="connsiteX23" fmla="*/ 120018 w 262580"/>
                  <a:gd name="connsiteY23" fmla="*/ 236896 h 262580"/>
                  <a:gd name="connsiteX24" fmla="*/ 120018 w 262580"/>
                  <a:gd name="connsiteY24" fmla="*/ 265506 h 262580"/>
                  <a:gd name="connsiteX25" fmla="*/ 147725 w 262580"/>
                  <a:gd name="connsiteY25" fmla="*/ 265506 h 262580"/>
                  <a:gd name="connsiteX26" fmla="*/ 147725 w 262580"/>
                  <a:gd name="connsiteY26" fmla="*/ 236896 h 262580"/>
                  <a:gd name="connsiteX27" fmla="*/ 196913 w 262580"/>
                  <a:gd name="connsiteY27" fmla="*/ 216499 h 262580"/>
                  <a:gd name="connsiteX28" fmla="*/ 217221 w 262580"/>
                  <a:gd name="connsiteY28" fmla="*/ 236806 h 262580"/>
                  <a:gd name="connsiteX29" fmla="*/ 236805 w 262580"/>
                  <a:gd name="connsiteY29" fmla="*/ 217221 h 262580"/>
                  <a:gd name="connsiteX30" fmla="*/ 216498 w 262580"/>
                  <a:gd name="connsiteY30" fmla="*/ 196913 h 262580"/>
                  <a:gd name="connsiteX31" fmla="*/ 236895 w 262580"/>
                  <a:gd name="connsiteY31" fmla="*/ 147726 h 262580"/>
                  <a:gd name="connsiteX32" fmla="*/ 265596 w 262580"/>
                  <a:gd name="connsiteY32" fmla="*/ 147726 h 262580"/>
                  <a:gd name="connsiteX33" fmla="*/ 133917 w 262580"/>
                  <a:gd name="connsiteY33" fmla="*/ 183827 h 262580"/>
                  <a:gd name="connsiteX34" fmla="*/ 84007 w 262580"/>
                  <a:gd name="connsiteY34" fmla="*/ 133917 h 262580"/>
                  <a:gd name="connsiteX35" fmla="*/ 133917 w 262580"/>
                  <a:gd name="connsiteY35" fmla="*/ 84007 h 262580"/>
                  <a:gd name="connsiteX36" fmla="*/ 183827 w 262580"/>
                  <a:gd name="connsiteY36" fmla="*/ 133917 h 262580"/>
                  <a:gd name="connsiteX37" fmla="*/ 133917 w 262580"/>
                  <a:gd name="connsiteY37" fmla="*/ 183827 h 26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2580" h="262580">
                    <a:moveTo>
                      <a:pt x="265596" y="147726"/>
                    </a:moveTo>
                    <a:lnTo>
                      <a:pt x="265596" y="120018"/>
                    </a:lnTo>
                    <a:lnTo>
                      <a:pt x="236986" y="120018"/>
                    </a:lnTo>
                    <a:cubicBezTo>
                      <a:pt x="234549" y="101696"/>
                      <a:pt x="227329" y="84820"/>
                      <a:pt x="216589" y="70830"/>
                    </a:cubicBezTo>
                    <a:lnTo>
                      <a:pt x="236895" y="50523"/>
                    </a:lnTo>
                    <a:lnTo>
                      <a:pt x="217311" y="30938"/>
                    </a:lnTo>
                    <a:lnTo>
                      <a:pt x="197004" y="51245"/>
                    </a:lnTo>
                    <a:cubicBezTo>
                      <a:pt x="183014" y="40505"/>
                      <a:pt x="166137" y="33285"/>
                      <a:pt x="147816" y="30848"/>
                    </a:cubicBezTo>
                    <a:lnTo>
                      <a:pt x="147816" y="2237"/>
                    </a:lnTo>
                    <a:lnTo>
                      <a:pt x="120108" y="2237"/>
                    </a:lnTo>
                    <a:lnTo>
                      <a:pt x="120108" y="30848"/>
                    </a:lnTo>
                    <a:cubicBezTo>
                      <a:pt x="101786" y="33285"/>
                      <a:pt x="84909" y="40505"/>
                      <a:pt x="70920" y="51245"/>
                    </a:cubicBezTo>
                    <a:lnTo>
                      <a:pt x="50613" y="30938"/>
                    </a:lnTo>
                    <a:lnTo>
                      <a:pt x="30937" y="50523"/>
                    </a:lnTo>
                    <a:lnTo>
                      <a:pt x="51245" y="70830"/>
                    </a:lnTo>
                    <a:cubicBezTo>
                      <a:pt x="40505" y="84820"/>
                      <a:pt x="33284" y="101696"/>
                      <a:pt x="30847" y="120018"/>
                    </a:cubicBezTo>
                    <a:lnTo>
                      <a:pt x="2237" y="120018"/>
                    </a:lnTo>
                    <a:lnTo>
                      <a:pt x="2237" y="147726"/>
                    </a:lnTo>
                    <a:lnTo>
                      <a:pt x="30847" y="147726"/>
                    </a:lnTo>
                    <a:cubicBezTo>
                      <a:pt x="33284" y="166047"/>
                      <a:pt x="40505" y="182924"/>
                      <a:pt x="51245" y="196913"/>
                    </a:cubicBezTo>
                    <a:lnTo>
                      <a:pt x="30937" y="217221"/>
                    </a:lnTo>
                    <a:lnTo>
                      <a:pt x="50523" y="236806"/>
                    </a:lnTo>
                    <a:lnTo>
                      <a:pt x="70830" y="216499"/>
                    </a:lnTo>
                    <a:cubicBezTo>
                      <a:pt x="84819" y="227239"/>
                      <a:pt x="101696" y="234459"/>
                      <a:pt x="120018" y="236896"/>
                    </a:cubicBezTo>
                    <a:lnTo>
                      <a:pt x="120018" y="265506"/>
                    </a:lnTo>
                    <a:lnTo>
                      <a:pt x="147725" y="265506"/>
                    </a:lnTo>
                    <a:lnTo>
                      <a:pt x="147725" y="236896"/>
                    </a:lnTo>
                    <a:cubicBezTo>
                      <a:pt x="166047" y="234459"/>
                      <a:pt x="182924" y="227239"/>
                      <a:pt x="196913" y="216499"/>
                    </a:cubicBezTo>
                    <a:lnTo>
                      <a:pt x="217221" y="236806"/>
                    </a:lnTo>
                    <a:lnTo>
                      <a:pt x="236805" y="217221"/>
                    </a:lnTo>
                    <a:lnTo>
                      <a:pt x="216498" y="196913"/>
                    </a:lnTo>
                    <a:cubicBezTo>
                      <a:pt x="227238" y="182924"/>
                      <a:pt x="234459" y="166047"/>
                      <a:pt x="236895" y="147726"/>
                    </a:cubicBezTo>
                    <a:lnTo>
                      <a:pt x="265596" y="147726"/>
                    </a:lnTo>
                    <a:close/>
                    <a:moveTo>
                      <a:pt x="133917" y="183827"/>
                    </a:moveTo>
                    <a:cubicBezTo>
                      <a:pt x="106389" y="183827"/>
                      <a:pt x="84007" y="161444"/>
                      <a:pt x="84007" y="133917"/>
                    </a:cubicBezTo>
                    <a:cubicBezTo>
                      <a:pt x="84007" y="106390"/>
                      <a:pt x="106389" y="84007"/>
                      <a:pt x="133917" y="84007"/>
                    </a:cubicBezTo>
                    <a:cubicBezTo>
                      <a:pt x="161444" y="84007"/>
                      <a:pt x="183827" y="106390"/>
                      <a:pt x="183827" y="133917"/>
                    </a:cubicBezTo>
                    <a:cubicBezTo>
                      <a:pt x="183827" y="161444"/>
                      <a:pt x="161444" y="183827"/>
                      <a:pt x="133917" y="183827"/>
                    </a:cubicBezTo>
                    <a:close/>
                  </a:path>
                </a:pathLst>
              </a:custGeom>
              <a:solidFill>
                <a:srgbClr val="0078D4"/>
              </a:solidFill>
              <a:ln w="530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441E957-BADC-4DE8-A8A6-B69DB92B2A73}"/>
                  </a:ext>
                </a:extLst>
              </p:cNvPr>
              <p:cNvSpPr/>
              <p:nvPr/>
            </p:nvSpPr>
            <p:spPr>
              <a:xfrm>
                <a:off x="3546606" y="5984273"/>
                <a:ext cx="166122" cy="166122"/>
              </a:xfrm>
              <a:custGeom>
                <a:avLst/>
                <a:gdLst>
                  <a:gd name="connsiteX0" fmla="*/ 164603 w 166122"/>
                  <a:gd name="connsiteY0" fmla="*/ 96823 h 166122"/>
                  <a:gd name="connsiteX1" fmla="*/ 164603 w 166122"/>
                  <a:gd name="connsiteY1" fmla="*/ 69837 h 166122"/>
                  <a:gd name="connsiteX2" fmla="*/ 135812 w 166122"/>
                  <a:gd name="connsiteY2" fmla="*/ 69837 h 166122"/>
                  <a:gd name="connsiteX3" fmla="*/ 130036 w 166122"/>
                  <a:gd name="connsiteY3" fmla="*/ 55848 h 166122"/>
                  <a:gd name="connsiteX4" fmla="*/ 150434 w 166122"/>
                  <a:gd name="connsiteY4" fmla="*/ 35451 h 166122"/>
                  <a:gd name="connsiteX5" fmla="*/ 131299 w 166122"/>
                  <a:gd name="connsiteY5" fmla="*/ 16317 h 166122"/>
                  <a:gd name="connsiteX6" fmla="*/ 110902 w 166122"/>
                  <a:gd name="connsiteY6" fmla="*/ 36804 h 166122"/>
                  <a:gd name="connsiteX7" fmla="*/ 96913 w 166122"/>
                  <a:gd name="connsiteY7" fmla="*/ 31028 h 166122"/>
                  <a:gd name="connsiteX8" fmla="*/ 96913 w 166122"/>
                  <a:gd name="connsiteY8" fmla="*/ 2237 h 166122"/>
                  <a:gd name="connsiteX9" fmla="*/ 69927 w 166122"/>
                  <a:gd name="connsiteY9" fmla="*/ 2237 h 166122"/>
                  <a:gd name="connsiteX10" fmla="*/ 69927 w 166122"/>
                  <a:gd name="connsiteY10" fmla="*/ 31119 h 166122"/>
                  <a:gd name="connsiteX11" fmla="*/ 56028 w 166122"/>
                  <a:gd name="connsiteY11" fmla="*/ 36895 h 166122"/>
                  <a:gd name="connsiteX12" fmla="*/ 35631 w 166122"/>
                  <a:gd name="connsiteY12" fmla="*/ 16497 h 166122"/>
                  <a:gd name="connsiteX13" fmla="*/ 16498 w 166122"/>
                  <a:gd name="connsiteY13" fmla="*/ 35451 h 166122"/>
                  <a:gd name="connsiteX14" fmla="*/ 36895 w 166122"/>
                  <a:gd name="connsiteY14" fmla="*/ 55848 h 166122"/>
                  <a:gd name="connsiteX15" fmla="*/ 31119 w 166122"/>
                  <a:gd name="connsiteY15" fmla="*/ 69747 h 166122"/>
                  <a:gd name="connsiteX16" fmla="*/ 2237 w 166122"/>
                  <a:gd name="connsiteY16" fmla="*/ 69747 h 166122"/>
                  <a:gd name="connsiteX17" fmla="*/ 2237 w 166122"/>
                  <a:gd name="connsiteY17" fmla="*/ 96823 h 166122"/>
                  <a:gd name="connsiteX18" fmla="*/ 31119 w 166122"/>
                  <a:gd name="connsiteY18" fmla="*/ 96823 h 166122"/>
                  <a:gd name="connsiteX19" fmla="*/ 36895 w 166122"/>
                  <a:gd name="connsiteY19" fmla="*/ 110722 h 166122"/>
                  <a:gd name="connsiteX20" fmla="*/ 16498 w 166122"/>
                  <a:gd name="connsiteY20" fmla="*/ 131119 h 166122"/>
                  <a:gd name="connsiteX21" fmla="*/ 35631 w 166122"/>
                  <a:gd name="connsiteY21" fmla="*/ 150252 h 166122"/>
                  <a:gd name="connsiteX22" fmla="*/ 56028 w 166122"/>
                  <a:gd name="connsiteY22" fmla="*/ 129855 h 166122"/>
                  <a:gd name="connsiteX23" fmla="*/ 69927 w 166122"/>
                  <a:gd name="connsiteY23" fmla="*/ 135632 h 166122"/>
                  <a:gd name="connsiteX24" fmla="*/ 69927 w 166122"/>
                  <a:gd name="connsiteY24" fmla="*/ 164513 h 166122"/>
                  <a:gd name="connsiteX25" fmla="*/ 96913 w 166122"/>
                  <a:gd name="connsiteY25" fmla="*/ 164513 h 166122"/>
                  <a:gd name="connsiteX26" fmla="*/ 96913 w 166122"/>
                  <a:gd name="connsiteY26" fmla="*/ 135722 h 166122"/>
                  <a:gd name="connsiteX27" fmla="*/ 110902 w 166122"/>
                  <a:gd name="connsiteY27" fmla="*/ 129946 h 166122"/>
                  <a:gd name="connsiteX28" fmla="*/ 131299 w 166122"/>
                  <a:gd name="connsiteY28" fmla="*/ 150343 h 166122"/>
                  <a:gd name="connsiteX29" fmla="*/ 150434 w 166122"/>
                  <a:gd name="connsiteY29" fmla="*/ 131209 h 166122"/>
                  <a:gd name="connsiteX30" fmla="*/ 130036 w 166122"/>
                  <a:gd name="connsiteY30" fmla="*/ 110812 h 166122"/>
                  <a:gd name="connsiteX31" fmla="*/ 135812 w 166122"/>
                  <a:gd name="connsiteY31" fmla="*/ 96823 h 166122"/>
                  <a:gd name="connsiteX32" fmla="*/ 164603 w 166122"/>
                  <a:gd name="connsiteY32" fmla="*/ 96823 h 166122"/>
                  <a:gd name="connsiteX33" fmla="*/ 83465 w 166122"/>
                  <a:gd name="connsiteY33" fmla="*/ 110361 h 166122"/>
                  <a:gd name="connsiteX34" fmla="*/ 56480 w 166122"/>
                  <a:gd name="connsiteY34" fmla="*/ 83375 h 166122"/>
                  <a:gd name="connsiteX35" fmla="*/ 83465 w 166122"/>
                  <a:gd name="connsiteY35" fmla="*/ 56390 h 166122"/>
                  <a:gd name="connsiteX36" fmla="*/ 110451 w 166122"/>
                  <a:gd name="connsiteY36" fmla="*/ 83375 h 166122"/>
                  <a:gd name="connsiteX37" fmla="*/ 83465 w 166122"/>
                  <a:gd name="connsiteY37" fmla="*/ 110361 h 16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6122" h="166122">
                    <a:moveTo>
                      <a:pt x="164603" y="96823"/>
                    </a:moveTo>
                    <a:lnTo>
                      <a:pt x="164603" y="69837"/>
                    </a:lnTo>
                    <a:lnTo>
                      <a:pt x="135812" y="69837"/>
                    </a:lnTo>
                    <a:cubicBezTo>
                      <a:pt x="134548" y="64873"/>
                      <a:pt x="132563" y="60180"/>
                      <a:pt x="130036" y="55848"/>
                    </a:cubicBezTo>
                    <a:lnTo>
                      <a:pt x="150434" y="35451"/>
                    </a:lnTo>
                    <a:lnTo>
                      <a:pt x="131299" y="16317"/>
                    </a:lnTo>
                    <a:lnTo>
                      <a:pt x="110902" y="36804"/>
                    </a:lnTo>
                    <a:cubicBezTo>
                      <a:pt x="106570" y="34277"/>
                      <a:pt x="101877" y="32292"/>
                      <a:pt x="96913" y="31028"/>
                    </a:cubicBezTo>
                    <a:lnTo>
                      <a:pt x="96913" y="2237"/>
                    </a:lnTo>
                    <a:lnTo>
                      <a:pt x="69927" y="2237"/>
                    </a:lnTo>
                    <a:lnTo>
                      <a:pt x="69927" y="31119"/>
                    </a:lnTo>
                    <a:cubicBezTo>
                      <a:pt x="64964" y="32382"/>
                      <a:pt x="60270" y="34368"/>
                      <a:pt x="56028" y="36895"/>
                    </a:cubicBezTo>
                    <a:lnTo>
                      <a:pt x="35631" y="16497"/>
                    </a:lnTo>
                    <a:lnTo>
                      <a:pt x="16498" y="35451"/>
                    </a:lnTo>
                    <a:lnTo>
                      <a:pt x="36895" y="55848"/>
                    </a:lnTo>
                    <a:cubicBezTo>
                      <a:pt x="34368" y="60180"/>
                      <a:pt x="32382" y="64783"/>
                      <a:pt x="31119" y="69747"/>
                    </a:cubicBezTo>
                    <a:lnTo>
                      <a:pt x="2237" y="69747"/>
                    </a:lnTo>
                    <a:lnTo>
                      <a:pt x="2237" y="96823"/>
                    </a:lnTo>
                    <a:lnTo>
                      <a:pt x="31119" y="96823"/>
                    </a:lnTo>
                    <a:cubicBezTo>
                      <a:pt x="32382" y="101786"/>
                      <a:pt x="34368" y="106480"/>
                      <a:pt x="36895" y="110722"/>
                    </a:cubicBezTo>
                    <a:lnTo>
                      <a:pt x="16498" y="131119"/>
                    </a:lnTo>
                    <a:lnTo>
                      <a:pt x="35631" y="150252"/>
                    </a:lnTo>
                    <a:lnTo>
                      <a:pt x="56028" y="129855"/>
                    </a:lnTo>
                    <a:cubicBezTo>
                      <a:pt x="60360" y="132382"/>
                      <a:pt x="64964" y="134368"/>
                      <a:pt x="69927" y="135632"/>
                    </a:cubicBezTo>
                    <a:lnTo>
                      <a:pt x="69927" y="164513"/>
                    </a:lnTo>
                    <a:lnTo>
                      <a:pt x="96913" y="164513"/>
                    </a:lnTo>
                    <a:lnTo>
                      <a:pt x="96913" y="135722"/>
                    </a:lnTo>
                    <a:cubicBezTo>
                      <a:pt x="101877" y="134458"/>
                      <a:pt x="106570" y="132473"/>
                      <a:pt x="110902" y="129946"/>
                    </a:cubicBezTo>
                    <a:lnTo>
                      <a:pt x="131299" y="150343"/>
                    </a:lnTo>
                    <a:lnTo>
                      <a:pt x="150434" y="131209"/>
                    </a:lnTo>
                    <a:lnTo>
                      <a:pt x="130036" y="110812"/>
                    </a:lnTo>
                    <a:cubicBezTo>
                      <a:pt x="132563" y="106480"/>
                      <a:pt x="134548" y="101786"/>
                      <a:pt x="135812" y="96823"/>
                    </a:cubicBezTo>
                    <a:lnTo>
                      <a:pt x="164603" y="96823"/>
                    </a:lnTo>
                    <a:close/>
                    <a:moveTo>
                      <a:pt x="83465" y="110361"/>
                    </a:moveTo>
                    <a:cubicBezTo>
                      <a:pt x="68574" y="110361"/>
                      <a:pt x="56480" y="98267"/>
                      <a:pt x="56480" y="83375"/>
                    </a:cubicBezTo>
                    <a:cubicBezTo>
                      <a:pt x="56480" y="68483"/>
                      <a:pt x="68574" y="56390"/>
                      <a:pt x="83465" y="56390"/>
                    </a:cubicBezTo>
                    <a:cubicBezTo>
                      <a:pt x="98357" y="56390"/>
                      <a:pt x="110451" y="68483"/>
                      <a:pt x="110451" y="83375"/>
                    </a:cubicBezTo>
                    <a:cubicBezTo>
                      <a:pt x="110542" y="98267"/>
                      <a:pt x="98357" y="110361"/>
                      <a:pt x="83465" y="110361"/>
                    </a:cubicBezTo>
                    <a:close/>
                  </a:path>
                </a:pathLst>
              </a:custGeom>
              <a:solidFill>
                <a:srgbClr val="0078D4"/>
              </a:solidFill>
              <a:ln w="5303"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7EFD9136-7408-4A87-BCB8-9F16293FF6EA}"/>
              </a:ext>
            </a:extLst>
          </p:cNvPr>
          <p:cNvGrpSpPr/>
          <p:nvPr/>
        </p:nvGrpSpPr>
        <p:grpSpPr>
          <a:xfrm>
            <a:off x="9484673" y="2597935"/>
            <a:ext cx="1288569" cy="1288569"/>
            <a:chOff x="8774377" y="2537053"/>
            <a:chExt cx="1417426" cy="1417426"/>
          </a:xfrm>
        </p:grpSpPr>
        <p:sp>
          <p:nvSpPr>
            <p:cNvPr id="13" name="Oval 12">
              <a:extLst>
                <a:ext uri="{FF2B5EF4-FFF2-40B4-BE49-F238E27FC236}">
                  <a16:creationId xmlns:a16="http://schemas.microsoft.com/office/drawing/2014/main" id="{5ECF4E8C-1857-4BE2-AE3F-730ABFAD42BB}"/>
                </a:ext>
              </a:extLst>
            </p:cNvPr>
            <p:cNvSpPr/>
            <p:nvPr/>
          </p:nvSpPr>
          <p:spPr bwMode="auto">
            <a:xfrm>
              <a:off x="8774377"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46" name="Group 45">
              <a:extLst>
                <a:ext uri="{FF2B5EF4-FFF2-40B4-BE49-F238E27FC236}">
                  <a16:creationId xmlns:a16="http://schemas.microsoft.com/office/drawing/2014/main" id="{7C1FA0CE-3D0C-4F9C-8714-A94C767CD6B9}"/>
                </a:ext>
              </a:extLst>
            </p:cNvPr>
            <p:cNvGrpSpPr/>
            <p:nvPr/>
          </p:nvGrpSpPr>
          <p:grpSpPr>
            <a:xfrm>
              <a:off x="9138160" y="3006560"/>
              <a:ext cx="861078" cy="612154"/>
              <a:chOff x="2835274" y="6039203"/>
              <a:chExt cx="577851" cy="410804"/>
            </a:xfrm>
          </p:grpSpPr>
          <p:sp>
            <p:nvSpPr>
              <p:cNvPr id="47" name="Freeform: Shape 46">
                <a:extLst>
                  <a:ext uri="{FF2B5EF4-FFF2-40B4-BE49-F238E27FC236}">
                    <a16:creationId xmlns:a16="http://schemas.microsoft.com/office/drawing/2014/main" id="{4CCC67F4-D605-4F2E-A228-69D8F19A507B}"/>
                  </a:ext>
                </a:extLst>
              </p:cNvPr>
              <p:cNvSpPr/>
              <p:nvPr/>
            </p:nvSpPr>
            <p:spPr>
              <a:xfrm>
                <a:off x="3108905"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grpSp>
            <p:nvGrpSpPr>
              <p:cNvPr id="48" name="Group 47">
                <a:extLst>
                  <a:ext uri="{FF2B5EF4-FFF2-40B4-BE49-F238E27FC236}">
                    <a16:creationId xmlns:a16="http://schemas.microsoft.com/office/drawing/2014/main" id="{375BF790-A74F-4B3D-BC93-14C41AF6C6F0}"/>
                  </a:ext>
                </a:extLst>
              </p:cNvPr>
              <p:cNvGrpSpPr/>
              <p:nvPr/>
            </p:nvGrpSpPr>
            <p:grpSpPr>
              <a:xfrm>
                <a:off x="3103834" y="6140718"/>
                <a:ext cx="309291" cy="309289"/>
                <a:chOff x="2265634" y="6080393"/>
                <a:chExt cx="271113" cy="271111"/>
              </a:xfrm>
            </p:grpSpPr>
            <p:sp>
              <p:nvSpPr>
                <p:cNvPr id="63" name="Freeform 218">
                  <a:extLst>
                    <a:ext uri="{FF2B5EF4-FFF2-40B4-BE49-F238E27FC236}">
                      <a16:creationId xmlns:a16="http://schemas.microsoft.com/office/drawing/2014/main" id="{F4CEA5AA-8009-4805-A438-4B2C25B8B81D}"/>
                    </a:ext>
                  </a:extLst>
                </p:cNvPr>
                <p:cNvSpPr>
                  <a:spLocks/>
                </p:cNvSpPr>
                <p:nvPr/>
              </p:nvSpPr>
              <p:spPr bwMode="auto">
                <a:xfrm>
                  <a:off x="2265634" y="6080393"/>
                  <a:ext cx="271113" cy="271111"/>
                </a:xfrm>
                <a:custGeom>
                  <a:avLst/>
                  <a:gdLst>
                    <a:gd name="T0" fmla="*/ 248 w 248"/>
                    <a:gd name="T1" fmla="*/ 235 h 249"/>
                    <a:gd name="T2" fmla="*/ 159 w 248"/>
                    <a:gd name="T3" fmla="*/ 146 h 249"/>
                    <a:gd name="T4" fmla="*/ 179 w 248"/>
                    <a:gd name="T5" fmla="*/ 90 h 249"/>
                    <a:gd name="T6" fmla="*/ 90 w 248"/>
                    <a:gd name="T7" fmla="*/ 0 h 249"/>
                    <a:gd name="T8" fmla="*/ 0 w 248"/>
                    <a:gd name="T9" fmla="*/ 90 h 249"/>
                    <a:gd name="T10" fmla="*/ 90 w 248"/>
                    <a:gd name="T11" fmla="*/ 179 h 249"/>
                    <a:gd name="T12" fmla="*/ 145 w 248"/>
                    <a:gd name="T13" fmla="*/ 160 h 249"/>
                    <a:gd name="T14" fmla="*/ 233 w 248"/>
                    <a:gd name="T15" fmla="*/ 249 h 249"/>
                    <a:gd name="T16" fmla="*/ 248 w 248"/>
                    <a:gd name="T17" fmla="*/ 2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9">
                      <a:moveTo>
                        <a:pt x="248" y="235"/>
                      </a:moveTo>
                      <a:cubicBezTo>
                        <a:pt x="159" y="146"/>
                        <a:pt x="159" y="146"/>
                        <a:pt x="159" y="146"/>
                      </a:cubicBezTo>
                      <a:cubicBezTo>
                        <a:pt x="172" y="131"/>
                        <a:pt x="179" y="111"/>
                        <a:pt x="179" y="90"/>
                      </a:cubicBezTo>
                      <a:cubicBezTo>
                        <a:pt x="179" y="40"/>
                        <a:pt x="139" y="0"/>
                        <a:pt x="90" y="0"/>
                      </a:cubicBezTo>
                      <a:cubicBezTo>
                        <a:pt x="40" y="0"/>
                        <a:pt x="0" y="40"/>
                        <a:pt x="0" y="90"/>
                      </a:cubicBezTo>
                      <a:cubicBezTo>
                        <a:pt x="0" y="139"/>
                        <a:pt x="40" y="179"/>
                        <a:pt x="90" y="179"/>
                      </a:cubicBezTo>
                      <a:cubicBezTo>
                        <a:pt x="110" y="179"/>
                        <a:pt x="129" y="172"/>
                        <a:pt x="145" y="160"/>
                      </a:cubicBezTo>
                      <a:cubicBezTo>
                        <a:pt x="233" y="249"/>
                        <a:pt x="233" y="249"/>
                        <a:pt x="233" y="249"/>
                      </a:cubicBezTo>
                      <a:lnTo>
                        <a:pt x="248" y="2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4" name="Oval 219">
                  <a:extLst>
                    <a:ext uri="{FF2B5EF4-FFF2-40B4-BE49-F238E27FC236}">
                      <a16:creationId xmlns:a16="http://schemas.microsoft.com/office/drawing/2014/main" id="{561D441C-F157-4042-AFA0-60378AEDF6BE}"/>
                    </a:ext>
                  </a:extLst>
                </p:cNvPr>
                <p:cNvSpPr>
                  <a:spLocks noChangeArrowheads="1"/>
                </p:cNvSpPr>
                <p:nvPr/>
              </p:nvSpPr>
              <p:spPr bwMode="auto">
                <a:xfrm>
                  <a:off x="2286262" y="6101021"/>
                  <a:ext cx="154711" cy="15323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5" name="Rectangle 220">
                  <a:extLst>
                    <a:ext uri="{FF2B5EF4-FFF2-40B4-BE49-F238E27FC236}">
                      <a16:creationId xmlns:a16="http://schemas.microsoft.com/office/drawing/2014/main" id="{46E79A02-427E-4C7F-99BE-DFEC4C08685C}"/>
                    </a:ext>
                  </a:extLst>
                </p:cNvPr>
                <p:cNvSpPr>
                  <a:spLocks noChangeArrowheads="1"/>
                </p:cNvSpPr>
                <p:nvPr/>
              </p:nvSpPr>
              <p:spPr bwMode="auto">
                <a:xfrm>
                  <a:off x="2352568" y="6124596"/>
                  <a:ext cx="22102" cy="7514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6" name="Rectangle 221">
                  <a:extLst>
                    <a:ext uri="{FF2B5EF4-FFF2-40B4-BE49-F238E27FC236}">
                      <a16:creationId xmlns:a16="http://schemas.microsoft.com/office/drawing/2014/main" id="{09BF8ACE-6EA3-4542-AD47-08822EDEB2D7}"/>
                    </a:ext>
                  </a:extLst>
                </p:cNvPr>
                <p:cNvSpPr>
                  <a:spLocks noChangeArrowheads="1"/>
                </p:cNvSpPr>
                <p:nvPr/>
              </p:nvSpPr>
              <p:spPr bwMode="auto">
                <a:xfrm>
                  <a:off x="2352568" y="6211529"/>
                  <a:ext cx="22102" cy="2210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49" name="Freeform: Shape 48">
                <a:extLst>
                  <a:ext uri="{FF2B5EF4-FFF2-40B4-BE49-F238E27FC236}">
                    <a16:creationId xmlns:a16="http://schemas.microsoft.com/office/drawing/2014/main" id="{83DC2FDF-18B6-4D7C-B8F8-AECC6B2A1453}"/>
                  </a:ext>
                </a:extLst>
              </p:cNvPr>
              <p:cNvSpPr/>
              <p:nvPr/>
            </p:nvSpPr>
            <p:spPr>
              <a:xfrm>
                <a:off x="3023170"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2A1E490-3843-4932-81F8-DD5B75D762D1}"/>
                  </a:ext>
                </a:extLst>
              </p:cNvPr>
              <p:cNvSpPr/>
              <p:nvPr/>
            </p:nvSpPr>
            <p:spPr>
              <a:xfrm>
                <a:off x="2973236"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02" y="91039"/>
                      <a:pt x="18528" y="96413"/>
                      <a:pt x="11951" y="96413"/>
                    </a:cubicBezTo>
                    <a:close/>
                  </a:path>
                </a:pathLst>
              </a:custGeom>
              <a:solidFill>
                <a:srgbClr val="50E6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F9A494E-E6CD-410F-A487-DB79F3781DD0}"/>
                  </a:ext>
                </a:extLst>
              </p:cNvPr>
              <p:cNvSpPr/>
              <p:nvPr/>
            </p:nvSpPr>
            <p:spPr>
              <a:xfrm>
                <a:off x="2885271"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805 w 69061"/>
                  <a:gd name="connsiteY7" fmla="*/ 61601 h 96653"/>
                  <a:gd name="connsiteX8" fmla="*/ 34891 w 69061"/>
                  <a:gd name="connsiteY8" fmla="*/ 75398 h 96653"/>
                  <a:gd name="connsiteX9" fmla="*/ 21256 w 69061"/>
                  <a:gd name="connsiteY9" fmla="*/ 61601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805" y="61601"/>
                    </a:moveTo>
                    <a:cubicBezTo>
                      <a:pt x="47805" y="69703"/>
                      <a:pt x="40506" y="75398"/>
                      <a:pt x="34891" y="75398"/>
                    </a:cubicBezTo>
                    <a:cubicBezTo>
                      <a:pt x="27352" y="74756"/>
                      <a:pt x="21256" y="68580"/>
                      <a:pt x="21256" y="61601"/>
                    </a:cubicBezTo>
                    <a:lnTo>
                      <a:pt x="21256" y="34009"/>
                    </a:lnTo>
                    <a:cubicBezTo>
                      <a:pt x="21256" y="27111"/>
                      <a:pt x="27111" y="21256"/>
                      <a:pt x="34009" y="21256"/>
                    </a:cubicBezTo>
                    <a:cubicBezTo>
                      <a:pt x="40987" y="21256"/>
                      <a:pt x="47244" y="27352"/>
                      <a:pt x="47805" y="34009"/>
                    </a:cubicBezTo>
                    <a:lnTo>
                      <a:pt x="47805" y="61601"/>
                    </a:lnTo>
                    <a:close/>
                  </a:path>
                </a:pathLst>
              </a:custGeom>
              <a:solidFill>
                <a:srgbClr val="0078D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7CB29D2-9DB9-4D49-A5A0-5820578BEB81}"/>
                  </a:ext>
                </a:extLst>
              </p:cNvPr>
              <p:cNvSpPr/>
              <p:nvPr/>
            </p:nvSpPr>
            <p:spPr>
              <a:xfrm>
                <a:off x="2835337" y="6039735"/>
                <a:ext cx="20134" cy="81212"/>
              </a:xfrm>
              <a:custGeom>
                <a:avLst/>
                <a:gdLst>
                  <a:gd name="connsiteX0" fmla="*/ 11952 w 23903"/>
                  <a:gd name="connsiteY0" fmla="*/ 96413 h 96413"/>
                  <a:gd name="connsiteX1" fmla="*/ 1 w 23903"/>
                  <a:gd name="connsiteY1" fmla="*/ 84461 h 96413"/>
                  <a:gd name="connsiteX2" fmla="*/ 1 w 23903"/>
                  <a:gd name="connsiteY2" fmla="*/ 11951 h 96413"/>
                  <a:gd name="connsiteX3" fmla="*/ 11952 w 23903"/>
                  <a:gd name="connsiteY3" fmla="*/ 0 h 96413"/>
                  <a:gd name="connsiteX4" fmla="*/ 23904 w 23903"/>
                  <a:gd name="connsiteY4" fmla="*/ 11951 h 96413"/>
                  <a:gd name="connsiteX5" fmla="*/ 23904 w 23903"/>
                  <a:gd name="connsiteY5" fmla="*/ 84381 h 96413"/>
                  <a:gd name="connsiteX6" fmla="*/ 11952 w 23903"/>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3" h="96413">
                    <a:moveTo>
                      <a:pt x="11952" y="96413"/>
                    </a:moveTo>
                    <a:cubicBezTo>
                      <a:pt x="5375" y="96413"/>
                      <a:pt x="1" y="91039"/>
                      <a:pt x="1" y="84461"/>
                    </a:cubicBezTo>
                    <a:lnTo>
                      <a:pt x="1" y="11951"/>
                    </a:lnTo>
                    <a:cubicBezTo>
                      <a:pt x="-79" y="5374"/>
                      <a:pt x="5295" y="0"/>
                      <a:pt x="11952" y="0"/>
                    </a:cubicBezTo>
                    <a:cubicBezTo>
                      <a:pt x="18530" y="0"/>
                      <a:pt x="23904" y="5374"/>
                      <a:pt x="23904" y="11951"/>
                    </a:cubicBezTo>
                    <a:lnTo>
                      <a:pt x="23904" y="84381"/>
                    </a:lnTo>
                    <a:cubicBezTo>
                      <a:pt x="23904" y="91039"/>
                      <a:pt x="18530" y="96413"/>
                      <a:pt x="11952" y="96413"/>
                    </a:cubicBezTo>
                    <a:close/>
                  </a:path>
                </a:pathLst>
              </a:custGeom>
              <a:solidFill>
                <a:srgbClr val="50E6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1BDC8-8E31-4013-8586-1CB1C6FC15CC}"/>
                  </a:ext>
                </a:extLst>
              </p:cNvPr>
              <p:cNvSpPr/>
              <p:nvPr/>
            </p:nvSpPr>
            <p:spPr>
              <a:xfrm>
                <a:off x="3161069"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7C25FAF-9A74-448F-AFF0-3BC65464E78B}"/>
                  </a:ext>
                </a:extLst>
              </p:cNvPr>
              <p:cNvSpPr/>
              <p:nvPr/>
            </p:nvSpPr>
            <p:spPr>
              <a:xfrm>
                <a:off x="3111069"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83" y="91039"/>
                      <a:pt x="18608" y="96413"/>
                      <a:pt x="11951" y="96413"/>
                    </a:cubicBezTo>
                    <a:close/>
                  </a:path>
                </a:pathLst>
              </a:custGeom>
              <a:solidFill>
                <a:srgbClr val="50E6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6FA4B09-6B01-4936-B21B-AA5465409D54}"/>
                  </a:ext>
                </a:extLst>
              </p:cNvPr>
              <p:cNvSpPr/>
              <p:nvPr/>
            </p:nvSpPr>
            <p:spPr>
              <a:xfrm>
                <a:off x="3023170"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725 w 69061"/>
                  <a:gd name="connsiteY7" fmla="*/ 61602 h 96653"/>
                  <a:gd name="connsiteX8" fmla="*/ 34811 w 69061"/>
                  <a:gd name="connsiteY8" fmla="*/ 75398 h 96653"/>
                  <a:gd name="connsiteX9" fmla="*/ 21175 w 69061"/>
                  <a:gd name="connsiteY9" fmla="*/ 61602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725" y="61602"/>
                    </a:moveTo>
                    <a:cubicBezTo>
                      <a:pt x="47725" y="69703"/>
                      <a:pt x="40426" y="75398"/>
                      <a:pt x="34811" y="75398"/>
                    </a:cubicBezTo>
                    <a:cubicBezTo>
                      <a:pt x="27271" y="74756"/>
                      <a:pt x="21175" y="68580"/>
                      <a:pt x="21175" y="61602"/>
                    </a:cubicBezTo>
                    <a:lnTo>
                      <a:pt x="21175" y="34009"/>
                    </a:lnTo>
                    <a:cubicBezTo>
                      <a:pt x="21175" y="27111"/>
                      <a:pt x="27031" y="21256"/>
                      <a:pt x="33929" y="21256"/>
                    </a:cubicBezTo>
                    <a:cubicBezTo>
                      <a:pt x="40907" y="21256"/>
                      <a:pt x="47164" y="27352"/>
                      <a:pt x="47725" y="34009"/>
                    </a:cubicBezTo>
                    <a:lnTo>
                      <a:pt x="47725" y="61602"/>
                    </a:lnTo>
                    <a:close/>
                  </a:path>
                </a:pathLst>
              </a:custGeom>
              <a:solidFill>
                <a:srgbClr val="0078D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E01AD5-A118-4B33-B2BA-3160A8A93846}"/>
                  </a:ext>
                </a:extLst>
              </p:cNvPr>
              <p:cNvSpPr/>
              <p:nvPr/>
            </p:nvSpPr>
            <p:spPr>
              <a:xfrm>
                <a:off x="2973236"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2 w 23902"/>
                  <a:gd name="connsiteY4" fmla="*/ 11952 h 96333"/>
                  <a:gd name="connsiteX5" fmla="*/ 23902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8" y="0"/>
                      <a:pt x="23902" y="5374"/>
                      <a:pt x="23902" y="11952"/>
                    </a:cubicBezTo>
                    <a:lnTo>
                      <a:pt x="23902" y="84382"/>
                    </a:lnTo>
                    <a:cubicBezTo>
                      <a:pt x="23902" y="90959"/>
                      <a:pt x="18528" y="96333"/>
                      <a:pt x="11951" y="96333"/>
                    </a:cubicBezTo>
                    <a:close/>
                  </a:path>
                </a:pathLst>
              </a:custGeom>
              <a:solidFill>
                <a:srgbClr val="50E6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EDDD522-F33A-4D5D-817A-4A5101432E97}"/>
                  </a:ext>
                </a:extLst>
              </p:cNvPr>
              <p:cNvSpPr/>
              <p:nvPr/>
            </p:nvSpPr>
            <p:spPr>
              <a:xfrm>
                <a:off x="2885271"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805 w 69061"/>
                  <a:gd name="connsiteY7" fmla="*/ 61602 h 96653"/>
                  <a:gd name="connsiteX8" fmla="*/ 34891 w 69061"/>
                  <a:gd name="connsiteY8" fmla="*/ 75398 h 96653"/>
                  <a:gd name="connsiteX9" fmla="*/ 21256 w 69061"/>
                  <a:gd name="connsiteY9" fmla="*/ 61602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805" y="61602"/>
                    </a:moveTo>
                    <a:cubicBezTo>
                      <a:pt x="47805" y="69703"/>
                      <a:pt x="40506" y="75398"/>
                      <a:pt x="34891" y="75398"/>
                    </a:cubicBezTo>
                    <a:cubicBezTo>
                      <a:pt x="27352" y="74756"/>
                      <a:pt x="21256" y="68580"/>
                      <a:pt x="21256" y="61602"/>
                    </a:cubicBezTo>
                    <a:lnTo>
                      <a:pt x="21256" y="34009"/>
                    </a:lnTo>
                    <a:cubicBezTo>
                      <a:pt x="21256" y="27111"/>
                      <a:pt x="27111" y="21256"/>
                      <a:pt x="34009" y="21256"/>
                    </a:cubicBezTo>
                    <a:cubicBezTo>
                      <a:pt x="40987" y="21256"/>
                      <a:pt x="47244" y="27352"/>
                      <a:pt x="47805" y="34009"/>
                    </a:cubicBezTo>
                    <a:lnTo>
                      <a:pt x="47805" y="61602"/>
                    </a:lnTo>
                    <a:close/>
                  </a:path>
                </a:pathLst>
              </a:custGeom>
              <a:solidFill>
                <a:srgbClr val="0078D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0712445-C1DB-4EE1-8E7F-8B1E833E3F5A}"/>
                  </a:ext>
                </a:extLst>
              </p:cNvPr>
              <p:cNvSpPr/>
              <p:nvPr/>
            </p:nvSpPr>
            <p:spPr>
              <a:xfrm>
                <a:off x="2835341"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3 w 23902"/>
                  <a:gd name="connsiteY4" fmla="*/ 11952 h 96333"/>
                  <a:gd name="connsiteX5" fmla="*/ 23903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9" y="0"/>
                      <a:pt x="23903" y="5374"/>
                      <a:pt x="23903" y="11952"/>
                    </a:cubicBezTo>
                    <a:lnTo>
                      <a:pt x="23903" y="84382"/>
                    </a:lnTo>
                    <a:cubicBezTo>
                      <a:pt x="23903" y="90959"/>
                      <a:pt x="18529" y="96333"/>
                      <a:pt x="11951" y="96333"/>
                    </a:cubicBezTo>
                    <a:close/>
                  </a:path>
                </a:pathLst>
              </a:custGeom>
              <a:solidFill>
                <a:srgbClr val="50E6FF"/>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DE0BDD1-A2FC-44AF-A947-0D86A675B424}"/>
                  </a:ext>
                </a:extLst>
              </p:cNvPr>
              <p:cNvSpPr/>
              <p:nvPr/>
            </p:nvSpPr>
            <p:spPr>
              <a:xfrm>
                <a:off x="2973173"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9B4F2DC-83C2-4B81-BCE9-F6D0B0E37660}"/>
                  </a:ext>
                </a:extLst>
              </p:cNvPr>
              <p:cNvSpPr/>
              <p:nvPr/>
            </p:nvSpPr>
            <p:spPr>
              <a:xfrm>
                <a:off x="3061139"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1C08DB-FDFD-471F-897C-36AD4B3FE98B}"/>
                  </a:ext>
                </a:extLst>
              </p:cNvPr>
              <p:cNvSpPr/>
              <p:nvPr/>
            </p:nvSpPr>
            <p:spPr>
              <a:xfrm>
                <a:off x="2835274" y="6141562"/>
                <a:ext cx="58172" cy="81414"/>
              </a:xfrm>
              <a:custGeom>
                <a:avLst/>
                <a:gdLst>
                  <a:gd name="connsiteX0" fmla="*/ 80 w 69061"/>
                  <a:gd name="connsiteY0" fmla="*/ 63527 h 96653"/>
                  <a:gd name="connsiteX1" fmla="*/ 35052 w 69061"/>
                  <a:gd name="connsiteY1" fmla="*/ 96654 h 96653"/>
                  <a:gd name="connsiteX2" fmla="*/ 69061 w 69061"/>
                  <a:gd name="connsiteY2" fmla="*/ 62644 h 96653"/>
                  <a:gd name="connsiteX3" fmla="*/ 69061 w 69061"/>
                  <a:gd name="connsiteY3" fmla="*/ 35052 h 96653"/>
                  <a:gd name="connsiteX4" fmla="*/ 35052 w 69061"/>
                  <a:gd name="connsiteY4" fmla="*/ 0 h 96653"/>
                  <a:gd name="connsiteX5" fmla="*/ 0 w 69061"/>
                  <a:gd name="connsiteY5" fmla="*/ 35052 h 96653"/>
                  <a:gd name="connsiteX6" fmla="*/ 80 w 69061"/>
                  <a:gd name="connsiteY6" fmla="*/ 63527 h 96653"/>
                  <a:gd name="connsiteX7" fmla="*/ 21256 w 69061"/>
                  <a:gd name="connsiteY7" fmla="*/ 35052 h 96653"/>
                  <a:gd name="connsiteX8" fmla="*/ 34170 w 69061"/>
                  <a:gd name="connsiteY8" fmla="*/ 21256 h 96653"/>
                  <a:gd name="connsiteX9" fmla="*/ 47805 w 69061"/>
                  <a:gd name="connsiteY9" fmla="*/ 35052 h 96653"/>
                  <a:gd name="connsiteX10" fmla="*/ 47805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0" y="63527"/>
                    </a:moveTo>
                    <a:cubicBezTo>
                      <a:pt x="1604" y="82055"/>
                      <a:pt x="17005" y="96654"/>
                      <a:pt x="35052" y="96654"/>
                    </a:cubicBezTo>
                    <a:cubicBezTo>
                      <a:pt x="53821" y="96654"/>
                      <a:pt x="69061" y="81414"/>
                      <a:pt x="69061" y="62644"/>
                    </a:cubicBezTo>
                    <a:lnTo>
                      <a:pt x="69061" y="35052"/>
                    </a:lnTo>
                    <a:cubicBezTo>
                      <a:pt x="69061" y="17005"/>
                      <a:pt x="54543" y="1604"/>
                      <a:pt x="35052" y="0"/>
                    </a:cubicBezTo>
                    <a:cubicBezTo>
                      <a:pt x="16042" y="0"/>
                      <a:pt x="0" y="16042"/>
                      <a:pt x="0" y="35052"/>
                    </a:cubicBezTo>
                    <a:lnTo>
                      <a:pt x="80" y="63527"/>
                    </a:lnTo>
                    <a:close/>
                    <a:moveTo>
                      <a:pt x="21256" y="35052"/>
                    </a:moveTo>
                    <a:cubicBezTo>
                      <a:pt x="21256" y="26951"/>
                      <a:pt x="28555" y="21256"/>
                      <a:pt x="34170" y="21256"/>
                    </a:cubicBezTo>
                    <a:cubicBezTo>
                      <a:pt x="41709" y="21897"/>
                      <a:pt x="47805" y="28074"/>
                      <a:pt x="47805" y="35052"/>
                    </a:cubicBezTo>
                    <a:lnTo>
                      <a:pt x="47805" y="62644"/>
                    </a:lnTo>
                    <a:cubicBezTo>
                      <a:pt x="47805" y="69542"/>
                      <a:pt x="41950" y="75398"/>
                      <a:pt x="35052" y="75398"/>
                    </a:cubicBezTo>
                    <a:cubicBezTo>
                      <a:pt x="28074" y="75398"/>
                      <a:pt x="21817"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A1CA755-CA32-4256-B960-73454788EEB0}"/>
                  </a:ext>
                </a:extLst>
              </p:cNvPr>
              <p:cNvSpPr/>
              <p:nvPr/>
            </p:nvSpPr>
            <p:spPr>
              <a:xfrm>
                <a:off x="2923240"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grpSp>
      </p:grpSp>
      <p:sp>
        <p:nvSpPr>
          <p:cNvPr id="43" name="Freeform: Shape 2">
            <a:extLst>
              <a:ext uri="{FF2B5EF4-FFF2-40B4-BE49-F238E27FC236}">
                <a16:creationId xmlns:a16="http://schemas.microsoft.com/office/drawing/2014/main" id="{271EB866-D125-A343-A1DF-5122187486DC}"/>
              </a:ext>
            </a:extLst>
          </p:cNvPr>
          <p:cNvSpPr/>
          <p:nvPr/>
        </p:nvSpPr>
        <p:spPr>
          <a:xfrm>
            <a:off x="4480892" y="4245145"/>
            <a:ext cx="3124200" cy="553998"/>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与特定服务和 </a:t>
            </a:r>
            <a:r>
              <a:rPr lang="en-US" altLang="zh-CN" kern="0" dirty="0">
                <a:latin typeface="+mj-lt"/>
                <a:ea typeface="Segoe UI" pitchFamily="34" charset="0"/>
                <a:cs typeface="Segoe UI" pitchFamily="34" charset="0"/>
              </a:rPr>
              <a:t>SDK </a:t>
            </a:r>
            <a:r>
              <a:rPr lang="zh-CN" altLang="en-US" kern="0" dirty="0">
                <a:latin typeface="+mj-lt"/>
                <a:ea typeface="Segoe UI" pitchFamily="34" charset="0"/>
                <a:cs typeface="Segoe UI" pitchFamily="34" charset="0"/>
              </a:rPr>
              <a:t>相结合，</a:t>
            </a:r>
            <a:r>
              <a:rPr lang="zh-CN" altLang="en-US" kern="0" dirty="0">
                <a:ea typeface="Segoe UI" pitchFamily="34" charset="0"/>
                <a:cs typeface="Segoe UI" pitchFamily="34" charset="0"/>
              </a:rPr>
              <a:t>这会导致代码耦合。</a:t>
            </a:r>
            <a:endParaRPr lang="zh-CN" altLang="en-US" kern="0" dirty="0">
              <a:latin typeface="+mj-lt"/>
              <a:ea typeface="Segoe UI" pitchFamily="34" charset="0"/>
              <a:cs typeface="Segoe UI" pitchFamily="34" charset="0"/>
            </a:endParaRPr>
          </a:p>
        </p:txBody>
      </p:sp>
    </p:spTree>
    <p:extLst>
      <p:ext uri="{BB962C8B-B14F-4D97-AF65-F5344CB8AC3E}">
        <p14:creationId xmlns:p14="http://schemas.microsoft.com/office/powerpoint/2010/main" val="4895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500"/>
                                  </p:stCondLst>
                                  <p:childTnLst>
                                    <p:animMotion origin="layout" path="M 5E-6 -3.7037E-7 L 5E-6 0.03773 " pathEditMode="relative" rAng="0" ptsTypes="AA">
                                      <p:cBhvr>
                                        <p:cTn id="9" dur="750" spd="-100000" fill="hold"/>
                                        <p:tgtEl>
                                          <p:spTgt spid="3"/>
                                        </p:tgtEl>
                                        <p:attrNameLst>
                                          <p:attrName>ppt_x</p:attrName>
                                          <p:attrName>ppt_y</p:attrName>
                                        </p:attrNameLst>
                                      </p:cBhvr>
                                      <p:rCtr x="0" y="1875"/>
                                    </p:animMotion>
                                  </p:childTnLst>
                                </p:cTn>
                              </p:par>
                              <p:par>
                                <p:cTn id="10" presetID="10" presetClass="entr" presetSubtype="0" fill="hold" grpId="0" nodeType="withEffect">
                                  <p:stCondLst>
                                    <p:cond delay="7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700"/>
                                  </p:stCondLst>
                                  <p:childTnLst>
                                    <p:animMotion origin="layout" path="M 2.08333E-6 -2.59259E-6 L 2.08333E-6 0.03773 " pathEditMode="relative" rAng="0" ptsTypes="AA">
                                      <p:cBhvr>
                                        <p:cTn id="14" dur="750" spd="-100000" fill="hold"/>
                                        <p:tgtEl>
                                          <p:spTgt spid="11"/>
                                        </p:tgtEl>
                                        <p:attrNameLst>
                                          <p:attrName>ppt_x</p:attrName>
                                          <p:attrName>ppt_y</p:attrName>
                                        </p:attrNameLst>
                                      </p:cBhvr>
                                      <p:rCtr x="0" y="1875"/>
                                    </p:animMotion>
                                  </p:childTnLst>
                                </p:cTn>
                              </p:par>
                              <p:par>
                                <p:cTn id="15" presetID="1" presetClass="entr" presetSubtype="0" fill="hold" nodeType="withEffect">
                                  <p:stCondLst>
                                    <p:cond delay="0"/>
                                  </p:stCondLst>
                                  <p:childTnLst>
                                    <p:set>
                                      <p:cBhvr>
                                        <p:cTn id="16" dur="1" fill="hold">
                                          <p:stCondLst>
                                            <p:cond delay="749"/>
                                          </p:stCondLst>
                                        </p:cTn>
                                        <p:tgtEl>
                                          <p:spTgt spid="67"/>
                                        </p:tgtEl>
                                        <p:attrNameLst>
                                          <p:attrName>style.visibility</p:attrName>
                                        </p:attrNameLst>
                                      </p:cBhvr>
                                      <p:to>
                                        <p:strVal val="visible"/>
                                      </p:to>
                                    </p:set>
                                  </p:childTnLst>
                                </p:cTn>
                              </p:par>
                              <p:par>
                                <p:cTn id="17" presetID="6" presetClass="emph" presetSubtype="0" accel="100000" autoRev="1" fill="hold" nodeType="withEffect">
                                  <p:stCondLst>
                                    <p:cond delay="0"/>
                                  </p:stCondLst>
                                  <p:childTnLst>
                                    <p:animScale>
                                      <p:cBhvr>
                                        <p:cTn id="18" dur="750" fill="hold"/>
                                        <p:tgtEl>
                                          <p:spTgt spid="67"/>
                                        </p:tgtEl>
                                      </p:cBhvr>
                                      <p:by x="0" y="0"/>
                                    </p:animScale>
                                  </p:childTnLst>
                                </p:cTn>
                              </p:par>
                              <p:par>
                                <p:cTn id="19" presetID="1" presetClass="entr" presetSubtype="0" fill="hold" nodeType="withEffect">
                                  <p:stCondLst>
                                    <p:cond delay="100"/>
                                  </p:stCondLst>
                                  <p:childTnLst>
                                    <p:set>
                                      <p:cBhvr>
                                        <p:cTn id="20" dur="1" fill="hold">
                                          <p:stCondLst>
                                            <p:cond delay="749"/>
                                          </p:stCondLst>
                                        </p:cTn>
                                        <p:tgtEl>
                                          <p:spTgt spid="68"/>
                                        </p:tgtEl>
                                        <p:attrNameLst>
                                          <p:attrName>style.visibility</p:attrName>
                                        </p:attrNameLst>
                                      </p:cBhvr>
                                      <p:to>
                                        <p:strVal val="visible"/>
                                      </p:to>
                                    </p:set>
                                  </p:childTnLst>
                                </p:cTn>
                              </p:par>
                              <p:par>
                                <p:cTn id="21" presetID="6" presetClass="emph" presetSubtype="0" accel="100000" autoRev="1" fill="hold" nodeType="withEffect">
                                  <p:stCondLst>
                                    <p:cond delay="100"/>
                                  </p:stCondLst>
                                  <p:childTnLst>
                                    <p:animScale>
                                      <p:cBhvr>
                                        <p:cTn id="22" dur="750" fill="hold"/>
                                        <p:tgtEl>
                                          <p:spTgt spid="68"/>
                                        </p:tgtEl>
                                      </p:cBhvr>
                                      <p:by x="0" y="0"/>
                                    </p:animScale>
                                  </p:childTnLst>
                                </p:cTn>
                              </p:par>
                              <p:par>
                                <p:cTn id="23" presetID="1" presetClass="entr" presetSubtype="0" fill="hold" nodeType="withEffect">
                                  <p:stCondLst>
                                    <p:cond delay="200"/>
                                  </p:stCondLst>
                                  <p:childTnLst>
                                    <p:set>
                                      <p:cBhvr>
                                        <p:cTn id="24" dur="1" fill="hold">
                                          <p:stCondLst>
                                            <p:cond delay="749"/>
                                          </p:stCondLst>
                                        </p:cTn>
                                        <p:tgtEl>
                                          <p:spTgt spid="69"/>
                                        </p:tgtEl>
                                        <p:attrNameLst>
                                          <p:attrName>style.visibility</p:attrName>
                                        </p:attrNameLst>
                                      </p:cBhvr>
                                      <p:to>
                                        <p:strVal val="visible"/>
                                      </p:to>
                                    </p:set>
                                  </p:childTnLst>
                                </p:cTn>
                              </p:par>
                              <p:par>
                                <p:cTn id="25" presetID="6" presetClass="emph" presetSubtype="0" accel="100000" autoRev="1" fill="hold" nodeType="withEffect">
                                  <p:stCondLst>
                                    <p:cond delay="200"/>
                                  </p:stCondLst>
                                  <p:childTnLst>
                                    <p:animScale>
                                      <p:cBhvr>
                                        <p:cTn id="26" dur="750" fill="hold"/>
                                        <p:tgtEl>
                                          <p:spTgt spid="69"/>
                                        </p:tgtEl>
                                      </p:cBhvr>
                                      <p:by x="0" y="0"/>
                                    </p:animScale>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42" presetClass="path" presetSubtype="0" decel="100000" fill="hold" grpId="1" nodeType="withEffect">
                                  <p:stCondLst>
                                    <p:cond delay="0"/>
                                  </p:stCondLst>
                                  <p:childTnLst>
                                    <p:animMotion origin="layout" path="M 3.125E-6 4.81481E-6 L 3.125E-6 0.02569 " pathEditMode="relative" rAng="0" ptsTypes="AA">
                                      <p:cBhvr>
                                        <p:cTn id="31" dur="500" spd="-100000" fill="hold"/>
                                        <p:tgtEl>
                                          <p:spTgt spid="15"/>
                                        </p:tgtEl>
                                        <p:attrNameLst>
                                          <p:attrName>ppt_x</p:attrName>
                                          <p:attrName>ppt_y</p:attrName>
                                        </p:attrNameLst>
                                      </p:cBhvr>
                                      <p:rCtr x="0" y="1273"/>
                                    </p:animMotion>
                                  </p:childTnLst>
                                </p:cTn>
                              </p:par>
                              <p:par>
                                <p:cTn id="32" presetID="10" presetClass="entr" presetSubtype="0"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42" presetClass="path" presetSubtype="0" decel="100000" fill="hold" grpId="1" nodeType="withEffect">
                                  <p:stCondLst>
                                    <p:cond delay="500"/>
                                  </p:stCondLst>
                                  <p:childTnLst>
                                    <p:animMotion origin="layout" path="M 5E-6 -3.7037E-7 L 5E-6 0.03773 " pathEditMode="relative" rAng="0" ptsTypes="AA">
                                      <p:cBhvr>
                                        <p:cTn id="36"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5" grpId="0"/>
      <p:bldP spid="15" grpId="1"/>
      <p:bldP spid="43" grpId="0"/>
      <p:bldP spid="4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A79313-D575-4F75-B984-36733D176AF9}"/>
              </a:ext>
            </a:extLst>
          </p:cNvPr>
          <p:cNvSpPr/>
          <p:nvPr/>
        </p:nvSpPr>
        <p:spPr bwMode="auto">
          <a:xfrm>
            <a:off x="1232210" y="2380097"/>
            <a:ext cx="9727580" cy="324917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66">
            <a:extLst>
              <a:ext uri="{FF2B5EF4-FFF2-40B4-BE49-F238E27FC236}">
                <a16:creationId xmlns:a16="http://schemas.microsoft.com/office/drawing/2014/main" id="{2FF7ECAF-FFA0-4B4A-B374-B62044645A9E}"/>
              </a:ext>
            </a:extLst>
          </p:cNvPr>
          <p:cNvGrpSpPr/>
          <p:nvPr/>
        </p:nvGrpSpPr>
        <p:grpSpPr>
          <a:xfrm>
            <a:off x="4213452" y="2183868"/>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563326" y="2781643"/>
            <a:ext cx="1065348" cy="829670"/>
          </a:xfrm>
          <a:prstGeom prst="rect">
            <a:avLst/>
          </a:prstGeom>
        </p:spPr>
      </p:pic>
      <p:grpSp>
        <p:nvGrpSpPr>
          <p:cNvPr id="70" name="Group 69">
            <a:extLst>
              <a:ext uri="{FF2B5EF4-FFF2-40B4-BE49-F238E27FC236}">
                <a16:creationId xmlns:a16="http://schemas.microsoft.com/office/drawing/2014/main" id="{1671F042-8487-4BB3-8B63-A273DB6FC513}"/>
              </a:ext>
            </a:extLst>
          </p:cNvPr>
          <p:cNvGrpSpPr/>
          <p:nvPr/>
        </p:nvGrpSpPr>
        <p:grpSpPr>
          <a:xfrm>
            <a:off x="1653163" y="3821452"/>
            <a:ext cx="8879248" cy="1499446"/>
            <a:chOff x="1653163" y="3821452"/>
            <a:chExt cx="8879248" cy="1499446"/>
          </a:xfrm>
        </p:grpSpPr>
        <p:grpSp>
          <p:nvGrpSpPr>
            <p:cNvPr id="5" name="Group 4">
              <a:extLst>
                <a:ext uri="{FF2B5EF4-FFF2-40B4-BE49-F238E27FC236}">
                  <a16:creationId xmlns:a16="http://schemas.microsoft.com/office/drawing/2014/main" id="{DEA53FAD-074E-43AB-95A5-6AB06A6A9B10}"/>
                </a:ext>
              </a:extLst>
            </p:cNvPr>
            <p:cNvGrpSpPr/>
            <p:nvPr/>
          </p:nvGrpSpPr>
          <p:grpSpPr>
            <a:xfrm>
              <a:off x="1653163" y="3821452"/>
              <a:ext cx="8879248" cy="1499446"/>
              <a:chOff x="1653163" y="3821452"/>
              <a:chExt cx="8879248" cy="1499446"/>
            </a:xfrm>
          </p:grpSpPr>
          <p:sp>
            <p:nvSpPr>
              <p:cNvPr id="10" name="Rectangle 9">
                <a:extLst>
                  <a:ext uri="{FF2B5EF4-FFF2-40B4-BE49-F238E27FC236}">
                    <a16:creationId xmlns:a16="http://schemas.microsoft.com/office/drawing/2014/main" id="{671078C8-798D-453D-B9A7-3DEA3F216394}"/>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 name="Rectangle 10">
                <a:extLst>
                  <a:ext uri="{FF2B5EF4-FFF2-40B4-BE49-F238E27FC236}">
                    <a16:creationId xmlns:a16="http://schemas.microsoft.com/office/drawing/2014/main" id="{812614EF-FBDC-4940-B9B6-07C37E6265A3}"/>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2" name="Rectangle 11">
                <a:extLst>
                  <a:ext uri="{FF2B5EF4-FFF2-40B4-BE49-F238E27FC236}">
                    <a16:creationId xmlns:a16="http://schemas.microsoft.com/office/drawing/2014/main" id="{E271AA71-2F03-4A46-BE02-49B7DB509AB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3" name="Rectangle 12">
                <a:extLst>
                  <a:ext uri="{FF2B5EF4-FFF2-40B4-BE49-F238E27FC236}">
                    <a16:creationId xmlns:a16="http://schemas.microsoft.com/office/drawing/2014/main" id="{D85AE504-46E5-4264-9738-45500C2A2B2B}"/>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4" name="Rectangle 13">
                <a:extLst>
                  <a:ext uri="{FF2B5EF4-FFF2-40B4-BE49-F238E27FC236}">
                    <a16:creationId xmlns:a16="http://schemas.microsoft.com/office/drawing/2014/main" id="{AFDC1B81-6CBF-4655-8E8B-03E5617D2BCC}"/>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5" name="Rectangle 14">
                <a:extLst>
                  <a:ext uri="{FF2B5EF4-FFF2-40B4-BE49-F238E27FC236}">
                    <a16:creationId xmlns:a16="http://schemas.microsoft.com/office/drawing/2014/main" id="{46AB0EFB-6B74-4DD8-8F17-52D520DB929C}"/>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6" name="Rectangle 15">
                <a:extLst>
                  <a:ext uri="{FF2B5EF4-FFF2-40B4-BE49-F238E27FC236}">
                    <a16:creationId xmlns:a16="http://schemas.microsoft.com/office/drawing/2014/main" id="{90C297B1-5F45-4F39-BA6F-B05925876F4F}"/>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8" name="Group 17">
                <a:extLst>
                  <a:ext uri="{FF2B5EF4-FFF2-40B4-BE49-F238E27FC236}">
                    <a16:creationId xmlns:a16="http://schemas.microsoft.com/office/drawing/2014/main" id="{C149CC02-226A-46B8-B69C-ADF2752FACF4}"/>
                  </a:ext>
                </a:extLst>
              </p:cNvPr>
              <p:cNvGrpSpPr/>
              <p:nvPr/>
            </p:nvGrpSpPr>
            <p:grpSpPr>
              <a:xfrm>
                <a:off x="2004737" y="4101434"/>
                <a:ext cx="418791" cy="314215"/>
                <a:chOff x="3018614" y="4968330"/>
                <a:chExt cx="418791" cy="314215"/>
              </a:xfrm>
            </p:grpSpPr>
            <p:sp>
              <p:nvSpPr>
                <p:cNvPr id="19" name="Rectangle 932">
                  <a:extLst>
                    <a:ext uri="{FF2B5EF4-FFF2-40B4-BE49-F238E27FC236}">
                      <a16:creationId xmlns:a16="http://schemas.microsoft.com/office/drawing/2014/main" id="{03FD38ED-B650-4B43-BD2B-2403D291F1C7}"/>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0" name="Freeform 933">
                  <a:extLst>
                    <a:ext uri="{FF2B5EF4-FFF2-40B4-BE49-F238E27FC236}">
                      <a16:creationId xmlns:a16="http://schemas.microsoft.com/office/drawing/2014/main" id="{53101A5B-79E1-4F64-960E-8CDA4A87143F}"/>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1" name="Freeform 934">
                  <a:extLst>
                    <a:ext uri="{FF2B5EF4-FFF2-40B4-BE49-F238E27FC236}">
                      <a16:creationId xmlns:a16="http://schemas.microsoft.com/office/drawing/2014/main" id="{3692C1E4-139D-4DCF-A2D3-F2716188D76E}"/>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2" name="Rectangle 936">
                  <a:extLst>
                    <a:ext uri="{FF2B5EF4-FFF2-40B4-BE49-F238E27FC236}">
                      <a16:creationId xmlns:a16="http://schemas.microsoft.com/office/drawing/2014/main" id="{799A9129-457A-4546-A425-87D06B614FC4}"/>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3" name="Rectangle 937">
                  <a:extLst>
                    <a:ext uri="{FF2B5EF4-FFF2-40B4-BE49-F238E27FC236}">
                      <a16:creationId xmlns:a16="http://schemas.microsoft.com/office/drawing/2014/main" id="{287EACA5-14B3-4E44-9770-1C89DB9907A8}"/>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4" name="Oval 938">
                  <a:extLst>
                    <a:ext uri="{FF2B5EF4-FFF2-40B4-BE49-F238E27FC236}">
                      <a16:creationId xmlns:a16="http://schemas.microsoft.com/office/drawing/2014/main" id="{77CED5C6-FAFD-4A75-B270-5A102B477B4D}"/>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5" name="Rectangle 939">
                  <a:extLst>
                    <a:ext uri="{FF2B5EF4-FFF2-40B4-BE49-F238E27FC236}">
                      <a16:creationId xmlns:a16="http://schemas.microsoft.com/office/drawing/2014/main" id="{844341F2-5ECC-4693-A597-9C2ADAD31295}"/>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6" name="Oval 940">
                  <a:extLst>
                    <a:ext uri="{FF2B5EF4-FFF2-40B4-BE49-F238E27FC236}">
                      <a16:creationId xmlns:a16="http://schemas.microsoft.com/office/drawing/2014/main" id="{7D877050-EB84-45FC-9AE7-522E35146FE6}"/>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7" name="Oval 941">
                  <a:extLst>
                    <a:ext uri="{FF2B5EF4-FFF2-40B4-BE49-F238E27FC236}">
                      <a16:creationId xmlns:a16="http://schemas.microsoft.com/office/drawing/2014/main" id="{6ED71187-0F4C-4548-8BCB-44FF9C822D90}"/>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8" name="Oval 942">
                  <a:extLst>
                    <a:ext uri="{FF2B5EF4-FFF2-40B4-BE49-F238E27FC236}">
                      <a16:creationId xmlns:a16="http://schemas.microsoft.com/office/drawing/2014/main" id="{44D81700-5FB5-4C4D-AC4F-141B78D3CCA0}"/>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9" name="Rectangle 943">
                  <a:extLst>
                    <a:ext uri="{FF2B5EF4-FFF2-40B4-BE49-F238E27FC236}">
                      <a16:creationId xmlns:a16="http://schemas.microsoft.com/office/drawing/2014/main" id="{CE58981E-97D7-4BB4-AEF5-E85799554000}"/>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0" name="Rectangle 944" descr="component solutions">
                  <a:extLst>
                    <a:ext uri="{FF2B5EF4-FFF2-40B4-BE49-F238E27FC236}">
                      <a16:creationId xmlns:a16="http://schemas.microsoft.com/office/drawing/2014/main" id="{2D1E9358-EE2F-4137-A933-31488D86D4E0}"/>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1" name="Freeform 945">
                  <a:extLst>
                    <a:ext uri="{FF2B5EF4-FFF2-40B4-BE49-F238E27FC236}">
                      <a16:creationId xmlns:a16="http://schemas.microsoft.com/office/drawing/2014/main" id="{6D395133-C79E-49C0-8C51-0530E3B333F7}"/>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2" name="Freeform 946">
                  <a:extLst>
                    <a:ext uri="{FF2B5EF4-FFF2-40B4-BE49-F238E27FC236}">
                      <a16:creationId xmlns:a16="http://schemas.microsoft.com/office/drawing/2014/main" id="{0A4D77CC-720C-494C-9DB1-34204A7C5494}"/>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3" name="Freeform 947">
                  <a:extLst>
                    <a:ext uri="{FF2B5EF4-FFF2-40B4-BE49-F238E27FC236}">
                      <a16:creationId xmlns:a16="http://schemas.microsoft.com/office/drawing/2014/main" id="{01B795B6-12C0-4A5C-B0F2-5A312E2F7B30}"/>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EAC23E41-9504-4AE3-A442-2656DEED0A38}"/>
                  </a:ext>
                </a:extLst>
              </p:cNvPr>
              <p:cNvGrpSpPr/>
              <p:nvPr/>
            </p:nvGrpSpPr>
            <p:grpSpPr>
              <a:xfrm>
                <a:off x="3236655" y="4103697"/>
                <a:ext cx="233132" cy="309689"/>
                <a:chOff x="4385537" y="4970593"/>
                <a:chExt cx="233132" cy="309689"/>
              </a:xfrm>
            </p:grpSpPr>
            <p:sp>
              <p:nvSpPr>
                <p:cNvPr id="35" name="Freeform: Shape 34">
                  <a:extLst>
                    <a:ext uri="{FF2B5EF4-FFF2-40B4-BE49-F238E27FC236}">
                      <a16:creationId xmlns:a16="http://schemas.microsoft.com/office/drawing/2014/main" id="{8CB72B3A-2DE1-4960-B84B-336ADBFD4DC1}"/>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6" name="Freeform: Shape 35">
                  <a:extLst>
                    <a:ext uri="{FF2B5EF4-FFF2-40B4-BE49-F238E27FC236}">
                      <a16:creationId xmlns:a16="http://schemas.microsoft.com/office/drawing/2014/main" id="{BD7FE028-1295-4891-B435-3CE292D5BC0C}"/>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7" name="Freeform: Shape 36">
                  <a:extLst>
                    <a:ext uri="{FF2B5EF4-FFF2-40B4-BE49-F238E27FC236}">
                      <a16:creationId xmlns:a16="http://schemas.microsoft.com/office/drawing/2014/main" id="{0F555304-43BE-4FA1-8D9B-32CF08BC990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38" name="Group 37">
                <a:extLst>
                  <a:ext uri="{FF2B5EF4-FFF2-40B4-BE49-F238E27FC236}">
                    <a16:creationId xmlns:a16="http://schemas.microsoft.com/office/drawing/2014/main" id="{1045B21A-9B0F-4A64-9F9F-F5755172A59B}"/>
                  </a:ext>
                </a:extLst>
              </p:cNvPr>
              <p:cNvGrpSpPr/>
              <p:nvPr/>
            </p:nvGrpSpPr>
            <p:grpSpPr>
              <a:xfrm>
                <a:off x="4235979" y="4148718"/>
                <a:ext cx="494558" cy="219646"/>
                <a:chOff x="5522126" y="5015614"/>
                <a:chExt cx="494558" cy="219646"/>
              </a:xfrm>
            </p:grpSpPr>
            <p:sp>
              <p:nvSpPr>
                <p:cNvPr id="39" name="AutoShape 131">
                  <a:extLst>
                    <a:ext uri="{FF2B5EF4-FFF2-40B4-BE49-F238E27FC236}">
                      <a16:creationId xmlns:a16="http://schemas.microsoft.com/office/drawing/2014/main" id="{7E3C6944-7721-4A33-B6C0-A8D62F1A3E93}"/>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0" name="Rectangle 133">
                  <a:extLst>
                    <a:ext uri="{FF2B5EF4-FFF2-40B4-BE49-F238E27FC236}">
                      <a16:creationId xmlns:a16="http://schemas.microsoft.com/office/drawing/2014/main" id="{640D14A2-0750-4884-AB17-8D418C725964}"/>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1" name="Rectangle 134">
                  <a:extLst>
                    <a:ext uri="{FF2B5EF4-FFF2-40B4-BE49-F238E27FC236}">
                      <a16:creationId xmlns:a16="http://schemas.microsoft.com/office/drawing/2014/main" id="{018A338D-FCF8-4530-AC17-2B938795054D}"/>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2" name="Rectangle 135">
                  <a:extLst>
                    <a:ext uri="{FF2B5EF4-FFF2-40B4-BE49-F238E27FC236}">
                      <a16:creationId xmlns:a16="http://schemas.microsoft.com/office/drawing/2014/main" id="{F426ED62-5F4D-47DC-B7D4-FE7A9E7A197B}"/>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3" name="Rectangle 136">
                  <a:extLst>
                    <a:ext uri="{FF2B5EF4-FFF2-40B4-BE49-F238E27FC236}">
                      <a16:creationId xmlns:a16="http://schemas.microsoft.com/office/drawing/2014/main" id="{4BBB1083-5978-41B2-A5C9-DE8318C93629}"/>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4" name="Rectangle 137">
                  <a:extLst>
                    <a:ext uri="{FF2B5EF4-FFF2-40B4-BE49-F238E27FC236}">
                      <a16:creationId xmlns:a16="http://schemas.microsoft.com/office/drawing/2014/main" id="{99F0C0E5-C8C7-422E-9883-95F930741696}"/>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5" name="Freeform 138">
                  <a:extLst>
                    <a:ext uri="{FF2B5EF4-FFF2-40B4-BE49-F238E27FC236}">
                      <a16:creationId xmlns:a16="http://schemas.microsoft.com/office/drawing/2014/main" id="{FF65496F-8B44-44E4-8AB5-EA29142036FB}"/>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49" name="Group 48">
                <a:extLst>
                  <a:ext uri="{FF2B5EF4-FFF2-40B4-BE49-F238E27FC236}">
                    <a16:creationId xmlns:a16="http://schemas.microsoft.com/office/drawing/2014/main" id="{370CA33B-1D68-40E0-889E-0441EE49C247}"/>
                  </a:ext>
                </a:extLst>
              </p:cNvPr>
              <p:cNvGrpSpPr/>
              <p:nvPr/>
            </p:nvGrpSpPr>
            <p:grpSpPr>
              <a:xfrm>
                <a:off x="6455586" y="4077229"/>
                <a:ext cx="395430" cy="362625"/>
                <a:chOff x="8058210" y="4944318"/>
                <a:chExt cx="395430" cy="362625"/>
              </a:xfrm>
            </p:grpSpPr>
            <p:sp>
              <p:nvSpPr>
                <p:cNvPr id="50" name="Freeform: Shape 49">
                  <a:extLst>
                    <a:ext uri="{FF2B5EF4-FFF2-40B4-BE49-F238E27FC236}">
                      <a16:creationId xmlns:a16="http://schemas.microsoft.com/office/drawing/2014/main" id="{AEDC5C51-573C-4B83-9CDA-2E2993863932}"/>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1" name="Freeform: Shape 50">
                  <a:extLst>
                    <a:ext uri="{FF2B5EF4-FFF2-40B4-BE49-F238E27FC236}">
                      <a16:creationId xmlns:a16="http://schemas.microsoft.com/office/drawing/2014/main" id="{272800E8-7E1C-4491-94D0-171A560D0F5C}"/>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2" name="Freeform: Shape 51">
                  <a:extLst>
                    <a:ext uri="{FF2B5EF4-FFF2-40B4-BE49-F238E27FC236}">
                      <a16:creationId xmlns:a16="http://schemas.microsoft.com/office/drawing/2014/main" id="{0DCE2411-0779-4B6F-8616-1865E3CF1DE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3" name="Freeform: Shape 52">
                  <a:extLst>
                    <a:ext uri="{FF2B5EF4-FFF2-40B4-BE49-F238E27FC236}">
                      <a16:creationId xmlns:a16="http://schemas.microsoft.com/office/drawing/2014/main" id="{3F86A54F-3A05-4717-9784-651A8A5917A4}"/>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4" name="Freeform: Shape 53">
                  <a:extLst>
                    <a:ext uri="{FF2B5EF4-FFF2-40B4-BE49-F238E27FC236}">
                      <a16:creationId xmlns:a16="http://schemas.microsoft.com/office/drawing/2014/main" id="{B50773B8-E4C1-478C-AADA-2D5C795B6835}"/>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5" name="Freeform: Shape 54">
                  <a:extLst>
                    <a:ext uri="{FF2B5EF4-FFF2-40B4-BE49-F238E27FC236}">
                      <a16:creationId xmlns:a16="http://schemas.microsoft.com/office/drawing/2014/main" id="{A29CD661-D468-4E2D-862F-041494140EF5}"/>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6" name="Freeform: Shape 55">
                  <a:extLst>
                    <a:ext uri="{FF2B5EF4-FFF2-40B4-BE49-F238E27FC236}">
                      <a16:creationId xmlns:a16="http://schemas.microsoft.com/office/drawing/2014/main" id="{4A7EB8EE-0022-482C-9760-2CBECAA2DE7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7" name="Freeform: Shape 56">
                  <a:extLst>
                    <a:ext uri="{FF2B5EF4-FFF2-40B4-BE49-F238E27FC236}">
                      <a16:creationId xmlns:a16="http://schemas.microsoft.com/office/drawing/2014/main" id="{D3ADF20C-17A6-4645-841A-DAF159AB2E28}"/>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58" name="Group 57">
                <a:extLst>
                  <a:ext uri="{FF2B5EF4-FFF2-40B4-BE49-F238E27FC236}">
                    <a16:creationId xmlns:a16="http://schemas.microsoft.com/office/drawing/2014/main" id="{F203CD3F-0463-46E4-B2F2-25C4F1C9E8A5}"/>
                  </a:ext>
                </a:extLst>
              </p:cNvPr>
              <p:cNvGrpSpPr/>
              <p:nvPr/>
            </p:nvGrpSpPr>
            <p:grpSpPr>
              <a:xfrm>
                <a:off x="7575169" y="4105166"/>
                <a:ext cx="363103" cy="306751"/>
                <a:chOff x="9332611" y="4972062"/>
                <a:chExt cx="363103" cy="306751"/>
              </a:xfrm>
            </p:grpSpPr>
            <p:sp>
              <p:nvSpPr>
                <p:cNvPr id="59" name="Freeform 855">
                  <a:extLst>
                    <a:ext uri="{FF2B5EF4-FFF2-40B4-BE49-F238E27FC236}">
                      <a16:creationId xmlns:a16="http://schemas.microsoft.com/office/drawing/2014/main" id="{C2045990-6220-44F5-A1EF-9BB34474A235}"/>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Oval 757">
                  <a:extLst>
                    <a:ext uri="{FF2B5EF4-FFF2-40B4-BE49-F238E27FC236}">
                      <a16:creationId xmlns:a16="http://schemas.microsoft.com/office/drawing/2014/main" id="{CB7A8B6C-C8D2-4128-8692-92831FD83BF4}"/>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Freeform 855">
                  <a:extLst>
                    <a:ext uri="{FF2B5EF4-FFF2-40B4-BE49-F238E27FC236}">
                      <a16:creationId xmlns:a16="http://schemas.microsoft.com/office/drawing/2014/main" id="{C8ADA143-9B91-48D9-950E-6B2D37D465C2}"/>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Oval 757">
                  <a:extLst>
                    <a:ext uri="{FF2B5EF4-FFF2-40B4-BE49-F238E27FC236}">
                      <a16:creationId xmlns:a16="http://schemas.microsoft.com/office/drawing/2014/main" id="{FE48BBA6-55AF-47F2-9BA3-81A2AE01CC8F}"/>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855">
                  <a:extLst>
                    <a:ext uri="{FF2B5EF4-FFF2-40B4-BE49-F238E27FC236}">
                      <a16:creationId xmlns:a16="http://schemas.microsoft.com/office/drawing/2014/main" id="{CBA8B1A7-BE67-45D5-9FD3-173941B38A69}"/>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Oval 757">
                  <a:extLst>
                    <a:ext uri="{FF2B5EF4-FFF2-40B4-BE49-F238E27FC236}">
                      <a16:creationId xmlns:a16="http://schemas.microsoft.com/office/drawing/2014/main" id="{63F97EBE-AF2C-4A1E-A256-B4323F7034C3}"/>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Oval 757">
                  <a:extLst>
                    <a:ext uri="{FF2B5EF4-FFF2-40B4-BE49-F238E27FC236}">
                      <a16:creationId xmlns:a16="http://schemas.microsoft.com/office/drawing/2014/main" id="{5996B268-D561-4D6F-91B2-E8AF7B1BA4C9}"/>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73" name="Rectangle 72">
                <a:extLst>
                  <a:ext uri="{FF2B5EF4-FFF2-40B4-BE49-F238E27FC236}">
                    <a16:creationId xmlns:a16="http://schemas.microsoft.com/office/drawing/2014/main" id="{C0EE6DEB-E60C-419C-B4C4-78A591232E94}"/>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74" name="Group 73">
                <a:extLst>
                  <a:ext uri="{FF2B5EF4-FFF2-40B4-BE49-F238E27FC236}">
                    <a16:creationId xmlns:a16="http://schemas.microsoft.com/office/drawing/2014/main" id="{EC498E3E-980A-4E24-833C-171C3C8A6C7D}"/>
                  </a:ext>
                </a:extLst>
              </p:cNvPr>
              <p:cNvGrpSpPr/>
              <p:nvPr/>
            </p:nvGrpSpPr>
            <p:grpSpPr>
              <a:xfrm>
                <a:off x="9839945" y="4125341"/>
                <a:ext cx="269485" cy="266401"/>
                <a:chOff x="10615894" y="4992237"/>
                <a:chExt cx="269485" cy="266401"/>
              </a:xfrm>
            </p:grpSpPr>
            <p:sp>
              <p:nvSpPr>
                <p:cNvPr id="75" name="Freeform: Shape 74">
                  <a:extLst>
                    <a:ext uri="{FF2B5EF4-FFF2-40B4-BE49-F238E27FC236}">
                      <a16:creationId xmlns:a16="http://schemas.microsoft.com/office/drawing/2014/main" id="{CDA8EA12-8F5A-4968-84DE-25A54F413B65}"/>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6" name="Freeform: Shape 75">
                  <a:extLst>
                    <a:ext uri="{FF2B5EF4-FFF2-40B4-BE49-F238E27FC236}">
                      <a16:creationId xmlns:a16="http://schemas.microsoft.com/office/drawing/2014/main" id="{6D3B95E5-7F9D-4F0A-9545-4DA329BB931A}"/>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7" name="Freeform: Shape 76">
                  <a:extLst>
                    <a:ext uri="{FF2B5EF4-FFF2-40B4-BE49-F238E27FC236}">
                      <a16:creationId xmlns:a16="http://schemas.microsoft.com/office/drawing/2014/main" id="{A63C8CEC-0C9B-4DEC-A395-783607FB7256}"/>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8" name="Freeform: Shape 77">
                  <a:extLst>
                    <a:ext uri="{FF2B5EF4-FFF2-40B4-BE49-F238E27FC236}">
                      <a16:creationId xmlns:a16="http://schemas.microsoft.com/office/drawing/2014/main" id="{3DFD06FF-412D-4C1B-8B5C-034C0F49C548}"/>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79" name="Group 78">
                <a:extLst>
                  <a:ext uri="{FF2B5EF4-FFF2-40B4-BE49-F238E27FC236}">
                    <a16:creationId xmlns:a16="http://schemas.microsoft.com/office/drawing/2014/main" id="{B81C0AAE-F171-4250-8121-87083BE08458}"/>
                  </a:ext>
                </a:extLst>
              </p:cNvPr>
              <p:cNvGrpSpPr/>
              <p:nvPr/>
            </p:nvGrpSpPr>
            <p:grpSpPr>
              <a:xfrm>
                <a:off x="8707787" y="4056174"/>
                <a:ext cx="322878" cy="404734"/>
                <a:chOff x="10293485" y="2197616"/>
                <a:chExt cx="443363" cy="555766"/>
              </a:xfrm>
            </p:grpSpPr>
            <p:sp>
              <p:nvSpPr>
                <p:cNvPr id="80" name="Freeform 128">
                  <a:extLst>
                    <a:ext uri="{FF2B5EF4-FFF2-40B4-BE49-F238E27FC236}">
                      <a16:creationId xmlns:a16="http://schemas.microsoft.com/office/drawing/2014/main" id="{EFCA9F46-5D51-4E6A-9808-86952C7A5E6C}"/>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81" name="signup issues" descr="signup issues, key">
                  <a:extLst>
                    <a:ext uri="{FF2B5EF4-FFF2-40B4-BE49-F238E27FC236}">
                      <a16:creationId xmlns:a16="http://schemas.microsoft.com/office/drawing/2014/main" id="{A2698C36-4197-4BB7-937E-8810C3A42D28}"/>
                    </a:ext>
                  </a:extLst>
                </p:cNvPr>
                <p:cNvGrpSpPr/>
                <p:nvPr/>
              </p:nvGrpSpPr>
              <p:grpSpPr>
                <a:xfrm rot="18878040">
                  <a:off x="10363384" y="2340879"/>
                  <a:ext cx="311736" cy="311677"/>
                  <a:chOff x="5411441" y="4807980"/>
                  <a:chExt cx="440767" cy="440681"/>
                </a:xfrm>
                <a:solidFill>
                  <a:srgbClr val="121D2F"/>
                </a:solidFill>
              </p:grpSpPr>
              <p:sp>
                <p:nvSpPr>
                  <p:cNvPr id="82" name="Freeform: Shape 81">
                    <a:extLst>
                      <a:ext uri="{FF2B5EF4-FFF2-40B4-BE49-F238E27FC236}">
                        <a16:creationId xmlns:a16="http://schemas.microsoft.com/office/drawing/2014/main" id="{88B0CBAC-500C-4308-A581-8395F0634CF1}"/>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3" name="Freeform: Shape 82">
                    <a:extLst>
                      <a:ext uri="{FF2B5EF4-FFF2-40B4-BE49-F238E27FC236}">
                        <a16:creationId xmlns:a16="http://schemas.microsoft.com/office/drawing/2014/main" id="{C566EC1F-C890-41D0-86D6-B94AC6B90A65}"/>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4" name="Freeform: Shape 83">
                    <a:extLst>
                      <a:ext uri="{FF2B5EF4-FFF2-40B4-BE49-F238E27FC236}">
                        <a16:creationId xmlns:a16="http://schemas.microsoft.com/office/drawing/2014/main" id="{0C4C30BF-D696-4BAF-8E10-7B8741DBAB20}"/>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3" name="Graphic 1">
              <a:extLst>
                <a:ext uri="{FF2B5EF4-FFF2-40B4-BE49-F238E27FC236}">
                  <a16:creationId xmlns:a16="http://schemas.microsoft.com/office/drawing/2014/main" id="{E0370E49-7501-4555-ACD1-1D1475D77DA5}"/>
                </a:ext>
              </a:extLst>
            </p:cNvPr>
            <p:cNvGrpSpPr/>
            <p:nvPr/>
          </p:nvGrpSpPr>
          <p:grpSpPr>
            <a:xfrm>
              <a:off x="5345297" y="4088557"/>
              <a:ext cx="378343" cy="378363"/>
              <a:chOff x="4018610" y="3783737"/>
              <a:chExt cx="378343" cy="378363"/>
            </a:xfrm>
          </p:grpSpPr>
          <p:sp>
            <p:nvSpPr>
              <p:cNvPr id="6" name="Freeform: Shape 5">
                <a:extLst>
                  <a:ext uri="{FF2B5EF4-FFF2-40B4-BE49-F238E27FC236}">
                    <a16:creationId xmlns:a16="http://schemas.microsoft.com/office/drawing/2014/main" id="{BB4E119A-7383-4E5E-B529-E6BB3901DC7D}"/>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A1AD3-2D0C-424F-A8AB-13C00BCBBC49}"/>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55A3EB6-8AE9-4008-9917-A5E562059FC8}"/>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914C9B8-1973-4AAD-872F-4CF3F646CEFE}"/>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sp>
        <p:nvSpPr>
          <p:cNvPr id="4" name="Title 3">
            <a:extLst>
              <a:ext uri="{FF2B5EF4-FFF2-40B4-BE49-F238E27FC236}">
                <a16:creationId xmlns:a16="http://schemas.microsoft.com/office/drawing/2014/main" id="{0ED6DA03-018B-4D45-8E42-7A654A7AB5EE}"/>
              </a:ext>
            </a:extLst>
          </p:cNvPr>
          <p:cNvSpPr>
            <a:spLocks noGrp="1"/>
          </p:cNvSpPr>
          <p:nvPr>
            <p:ph type="title"/>
          </p:nvPr>
        </p:nvSpPr>
        <p:spPr>
          <a:xfrm>
            <a:off x="586740" y="1243108"/>
            <a:ext cx="11018520" cy="553998"/>
          </a:xfrm>
        </p:spPr>
        <p:txBody>
          <a:bodyPr>
            <a:normAutofit fontScale="90000"/>
          </a:bodyPr>
          <a:lstStyle/>
          <a:p>
            <a:pPr algn="ctr"/>
            <a:r>
              <a:rPr lang="zh-CN" altLang="en-US" dirty="0"/>
              <a:t>微服务构建块</a:t>
            </a:r>
            <a:endParaRPr lang="en-US" dirty="0"/>
          </a:p>
        </p:txBody>
      </p:sp>
    </p:spTree>
    <p:extLst>
      <p:ext uri="{BB962C8B-B14F-4D97-AF65-F5344CB8AC3E}">
        <p14:creationId xmlns:p14="http://schemas.microsoft.com/office/powerpoint/2010/main" val="286992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25E-6 0 L 1.25E-6 0.02569 " pathEditMode="relative" rAng="0" ptsTypes="AA">
                                      <p:cBhvr>
                                        <p:cTn id="9" dur="500" spd="-100000" fill="hold"/>
                                        <p:tgtEl>
                                          <p:spTgt spid="4"/>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42" presetClass="path" presetSubtype="0" decel="100000" fill="hold" nodeType="withEffect">
                                  <p:stCondLst>
                                    <p:cond delay="0"/>
                                  </p:stCondLst>
                                  <p:childTnLst>
                                    <p:animMotion origin="layout" path="M 1.25E-6 0 L 1.25E-6 0.02569 " pathEditMode="relative" rAng="0" ptsTypes="AA">
                                      <p:cBhvr>
                                        <p:cTn id="14" dur="500" spd="-100000" fill="hold"/>
                                        <p:tgtEl>
                                          <p:spTgt spid="67"/>
                                        </p:tgtEl>
                                        <p:attrNameLst>
                                          <p:attrName>ppt_x</p:attrName>
                                          <p:attrName>ppt_y</p:attrName>
                                        </p:attrNameLst>
                                      </p:cBhvr>
                                      <p:rCtr x="0" y="1273"/>
                                    </p:animMotion>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1.25E-6 0 L 1.25E-6 0.02569 " pathEditMode="relative" rAng="0" ptsTypes="AA">
                                      <p:cBhvr>
                                        <p:cTn id="19" dur="500" spd="-100000" fill="hold"/>
                                        <p:tgtEl>
                                          <p:spTgt spid="9"/>
                                        </p:tgtEl>
                                        <p:attrNameLst>
                                          <p:attrName>ppt_x</p:attrName>
                                          <p:attrName>ppt_y</p:attrName>
                                        </p:attrNameLst>
                                      </p:cBhvr>
                                      <p:rCtr x="0" y="1273"/>
                                    </p:animMotion>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A8F6B9-4FC7-47FA-992C-8189DEBDA861}"/>
              </a:ext>
            </a:extLst>
          </p:cNvPr>
          <p:cNvGrpSpPr/>
          <p:nvPr/>
        </p:nvGrpSpPr>
        <p:grpSpPr>
          <a:xfrm>
            <a:off x="691124" y="1399156"/>
            <a:ext cx="5147163" cy="676006"/>
            <a:chOff x="584200" y="1384302"/>
            <a:chExt cx="4486401" cy="676006"/>
          </a:xfrm>
        </p:grpSpPr>
        <p:sp>
          <p:nvSpPr>
            <p:cNvPr id="4" name="Freeform: Shape 3">
              <a:extLst>
                <a:ext uri="{FF2B5EF4-FFF2-40B4-BE49-F238E27FC236}">
                  <a16:creationId xmlns:a16="http://schemas.microsoft.com/office/drawing/2014/main" id="{C27D4C6F-26DF-4B98-A694-286C90F6FB82}"/>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 name="Rectangle 4">
              <a:extLst>
                <a:ext uri="{FF2B5EF4-FFF2-40B4-BE49-F238E27FC236}">
                  <a16:creationId xmlns:a16="http://schemas.microsoft.com/office/drawing/2014/main" id="{B4F12B96-F004-48A4-AB7A-13F59D17D2C5}"/>
                </a:ext>
              </a:extLst>
            </p:cNvPr>
            <p:cNvSpPr/>
            <p:nvPr/>
          </p:nvSpPr>
          <p:spPr>
            <a:xfrm>
              <a:off x="1122364" y="1398588"/>
              <a:ext cx="3948237" cy="661720"/>
            </a:xfrm>
            <a:prstGeom prst="rect">
              <a:avLst/>
            </a:prstGeom>
          </p:spPr>
          <p:txBody>
            <a:bodyPr wrap="square" lIns="0" tIns="0" rIns="0" bIns="0">
              <a:spAutoFit/>
            </a:bodyPr>
            <a:lstStyle/>
            <a:p>
              <a:pPr marL="0" marR="0" lvl="0" indent="0" defTabSz="914367" eaLnBrk="1" fontAlgn="auto" latinLnBrk="0" hangingPunct="1">
                <a:lnSpc>
                  <a:spcPct val="100000"/>
                </a:lnSpc>
                <a:spcBef>
                  <a:spcPts val="30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rPr>
                <a:t>用户服务代码通过</a:t>
              </a:r>
              <a:r>
                <a:rPr kumimoji="0" lang="en-US" altLang="zh-CN" sz="1400" b="0" i="0" u="none" strike="noStrike" kern="0" cap="none" spc="0" normalizeH="0" baseline="0" noProof="0" dirty="0">
                  <a:ln>
                    <a:noFill/>
                  </a:ln>
                  <a:solidFill>
                    <a:srgbClr val="000000"/>
                  </a:solidFill>
                  <a:effectLst/>
                  <a:uLnTx/>
                  <a:uFillTx/>
                </a:rPr>
                <a:t>http/</a:t>
              </a:r>
              <a:r>
                <a:rPr kumimoji="0" lang="en-US" altLang="zh-CN" sz="1400" b="0" i="0" u="none" strike="noStrike" kern="0" cap="none" spc="0" normalizeH="0" baseline="0" noProof="0" dirty="0" err="1">
                  <a:ln>
                    <a:noFill/>
                  </a:ln>
                  <a:solidFill>
                    <a:srgbClr val="000000"/>
                  </a:solidFill>
                  <a:effectLst/>
                  <a:uLnTx/>
                  <a:uFillTx/>
                </a:rPr>
                <a:t>gRPC</a:t>
              </a:r>
              <a:r>
                <a:rPr kumimoji="0" lang="en-US" altLang="zh-CN" sz="1400" b="0" i="0" u="none" strike="noStrike" kern="0" cap="none" spc="0" normalizeH="0" baseline="0" noProof="0" dirty="0">
                  <a:ln>
                    <a:noFill/>
                  </a:ln>
                  <a:solidFill>
                    <a:srgbClr val="000000"/>
                  </a:solidFill>
                  <a:effectLst/>
                  <a:uLnTx/>
                  <a:uFillTx/>
                </a:rPr>
                <a:t> </a:t>
              </a:r>
              <a:r>
                <a:rPr kumimoji="0" lang="zh-CN" altLang="en-US" sz="1400" b="0" i="0" u="none" strike="noStrike" kern="0" cap="none" spc="0" normalizeH="0" baseline="0" noProof="0" dirty="0">
                  <a:ln>
                    <a:noFill/>
                  </a:ln>
                  <a:solidFill>
                    <a:srgbClr val="000000"/>
                  </a:solidFill>
                  <a:effectLst/>
                  <a:uLnTx/>
                  <a:uFillTx/>
                </a:rPr>
                <a:t>协议访问标准的</a:t>
              </a:r>
              <a:r>
                <a:rPr kumimoji="0" lang="en-US" altLang="zh-CN" sz="1400" b="0" i="0" u="none" strike="noStrike" kern="0" cap="none" spc="0" normalizeH="0" baseline="0" noProof="0" dirty="0">
                  <a:ln>
                    <a:noFill/>
                  </a:ln>
                  <a:solidFill>
                    <a:srgbClr val="000000"/>
                  </a:solidFill>
                  <a:effectLst/>
                  <a:uLnTx/>
                  <a:uFillTx/>
                </a:rPr>
                <a:t>APIs</a:t>
              </a:r>
              <a:endParaRPr kumimoji="0" lang="en-US" sz="1400" b="0" i="0" u="none" strike="noStrike" kern="0" cap="none" spc="0" normalizeH="0" baseline="0" noProof="0" dirty="0">
                <a:ln>
                  <a:noFill/>
                </a:ln>
                <a:solidFill>
                  <a:srgbClr val="000000"/>
                </a:solidFill>
                <a:effectLst/>
                <a:uLnTx/>
                <a:uFillTx/>
              </a:endParaRP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http://localhost:3500/v1.0/invoke/cart/method/</a:t>
              </a:r>
              <a:r>
                <a:rPr lang="en-US" sz="1200" kern="0" dirty="0">
                  <a:solidFill>
                    <a:srgbClr val="0078D4"/>
                  </a:solidFill>
                </a:rPr>
                <a:t>new</a:t>
              </a:r>
              <a:r>
                <a:rPr kumimoji="0" lang="en-US" sz="1200" b="0" i="0" u="none" strike="noStrike" kern="0" cap="none" spc="0" normalizeH="0" baseline="0" noProof="0" dirty="0">
                  <a:ln>
                    <a:noFill/>
                  </a:ln>
                  <a:solidFill>
                    <a:srgbClr val="0078D4"/>
                  </a:solidFill>
                  <a:effectLst/>
                  <a:uLnTx/>
                  <a:uFillTx/>
                </a:rPr>
                <a:t>order</a:t>
              </a: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http://localhost:3500/v1.0/state/inventory/item67 </a:t>
              </a:r>
            </a:p>
          </p:txBody>
        </p:sp>
      </p:grpSp>
      <p:grpSp>
        <p:nvGrpSpPr>
          <p:cNvPr id="6" name="Group 5">
            <a:extLst>
              <a:ext uri="{FF2B5EF4-FFF2-40B4-BE49-F238E27FC236}">
                <a16:creationId xmlns:a16="http://schemas.microsoft.com/office/drawing/2014/main" id="{948AA27C-CF45-4569-9C0B-95C875CA4DAC}"/>
              </a:ext>
            </a:extLst>
          </p:cNvPr>
          <p:cNvGrpSpPr/>
          <p:nvPr/>
        </p:nvGrpSpPr>
        <p:grpSpPr>
          <a:xfrm>
            <a:off x="6573259" y="1499249"/>
            <a:ext cx="4574682" cy="445173"/>
            <a:chOff x="584200" y="1384302"/>
            <a:chExt cx="4574682" cy="445173"/>
          </a:xfrm>
        </p:grpSpPr>
        <p:sp>
          <p:nvSpPr>
            <p:cNvPr id="7" name="Freeform: Shape 6">
              <a:extLst>
                <a:ext uri="{FF2B5EF4-FFF2-40B4-BE49-F238E27FC236}">
                  <a16:creationId xmlns:a16="http://schemas.microsoft.com/office/drawing/2014/main" id="{AF053212-E931-4FE4-995D-61A3F6F60D7D}"/>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 name="Rectangle 7">
              <a:extLst>
                <a:ext uri="{FF2B5EF4-FFF2-40B4-BE49-F238E27FC236}">
                  <a16:creationId xmlns:a16="http://schemas.microsoft.com/office/drawing/2014/main" id="{B60552F2-B674-42C5-9860-E4974379C086}"/>
                </a:ext>
              </a:extLst>
            </p:cNvPr>
            <p:cNvSpPr/>
            <p:nvPr/>
          </p:nvSpPr>
          <p:spPr>
            <a:xfrm>
              <a:off x="1122363" y="1398588"/>
              <a:ext cx="4036519" cy="430887"/>
            </a:xfrm>
            <a:prstGeom prst="rect">
              <a:avLst/>
            </a:prstGeom>
          </p:spPr>
          <p:txBody>
            <a:bodyPr wrap="square" lIns="0" tIns="0" rIns="0" bIns="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rPr>
                <a:t>运行时 为每一个服务通过 </a:t>
              </a:r>
              <a:r>
                <a:rPr kumimoji="0" lang="zh-CN" altLang="en-US" sz="1400" b="0" i="0" u="none" strike="noStrike" kern="0" cap="none" spc="0" normalizeH="0" baseline="0" noProof="0" dirty="0">
                  <a:ln>
                    <a:noFill/>
                  </a:ln>
                  <a:solidFill>
                    <a:srgbClr val="000000"/>
                  </a:solidFill>
                  <a:effectLst/>
                  <a:uLnTx/>
                  <a:uFillTx/>
                </a:rPr>
                <a:t> </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边车 库</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的形式动态的加载 运行</a:t>
              </a:r>
              <a:endParaRPr kumimoji="0" lang="en-US" sz="1400" b="0" i="0" u="none" strike="noStrike" kern="0" cap="none" spc="0" normalizeH="0" baseline="0" noProof="0" dirty="0">
                <a:ln>
                  <a:noFill/>
                </a:ln>
                <a:solidFill>
                  <a:srgbClr val="000000"/>
                </a:solidFill>
                <a:effectLst/>
                <a:uLnTx/>
                <a:uFillTx/>
              </a:endParaRPr>
            </a:p>
          </p:txBody>
        </p:sp>
      </p:grpSp>
      <p:sp>
        <p:nvSpPr>
          <p:cNvPr id="9" name="Rectangle 8">
            <a:extLst>
              <a:ext uri="{FF2B5EF4-FFF2-40B4-BE49-F238E27FC236}">
                <a16:creationId xmlns:a16="http://schemas.microsoft.com/office/drawing/2014/main" id="{EAA79313-D575-4F75-B984-36733D176AF9}"/>
              </a:ext>
            </a:extLst>
          </p:cNvPr>
          <p:cNvSpPr/>
          <p:nvPr/>
        </p:nvSpPr>
        <p:spPr bwMode="auto">
          <a:xfrm>
            <a:off x="582168" y="4419684"/>
            <a:ext cx="11024615" cy="210343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988303" y="5109908"/>
            <a:ext cx="1065348" cy="829670"/>
          </a:xfrm>
          <a:prstGeom prst="rect">
            <a:avLst/>
          </a:prstGeom>
        </p:spPr>
      </p:pic>
      <p:grpSp>
        <p:nvGrpSpPr>
          <p:cNvPr id="67" name="Group 66">
            <a:extLst>
              <a:ext uri="{FF2B5EF4-FFF2-40B4-BE49-F238E27FC236}">
                <a16:creationId xmlns:a16="http://schemas.microsoft.com/office/drawing/2014/main" id="{2FF7ECAF-FFA0-4B4A-B374-B62044645A9E}"/>
              </a:ext>
            </a:extLst>
          </p:cNvPr>
          <p:cNvGrpSpPr/>
          <p:nvPr/>
        </p:nvGrpSpPr>
        <p:grpSpPr>
          <a:xfrm>
            <a:off x="4302662" y="4223455"/>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grpSp>
        <p:nvGrpSpPr>
          <p:cNvPr id="68" name="Group 67">
            <a:extLst>
              <a:ext uri="{FF2B5EF4-FFF2-40B4-BE49-F238E27FC236}">
                <a16:creationId xmlns:a16="http://schemas.microsoft.com/office/drawing/2014/main" id="{7C71B682-EBB3-40BE-A1DB-5A35861E5861}"/>
              </a:ext>
            </a:extLst>
          </p:cNvPr>
          <p:cNvGrpSpPr/>
          <p:nvPr/>
        </p:nvGrpSpPr>
        <p:grpSpPr>
          <a:xfrm>
            <a:off x="5025232" y="3887717"/>
            <a:ext cx="2141537" cy="336549"/>
            <a:chOff x="5008563" y="3743325"/>
            <a:chExt cx="2141537" cy="336549"/>
          </a:xfrm>
        </p:grpSpPr>
        <p:sp>
          <p:nvSpPr>
            <p:cNvPr id="69" name="Rectangle 2">
              <a:extLst>
                <a:ext uri="{FF2B5EF4-FFF2-40B4-BE49-F238E27FC236}">
                  <a16:creationId xmlns:a16="http://schemas.microsoft.com/office/drawing/2014/main" id="{FB3CED93-B24C-4FE8-BA95-D202CF6E9CE1}"/>
                </a:ext>
              </a:extLst>
            </p:cNvPr>
            <p:cNvSpPr/>
            <p:nvPr/>
          </p:nvSpPr>
          <p:spPr bwMode="auto">
            <a:xfrm>
              <a:off x="5008563" y="3930649"/>
              <a:ext cx="2141537" cy="149225"/>
            </a:xfrm>
            <a:custGeom>
              <a:avLst/>
              <a:gdLst>
                <a:gd name="connsiteX0" fmla="*/ 0 w 2222499"/>
                <a:gd name="connsiteY0" fmla="*/ 0 h 128270"/>
                <a:gd name="connsiteX1" fmla="*/ 2222499 w 2222499"/>
                <a:gd name="connsiteY1" fmla="*/ 0 h 128270"/>
                <a:gd name="connsiteX2" fmla="*/ 2222499 w 2222499"/>
                <a:gd name="connsiteY2" fmla="*/ 128270 h 128270"/>
                <a:gd name="connsiteX3" fmla="*/ 0 w 2222499"/>
                <a:gd name="connsiteY3" fmla="*/ 128270 h 128270"/>
                <a:gd name="connsiteX4" fmla="*/ 0 w 2222499"/>
                <a:gd name="connsiteY4" fmla="*/ 0 h 128270"/>
                <a:gd name="connsiteX0" fmla="*/ 0 w 2222499"/>
                <a:gd name="connsiteY0" fmla="*/ 128270 h 219710"/>
                <a:gd name="connsiteX1" fmla="*/ 0 w 2222499"/>
                <a:gd name="connsiteY1" fmla="*/ 0 h 219710"/>
                <a:gd name="connsiteX2" fmla="*/ 2222499 w 2222499"/>
                <a:gd name="connsiteY2" fmla="*/ 0 h 219710"/>
                <a:gd name="connsiteX3" fmla="*/ 2222499 w 2222499"/>
                <a:gd name="connsiteY3" fmla="*/ 128270 h 219710"/>
                <a:gd name="connsiteX4" fmla="*/ 91440 w 2222499"/>
                <a:gd name="connsiteY4" fmla="*/ 219710 h 219710"/>
                <a:gd name="connsiteX0" fmla="*/ 0 w 2222499"/>
                <a:gd name="connsiteY0" fmla="*/ 128270 h 721360"/>
                <a:gd name="connsiteX1" fmla="*/ 0 w 2222499"/>
                <a:gd name="connsiteY1" fmla="*/ 0 h 721360"/>
                <a:gd name="connsiteX2" fmla="*/ 2222499 w 2222499"/>
                <a:gd name="connsiteY2" fmla="*/ 0 h 721360"/>
                <a:gd name="connsiteX3" fmla="*/ 2222499 w 2222499"/>
                <a:gd name="connsiteY3" fmla="*/ 128270 h 721360"/>
                <a:gd name="connsiteX4" fmla="*/ 1821815 w 2222499"/>
                <a:gd name="connsiteY4" fmla="*/ 721360 h 721360"/>
                <a:gd name="connsiteX0" fmla="*/ 0 w 2222499"/>
                <a:gd name="connsiteY0" fmla="*/ 128270 h 359410"/>
                <a:gd name="connsiteX1" fmla="*/ 0 w 2222499"/>
                <a:gd name="connsiteY1" fmla="*/ 0 h 359410"/>
                <a:gd name="connsiteX2" fmla="*/ 2222499 w 2222499"/>
                <a:gd name="connsiteY2" fmla="*/ 0 h 359410"/>
                <a:gd name="connsiteX3" fmla="*/ 2222499 w 2222499"/>
                <a:gd name="connsiteY3" fmla="*/ 128270 h 359410"/>
                <a:gd name="connsiteX4" fmla="*/ 1139190 w 2222499"/>
                <a:gd name="connsiteY4" fmla="*/ 359410 h 359410"/>
                <a:gd name="connsiteX0" fmla="*/ 0 w 2222499"/>
                <a:gd name="connsiteY0" fmla="*/ 128270 h 128270"/>
                <a:gd name="connsiteX1" fmla="*/ 0 w 2222499"/>
                <a:gd name="connsiteY1" fmla="*/ 0 h 128270"/>
                <a:gd name="connsiteX2" fmla="*/ 2222499 w 2222499"/>
                <a:gd name="connsiteY2" fmla="*/ 0 h 128270"/>
                <a:gd name="connsiteX3" fmla="*/ 2222499 w 2222499"/>
                <a:gd name="connsiteY3" fmla="*/ 128270 h 128270"/>
              </a:gdLst>
              <a:ahLst/>
              <a:cxnLst>
                <a:cxn ang="0">
                  <a:pos x="connsiteX0" y="connsiteY0"/>
                </a:cxn>
                <a:cxn ang="0">
                  <a:pos x="connsiteX1" y="connsiteY1"/>
                </a:cxn>
                <a:cxn ang="0">
                  <a:pos x="connsiteX2" y="connsiteY2"/>
                </a:cxn>
                <a:cxn ang="0">
                  <a:pos x="connsiteX3" y="connsiteY3"/>
                </a:cxn>
              </a:cxnLst>
              <a:rect l="l" t="t" r="r" b="b"/>
              <a:pathLst>
                <a:path w="2222499" h="128270">
                  <a:moveTo>
                    <a:pt x="0" y="128270"/>
                  </a:moveTo>
                  <a:lnTo>
                    <a:pt x="0" y="0"/>
                  </a:lnTo>
                  <a:lnTo>
                    <a:pt x="2222499" y="0"/>
                  </a:lnTo>
                  <a:lnTo>
                    <a:pt x="2222499" y="128270"/>
                  </a:lnTo>
                </a:path>
              </a:pathLst>
            </a:custGeom>
            <a:noFill/>
            <a:ln w="19050" cap="flat" cmpd="sng" algn="ctr">
              <a:solidFill>
                <a:srgbClr val="73737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C5A14DA3-34BF-4665-8E31-D640BACC86BF}"/>
                </a:ext>
              </a:extLst>
            </p:cNvPr>
            <p:cNvCxnSpPr>
              <a:cxnSpLocks/>
            </p:cNvCxnSpPr>
            <p:nvPr/>
          </p:nvCxnSpPr>
          <p:spPr>
            <a:xfrm flipH="1" flipV="1">
              <a:off x="6089651" y="3743325"/>
              <a:ext cx="1" cy="196851"/>
            </a:xfrm>
            <a:prstGeom prst="line">
              <a:avLst/>
            </a:prstGeom>
            <a:noFill/>
            <a:ln w="19050" cap="flat" cmpd="sng" algn="ctr">
              <a:solidFill>
                <a:srgbClr val="737373"/>
              </a:solidFill>
              <a:prstDash val="solid"/>
              <a:headEnd type="none" w="lg" len="med"/>
              <a:tailEnd type="none" w="lg" len="med"/>
            </a:ln>
            <a:effectLst/>
          </p:spPr>
        </p:cxnSp>
      </p:grpSp>
      <p:sp>
        <p:nvSpPr>
          <p:cNvPr id="66" name="Title 65">
            <a:extLst>
              <a:ext uri="{FF2B5EF4-FFF2-40B4-BE49-F238E27FC236}">
                <a16:creationId xmlns:a16="http://schemas.microsoft.com/office/drawing/2014/main" id="{B30CA314-5897-409F-A261-C65E5646AED2}"/>
              </a:ext>
            </a:extLst>
          </p:cNvPr>
          <p:cNvSpPr>
            <a:spLocks noGrp="1"/>
          </p:cNvSpPr>
          <p:nvPr>
            <p:ph type="title"/>
          </p:nvPr>
        </p:nvSpPr>
        <p:spPr/>
        <p:txBody>
          <a:bodyPr/>
          <a:lstStyle/>
          <a:p>
            <a:pPr algn="ctr"/>
            <a:r>
              <a:rPr lang="zh-CN" altLang="en-US" dirty="0"/>
              <a:t>微服务构建块</a:t>
            </a:r>
            <a:endParaRPr lang="en-US" dirty="0"/>
          </a:p>
        </p:txBody>
      </p:sp>
      <p:grpSp>
        <p:nvGrpSpPr>
          <p:cNvPr id="2" name="Group 1">
            <a:extLst>
              <a:ext uri="{FF2B5EF4-FFF2-40B4-BE49-F238E27FC236}">
                <a16:creationId xmlns:a16="http://schemas.microsoft.com/office/drawing/2014/main" id="{7FFB102F-9D5C-4F5E-9DB1-00CA9D2F557D}"/>
              </a:ext>
            </a:extLst>
          </p:cNvPr>
          <p:cNvGrpSpPr/>
          <p:nvPr/>
        </p:nvGrpSpPr>
        <p:grpSpPr>
          <a:xfrm>
            <a:off x="2459786" y="4775020"/>
            <a:ext cx="8879248" cy="1499446"/>
            <a:chOff x="2459786" y="4775020"/>
            <a:chExt cx="8879248" cy="1499446"/>
          </a:xfrm>
        </p:grpSpPr>
        <p:grpSp>
          <p:nvGrpSpPr>
            <p:cNvPr id="110" name="Group 109">
              <a:extLst>
                <a:ext uri="{FF2B5EF4-FFF2-40B4-BE49-F238E27FC236}">
                  <a16:creationId xmlns:a16="http://schemas.microsoft.com/office/drawing/2014/main" id="{43D1974D-6588-45AF-8EE8-E6FCD30C37D8}"/>
                </a:ext>
              </a:extLst>
            </p:cNvPr>
            <p:cNvGrpSpPr/>
            <p:nvPr/>
          </p:nvGrpSpPr>
          <p:grpSpPr>
            <a:xfrm>
              <a:off x="2459786" y="4775020"/>
              <a:ext cx="8879248" cy="1499446"/>
              <a:chOff x="1653163" y="3821452"/>
              <a:chExt cx="8879248" cy="1499446"/>
            </a:xfrm>
          </p:grpSpPr>
          <p:sp>
            <p:nvSpPr>
              <p:cNvPr id="111" name="Rectangle 110">
                <a:extLst>
                  <a:ext uri="{FF2B5EF4-FFF2-40B4-BE49-F238E27FC236}">
                    <a16:creationId xmlns:a16="http://schemas.microsoft.com/office/drawing/2014/main" id="{58A9EFCD-93A1-49BD-B670-A7B24B2A2D5B}"/>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2" name="Rectangle 111">
                <a:extLst>
                  <a:ext uri="{FF2B5EF4-FFF2-40B4-BE49-F238E27FC236}">
                    <a16:creationId xmlns:a16="http://schemas.microsoft.com/office/drawing/2014/main" id="{74C94BD9-5459-4D7A-A893-FD520C91F30E}"/>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13" name="Rectangle 112">
                <a:extLst>
                  <a:ext uri="{FF2B5EF4-FFF2-40B4-BE49-F238E27FC236}">
                    <a16:creationId xmlns:a16="http://schemas.microsoft.com/office/drawing/2014/main" id="{067E862F-3CC8-4265-8A0D-8773698EF01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14" name="Rectangle 113">
                <a:extLst>
                  <a:ext uri="{FF2B5EF4-FFF2-40B4-BE49-F238E27FC236}">
                    <a16:creationId xmlns:a16="http://schemas.microsoft.com/office/drawing/2014/main" id="{7E33C2AC-070E-4E18-B9CE-E0E9E7E0DC39}"/>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15" name="Rectangle 114">
                <a:extLst>
                  <a:ext uri="{FF2B5EF4-FFF2-40B4-BE49-F238E27FC236}">
                    <a16:creationId xmlns:a16="http://schemas.microsoft.com/office/drawing/2014/main" id="{E0B0CC4E-A5CF-42F3-A896-B96698469C09}"/>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16" name="Rectangle 115">
                <a:extLst>
                  <a:ext uri="{FF2B5EF4-FFF2-40B4-BE49-F238E27FC236}">
                    <a16:creationId xmlns:a16="http://schemas.microsoft.com/office/drawing/2014/main" id="{2EAD12F7-413F-4B3F-89FB-CEAB89D1B3D3}"/>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17" name="Rectangle 116">
                <a:extLst>
                  <a:ext uri="{FF2B5EF4-FFF2-40B4-BE49-F238E27FC236}">
                    <a16:creationId xmlns:a16="http://schemas.microsoft.com/office/drawing/2014/main" id="{F245F257-D54F-4AAC-89A5-AFA5ACEC2770}"/>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18" name="Group 117">
                <a:extLst>
                  <a:ext uri="{FF2B5EF4-FFF2-40B4-BE49-F238E27FC236}">
                    <a16:creationId xmlns:a16="http://schemas.microsoft.com/office/drawing/2014/main" id="{DD04A921-0C88-4C8A-A47A-9BC9D71260F9}"/>
                  </a:ext>
                </a:extLst>
              </p:cNvPr>
              <p:cNvGrpSpPr/>
              <p:nvPr/>
            </p:nvGrpSpPr>
            <p:grpSpPr>
              <a:xfrm>
                <a:off x="2004737" y="4101434"/>
                <a:ext cx="418791" cy="314215"/>
                <a:chOff x="3018614" y="4968330"/>
                <a:chExt cx="418791" cy="314215"/>
              </a:xfrm>
            </p:grpSpPr>
            <p:sp>
              <p:nvSpPr>
                <p:cNvPr id="163" name="Rectangle 932">
                  <a:extLst>
                    <a:ext uri="{FF2B5EF4-FFF2-40B4-BE49-F238E27FC236}">
                      <a16:creationId xmlns:a16="http://schemas.microsoft.com/office/drawing/2014/main" id="{0358CF65-12C8-48B4-B401-097A6A416F82}"/>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4" name="Freeform 933">
                  <a:extLst>
                    <a:ext uri="{FF2B5EF4-FFF2-40B4-BE49-F238E27FC236}">
                      <a16:creationId xmlns:a16="http://schemas.microsoft.com/office/drawing/2014/main" id="{87140F9F-BD1B-4A2C-B3B9-2986B92CE5C2}"/>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5" name="Freeform 934">
                  <a:extLst>
                    <a:ext uri="{FF2B5EF4-FFF2-40B4-BE49-F238E27FC236}">
                      <a16:creationId xmlns:a16="http://schemas.microsoft.com/office/drawing/2014/main" id="{AB6DF8C4-77AA-4EF9-9C35-B30CED54B235}"/>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6" name="Rectangle 936">
                  <a:extLst>
                    <a:ext uri="{FF2B5EF4-FFF2-40B4-BE49-F238E27FC236}">
                      <a16:creationId xmlns:a16="http://schemas.microsoft.com/office/drawing/2014/main" id="{4275731D-DD37-4315-96D6-69AE32471F6B}"/>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7" name="Rectangle 937">
                  <a:extLst>
                    <a:ext uri="{FF2B5EF4-FFF2-40B4-BE49-F238E27FC236}">
                      <a16:creationId xmlns:a16="http://schemas.microsoft.com/office/drawing/2014/main" id="{0A285150-FC1D-4F4A-92A3-8328F76FE727}"/>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8" name="Oval 938">
                  <a:extLst>
                    <a:ext uri="{FF2B5EF4-FFF2-40B4-BE49-F238E27FC236}">
                      <a16:creationId xmlns:a16="http://schemas.microsoft.com/office/drawing/2014/main" id="{D3F0EB07-24C1-45A5-B1F2-071993304B4B}"/>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9" name="Rectangle 939">
                  <a:extLst>
                    <a:ext uri="{FF2B5EF4-FFF2-40B4-BE49-F238E27FC236}">
                      <a16:creationId xmlns:a16="http://schemas.microsoft.com/office/drawing/2014/main" id="{0A1C0E1D-C536-449D-9EBA-0DF83BABBC0F}"/>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0" name="Oval 940">
                  <a:extLst>
                    <a:ext uri="{FF2B5EF4-FFF2-40B4-BE49-F238E27FC236}">
                      <a16:creationId xmlns:a16="http://schemas.microsoft.com/office/drawing/2014/main" id="{5C9B4AE7-DB86-44CA-92F3-55CEC8F0BDBF}"/>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1" name="Oval 941">
                  <a:extLst>
                    <a:ext uri="{FF2B5EF4-FFF2-40B4-BE49-F238E27FC236}">
                      <a16:creationId xmlns:a16="http://schemas.microsoft.com/office/drawing/2014/main" id="{D51A19DE-A405-4AB1-BD07-02E3A83B0432}"/>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2" name="Oval 942">
                  <a:extLst>
                    <a:ext uri="{FF2B5EF4-FFF2-40B4-BE49-F238E27FC236}">
                      <a16:creationId xmlns:a16="http://schemas.microsoft.com/office/drawing/2014/main" id="{FF2424B1-F3D2-4F40-BCA5-D9FC30837935}"/>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3" name="Rectangle 943">
                  <a:extLst>
                    <a:ext uri="{FF2B5EF4-FFF2-40B4-BE49-F238E27FC236}">
                      <a16:creationId xmlns:a16="http://schemas.microsoft.com/office/drawing/2014/main" id="{ADE44E93-C48B-4871-AF34-21E6170AA99B}"/>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4" name="Rectangle 944" descr="component solutions">
                  <a:extLst>
                    <a:ext uri="{FF2B5EF4-FFF2-40B4-BE49-F238E27FC236}">
                      <a16:creationId xmlns:a16="http://schemas.microsoft.com/office/drawing/2014/main" id="{61A9B294-C202-4E78-9F05-43C228CB8B64}"/>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5" name="Freeform 945">
                  <a:extLst>
                    <a:ext uri="{FF2B5EF4-FFF2-40B4-BE49-F238E27FC236}">
                      <a16:creationId xmlns:a16="http://schemas.microsoft.com/office/drawing/2014/main" id="{46646232-5B9D-4A6A-8323-0BF6D85D476F}"/>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6" name="Freeform 946">
                  <a:extLst>
                    <a:ext uri="{FF2B5EF4-FFF2-40B4-BE49-F238E27FC236}">
                      <a16:creationId xmlns:a16="http://schemas.microsoft.com/office/drawing/2014/main" id="{7C1916AC-3BFA-4306-BD45-14CAA15D3820}"/>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7" name="Freeform 947">
                  <a:extLst>
                    <a:ext uri="{FF2B5EF4-FFF2-40B4-BE49-F238E27FC236}">
                      <a16:creationId xmlns:a16="http://schemas.microsoft.com/office/drawing/2014/main" id="{3AF721DA-2680-4243-8AFF-8680E0CE6264}"/>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119" name="Group 118">
                <a:extLst>
                  <a:ext uri="{FF2B5EF4-FFF2-40B4-BE49-F238E27FC236}">
                    <a16:creationId xmlns:a16="http://schemas.microsoft.com/office/drawing/2014/main" id="{635C5107-F3A2-46D0-9507-87CB32FBF91C}"/>
                  </a:ext>
                </a:extLst>
              </p:cNvPr>
              <p:cNvGrpSpPr/>
              <p:nvPr/>
            </p:nvGrpSpPr>
            <p:grpSpPr>
              <a:xfrm>
                <a:off x="3236655" y="4103697"/>
                <a:ext cx="233132" cy="309689"/>
                <a:chOff x="4385537" y="4970593"/>
                <a:chExt cx="233132" cy="309689"/>
              </a:xfrm>
            </p:grpSpPr>
            <p:sp>
              <p:nvSpPr>
                <p:cNvPr id="160" name="Freeform: Shape 159">
                  <a:extLst>
                    <a:ext uri="{FF2B5EF4-FFF2-40B4-BE49-F238E27FC236}">
                      <a16:creationId xmlns:a16="http://schemas.microsoft.com/office/drawing/2014/main" id="{221BB709-6470-49C9-9405-2528F8824830}"/>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1" name="Freeform: Shape 160">
                  <a:extLst>
                    <a:ext uri="{FF2B5EF4-FFF2-40B4-BE49-F238E27FC236}">
                      <a16:creationId xmlns:a16="http://schemas.microsoft.com/office/drawing/2014/main" id="{C170AEA1-E2BE-4640-B75B-0F8E8287FC99}"/>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2" name="Freeform: Shape 161">
                  <a:extLst>
                    <a:ext uri="{FF2B5EF4-FFF2-40B4-BE49-F238E27FC236}">
                      <a16:creationId xmlns:a16="http://schemas.microsoft.com/office/drawing/2014/main" id="{731E0A1A-4093-40B6-AEC6-92887AECA82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0" name="Group 119">
                <a:extLst>
                  <a:ext uri="{FF2B5EF4-FFF2-40B4-BE49-F238E27FC236}">
                    <a16:creationId xmlns:a16="http://schemas.microsoft.com/office/drawing/2014/main" id="{8A8F57AE-A71B-4DA5-810C-3AF25DD1E431}"/>
                  </a:ext>
                </a:extLst>
              </p:cNvPr>
              <p:cNvGrpSpPr/>
              <p:nvPr/>
            </p:nvGrpSpPr>
            <p:grpSpPr>
              <a:xfrm>
                <a:off x="4235979" y="4148718"/>
                <a:ext cx="494558" cy="219646"/>
                <a:chOff x="5522126" y="5015614"/>
                <a:chExt cx="494558" cy="219646"/>
              </a:xfrm>
            </p:grpSpPr>
            <p:sp>
              <p:nvSpPr>
                <p:cNvPr id="153" name="AutoShape 131">
                  <a:extLst>
                    <a:ext uri="{FF2B5EF4-FFF2-40B4-BE49-F238E27FC236}">
                      <a16:creationId xmlns:a16="http://schemas.microsoft.com/office/drawing/2014/main" id="{6C5E6551-0FD1-463A-BC69-8FF37F280ACC}"/>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4" name="Rectangle 133">
                  <a:extLst>
                    <a:ext uri="{FF2B5EF4-FFF2-40B4-BE49-F238E27FC236}">
                      <a16:creationId xmlns:a16="http://schemas.microsoft.com/office/drawing/2014/main" id="{9953A682-79D4-447B-BEBB-8A690AB1F365}"/>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5" name="Rectangle 134">
                  <a:extLst>
                    <a:ext uri="{FF2B5EF4-FFF2-40B4-BE49-F238E27FC236}">
                      <a16:creationId xmlns:a16="http://schemas.microsoft.com/office/drawing/2014/main" id="{1BA0016D-0F4F-41A4-8026-21EA6EAF2AE5}"/>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6" name="Rectangle 135">
                  <a:extLst>
                    <a:ext uri="{FF2B5EF4-FFF2-40B4-BE49-F238E27FC236}">
                      <a16:creationId xmlns:a16="http://schemas.microsoft.com/office/drawing/2014/main" id="{FB29CD21-7BEC-4C58-91E4-527ABCFD793E}"/>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7" name="Rectangle 136">
                  <a:extLst>
                    <a:ext uri="{FF2B5EF4-FFF2-40B4-BE49-F238E27FC236}">
                      <a16:creationId xmlns:a16="http://schemas.microsoft.com/office/drawing/2014/main" id="{2CDA0F1D-3AAA-4B6E-B9EB-4F82D89B228D}"/>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8" name="Rectangle 137">
                  <a:extLst>
                    <a:ext uri="{FF2B5EF4-FFF2-40B4-BE49-F238E27FC236}">
                      <a16:creationId xmlns:a16="http://schemas.microsoft.com/office/drawing/2014/main" id="{F042DE17-9689-4567-81FA-AB91F61EAF8D}"/>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9" name="Freeform 138">
                  <a:extLst>
                    <a:ext uri="{FF2B5EF4-FFF2-40B4-BE49-F238E27FC236}">
                      <a16:creationId xmlns:a16="http://schemas.microsoft.com/office/drawing/2014/main" id="{EB830D3F-CB2E-4431-A6AE-2921A7FB0867}"/>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2" name="Group 121">
                <a:extLst>
                  <a:ext uri="{FF2B5EF4-FFF2-40B4-BE49-F238E27FC236}">
                    <a16:creationId xmlns:a16="http://schemas.microsoft.com/office/drawing/2014/main" id="{D6E2D5EF-446E-4A2D-AC48-24B24C0C8735}"/>
                  </a:ext>
                </a:extLst>
              </p:cNvPr>
              <p:cNvGrpSpPr/>
              <p:nvPr/>
            </p:nvGrpSpPr>
            <p:grpSpPr>
              <a:xfrm>
                <a:off x="6455586" y="4077229"/>
                <a:ext cx="395430" cy="362625"/>
                <a:chOff x="8058210" y="4944318"/>
                <a:chExt cx="395430" cy="362625"/>
              </a:xfrm>
            </p:grpSpPr>
            <p:sp>
              <p:nvSpPr>
                <p:cNvPr id="143" name="Freeform: Shape 142">
                  <a:extLst>
                    <a:ext uri="{FF2B5EF4-FFF2-40B4-BE49-F238E27FC236}">
                      <a16:creationId xmlns:a16="http://schemas.microsoft.com/office/drawing/2014/main" id="{0D3482D6-17B0-47C6-BDC9-25EC1E1F5CF0}"/>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4" name="Freeform: Shape 143">
                  <a:extLst>
                    <a:ext uri="{FF2B5EF4-FFF2-40B4-BE49-F238E27FC236}">
                      <a16:creationId xmlns:a16="http://schemas.microsoft.com/office/drawing/2014/main" id="{16CF1FCB-60A3-4E11-BF47-542DD98E80D6}"/>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5" name="Freeform: Shape 144">
                  <a:extLst>
                    <a:ext uri="{FF2B5EF4-FFF2-40B4-BE49-F238E27FC236}">
                      <a16:creationId xmlns:a16="http://schemas.microsoft.com/office/drawing/2014/main" id="{99076344-EB7C-4C44-9867-4B689E4B42D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6" name="Freeform: Shape 145">
                  <a:extLst>
                    <a:ext uri="{FF2B5EF4-FFF2-40B4-BE49-F238E27FC236}">
                      <a16:creationId xmlns:a16="http://schemas.microsoft.com/office/drawing/2014/main" id="{F64E9013-2DB0-43E4-82B5-85F322790D19}"/>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7" name="Freeform: Shape 146">
                  <a:extLst>
                    <a:ext uri="{FF2B5EF4-FFF2-40B4-BE49-F238E27FC236}">
                      <a16:creationId xmlns:a16="http://schemas.microsoft.com/office/drawing/2014/main" id="{6C52C375-2099-42B6-8A4A-1EA3986EC0E4}"/>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8" name="Freeform: Shape 147">
                  <a:extLst>
                    <a:ext uri="{FF2B5EF4-FFF2-40B4-BE49-F238E27FC236}">
                      <a16:creationId xmlns:a16="http://schemas.microsoft.com/office/drawing/2014/main" id="{C20E3994-9411-4518-9CC0-EDE8A8016F61}"/>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9" name="Freeform: Shape 148">
                  <a:extLst>
                    <a:ext uri="{FF2B5EF4-FFF2-40B4-BE49-F238E27FC236}">
                      <a16:creationId xmlns:a16="http://schemas.microsoft.com/office/drawing/2014/main" id="{7D4DF73E-FB1B-47F8-B619-70C61F69322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0" name="Freeform: Shape 149">
                  <a:extLst>
                    <a:ext uri="{FF2B5EF4-FFF2-40B4-BE49-F238E27FC236}">
                      <a16:creationId xmlns:a16="http://schemas.microsoft.com/office/drawing/2014/main" id="{E69D0DF1-2D39-4084-8FF9-BAB4BFD95A6F}"/>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3" name="Group 122">
                <a:extLst>
                  <a:ext uri="{FF2B5EF4-FFF2-40B4-BE49-F238E27FC236}">
                    <a16:creationId xmlns:a16="http://schemas.microsoft.com/office/drawing/2014/main" id="{FDC222BE-1A5C-450D-BBC6-452C04233303}"/>
                  </a:ext>
                </a:extLst>
              </p:cNvPr>
              <p:cNvGrpSpPr/>
              <p:nvPr/>
            </p:nvGrpSpPr>
            <p:grpSpPr>
              <a:xfrm>
                <a:off x="7575169" y="4105166"/>
                <a:ext cx="363103" cy="306751"/>
                <a:chOff x="9332611" y="4972062"/>
                <a:chExt cx="363103" cy="306751"/>
              </a:xfrm>
            </p:grpSpPr>
            <p:sp>
              <p:nvSpPr>
                <p:cNvPr id="136" name="Freeform 855">
                  <a:extLst>
                    <a:ext uri="{FF2B5EF4-FFF2-40B4-BE49-F238E27FC236}">
                      <a16:creationId xmlns:a16="http://schemas.microsoft.com/office/drawing/2014/main" id="{682185FB-DF4F-4098-B7C4-8BF27992F297}"/>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7" name="Oval 757">
                  <a:extLst>
                    <a:ext uri="{FF2B5EF4-FFF2-40B4-BE49-F238E27FC236}">
                      <a16:creationId xmlns:a16="http://schemas.microsoft.com/office/drawing/2014/main" id="{1117FCDD-4B24-49D8-9890-91F08088AC5F}"/>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8" name="Freeform 855">
                  <a:extLst>
                    <a:ext uri="{FF2B5EF4-FFF2-40B4-BE49-F238E27FC236}">
                      <a16:creationId xmlns:a16="http://schemas.microsoft.com/office/drawing/2014/main" id="{95D68B02-27DD-47FB-97D5-1FD4993D50E0}"/>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9" name="Oval 757">
                  <a:extLst>
                    <a:ext uri="{FF2B5EF4-FFF2-40B4-BE49-F238E27FC236}">
                      <a16:creationId xmlns:a16="http://schemas.microsoft.com/office/drawing/2014/main" id="{5DB5B498-85BB-4F43-9BE3-95BDF8C9EF80}"/>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0" name="Freeform 855">
                  <a:extLst>
                    <a:ext uri="{FF2B5EF4-FFF2-40B4-BE49-F238E27FC236}">
                      <a16:creationId xmlns:a16="http://schemas.microsoft.com/office/drawing/2014/main" id="{FFFC521B-E12D-42B4-A0E3-C4D1931CC20D}"/>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1" name="Oval 757">
                  <a:extLst>
                    <a:ext uri="{FF2B5EF4-FFF2-40B4-BE49-F238E27FC236}">
                      <a16:creationId xmlns:a16="http://schemas.microsoft.com/office/drawing/2014/main" id="{AB275328-C19D-46A3-99C8-74D9CA81ADBC}"/>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2" name="Oval 757">
                  <a:extLst>
                    <a:ext uri="{FF2B5EF4-FFF2-40B4-BE49-F238E27FC236}">
                      <a16:creationId xmlns:a16="http://schemas.microsoft.com/office/drawing/2014/main" id="{A27F82D6-848B-4853-BED3-A6EB56995FA8}"/>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124" name="Rectangle 123">
                <a:extLst>
                  <a:ext uri="{FF2B5EF4-FFF2-40B4-BE49-F238E27FC236}">
                    <a16:creationId xmlns:a16="http://schemas.microsoft.com/office/drawing/2014/main" id="{FCAB6F2A-EE10-4AB5-84A8-CC3042A1F1BA}"/>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125" name="Group 124">
                <a:extLst>
                  <a:ext uri="{FF2B5EF4-FFF2-40B4-BE49-F238E27FC236}">
                    <a16:creationId xmlns:a16="http://schemas.microsoft.com/office/drawing/2014/main" id="{282CBB2D-7F29-4B43-9EA4-C91902508983}"/>
                  </a:ext>
                </a:extLst>
              </p:cNvPr>
              <p:cNvGrpSpPr/>
              <p:nvPr/>
            </p:nvGrpSpPr>
            <p:grpSpPr>
              <a:xfrm>
                <a:off x="9839945" y="4125341"/>
                <a:ext cx="269485" cy="266401"/>
                <a:chOff x="10615894" y="4992237"/>
                <a:chExt cx="269485" cy="266401"/>
              </a:xfrm>
            </p:grpSpPr>
            <p:sp>
              <p:nvSpPr>
                <p:cNvPr id="132" name="Freeform: Shape 131">
                  <a:extLst>
                    <a:ext uri="{FF2B5EF4-FFF2-40B4-BE49-F238E27FC236}">
                      <a16:creationId xmlns:a16="http://schemas.microsoft.com/office/drawing/2014/main" id="{50D48DE5-51D6-470E-95F6-4B6AC17C6812}"/>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3" name="Freeform: Shape 132">
                  <a:extLst>
                    <a:ext uri="{FF2B5EF4-FFF2-40B4-BE49-F238E27FC236}">
                      <a16:creationId xmlns:a16="http://schemas.microsoft.com/office/drawing/2014/main" id="{095FFF42-ACFA-40E7-9230-ECFBE15AF366}"/>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4" name="Freeform: Shape 133">
                  <a:extLst>
                    <a:ext uri="{FF2B5EF4-FFF2-40B4-BE49-F238E27FC236}">
                      <a16:creationId xmlns:a16="http://schemas.microsoft.com/office/drawing/2014/main" id="{A5FD3A93-F935-4345-9A54-EDA911A1C6F9}"/>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5" name="Freeform: Shape 134">
                  <a:extLst>
                    <a:ext uri="{FF2B5EF4-FFF2-40B4-BE49-F238E27FC236}">
                      <a16:creationId xmlns:a16="http://schemas.microsoft.com/office/drawing/2014/main" id="{762D4CBB-6A59-441A-B193-AA07399929A5}"/>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6" name="Group 125">
                <a:extLst>
                  <a:ext uri="{FF2B5EF4-FFF2-40B4-BE49-F238E27FC236}">
                    <a16:creationId xmlns:a16="http://schemas.microsoft.com/office/drawing/2014/main" id="{AD502401-C721-44CA-93E5-93AAE7B81F04}"/>
                  </a:ext>
                </a:extLst>
              </p:cNvPr>
              <p:cNvGrpSpPr/>
              <p:nvPr/>
            </p:nvGrpSpPr>
            <p:grpSpPr>
              <a:xfrm>
                <a:off x="8707787" y="4056174"/>
                <a:ext cx="322878" cy="404734"/>
                <a:chOff x="10293485" y="2197616"/>
                <a:chExt cx="443363" cy="555766"/>
              </a:xfrm>
            </p:grpSpPr>
            <p:sp>
              <p:nvSpPr>
                <p:cNvPr id="127" name="Freeform 128">
                  <a:extLst>
                    <a:ext uri="{FF2B5EF4-FFF2-40B4-BE49-F238E27FC236}">
                      <a16:creationId xmlns:a16="http://schemas.microsoft.com/office/drawing/2014/main" id="{6103820C-0188-4979-9FC1-C796F6DE6C0D}"/>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128" name="signup issues" descr="signup issues, key">
                  <a:extLst>
                    <a:ext uri="{FF2B5EF4-FFF2-40B4-BE49-F238E27FC236}">
                      <a16:creationId xmlns:a16="http://schemas.microsoft.com/office/drawing/2014/main" id="{55E74B68-B137-467B-BD66-0EACF8A4FB4D}"/>
                    </a:ext>
                  </a:extLst>
                </p:cNvPr>
                <p:cNvGrpSpPr/>
                <p:nvPr/>
              </p:nvGrpSpPr>
              <p:grpSpPr>
                <a:xfrm rot="18878040">
                  <a:off x="10363384" y="2340879"/>
                  <a:ext cx="311736" cy="311677"/>
                  <a:chOff x="5411441" y="4807980"/>
                  <a:chExt cx="440767" cy="440681"/>
                </a:xfrm>
                <a:solidFill>
                  <a:srgbClr val="121D2F"/>
                </a:solidFill>
              </p:grpSpPr>
              <p:sp>
                <p:nvSpPr>
                  <p:cNvPr id="129" name="Freeform: Shape 128">
                    <a:extLst>
                      <a:ext uri="{FF2B5EF4-FFF2-40B4-BE49-F238E27FC236}">
                        <a16:creationId xmlns:a16="http://schemas.microsoft.com/office/drawing/2014/main" id="{0FE456A4-1270-42FA-BDDD-4D93B8FBDD2A}"/>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0" name="Freeform: Shape 129">
                    <a:extLst>
                      <a:ext uri="{FF2B5EF4-FFF2-40B4-BE49-F238E27FC236}">
                        <a16:creationId xmlns:a16="http://schemas.microsoft.com/office/drawing/2014/main" id="{7B0D4F51-316B-4E4B-B9D0-D9BE1762F85F}"/>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1" name="Freeform: Shape 130">
                    <a:extLst>
                      <a:ext uri="{FF2B5EF4-FFF2-40B4-BE49-F238E27FC236}">
                        <a16:creationId xmlns:a16="http://schemas.microsoft.com/office/drawing/2014/main" id="{2FAC9AFF-FFB5-48BF-B3B8-559F79F8A7C4}"/>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109" name="Graphic 1">
              <a:extLst>
                <a:ext uri="{FF2B5EF4-FFF2-40B4-BE49-F238E27FC236}">
                  <a16:creationId xmlns:a16="http://schemas.microsoft.com/office/drawing/2014/main" id="{3C12C78F-4A7B-4F01-96BB-BD1F5665EAA4}"/>
                </a:ext>
              </a:extLst>
            </p:cNvPr>
            <p:cNvGrpSpPr/>
            <p:nvPr/>
          </p:nvGrpSpPr>
          <p:grpSpPr>
            <a:xfrm>
              <a:off x="6144168" y="5040087"/>
              <a:ext cx="378343" cy="378363"/>
              <a:chOff x="4018610" y="3783737"/>
              <a:chExt cx="378343" cy="378363"/>
            </a:xfrm>
          </p:grpSpPr>
          <p:sp>
            <p:nvSpPr>
              <p:cNvPr id="178" name="Freeform: Shape 177">
                <a:extLst>
                  <a:ext uri="{FF2B5EF4-FFF2-40B4-BE49-F238E27FC236}">
                    <a16:creationId xmlns:a16="http://schemas.microsoft.com/office/drawing/2014/main" id="{38D0CEA1-5A33-4E82-A805-A22AC989D065}"/>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0C72A79-C346-4F78-850A-EC7E51EDDAC0}"/>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F7FBED0-3A1B-4BD9-B03A-457B69D93582}"/>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66249C2-ED50-40E0-B082-B4E05045CDE9}"/>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grpSp>
        <p:nvGrpSpPr>
          <p:cNvPr id="108" name="Group 107">
            <a:extLst>
              <a:ext uri="{FF2B5EF4-FFF2-40B4-BE49-F238E27FC236}">
                <a16:creationId xmlns:a16="http://schemas.microsoft.com/office/drawing/2014/main" id="{23E67263-01D2-4D71-93B5-BE6693FDED03}"/>
              </a:ext>
            </a:extLst>
          </p:cNvPr>
          <p:cNvGrpSpPr/>
          <p:nvPr/>
        </p:nvGrpSpPr>
        <p:grpSpPr>
          <a:xfrm>
            <a:off x="582168" y="2258372"/>
            <a:ext cx="11027664" cy="1638207"/>
            <a:chOff x="582168" y="2258372"/>
            <a:chExt cx="11027664" cy="1638207"/>
          </a:xfrm>
        </p:grpSpPr>
        <p:sp>
          <p:nvSpPr>
            <p:cNvPr id="93" name="Rounded Rectangle 5">
              <a:extLst>
                <a:ext uri="{FF2B5EF4-FFF2-40B4-BE49-F238E27FC236}">
                  <a16:creationId xmlns:a16="http://schemas.microsoft.com/office/drawing/2014/main" id="{232B117C-57A8-44FB-8DCB-4F3089BF8662}"/>
                </a:ext>
              </a:extLst>
            </p:cNvPr>
            <p:cNvSpPr/>
            <p:nvPr/>
          </p:nvSpPr>
          <p:spPr bwMode="auto">
            <a:xfrm>
              <a:off x="582168" y="2494211"/>
              <a:ext cx="11027664" cy="140236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27432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Segoe UI Semibold"/>
                  <a:ea typeface="+mn-ea"/>
                  <a:cs typeface="Segoe UI" pitchFamily="34" charset="0"/>
                </a:rPr>
                <a:t>应用程序代码</a:t>
              </a:r>
              <a:endParaRPr kumimoji="0" lang="en-US" sz="1600" b="0" i="0" u="none" strike="noStrike" kern="0" cap="none" spc="0" normalizeH="0" baseline="0" noProof="0" dirty="0">
                <a:ln>
                  <a:noFill/>
                </a:ln>
                <a:solidFill>
                  <a:srgbClr val="000000"/>
                </a:solidFill>
                <a:effectLst/>
                <a:uLnTx/>
                <a:uFillTx/>
                <a:latin typeface="Segoe UI Semibold"/>
                <a:ea typeface="+mn-ea"/>
                <a:cs typeface="Segoe UI" pitchFamily="34" charset="0"/>
              </a:endParaRPr>
            </a:p>
          </p:txBody>
        </p:sp>
        <p:sp>
          <p:nvSpPr>
            <p:cNvPr id="96" name="TextBox 95">
              <a:extLst>
                <a:ext uri="{FF2B5EF4-FFF2-40B4-BE49-F238E27FC236}">
                  <a16:creationId xmlns:a16="http://schemas.microsoft.com/office/drawing/2014/main" id="{9C414B8C-2015-4375-B3D5-D36832F44BA4}"/>
                </a:ext>
              </a:extLst>
            </p:cNvPr>
            <p:cNvSpPr txBox="1"/>
            <p:nvPr/>
          </p:nvSpPr>
          <p:spPr>
            <a:xfrm>
              <a:off x="1432490" y="3133035"/>
              <a:ext cx="9327020" cy="184666"/>
            </a:xfrm>
            <a:prstGeom prst="rect">
              <a:avLst/>
            </a:prstGeom>
            <a:noFill/>
          </p:spPr>
          <p:txBody>
            <a:bodyPr wrap="square" lIns="0" tIns="0" rIns="0" bIns="0" rtlCol="0">
              <a:spAutoFit/>
            </a:bodyPr>
            <a:lstStyle/>
            <a:p>
              <a:pPr marL="0" marR="0" lvl="0" indent="0" algn="ctr" defTabSz="932472" eaLnBrk="1" fontAlgn="base" latinLnBrk="0" hangingPunct="1">
                <a:lnSpc>
                  <a:spcPct val="100000"/>
                </a:lnSpc>
                <a:spcBef>
                  <a:spcPct val="0"/>
                </a:spcBef>
                <a:spcAft>
                  <a:spcPts val="1200"/>
                </a:spcAft>
                <a:buClrTx/>
                <a:buSzTx/>
                <a:buFontTx/>
                <a:buNone/>
                <a:tabLst/>
                <a:defRPr/>
              </a:pPr>
              <a:r>
                <a:rPr kumimoji="0" lang="zh-CN" alt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rPr>
                <a:t>微服务使用任何语言进行编写</a:t>
              </a:r>
              <a:endParaRPr kumimoji="0" 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endParaRPr>
            </a:p>
          </p:txBody>
        </p:sp>
        <p:cxnSp>
          <p:nvCxnSpPr>
            <p:cNvPr id="97" name="Straight Connector 96">
              <a:extLst>
                <a:ext uri="{FF2B5EF4-FFF2-40B4-BE49-F238E27FC236}">
                  <a16:creationId xmlns:a16="http://schemas.microsoft.com/office/drawing/2014/main" id="{2A81A651-961E-47B0-8894-94627DAD56E9}"/>
                </a:ext>
              </a:extLst>
            </p:cNvPr>
            <p:cNvCxnSpPr>
              <a:cxnSpLocks/>
            </p:cNvCxnSpPr>
            <p:nvPr/>
          </p:nvCxnSpPr>
          <p:spPr>
            <a:xfrm>
              <a:off x="1071563" y="3230522"/>
              <a:ext cx="4060484" cy="9553"/>
            </a:xfrm>
            <a:prstGeom prst="line">
              <a:avLst/>
            </a:prstGeom>
            <a:noFill/>
            <a:ln w="19050" cap="flat" cmpd="sng" algn="ctr">
              <a:solidFill>
                <a:srgbClr val="737373"/>
              </a:solidFill>
              <a:prstDash val="solid"/>
              <a:headEnd type="none" w="lg" len="med"/>
              <a:tailEnd type="none" w="lg" len="med"/>
            </a:ln>
            <a:effectLst/>
          </p:spPr>
        </p:cxnSp>
        <p:cxnSp>
          <p:nvCxnSpPr>
            <p:cNvPr id="98" name="Straight Connector 97">
              <a:extLst>
                <a:ext uri="{FF2B5EF4-FFF2-40B4-BE49-F238E27FC236}">
                  <a16:creationId xmlns:a16="http://schemas.microsoft.com/office/drawing/2014/main" id="{0F9E4444-1964-4754-98D1-F63944223F19}"/>
                </a:ext>
              </a:extLst>
            </p:cNvPr>
            <p:cNvCxnSpPr>
              <a:cxnSpLocks/>
            </p:cNvCxnSpPr>
            <p:nvPr/>
          </p:nvCxnSpPr>
          <p:spPr>
            <a:xfrm>
              <a:off x="7013576" y="3230522"/>
              <a:ext cx="4106862" cy="0"/>
            </a:xfrm>
            <a:prstGeom prst="line">
              <a:avLst/>
            </a:prstGeom>
            <a:noFill/>
            <a:ln w="19050" cap="flat" cmpd="sng" algn="ctr">
              <a:solidFill>
                <a:srgbClr val="737373"/>
              </a:solidFill>
              <a:prstDash val="solid"/>
              <a:headEnd type="none" w="lg" len="med"/>
              <a:tailEnd type="none" w="lg" len="med"/>
            </a:ln>
            <a:effectLst/>
          </p:spPr>
        </p:cxnSp>
        <p:grpSp>
          <p:nvGrpSpPr>
            <p:cNvPr id="106" name="Group 105">
              <a:extLst>
                <a:ext uri="{FF2B5EF4-FFF2-40B4-BE49-F238E27FC236}">
                  <a16:creationId xmlns:a16="http://schemas.microsoft.com/office/drawing/2014/main" id="{61DF3A65-F89D-4A66-8540-6D71E65B1756}"/>
                </a:ext>
              </a:extLst>
            </p:cNvPr>
            <p:cNvGrpSpPr/>
            <p:nvPr/>
          </p:nvGrpSpPr>
          <p:grpSpPr>
            <a:xfrm>
              <a:off x="5946720" y="2258372"/>
              <a:ext cx="467451" cy="467451"/>
              <a:chOff x="-580524" y="949870"/>
              <a:chExt cx="467451" cy="467451"/>
            </a:xfrm>
          </p:grpSpPr>
          <p:sp>
            <p:nvSpPr>
              <p:cNvPr id="105" name="Oval 104">
                <a:extLst>
                  <a:ext uri="{FF2B5EF4-FFF2-40B4-BE49-F238E27FC236}">
                    <a16:creationId xmlns:a16="http://schemas.microsoft.com/office/drawing/2014/main" id="{D639D9F0-7D7F-4DE3-A9F1-2B004622BF04}"/>
                  </a:ext>
                </a:extLst>
              </p:cNvPr>
              <p:cNvSpPr/>
              <p:nvPr/>
            </p:nvSpPr>
            <p:spPr bwMode="auto">
              <a:xfrm>
                <a:off x="-580524" y="949870"/>
                <a:ext cx="467451" cy="467451"/>
              </a:xfrm>
              <a:prstGeom prst="ellipse">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600" kern="0" err="1">
                  <a:solidFill>
                    <a:srgbClr val="000000"/>
                  </a:solidFill>
                  <a:latin typeface="Segoe UI Semibold"/>
                  <a:cs typeface="Segoe UI" pitchFamily="34" charset="0"/>
                </a:endParaRPr>
              </a:p>
            </p:txBody>
          </p:sp>
          <p:grpSp>
            <p:nvGrpSpPr>
              <p:cNvPr id="87" name="app development" descr="application development">
                <a:extLst>
                  <a:ext uri="{FF2B5EF4-FFF2-40B4-BE49-F238E27FC236}">
                    <a16:creationId xmlns:a16="http://schemas.microsoft.com/office/drawing/2014/main" id="{0FB8C2E5-1CE3-4990-81B9-C4109EA62B83}"/>
                  </a:ext>
                </a:extLst>
              </p:cNvPr>
              <p:cNvGrpSpPr/>
              <p:nvPr/>
            </p:nvGrpSpPr>
            <p:grpSpPr>
              <a:xfrm>
                <a:off x="-526584" y="1075184"/>
                <a:ext cx="359570" cy="216822"/>
                <a:chOff x="1619314" y="4920550"/>
                <a:chExt cx="500421" cy="301755"/>
              </a:xfrm>
            </p:grpSpPr>
            <p:sp>
              <p:nvSpPr>
                <p:cNvPr id="89" name="Freeform: Shape 88">
                  <a:extLst>
                    <a:ext uri="{FF2B5EF4-FFF2-40B4-BE49-F238E27FC236}">
                      <a16:creationId xmlns:a16="http://schemas.microsoft.com/office/drawing/2014/main" id="{843DA0C9-0A72-442F-8FAE-EA2000ED7060}"/>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0" name="Freeform: Shape 89">
                  <a:extLst>
                    <a:ext uri="{FF2B5EF4-FFF2-40B4-BE49-F238E27FC236}">
                      <a16:creationId xmlns:a16="http://schemas.microsoft.com/office/drawing/2014/main" id="{809DEB31-4DA0-4361-B1C5-6F4594ABA993}"/>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1" name="Freeform: Shape 90">
                  <a:extLst>
                    <a:ext uri="{FF2B5EF4-FFF2-40B4-BE49-F238E27FC236}">
                      <a16:creationId xmlns:a16="http://schemas.microsoft.com/office/drawing/2014/main" id="{E7E42B21-E96E-44DF-8E78-383FEB67BE9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2" name="Freeform: Shape 91">
                  <a:extLst>
                    <a:ext uri="{FF2B5EF4-FFF2-40B4-BE49-F238E27FC236}">
                      <a16:creationId xmlns:a16="http://schemas.microsoft.com/office/drawing/2014/main" id="{97A1B0F6-059A-483D-91B5-FC135F4ADDB3}"/>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nvGrpSpPr>
            <p:cNvPr id="107" name="Group 106">
              <a:extLst>
                <a:ext uri="{FF2B5EF4-FFF2-40B4-BE49-F238E27FC236}">
                  <a16:creationId xmlns:a16="http://schemas.microsoft.com/office/drawing/2014/main" id="{9B6CDD57-0B2E-4797-9D21-88F5E67C5D0B}"/>
                </a:ext>
              </a:extLst>
            </p:cNvPr>
            <p:cNvGrpSpPr/>
            <p:nvPr/>
          </p:nvGrpSpPr>
          <p:grpSpPr>
            <a:xfrm>
              <a:off x="1914062" y="3366226"/>
              <a:ext cx="8102509" cy="381207"/>
              <a:chOff x="1914062" y="3488146"/>
              <a:chExt cx="8102509" cy="381207"/>
            </a:xfrm>
          </p:grpSpPr>
          <p:pic>
            <p:nvPicPr>
              <p:cNvPr id="99" name="Picture 4">
                <a:extLst>
                  <a:ext uri="{FF2B5EF4-FFF2-40B4-BE49-F238E27FC236}">
                    <a16:creationId xmlns:a16="http://schemas.microsoft.com/office/drawing/2014/main" id="{05BDBD04-0893-427E-82AF-760E2B9A9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32" y="3509016"/>
                <a:ext cx="617111" cy="345437"/>
              </a:xfrm>
              <a:prstGeom prst="rect">
                <a:avLst/>
              </a:prstGeom>
              <a:noFill/>
              <a:extLst>
                <a:ext uri="{909E8E84-426E-40DD-AFC4-6F175D3DCCD1}">
                  <a14:hiddenFill xmlns:a14="http://schemas.microsoft.com/office/drawing/2010/main">
                    <a:solidFill>
                      <a:srgbClr val="FFFFFF"/>
                    </a:solidFill>
                  </a14:hiddenFill>
                </a:ext>
              </a:extLst>
            </p:spPr>
          </p:pic>
          <p:pic>
            <p:nvPicPr>
              <p:cNvPr id="100" name="Graphic 99">
                <a:extLst>
                  <a:ext uri="{FF2B5EF4-FFF2-40B4-BE49-F238E27FC236}">
                    <a16:creationId xmlns:a16="http://schemas.microsoft.com/office/drawing/2014/main" id="{9C62E224-CFA0-4A04-A913-91C9E11ADF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57262" y="3592606"/>
                <a:ext cx="513316" cy="221555"/>
              </a:xfrm>
              <a:prstGeom prst="rect">
                <a:avLst/>
              </a:prstGeom>
            </p:spPr>
          </p:pic>
          <p:pic>
            <p:nvPicPr>
              <p:cNvPr id="101" name="Picture 2">
                <a:extLst>
                  <a:ext uri="{FF2B5EF4-FFF2-40B4-BE49-F238E27FC236}">
                    <a16:creationId xmlns:a16="http://schemas.microsoft.com/office/drawing/2014/main" id="{D469443A-1AF3-4B0E-B718-2B57DDE6C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364" y="3605733"/>
                <a:ext cx="815461" cy="19530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descr="A picture containing clipart&#10;&#10;Description automatically generated">
                <a:extLst>
                  <a:ext uri="{FF2B5EF4-FFF2-40B4-BE49-F238E27FC236}">
                    <a16:creationId xmlns:a16="http://schemas.microsoft.com/office/drawing/2014/main" id="{0FD6847E-FD9F-4F49-86B4-8197513516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5984" y="3488146"/>
                <a:ext cx="790789" cy="369515"/>
              </a:xfrm>
              <a:prstGeom prst="rect">
                <a:avLst/>
              </a:prstGeom>
              <a:ln>
                <a:noFill/>
              </a:ln>
            </p:spPr>
          </p:pic>
          <p:sp>
            <p:nvSpPr>
              <p:cNvPr id="104" name="Rectangle 103">
                <a:extLst>
                  <a:ext uri="{FF2B5EF4-FFF2-40B4-BE49-F238E27FC236}">
                    <a16:creationId xmlns:a16="http://schemas.microsoft.com/office/drawing/2014/main" id="{0D013D9B-0CEC-45E8-8F9B-4FAAB5EB3841}"/>
                  </a:ext>
                </a:extLst>
              </p:cNvPr>
              <p:cNvSpPr/>
              <p:nvPr/>
            </p:nvSpPr>
            <p:spPr>
              <a:xfrm>
                <a:off x="1914062" y="3580273"/>
                <a:ext cx="1728574" cy="246221"/>
              </a:xfrm>
              <a:prstGeom prst="rect">
                <a:avLst/>
              </a:prstGeom>
              <a:ln>
                <a:noFill/>
              </a:ln>
            </p:spPr>
            <p:txBody>
              <a:bodyPr wrap="square">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任何语言或者框架</a:t>
                </a:r>
                <a:r>
                  <a:rPr kumimoji="0" lang="en-US" altLang="zh-CN"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a:t>
                </a:r>
                <a:endParaRPr kumimoji="0" 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endParaRPr>
              </a:p>
            </p:txBody>
          </p:sp>
          <p:pic>
            <p:nvPicPr>
              <p:cNvPr id="88" name="Picture 2" descr="Image result for c++ logo">
                <a:extLst>
                  <a:ext uri="{FF2B5EF4-FFF2-40B4-BE49-F238E27FC236}">
                    <a16:creationId xmlns:a16="http://schemas.microsoft.com/office/drawing/2014/main" id="{A71C5193-3434-4F5D-90DF-0C400B0844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6729" y="3506934"/>
                <a:ext cx="329842" cy="362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F8718D6-45E0-4F70-8649-D4025CE000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5400" y="3531067"/>
                <a:ext cx="314152" cy="3141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69E658BE-E203-4CB5-83D3-5271BC7011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5913" y="3362095"/>
            <a:ext cx="632028" cy="4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29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2.29167E-6 -2.59259E-6 L -2.29167E-6 0.0257 " pathEditMode="relative" rAng="0" ptsTypes="AA">
                                      <p:cBhvr>
                                        <p:cTn id="9" dur="500" spd="-100000" fill="hold"/>
                                        <p:tgtEl>
                                          <p:spTgt spid="3"/>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nodeType="withEffect">
                                  <p:stCondLst>
                                    <p:cond delay="0"/>
                                  </p:stCondLst>
                                  <p:childTnLst>
                                    <p:animMotion origin="layout" path="M -6.25E-7 1.85185E-6 L -6.25E-7 0.02569 " pathEditMode="relative" rAng="0" ptsTypes="AA">
                                      <p:cBhvr>
                                        <p:cTn id="14" dur="500" spd="-100000" fill="hold"/>
                                        <p:tgtEl>
                                          <p:spTgt spid="6"/>
                                        </p:tgtEl>
                                        <p:attrNameLst>
                                          <p:attrName>ppt_x</p:attrName>
                                          <p:attrName>ppt_y</p:attrName>
                                        </p:attrNameLst>
                                      </p:cBhvr>
                                      <p:rCtr x="0" y="1273"/>
                                    </p:animMotion>
                                  </p:childTnLst>
                                </p:cTn>
                              </p:par>
                              <p:par>
                                <p:cTn id="15" presetID="10"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42" presetClass="path" presetSubtype="0" decel="100000" fill="hold" nodeType="withEffect">
                                  <p:stCondLst>
                                    <p:cond delay="0"/>
                                  </p:stCondLst>
                                  <p:childTnLst>
                                    <p:animMotion origin="layout" path="M 0 -2.59259E-6 L 0 0.0257 " pathEditMode="relative" rAng="0" ptsTypes="AA">
                                      <p:cBhvr>
                                        <p:cTn id="21" dur="500" spd="-100000" fill="hold"/>
                                        <p:tgtEl>
                                          <p:spTgt spid="108"/>
                                        </p:tgtEl>
                                        <p:attrNameLst>
                                          <p:attrName>ppt_x</p:attrName>
                                          <p:attrName>ppt_y</p:attrName>
                                        </p:attrNameLst>
                                      </p:cBhvr>
                                      <p:rCtr x="0" y="1273"/>
                                    </p:animMotion>
                                  </p:childTnLst>
                                </p:cTn>
                              </p:par>
                              <p:par>
                                <p:cTn id="22" presetID="22" presetClass="entr" presetSubtype="1"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up)">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EF2C-5971-4F3A-B2EF-BB80D2DF3483}"/>
              </a:ext>
            </a:extLst>
          </p:cNvPr>
          <p:cNvSpPr>
            <a:spLocks noGrp="1"/>
          </p:cNvSpPr>
          <p:nvPr>
            <p:ph type="title"/>
          </p:nvPr>
        </p:nvSpPr>
        <p:spPr>
          <a:xfrm>
            <a:off x="293901" y="156576"/>
            <a:ext cx="11018520" cy="553998"/>
          </a:xfrm>
        </p:spPr>
        <p:txBody>
          <a:bodyPr>
            <a:normAutofit fontScale="90000"/>
          </a:bodyPr>
          <a:lstStyle/>
          <a:p>
            <a:r>
              <a:rPr lang="en-US" dirty="0"/>
              <a:t>71 </a:t>
            </a:r>
            <a:r>
              <a:rPr lang="en-US" dirty="0" err="1"/>
              <a:t>Dapr</a:t>
            </a:r>
            <a:r>
              <a:rPr lang="en-US" dirty="0"/>
              <a:t> Components</a:t>
            </a:r>
          </a:p>
        </p:txBody>
      </p:sp>
      <p:sp>
        <p:nvSpPr>
          <p:cNvPr id="4" name="Text Placeholder 3">
            <a:extLst>
              <a:ext uri="{FF2B5EF4-FFF2-40B4-BE49-F238E27FC236}">
                <a16:creationId xmlns:a16="http://schemas.microsoft.com/office/drawing/2014/main" id="{6BBA11E7-AF3E-4569-92F4-9B86F024F29A}"/>
              </a:ext>
            </a:extLst>
          </p:cNvPr>
          <p:cNvSpPr>
            <a:spLocks noGrp="1"/>
          </p:cNvSpPr>
          <p:nvPr>
            <p:ph type="body" sz="quarter" idx="10"/>
          </p:nvPr>
        </p:nvSpPr>
        <p:spPr>
          <a:xfrm>
            <a:off x="240743" y="815062"/>
            <a:ext cx="2295778" cy="369332"/>
          </a:xfrm>
        </p:spPr>
        <p:txBody>
          <a:bodyPr/>
          <a:lstStyle/>
          <a:p>
            <a:r>
              <a:rPr lang="en-US" sz="2400"/>
              <a:t>18 State stores</a:t>
            </a:r>
          </a:p>
        </p:txBody>
      </p:sp>
      <p:graphicFrame>
        <p:nvGraphicFramePr>
          <p:cNvPr id="6" name="Table 5">
            <a:extLst>
              <a:ext uri="{FF2B5EF4-FFF2-40B4-BE49-F238E27FC236}">
                <a16:creationId xmlns:a16="http://schemas.microsoft.com/office/drawing/2014/main" id="{3919C50E-D98E-490D-878D-334F76E8C0F7}"/>
              </a:ext>
            </a:extLst>
          </p:cNvPr>
          <p:cNvGraphicFramePr/>
          <p:nvPr/>
        </p:nvGraphicFramePr>
        <p:xfrm>
          <a:off x="2478056" y="1199773"/>
          <a:ext cx="2078209" cy="2980604"/>
        </p:xfrm>
        <a:graphic>
          <a:graphicData uri="http://schemas.openxmlformats.org/drawingml/2006/table">
            <a:tbl>
              <a:tblPr>
                <a:tableStyleId>{5C22544A-7EE6-4342-B048-85BDC9FD1C3A}</a:tableStyleId>
              </a:tblPr>
              <a:tblGrid>
                <a:gridCol w="2078209">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2"/>
                        </a:rPr>
                        <a:t>Redis Streams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
                        </a:rPr>
                        <a:t>Apache Kafka</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4"/>
                        </a:rPr>
                        <a:t>AWS SNS/SQS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5"/>
                        </a:rPr>
                        <a:t>Azure Events Hub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6"/>
                        </a:rPr>
                        <a:t>Azure Service Bus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7"/>
                        </a:rPr>
                        <a:t>GCP Pub/Sub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err="1">
                          <a:solidFill>
                            <a:srgbClr val="3176D9"/>
                          </a:solidFill>
                          <a:effectLst/>
                          <a:latin typeface="open sans" panose="020B0606030504020204" pitchFamily="34" charset="0"/>
                          <a:hlinkClick r:id="rId8"/>
                        </a:rPr>
                        <a:t>Hazelcast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9"/>
                        </a:rPr>
                        <a:t>MQTT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0"/>
                        </a:rPr>
                        <a:t>NATS streaming</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713249735"/>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1"/>
                        </a:rPr>
                        <a:t>Pulsar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25542011"/>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2"/>
                        </a:rPr>
                        <a:t>RabbitMQ</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191634003"/>
                  </a:ext>
                </a:extLst>
              </a:tr>
            </a:tbl>
          </a:graphicData>
        </a:graphic>
      </p:graphicFrame>
      <p:graphicFrame>
        <p:nvGraphicFramePr>
          <p:cNvPr id="7" name="Table 6">
            <a:extLst>
              <a:ext uri="{FF2B5EF4-FFF2-40B4-BE49-F238E27FC236}">
                <a16:creationId xmlns:a16="http://schemas.microsoft.com/office/drawing/2014/main" id="{476756F5-2BAD-4ADA-8398-F95CCF358B8C}"/>
              </a:ext>
            </a:extLst>
          </p:cNvPr>
          <p:cNvGraphicFramePr/>
          <p:nvPr/>
        </p:nvGraphicFramePr>
        <p:xfrm>
          <a:off x="240743" y="1204827"/>
          <a:ext cx="2061969" cy="4267440"/>
        </p:xfrm>
        <a:graphic>
          <a:graphicData uri="http://schemas.openxmlformats.org/drawingml/2006/table">
            <a:tbl>
              <a:tblPr>
                <a:tableStyleId>{5C22544A-7EE6-4342-B048-85BDC9FD1C3A}</a:tableStyleId>
              </a:tblPr>
              <a:tblGrid>
                <a:gridCol w="2061969">
                  <a:extLst>
                    <a:ext uri="{9D8B030D-6E8A-4147-A177-3AD203B41FA5}">
                      <a16:colId xmlns:a16="http://schemas.microsoft.com/office/drawing/2014/main" val="1346330928"/>
                    </a:ext>
                  </a:extLst>
                </a:gridCol>
              </a:tblGrid>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Aerospike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316545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Cassandra</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89828903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Cloudstate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656009323"/>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Couchbase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92869833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etcd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6431851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Hashicorp Consul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9572860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Hazelcast</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7856049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Memcached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32858440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1">
                            <a:extLst>
                              <a:ext uri="{A12FA001-AC4F-418D-AE19-62706E023703}">
                                <ahyp:hlinkClr xmlns:ahyp="http://schemas.microsoft.com/office/drawing/2018/hyperlinkcolor" val="tx"/>
                              </a:ext>
                            </a:extLst>
                          </a:hlinkClick>
                        </a:rPr>
                        <a:t>MongoDB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585469128"/>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2">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44850016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23">
                            <a:extLst>
                              <a:ext uri="{A12FA001-AC4F-418D-AE19-62706E023703}">
                                <ahyp:hlinkClr xmlns:ahyp="http://schemas.microsoft.com/office/drawing/2018/hyperlinkcolor" val="tx"/>
                              </a:ext>
                            </a:extLst>
                          </a:hlinkClick>
                        </a:rPr>
                        <a:t>RethinkDB</a:t>
                      </a:r>
                      <a:r>
                        <a:rPr lang="en-US" sz="1400" b="0" i="0" u="none" strike="noStrike" kern="1200">
                          <a:solidFill>
                            <a:srgbClr val="3176D9"/>
                          </a:solidFill>
                          <a:effectLst/>
                          <a:latin typeface="open sans" panose="020B0606030504020204" pitchFamily="34" charset="0"/>
                          <a:ea typeface="+mn-ea"/>
                          <a:cs typeface="+mn-cs"/>
                        </a:rPr>
                        <a:t> </a:t>
                      </a:r>
                    </a:p>
                  </a:txBody>
                  <a:tcPr marL="23719" marR="23719" marT="11860" marB="11860"/>
                </a:tc>
                <a:extLst>
                  <a:ext uri="{0D108BD9-81ED-4DB2-BD59-A6C34878D82A}">
                    <a16:rowId xmlns:a16="http://schemas.microsoft.com/office/drawing/2014/main" val="205177594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4">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2149744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5">
                            <a:extLst>
                              <a:ext uri="{A12FA001-AC4F-418D-AE19-62706E023703}">
                                <ahyp:hlinkClr xmlns:ahyp="http://schemas.microsoft.com/office/drawing/2018/hyperlinkcolor" val="tx"/>
                              </a:ext>
                            </a:extLst>
                          </a:hlinkClick>
                        </a:rPr>
                        <a:t>Zookeeper</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22162412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Azure </a:t>
                      </a:r>
                      <a:r>
                        <a:rPr lang="en-US" sz="1400" b="0" i="0" u="none" strike="noStrike" kern="1200" err="1">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CosmosDB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612476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Azure SQL Server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572920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8">
                            <a:extLst>
                              <a:ext uri="{A12FA001-AC4F-418D-AE19-62706E023703}">
                                <ahyp:hlinkClr xmlns:ahyp="http://schemas.microsoft.com/office/drawing/2018/hyperlinkcolor" val="tx"/>
                              </a:ext>
                            </a:extLst>
                          </a:hlinkClick>
                        </a:rPr>
                        <a:t>Azure Table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4023900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9">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065069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30">
                            <a:extLst>
                              <a:ext uri="{A12FA001-AC4F-418D-AE19-62706E023703}">
                                <ahyp:hlinkClr xmlns:ahyp="http://schemas.microsoft.com/office/drawing/2018/hyperlinkcolor" val="tx"/>
                              </a:ext>
                            </a:extLst>
                          </a:hlinkClick>
                        </a:rPr>
                        <a:t>Google Cloud </a:t>
                      </a:r>
                      <a:r>
                        <a:rPr lang="en-US" sz="1400" b="0" i="0" u="none" strike="noStrike" kern="1200" dirty="0" err="1">
                          <a:solidFill>
                            <a:srgbClr val="3176D9"/>
                          </a:solidFill>
                          <a:effectLst/>
                          <a:latin typeface="open sans" panose="020B0606030504020204" pitchFamily="34" charset="0"/>
                          <a:ea typeface="+mn-ea"/>
                          <a:cs typeface="+mn-cs"/>
                          <a:hlinkClick r:id="rId30">
                            <a:extLst>
                              <a:ext uri="{A12FA001-AC4F-418D-AE19-62706E023703}">
                                <ahyp:hlinkClr xmlns:ahyp="http://schemas.microsoft.com/office/drawing/2018/hyperlinkcolor" val="tx"/>
                              </a:ext>
                            </a:extLst>
                          </a:hlinkClick>
                        </a:rPr>
                        <a:t>Firestore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512465169"/>
                  </a:ext>
                </a:extLst>
              </a:tr>
            </a:tbl>
          </a:graphicData>
        </a:graphic>
      </p:graphicFrame>
      <p:sp>
        <p:nvSpPr>
          <p:cNvPr id="11" name="Text Placeholder 3">
            <a:extLst>
              <a:ext uri="{FF2B5EF4-FFF2-40B4-BE49-F238E27FC236}">
                <a16:creationId xmlns:a16="http://schemas.microsoft.com/office/drawing/2014/main" id="{26342530-4CA4-43A3-803B-F6F681FC03C7}"/>
              </a:ext>
            </a:extLst>
          </p:cNvPr>
          <p:cNvSpPr txBox="1">
            <a:spLocks/>
          </p:cNvSpPr>
          <p:nvPr/>
        </p:nvSpPr>
        <p:spPr>
          <a:xfrm>
            <a:off x="2478056" y="82127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11 Pub/Sub</a:t>
            </a:r>
          </a:p>
        </p:txBody>
      </p:sp>
      <p:graphicFrame>
        <p:nvGraphicFramePr>
          <p:cNvPr id="15" name="Table 14">
            <a:extLst>
              <a:ext uri="{FF2B5EF4-FFF2-40B4-BE49-F238E27FC236}">
                <a16:creationId xmlns:a16="http://schemas.microsoft.com/office/drawing/2014/main" id="{E294A787-0AD5-4533-882F-C3175C25FA03}"/>
              </a:ext>
            </a:extLst>
          </p:cNvPr>
          <p:cNvGraphicFramePr/>
          <p:nvPr/>
        </p:nvGraphicFramePr>
        <p:xfrm>
          <a:off x="2478056" y="4636924"/>
          <a:ext cx="4023179" cy="2167712"/>
        </p:xfrm>
        <a:graphic>
          <a:graphicData uri="http://schemas.openxmlformats.org/drawingml/2006/table">
            <a:tbl>
              <a:tblPr>
                <a:tableStyleId>{5C22544A-7EE6-4342-B048-85BDC9FD1C3A}</a:tableStyleId>
              </a:tblPr>
              <a:tblGrid>
                <a:gridCol w="4023179">
                  <a:extLst>
                    <a:ext uri="{9D8B030D-6E8A-4147-A177-3AD203B41FA5}">
                      <a16:colId xmlns:a16="http://schemas.microsoft.com/office/drawing/2014/main" val="616931256"/>
                    </a:ext>
                  </a:extLst>
                </a:gridCol>
              </a:tblGrid>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1"/>
                        </a:rPr>
                        <a:t>Azure Key Vault secret store</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algn="l">
                        <a:buFont typeface="Arial" panose="020B0604020202020204" pitchFamily="34" charset="0"/>
                        <a:buNone/>
                      </a:pPr>
                      <a:r>
                        <a:rPr lang="en-US" sz="1400" b="0" i="0" u="none" strike="noStrike">
                          <a:solidFill>
                            <a:srgbClr val="1E53A0"/>
                          </a:solidFill>
                          <a:effectLst/>
                          <a:latin typeface="open sans" panose="020B0606030504020204" pitchFamily="34" charset="0"/>
                          <a:hlinkClick r:id="rId32"/>
                        </a:rPr>
                        <a:t>Azure Key Vault with Kubernetes MI</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3"/>
                        </a:rPr>
                        <a:t>AWS Secrets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4"/>
                        </a:rPr>
                        <a:t>GCP Secret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algn="l">
                        <a:buFont typeface="Arial" panose="020B0604020202020204" pitchFamily="34" charset="0"/>
                        <a:buNone/>
                      </a:pPr>
                      <a:r>
                        <a:rPr lang="en-US" sz="1400" b="0" i="0" u="none" strike="noStrike" err="1">
                          <a:solidFill>
                            <a:srgbClr val="3176D9"/>
                          </a:solidFill>
                          <a:effectLst/>
                          <a:latin typeface="open sans" panose="020B0606030504020204" pitchFamily="34" charset="0"/>
                          <a:hlinkClick r:id="rId35"/>
                        </a:rPr>
                        <a:t>HashiCorp</a:t>
                      </a:r>
                      <a:r>
                        <a:rPr lang="en-US" sz="1400" b="0" i="0" u="none" strike="noStrike">
                          <a:solidFill>
                            <a:srgbClr val="3176D9"/>
                          </a:solidFill>
                          <a:effectLst/>
                          <a:latin typeface="open sans" panose="020B0606030504020204" pitchFamily="34" charset="0"/>
                          <a:hlinkClick r:id="rId35"/>
                        </a:rPr>
                        <a:t> Vault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6"/>
                        </a:rPr>
                        <a:t>Kubernetes Secrets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7"/>
                        </a:rPr>
                        <a:t>Local environment variables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8"/>
                        </a:rPr>
                        <a:t>Local file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bl>
          </a:graphicData>
        </a:graphic>
      </p:graphicFrame>
      <p:sp>
        <p:nvSpPr>
          <p:cNvPr id="17" name="Text Placeholder 3">
            <a:extLst>
              <a:ext uri="{FF2B5EF4-FFF2-40B4-BE49-F238E27FC236}">
                <a16:creationId xmlns:a16="http://schemas.microsoft.com/office/drawing/2014/main" id="{B61CD89E-F259-4819-BBE3-7D4C06382BE5}"/>
              </a:ext>
            </a:extLst>
          </p:cNvPr>
          <p:cNvSpPr txBox="1">
            <a:spLocks/>
          </p:cNvSpPr>
          <p:nvPr/>
        </p:nvSpPr>
        <p:spPr>
          <a:xfrm>
            <a:off x="2523455" y="426759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8 Secret stores</a:t>
            </a:r>
          </a:p>
        </p:txBody>
      </p:sp>
      <p:sp>
        <p:nvSpPr>
          <p:cNvPr id="19" name="Text Placeholder 3">
            <a:extLst>
              <a:ext uri="{FF2B5EF4-FFF2-40B4-BE49-F238E27FC236}">
                <a16:creationId xmlns:a16="http://schemas.microsoft.com/office/drawing/2014/main" id="{60DC6723-C919-4745-B36E-7D5E6AB1C501}"/>
              </a:ext>
            </a:extLst>
          </p:cNvPr>
          <p:cNvSpPr txBox="1">
            <a:spLocks/>
          </p:cNvSpPr>
          <p:nvPr/>
        </p:nvSpPr>
        <p:spPr>
          <a:xfrm>
            <a:off x="5173721" y="983652"/>
            <a:ext cx="28439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13 General</a:t>
            </a:r>
          </a:p>
        </p:txBody>
      </p:sp>
      <p:graphicFrame>
        <p:nvGraphicFramePr>
          <p:cNvPr id="8" name="Table 7">
            <a:extLst>
              <a:ext uri="{FF2B5EF4-FFF2-40B4-BE49-F238E27FC236}">
                <a16:creationId xmlns:a16="http://schemas.microsoft.com/office/drawing/2014/main" id="{5DF344D1-DE89-4891-BACF-EA2BA713AD1E}"/>
              </a:ext>
            </a:extLst>
          </p:cNvPr>
          <p:cNvGraphicFramePr/>
          <p:nvPr/>
        </p:nvGraphicFramePr>
        <p:xfrm>
          <a:off x="5224182" y="1334706"/>
          <a:ext cx="1742552" cy="3176914"/>
        </p:xfrm>
        <a:graphic>
          <a:graphicData uri="http://schemas.openxmlformats.org/drawingml/2006/table">
            <a:tbl>
              <a:tblPr>
                <a:tableStyleId>{5C22544A-7EE6-4342-B048-85BDC9FD1C3A}</a:tableStyleId>
              </a:tblPr>
              <a:tblGrid>
                <a:gridCol w="1742552">
                  <a:extLst>
                    <a:ext uri="{9D8B030D-6E8A-4147-A177-3AD203B41FA5}">
                      <a16:colId xmlns:a16="http://schemas.microsoft.com/office/drawing/2014/main" val="3945100670"/>
                    </a:ext>
                  </a:extLst>
                </a:gridCol>
              </a:tblGrid>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9">
                            <a:extLst>
                              <a:ext uri="{A12FA001-AC4F-418D-AE19-62706E023703}">
                                <ahyp:hlinkClr xmlns:ahyp="http://schemas.microsoft.com/office/drawing/2018/hyperlinkcolor" val="tx"/>
                              </a:ext>
                            </a:extLst>
                          </a:hlinkClick>
                        </a:rPr>
                        <a:t>APNs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2232248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0">
                            <a:extLst>
                              <a:ext uri="{A12FA001-AC4F-418D-AE19-62706E023703}">
                                <ahyp:hlinkClr xmlns:ahyp="http://schemas.microsoft.com/office/drawing/2018/hyperlinkcolor" val="tx"/>
                              </a:ext>
                            </a:extLst>
                          </a:hlinkClick>
                        </a:rPr>
                        <a:t>Cron (Scheduler)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3080925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1">
                            <a:extLst>
                              <a:ext uri="{A12FA001-AC4F-418D-AE19-62706E023703}">
                                <ahyp:hlinkClr xmlns:ahyp="http://schemas.microsoft.com/office/drawing/2018/hyperlinkcolor" val="tx"/>
                              </a:ext>
                            </a:extLst>
                          </a:hlinkClick>
                        </a:rPr>
                        <a:t>HTTP</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5485482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2">
                            <a:extLst>
                              <a:ext uri="{A12FA001-AC4F-418D-AE19-62706E023703}">
                                <ahyp:hlinkClr xmlns:ahyp="http://schemas.microsoft.com/office/drawing/2018/hyperlinkcolor" val="tx"/>
                              </a:ext>
                            </a:extLst>
                          </a:hlinkClick>
                        </a:rPr>
                        <a:t>InfluxDB</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2411485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3">
                            <a:extLst>
                              <a:ext uri="{A12FA001-AC4F-418D-AE19-62706E023703}">
                                <ahyp:hlinkClr xmlns:ahyp="http://schemas.microsoft.com/office/drawing/2018/hyperlinkcolor" val="tx"/>
                              </a:ext>
                            </a:extLst>
                          </a:hlinkClick>
                        </a:rPr>
                        <a:t>Kafka</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37618374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4">
                            <a:extLst>
                              <a:ext uri="{A12FA001-AC4F-418D-AE19-62706E023703}">
                                <ahyp:hlinkClr xmlns:ahyp="http://schemas.microsoft.com/office/drawing/2018/hyperlinkcolor" val="tx"/>
                              </a:ext>
                            </a:extLst>
                          </a:hlinkClick>
                        </a:rPr>
                        <a:t>Kubernetes Events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2011718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5">
                            <a:extLst>
                              <a:ext uri="{A12FA001-AC4F-418D-AE19-62706E023703}">
                                <ahyp:hlinkClr xmlns:ahyp="http://schemas.microsoft.com/office/drawing/2018/hyperlinkcolor" val="tx"/>
                              </a:ext>
                            </a:extLst>
                          </a:hlinkClick>
                        </a:rPr>
                        <a:t>MQTT</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9304353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6">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00491672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7">
                            <a:extLst>
                              <a:ext uri="{A12FA001-AC4F-418D-AE19-62706E023703}">
                                <ahyp:hlinkClr xmlns:ahyp="http://schemas.microsoft.com/office/drawing/2018/hyperlinkcolor" val="tx"/>
                              </a:ext>
                            </a:extLst>
                          </a:hlinkClick>
                        </a:rPr>
                        <a:t>RabbitMQ</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6545720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8">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4125676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9">
                            <a:extLst>
                              <a:ext uri="{A12FA001-AC4F-418D-AE19-62706E023703}">
                                <ahyp:hlinkClr xmlns:ahyp="http://schemas.microsoft.com/office/drawing/2018/hyperlinkcolor" val="tx"/>
                              </a:ext>
                            </a:extLst>
                          </a:hlinkClick>
                        </a:rPr>
                        <a:t>Twilio</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115183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0">
                            <a:extLst>
                              <a:ext uri="{A12FA001-AC4F-418D-AE19-62706E023703}">
                                <ahyp:hlinkClr xmlns:ahyp="http://schemas.microsoft.com/office/drawing/2018/hyperlinkcolor" val="tx"/>
                              </a:ext>
                            </a:extLst>
                          </a:hlinkClick>
                        </a:rPr>
                        <a:t>Twitter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70148705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1">
                            <a:extLst>
                              <a:ext uri="{A12FA001-AC4F-418D-AE19-62706E023703}">
                                <ahyp:hlinkClr xmlns:ahyp="http://schemas.microsoft.com/office/drawing/2018/hyperlinkcolor" val="tx"/>
                              </a:ext>
                            </a:extLst>
                          </a:hlinkClick>
                        </a:rPr>
                        <a:t>SendGrid</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88735743"/>
                  </a:ext>
                </a:extLst>
              </a:tr>
            </a:tbl>
          </a:graphicData>
        </a:graphic>
      </p:graphicFrame>
      <p:graphicFrame>
        <p:nvGraphicFramePr>
          <p:cNvPr id="9" name="Table 8">
            <a:extLst>
              <a:ext uri="{FF2B5EF4-FFF2-40B4-BE49-F238E27FC236}">
                <a16:creationId xmlns:a16="http://schemas.microsoft.com/office/drawing/2014/main" id="{673C2AC3-D287-4DB3-99BD-FA858C997990}"/>
              </a:ext>
            </a:extLst>
          </p:cNvPr>
          <p:cNvGraphicFramePr/>
          <p:nvPr/>
        </p:nvGraphicFramePr>
        <p:xfrm>
          <a:off x="9942648" y="1334706"/>
          <a:ext cx="1719912" cy="1390880"/>
        </p:xfrm>
        <a:graphic>
          <a:graphicData uri="http://schemas.openxmlformats.org/drawingml/2006/table">
            <a:tbl>
              <a:tblPr>
                <a:tableStyleId>{5C22544A-7EE6-4342-B048-85BDC9FD1C3A}</a:tableStyleId>
              </a:tblPr>
              <a:tblGrid>
                <a:gridCol w="1719912">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2">
                            <a:extLst>
                              <a:ext uri="{A12FA001-AC4F-418D-AE19-62706E023703}">
                                <ahyp:hlinkClr xmlns:ahyp="http://schemas.microsoft.com/office/drawing/2018/hyperlinkcolor" val="tx"/>
                              </a:ext>
                            </a:extLst>
                          </a:hlinkClick>
                        </a:rPr>
                        <a:t>AWS DynamoDB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3">
                            <a:extLst>
                              <a:ext uri="{A12FA001-AC4F-418D-AE19-62706E023703}">
                                <ahyp:hlinkClr xmlns:ahyp="http://schemas.microsoft.com/office/drawing/2018/hyperlinkcolor" val="tx"/>
                              </a:ext>
                            </a:extLst>
                          </a:hlinkClick>
                        </a:rPr>
                        <a:t>AWS S3</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93832223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4">
                            <a:extLst>
                              <a:ext uri="{A12FA001-AC4F-418D-AE19-62706E023703}">
                                <ahyp:hlinkClr xmlns:ahyp="http://schemas.microsoft.com/office/drawing/2018/hyperlinkcolor" val="tx"/>
                              </a:ext>
                            </a:extLst>
                          </a:hlinkClick>
                        </a:rPr>
                        <a:t>AWS SNS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1191254542"/>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5">
                            <a:extLst>
                              <a:ext uri="{A12FA001-AC4F-418D-AE19-62706E023703}">
                                <ahyp:hlinkClr xmlns:ahyp="http://schemas.microsoft.com/office/drawing/2018/hyperlinkcolor" val="tx"/>
                              </a:ext>
                            </a:extLst>
                          </a:hlinkClick>
                        </a:rPr>
                        <a:t>AWS SQS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89862176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6">
                            <a:extLst>
                              <a:ext uri="{A12FA001-AC4F-418D-AE19-62706E023703}">
                                <ahyp:hlinkClr xmlns:ahyp="http://schemas.microsoft.com/office/drawing/2018/hyperlinkcolor" val="tx"/>
                              </a:ext>
                            </a:extLst>
                          </a:hlinkClick>
                        </a:rPr>
                        <a:t>AWS Kinesis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18007651"/>
                  </a:ext>
                </a:extLst>
              </a:tr>
            </a:tbl>
          </a:graphicData>
        </a:graphic>
      </p:graphicFrame>
      <p:sp>
        <p:nvSpPr>
          <p:cNvPr id="5" name="Text Placeholder 3">
            <a:extLst>
              <a:ext uri="{FF2B5EF4-FFF2-40B4-BE49-F238E27FC236}">
                <a16:creationId xmlns:a16="http://schemas.microsoft.com/office/drawing/2014/main" id="{B40E24A2-6968-4281-80DD-694C79C8857B}"/>
              </a:ext>
            </a:extLst>
          </p:cNvPr>
          <p:cNvSpPr txBox="1">
            <a:spLocks/>
          </p:cNvSpPr>
          <p:nvPr/>
        </p:nvSpPr>
        <p:spPr>
          <a:xfrm>
            <a:off x="9942112" y="965374"/>
            <a:ext cx="135768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5 AWS</a:t>
            </a:r>
          </a:p>
        </p:txBody>
      </p:sp>
      <p:graphicFrame>
        <p:nvGraphicFramePr>
          <p:cNvPr id="10" name="Table 9">
            <a:extLst>
              <a:ext uri="{FF2B5EF4-FFF2-40B4-BE49-F238E27FC236}">
                <a16:creationId xmlns:a16="http://schemas.microsoft.com/office/drawing/2014/main" id="{B5FF3C44-ADCB-4C3A-A3D7-8F4D60FA8D78}"/>
              </a:ext>
            </a:extLst>
          </p:cNvPr>
          <p:cNvGraphicFramePr/>
          <p:nvPr/>
        </p:nvGraphicFramePr>
        <p:xfrm>
          <a:off x="7293752" y="3765299"/>
          <a:ext cx="1972188" cy="556352"/>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1277651297"/>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7">
                            <a:extLst>
                              <a:ext uri="{A12FA001-AC4F-418D-AE19-62706E023703}">
                                <ahyp:hlinkClr xmlns:ahyp="http://schemas.microsoft.com/office/drawing/2018/hyperlinkcolor" val="tx"/>
                              </a:ext>
                            </a:extLst>
                          </a:hlinkClick>
                        </a:rPr>
                        <a:t>GCP Cloud Pub/Sub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86348481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8">
                            <a:extLst>
                              <a:ext uri="{A12FA001-AC4F-418D-AE19-62706E023703}">
                                <ahyp:hlinkClr xmlns:ahyp="http://schemas.microsoft.com/office/drawing/2018/hyperlinkcolor" val="tx"/>
                              </a:ext>
                            </a:extLst>
                          </a:hlinkClick>
                        </a:rPr>
                        <a:t>GCP Storage Bucket</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58175116"/>
                  </a:ext>
                </a:extLst>
              </a:tr>
            </a:tbl>
          </a:graphicData>
        </a:graphic>
      </p:graphicFrame>
      <p:graphicFrame>
        <p:nvGraphicFramePr>
          <p:cNvPr id="12" name="Table 11">
            <a:extLst>
              <a:ext uri="{FF2B5EF4-FFF2-40B4-BE49-F238E27FC236}">
                <a16:creationId xmlns:a16="http://schemas.microsoft.com/office/drawing/2014/main" id="{FC328599-547C-4429-9675-33E236C4947E}"/>
              </a:ext>
            </a:extLst>
          </p:cNvPr>
          <p:cNvGraphicFramePr/>
          <p:nvPr/>
        </p:nvGraphicFramePr>
        <p:xfrm>
          <a:off x="7261030" y="1334706"/>
          <a:ext cx="2420191" cy="1896748"/>
        </p:xfrm>
        <a:graphic>
          <a:graphicData uri="http://schemas.openxmlformats.org/drawingml/2006/table">
            <a:tbl>
              <a:tblPr>
                <a:tableStyleId>{5C22544A-7EE6-4342-B048-85BDC9FD1C3A}</a:tableStyleId>
              </a:tblPr>
              <a:tblGrid>
                <a:gridCol w="2420191">
                  <a:extLst>
                    <a:ext uri="{9D8B030D-6E8A-4147-A177-3AD203B41FA5}">
                      <a16:colId xmlns:a16="http://schemas.microsoft.com/office/drawing/2014/main" val="3595730230"/>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9">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05675350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0">
                            <a:extLst>
                              <a:ext uri="{A12FA001-AC4F-418D-AE19-62706E023703}">
                                <ahyp:hlinkClr xmlns:ahyp="http://schemas.microsoft.com/office/drawing/2018/hyperlinkcolor" val="tx"/>
                              </a:ext>
                            </a:extLst>
                          </a:hlinkClick>
                        </a:rPr>
                        <a:t>Azure EventHubs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17589999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1">
                            <a:extLst>
                              <a:ext uri="{A12FA001-AC4F-418D-AE19-62706E023703}">
                                <ahyp:hlinkClr xmlns:ahyp="http://schemas.microsoft.com/office/drawing/2018/hyperlinkcolor" val="tx"/>
                              </a:ext>
                            </a:extLst>
                          </a:hlinkClick>
                        </a:rPr>
                        <a:t>Azure CosmosDB</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66036000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2">
                            <a:extLst>
                              <a:ext uri="{A12FA001-AC4F-418D-AE19-62706E023703}">
                                <ahyp:hlinkClr xmlns:ahyp="http://schemas.microsoft.com/office/drawing/2018/hyperlinkcolor" val="tx"/>
                              </a:ext>
                            </a:extLst>
                          </a:hlinkClick>
                        </a:rPr>
                        <a:t>Azure Service Bus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636142461"/>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3">
                            <a:extLst>
                              <a:ext uri="{A12FA001-AC4F-418D-AE19-62706E023703}">
                                <ahyp:hlinkClr xmlns:ahyp="http://schemas.microsoft.com/office/drawing/2018/hyperlinkcolor" val="tx"/>
                              </a:ext>
                            </a:extLst>
                          </a:hlinkClick>
                        </a:rPr>
                        <a:t>Azure SignalR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30682635"/>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4">
                            <a:extLst>
                              <a:ext uri="{A12FA001-AC4F-418D-AE19-62706E023703}">
                                <ahyp:hlinkClr xmlns:ahyp="http://schemas.microsoft.com/office/drawing/2018/hyperlinkcolor" val="tx"/>
                              </a:ext>
                            </a:extLst>
                          </a:hlinkClick>
                        </a:rPr>
                        <a:t>Azure Storage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019032825"/>
                  </a:ext>
                </a:extLst>
              </a:tr>
              <a:tr h="136730">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Azure Event Grid</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389935662"/>
                  </a:ext>
                </a:extLst>
              </a:tr>
            </a:tbl>
          </a:graphicData>
        </a:graphic>
      </p:graphicFrame>
      <p:sp>
        <p:nvSpPr>
          <p:cNvPr id="3" name="Text Placeholder 3">
            <a:extLst>
              <a:ext uri="{FF2B5EF4-FFF2-40B4-BE49-F238E27FC236}">
                <a16:creationId xmlns:a16="http://schemas.microsoft.com/office/drawing/2014/main" id="{982CEF9C-060B-4E26-AD0B-58FEC3BC77A7}"/>
              </a:ext>
            </a:extLst>
          </p:cNvPr>
          <p:cNvSpPr txBox="1">
            <a:spLocks/>
          </p:cNvSpPr>
          <p:nvPr/>
        </p:nvSpPr>
        <p:spPr>
          <a:xfrm>
            <a:off x="7313421" y="3384102"/>
            <a:ext cx="203606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GCP</a:t>
            </a:r>
          </a:p>
        </p:txBody>
      </p:sp>
      <p:sp>
        <p:nvSpPr>
          <p:cNvPr id="13" name="Text Placeholder 3">
            <a:extLst>
              <a:ext uri="{FF2B5EF4-FFF2-40B4-BE49-F238E27FC236}">
                <a16:creationId xmlns:a16="http://schemas.microsoft.com/office/drawing/2014/main" id="{E679CB6E-F9A5-4038-9400-43DF000C3F9D}"/>
              </a:ext>
            </a:extLst>
          </p:cNvPr>
          <p:cNvSpPr txBox="1">
            <a:spLocks/>
          </p:cNvSpPr>
          <p:nvPr/>
        </p:nvSpPr>
        <p:spPr>
          <a:xfrm>
            <a:off x="7263511" y="980925"/>
            <a:ext cx="161117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7 Azure</a:t>
            </a:r>
          </a:p>
        </p:txBody>
      </p:sp>
      <p:sp>
        <p:nvSpPr>
          <p:cNvPr id="14" name="Rectangle 13">
            <a:extLst>
              <a:ext uri="{FF2B5EF4-FFF2-40B4-BE49-F238E27FC236}">
                <a16:creationId xmlns:a16="http://schemas.microsoft.com/office/drawing/2014/main" id="{794AC62C-72CC-48AB-9D96-EB1AC027734C}"/>
              </a:ext>
            </a:extLst>
          </p:cNvPr>
          <p:cNvSpPr/>
          <p:nvPr/>
        </p:nvSpPr>
        <p:spPr bwMode="auto">
          <a:xfrm>
            <a:off x="5021708" y="965374"/>
            <a:ext cx="6869557" cy="3625601"/>
          </a:xfrm>
          <a:prstGeom prst="rect">
            <a:avLst/>
          </a:prstGeom>
          <a:no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515575FA-570F-43B4-9A16-599078C686ED}"/>
              </a:ext>
            </a:extLst>
          </p:cNvPr>
          <p:cNvSpPr txBox="1">
            <a:spLocks/>
          </p:cNvSpPr>
          <p:nvPr/>
        </p:nvSpPr>
        <p:spPr>
          <a:xfrm>
            <a:off x="7230075" y="543798"/>
            <a:ext cx="383693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27 I/O Bindings</a:t>
            </a:r>
          </a:p>
        </p:txBody>
      </p:sp>
      <p:graphicFrame>
        <p:nvGraphicFramePr>
          <p:cNvPr id="23" name="Table 22">
            <a:extLst>
              <a:ext uri="{FF2B5EF4-FFF2-40B4-BE49-F238E27FC236}">
                <a16:creationId xmlns:a16="http://schemas.microsoft.com/office/drawing/2014/main" id="{EA5077F5-9DCE-47B6-80BA-4E66149059A3}"/>
              </a:ext>
            </a:extLst>
          </p:cNvPr>
          <p:cNvGraphicFramePr/>
          <p:nvPr/>
        </p:nvGraphicFramePr>
        <p:xfrm>
          <a:off x="6676579" y="5720780"/>
          <a:ext cx="2329333" cy="1083856"/>
        </p:xfrm>
        <a:graphic>
          <a:graphicData uri="http://schemas.openxmlformats.org/drawingml/2006/table">
            <a:tbl>
              <a:tblPr>
                <a:tableStyleId>{5C22544A-7EE6-4342-B048-85BDC9FD1C3A}</a:tableStyleId>
              </a:tblPr>
              <a:tblGrid>
                <a:gridCol w="2329333">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OAuth2</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Open Policy Agent (OPA)</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Rate limit</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Bearer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94722752"/>
                  </a:ext>
                </a:extLst>
              </a:tr>
            </a:tbl>
          </a:graphicData>
        </a:graphic>
      </p:graphicFrame>
      <p:sp>
        <p:nvSpPr>
          <p:cNvPr id="25" name="Text Placeholder 3">
            <a:extLst>
              <a:ext uri="{FF2B5EF4-FFF2-40B4-BE49-F238E27FC236}">
                <a16:creationId xmlns:a16="http://schemas.microsoft.com/office/drawing/2014/main" id="{4038E112-C751-4C15-B6B4-58B7E902F990}"/>
              </a:ext>
            </a:extLst>
          </p:cNvPr>
          <p:cNvSpPr txBox="1">
            <a:spLocks/>
          </p:cNvSpPr>
          <p:nvPr/>
        </p:nvSpPr>
        <p:spPr>
          <a:xfrm>
            <a:off x="6707507" y="4862674"/>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4 HTTP Middleware</a:t>
            </a:r>
          </a:p>
        </p:txBody>
      </p:sp>
      <p:graphicFrame>
        <p:nvGraphicFramePr>
          <p:cNvPr id="27" name="Table 26">
            <a:extLst>
              <a:ext uri="{FF2B5EF4-FFF2-40B4-BE49-F238E27FC236}">
                <a16:creationId xmlns:a16="http://schemas.microsoft.com/office/drawing/2014/main" id="{1E8E788A-E6C6-4E33-81A4-2B02D1901779}"/>
              </a:ext>
            </a:extLst>
          </p:cNvPr>
          <p:cNvGraphicFramePr/>
          <p:nvPr/>
        </p:nvGraphicFramePr>
        <p:xfrm>
          <a:off x="9548803" y="5720474"/>
          <a:ext cx="1774958" cy="541928"/>
        </p:xfrm>
        <a:graphic>
          <a:graphicData uri="http://schemas.openxmlformats.org/drawingml/2006/table">
            <a:tbl>
              <a:tblPr>
                <a:tableStyleId>{5C22544A-7EE6-4342-B048-85BDC9FD1C3A}</a:tableStyleId>
              </a:tblPr>
              <a:tblGrid>
                <a:gridCol w="1774958">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Kubernetes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Multicast DNS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bl>
          </a:graphicData>
        </a:graphic>
      </p:graphicFrame>
      <p:sp>
        <p:nvSpPr>
          <p:cNvPr id="29" name="Text Placeholder 3">
            <a:extLst>
              <a:ext uri="{FF2B5EF4-FFF2-40B4-BE49-F238E27FC236}">
                <a16:creationId xmlns:a16="http://schemas.microsoft.com/office/drawing/2014/main" id="{9CBD24CA-5888-47DB-8000-CF3E2CE3905E}"/>
              </a:ext>
            </a:extLst>
          </p:cNvPr>
          <p:cNvSpPr txBox="1">
            <a:spLocks/>
          </p:cNvSpPr>
          <p:nvPr/>
        </p:nvSpPr>
        <p:spPr>
          <a:xfrm>
            <a:off x="9548803" y="4786392"/>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Name Resolution</a:t>
            </a:r>
          </a:p>
        </p:txBody>
      </p:sp>
      <p:graphicFrame>
        <p:nvGraphicFramePr>
          <p:cNvPr id="31" name="Table 30">
            <a:extLst>
              <a:ext uri="{FF2B5EF4-FFF2-40B4-BE49-F238E27FC236}">
                <a16:creationId xmlns:a16="http://schemas.microsoft.com/office/drawing/2014/main" id="{2FFFF7BB-222C-4DAE-8A10-EF72FE355ED9}"/>
              </a:ext>
            </a:extLst>
          </p:cNvPr>
          <p:cNvGraphicFramePr/>
          <p:nvPr/>
        </p:nvGraphicFramePr>
        <p:xfrm>
          <a:off x="9926019" y="3113137"/>
          <a:ext cx="1736541" cy="278176"/>
        </p:xfrm>
        <a:graphic>
          <a:graphicData uri="http://schemas.openxmlformats.org/drawingml/2006/table">
            <a:tbl>
              <a:tblPr>
                <a:tableStyleId>{5C22544A-7EE6-4342-B048-85BDC9FD1C3A}</a:tableStyleId>
              </a:tblPr>
              <a:tblGrid>
                <a:gridCol w="1736541">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rPr>
                        <a:t>Blob Storage</a:t>
                      </a:r>
                    </a:p>
                  </a:txBody>
                  <a:tcPr marL="64817" marR="64817" marT="32408" marB="32408"/>
                </a:tc>
                <a:extLst>
                  <a:ext uri="{0D108BD9-81ED-4DB2-BD59-A6C34878D82A}">
                    <a16:rowId xmlns:a16="http://schemas.microsoft.com/office/drawing/2014/main" val="4029903761"/>
                  </a:ext>
                </a:extLst>
              </a:tr>
            </a:tbl>
          </a:graphicData>
        </a:graphic>
      </p:graphicFrame>
      <p:sp>
        <p:nvSpPr>
          <p:cNvPr id="33" name="Text Placeholder 3">
            <a:extLst>
              <a:ext uri="{FF2B5EF4-FFF2-40B4-BE49-F238E27FC236}">
                <a16:creationId xmlns:a16="http://schemas.microsoft.com/office/drawing/2014/main" id="{9340370B-44A9-4E66-B52C-C8CF84969FE8}"/>
              </a:ext>
            </a:extLst>
          </p:cNvPr>
          <p:cNvSpPr txBox="1">
            <a:spLocks/>
          </p:cNvSpPr>
          <p:nvPr/>
        </p:nvSpPr>
        <p:spPr>
          <a:xfrm>
            <a:off x="9925483" y="2743805"/>
            <a:ext cx="158965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 </a:t>
            </a:r>
            <a:r>
              <a:rPr lang="en-US" sz="2400" err="1"/>
              <a:t>AliCloud</a:t>
            </a:r>
            <a:endParaRPr lang="en-US" sz="2400"/>
          </a:p>
        </p:txBody>
      </p:sp>
    </p:spTree>
    <p:extLst>
      <p:ext uri="{BB962C8B-B14F-4D97-AF65-F5344CB8AC3E}">
        <p14:creationId xmlns:p14="http://schemas.microsoft.com/office/powerpoint/2010/main" val="5328346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97034-D640-4FAB-B1EA-6878C1C5AB77}"/>
              </a:ext>
            </a:extLst>
          </p:cNvPr>
          <p:cNvSpPr/>
          <p:nvPr/>
        </p:nvSpPr>
        <p:spPr bwMode="auto">
          <a:xfrm>
            <a:off x="5405233" y="5110957"/>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State stores</a:t>
            </a:r>
          </a:p>
        </p:txBody>
      </p:sp>
      <p:sp>
        <p:nvSpPr>
          <p:cNvPr id="4" name="Rectangle 3">
            <a:extLst>
              <a:ext uri="{FF2B5EF4-FFF2-40B4-BE49-F238E27FC236}">
                <a16:creationId xmlns:a16="http://schemas.microsoft.com/office/drawing/2014/main" id="{83E15EB4-749F-4A43-BE66-E974A67966F3}"/>
              </a:ext>
            </a:extLst>
          </p:cNvPr>
          <p:cNvSpPr/>
          <p:nvPr/>
        </p:nvSpPr>
        <p:spPr bwMode="auto">
          <a:xfrm>
            <a:off x="5405233" y="6044184"/>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Publish &amp; subscribe</a:t>
            </a:r>
          </a:p>
        </p:txBody>
      </p:sp>
      <p:sp>
        <p:nvSpPr>
          <p:cNvPr id="5" name="Rectangle 4">
            <a:extLst>
              <a:ext uri="{FF2B5EF4-FFF2-40B4-BE49-F238E27FC236}">
                <a16:creationId xmlns:a16="http://schemas.microsoft.com/office/drawing/2014/main" id="{8E1984B2-FBB5-4ED3-94F3-26D42FBA1336}"/>
              </a:ext>
            </a:extLst>
          </p:cNvPr>
          <p:cNvSpPr/>
          <p:nvPr/>
        </p:nvSpPr>
        <p:spPr bwMode="auto">
          <a:xfrm>
            <a:off x="5405233" y="1163461"/>
            <a:ext cx="5047266" cy="81755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0000"/>
                </a:solidFill>
                <a:latin typeface="Segoe UI Semibold" panose="020B0702040204020203" pitchFamily="34" charset="0"/>
                <a:cs typeface="Segoe UI Semibold" panose="020B0702040204020203" pitchFamily="34" charset="0"/>
              </a:rPr>
              <a:t>B</a:t>
            </a:r>
            <a:r>
              <a:rPr kumimoji="0" lang="en-US" sz="1400" b="0" i="0" u="none" strike="noStrike" kern="1200" cap="none" spc="0" normalizeH="0" baseline="0" noProof="0" dirty="0" err="1">
                <a:ln>
                  <a:noFill/>
                </a:ln>
                <a:solidFill>
                  <a:srgbClr val="000000"/>
                </a:solidFill>
                <a:effectLst/>
                <a:uLnTx/>
                <a:uFillTx/>
                <a:latin typeface="Segoe UI Semibold" panose="020B0702040204020203" pitchFamily="34" charset="0"/>
                <a:ea typeface="+mn-ea"/>
                <a:cs typeface="Segoe UI Semibold" panose="020B0702040204020203" pitchFamily="34" charset="0"/>
              </a:rPr>
              <a:t>indings</a:t>
            </a:r>
            <a:endParaRPr kumimoji="0" lang="en-US" sz="14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77FD437C-195D-4E6B-8F21-9C12848BFF48}"/>
              </a:ext>
            </a:extLst>
          </p:cNvPr>
          <p:cNvPicPr>
            <a:picLocks noChangeAspect="1"/>
          </p:cNvPicPr>
          <p:nvPr/>
        </p:nvPicPr>
        <p:blipFill>
          <a:blip r:embed="rId2"/>
          <a:stretch>
            <a:fillRect/>
          </a:stretch>
        </p:blipFill>
        <p:spPr>
          <a:xfrm>
            <a:off x="9148059" y="6245010"/>
            <a:ext cx="486480" cy="412165"/>
          </a:xfrm>
          <a:prstGeom prst="rect">
            <a:avLst/>
          </a:prstGeom>
        </p:spPr>
      </p:pic>
      <p:pic>
        <p:nvPicPr>
          <p:cNvPr id="7" name="Picture 6">
            <a:extLst>
              <a:ext uri="{FF2B5EF4-FFF2-40B4-BE49-F238E27FC236}">
                <a16:creationId xmlns:a16="http://schemas.microsoft.com/office/drawing/2014/main" id="{BA4FE5B3-170F-4B74-B386-94B37B25D7A9}"/>
              </a:ext>
            </a:extLst>
          </p:cNvPr>
          <p:cNvPicPr>
            <a:picLocks noChangeAspect="1"/>
          </p:cNvPicPr>
          <p:nvPr/>
        </p:nvPicPr>
        <p:blipFill>
          <a:blip r:embed="rId2"/>
          <a:stretch>
            <a:fillRect/>
          </a:stretch>
        </p:blipFill>
        <p:spPr>
          <a:xfrm>
            <a:off x="7817700" y="5327245"/>
            <a:ext cx="486480" cy="412165"/>
          </a:xfrm>
          <a:prstGeom prst="rect">
            <a:avLst/>
          </a:prstGeom>
        </p:spPr>
      </p:pic>
      <p:pic>
        <p:nvPicPr>
          <p:cNvPr id="8" name="Picture 7">
            <a:extLst>
              <a:ext uri="{FF2B5EF4-FFF2-40B4-BE49-F238E27FC236}">
                <a16:creationId xmlns:a16="http://schemas.microsoft.com/office/drawing/2014/main" id="{382AE4C4-B8EF-458B-B27F-00152EC17745}"/>
              </a:ext>
            </a:extLst>
          </p:cNvPr>
          <p:cNvPicPr>
            <a:picLocks noChangeAspect="1"/>
          </p:cNvPicPr>
          <p:nvPr/>
        </p:nvPicPr>
        <p:blipFill>
          <a:blip r:embed="rId3"/>
          <a:stretch>
            <a:fillRect/>
          </a:stretch>
        </p:blipFill>
        <p:spPr>
          <a:xfrm>
            <a:off x="6605972" y="5323241"/>
            <a:ext cx="367514" cy="332433"/>
          </a:xfrm>
          <a:prstGeom prst="rect">
            <a:avLst/>
          </a:prstGeom>
        </p:spPr>
      </p:pic>
      <p:sp>
        <p:nvSpPr>
          <p:cNvPr id="9" name="Rectangle 8">
            <a:extLst>
              <a:ext uri="{FF2B5EF4-FFF2-40B4-BE49-F238E27FC236}">
                <a16:creationId xmlns:a16="http://schemas.microsoft.com/office/drawing/2014/main" id="{A3E4DB44-92F0-4572-956F-75A48E0DA962}"/>
              </a:ext>
            </a:extLst>
          </p:cNvPr>
          <p:cNvSpPr/>
          <p:nvPr/>
        </p:nvSpPr>
        <p:spPr>
          <a:xfrm>
            <a:off x="4634571" y="1635202"/>
            <a:ext cx="739857" cy="304699"/>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Scanning for events</a:t>
            </a:r>
          </a:p>
        </p:txBody>
      </p:sp>
      <p:grpSp>
        <p:nvGrpSpPr>
          <p:cNvPr id="83" name="Group 82">
            <a:extLst>
              <a:ext uri="{FF2B5EF4-FFF2-40B4-BE49-F238E27FC236}">
                <a16:creationId xmlns:a16="http://schemas.microsoft.com/office/drawing/2014/main" id="{D9033EB9-728D-41E7-B4E1-D8A462B4A80C}"/>
              </a:ext>
            </a:extLst>
          </p:cNvPr>
          <p:cNvGrpSpPr/>
          <p:nvPr/>
        </p:nvGrpSpPr>
        <p:grpSpPr>
          <a:xfrm>
            <a:off x="4339530" y="1493303"/>
            <a:ext cx="7027321" cy="1523506"/>
            <a:chOff x="4087741" y="1495233"/>
            <a:chExt cx="6982525" cy="1140410"/>
          </a:xfrm>
        </p:grpSpPr>
        <p:grpSp>
          <p:nvGrpSpPr>
            <p:cNvPr id="16" name="Group 15">
              <a:extLst>
                <a:ext uri="{FF2B5EF4-FFF2-40B4-BE49-F238E27FC236}">
                  <a16:creationId xmlns:a16="http://schemas.microsoft.com/office/drawing/2014/main" id="{CE4475D9-9AC1-4AA2-AC9C-93133CF7FFF9}"/>
                </a:ext>
              </a:extLst>
            </p:cNvPr>
            <p:cNvGrpSpPr/>
            <p:nvPr/>
          </p:nvGrpSpPr>
          <p:grpSpPr>
            <a:xfrm flipV="1">
              <a:off x="4087741" y="1504718"/>
              <a:ext cx="1084334" cy="1130925"/>
              <a:chOff x="9651813" y="3641556"/>
              <a:chExt cx="968598" cy="1077888"/>
            </a:xfrm>
          </p:grpSpPr>
          <p:cxnSp>
            <p:nvCxnSpPr>
              <p:cNvPr id="20" name="Straight Arrow Connector 19">
                <a:extLst>
                  <a:ext uri="{FF2B5EF4-FFF2-40B4-BE49-F238E27FC236}">
                    <a16:creationId xmlns:a16="http://schemas.microsoft.com/office/drawing/2014/main" id="{25850D2E-A9E6-4BE2-B2A8-F28FC61292BB}"/>
                  </a:ext>
                </a:extLst>
              </p:cNvPr>
              <p:cNvCxnSpPr>
                <a:cxnSpLocks/>
              </p:cNvCxnSpPr>
              <p:nvPr/>
            </p:nvCxnSpPr>
            <p:spPr>
              <a:xfrm flipH="1">
                <a:off x="9678185" y="364155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F430D0-8366-4B81-866A-10F5EE3B9F07}"/>
                  </a:ext>
                </a:extLst>
              </p:cNvPr>
              <p:cNvCxnSpPr>
                <a:cxnSpLocks/>
              </p:cNvCxnSpPr>
              <p:nvPr/>
            </p:nvCxnSpPr>
            <p:spPr>
              <a:xfrm flipV="1">
                <a:off x="9651813" y="4708633"/>
                <a:ext cx="968598" cy="6051"/>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2B9E6F1E-2FA1-4BFD-8353-B5D62A404AD9}"/>
                </a:ext>
              </a:extLst>
            </p:cNvPr>
            <p:cNvGrpSpPr/>
            <p:nvPr/>
          </p:nvGrpSpPr>
          <p:grpSpPr>
            <a:xfrm flipH="1" flipV="1">
              <a:off x="10182000" y="1495233"/>
              <a:ext cx="888266" cy="1135918"/>
              <a:chOff x="9680659" y="3645837"/>
              <a:chExt cx="943941" cy="1082647"/>
            </a:xfrm>
          </p:grpSpPr>
          <p:cxnSp>
            <p:nvCxnSpPr>
              <p:cNvPr id="18" name="Straight Arrow Connector 17">
                <a:extLst>
                  <a:ext uri="{FF2B5EF4-FFF2-40B4-BE49-F238E27FC236}">
                    <a16:creationId xmlns:a16="http://schemas.microsoft.com/office/drawing/2014/main" id="{8D05325F-9294-4D86-93F0-087F13419503}"/>
                  </a:ext>
                </a:extLst>
              </p:cNvPr>
              <p:cNvCxnSpPr>
                <a:cxnSpLocks/>
              </p:cNvCxnSpPr>
              <p:nvPr/>
            </p:nvCxnSpPr>
            <p:spPr>
              <a:xfrm>
                <a:off x="9680659" y="3645837"/>
                <a:ext cx="2033" cy="1082647"/>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C3C4BC-392B-42A0-9456-8241C75B6A04}"/>
                  </a:ext>
                </a:extLst>
              </p:cNvPr>
              <p:cNvCxnSpPr>
                <a:cxnSpLocks/>
              </p:cNvCxnSpPr>
              <p:nvPr/>
            </p:nvCxnSpPr>
            <p:spPr>
              <a:xfrm>
                <a:off x="9804482" y="4708633"/>
                <a:ext cx="820118"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FFE8B5D5-D244-48E3-8CC8-8619A0877464}"/>
              </a:ext>
            </a:extLst>
          </p:cNvPr>
          <p:cNvGrpSpPr/>
          <p:nvPr/>
        </p:nvGrpSpPr>
        <p:grpSpPr>
          <a:xfrm>
            <a:off x="4496647" y="4775771"/>
            <a:ext cx="6707475" cy="1704975"/>
            <a:chOff x="4246275" y="4352925"/>
            <a:chExt cx="6707475" cy="1704975"/>
          </a:xfrm>
        </p:grpSpPr>
        <p:cxnSp>
          <p:nvCxnSpPr>
            <p:cNvPr id="23" name="Straight Arrow Connector 22">
              <a:extLst>
                <a:ext uri="{FF2B5EF4-FFF2-40B4-BE49-F238E27FC236}">
                  <a16:creationId xmlns:a16="http://schemas.microsoft.com/office/drawing/2014/main" id="{CD95313A-8D5F-4AFB-8436-728A50E305BA}"/>
                </a:ext>
              </a:extLst>
            </p:cNvPr>
            <p:cNvCxnSpPr>
              <a:cxnSpLocks/>
            </p:cNvCxnSpPr>
            <p:nvPr/>
          </p:nvCxnSpPr>
          <p:spPr>
            <a:xfrm>
              <a:off x="4257503" y="4352925"/>
              <a:ext cx="0" cy="1704975"/>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F58D9C-7B85-4EA1-9E49-90C4E898634A}"/>
                </a:ext>
              </a:extLst>
            </p:cNvPr>
            <p:cNvCxnSpPr>
              <a:cxnSpLocks/>
            </p:cNvCxnSpPr>
            <p:nvPr/>
          </p:nvCxnSpPr>
          <p:spPr>
            <a:xfrm>
              <a:off x="4246275" y="6053774"/>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5D27C8-896E-4D67-8614-3A2EB1D099F5}"/>
                </a:ext>
              </a:extLst>
            </p:cNvPr>
            <p:cNvCxnSpPr>
              <a:cxnSpLocks/>
            </p:cNvCxnSpPr>
            <p:nvPr/>
          </p:nvCxnSpPr>
          <p:spPr>
            <a:xfrm>
              <a:off x="4246275"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8F81205-E2EC-4100-A7AA-CD2B14B31790}"/>
                </a:ext>
              </a:extLst>
            </p:cNvPr>
            <p:cNvGrpSpPr/>
            <p:nvPr/>
          </p:nvGrpSpPr>
          <p:grpSpPr>
            <a:xfrm>
              <a:off x="10209877" y="4352925"/>
              <a:ext cx="743873" cy="1692611"/>
              <a:chOff x="10209877" y="4352925"/>
              <a:chExt cx="929029" cy="1692611"/>
            </a:xfrm>
          </p:grpSpPr>
          <p:cxnSp>
            <p:nvCxnSpPr>
              <p:cNvPr id="25" name="Straight Arrow Connector 24">
                <a:extLst>
                  <a:ext uri="{FF2B5EF4-FFF2-40B4-BE49-F238E27FC236}">
                    <a16:creationId xmlns:a16="http://schemas.microsoft.com/office/drawing/2014/main" id="{D3E1A663-47E9-4AEB-85B2-47D991007D1A}"/>
                  </a:ext>
                </a:extLst>
              </p:cNvPr>
              <p:cNvCxnSpPr>
                <a:cxnSpLocks/>
              </p:cNvCxnSpPr>
              <p:nvPr/>
            </p:nvCxnSpPr>
            <p:spPr>
              <a:xfrm flipH="1">
                <a:off x="11127281" y="4352925"/>
                <a:ext cx="11625" cy="1692611"/>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01912A-5E0E-4B9B-BCD4-DCE04E030389}"/>
                  </a:ext>
                </a:extLst>
              </p:cNvPr>
              <p:cNvCxnSpPr>
                <a:cxnSpLocks/>
              </p:cNvCxnSpPr>
              <p:nvPr/>
            </p:nvCxnSpPr>
            <p:spPr>
              <a:xfrm flipH="1">
                <a:off x="10209877" y="6045536"/>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700521-F2FA-4521-B2BF-62D98C918336}"/>
                  </a:ext>
                </a:extLst>
              </p:cNvPr>
              <p:cNvCxnSpPr>
                <a:cxnSpLocks/>
              </p:cNvCxnSpPr>
              <p:nvPr/>
            </p:nvCxnSpPr>
            <p:spPr>
              <a:xfrm flipH="1">
                <a:off x="10209877"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CF455244-9E24-426C-8E86-01747361C9E3}"/>
              </a:ext>
            </a:extLst>
          </p:cNvPr>
          <p:cNvSpPr/>
          <p:nvPr/>
        </p:nvSpPr>
        <p:spPr>
          <a:xfrm>
            <a:off x="4616846" y="6193287"/>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Messaging</a:t>
            </a:r>
          </a:p>
        </p:txBody>
      </p:sp>
      <p:sp>
        <p:nvSpPr>
          <p:cNvPr id="30" name="Rectangle 29">
            <a:extLst>
              <a:ext uri="{FF2B5EF4-FFF2-40B4-BE49-F238E27FC236}">
                <a16:creationId xmlns:a16="http://schemas.microsoft.com/office/drawing/2014/main" id="{8C8F9B22-4CEA-4CAE-A225-02E78CDB02EF}"/>
              </a:ext>
            </a:extLst>
          </p:cNvPr>
          <p:cNvSpPr/>
          <p:nvPr/>
        </p:nvSpPr>
        <p:spPr>
          <a:xfrm>
            <a:off x="4616846" y="5174021"/>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Load and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save state</a:t>
            </a:r>
          </a:p>
        </p:txBody>
      </p:sp>
      <p:sp>
        <p:nvSpPr>
          <p:cNvPr id="31" name="TextBox 30">
            <a:extLst>
              <a:ext uri="{FF2B5EF4-FFF2-40B4-BE49-F238E27FC236}">
                <a16:creationId xmlns:a16="http://schemas.microsoft.com/office/drawing/2014/main" id="{02AF344B-E170-4F7F-A4BC-3B93221CABCF}"/>
              </a:ext>
            </a:extLst>
          </p:cNvPr>
          <p:cNvSpPr txBox="1"/>
          <p:nvPr/>
        </p:nvSpPr>
        <p:spPr>
          <a:xfrm>
            <a:off x="9009479" y="1733691"/>
            <a:ext cx="52578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GCP pub/sub</a:t>
            </a:r>
          </a:p>
        </p:txBody>
      </p:sp>
      <p:sp>
        <p:nvSpPr>
          <p:cNvPr id="32" name="TextBox 31">
            <a:extLst>
              <a:ext uri="{FF2B5EF4-FFF2-40B4-BE49-F238E27FC236}">
                <a16:creationId xmlns:a16="http://schemas.microsoft.com/office/drawing/2014/main" id="{E48C2F38-E526-4E2E-9AD4-647107184385}"/>
              </a:ext>
            </a:extLst>
          </p:cNvPr>
          <p:cNvSpPr txBox="1"/>
          <p:nvPr/>
        </p:nvSpPr>
        <p:spPr>
          <a:xfrm>
            <a:off x="9707628" y="6358759"/>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33" name="TextBox 32">
            <a:extLst>
              <a:ext uri="{FF2B5EF4-FFF2-40B4-BE49-F238E27FC236}">
                <a16:creationId xmlns:a16="http://schemas.microsoft.com/office/drawing/2014/main" id="{00AE318D-3A42-4D24-96CD-57734B5112F0}"/>
              </a:ext>
            </a:extLst>
          </p:cNvPr>
          <p:cNvSpPr txBox="1"/>
          <p:nvPr/>
        </p:nvSpPr>
        <p:spPr>
          <a:xfrm>
            <a:off x="9707628" y="5447221"/>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pic>
        <p:nvPicPr>
          <p:cNvPr id="34" name="Picture 33" descr="A close up of a box&#10;&#10;Description automatically generated">
            <a:extLst>
              <a:ext uri="{FF2B5EF4-FFF2-40B4-BE49-F238E27FC236}">
                <a16:creationId xmlns:a16="http://schemas.microsoft.com/office/drawing/2014/main" id="{4B4E5243-5AEC-4CD3-8333-7AE18FCF6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407" y="1269841"/>
            <a:ext cx="419916" cy="454911"/>
          </a:xfrm>
          <a:prstGeom prst="rect">
            <a:avLst/>
          </a:prstGeom>
        </p:spPr>
      </p:pic>
      <p:pic>
        <p:nvPicPr>
          <p:cNvPr id="35" name="Picture 34">
            <a:extLst>
              <a:ext uri="{FF2B5EF4-FFF2-40B4-BE49-F238E27FC236}">
                <a16:creationId xmlns:a16="http://schemas.microsoft.com/office/drawing/2014/main" id="{6A2C2DC4-2DC3-4573-8D9E-E8CE27ED207E}"/>
              </a:ext>
            </a:extLst>
          </p:cNvPr>
          <p:cNvPicPr>
            <a:picLocks noChangeAspect="1"/>
          </p:cNvPicPr>
          <p:nvPr/>
        </p:nvPicPr>
        <p:blipFill>
          <a:blip r:embed="rId5"/>
          <a:stretch>
            <a:fillRect/>
          </a:stretch>
        </p:blipFill>
        <p:spPr>
          <a:xfrm>
            <a:off x="9051132" y="1303111"/>
            <a:ext cx="442479" cy="442479"/>
          </a:xfrm>
          <a:prstGeom prst="rect">
            <a:avLst/>
          </a:prstGeom>
        </p:spPr>
      </p:pic>
      <p:sp>
        <p:nvSpPr>
          <p:cNvPr id="36" name="TextBox 35">
            <a:extLst>
              <a:ext uri="{FF2B5EF4-FFF2-40B4-BE49-F238E27FC236}">
                <a16:creationId xmlns:a16="http://schemas.microsoft.com/office/drawing/2014/main" id="{25483B7D-5DCF-4C02-9552-CA6438D28242}"/>
              </a:ext>
            </a:extLst>
          </p:cNvPr>
          <p:cNvSpPr txBox="1"/>
          <p:nvPr/>
        </p:nvSpPr>
        <p:spPr>
          <a:xfrm>
            <a:off x="8451012" y="1733691"/>
            <a:ext cx="376706"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AWS SQS</a:t>
            </a:r>
          </a:p>
        </p:txBody>
      </p:sp>
      <p:sp>
        <p:nvSpPr>
          <p:cNvPr id="37" name="TextBox 36">
            <a:extLst>
              <a:ext uri="{FF2B5EF4-FFF2-40B4-BE49-F238E27FC236}">
                <a16:creationId xmlns:a16="http://schemas.microsoft.com/office/drawing/2014/main" id="{8F4B0569-BCEB-456B-B251-76B20348C308}"/>
              </a:ext>
            </a:extLst>
          </p:cNvPr>
          <p:cNvSpPr txBox="1"/>
          <p:nvPr/>
        </p:nvSpPr>
        <p:spPr>
          <a:xfrm>
            <a:off x="7284158" y="1733691"/>
            <a:ext cx="40876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EventHub</a:t>
            </a:r>
          </a:p>
        </p:txBody>
      </p:sp>
      <p:sp>
        <p:nvSpPr>
          <p:cNvPr id="38" name="TextBox 37">
            <a:extLst>
              <a:ext uri="{FF2B5EF4-FFF2-40B4-BE49-F238E27FC236}">
                <a16:creationId xmlns:a16="http://schemas.microsoft.com/office/drawing/2014/main" id="{A02A3434-C371-4436-A24D-15BD1C30441C}"/>
              </a:ext>
            </a:extLst>
          </p:cNvPr>
          <p:cNvSpPr txBox="1"/>
          <p:nvPr/>
        </p:nvSpPr>
        <p:spPr>
          <a:xfrm>
            <a:off x="7939370" y="1733691"/>
            <a:ext cx="214802"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Kafka</a:t>
            </a:r>
          </a:p>
        </p:txBody>
      </p:sp>
      <p:pic>
        <p:nvPicPr>
          <p:cNvPr id="39" name="Picture 38" descr="A close up of a logo&#10;&#10;Description automatically generated">
            <a:extLst>
              <a:ext uri="{FF2B5EF4-FFF2-40B4-BE49-F238E27FC236}">
                <a16:creationId xmlns:a16="http://schemas.microsoft.com/office/drawing/2014/main" id="{EADAE8C5-DB57-476A-BA24-AEE3A85885E2}"/>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41391" y="1341508"/>
            <a:ext cx="210761" cy="342135"/>
          </a:xfrm>
          <a:prstGeom prst="rect">
            <a:avLst/>
          </a:prstGeom>
        </p:spPr>
      </p:pic>
      <p:sp>
        <p:nvSpPr>
          <p:cNvPr id="40" name="TextBox 39">
            <a:extLst>
              <a:ext uri="{FF2B5EF4-FFF2-40B4-BE49-F238E27FC236}">
                <a16:creationId xmlns:a16="http://schemas.microsoft.com/office/drawing/2014/main" id="{EE80FEF5-B59D-4C6A-8A88-86B716280E6E}"/>
              </a:ext>
            </a:extLst>
          </p:cNvPr>
          <p:cNvSpPr txBox="1"/>
          <p:nvPr/>
        </p:nvSpPr>
        <p:spPr>
          <a:xfrm>
            <a:off x="9709464" y="1460263"/>
            <a:ext cx="54123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41" name="TextBox 40">
            <a:extLst>
              <a:ext uri="{FF2B5EF4-FFF2-40B4-BE49-F238E27FC236}">
                <a16:creationId xmlns:a16="http://schemas.microsoft.com/office/drawing/2014/main" id="{C8A9C9E3-E4AC-4BB3-A049-5E19A1B05370}"/>
              </a:ext>
            </a:extLst>
          </p:cNvPr>
          <p:cNvSpPr txBox="1"/>
          <p:nvPr/>
        </p:nvSpPr>
        <p:spPr>
          <a:xfrm>
            <a:off x="7199746" y="5667363"/>
            <a:ext cx="577588" cy="10772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CosmosDB</a:t>
            </a:r>
            <a:endPar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TextBox 41">
            <a:extLst>
              <a:ext uri="{FF2B5EF4-FFF2-40B4-BE49-F238E27FC236}">
                <a16:creationId xmlns:a16="http://schemas.microsoft.com/office/drawing/2014/main" id="{CC46EF9F-ECB1-4DFC-B8A5-888D9A80DD03}"/>
              </a:ext>
            </a:extLst>
          </p:cNvPr>
          <p:cNvSpPr txBox="1"/>
          <p:nvPr/>
        </p:nvSpPr>
        <p:spPr>
          <a:xfrm>
            <a:off x="6410344" y="5667363"/>
            <a:ext cx="758770" cy="107722"/>
          </a:xfrm>
          <a:prstGeom prst="rect">
            <a:avLst/>
          </a:prstGeom>
          <a:noFill/>
        </p:spPr>
        <p:txBody>
          <a:bodyPr wrap="square" lIns="0" tIns="0" rIns="0" bIns="0" rtlCol="0">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AWS DynamoDB</a:t>
            </a:r>
          </a:p>
        </p:txBody>
      </p:sp>
      <p:pic>
        <p:nvPicPr>
          <p:cNvPr id="49" name="Graphic 48">
            <a:extLst>
              <a:ext uri="{FF2B5EF4-FFF2-40B4-BE49-F238E27FC236}">
                <a16:creationId xmlns:a16="http://schemas.microsoft.com/office/drawing/2014/main" id="{F1728CA2-D2F5-428A-82FE-859EAFEAA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169" y="1359847"/>
            <a:ext cx="332652" cy="332652"/>
          </a:xfrm>
          <a:prstGeom prst="rect">
            <a:avLst/>
          </a:prstGeom>
        </p:spPr>
      </p:pic>
      <p:pic>
        <p:nvPicPr>
          <p:cNvPr id="53" name="Graphic 52">
            <a:extLst>
              <a:ext uri="{FF2B5EF4-FFF2-40B4-BE49-F238E27FC236}">
                <a16:creationId xmlns:a16="http://schemas.microsoft.com/office/drawing/2014/main" id="{8CF102F8-C4B8-4333-9725-F52F4665B7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74660" y="5320590"/>
            <a:ext cx="330190" cy="330190"/>
          </a:xfrm>
          <a:prstGeom prst="rect">
            <a:avLst/>
          </a:prstGeom>
        </p:spPr>
      </p:pic>
      <p:sp>
        <p:nvSpPr>
          <p:cNvPr id="66" name="Rectangle 65">
            <a:extLst>
              <a:ext uri="{FF2B5EF4-FFF2-40B4-BE49-F238E27FC236}">
                <a16:creationId xmlns:a16="http://schemas.microsoft.com/office/drawing/2014/main" id="{9C320685-B7C8-4DD0-AA16-0D3F1ACCDE2E}"/>
              </a:ext>
            </a:extLst>
          </p:cNvPr>
          <p:cNvSpPr/>
          <p:nvPr/>
        </p:nvSpPr>
        <p:spPr>
          <a:xfrm>
            <a:off x="5598654" y="1636735"/>
            <a:ext cx="682879" cy="127784"/>
          </a:xfrm>
          <a:prstGeom prst="rect">
            <a:avLst/>
          </a:prstGeom>
        </p:spPr>
        <p:txBody>
          <a:bodyPr wrap="none" lIns="0" tIns="0" rIns="0" b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Input/output</a:t>
            </a:r>
          </a:p>
        </p:txBody>
      </p:sp>
      <p:pic>
        <p:nvPicPr>
          <p:cNvPr id="69" name="Picture 2" descr="Image result for rabbitmq logo">
            <a:extLst>
              <a:ext uri="{FF2B5EF4-FFF2-40B4-BE49-F238E27FC236}">
                <a16:creationId xmlns:a16="http://schemas.microsoft.com/office/drawing/2014/main" id="{8A387AE3-6E15-4DBA-82DC-B9D1C4855F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54387" y="6369654"/>
            <a:ext cx="847130" cy="1737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See the source image">
            <a:extLst>
              <a:ext uri="{FF2B5EF4-FFF2-40B4-BE49-F238E27FC236}">
                <a16:creationId xmlns:a16="http://schemas.microsoft.com/office/drawing/2014/main" id="{C53CFE0F-0975-4EEF-8454-A2ABE14CF6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8549" y="6302349"/>
            <a:ext cx="345707" cy="34570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Image result for Service Bus Logo">
            <a:extLst>
              <a:ext uri="{FF2B5EF4-FFF2-40B4-BE49-F238E27FC236}">
                <a16:creationId xmlns:a16="http://schemas.microsoft.com/office/drawing/2014/main" id="{6D62A17A-AD4D-48B5-811B-41661D1D82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08776" y="6282035"/>
            <a:ext cx="292273" cy="297255"/>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615DB39A-98EF-476E-9A62-D3D5DDFF71C6}"/>
              </a:ext>
            </a:extLst>
          </p:cNvPr>
          <p:cNvSpPr txBox="1"/>
          <p:nvPr/>
        </p:nvSpPr>
        <p:spPr>
          <a:xfrm>
            <a:off x="8663476" y="6586412"/>
            <a:ext cx="444031"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Service Bus</a:t>
            </a:r>
          </a:p>
        </p:txBody>
      </p:sp>
      <p:pic>
        <p:nvPicPr>
          <p:cNvPr id="73" name="Picture 12" descr="Image result for Cassandra Logo">
            <a:extLst>
              <a:ext uri="{FF2B5EF4-FFF2-40B4-BE49-F238E27FC236}">
                <a16:creationId xmlns:a16="http://schemas.microsoft.com/office/drawing/2014/main" id="{9D9E7975-8A4E-4631-93B9-5C90FDF6282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5472" y="5365665"/>
            <a:ext cx="351824" cy="322421"/>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252D4B5A-CCA7-4C6D-8C41-2C4BB3543677}"/>
              </a:ext>
            </a:extLst>
          </p:cNvPr>
          <p:cNvSpPr/>
          <p:nvPr/>
        </p:nvSpPr>
        <p:spPr>
          <a:xfrm>
            <a:off x="269663" y="434510"/>
            <a:ext cx="8159745" cy="1074140"/>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Semibold"/>
                <a:ea typeface="+mn-ea"/>
                <a:cs typeface="+mn-cs"/>
              </a:rPr>
              <a:t>Sidecars </a:t>
            </a:r>
            <a:r>
              <a:rPr kumimoji="0" lang="zh-CN" altLang="en-US" sz="3600" b="0" i="0" u="none" strike="noStrike" kern="1200" cap="none" spc="0" normalizeH="0" baseline="0" noProof="0" dirty="0">
                <a:ln>
                  <a:noFill/>
                </a:ln>
                <a:solidFill>
                  <a:srgbClr val="000000"/>
                </a:solidFill>
                <a:effectLst/>
                <a:uLnTx/>
                <a:uFillTx/>
                <a:latin typeface="Segoe UI Semibold"/>
                <a:ea typeface="+mn-ea"/>
                <a:cs typeface="+mn-cs"/>
              </a:rPr>
              <a:t>和</a:t>
            </a:r>
            <a:r>
              <a:rPr kumimoji="0" lang="en-US" sz="3600" b="0" i="0" u="none" strike="noStrike" kern="1200" cap="none" spc="0" normalizeH="0" noProof="0" dirty="0">
                <a:ln>
                  <a:noFill/>
                </a:ln>
                <a:solidFill>
                  <a:srgbClr val="000000"/>
                </a:solidFill>
                <a:effectLst/>
                <a:uLnTx/>
                <a:uFillTx/>
                <a:latin typeface="Segoe UI Semibold"/>
                <a:ea typeface="+mn-ea"/>
                <a:cs typeface="+mn-cs"/>
              </a:rPr>
              <a:t> </a:t>
            </a:r>
          </a:p>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a:solidFill>
                  <a:srgbClr val="000000"/>
                </a:solidFill>
                <a:latin typeface="Segoe UI Semibold"/>
              </a:rPr>
              <a:t>components</a:t>
            </a:r>
            <a:endParaRPr kumimoji="0" lang="en-US" sz="3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61" name="Group 60">
            <a:extLst>
              <a:ext uri="{FF2B5EF4-FFF2-40B4-BE49-F238E27FC236}">
                <a16:creationId xmlns:a16="http://schemas.microsoft.com/office/drawing/2014/main" id="{61AEEFD4-E4A0-1548-B9A6-5A5047CC4041}"/>
              </a:ext>
            </a:extLst>
          </p:cNvPr>
          <p:cNvGrpSpPr/>
          <p:nvPr/>
        </p:nvGrpSpPr>
        <p:grpSpPr>
          <a:xfrm>
            <a:off x="834572" y="2137629"/>
            <a:ext cx="11022583" cy="2816560"/>
            <a:chOff x="834572" y="2137629"/>
            <a:chExt cx="11022583" cy="2816560"/>
          </a:xfrm>
        </p:grpSpPr>
        <p:sp>
          <p:nvSpPr>
            <p:cNvPr id="10" name="Rectangle 9">
              <a:extLst>
                <a:ext uri="{FF2B5EF4-FFF2-40B4-BE49-F238E27FC236}">
                  <a16:creationId xmlns:a16="http://schemas.microsoft.com/office/drawing/2014/main" id="{D4C08D80-F694-4A7B-9FE4-42A957F6D60C}"/>
                </a:ext>
              </a:extLst>
            </p:cNvPr>
            <p:cNvSpPr/>
            <p:nvPr/>
          </p:nvSpPr>
          <p:spPr bwMode="auto">
            <a:xfrm>
              <a:off x="834572" y="2137629"/>
              <a:ext cx="11022583" cy="281656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bold"/>
                <a:ea typeface="+mn-ea"/>
                <a:cs typeface="Segoe UI" pitchFamily="34" charset="0"/>
              </a:endParaRPr>
            </a:p>
          </p:txBody>
        </p:sp>
        <p:sp>
          <p:nvSpPr>
            <p:cNvPr id="11" name="Rectangle 10">
              <a:extLst>
                <a:ext uri="{FF2B5EF4-FFF2-40B4-BE49-F238E27FC236}">
                  <a16:creationId xmlns:a16="http://schemas.microsoft.com/office/drawing/2014/main" id="{6BFF64D8-AF49-40CC-828D-ED480B0832BB}"/>
                </a:ext>
              </a:extLst>
            </p:cNvPr>
            <p:cNvSpPr/>
            <p:nvPr/>
          </p:nvSpPr>
          <p:spPr>
            <a:xfrm>
              <a:off x="8603162" y="3493368"/>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2" name="Straight Arrow Connector 11">
              <a:extLst>
                <a:ext uri="{FF2B5EF4-FFF2-40B4-BE49-F238E27FC236}">
                  <a16:creationId xmlns:a16="http://schemas.microsoft.com/office/drawing/2014/main" id="{D36D6F26-C0BE-454B-96D9-206E5C4ECBB1}"/>
                </a:ext>
              </a:extLst>
            </p:cNvPr>
            <p:cNvCxnSpPr>
              <a:cxnSpLocks/>
            </p:cNvCxnSpPr>
            <p:nvPr/>
          </p:nvCxnSpPr>
          <p:spPr>
            <a:xfrm>
              <a:off x="8576857" y="3891635"/>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53227B-BA9B-4273-BCD8-613D8D62AE3E}"/>
                </a:ext>
              </a:extLst>
            </p:cNvPr>
            <p:cNvSpPr/>
            <p:nvPr/>
          </p:nvSpPr>
          <p:spPr>
            <a:xfrm>
              <a:off x="3055621" y="3218753"/>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4" name="Straight Arrow Connector 13">
              <a:extLst>
                <a:ext uri="{FF2B5EF4-FFF2-40B4-BE49-F238E27FC236}">
                  <a16:creationId xmlns:a16="http://schemas.microsoft.com/office/drawing/2014/main" id="{2120D49E-AB49-4DFD-AB34-2724E47EC851}"/>
                </a:ext>
              </a:extLst>
            </p:cNvPr>
            <p:cNvCxnSpPr>
              <a:cxnSpLocks/>
            </p:cNvCxnSpPr>
            <p:nvPr/>
          </p:nvCxnSpPr>
          <p:spPr>
            <a:xfrm>
              <a:off x="3029316" y="3617020"/>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5">
              <a:extLst>
                <a:ext uri="{FF2B5EF4-FFF2-40B4-BE49-F238E27FC236}">
                  <a16:creationId xmlns:a16="http://schemas.microsoft.com/office/drawing/2014/main" id="{389633E0-C96B-4D2B-8C78-959E5A759869}"/>
                </a:ext>
              </a:extLst>
            </p:cNvPr>
            <p:cNvSpPr/>
            <p:nvPr/>
          </p:nvSpPr>
          <p:spPr bwMode="auto">
            <a:xfrm>
              <a:off x="4221096" y="3063483"/>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p:txBody>
        </p:sp>
        <p:sp>
          <p:nvSpPr>
            <p:cNvPr id="47" name="Rounded Rectangle 5">
              <a:extLst>
                <a:ext uri="{FF2B5EF4-FFF2-40B4-BE49-F238E27FC236}">
                  <a16:creationId xmlns:a16="http://schemas.microsoft.com/office/drawing/2014/main" id="{90285227-345B-44E5-BE50-2BB60FC9B68C}"/>
                </a:ext>
              </a:extLst>
            </p:cNvPr>
            <p:cNvSpPr/>
            <p:nvPr/>
          </p:nvSpPr>
          <p:spPr bwMode="auto">
            <a:xfrm>
              <a:off x="9830638" y="3089529"/>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grpSp>
          <p:nvGrpSpPr>
            <p:cNvPr id="50" name="Group 49">
              <a:extLst>
                <a:ext uri="{FF2B5EF4-FFF2-40B4-BE49-F238E27FC236}">
                  <a16:creationId xmlns:a16="http://schemas.microsoft.com/office/drawing/2014/main" id="{BED798C7-5F43-471B-B5FC-1E36A47339A7}"/>
                </a:ext>
              </a:extLst>
            </p:cNvPr>
            <p:cNvGrpSpPr/>
            <p:nvPr/>
          </p:nvGrpSpPr>
          <p:grpSpPr>
            <a:xfrm>
              <a:off x="6719928"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1" name="Rounded Rectangle 5">
                <a:extLst>
                  <a:ext uri="{FF2B5EF4-FFF2-40B4-BE49-F238E27FC236}">
                    <a16:creationId xmlns:a16="http://schemas.microsoft.com/office/drawing/2014/main" id="{DD77DEF4-73C2-4A7E-ABE7-1522B9FE4AED}"/>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B</a:t>
                </a:r>
              </a:p>
            </p:txBody>
          </p:sp>
          <p:pic>
            <p:nvPicPr>
              <p:cNvPr id="52" name="Graphic 51">
                <a:extLst>
                  <a:ext uri="{FF2B5EF4-FFF2-40B4-BE49-F238E27FC236}">
                    <a16:creationId xmlns:a16="http://schemas.microsoft.com/office/drawing/2014/main" id="{B5C71794-E32E-4F90-80ED-1CE15FAA6D94}"/>
                  </a:ext>
                </a:extLst>
              </p:cNvPr>
              <p:cNvPicPr>
                <a:picLocks noChangeAspect="1"/>
              </p:cNvPicPr>
              <p:nvPr/>
            </p:nvPicPr>
            <p:blipFill>
              <a:blip r:embed="rId15"/>
              <a:srcRect/>
              <a:stretch/>
            </p:blipFill>
            <p:spPr>
              <a:xfrm>
                <a:off x="7078652" y="3303432"/>
                <a:ext cx="519168" cy="310059"/>
              </a:xfrm>
              <a:prstGeom prst="rect">
                <a:avLst/>
              </a:prstGeom>
              <a:grpFill/>
            </p:spPr>
          </p:pic>
        </p:grpSp>
        <p:grpSp>
          <p:nvGrpSpPr>
            <p:cNvPr id="54" name="Group 53">
              <a:extLst>
                <a:ext uri="{FF2B5EF4-FFF2-40B4-BE49-F238E27FC236}">
                  <a16:creationId xmlns:a16="http://schemas.microsoft.com/office/drawing/2014/main" id="{F5F08E53-3273-4004-B556-A81353DED661}"/>
                </a:ext>
              </a:extLst>
            </p:cNvPr>
            <p:cNvGrpSpPr/>
            <p:nvPr/>
          </p:nvGrpSpPr>
          <p:grpSpPr>
            <a:xfrm>
              <a:off x="1146082"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5" name="Rounded Rectangle 5">
                <a:extLst>
                  <a:ext uri="{FF2B5EF4-FFF2-40B4-BE49-F238E27FC236}">
                    <a16:creationId xmlns:a16="http://schemas.microsoft.com/office/drawing/2014/main" id="{9A276B59-64FE-40FA-B6F2-328B6D6746D0}"/>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A</a:t>
                </a:r>
              </a:p>
            </p:txBody>
          </p:sp>
          <p:pic>
            <p:nvPicPr>
              <p:cNvPr id="56" name="Graphic 55">
                <a:extLst>
                  <a:ext uri="{FF2B5EF4-FFF2-40B4-BE49-F238E27FC236}">
                    <a16:creationId xmlns:a16="http://schemas.microsoft.com/office/drawing/2014/main" id="{F1E81F56-E909-4270-B891-92FC68B4ECDF}"/>
                  </a:ext>
                </a:extLst>
              </p:cNvPr>
              <p:cNvPicPr>
                <a:picLocks noChangeAspect="1"/>
              </p:cNvPicPr>
              <p:nvPr/>
            </p:nvPicPr>
            <p:blipFill>
              <a:blip r:embed="rId15"/>
              <a:srcRect/>
              <a:stretch/>
            </p:blipFill>
            <p:spPr>
              <a:xfrm>
                <a:off x="7078652" y="3303432"/>
                <a:ext cx="519168" cy="310059"/>
              </a:xfrm>
              <a:prstGeom prst="rect">
                <a:avLst/>
              </a:prstGeom>
              <a:grpFill/>
            </p:spPr>
          </p:pic>
        </p:grpSp>
        <p:pic>
          <p:nvPicPr>
            <p:cNvPr id="79" name="Graphic 78">
              <a:extLst>
                <a:ext uri="{FF2B5EF4-FFF2-40B4-BE49-F238E27FC236}">
                  <a16:creationId xmlns:a16="http://schemas.microsoft.com/office/drawing/2014/main" id="{5E00094E-8B24-41A1-A727-A2B1D082AFF5}"/>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4618661" y="3521614"/>
              <a:ext cx="880453" cy="685677"/>
            </a:xfrm>
            <a:prstGeom prst="rect">
              <a:avLst/>
            </a:prstGeom>
          </p:spPr>
        </p:pic>
        <p:pic>
          <p:nvPicPr>
            <p:cNvPr id="80" name="Graphic 79">
              <a:extLst>
                <a:ext uri="{FF2B5EF4-FFF2-40B4-BE49-F238E27FC236}">
                  <a16:creationId xmlns:a16="http://schemas.microsoft.com/office/drawing/2014/main" id="{DA225AA3-F9EC-4E21-8DC3-2C4DF4259997}"/>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10228204" y="3582932"/>
              <a:ext cx="880453" cy="685677"/>
            </a:xfrm>
            <a:prstGeom prst="rect">
              <a:avLst/>
            </a:prstGeom>
          </p:spPr>
        </p:pic>
        <p:sp>
          <p:nvSpPr>
            <p:cNvPr id="2" name="Rectangle 1">
              <a:extLst>
                <a:ext uri="{FF2B5EF4-FFF2-40B4-BE49-F238E27FC236}">
                  <a16:creationId xmlns:a16="http://schemas.microsoft.com/office/drawing/2014/main" id="{6A9DB971-463C-4429-B293-E5B4861032B4}"/>
                </a:ext>
              </a:extLst>
            </p:cNvPr>
            <p:cNvSpPr/>
            <p:nvPr/>
          </p:nvSpPr>
          <p:spPr>
            <a:xfrm>
              <a:off x="1057707" y="2532547"/>
              <a:ext cx="1386918" cy="369332"/>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Semibold"/>
                  <a:ea typeface="+mn-ea"/>
                  <a:cs typeface="Segoe UI" pitchFamily="34" charset="0"/>
                </a:rPr>
                <a:t>Application</a:t>
              </a:r>
            </a:p>
          </p:txBody>
        </p:sp>
        <p:sp>
          <p:nvSpPr>
            <p:cNvPr id="64" name="Rectangle 63">
              <a:extLst>
                <a:ext uri="{FF2B5EF4-FFF2-40B4-BE49-F238E27FC236}">
                  <a16:creationId xmlns:a16="http://schemas.microsoft.com/office/drawing/2014/main" id="{1823BABD-60F7-43BA-8AB1-69B286D2E0DF}"/>
                </a:ext>
              </a:extLst>
            </p:cNvPr>
            <p:cNvSpPr/>
            <p:nvPr/>
          </p:nvSpPr>
          <p:spPr>
            <a:xfrm>
              <a:off x="4597961"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sp>
          <p:nvSpPr>
            <p:cNvPr id="65" name="Rectangle 64">
              <a:extLst>
                <a:ext uri="{FF2B5EF4-FFF2-40B4-BE49-F238E27FC236}">
                  <a16:creationId xmlns:a16="http://schemas.microsoft.com/office/drawing/2014/main" id="{5A40FFD1-B487-456A-A914-99C4CD621AB1}"/>
                </a:ext>
              </a:extLst>
            </p:cNvPr>
            <p:cNvSpPr/>
            <p:nvPr/>
          </p:nvSpPr>
          <p:spPr>
            <a:xfrm>
              <a:off x="10275269"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cxnSp>
          <p:nvCxnSpPr>
            <p:cNvPr id="67" name="Straight Arrow Connector 66">
              <a:extLst>
                <a:ext uri="{FF2B5EF4-FFF2-40B4-BE49-F238E27FC236}">
                  <a16:creationId xmlns:a16="http://schemas.microsoft.com/office/drawing/2014/main" id="{C41A410F-72FD-4290-B8DE-636B31274D76}"/>
                </a:ext>
              </a:extLst>
            </p:cNvPr>
            <p:cNvCxnSpPr>
              <a:cxnSpLocks/>
              <a:stCxn id="47" idx="0"/>
            </p:cNvCxnSpPr>
            <p:nvPr/>
          </p:nvCxnSpPr>
          <p:spPr>
            <a:xfrm flipV="1">
              <a:off x="10668431" y="2746262"/>
              <a:ext cx="0" cy="343267"/>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8E576A5-3586-449E-8858-DBC0B1CB5DAD}"/>
                </a:ext>
              </a:extLst>
            </p:cNvPr>
            <p:cNvCxnSpPr>
              <a:cxnSpLocks/>
            </p:cNvCxnSpPr>
            <p:nvPr/>
          </p:nvCxnSpPr>
          <p:spPr>
            <a:xfrm>
              <a:off x="5111693" y="2723199"/>
              <a:ext cx="5556738" cy="23063"/>
            </a:xfrm>
            <a:prstGeom prst="straightConnector1">
              <a:avLst/>
            </a:prstGeom>
            <a:ln w="1905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19F92F4-F3FE-433F-8C55-178C4B7D67ED}"/>
                </a:ext>
              </a:extLst>
            </p:cNvPr>
            <p:cNvCxnSpPr>
              <a:cxnSpLocks/>
            </p:cNvCxnSpPr>
            <p:nvPr/>
          </p:nvCxnSpPr>
          <p:spPr>
            <a:xfrm flipV="1">
              <a:off x="5111693" y="2717213"/>
              <a:ext cx="0" cy="346270"/>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24887B-3B85-40BA-BD54-756DE487477D}"/>
                </a:ext>
              </a:extLst>
            </p:cNvPr>
            <p:cNvSpPr/>
            <p:nvPr/>
          </p:nvSpPr>
          <p:spPr>
            <a:xfrm>
              <a:off x="6146718" y="2490256"/>
              <a:ext cx="2609367" cy="152349"/>
            </a:xfrm>
            <a:prstGeom prst="rect">
              <a:avLst/>
            </a:prstGeom>
            <a:noFill/>
          </p:spPr>
          <p:txBody>
            <a:bodyPr wrap="square" lIns="0" tIns="0" rIns="0" bIns="0">
              <a:spAutoFit/>
            </a:bodyPr>
            <a:lstStyle/>
            <a:p>
              <a:pPr lvl="0" algn="r">
                <a:lnSpc>
                  <a:spcPct val="90000"/>
                </a:lnSpc>
                <a:defRPr/>
              </a:pPr>
              <a:r>
                <a:rPr lang="en-US" sz="1100">
                  <a:solidFill>
                    <a:srgbClr val="0078D4"/>
                  </a:solidFill>
                  <a:cs typeface="Segoe UI" pitchFamily="34" charset="0"/>
                </a:rPr>
                <a:t>Secure communication with </a:t>
              </a:r>
              <a:r>
                <a:rPr lang="en-US" sz="1100" err="1">
                  <a:solidFill>
                    <a:srgbClr val="0078D4"/>
                  </a:solidFill>
                  <a:cs typeface="Segoe UI" pitchFamily="34" charset="0"/>
                </a:rPr>
                <a:t>mTLS</a:t>
              </a:r>
              <a:endParaRPr lang="en-US" sz="1100">
                <a:solidFill>
                  <a:srgbClr val="0078D4"/>
                </a:solidFill>
                <a:cs typeface="Segoe UI" pitchFamily="34" charset="0"/>
              </a:endParaRPr>
            </a:p>
          </p:txBody>
        </p:sp>
        <p:sp>
          <p:nvSpPr>
            <p:cNvPr id="15" name="Rectangle 14">
              <a:extLst>
                <a:ext uri="{FF2B5EF4-FFF2-40B4-BE49-F238E27FC236}">
                  <a16:creationId xmlns:a16="http://schemas.microsoft.com/office/drawing/2014/main" id="{56675244-4685-43DF-8B29-64CB052D1614}"/>
                </a:ext>
              </a:extLst>
            </p:cNvPr>
            <p:cNvSpPr/>
            <p:nvPr/>
          </p:nvSpPr>
          <p:spPr>
            <a:xfrm>
              <a:off x="3042384" y="3971320"/>
              <a:ext cx="1027269" cy="424732"/>
            </a:xfrm>
            <a:prstGeom prst="rect">
              <a:avLst/>
            </a:prstGeom>
          </p:spPr>
          <p:txBody>
            <a:bodyPr wrap="none">
              <a:spAutoFit/>
            </a:bodyPr>
            <a:lstStyle/>
            <a:p>
              <a:pPr lvl="0" algn="r">
                <a:lnSpc>
                  <a:spcPct val="90000"/>
                </a:lnSpc>
                <a:defRPr/>
              </a:pPr>
              <a:r>
                <a:rPr lang="en-US" sz="1200" dirty="0">
                  <a:solidFill>
                    <a:srgbClr val="0078D4"/>
                  </a:solidFill>
                  <a:cs typeface="Segoe UI" pitchFamily="34" charset="0"/>
                </a:rPr>
                <a:t>Tracing, logs</a:t>
              </a:r>
            </a:p>
            <a:p>
              <a:pPr lvl="0" algn="r">
                <a:lnSpc>
                  <a:spcPct val="90000"/>
                </a:lnSpc>
                <a:defRPr/>
              </a:pPr>
              <a:r>
                <a:rPr lang="en-US" sz="1200" dirty="0">
                  <a:solidFill>
                    <a:srgbClr val="0078D4"/>
                  </a:solidFill>
                  <a:cs typeface="Segoe UI" pitchFamily="34" charset="0"/>
                </a:rPr>
                <a:t> and metrics</a:t>
              </a:r>
            </a:p>
          </p:txBody>
        </p:sp>
        <p:sp>
          <p:nvSpPr>
            <p:cNvPr id="75" name="Rectangle 74">
              <a:extLst>
                <a:ext uri="{FF2B5EF4-FFF2-40B4-BE49-F238E27FC236}">
                  <a16:creationId xmlns:a16="http://schemas.microsoft.com/office/drawing/2014/main" id="{6D323DF2-BA55-4B37-B639-31A8730FC825}"/>
                </a:ext>
              </a:extLst>
            </p:cNvPr>
            <p:cNvSpPr/>
            <p:nvPr/>
          </p:nvSpPr>
          <p:spPr>
            <a:xfrm>
              <a:off x="8634424" y="4009132"/>
              <a:ext cx="1027269" cy="424732"/>
            </a:xfrm>
            <a:prstGeom prst="rect">
              <a:avLst/>
            </a:prstGeom>
          </p:spPr>
          <p:txBody>
            <a:bodyPr wrap="none">
              <a:spAutoFit/>
            </a:bodyPr>
            <a:lstStyle/>
            <a:p>
              <a:pPr lvl="0" algn="r">
                <a:lnSpc>
                  <a:spcPct val="90000"/>
                </a:lnSpc>
                <a:defRPr/>
              </a:pPr>
              <a:r>
                <a:rPr lang="en-US" sz="1200">
                  <a:solidFill>
                    <a:srgbClr val="0078D4"/>
                  </a:solidFill>
                  <a:cs typeface="Segoe UI" pitchFamily="34" charset="0"/>
                </a:rPr>
                <a:t>Tracing, logs</a:t>
              </a:r>
            </a:p>
            <a:p>
              <a:pPr lvl="0" algn="r">
                <a:lnSpc>
                  <a:spcPct val="90000"/>
                </a:lnSpc>
                <a:defRPr/>
              </a:pPr>
              <a:r>
                <a:rPr lang="en-US" sz="1200">
                  <a:solidFill>
                    <a:srgbClr val="0078D4"/>
                  </a:solidFill>
                  <a:cs typeface="Segoe UI" pitchFamily="34" charset="0"/>
                </a:rPr>
                <a:t> and metrics</a:t>
              </a:r>
            </a:p>
          </p:txBody>
        </p:sp>
      </p:grpSp>
      <p:pic>
        <p:nvPicPr>
          <p:cNvPr id="1028" name="Picture 4" descr="Image result for GCP firebase logo">
            <a:extLst>
              <a:ext uri="{FF2B5EF4-FFF2-40B4-BE49-F238E27FC236}">
                <a16:creationId xmlns:a16="http://schemas.microsoft.com/office/drawing/2014/main" id="{EACC36A8-9005-4F6F-BFAE-21C26F532A8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86849" y="5388214"/>
            <a:ext cx="774844" cy="29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lio logo">
            <a:extLst>
              <a:ext uri="{FF2B5EF4-FFF2-40B4-BE49-F238E27FC236}">
                <a16:creationId xmlns:a16="http://schemas.microsoft.com/office/drawing/2014/main" id="{B988DDEC-09A2-4F9D-9FFF-997E659EF9A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97934" y="1204889"/>
            <a:ext cx="792903" cy="7536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097976D-440D-4AE2-A23E-728FD290636F}"/>
              </a:ext>
            </a:extLst>
          </p:cNvPr>
          <p:cNvSpPr/>
          <p:nvPr/>
        </p:nvSpPr>
        <p:spPr bwMode="auto">
          <a:xfrm>
            <a:off x="6441518" y="176397"/>
            <a:ext cx="2706541" cy="848435"/>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109728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rPr>
              <a:t>Observability</a:t>
            </a:r>
          </a:p>
          <a:p>
            <a:pPr marL="0" marR="0" lvl="0" indent="0" algn="l" defTabSz="932472" rtl="0" eaLnBrk="1" fontAlgn="base" latinLnBrk="0" hangingPunct="1">
              <a:lnSpc>
                <a:spcPct val="100000"/>
              </a:lnSpc>
              <a:spcBef>
                <a:spcPct val="0"/>
              </a:spcBef>
              <a:spcAft>
                <a:spcPct val="0"/>
              </a:spcAft>
              <a:buClrTx/>
              <a:buSzTx/>
              <a:buFontTx/>
              <a:buNone/>
              <a:tabLst/>
              <a:defRPr/>
            </a:pPr>
            <a:endParaRPr lang="en-US" sz="1200" dirty="0">
              <a:solidFill>
                <a:srgbClr val="000000"/>
              </a:solidFill>
              <a:latin typeface="Segoe UI Semibold" panose="020B0702040204020203" pitchFamily="34" charset="0"/>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43" name="Graphic 42">
            <a:extLst>
              <a:ext uri="{FF2B5EF4-FFF2-40B4-BE49-F238E27FC236}">
                <a16:creationId xmlns:a16="http://schemas.microsoft.com/office/drawing/2014/main" id="{8D6FC6DD-13F6-4FC3-8647-99F7B770715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595782" y="472924"/>
            <a:ext cx="384006" cy="380666"/>
          </a:xfrm>
          <a:prstGeom prst="rect">
            <a:avLst/>
          </a:prstGeom>
        </p:spPr>
      </p:pic>
      <p:pic>
        <p:nvPicPr>
          <p:cNvPr id="45" name="Graphic 44">
            <a:extLst>
              <a:ext uri="{FF2B5EF4-FFF2-40B4-BE49-F238E27FC236}">
                <a16:creationId xmlns:a16="http://schemas.microsoft.com/office/drawing/2014/main" id="{DEDBE1B0-0F88-4ED3-8D2E-76CAD5471F5B}"/>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7278104" y="462197"/>
            <a:ext cx="384006" cy="384006"/>
          </a:xfrm>
          <a:prstGeom prst="rect">
            <a:avLst/>
          </a:prstGeom>
        </p:spPr>
      </p:pic>
      <p:pic>
        <p:nvPicPr>
          <p:cNvPr id="46" name="Picture 16" descr="Image result for Zipkin logo">
            <a:extLst>
              <a:ext uri="{FF2B5EF4-FFF2-40B4-BE49-F238E27FC236}">
                <a16:creationId xmlns:a16="http://schemas.microsoft.com/office/drawing/2014/main" id="{9E3A20E6-2679-498E-81F7-9B6CB2E3B2A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95522" y="489678"/>
            <a:ext cx="543730" cy="320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See the source image">
            <a:extLst>
              <a:ext uri="{FF2B5EF4-FFF2-40B4-BE49-F238E27FC236}">
                <a16:creationId xmlns:a16="http://schemas.microsoft.com/office/drawing/2014/main" id="{9D187ADA-DF26-451E-A61C-EDF5235F8FA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08132" y="389687"/>
            <a:ext cx="489648" cy="48964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5FCF44BD-6534-4D07-BF4D-AF39401C1A93}"/>
              </a:ext>
            </a:extLst>
          </p:cNvPr>
          <p:cNvSpPr txBox="1"/>
          <p:nvPr/>
        </p:nvSpPr>
        <p:spPr>
          <a:xfrm>
            <a:off x="6507921" y="883933"/>
            <a:ext cx="541815"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Prometheus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8" name="TextBox 57">
            <a:extLst>
              <a:ext uri="{FF2B5EF4-FFF2-40B4-BE49-F238E27FC236}">
                <a16:creationId xmlns:a16="http://schemas.microsoft.com/office/drawing/2014/main" id="{703E9333-4CE7-41BD-8887-4742963A07FC}"/>
              </a:ext>
            </a:extLst>
          </p:cNvPr>
          <p:cNvSpPr txBox="1"/>
          <p:nvPr/>
        </p:nvSpPr>
        <p:spPr>
          <a:xfrm>
            <a:off x="7195813" y="873962"/>
            <a:ext cx="573875" cy="123111"/>
          </a:xfrm>
          <a:prstGeom prst="rect">
            <a:avLst/>
          </a:prstGeom>
          <a:noFill/>
        </p:spPr>
        <p:txBody>
          <a:bodyPr wrap="none" lIns="0" tIns="0" rIns="0" bIns="0" rtlCol="0">
            <a:spAutoFit/>
          </a:bodyPr>
          <a:lstStyle/>
          <a:p>
            <a:pPr lvl="0" algn="ctr" defTabSz="914367"/>
            <a:r>
              <a:rPr lang="en-US" sz="800" err="1">
                <a:solidFill>
                  <a:srgbClr val="000000"/>
                </a:solidFill>
                <a:ea typeface="Segoe UI" pitchFamily="34" charset="0"/>
                <a:cs typeface="Segoe UI" pitchFamily="34" charset="0"/>
              </a:rPr>
              <a:t>AppInsightts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9" name="TextBox 58">
            <a:extLst>
              <a:ext uri="{FF2B5EF4-FFF2-40B4-BE49-F238E27FC236}">
                <a16:creationId xmlns:a16="http://schemas.microsoft.com/office/drawing/2014/main" id="{0FF13817-8F04-452B-836A-11D484C32A93}"/>
              </a:ext>
            </a:extLst>
          </p:cNvPr>
          <p:cNvSpPr txBox="1"/>
          <p:nvPr/>
        </p:nvSpPr>
        <p:spPr>
          <a:xfrm>
            <a:off x="8599202" y="871256"/>
            <a:ext cx="291747"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Jaeger</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8698CBFF-231B-4602-AD01-9F90B44E2B96}"/>
              </a:ext>
            </a:extLst>
          </p:cNvPr>
          <p:cNvGrpSpPr/>
          <p:nvPr/>
        </p:nvGrpSpPr>
        <p:grpSpPr>
          <a:xfrm>
            <a:off x="4372254" y="600614"/>
            <a:ext cx="6992672" cy="2434609"/>
            <a:chOff x="3085098" y="1502897"/>
            <a:chExt cx="7875310" cy="1137740"/>
          </a:xfrm>
        </p:grpSpPr>
        <p:grpSp>
          <p:nvGrpSpPr>
            <p:cNvPr id="93" name="Group 92">
              <a:extLst>
                <a:ext uri="{FF2B5EF4-FFF2-40B4-BE49-F238E27FC236}">
                  <a16:creationId xmlns:a16="http://schemas.microsoft.com/office/drawing/2014/main" id="{5FA03A56-C2B1-448B-BF3F-77A0F0CF7C1F}"/>
                </a:ext>
              </a:extLst>
            </p:cNvPr>
            <p:cNvGrpSpPr/>
            <p:nvPr/>
          </p:nvGrpSpPr>
          <p:grpSpPr>
            <a:xfrm flipV="1">
              <a:off x="3085098" y="1502897"/>
              <a:ext cx="2321087" cy="1137739"/>
              <a:chOff x="9802448" y="3636796"/>
              <a:chExt cx="2321087" cy="1084382"/>
            </a:xfrm>
          </p:grpSpPr>
          <p:cxnSp>
            <p:nvCxnSpPr>
              <p:cNvPr id="97" name="Straight Arrow Connector 96">
                <a:extLst>
                  <a:ext uri="{FF2B5EF4-FFF2-40B4-BE49-F238E27FC236}">
                    <a16:creationId xmlns:a16="http://schemas.microsoft.com/office/drawing/2014/main" id="{C51F7B35-A8D2-406D-8AC0-A20D9CB339DD}"/>
                  </a:ext>
                </a:extLst>
              </p:cNvPr>
              <p:cNvCxnSpPr>
                <a:cxnSpLocks/>
              </p:cNvCxnSpPr>
              <p:nvPr/>
            </p:nvCxnSpPr>
            <p:spPr>
              <a:xfrm flipH="1">
                <a:off x="9802448" y="363679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9B9331-B1A4-4228-B303-EFB7C8CCA08C}"/>
                  </a:ext>
                </a:extLst>
              </p:cNvPr>
              <p:cNvCxnSpPr>
                <a:cxnSpLocks/>
                <a:endCxn id="22" idx="1"/>
              </p:cNvCxnSpPr>
              <p:nvPr/>
            </p:nvCxnSpPr>
            <p:spPr>
              <a:xfrm flipV="1">
                <a:off x="9810172" y="4721178"/>
                <a:ext cx="2313363"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A5DED158-D70D-4CE8-A554-6070C544393F}"/>
                </a:ext>
              </a:extLst>
            </p:cNvPr>
            <p:cNvGrpSpPr/>
            <p:nvPr/>
          </p:nvGrpSpPr>
          <p:grpSpPr>
            <a:xfrm flipH="1" flipV="1">
              <a:off x="8453515" y="1502898"/>
              <a:ext cx="2506893" cy="1137739"/>
              <a:chOff x="9797686" y="3636797"/>
              <a:chExt cx="2664098" cy="1084383"/>
            </a:xfrm>
          </p:grpSpPr>
          <p:cxnSp>
            <p:nvCxnSpPr>
              <p:cNvPr id="95" name="Straight Arrow Connector 94">
                <a:extLst>
                  <a:ext uri="{FF2B5EF4-FFF2-40B4-BE49-F238E27FC236}">
                    <a16:creationId xmlns:a16="http://schemas.microsoft.com/office/drawing/2014/main" id="{6048A0D6-C6C0-44E5-862B-74CC8BF62BB9}"/>
                  </a:ext>
                </a:extLst>
              </p:cNvPr>
              <p:cNvCxnSpPr>
                <a:cxnSpLocks/>
              </p:cNvCxnSpPr>
              <p:nvPr/>
            </p:nvCxnSpPr>
            <p:spPr>
              <a:xfrm flipH="1">
                <a:off x="9797686" y="3636797"/>
                <a:ext cx="4762" cy="1071836"/>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BCE47E2-498F-4CD7-9956-80E9B5DA0FF2}"/>
                  </a:ext>
                </a:extLst>
              </p:cNvPr>
              <p:cNvCxnSpPr>
                <a:cxnSpLocks/>
                <a:endCxn id="22" idx="3"/>
              </p:cNvCxnSpPr>
              <p:nvPr/>
            </p:nvCxnSpPr>
            <p:spPr>
              <a:xfrm>
                <a:off x="9817399" y="4721180"/>
                <a:ext cx="2644385"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100" name="Rectangle 99">
            <a:extLst>
              <a:ext uri="{FF2B5EF4-FFF2-40B4-BE49-F238E27FC236}">
                <a16:creationId xmlns:a16="http://schemas.microsoft.com/office/drawing/2014/main" id="{53ACA6EA-6291-4CF0-992B-76951664C6E3}"/>
              </a:ext>
            </a:extLst>
          </p:cNvPr>
          <p:cNvSpPr/>
          <p:nvPr/>
        </p:nvSpPr>
        <p:spPr>
          <a:xfrm>
            <a:off x="4596427" y="653383"/>
            <a:ext cx="1465046" cy="457048"/>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Capturing</a:t>
            </a:r>
            <a:r>
              <a:rPr lang="en-US" sz="1100" dirty="0">
                <a:solidFill>
                  <a:srgbClr val="0078D4"/>
                </a:solidFill>
                <a:latin typeface="Segoe UI"/>
                <a:cs typeface="Segoe UI" pitchFamily="34" charset="0"/>
              </a:rPr>
              <a:t>, querying </a:t>
            </a:r>
          </a:p>
          <a:p>
            <a:pPr marL="0" marR="0" lvl="0" indent="0" algn="r" defTabSz="914367" rtl="0" eaLnBrk="1" fontAlgn="auto" latinLnBrk="0" hangingPunct="1">
              <a:lnSpc>
                <a:spcPct val="90000"/>
              </a:lnSpc>
              <a:spcBef>
                <a:spcPts val="0"/>
              </a:spcBef>
              <a:spcAft>
                <a:spcPts val="0"/>
              </a:spcAft>
              <a:buClrTx/>
              <a:buSzTx/>
              <a:buFontTx/>
              <a:buNone/>
              <a:tabLst/>
              <a:defRPr/>
            </a:pPr>
            <a:r>
              <a:rPr lang="en-US" sz="1100" dirty="0">
                <a:solidFill>
                  <a:srgbClr val="0078D4"/>
                </a:solidFill>
                <a:latin typeface="Segoe UI"/>
                <a:cs typeface="Segoe UI" pitchFamily="34" charset="0"/>
              </a:rPr>
              <a:t>traces, logs and metrics</a:t>
            </a:r>
          </a:p>
          <a:p>
            <a:pPr marL="0" marR="0" lvl="0" indent="0" algn="r" defTabSz="914367"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endParaRPr>
          </a:p>
        </p:txBody>
      </p:sp>
      <p:cxnSp>
        <p:nvCxnSpPr>
          <p:cNvPr id="62" name="Straight Arrow Connector 61">
            <a:extLst>
              <a:ext uri="{FF2B5EF4-FFF2-40B4-BE49-F238E27FC236}">
                <a16:creationId xmlns:a16="http://schemas.microsoft.com/office/drawing/2014/main" id="{2891A0D3-7651-447F-B2D0-9816996CB02A}"/>
              </a:ext>
            </a:extLst>
          </p:cNvPr>
          <p:cNvCxnSpPr>
            <a:cxnSpLocks/>
          </p:cNvCxnSpPr>
          <p:nvPr/>
        </p:nvCxnSpPr>
        <p:spPr>
          <a:xfrm>
            <a:off x="3029316" y="4450268"/>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6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1C276-B1D6-42C2-9BCF-265689C340D3}"/>
              </a:ext>
            </a:extLst>
          </p:cNvPr>
          <p:cNvGrpSpPr/>
          <p:nvPr/>
        </p:nvGrpSpPr>
        <p:grpSpPr>
          <a:xfrm>
            <a:off x="757032" y="2101958"/>
            <a:ext cx="1737360" cy="1737360"/>
            <a:chOff x="1486507" y="2197346"/>
            <a:chExt cx="1737360" cy="1737360"/>
          </a:xfrm>
        </p:grpSpPr>
        <p:sp>
          <p:nvSpPr>
            <p:cNvPr id="5" name="Rounded Rectangle 5">
              <a:extLst>
                <a:ext uri="{FF2B5EF4-FFF2-40B4-BE49-F238E27FC236}">
                  <a16:creationId xmlns:a16="http://schemas.microsoft.com/office/drawing/2014/main" id="{0A886E07-CBF7-492D-8474-56F08990A21E}"/>
                </a:ext>
              </a:extLst>
            </p:cNvPr>
            <p:cNvSpPr/>
            <p:nvPr/>
          </p:nvSpPr>
          <p:spPr bwMode="auto">
            <a:xfrm>
              <a:off x="1486507" y="219734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pythonapp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6" name="app development" descr="application development">
              <a:extLst>
                <a:ext uri="{FF2B5EF4-FFF2-40B4-BE49-F238E27FC236}">
                  <a16:creationId xmlns:a16="http://schemas.microsoft.com/office/drawing/2014/main" id="{A7B8EAA9-D230-4DBE-8252-0900DCEEE547}"/>
                </a:ext>
              </a:extLst>
            </p:cNvPr>
            <p:cNvGrpSpPr/>
            <p:nvPr/>
          </p:nvGrpSpPr>
          <p:grpSpPr>
            <a:xfrm>
              <a:off x="2101544" y="2754418"/>
              <a:ext cx="500421" cy="301755"/>
              <a:chOff x="1619314" y="4920550"/>
              <a:chExt cx="500421" cy="301755"/>
            </a:xfrm>
          </p:grpSpPr>
          <p:sp>
            <p:nvSpPr>
              <p:cNvPr id="7" name="Freeform: Shape 6">
                <a:extLst>
                  <a:ext uri="{FF2B5EF4-FFF2-40B4-BE49-F238E27FC236}">
                    <a16:creationId xmlns:a16="http://schemas.microsoft.com/office/drawing/2014/main" id="{DCE7A5AA-D344-42B6-A174-7441274D61ED}"/>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00CFFED-1473-42F3-89DF-96ACBD6E2937}"/>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FBF920D-3F97-4F80-A035-F2BBFB9CC090}"/>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47D518-86C7-4BE2-B159-36D75ADE7BEB}"/>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C08F2773-E529-4BC7-B769-D52D6988F94D}"/>
              </a:ext>
            </a:extLst>
          </p:cNvPr>
          <p:cNvGrpSpPr/>
          <p:nvPr/>
        </p:nvGrpSpPr>
        <p:grpSpPr>
          <a:xfrm>
            <a:off x="757032" y="4464548"/>
            <a:ext cx="1737360" cy="1737360"/>
            <a:chOff x="1486507" y="4559936"/>
            <a:chExt cx="1737360" cy="1737360"/>
          </a:xfrm>
        </p:grpSpPr>
        <p:sp>
          <p:nvSpPr>
            <p:cNvPr id="11" name="Rounded Rectangle 5">
              <a:extLst>
                <a:ext uri="{FF2B5EF4-FFF2-40B4-BE49-F238E27FC236}">
                  <a16:creationId xmlns:a16="http://schemas.microsoft.com/office/drawing/2014/main" id="{A6B88683-4D17-4E08-8695-68C6B67B750A}"/>
                </a:ext>
              </a:extLst>
            </p:cNvPr>
            <p:cNvSpPr/>
            <p:nvPr/>
          </p:nvSpPr>
          <p:spPr bwMode="auto">
            <a:xfrm>
              <a:off x="1486507" y="455993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nodeapp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12" name="app development" descr="application development">
              <a:extLst>
                <a:ext uri="{FF2B5EF4-FFF2-40B4-BE49-F238E27FC236}">
                  <a16:creationId xmlns:a16="http://schemas.microsoft.com/office/drawing/2014/main" id="{FD91D63F-C714-41E5-BA5D-06BA58A2C799}"/>
                </a:ext>
              </a:extLst>
            </p:cNvPr>
            <p:cNvGrpSpPr/>
            <p:nvPr/>
          </p:nvGrpSpPr>
          <p:grpSpPr>
            <a:xfrm>
              <a:off x="2101544" y="5116676"/>
              <a:ext cx="500421" cy="301755"/>
              <a:chOff x="1619314" y="4920550"/>
              <a:chExt cx="500421" cy="301755"/>
            </a:xfrm>
          </p:grpSpPr>
          <p:sp>
            <p:nvSpPr>
              <p:cNvPr id="13" name="Freeform: Shape 12">
                <a:extLst>
                  <a:ext uri="{FF2B5EF4-FFF2-40B4-BE49-F238E27FC236}">
                    <a16:creationId xmlns:a16="http://schemas.microsoft.com/office/drawing/2014/main" id="{B87234C6-92DE-40CD-8B06-D82666FF1D8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BD397E3-900D-46E2-9A1D-4EA6AE60F676}"/>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0400BA-CE0D-4DC2-B314-8072148B240D}"/>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FE7154C-BD16-4C27-8D0D-A3A81B4A4946}"/>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19" name="Straight Arrow Connector 18">
            <a:extLst>
              <a:ext uri="{FF2B5EF4-FFF2-40B4-BE49-F238E27FC236}">
                <a16:creationId xmlns:a16="http://schemas.microsoft.com/office/drawing/2014/main" id="{CDA3416B-BB8A-44B8-8B5B-5B216765EA34}"/>
              </a:ext>
            </a:extLst>
          </p:cNvPr>
          <p:cNvCxnSpPr>
            <a:cxnSpLocks/>
          </p:cNvCxnSpPr>
          <p:nvPr/>
        </p:nvCxnSpPr>
        <p:spPr>
          <a:xfrm>
            <a:off x="2735900" y="2884138"/>
            <a:ext cx="4830142"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3DB244-4E81-4097-A8DD-4617E72F72B8}"/>
              </a:ext>
            </a:extLst>
          </p:cNvPr>
          <p:cNvCxnSpPr>
            <a:cxnSpLocks/>
          </p:cNvCxnSpPr>
          <p:nvPr/>
        </p:nvCxnSpPr>
        <p:spPr>
          <a:xfrm>
            <a:off x="2735900" y="3103400"/>
            <a:ext cx="4830142" cy="0"/>
          </a:xfrm>
          <a:prstGeom prst="straightConnector1">
            <a:avLst/>
          </a:prstGeom>
          <a:ln w="19050">
            <a:solidFill>
              <a:schemeClr val="accent6"/>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58A7F0-B758-429D-867F-1C723423C000}"/>
              </a:ext>
            </a:extLst>
          </p:cNvPr>
          <p:cNvCxnSpPr>
            <a:cxnSpLocks/>
          </p:cNvCxnSpPr>
          <p:nvPr/>
        </p:nvCxnSpPr>
        <p:spPr>
          <a:xfrm>
            <a:off x="2735900" y="5261415"/>
            <a:ext cx="4830142" cy="0"/>
          </a:xfrm>
          <a:prstGeom prst="straightConnector1">
            <a:avLst/>
          </a:prstGeom>
          <a:ln w="19050">
            <a:solidFill>
              <a:schemeClr val="accent6"/>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9460A5-F1F5-443F-B05E-B4D0F48D392B}"/>
              </a:ext>
            </a:extLst>
          </p:cNvPr>
          <p:cNvCxnSpPr>
            <a:cxnSpLocks/>
          </p:cNvCxnSpPr>
          <p:nvPr/>
        </p:nvCxnSpPr>
        <p:spPr>
          <a:xfrm>
            <a:off x="2735900" y="5471283"/>
            <a:ext cx="4830142" cy="0"/>
          </a:xfrm>
          <a:prstGeom prst="straightConnector1">
            <a:avLst/>
          </a:prstGeom>
          <a:ln w="19050">
            <a:solidFill>
              <a:schemeClr val="accent1"/>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45">
            <a:extLst>
              <a:ext uri="{FF2B5EF4-FFF2-40B4-BE49-F238E27FC236}">
                <a16:creationId xmlns:a16="http://schemas.microsoft.com/office/drawing/2014/main" id="{CDA017FB-2757-4993-A5ED-B88B667FE24F}"/>
              </a:ext>
            </a:extLst>
          </p:cNvPr>
          <p:cNvCxnSpPr>
            <a:cxnSpLocks/>
          </p:cNvCxnSpPr>
          <p:nvPr/>
        </p:nvCxnSpPr>
        <p:spPr>
          <a:xfrm>
            <a:off x="8664386" y="3850040"/>
            <a:ext cx="0" cy="555770"/>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2AE6C8C-696B-4038-BE0C-76E963C501DB}"/>
              </a:ext>
            </a:extLst>
          </p:cNvPr>
          <p:cNvGrpSpPr/>
          <p:nvPr/>
        </p:nvGrpSpPr>
        <p:grpSpPr>
          <a:xfrm>
            <a:off x="2692407" y="1126827"/>
            <a:ext cx="5004403" cy="1518370"/>
            <a:chOff x="3421882" y="1222215"/>
            <a:chExt cx="5004403" cy="1518370"/>
          </a:xfrm>
        </p:grpSpPr>
        <p:sp>
          <p:nvSpPr>
            <p:cNvPr id="24" name="TextBox 23">
              <a:extLst>
                <a:ext uri="{FF2B5EF4-FFF2-40B4-BE49-F238E27FC236}">
                  <a16:creationId xmlns:a16="http://schemas.microsoft.com/office/drawing/2014/main" id="{8864D85B-E618-40EA-BD98-230E1553AAED}"/>
                </a:ext>
              </a:extLst>
            </p:cNvPr>
            <p:cNvSpPr txBox="1"/>
            <p:nvPr/>
          </p:nvSpPr>
          <p:spPr>
            <a:xfrm>
              <a:off x="3421882" y="1222215"/>
              <a:ext cx="5004403" cy="523220"/>
            </a:xfrm>
            <a:prstGeom prst="rect">
              <a:avLst/>
            </a:prstGeom>
            <a:noFill/>
          </p:spPr>
          <p:txBody>
            <a:bodyPr wrap="square" rtlCol="0">
              <a:spAutoFit/>
            </a:bodyPr>
            <a:lstStyle/>
            <a:p>
              <a:pPr algn="ctr"/>
              <a:r>
                <a:rPr lang="en-US" sz="1600" dirty="0">
                  <a:latin typeface="+mj-lt"/>
                </a:rPr>
                <a:t>Post</a:t>
              </a:r>
            </a:p>
            <a:p>
              <a:pPr algn="ctr"/>
              <a:r>
                <a:rPr lang="en-US" sz="1200" dirty="0">
                  <a:solidFill>
                    <a:schemeClr val="accent1"/>
                  </a:solidFill>
                </a:rPr>
                <a:t>http://localhost:3500/v1.0/invoke/nodeapp/method/neworder</a:t>
              </a:r>
            </a:p>
          </p:txBody>
        </p:sp>
        <p:sp>
          <p:nvSpPr>
            <p:cNvPr id="25" name="Rectangle 24">
              <a:extLst>
                <a:ext uri="{FF2B5EF4-FFF2-40B4-BE49-F238E27FC236}">
                  <a16:creationId xmlns:a16="http://schemas.microsoft.com/office/drawing/2014/main" id="{00A820FC-3A50-451D-B93F-AB6FF51B51F9}"/>
                </a:ext>
              </a:extLst>
            </p:cNvPr>
            <p:cNvSpPr/>
            <p:nvPr/>
          </p:nvSpPr>
          <p:spPr bwMode="auto">
            <a:xfrm>
              <a:off x="4637941" y="1822345"/>
              <a:ext cx="2572284"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7" name="Group 36">
            <a:extLst>
              <a:ext uri="{FF2B5EF4-FFF2-40B4-BE49-F238E27FC236}">
                <a16:creationId xmlns:a16="http://schemas.microsoft.com/office/drawing/2014/main" id="{CA729193-21C6-4AB0-BB4B-83DA6E941BC4}"/>
              </a:ext>
            </a:extLst>
          </p:cNvPr>
          <p:cNvGrpSpPr/>
          <p:nvPr/>
        </p:nvGrpSpPr>
        <p:grpSpPr>
          <a:xfrm>
            <a:off x="3908465" y="3506571"/>
            <a:ext cx="2636061" cy="1493018"/>
            <a:chOff x="4637940" y="3601959"/>
            <a:chExt cx="2636061" cy="1493018"/>
          </a:xfrm>
        </p:grpSpPr>
        <p:sp>
          <p:nvSpPr>
            <p:cNvPr id="26" name="TextBox 25">
              <a:extLst>
                <a:ext uri="{FF2B5EF4-FFF2-40B4-BE49-F238E27FC236}">
                  <a16:creationId xmlns:a16="http://schemas.microsoft.com/office/drawing/2014/main" id="{8453E42D-2492-417F-B3F9-E1D24E3B303F}"/>
                </a:ext>
              </a:extLst>
            </p:cNvPr>
            <p:cNvSpPr txBox="1"/>
            <p:nvPr/>
          </p:nvSpPr>
          <p:spPr>
            <a:xfrm>
              <a:off x="4821507" y="3601959"/>
              <a:ext cx="2205155" cy="523220"/>
            </a:xfrm>
            <a:prstGeom prst="rect">
              <a:avLst/>
            </a:prstGeom>
            <a:noFill/>
          </p:spPr>
          <p:txBody>
            <a:bodyPr wrap="none" rtlCol="0">
              <a:spAutoFit/>
            </a:bodyPr>
            <a:lstStyle/>
            <a:p>
              <a:pPr algn="ctr"/>
              <a:r>
                <a:rPr lang="en-US" sz="1600" dirty="0">
                  <a:latin typeface="+mj-lt"/>
                </a:rPr>
                <a:t>Post</a:t>
              </a:r>
            </a:p>
            <a:p>
              <a:pPr algn="ctr"/>
              <a:r>
                <a:rPr lang="en-US" sz="1200" dirty="0">
                  <a:solidFill>
                    <a:schemeClr val="accent1"/>
                  </a:solidFill>
                </a:rPr>
                <a:t>http://10.0.0.2:8000/neworder</a:t>
              </a:r>
            </a:p>
          </p:txBody>
        </p:sp>
        <p:sp>
          <p:nvSpPr>
            <p:cNvPr id="27" name="Rectangle 26">
              <a:extLst>
                <a:ext uri="{FF2B5EF4-FFF2-40B4-BE49-F238E27FC236}">
                  <a16:creationId xmlns:a16="http://schemas.microsoft.com/office/drawing/2014/main" id="{308A5C77-973E-4DCE-872B-9D94254CE266}"/>
                </a:ext>
              </a:extLst>
            </p:cNvPr>
            <p:cNvSpPr/>
            <p:nvPr/>
          </p:nvSpPr>
          <p:spPr bwMode="auto">
            <a:xfrm>
              <a:off x="4637940" y="4176737"/>
              <a:ext cx="2636061"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0" name="Group 29">
            <a:extLst>
              <a:ext uri="{FF2B5EF4-FFF2-40B4-BE49-F238E27FC236}">
                <a16:creationId xmlns:a16="http://schemas.microsoft.com/office/drawing/2014/main" id="{2D915A69-A5E1-49CE-B04A-4C66CA7ABB24}"/>
              </a:ext>
            </a:extLst>
          </p:cNvPr>
          <p:cNvGrpSpPr/>
          <p:nvPr/>
        </p:nvGrpSpPr>
        <p:grpSpPr>
          <a:xfrm>
            <a:off x="7840236" y="2101958"/>
            <a:ext cx="1737360" cy="1737360"/>
            <a:chOff x="7552123" y="135561"/>
            <a:chExt cx="1737360" cy="1737360"/>
          </a:xfrm>
        </p:grpSpPr>
        <p:sp>
          <p:nvSpPr>
            <p:cNvPr id="31" name="Rounded Rectangle 5">
              <a:extLst>
                <a:ext uri="{FF2B5EF4-FFF2-40B4-BE49-F238E27FC236}">
                  <a16:creationId xmlns:a16="http://schemas.microsoft.com/office/drawing/2014/main" id="{9F8B318E-D13E-478F-9451-E396D91D44B7}"/>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2" name="Graphic 31">
              <a:extLst>
                <a:ext uri="{FF2B5EF4-FFF2-40B4-BE49-F238E27FC236}">
                  <a16:creationId xmlns:a16="http://schemas.microsoft.com/office/drawing/2014/main" id="{B2B9856D-96CE-4E57-A06D-CF08BFA99D2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33" name="Group 32">
            <a:extLst>
              <a:ext uri="{FF2B5EF4-FFF2-40B4-BE49-F238E27FC236}">
                <a16:creationId xmlns:a16="http://schemas.microsoft.com/office/drawing/2014/main" id="{8AD66694-3540-4EFC-8DBA-8275C17C7989}"/>
              </a:ext>
            </a:extLst>
          </p:cNvPr>
          <p:cNvGrpSpPr/>
          <p:nvPr/>
        </p:nvGrpSpPr>
        <p:grpSpPr>
          <a:xfrm>
            <a:off x="7840236" y="4464548"/>
            <a:ext cx="1737360" cy="1737360"/>
            <a:chOff x="7552123" y="135561"/>
            <a:chExt cx="1737360" cy="1737360"/>
          </a:xfrm>
        </p:grpSpPr>
        <p:sp>
          <p:nvSpPr>
            <p:cNvPr id="34" name="Rounded Rectangle 5">
              <a:extLst>
                <a:ext uri="{FF2B5EF4-FFF2-40B4-BE49-F238E27FC236}">
                  <a16:creationId xmlns:a16="http://schemas.microsoft.com/office/drawing/2014/main" id="{B1F19929-7B50-43F3-9E25-693E551FB3C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5" name="Graphic 34">
              <a:extLst>
                <a:ext uri="{FF2B5EF4-FFF2-40B4-BE49-F238E27FC236}">
                  <a16:creationId xmlns:a16="http://schemas.microsoft.com/office/drawing/2014/main" id="{651CAC51-4292-4B2B-B5FD-D2F5465AC44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sp>
        <p:nvSpPr>
          <p:cNvPr id="2" name="TextBox 1">
            <a:extLst>
              <a:ext uri="{FF2B5EF4-FFF2-40B4-BE49-F238E27FC236}">
                <a16:creationId xmlns:a16="http://schemas.microsoft.com/office/drawing/2014/main" id="{F0DD09B7-4A6C-4FB3-B441-D9EB5D2D523F}"/>
              </a:ext>
            </a:extLst>
          </p:cNvPr>
          <p:cNvSpPr txBox="1"/>
          <p:nvPr/>
        </p:nvSpPr>
        <p:spPr>
          <a:xfrm>
            <a:off x="3038844" y="319612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6</a:t>
            </a:r>
          </a:p>
        </p:txBody>
      </p:sp>
      <p:cxnSp>
        <p:nvCxnSpPr>
          <p:cNvPr id="38" name="Straight Arrow Connector 45">
            <a:extLst>
              <a:ext uri="{FF2B5EF4-FFF2-40B4-BE49-F238E27FC236}">
                <a16:creationId xmlns:a16="http://schemas.microsoft.com/office/drawing/2014/main" id="{E14E929E-BA4C-4B4E-BD05-2E2579E1153B}"/>
              </a:ext>
            </a:extLst>
          </p:cNvPr>
          <p:cNvCxnSpPr>
            <a:cxnSpLocks/>
          </p:cNvCxnSpPr>
          <p:nvPr/>
        </p:nvCxnSpPr>
        <p:spPr>
          <a:xfrm flipV="1">
            <a:off x="9015887" y="3850040"/>
            <a:ext cx="0" cy="562694"/>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FE41BA9-DC0C-42CC-B471-29BCD720BF40}"/>
              </a:ext>
            </a:extLst>
          </p:cNvPr>
          <p:cNvSpPr txBox="1"/>
          <p:nvPr/>
        </p:nvSpPr>
        <p:spPr>
          <a:xfrm>
            <a:off x="3038844" y="263789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1</a:t>
            </a:r>
          </a:p>
        </p:txBody>
      </p:sp>
      <p:sp>
        <p:nvSpPr>
          <p:cNvPr id="29" name="TextBox 28">
            <a:extLst>
              <a:ext uri="{FF2B5EF4-FFF2-40B4-BE49-F238E27FC236}">
                <a16:creationId xmlns:a16="http://schemas.microsoft.com/office/drawing/2014/main" id="{C5B32C06-1B71-44B6-AED7-2CF4E1BE07D3}"/>
              </a:ext>
            </a:extLst>
          </p:cNvPr>
          <p:cNvSpPr txBox="1"/>
          <p:nvPr/>
        </p:nvSpPr>
        <p:spPr>
          <a:xfrm>
            <a:off x="2990050" y="499701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1" name="TextBox 40">
            <a:extLst>
              <a:ext uri="{FF2B5EF4-FFF2-40B4-BE49-F238E27FC236}">
                <a16:creationId xmlns:a16="http://schemas.microsoft.com/office/drawing/2014/main" id="{219D4103-C687-42E2-AA7E-312B04D21D3B}"/>
              </a:ext>
            </a:extLst>
          </p:cNvPr>
          <p:cNvSpPr txBox="1"/>
          <p:nvPr/>
        </p:nvSpPr>
        <p:spPr>
          <a:xfrm>
            <a:off x="8417047" y="402979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7" name="TextBox 46">
            <a:extLst>
              <a:ext uri="{FF2B5EF4-FFF2-40B4-BE49-F238E27FC236}">
                <a16:creationId xmlns:a16="http://schemas.microsoft.com/office/drawing/2014/main" id="{17A5A5CC-5A22-409F-87B8-077FC4FD1495}"/>
              </a:ext>
            </a:extLst>
          </p:cNvPr>
          <p:cNvSpPr txBox="1"/>
          <p:nvPr/>
        </p:nvSpPr>
        <p:spPr>
          <a:xfrm>
            <a:off x="2990049" y="552324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4</a:t>
            </a:r>
          </a:p>
        </p:txBody>
      </p:sp>
      <p:sp>
        <p:nvSpPr>
          <p:cNvPr id="49" name="TextBox 48">
            <a:extLst>
              <a:ext uri="{FF2B5EF4-FFF2-40B4-BE49-F238E27FC236}">
                <a16:creationId xmlns:a16="http://schemas.microsoft.com/office/drawing/2014/main" id="{7DA39B5E-2390-4CB9-B760-E5B3F682C862}"/>
              </a:ext>
            </a:extLst>
          </p:cNvPr>
          <p:cNvSpPr txBox="1"/>
          <p:nvPr/>
        </p:nvSpPr>
        <p:spPr>
          <a:xfrm>
            <a:off x="9145989" y="404421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5</a:t>
            </a:r>
          </a:p>
        </p:txBody>
      </p:sp>
      <p:cxnSp>
        <p:nvCxnSpPr>
          <p:cNvPr id="50" name="Straight Arrow Connector 49">
            <a:extLst>
              <a:ext uri="{FF2B5EF4-FFF2-40B4-BE49-F238E27FC236}">
                <a16:creationId xmlns:a16="http://schemas.microsoft.com/office/drawing/2014/main" id="{29D5FB82-3BB0-40F0-BA8F-F99A6BAAACE5}"/>
              </a:ext>
            </a:extLst>
          </p:cNvPr>
          <p:cNvCxnSpPr>
            <a:cxnSpLocks/>
          </p:cNvCxnSpPr>
          <p:nvPr/>
        </p:nvCxnSpPr>
        <p:spPr>
          <a:xfrm>
            <a:off x="9691160" y="2962196"/>
            <a:ext cx="716691" cy="0"/>
          </a:xfrm>
          <a:prstGeom prst="straightConnector1">
            <a:avLst/>
          </a:prstGeom>
          <a:ln w="19050">
            <a:solidFill>
              <a:schemeClr val="accent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D97DEEB-8306-4E57-A4BF-2CED9DC6A14D}"/>
              </a:ext>
            </a:extLst>
          </p:cNvPr>
          <p:cNvSpPr/>
          <p:nvPr/>
        </p:nvSpPr>
        <p:spPr bwMode="auto">
          <a:xfrm>
            <a:off x="10488694" y="2688739"/>
            <a:ext cx="1435306" cy="56787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200" dirty="0">
                <a:solidFill>
                  <a:srgbClr val="000000"/>
                </a:solidFill>
                <a:latin typeface="Segoe UI Semibold" panose="020B0702040204020203" pitchFamily="34" charset="0"/>
                <a:cs typeface="Segoe UI Semibold" panose="020B0702040204020203" pitchFamily="34" charset="0"/>
              </a:rPr>
              <a:t>multicast DNS component</a:t>
            </a: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54" name="TextBox 53">
            <a:extLst>
              <a:ext uri="{FF2B5EF4-FFF2-40B4-BE49-F238E27FC236}">
                <a16:creationId xmlns:a16="http://schemas.microsoft.com/office/drawing/2014/main" id="{D618B8D6-F13D-43DE-BFE7-6AC3AC3FB119}"/>
              </a:ext>
            </a:extLst>
          </p:cNvPr>
          <p:cNvSpPr txBox="1"/>
          <p:nvPr/>
        </p:nvSpPr>
        <p:spPr>
          <a:xfrm>
            <a:off x="9972140" y="270196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2</a:t>
            </a:r>
          </a:p>
        </p:txBody>
      </p:sp>
      <p:sp>
        <p:nvSpPr>
          <p:cNvPr id="43" name="Freeform: Shape 42">
            <a:extLst>
              <a:ext uri="{FF2B5EF4-FFF2-40B4-BE49-F238E27FC236}">
                <a16:creationId xmlns:a16="http://schemas.microsoft.com/office/drawing/2014/main" id="{266D11AC-9CE6-4CA8-868C-C90551BF749A}"/>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服务间调用</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44" name="Freeform: Shape 43">
            <a:extLst>
              <a:ext uri="{FF2B5EF4-FFF2-40B4-BE49-F238E27FC236}">
                <a16:creationId xmlns:a16="http://schemas.microsoft.com/office/drawing/2014/main" id="{66701D9F-D63F-4C79-A0A0-3D8F9CD9C7CA}"/>
              </a:ext>
            </a:extLst>
          </p:cNvPr>
          <p:cNvSpPr/>
          <p:nvPr/>
        </p:nvSpPr>
        <p:spPr>
          <a:xfrm>
            <a:off x="584199" y="585788"/>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lvl="0" defTabSz="1422400">
              <a:lnSpc>
                <a:spcPct val="90000"/>
              </a:lnSpc>
              <a:spcBef>
                <a:spcPct val="0"/>
              </a:spcBef>
              <a:spcAft>
                <a:spcPts val="600"/>
              </a:spcAft>
              <a:defRPr/>
            </a:pPr>
            <a:r>
              <a:rPr lang="en-US" sz="1600" dirty="0" err="1">
                <a:solidFill>
                  <a:srgbClr val="000000"/>
                </a:solidFill>
                <a:latin typeface="Segoe UI Semibold"/>
              </a:rPr>
              <a:t>Dapr</a:t>
            </a:r>
            <a:r>
              <a:rPr lang="en-US" sz="1600" dirty="0">
                <a:solidFill>
                  <a:srgbClr val="000000"/>
                </a:solidFill>
                <a:latin typeface="Segoe UI Semibold"/>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spTree>
    <p:extLst>
      <p:ext uri="{BB962C8B-B14F-4D97-AF65-F5344CB8AC3E}">
        <p14:creationId xmlns:p14="http://schemas.microsoft.com/office/powerpoint/2010/main" val="343283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42" presetClass="path" presetSubtype="0" decel="100000" fill="hold" nodeType="withEffect">
                                  <p:stCondLst>
                                    <p:cond delay="0"/>
                                  </p:stCondLst>
                                  <p:childTnLst>
                                    <p:animMotion origin="layout" path="M -2.91667E-6 -1.85185E-6 L -2.91667E-6 0.03773 " pathEditMode="relative" rAng="0" ptsTypes="AA">
                                      <p:cBhvr>
                                        <p:cTn id="9" dur="750" spd="-100000" fill="hold"/>
                                        <p:tgtEl>
                                          <p:spTgt spid="30"/>
                                        </p:tgtEl>
                                        <p:attrNameLst>
                                          <p:attrName>ppt_x</p:attrName>
                                          <p:attrName>ppt_y</p:attrName>
                                        </p:attrNameLst>
                                      </p:cBhvr>
                                      <p:rCtr x="0" y="1875"/>
                                    </p:animMotion>
                                  </p:childTnLst>
                                </p:cTn>
                              </p:par>
                              <p:par>
                                <p:cTn id="10" presetID="10"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42" presetClass="path" presetSubtype="0" decel="100000" fill="hold" nodeType="withEffect">
                                  <p:stCondLst>
                                    <p:cond delay="0"/>
                                  </p:stCondLst>
                                  <p:childTnLst>
                                    <p:animMotion origin="layout" path="M -2.91667E-6 3.7037E-6 L -2.91667E-6 0.03773 " pathEditMode="relative" rAng="0" ptsTypes="AA">
                                      <p:cBhvr>
                                        <p:cTn id="14" dur="750" spd="-100000" fill="hold"/>
                                        <p:tgtEl>
                                          <p:spTgt spid="33"/>
                                        </p:tgtEl>
                                        <p:attrNameLst>
                                          <p:attrName>ppt_x</p:attrName>
                                          <p:attrName>ppt_y</p:attrName>
                                        </p:attrNameLst>
                                      </p:cBhvr>
                                      <p:rCtr x="0" y="1875"/>
                                    </p:animMotion>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path" presetSubtype="0" decel="100000" fill="hold" nodeType="withEffect">
                                  <p:stCondLst>
                                    <p:cond delay="0"/>
                                  </p:stCondLst>
                                  <p:childTnLst>
                                    <p:animMotion origin="layout" path="M -3.33333E-6 -1.85185E-6 L -3.33333E-6 0.03773 " pathEditMode="relative" rAng="0" ptsTypes="AA">
                                      <p:cBhvr>
                                        <p:cTn id="19" dur="750" spd="-100000" fill="hold"/>
                                        <p:tgtEl>
                                          <p:spTgt spid="3"/>
                                        </p:tgtEl>
                                        <p:attrNameLst>
                                          <p:attrName>ppt_x</p:attrName>
                                          <p:attrName>ppt_y</p:attrName>
                                        </p:attrNameLst>
                                      </p:cBhvr>
                                      <p:rCtr x="0" y="1875"/>
                                    </p:animMotion>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nodeType="withEffect">
                                  <p:stCondLst>
                                    <p:cond delay="0"/>
                                  </p:stCondLst>
                                  <p:childTnLst>
                                    <p:animMotion origin="layout" path="M -3.33333E-6 3.7037E-6 L -3.33333E-6 0.03773 " pathEditMode="relative" rAng="0" ptsTypes="AA">
                                      <p:cBhvr>
                                        <p:cTn id="24" dur="750" spd="-100000" fill="hold"/>
                                        <p:tgtEl>
                                          <p:spTgt spid="4"/>
                                        </p:tgtEl>
                                        <p:attrNameLst>
                                          <p:attrName>ppt_x</p:attrName>
                                          <p:attrName>ppt_y</p:attrName>
                                        </p:attrNameLst>
                                      </p:cBhvr>
                                      <p:rCtr x="0" y="1875"/>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42" presetClass="path" presetSubtype="0" decel="100000" fill="hold" nodeType="withEffect">
                                  <p:stCondLst>
                                    <p:cond delay="0"/>
                                  </p:stCondLst>
                                  <p:childTnLst>
                                    <p:animMotion origin="layout" path="M 4.16667E-6 1.11111E-6 L 4.16667E-6 0.03773 " pathEditMode="relative" rAng="0" ptsTypes="AA">
                                      <p:cBhvr>
                                        <p:cTn id="41" dur="750" spd="-100000" fill="hold"/>
                                        <p:tgtEl>
                                          <p:spTgt spid="37"/>
                                        </p:tgtEl>
                                        <p:attrNameLst>
                                          <p:attrName>ppt_x</p:attrName>
                                          <p:attrName>ppt_y</p:attrName>
                                        </p:attrNameLst>
                                      </p:cBhvr>
                                      <p:rCtr x="0" y="1875"/>
                                    </p:animMotion>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42" presetClass="path" presetSubtype="0" decel="100000" fill="hold" nodeType="withEffect">
                                  <p:stCondLst>
                                    <p:cond delay="0"/>
                                  </p:stCondLst>
                                  <p:childTnLst>
                                    <p:animMotion origin="layout" path="M -1.66667E-6 0 L -1.66667E-6 0.03773 " pathEditMode="relative" rAng="0" ptsTypes="AA">
                                      <p:cBhvr>
                                        <p:cTn id="46" dur="750" spd="-100000" fill="hold"/>
                                        <p:tgtEl>
                                          <p:spTgt spid="36"/>
                                        </p:tgtEl>
                                        <p:attrNameLst>
                                          <p:attrName>ppt_x</p:attrName>
                                          <p:attrName>ppt_y</p:attrName>
                                        </p:attrNameLst>
                                      </p:cBhvr>
                                      <p:rCtr x="0" y="1875"/>
                                    </p:animMotion>
                                  </p:childTnLst>
                                </p:cTn>
                              </p:par>
                              <p:par>
                                <p:cTn id="47" presetID="22" presetClass="entr" presetSubtype="1"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8"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42" presetClass="path" presetSubtype="0" decel="100000" fill="hold" grpId="1" nodeType="withEffect">
                                  <p:stCondLst>
                                    <p:cond delay="0"/>
                                  </p:stCondLst>
                                  <p:childTnLst>
                                    <p:animMotion origin="layout" path="M 1.66667E-6 -1.85185E-6 L 1.66667E-6 0.03773 " pathEditMode="relative" rAng="0" ptsTypes="AA">
                                      <p:cBhvr>
                                        <p:cTn id="60" dur="750" spd="-100000" fill="hold"/>
                                        <p:tgtEl>
                                          <p:spTgt spid="44"/>
                                        </p:tgtEl>
                                        <p:attrNameLst>
                                          <p:attrName>ppt_x</p:attrName>
                                          <p:attrName>ppt_y</p:attrName>
                                        </p:attrNameLst>
                                      </p:cBhvr>
                                      <p:rCtr x="0" y="1875"/>
                                    </p:animMotion>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100000" fill="hold" grpId="1" nodeType="withEffect">
                                  <p:stCondLst>
                                    <p:cond delay="0"/>
                                  </p:stCondLst>
                                  <p:childTnLst>
                                    <p:animMotion origin="layout" path="M 1.66667E-6 -1.85185E-6 L 1.66667E-6 0.03773 " pathEditMode="relative" rAng="0" ptsTypes="AA">
                                      <p:cBhvr>
                                        <p:cTn id="65"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4847C5-EEC0-443F-9B7F-344975FA95A8}"/>
              </a:ext>
            </a:extLst>
          </p:cNvPr>
          <p:cNvGrpSpPr/>
          <p:nvPr/>
        </p:nvGrpSpPr>
        <p:grpSpPr>
          <a:xfrm>
            <a:off x="6115050" y="1524000"/>
            <a:ext cx="6086475" cy="5334000"/>
            <a:chOff x="6115050" y="1436688"/>
            <a:chExt cx="6086475" cy="5421312"/>
          </a:xfrm>
        </p:grpSpPr>
        <p:sp>
          <p:nvSpPr>
            <p:cNvPr id="68" name="Rounded Rectangle 5">
              <a:extLst>
                <a:ext uri="{FF2B5EF4-FFF2-40B4-BE49-F238E27FC236}">
                  <a16:creationId xmlns:a16="http://schemas.microsoft.com/office/drawing/2014/main" id="{35849611-3444-4D7E-BEC7-B2FDBB5AF42B}"/>
                </a:ext>
              </a:extLst>
            </p:cNvPr>
            <p:cNvSpPr/>
            <p:nvPr/>
          </p:nvSpPr>
          <p:spPr bwMode="auto">
            <a:xfrm>
              <a:off x="6115050"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51" name="Rectangle 50">
              <a:extLst>
                <a:ext uri="{FF2B5EF4-FFF2-40B4-BE49-F238E27FC236}">
                  <a16:creationId xmlns:a16="http://schemas.microsoft.com/office/drawing/2014/main" id="{B34D8A61-E092-4985-8225-0E02FDDF7062}"/>
                </a:ext>
              </a:extLst>
            </p:cNvPr>
            <p:cNvSpPr/>
            <p:nvPr/>
          </p:nvSpPr>
          <p:spPr>
            <a:xfrm>
              <a:off x="8548277" y="1556048"/>
              <a:ext cx="1200970" cy="369332"/>
            </a:xfrm>
            <a:prstGeom prst="rect">
              <a:avLst/>
            </a:prstGeom>
          </p:spPr>
          <p:txBody>
            <a:bodyPr wrap="none">
              <a:spAutoFit/>
            </a:bodyPr>
            <a:lstStyle/>
            <a:p>
              <a:pPr algn="ctr"/>
              <a:r>
                <a:rPr lang="en-US" sz="1800">
                  <a:solidFill>
                    <a:schemeClr val="accent1"/>
                  </a:solidFill>
                  <a:latin typeface="+mj-lt"/>
                </a:rPr>
                <a:t>Subscribe</a:t>
              </a:r>
            </a:p>
          </p:txBody>
        </p:sp>
      </p:grpSp>
      <p:grpSp>
        <p:nvGrpSpPr>
          <p:cNvPr id="81" name="Group 80">
            <a:extLst>
              <a:ext uri="{FF2B5EF4-FFF2-40B4-BE49-F238E27FC236}">
                <a16:creationId xmlns:a16="http://schemas.microsoft.com/office/drawing/2014/main" id="{1001CC52-4E4D-4E27-955B-9B7A90C3EACE}"/>
              </a:ext>
            </a:extLst>
          </p:cNvPr>
          <p:cNvGrpSpPr/>
          <p:nvPr/>
        </p:nvGrpSpPr>
        <p:grpSpPr>
          <a:xfrm>
            <a:off x="7708034" y="2097306"/>
            <a:ext cx="1186641" cy="1186641"/>
            <a:chOff x="7552123" y="135561"/>
            <a:chExt cx="1737360" cy="1737360"/>
          </a:xfrm>
        </p:grpSpPr>
        <p:sp>
          <p:nvSpPr>
            <p:cNvPr id="82" name="Rounded Rectangle 5">
              <a:extLst>
                <a:ext uri="{FF2B5EF4-FFF2-40B4-BE49-F238E27FC236}">
                  <a16:creationId xmlns:a16="http://schemas.microsoft.com/office/drawing/2014/main" id="{79F2ED08-CF0D-4E8E-9232-9CE0154D94F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83" name="Graphic 82">
              <a:extLst>
                <a:ext uri="{FF2B5EF4-FFF2-40B4-BE49-F238E27FC236}">
                  <a16:creationId xmlns:a16="http://schemas.microsoft.com/office/drawing/2014/main" id="{EF18604E-54BA-44E2-B39C-24F2DAE8E1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4" name="Group 3">
            <a:extLst>
              <a:ext uri="{FF2B5EF4-FFF2-40B4-BE49-F238E27FC236}">
                <a16:creationId xmlns:a16="http://schemas.microsoft.com/office/drawing/2014/main" id="{4CA53D38-9775-4C58-91B4-9ED6E64CE1AD}"/>
              </a:ext>
            </a:extLst>
          </p:cNvPr>
          <p:cNvGrpSpPr/>
          <p:nvPr/>
        </p:nvGrpSpPr>
        <p:grpSpPr>
          <a:xfrm>
            <a:off x="-9526" y="1524000"/>
            <a:ext cx="6086475" cy="5334000"/>
            <a:chOff x="-9526" y="1436688"/>
            <a:chExt cx="6086475" cy="5421312"/>
          </a:xfrm>
        </p:grpSpPr>
        <p:sp>
          <p:nvSpPr>
            <p:cNvPr id="67" name="Rounded Rectangle 5">
              <a:extLst>
                <a:ext uri="{FF2B5EF4-FFF2-40B4-BE49-F238E27FC236}">
                  <a16:creationId xmlns:a16="http://schemas.microsoft.com/office/drawing/2014/main" id="{473BC14C-6CBB-4D76-B2E1-B2DF94B8C6DF}"/>
                </a:ext>
              </a:extLst>
            </p:cNvPr>
            <p:cNvSpPr/>
            <p:nvPr/>
          </p:nvSpPr>
          <p:spPr bwMode="auto">
            <a:xfrm>
              <a:off x="-9526"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39" name="Rectangle 38">
              <a:extLst>
                <a:ext uri="{FF2B5EF4-FFF2-40B4-BE49-F238E27FC236}">
                  <a16:creationId xmlns:a16="http://schemas.microsoft.com/office/drawing/2014/main" id="{9628F566-5D22-42A9-A365-7CB72ABD3186}"/>
                </a:ext>
              </a:extLst>
            </p:cNvPr>
            <p:cNvSpPr/>
            <p:nvPr/>
          </p:nvSpPr>
          <p:spPr>
            <a:xfrm>
              <a:off x="2568586" y="1556048"/>
              <a:ext cx="949299" cy="369332"/>
            </a:xfrm>
            <a:prstGeom prst="rect">
              <a:avLst/>
            </a:prstGeom>
          </p:spPr>
          <p:txBody>
            <a:bodyPr wrap="none">
              <a:spAutoFit/>
            </a:bodyPr>
            <a:lstStyle/>
            <a:p>
              <a:pPr algn="ctr"/>
              <a:r>
                <a:rPr lang="en-US" sz="1800">
                  <a:solidFill>
                    <a:schemeClr val="accent1"/>
                  </a:solidFill>
                  <a:latin typeface="+mj-lt"/>
                </a:rPr>
                <a:t>Publish</a:t>
              </a:r>
            </a:p>
          </p:txBody>
        </p:sp>
      </p:grpSp>
      <p:grpSp>
        <p:nvGrpSpPr>
          <p:cNvPr id="2" name="Group 1">
            <a:extLst>
              <a:ext uri="{FF2B5EF4-FFF2-40B4-BE49-F238E27FC236}">
                <a16:creationId xmlns:a16="http://schemas.microsoft.com/office/drawing/2014/main" id="{FDBD31CB-DB9C-48F1-B29C-528FA22A9A38}"/>
              </a:ext>
            </a:extLst>
          </p:cNvPr>
          <p:cNvGrpSpPr/>
          <p:nvPr/>
        </p:nvGrpSpPr>
        <p:grpSpPr>
          <a:xfrm>
            <a:off x="1523998" y="3562495"/>
            <a:ext cx="3019428" cy="1857198"/>
            <a:chOff x="1305954" y="1619395"/>
            <a:chExt cx="3019428" cy="1857198"/>
          </a:xfrm>
        </p:grpSpPr>
        <p:sp>
          <p:nvSpPr>
            <p:cNvPr id="14" name="TextBox 13">
              <a:extLst>
                <a:ext uri="{FF2B5EF4-FFF2-40B4-BE49-F238E27FC236}">
                  <a16:creationId xmlns:a16="http://schemas.microsoft.com/office/drawing/2014/main" id="{82F388FA-7266-4D10-B5B8-8DEF87C579CC}"/>
                </a:ext>
              </a:extLst>
            </p:cNvPr>
            <p:cNvSpPr txBox="1"/>
            <p:nvPr/>
          </p:nvSpPr>
          <p:spPr>
            <a:xfrm>
              <a:off x="1546730" y="1619395"/>
              <a:ext cx="2537874" cy="523220"/>
            </a:xfrm>
            <a:prstGeom prst="rect">
              <a:avLst/>
            </a:prstGeom>
            <a:noFill/>
          </p:spPr>
          <p:txBody>
            <a:bodyPr wrap="none" rtlCol="0">
              <a:spAutoFit/>
            </a:bodyPr>
            <a:lstStyle/>
            <a:p>
              <a:pPr algn="ctr"/>
              <a:r>
                <a:rPr lang="en-US" sz="1600" b="1" dirty="0">
                  <a:latin typeface="+mj-lt"/>
                </a:rPr>
                <a:t>Post</a:t>
              </a:r>
            </a:p>
            <a:p>
              <a:pPr algn="ctr"/>
              <a:r>
                <a:rPr lang="en-US" sz="1200" dirty="0">
                  <a:solidFill>
                    <a:schemeClr val="accent1"/>
                  </a:solidFill>
                </a:rPr>
                <a:t>http://localhost:3500/v1.0/publish/</a:t>
              </a:r>
            </a:p>
          </p:txBody>
        </p:sp>
        <p:sp>
          <p:nvSpPr>
            <p:cNvPr id="15" name="Rectangle 14">
              <a:extLst>
                <a:ext uri="{FF2B5EF4-FFF2-40B4-BE49-F238E27FC236}">
                  <a16:creationId xmlns:a16="http://schemas.microsoft.com/office/drawing/2014/main" id="{D914AFBE-C452-4298-B247-47E33253D1A7}"/>
                </a:ext>
              </a:extLst>
            </p:cNvPr>
            <p:cNvSpPr/>
            <p:nvPr/>
          </p:nvSpPr>
          <p:spPr bwMode="auto">
            <a:xfrm>
              <a:off x="1305954" y="2218178"/>
              <a:ext cx="3019428" cy="1258415"/>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r>
                <a:rPr lang="en-US" sz="1200" dirty="0" err="1">
                  <a:solidFill>
                    <a:schemeClr val="tx1"/>
                  </a:solidFill>
                  <a:latin typeface="Consolas" panose="020B0609020204030204" pitchFamily="49" charset="0"/>
                  <a:ea typeface="Segoe UI Symbol"/>
                </a:rPr>
                <a:t>topic":"order</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"data":{</a:t>
              </a:r>
            </a:p>
            <a:p>
              <a:pPr lvl="0" defTabSz="932472" fontAlgn="base">
                <a:spcBef>
                  <a:spcPct val="0"/>
                </a:spcBef>
              </a:pPr>
              <a:r>
                <a:rPr lang="en-US" sz="1200" dirty="0">
                  <a:solidFill>
                    <a:schemeClr val="tx1"/>
                  </a:solidFill>
                  <a:latin typeface="Consolas" panose="020B0609020204030204" pitchFamily="49" charset="0"/>
                  <a:ea typeface="Segoe UI Symbol"/>
                </a:rPr>
                <a:t>  "user":"</a:t>
              </a:r>
              <a:r>
                <a:rPr lang="en-US" sz="1200" dirty="0" err="1">
                  <a:solidFill>
                    <a:schemeClr val="tx1"/>
                  </a:solidFill>
                  <a:latin typeface="Consolas" panose="020B0609020204030204" pitchFamily="49" charset="0"/>
                  <a:ea typeface="Segoe UI Symbol"/>
                </a:rPr>
                <a:t>johndoe</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"item":"</a:t>
              </a:r>
              <a:r>
                <a:rPr lang="en-US" sz="1200" dirty="0" err="1">
                  <a:solidFill>
                    <a:schemeClr val="tx1"/>
                  </a:solidFill>
                  <a:latin typeface="Consolas" panose="020B0609020204030204" pitchFamily="49" charset="0"/>
                  <a:ea typeface="Segoe UI Symbol"/>
                </a:rPr>
                <a:t>ZeroDay</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7" name="Group 6">
            <a:extLst>
              <a:ext uri="{FF2B5EF4-FFF2-40B4-BE49-F238E27FC236}">
                <a16:creationId xmlns:a16="http://schemas.microsoft.com/office/drawing/2014/main" id="{4EC1F4A2-0F9C-4F80-BFFB-F2FB09D4E8F2}"/>
              </a:ext>
            </a:extLst>
          </p:cNvPr>
          <p:cNvGrpSpPr/>
          <p:nvPr/>
        </p:nvGrpSpPr>
        <p:grpSpPr>
          <a:xfrm>
            <a:off x="5544967" y="2139593"/>
            <a:ext cx="1102066" cy="1102066"/>
            <a:chOff x="2582420" y="7762875"/>
            <a:chExt cx="1333500" cy="1333500"/>
          </a:xfrm>
        </p:grpSpPr>
        <p:sp>
          <p:nvSpPr>
            <p:cNvPr id="6" name="Oval 5">
              <a:extLst>
                <a:ext uri="{FF2B5EF4-FFF2-40B4-BE49-F238E27FC236}">
                  <a16:creationId xmlns:a16="http://schemas.microsoft.com/office/drawing/2014/main" id="{F0CC9043-0C7E-4999-8951-35EBC76B79F1}"/>
                </a:ext>
              </a:extLst>
            </p:cNvPr>
            <p:cNvSpPr/>
            <p:nvPr/>
          </p:nvSpPr>
          <p:spPr bwMode="auto">
            <a:xfrm>
              <a:off x="2582420" y="7762875"/>
              <a:ext cx="1333500" cy="1333500"/>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9" name="Picture 18">
              <a:extLst>
                <a:ext uri="{FF2B5EF4-FFF2-40B4-BE49-F238E27FC236}">
                  <a16:creationId xmlns:a16="http://schemas.microsoft.com/office/drawing/2014/main" id="{D2374289-8A06-40A7-8483-F6E947DC6100}"/>
                </a:ext>
              </a:extLst>
            </p:cNvPr>
            <p:cNvPicPr>
              <a:picLocks noChangeAspect="1"/>
            </p:cNvPicPr>
            <p:nvPr/>
          </p:nvPicPr>
          <p:blipFill>
            <a:blip r:embed="rId5"/>
            <a:stretch>
              <a:fillRect/>
            </a:stretch>
          </p:blipFill>
          <p:spPr>
            <a:xfrm>
              <a:off x="2768290" y="8022206"/>
              <a:ext cx="961760" cy="814838"/>
            </a:xfrm>
            <a:prstGeom prst="rect">
              <a:avLst/>
            </a:prstGeom>
          </p:spPr>
        </p:pic>
      </p:grpSp>
      <p:grpSp>
        <p:nvGrpSpPr>
          <p:cNvPr id="3" name="Group 2">
            <a:extLst>
              <a:ext uri="{FF2B5EF4-FFF2-40B4-BE49-F238E27FC236}">
                <a16:creationId xmlns:a16="http://schemas.microsoft.com/office/drawing/2014/main" id="{2D507785-416C-4822-A3DE-EA9D98FCA4EE}"/>
              </a:ext>
            </a:extLst>
          </p:cNvPr>
          <p:cNvGrpSpPr/>
          <p:nvPr/>
        </p:nvGrpSpPr>
        <p:grpSpPr>
          <a:xfrm>
            <a:off x="1516784" y="2096545"/>
            <a:ext cx="1186641" cy="1186641"/>
            <a:chOff x="0" y="7898135"/>
            <a:chExt cx="1737360" cy="1737360"/>
          </a:xfrm>
        </p:grpSpPr>
        <p:sp>
          <p:nvSpPr>
            <p:cNvPr id="33" name="Rounded Rectangle 5">
              <a:extLst>
                <a:ext uri="{FF2B5EF4-FFF2-40B4-BE49-F238E27FC236}">
                  <a16:creationId xmlns:a16="http://schemas.microsoft.com/office/drawing/2014/main" id="{D9171650-765E-4406-9501-B8F7467CD36A}"/>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“cart”</a:t>
              </a:r>
            </a:p>
          </p:txBody>
        </p:sp>
        <p:grpSp>
          <p:nvGrpSpPr>
            <p:cNvPr id="34" name="app development" descr="application development">
              <a:extLst>
                <a:ext uri="{FF2B5EF4-FFF2-40B4-BE49-F238E27FC236}">
                  <a16:creationId xmlns:a16="http://schemas.microsoft.com/office/drawing/2014/main" id="{6F98F3E5-EEC4-4939-B2C2-F9525F5ACA9A}"/>
                </a:ext>
              </a:extLst>
            </p:cNvPr>
            <p:cNvGrpSpPr/>
            <p:nvPr/>
          </p:nvGrpSpPr>
          <p:grpSpPr>
            <a:xfrm>
              <a:off x="618470" y="8439646"/>
              <a:ext cx="500421" cy="301755"/>
              <a:chOff x="1619314" y="4920550"/>
              <a:chExt cx="500421" cy="301755"/>
            </a:xfrm>
          </p:grpSpPr>
          <p:sp>
            <p:nvSpPr>
              <p:cNvPr id="40" name="Freeform: Shape 39">
                <a:extLst>
                  <a:ext uri="{FF2B5EF4-FFF2-40B4-BE49-F238E27FC236}">
                    <a16:creationId xmlns:a16="http://schemas.microsoft.com/office/drawing/2014/main" id="{DE387888-7F23-4B93-9D81-A562A27ED8F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944855C-AA75-4E86-8E66-2BE8F054E032}"/>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872B26-2796-429E-995F-AF0889DB433F}"/>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E52B380-4C3E-4EB8-8119-FA4E72F8E94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38" name="Straight Arrow Connector 37">
            <a:extLst>
              <a:ext uri="{FF2B5EF4-FFF2-40B4-BE49-F238E27FC236}">
                <a16:creationId xmlns:a16="http://schemas.microsoft.com/office/drawing/2014/main" id="{CC125DCA-2811-46F3-97C5-7CEDE6753297}"/>
              </a:ext>
            </a:extLst>
          </p:cNvPr>
          <p:cNvCxnSpPr>
            <a:cxnSpLocks/>
          </p:cNvCxnSpPr>
          <p:nvPr/>
        </p:nvCxnSpPr>
        <p:spPr>
          <a:xfrm flipV="1">
            <a:off x="270544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3E8EC300-26FD-4D14-B989-6CDAE30E5E36}"/>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发布和订阅</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57" name="Freeform: Shape 56">
            <a:extLst>
              <a:ext uri="{FF2B5EF4-FFF2-40B4-BE49-F238E27FC236}">
                <a16:creationId xmlns:a16="http://schemas.microsoft.com/office/drawing/2014/main" id="{89087BD0-2BE5-488D-B4A3-D5F85D2AC6B5}"/>
              </a:ext>
            </a:extLst>
          </p:cNvPr>
          <p:cNvSpPr/>
          <p:nvPr/>
        </p:nvSpPr>
        <p:spPr>
          <a:xfrm>
            <a:off x="631959" y="596282"/>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mn-ea"/>
                <a:cs typeface="+mn-cs"/>
              </a:rPr>
              <a:t>Dapr</a:t>
            </a: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58" name="Group 57">
            <a:extLst>
              <a:ext uri="{FF2B5EF4-FFF2-40B4-BE49-F238E27FC236}">
                <a16:creationId xmlns:a16="http://schemas.microsoft.com/office/drawing/2014/main" id="{09340C68-3FA0-4850-81AD-B07A28BC4962}"/>
              </a:ext>
            </a:extLst>
          </p:cNvPr>
          <p:cNvGrpSpPr/>
          <p:nvPr/>
        </p:nvGrpSpPr>
        <p:grpSpPr>
          <a:xfrm>
            <a:off x="3349713" y="2096545"/>
            <a:ext cx="1186641" cy="1186641"/>
            <a:chOff x="7552123" y="135561"/>
            <a:chExt cx="1737360" cy="1737360"/>
          </a:xfrm>
        </p:grpSpPr>
        <p:sp>
          <p:nvSpPr>
            <p:cNvPr id="59" name="Rounded Rectangle 5">
              <a:extLst>
                <a:ext uri="{FF2B5EF4-FFF2-40B4-BE49-F238E27FC236}">
                  <a16:creationId xmlns:a16="http://schemas.microsoft.com/office/drawing/2014/main" id="{97FB15C5-F372-4722-BEDB-F18A9BE6E142}"/>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60" name="Graphic 59">
              <a:extLst>
                <a:ext uri="{FF2B5EF4-FFF2-40B4-BE49-F238E27FC236}">
                  <a16:creationId xmlns:a16="http://schemas.microsoft.com/office/drawing/2014/main" id="{B08DC534-120D-4553-B7E0-ACD20C83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cxnSp>
        <p:nvCxnSpPr>
          <p:cNvPr id="69" name="Straight Arrow Connector 68">
            <a:extLst>
              <a:ext uri="{FF2B5EF4-FFF2-40B4-BE49-F238E27FC236}">
                <a16:creationId xmlns:a16="http://schemas.microsoft.com/office/drawing/2014/main" id="{3C4195DF-0292-4574-AFFB-40741CD11C2F}"/>
              </a:ext>
            </a:extLst>
          </p:cNvPr>
          <p:cNvCxnSpPr>
            <a:cxnSpLocks/>
          </p:cNvCxnSpPr>
          <p:nvPr/>
        </p:nvCxnSpPr>
        <p:spPr>
          <a:xfrm flipV="1">
            <a:off x="4753320"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91F2F50-D9B9-4B11-9519-E6A2FAB0D8D0}"/>
              </a:ext>
            </a:extLst>
          </p:cNvPr>
          <p:cNvGrpSpPr/>
          <p:nvPr/>
        </p:nvGrpSpPr>
        <p:grpSpPr>
          <a:xfrm>
            <a:off x="9555884" y="2096545"/>
            <a:ext cx="1186641" cy="1186641"/>
            <a:chOff x="0" y="7898135"/>
            <a:chExt cx="1737360" cy="1737360"/>
          </a:xfrm>
        </p:grpSpPr>
        <p:sp>
          <p:nvSpPr>
            <p:cNvPr id="74" name="Rounded Rectangle 5">
              <a:extLst>
                <a:ext uri="{FF2B5EF4-FFF2-40B4-BE49-F238E27FC236}">
                  <a16:creationId xmlns:a16="http://schemas.microsoft.com/office/drawing/2014/main" id="{813926F0-E221-4391-B27C-366BF3504A1B}"/>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a:t>
              </a:r>
              <a:r>
                <a:rPr lang="en-US" sz="1400">
                  <a:solidFill>
                    <a:schemeClr val="tx1"/>
                  </a:solidFill>
                  <a:latin typeface="+mj-lt"/>
                </a:rPr>
                <a:t>shipping</a:t>
              </a:r>
              <a:r>
                <a:rPr kumimoji="0" lang="en-US" sz="1400" b="0" i="0" u="none" strike="noStrike" kern="1200" cap="none" spc="0" normalizeH="0" baseline="0" noProof="0">
                  <a:ln>
                    <a:noFill/>
                  </a:ln>
                  <a:solidFill>
                    <a:schemeClr val="tx1"/>
                  </a:solidFill>
                  <a:effectLst/>
                  <a:uLnTx/>
                  <a:uFillTx/>
                  <a:latin typeface="+mj-lt"/>
                  <a:ea typeface="+mn-ea"/>
                  <a:cs typeface="+mn-cs"/>
                </a:rPr>
                <a:t>”</a:t>
              </a:r>
            </a:p>
          </p:txBody>
        </p:sp>
        <p:grpSp>
          <p:nvGrpSpPr>
            <p:cNvPr id="75" name="app development" descr="application development">
              <a:extLst>
                <a:ext uri="{FF2B5EF4-FFF2-40B4-BE49-F238E27FC236}">
                  <a16:creationId xmlns:a16="http://schemas.microsoft.com/office/drawing/2014/main" id="{3142D025-2194-47AC-BEC7-050C6A324F5E}"/>
                </a:ext>
              </a:extLst>
            </p:cNvPr>
            <p:cNvGrpSpPr/>
            <p:nvPr/>
          </p:nvGrpSpPr>
          <p:grpSpPr>
            <a:xfrm>
              <a:off x="618470" y="8439646"/>
              <a:ext cx="500421" cy="301755"/>
              <a:chOff x="1619314" y="4920550"/>
              <a:chExt cx="500421" cy="301755"/>
            </a:xfrm>
          </p:grpSpPr>
          <p:sp>
            <p:nvSpPr>
              <p:cNvPr id="76" name="Freeform: Shape 75">
                <a:extLst>
                  <a:ext uri="{FF2B5EF4-FFF2-40B4-BE49-F238E27FC236}">
                    <a16:creationId xmlns:a16="http://schemas.microsoft.com/office/drawing/2014/main" id="{8C119676-379A-4152-938C-9994B896C8D2}"/>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644E841-4D6B-4A17-A209-40BA5F9E3400}"/>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87546B9-D771-4D98-9EFE-890A200B4D9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9EB08D9-10B2-40FF-819B-C3B1BFA41F95}"/>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80" name="Straight Arrow Connector 79">
            <a:extLst>
              <a:ext uri="{FF2B5EF4-FFF2-40B4-BE49-F238E27FC236}">
                <a16:creationId xmlns:a16="http://schemas.microsoft.com/office/drawing/2014/main" id="{33B53C8C-4A54-4197-B3F9-E9A54E96D8BB}"/>
              </a:ext>
            </a:extLst>
          </p:cNvPr>
          <p:cNvCxnSpPr>
            <a:cxnSpLocks/>
          </p:cNvCxnSpPr>
          <p:nvPr/>
        </p:nvCxnSpPr>
        <p:spPr>
          <a:xfrm flipV="1">
            <a:off x="889669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18B428-2B3B-4475-A005-E31517E9330A}"/>
              </a:ext>
            </a:extLst>
          </p:cNvPr>
          <p:cNvCxnSpPr>
            <a:cxnSpLocks/>
          </p:cNvCxnSpPr>
          <p:nvPr/>
        </p:nvCxnSpPr>
        <p:spPr>
          <a:xfrm>
            <a:off x="6846094" y="2691713"/>
            <a:ext cx="602456"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4330503F-A30C-4F12-A9E9-D86B8D2CC8BF}"/>
              </a:ext>
            </a:extLst>
          </p:cNvPr>
          <p:cNvGrpSpPr/>
          <p:nvPr/>
        </p:nvGrpSpPr>
        <p:grpSpPr>
          <a:xfrm>
            <a:off x="7755659" y="3305320"/>
            <a:ext cx="3019428" cy="1323830"/>
            <a:chOff x="7734298" y="3200545"/>
            <a:chExt cx="3019428" cy="1323830"/>
          </a:xfrm>
        </p:grpSpPr>
        <p:sp>
          <p:nvSpPr>
            <p:cNvPr id="86" name="TextBox 85">
              <a:extLst>
                <a:ext uri="{FF2B5EF4-FFF2-40B4-BE49-F238E27FC236}">
                  <a16:creationId xmlns:a16="http://schemas.microsoft.com/office/drawing/2014/main" id="{40381354-3D87-4CA7-8F18-3EC13DCEBDF2}"/>
                </a:ext>
              </a:extLst>
            </p:cNvPr>
            <p:cNvSpPr txBox="1"/>
            <p:nvPr/>
          </p:nvSpPr>
          <p:spPr>
            <a:xfrm>
              <a:off x="8279869" y="320054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http://10.0.0.5:8005/order</a:t>
              </a:r>
            </a:p>
          </p:txBody>
        </p:sp>
        <p:sp>
          <p:nvSpPr>
            <p:cNvPr id="87" name="Rectangle 86">
              <a:extLst>
                <a:ext uri="{FF2B5EF4-FFF2-40B4-BE49-F238E27FC236}">
                  <a16:creationId xmlns:a16="http://schemas.microsoft.com/office/drawing/2014/main" id="{90E6D7E2-48C0-4EDA-AC68-20C38ABB7D49}"/>
                </a:ext>
              </a:extLst>
            </p:cNvPr>
            <p:cNvSpPr/>
            <p:nvPr/>
          </p:nvSpPr>
          <p:spPr bwMode="auto">
            <a:xfrm>
              <a:off x="7734298" y="3713604"/>
              <a:ext cx="3019428" cy="810771"/>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000" dirty="0">
                  <a:solidFill>
                    <a:schemeClr val="tx1"/>
                  </a:solidFill>
                  <a:latin typeface="Consolas" panose="020B0609020204030204" pitchFamily="49" charset="0"/>
                  <a:ea typeface="Segoe UI Symbol"/>
                </a:rPr>
                <a:t>"data":{</a:t>
              </a:r>
            </a:p>
            <a:p>
              <a:pPr lvl="0" defTabSz="932472" fontAlgn="base">
                <a:spcBef>
                  <a:spcPct val="0"/>
                </a:spcBef>
              </a:pPr>
              <a:r>
                <a:rPr lang="en-US" sz="1000" dirty="0">
                  <a:solidFill>
                    <a:schemeClr val="tx1"/>
                  </a:solidFill>
                  <a:latin typeface="Consolas" panose="020B0609020204030204" pitchFamily="49" charset="0"/>
                  <a:ea typeface="Segoe UI Symbol"/>
                </a:rPr>
                <a:t>  "user":"</a:t>
              </a:r>
              <a:r>
                <a:rPr lang="en-US" sz="1000" dirty="0" err="1">
                  <a:solidFill>
                    <a:schemeClr val="tx1"/>
                  </a:solidFill>
                  <a:latin typeface="Consolas" panose="020B0609020204030204" pitchFamily="49" charset="0"/>
                  <a:ea typeface="Segoe UI Symbol"/>
                </a:rPr>
                <a:t>johndoe</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  "item":"</a:t>
              </a:r>
              <a:r>
                <a:rPr lang="en-US" sz="1000" dirty="0" err="1">
                  <a:solidFill>
                    <a:schemeClr val="tx1"/>
                  </a:solidFill>
                  <a:latin typeface="Consolas" panose="020B0609020204030204" pitchFamily="49" charset="0"/>
                  <a:ea typeface="Segoe UI Symbol"/>
                </a:rPr>
                <a:t>ZeroDay</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a:t>
              </a:r>
            </a:p>
          </p:txBody>
        </p:sp>
      </p:grpSp>
      <p:grpSp>
        <p:nvGrpSpPr>
          <p:cNvPr id="88" name="Group 87">
            <a:extLst>
              <a:ext uri="{FF2B5EF4-FFF2-40B4-BE49-F238E27FC236}">
                <a16:creationId xmlns:a16="http://schemas.microsoft.com/office/drawing/2014/main" id="{773081F6-053B-4328-9238-D9CCF45628CC}"/>
              </a:ext>
            </a:extLst>
          </p:cNvPr>
          <p:cNvGrpSpPr/>
          <p:nvPr/>
        </p:nvGrpSpPr>
        <p:grpSpPr>
          <a:xfrm>
            <a:off x="7708034" y="5220745"/>
            <a:ext cx="1186641" cy="1186641"/>
            <a:chOff x="7552123" y="135561"/>
            <a:chExt cx="1737360" cy="1737360"/>
          </a:xfrm>
        </p:grpSpPr>
        <p:sp>
          <p:nvSpPr>
            <p:cNvPr id="89" name="Rounded Rectangle 5">
              <a:extLst>
                <a:ext uri="{FF2B5EF4-FFF2-40B4-BE49-F238E27FC236}">
                  <a16:creationId xmlns:a16="http://schemas.microsoft.com/office/drawing/2014/main" id="{0C7114BC-8C2A-4B5C-9999-5642EDA7398D}"/>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90" name="Graphic 89">
              <a:extLst>
                <a:ext uri="{FF2B5EF4-FFF2-40B4-BE49-F238E27FC236}">
                  <a16:creationId xmlns:a16="http://schemas.microsoft.com/office/drawing/2014/main" id="{C106A6AF-31A7-4743-92BC-078ECE092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91" name="Group 90">
            <a:extLst>
              <a:ext uri="{FF2B5EF4-FFF2-40B4-BE49-F238E27FC236}">
                <a16:creationId xmlns:a16="http://schemas.microsoft.com/office/drawing/2014/main" id="{F3870345-5CB3-4491-9729-665D1B4EB7D1}"/>
              </a:ext>
            </a:extLst>
          </p:cNvPr>
          <p:cNvGrpSpPr/>
          <p:nvPr/>
        </p:nvGrpSpPr>
        <p:grpSpPr>
          <a:xfrm>
            <a:off x="9555884" y="5220745"/>
            <a:ext cx="1186641" cy="1186641"/>
            <a:chOff x="0" y="7898135"/>
            <a:chExt cx="1737360" cy="1737360"/>
          </a:xfrm>
        </p:grpSpPr>
        <p:sp>
          <p:nvSpPr>
            <p:cNvPr id="92" name="Rounded Rectangle 5">
              <a:extLst>
                <a:ext uri="{FF2B5EF4-FFF2-40B4-BE49-F238E27FC236}">
                  <a16:creationId xmlns:a16="http://schemas.microsoft.com/office/drawing/2014/main" id="{94ABA8B3-B51D-4D9D-89C1-5EF4CDB5DEC7}"/>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“email”</a:t>
              </a:r>
            </a:p>
          </p:txBody>
        </p:sp>
        <p:grpSp>
          <p:nvGrpSpPr>
            <p:cNvPr id="93" name="app development" descr="application development">
              <a:extLst>
                <a:ext uri="{FF2B5EF4-FFF2-40B4-BE49-F238E27FC236}">
                  <a16:creationId xmlns:a16="http://schemas.microsoft.com/office/drawing/2014/main" id="{C97E4573-4ABB-4475-89A7-677BAD569E8F}"/>
                </a:ext>
              </a:extLst>
            </p:cNvPr>
            <p:cNvGrpSpPr/>
            <p:nvPr/>
          </p:nvGrpSpPr>
          <p:grpSpPr>
            <a:xfrm>
              <a:off x="618470" y="8439646"/>
              <a:ext cx="500421" cy="301755"/>
              <a:chOff x="1619314" y="4920550"/>
              <a:chExt cx="500421" cy="301755"/>
            </a:xfrm>
          </p:grpSpPr>
          <p:sp>
            <p:nvSpPr>
              <p:cNvPr id="94" name="Freeform: Shape 93">
                <a:extLst>
                  <a:ext uri="{FF2B5EF4-FFF2-40B4-BE49-F238E27FC236}">
                    <a16:creationId xmlns:a16="http://schemas.microsoft.com/office/drawing/2014/main" id="{1EA8CC85-B847-47DD-9B00-A8B782275B6E}"/>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4BB604C-C3D4-419D-A630-12FF3CBF986F}"/>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BE6CEE-0389-416D-AA5C-8943D6B0CE7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94568-E938-4428-BF1C-7B922A47A0E1}"/>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98" name="Straight Arrow Connector 97">
            <a:extLst>
              <a:ext uri="{FF2B5EF4-FFF2-40B4-BE49-F238E27FC236}">
                <a16:creationId xmlns:a16="http://schemas.microsoft.com/office/drawing/2014/main" id="{3ADED46D-278D-4296-8FC1-5D12BDB5C072}"/>
              </a:ext>
            </a:extLst>
          </p:cNvPr>
          <p:cNvCxnSpPr>
            <a:cxnSpLocks/>
          </p:cNvCxnSpPr>
          <p:nvPr/>
        </p:nvCxnSpPr>
        <p:spPr>
          <a:xfrm flipV="1">
            <a:off x="8896695" y="58122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7240CBB-E23D-4532-9CD5-9D1E0C71652A}"/>
              </a:ext>
            </a:extLst>
          </p:cNvPr>
          <p:cNvSpPr txBox="1"/>
          <p:nvPr/>
        </p:nvSpPr>
        <p:spPr>
          <a:xfrm>
            <a:off x="8317969" y="466739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http://10.0.0.4:8004/order</a:t>
            </a:r>
          </a:p>
        </p:txBody>
      </p:sp>
      <p:cxnSp>
        <p:nvCxnSpPr>
          <p:cNvPr id="106" name="Connector: Elbow 105">
            <a:extLst>
              <a:ext uri="{FF2B5EF4-FFF2-40B4-BE49-F238E27FC236}">
                <a16:creationId xmlns:a16="http://schemas.microsoft.com/office/drawing/2014/main" id="{97C78255-84CD-45A6-94DC-9CA86E62AC40}"/>
              </a:ext>
            </a:extLst>
          </p:cNvPr>
          <p:cNvCxnSpPr>
            <a:cxnSpLocks/>
            <a:endCxn id="89" idx="1"/>
          </p:cNvCxnSpPr>
          <p:nvPr/>
        </p:nvCxnSpPr>
        <p:spPr>
          <a:xfrm rot="16200000" flipH="1">
            <a:off x="5852955" y="3958986"/>
            <a:ext cx="3122063" cy="588096"/>
          </a:xfrm>
          <a:prstGeom prst="bentConnector2">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259A2E-5805-4DDA-A481-54C7D752D1D1}"/>
              </a:ext>
            </a:extLst>
          </p:cNvPr>
          <p:cNvGrpSpPr/>
          <p:nvPr/>
        </p:nvGrpSpPr>
        <p:grpSpPr>
          <a:xfrm>
            <a:off x="5552437" y="3305320"/>
            <a:ext cx="1102066" cy="1102066"/>
            <a:chOff x="5547478" y="3386473"/>
            <a:chExt cx="1102066" cy="1102066"/>
          </a:xfrm>
        </p:grpSpPr>
        <p:sp>
          <p:nvSpPr>
            <p:cNvPr id="62" name="Oval 61">
              <a:extLst>
                <a:ext uri="{FF2B5EF4-FFF2-40B4-BE49-F238E27FC236}">
                  <a16:creationId xmlns:a16="http://schemas.microsoft.com/office/drawing/2014/main" id="{172C1EF7-7CB9-491A-879F-CBD7713CB2E8}"/>
                </a:ext>
              </a:extLst>
            </p:cNvPr>
            <p:cNvSpPr/>
            <p:nvPr/>
          </p:nvSpPr>
          <p:spPr bwMode="auto">
            <a:xfrm>
              <a:off x="5547478" y="3386473"/>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dirty="0">
                <a:solidFill>
                  <a:schemeClr val="bg1"/>
                </a:solidFill>
                <a:latin typeface="+mj-lt"/>
              </a:endParaRPr>
            </a:p>
          </p:txBody>
        </p:sp>
        <p:pic>
          <p:nvPicPr>
            <p:cNvPr id="64" name="Picture 4" descr="See the source image">
              <a:extLst>
                <a:ext uri="{FF2B5EF4-FFF2-40B4-BE49-F238E27FC236}">
                  <a16:creationId xmlns:a16="http://schemas.microsoft.com/office/drawing/2014/main" id="{08434AA7-2149-4500-98D4-5BA6CF6BC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5180" y="3697028"/>
              <a:ext cx="526736" cy="5267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397967D-F475-4C7F-A5C5-0EF5FCE2C526}"/>
              </a:ext>
            </a:extLst>
          </p:cNvPr>
          <p:cNvGrpSpPr/>
          <p:nvPr/>
        </p:nvGrpSpPr>
        <p:grpSpPr>
          <a:xfrm>
            <a:off x="5552437" y="4471047"/>
            <a:ext cx="1102066" cy="1102066"/>
            <a:chOff x="5529718" y="4710152"/>
            <a:chExt cx="1102066" cy="1102066"/>
          </a:xfrm>
        </p:grpSpPr>
        <p:sp>
          <p:nvSpPr>
            <p:cNvPr id="70" name="Oval 69">
              <a:extLst>
                <a:ext uri="{FF2B5EF4-FFF2-40B4-BE49-F238E27FC236}">
                  <a16:creationId xmlns:a16="http://schemas.microsoft.com/office/drawing/2014/main" id="{2556DB00-3629-4154-9F58-9BC01C0FDFE2}"/>
                </a:ext>
              </a:extLst>
            </p:cNvPr>
            <p:cNvSpPr/>
            <p:nvPr/>
          </p:nvSpPr>
          <p:spPr bwMode="auto">
            <a:xfrm>
              <a:off x="5529718" y="4710152"/>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72" name="Picture 6" descr="Image result for Service Bus Logo">
              <a:extLst>
                <a:ext uri="{FF2B5EF4-FFF2-40B4-BE49-F238E27FC236}">
                  <a16:creationId xmlns:a16="http://schemas.microsoft.com/office/drawing/2014/main" id="{775BC6EB-5F15-43B5-B84B-8B98605A37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388" y="4972073"/>
              <a:ext cx="608165" cy="61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178A795D-43D0-41CF-A1DC-B31C183CD35F}"/>
              </a:ext>
            </a:extLst>
          </p:cNvPr>
          <p:cNvGrpSpPr/>
          <p:nvPr/>
        </p:nvGrpSpPr>
        <p:grpSpPr>
          <a:xfrm>
            <a:off x="5525917" y="5655300"/>
            <a:ext cx="1102066" cy="1102066"/>
            <a:chOff x="5525917" y="5655300"/>
            <a:chExt cx="1102066" cy="1102066"/>
          </a:xfrm>
        </p:grpSpPr>
        <p:sp>
          <p:nvSpPr>
            <p:cNvPr id="11" name="Oval 10">
              <a:extLst>
                <a:ext uri="{FF2B5EF4-FFF2-40B4-BE49-F238E27FC236}">
                  <a16:creationId xmlns:a16="http://schemas.microsoft.com/office/drawing/2014/main" id="{F8ABD54A-525B-4625-993C-922CAF6F7C2C}"/>
                </a:ext>
              </a:extLst>
            </p:cNvPr>
            <p:cNvSpPr/>
            <p:nvPr/>
          </p:nvSpPr>
          <p:spPr bwMode="auto">
            <a:xfrm>
              <a:off x="5525917" y="5655300"/>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6" name="Picture 15">
              <a:extLst>
                <a:ext uri="{FF2B5EF4-FFF2-40B4-BE49-F238E27FC236}">
                  <a16:creationId xmlns:a16="http://schemas.microsoft.com/office/drawing/2014/main" id="{40B1E5A9-647F-4CFF-9252-BBAFD8858191}"/>
                </a:ext>
              </a:extLst>
            </p:cNvPr>
            <p:cNvPicPr>
              <a:picLocks noChangeAspect="1"/>
            </p:cNvPicPr>
            <p:nvPr/>
          </p:nvPicPr>
          <p:blipFill>
            <a:blip r:embed="rId8"/>
            <a:stretch>
              <a:fillRect/>
            </a:stretch>
          </p:blipFill>
          <p:spPr>
            <a:xfrm>
              <a:off x="5664446" y="5860862"/>
              <a:ext cx="792054" cy="690941"/>
            </a:xfrm>
            <a:prstGeom prst="rect">
              <a:avLst/>
            </a:prstGeom>
          </p:spPr>
        </p:pic>
      </p:grpSp>
    </p:spTree>
    <p:extLst>
      <p:ext uri="{BB962C8B-B14F-4D97-AF65-F5344CB8AC3E}">
        <p14:creationId xmlns:p14="http://schemas.microsoft.com/office/powerpoint/2010/main" val="24260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42" presetClass="path" presetSubtype="0" decel="100000" fill="hold" grpId="1" nodeType="withEffect">
                                  <p:stCondLst>
                                    <p:cond delay="0"/>
                                  </p:stCondLst>
                                  <p:childTnLst>
                                    <p:animMotion origin="layout" path="M 1.66667E-6 -1.85185E-6 L 1.66667E-6 0.03773 " pathEditMode="relative" rAng="0" ptsTypes="AA">
                                      <p:cBhvr>
                                        <p:cTn id="9" dur="750" spd="-100000" fill="hold"/>
                                        <p:tgtEl>
                                          <p:spTgt spid="56"/>
                                        </p:tgtEl>
                                        <p:attrNameLst>
                                          <p:attrName>ppt_x</p:attrName>
                                          <p:attrName>ppt_y</p:attrName>
                                        </p:attrNameLst>
                                      </p:cBhvr>
                                      <p:rCtr x="0" y="1875"/>
                                    </p:animMotion>
                                  </p:childTnLst>
                                </p:cTn>
                              </p:par>
                              <p:par>
                                <p:cTn id="10" presetID="10" presetClass="entr" presetSubtype="0" fill="hold" nodeType="withEffect">
                                  <p:stCondLst>
                                    <p:cond delay="1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100"/>
                                  </p:stCondLst>
                                  <p:childTnLst>
                                    <p:animMotion origin="layout" path="M 1.875E-6 -1.11111E-6 L 1.875E-6 0.03773 " pathEditMode="relative" rAng="0" ptsTypes="AA">
                                      <p:cBhvr>
                                        <p:cTn id="14" dur="750" spd="-100000" fill="hold"/>
                                        <p:tgtEl>
                                          <p:spTgt spid="4"/>
                                        </p:tgtEl>
                                        <p:attrNameLst>
                                          <p:attrName>ppt_x</p:attrName>
                                          <p:attrName>ppt_y</p:attrName>
                                        </p:attrNameLst>
                                      </p:cBhvr>
                                      <p:rCtr x="0" y="1875"/>
                                    </p:animMotion>
                                  </p:childTnLst>
                                </p:cTn>
                              </p:par>
                              <p:par>
                                <p:cTn id="15" presetID="10" presetClass="entr" presetSubtype="0" fill="hold" nodeType="withEffect">
                                  <p:stCondLst>
                                    <p:cond delay="1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50"/>
                                  </p:stCondLst>
                                  <p:childTnLst>
                                    <p:animMotion origin="layout" path="M -1.875E-6 -1.11111E-6 L -1.875E-6 0.03773 " pathEditMode="relative" rAng="0" ptsTypes="AA">
                                      <p:cBhvr>
                                        <p:cTn id="19" dur="750" spd="-100000" fill="hold"/>
                                        <p:tgtEl>
                                          <p:spTgt spid="5"/>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42" presetClass="path" presetSubtype="0" decel="100000" fill="hold" nodeType="withEffect">
                                  <p:stCondLst>
                                    <p:cond delay="200"/>
                                  </p:stCondLst>
                                  <p:childTnLst>
                                    <p:animMotion origin="layout" path="M 2.5E-6 3.7037E-7 L 2.5E-6 0.03773 " pathEditMode="relative" rAng="0" ptsTypes="AA">
                                      <p:cBhvr>
                                        <p:cTn id="24" dur="750" spd="-100000" fill="hold"/>
                                        <p:tgtEl>
                                          <p:spTgt spid="58"/>
                                        </p:tgtEl>
                                        <p:attrNameLst>
                                          <p:attrName>ppt_x</p:attrName>
                                          <p:attrName>ppt_y</p:attrName>
                                        </p:attrNameLst>
                                      </p:cBhvr>
                                      <p:rCtr x="0" y="1875"/>
                                    </p:animMotion>
                                  </p:childTnLst>
                                </p:cTn>
                              </p:par>
                              <p:par>
                                <p:cTn id="25" presetID="10" presetClass="entr" presetSubtype="0" fill="hold" nodeType="with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decel="100000" fill="hold" nodeType="withEffect">
                                  <p:stCondLst>
                                    <p:cond delay="200"/>
                                  </p:stCondLst>
                                  <p:childTnLst>
                                    <p:animMotion origin="layout" path="M 3.125E-6 3.7037E-7 L 3.125E-6 0.03773 " pathEditMode="relative" rAng="0" ptsTypes="AA">
                                      <p:cBhvr>
                                        <p:cTn id="29" dur="750" spd="-100000" fill="hold"/>
                                        <p:tgtEl>
                                          <p:spTgt spid="3"/>
                                        </p:tgtEl>
                                        <p:attrNameLst>
                                          <p:attrName>ppt_x</p:attrName>
                                          <p:attrName>ppt_y</p:attrName>
                                        </p:attrNameLst>
                                      </p:cBhvr>
                                      <p:rCtr x="0" y="1875"/>
                                    </p:animMotion>
                                  </p:childTnLst>
                                </p:cTn>
                              </p:par>
                              <p:par>
                                <p:cTn id="30" presetID="22" presetClass="entr" presetSubtype="8" fill="hold"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10" presetClass="entr" presetSubtype="0" fill="hold" nodeType="withEffect">
                                  <p:stCondLst>
                                    <p:cond delay="4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2" presetClass="path" presetSubtype="0" decel="100000" fill="hold" nodeType="withEffect">
                                  <p:stCondLst>
                                    <p:cond delay="400"/>
                                  </p:stCondLst>
                                  <p:childTnLst>
                                    <p:animMotion origin="layout" path="M 1.875E-6 -1.11111E-6 L 1.875E-6 0.03773 " pathEditMode="relative" rAng="0" ptsTypes="AA">
                                      <p:cBhvr>
                                        <p:cTn id="37" dur="750" spd="-100000" fill="hold"/>
                                        <p:tgtEl>
                                          <p:spTgt spid="2"/>
                                        </p:tgtEl>
                                        <p:attrNameLst>
                                          <p:attrName>ppt_x</p:attrName>
                                          <p:attrName>ppt_y</p:attrName>
                                        </p:attrNameLst>
                                      </p:cBhvr>
                                      <p:rCtr x="0" y="187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par>
                                <p:cTn id="43" presetID="1" presetClass="entr" presetSubtype="0" fill="hold" nodeType="withEffect">
                                  <p:stCondLst>
                                    <p:cond delay="0"/>
                                  </p:stCondLst>
                                  <p:childTnLst>
                                    <p:set>
                                      <p:cBhvr>
                                        <p:cTn id="44" dur="1" fill="hold">
                                          <p:stCondLst>
                                            <p:cond delay="749"/>
                                          </p:stCondLst>
                                        </p:cTn>
                                        <p:tgtEl>
                                          <p:spTgt spid="7"/>
                                        </p:tgtEl>
                                        <p:attrNameLst>
                                          <p:attrName>style.visibility</p:attrName>
                                        </p:attrNameLst>
                                      </p:cBhvr>
                                      <p:to>
                                        <p:strVal val="visible"/>
                                      </p:to>
                                    </p:set>
                                  </p:childTnLst>
                                </p:cTn>
                              </p:par>
                              <p:par>
                                <p:cTn id="45" presetID="6" presetClass="emph" presetSubtype="0" accel="100000" autoRev="1" fill="hold" nodeType="withEffect">
                                  <p:stCondLst>
                                    <p:cond delay="0"/>
                                  </p:stCondLst>
                                  <p:childTnLst>
                                    <p:animScale>
                                      <p:cBhvr>
                                        <p:cTn id="46" dur="500" fill="hold"/>
                                        <p:tgtEl>
                                          <p:spTgt spid="7"/>
                                        </p:tgtEl>
                                      </p:cBhvr>
                                      <p:by x="0" y="0"/>
                                    </p:animScale>
                                  </p:childTnLst>
                                </p:cTn>
                              </p:par>
                              <p:par>
                                <p:cTn id="47" presetID="1" presetClass="entr" presetSubtype="0" fill="hold" nodeType="withEffect">
                                  <p:stCondLst>
                                    <p:cond delay="0"/>
                                  </p:stCondLst>
                                  <p:childTnLst>
                                    <p:set>
                                      <p:cBhvr>
                                        <p:cTn id="48" dur="1" fill="hold">
                                          <p:stCondLst>
                                            <p:cond delay="749"/>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749"/>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par>
                                <p:cTn id="57" presetID="10" presetClass="entr" presetSubtype="0" fill="hold" nodeType="withEffect">
                                  <p:stCondLst>
                                    <p:cond delay="20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42" presetClass="path" presetSubtype="0" decel="100000" fill="hold" nodeType="withEffect">
                                  <p:stCondLst>
                                    <p:cond delay="200"/>
                                  </p:stCondLst>
                                  <p:childTnLst>
                                    <p:animMotion origin="layout" path="M 6.25E-7 -1.11111E-6 L 6.25E-7 0.03773 " pathEditMode="relative" rAng="0" ptsTypes="AA">
                                      <p:cBhvr>
                                        <p:cTn id="61" dur="750" spd="-100000" fill="hold"/>
                                        <p:tgtEl>
                                          <p:spTgt spid="81"/>
                                        </p:tgtEl>
                                        <p:attrNameLst>
                                          <p:attrName>ppt_x</p:attrName>
                                          <p:attrName>ppt_y</p:attrName>
                                        </p:attrNameLst>
                                      </p:cBhvr>
                                      <p:rCtr x="0" y="1875"/>
                                    </p:animMotion>
                                  </p:childTnLst>
                                </p:cTn>
                              </p:par>
                              <p:par>
                                <p:cTn id="62" presetID="10" presetClass="entr" presetSubtype="0" fill="hold" nodeType="withEffect">
                                  <p:stCondLst>
                                    <p:cond delay="20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42" presetClass="path" presetSubtype="0" decel="100000" fill="hold" nodeType="withEffect">
                                  <p:stCondLst>
                                    <p:cond delay="200"/>
                                  </p:stCondLst>
                                  <p:childTnLst>
                                    <p:animMotion origin="layout" path="M -1.875E-6 3.7037E-7 L -1.875E-6 0.03773 " pathEditMode="relative" rAng="0" ptsTypes="AA">
                                      <p:cBhvr>
                                        <p:cTn id="66" dur="750" spd="-100000" fill="hold"/>
                                        <p:tgtEl>
                                          <p:spTgt spid="73"/>
                                        </p:tgtEl>
                                        <p:attrNameLst>
                                          <p:attrName>ppt_x</p:attrName>
                                          <p:attrName>ppt_y</p:attrName>
                                        </p:attrNameLst>
                                      </p:cBhvr>
                                      <p:rCtr x="0" y="1875"/>
                                    </p:animMotion>
                                  </p:childTnLst>
                                </p:cTn>
                              </p:par>
                              <p:par>
                                <p:cTn id="67" presetID="10" presetClass="entr" presetSubtype="0" fill="hold" nodeType="withEffect">
                                  <p:stCondLst>
                                    <p:cond delay="2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childTnLst>
                                </p:cTn>
                              </p:par>
                              <p:par>
                                <p:cTn id="70" presetID="42" presetClass="path" presetSubtype="0" decel="100000" fill="hold" nodeType="withEffect">
                                  <p:stCondLst>
                                    <p:cond delay="200"/>
                                  </p:stCondLst>
                                  <p:childTnLst>
                                    <p:animMotion origin="layout" path="M 4.16667E-6 -2.22222E-6 L 4.16667E-6 0.03773 " pathEditMode="relative" rAng="0" ptsTypes="AA">
                                      <p:cBhvr>
                                        <p:cTn id="71" dur="750" spd="-100000" fill="hold"/>
                                        <p:tgtEl>
                                          <p:spTgt spid="114"/>
                                        </p:tgtEl>
                                        <p:attrNameLst>
                                          <p:attrName>ppt_x</p:attrName>
                                          <p:attrName>ppt_y</p:attrName>
                                        </p:attrNameLst>
                                      </p:cBhvr>
                                      <p:rCtr x="0" y="1875"/>
                                    </p:animMotion>
                                  </p:childTnLst>
                                </p:cTn>
                              </p:par>
                              <p:par>
                                <p:cTn id="72" presetID="22" presetClass="entr" presetSubtype="8" fill="hold" nodeType="withEffect">
                                  <p:stCondLst>
                                    <p:cond delay="250"/>
                                  </p:stCondLst>
                                  <p:childTnLst>
                                    <p:set>
                                      <p:cBhvr>
                                        <p:cTn id="73" dur="1" fill="hold">
                                          <p:stCondLst>
                                            <p:cond delay="0"/>
                                          </p:stCondLst>
                                        </p:cTn>
                                        <p:tgtEl>
                                          <p:spTgt spid="80"/>
                                        </p:tgtEl>
                                        <p:attrNameLst>
                                          <p:attrName>style.visibility</p:attrName>
                                        </p:attrNameLst>
                                      </p:cBhvr>
                                      <p:to>
                                        <p:strVal val="visible"/>
                                      </p:to>
                                    </p:set>
                                    <p:animEffect transition="in" filter="wipe(left)">
                                      <p:cBhvr>
                                        <p:cTn id="74" dur="500"/>
                                        <p:tgtEl>
                                          <p:spTgt spid="80"/>
                                        </p:tgtEl>
                                      </p:cBhvr>
                                    </p:animEffect>
                                  </p:childTnLst>
                                </p:cTn>
                              </p:par>
                            </p:childTnLst>
                          </p:cTn>
                        </p:par>
                        <p:par>
                          <p:cTn id="75" fill="hold">
                            <p:stCondLst>
                              <p:cond delay="1950"/>
                            </p:stCondLst>
                            <p:childTnLst>
                              <p:par>
                                <p:cTn id="76" presetID="22" presetClass="entr" presetSubtype="1" fill="hold" nodeType="afterEffect">
                                  <p:stCondLst>
                                    <p:cond delay="250"/>
                                  </p:stCondLst>
                                  <p:childTnLst>
                                    <p:set>
                                      <p:cBhvr>
                                        <p:cTn id="77" dur="1" fill="hold">
                                          <p:stCondLst>
                                            <p:cond delay="0"/>
                                          </p:stCondLst>
                                        </p:cTn>
                                        <p:tgtEl>
                                          <p:spTgt spid="106"/>
                                        </p:tgtEl>
                                        <p:attrNameLst>
                                          <p:attrName>style.visibility</p:attrName>
                                        </p:attrNameLst>
                                      </p:cBhvr>
                                      <p:to>
                                        <p:strVal val="visible"/>
                                      </p:to>
                                    </p:set>
                                    <p:animEffect transition="in" filter="wipe(up)">
                                      <p:cBhvr>
                                        <p:cTn id="78" dur="500"/>
                                        <p:tgtEl>
                                          <p:spTgt spid="106"/>
                                        </p:tgtEl>
                                      </p:cBhvr>
                                    </p:animEffect>
                                  </p:childTnLst>
                                </p:cTn>
                              </p:par>
                              <p:par>
                                <p:cTn id="79" presetID="10" presetClass="entr" presetSubtype="0" fill="hold" nodeType="withEffect">
                                  <p:stCondLst>
                                    <p:cond delay="25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42" presetClass="path" presetSubtype="0" decel="100000" fill="hold" nodeType="withEffect">
                                  <p:stCondLst>
                                    <p:cond delay="250"/>
                                  </p:stCondLst>
                                  <p:childTnLst>
                                    <p:animMotion origin="layout" path="M 6.25E-7 4.81481E-6 L 6.25E-7 0.03773 " pathEditMode="relative" rAng="0" ptsTypes="AA">
                                      <p:cBhvr>
                                        <p:cTn id="83" dur="750" spd="-100000" fill="hold"/>
                                        <p:tgtEl>
                                          <p:spTgt spid="88"/>
                                        </p:tgtEl>
                                        <p:attrNameLst>
                                          <p:attrName>ppt_x</p:attrName>
                                          <p:attrName>ppt_y</p:attrName>
                                        </p:attrNameLst>
                                      </p:cBhvr>
                                      <p:rCtr x="0" y="1875"/>
                                    </p:animMotion>
                                  </p:childTnLst>
                                </p:cTn>
                              </p:par>
                              <p:par>
                                <p:cTn id="84" presetID="10" presetClass="entr" presetSubtype="0" fill="hold" nodeType="withEffect">
                                  <p:stCondLst>
                                    <p:cond delay="25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42" presetClass="path" presetSubtype="0" decel="100000" fill="hold" nodeType="withEffect">
                                  <p:stCondLst>
                                    <p:cond delay="250"/>
                                  </p:stCondLst>
                                  <p:childTnLst>
                                    <p:animMotion origin="layout" path="M -1.875E-6 4.81481E-6 L -1.875E-6 0.03773 " pathEditMode="relative" rAng="0" ptsTypes="AA">
                                      <p:cBhvr>
                                        <p:cTn id="88" dur="750" spd="-100000" fill="hold"/>
                                        <p:tgtEl>
                                          <p:spTgt spid="91"/>
                                        </p:tgtEl>
                                        <p:attrNameLst>
                                          <p:attrName>ppt_x</p:attrName>
                                          <p:attrName>ppt_y</p:attrName>
                                        </p:attrNameLst>
                                      </p:cBhvr>
                                      <p:rCtr x="0" y="1875"/>
                                    </p:animMotion>
                                  </p:childTnLst>
                                </p:cTn>
                              </p:par>
                              <p:par>
                                <p:cTn id="89" presetID="22" presetClass="entr" presetSubtype="8" fill="hold" nodeType="withEffect">
                                  <p:stCondLst>
                                    <p:cond delay="250"/>
                                  </p:stCondLst>
                                  <p:childTnLst>
                                    <p:set>
                                      <p:cBhvr>
                                        <p:cTn id="90" dur="1" fill="hold">
                                          <p:stCondLst>
                                            <p:cond delay="0"/>
                                          </p:stCondLst>
                                        </p:cTn>
                                        <p:tgtEl>
                                          <p:spTgt spid="98"/>
                                        </p:tgtEl>
                                        <p:attrNameLst>
                                          <p:attrName>style.visibility</p:attrName>
                                        </p:attrNameLst>
                                      </p:cBhvr>
                                      <p:to>
                                        <p:strVal val="visible"/>
                                      </p:to>
                                    </p:set>
                                    <p:animEffect transition="in" filter="wipe(left)">
                                      <p:cBhvr>
                                        <p:cTn id="91" dur="500"/>
                                        <p:tgtEl>
                                          <p:spTgt spid="98"/>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42" presetClass="path" presetSubtype="0" decel="100000" fill="hold" grpId="1" nodeType="withEffect">
                                  <p:stCondLst>
                                    <p:cond delay="250"/>
                                  </p:stCondLst>
                                  <p:childTnLst>
                                    <p:animMotion origin="layout" path="M 1.875E-6 1.11022E-16 L 1.875E-6 0.03773 " pathEditMode="relative" rAng="0" ptsTypes="AA">
                                      <p:cBhvr>
                                        <p:cTn id="96" dur="750" spd="-100000" fill="hold"/>
                                        <p:tgtEl>
                                          <p:spTgt spid="100"/>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100" grpId="0"/>
      <p:bldP spid="100"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86</TotalTime>
  <Words>1474</Words>
  <Application>Microsoft Office PowerPoint</Application>
  <PresentationFormat>宽屏</PresentationFormat>
  <Paragraphs>286</Paragraphs>
  <Slides>15</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Courier</vt:lpstr>
      <vt:lpstr>Helvetica Neue</vt:lpstr>
      <vt:lpstr>open sans</vt:lpstr>
      <vt:lpstr>PingFang SC</vt:lpstr>
      <vt:lpstr>宋体</vt:lpstr>
      <vt:lpstr>Arial</vt:lpstr>
      <vt:lpstr>Calibri</vt:lpstr>
      <vt:lpstr>Calibri Light</vt:lpstr>
      <vt:lpstr>Consolas</vt:lpstr>
      <vt:lpstr>Segoe UI</vt:lpstr>
      <vt:lpstr>Segoe UI Semibold</vt:lpstr>
      <vt:lpstr>Segoe UI Semilight</vt:lpstr>
      <vt:lpstr>Wingdings</vt:lpstr>
      <vt:lpstr>Office Theme</vt:lpstr>
      <vt:lpstr>为.NET 开发人员准备的Dapr </vt:lpstr>
      <vt:lpstr>PowerPoint 演示文稿</vt:lpstr>
      <vt:lpstr>微服务为什么很难?</vt:lpstr>
      <vt:lpstr>微服务构建块</vt:lpstr>
      <vt:lpstr>微服务构建块</vt:lpstr>
      <vt:lpstr>71 Dapr Components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Application Runtime</dc:title>
  <dc:creator>zhang shanyou</dc:creator>
  <cp:lastModifiedBy>zhang shanyou</cp:lastModifiedBy>
  <cp:revision>10</cp:revision>
  <dcterms:created xsi:type="dcterms:W3CDTF">2021-02-02T01:56:42Z</dcterms:created>
  <dcterms:modified xsi:type="dcterms:W3CDTF">2021-03-13T01:47:04Z</dcterms:modified>
</cp:coreProperties>
</file>