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933" r:id="rId2"/>
    <p:sldId id="2076137694" r:id="rId3"/>
    <p:sldId id="2134804600" r:id="rId4"/>
    <p:sldId id="2076137638" r:id="rId5"/>
    <p:sldId id="2076137712" r:id="rId6"/>
    <p:sldId id="2076137679" r:id="rId7"/>
    <p:sldId id="2076137680" r:id="rId8"/>
    <p:sldId id="2076137624" r:id="rId9"/>
    <p:sldId id="2076137699" r:id="rId10"/>
    <p:sldId id="2076137684" r:id="rId11"/>
    <p:sldId id="2076136803" r:id="rId12"/>
    <p:sldId id="2076136857" r:id="rId13"/>
    <p:sldId id="2076137659" r:id="rId14"/>
    <p:sldId id="2076137662" r:id="rId15"/>
    <p:sldId id="2076137707" r:id="rId16"/>
    <p:sldId id="2076137710" r:id="rId17"/>
    <p:sldId id="2076137709" r:id="rId18"/>
    <p:sldId id="2076137713" r:id="rId19"/>
    <p:sldId id="20761377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70138" autoAdjust="0"/>
  </p:normalViewPr>
  <p:slideViewPr>
    <p:cSldViewPr snapToGrid="0" snapToObjects="1">
      <p:cViewPr varScale="1">
        <p:scale>
          <a:sx n="91" d="100"/>
          <a:sy n="91" d="100"/>
        </p:scale>
        <p:origin x="9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1EAA4-EBB4-438C-B653-FE4E040234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CB1AAF9-A429-4094-A630-AEB04850D4A6}">
      <dgm:prSet/>
      <dgm:spPr/>
      <dgm:t>
        <a:bodyPr/>
        <a:lstStyle/>
        <a:p>
          <a:r>
            <a:rPr lang="en-US" b="0" i="0" baseline="0" dirty="0"/>
            <a:t>1</a:t>
          </a:r>
          <a:r>
            <a:rPr lang="zh-CN" b="0" i="0" baseline="0" dirty="0"/>
            <a:t>）</a:t>
          </a:r>
          <a:r>
            <a:rPr lang="en-US" b="0" i="0" baseline="0" dirty="0" err="1"/>
            <a:t>Dapr</a:t>
          </a:r>
          <a:r>
            <a:rPr lang="zh-CN" b="0" i="0" baseline="0" dirty="0"/>
            <a:t>的目标不是强迫开发人员采用具有严格规则和约束的编程模型。相反，</a:t>
          </a:r>
          <a:r>
            <a:rPr lang="en-US" b="0" i="0" baseline="0" dirty="0" err="1"/>
            <a:t>Dapr</a:t>
          </a:r>
          <a:r>
            <a:rPr lang="zh-CN" b="0" i="0" baseline="0" dirty="0"/>
            <a:t>是助力于开发者从很多复杂的微服务实现中解脱出来。举个例子，在</a:t>
          </a:r>
          <a:r>
            <a:rPr lang="en-US" b="0" i="0" baseline="0" dirty="0" err="1"/>
            <a:t>Dapr</a:t>
          </a:r>
          <a:r>
            <a:rPr lang="zh-CN" b="0" i="0" baseline="0" dirty="0"/>
            <a:t>中存储的数据库连接池的管理的状态将会转换成微服务应用代码。</a:t>
          </a:r>
          <a:endParaRPr lang="zh-CN" dirty="0"/>
        </a:p>
      </dgm:t>
    </dgm:pt>
    <dgm:pt modelId="{8CD99A5B-4FB5-4F54-9543-6D9A339D960D}" type="parTrans" cxnId="{E801EE1B-5206-4624-922F-6F8F73451CE1}">
      <dgm:prSet/>
      <dgm:spPr/>
      <dgm:t>
        <a:bodyPr/>
        <a:lstStyle/>
        <a:p>
          <a:endParaRPr lang="zh-CN" altLang="en-US"/>
        </a:p>
      </dgm:t>
    </dgm:pt>
    <dgm:pt modelId="{A00E1CB7-0B6F-4CA1-B7F5-92DF4A5FC446}" type="sibTrans" cxnId="{E801EE1B-5206-4624-922F-6F8F73451CE1}">
      <dgm:prSet/>
      <dgm:spPr/>
      <dgm:t>
        <a:bodyPr/>
        <a:lstStyle/>
        <a:p>
          <a:endParaRPr lang="zh-CN" altLang="en-US"/>
        </a:p>
      </dgm:t>
    </dgm:pt>
    <dgm:pt modelId="{DD08D84A-47BA-497D-8035-D1E10014ABA0}">
      <dgm:prSet/>
      <dgm:spPr/>
      <dgm:t>
        <a:bodyPr/>
        <a:lstStyle/>
        <a:p>
          <a:r>
            <a:rPr lang="en-US" b="0" i="0" baseline="0" dirty="0"/>
            <a:t>2</a:t>
          </a:r>
          <a:r>
            <a:rPr lang="zh-CN" b="0" i="0" baseline="0" dirty="0"/>
            <a:t>）</a:t>
          </a:r>
          <a:r>
            <a:rPr lang="en-US" b="0" i="0" baseline="0" dirty="0" err="1"/>
            <a:t>Dapr</a:t>
          </a:r>
          <a:r>
            <a:rPr lang="zh-CN" b="0" i="0" baseline="0" dirty="0"/>
            <a:t>不是</a:t>
          </a:r>
          <a:r>
            <a:rPr lang="en-US" b="0" i="0" baseline="0" dirty="0"/>
            <a:t>Service Mesh</a:t>
          </a:r>
          <a:r>
            <a:rPr lang="zh-CN" b="0" i="0" baseline="0" dirty="0"/>
            <a:t>。尽管有很多相似点存在于</a:t>
          </a:r>
          <a:r>
            <a:rPr lang="en-US" b="0" i="0" baseline="0" dirty="0" err="1"/>
            <a:t>Dapr</a:t>
          </a:r>
          <a:r>
            <a:rPr lang="zh-CN" b="0" i="0" baseline="0" dirty="0"/>
            <a:t>与</a:t>
          </a:r>
          <a:r>
            <a:rPr lang="en-US" b="0" i="0" baseline="0" dirty="0"/>
            <a:t>service mesh</a:t>
          </a:r>
          <a:r>
            <a:rPr lang="zh-CN" b="0" i="0" baseline="0" dirty="0"/>
            <a:t>之间，</a:t>
          </a:r>
          <a:r>
            <a:rPr lang="en-US" b="0" i="0" baseline="0" dirty="0" err="1"/>
            <a:t>Dapr</a:t>
          </a:r>
          <a:r>
            <a:rPr lang="zh-CN" b="0" i="0" baseline="0" dirty="0"/>
            <a:t>在应用程序层级提供服务而</a:t>
          </a:r>
          <a:r>
            <a:rPr lang="en-US" b="0" i="0" baseline="0" dirty="0"/>
            <a:t>service mesh</a:t>
          </a:r>
          <a:r>
            <a:rPr lang="zh-CN" b="0" i="0" baseline="0" dirty="0"/>
            <a:t>却是在</a:t>
          </a:r>
          <a:r>
            <a:rPr lang="en-US" b="0" i="0" baseline="0" dirty="0"/>
            <a:t>infrastructure</a:t>
          </a:r>
          <a:r>
            <a:rPr lang="zh-CN" b="0" i="0" baseline="0" dirty="0"/>
            <a:t>层进行操作。例如</a:t>
          </a:r>
          <a:r>
            <a:rPr lang="en-US" b="0" i="0" baseline="0" dirty="0" err="1"/>
            <a:t>Dapr</a:t>
          </a:r>
          <a:r>
            <a:rPr lang="zh-CN" b="0" i="0" baseline="0" dirty="0"/>
            <a:t>在与存储组件和服务交互时需要重试逻辑，但是这个职责是开发者根据</a:t>
          </a:r>
          <a:r>
            <a:rPr lang="en-US" b="0" i="0" baseline="0" dirty="0" err="1"/>
            <a:t>Dapr</a:t>
          </a:r>
          <a:r>
            <a:rPr lang="zh-CN" b="0" i="0" baseline="0" dirty="0"/>
            <a:t>返回的错误信息决定如何处理错误</a:t>
          </a:r>
          <a:r>
            <a:rPr lang="zh-CN" altLang="en-US" b="0" i="0" baseline="0" dirty="0"/>
            <a:t>，</a:t>
          </a:r>
          <a:r>
            <a:rPr lang="zh-CN" b="0" i="0" baseline="0" dirty="0"/>
            <a:t>是把错误返回给客户端还是采取重试机制（</a:t>
          </a:r>
          <a:r>
            <a:rPr lang="en-US" b="0" i="0" baseline="0" dirty="0" err="1"/>
            <a:t>netcore</a:t>
          </a:r>
          <a:r>
            <a:rPr lang="zh-CN" b="0" i="0" baseline="0" dirty="0"/>
            <a:t>下</a:t>
          </a:r>
          <a:r>
            <a:rPr lang="en-US" b="0" i="0" baseline="0" dirty="0"/>
            <a:t>Polly</a:t>
          </a:r>
          <a:r>
            <a:rPr lang="zh-CN" b="0" i="0" baseline="0" dirty="0"/>
            <a:t>可以支持），这对开发者来说是可以选择一个明确的选择。</a:t>
          </a:r>
          <a:r>
            <a:rPr lang="en-US" b="0" i="0" baseline="0" dirty="0" err="1"/>
            <a:t>Dapr</a:t>
          </a:r>
          <a:r>
            <a:rPr lang="zh-CN" b="0" i="0" baseline="0" dirty="0"/>
            <a:t>只是集成</a:t>
          </a:r>
          <a:r>
            <a:rPr lang="en-US" b="0" i="0" baseline="0" dirty="0"/>
            <a:t>service mesh</a:t>
          </a:r>
          <a:r>
            <a:rPr lang="zh-CN" b="0" i="0" baseline="0" dirty="0"/>
            <a:t>，比如</a:t>
          </a:r>
          <a:r>
            <a:rPr lang="en-US" b="0" i="0" baseline="0" dirty="0"/>
            <a:t>Istio</a:t>
          </a:r>
          <a:r>
            <a:rPr lang="zh-CN" b="0" i="0" baseline="0" dirty="0"/>
            <a:t>。</a:t>
          </a:r>
          <a:endParaRPr lang="zh-CN" dirty="0"/>
        </a:p>
      </dgm:t>
    </dgm:pt>
    <dgm:pt modelId="{971313D7-DA26-4AB7-BDF3-FF129485B3FF}" type="parTrans" cxnId="{573E84CC-C04B-4CFF-9E46-DF346FC1FE04}">
      <dgm:prSet/>
      <dgm:spPr/>
      <dgm:t>
        <a:bodyPr/>
        <a:lstStyle/>
        <a:p>
          <a:endParaRPr lang="zh-CN" altLang="en-US"/>
        </a:p>
      </dgm:t>
    </dgm:pt>
    <dgm:pt modelId="{C6773504-A4CC-4CDB-B7A6-8F485277BC6B}" type="sibTrans" cxnId="{573E84CC-C04B-4CFF-9E46-DF346FC1FE04}">
      <dgm:prSet/>
      <dgm:spPr/>
      <dgm:t>
        <a:bodyPr/>
        <a:lstStyle/>
        <a:p>
          <a:endParaRPr lang="zh-CN" altLang="en-US"/>
        </a:p>
      </dgm:t>
    </dgm:pt>
    <dgm:pt modelId="{E87BF295-87DA-4E08-9C97-4DAEFE9C7EBB}">
      <dgm:prSet/>
      <dgm:spPr/>
      <dgm:t>
        <a:bodyPr/>
        <a:lstStyle/>
        <a:p>
          <a:r>
            <a:rPr lang="en-US" b="0" i="0" baseline="0" dirty="0"/>
            <a:t>3</a:t>
          </a:r>
          <a:r>
            <a:rPr lang="zh-CN" b="0" i="0" baseline="0" dirty="0"/>
            <a:t>）</a:t>
          </a:r>
          <a:r>
            <a:rPr lang="en-US" b="0" i="0" baseline="0" dirty="0" err="1"/>
            <a:t>Dapr</a:t>
          </a:r>
          <a:r>
            <a:rPr lang="zh-CN" b="0" i="0" baseline="0" dirty="0"/>
            <a:t>不是微软的云服务：它能帮助开发者在云端搭建微服务应用，现在它不光能支持集成在</a:t>
          </a:r>
          <a:r>
            <a:rPr lang="en-US" b="0" i="0" baseline="0" dirty="0"/>
            <a:t>Azure</a:t>
          </a:r>
          <a:r>
            <a:rPr lang="zh-CN" b="0" i="0" baseline="0" dirty="0"/>
            <a:t>云，而且还支持其他云商，比如</a:t>
          </a:r>
          <a:r>
            <a:rPr lang="en-US" b="0" i="0" baseline="0" dirty="0"/>
            <a:t>AWS</a:t>
          </a:r>
          <a:r>
            <a:rPr lang="zh-CN" b="0" i="0" baseline="0" dirty="0"/>
            <a:t>，</a:t>
          </a:r>
          <a:r>
            <a:rPr lang="zh-CN" altLang="en-US" b="0" i="0" baseline="0" dirty="0"/>
            <a:t>阿里云</a:t>
          </a:r>
          <a:r>
            <a:rPr lang="zh-CN" b="0" i="0" baseline="0" dirty="0"/>
            <a:t>，其他等。</a:t>
          </a:r>
          <a:r>
            <a:rPr lang="en-US" b="0" i="0" baseline="0" dirty="0" err="1"/>
            <a:t>Dapr</a:t>
          </a:r>
          <a:r>
            <a:rPr lang="zh-CN" b="0" i="0" baseline="0" dirty="0"/>
            <a:t>运行在</a:t>
          </a:r>
          <a:r>
            <a:rPr lang="en-US" b="0" i="0" baseline="0" dirty="0"/>
            <a:t>K8s</a:t>
          </a:r>
          <a:r>
            <a:rPr lang="zh-CN" b="0" i="0" baseline="0" dirty="0"/>
            <a:t>上的效果都一致。</a:t>
          </a:r>
          <a:endParaRPr lang="zh-CN" dirty="0"/>
        </a:p>
      </dgm:t>
    </dgm:pt>
    <dgm:pt modelId="{C82C872A-EC22-4775-B750-17B3C3E8ECBB}" type="parTrans" cxnId="{0C5EC3A4-7327-4308-9E01-8F013ADC3042}">
      <dgm:prSet/>
      <dgm:spPr/>
      <dgm:t>
        <a:bodyPr/>
        <a:lstStyle/>
        <a:p>
          <a:endParaRPr lang="zh-CN" altLang="en-US"/>
        </a:p>
      </dgm:t>
    </dgm:pt>
    <dgm:pt modelId="{B8C9966A-37DA-4D94-8E3E-869E38A78C12}" type="sibTrans" cxnId="{0C5EC3A4-7327-4308-9E01-8F013ADC3042}">
      <dgm:prSet/>
      <dgm:spPr/>
      <dgm:t>
        <a:bodyPr/>
        <a:lstStyle/>
        <a:p>
          <a:endParaRPr lang="zh-CN" altLang="en-US"/>
        </a:p>
      </dgm:t>
    </dgm:pt>
    <dgm:pt modelId="{153065EE-8BE6-4FB9-9EA5-A262E6411EF4}" type="pres">
      <dgm:prSet presAssocID="{14D1EAA4-EBB4-438C-B653-FE4E040234B1}" presName="linear" presStyleCnt="0">
        <dgm:presLayoutVars>
          <dgm:animLvl val="lvl"/>
          <dgm:resizeHandles val="exact"/>
        </dgm:presLayoutVars>
      </dgm:prSet>
      <dgm:spPr/>
    </dgm:pt>
    <dgm:pt modelId="{EDD92282-1DB2-420C-AE07-4EBC48C8CE9D}" type="pres">
      <dgm:prSet presAssocID="{BCB1AAF9-A429-4094-A630-AEB04850D4A6}" presName="parentText" presStyleLbl="node1" presStyleIdx="0" presStyleCnt="3" custLinFactNeighborY="-14944">
        <dgm:presLayoutVars>
          <dgm:chMax val="0"/>
          <dgm:bulletEnabled val="1"/>
        </dgm:presLayoutVars>
      </dgm:prSet>
      <dgm:spPr/>
    </dgm:pt>
    <dgm:pt modelId="{7ED20B34-45AA-4797-8B9A-DCB58C6DBF61}" type="pres">
      <dgm:prSet presAssocID="{A00E1CB7-0B6F-4CA1-B7F5-92DF4A5FC446}" presName="spacer" presStyleCnt="0"/>
      <dgm:spPr/>
    </dgm:pt>
    <dgm:pt modelId="{73655CAD-D1D8-4D5D-B365-C892E97621C8}" type="pres">
      <dgm:prSet presAssocID="{DD08D84A-47BA-497D-8035-D1E10014ABA0}" presName="parentText" presStyleLbl="node1" presStyleIdx="1" presStyleCnt="3">
        <dgm:presLayoutVars>
          <dgm:chMax val="0"/>
          <dgm:bulletEnabled val="1"/>
        </dgm:presLayoutVars>
      </dgm:prSet>
      <dgm:spPr/>
    </dgm:pt>
    <dgm:pt modelId="{3D98A407-5861-478C-AC27-64B97F337FF2}" type="pres">
      <dgm:prSet presAssocID="{C6773504-A4CC-4CDB-B7A6-8F485277BC6B}" presName="spacer" presStyleCnt="0"/>
      <dgm:spPr/>
    </dgm:pt>
    <dgm:pt modelId="{AE0A98FD-F8AC-47AD-9643-7B1E12E2DE60}" type="pres">
      <dgm:prSet presAssocID="{E87BF295-87DA-4E08-9C97-4DAEFE9C7EBB}" presName="parentText" presStyleLbl="node1" presStyleIdx="2" presStyleCnt="3">
        <dgm:presLayoutVars>
          <dgm:chMax val="0"/>
          <dgm:bulletEnabled val="1"/>
        </dgm:presLayoutVars>
      </dgm:prSet>
      <dgm:spPr/>
    </dgm:pt>
  </dgm:ptLst>
  <dgm:cxnLst>
    <dgm:cxn modelId="{E801EE1B-5206-4624-922F-6F8F73451CE1}" srcId="{14D1EAA4-EBB4-438C-B653-FE4E040234B1}" destId="{BCB1AAF9-A429-4094-A630-AEB04850D4A6}" srcOrd="0" destOrd="0" parTransId="{8CD99A5B-4FB5-4F54-9543-6D9A339D960D}" sibTransId="{A00E1CB7-0B6F-4CA1-B7F5-92DF4A5FC446}"/>
    <dgm:cxn modelId="{FD69C897-BB67-4CFB-AB9A-A882B856BA4D}" type="presOf" srcId="{E87BF295-87DA-4E08-9C97-4DAEFE9C7EBB}" destId="{AE0A98FD-F8AC-47AD-9643-7B1E12E2DE60}" srcOrd="0" destOrd="0" presId="urn:microsoft.com/office/officeart/2005/8/layout/vList2"/>
    <dgm:cxn modelId="{0C5EC3A4-7327-4308-9E01-8F013ADC3042}" srcId="{14D1EAA4-EBB4-438C-B653-FE4E040234B1}" destId="{E87BF295-87DA-4E08-9C97-4DAEFE9C7EBB}" srcOrd="2" destOrd="0" parTransId="{C82C872A-EC22-4775-B750-17B3C3E8ECBB}" sibTransId="{B8C9966A-37DA-4D94-8E3E-869E38A78C12}"/>
    <dgm:cxn modelId="{3DFF4AC5-1016-4D83-8236-FDBBF519490B}" type="presOf" srcId="{DD08D84A-47BA-497D-8035-D1E10014ABA0}" destId="{73655CAD-D1D8-4D5D-B365-C892E97621C8}" srcOrd="0" destOrd="0" presId="urn:microsoft.com/office/officeart/2005/8/layout/vList2"/>
    <dgm:cxn modelId="{A77E7DCC-98B4-4ECB-BD9D-C8EF41116038}" type="presOf" srcId="{BCB1AAF9-A429-4094-A630-AEB04850D4A6}" destId="{EDD92282-1DB2-420C-AE07-4EBC48C8CE9D}" srcOrd="0" destOrd="0" presId="urn:microsoft.com/office/officeart/2005/8/layout/vList2"/>
    <dgm:cxn modelId="{573E84CC-C04B-4CFF-9E46-DF346FC1FE04}" srcId="{14D1EAA4-EBB4-438C-B653-FE4E040234B1}" destId="{DD08D84A-47BA-497D-8035-D1E10014ABA0}" srcOrd="1" destOrd="0" parTransId="{971313D7-DA26-4AB7-BDF3-FF129485B3FF}" sibTransId="{C6773504-A4CC-4CDB-B7A6-8F485277BC6B}"/>
    <dgm:cxn modelId="{393DA5D6-99E9-43B7-86E1-FDD3372A5E44}" type="presOf" srcId="{14D1EAA4-EBB4-438C-B653-FE4E040234B1}" destId="{153065EE-8BE6-4FB9-9EA5-A262E6411EF4}" srcOrd="0" destOrd="0" presId="urn:microsoft.com/office/officeart/2005/8/layout/vList2"/>
    <dgm:cxn modelId="{57A683CF-2C76-4D86-A2A0-CC36C781530C}" type="presParOf" srcId="{153065EE-8BE6-4FB9-9EA5-A262E6411EF4}" destId="{EDD92282-1DB2-420C-AE07-4EBC48C8CE9D}" srcOrd="0" destOrd="0" presId="urn:microsoft.com/office/officeart/2005/8/layout/vList2"/>
    <dgm:cxn modelId="{D3F508F8-C470-466D-99FF-133EA3CF2F2E}" type="presParOf" srcId="{153065EE-8BE6-4FB9-9EA5-A262E6411EF4}" destId="{7ED20B34-45AA-4797-8B9A-DCB58C6DBF61}" srcOrd="1" destOrd="0" presId="urn:microsoft.com/office/officeart/2005/8/layout/vList2"/>
    <dgm:cxn modelId="{29918344-CB34-4A40-8CC4-DFA80B901F6D}" type="presParOf" srcId="{153065EE-8BE6-4FB9-9EA5-A262E6411EF4}" destId="{73655CAD-D1D8-4D5D-B365-C892E97621C8}" srcOrd="2" destOrd="0" presId="urn:microsoft.com/office/officeart/2005/8/layout/vList2"/>
    <dgm:cxn modelId="{A693D59C-C81A-4FB2-A396-9877AEFCA926}" type="presParOf" srcId="{153065EE-8BE6-4FB9-9EA5-A262E6411EF4}" destId="{3D98A407-5861-478C-AC27-64B97F337FF2}" srcOrd="3" destOrd="0" presId="urn:microsoft.com/office/officeart/2005/8/layout/vList2"/>
    <dgm:cxn modelId="{21F99226-E3DD-40F8-AD1C-5BEA5C175C8A}" type="presParOf" srcId="{153065EE-8BE6-4FB9-9EA5-A262E6411EF4}" destId="{AE0A98FD-F8AC-47AD-9643-7B1E12E2DE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2282-1DB2-420C-AE07-4EBC48C8CE9D}">
      <dsp:nvSpPr>
        <dsp:cNvPr id="0" name=""/>
        <dsp:cNvSpPr/>
      </dsp:nvSpPr>
      <dsp:spPr>
        <a:xfrm>
          <a:off x="0" y="134135"/>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1</a:t>
          </a:r>
          <a:r>
            <a:rPr lang="zh-CN" sz="1600" b="0" i="0" kern="1200" baseline="0" dirty="0"/>
            <a:t>）</a:t>
          </a:r>
          <a:r>
            <a:rPr lang="en-US" sz="1600" b="0" i="0" kern="1200" baseline="0" dirty="0" err="1"/>
            <a:t>Dapr</a:t>
          </a:r>
          <a:r>
            <a:rPr lang="zh-CN" sz="1600" b="0" i="0" kern="1200" baseline="0" dirty="0"/>
            <a:t>的目标不是强迫开发人员采用具有严格规则和约束的编程模型。相反，</a:t>
          </a:r>
          <a:r>
            <a:rPr lang="en-US" sz="1600" b="0" i="0" kern="1200" baseline="0" dirty="0" err="1"/>
            <a:t>Dapr</a:t>
          </a:r>
          <a:r>
            <a:rPr lang="zh-CN" sz="1600" b="0" i="0" kern="1200" baseline="0" dirty="0"/>
            <a:t>是助力于开发者从很多复杂的微服务实现中解脱出来。举个例子，在</a:t>
          </a:r>
          <a:r>
            <a:rPr lang="en-US" sz="1600" b="0" i="0" kern="1200" baseline="0" dirty="0" err="1"/>
            <a:t>Dapr</a:t>
          </a:r>
          <a:r>
            <a:rPr lang="zh-CN" sz="1600" b="0" i="0" kern="1200" baseline="0" dirty="0"/>
            <a:t>中存储的数据库连接池的管理的状态将会转换成微服务应用代码。</a:t>
          </a:r>
          <a:endParaRPr lang="zh-CN" sz="1600" kern="1200" dirty="0"/>
        </a:p>
      </dsp:txBody>
      <dsp:txXfrm>
        <a:off x="87614" y="221749"/>
        <a:ext cx="7706029" cy="1619552"/>
      </dsp:txXfrm>
    </dsp:sp>
    <dsp:sp modelId="{73655CAD-D1D8-4D5D-B365-C892E97621C8}">
      <dsp:nvSpPr>
        <dsp:cNvPr id="0" name=""/>
        <dsp:cNvSpPr/>
      </dsp:nvSpPr>
      <dsp:spPr>
        <a:xfrm>
          <a:off x="0" y="198188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2</a:t>
          </a:r>
          <a:r>
            <a:rPr lang="zh-CN" sz="1600" b="0" i="0" kern="1200" baseline="0" dirty="0"/>
            <a:t>）</a:t>
          </a:r>
          <a:r>
            <a:rPr lang="en-US" sz="1600" b="0" i="0" kern="1200" baseline="0" dirty="0" err="1"/>
            <a:t>Dapr</a:t>
          </a:r>
          <a:r>
            <a:rPr lang="zh-CN" sz="1600" b="0" i="0" kern="1200" baseline="0" dirty="0"/>
            <a:t>不是</a:t>
          </a:r>
          <a:r>
            <a:rPr lang="en-US" sz="1600" b="0" i="0" kern="1200" baseline="0" dirty="0"/>
            <a:t>Service Mesh</a:t>
          </a:r>
          <a:r>
            <a:rPr lang="zh-CN" sz="1600" b="0" i="0" kern="1200" baseline="0" dirty="0"/>
            <a:t>。尽管有很多相似点存在于</a:t>
          </a:r>
          <a:r>
            <a:rPr lang="en-US" sz="1600" b="0" i="0" kern="1200" baseline="0" dirty="0" err="1"/>
            <a:t>Dapr</a:t>
          </a:r>
          <a:r>
            <a:rPr lang="zh-CN" sz="1600" b="0" i="0" kern="1200" baseline="0" dirty="0"/>
            <a:t>与</a:t>
          </a:r>
          <a:r>
            <a:rPr lang="en-US" sz="1600" b="0" i="0" kern="1200" baseline="0" dirty="0"/>
            <a:t>service mesh</a:t>
          </a:r>
          <a:r>
            <a:rPr lang="zh-CN" sz="1600" b="0" i="0" kern="1200" baseline="0" dirty="0"/>
            <a:t>之间，</a:t>
          </a:r>
          <a:r>
            <a:rPr lang="en-US" sz="1600" b="0" i="0" kern="1200" baseline="0" dirty="0" err="1"/>
            <a:t>Dapr</a:t>
          </a:r>
          <a:r>
            <a:rPr lang="zh-CN" sz="1600" b="0" i="0" kern="1200" baseline="0" dirty="0"/>
            <a:t>在应用程序层级提供服务而</a:t>
          </a:r>
          <a:r>
            <a:rPr lang="en-US" sz="1600" b="0" i="0" kern="1200" baseline="0" dirty="0"/>
            <a:t>service mesh</a:t>
          </a:r>
          <a:r>
            <a:rPr lang="zh-CN" sz="1600" b="0" i="0" kern="1200" baseline="0" dirty="0"/>
            <a:t>却是在</a:t>
          </a:r>
          <a:r>
            <a:rPr lang="en-US" sz="1600" b="0" i="0" kern="1200" baseline="0" dirty="0"/>
            <a:t>infrastructure</a:t>
          </a:r>
          <a:r>
            <a:rPr lang="zh-CN" sz="1600" b="0" i="0" kern="1200" baseline="0" dirty="0"/>
            <a:t>层进行操作。例如</a:t>
          </a:r>
          <a:r>
            <a:rPr lang="en-US" sz="1600" b="0" i="0" kern="1200" baseline="0" dirty="0" err="1"/>
            <a:t>Dapr</a:t>
          </a:r>
          <a:r>
            <a:rPr lang="zh-CN" sz="1600" b="0" i="0" kern="1200" baseline="0" dirty="0"/>
            <a:t>在与存储组件和服务交互时需要重试逻辑，但是这个职责是开发者根据</a:t>
          </a:r>
          <a:r>
            <a:rPr lang="en-US" sz="1600" b="0" i="0" kern="1200" baseline="0" dirty="0" err="1"/>
            <a:t>Dapr</a:t>
          </a:r>
          <a:r>
            <a:rPr lang="zh-CN" sz="1600" b="0" i="0" kern="1200" baseline="0" dirty="0"/>
            <a:t>返回的错误信息决定如何处理错误</a:t>
          </a:r>
          <a:r>
            <a:rPr lang="zh-CN" altLang="en-US" sz="1600" b="0" i="0" kern="1200" baseline="0" dirty="0"/>
            <a:t>，</a:t>
          </a:r>
          <a:r>
            <a:rPr lang="zh-CN" sz="1600" b="0" i="0" kern="1200" baseline="0" dirty="0"/>
            <a:t>是把错误返回给客户端还是采取重试机制（</a:t>
          </a:r>
          <a:r>
            <a:rPr lang="en-US" sz="1600" b="0" i="0" kern="1200" baseline="0" dirty="0" err="1"/>
            <a:t>netcore</a:t>
          </a:r>
          <a:r>
            <a:rPr lang="zh-CN" sz="1600" b="0" i="0" kern="1200" baseline="0" dirty="0"/>
            <a:t>下</a:t>
          </a:r>
          <a:r>
            <a:rPr lang="en-US" sz="1600" b="0" i="0" kern="1200" baseline="0" dirty="0"/>
            <a:t>Polly</a:t>
          </a:r>
          <a:r>
            <a:rPr lang="zh-CN" sz="1600" b="0" i="0" kern="1200" baseline="0" dirty="0"/>
            <a:t>可以支持），这对开发者来说是可以选择一个明确的选择。</a:t>
          </a:r>
          <a:r>
            <a:rPr lang="en-US" sz="1600" b="0" i="0" kern="1200" baseline="0" dirty="0" err="1"/>
            <a:t>Dapr</a:t>
          </a:r>
          <a:r>
            <a:rPr lang="zh-CN" sz="1600" b="0" i="0" kern="1200" baseline="0" dirty="0"/>
            <a:t>只是集成</a:t>
          </a:r>
          <a:r>
            <a:rPr lang="en-US" sz="1600" b="0" i="0" kern="1200" baseline="0" dirty="0"/>
            <a:t>service mesh</a:t>
          </a:r>
          <a:r>
            <a:rPr lang="zh-CN" sz="1600" b="0" i="0" kern="1200" baseline="0" dirty="0"/>
            <a:t>，比如</a:t>
          </a:r>
          <a:r>
            <a:rPr lang="en-US" sz="1600" b="0" i="0" kern="1200" baseline="0" dirty="0"/>
            <a:t>Istio</a:t>
          </a:r>
          <a:r>
            <a:rPr lang="zh-CN" sz="1600" b="0" i="0" kern="1200" baseline="0" dirty="0"/>
            <a:t>。</a:t>
          </a:r>
          <a:endParaRPr lang="zh-CN" sz="1600" kern="1200" dirty="0"/>
        </a:p>
      </dsp:txBody>
      <dsp:txXfrm>
        <a:off x="87614" y="2069496"/>
        <a:ext cx="7706029" cy="1619552"/>
      </dsp:txXfrm>
    </dsp:sp>
    <dsp:sp modelId="{AE0A98FD-F8AC-47AD-9643-7B1E12E2DE60}">
      <dsp:nvSpPr>
        <dsp:cNvPr id="0" name=""/>
        <dsp:cNvSpPr/>
      </dsp:nvSpPr>
      <dsp:spPr>
        <a:xfrm>
          <a:off x="0" y="3822742"/>
          <a:ext cx="7881257" cy="1794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3</a:t>
          </a:r>
          <a:r>
            <a:rPr lang="zh-CN" sz="1600" b="0" i="0" kern="1200" baseline="0" dirty="0"/>
            <a:t>）</a:t>
          </a:r>
          <a:r>
            <a:rPr lang="en-US" sz="1600" b="0" i="0" kern="1200" baseline="0" dirty="0" err="1"/>
            <a:t>Dapr</a:t>
          </a:r>
          <a:r>
            <a:rPr lang="zh-CN" sz="1600" b="0" i="0" kern="1200" baseline="0" dirty="0"/>
            <a:t>不是微软的云服务：它能帮助开发者在云端搭建微服务应用，现在它不光能支持集成在</a:t>
          </a:r>
          <a:r>
            <a:rPr lang="en-US" sz="1600" b="0" i="0" kern="1200" baseline="0" dirty="0"/>
            <a:t>Azure</a:t>
          </a:r>
          <a:r>
            <a:rPr lang="zh-CN" sz="1600" b="0" i="0" kern="1200" baseline="0" dirty="0"/>
            <a:t>云，而且还支持其他云商，比如</a:t>
          </a:r>
          <a:r>
            <a:rPr lang="en-US" sz="1600" b="0" i="0" kern="1200" baseline="0" dirty="0"/>
            <a:t>AWS</a:t>
          </a:r>
          <a:r>
            <a:rPr lang="zh-CN" sz="1600" b="0" i="0" kern="1200" baseline="0" dirty="0"/>
            <a:t>，</a:t>
          </a:r>
          <a:r>
            <a:rPr lang="zh-CN" altLang="en-US" sz="1600" b="0" i="0" kern="1200" baseline="0" dirty="0"/>
            <a:t>阿里云</a:t>
          </a:r>
          <a:r>
            <a:rPr lang="zh-CN" sz="1600" b="0" i="0" kern="1200" baseline="0" dirty="0"/>
            <a:t>，其他等。</a:t>
          </a:r>
          <a:r>
            <a:rPr lang="en-US" sz="1600" b="0" i="0" kern="1200" baseline="0" dirty="0" err="1"/>
            <a:t>Dapr</a:t>
          </a:r>
          <a:r>
            <a:rPr lang="zh-CN" sz="1600" b="0" i="0" kern="1200" baseline="0" dirty="0"/>
            <a:t>运行在</a:t>
          </a:r>
          <a:r>
            <a:rPr lang="en-US" sz="1600" b="0" i="0" kern="1200" baseline="0" dirty="0"/>
            <a:t>K8s</a:t>
          </a:r>
          <a:r>
            <a:rPr lang="zh-CN" sz="1600" b="0" i="0" kern="1200" baseline="0" dirty="0"/>
            <a:t>上的效果都一致。</a:t>
          </a:r>
          <a:endParaRPr lang="zh-CN" sz="1600" kern="1200" dirty="0"/>
        </a:p>
      </dsp:txBody>
      <dsp:txXfrm>
        <a:off x="87614" y="3910356"/>
        <a:ext cx="7706029" cy="16195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57E9B-E15D-664F-9D3E-524765B3BCAA}" type="datetimeFigureOut">
              <a:rPr lang="en-US" smtClean="0"/>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C998C-04F4-BA42-802D-8E4C87E23956}" type="slidenum">
              <a:rPr lang="en-US" smtClean="0"/>
              <a:t>‹#›</a:t>
            </a:fld>
            <a:endParaRPr lang="en-US"/>
          </a:p>
        </p:txBody>
      </p:sp>
    </p:spTree>
    <p:extLst>
      <p:ext uri="{BB962C8B-B14F-4D97-AF65-F5344CB8AC3E}">
        <p14:creationId xmlns:p14="http://schemas.microsoft.com/office/powerpoint/2010/main" val="397349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Dapr</a:t>
            </a:r>
            <a:r>
              <a:rPr lang="en-US" altLang="zh-CN" dirty="0"/>
              <a:t> </a:t>
            </a:r>
            <a:r>
              <a:rPr lang="zh-CN" altLang="en-US" dirty="0"/>
              <a:t>是一个支持任何语言、运行框架、任何地方的分布式应用程序运行时，我将聚焦于</a:t>
            </a:r>
            <a:r>
              <a:rPr lang="en-US" altLang="zh-CN" dirty="0"/>
              <a:t>dotnet </a:t>
            </a:r>
            <a:r>
              <a:rPr lang="zh-CN" altLang="en-US" dirty="0"/>
              <a:t>平台来介绍</a:t>
            </a:r>
            <a:r>
              <a:rPr lang="en-US" altLang="zh-CN" dirty="0" err="1"/>
              <a:t>Dapr</a:t>
            </a:r>
            <a:r>
              <a:rPr lang="zh-CN" altLang="en-US"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5/30/2021 3:14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9451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 </a:t>
            </a:r>
            <a:r>
              <a:rPr lang="en-US" altLang="zh-CN" b="0" i="0" dirty="0">
                <a:solidFill>
                  <a:srgbClr val="000000"/>
                </a:solidFill>
                <a:effectLst/>
                <a:latin typeface="-apple-system"/>
              </a:rPr>
              <a:t>= </a:t>
            </a:r>
            <a:r>
              <a:rPr lang="zh-CN" altLang="en-US" b="0" i="0" dirty="0">
                <a:solidFill>
                  <a:srgbClr val="000000"/>
                </a:solidFill>
                <a:effectLst/>
                <a:latin typeface="-apple-system"/>
              </a:rPr>
              <a:t>状态 </a:t>
            </a:r>
            <a:r>
              <a:rPr lang="en-US" altLang="zh-CN" b="0" i="0" dirty="0">
                <a:solidFill>
                  <a:srgbClr val="000000"/>
                </a:solidFill>
                <a:effectLst/>
                <a:latin typeface="-apple-system"/>
              </a:rPr>
              <a:t>+ </a:t>
            </a:r>
            <a:r>
              <a:rPr lang="zh-CN" altLang="en-US" b="0" i="0" dirty="0">
                <a:solidFill>
                  <a:srgbClr val="000000"/>
                </a:solidFill>
                <a:effectLst/>
                <a:latin typeface="-apple-system"/>
              </a:rPr>
              <a:t>行为 </a:t>
            </a:r>
            <a:r>
              <a:rPr lang="en-US" altLang="zh-CN" b="0" i="0" dirty="0">
                <a:solidFill>
                  <a:srgbClr val="000000"/>
                </a:solidFill>
                <a:effectLst/>
                <a:latin typeface="-apple-system"/>
              </a:rPr>
              <a:t>+ </a:t>
            </a:r>
            <a:r>
              <a:rPr lang="zh-CN" altLang="en-US" b="0" i="0" dirty="0">
                <a:solidFill>
                  <a:srgbClr val="000000"/>
                </a:solidFill>
                <a:effectLst/>
                <a:latin typeface="-apple-system"/>
              </a:rPr>
              <a:t>消息。一个应用</a:t>
            </a:r>
            <a:r>
              <a:rPr lang="en-US" altLang="zh-CN" b="0" i="0" dirty="0">
                <a:solidFill>
                  <a:srgbClr val="000000"/>
                </a:solidFill>
                <a:effectLst/>
                <a:latin typeface="-apple-system"/>
              </a:rPr>
              <a:t>/</a:t>
            </a:r>
            <a:r>
              <a:rPr lang="zh-CN" altLang="en-US" b="0" i="0" dirty="0">
                <a:solidFill>
                  <a:srgbClr val="000000"/>
                </a:solidFill>
                <a:effectLst/>
                <a:latin typeface="-apple-system"/>
              </a:rPr>
              <a:t>服务由多个</a:t>
            </a:r>
            <a:r>
              <a:rPr lang="en-US" altLang="zh-CN" b="0" i="0" dirty="0">
                <a:solidFill>
                  <a:srgbClr val="000000"/>
                </a:solidFill>
                <a:effectLst/>
                <a:latin typeface="-apple-system"/>
              </a:rPr>
              <a:t>Actor</a:t>
            </a:r>
            <a:r>
              <a:rPr lang="zh-CN" altLang="en-US" b="0" i="0" dirty="0">
                <a:solidFill>
                  <a:srgbClr val="000000"/>
                </a:solidFill>
                <a:effectLst/>
                <a:latin typeface="-apple-system"/>
              </a:rPr>
              <a:t>组成，每个</a:t>
            </a:r>
            <a:r>
              <a:rPr lang="en-US" altLang="zh-CN" b="0" i="0" dirty="0">
                <a:solidFill>
                  <a:srgbClr val="000000"/>
                </a:solidFill>
                <a:effectLst/>
                <a:latin typeface="-apple-system"/>
              </a:rPr>
              <a:t>Actor</a:t>
            </a:r>
            <a:r>
              <a:rPr lang="zh-CN" altLang="en-US" b="0" i="0" dirty="0">
                <a:solidFill>
                  <a:srgbClr val="000000"/>
                </a:solidFill>
                <a:effectLst/>
                <a:latin typeface="-apple-system"/>
              </a:rPr>
              <a:t>都是一个独立的运行单元，拥有隔离的运行空间，在隔离的空间内，其有独立的状态和行为，不被外界干预，</a:t>
            </a:r>
            <a:r>
              <a:rPr lang="en-US" altLang="zh-CN" b="0" i="0" dirty="0">
                <a:solidFill>
                  <a:srgbClr val="000000"/>
                </a:solidFill>
                <a:effectLst/>
                <a:latin typeface="-apple-system"/>
              </a:rPr>
              <a:t>Actor</a:t>
            </a:r>
            <a:r>
              <a:rPr lang="zh-CN" altLang="en-US" b="0" i="0" dirty="0">
                <a:solidFill>
                  <a:srgbClr val="000000"/>
                </a:solidFill>
                <a:effectLst/>
                <a:latin typeface="-apple-system"/>
              </a:rPr>
              <a:t>之间通过消息进行交互，而同一时刻，每个</a:t>
            </a:r>
            <a:r>
              <a:rPr lang="en-US" altLang="zh-CN" b="0" i="0" dirty="0">
                <a:solidFill>
                  <a:srgbClr val="000000"/>
                </a:solidFill>
                <a:effectLst/>
                <a:latin typeface="-apple-system"/>
              </a:rPr>
              <a:t>Actor</a:t>
            </a:r>
            <a:r>
              <a:rPr lang="zh-CN" altLang="en-US" b="0" i="0" dirty="0">
                <a:solidFill>
                  <a:srgbClr val="000000"/>
                </a:solidFill>
                <a:effectLst/>
                <a:latin typeface="-apple-system"/>
              </a:rPr>
              <a:t>只能被单个线程执行，这样既有效避免了数据共享和并发问题，又确保了应用的伸缩性。</a:t>
            </a:r>
          </a:p>
          <a:p>
            <a:pPr algn="l"/>
            <a:r>
              <a:rPr lang="en-US" altLang="zh-CN" b="0" i="0" dirty="0">
                <a:solidFill>
                  <a:srgbClr val="000000"/>
                </a:solidFill>
                <a:effectLst/>
                <a:latin typeface="-apple-system"/>
              </a:rPr>
              <a:t>Actor</a:t>
            </a:r>
            <a:r>
              <a:rPr lang="zh-CN" altLang="en-US" b="0" i="0" dirty="0">
                <a:solidFill>
                  <a:srgbClr val="000000"/>
                </a:solidFill>
                <a:effectLst/>
                <a:latin typeface="-apple-system"/>
              </a:rPr>
              <a:t>模型大大简化了并发编程的复杂度，</a:t>
            </a:r>
            <a:r>
              <a:rPr lang="en-US" altLang="zh-CN" b="0" i="0" dirty="0" err="1">
                <a:solidFill>
                  <a:srgbClr val="000000"/>
                </a:solidFill>
                <a:effectLst/>
                <a:latin typeface="-apple-system"/>
              </a:rPr>
              <a:t>Dapr</a:t>
            </a:r>
            <a:r>
              <a:rPr lang="zh-CN" altLang="en-US" b="0" i="0" dirty="0">
                <a:solidFill>
                  <a:srgbClr val="000000"/>
                </a:solidFill>
                <a:effectLst/>
                <a:latin typeface="-apple-system"/>
              </a:rPr>
              <a:t>在</a:t>
            </a:r>
            <a:r>
              <a:rPr lang="en-US" altLang="zh-CN" b="0" i="0" dirty="0">
                <a:solidFill>
                  <a:srgbClr val="000000"/>
                </a:solidFill>
                <a:effectLst/>
                <a:latin typeface="-apple-system"/>
              </a:rPr>
              <a:t>Actor</a:t>
            </a:r>
            <a:r>
              <a:rPr lang="zh-CN" altLang="en-US" b="0" i="0" dirty="0">
                <a:solidFill>
                  <a:srgbClr val="000000"/>
                </a:solidFill>
                <a:effectLst/>
                <a:latin typeface="-apple-system"/>
              </a:rPr>
              <a:t>运行时中提供了许多功能，包括并发控制，状态管理，生命周期管理如</a:t>
            </a:r>
            <a:r>
              <a:rPr lang="en-US" altLang="zh-CN" b="0" i="0" dirty="0">
                <a:solidFill>
                  <a:srgbClr val="000000"/>
                </a:solidFill>
                <a:effectLst/>
                <a:latin typeface="-apple-system"/>
              </a:rPr>
              <a:t>Actor</a:t>
            </a:r>
            <a:r>
              <a:rPr lang="zh-CN" altLang="en-US" b="0" i="0" dirty="0">
                <a:solidFill>
                  <a:srgbClr val="000000"/>
                </a:solidFill>
                <a:effectLst/>
                <a:latin typeface="-apple-system"/>
              </a:rPr>
              <a:t>的激活</a:t>
            </a:r>
            <a:r>
              <a:rPr lang="en-US" altLang="zh-CN" b="0" i="0" dirty="0">
                <a:solidFill>
                  <a:srgbClr val="000000"/>
                </a:solidFill>
                <a:effectLst/>
                <a:latin typeface="-apple-system"/>
              </a:rPr>
              <a:t>/</a:t>
            </a:r>
            <a:r>
              <a:rPr lang="zh-CN" altLang="en-US" b="0" i="0" dirty="0">
                <a:solidFill>
                  <a:srgbClr val="000000"/>
                </a:solidFill>
                <a:effectLst/>
                <a:latin typeface="-apple-system"/>
              </a:rPr>
              <a:t>停用以及用于唤醒</a:t>
            </a:r>
            <a:r>
              <a:rPr lang="en-US" altLang="zh-CN" b="0" i="0" dirty="0">
                <a:solidFill>
                  <a:srgbClr val="000000"/>
                </a:solidFill>
                <a:effectLst/>
                <a:latin typeface="-apple-system"/>
              </a:rPr>
              <a:t>Actor</a:t>
            </a:r>
            <a:r>
              <a:rPr lang="zh-CN" altLang="en-US" b="0" i="0" dirty="0">
                <a:solidFill>
                  <a:srgbClr val="000000"/>
                </a:solidFill>
                <a:effectLst/>
                <a:latin typeface="-apple-system"/>
              </a:rPr>
              <a:t>的</a:t>
            </a:r>
            <a:r>
              <a:rPr lang="en-US" altLang="zh-CN" b="0" i="0" dirty="0">
                <a:solidFill>
                  <a:srgbClr val="000000"/>
                </a:solidFill>
                <a:effectLst/>
                <a:latin typeface="-apple-system"/>
              </a:rPr>
              <a:t>Timer(</a:t>
            </a:r>
            <a:r>
              <a:rPr lang="zh-CN" altLang="en-US" b="0" i="0" dirty="0">
                <a:solidFill>
                  <a:srgbClr val="000000"/>
                </a:solidFill>
                <a:effectLst/>
                <a:latin typeface="-apple-system"/>
              </a:rPr>
              <a:t>计时器</a:t>
            </a:r>
            <a:r>
              <a:rPr lang="en-US" altLang="zh-CN" b="0" i="0" dirty="0">
                <a:solidFill>
                  <a:srgbClr val="000000"/>
                </a:solidFill>
                <a:effectLst/>
                <a:latin typeface="-apple-system"/>
              </a:rPr>
              <a:t>)</a:t>
            </a:r>
            <a:r>
              <a:rPr lang="zh-CN" altLang="en-US" b="0" i="0" dirty="0">
                <a:solidFill>
                  <a:srgbClr val="000000"/>
                </a:solidFill>
                <a:effectLst/>
                <a:latin typeface="-apple-system"/>
              </a:rPr>
              <a:t>和</a:t>
            </a:r>
            <a:r>
              <a:rPr lang="en-US" altLang="zh-CN" b="0" i="0" dirty="0">
                <a:solidFill>
                  <a:srgbClr val="000000"/>
                </a:solidFill>
                <a:effectLst/>
                <a:latin typeface="-apple-system"/>
              </a:rPr>
              <a:t>Reminder(</a:t>
            </a:r>
            <a:r>
              <a:rPr lang="zh-CN" altLang="en-US" b="0" i="0" dirty="0">
                <a:solidFill>
                  <a:srgbClr val="000000"/>
                </a:solidFill>
                <a:effectLst/>
                <a:latin typeface="-apple-system"/>
              </a:rPr>
              <a:t>提醒</a:t>
            </a:r>
            <a:r>
              <a:rPr lang="en-US" altLang="zh-CN" b="0" i="0" dirty="0">
                <a:solidFill>
                  <a:srgbClr val="000000"/>
                </a:solidFill>
                <a:effectLst/>
                <a:latin typeface="-apple-system"/>
              </a:rPr>
              <a:t>)</a:t>
            </a:r>
            <a:r>
              <a:rPr lang="zh-CN" altLang="en-US" b="0" i="0" dirty="0">
                <a:solidFill>
                  <a:srgbClr val="000000"/>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12</a:t>
            </a:fld>
            <a:endParaRPr lang="en-US"/>
          </a:p>
        </p:txBody>
      </p:sp>
    </p:spTree>
    <p:extLst>
      <p:ext uri="{BB962C8B-B14F-4D97-AF65-F5344CB8AC3E}">
        <p14:creationId xmlns:p14="http://schemas.microsoft.com/office/powerpoint/2010/main" val="916368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2316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1693649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how do you get that magical sidecar that does all these things? </a:t>
            </a:r>
          </a:p>
          <a:p>
            <a:pPr marL="171450" indent="-171450">
              <a:buFont typeface="Arial" panose="020B0604020202020204" pitchFamily="34" charset="0"/>
              <a:buChar char="•"/>
            </a:pPr>
            <a:r>
              <a:rPr lang="en-US" dirty="0"/>
              <a:t>Well, on k8s, that’s as simple as decorating your deployment with a few annotations (2 required, enabled, app-id, but there is more)</a:t>
            </a:r>
          </a:p>
          <a:p>
            <a:pPr marL="171450" indent="-171450">
              <a:buFont typeface="Arial" panose="020B0604020202020204" pitchFamily="34" charset="0"/>
              <a:buChar char="•"/>
            </a:pPr>
            <a:r>
              <a:rPr lang="en-US" dirty="0"/>
              <a:t>Dapr will inject a sidecar into your Pod, and your app has the same API you had on your laptop during the development </a:t>
            </a:r>
          </a:p>
          <a:p>
            <a:pPr marL="171450" indent="-171450">
              <a:buFont typeface="Arial" panose="020B0604020202020204" pitchFamily="34" charset="0"/>
              <a:buChar char="•"/>
            </a:pPr>
            <a:r>
              <a:rPr lang="en-US" dirty="0"/>
              <a:t>In a standalone mode (or self-hosted as it is sometimes called) you use the “</a:t>
            </a:r>
            <a:r>
              <a:rPr lang="en-US" dirty="0" err="1"/>
              <a:t>dapr</a:t>
            </a:r>
            <a:r>
              <a:rPr lang="en-US" dirty="0"/>
              <a:t> run” command with a few flags</a:t>
            </a:r>
          </a:p>
          <a:p>
            <a:pPr marL="171450" indent="-171450">
              <a:buFont typeface="Arial" panose="020B0604020202020204" pitchFamily="34" charset="0"/>
              <a:buChar char="•"/>
            </a:pPr>
            <a:r>
              <a:rPr lang="en-US" dirty="0"/>
              <a:t>Whether this is Java, C#, Go, Python or compiled executable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那么，你如何得到做所有这些事情的神奇的副车？</a:t>
            </a:r>
          </a:p>
          <a:p>
            <a:pPr marL="171450" indent="-171450">
              <a:buFont typeface="Arial" panose="020B0604020202020204" pitchFamily="34" charset="0"/>
              <a:buChar char="•"/>
            </a:pPr>
            <a:r>
              <a:rPr lang="zh-CN" altLang="en-US" dirty="0"/>
              <a:t>那么，在</a:t>
            </a:r>
            <a:r>
              <a:rPr lang="en-US" altLang="zh-CN" dirty="0"/>
              <a:t>k8s</a:t>
            </a:r>
            <a:r>
              <a:rPr lang="zh-CN" altLang="en-US" dirty="0"/>
              <a:t>上，这很简单，只需用一些注释来装饰您的部署（</a:t>
            </a:r>
            <a:r>
              <a:rPr lang="en-US" altLang="zh-CN" dirty="0"/>
              <a:t>2</a:t>
            </a:r>
            <a:r>
              <a:rPr lang="zh-CN" altLang="en-US" dirty="0"/>
              <a:t>个要求，启用，应用</a:t>
            </a:r>
            <a:r>
              <a:rPr lang="en-US" altLang="zh-CN" dirty="0"/>
              <a:t>ID</a:t>
            </a:r>
            <a:r>
              <a:rPr lang="zh-CN" altLang="en-US" dirty="0"/>
              <a:t>，但还有更多）</a:t>
            </a:r>
          </a:p>
          <a:p>
            <a:pPr marL="171450" indent="-171450">
              <a:buFont typeface="Arial" panose="020B0604020202020204" pitchFamily="34" charset="0"/>
              <a:buChar char="•"/>
            </a:pPr>
            <a:r>
              <a:rPr lang="en-US" altLang="zh-CN" dirty="0" err="1"/>
              <a:t>Dapr</a:t>
            </a:r>
            <a:r>
              <a:rPr lang="en-US" altLang="zh-CN" dirty="0"/>
              <a:t> </a:t>
            </a:r>
            <a:r>
              <a:rPr lang="zh-CN" altLang="en-US" dirty="0"/>
              <a:t>将为您的 </a:t>
            </a:r>
            <a:r>
              <a:rPr lang="en-US" altLang="zh-CN" dirty="0"/>
              <a:t>Pod </a:t>
            </a:r>
            <a:r>
              <a:rPr lang="zh-CN" altLang="en-US" dirty="0"/>
              <a:t>注入一辆侧车，您的应用程序在开发过程中在笔记本电脑上具有相同的 </a:t>
            </a:r>
            <a:r>
              <a:rPr lang="en-US" altLang="zh-CN" dirty="0"/>
              <a:t>API</a:t>
            </a:r>
          </a:p>
          <a:p>
            <a:pPr marL="171450" indent="-171450">
              <a:buFont typeface="Arial" panose="020B0604020202020204" pitchFamily="34" charset="0"/>
              <a:buChar char="•"/>
            </a:pPr>
            <a:r>
              <a:rPr lang="zh-CN" altLang="en-US" dirty="0"/>
              <a:t>在独立模式（或有时称为自托管模式）中，您使用带有几个标志的</a:t>
            </a:r>
            <a:r>
              <a:rPr lang="en-US" altLang="zh-CN" dirty="0"/>
              <a:t>"</a:t>
            </a:r>
            <a:r>
              <a:rPr lang="en-US" altLang="zh-CN" dirty="0" err="1"/>
              <a:t>dapr</a:t>
            </a:r>
            <a:r>
              <a:rPr lang="en-US" altLang="zh-CN" dirty="0"/>
              <a:t> </a:t>
            </a:r>
            <a:r>
              <a:rPr lang="zh-CN" altLang="en-US" dirty="0"/>
              <a:t>运行</a:t>
            </a:r>
            <a:r>
              <a:rPr lang="en-US" altLang="zh-CN" dirty="0"/>
              <a:t>"</a:t>
            </a:r>
            <a:r>
              <a:rPr lang="zh-CN" altLang="en-US" dirty="0"/>
              <a:t>命令</a:t>
            </a:r>
          </a:p>
          <a:p>
            <a:pPr marL="171450" indent="-171450">
              <a:buFont typeface="Arial" panose="020B0604020202020204" pitchFamily="34" charset="0"/>
              <a:buChar char="•"/>
            </a:pPr>
            <a:r>
              <a:rPr lang="zh-CN" altLang="en-US" dirty="0"/>
              <a:t>无论是</a:t>
            </a:r>
            <a:r>
              <a:rPr lang="en-US" altLang="zh-CN" dirty="0"/>
              <a:t>Java</a:t>
            </a:r>
            <a:r>
              <a:rPr lang="zh-CN" altLang="en-US" dirty="0"/>
              <a:t>、</a:t>
            </a:r>
            <a:r>
              <a:rPr lang="en-US" altLang="zh-CN" dirty="0"/>
              <a:t>C#</a:t>
            </a:r>
            <a:r>
              <a:rPr lang="zh-CN" altLang="en-US" dirty="0"/>
              <a:t>、</a:t>
            </a:r>
            <a:r>
              <a:rPr lang="en-US" altLang="zh-CN" dirty="0"/>
              <a:t>Go</a:t>
            </a:r>
            <a:r>
              <a:rPr lang="zh-CN" altLang="en-US" dirty="0"/>
              <a:t>、</a:t>
            </a:r>
            <a:r>
              <a:rPr lang="en-US" altLang="zh-CN" dirty="0"/>
              <a:t>Python</a:t>
            </a:r>
            <a:r>
              <a:rPr lang="zh-CN" altLang="en-US" dirty="0"/>
              <a:t>还是可执行的</a:t>
            </a:r>
            <a:r>
              <a:rPr lang="en-US" altLang="zh-CN" dirty="0"/>
              <a:t>exe </a:t>
            </a:r>
            <a:r>
              <a:rPr lang="zh-CN" altLang="en-US" dirty="0"/>
              <a:t>文件</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9580C0-206E-3042-993A-50E6ACAAE1B4}" type="slidenum">
              <a:rPr lang="en-US" smtClean="0"/>
              <a:t>15</a:t>
            </a:fld>
            <a:endParaRPr lang="en-US" dirty="0"/>
          </a:p>
        </p:txBody>
      </p:sp>
    </p:spTree>
    <p:extLst>
      <p:ext uri="{BB962C8B-B14F-4D97-AF65-F5344CB8AC3E}">
        <p14:creationId xmlns:p14="http://schemas.microsoft.com/office/powerpoint/2010/main" val="1146519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18</a:t>
            </a:fld>
            <a:endParaRPr lang="en-US"/>
          </a:p>
        </p:txBody>
      </p:sp>
    </p:spTree>
    <p:extLst>
      <p:ext uri="{BB962C8B-B14F-4D97-AF65-F5344CB8AC3E}">
        <p14:creationId xmlns:p14="http://schemas.microsoft.com/office/powerpoint/2010/main" val="304636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2</a:t>
            </a:fld>
            <a:endParaRPr lang="en-US"/>
          </a:p>
        </p:txBody>
      </p:sp>
    </p:spTree>
    <p:extLst>
      <p:ext uri="{BB962C8B-B14F-4D97-AF65-F5344CB8AC3E}">
        <p14:creationId xmlns:p14="http://schemas.microsoft.com/office/powerpoint/2010/main" val="144802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3</a:t>
            </a:fld>
            <a:endParaRPr lang="en-US"/>
          </a:p>
        </p:txBody>
      </p:sp>
    </p:spTree>
    <p:extLst>
      <p:ext uri="{BB962C8B-B14F-4D97-AF65-F5344CB8AC3E}">
        <p14:creationId xmlns:p14="http://schemas.microsoft.com/office/powerpoint/2010/main" val="424126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4</a:t>
            </a:fld>
            <a:endParaRPr lang="en-US"/>
          </a:p>
        </p:txBody>
      </p:sp>
    </p:spTree>
    <p:extLst>
      <p:ext uri="{BB962C8B-B14F-4D97-AF65-F5344CB8AC3E}">
        <p14:creationId xmlns:p14="http://schemas.microsoft.com/office/powerpoint/2010/main" val="2082550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让你对</a:t>
            </a:r>
            <a:r>
              <a:rPr lang="en-US" altLang="zh-CN" b="0" i="0" dirty="0" err="1">
                <a:solidFill>
                  <a:srgbClr val="333333"/>
                </a:solidFill>
                <a:effectLst/>
                <a:latin typeface="PingFang SC"/>
              </a:rPr>
              <a:t>Dapr</a:t>
            </a:r>
            <a:r>
              <a:rPr lang="zh-CN" altLang="en-US" b="0" i="0" dirty="0">
                <a:solidFill>
                  <a:srgbClr val="333333"/>
                </a:solidFill>
                <a:effectLst/>
                <a:latin typeface="PingFang SC"/>
              </a:rPr>
              <a:t>减少不必要的误解而更清楚</a:t>
            </a:r>
            <a:r>
              <a:rPr lang="en-US" altLang="zh-CN" b="0" i="0" dirty="0" err="1">
                <a:solidFill>
                  <a:srgbClr val="333333"/>
                </a:solidFill>
                <a:effectLst/>
                <a:latin typeface="PingFang SC"/>
              </a:rPr>
              <a:t>Dapr</a:t>
            </a:r>
            <a:r>
              <a:rPr lang="zh-CN" altLang="en-US" b="0" i="0" dirty="0">
                <a:solidFill>
                  <a:srgbClr val="333333"/>
                </a:solidFill>
                <a:effectLst/>
                <a:latin typeface="PingFang SC"/>
              </a:rPr>
              <a:t>到底是啥</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5</a:t>
            </a:fld>
            <a:endParaRPr lang="en-US"/>
          </a:p>
        </p:txBody>
      </p:sp>
    </p:spTree>
    <p:extLst>
      <p:ext uri="{BB962C8B-B14F-4D97-AF65-F5344CB8AC3E}">
        <p14:creationId xmlns:p14="http://schemas.microsoft.com/office/powerpoint/2010/main" val="274319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zh-CN" altLang="en-US" b="0" i="0" dirty="0">
                <a:solidFill>
                  <a:srgbClr val="212529"/>
                </a:solidFill>
                <a:effectLst/>
                <a:latin typeface="-apple-system"/>
              </a:rPr>
              <a:t>服务调用 </a:t>
            </a:r>
            <a:r>
              <a:rPr lang="en-US" altLang="zh-CN" b="0" i="0" dirty="0">
                <a:solidFill>
                  <a:srgbClr val="212529"/>
                </a:solidFill>
                <a:effectLst/>
                <a:latin typeface="-apple-system"/>
              </a:rPr>
              <a:t>- </a:t>
            </a:r>
            <a:r>
              <a:rPr lang="zh-CN" altLang="en-US" b="0" i="0" dirty="0">
                <a:solidFill>
                  <a:srgbClr val="212529"/>
                </a:solidFill>
                <a:effectLst/>
                <a:latin typeface="-apple-system"/>
              </a:rPr>
              <a:t>弹性的服务到服务调用使方法调用（包括重试）可以在支持的托管环境中运行的任何远程服务上进行。</a:t>
            </a:r>
          </a:p>
          <a:p>
            <a:pPr algn="l">
              <a:buFont typeface="Arial" panose="020B0604020202020204" pitchFamily="34" charset="0"/>
              <a:buChar char="•"/>
            </a:pPr>
            <a:r>
              <a:rPr lang="zh-CN" altLang="en-US" b="0" i="0" dirty="0">
                <a:solidFill>
                  <a:srgbClr val="212529"/>
                </a:solidFill>
                <a:effectLst/>
                <a:latin typeface="-apple-system"/>
              </a:rPr>
              <a:t>状态管理 </a:t>
            </a:r>
            <a:r>
              <a:rPr lang="en-US" altLang="zh-CN" b="0" i="0" dirty="0">
                <a:solidFill>
                  <a:srgbClr val="212529"/>
                </a:solidFill>
                <a:effectLst/>
                <a:latin typeface="-apple-system"/>
              </a:rPr>
              <a:t>- </a:t>
            </a:r>
            <a:r>
              <a:rPr lang="zh-CN" altLang="en-US" b="0" i="0" dirty="0">
                <a:solidFill>
                  <a:srgbClr val="212529"/>
                </a:solidFill>
                <a:effectLst/>
                <a:latin typeface="-apple-system"/>
              </a:rPr>
              <a:t>通过对键</a:t>
            </a:r>
            <a:r>
              <a:rPr lang="en-US" altLang="zh-CN" b="0" i="0" dirty="0">
                <a:solidFill>
                  <a:srgbClr val="212529"/>
                </a:solidFill>
                <a:effectLst/>
                <a:latin typeface="-apple-system"/>
              </a:rPr>
              <a:t>/</a:t>
            </a:r>
            <a:r>
              <a:rPr lang="zh-CN" altLang="en-US" b="0" i="0" dirty="0">
                <a:solidFill>
                  <a:srgbClr val="212529"/>
                </a:solidFill>
                <a:effectLst/>
                <a:latin typeface="-apple-system"/>
              </a:rPr>
              <a:t>值对的状态管理，可以轻松地编写长期运行，高可用的有状态服务以及同一应用程序中的无状态服务。状态存储是可插拔的，并且可以包括</a:t>
            </a:r>
            <a:r>
              <a:rPr lang="en-US" altLang="zh-CN" b="0" i="0" dirty="0">
                <a:solidFill>
                  <a:srgbClr val="212529"/>
                </a:solidFill>
                <a:effectLst/>
                <a:latin typeface="-apple-system"/>
              </a:rPr>
              <a:t>Azure Cosmos</a:t>
            </a:r>
            <a:r>
              <a:rPr lang="zh-CN" altLang="en-US" b="0" i="0" dirty="0">
                <a:solidFill>
                  <a:srgbClr val="212529"/>
                </a:solidFill>
                <a:effectLst/>
                <a:latin typeface="-apple-system"/>
              </a:rPr>
              <a:t>或</a:t>
            </a:r>
            <a:r>
              <a:rPr lang="en-US" altLang="zh-CN" b="0" i="0" dirty="0">
                <a:solidFill>
                  <a:srgbClr val="212529"/>
                </a:solidFill>
                <a:effectLst/>
                <a:latin typeface="-apple-system"/>
              </a:rPr>
              <a:t>Redis</a:t>
            </a:r>
            <a:r>
              <a:rPr lang="zh-CN" altLang="en-US" b="0" i="0" dirty="0">
                <a:solidFill>
                  <a:srgbClr val="212529"/>
                </a:solidFill>
                <a:effectLst/>
                <a:latin typeface="-apple-system"/>
              </a:rPr>
              <a:t>，以及组件路线图上的其他内容（例如</a:t>
            </a:r>
            <a:r>
              <a:rPr lang="en-US" altLang="zh-CN" b="0" i="0" dirty="0">
                <a:solidFill>
                  <a:srgbClr val="212529"/>
                </a:solidFill>
                <a:effectLst/>
                <a:latin typeface="-apple-system"/>
              </a:rPr>
              <a:t>AWS DynamoDB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在服务之间发布和订阅消息传递 </a:t>
            </a:r>
            <a:r>
              <a:rPr lang="en-US" altLang="zh-CN" b="0" i="0" dirty="0">
                <a:solidFill>
                  <a:srgbClr val="212529"/>
                </a:solidFill>
                <a:effectLst/>
                <a:latin typeface="-apple-system"/>
              </a:rPr>
              <a:t>- </a:t>
            </a:r>
            <a:r>
              <a:rPr lang="zh-CN" altLang="en-US" b="0" i="0" dirty="0">
                <a:solidFill>
                  <a:srgbClr val="212529"/>
                </a:solidFill>
                <a:effectLst/>
                <a:latin typeface="-apple-system"/>
              </a:rPr>
              <a:t>采用事件驱动的体系结构解决服务之间发布事件和订阅主题，以简化水平可伸缩性并使它们能够应对故障。</a:t>
            </a:r>
          </a:p>
          <a:p>
            <a:pPr algn="l">
              <a:buFont typeface="Arial" panose="020B0604020202020204" pitchFamily="34" charset="0"/>
              <a:buChar char="•"/>
            </a:pPr>
            <a:r>
              <a:rPr lang="zh-CN" altLang="en-US" b="0" i="0" dirty="0">
                <a:solidFill>
                  <a:srgbClr val="212529"/>
                </a:solidFill>
                <a:effectLst/>
                <a:latin typeface="-apple-system"/>
              </a:rPr>
              <a:t>事件驱动的资源绑定 </a:t>
            </a:r>
            <a:r>
              <a:rPr lang="en-US" altLang="zh-CN" b="0" i="0" dirty="0">
                <a:solidFill>
                  <a:srgbClr val="212529"/>
                </a:solidFill>
                <a:effectLst/>
                <a:latin typeface="-apple-system"/>
              </a:rPr>
              <a:t>- </a:t>
            </a:r>
            <a:r>
              <a:rPr lang="zh-CN" altLang="en-US" b="0" i="0" dirty="0">
                <a:solidFill>
                  <a:srgbClr val="212529"/>
                </a:solidFill>
                <a:effectLst/>
                <a:latin typeface="-apple-system"/>
              </a:rPr>
              <a:t>资源绑定和触发器通过在事件驱动的体系结构上进一步构建规模，从而通过从任何外部资源（例如数据库，队列，文件系统，</a:t>
            </a:r>
            <a:r>
              <a:rPr lang="en-US" altLang="zh-CN" b="0" i="0" dirty="0">
                <a:solidFill>
                  <a:srgbClr val="212529"/>
                </a:solidFill>
                <a:effectLst/>
                <a:latin typeface="-apple-system"/>
              </a:rPr>
              <a:t>blob</a:t>
            </a:r>
            <a:r>
              <a:rPr lang="zh-CN" altLang="en-US" b="0" i="0" dirty="0">
                <a:solidFill>
                  <a:srgbClr val="212529"/>
                </a:solidFill>
                <a:effectLst/>
                <a:latin typeface="-apple-system"/>
              </a:rPr>
              <a:t>存储，</a:t>
            </a:r>
            <a:r>
              <a:rPr lang="en-US" altLang="zh-CN" b="0" i="0" dirty="0">
                <a:solidFill>
                  <a:srgbClr val="212529"/>
                </a:solidFill>
                <a:effectLst/>
                <a:latin typeface="-apple-system"/>
              </a:rPr>
              <a:t>webhooks</a:t>
            </a:r>
            <a:r>
              <a:rPr lang="zh-CN" altLang="en-US" b="0" i="0" dirty="0">
                <a:solidFill>
                  <a:srgbClr val="212529"/>
                </a:solidFill>
                <a:effectLst/>
                <a:latin typeface="-apple-system"/>
              </a:rPr>
              <a:t>等）接收事件或向其发送事件来实现规模和弹性。例如，可以触发代码通过</a:t>
            </a:r>
            <a:r>
              <a:rPr lang="en-US" altLang="zh-CN" b="0" i="0" dirty="0">
                <a:solidFill>
                  <a:srgbClr val="212529"/>
                </a:solidFill>
                <a:effectLst/>
                <a:latin typeface="-apple-system"/>
              </a:rPr>
              <a:t>Azure EventHub</a:t>
            </a:r>
            <a:r>
              <a:rPr lang="zh-CN" altLang="en-US" b="0" i="0" dirty="0">
                <a:solidFill>
                  <a:srgbClr val="212529"/>
                </a:solidFill>
                <a:effectLst/>
                <a:latin typeface="-apple-system"/>
              </a:rPr>
              <a:t>服务上的消息，然后将数据写入</a:t>
            </a:r>
            <a:r>
              <a:rPr lang="en-US" altLang="zh-CN" b="0" i="0" dirty="0">
                <a:solidFill>
                  <a:srgbClr val="212529"/>
                </a:solidFill>
                <a:effectLst/>
                <a:latin typeface="-apple-system"/>
              </a:rPr>
              <a:t>Azure </a:t>
            </a:r>
            <a:r>
              <a:rPr lang="en-US" altLang="zh-CN" b="0" i="0" dirty="0" err="1">
                <a:solidFill>
                  <a:srgbClr val="212529"/>
                </a:solidFill>
                <a:effectLst/>
                <a:latin typeface="-apple-system"/>
              </a:rPr>
              <a:t>CosmosDB</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虚拟</a:t>
            </a:r>
            <a:r>
              <a:rPr lang="en-US" altLang="zh-CN" b="0" i="0" dirty="0" err="1">
                <a:solidFill>
                  <a:srgbClr val="212529"/>
                </a:solidFill>
                <a:effectLst/>
                <a:latin typeface="-apple-system"/>
              </a:rPr>
              <a:t>atcor</a:t>
            </a:r>
            <a:r>
              <a:rPr lang="en-US" altLang="zh-CN" b="0" i="0" dirty="0">
                <a:solidFill>
                  <a:srgbClr val="212529"/>
                </a:solidFill>
                <a:effectLst/>
                <a:latin typeface="-apple-system"/>
              </a:rPr>
              <a:t> - </a:t>
            </a:r>
            <a:r>
              <a:rPr lang="zh-CN" altLang="en-US" b="0" i="0" dirty="0">
                <a:solidFill>
                  <a:srgbClr val="212529"/>
                </a:solidFill>
                <a:effectLst/>
                <a:latin typeface="-apple-system"/>
              </a:rPr>
              <a:t>种无状态和有状态对象的模式，通过方法和状态封装使并发变得简单。 </a:t>
            </a:r>
            <a:r>
              <a:rPr lang="en-US" altLang="zh-CN" b="0" i="0" dirty="0" err="1">
                <a:solidFill>
                  <a:srgbClr val="212529"/>
                </a:solidFill>
                <a:effectLst/>
                <a:latin typeface="-apple-system"/>
              </a:rPr>
              <a:t>Dapr</a:t>
            </a:r>
            <a:r>
              <a:rPr lang="zh-CN" altLang="en-US" b="0" i="0" dirty="0">
                <a:solidFill>
                  <a:srgbClr val="212529"/>
                </a:solidFill>
                <a:effectLst/>
                <a:latin typeface="-apple-system"/>
              </a:rPr>
              <a:t>在其虚拟</a:t>
            </a:r>
            <a:r>
              <a:rPr lang="en-US" altLang="zh-CN" b="0" i="0" dirty="0">
                <a:solidFill>
                  <a:srgbClr val="212529"/>
                </a:solidFill>
                <a:effectLst/>
                <a:latin typeface="-apple-system"/>
              </a:rPr>
              <a:t>actor</a:t>
            </a:r>
            <a:r>
              <a:rPr lang="zh-CN" altLang="en-US" b="0" i="0" dirty="0">
                <a:solidFill>
                  <a:srgbClr val="212529"/>
                </a:solidFill>
                <a:effectLst/>
                <a:latin typeface="-apple-system"/>
              </a:rPr>
              <a:t>运行时中提供了许多功能，包括并发，状态，用于</a:t>
            </a:r>
            <a:r>
              <a:rPr lang="en-US" altLang="zh-CN" b="0" i="0" dirty="0">
                <a:solidFill>
                  <a:srgbClr val="212529"/>
                </a:solidFill>
                <a:effectLst/>
                <a:latin typeface="-apple-system"/>
              </a:rPr>
              <a:t>actor</a:t>
            </a:r>
            <a:r>
              <a:rPr lang="zh-CN" altLang="en-US" b="0" i="0" dirty="0">
                <a:solidFill>
                  <a:srgbClr val="212529"/>
                </a:solidFill>
                <a:effectLst/>
                <a:latin typeface="-apple-system"/>
              </a:rPr>
              <a:t>激活</a:t>
            </a:r>
            <a:r>
              <a:rPr lang="en-US" altLang="zh-CN" b="0" i="0" dirty="0">
                <a:solidFill>
                  <a:srgbClr val="212529"/>
                </a:solidFill>
                <a:effectLst/>
                <a:latin typeface="-apple-system"/>
              </a:rPr>
              <a:t>/</a:t>
            </a:r>
            <a:r>
              <a:rPr lang="zh-CN" altLang="en-US" b="0" i="0" dirty="0">
                <a:solidFill>
                  <a:srgbClr val="212529"/>
                </a:solidFill>
                <a:effectLst/>
                <a:latin typeface="-apple-system"/>
              </a:rPr>
              <a:t>停用的生命周期管理以及计时器和提醒以唤醒</a:t>
            </a:r>
            <a:r>
              <a:rPr lang="en-US" altLang="zh-CN" b="0" i="0" dirty="0">
                <a:solidFill>
                  <a:srgbClr val="212529"/>
                </a:solidFill>
                <a:effectLst/>
                <a:latin typeface="-apple-system"/>
              </a:rPr>
              <a:t>actor</a:t>
            </a:r>
            <a:r>
              <a:rPr lang="zh-CN" altLang="en-US" b="0" i="0" dirty="0">
                <a:solidFill>
                  <a:srgbClr val="212529"/>
                </a:solidFill>
                <a:effectLst/>
                <a:latin typeface="-apple-system"/>
              </a:rPr>
              <a:t>。</a:t>
            </a:r>
          </a:p>
          <a:p>
            <a:pPr algn="l">
              <a:buFont typeface="Arial" panose="020B0604020202020204" pitchFamily="34" charset="0"/>
              <a:buChar char="•"/>
            </a:pPr>
            <a:r>
              <a:rPr lang="zh-CN" altLang="en-US" b="0" i="0" dirty="0">
                <a:solidFill>
                  <a:srgbClr val="212529"/>
                </a:solidFill>
                <a:effectLst/>
                <a:latin typeface="-apple-system"/>
              </a:rPr>
              <a:t>服务间的分布式追踪 </a:t>
            </a:r>
            <a:r>
              <a:rPr lang="en-US" altLang="zh-CN" b="0" i="0" dirty="0">
                <a:solidFill>
                  <a:srgbClr val="212529"/>
                </a:solidFill>
                <a:effectLst/>
                <a:latin typeface="-apple-system"/>
              </a:rPr>
              <a:t>- </a:t>
            </a:r>
            <a:r>
              <a:rPr lang="zh-CN" altLang="en-US" b="0" i="0" dirty="0">
                <a:solidFill>
                  <a:srgbClr val="212529"/>
                </a:solidFill>
                <a:effectLst/>
                <a:latin typeface="-apple-system"/>
              </a:rPr>
              <a:t>使用</a:t>
            </a:r>
            <a:r>
              <a:rPr lang="en-US" altLang="zh-CN" b="0" i="0" dirty="0">
                <a:solidFill>
                  <a:srgbClr val="212529"/>
                </a:solidFill>
                <a:effectLst/>
                <a:latin typeface="-apple-system"/>
              </a:rPr>
              <a:t>W3C Trace Context</a:t>
            </a:r>
            <a:r>
              <a:rPr lang="zh-CN" altLang="en-US" b="0" i="0">
                <a:solidFill>
                  <a:srgbClr val="212529"/>
                </a:solidFill>
                <a:effectLst/>
                <a:latin typeface="-apple-system"/>
              </a:rPr>
              <a:t>标准轻松诊断和观察生产中的服务间调用，并将事件推送到跟踪和监视系统。</a:t>
            </a:r>
          </a:p>
          <a:p>
            <a:endParaRPr lang="en-US"/>
          </a:p>
        </p:txBody>
      </p:sp>
      <p:sp>
        <p:nvSpPr>
          <p:cNvPr id="4" name="Slide Number Placeholder 3"/>
          <p:cNvSpPr>
            <a:spLocks noGrp="1"/>
          </p:cNvSpPr>
          <p:nvPr>
            <p:ph type="sldNum" sz="quarter" idx="5"/>
          </p:nvPr>
        </p:nvSpPr>
        <p:spPr/>
        <p:txBody>
          <a:bodyPr/>
          <a:lstStyle/>
          <a:p>
            <a:fld id="{0BB38B7A-8725-4956-B3BD-FBC8499B1155}" type="slidenum">
              <a:rPr lang="en-US" smtClean="0"/>
              <a:t>7</a:t>
            </a:fld>
            <a:endParaRPr lang="en-US"/>
          </a:p>
        </p:txBody>
      </p:sp>
    </p:spTree>
    <p:extLst>
      <p:ext uri="{BB962C8B-B14F-4D97-AF65-F5344CB8AC3E}">
        <p14:creationId xmlns:p14="http://schemas.microsoft.com/office/powerpoint/2010/main" val="328754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212529"/>
                </a:solidFill>
                <a:effectLst/>
                <a:latin typeface="-apple-system"/>
              </a:rPr>
              <a:t>Sidecar</a:t>
            </a:r>
            <a:r>
              <a:rPr lang="zh-CN" altLang="en-US" b="1" i="0" dirty="0">
                <a:solidFill>
                  <a:srgbClr val="212529"/>
                </a:solidFill>
                <a:effectLst/>
                <a:latin typeface="-apple-system"/>
              </a:rPr>
              <a:t>架构和支持的基础架构</a:t>
            </a:r>
            <a:br>
              <a:rPr lang="zh-CN" altLang="en-US" dirty="0"/>
            </a:br>
            <a:r>
              <a:rPr lang="en-US" altLang="zh-CN" b="0" i="0" dirty="0" err="1">
                <a:solidFill>
                  <a:srgbClr val="212529"/>
                </a:solidFill>
                <a:effectLst/>
                <a:latin typeface="-apple-system"/>
              </a:rPr>
              <a:t>Dapr</a:t>
            </a:r>
            <a:r>
              <a:rPr lang="zh-CN" altLang="en-US" b="0" i="0" dirty="0">
                <a:solidFill>
                  <a:srgbClr val="212529"/>
                </a:solidFill>
                <a:effectLst/>
                <a:latin typeface="-apple-system"/>
              </a:rPr>
              <a:t>将其</a:t>
            </a:r>
            <a:r>
              <a:rPr lang="en-US" altLang="zh-CN" b="0" i="0" dirty="0">
                <a:solidFill>
                  <a:srgbClr val="212529"/>
                </a:solidFill>
                <a:effectLst/>
                <a:latin typeface="-apple-system"/>
              </a:rPr>
              <a:t>API</a:t>
            </a:r>
            <a:r>
              <a:rPr lang="zh-CN" altLang="en-US" b="0" i="0" dirty="0">
                <a:solidFill>
                  <a:srgbClr val="212529"/>
                </a:solidFill>
                <a:effectLst/>
                <a:latin typeface="-apple-system"/>
              </a:rPr>
              <a:t>作为</a:t>
            </a:r>
            <a:r>
              <a:rPr lang="en-US" altLang="zh-CN" b="0" i="0" dirty="0">
                <a:solidFill>
                  <a:srgbClr val="212529"/>
                </a:solidFill>
                <a:effectLst/>
                <a:latin typeface="-apple-system"/>
              </a:rPr>
              <a:t>Sidecar</a:t>
            </a:r>
            <a:r>
              <a:rPr lang="zh-CN" altLang="en-US" b="0" i="0" dirty="0">
                <a:solidFill>
                  <a:srgbClr val="212529"/>
                </a:solidFill>
                <a:effectLst/>
                <a:latin typeface="-apple-system"/>
              </a:rPr>
              <a:t>体系结构（容器或进程）公开，不需要应用程序代码包含任何</a:t>
            </a:r>
            <a:r>
              <a:rPr lang="en-US" altLang="zh-CN" b="0" i="0" dirty="0" err="1">
                <a:solidFill>
                  <a:srgbClr val="212529"/>
                </a:solidFill>
                <a:effectLst/>
                <a:latin typeface="-apple-system"/>
              </a:rPr>
              <a:t>Dapr</a:t>
            </a:r>
            <a:r>
              <a:rPr lang="zh-CN" altLang="en-US" b="0" i="0" dirty="0">
                <a:solidFill>
                  <a:srgbClr val="212529"/>
                </a:solidFill>
                <a:effectLst/>
                <a:latin typeface="-apple-system"/>
              </a:rPr>
              <a:t>运行时代码。这使得与</a:t>
            </a:r>
            <a:r>
              <a:rPr lang="en-US" altLang="zh-CN" b="0" i="0" dirty="0" err="1">
                <a:solidFill>
                  <a:srgbClr val="212529"/>
                </a:solidFill>
                <a:effectLst/>
                <a:latin typeface="-apple-system"/>
              </a:rPr>
              <a:t>Dapr</a:t>
            </a:r>
            <a:r>
              <a:rPr lang="zh-CN" altLang="en-US" b="0" i="0" dirty="0">
                <a:solidFill>
                  <a:srgbClr val="212529"/>
                </a:solidFill>
                <a:effectLst/>
                <a:latin typeface="-apple-system"/>
              </a:rPr>
              <a:t>的集成易于与其他运行时集成，并提供了应用逻辑的分离，从而提高了可支持性。</a:t>
            </a:r>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8</a:t>
            </a:fld>
            <a:endParaRPr lang="en-US"/>
          </a:p>
        </p:txBody>
      </p:sp>
    </p:spTree>
    <p:extLst>
      <p:ext uri="{BB962C8B-B14F-4D97-AF65-F5344CB8AC3E}">
        <p14:creationId xmlns:p14="http://schemas.microsoft.com/office/powerpoint/2010/main" val="28137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3C998C-04F4-BA42-802D-8E4C87E23956}" type="slidenum">
              <a:rPr lang="en-US" smtClean="0"/>
              <a:t>9</a:t>
            </a:fld>
            <a:endParaRPr lang="en-US"/>
          </a:p>
        </p:txBody>
      </p:sp>
    </p:spTree>
    <p:extLst>
      <p:ext uri="{BB962C8B-B14F-4D97-AF65-F5344CB8AC3E}">
        <p14:creationId xmlns:p14="http://schemas.microsoft.com/office/powerpoint/2010/main" val="181449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5/30/2021 3:14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835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05A-B2A5-944F-8FB2-110D6C2A4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52D8D-94F4-DA4C-B4B1-B382B073A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8F968-2F0C-2C45-A51F-68812CFF8EE3}"/>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9D94771C-03B1-B348-AFE5-8DA390F6F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C27F8-D236-ED4C-9FFF-71C05142FD02}"/>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8604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FBBC-5C61-5D43-87D0-6E3825EFBC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E3412B-714F-DC4E-BB38-675C43ABE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4A329-FB2D-B94B-8D85-8998939C4046}"/>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0A42815F-E0BF-1146-B90A-4DB17DA37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49890-6508-0540-A7C9-66351663A569}"/>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633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1924-E5BC-8146-AB27-443887633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8CCA-2E8F-524D-9681-85E685BC9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A969-C258-7344-A132-071D6F04204D}"/>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707CF0CE-8C2A-064D-9D59-90682253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6802B-8786-914F-9F3D-7C98DFE26577}"/>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91990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Presentation Name">
            <a:extLst>
              <a:ext uri="{FF2B5EF4-FFF2-40B4-BE49-F238E27FC236}">
                <a16:creationId xmlns:a16="http://schemas.microsoft.com/office/drawing/2014/main" id="{BCAB9FA8-CF7F-B944-9561-0314ACFE512C}"/>
              </a:ext>
            </a:extLst>
          </p:cNvPr>
          <p:cNvSpPr>
            <a:spLocks noGrp="1"/>
          </p:cNvSpPr>
          <p:nvPr>
            <p:ph type="title" hasCustomPrompt="1"/>
          </p:nvPr>
        </p:nvSpPr>
        <p:spPr>
          <a:xfrm>
            <a:off x="552167" y="2789554"/>
            <a:ext cx="8555737" cy="707886"/>
          </a:xfrm>
          <a:prstGeom prst="rect">
            <a:avLst/>
          </a:prstGeom>
        </p:spPr>
        <p:txBody>
          <a:bodyPr wrap="square" lIns="0" rIns="0" anchor="b" anchorCtr="0">
            <a:spAutoFit/>
          </a:bodyPr>
          <a:lstStyle>
            <a:lvl1pPr>
              <a:defRPr sz="4000">
                <a:solidFill>
                  <a:schemeClr val="tx1"/>
                </a:solidFill>
              </a:defRPr>
            </a:lvl1pPr>
          </a:lstStyle>
          <a:p>
            <a:r>
              <a:rPr lang="en-US"/>
              <a:t>Presentation name</a:t>
            </a:r>
          </a:p>
        </p:txBody>
      </p:sp>
      <p:sp>
        <p:nvSpPr>
          <p:cNvPr id="14" name="Speaker Name and Title">
            <a:extLst>
              <a:ext uri="{FF2B5EF4-FFF2-40B4-BE49-F238E27FC236}">
                <a16:creationId xmlns:a16="http://schemas.microsoft.com/office/drawing/2014/main" id="{37E9CA04-0B6B-D040-957C-3C5E7A312EE5}"/>
              </a:ext>
            </a:extLst>
          </p:cNvPr>
          <p:cNvSpPr>
            <a:spLocks noGrp="1"/>
          </p:cNvSpPr>
          <p:nvPr>
            <p:ph type="body" sz="quarter" idx="12" hasCustomPrompt="1"/>
          </p:nvPr>
        </p:nvSpPr>
        <p:spPr>
          <a:xfrm>
            <a:off x="582042" y="3697703"/>
            <a:ext cx="4164583" cy="553998"/>
          </a:xfrm>
          <a:prstGeom prst="rect">
            <a:avLst/>
          </a:prstGeom>
          <a:noFill/>
        </p:spPr>
        <p:txBody>
          <a:bodyPr wrap="square" lIns="0" tIns="0" rIns="0" bIns="0">
            <a:spAutoFit/>
          </a:bodyPr>
          <a:lstStyle>
            <a:lvl1pPr marL="0" indent="0">
              <a:spcBef>
                <a:spcPts val="0"/>
              </a:spcBef>
              <a:buNone/>
              <a:defRPr sz="1800" spc="0" baseline="0">
                <a:solidFill>
                  <a:schemeClr val="tx1"/>
                </a:solidFill>
                <a:latin typeface="+mn-lt"/>
                <a:cs typeface="Segoe UI" panose="020B0502040204020203" pitchFamily="34" charset="0"/>
              </a:defRPr>
            </a:lvl1pPr>
          </a:lstStyle>
          <a:p>
            <a:pPr lvl="0"/>
            <a:r>
              <a:rPr lang="en-US"/>
              <a:t>Speaker name</a:t>
            </a:r>
            <a:br>
              <a:rPr lang="en-US"/>
            </a:br>
            <a:r>
              <a:rPr lang="en-US"/>
              <a:t>Title</a:t>
            </a:r>
          </a:p>
        </p:txBody>
      </p:sp>
    </p:spTree>
    <p:extLst>
      <p:ext uri="{BB962C8B-B14F-4D97-AF65-F5344CB8AC3E}">
        <p14:creationId xmlns:p14="http://schemas.microsoft.com/office/powerpoint/2010/main" val="80320278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6277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734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3262052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1014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4310">
          <p15:clr>
            <a:srgbClr val="5ACBF0"/>
          </p15:clr>
        </p15:guide>
        <p15:guide id="32" pos="4494">
          <p15:clr>
            <a:srgbClr val="5ACBF0"/>
          </p15:clr>
        </p15:guide>
        <p15:guide id="33" pos="5811">
          <p15:clr>
            <a:srgbClr val="5ACBF0"/>
          </p15:clr>
        </p15:guide>
        <p15:guide id="34" pos="5998">
          <p15:clr>
            <a:srgbClr val="5ACBF0"/>
          </p15:clr>
        </p15:guide>
        <p15:guide id="35" pos="3653">
          <p15:clr>
            <a:srgbClr val="A4A3A4"/>
          </p15:clr>
        </p15:guide>
        <p15:guide id="36" pos="5151">
          <p15:clr>
            <a:srgbClr val="A4A3A4"/>
          </p15:clr>
        </p15:guide>
        <p15:guide id="37" pos="6652">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CDAD-3D49-9B4A-A81B-93D83F960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D880D-B8B0-924B-A288-1A71E28E5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259E-BA18-EB4C-B19E-0BA145851810}"/>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84886E6A-85E7-1146-91A8-C90DB7E8D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B8BD6-623F-3C4A-AFAE-8E967A799F23}"/>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3694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DA1-B9BE-1B4E-9ADE-F6063C34E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A49230-8692-A34C-88BE-8FD784421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7807-2CE9-A942-ADA5-E75BE5FB8528}"/>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B7F4FAF2-6D03-B944-81DE-590BB4498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7ACBE-4A4C-D843-A9B3-47E3256C17D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71391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3068-FD3C-3A4D-8995-685133AB5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6D875-C161-8242-923E-268766280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C45287-F649-CF41-95B5-AB79417B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77F-4351-F64C-ADB2-69BCB556B782}"/>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AE88F58E-5B35-6147-90BB-18F05CD88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FA3C4-6A8F-5D46-B5B1-831E90CCE2CE}"/>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7543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63D7-2520-2148-A148-467C0FF2B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67E77C-7E67-7640-8461-2CF5DA93E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2D84D-92F5-8048-BD24-1DEFBE375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CEDFBF-E869-2D4B-92BB-2C652FF47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F0AB9-8D26-694D-B60F-839A3F49E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F68834-639C-5E49-AA87-5B2C82DB637A}"/>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8" name="Footer Placeholder 7">
            <a:extLst>
              <a:ext uri="{FF2B5EF4-FFF2-40B4-BE49-F238E27FC236}">
                <a16:creationId xmlns:a16="http://schemas.microsoft.com/office/drawing/2014/main" id="{EDF38D6C-DA7F-0E4E-89FA-1989A1398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A32E4-D17E-F14A-9022-6DE6B7FD8F41}"/>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414809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54A8-C728-1D4D-ADA2-25CF0E830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15FFC-C775-C046-A9A1-CF9496141342}"/>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4" name="Footer Placeholder 3">
            <a:extLst>
              <a:ext uri="{FF2B5EF4-FFF2-40B4-BE49-F238E27FC236}">
                <a16:creationId xmlns:a16="http://schemas.microsoft.com/office/drawing/2014/main" id="{71ECD6D1-AFD4-8542-ACA5-B77998505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3A118-521E-794C-A7FC-DAFC1DEF3F3D}"/>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7791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277CD-F35B-8046-8B3D-9EA25DC586C8}"/>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3" name="Footer Placeholder 2">
            <a:extLst>
              <a:ext uri="{FF2B5EF4-FFF2-40B4-BE49-F238E27FC236}">
                <a16:creationId xmlns:a16="http://schemas.microsoft.com/office/drawing/2014/main" id="{06F7E995-2290-2D4A-AF9A-BD4AFA8C0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E2E18-CCA2-CA43-9A5D-E3A8391CAFB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142266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DD3C-B198-8648-93BC-8584EAF10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13D26D-9355-C746-A86B-7841BA9F1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029460-DBD2-0745-B5AB-EBD9E9274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51B0A-30B9-AC46-B146-0B92BC726CED}"/>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390D5D7C-FD60-9B4E-BE0A-43AEC9423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61A6-40CB-8646-992D-4094306021CB}"/>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362726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BFEA-E2F9-D345-BFE1-B64D543D8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0C409-79E3-B24E-A3E1-6CDB7B430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46719-21BF-BA4F-9125-87EAFA946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7C9D-2C5F-504F-9458-8D72F5FBB9A9}"/>
              </a:ext>
            </a:extLst>
          </p:cNvPr>
          <p:cNvSpPr>
            <a:spLocks noGrp="1"/>
          </p:cNvSpPr>
          <p:nvPr>
            <p:ph type="dt" sz="half" idx="10"/>
          </p:nvPr>
        </p:nvSpPr>
        <p:spPr/>
        <p:txBody>
          <a:bodyPr/>
          <a:lstStyle/>
          <a:p>
            <a:fld id="{66931917-F9DF-814A-B779-01CE4BB2A0CC}" type="datetimeFigureOut">
              <a:rPr lang="en-US" smtClean="0"/>
              <a:t>5/30/2021</a:t>
            </a:fld>
            <a:endParaRPr lang="en-US"/>
          </a:p>
        </p:txBody>
      </p:sp>
      <p:sp>
        <p:nvSpPr>
          <p:cNvPr id="6" name="Footer Placeholder 5">
            <a:extLst>
              <a:ext uri="{FF2B5EF4-FFF2-40B4-BE49-F238E27FC236}">
                <a16:creationId xmlns:a16="http://schemas.microsoft.com/office/drawing/2014/main" id="{50D03CE1-1BD5-F44B-908F-65573414C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ECDF5-3EC2-9745-85C7-8D61186630CF}"/>
              </a:ext>
            </a:extLst>
          </p:cNvPr>
          <p:cNvSpPr>
            <a:spLocks noGrp="1"/>
          </p:cNvSpPr>
          <p:nvPr>
            <p:ph type="sldNum" sz="quarter" idx="12"/>
          </p:nvPr>
        </p:nvSpPr>
        <p:spPr/>
        <p:txBody>
          <a:bodyPr/>
          <a:lstStyle/>
          <a:p>
            <a:fld id="{1BEDFF7F-3FD8-2042-B060-7B8CC23615E9}" type="slidenum">
              <a:rPr lang="en-US" smtClean="0"/>
              <a:t>‹#›</a:t>
            </a:fld>
            <a:endParaRPr lang="en-US"/>
          </a:p>
        </p:txBody>
      </p:sp>
    </p:spTree>
    <p:extLst>
      <p:ext uri="{BB962C8B-B14F-4D97-AF65-F5344CB8AC3E}">
        <p14:creationId xmlns:p14="http://schemas.microsoft.com/office/powerpoint/2010/main" val="24876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5B03A-3FC8-A048-BF51-0D39FE6E2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79166-BF70-6343-AE62-FD8EAAE89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BB4A8-9B46-9E4A-B02B-6660393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31917-F9DF-814A-B779-01CE4BB2A0CC}" type="datetimeFigureOut">
              <a:rPr lang="en-US" smtClean="0"/>
              <a:t>5/30/2021</a:t>
            </a:fld>
            <a:endParaRPr lang="en-US"/>
          </a:p>
        </p:txBody>
      </p:sp>
      <p:sp>
        <p:nvSpPr>
          <p:cNvPr id="5" name="Footer Placeholder 4">
            <a:extLst>
              <a:ext uri="{FF2B5EF4-FFF2-40B4-BE49-F238E27FC236}">
                <a16:creationId xmlns:a16="http://schemas.microsoft.com/office/drawing/2014/main" id="{C117F442-B619-5C42-82C1-1D7DC7AD1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71F4EA-B511-CF46-8212-79348D5A6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7F-3FD8-2042-B060-7B8CC23615E9}" type="slidenum">
              <a:rPr lang="en-US" smtClean="0"/>
              <a:t>‹#›</a:t>
            </a:fld>
            <a:endParaRPr lang="en-US"/>
          </a:p>
        </p:txBody>
      </p:sp>
    </p:spTree>
    <p:extLst>
      <p:ext uri="{BB962C8B-B14F-4D97-AF65-F5344CB8AC3E}">
        <p14:creationId xmlns:p14="http://schemas.microsoft.com/office/powerpoint/2010/main" val="4084862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32.tiff"/><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ustomers.microsoft.com/en-us/story/1335733425802443016-ignition-group-speeds-development-and-payment-processing-using-dapr-and-azure" TargetMode="External"/><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s://customers.microsoft.com/en-us/story/1336089737047375040-zeiss-accelerates-cloud-first-development-on-azure-and-streamlines-order-process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github.com/dapr/dapr/issues/3169" TargetMode="External"/><Relationship Id="rId7"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jpeg"/><Relationship Id="rId9"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hyperlink" Target="https://dotnet.microsoft.com/learn/aspnet/microservices-architecture#ebook-dapr-swimlane" TargetMode="External"/><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hyperlink" Target="https://github.com/dotnet-architecture/eShopOnDapr" TargetMode="Externa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6.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4.svg"/><Relationship Id="rId9" Type="http://schemas.microsoft.com/office/2007/relationships/hdphoto" Target="../media/hdphoto1.wdp"/><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svg"/><Relationship Id="rId9" Type="http://schemas.openxmlformats.org/officeDocument/2006/relationships/image" Target="../media/image28.jpe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svg"/><Relationship Id="rId26" Type="http://schemas.openxmlformats.org/officeDocument/2006/relationships/image" Target="../media/image53.png"/><Relationship Id="rId3" Type="http://schemas.openxmlformats.org/officeDocument/2006/relationships/image" Target="../media/image32.tiff"/><Relationship Id="rId21" Type="http://schemas.openxmlformats.org/officeDocument/2006/relationships/image" Target="../media/image48.png"/><Relationship Id="rId7" Type="http://schemas.openxmlformats.org/officeDocument/2006/relationships/image" Target="../media/image36.png"/><Relationship Id="rId12" Type="http://schemas.openxmlformats.org/officeDocument/2006/relationships/image" Target="../media/image41.jpeg"/><Relationship Id="rId17" Type="http://schemas.openxmlformats.org/officeDocument/2006/relationships/image" Target="../media/image1.png"/><Relationship Id="rId25" Type="http://schemas.openxmlformats.org/officeDocument/2006/relationships/image" Target="../media/image52.jpeg"/><Relationship Id="rId2" Type="http://schemas.openxmlformats.org/officeDocument/2006/relationships/notesSlide" Target="../notesSlides/notesSlide7.xml"/><Relationship Id="rId16" Type="http://schemas.openxmlformats.org/officeDocument/2006/relationships/image" Target="../media/image45.png"/><Relationship Id="rId20" Type="http://schemas.openxmlformats.org/officeDocument/2006/relationships/image" Target="../media/image47.jpeg"/><Relationship Id="rId1" Type="http://schemas.openxmlformats.org/officeDocument/2006/relationships/slideLayout" Target="../slideLayouts/slideLayout7.xml"/><Relationship Id="rId6" Type="http://schemas.openxmlformats.org/officeDocument/2006/relationships/image" Target="../media/image35.tiff"/><Relationship Id="rId11" Type="http://schemas.openxmlformats.org/officeDocument/2006/relationships/image" Target="../media/image40.svg"/><Relationship Id="rId24" Type="http://schemas.openxmlformats.org/officeDocument/2006/relationships/image" Target="../media/image51.svg"/><Relationship Id="rId5" Type="http://schemas.openxmlformats.org/officeDocument/2006/relationships/image" Target="../media/image34.jpeg"/><Relationship Id="rId15" Type="http://schemas.openxmlformats.org/officeDocument/2006/relationships/image" Target="../media/image44.jpeg"/><Relationship Id="rId23" Type="http://schemas.openxmlformats.org/officeDocument/2006/relationships/image" Target="../media/image50.png"/><Relationship Id="rId10" Type="http://schemas.openxmlformats.org/officeDocument/2006/relationships/image" Target="../media/image39.png"/><Relationship Id="rId19" Type="http://schemas.openxmlformats.org/officeDocument/2006/relationships/image" Target="../media/image46.jpeg"/><Relationship Id="rId4" Type="http://schemas.openxmlformats.org/officeDocument/2006/relationships/image" Target="../media/image33.tiff"/><Relationship Id="rId9" Type="http://schemas.openxmlformats.org/officeDocument/2006/relationships/image" Target="../media/image38.svg"/><Relationship Id="rId14" Type="http://schemas.openxmlformats.org/officeDocument/2006/relationships/image" Target="../media/image43.jpeg"/><Relationship Id="rId22" Type="http://schemas.openxmlformats.org/officeDocument/2006/relationships/image" Target="../media/image49.svg"/></Relationships>
</file>

<file path=ppt/slides/_rels/slide9.xml.rels><?xml version="1.0" encoding="UTF-8" standalone="yes"?>
<Relationships xmlns="http://schemas.openxmlformats.org/package/2006/relationships"><Relationship Id="rId13" Type="http://schemas.openxmlformats.org/officeDocument/2006/relationships/hyperlink" Target="https://docs.dapr.io/operations/components/setup-pubsub/supported-pubsub/setup-rabbitmq/" TargetMode="External"/><Relationship Id="rId18" Type="http://schemas.openxmlformats.org/officeDocument/2006/relationships/hyperlink" Target="https://docs.dapr.io/operations/components/setup-state-store/supported-state-stores/setup-etcd/" TargetMode="External"/><Relationship Id="rId26" Type="http://schemas.openxmlformats.org/officeDocument/2006/relationships/hyperlink" Target="https://docs.dapr.io/operations/components/setup-state-store/supported-state-stores/setup-zookeeper/" TargetMode="External"/><Relationship Id="rId39" Type="http://schemas.openxmlformats.org/officeDocument/2006/relationships/hyperlink" Target="https://docs.dapr.io/operations/components/setup-bindings/supported-bindings/apns/" TargetMode="External"/><Relationship Id="rId21" Type="http://schemas.openxmlformats.org/officeDocument/2006/relationships/hyperlink" Target="https://docs.dapr.io/operations/components/setup-state-store/supported-state-stores/setup-memcached/" TargetMode="External"/><Relationship Id="rId34" Type="http://schemas.openxmlformats.org/officeDocument/2006/relationships/hyperlink" Target="https://docs.dapr.io/operations/components/setup-secret-store/supported-secret-stores/gcp-secret-manager/" TargetMode="External"/><Relationship Id="rId42" Type="http://schemas.openxmlformats.org/officeDocument/2006/relationships/hyperlink" Target="https://docs.dapr.io/operations/components/setup-bindings/supported-bindings/influxdb/" TargetMode="External"/><Relationship Id="rId47" Type="http://schemas.openxmlformats.org/officeDocument/2006/relationships/hyperlink" Target="https://docs.dapr.io/operations/components/setup-bindings/supported-bindings/rabbitmq/" TargetMode="External"/><Relationship Id="rId50" Type="http://schemas.openxmlformats.org/officeDocument/2006/relationships/hyperlink" Target="https://docs.dapr.io/operations/components/setup-bindings/supported-bindings/twitter/" TargetMode="External"/><Relationship Id="rId55" Type="http://schemas.openxmlformats.org/officeDocument/2006/relationships/hyperlink" Target="https://docs.dapr.io/operations/components/setup-bindings/supported-bindings/sqs/" TargetMode="External"/><Relationship Id="rId63" Type="http://schemas.openxmlformats.org/officeDocument/2006/relationships/hyperlink" Target="https://docs.dapr.io/operations/components/setup-bindings/supported-bindings/signalr/" TargetMode="External"/><Relationship Id="rId68" Type="http://schemas.openxmlformats.org/officeDocument/2006/relationships/hyperlink" Target="https://github.com/dapr/components-contrib/tree/master/bindings/alicloud/dingtalk" TargetMode="External"/><Relationship Id="rId7" Type="http://schemas.openxmlformats.org/officeDocument/2006/relationships/hyperlink" Target="https://docs.dapr.io/operations/components/setup-pubsub/supported-pubsub/setup-azure-servicebus/" TargetMode="External"/><Relationship Id="rId2" Type="http://schemas.openxmlformats.org/officeDocument/2006/relationships/notesSlide" Target="../notesSlides/notesSlide8.xml"/><Relationship Id="rId16" Type="http://schemas.openxmlformats.org/officeDocument/2006/relationships/hyperlink" Target="https://docs.dapr.io/operations/components/setup-state-store/supported-state-stores/setup-cloudstate/" TargetMode="External"/><Relationship Id="rId29" Type="http://schemas.openxmlformats.org/officeDocument/2006/relationships/hyperlink" Target="https://docs.dapr.io/operations/components/setup-state-store/supported-state-stores/setup-azure-tablestorage/" TargetMode="External"/><Relationship Id="rId1" Type="http://schemas.openxmlformats.org/officeDocument/2006/relationships/slideLayout" Target="../slideLayouts/slideLayout13.xml"/><Relationship Id="rId6" Type="http://schemas.openxmlformats.org/officeDocument/2006/relationships/hyperlink" Target="https://docs.dapr.io/operations/components/setup-pubsub/supported-pubsub/setup-azure-eventhubs/" TargetMode="External"/><Relationship Id="rId11" Type="http://schemas.openxmlformats.org/officeDocument/2006/relationships/hyperlink" Target="https://docs.dapr.io/operations/components/setup-pubsub/supported-pubsub/setup-nats-streaming/" TargetMode="External"/><Relationship Id="rId24" Type="http://schemas.openxmlformats.org/officeDocument/2006/relationships/hyperlink" Target="https://docs.dapr.io/operations/components/setup-state-store/supported-state-stores/setup-rethinkdb/" TargetMode="External"/><Relationship Id="rId32" Type="http://schemas.openxmlformats.org/officeDocument/2006/relationships/hyperlink" Target="https://docs.dapr.io/operations/components/setup-secret-store/supported-secret-stores/azure-keyvault-managed-identity/" TargetMode="External"/><Relationship Id="rId37" Type="http://schemas.openxmlformats.org/officeDocument/2006/relationships/hyperlink" Target="https://docs.dapr.io/operations/components/setup-secret-store/supported-secret-stores/envvar-secret-store/" TargetMode="External"/><Relationship Id="rId40" Type="http://schemas.openxmlformats.org/officeDocument/2006/relationships/hyperlink" Target="https://docs.dapr.io/operations/components/setup-bindings/supported-bindings/cron/" TargetMode="External"/><Relationship Id="rId45" Type="http://schemas.openxmlformats.org/officeDocument/2006/relationships/hyperlink" Target="https://docs.dapr.io/operations/components/setup-bindings/supported-bindings/mqtt/" TargetMode="External"/><Relationship Id="rId53" Type="http://schemas.openxmlformats.org/officeDocument/2006/relationships/hyperlink" Target="https://docs.dapr.io/operations/components/setup-bindings/supported-bindings/s3/" TargetMode="External"/><Relationship Id="rId58" Type="http://schemas.openxmlformats.org/officeDocument/2006/relationships/hyperlink" Target="https://docs.dapr.io/operations/components/setup-bindings/supported-bindings/gcpbucket/" TargetMode="External"/><Relationship Id="rId66" Type="http://schemas.openxmlformats.org/officeDocument/2006/relationships/hyperlink" Target="https://github.com/dapr/components-contrib/tree/master/middleware/http" TargetMode="External"/><Relationship Id="rId5" Type="http://schemas.openxmlformats.org/officeDocument/2006/relationships/hyperlink" Target="https://docs.dapr.io/operations/components/setup-pubsub/supported-pubsub/setup-aws-snssqs/" TargetMode="External"/><Relationship Id="rId15" Type="http://schemas.openxmlformats.org/officeDocument/2006/relationships/hyperlink" Target="https://docs.dapr.io/operations/components/setup-state-store/supported-state-stores/setup-cassandra/" TargetMode="External"/><Relationship Id="rId23" Type="http://schemas.openxmlformats.org/officeDocument/2006/relationships/hyperlink" Target="https://docs.dapr.io/operations/components/setup-state-store/supported-state-stores/setup-postgresql/" TargetMode="External"/><Relationship Id="rId28" Type="http://schemas.openxmlformats.org/officeDocument/2006/relationships/hyperlink" Target="https://docs.dapr.io/operations/components/setup-state-store/supported-state-stores/setup-sqlserver/" TargetMode="External"/><Relationship Id="rId36" Type="http://schemas.openxmlformats.org/officeDocument/2006/relationships/hyperlink" Target="https://docs.dapr.io/operations/components/setup-secret-store/supported-secret-stores/kubernetes-secret-store/" TargetMode="External"/><Relationship Id="rId49" Type="http://schemas.openxmlformats.org/officeDocument/2006/relationships/hyperlink" Target="https://docs.dapr.io/operations/components/setup-bindings/supported-bindings/twilio/" TargetMode="External"/><Relationship Id="rId57" Type="http://schemas.openxmlformats.org/officeDocument/2006/relationships/hyperlink" Target="https://docs.dapr.io/operations/components/setup-bindings/supported-bindings/gcppubsub/" TargetMode="External"/><Relationship Id="rId61" Type="http://schemas.openxmlformats.org/officeDocument/2006/relationships/hyperlink" Target="https://docs.dapr.io/operations/components/setup-bindings/supported-bindings/cosmosdb/" TargetMode="External"/><Relationship Id="rId10" Type="http://schemas.openxmlformats.org/officeDocument/2006/relationships/hyperlink" Target="https://docs.dapr.io/operations/components/setup-pubsub/supported-pubsub/setup-mqtt/" TargetMode="External"/><Relationship Id="rId19" Type="http://schemas.openxmlformats.org/officeDocument/2006/relationships/hyperlink" Target="https://docs.dapr.io/operations/components/setup-state-store/supported-state-stores/setup-consul/" TargetMode="External"/><Relationship Id="rId31" Type="http://schemas.openxmlformats.org/officeDocument/2006/relationships/hyperlink" Target="https://docs.dapr.io/operations/components/setup-secret-store/supported-secret-stores/azure-keyvault/" TargetMode="External"/><Relationship Id="rId44" Type="http://schemas.openxmlformats.org/officeDocument/2006/relationships/hyperlink" Target="https://docs.dapr.io/operations/components/setup-bindings/supported-bindings/kubernetes-binding/" TargetMode="External"/><Relationship Id="rId52" Type="http://schemas.openxmlformats.org/officeDocument/2006/relationships/hyperlink" Target="https://docs.dapr.io/operations/components/setup-bindings/supported-bindings/dynamodb/" TargetMode="External"/><Relationship Id="rId60" Type="http://schemas.openxmlformats.org/officeDocument/2006/relationships/hyperlink" Target="https://docs.dapr.io/operations/components/setup-bindings/supported-bindings/eventhubs/" TargetMode="External"/><Relationship Id="rId65" Type="http://schemas.openxmlformats.org/officeDocument/2006/relationships/hyperlink" Target="https://docs.dapr.io/operations/components/setup-bindings/supported-bindings/eventgrid/" TargetMode="External"/><Relationship Id="rId4" Type="http://schemas.openxmlformats.org/officeDocument/2006/relationships/hyperlink" Target="https://docs.dapr.io/operations/components/setup-pubsub/supported-pubsub/setup-apache-kafka/" TargetMode="External"/><Relationship Id="rId9" Type="http://schemas.openxmlformats.org/officeDocument/2006/relationships/hyperlink" Target="https://docs.dapr.io/operations/components/setup-pubsub/supported-pubsub/setup-hazelcast/" TargetMode="External"/><Relationship Id="rId14" Type="http://schemas.openxmlformats.org/officeDocument/2006/relationships/hyperlink" Target="https://docs.dapr.io/operations/components/setup-state-store/supported-state-stores/setup-aerospike/" TargetMode="External"/><Relationship Id="rId22" Type="http://schemas.openxmlformats.org/officeDocument/2006/relationships/hyperlink" Target="https://docs.dapr.io/operations/components/setup-state-store/supported-state-stores/setup-mongodb/" TargetMode="External"/><Relationship Id="rId27" Type="http://schemas.openxmlformats.org/officeDocument/2006/relationships/hyperlink" Target="https://docs.dapr.io/operations/components/setup-state-store/supported-state-stores/setup-azure-cosmosdb/" TargetMode="External"/><Relationship Id="rId30" Type="http://schemas.openxmlformats.org/officeDocument/2006/relationships/hyperlink" Target="https://docs.dapr.io/operations/components/setup-state-store/supported-state-stores/setup-azure-blobstorage/" TargetMode="External"/><Relationship Id="rId35" Type="http://schemas.openxmlformats.org/officeDocument/2006/relationships/hyperlink" Target="https://docs.dapr.io/operations/components/setup-secret-store/supported-secret-stores/hashicorp-vault/" TargetMode="External"/><Relationship Id="rId43" Type="http://schemas.openxmlformats.org/officeDocument/2006/relationships/hyperlink" Target="https://docs.dapr.io/operations/components/setup-bindings/supported-bindings/kafka/" TargetMode="External"/><Relationship Id="rId48" Type="http://schemas.openxmlformats.org/officeDocument/2006/relationships/hyperlink" Target="https://docs.dapr.io/operations/components/setup-bindings/supported-bindings/redis/" TargetMode="External"/><Relationship Id="rId56" Type="http://schemas.openxmlformats.org/officeDocument/2006/relationships/hyperlink" Target="https://docs.dapr.io/operations/components/setup-bindings/supported-bindings/kinesis/" TargetMode="External"/><Relationship Id="rId64" Type="http://schemas.openxmlformats.org/officeDocument/2006/relationships/hyperlink" Target="https://docs.dapr.io/operations/components/setup-bindings/supported-bindings/storagequeues/" TargetMode="External"/><Relationship Id="rId8" Type="http://schemas.openxmlformats.org/officeDocument/2006/relationships/hyperlink" Target="https://docs.dapr.io/operations/components/setup-pubsub/supported-pubsub/setup-gcp/" TargetMode="External"/><Relationship Id="rId51" Type="http://schemas.openxmlformats.org/officeDocument/2006/relationships/hyperlink" Target="https://docs.dapr.io/operations/components/setup-bindings/supported-bindings/sendgrid/" TargetMode="External"/><Relationship Id="rId3" Type="http://schemas.openxmlformats.org/officeDocument/2006/relationships/hyperlink" Target="https://docs.dapr.io/operations/components/setup-pubsub/supported-pubsub/setup-redis-pubsub/" TargetMode="External"/><Relationship Id="rId12" Type="http://schemas.openxmlformats.org/officeDocument/2006/relationships/hyperlink" Target="https://docs.dapr.io/operations/components/setup-pubsub/supported-pubsub/setup-pulsar/" TargetMode="External"/><Relationship Id="rId17" Type="http://schemas.openxmlformats.org/officeDocument/2006/relationships/hyperlink" Target="https://docs.dapr.io/operations/components/setup-state-store/supported-state-stores/setup-couchbase/" TargetMode="External"/><Relationship Id="rId25" Type="http://schemas.openxmlformats.org/officeDocument/2006/relationships/hyperlink" Target="https://docs.dapr.io/operations/components/setup-state-store/supported-state-stores/setup-redis/" TargetMode="External"/><Relationship Id="rId33" Type="http://schemas.openxmlformats.org/officeDocument/2006/relationships/hyperlink" Target="https://docs.dapr.io/operations/components/setup-secret-store/supported-secret-stores/aws-secret-manager/" TargetMode="External"/><Relationship Id="rId38" Type="http://schemas.openxmlformats.org/officeDocument/2006/relationships/hyperlink" Target="https://docs.dapr.io/operations/components/setup-secret-store/supported-secret-stores/file-secret-store/" TargetMode="External"/><Relationship Id="rId46" Type="http://schemas.openxmlformats.org/officeDocument/2006/relationships/hyperlink" Target="https://docs.dapr.io/operations/components/setup-bindings/supported-bindings/postgres/" TargetMode="External"/><Relationship Id="rId59" Type="http://schemas.openxmlformats.org/officeDocument/2006/relationships/hyperlink" Target="https://docs.dapr.io/operations/components/setup-bindings/supported-bindings/blobstorage/" TargetMode="External"/><Relationship Id="rId67" Type="http://schemas.openxmlformats.org/officeDocument/2006/relationships/hyperlink" Target="https://github.com/dapr/components-contrib/tree/master/nameresolution" TargetMode="External"/><Relationship Id="rId20" Type="http://schemas.openxmlformats.org/officeDocument/2006/relationships/hyperlink" Target="https://docs.dapr.io/operations/components/setup-state-store/supported-state-stores/setup-hazelcast/" TargetMode="External"/><Relationship Id="rId41" Type="http://schemas.openxmlformats.org/officeDocument/2006/relationships/hyperlink" Target="https://docs.dapr.io/operations/components/setup-bindings/supported-bindings/http/" TargetMode="External"/><Relationship Id="rId54" Type="http://schemas.openxmlformats.org/officeDocument/2006/relationships/hyperlink" Target="https://docs.dapr.io/operations/components/setup-bindings/supported-bindings/sns/" TargetMode="External"/><Relationship Id="rId62" Type="http://schemas.openxmlformats.org/officeDocument/2006/relationships/hyperlink" Target="https://docs.dapr.io/operations/components/setup-bindings/supported-bindings/servicebusque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A6CE32-D16F-45D0-A8FD-B8143F2082C5}"/>
              </a:ext>
            </a:extLst>
          </p:cNvPr>
          <p:cNvSpPr>
            <a:spLocks noGrp="1"/>
          </p:cNvSpPr>
          <p:nvPr>
            <p:ph type="title"/>
          </p:nvPr>
        </p:nvSpPr>
        <p:spPr>
          <a:xfrm>
            <a:off x="462519" y="2583521"/>
            <a:ext cx="8555737" cy="646331"/>
          </a:xfrm>
        </p:spPr>
        <p:txBody>
          <a:bodyPr/>
          <a:lstStyle/>
          <a:p>
            <a:r>
              <a:rPr lang="zh-CN" altLang="en-US" dirty="0"/>
              <a:t>使用 </a:t>
            </a:r>
            <a:r>
              <a:rPr lang="en-US" altLang="zh-CN" dirty="0" err="1"/>
              <a:t>Dapr</a:t>
            </a:r>
            <a:r>
              <a:rPr lang="en-US" altLang="zh-CN" dirty="0"/>
              <a:t> </a:t>
            </a:r>
            <a:r>
              <a:rPr lang="zh-CN" altLang="en-US" dirty="0"/>
              <a:t>轻松构建微服务</a:t>
            </a:r>
            <a:endParaRPr lang="en-US" dirty="0"/>
          </a:p>
        </p:txBody>
      </p:sp>
      <p:sp>
        <p:nvSpPr>
          <p:cNvPr id="5" name="Text Placeholder 4">
            <a:extLst>
              <a:ext uri="{FF2B5EF4-FFF2-40B4-BE49-F238E27FC236}">
                <a16:creationId xmlns:a16="http://schemas.microsoft.com/office/drawing/2014/main" id="{1E92D8D9-217F-4299-9DC0-EAF4B84E6F0C}"/>
              </a:ext>
            </a:extLst>
          </p:cNvPr>
          <p:cNvSpPr>
            <a:spLocks noGrp="1"/>
          </p:cNvSpPr>
          <p:nvPr>
            <p:ph type="body" sz="quarter" idx="12"/>
          </p:nvPr>
        </p:nvSpPr>
        <p:spPr>
          <a:xfrm>
            <a:off x="687187" y="4249793"/>
            <a:ext cx="7667494" cy="249299"/>
          </a:xfrm>
        </p:spPr>
        <p:txBody>
          <a:bodyPr/>
          <a:lstStyle/>
          <a:p>
            <a:r>
              <a:rPr lang="zh-CN" altLang="en-US" dirty="0"/>
              <a:t>张善友</a:t>
            </a:r>
            <a:r>
              <a:rPr lang="en-US" altLang="zh-CN" dirty="0"/>
              <a:t> </a:t>
            </a:r>
            <a:endParaRPr lang="en-US" dirty="0"/>
          </a:p>
        </p:txBody>
      </p:sp>
      <p:pic>
        <p:nvPicPr>
          <p:cNvPr id="6" name="Graphic 5">
            <a:extLst>
              <a:ext uri="{FF2B5EF4-FFF2-40B4-BE49-F238E27FC236}">
                <a16:creationId xmlns:a16="http://schemas.microsoft.com/office/drawing/2014/main" id="{E50112B1-CB0B-41CC-B47C-9EF4D4DA38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8354681" y="1964774"/>
            <a:ext cx="1967706" cy="1532404"/>
          </a:xfrm>
          <a:prstGeom prst="rect">
            <a:avLst/>
          </a:prstGeom>
        </p:spPr>
      </p:pic>
    </p:spTree>
    <p:extLst>
      <p:ext uri="{BB962C8B-B14F-4D97-AF65-F5344CB8AC3E}">
        <p14:creationId xmlns:p14="http://schemas.microsoft.com/office/powerpoint/2010/main" val="1988931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1C276-B1D6-42C2-9BCF-265689C340D3}"/>
              </a:ext>
            </a:extLst>
          </p:cNvPr>
          <p:cNvGrpSpPr/>
          <p:nvPr/>
        </p:nvGrpSpPr>
        <p:grpSpPr>
          <a:xfrm>
            <a:off x="757032" y="2101958"/>
            <a:ext cx="1737360" cy="1737360"/>
            <a:chOff x="1486507" y="2197346"/>
            <a:chExt cx="1737360" cy="1737360"/>
          </a:xfrm>
        </p:grpSpPr>
        <p:sp>
          <p:nvSpPr>
            <p:cNvPr id="5" name="Rounded Rectangle 5">
              <a:extLst>
                <a:ext uri="{FF2B5EF4-FFF2-40B4-BE49-F238E27FC236}">
                  <a16:creationId xmlns:a16="http://schemas.microsoft.com/office/drawing/2014/main" id="{0A886E07-CBF7-492D-8474-56F08990A21E}"/>
                </a:ext>
              </a:extLst>
            </p:cNvPr>
            <p:cNvSpPr/>
            <p:nvPr/>
          </p:nvSpPr>
          <p:spPr bwMode="auto">
            <a:xfrm>
              <a:off x="1486507" y="219734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pythonapp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6" name="app development" descr="application development">
              <a:extLst>
                <a:ext uri="{FF2B5EF4-FFF2-40B4-BE49-F238E27FC236}">
                  <a16:creationId xmlns:a16="http://schemas.microsoft.com/office/drawing/2014/main" id="{A7B8EAA9-D230-4DBE-8252-0900DCEEE547}"/>
                </a:ext>
              </a:extLst>
            </p:cNvPr>
            <p:cNvGrpSpPr/>
            <p:nvPr/>
          </p:nvGrpSpPr>
          <p:grpSpPr>
            <a:xfrm>
              <a:off x="2101544" y="2754418"/>
              <a:ext cx="500421" cy="301755"/>
              <a:chOff x="1619314" y="4920550"/>
              <a:chExt cx="500421" cy="301755"/>
            </a:xfrm>
          </p:grpSpPr>
          <p:sp>
            <p:nvSpPr>
              <p:cNvPr id="7" name="Freeform: Shape 6">
                <a:extLst>
                  <a:ext uri="{FF2B5EF4-FFF2-40B4-BE49-F238E27FC236}">
                    <a16:creationId xmlns:a16="http://schemas.microsoft.com/office/drawing/2014/main" id="{DCE7A5AA-D344-42B6-A174-7441274D61ED}"/>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00CFFED-1473-42F3-89DF-96ACBD6E2937}"/>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FBF920D-3F97-4F80-A035-F2BBFB9CC090}"/>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47D518-86C7-4BE2-B159-36D75ADE7BEB}"/>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C08F2773-E529-4BC7-B769-D52D6988F94D}"/>
              </a:ext>
            </a:extLst>
          </p:cNvPr>
          <p:cNvGrpSpPr/>
          <p:nvPr/>
        </p:nvGrpSpPr>
        <p:grpSpPr>
          <a:xfrm>
            <a:off x="757032" y="4464548"/>
            <a:ext cx="1737360" cy="1737360"/>
            <a:chOff x="1486507" y="4559936"/>
            <a:chExt cx="1737360" cy="1737360"/>
          </a:xfrm>
        </p:grpSpPr>
        <p:sp>
          <p:nvSpPr>
            <p:cNvPr id="11" name="Rounded Rectangle 5">
              <a:extLst>
                <a:ext uri="{FF2B5EF4-FFF2-40B4-BE49-F238E27FC236}">
                  <a16:creationId xmlns:a16="http://schemas.microsoft.com/office/drawing/2014/main" id="{A6B88683-4D17-4E08-8695-68C6B67B750A}"/>
                </a:ext>
              </a:extLst>
            </p:cNvPr>
            <p:cNvSpPr/>
            <p:nvPr/>
          </p:nvSpPr>
          <p:spPr bwMode="auto">
            <a:xfrm>
              <a:off x="1486507" y="4559936"/>
              <a:ext cx="1737360" cy="1737360"/>
            </a:xfrm>
            <a:prstGeom prst="rect">
              <a:avLst/>
            </a:prstGeom>
            <a:solidFill>
              <a:schemeClr val="accent6">
                <a:lumMod val="20000"/>
                <a:lumOff val="80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latin typeface="+mj-lt"/>
                  <a:ea typeface="+mn-ea"/>
                  <a:cs typeface="+mn-cs"/>
                </a:rPr>
                <a:t>nodeapp</a:t>
              </a:r>
              <a:endParaRPr kumimoji="0" lang="en-US" sz="1600" b="0" i="0" u="none" strike="noStrike" kern="1200" cap="none" spc="0" normalizeH="0" baseline="0" noProof="0" dirty="0">
                <a:ln>
                  <a:noFill/>
                </a:ln>
                <a:solidFill>
                  <a:schemeClr val="tx1"/>
                </a:solidFill>
                <a:effectLst/>
                <a:uLnTx/>
                <a:uFillTx/>
                <a:latin typeface="+mj-lt"/>
                <a:ea typeface="+mn-ea"/>
                <a:cs typeface="+mn-cs"/>
              </a:endParaRPr>
            </a:p>
          </p:txBody>
        </p:sp>
        <p:grpSp>
          <p:nvGrpSpPr>
            <p:cNvPr id="12" name="app development" descr="application development">
              <a:extLst>
                <a:ext uri="{FF2B5EF4-FFF2-40B4-BE49-F238E27FC236}">
                  <a16:creationId xmlns:a16="http://schemas.microsoft.com/office/drawing/2014/main" id="{FD91D63F-C714-41E5-BA5D-06BA58A2C799}"/>
                </a:ext>
              </a:extLst>
            </p:cNvPr>
            <p:cNvGrpSpPr/>
            <p:nvPr/>
          </p:nvGrpSpPr>
          <p:grpSpPr>
            <a:xfrm>
              <a:off x="2101544" y="5116676"/>
              <a:ext cx="500421" cy="301755"/>
              <a:chOff x="1619314" y="4920550"/>
              <a:chExt cx="500421" cy="301755"/>
            </a:xfrm>
          </p:grpSpPr>
          <p:sp>
            <p:nvSpPr>
              <p:cNvPr id="13" name="Freeform: Shape 12">
                <a:extLst>
                  <a:ext uri="{FF2B5EF4-FFF2-40B4-BE49-F238E27FC236}">
                    <a16:creationId xmlns:a16="http://schemas.microsoft.com/office/drawing/2014/main" id="{B87234C6-92DE-40CD-8B06-D82666FF1D8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BD397E3-900D-46E2-9A1D-4EA6AE60F676}"/>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0400BA-CE0D-4DC2-B314-8072148B240D}"/>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FE7154C-BD16-4C27-8D0D-A3A81B4A4946}"/>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19" name="Straight Arrow Connector 18">
            <a:extLst>
              <a:ext uri="{FF2B5EF4-FFF2-40B4-BE49-F238E27FC236}">
                <a16:creationId xmlns:a16="http://schemas.microsoft.com/office/drawing/2014/main" id="{CDA3416B-BB8A-44B8-8B5B-5B216765EA34}"/>
              </a:ext>
            </a:extLst>
          </p:cNvPr>
          <p:cNvCxnSpPr>
            <a:cxnSpLocks/>
          </p:cNvCxnSpPr>
          <p:nvPr/>
        </p:nvCxnSpPr>
        <p:spPr>
          <a:xfrm>
            <a:off x="2735900" y="2884138"/>
            <a:ext cx="4830142"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3DB244-4E81-4097-A8DD-4617E72F72B8}"/>
              </a:ext>
            </a:extLst>
          </p:cNvPr>
          <p:cNvCxnSpPr>
            <a:cxnSpLocks/>
          </p:cNvCxnSpPr>
          <p:nvPr/>
        </p:nvCxnSpPr>
        <p:spPr>
          <a:xfrm>
            <a:off x="2735900" y="3103400"/>
            <a:ext cx="4830142" cy="0"/>
          </a:xfrm>
          <a:prstGeom prst="straightConnector1">
            <a:avLst/>
          </a:prstGeom>
          <a:ln w="19050">
            <a:solidFill>
              <a:schemeClr val="accent6"/>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58A7F0-B758-429D-867F-1C723423C000}"/>
              </a:ext>
            </a:extLst>
          </p:cNvPr>
          <p:cNvCxnSpPr>
            <a:cxnSpLocks/>
          </p:cNvCxnSpPr>
          <p:nvPr/>
        </p:nvCxnSpPr>
        <p:spPr>
          <a:xfrm>
            <a:off x="2735900" y="5261415"/>
            <a:ext cx="4830142"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9460A5-F1F5-443F-B05E-B4D0F48D392B}"/>
              </a:ext>
            </a:extLst>
          </p:cNvPr>
          <p:cNvCxnSpPr>
            <a:cxnSpLocks/>
          </p:cNvCxnSpPr>
          <p:nvPr/>
        </p:nvCxnSpPr>
        <p:spPr>
          <a:xfrm>
            <a:off x="2735900" y="5471283"/>
            <a:ext cx="4830142" cy="0"/>
          </a:xfrm>
          <a:prstGeom prst="straightConnector1">
            <a:avLst/>
          </a:prstGeom>
          <a:ln w="1905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45">
            <a:extLst>
              <a:ext uri="{FF2B5EF4-FFF2-40B4-BE49-F238E27FC236}">
                <a16:creationId xmlns:a16="http://schemas.microsoft.com/office/drawing/2014/main" id="{CDA017FB-2757-4993-A5ED-B88B667FE24F}"/>
              </a:ext>
            </a:extLst>
          </p:cNvPr>
          <p:cNvCxnSpPr>
            <a:cxnSpLocks/>
          </p:cNvCxnSpPr>
          <p:nvPr/>
        </p:nvCxnSpPr>
        <p:spPr>
          <a:xfrm>
            <a:off x="8664386" y="3850040"/>
            <a:ext cx="0" cy="555770"/>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2AE6C8C-696B-4038-BE0C-76E963C501DB}"/>
              </a:ext>
            </a:extLst>
          </p:cNvPr>
          <p:cNvGrpSpPr/>
          <p:nvPr/>
        </p:nvGrpSpPr>
        <p:grpSpPr>
          <a:xfrm>
            <a:off x="2692407" y="1126827"/>
            <a:ext cx="5004403" cy="1518370"/>
            <a:chOff x="3421882" y="1222215"/>
            <a:chExt cx="5004403" cy="1518370"/>
          </a:xfrm>
        </p:grpSpPr>
        <p:sp>
          <p:nvSpPr>
            <p:cNvPr id="24" name="TextBox 23">
              <a:extLst>
                <a:ext uri="{FF2B5EF4-FFF2-40B4-BE49-F238E27FC236}">
                  <a16:creationId xmlns:a16="http://schemas.microsoft.com/office/drawing/2014/main" id="{8864D85B-E618-40EA-BD98-230E1553AAED}"/>
                </a:ext>
              </a:extLst>
            </p:cNvPr>
            <p:cNvSpPr txBox="1"/>
            <p:nvPr/>
          </p:nvSpPr>
          <p:spPr>
            <a:xfrm>
              <a:off x="3421882" y="1222215"/>
              <a:ext cx="5004403" cy="523220"/>
            </a:xfrm>
            <a:prstGeom prst="rect">
              <a:avLst/>
            </a:prstGeom>
            <a:noFill/>
          </p:spPr>
          <p:txBody>
            <a:bodyPr wrap="square" rtlCol="0">
              <a:spAutoFit/>
            </a:bodyPr>
            <a:lstStyle/>
            <a:p>
              <a:pPr algn="ctr"/>
              <a:r>
                <a:rPr lang="en-US" sz="1600" dirty="0">
                  <a:latin typeface="+mj-lt"/>
                </a:rPr>
                <a:t>Post</a:t>
              </a:r>
            </a:p>
            <a:p>
              <a:pPr algn="ctr"/>
              <a:r>
                <a:rPr lang="en-US" sz="1200" dirty="0">
                  <a:solidFill>
                    <a:schemeClr val="accent1"/>
                  </a:solidFill>
                </a:rPr>
                <a:t>http://localhost:3500/v1.0/invoke/nodeapp/method/neworder</a:t>
              </a:r>
            </a:p>
          </p:txBody>
        </p:sp>
        <p:sp>
          <p:nvSpPr>
            <p:cNvPr id="25" name="Rectangle 24">
              <a:extLst>
                <a:ext uri="{FF2B5EF4-FFF2-40B4-BE49-F238E27FC236}">
                  <a16:creationId xmlns:a16="http://schemas.microsoft.com/office/drawing/2014/main" id="{00A820FC-3A50-451D-B93F-AB6FF51B51F9}"/>
                </a:ext>
              </a:extLst>
            </p:cNvPr>
            <p:cNvSpPr/>
            <p:nvPr/>
          </p:nvSpPr>
          <p:spPr bwMode="auto">
            <a:xfrm>
              <a:off x="4637941" y="1822345"/>
              <a:ext cx="2572284"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7" name="Group 36">
            <a:extLst>
              <a:ext uri="{FF2B5EF4-FFF2-40B4-BE49-F238E27FC236}">
                <a16:creationId xmlns:a16="http://schemas.microsoft.com/office/drawing/2014/main" id="{CA729193-21C6-4AB0-BB4B-83DA6E941BC4}"/>
              </a:ext>
            </a:extLst>
          </p:cNvPr>
          <p:cNvGrpSpPr/>
          <p:nvPr/>
        </p:nvGrpSpPr>
        <p:grpSpPr>
          <a:xfrm>
            <a:off x="3908465" y="3506571"/>
            <a:ext cx="2636061" cy="1493018"/>
            <a:chOff x="4637940" y="3601959"/>
            <a:chExt cx="2636061" cy="1493018"/>
          </a:xfrm>
        </p:grpSpPr>
        <p:sp>
          <p:nvSpPr>
            <p:cNvPr id="26" name="TextBox 25">
              <a:extLst>
                <a:ext uri="{FF2B5EF4-FFF2-40B4-BE49-F238E27FC236}">
                  <a16:creationId xmlns:a16="http://schemas.microsoft.com/office/drawing/2014/main" id="{8453E42D-2492-417F-B3F9-E1D24E3B303F}"/>
                </a:ext>
              </a:extLst>
            </p:cNvPr>
            <p:cNvSpPr txBox="1"/>
            <p:nvPr/>
          </p:nvSpPr>
          <p:spPr>
            <a:xfrm>
              <a:off x="4821507" y="3601959"/>
              <a:ext cx="2205155" cy="523220"/>
            </a:xfrm>
            <a:prstGeom prst="rect">
              <a:avLst/>
            </a:prstGeom>
            <a:noFill/>
          </p:spPr>
          <p:txBody>
            <a:bodyPr wrap="none" rtlCol="0">
              <a:spAutoFit/>
            </a:bodyPr>
            <a:lstStyle/>
            <a:p>
              <a:pPr algn="ctr"/>
              <a:r>
                <a:rPr lang="en-US" sz="1600" dirty="0">
                  <a:latin typeface="+mj-lt"/>
                </a:rPr>
                <a:t>Post</a:t>
              </a:r>
            </a:p>
            <a:p>
              <a:pPr algn="ctr"/>
              <a:r>
                <a:rPr lang="en-US" sz="1200" dirty="0">
                  <a:solidFill>
                    <a:schemeClr val="accent1"/>
                  </a:solidFill>
                </a:rPr>
                <a:t>http://10.0.0.2:8000/neworder</a:t>
              </a:r>
            </a:p>
          </p:txBody>
        </p:sp>
        <p:sp>
          <p:nvSpPr>
            <p:cNvPr id="27" name="Rectangle 26">
              <a:extLst>
                <a:ext uri="{FF2B5EF4-FFF2-40B4-BE49-F238E27FC236}">
                  <a16:creationId xmlns:a16="http://schemas.microsoft.com/office/drawing/2014/main" id="{308A5C77-973E-4DCE-872B-9D94254CE266}"/>
                </a:ext>
              </a:extLst>
            </p:cNvPr>
            <p:cNvSpPr/>
            <p:nvPr/>
          </p:nvSpPr>
          <p:spPr bwMode="auto">
            <a:xfrm>
              <a:off x="4637940" y="4176737"/>
              <a:ext cx="2636061" cy="918240"/>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“orderid":“123",</a:t>
              </a:r>
            </a:p>
            <a:p>
              <a:pPr lvl="0" defTabSz="932472" fontAlgn="base">
                <a:spcBef>
                  <a:spcPct val="0"/>
                </a:spcBef>
              </a:pPr>
              <a:r>
                <a:rPr lang="en-US" sz="1200" dirty="0">
                  <a:solidFill>
                    <a:schemeClr val="tx1"/>
                  </a:solidFill>
                  <a:latin typeface="Consolas" panose="020B0609020204030204" pitchFamily="49" charset="0"/>
                  <a:ea typeface="Segoe UI Symbol"/>
                </a:rPr>
                <a:t>  “data":“item1"</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30" name="Group 29">
            <a:extLst>
              <a:ext uri="{FF2B5EF4-FFF2-40B4-BE49-F238E27FC236}">
                <a16:creationId xmlns:a16="http://schemas.microsoft.com/office/drawing/2014/main" id="{2D915A69-A5E1-49CE-B04A-4C66CA7ABB24}"/>
              </a:ext>
            </a:extLst>
          </p:cNvPr>
          <p:cNvGrpSpPr/>
          <p:nvPr/>
        </p:nvGrpSpPr>
        <p:grpSpPr>
          <a:xfrm>
            <a:off x="7840236" y="2101958"/>
            <a:ext cx="1737360" cy="1737360"/>
            <a:chOff x="7552123" y="135561"/>
            <a:chExt cx="1737360" cy="1737360"/>
          </a:xfrm>
        </p:grpSpPr>
        <p:sp>
          <p:nvSpPr>
            <p:cNvPr id="31" name="Rounded Rectangle 5">
              <a:extLst>
                <a:ext uri="{FF2B5EF4-FFF2-40B4-BE49-F238E27FC236}">
                  <a16:creationId xmlns:a16="http://schemas.microsoft.com/office/drawing/2014/main" id="{9F8B318E-D13E-478F-9451-E396D91D44B7}"/>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2" name="Graphic 31">
              <a:extLst>
                <a:ext uri="{FF2B5EF4-FFF2-40B4-BE49-F238E27FC236}">
                  <a16:creationId xmlns:a16="http://schemas.microsoft.com/office/drawing/2014/main" id="{B2B9856D-96CE-4E57-A06D-CF08BFA99D2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grpSp>
        <p:nvGrpSpPr>
          <p:cNvPr id="33" name="Group 32">
            <a:extLst>
              <a:ext uri="{FF2B5EF4-FFF2-40B4-BE49-F238E27FC236}">
                <a16:creationId xmlns:a16="http://schemas.microsoft.com/office/drawing/2014/main" id="{8AD66694-3540-4EFC-8DBA-8275C17C7989}"/>
              </a:ext>
            </a:extLst>
          </p:cNvPr>
          <p:cNvGrpSpPr/>
          <p:nvPr/>
        </p:nvGrpSpPr>
        <p:grpSpPr>
          <a:xfrm>
            <a:off x="7840236" y="4464548"/>
            <a:ext cx="1737360" cy="1737360"/>
            <a:chOff x="7552123" y="135561"/>
            <a:chExt cx="1737360" cy="1737360"/>
          </a:xfrm>
        </p:grpSpPr>
        <p:sp>
          <p:nvSpPr>
            <p:cNvPr id="34" name="Rounded Rectangle 5">
              <a:extLst>
                <a:ext uri="{FF2B5EF4-FFF2-40B4-BE49-F238E27FC236}">
                  <a16:creationId xmlns:a16="http://schemas.microsoft.com/office/drawing/2014/main" id="{B1F19929-7B50-43F3-9E25-693E551FB3C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35" name="Graphic 34">
              <a:extLst>
                <a:ext uri="{FF2B5EF4-FFF2-40B4-BE49-F238E27FC236}">
                  <a16:creationId xmlns:a16="http://schemas.microsoft.com/office/drawing/2014/main" id="{651CAC51-4292-4B2B-B5FD-D2F5465AC44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7936554" y="627119"/>
              <a:ext cx="968498" cy="754245"/>
            </a:xfrm>
            <a:prstGeom prst="rect">
              <a:avLst/>
            </a:prstGeom>
          </p:spPr>
        </p:pic>
      </p:grpSp>
      <p:sp>
        <p:nvSpPr>
          <p:cNvPr id="2" name="TextBox 1">
            <a:extLst>
              <a:ext uri="{FF2B5EF4-FFF2-40B4-BE49-F238E27FC236}">
                <a16:creationId xmlns:a16="http://schemas.microsoft.com/office/drawing/2014/main" id="{F0DD09B7-4A6C-4FB3-B441-D9EB5D2D523F}"/>
              </a:ext>
            </a:extLst>
          </p:cNvPr>
          <p:cNvSpPr txBox="1"/>
          <p:nvPr/>
        </p:nvSpPr>
        <p:spPr>
          <a:xfrm>
            <a:off x="3038844" y="319612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6</a:t>
            </a:r>
          </a:p>
        </p:txBody>
      </p:sp>
      <p:cxnSp>
        <p:nvCxnSpPr>
          <p:cNvPr id="38" name="Straight Arrow Connector 45">
            <a:extLst>
              <a:ext uri="{FF2B5EF4-FFF2-40B4-BE49-F238E27FC236}">
                <a16:creationId xmlns:a16="http://schemas.microsoft.com/office/drawing/2014/main" id="{E14E929E-BA4C-4B4E-BD05-2E2579E1153B}"/>
              </a:ext>
            </a:extLst>
          </p:cNvPr>
          <p:cNvCxnSpPr>
            <a:cxnSpLocks/>
          </p:cNvCxnSpPr>
          <p:nvPr/>
        </p:nvCxnSpPr>
        <p:spPr>
          <a:xfrm flipV="1">
            <a:off x="9015887" y="3850040"/>
            <a:ext cx="0" cy="562694"/>
          </a:xfrm>
          <a:prstGeom prst="straightConnector1">
            <a:avLst/>
          </a:prstGeom>
          <a:ln w="19050">
            <a:solidFill>
              <a:srgbClr val="0078D4"/>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FE41BA9-DC0C-42CC-B471-29BCD720BF40}"/>
              </a:ext>
            </a:extLst>
          </p:cNvPr>
          <p:cNvSpPr txBox="1"/>
          <p:nvPr/>
        </p:nvSpPr>
        <p:spPr>
          <a:xfrm>
            <a:off x="3038844" y="263789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1</a:t>
            </a:r>
          </a:p>
        </p:txBody>
      </p:sp>
      <p:sp>
        <p:nvSpPr>
          <p:cNvPr id="29" name="TextBox 28">
            <a:extLst>
              <a:ext uri="{FF2B5EF4-FFF2-40B4-BE49-F238E27FC236}">
                <a16:creationId xmlns:a16="http://schemas.microsoft.com/office/drawing/2014/main" id="{C5B32C06-1B71-44B6-AED7-2CF4E1BE07D3}"/>
              </a:ext>
            </a:extLst>
          </p:cNvPr>
          <p:cNvSpPr txBox="1"/>
          <p:nvPr/>
        </p:nvSpPr>
        <p:spPr>
          <a:xfrm>
            <a:off x="2990050" y="4997018"/>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1" name="TextBox 40">
            <a:extLst>
              <a:ext uri="{FF2B5EF4-FFF2-40B4-BE49-F238E27FC236}">
                <a16:creationId xmlns:a16="http://schemas.microsoft.com/office/drawing/2014/main" id="{219D4103-C687-42E2-AA7E-312B04D21D3B}"/>
              </a:ext>
            </a:extLst>
          </p:cNvPr>
          <p:cNvSpPr txBox="1"/>
          <p:nvPr/>
        </p:nvSpPr>
        <p:spPr>
          <a:xfrm>
            <a:off x="8417047" y="402979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3</a:t>
            </a:r>
          </a:p>
        </p:txBody>
      </p:sp>
      <p:sp>
        <p:nvSpPr>
          <p:cNvPr id="47" name="TextBox 46">
            <a:extLst>
              <a:ext uri="{FF2B5EF4-FFF2-40B4-BE49-F238E27FC236}">
                <a16:creationId xmlns:a16="http://schemas.microsoft.com/office/drawing/2014/main" id="{17A5A5CC-5A22-409F-87B8-077FC4FD1495}"/>
              </a:ext>
            </a:extLst>
          </p:cNvPr>
          <p:cNvSpPr txBox="1"/>
          <p:nvPr/>
        </p:nvSpPr>
        <p:spPr>
          <a:xfrm>
            <a:off x="2990049" y="552324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4</a:t>
            </a:r>
          </a:p>
        </p:txBody>
      </p:sp>
      <p:sp>
        <p:nvSpPr>
          <p:cNvPr id="49" name="TextBox 48">
            <a:extLst>
              <a:ext uri="{FF2B5EF4-FFF2-40B4-BE49-F238E27FC236}">
                <a16:creationId xmlns:a16="http://schemas.microsoft.com/office/drawing/2014/main" id="{7DA39B5E-2390-4CB9-B760-E5B3F682C862}"/>
              </a:ext>
            </a:extLst>
          </p:cNvPr>
          <p:cNvSpPr txBox="1"/>
          <p:nvPr/>
        </p:nvSpPr>
        <p:spPr>
          <a:xfrm>
            <a:off x="9145989" y="4044211"/>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5</a:t>
            </a:r>
          </a:p>
        </p:txBody>
      </p:sp>
      <p:cxnSp>
        <p:nvCxnSpPr>
          <p:cNvPr id="50" name="Straight Arrow Connector 49">
            <a:extLst>
              <a:ext uri="{FF2B5EF4-FFF2-40B4-BE49-F238E27FC236}">
                <a16:creationId xmlns:a16="http://schemas.microsoft.com/office/drawing/2014/main" id="{29D5FB82-3BB0-40F0-BA8F-F99A6BAAACE5}"/>
              </a:ext>
            </a:extLst>
          </p:cNvPr>
          <p:cNvCxnSpPr>
            <a:cxnSpLocks/>
          </p:cNvCxnSpPr>
          <p:nvPr/>
        </p:nvCxnSpPr>
        <p:spPr>
          <a:xfrm>
            <a:off x="9691160" y="2962196"/>
            <a:ext cx="716691" cy="0"/>
          </a:xfrm>
          <a:prstGeom prst="straightConnector1">
            <a:avLst/>
          </a:prstGeom>
          <a:ln w="19050">
            <a:solidFill>
              <a:schemeClr val="accent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D97DEEB-8306-4E57-A4BF-2CED9DC6A14D}"/>
              </a:ext>
            </a:extLst>
          </p:cNvPr>
          <p:cNvSpPr/>
          <p:nvPr/>
        </p:nvSpPr>
        <p:spPr bwMode="auto">
          <a:xfrm>
            <a:off x="10488694" y="2688739"/>
            <a:ext cx="1435306" cy="56787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200" dirty="0">
                <a:solidFill>
                  <a:srgbClr val="000000"/>
                </a:solidFill>
                <a:latin typeface="Segoe UI Semibold" panose="020B0702040204020203" pitchFamily="34" charset="0"/>
                <a:cs typeface="Segoe UI Semibold" panose="020B0702040204020203" pitchFamily="34" charset="0"/>
              </a:rPr>
              <a:t>multicast DNS component</a:t>
            </a: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54" name="TextBox 53">
            <a:extLst>
              <a:ext uri="{FF2B5EF4-FFF2-40B4-BE49-F238E27FC236}">
                <a16:creationId xmlns:a16="http://schemas.microsoft.com/office/drawing/2014/main" id="{D618B8D6-F13D-43DE-BFE7-6AC3AC3FB119}"/>
              </a:ext>
            </a:extLst>
          </p:cNvPr>
          <p:cNvSpPr txBox="1"/>
          <p:nvPr/>
        </p:nvSpPr>
        <p:spPr>
          <a:xfrm>
            <a:off x="9972140" y="2701962"/>
            <a:ext cx="221399" cy="215444"/>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2</a:t>
            </a:r>
          </a:p>
        </p:txBody>
      </p:sp>
      <p:sp>
        <p:nvSpPr>
          <p:cNvPr id="43" name="Freeform: Shape 42">
            <a:extLst>
              <a:ext uri="{FF2B5EF4-FFF2-40B4-BE49-F238E27FC236}">
                <a16:creationId xmlns:a16="http://schemas.microsoft.com/office/drawing/2014/main" id="{266D11AC-9CE6-4CA8-868C-C90551BF749A}"/>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服务间调用</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44" name="Freeform: Shape 43">
            <a:extLst>
              <a:ext uri="{FF2B5EF4-FFF2-40B4-BE49-F238E27FC236}">
                <a16:creationId xmlns:a16="http://schemas.microsoft.com/office/drawing/2014/main" id="{66701D9F-D63F-4C79-A0A0-3D8F9CD9C7CA}"/>
              </a:ext>
            </a:extLst>
          </p:cNvPr>
          <p:cNvSpPr/>
          <p:nvPr/>
        </p:nvSpPr>
        <p:spPr>
          <a:xfrm>
            <a:off x="584199" y="585788"/>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lvl="0" defTabSz="1422400">
              <a:lnSpc>
                <a:spcPct val="90000"/>
              </a:lnSpc>
              <a:spcBef>
                <a:spcPct val="0"/>
              </a:spcBef>
              <a:spcAft>
                <a:spcPts val="600"/>
              </a:spcAft>
              <a:defRPr/>
            </a:pPr>
            <a:r>
              <a:rPr lang="en-US" sz="1600" dirty="0" err="1">
                <a:solidFill>
                  <a:srgbClr val="000000"/>
                </a:solidFill>
                <a:latin typeface="Segoe UI Semibold"/>
              </a:rPr>
              <a:t>Dapr</a:t>
            </a:r>
            <a:r>
              <a:rPr lang="en-US" sz="1600" dirty="0">
                <a:solidFill>
                  <a:srgbClr val="000000"/>
                </a:solidFill>
                <a:latin typeface="Segoe UI Semibold"/>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43283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42" presetClass="path" presetSubtype="0" decel="100000" fill="hold" nodeType="withEffect">
                                  <p:stCondLst>
                                    <p:cond delay="0"/>
                                  </p:stCondLst>
                                  <p:childTnLst>
                                    <p:animMotion origin="layout" path="M -2.91667E-6 -1.85185E-6 L -2.91667E-6 0.03773 " pathEditMode="relative" rAng="0" ptsTypes="AA">
                                      <p:cBhvr>
                                        <p:cTn id="9" dur="750" spd="-100000" fill="hold"/>
                                        <p:tgtEl>
                                          <p:spTgt spid="30"/>
                                        </p:tgtEl>
                                        <p:attrNameLst>
                                          <p:attrName>ppt_x</p:attrName>
                                          <p:attrName>ppt_y</p:attrName>
                                        </p:attrNameLst>
                                      </p:cBhvr>
                                      <p:rCtr x="0" y="1875"/>
                                    </p:animMotion>
                                  </p:childTnLst>
                                </p:cTn>
                              </p:par>
                              <p:par>
                                <p:cTn id="10" presetID="10"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42" presetClass="path" presetSubtype="0" decel="100000" fill="hold" nodeType="withEffect">
                                  <p:stCondLst>
                                    <p:cond delay="0"/>
                                  </p:stCondLst>
                                  <p:childTnLst>
                                    <p:animMotion origin="layout" path="M -2.91667E-6 3.7037E-6 L -2.91667E-6 0.03773 " pathEditMode="relative" rAng="0" ptsTypes="AA">
                                      <p:cBhvr>
                                        <p:cTn id="14" dur="750" spd="-100000" fill="hold"/>
                                        <p:tgtEl>
                                          <p:spTgt spid="33"/>
                                        </p:tgtEl>
                                        <p:attrNameLst>
                                          <p:attrName>ppt_x</p:attrName>
                                          <p:attrName>ppt_y</p:attrName>
                                        </p:attrNameLst>
                                      </p:cBhvr>
                                      <p:rCtr x="0" y="1875"/>
                                    </p:animMotion>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path" presetSubtype="0" decel="100000" fill="hold" nodeType="withEffect">
                                  <p:stCondLst>
                                    <p:cond delay="0"/>
                                  </p:stCondLst>
                                  <p:childTnLst>
                                    <p:animMotion origin="layout" path="M -3.33333E-6 -1.85185E-6 L -3.33333E-6 0.03773 " pathEditMode="relative" rAng="0" ptsTypes="AA">
                                      <p:cBhvr>
                                        <p:cTn id="19" dur="750" spd="-100000" fill="hold"/>
                                        <p:tgtEl>
                                          <p:spTgt spid="3"/>
                                        </p:tgtEl>
                                        <p:attrNameLst>
                                          <p:attrName>ppt_x</p:attrName>
                                          <p:attrName>ppt_y</p:attrName>
                                        </p:attrNameLst>
                                      </p:cBhvr>
                                      <p:rCtr x="0" y="1875"/>
                                    </p:animMotion>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decel="100000" fill="hold" nodeType="withEffect">
                                  <p:stCondLst>
                                    <p:cond delay="0"/>
                                  </p:stCondLst>
                                  <p:childTnLst>
                                    <p:animMotion origin="layout" path="M -3.33333E-6 3.7037E-6 L -3.33333E-6 0.03773 " pathEditMode="relative" rAng="0" ptsTypes="AA">
                                      <p:cBhvr>
                                        <p:cTn id="24" dur="750" spd="-100000" fill="hold"/>
                                        <p:tgtEl>
                                          <p:spTgt spid="4"/>
                                        </p:tgtEl>
                                        <p:attrNameLst>
                                          <p:attrName>ppt_x</p:attrName>
                                          <p:attrName>ppt_y</p:attrName>
                                        </p:attrNameLst>
                                      </p:cBhvr>
                                      <p:rCtr x="0" y="1875"/>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right)">
                                      <p:cBhvr>
                                        <p:cTn id="30" dur="500"/>
                                        <p:tgtEl>
                                          <p:spTgt spid="20"/>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42" presetClass="path" presetSubtype="0" decel="100000" fill="hold" nodeType="withEffect">
                                  <p:stCondLst>
                                    <p:cond delay="0"/>
                                  </p:stCondLst>
                                  <p:childTnLst>
                                    <p:animMotion origin="layout" path="M 4.16667E-6 1.11111E-6 L 4.16667E-6 0.03773 " pathEditMode="relative" rAng="0" ptsTypes="AA">
                                      <p:cBhvr>
                                        <p:cTn id="41" dur="750" spd="-100000" fill="hold"/>
                                        <p:tgtEl>
                                          <p:spTgt spid="37"/>
                                        </p:tgtEl>
                                        <p:attrNameLst>
                                          <p:attrName>ppt_x</p:attrName>
                                          <p:attrName>ppt_y</p:attrName>
                                        </p:attrNameLst>
                                      </p:cBhvr>
                                      <p:rCtr x="0" y="1875"/>
                                    </p:animMotion>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42" presetClass="path" presetSubtype="0" decel="100000" fill="hold" nodeType="withEffect">
                                  <p:stCondLst>
                                    <p:cond delay="0"/>
                                  </p:stCondLst>
                                  <p:childTnLst>
                                    <p:animMotion origin="layout" path="M -1.66667E-6 0 L -1.66667E-6 0.03773 " pathEditMode="relative" rAng="0" ptsTypes="AA">
                                      <p:cBhvr>
                                        <p:cTn id="46" dur="750" spd="-100000" fill="hold"/>
                                        <p:tgtEl>
                                          <p:spTgt spid="36"/>
                                        </p:tgtEl>
                                        <p:attrNameLst>
                                          <p:attrName>ppt_x</p:attrName>
                                          <p:attrName>ppt_y</p:attrName>
                                        </p:attrNameLst>
                                      </p:cBhvr>
                                      <p:rCtr x="0" y="1875"/>
                                    </p:animMotion>
                                  </p:childTnLst>
                                </p:cTn>
                              </p:par>
                              <p:par>
                                <p:cTn id="47" presetID="22" presetClass="entr" presetSubtype="1"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par>
                                <p:cTn id="53" presetID="22" presetClass="entr" presetSubtype="8"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42" presetClass="path" presetSubtype="0" decel="100000" fill="hold" grpId="1" nodeType="withEffect">
                                  <p:stCondLst>
                                    <p:cond delay="0"/>
                                  </p:stCondLst>
                                  <p:childTnLst>
                                    <p:animMotion origin="layout" path="M 1.66667E-6 -1.85185E-6 L 1.66667E-6 0.03773 " pathEditMode="relative" rAng="0" ptsTypes="AA">
                                      <p:cBhvr>
                                        <p:cTn id="60" dur="750" spd="-100000" fill="hold"/>
                                        <p:tgtEl>
                                          <p:spTgt spid="44"/>
                                        </p:tgtEl>
                                        <p:attrNameLst>
                                          <p:attrName>ppt_x</p:attrName>
                                          <p:attrName>ppt_y</p:attrName>
                                        </p:attrNameLst>
                                      </p:cBhvr>
                                      <p:rCtr x="0" y="1875"/>
                                    </p:animMotion>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100000" fill="hold" grpId="1" nodeType="withEffect">
                                  <p:stCondLst>
                                    <p:cond delay="0"/>
                                  </p:stCondLst>
                                  <p:childTnLst>
                                    <p:animMotion origin="layout" path="M 1.66667E-6 -1.85185E-6 L 1.66667E-6 0.03773 " pathEditMode="relative" rAng="0" ptsTypes="AA">
                                      <p:cBhvr>
                                        <p:cTn id="65"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4847C5-EEC0-443F-9B7F-344975FA95A8}"/>
              </a:ext>
            </a:extLst>
          </p:cNvPr>
          <p:cNvGrpSpPr/>
          <p:nvPr/>
        </p:nvGrpSpPr>
        <p:grpSpPr>
          <a:xfrm>
            <a:off x="6115050" y="1524000"/>
            <a:ext cx="6086475" cy="5334000"/>
            <a:chOff x="6115050" y="1436688"/>
            <a:chExt cx="6086475" cy="5421312"/>
          </a:xfrm>
        </p:grpSpPr>
        <p:sp>
          <p:nvSpPr>
            <p:cNvPr id="68" name="Rounded Rectangle 5">
              <a:extLst>
                <a:ext uri="{FF2B5EF4-FFF2-40B4-BE49-F238E27FC236}">
                  <a16:creationId xmlns:a16="http://schemas.microsoft.com/office/drawing/2014/main" id="{35849611-3444-4D7E-BEC7-B2FDBB5AF42B}"/>
                </a:ext>
              </a:extLst>
            </p:cNvPr>
            <p:cNvSpPr/>
            <p:nvPr/>
          </p:nvSpPr>
          <p:spPr bwMode="auto">
            <a:xfrm>
              <a:off x="6115050"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51" name="Rectangle 50">
              <a:extLst>
                <a:ext uri="{FF2B5EF4-FFF2-40B4-BE49-F238E27FC236}">
                  <a16:creationId xmlns:a16="http://schemas.microsoft.com/office/drawing/2014/main" id="{B34D8A61-E092-4985-8225-0E02FDDF7062}"/>
                </a:ext>
              </a:extLst>
            </p:cNvPr>
            <p:cNvSpPr/>
            <p:nvPr/>
          </p:nvSpPr>
          <p:spPr>
            <a:xfrm>
              <a:off x="8548277" y="1556048"/>
              <a:ext cx="1200970" cy="369332"/>
            </a:xfrm>
            <a:prstGeom prst="rect">
              <a:avLst/>
            </a:prstGeom>
          </p:spPr>
          <p:txBody>
            <a:bodyPr wrap="none">
              <a:spAutoFit/>
            </a:bodyPr>
            <a:lstStyle/>
            <a:p>
              <a:pPr algn="ctr"/>
              <a:r>
                <a:rPr lang="en-US" sz="1800">
                  <a:solidFill>
                    <a:schemeClr val="accent1"/>
                  </a:solidFill>
                  <a:latin typeface="+mj-lt"/>
                </a:rPr>
                <a:t>Subscribe</a:t>
              </a:r>
            </a:p>
          </p:txBody>
        </p:sp>
      </p:grpSp>
      <p:grpSp>
        <p:nvGrpSpPr>
          <p:cNvPr id="81" name="Group 80">
            <a:extLst>
              <a:ext uri="{FF2B5EF4-FFF2-40B4-BE49-F238E27FC236}">
                <a16:creationId xmlns:a16="http://schemas.microsoft.com/office/drawing/2014/main" id="{1001CC52-4E4D-4E27-955B-9B7A90C3EACE}"/>
              </a:ext>
            </a:extLst>
          </p:cNvPr>
          <p:cNvGrpSpPr/>
          <p:nvPr/>
        </p:nvGrpSpPr>
        <p:grpSpPr>
          <a:xfrm>
            <a:off x="7708034" y="2097306"/>
            <a:ext cx="1186641" cy="1186641"/>
            <a:chOff x="7552123" y="135561"/>
            <a:chExt cx="1737360" cy="1737360"/>
          </a:xfrm>
        </p:grpSpPr>
        <p:sp>
          <p:nvSpPr>
            <p:cNvPr id="82" name="Rounded Rectangle 5">
              <a:extLst>
                <a:ext uri="{FF2B5EF4-FFF2-40B4-BE49-F238E27FC236}">
                  <a16:creationId xmlns:a16="http://schemas.microsoft.com/office/drawing/2014/main" id="{79F2ED08-CF0D-4E8E-9232-9CE0154D94F3}"/>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83" name="Graphic 82">
              <a:extLst>
                <a:ext uri="{FF2B5EF4-FFF2-40B4-BE49-F238E27FC236}">
                  <a16:creationId xmlns:a16="http://schemas.microsoft.com/office/drawing/2014/main" id="{EF18604E-54BA-44E2-B39C-24F2DAE8E12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4" name="Group 3">
            <a:extLst>
              <a:ext uri="{FF2B5EF4-FFF2-40B4-BE49-F238E27FC236}">
                <a16:creationId xmlns:a16="http://schemas.microsoft.com/office/drawing/2014/main" id="{4CA53D38-9775-4C58-91B4-9ED6E64CE1AD}"/>
              </a:ext>
            </a:extLst>
          </p:cNvPr>
          <p:cNvGrpSpPr/>
          <p:nvPr/>
        </p:nvGrpSpPr>
        <p:grpSpPr>
          <a:xfrm>
            <a:off x="-9526" y="1524000"/>
            <a:ext cx="6086475" cy="5334000"/>
            <a:chOff x="-9526" y="1436688"/>
            <a:chExt cx="6086475" cy="5421312"/>
          </a:xfrm>
        </p:grpSpPr>
        <p:sp>
          <p:nvSpPr>
            <p:cNvPr id="67" name="Rounded Rectangle 5">
              <a:extLst>
                <a:ext uri="{FF2B5EF4-FFF2-40B4-BE49-F238E27FC236}">
                  <a16:creationId xmlns:a16="http://schemas.microsoft.com/office/drawing/2014/main" id="{473BC14C-6CBB-4D76-B2E1-B2DF94B8C6DF}"/>
                </a:ext>
              </a:extLst>
            </p:cNvPr>
            <p:cNvSpPr/>
            <p:nvPr/>
          </p:nvSpPr>
          <p:spPr bwMode="auto">
            <a:xfrm>
              <a:off x="-9526" y="1436688"/>
              <a:ext cx="6086475" cy="5421312"/>
            </a:xfrm>
            <a:prstGeom prst="rect">
              <a:avLst/>
            </a:prstGeom>
            <a:solidFill>
              <a:schemeClr val="bg1">
                <a:lumMod val="95000"/>
              </a:schemeClr>
            </a:solidFill>
            <a:ln>
              <a:noFill/>
            </a:ln>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sp>
          <p:nvSpPr>
            <p:cNvPr id="39" name="Rectangle 38">
              <a:extLst>
                <a:ext uri="{FF2B5EF4-FFF2-40B4-BE49-F238E27FC236}">
                  <a16:creationId xmlns:a16="http://schemas.microsoft.com/office/drawing/2014/main" id="{9628F566-5D22-42A9-A365-7CB72ABD3186}"/>
                </a:ext>
              </a:extLst>
            </p:cNvPr>
            <p:cNvSpPr/>
            <p:nvPr/>
          </p:nvSpPr>
          <p:spPr>
            <a:xfrm>
              <a:off x="2568586" y="1556048"/>
              <a:ext cx="949299" cy="369332"/>
            </a:xfrm>
            <a:prstGeom prst="rect">
              <a:avLst/>
            </a:prstGeom>
          </p:spPr>
          <p:txBody>
            <a:bodyPr wrap="none">
              <a:spAutoFit/>
            </a:bodyPr>
            <a:lstStyle/>
            <a:p>
              <a:pPr algn="ctr"/>
              <a:r>
                <a:rPr lang="en-US" sz="1800">
                  <a:solidFill>
                    <a:schemeClr val="accent1"/>
                  </a:solidFill>
                  <a:latin typeface="+mj-lt"/>
                </a:rPr>
                <a:t>Publish</a:t>
              </a:r>
            </a:p>
          </p:txBody>
        </p:sp>
      </p:grpSp>
      <p:grpSp>
        <p:nvGrpSpPr>
          <p:cNvPr id="2" name="Group 1">
            <a:extLst>
              <a:ext uri="{FF2B5EF4-FFF2-40B4-BE49-F238E27FC236}">
                <a16:creationId xmlns:a16="http://schemas.microsoft.com/office/drawing/2014/main" id="{FDBD31CB-DB9C-48F1-B29C-528FA22A9A38}"/>
              </a:ext>
            </a:extLst>
          </p:cNvPr>
          <p:cNvGrpSpPr/>
          <p:nvPr/>
        </p:nvGrpSpPr>
        <p:grpSpPr>
          <a:xfrm>
            <a:off x="1523998" y="3562495"/>
            <a:ext cx="3019428" cy="1857198"/>
            <a:chOff x="1305954" y="1619395"/>
            <a:chExt cx="3019428" cy="1857198"/>
          </a:xfrm>
        </p:grpSpPr>
        <p:sp>
          <p:nvSpPr>
            <p:cNvPr id="14" name="TextBox 13">
              <a:extLst>
                <a:ext uri="{FF2B5EF4-FFF2-40B4-BE49-F238E27FC236}">
                  <a16:creationId xmlns:a16="http://schemas.microsoft.com/office/drawing/2014/main" id="{82F388FA-7266-4D10-B5B8-8DEF87C579CC}"/>
                </a:ext>
              </a:extLst>
            </p:cNvPr>
            <p:cNvSpPr txBox="1"/>
            <p:nvPr/>
          </p:nvSpPr>
          <p:spPr>
            <a:xfrm>
              <a:off x="1546730" y="1619395"/>
              <a:ext cx="2537874" cy="523220"/>
            </a:xfrm>
            <a:prstGeom prst="rect">
              <a:avLst/>
            </a:prstGeom>
            <a:noFill/>
          </p:spPr>
          <p:txBody>
            <a:bodyPr wrap="none" rtlCol="0">
              <a:spAutoFit/>
            </a:bodyPr>
            <a:lstStyle/>
            <a:p>
              <a:pPr algn="ctr"/>
              <a:r>
                <a:rPr lang="en-US" sz="1600" b="1" dirty="0">
                  <a:latin typeface="+mj-lt"/>
                </a:rPr>
                <a:t>Post</a:t>
              </a:r>
            </a:p>
            <a:p>
              <a:pPr algn="ctr"/>
              <a:r>
                <a:rPr lang="en-US" sz="1200" dirty="0">
                  <a:solidFill>
                    <a:schemeClr val="accent1"/>
                  </a:solidFill>
                </a:rPr>
                <a:t>http://localhost:3500/v1.0/publish/</a:t>
              </a:r>
            </a:p>
          </p:txBody>
        </p:sp>
        <p:sp>
          <p:nvSpPr>
            <p:cNvPr id="15" name="Rectangle 14">
              <a:extLst>
                <a:ext uri="{FF2B5EF4-FFF2-40B4-BE49-F238E27FC236}">
                  <a16:creationId xmlns:a16="http://schemas.microsoft.com/office/drawing/2014/main" id="{D914AFBE-C452-4298-B247-47E33253D1A7}"/>
                </a:ext>
              </a:extLst>
            </p:cNvPr>
            <p:cNvSpPr/>
            <p:nvPr/>
          </p:nvSpPr>
          <p:spPr bwMode="auto">
            <a:xfrm>
              <a:off x="1305954" y="2218178"/>
              <a:ext cx="3019428" cy="1258415"/>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200" dirty="0">
                  <a:solidFill>
                    <a:schemeClr val="tx1"/>
                  </a:solidFill>
                  <a:latin typeface="Consolas" panose="020B0609020204030204" pitchFamily="49" charset="0"/>
                  <a:ea typeface="Segoe UI Symbol"/>
                </a:rPr>
                <a:t>"</a:t>
              </a:r>
              <a:r>
                <a:rPr lang="en-US" sz="1200" dirty="0" err="1">
                  <a:solidFill>
                    <a:schemeClr val="tx1"/>
                  </a:solidFill>
                  <a:latin typeface="Consolas" panose="020B0609020204030204" pitchFamily="49" charset="0"/>
                  <a:ea typeface="Segoe UI Symbol"/>
                </a:rPr>
                <a:t>topic":"order</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"data":{</a:t>
              </a:r>
            </a:p>
            <a:p>
              <a:pPr lvl="0" defTabSz="932472" fontAlgn="base">
                <a:spcBef>
                  <a:spcPct val="0"/>
                </a:spcBef>
              </a:pPr>
              <a:r>
                <a:rPr lang="en-US" sz="1200" dirty="0">
                  <a:solidFill>
                    <a:schemeClr val="tx1"/>
                  </a:solidFill>
                  <a:latin typeface="Consolas" panose="020B0609020204030204" pitchFamily="49" charset="0"/>
                  <a:ea typeface="Segoe UI Symbol"/>
                </a:rPr>
                <a:t>  "user":"</a:t>
              </a:r>
              <a:r>
                <a:rPr lang="en-US" sz="1200" dirty="0" err="1">
                  <a:solidFill>
                    <a:schemeClr val="tx1"/>
                  </a:solidFill>
                  <a:latin typeface="Consolas" panose="020B0609020204030204" pitchFamily="49" charset="0"/>
                  <a:ea typeface="Segoe UI Symbol"/>
                </a:rPr>
                <a:t>johndoe</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  "item":"</a:t>
              </a:r>
              <a:r>
                <a:rPr lang="en-US" sz="1200" dirty="0" err="1">
                  <a:solidFill>
                    <a:schemeClr val="tx1"/>
                  </a:solidFill>
                  <a:latin typeface="Consolas" panose="020B0609020204030204" pitchFamily="49" charset="0"/>
                  <a:ea typeface="Segoe UI Symbol"/>
                </a:rPr>
                <a:t>ZeroDay</a:t>
              </a:r>
              <a:r>
                <a:rPr lang="en-US" sz="1200" dirty="0">
                  <a:solidFill>
                    <a:schemeClr val="tx1"/>
                  </a:solidFill>
                  <a:latin typeface="Consolas" panose="020B0609020204030204" pitchFamily="49" charset="0"/>
                  <a:ea typeface="Segoe UI Symbol"/>
                </a:rPr>
                <a:t>"</a:t>
              </a:r>
            </a:p>
            <a:p>
              <a:pPr lvl="0" defTabSz="932472" fontAlgn="base">
                <a:spcBef>
                  <a:spcPct val="0"/>
                </a:spcBef>
              </a:pPr>
              <a:r>
                <a:rPr lang="en-US" sz="1200" dirty="0">
                  <a:solidFill>
                    <a:schemeClr val="tx1"/>
                  </a:solidFill>
                  <a:latin typeface="Consolas" panose="020B0609020204030204" pitchFamily="49" charset="0"/>
                  <a:ea typeface="Segoe UI Symbol"/>
                </a:rPr>
                <a:t>},</a:t>
              </a:r>
            </a:p>
          </p:txBody>
        </p:sp>
      </p:grpSp>
      <p:grpSp>
        <p:nvGrpSpPr>
          <p:cNvPr id="7" name="Group 6">
            <a:extLst>
              <a:ext uri="{FF2B5EF4-FFF2-40B4-BE49-F238E27FC236}">
                <a16:creationId xmlns:a16="http://schemas.microsoft.com/office/drawing/2014/main" id="{4EC1F4A2-0F9C-4F80-BFFB-F2FB09D4E8F2}"/>
              </a:ext>
            </a:extLst>
          </p:cNvPr>
          <p:cNvGrpSpPr/>
          <p:nvPr/>
        </p:nvGrpSpPr>
        <p:grpSpPr>
          <a:xfrm>
            <a:off x="5544967" y="2139593"/>
            <a:ext cx="1102066" cy="1102066"/>
            <a:chOff x="2582420" y="7762875"/>
            <a:chExt cx="1333500" cy="1333500"/>
          </a:xfrm>
        </p:grpSpPr>
        <p:sp>
          <p:nvSpPr>
            <p:cNvPr id="6" name="Oval 5">
              <a:extLst>
                <a:ext uri="{FF2B5EF4-FFF2-40B4-BE49-F238E27FC236}">
                  <a16:creationId xmlns:a16="http://schemas.microsoft.com/office/drawing/2014/main" id="{F0CC9043-0C7E-4999-8951-35EBC76B79F1}"/>
                </a:ext>
              </a:extLst>
            </p:cNvPr>
            <p:cNvSpPr/>
            <p:nvPr/>
          </p:nvSpPr>
          <p:spPr bwMode="auto">
            <a:xfrm>
              <a:off x="2582420" y="7762875"/>
              <a:ext cx="1333500" cy="1333500"/>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9" name="Picture 18">
              <a:extLst>
                <a:ext uri="{FF2B5EF4-FFF2-40B4-BE49-F238E27FC236}">
                  <a16:creationId xmlns:a16="http://schemas.microsoft.com/office/drawing/2014/main" id="{D2374289-8A06-40A7-8483-F6E947DC6100}"/>
                </a:ext>
              </a:extLst>
            </p:cNvPr>
            <p:cNvPicPr>
              <a:picLocks noChangeAspect="1"/>
            </p:cNvPicPr>
            <p:nvPr/>
          </p:nvPicPr>
          <p:blipFill>
            <a:blip r:embed="rId5"/>
            <a:stretch>
              <a:fillRect/>
            </a:stretch>
          </p:blipFill>
          <p:spPr>
            <a:xfrm>
              <a:off x="2768290" y="8022206"/>
              <a:ext cx="961760" cy="814838"/>
            </a:xfrm>
            <a:prstGeom prst="rect">
              <a:avLst/>
            </a:prstGeom>
          </p:spPr>
        </p:pic>
      </p:grpSp>
      <p:grpSp>
        <p:nvGrpSpPr>
          <p:cNvPr id="3" name="Group 2">
            <a:extLst>
              <a:ext uri="{FF2B5EF4-FFF2-40B4-BE49-F238E27FC236}">
                <a16:creationId xmlns:a16="http://schemas.microsoft.com/office/drawing/2014/main" id="{2D507785-416C-4822-A3DE-EA9D98FCA4EE}"/>
              </a:ext>
            </a:extLst>
          </p:cNvPr>
          <p:cNvGrpSpPr/>
          <p:nvPr/>
        </p:nvGrpSpPr>
        <p:grpSpPr>
          <a:xfrm>
            <a:off x="1516784" y="2096545"/>
            <a:ext cx="1186641" cy="1186641"/>
            <a:chOff x="0" y="7898135"/>
            <a:chExt cx="1737360" cy="1737360"/>
          </a:xfrm>
        </p:grpSpPr>
        <p:sp>
          <p:nvSpPr>
            <p:cNvPr id="33" name="Rounded Rectangle 5">
              <a:extLst>
                <a:ext uri="{FF2B5EF4-FFF2-40B4-BE49-F238E27FC236}">
                  <a16:creationId xmlns:a16="http://schemas.microsoft.com/office/drawing/2014/main" id="{D9171650-765E-4406-9501-B8F7467CD36A}"/>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“cart”</a:t>
              </a:r>
            </a:p>
          </p:txBody>
        </p:sp>
        <p:grpSp>
          <p:nvGrpSpPr>
            <p:cNvPr id="34" name="app development" descr="application development">
              <a:extLst>
                <a:ext uri="{FF2B5EF4-FFF2-40B4-BE49-F238E27FC236}">
                  <a16:creationId xmlns:a16="http://schemas.microsoft.com/office/drawing/2014/main" id="{6F98F3E5-EEC4-4939-B2C2-F9525F5ACA9A}"/>
                </a:ext>
              </a:extLst>
            </p:cNvPr>
            <p:cNvGrpSpPr/>
            <p:nvPr/>
          </p:nvGrpSpPr>
          <p:grpSpPr>
            <a:xfrm>
              <a:off x="618470" y="8439646"/>
              <a:ext cx="500421" cy="301755"/>
              <a:chOff x="1619314" y="4920550"/>
              <a:chExt cx="500421" cy="301755"/>
            </a:xfrm>
          </p:grpSpPr>
          <p:sp>
            <p:nvSpPr>
              <p:cNvPr id="40" name="Freeform: Shape 39">
                <a:extLst>
                  <a:ext uri="{FF2B5EF4-FFF2-40B4-BE49-F238E27FC236}">
                    <a16:creationId xmlns:a16="http://schemas.microsoft.com/office/drawing/2014/main" id="{DE387888-7F23-4B93-9D81-A562A27ED8FB}"/>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944855C-AA75-4E86-8E66-2BE8F054E032}"/>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872B26-2796-429E-995F-AF0889DB433F}"/>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E52B380-4C3E-4EB8-8119-FA4E72F8E94D}"/>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38" name="Straight Arrow Connector 37">
            <a:extLst>
              <a:ext uri="{FF2B5EF4-FFF2-40B4-BE49-F238E27FC236}">
                <a16:creationId xmlns:a16="http://schemas.microsoft.com/office/drawing/2014/main" id="{CC125DCA-2811-46F3-97C5-7CEDE6753297}"/>
              </a:ext>
            </a:extLst>
          </p:cNvPr>
          <p:cNvCxnSpPr>
            <a:cxnSpLocks/>
          </p:cNvCxnSpPr>
          <p:nvPr/>
        </p:nvCxnSpPr>
        <p:spPr>
          <a:xfrm flipV="1">
            <a:off x="270544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3E8EC300-26FD-4D14-B989-6CDAE30E5E36}"/>
              </a:ext>
            </a:extLst>
          </p:cNvPr>
          <p:cNvSpPr/>
          <p:nvPr/>
        </p:nvSpPr>
        <p:spPr>
          <a:xfrm>
            <a:off x="584199" y="855663"/>
            <a:ext cx="5657851"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zh-CN" altLang="en-US" sz="2400" b="0" i="0" u="none" strike="noStrike" kern="1200" cap="none" spc="0" normalizeH="0" baseline="0" noProof="0" dirty="0">
                <a:ln>
                  <a:noFill/>
                </a:ln>
                <a:solidFill>
                  <a:schemeClr val="accent1"/>
                </a:solidFill>
                <a:effectLst/>
                <a:uLnTx/>
                <a:uFillTx/>
                <a:latin typeface="Segoe UI Semibold"/>
                <a:ea typeface="+mn-ea"/>
                <a:cs typeface="+mn-cs"/>
              </a:rPr>
              <a:t>发布和订阅</a:t>
            </a:r>
            <a:endParaRPr kumimoji="0" lang="en-US" sz="2400" b="0" i="0" u="none" strike="noStrike" kern="1200" cap="none" spc="0" normalizeH="0" baseline="0" noProof="0" dirty="0">
              <a:ln>
                <a:noFill/>
              </a:ln>
              <a:solidFill>
                <a:schemeClr val="accent1"/>
              </a:solidFill>
              <a:effectLst/>
              <a:uLnTx/>
              <a:uFillTx/>
              <a:latin typeface="Segoe UI Semibold"/>
              <a:ea typeface="+mn-ea"/>
              <a:cs typeface="+mn-cs"/>
            </a:endParaRPr>
          </a:p>
        </p:txBody>
      </p:sp>
      <p:sp>
        <p:nvSpPr>
          <p:cNvPr id="57" name="Freeform: Shape 56">
            <a:extLst>
              <a:ext uri="{FF2B5EF4-FFF2-40B4-BE49-F238E27FC236}">
                <a16:creationId xmlns:a16="http://schemas.microsoft.com/office/drawing/2014/main" id="{89087BD0-2BE5-488D-B4A3-D5F85D2AC6B5}"/>
              </a:ext>
            </a:extLst>
          </p:cNvPr>
          <p:cNvSpPr/>
          <p:nvPr/>
        </p:nvSpPr>
        <p:spPr>
          <a:xfrm>
            <a:off x="631959" y="596282"/>
            <a:ext cx="4714875" cy="2215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Segoe UI Semibold"/>
                <a:ea typeface="+mn-ea"/>
                <a:cs typeface="+mn-cs"/>
              </a:rPr>
              <a:t>Dapr</a:t>
            </a: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 </a:t>
            </a:r>
            <a:r>
              <a:rPr kumimoji="0" lang="zh-CN" altLang="en-US" sz="1600" b="0" i="0" u="none" strike="noStrike" kern="1200" cap="none" spc="0" normalizeH="0" baseline="0" noProof="0" dirty="0">
                <a:ln>
                  <a:noFill/>
                </a:ln>
                <a:solidFill>
                  <a:srgbClr val="000000"/>
                </a:solidFill>
                <a:effectLst/>
                <a:uLnTx/>
                <a:uFillTx/>
                <a:latin typeface="Segoe UI Semibold"/>
                <a:ea typeface="+mn-ea"/>
                <a:cs typeface="+mn-cs"/>
              </a:rPr>
              <a:t>构建块</a:t>
            </a:r>
            <a:endParaRPr kumimoji="0" lang="en-US" sz="1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58" name="Group 57">
            <a:extLst>
              <a:ext uri="{FF2B5EF4-FFF2-40B4-BE49-F238E27FC236}">
                <a16:creationId xmlns:a16="http://schemas.microsoft.com/office/drawing/2014/main" id="{09340C68-3FA0-4850-81AD-B07A28BC4962}"/>
              </a:ext>
            </a:extLst>
          </p:cNvPr>
          <p:cNvGrpSpPr/>
          <p:nvPr/>
        </p:nvGrpSpPr>
        <p:grpSpPr>
          <a:xfrm>
            <a:off x="3349713" y="2096545"/>
            <a:ext cx="1186641" cy="1186641"/>
            <a:chOff x="7552123" y="135561"/>
            <a:chExt cx="1737360" cy="1737360"/>
          </a:xfrm>
        </p:grpSpPr>
        <p:sp>
          <p:nvSpPr>
            <p:cNvPr id="59" name="Rounded Rectangle 5">
              <a:extLst>
                <a:ext uri="{FF2B5EF4-FFF2-40B4-BE49-F238E27FC236}">
                  <a16:creationId xmlns:a16="http://schemas.microsoft.com/office/drawing/2014/main" id="{97FB15C5-F372-4722-BEDB-F18A9BE6E142}"/>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60" name="Graphic 59">
              <a:extLst>
                <a:ext uri="{FF2B5EF4-FFF2-40B4-BE49-F238E27FC236}">
                  <a16:creationId xmlns:a16="http://schemas.microsoft.com/office/drawing/2014/main" id="{B08DC534-120D-4553-B7E0-ACD20C83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cxnSp>
        <p:nvCxnSpPr>
          <p:cNvPr id="69" name="Straight Arrow Connector 68">
            <a:extLst>
              <a:ext uri="{FF2B5EF4-FFF2-40B4-BE49-F238E27FC236}">
                <a16:creationId xmlns:a16="http://schemas.microsoft.com/office/drawing/2014/main" id="{3C4195DF-0292-4574-AFFB-40741CD11C2F}"/>
              </a:ext>
            </a:extLst>
          </p:cNvPr>
          <p:cNvCxnSpPr>
            <a:cxnSpLocks/>
          </p:cNvCxnSpPr>
          <p:nvPr/>
        </p:nvCxnSpPr>
        <p:spPr>
          <a:xfrm flipV="1">
            <a:off x="4753320"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991F2F50-D9B9-4B11-9519-E6A2FAB0D8D0}"/>
              </a:ext>
            </a:extLst>
          </p:cNvPr>
          <p:cNvGrpSpPr/>
          <p:nvPr/>
        </p:nvGrpSpPr>
        <p:grpSpPr>
          <a:xfrm>
            <a:off x="9555884" y="2096545"/>
            <a:ext cx="1186641" cy="1186641"/>
            <a:chOff x="0" y="7898135"/>
            <a:chExt cx="1737360" cy="1737360"/>
          </a:xfrm>
        </p:grpSpPr>
        <p:sp>
          <p:nvSpPr>
            <p:cNvPr id="74" name="Rounded Rectangle 5">
              <a:extLst>
                <a:ext uri="{FF2B5EF4-FFF2-40B4-BE49-F238E27FC236}">
                  <a16:creationId xmlns:a16="http://schemas.microsoft.com/office/drawing/2014/main" id="{813926F0-E221-4391-B27C-366BF3504A1B}"/>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a:t>
              </a:r>
              <a:r>
                <a:rPr lang="en-US" sz="1400">
                  <a:solidFill>
                    <a:schemeClr val="tx1"/>
                  </a:solidFill>
                  <a:latin typeface="+mj-lt"/>
                </a:rPr>
                <a:t>shipping</a:t>
              </a:r>
              <a:r>
                <a:rPr kumimoji="0" lang="en-US" sz="1400" b="0" i="0" u="none" strike="noStrike" kern="1200" cap="none" spc="0" normalizeH="0" baseline="0" noProof="0">
                  <a:ln>
                    <a:noFill/>
                  </a:ln>
                  <a:solidFill>
                    <a:schemeClr val="tx1"/>
                  </a:solidFill>
                  <a:effectLst/>
                  <a:uLnTx/>
                  <a:uFillTx/>
                  <a:latin typeface="+mj-lt"/>
                  <a:ea typeface="+mn-ea"/>
                  <a:cs typeface="+mn-cs"/>
                </a:rPr>
                <a:t>”</a:t>
              </a:r>
            </a:p>
          </p:txBody>
        </p:sp>
        <p:grpSp>
          <p:nvGrpSpPr>
            <p:cNvPr id="75" name="app development" descr="application development">
              <a:extLst>
                <a:ext uri="{FF2B5EF4-FFF2-40B4-BE49-F238E27FC236}">
                  <a16:creationId xmlns:a16="http://schemas.microsoft.com/office/drawing/2014/main" id="{3142D025-2194-47AC-BEC7-050C6A324F5E}"/>
                </a:ext>
              </a:extLst>
            </p:cNvPr>
            <p:cNvGrpSpPr/>
            <p:nvPr/>
          </p:nvGrpSpPr>
          <p:grpSpPr>
            <a:xfrm>
              <a:off x="618470" y="8439646"/>
              <a:ext cx="500421" cy="301755"/>
              <a:chOff x="1619314" y="4920550"/>
              <a:chExt cx="500421" cy="301755"/>
            </a:xfrm>
          </p:grpSpPr>
          <p:sp>
            <p:nvSpPr>
              <p:cNvPr id="76" name="Freeform: Shape 75">
                <a:extLst>
                  <a:ext uri="{FF2B5EF4-FFF2-40B4-BE49-F238E27FC236}">
                    <a16:creationId xmlns:a16="http://schemas.microsoft.com/office/drawing/2014/main" id="{8C119676-379A-4152-938C-9994B896C8D2}"/>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644E841-4D6B-4A17-A209-40BA5F9E3400}"/>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7546B9-D771-4D98-9EFE-890A200B4D95}"/>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9EB08D9-10B2-40FF-819B-C3B1BFA41F95}"/>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80" name="Straight Arrow Connector 79">
            <a:extLst>
              <a:ext uri="{FF2B5EF4-FFF2-40B4-BE49-F238E27FC236}">
                <a16:creationId xmlns:a16="http://schemas.microsoft.com/office/drawing/2014/main" id="{33B53C8C-4A54-4197-B3F9-E9A54E96D8BB}"/>
              </a:ext>
            </a:extLst>
          </p:cNvPr>
          <p:cNvCxnSpPr>
            <a:cxnSpLocks/>
          </p:cNvCxnSpPr>
          <p:nvPr/>
        </p:nvCxnSpPr>
        <p:spPr>
          <a:xfrm flipV="1">
            <a:off x="8896695" y="26880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18B428-2B3B-4475-A005-E31517E9330A}"/>
              </a:ext>
            </a:extLst>
          </p:cNvPr>
          <p:cNvCxnSpPr>
            <a:cxnSpLocks/>
          </p:cNvCxnSpPr>
          <p:nvPr/>
        </p:nvCxnSpPr>
        <p:spPr>
          <a:xfrm>
            <a:off x="6846094" y="2691713"/>
            <a:ext cx="602456" cy="0"/>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4330503F-A30C-4F12-A9E9-D86B8D2CC8BF}"/>
              </a:ext>
            </a:extLst>
          </p:cNvPr>
          <p:cNvGrpSpPr/>
          <p:nvPr/>
        </p:nvGrpSpPr>
        <p:grpSpPr>
          <a:xfrm>
            <a:off x="7755659" y="3305320"/>
            <a:ext cx="3019428" cy="1323830"/>
            <a:chOff x="7734298" y="3200545"/>
            <a:chExt cx="3019428" cy="1323830"/>
          </a:xfrm>
        </p:grpSpPr>
        <p:sp>
          <p:nvSpPr>
            <p:cNvPr id="86" name="TextBox 85">
              <a:extLst>
                <a:ext uri="{FF2B5EF4-FFF2-40B4-BE49-F238E27FC236}">
                  <a16:creationId xmlns:a16="http://schemas.microsoft.com/office/drawing/2014/main" id="{40381354-3D87-4CA7-8F18-3EC13DCEBDF2}"/>
                </a:ext>
              </a:extLst>
            </p:cNvPr>
            <p:cNvSpPr txBox="1"/>
            <p:nvPr/>
          </p:nvSpPr>
          <p:spPr>
            <a:xfrm>
              <a:off x="8279869" y="320054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http://10.0.0.5:8005/order</a:t>
              </a:r>
            </a:p>
          </p:txBody>
        </p:sp>
        <p:sp>
          <p:nvSpPr>
            <p:cNvPr id="87" name="Rectangle 86">
              <a:extLst>
                <a:ext uri="{FF2B5EF4-FFF2-40B4-BE49-F238E27FC236}">
                  <a16:creationId xmlns:a16="http://schemas.microsoft.com/office/drawing/2014/main" id="{90E6D7E2-48C0-4EDA-AC68-20C38ABB7D49}"/>
                </a:ext>
              </a:extLst>
            </p:cNvPr>
            <p:cNvSpPr/>
            <p:nvPr/>
          </p:nvSpPr>
          <p:spPr bwMode="auto">
            <a:xfrm>
              <a:off x="7734298" y="3713604"/>
              <a:ext cx="3019428" cy="810771"/>
            </a:xfrm>
            <a:prstGeom prst="rect">
              <a:avLst/>
            </a:prstGeom>
            <a:solidFill>
              <a:schemeClr val="bg1"/>
            </a:solidFill>
            <a:ln w="7710" cap="flat">
              <a:noFill/>
              <a:prstDash val="solid"/>
              <a:miter/>
            </a:ln>
            <a:effectLst>
              <a:outerShdw blurRad="152400" sx="101000" sy="1010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0" bIns="91440" numCol="1" spcCol="0" rtlCol="0" fromWordArt="0" anchor="ctr" anchorCtr="0" forceAA="0" compatLnSpc="1">
              <a:prstTxWarp prst="textNoShape">
                <a:avLst/>
              </a:prstTxWarp>
              <a:noAutofit/>
            </a:bodyPr>
            <a:lstStyle/>
            <a:p>
              <a:pPr lvl="0" defTabSz="932472" fontAlgn="base">
                <a:spcBef>
                  <a:spcPct val="0"/>
                </a:spcBef>
              </a:pPr>
              <a:r>
                <a:rPr lang="en-US" sz="1000" dirty="0">
                  <a:solidFill>
                    <a:schemeClr val="tx1"/>
                  </a:solidFill>
                  <a:latin typeface="Consolas" panose="020B0609020204030204" pitchFamily="49" charset="0"/>
                  <a:ea typeface="Segoe UI Symbol"/>
                </a:rPr>
                <a:t>"data":{</a:t>
              </a:r>
            </a:p>
            <a:p>
              <a:pPr lvl="0" defTabSz="932472" fontAlgn="base">
                <a:spcBef>
                  <a:spcPct val="0"/>
                </a:spcBef>
              </a:pPr>
              <a:r>
                <a:rPr lang="en-US" sz="1000" dirty="0">
                  <a:solidFill>
                    <a:schemeClr val="tx1"/>
                  </a:solidFill>
                  <a:latin typeface="Consolas" panose="020B0609020204030204" pitchFamily="49" charset="0"/>
                  <a:ea typeface="Segoe UI Symbol"/>
                </a:rPr>
                <a:t>  "user":"</a:t>
              </a:r>
              <a:r>
                <a:rPr lang="en-US" sz="1000" dirty="0" err="1">
                  <a:solidFill>
                    <a:schemeClr val="tx1"/>
                  </a:solidFill>
                  <a:latin typeface="Consolas" panose="020B0609020204030204" pitchFamily="49" charset="0"/>
                  <a:ea typeface="Segoe UI Symbol"/>
                </a:rPr>
                <a:t>johndoe</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  "item":"</a:t>
              </a:r>
              <a:r>
                <a:rPr lang="en-US" sz="1000" dirty="0" err="1">
                  <a:solidFill>
                    <a:schemeClr val="tx1"/>
                  </a:solidFill>
                  <a:latin typeface="Consolas" panose="020B0609020204030204" pitchFamily="49" charset="0"/>
                  <a:ea typeface="Segoe UI Symbol"/>
                </a:rPr>
                <a:t>ZeroDay</a:t>
              </a:r>
              <a:r>
                <a:rPr lang="en-US" sz="1000" dirty="0">
                  <a:solidFill>
                    <a:schemeClr val="tx1"/>
                  </a:solidFill>
                  <a:latin typeface="Consolas" panose="020B0609020204030204" pitchFamily="49" charset="0"/>
                  <a:ea typeface="Segoe UI Symbol"/>
                </a:rPr>
                <a:t>"</a:t>
              </a:r>
            </a:p>
            <a:p>
              <a:pPr lvl="0" defTabSz="932472" fontAlgn="base">
                <a:spcBef>
                  <a:spcPct val="0"/>
                </a:spcBef>
              </a:pPr>
              <a:r>
                <a:rPr lang="en-US" sz="1000" dirty="0">
                  <a:solidFill>
                    <a:schemeClr val="tx1"/>
                  </a:solidFill>
                  <a:latin typeface="Consolas" panose="020B0609020204030204" pitchFamily="49" charset="0"/>
                  <a:ea typeface="Segoe UI Symbol"/>
                </a:rPr>
                <a:t>}</a:t>
              </a:r>
            </a:p>
          </p:txBody>
        </p:sp>
      </p:grpSp>
      <p:grpSp>
        <p:nvGrpSpPr>
          <p:cNvPr id="88" name="Group 87">
            <a:extLst>
              <a:ext uri="{FF2B5EF4-FFF2-40B4-BE49-F238E27FC236}">
                <a16:creationId xmlns:a16="http://schemas.microsoft.com/office/drawing/2014/main" id="{773081F6-053B-4328-9238-D9CCF45628CC}"/>
              </a:ext>
            </a:extLst>
          </p:cNvPr>
          <p:cNvGrpSpPr/>
          <p:nvPr/>
        </p:nvGrpSpPr>
        <p:grpSpPr>
          <a:xfrm>
            <a:off x="7708034" y="5220745"/>
            <a:ext cx="1186641" cy="1186641"/>
            <a:chOff x="7552123" y="135561"/>
            <a:chExt cx="1737360" cy="1737360"/>
          </a:xfrm>
        </p:grpSpPr>
        <p:sp>
          <p:nvSpPr>
            <p:cNvPr id="89" name="Rounded Rectangle 5">
              <a:extLst>
                <a:ext uri="{FF2B5EF4-FFF2-40B4-BE49-F238E27FC236}">
                  <a16:creationId xmlns:a16="http://schemas.microsoft.com/office/drawing/2014/main" id="{0C7114BC-8C2A-4B5C-9999-5642EDA7398D}"/>
                </a:ext>
              </a:extLst>
            </p:cNvPr>
            <p:cNvSpPr/>
            <p:nvPr/>
          </p:nvSpPr>
          <p:spPr bwMode="auto">
            <a:xfrm>
              <a:off x="7552123" y="135561"/>
              <a:ext cx="1737360" cy="1737360"/>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lang="en-US" sz="2400">
                <a:solidFill>
                  <a:schemeClr val="bg1"/>
                </a:solidFill>
                <a:latin typeface="+mj-lt"/>
              </a:endParaRPr>
            </a:p>
          </p:txBody>
        </p:sp>
        <p:pic>
          <p:nvPicPr>
            <p:cNvPr id="90" name="Graphic 89">
              <a:extLst>
                <a:ext uri="{FF2B5EF4-FFF2-40B4-BE49-F238E27FC236}">
                  <a16:creationId xmlns:a16="http://schemas.microsoft.com/office/drawing/2014/main" id="{C106A6AF-31A7-4743-92BC-078ECE09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7936554" y="627119"/>
              <a:ext cx="968498" cy="754245"/>
            </a:xfrm>
            <a:prstGeom prst="rect">
              <a:avLst/>
            </a:prstGeom>
          </p:spPr>
        </p:pic>
      </p:grpSp>
      <p:grpSp>
        <p:nvGrpSpPr>
          <p:cNvPr id="91" name="Group 90">
            <a:extLst>
              <a:ext uri="{FF2B5EF4-FFF2-40B4-BE49-F238E27FC236}">
                <a16:creationId xmlns:a16="http://schemas.microsoft.com/office/drawing/2014/main" id="{F3870345-5CB3-4491-9729-665D1B4EB7D1}"/>
              </a:ext>
            </a:extLst>
          </p:cNvPr>
          <p:cNvGrpSpPr/>
          <p:nvPr/>
        </p:nvGrpSpPr>
        <p:grpSpPr>
          <a:xfrm>
            <a:off x="9555884" y="5220745"/>
            <a:ext cx="1186641" cy="1186641"/>
            <a:chOff x="0" y="7898135"/>
            <a:chExt cx="1737360" cy="1737360"/>
          </a:xfrm>
        </p:grpSpPr>
        <p:sp>
          <p:nvSpPr>
            <p:cNvPr id="92" name="Rounded Rectangle 5">
              <a:extLst>
                <a:ext uri="{FF2B5EF4-FFF2-40B4-BE49-F238E27FC236}">
                  <a16:creationId xmlns:a16="http://schemas.microsoft.com/office/drawing/2014/main" id="{94ABA8B3-B51D-4D9D-89C1-5EF4CDB5DEC7}"/>
                </a:ext>
              </a:extLst>
            </p:cNvPr>
            <p:cNvSpPr/>
            <p:nvPr/>
          </p:nvSpPr>
          <p:spPr bwMode="auto">
            <a:xfrm>
              <a:off x="0" y="7898135"/>
              <a:ext cx="1737360" cy="1737360"/>
            </a:xfrm>
            <a:prstGeom prst="rect">
              <a:avLst/>
            </a:prstGeom>
            <a:solidFill>
              <a:schemeClr val="accent6">
                <a:lumMod val="20000"/>
                <a:lumOff val="80000"/>
              </a:schemeClr>
            </a:solidFill>
            <a:ln>
              <a:noFill/>
            </a:ln>
            <a:effectLst>
              <a:outerShdw blurRad="1524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4572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tx1"/>
                  </a:solidFill>
                  <a:effectLst/>
                  <a:uLnTx/>
                  <a:uFillTx/>
                  <a:latin typeface="+mj-lt"/>
                  <a:ea typeface="+mn-ea"/>
                  <a:cs typeface="+mn-cs"/>
                </a:rPr>
                <a:t>“email”</a:t>
              </a:r>
            </a:p>
          </p:txBody>
        </p:sp>
        <p:grpSp>
          <p:nvGrpSpPr>
            <p:cNvPr id="93" name="app development" descr="application development">
              <a:extLst>
                <a:ext uri="{FF2B5EF4-FFF2-40B4-BE49-F238E27FC236}">
                  <a16:creationId xmlns:a16="http://schemas.microsoft.com/office/drawing/2014/main" id="{C97E4573-4ABB-4475-89A7-677BAD569E8F}"/>
                </a:ext>
              </a:extLst>
            </p:cNvPr>
            <p:cNvGrpSpPr/>
            <p:nvPr/>
          </p:nvGrpSpPr>
          <p:grpSpPr>
            <a:xfrm>
              <a:off x="618470" y="8439646"/>
              <a:ext cx="500421" cy="301755"/>
              <a:chOff x="1619314" y="4920550"/>
              <a:chExt cx="500421" cy="301755"/>
            </a:xfrm>
          </p:grpSpPr>
          <p:sp>
            <p:nvSpPr>
              <p:cNvPr id="94" name="Freeform: Shape 93">
                <a:extLst>
                  <a:ext uri="{FF2B5EF4-FFF2-40B4-BE49-F238E27FC236}">
                    <a16:creationId xmlns:a16="http://schemas.microsoft.com/office/drawing/2014/main" id="{1EA8CC85-B847-47DD-9B00-A8B782275B6E}"/>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4BB604C-C3D4-419D-A630-12FF3CBF986F}"/>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BE6CEE-0389-416D-AA5C-8943D6B0CE7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C94568-E938-4428-BF1C-7B922A47A0E1}"/>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endParaRPr lang="en-US"/>
              </a:p>
            </p:txBody>
          </p:sp>
        </p:grpSp>
      </p:grpSp>
      <p:cxnSp>
        <p:nvCxnSpPr>
          <p:cNvPr id="98" name="Straight Arrow Connector 97">
            <a:extLst>
              <a:ext uri="{FF2B5EF4-FFF2-40B4-BE49-F238E27FC236}">
                <a16:creationId xmlns:a16="http://schemas.microsoft.com/office/drawing/2014/main" id="{3ADED46D-278D-4296-8FC1-5D12BDB5C072}"/>
              </a:ext>
            </a:extLst>
          </p:cNvPr>
          <p:cNvCxnSpPr>
            <a:cxnSpLocks/>
          </p:cNvCxnSpPr>
          <p:nvPr/>
        </p:nvCxnSpPr>
        <p:spPr>
          <a:xfrm flipV="1">
            <a:off x="8896695" y="5812218"/>
            <a:ext cx="593514" cy="3694"/>
          </a:xfrm>
          <a:prstGeom prst="straightConnector1">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7240CBB-E23D-4532-9CD5-9D1E0C71652A}"/>
              </a:ext>
            </a:extLst>
          </p:cNvPr>
          <p:cNvSpPr txBox="1"/>
          <p:nvPr/>
        </p:nvSpPr>
        <p:spPr>
          <a:xfrm>
            <a:off x="8317969" y="4667395"/>
            <a:ext cx="1928284" cy="523220"/>
          </a:xfrm>
          <a:prstGeom prst="rect">
            <a:avLst/>
          </a:prstGeom>
          <a:noFill/>
        </p:spPr>
        <p:txBody>
          <a:bodyPr wrap="none" rtlCol="0">
            <a:spAutoFit/>
          </a:bodyPr>
          <a:lstStyle/>
          <a:p>
            <a:pPr algn="ctr"/>
            <a:r>
              <a:rPr lang="en-US" sz="1600" b="1">
                <a:latin typeface="+mj-lt"/>
              </a:rPr>
              <a:t>Post</a:t>
            </a:r>
          </a:p>
          <a:p>
            <a:pPr algn="ctr"/>
            <a:r>
              <a:rPr lang="en-US" sz="1200">
                <a:solidFill>
                  <a:schemeClr val="accent1"/>
                </a:solidFill>
              </a:rPr>
              <a:t>http://10.0.0.4:8004/order</a:t>
            </a:r>
          </a:p>
        </p:txBody>
      </p:sp>
      <p:cxnSp>
        <p:nvCxnSpPr>
          <p:cNvPr id="106" name="Connector: Elbow 105">
            <a:extLst>
              <a:ext uri="{FF2B5EF4-FFF2-40B4-BE49-F238E27FC236}">
                <a16:creationId xmlns:a16="http://schemas.microsoft.com/office/drawing/2014/main" id="{97C78255-84CD-45A6-94DC-9CA86E62AC40}"/>
              </a:ext>
            </a:extLst>
          </p:cNvPr>
          <p:cNvCxnSpPr>
            <a:cxnSpLocks/>
            <a:endCxn id="89" idx="1"/>
          </p:cNvCxnSpPr>
          <p:nvPr/>
        </p:nvCxnSpPr>
        <p:spPr>
          <a:xfrm rot="16200000" flipH="1">
            <a:off x="5852955" y="3958986"/>
            <a:ext cx="3122063" cy="588096"/>
          </a:xfrm>
          <a:prstGeom prst="bentConnector2">
            <a:avLst/>
          </a:prstGeom>
          <a:ln w="19050">
            <a:solidFill>
              <a:schemeClr val="accent1"/>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259A2E-5805-4DDA-A481-54C7D752D1D1}"/>
              </a:ext>
            </a:extLst>
          </p:cNvPr>
          <p:cNvGrpSpPr/>
          <p:nvPr/>
        </p:nvGrpSpPr>
        <p:grpSpPr>
          <a:xfrm>
            <a:off x="5552437" y="3305320"/>
            <a:ext cx="1102066" cy="1102066"/>
            <a:chOff x="5547478" y="3386473"/>
            <a:chExt cx="1102066" cy="1102066"/>
          </a:xfrm>
        </p:grpSpPr>
        <p:sp>
          <p:nvSpPr>
            <p:cNvPr id="62" name="Oval 61">
              <a:extLst>
                <a:ext uri="{FF2B5EF4-FFF2-40B4-BE49-F238E27FC236}">
                  <a16:creationId xmlns:a16="http://schemas.microsoft.com/office/drawing/2014/main" id="{172C1EF7-7CB9-491A-879F-CBD7713CB2E8}"/>
                </a:ext>
              </a:extLst>
            </p:cNvPr>
            <p:cNvSpPr/>
            <p:nvPr/>
          </p:nvSpPr>
          <p:spPr bwMode="auto">
            <a:xfrm>
              <a:off x="5547478" y="3386473"/>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dirty="0">
                <a:solidFill>
                  <a:schemeClr val="bg1"/>
                </a:solidFill>
                <a:latin typeface="+mj-lt"/>
              </a:endParaRPr>
            </a:p>
          </p:txBody>
        </p:sp>
        <p:pic>
          <p:nvPicPr>
            <p:cNvPr id="64" name="Picture 4" descr="See the source image">
              <a:extLst>
                <a:ext uri="{FF2B5EF4-FFF2-40B4-BE49-F238E27FC236}">
                  <a16:creationId xmlns:a16="http://schemas.microsoft.com/office/drawing/2014/main" id="{08434AA7-2149-4500-98D4-5BA6CF6BC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5180" y="3697028"/>
              <a:ext cx="526736" cy="5267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397967D-F475-4C7F-A5C5-0EF5FCE2C526}"/>
              </a:ext>
            </a:extLst>
          </p:cNvPr>
          <p:cNvGrpSpPr/>
          <p:nvPr/>
        </p:nvGrpSpPr>
        <p:grpSpPr>
          <a:xfrm>
            <a:off x="5552437" y="4471047"/>
            <a:ext cx="1102066" cy="1102066"/>
            <a:chOff x="5529718" y="4710152"/>
            <a:chExt cx="1102066" cy="1102066"/>
          </a:xfrm>
        </p:grpSpPr>
        <p:sp>
          <p:nvSpPr>
            <p:cNvPr id="70" name="Oval 69">
              <a:extLst>
                <a:ext uri="{FF2B5EF4-FFF2-40B4-BE49-F238E27FC236}">
                  <a16:creationId xmlns:a16="http://schemas.microsoft.com/office/drawing/2014/main" id="{2556DB00-3629-4154-9F58-9BC01C0FDFE2}"/>
                </a:ext>
              </a:extLst>
            </p:cNvPr>
            <p:cNvSpPr/>
            <p:nvPr/>
          </p:nvSpPr>
          <p:spPr bwMode="auto">
            <a:xfrm>
              <a:off x="5529718" y="4710152"/>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72" name="Picture 6" descr="Image result for Service Bus Logo">
              <a:extLst>
                <a:ext uri="{FF2B5EF4-FFF2-40B4-BE49-F238E27FC236}">
                  <a16:creationId xmlns:a16="http://schemas.microsoft.com/office/drawing/2014/main" id="{775BC6EB-5F15-43B5-B84B-8B98605A37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388" y="4972073"/>
              <a:ext cx="608165" cy="61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178A795D-43D0-41CF-A1DC-B31C183CD35F}"/>
              </a:ext>
            </a:extLst>
          </p:cNvPr>
          <p:cNvGrpSpPr/>
          <p:nvPr/>
        </p:nvGrpSpPr>
        <p:grpSpPr>
          <a:xfrm>
            <a:off x="5525917" y="5655300"/>
            <a:ext cx="1102066" cy="1102066"/>
            <a:chOff x="5525917" y="5655300"/>
            <a:chExt cx="1102066" cy="1102066"/>
          </a:xfrm>
        </p:grpSpPr>
        <p:sp>
          <p:nvSpPr>
            <p:cNvPr id="11" name="Oval 10">
              <a:extLst>
                <a:ext uri="{FF2B5EF4-FFF2-40B4-BE49-F238E27FC236}">
                  <a16:creationId xmlns:a16="http://schemas.microsoft.com/office/drawing/2014/main" id="{F8ABD54A-525B-4625-993C-922CAF6F7C2C}"/>
                </a:ext>
              </a:extLst>
            </p:cNvPr>
            <p:cNvSpPr/>
            <p:nvPr/>
          </p:nvSpPr>
          <p:spPr bwMode="auto">
            <a:xfrm>
              <a:off x="5525917" y="5655300"/>
              <a:ext cx="1102066" cy="1102066"/>
            </a:xfrm>
            <a:prstGeom prst="ellipse">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400" err="1">
                <a:solidFill>
                  <a:schemeClr val="bg1"/>
                </a:solidFill>
                <a:latin typeface="+mj-lt"/>
              </a:endParaRPr>
            </a:p>
          </p:txBody>
        </p:sp>
        <p:pic>
          <p:nvPicPr>
            <p:cNvPr id="16" name="Picture 15">
              <a:extLst>
                <a:ext uri="{FF2B5EF4-FFF2-40B4-BE49-F238E27FC236}">
                  <a16:creationId xmlns:a16="http://schemas.microsoft.com/office/drawing/2014/main" id="{40B1E5A9-647F-4CFF-9252-BBAFD8858191}"/>
                </a:ext>
              </a:extLst>
            </p:cNvPr>
            <p:cNvPicPr>
              <a:picLocks noChangeAspect="1"/>
            </p:cNvPicPr>
            <p:nvPr/>
          </p:nvPicPr>
          <p:blipFill>
            <a:blip r:embed="rId8"/>
            <a:stretch>
              <a:fillRect/>
            </a:stretch>
          </p:blipFill>
          <p:spPr>
            <a:xfrm>
              <a:off x="5664446" y="5860862"/>
              <a:ext cx="792054" cy="690941"/>
            </a:xfrm>
            <a:prstGeom prst="rect">
              <a:avLst/>
            </a:prstGeom>
          </p:spPr>
        </p:pic>
      </p:grpSp>
    </p:spTree>
    <p:extLst>
      <p:ext uri="{BB962C8B-B14F-4D97-AF65-F5344CB8AC3E}">
        <p14:creationId xmlns:p14="http://schemas.microsoft.com/office/powerpoint/2010/main" val="24260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decel="100000" fill="hold" grpId="1" nodeType="withEffect">
                                  <p:stCondLst>
                                    <p:cond delay="0"/>
                                  </p:stCondLst>
                                  <p:childTnLst>
                                    <p:animMotion origin="layout" path="M 1.66667E-6 -1.85185E-6 L 1.66667E-6 0.03773 " pathEditMode="relative" rAng="0" ptsTypes="AA">
                                      <p:cBhvr>
                                        <p:cTn id="9" dur="750" spd="-100000" fill="hold"/>
                                        <p:tgtEl>
                                          <p:spTgt spid="56"/>
                                        </p:tgtEl>
                                        <p:attrNameLst>
                                          <p:attrName>ppt_x</p:attrName>
                                          <p:attrName>ppt_y</p:attrName>
                                        </p:attrNameLst>
                                      </p:cBhvr>
                                      <p:rCtr x="0" y="1875"/>
                                    </p:animMotion>
                                  </p:childTnLst>
                                </p:cTn>
                              </p:par>
                              <p:par>
                                <p:cTn id="10" presetID="10" presetClass="entr" presetSubtype="0" fill="hold" nodeType="withEffect">
                                  <p:stCondLst>
                                    <p:cond delay="1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nodeType="withEffect">
                                  <p:stCondLst>
                                    <p:cond delay="100"/>
                                  </p:stCondLst>
                                  <p:childTnLst>
                                    <p:animMotion origin="layout" path="M 1.875E-6 -1.11111E-6 L 1.875E-6 0.03773 " pathEditMode="relative" rAng="0" ptsTypes="AA">
                                      <p:cBhvr>
                                        <p:cTn id="14" dur="750" spd="-100000" fill="hold"/>
                                        <p:tgtEl>
                                          <p:spTgt spid="4"/>
                                        </p:tgtEl>
                                        <p:attrNameLst>
                                          <p:attrName>ppt_x</p:attrName>
                                          <p:attrName>ppt_y</p:attrName>
                                        </p:attrNameLst>
                                      </p:cBhvr>
                                      <p:rCtr x="0" y="1875"/>
                                    </p:animMotion>
                                  </p:childTnLst>
                                </p:cTn>
                              </p:par>
                              <p:par>
                                <p:cTn id="15" presetID="10" presetClass="entr" presetSubtype="0" fill="hold" nodeType="withEffect">
                                  <p:stCondLst>
                                    <p:cond delay="1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50"/>
                                  </p:stCondLst>
                                  <p:childTnLst>
                                    <p:animMotion origin="layout" path="M -1.875E-6 -1.11111E-6 L -1.875E-6 0.03773 " pathEditMode="relative" rAng="0" ptsTypes="AA">
                                      <p:cBhvr>
                                        <p:cTn id="19" dur="750" spd="-100000" fill="hold"/>
                                        <p:tgtEl>
                                          <p:spTgt spid="5"/>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par>
                                <p:cTn id="23" presetID="42" presetClass="path" presetSubtype="0" decel="100000" fill="hold" nodeType="withEffect">
                                  <p:stCondLst>
                                    <p:cond delay="200"/>
                                  </p:stCondLst>
                                  <p:childTnLst>
                                    <p:animMotion origin="layout" path="M 2.5E-6 3.7037E-7 L 2.5E-6 0.03773 " pathEditMode="relative" rAng="0" ptsTypes="AA">
                                      <p:cBhvr>
                                        <p:cTn id="24" dur="750" spd="-100000" fill="hold"/>
                                        <p:tgtEl>
                                          <p:spTgt spid="58"/>
                                        </p:tgtEl>
                                        <p:attrNameLst>
                                          <p:attrName>ppt_x</p:attrName>
                                          <p:attrName>ppt_y</p:attrName>
                                        </p:attrNameLst>
                                      </p:cBhvr>
                                      <p:rCtr x="0" y="1875"/>
                                    </p:animMotion>
                                  </p:childTnLst>
                                </p:cTn>
                              </p:par>
                              <p:par>
                                <p:cTn id="25" presetID="10"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42" presetClass="path" presetSubtype="0" decel="100000" fill="hold" nodeType="withEffect">
                                  <p:stCondLst>
                                    <p:cond delay="200"/>
                                  </p:stCondLst>
                                  <p:childTnLst>
                                    <p:animMotion origin="layout" path="M 3.125E-6 3.7037E-7 L 3.125E-6 0.03773 " pathEditMode="relative" rAng="0" ptsTypes="AA">
                                      <p:cBhvr>
                                        <p:cTn id="29" dur="750" spd="-100000" fill="hold"/>
                                        <p:tgtEl>
                                          <p:spTgt spid="3"/>
                                        </p:tgtEl>
                                        <p:attrNameLst>
                                          <p:attrName>ppt_x</p:attrName>
                                          <p:attrName>ppt_y</p:attrName>
                                        </p:attrNameLst>
                                      </p:cBhvr>
                                      <p:rCtr x="0" y="1875"/>
                                    </p:animMotion>
                                  </p:childTnLst>
                                </p:cTn>
                              </p:par>
                              <p:par>
                                <p:cTn id="30" presetID="22" presetClass="entr" presetSubtype="8" fill="hold" nodeType="withEffect">
                                  <p:stCondLst>
                                    <p:cond delay="25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10" presetClass="entr" presetSubtype="0" fill="hold" nodeType="withEffect">
                                  <p:stCondLst>
                                    <p:cond delay="4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42" presetClass="path" presetSubtype="0" decel="100000" fill="hold" nodeType="withEffect">
                                  <p:stCondLst>
                                    <p:cond delay="400"/>
                                  </p:stCondLst>
                                  <p:childTnLst>
                                    <p:animMotion origin="layout" path="M 1.875E-6 -1.11111E-6 L 1.875E-6 0.03773 " pathEditMode="relative" rAng="0" ptsTypes="AA">
                                      <p:cBhvr>
                                        <p:cTn id="37" dur="750" spd="-100000" fill="hold"/>
                                        <p:tgtEl>
                                          <p:spTgt spid="2"/>
                                        </p:tgtEl>
                                        <p:attrNameLst>
                                          <p:attrName>ppt_x</p:attrName>
                                          <p:attrName>ppt_y</p:attrName>
                                        </p:attrNameLst>
                                      </p:cBhvr>
                                      <p:rCtr x="0" y="187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left)">
                                      <p:cBhvr>
                                        <p:cTn id="42" dur="500"/>
                                        <p:tgtEl>
                                          <p:spTgt spid="69"/>
                                        </p:tgtEl>
                                      </p:cBhvr>
                                    </p:animEffect>
                                  </p:childTnLst>
                                </p:cTn>
                              </p:par>
                              <p:par>
                                <p:cTn id="43" presetID="1" presetClass="entr" presetSubtype="0" fill="hold" nodeType="withEffect">
                                  <p:stCondLst>
                                    <p:cond delay="0"/>
                                  </p:stCondLst>
                                  <p:childTnLst>
                                    <p:set>
                                      <p:cBhvr>
                                        <p:cTn id="44" dur="1" fill="hold">
                                          <p:stCondLst>
                                            <p:cond delay="749"/>
                                          </p:stCondLst>
                                        </p:cTn>
                                        <p:tgtEl>
                                          <p:spTgt spid="7"/>
                                        </p:tgtEl>
                                        <p:attrNameLst>
                                          <p:attrName>style.visibility</p:attrName>
                                        </p:attrNameLst>
                                      </p:cBhvr>
                                      <p:to>
                                        <p:strVal val="visible"/>
                                      </p:to>
                                    </p:set>
                                  </p:childTnLst>
                                </p:cTn>
                              </p:par>
                              <p:par>
                                <p:cTn id="45" presetID="6" presetClass="emph" presetSubtype="0" accel="100000" autoRev="1" fill="hold" nodeType="withEffect">
                                  <p:stCondLst>
                                    <p:cond delay="0"/>
                                  </p:stCondLst>
                                  <p:childTnLst>
                                    <p:animScale>
                                      <p:cBhvr>
                                        <p:cTn id="46" dur="500" fill="hold"/>
                                        <p:tgtEl>
                                          <p:spTgt spid="7"/>
                                        </p:tgtEl>
                                      </p:cBhvr>
                                      <p:by x="0" y="0"/>
                                    </p:animScale>
                                  </p:childTnLst>
                                </p:cTn>
                              </p:par>
                              <p:par>
                                <p:cTn id="47" presetID="1" presetClass="entr" presetSubtype="0" fill="hold" nodeType="withEffect">
                                  <p:stCondLst>
                                    <p:cond delay="0"/>
                                  </p:stCondLst>
                                  <p:childTnLst>
                                    <p:set>
                                      <p:cBhvr>
                                        <p:cTn id="48" dur="1" fill="hold">
                                          <p:stCondLst>
                                            <p:cond delay="749"/>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749"/>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par>
                                <p:cTn id="57" presetID="10" presetClass="entr" presetSubtype="0" fill="hold" nodeType="withEffect">
                                  <p:stCondLst>
                                    <p:cond delay="20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42" presetClass="path" presetSubtype="0" decel="100000" fill="hold" nodeType="withEffect">
                                  <p:stCondLst>
                                    <p:cond delay="200"/>
                                  </p:stCondLst>
                                  <p:childTnLst>
                                    <p:animMotion origin="layout" path="M 6.25E-7 -1.11111E-6 L 6.25E-7 0.03773 " pathEditMode="relative" rAng="0" ptsTypes="AA">
                                      <p:cBhvr>
                                        <p:cTn id="61" dur="750" spd="-100000" fill="hold"/>
                                        <p:tgtEl>
                                          <p:spTgt spid="81"/>
                                        </p:tgtEl>
                                        <p:attrNameLst>
                                          <p:attrName>ppt_x</p:attrName>
                                          <p:attrName>ppt_y</p:attrName>
                                        </p:attrNameLst>
                                      </p:cBhvr>
                                      <p:rCtr x="0" y="1875"/>
                                    </p:animMotion>
                                  </p:childTnLst>
                                </p:cTn>
                              </p:par>
                              <p:par>
                                <p:cTn id="62" presetID="10" presetClass="entr" presetSubtype="0" fill="hold" nodeType="withEffect">
                                  <p:stCondLst>
                                    <p:cond delay="20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42" presetClass="path" presetSubtype="0" decel="100000" fill="hold" nodeType="withEffect">
                                  <p:stCondLst>
                                    <p:cond delay="200"/>
                                  </p:stCondLst>
                                  <p:childTnLst>
                                    <p:animMotion origin="layout" path="M -1.875E-6 3.7037E-7 L -1.875E-6 0.03773 " pathEditMode="relative" rAng="0" ptsTypes="AA">
                                      <p:cBhvr>
                                        <p:cTn id="66" dur="750" spd="-100000" fill="hold"/>
                                        <p:tgtEl>
                                          <p:spTgt spid="73"/>
                                        </p:tgtEl>
                                        <p:attrNameLst>
                                          <p:attrName>ppt_x</p:attrName>
                                          <p:attrName>ppt_y</p:attrName>
                                        </p:attrNameLst>
                                      </p:cBhvr>
                                      <p:rCtr x="0" y="1875"/>
                                    </p:animMotion>
                                  </p:childTnLst>
                                </p:cTn>
                              </p:par>
                              <p:par>
                                <p:cTn id="67" presetID="10" presetClass="entr" presetSubtype="0" fill="hold" nodeType="withEffect">
                                  <p:stCondLst>
                                    <p:cond delay="2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childTnLst>
                                </p:cTn>
                              </p:par>
                              <p:par>
                                <p:cTn id="70" presetID="42" presetClass="path" presetSubtype="0" decel="100000" fill="hold" nodeType="withEffect">
                                  <p:stCondLst>
                                    <p:cond delay="200"/>
                                  </p:stCondLst>
                                  <p:childTnLst>
                                    <p:animMotion origin="layout" path="M 4.16667E-6 -2.22222E-6 L 4.16667E-6 0.03773 " pathEditMode="relative" rAng="0" ptsTypes="AA">
                                      <p:cBhvr>
                                        <p:cTn id="71" dur="750" spd="-100000" fill="hold"/>
                                        <p:tgtEl>
                                          <p:spTgt spid="114"/>
                                        </p:tgtEl>
                                        <p:attrNameLst>
                                          <p:attrName>ppt_x</p:attrName>
                                          <p:attrName>ppt_y</p:attrName>
                                        </p:attrNameLst>
                                      </p:cBhvr>
                                      <p:rCtr x="0" y="1875"/>
                                    </p:animMotion>
                                  </p:childTnLst>
                                </p:cTn>
                              </p:par>
                              <p:par>
                                <p:cTn id="72" presetID="22" presetClass="entr" presetSubtype="8" fill="hold" nodeType="withEffect">
                                  <p:stCondLst>
                                    <p:cond delay="250"/>
                                  </p:stCondLst>
                                  <p:childTnLst>
                                    <p:set>
                                      <p:cBhvr>
                                        <p:cTn id="73" dur="1" fill="hold">
                                          <p:stCondLst>
                                            <p:cond delay="0"/>
                                          </p:stCondLst>
                                        </p:cTn>
                                        <p:tgtEl>
                                          <p:spTgt spid="80"/>
                                        </p:tgtEl>
                                        <p:attrNameLst>
                                          <p:attrName>style.visibility</p:attrName>
                                        </p:attrNameLst>
                                      </p:cBhvr>
                                      <p:to>
                                        <p:strVal val="visible"/>
                                      </p:to>
                                    </p:set>
                                    <p:animEffect transition="in" filter="wipe(left)">
                                      <p:cBhvr>
                                        <p:cTn id="74" dur="500"/>
                                        <p:tgtEl>
                                          <p:spTgt spid="80"/>
                                        </p:tgtEl>
                                      </p:cBhvr>
                                    </p:animEffect>
                                  </p:childTnLst>
                                </p:cTn>
                              </p:par>
                            </p:childTnLst>
                          </p:cTn>
                        </p:par>
                        <p:par>
                          <p:cTn id="75" fill="hold">
                            <p:stCondLst>
                              <p:cond delay="1950"/>
                            </p:stCondLst>
                            <p:childTnLst>
                              <p:par>
                                <p:cTn id="76" presetID="22" presetClass="entr" presetSubtype="1" fill="hold" nodeType="afterEffect">
                                  <p:stCondLst>
                                    <p:cond delay="250"/>
                                  </p:stCondLst>
                                  <p:childTnLst>
                                    <p:set>
                                      <p:cBhvr>
                                        <p:cTn id="77" dur="1" fill="hold">
                                          <p:stCondLst>
                                            <p:cond delay="0"/>
                                          </p:stCondLst>
                                        </p:cTn>
                                        <p:tgtEl>
                                          <p:spTgt spid="106"/>
                                        </p:tgtEl>
                                        <p:attrNameLst>
                                          <p:attrName>style.visibility</p:attrName>
                                        </p:attrNameLst>
                                      </p:cBhvr>
                                      <p:to>
                                        <p:strVal val="visible"/>
                                      </p:to>
                                    </p:set>
                                    <p:animEffect transition="in" filter="wipe(up)">
                                      <p:cBhvr>
                                        <p:cTn id="78" dur="500"/>
                                        <p:tgtEl>
                                          <p:spTgt spid="106"/>
                                        </p:tgtEl>
                                      </p:cBhvr>
                                    </p:animEffect>
                                  </p:childTnLst>
                                </p:cTn>
                              </p:par>
                              <p:par>
                                <p:cTn id="79" presetID="10" presetClass="entr" presetSubtype="0" fill="hold" nodeType="withEffect">
                                  <p:stCondLst>
                                    <p:cond delay="25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500"/>
                                        <p:tgtEl>
                                          <p:spTgt spid="88"/>
                                        </p:tgtEl>
                                      </p:cBhvr>
                                    </p:animEffect>
                                  </p:childTnLst>
                                </p:cTn>
                              </p:par>
                              <p:par>
                                <p:cTn id="82" presetID="42" presetClass="path" presetSubtype="0" decel="100000" fill="hold" nodeType="withEffect">
                                  <p:stCondLst>
                                    <p:cond delay="250"/>
                                  </p:stCondLst>
                                  <p:childTnLst>
                                    <p:animMotion origin="layout" path="M 6.25E-7 4.81481E-6 L 6.25E-7 0.03773 " pathEditMode="relative" rAng="0" ptsTypes="AA">
                                      <p:cBhvr>
                                        <p:cTn id="83" dur="750" spd="-100000" fill="hold"/>
                                        <p:tgtEl>
                                          <p:spTgt spid="88"/>
                                        </p:tgtEl>
                                        <p:attrNameLst>
                                          <p:attrName>ppt_x</p:attrName>
                                          <p:attrName>ppt_y</p:attrName>
                                        </p:attrNameLst>
                                      </p:cBhvr>
                                      <p:rCtr x="0" y="1875"/>
                                    </p:animMotion>
                                  </p:childTnLst>
                                </p:cTn>
                              </p:par>
                              <p:par>
                                <p:cTn id="84" presetID="10" presetClass="entr" presetSubtype="0" fill="hold"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42" presetClass="path" presetSubtype="0" decel="100000" fill="hold" nodeType="withEffect">
                                  <p:stCondLst>
                                    <p:cond delay="250"/>
                                  </p:stCondLst>
                                  <p:childTnLst>
                                    <p:animMotion origin="layout" path="M -1.875E-6 4.81481E-6 L -1.875E-6 0.03773 " pathEditMode="relative" rAng="0" ptsTypes="AA">
                                      <p:cBhvr>
                                        <p:cTn id="88" dur="750" spd="-100000" fill="hold"/>
                                        <p:tgtEl>
                                          <p:spTgt spid="91"/>
                                        </p:tgtEl>
                                        <p:attrNameLst>
                                          <p:attrName>ppt_x</p:attrName>
                                          <p:attrName>ppt_y</p:attrName>
                                        </p:attrNameLst>
                                      </p:cBhvr>
                                      <p:rCtr x="0" y="1875"/>
                                    </p:animMotion>
                                  </p:childTnLst>
                                </p:cTn>
                              </p:par>
                              <p:par>
                                <p:cTn id="89" presetID="22" presetClass="entr" presetSubtype="8" fill="hold" nodeType="withEffect">
                                  <p:stCondLst>
                                    <p:cond delay="250"/>
                                  </p:stCondLst>
                                  <p:childTnLst>
                                    <p:set>
                                      <p:cBhvr>
                                        <p:cTn id="90" dur="1" fill="hold">
                                          <p:stCondLst>
                                            <p:cond delay="0"/>
                                          </p:stCondLst>
                                        </p:cTn>
                                        <p:tgtEl>
                                          <p:spTgt spid="98"/>
                                        </p:tgtEl>
                                        <p:attrNameLst>
                                          <p:attrName>style.visibility</p:attrName>
                                        </p:attrNameLst>
                                      </p:cBhvr>
                                      <p:to>
                                        <p:strVal val="visible"/>
                                      </p:to>
                                    </p:set>
                                    <p:animEffect transition="in" filter="wipe(left)">
                                      <p:cBhvr>
                                        <p:cTn id="91" dur="500"/>
                                        <p:tgtEl>
                                          <p:spTgt spid="98"/>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00"/>
                                        </p:tgtEl>
                                        <p:attrNameLst>
                                          <p:attrName>style.visibility</p:attrName>
                                        </p:attrNameLst>
                                      </p:cBhvr>
                                      <p:to>
                                        <p:strVal val="visible"/>
                                      </p:to>
                                    </p:set>
                                    <p:animEffect transition="in" filter="fade">
                                      <p:cBhvr>
                                        <p:cTn id="94" dur="500"/>
                                        <p:tgtEl>
                                          <p:spTgt spid="100"/>
                                        </p:tgtEl>
                                      </p:cBhvr>
                                    </p:animEffect>
                                  </p:childTnLst>
                                </p:cTn>
                              </p:par>
                              <p:par>
                                <p:cTn id="95" presetID="42" presetClass="path" presetSubtype="0" decel="100000" fill="hold" grpId="1" nodeType="withEffect">
                                  <p:stCondLst>
                                    <p:cond delay="250"/>
                                  </p:stCondLst>
                                  <p:childTnLst>
                                    <p:animMotion origin="layout" path="M 1.875E-6 1.11022E-16 L 1.875E-6 0.03773 " pathEditMode="relative" rAng="0" ptsTypes="AA">
                                      <p:cBhvr>
                                        <p:cTn id="96" dur="750" spd="-100000" fill="hold"/>
                                        <p:tgtEl>
                                          <p:spTgt spid="100"/>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0" grpId="0"/>
      <p:bldP spid="10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2C13B625-23BB-4C9A-B370-B6C06C4F72BE}"/>
              </a:ext>
            </a:extLst>
          </p:cNvPr>
          <p:cNvSpPr/>
          <p:nvPr/>
        </p:nvSpPr>
        <p:spPr bwMode="auto">
          <a:xfrm>
            <a:off x="4356100" y="1524000"/>
            <a:ext cx="7835899" cy="5334000"/>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sp>
        <p:nvSpPr>
          <p:cNvPr id="70" name="Rectangle 69">
            <a:extLst>
              <a:ext uri="{FF2B5EF4-FFF2-40B4-BE49-F238E27FC236}">
                <a16:creationId xmlns:a16="http://schemas.microsoft.com/office/drawing/2014/main" id="{834D95FB-0623-4047-9E8C-60FA85740C10}"/>
              </a:ext>
            </a:extLst>
          </p:cNvPr>
          <p:cNvSpPr/>
          <p:nvPr/>
        </p:nvSpPr>
        <p:spPr bwMode="auto">
          <a:xfrm>
            <a:off x="9062460" y="2017713"/>
            <a:ext cx="2158416" cy="2048578"/>
          </a:xfrm>
          <a:prstGeom prst="rect">
            <a:avLst/>
          </a:prstGeom>
          <a:solidFill>
            <a:schemeClr val="tx1">
              <a:lumMod val="95000"/>
            </a:schemeClr>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16" name="Rectangle 15">
            <a:extLst>
              <a:ext uri="{FF2B5EF4-FFF2-40B4-BE49-F238E27FC236}">
                <a16:creationId xmlns:a16="http://schemas.microsoft.com/office/drawing/2014/main" id="{47F28F00-19CD-461C-BA26-052A30CF0642}"/>
              </a:ext>
            </a:extLst>
          </p:cNvPr>
          <p:cNvSpPr/>
          <p:nvPr/>
        </p:nvSpPr>
        <p:spPr bwMode="auto">
          <a:xfrm>
            <a:off x="6598285" y="2209165"/>
            <a:ext cx="2888615" cy="2619375"/>
          </a:xfrm>
          <a:custGeom>
            <a:avLst/>
            <a:gdLst>
              <a:gd name="connsiteX0" fmla="*/ 0 w 3192780"/>
              <a:gd name="connsiteY0" fmla="*/ 0 h 2026920"/>
              <a:gd name="connsiteX1" fmla="*/ 3192780 w 3192780"/>
              <a:gd name="connsiteY1" fmla="*/ 0 h 2026920"/>
              <a:gd name="connsiteX2" fmla="*/ 3192780 w 3192780"/>
              <a:gd name="connsiteY2" fmla="*/ 2026920 h 2026920"/>
              <a:gd name="connsiteX3" fmla="*/ 0 w 3192780"/>
              <a:gd name="connsiteY3" fmla="*/ 2026920 h 2026920"/>
              <a:gd name="connsiteX4" fmla="*/ 0 w 3192780"/>
              <a:gd name="connsiteY4" fmla="*/ 0 h 2026920"/>
              <a:gd name="connsiteX0" fmla="*/ 167640 w 3192780"/>
              <a:gd name="connsiteY0" fmla="*/ 1051560 h 2026920"/>
              <a:gd name="connsiteX1" fmla="*/ 3192780 w 3192780"/>
              <a:gd name="connsiteY1" fmla="*/ 0 h 2026920"/>
              <a:gd name="connsiteX2" fmla="*/ 3192780 w 3192780"/>
              <a:gd name="connsiteY2" fmla="*/ 2026920 h 2026920"/>
              <a:gd name="connsiteX3" fmla="*/ 0 w 3192780"/>
              <a:gd name="connsiteY3" fmla="*/ 2026920 h 2026920"/>
              <a:gd name="connsiteX4" fmla="*/ 167640 w 3192780"/>
              <a:gd name="connsiteY4" fmla="*/ 1051560 h 2026920"/>
              <a:gd name="connsiteX0" fmla="*/ 0 w 3025140"/>
              <a:gd name="connsiteY0" fmla="*/ 1051560 h 3162300"/>
              <a:gd name="connsiteX1" fmla="*/ 3025140 w 3025140"/>
              <a:gd name="connsiteY1" fmla="*/ 0 h 3162300"/>
              <a:gd name="connsiteX2" fmla="*/ 3025140 w 3025140"/>
              <a:gd name="connsiteY2" fmla="*/ 2026920 h 3162300"/>
              <a:gd name="connsiteX3" fmla="*/ 2095500 w 3025140"/>
              <a:gd name="connsiteY3" fmla="*/ 3162300 h 3162300"/>
              <a:gd name="connsiteX4" fmla="*/ 0 w 3025140"/>
              <a:gd name="connsiteY4" fmla="*/ 1051560 h 3162300"/>
              <a:gd name="connsiteX0" fmla="*/ 0 w 3558540"/>
              <a:gd name="connsiteY0" fmla="*/ 1051560 h 3162300"/>
              <a:gd name="connsiteX1" fmla="*/ 3025140 w 3558540"/>
              <a:gd name="connsiteY1" fmla="*/ 0 h 3162300"/>
              <a:gd name="connsiteX2" fmla="*/ 3558540 w 3558540"/>
              <a:gd name="connsiteY2" fmla="*/ 434340 h 3162300"/>
              <a:gd name="connsiteX3" fmla="*/ 2095500 w 3558540"/>
              <a:gd name="connsiteY3" fmla="*/ 3162300 h 3162300"/>
              <a:gd name="connsiteX4" fmla="*/ 0 w 3558540"/>
              <a:gd name="connsiteY4" fmla="*/ 1051560 h 3162300"/>
              <a:gd name="connsiteX0" fmla="*/ 0 w 3117215"/>
              <a:gd name="connsiteY0" fmla="*/ 800735 h 3162300"/>
              <a:gd name="connsiteX1" fmla="*/ 2583815 w 3117215"/>
              <a:gd name="connsiteY1" fmla="*/ 0 h 3162300"/>
              <a:gd name="connsiteX2" fmla="*/ 3117215 w 3117215"/>
              <a:gd name="connsiteY2" fmla="*/ 434340 h 3162300"/>
              <a:gd name="connsiteX3" fmla="*/ 1654175 w 3117215"/>
              <a:gd name="connsiteY3" fmla="*/ 3162300 h 3162300"/>
              <a:gd name="connsiteX4" fmla="*/ 0 w 3117215"/>
              <a:gd name="connsiteY4" fmla="*/ 800735 h 3162300"/>
              <a:gd name="connsiteX0" fmla="*/ 0 w 3117215"/>
              <a:gd name="connsiteY0" fmla="*/ 511810 h 2873375"/>
              <a:gd name="connsiteX1" fmla="*/ 2948940 w 3117215"/>
              <a:gd name="connsiteY1" fmla="*/ 0 h 2873375"/>
              <a:gd name="connsiteX2" fmla="*/ 3117215 w 3117215"/>
              <a:gd name="connsiteY2" fmla="*/ 145415 h 2873375"/>
              <a:gd name="connsiteX3" fmla="*/ 1654175 w 3117215"/>
              <a:gd name="connsiteY3" fmla="*/ 2873375 h 2873375"/>
              <a:gd name="connsiteX4" fmla="*/ 0 w 3117215"/>
              <a:gd name="connsiteY4" fmla="*/ 511810 h 2873375"/>
              <a:gd name="connsiteX0" fmla="*/ 0 w 2888615"/>
              <a:gd name="connsiteY0" fmla="*/ 448310 h 2873375"/>
              <a:gd name="connsiteX1" fmla="*/ 2720340 w 2888615"/>
              <a:gd name="connsiteY1" fmla="*/ 0 h 2873375"/>
              <a:gd name="connsiteX2" fmla="*/ 2888615 w 2888615"/>
              <a:gd name="connsiteY2" fmla="*/ 145415 h 2873375"/>
              <a:gd name="connsiteX3" fmla="*/ 1425575 w 2888615"/>
              <a:gd name="connsiteY3" fmla="*/ 2873375 h 2873375"/>
              <a:gd name="connsiteX4" fmla="*/ 0 w 2888615"/>
              <a:gd name="connsiteY4" fmla="*/ 448310 h 2873375"/>
              <a:gd name="connsiteX0" fmla="*/ 0 w 2888615"/>
              <a:gd name="connsiteY0" fmla="*/ 448310 h 2619375"/>
              <a:gd name="connsiteX1" fmla="*/ 2720340 w 2888615"/>
              <a:gd name="connsiteY1" fmla="*/ 0 h 2619375"/>
              <a:gd name="connsiteX2" fmla="*/ 2888615 w 2888615"/>
              <a:gd name="connsiteY2" fmla="*/ 145415 h 2619375"/>
              <a:gd name="connsiteX3" fmla="*/ 1619250 w 2888615"/>
              <a:gd name="connsiteY3" fmla="*/ 2619375 h 2619375"/>
              <a:gd name="connsiteX4" fmla="*/ 0 w 2888615"/>
              <a:gd name="connsiteY4" fmla="*/ 448310 h 261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615" h="2619375">
                <a:moveTo>
                  <a:pt x="0" y="448310"/>
                </a:moveTo>
                <a:lnTo>
                  <a:pt x="2720340" y="0"/>
                </a:lnTo>
                <a:lnTo>
                  <a:pt x="2888615" y="145415"/>
                </a:lnTo>
                <a:lnTo>
                  <a:pt x="1619250" y="2619375"/>
                </a:lnTo>
                <a:lnTo>
                  <a:pt x="0" y="448310"/>
                </a:lnTo>
                <a:close/>
              </a:path>
            </a:pathLst>
          </a:custGeom>
          <a:gradFill>
            <a:gsLst>
              <a:gs pos="100000">
                <a:schemeClr val="bg1">
                  <a:lumMod val="65000"/>
                  <a:lumOff val="35000"/>
                </a:schemeClr>
              </a:gs>
              <a:gs pos="68000">
                <a:schemeClr val="tx1">
                  <a:lumMod val="75000"/>
                </a:schemeClr>
              </a:gs>
              <a:gs pos="45000">
                <a:schemeClr val="tx1">
                  <a:lumMod val="95000"/>
                </a:schemeClr>
              </a:gs>
            </a:gsLst>
            <a:lin ang="1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a:extLst>
              <a:ext uri="{FF2B5EF4-FFF2-40B4-BE49-F238E27FC236}">
                <a16:creationId xmlns:a16="http://schemas.microsoft.com/office/drawing/2014/main" id="{05D1C05D-64A1-4E11-9AFB-368A812C8A12}"/>
              </a:ext>
            </a:extLst>
          </p:cNvPr>
          <p:cNvSpPr txBox="1">
            <a:spLocks/>
          </p:cNvSpPr>
          <p:nvPr/>
        </p:nvSpPr>
        <p:spPr>
          <a:xfrm>
            <a:off x="1524000" y="579376"/>
            <a:ext cx="9144000" cy="498598"/>
          </a:xfrm>
          <a:prstGeom prst="rect">
            <a:avLst/>
          </a:prstGeom>
        </p:spPr>
        <p:txBody>
          <a:bodyPr anchor="ctr" anchorCtr="0"/>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ltLang="zh-CN" dirty="0" err="1"/>
              <a:t>Dapr</a:t>
            </a:r>
            <a:r>
              <a:rPr lang="en-US" altLang="zh-CN" dirty="0"/>
              <a:t> </a:t>
            </a:r>
            <a:r>
              <a:rPr lang="zh-CN" altLang="en-US" dirty="0"/>
              <a:t>的虚拟</a:t>
            </a:r>
            <a:r>
              <a:rPr lang="en-US" dirty="0"/>
              <a:t> Actors</a:t>
            </a:r>
          </a:p>
        </p:txBody>
      </p:sp>
      <p:sp>
        <p:nvSpPr>
          <p:cNvPr id="30" name="Rectangle 29">
            <a:extLst>
              <a:ext uri="{FF2B5EF4-FFF2-40B4-BE49-F238E27FC236}">
                <a16:creationId xmlns:a16="http://schemas.microsoft.com/office/drawing/2014/main" id="{1E36C08D-E98D-4827-9516-378B4A49D746}"/>
              </a:ext>
            </a:extLst>
          </p:cNvPr>
          <p:cNvSpPr/>
          <p:nvPr/>
        </p:nvSpPr>
        <p:spPr bwMode="auto">
          <a:xfrm>
            <a:off x="2383" y="1523999"/>
            <a:ext cx="4353717" cy="5334001"/>
          </a:xfrm>
          <a:prstGeom prst="rect">
            <a:avLst/>
          </a:prstGeom>
          <a:solidFill>
            <a:schemeClr val="tx1"/>
          </a:solidFill>
          <a:ln w="7710" cap="flat">
            <a:noFill/>
            <a:prstDash val="solid"/>
            <a:miter/>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55448" rIns="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1200"/>
              </a:spcAft>
              <a:buClrTx/>
              <a:buSzTx/>
              <a:buFontTx/>
              <a:buNone/>
              <a:tabLst/>
              <a:defRPr/>
            </a:pPr>
            <a:endParaRPr kumimoji="0" lang="en-US" sz="1600" b="0" i="0" u="none" strike="noStrike" kern="1200" cap="none" spc="300" normalizeH="0" baseline="0" noProof="0">
              <a:ln>
                <a:noFill/>
              </a:ln>
              <a:solidFill>
                <a:srgbClr val="737373"/>
              </a:solidFill>
              <a:effectLst/>
              <a:uLnTx/>
              <a:uFillTx/>
              <a:latin typeface="Segoe UI Semibold"/>
              <a:ea typeface="Segoe UI Symbol"/>
              <a:cs typeface="+mn-cs"/>
            </a:endParaRPr>
          </a:p>
        </p:txBody>
      </p:sp>
      <p:grpSp>
        <p:nvGrpSpPr>
          <p:cNvPr id="2" name="Group 1">
            <a:extLst>
              <a:ext uri="{FF2B5EF4-FFF2-40B4-BE49-F238E27FC236}">
                <a16:creationId xmlns:a16="http://schemas.microsoft.com/office/drawing/2014/main" id="{22916B63-471C-42FF-B312-EF2143A5524B}"/>
              </a:ext>
            </a:extLst>
          </p:cNvPr>
          <p:cNvGrpSpPr/>
          <p:nvPr/>
        </p:nvGrpSpPr>
        <p:grpSpPr>
          <a:xfrm>
            <a:off x="584199" y="2017712"/>
            <a:ext cx="3692526" cy="4251325"/>
            <a:chOff x="584199" y="2017712"/>
            <a:chExt cx="3692526" cy="4251325"/>
          </a:xfrm>
        </p:grpSpPr>
        <p:sp>
          <p:nvSpPr>
            <p:cNvPr id="31" name="Content Placeholder 39">
              <a:extLst>
                <a:ext uri="{FF2B5EF4-FFF2-40B4-BE49-F238E27FC236}">
                  <a16:creationId xmlns:a16="http://schemas.microsoft.com/office/drawing/2014/main" id="{EC227CCA-66A0-4C53-89DD-07CDD547C333}"/>
                </a:ext>
              </a:extLst>
            </p:cNvPr>
            <p:cNvSpPr txBox="1">
              <a:spLocks/>
            </p:cNvSpPr>
            <p:nvPr/>
          </p:nvSpPr>
          <p:spPr>
            <a:xfrm>
              <a:off x="584201" y="2017712"/>
              <a:ext cx="3692524" cy="4251325"/>
            </a:xfrm>
            <a:prstGeom prst="rect">
              <a:avLst/>
            </a:prstGeom>
          </p:spPr>
          <p:txBody>
            <a:bodyPr lIns="0" tIns="0" rIns="0" bIns="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schemeClr val="bg1"/>
                  </a:solidFill>
                  <a:latin typeface="+mj-lt"/>
                </a:rPr>
                <a:t>状态</a:t>
              </a:r>
              <a:r>
                <a:rPr lang="en-US" sz="2400" dirty="0">
                  <a:solidFill>
                    <a:schemeClr val="bg1"/>
                  </a:solidFill>
                  <a:latin typeface="+mj-lt"/>
                </a:rPr>
                <a:t>, </a:t>
              </a:r>
              <a:r>
                <a:rPr lang="zh-CN" altLang="en-US" sz="2400" dirty="0">
                  <a:solidFill>
                    <a:schemeClr val="bg1"/>
                  </a:solidFill>
                  <a:latin typeface="+mj-lt"/>
                </a:rPr>
                <a:t>对象存储和计算</a:t>
              </a:r>
              <a:endParaRPr lang="en-US" sz="2400" dirty="0">
                <a:solidFill>
                  <a:schemeClr val="bg1"/>
                </a:solidFill>
                <a:latin typeface="+mj-lt"/>
              </a:endParaRPr>
            </a:p>
            <a:p>
              <a:endParaRPr lang="en-US" sz="2400" dirty="0">
                <a:solidFill>
                  <a:schemeClr val="accent1"/>
                </a:solidFill>
              </a:endParaRPr>
            </a:p>
            <a:p>
              <a:pPr marL="0" indent="0">
                <a:spcAft>
                  <a:spcPts val="1200"/>
                </a:spcAft>
                <a:buFont typeface="Wingdings" panose="05000000000000000000" pitchFamily="2" charset="2"/>
                <a:buNone/>
              </a:pPr>
              <a:r>
                <a:rPr lang="en-US" sz="1800" dirty="0" err="1">
                  <a:solidFill>
                    <a:schemeClr val="accent1"/>
                  </a:solidFill>
                  <a:latin typeface="+mj-lt"/>
                </a:rPr>
                <a:t>Dapr</a:t>
              </a:r>
              <a:r>
                <a:rPr lang="en-US" sz="1800" dirty="0">
                  <a:solidFill>
                    <a:schemeClr val="accent1"/>
                  </a:solidFill>
                  <a:latin typeface="+mj-lt"/>
                </a:rPr>
                <a:t> Actor </a:t>
              </a:r>
              <a:r>
                <a:rPr lang="zh-CN" altLang="en-US" sz="1800" dirty="0">
                  <a:solidFill>
                    <a:schemeClr val="accent1"/>
                  </a:solidFill>
                  <a:latin typeface="+mj-lt"/>
                </a:rPr>
                <a:t>特性</a:t>
              </a:r>
              <a:r>
                <a:rPr lang="en-US" sz="1800" dirty="0">
                  <a:solidFill>
                    <a:schemeClr val="accent1"/>
                  </a:solidFill>
                  <a:latin typeface="+mj-lt"/>
                </a:rPr>
                <a:t>:</a:t>
              </a:r>
            </a:p>
            <a:p>
              <a:pPr marL="0" indent="0">
                <a:spcAft>
                  <a:spcPts val="1200"/>
                </a:spcAft>
                <a:buFont typeface="Wingdings" panose="05000000000000000000" pitchFamily="2" charset="2"/>
                <a:buNone/>
              </a:pPr>
              <a:endParaRPr lang="en-US" sz="1800" dirty="0">
                <a:solidFill>
                  <a:schemeClr val="accent1"/>
                </a:solidFill>
                <a:latin typeface="+mj-lt"/>
              </a:endParaRPr>
            </a:p>
            <a:p>
              <a:pPr marL="365760" lvl="1" indent="0">
                <a:spcBef>
                  <a:spcPts val="600"/>
                </a:spcBef>
                <a:spcAft>
                  <a:spcPts val="1200"/>
                </a:spcAft>
                <a:buNone/>
              </a:pPr>
              <a:r>
                <a:rPr lang="zh-CN" altLang="en-US" sz="1800" dirty="0">
                  <a:solidFill>
                    <a:schemeClr val="bg1"/>
                  </a:solidFill>
                </a:rPr>
                <a:t>分布式和故障转移</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并发控制</a:t>
              </a:r>
              <a:endParaRPr lang="en-US" altLang="zh-CN" sz="1800" dirty="0">
                <a:solidFill>
                  <a:schemeClr val="bg1"/>
                </a:solidFill>
              </a:endParaRPr>
            </a:p>
            <a:p>
              <a:pPr marL="365760" lvl="1" indent="0">
                <a:spcBef>
                  <a:spcPts val="600"/>
                </a:spcBef>
                <a:spcAft>
                  <a:spcPts val="1200"/>
                </a:spcAft>
                <a:buNone/>
              </a:pPr>
              <a:r>
                <a:rPr lang="zh-CN" altLang="en-US" sz="1800" dirty="0">
                  <a:solidFill>
                    <a:schemeClr val="bg1"/>
                  </a:solidFill>
                </a:rPr>
                <a:t>状态管理</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定时器</a:t>
              </a:r>
              <a:endParaRPr lang="en-US" sz="1800" dirty="0">
                <a:solidFill>
                  <a:schemeClr val="bg1"/>
                </a:solidFill>
              </a:endParaRPr>
            </a:p>
            <a:p>
              <a:pPr marL="365760" lvl="1" indent="0">
                <a:spcBef>
                  <a:spcPts val="600"/>
                </a:spcBef>
                <a:spcAft>
                  <a:spcPts val="1200"/>
                </a:spcAft>
                <a:buNone/>
              </a:pPr>
              <a:r>
                <a:rPr lang="zh-CN" altLang="en-US" sz="1800" dirty="0">
                  <a:solidFill>
                    <a:schemeClr val="bg1"/>
                  </a:solidFill>
                </a:rPr>
                <a:t>提醒</a:t>
              </a:r>
              <a:endParaRPr lang="en-US" sz="1800" dirty="0">
                <a:solidFill>
                  <a:schemeClr val="bg1"/>
                </a:solidFill>
              </a:endParaRPr>
            </a:p>
          </p:txBody>
        </p:sp>
        <p:sp>
          <p:nvSpPr>
            <p:cNvPr id="32" name="Freeform: Shape 31">
              <a:extLst>
                <a:ext uri="{FF2B5EF4-FFF2-40B4-BE49-F238E27FC236}">
                  <a16:creationId xmlns:a16="http://schemas.microsoft.com/office/drawing/2014/main" id="{24527A50-51AC-447F-88D9-07F7181DBEB1}"/>
                </a:ext>
              </a:extLst>
            </p:cNvPr>
            <p:cNvSpPr/>
            <p:nvPr/>
          </p:nvSpPr>
          <p:spPr>
            <a:xfrm>
              <a:off x="584199" y="3768141"/>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3" name="Freeform: Shape 32">
              <a:extLst>
                <a:ext uri="{FF2B5EF4-FFF2-40B4-BE49-F238E27FC236}">
                  <a16:creationId xmlns:a16="http://schemas.microsoft.com/office/drawing/2014/main" id="{CE6DAE48-6E4A-401E-BF67-2186C702EFF8}"/>
                </a:ext>
              </a:extLst>
            </p:cNvPr>
            <p:cNvSpPr/>
            <p:nvPr/>
          </p:nvSpPr>
          <p:spPr>
            <a:xfrm>
              <a:off x="584199" y="4275348"/>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4" name="Freeform: Shape 33">
              <a:extLst>
                <a:ext uri="{FF2B5EF4-FFF2-40B4-BE49-F238E27FC236}">
                  <a16:creationId xmlns:a16="http://schemas.microsoft.com/office/drawing/2014/main" id="{1EFF04D7-422F-42EC-A73B-990D73B0D5D0}"/>
                </a:ext>
              </a:extLst>
            </p:cNvPr>
            <p:cNvSpPr/>
            <p:nvPr/>
          </p:nvSpPr>
          <p:spPr>
            <a:xfrm>
              <a:off x="584199" y="4782555"/>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5" name="Freeform: Shape 34">
              <a:extLst>
                <a:ext uri="{FF2B5EF4-FFF2-40B4-BE49-F238E27FC236}">
                  <a16:creationId xmlns:a16="http://schemas.microsoft.com/office/drawing/2014/main" id="{EC6E1243-6774-40AF-8C6D-E56C90D9928E}"/>
                </a:ext>
              </a:extLst>
            </p:cNvPr>
            <p:cNvSpPr/>
            <p:nvPr/>
          </p:nvSpPr>
          <p:spPr>
            <a:xfrm>
              <a:off x="584199" y="5289762"/>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id="{F85C67C8-4DBF-4138-8E09-C13752BD8882}"/>
                </a:ext>
              </a:extLst>
            </p:cNvPr>
            <p:cNvSpPr/>
            <p:nvPr/>
          </p:nvSpPr>
          <p:spPr>
            <a:xfrm>
              <a:off x="584199" y="5796967"/>
              <a:ext cx="256381" cy="213225"/>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chemeClr val="accent4"/>
                </a:gs>
                <a:gs pos="68000">
                  <a:schemeClr val="accent3"/>
                </a:gs>
                <a:gs pos="0">
                  <a:schemeClr val="accent1"/>
                </a:gs>
              </a:gsLst>
              <a:lin ang="5400000" scaled="0"/>
            </a:gradFill>
            <a:ln w="4222" cap="flat">
              <a:noFill/>
              <a:prstDash val="solid"/>
              <a:miter/>
            </a:ln>
          </p:spPr>
          <p:txBody>
            <a:bodyPr rtlCol="0" anchor="ctr"/>
            <a:lstStyle/>
            <a:p>
              <a:endParaRPr lang="en-US" sz="2400"/>
            </a:p>
          </p:txBody>
        </p:sp>
      </p:grpSp>
      <p:sp>
        <p:nvSpPr>
          <p:cNvPr id="71" name="Rectangle 70">
            <a:extLst>
              <a:ext uri="{FF2B5EF4-FFF2-40B4-BE49-F238E27FC236}">
                <a16:creationId xmlns:a16="http://schemas.microsoft.com/office/drawing/2014/main" id="{D9CD5CC8-923D-460D-9A1C-DCC572FD5EBC}"/>
              </a:ext>
            </a:extLst>
          </p:cNvPr>
          <p:cNvSpPr/>
          <p:nvPr/>
        </p:nvSpPr>
        <p:spPr bwMode="auto">
          <a:xfrm>
            <a:off x="9079338" y="4220460"/>
            <a:ext cx="2158416" cy="2048578"/>
          </a:xfrm>
          <a:prstGeom prst="rect">
            <a:avLst/>
          </a:prstGeom>
          <a:solidFill>
            <a:srgbClr val="FFFFFF"/>
          </a:solidFill>
          <a:ln w="9525" cap="flat" cmpd="sng" algn="ctr">
            <a:noFill/>
            <a:prstDash val="solid"/>
            <a:headEnd type="none" w="med" len="med"/>
            <a:tailEnd type="none" w="med" len="med"/>
          </a:ln>
          <a:effectLst>
            <a:outerShdw blurRad="152400" sx="101000" sy="101000" algn="ctr" rotWithShape="0">
              <a:prstClr val="black">
                <a:alpha val="30000"/>
              </a:prstClr>
            </a:outerShdw>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Segoe UI" pitchFamily="34" charset="0"/>
                <a:cs typeface="Segoe UI" pitchFamily="34" charset="0"/>
              </a:rPr>
              <a:t>Host/Pod</a:t>
            </a:r>
          </a:p>
        </p:txBody>
      </p:sp>
      <p:sp>
        <p:nvSpPr>
          <p:cNvPr id="72" name="Oval 71">
            <a:extLst>
              <a:ext uri="{FF2B5EF4-FFF2-40B4-BE49-F238E27FC236}">
                <a16:creationId xmlns:a16="http://schemas.microsoft.com/office/drawing/2014/main" id="{FCA103D5-B124-4396-8094-84A873B22B33}"/>
              </a:ext>
            </a:extLst>
          </p:cNvPr>
          <p:cNvSpPr/>
          <p:nvPr/>
        </p:nvSpPr>
        <p:spPr bwMode="auto">
          <a:xfrm>
            <a:off x="10754918" y="578255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Oval 72">
            <a:extLst>
              <a:ext uri="{FF2B5EF4-FFF2-40B4-BE49-F238E27FC236}">
                <a16:creationId xmlns:a16="http://schemas.microsoft.com/office/drawing/2014/main" id="{830789AF-2E41-4E6F-8B52-023F6C60BA64}"/>
              </a:ext>
            </a:extLst>
          </p:cNvPr>
          <p:cNvSpPr/>
          <p:nvPr/>
        </p:nvSpPr>
        <p:spPr bwMode="auto">
          <a:xfrm>
            <a:off x="10428716" y="48523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F435D670-38D4-4BCE-847F-29C1497FEE63}"/>
              </a:ext>
            </a:extLst>
          </p:cNvPr>
          <p:cNvSpPr/>
          <p:nvPr/>
        </p:nvSpPr>
        <p:spPr bwMode="auto">
          <a:xfrm>
            <a:off x="9517723" y="5309375"/>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8CAB1F05-7DAF-4482-AF6A-3D97B3CEC4EA}"/>
              </a:ext>
            </a:extLst>
          </p:cNvPr>
          <p:cNvSpPr/>
          <p:nvPr/>
        </p:nvSpPr>
        <p:spPr bwMode="auto">
          <a:xfrm>
            <a:off x="10320174" y="54397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11D8EDD0-7BEC-4324-98E1-2F88782B29C7}"/>
              </a:ext>
            </a:extLst>
          </p:cNvPr>
          <p:cNvSpPr/>
          <p:nvPr/>
        </p:nvSpPr>
        <p:spPr bwMode="auto">
          <a:xfrm>
            <a:off x="9614497" y="4821573"/>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A12F5A36-896F-470D-A0C1-CECE2DA8B73D}"/>
              </a:ext>
            </a:extLst>
          </p:cNvPr>
          <p:cNvSpPr/>
          <p:nvPr/>
        </p:nvSpPr>
        <p:spPr bwMode="auto">
          <a:xfrm>
            <a:off x="10370064" y="2152757"/>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DA2A6915-EBA0-46B4-82C0-D8DC3DB4AB3E}"/>
              </a:ext>
            </a:extLst>
          </p:cNvPr>
          <p:cNvSpPr/>
          <p:nvPr/>
        </p:nvSpPr>
        <p:spPr bwMode="auto">
          <a:xfrm>
            <a:off x="9928704" y="249020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ABE636AE-ED79-4D5A-B669-B7F7A5DA7994}"/>
              </a:ext>
            </a:extLst>
          </p:cNvPr>
          <p:cNvSpPr/>
          <p:nvPr/>
        </p:nvSpPr>
        <p:spPr bwMode="auto">
          <a:xfrm>
            <a:off x="10821425" y="3138426"/>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927D1359-AE21-45EC-9711-0286A9213680}"/>
              </a:ext>
            </a:extLst>
          </p:cNvPr>
          <p:cNvSpPr/>
          <p:nvPr/>
        </p:nvSpPr>
        <p:spPr bwMode="auto">
          <a:xfrm>
            <a:off x="9248990" y="29843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1070E9C5-55C6-4659-8C46-C3629C65DE09}"/>
              </a:ext>
            </a:extLst>
          </p:cNvPr>
          <p:cNvSpPr/>
          <p:nvPr/>
        </p:nvSpPr>
        <p:spPr bwMode="auto">
          <a:xfrm>
            <a:off x="9897445" y="3283790"/>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E02C2D65-23E8-4D62-B7FE-9A1D02503AF3}"/>
              </a:ext>
            </a:extLst>
          </p:cNvPr>
          <p:cNvSpPr/>
          <p:nvPr/>
        </p:nvSpPr>
        <p:spPr bwMode="auto">
          <a:xfrm>
            <a:off x="9217792" y="3439379"/>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27FCF2AE-B2AC-48DB-B0BB-AD8F73E0617A}"/>
              </a:ext>
            </a:extLst>
          </p:cNvPr>
          <p:cNvSpPr/>
          <p:nvPr/>
        </p:nvSpPr>
        <p:spPr bwMode="auto">
          <a:xfrm>
            <a:off x="10294349" y="274013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6" name="Group 85">
            <a:extLst>
              <a:ext uri="{FF2B5EF4-FFF2-40B4-BE49-F238E27FC236}">
                <a16:creationId xmlns:a16="http://schemas.microsoft.com/office/drawing/2014/main" id="{E182E9DD-C50F-4F37-AD71-32D37AC32E12}"/>
              </a:ext>
            </a:extLst>
          </p:cNvPr>
          <p:cNvGrpSpPr/>
          <p:nvPr/>
        </p:nvGrpSpPr>
        <p:grpSpPr>
          <a:xfrm>
            <a:off x="5377434" y="2632912"/>
            <a:ext cx="3034157" cy="2943754"/>
            <a:chOff x="5833854" y="1190095"/>
            <a:chExt cx="3034157" cy="2943754"/>
          </a:xfrm>
          <a:solidFill>
            <a:srgbClr val="FFC000"/>
          </a:solidFill>
        </p:grpSpPr>
        <p:sp>
          <p:nvSpPr>
            <p:cNvPr id="87" name="Oval 86">
              <a:extLst>
                <a:ext uri="{FF2B5EF4-FFF2-40B4-BE49-F238E27FC236}">
                  <a16:creationId xmlns:a16="http://schemas.microsoft.com/office/drawing/2014/main" id="{CC76A259-03A8-407A-9A1F-2CF0237BA6C9}"/>
                </a:ext>
              </a:extLst>
            </p:cNvPr>
            <p:cNvSpPr/>
            <p:nvPr/>
          </p:nvSpPr>
          <p:spPr bwMode="auto">
            <a:xfrm>
              <a:off x="5833854" y="1190095"/>
              <a:ext cx="3034157" cy="2943754"/>
            </a:xfrm>
            <a:prstGeom prst="ellipse">
              <a:avLst/>
            </a:prstGeom>
            <a:gradFill>
              <a:gsLst>
                <a:gs pos="100000">
                  <a:schemeClr val="accent4"/>
                </a:gs>
                <a:gs pos="59000">
                  <a:schemeClr val="accent3"/>
                </a:gs>
                <a:gs pos="16000">
                  <a:schemeClr val="accent1"/>
                </a:gs>
              </a:gsLst>
              <a:lin ang="36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effectLst/>
                  <a:uLnTx/>
                  <a:uFillTx/>
                  <a:latin typeface="Segoe UI Semibold"/>
                  <a:ea typeface="Segoe UI" pitchFamily="34" charset="0"/>
                  <a:cs typeface="Segoe UI" pitchFamily="34" charset="0"/>
                </a:rPr>
                <a:t>Video Game Enemy</a:t>
              </a:r>
            </a:p>
          </p:txBody>
        </p:sp>
        <p:sp>
          <p:nvSpPr>
            <p:cNvPr id="88" name="TextBox 87">
              <a:extLst>
                <a:ext uri="{FF2B5EF4-FFF2-40B4-BE49-F238E27FC236}">
                  <a16:creationId xmlns:a16="http://schemas.microsoft.com/office/drawing/2014/main" id="{91A67818-2883-46DC-8CB5-FC1C56F08608}"/>
                </a:ext>
              </a:extLst>
            </p:cNvPr>
            <p:cNvSpPr txBox="1"/>
            <p:nvPr/>
          </p:nvSpPr>
          <p:spPr>
            <a:xfrm>
              <a:off x="6141258" y="2569533"/>
              <a:ext cx="685800" cy="646331"/>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X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Y pos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Z pos</a:t>
              </a:r>
            </a:p>
          </p:txBody>
        </p:sp>
        <p:sp>
          <p:nvSpPr>
            <p:cNvPr id="89" name="TextBox 88">
              <a:extLst>
                <a:ext uri="{FF2B5EF4-FFF2-40B4-BE49-F238E27FC236}">
                  <a16:creationId xmlns:a16="http://schemas.microsoft.com/office/drawing/2014/main" id="{23398953-D498-435D-B95E-E4997C50A422}"/>
                </a:ext>
              </a:extLst>
            </p:cNvPr>
            <p:cNvSpPr txBox="1"/>
            <p:nvPr/>
          </p:nvSpPr>
          <p:spPr>
            <a:xfrm>
              <a:off x="7597140" y="2463587"/>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Difficulty</a:t>
              </a:r>
            </a:p>
          </p:txBody>
        </p:sp>
        <p:sp>
          <p:nvSpPr>
            <p:cNvPr id="90" name="TextBox 89">
              <a:extLst>
                <a:ext uri="{FF2B5EF4-FFF2-40B4-BE49-F238E27FC236}">
                  <a16:creationId xmlns:a16="http://schemas.microsoft.com/office/drawing/2014/main" id="{E89AEE59-C3C8-453E-BEF7-58BD5A5F7EC3}"/>
                </a:ext>
              </a:extLst>
            </p:cNvPr>
            <p:cNvSpPr txBox="1"/>
            <p:nvPr/>
          </p:nvSpPr>
          <p:spPr>
            <a:xfrm>
              <a:off x="7597140" y="3138279"/>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Weapons</a:t>
              </a:r>
            </a:p>
          </p:txBody>
        </p:sp>
        <p:sp>
          <p:nvSpPr>
            <p:cNvPr id="92" name="TextBox 91">
              <a:extLst>
                <a:ext uri="{FF2B5EF4-FFF2-40B4-BE49-F238E27FC236}">
                  <a16:creationId xmlns:a16="http://schemas.microsoft.com/office/drawing/2014/main" id="{D67E3494-AC79-4759-9EF7-E8ECB586787C}"/>
                </a:ext>
              </a:extLst>
            </p:cNvPr>
            <p:cNvSpPr txBox="1"/>
            <p:nvPr/>
          </p:nvSpPr>
          <p:spPr>
            <a:xfrm>
              <a:off x="6931382" y="3475624"/>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Attack( )</a:t>
              </a:r>
            </a:p>
          </p:txBody>
        </p:sp>
        <p:sp>
          <p:nvSpPr>
            <p:cNvPr id="93" name="TextBox 92">
              <a:extLst>
                <a:ext uri="{FF2B5EF4-FFF2-40B4-BE49-F238E27FC236}">
                  <a16:creationId xmlns:a16="http://schemas.microsoft.com/office/drawing/2014/main" id="{A5B92CA5-B003-4592-92EF-8BCEB132127E}"/>
                </a:ext>
              </a:extLst>
            </p:cNvPr>
            <p:cNvSpPr txBox="1"/>
            <p:nvPr/>
          </p:nvSpPr>
          <p:spPr>
            <a:xfrm>
              <a:off x="6931382" y="2800933"/>
              <a:ext cx="839102" cy="21544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gradFill>
                    <a:gsLst>
                      <a:gs pos="2917">
                        <a:srgbClr val="000000"/>
                      </a:gs>
                      <a:gs pos="30000">
                        <a:srgbClr val="000000"/>
                      </a:gs>
                    </a:gsLst>
                    <a:lin ang="5400000" scaled="0"/>
                  </a:gradFill>
                  <a:effectLst/>
                  <a:uLnTx/>
                  <a:uFillTx/>
                  <a:latin typeface="Segoe UI Semibold"/>
                </a:rPr>
                <a:t>Spawn( )</a:t>
              </a:r>
            </a:p>
          </p:txBody>
        </p:sp>
      </p:grpSp>
      <p:sp>
        <p:nvSpPr>
          <p:cNvPr id="94" name="Oval 93">
            <a:extLst>
              <a:ext uri="{FF2B5EF4-FFF2-40B4-BE49-F238E27FC236}">
                <a16:creationId xmlns:a16="http://schemas.microsoft.com/office/drawing/2014/main" id="{DB4028C8-1A50-42D5-B33D-47F391484187}"/>
              </a:ext>
            </a:extLst>
          </p:cNvPr>
          <p:cNvSpPr/>
          <p:nvPr/>
        </p:nvSpPr>
        <p:spPr bwMode="auto">
          <a:xfrm>
            <a:off x="9258283" y="2190168"/>
            <a:ext cx="241246" cy="234058"/>
          </a:xfrm>
          <a:prstGeom prst="ellipse">
            <a:avLst/>
          </a:prstGeom>
          <a:gradFill>
            <a:gsLst>
              <a:gs pos="100000">
                <a:schemeClr val="accent4"/>
              </a:gs>
              <a:gs pos="61000">
                <a:schemeClr val="accent3"/>
              </a:gs>
              <a:gs pos="16000">
                <a:schemeClr val="accent1"/>
              </a:gs>
            </a:gsLst>
            <a:lin ang="27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C13D7E69-905F-4D92-812B-6938261DF89F}"/>
              </a:ext>
            </a:extLst>
          </p:cNvPr>
          <p:cNvSpPr/>
          <p:nvPr/>
        </p:nvSpPr>
        <p:spPr>
          <a:xfrm>
            <a:off x="5058825" y="6393379"/>
            <a:ext cx="5609175" cy="369332"/>
          </a:xfrm>
          <a:prstGeom prst="rect">
            <a:avLst/>
          </a:prstGeom>
        </p:spPr>
        <p:txBody>
          <a:bodyPr wrap="square">
            <a:spAutoFit/>
          </a:bodyPr>
          <a:lstStyle/>
          <a:p>
            <a:r>
              <a:rPr lang="zh-CN" altLang="en-US" sz="1800" dirty="0">
                <a:solidFill>
                  <a:schemeClr val="bg1"/>
                </a:solidFill>
              </a:rPr>
              <a:t>几乎与 </a:t>
            </a:r>
            <a:r>
              <a:rPr lang="en-US" sz="1800" dirty="0">
                <a:solidFill>
                  <a:schemeClr val="bg1"/>
                </a:solidFill>
              </a:rPr>
              <a:t>Service Fabric Reliable Actors </a:t>
            </a:r>
            <a:r>
              <a:rPr lang="zh-CN" altLang="en-US" sz="1800" dirty="0">
                <a:solidFill>
                  <a:schemeClr val="bg1"/>
                </a:solidFill>
              </a:rPr>
              <a:t>相同</a:t>
            </a:r>
            <a:endParaRPr lang="en-US" sz="1800" dirty="0">
              <a:solidFill>
                <a:schemeClr val="bg1"/>
              </a:solidFill>
            </a:endParaRPr>
          </a:p>
        </p:txBody>
      </p:sp>
    </p:spTree>
    <p:extLst>
      <p:ext uri="{BB962C8B-B14F-4D97-AF65-F5344CB8AC3E}">
        <p14:creationId xmlns:p14="http://schemas.microsoft.com/office/powerpoint/2010/main" val="2973467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2.59259E-6 L -2.70833E-6 0.03773 " pathEditMode="relative" rAng="0" ptsTypes="AA">
                                      <p:cBhvr>
                                        <p:cTn id="9" dur="750" spd="-100000" fill="hold"/>
                                        <p:tgtEl>
                                          <p:spTgt spid="5"/>
                                        </p:tgtEl>
                                        <p:attrNameLst>
                                          <p:attrName>ppt_x</p:attrName>
                                          <p:attrName>ppt_y</p:attrName>
                                        </p:attrNameLst>
                                      </p:cBhvr>
                                      <p:rCtr x="0" y="1875"/>
                                    </p:animMotion>
                                  </p:childTnLst>
                                </p:cTn>
                              </p:par>
                              <p:par>
                                <p:cTn id="10" presetID="10" presetClass="entr" presetSubtype="0" fill="hold" grpId="0" nodeType="with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500"/>
                                        <p:tgtEl>
                                          <p:spTgt spid="156"/>
                                        </p:tgtEl>
                                      </p:cBhvr>
                                    </p:animEffect>
                                  </p:childTnLst>
                                </p:cTn>
                              </p:par>
                              <p:par>
                                <p:cTn id="13" presetID="42" presetClass="path" presetSubtype="0" decel="100000" fill="hold" grpId="1" nodeType="withEffect">
                                  <p:stCondLst>
                                    <p:cond delay="0"/>
                                  </p:stCondLst>
                                  <p:childTnLst>
                                    <p:animMotion origin="layout" path="M 4.16667E-6 -1.11111E-6 L 4.16667E-6 0.03773 " pathEditMode="relative" rAng="0" ptsTypes="AA">
                                      <p:cBhvr>
                                        <p:cTn id="14" dur="750" spd="-100000" fill="hold"/>
                                        <p:tgtEl>
                                          <p:spTgt spid="156"/>
                                        </p:tgtEl>
                                        <p:attrNameLst>
                                          <p:attrName>ppt_x</p:attrName>
                                          <p:attrName>ppt_y</p:attrName>
                                        </p:attrNameLst>
                                      </p:cBhvr>
                                      <p:rCtr x="0" y="1875"/>
                                    </p:animMotion>
                                  </p:childTnLst>
                                </p:cTn>
                              </p:par>
                              <p:par>
                                <p:cTn id="15" presetID="10"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42" presetClass="path" presetSubtype="0" decel="100000" fill="hold" grpId="1" nodeType="withEffect">
                                  <p:stCondLst>
                                    <p:cond delay="0"/>
                                  </p:stCondLst>
                                  <p:childTnLst>
                                    <p:animMotion origin="layout" path="M 3.95833E-6 -1.11111E-6 L 3.95833E-6 0.03773 " pathEditMode="relative" rAng="0" ptsTypes="AA">
                                      <p:cBhvr>
                                        <p:cTn id="19" dur="750" spd="-100000" fill="hold"/>
                                        <p:tgtEl>
                                          <p:spTgt spid="30"/>
                                        </p:tgtEl>
                                        <p:attrNameLst>
                                          <p:attrName>ppt_x</p:attrName>
                                          <p:attrName>ppt_y</p:attrName>
                                        </p:attrNameLst>
                                      </p:cBhvr>
                                      <p:rCtr x="0" y="1875"/>
                                    </p:animMotion>
                                  </p:childTnLst>
                                </p:cTn>
                              </p:par>
                              <p:par>
                                <p:cTn id="20" presetID="10" presetClass="entr" presetSubtype="0" fill="hold" nodeType="withEffect">
                                  <p:stCondLst>
                                    <p:cond delay="2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42" presetClass="path" presetSubtype="0" decel="100000" fill="hold" nodeType="withEffect">
                                  <p:stCondLst>
                                    <p:cond delay="200"/>
                                  </p:stCondLst>
                                  <p:childTnLst>
                                    <p:animMotion origin="layout" path="M 1.04167E-6 3.33333E-6 L 1.04167E-6 0.03773 " pathEditMode="relative" rAng="0" ptsTypes="AA">
                                      <p:cBhvr>
                                        <p:cTn id="24" dur="750" spd="-100000" fill="hold"/>
                                        <p:tgtEl>
                                          <p:spTgt spid="2"/>
                                        </p:tgtEl>
                                        <p:attrNameLst>
                                          <p:attrName>ppt_x</p:attrName>
                                          <p:attrName>ppt_y</p:attrName>
                                        </p:attrNameLst>
                                      </p:cBhvr>
                                      <p:rCtr x="0" y="1875"/>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fade">
                                      <p:cBhvr>
                                        <p:cTn id="29" dur="500"/>
                                        <p:tgtEl>
                                          <p:spTgt spid="86"/>
                                        </p:tgtEl>
                                      </p:cBhvr>
                                    </p:animEffect>
                                  </p:childTnLst>
                                </p:cTn>
                              </p:par>
                              <p:par>
                                <p:cTn id="30" presetID="42" presetClass="path" presetSubtype="0" decel="100000" fill="hold" nodeType="withEffect">
                                  <p:stCondLst>
                                    <p:cond delay="0"/>
                                  </p:stCondLst>
                                  <p:childTnLst>
                                    <p:animMotion origin="layout" path="M 4.16667E-6 -1.11111E-6 L 4.16667E-6 0.03773 " pathEditMode="relative" rAng="0" ptsTypes="AA">
                                      <p:cBhvr>
                                        <p:cTn id="31" dur="750" spd="-100000" fill="hold"/>
                                        <p:tgtEl>
                                          <p:spTgt spid="86"/>
                                        </p:tgtEl>
                                        <p:attrNameLst>
                                          <p:attrName>ppt_x</p:attrName>
                                          <p:attrName>ppt_y</p:attrName>
                                        </p:attrNameLst>
                                      </p:cBhvr>
                                      <p:rCtr x="0" y="1875"/>
                                    </p:animMotion>
                                  </p:childTnLst>
                                </p:cTn>
                              </p:par>
                              <p:par>
                                <p:cTn id="32" presetID="10" presetClass="entr" presetSubtype="0" fill="hold" grpId="0" nodeType="withEffect">
                                  <p:stCondLst>
                                    <p:cond delay="25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decel="100000" fill="hold" grpId="1" nodeType="withEffect">
                                  <p:stCondLst>
                                    <p:cond delay="200"/>
                                  </p:stCondLst>
                                  <p:childTnLst>
                                    <p:animMotion origin="layout" path="M 4.16667E-6 -1.11111E-6 L 4.16667E-6 0.03773 " pathEditMode="relative" rAng="0" ptsTypes="AA">
                                      <p:cBhvr>
                                        <p:cTn id="36" dur="750" spd="-100000" fill="hold"/>
                                        <p:tgtEl>
                                          <p:spTgt spid="70"/>
                                        </p:tgtEl>
                                        <p:attrNameLst>
                                          <p:attrName>ppt_x</p:attrName>
                                          <p:attrName>ppt_y</p:attrName>
                                        </p:attrNameLst>
                                      </p:cBhvr>
                                      <p:rCtr x="0" y="1875"/>
                                    </p:animMotion>
                                  </p:childTnLst>
                                </p:cTn>
                              </p:par>
                              <p:par>
                                <p:cTn id="37" presetID="22" presetClass="entr" presetSubtype="4" fill="hold" grpId="0" nodeType="withEffect">
                                  <p:stCondLst>
                                    <p:cond delay="20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500"/>
                                        <p:tgtEl>
                                          <p:spTgt spid="71"/>
                                        </p:tgtEl>
                                      </p:cBhvr>
                                    </p:animEffect>
                                  </p:childTnLst>
                                </p:cTn>
                              </p:par>
                              <p:par>
                                <p:cTn id="63" presetID="42" presetClass="path" presetSubtype="0" decel="100000" fill="hold" grpId="1" nodeType="withEffect">
                                  <p:stCondLst>
                                    <p:cond delay="0"/>
                                  </p:stCondLst>
                                  <p:childTnLst>
                                    <p:animMotion origin="layout" path="M 4.16667E-6 -1.11111E-6 L 4.16667E-6 0.03773 " pathEditMode="relative" rAng="0" ptsTypes="AA">
                                      <p:cBhvr>
                                        <p:cTn id="64" dur="750" spd="-100000" fill="hold"/>
                                        <p:tgtEl>
                                          <p:spTgt spid="71"/>
                                        </p:tgtEl>
                                        <p:attrNameLst>
                                          <p:attrName>ppt_x</p:attrName>
                                          <p:attrName>ppt_y</p:attrName>
                                        </p:attrNameLst>
                                      </p:cBhvr>
                                      <p:rCtr x="0" y="1875"/>
                                    </p:animMotion>
                                  </p:childTnLst>
                                </p:cTn>
                              </p:par>
                              <p:par>
                                <p:cTn id="65" presetID="10" presetClass="entr" presetSubtype="0" fill="hold" grpId="0" nodeType="withEffect">
                                  <p:stCondLst>
                                    <p:cond delay="20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par>
                                <p:cTn id="68" presetID="10" presetClass="entr" presetSubtype="0" fill="hold" grpId="0" nodeType="withEffect">
                                  <p:stCondLst>
                                    <p:cond delay="25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30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35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childTnLst>
                                </p:cTn>
                              </p:par>
                              <p:par>
                                <p:cTn id="77" presetID="10" presetClass="entr" presetSubtype="0" fill="hold" grpId="0" nodeType="withEffect">
                                  <p:stCondLst>
                                    <p:cond delay="400"/>
                                  </p:stCondLst>
                                  <p:childTnLst>
                                    <p:set>
                                      <p:cBhvr>
                                        <p:cTn id="78" dur="1" fill="hold">
                                          <p:stCondLst>
                                            <p:cond delay="0"/>
                                          </p:stCondLst>
                                        </p:cTn>
                                        <p:tgtEl>
                                          <p:spTgt spid="82"/>
                                        </p:tgtEl>
                                        <p:attrNameLst>
                                          <p:attrName>style.visibility</p:attrName>
                                        </p:attrNameLst>
                                      </p:cBhvr>
                                      <p:to>
                                        <p:strVal val="visible"/>
                                      </p:to>
                                    </p:set>
                                    <p:animEffect transition="in" filter="fade">
                                      <p:cBhvr>
                                        <p:cTn id="79" dur="500"/>
                                        <p:tgtEl>
                                          <p:spTgt spid="82"/>
                                        </p:tgtEl>
                                      </p:cBhvr>
                                    </p:animEffect>
                                  </p:childTnLst>
                                </p:cTn>
                              </p:par>
                              <p:par>
                                <p:cTn id="80" presetID="10" presetClass="entr" presetSubtype="0" fill="hold" grpId="0" nodeType="withEffect">
                                  <p:stCondLst>
                                    <p:cond delay="45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2" nodeType="clickEffect">
                                  <p:stCondLst>
                                    <p:cond delay="0"/>
                                  </p:stCondLst>
                                  <p:childTnLst>
                                    <p:animEffect transition="out" filter="wipe(up)">
                                      <p:cBhvr>
                                        <p:cTn id="89" dur="500"/>
                                        <p:tgtEl>
                                          <p:spTgt spid="70"/>
                                        </p:tgtEl>
                                      </p:cBhvr>
                                    </p:animEffect>
                                    <p:set>
                                      <p:cBhvr>
                                        <p:cTn id="90" dur="1" fill="hold">
                                          <p:stCondLst>
                                            <p:cond delay="499"/>
                                          </p:stCondLst>
                                        </p:cTn>
                                        <p:tgtEl>
                                          <p:spTgt spid="70"/>
                                        </p:tgtEl>
                                        <p:attrNameLst>
                                          <p:attrName>style.visibility</p:attrName>
                                        </p:attrNameLst>
                                      </p:cBhvr>
                                      <p:to>
                                        <p:strVal val="hidden"/>
                                      </p:to>
                                    </p:set>
                                  </p:childTnLst>
                                </p:cTn>
                              </p:par>
                              <p:par>
                                <p:cTn id="91" presetID="22" presetClass="exit" presetSubtype="1" fill="hold" grpId="1" nodeType="withEffect">
                                  <p:stCondLst>
                                    <p:cond delay="0"/>
                                  </p:stCondLst>
                                  <p:childTnLst>
                                    <p:animEffect transition="out" filter="wipe(up)">
                                      <p:cBhvr>
                                        <p:cTn id="92" dur="500"/>
                                        <p:tgtEl>
                                          <p:spTgt spid="16"/>
                                        </p:tgtEl>
                                      </p:cBhvr>
                                    </p:animEffect>
                                    <p:set>
                                      <p:cBhvr>
                                        <p:cTn id="93" dur="1" fill="hold">
                                          <p:stCondLst>
                                            <p:cond delay="499"/>
                                          </p:stCondLst>
                                        </p:cTn>
                                        <p:tgtEl>
                                          <p:spTgt spid="16"/>
                                        </p:tgtEl>
                                        <p:attrNameLst>
                                          <p:attrName>style.visibility</p:attrName>
                                        </p:attrNameLst>
                                      </p:cBhvr>
                                      <p:to>
                                        <p:strVal val="hidden"/>
                                      </p:to>
                                    </p:set>
                                  </p:childTnLst>
                                </p:cTn>
                              </p:par>
                            </p:childTnLst>
                          </p:cTn>
                        </p:par>
                        <p:par>
                          <p:cTn id="94" fill="hold">
                            <p:stCondLst>
                              <p:cond delay="500"/>
                            </p:stCondLst>
                            <p:childTnLst>
                              <p:par>
                                <p:cTn id="95" presetID="42" presetClass="path" presetSubtype="0" accel="50000" decel="50000" fill="hold" grpId="1" nodeType="afterEffect">
                                  <p:stCondLst>
                                    <p:cond delay="0"/>
                                  </p:stCondLst>
                                  <p:childTnLst>
                                    <p:animMotion origin="layout" path="M 3.33333E-6 1.48148E-6 L -0.02969 0.38958 " pathEditMode="relative" rAng="0" ptsTypes="AA">
                                      <p:cBhvr>
                                        <p:cTn id="96" dur="1250" fill="hold"/>
                                        <p:tgtEl>
                                          <p:spTgt spid="77"/>
                                        </p:tgtEl>
                                        <p:attrNameLst>
                                          <p:attrName>ppt_x</p:attrName>
                                          <p:attrName>ppt_y</p:attrName>
                                        </p:attrNameLst>
                                      </p:cBhvr>
                                      <p:rCtr x="-1484" y="19468"/>
                                    </p:animMotion>
                                  </p:childTnLst>
                                </p:cTn>
                              </p:par>
                              <p:par>
                                <p:cTn id="97" presetID="42" presetClass="path" presetSubtype="0" accel="50000" decel="50000" fill="hold" grpId="1" nodeType="withEffect">
                                  <p:stCondLst>
                                    <p:cond delay="0"/>
                                  </p:stCondLst>
                                  <p:childTnLst>
                                    <p:animMotion origin="layout" path="M -8.33333E-7 -2.59259E-6 L -0.00443 0.54283 " pathEditMode="relative" rAng="0" ptsTypes="AA">
                                      <p:cBhvr>
                                        <p:cTn id="98" dur="1250" fill="hold"/>
                                        <p:tgtEl>
                                          <p:spTgt spid="94"/>
                                        </p:tgtEl>
                                        <p:attrNameLst>
                                          <p:attrName>ppt_x</p:attrName>
                                          <p:attrName>ppt_y</p:attrName>
                                        </p:attrNameLst>
                                      </p:cBhvr>
                                      <p:rCtr x="-221" y="27130"/>
                                    </p:animMotion>
                                  </p:childTnLst>
                                </p:cTn>
                              </p:par>
                              <p:par>
                                <p:cTn id="99" presetID="42" presetClass="path" presetSubtype="0" accel="50000" decel="50000" fill="hold" grpId="1" nodeType="withEffect">
                                  <p:stCondLst>
                                    <p:cond delay="0"/>
                                  </p:stCondLst>
                                  <p:childTnLst>
                                    <p:animMotion origin="layout" path="M 1.25E-6 -2.59259E-6 L 0.08138 0.41991 " pathEditMode="relative" rAng="0" ptsTypes="AA">
                                      <p:cBhvr>
                                        <p:cTn id="100" dur="1250" fill="hold"/>
                                        <p:tgtEl>
                                          <p:spTgt spid="78"/>
                                        </p:tgtEl>
                                        <p:attrNameLst>
                                          <p:attrName>ppt_x</p:attrName>
                                          <p:attrName>ppt_y</p:attrName>
                                        </p:attrNameLst>
                                      </p:cBhvr>
                                      <p:rCtr x="4062" y="20995"/>
                                    </p:animMotion>
                                  </p:childTnLst>
                                </p:cTn>
                              </p:par>
                              <p:par>
                                <p:cTn id="101" presetID="42" presetClass="path" presetSubtype="0" accel="50000" decel="50000" fill="hold" grpId="1" nodeType="withEffect">
                                  <p:stCondLst>
                                    <p:cond delay="0"/>
                                  </p:stCondLst>
                                  <p:childTnLst>
                                    <p:animMotion origin="layout" path="M 3.95833E-6 2.96296E-6 L 3.95833E-6 0.25 " pathEditMode="relative" rAng="0" ptsTypes="AA">
                                      <p:cBhvr>
                                        <p:cTn id="102" dur="1250" fill="hold"/>
                                        <p:tgtEl>
                                          <p:spTgt spid="79"/>
                                        </p:tgtEl>
                                        <p:attrNameLst>
                                          <p:attrName>ppt_x</p:attrName>
                                          <p:attrName>ppt_y</p:attrName>
                                        </p:attrNameLst>
                                      </p:cBhvr>
                                      <p:rCtr x="0" y="12500"/>
                                    </p:animMotion>
                                  </p:childTnLst>
                                </p:cTn>
                              </p:par>
                              <p:par>
                                <p:cTn id="103" presetID="42" presetClass="path" presetSubtype="0" accel="50000" decel="50000" fill="hold" grpId="1" nodeType="withEffect">
                                  <p:stCondLst>
                                    <p:cond delay="0"/>
                                  </p:stCondLst>
                                  <p:childTnLst>
                                    <p:animMotion origin="layout" path="M 4.16667E-7 -3.33333E-6 L 0.00469 0.2169 " pathEditMode="relative" rAng="0" ptsTypes="AA">
                                      <p:cBhvr>
                                        <p:cTn id="104" dur="1250" fill="hold"/>
                                        <p:tgtEl>
                                          <p:spTgt spid="80"/>
                                        </p:tgtEl>
                                        <p:attrNameLst>
                                          <p:attrName>ppt_x</p:attrName>
                                          <p:attrName>ppt_y</p:attrName>
                                        </p:attrNameLst>
                                      </p:cBhvr>
                                      <p:rCtr x="234" y="10833"/>
                                    </p:animMotion>
                                  </p:childTnLst>
                                </p:cTn>
                              </p:par>
                              <p:par>
                                <p:cTn id="105" presetID="42" presetClass="path" presetSubtype="0" accel="50000" decel="50000" fill="hold" grpId="1" nodeType="withEffect">
                                  <p:stCondLst>
                                    <p:cond delay="0"/>
                                  </p:stCondLst>
                                  <p:childTnLst>
                                    <p:animMotion origin="layout" path="M -4.79167E-6 -3.33333E-6 L 0.00704 0.26968 " pathEditMode="relative" rAng="0" ptsTypes="AA">
                                      <p:cBhvr>
                                        <p:cTn id="106" dur="1250" fill="hold"/>
                                        <p:tgtEl>
                                          <p:spTgt spid="81"/>
                                        </p:tgtEl>
                                        <p:attrNameLst>
                                          <p:attrName>ppt_x</p:attrName>
                                          <p:attrName>ppt_y</p:attrName>
                                        </p:attrNameLst>
                                      </p:cBhvr>
                                      <p:rCtr x="352" y="13472"/>
                                    </p:animMotion>
                                  </p:childTnLst>
                                </p:cTn>
                              </p:par>
                              <p:par>
                                <p:cTn id="107" presetID="42" presetClass="path" presetSubtype="0" accel="50000" decel="50000" fill="hold" grpId="1" nodeType="withEffect">
                                  <p:stCondLst>
                                    <p:cond delay="0"/>
                                  </p:stCondLst>
                                  <p:childTnLst>
                                    <p:animMotion origin="layout" path="M 3.125E-6 3.33333E-6 L 0.0332 0.23889 " pathEditMode="relative" rAng="0" ptsTypes="AA">
                                      <p:cBhvr>
                                        <p:cTn id="108" dur="1250" fill="hold"/>
                                        <p:tgtEl>
                                          <p:spTgt spid="83"/>
                                        </p:tgtEl>
                                        <p:attrNameLst>
                                          <p:attrName>ppt_x</p:attrName>
                                          <p:attrName>ppt_y</p:attrName>
                                        </p:attrNameLst>
                                      </p:cBhvr>
                                      <p:rCtr x="1654" y="11944"/>
                                    </p:animMotion>
                                  </p:childTnLst>
                                </p:cTn>
                              </p:par>
                              <p:par>
                                <p:cTn id="109" presetID="42" presetClass="path" presetSubtype="0" accel="50000" decel="50000" fill="hold" grpId="1" nodeType="withEffect">
                                  <p:stCondLst>
                                    <p:cond delay="0"/>
                                  </p:stCondLst>
                                  <p:childTnLst>
                                    <p:animMotion origin="layout" path="M 4.58333E-6 1.48148E-6 L 0.00533 0.23264 " pathEditMode="relative" rAng="0" ptsTypes="AA">
                                      <p:cBhvr>
                                        <p:cTn id="110" dur="1250" fill="hold"/>
                                        <p:tgtEl>
                                          <p:spTgt spid="82"/>
                                        </p:tgtEl>
                                        <p:attrNameLst>
                                          <p:attrName>ppt_x</p:attrName>
                                          <p:attrName>ppt_y</p:attrName>
                                        </p:attrNameLst>
                                      </p:cBhvr>
                                      <p:rCtr x="260" y="1162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70" grpId="0" animBg="1"/>
      <p:bldP spid="70" grpId="1" animBg="1"/>
      <p:bldP spid="70" grpId="2" animBg="1"/>
      <p:bldP spid="16" grpId="0" animBg="1"/>
      <p:bldP spid="16" grpId="1" animBg="1"/>
      <p:bldP spid="5" grpId="0"/>
      <p:bldP spid="5" grpId="1"/>
      <p:bldP spid="30" grpId="0" animBg="1"/>
      <p:bldP spid="30" grpId="1" animBg="1"/>
      <p:bldP spid="71" grpId="0" animBg="1"/>
      <p:bldP spid="71" grpId="1" animBg="1"/>
      <p:bldP spid="72" grpId="0" animBg="1"/>
      <p:bldP spid="73" grpId="0" animBg="1"/>
      <p:bldP spid="74" grpId="0" animBg="1"/>
      <p:bldP spid="75" grpId="0" animBg="1"/>
      <p:bldP spid="76" grpId="0"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94" grpId="0" animBg="1"/>
      <p:bldP spid="94" grpId="1"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pr Logic Apps Designer">
            <a:extLst>
              <a:ext uri="{FF2B5EF4-FFF2-40B4-BE49-F238E27FC236}">
                <a16:creationId xmlns:a16="http://schemas.microsoft.com/office/drawing/2014/main" id="{9888D7EC-8604-43FC-91F8-99F3048C95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Dapr Logic Apps Designer">
            <a:extLst>
              <a:ext uri="{FF2B5EF4-FFF2-40B4-BE49-F238E27FC236}">
                <a16:creationId xmlns:a16="http://schemas.microsoft.com/office/drawing/2014/main" id="{2CF0BCE9-A97D-47B9-B516-7AD06957059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8" descr="Image result for Logic App logo">
            <a:extLst>
              <a:ext uri="{FF2B5EF4-FFF2-40B4-BE49-F238E27FC236}">
                <a16:creationId xmlns:a16="http://schemas.microsoft.com/office/drawing/2014/main" id="{C576F0FC-6254-487E-8C0B-B2641AA4E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435" y="341604"/>
            <a:ext cx="833900" cy="6148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A close up of a sign&#10;&#10;Description generated with very high confidence">
            <a:extLst>
              <a:ext uri="{FF2B5EF4-FFF2-40B4-BE49-F238E27FC236}">
                <a16:creationId xmlns:a16="http://schemas.microsoft.com/office/drawing/2014/main" id="{D96DBE17-E559-4EB9-9DF5-BDED6B9447D9}"/>
              </a:ext>
            </a:extLst>
          </p:cNvPr>
          <p:cNvPicPr>
            <a:picLocks noChangeAspect="1"/>
          </p:cNvPicPr>
          <p:nvPr/>
        </p:nvPicPr>
        <p:blipFill>
          <a:blip r:embed="rId4"/>
          <a:stretch>
            <a:fillRect/>
          </a:stretch>
        </p:blipFill>
        <p:spPr>
          <a:xfrm>
            <a:off x="8704290" y="249959"/>
            <a:ext cx="1087673" cy="798148"/>
          </a:xfrm>
          <a:prstGeom prst="rect">
            <a:avLst/>
          </a:prstGeom>
        </p:spPr>
      </p:pic>
      <p:sp>
        <p:nvSpPr>
          <p:cNvPr id="13" name="Title 12">
            <a:extLst>
              <a:ext uri="{FF2B5EF4-FFF2-40B4-BE49-F238E27FC236}">
                <a16:creationId xmlns:a16="http://schemas.microsoft.com/office/drawing/2014/main" id="{66BCB65A-28E2-4A45-AB91-CCF55F7CD2CD}"/>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Workflows</a:t>
            </a:r>
            <a:br>
              <a:rPr lang="en-US" dirty="0"/>
            </a:br>
            <a:r>
              <a:rPr lang="en-US" sz="2000" spc="0" dirty="0">
                <a:solidFill>
                  <a:schemeClr val="accent1"/>
                </a:solidFill>
              </a:rPr>
              <a:t>Activate Logic Apps workflows from </a:t>
            </a:r>
            <a:r>
              <a:rPr lang="en-US" sz="2000" spc="0" dirty="0" err="1">
                <a:solidFill>
                  <a:schemeClr val="accent1"/>
                </a:solidFill>
              </a:rPr>
              <a:t>Dapr</a:t>
            </a:r>
            <a:endParaRPr lang="en-US" sz="2000" spc="0" dirty="0">
              <a:solidFill>
                <a:schemeClr val="accent1"/>
              </a:solidFill>
            </a:endParaRPr>
          </a:p>
        </p:txBody>
      </p:sp>
      <p:grpSp>
        <p:nvGrpSpPr>
          <p:cNvPr id="18" name="Group 17">
            <a:extLst>
              <a:ext uri="{FF2B5EF4-FFF2-40B4-BE49-F238E27FC236}">
                <a16:creationId xmlns:a16="http://schemas.microsoft.com/office/drawing/2014/main" id="{D26E818B-C015-4822-8AB1-86039AF0DC51}"/>
              </a:ext>
              <a:ext uri="{C183D7F6-B498-43B3-948B-1728B52AA6E4}">
                <adec:decorative xmlns:adec="http://schemas.microsoft.com/office/drawing/2017/decorative" val="1"/>
              </a:ext>
            </a:extLst>
          </p:cNvPr>
          <p:cNvGrpSpPr/>
          <p:nvPr/>
        </p:nvGrpSpPr>
        <p:grpSpPr>
          <a:xfrm>
            <a:off x="6907549" y="1460999"/>
            <a:ext cx="5034882" cy="4527296"/>
            <a:chOff x="7941029" y="2452432"/>
            <a:chExt cx="3956164" cy="3604196"/>
          </a:xfrm>
        </p:grpSpPr>
        <p:sp>
          <p:nvSpPr>
            <p:cNvPr id="17" name="Rectangle 16">
              <a:extLst>
                <a:ext uri="{FF2B5EF4-FFF2-40B4-BE49-F238E27FC236}">
                  <a16:creationId xmlns:a16="http://schemas.microsoft.com/office/drawing/2014/main" id="{651AAABE-B870-454E-913D-775784B8165C}"/>
                </a:ext>
              </a:extLst>
            </p:cNvPr>
            <p:cNvSpPr/>
            <p:nvPr/>
          </p:nvSpPr>
          <p:spPr bwMode="auto">
            <a:xfrm>
              <a:off x="7941029" y="2452432"/>
              <a:ext cx="3956164" cy="3604196"/>
            </a:xfrm>
            <a:prstGeom prst="rect">
              <a:avLst/>
            </a:prstGeom>
            <a:solidFill>
              <a:schemeClr val="bg1"/>
            </a:solidFill>
            <a:ln>
              <a:noFill/>
              <a:headEnd type="none" w="med" len="med"/>
              <a:tailEnd type="none" w="med" len="med"/>
            </a:ln>
            <a:effectLst>
              <a:glow rad="63500">
                <a:schemeClr val="accent2">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 screenshot of a social media post&#10;&#10;Description automatically generated">
              <a:extLst>
                <a:ext uri="{FF2B5EF4-FFF2-40B4-BE49-F238E27FC236}">
                  <a16:creationId xmlns:a16="http://schemas.microsoft.com/office/drawing/2014/main" id="{F3BFCF50-272F-49DE-B426-30A5EBB6DDDC}"/>
                </a:ext>
              </a:extLst>
            </p:cNvPr>
            <p:cNvPicPr>
              <a:picLocks noChangeAspect="1"/>
            </p:cNvPicPr>
            <p:nvPr/>
          </p:nvPicPr>
          <p:blipFill rotWithShape="1">
            <a:blip r:embed="rId5">
              <a:extLst>
                <a:ext uri="{28A0092B-C50C-407E-A947-70E740481C1C}">
                  <a14:useLocalDpi xmlns:a14="http://schemas.microsoft.com/office/drawing/2010/main" val="0"/>
                </a:ext>
              </a:extLst>
            </a:blip>
            <a:srcRect r="32669" b="83822"/>
            <a:stretch/>
          </p:blipFill>
          <p:spPr>
            <a:xfrm>
              <a:off x="7941029" y="2452432"/>
              <a:ext cx="3956164" cy="506990"/>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28B9D05D-E197-4525-A7D8-B6EBE0175169}"/>
                </a:ext>
              </a:extLst>
            </p:cNvPr>
            <p:cNvPicPr>
              <a:picLocks noChangeAspect="1"/>
            </p:cNvPicPr>
            <p:nvPr/>
          </p:nvPicPr>
          <p:blipFill rotWithShape="1">
            <a:blip r:embed="rId5">
              <a:extLst>
                <a:ext uri="{28A0092B-C50C-407E-A947-70E740481C1C}">
                  <a14:useLocalDpi xmlns:a14="http://schemas.microsoft.com/office/drawing/2010/main" val="0"/>
                </a:ext>
              </a:extLst>
            </a:blip>
            <a:srcRect l="44958" t="17569"/>
            <a:stretch/>
          </p:blipFill>
          <p:spPr>
            <a:xfrm>
              <a:off x="7941029" y="2896780"/>
              <a:ext cx="3956164" cy="3159848"/>
            </a:xfrm>
            <a:prstGeom prst="rect">
              <a:avLst/>
            </a:prstGeom>
          </p:spPr>
        </p:pic>
      </p:grpSp>
      <p:sp>
        <p:nvSpPr>
          <p:cNvPr id="16" name="TextBox 15">
            <a:extLst>
              <a:ext uri="{FF2B5EF4-FFF2-40B4-BE49-F238E27FC236}">
                <a16:creationId xmlns:a16="http://schemas.microsoft.com/office/drawing/2014/main" id="{C319567F-8F55-43CC-B961-9A502225819E}"/>
              </a:ext>
            </a:extLst>
          </p:cNvPr>
          <p:cNvSpPr txBox="1"/>
          <p:nvPr/>
        </p:nvSpPr>
        <p:spPr>
          <a:xfrm>
            <a:off x="588263" y="1460999"/>
            <a:ext cx="6169376" cy="4331827"/>
          </a:xfrm>
          <a:prstGeom prst="rect">
            <a:avLst/>
          </a:prstGeom>
          <a:noFill/>
        </p:spPr>
        <p:txBody>
          <a:bodyPr wrap="square" anchor="t">
            <a:spAutoFit/>
          </a:bodyPr>
          <a:lstStyle/>
          <a:p>
            <a:pPr>
              <a:lnSpc>
                <a:spcPct val="107000"/>
              </a:lnSpc>
              <a:spcBef>
                <a:spcPts val="200"/>
              </a:spcBef>
            </a:pPr>
            <a:r>
              <a:rPr lang="en-US" sz="2000" dirty="0">
                <a:ea typeface="Yu Mincho"/>
                <a:cs typeface="Times New Roman"/>
              </a:rPr>
              <a:t>Many enterprise use workflows for their business applications</a:t>
            </a:r>
          </a:p>
          <a:p>
            <a:pPr>
              <a:lnSpc>
                <a:spcPct val="107000"/>
              </a:lnSpc>
              <a:spcBef>
                <a:spcPts val="200"/>
              </a:spcBef>
            </a:pPr>
            <a:endParaRPr lang="en-US" sz="2000" dirty="0">
              <a:ea typeface="Yu Mincho"/>
              <a:cs typeface="Times New Roman"/>
            </a:endParaRPr>
          </a:p>
          <a:p>
            <a:pPr>
              <a:lnSpc>
                <a:spcPct val="107000"/>
              </a:lnSpc>
              <a:spcBef>
                <a:spcPts val="200"/>
              </a:spcBef>
            </a:pPr>
            <a:r>
              <a:rPr lang="en-US" sz="2000" dirty="0">
                <a:ea typeface="Yu Mincho"/>
                <a:cs typeface="Times New Roman"/>
              </a:rPr>
              <a:t>Run Logic Apps workflows from:</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input bindings</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invoke over </a:t>
            </a:r>
            <a:r>
              <a:rPr lang="en-US" sz="2000" dirty="0" err="1">
                <a:ea typeface="Yu Mincho"/>
                <a:cs typeface="Times New Roman"/>
              </a:rPr>
              <a:t>gRPC</a:t>
            </a:r>
            <a:r>
              <a:rPr lang="en-US" sz="2000" dirty="0">
                <a:ea typeface="Yu Mincho"/>
                <a:cs typeface="Times New Roman"/>
              </a:rPr>
              <a:t>/HTTP</a:t>
            </a:r>
          </a:p>
          <a:p>
            <a:pPr>
              <a:lnSpc>
                <a:spcPct val="107000"/>
              </a:lnSpc>
              <a:spcBef>
                <a:spcPts val="1800"/>
              </a:spcBef>
            </a:pPr>
            <a:r>
              <a:rPr lang="en-US" sz="2000" dirty="0">
                <a:ea typeface="Yu Mincho"/>
                <a:cs typeface="Times New Roman"/>
              </a:rPr>
              <a:t>Gain built-in </a:t>
            </a:r>
            <a:r>
              <a:rPr lang="en-US" sz="2000" dirty="0" err="1">
                <a:ea typeface="Yu Mincho"/>
                <a:cs typeface="Times New Roman"/>
              </a:rPr>
              <a:t>Dapr</a:t>
            </a:r>
            <a:r>
              <a:rPr lang="en-US" sz="2000" dirty="0">
                <a:ea typeface="Yu Mincho"/>
                <a:cs typeface="Times New Roman"/>
              </a:rPr>
              <a:t> tracing, metrics, and </a:t>
            </a:r>
            <a:r>
              <a:rPr lang="en-US" sz="2000" dirty="0" err="1">
                <a:ea typeface="Yu Mincho"/>
                <a:cs typeface="Times New Roman"/>
              </a:rPr>
              <a:t>mTLS</a:t>
            </a:r>
            <a:endParaRPr lang="en-US" sz="2000" dirty="0">
              <a:ea typeface="Yu Mincho"/>
              <a:cs typeface="Times New Roman"/>
            </a:endParaRPr>
          </a:p>
          <a:p>
            <a:pPr>
              <a:lnSpc>
                <a:spcPct val="107000"/>
              </a:lnSpc>
              <a:spcBef>
                <a:spcPts val="1800"/>
              </a:spcBef>
            </a:pPr>
            <a:r>
              <a:rPr lang="en-US" sz="2000" dirty="0">
                <a:ea typeface="Yu Mincho"/>
                <a:cs typeface="Times New Roman"/>
              </a:rPr>
              <a:t>Future investments in:</a:t>
            </a:r>
          </a:p>
          <a:p>
            <a:pPr marL="800083" lvl="1" indent="-342900">
              <a:lnSpc>
                <a:spcPct val="107000"/>
              </a:lnSpc>
              <a:spcBef>
                <a:spcPts val="200"/>
              </a:spcBef>
              <a:buFont typeface="Arial" panose="020B0604020202020204" pitchFamily="34" charset="0"/>
              <a:buChar char="•"/>
            </a:pPr>
            <a:r>
              <a:rPr lang="en-US" sz="2000" dirty="0" err="1">
                <a:ea typeface="Yu Mincho"/>
                <a:cs typeface="Times New Roman"/>
              </a:rPr>
              <a:t>Dapr</a:t>
            </a:r>
            <a:r>
              <a:rPr lang="en-US" sz="2000" dirty="0">
                <a:ea typeface="Yu Mincho"/>
                <a:cs typeface="Times New Roman"/>
              </a:rPr>
              <a:t> state management for Logic Apps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Azure managed Logic App connectors</a:t>
            </a:r>
          </a:p>
          <a:p>
            <a:pPr marL="800083" lvl="1" indent="-342900">
              <a:lnSpc>
                <a:spcPct val="107000"/>
              </a:lnSpc>
              <a:spcBef>
                <a:spcPts val="200"/>
              </a:spcBef>
              <a:buFont typeface="Arial" panose="020B0604020202020204" pitchFamily="34" charset="0"/>
              <a:buChar char="•"/>
            </a:pPr>
            <a:r>
              <a:rPr lang="en-US" sz="2000" dirty="0">
                <a:ea typeface="Yu Mincho"/>
                <a:cs typeface="Times New Roman"/>
              </a:rPr>
              <a:t>Other workflow runtimes</a:t>
            </a:r>
          </a:p>
        </p:txBody>
      </p:sp>
    </p:spTree>
    <p:extLst>
      <p:ext uri="{BB962C8B-B14F-4D97-AF65-F5344CB8AC3E}">
        <p14:creationId xmlns:p14="http://schemas.microsoft.com/office/powerpoint/2010/main" val="404953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C561C-18FF-4429-A07F-7EDE22A5532D}"/>
              </a:ext>
            </a:extLst>
          </p:cNvPr>
          <p:cNvSpPr txBox="1"/>
          <p:nvPr/>
        </p:nvSpPr>
        <p:spPr>
          <a:xfrm>
            <a:off x="361559" y="304902"/>
            <a:ext cx="3937296" cy="230832"/>
          </a:xfrm>
          <a:prstGeom prst="rect">
            <a:avLst/>
          </a:prstGeom>
          <a:noFill/>
        </p:spPr>
        <p:txBody>
          <a:bodyPr wrap="none" rtlCol="0" anchor="t">
            <a:spAutoFit/>
          </a:bodyPr>
          <a:lstStyle/>
          <a:p>
            <a:pPr lvl="0">
              <a:defRPr/>
            </a:pPr>
            <a:r>
              <a:rPr lang="en-US" sz="900" spc="300">
                <a:solidFill>
                  <a:prstClr val="white"/>
                </a:solidFill>
                <a:latin typeface="Segoe UI" panose="020B0502040204020203" pitchFamily="34" charset="0"/>
                <a:cs typeface="Segoe UI" panose="020B0502040204020203" pitchFamily="34" charset="0"/>
              </a:rPr>
              <a:t>&lt;CATEGORY NAME&gt; [Mn] CATEGORY REVIEW</a:t>
            </a:r>
          </a:p>
        </p:txBody>
      </p:sp>
      <p:pic>
        <p:nvPicPr>
          <p:cNvPr id="8" name="Picture 2" descr="Image result for functions logo">
            <a:extLst>
              <a:ext uri="{FF2B5EF4-FFF2-40B4-BE49-F238E27FC236}">
                <a16:creationId xmlns:a16="http://schemas.microsoft.com/office/drawing/2014/main" id="{3F31392D-8988-47A5-BD76-D863E7A5A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179" y="518466"/>
            <a:ext cx="954182" cy="7369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A close up of a sign&#10;&#10;Description generated with very high confidence">
            <a:extLst>
              <a:ext uri="{FF2B5EF4-FFF2-40B4-BE49-F238E27FC236}">
                <a16:creationId xmlns:a16="http://schemas.microsoft.com/office/drawing/2014/main" id="{9023BF45-9A8A-4A91-B95C-8EEFC30960C5}"/>
              </a:ext>
            </a:extLst>
          </p:cNvPr>
          <p:cNvPicPr>
            <a:picLocks noChangeAspect="1"/>
          </p:cNvPicPr>
          <p:nvPr/>
        </p:nvPicPr>
        <p:blipFill>
          <a:blip r:embed="rId4"/>
          <a:stretch>
            <a:fillRect/>
          </a:stretch>
        </p:blipFill>
        <p:spPr>
          <a:xfrm>
            <a:off x="8925579" y="474565"/>
            <a:ext cx="1122439" cy="824762"/>
          </a:xfrm>
          <a:prstGeom prst="rect">
            <a:avLst/>
          </a:prstGeom>
        </p:spPr>
      </p:pic>
      <p:sp>
        <p:nvSpPr>
          <p:cNvPr id="2" name="Title 1">
            <a:extLst>
              <a:ext uri="{FF2B5EF4-FFF2-40B4-BE49-F238E27FC236}">
                <a16:creationId xmlns:a16="http://schemas.microsoft.com/office/drawing/2014/main" id="{882183B0-C626-4323-93A1-0D0DDA372FC4}"/>
              </a:ext>
            </a:extLst>
          </p:cNvPr>
          <p:cNvSpPr>
            <a:spLocks noGrp="1"/>
          </p:cNvSpPr>
          <p:nvPr>
            <p:ph type="title"/>
          </p:nvPr>
        </p:nvSpPr>
        <p:spPr>
          <a:xfrm>
            <a:off x="588963" y="457200"/>
            <a:ext cx="11017250" cy="861774"/>
          </a:xfrm>
        </p:spPr>
        <p:txBody>
          <a:bodyPr>
            <a:normAutofit fontScale="90000"/>
          </a:bodyPr>
          <a:lstStyle/>
          <a:p>
            <a:r>
              <a:rPr lang="en-US" dirty="0" err="1"/>
              <a:t>Dapr</a:t>
            </a:r>
            <a:r>
              <a:rPr lang="en-US" dirty="0"/>
              <a:t> Functions Extension</a:t>
            </a:r>
            <a:br>
              <a:rPr lang="en-US" dirty="0"/>
            </a:br>
            <a:r>
              <a:rPr lang="en-US" sz="2000" spc="0" dirty="0" err="1">
                <a:solidFill>
                  <a:schemeClr val="accent1"/>
                </a:solidFill>
              </a:rPr>
              <a:t>Dapr</a:t>
            </a:r>
            <a:r>
              <a:rPr lang="en-US" sz="2000" spc="0" dirty="0">
                <a:solidFill>
                  <a:schemeClr val="accent1"/>
                </a:solidFill>
              </a:rPr>
              <a:t> extension for Functions that uses </a:t>
            </a:r>
            <a:r>
              <a:rPr lang="en-US" sz="2000" spc="0" dirty="0" err="1">
                <a:solidFill>
                  <a:schemeClr val="accent1"/>
                </a:solidFill>
              </a:rPr>
              <a:t>Dapr</a:t>
            </a:r>
            <a:r>
              <a:rPr lang="en-US" sz="2000" spc="0" dirty="0">
                <a:solidFill>
                  <a:schemeClr val="accent1"/>
                </a:solidFill>
              </a:rPr>
              <a:t> building blocks</a:t>
            </a:r>
          </a:p>
        </p:txBody>
      </p:sp>
      <p:sp>
        <p:nvSpPr>
          <p:cNvPr id="7" name="Content Placeholder 6">
            <a:extLst>
              <a:ext uri="{FF2B5EF4-FFF2-40B4-BE49-F238E27FC236}">
                <a16:creationId xmlns:a16="http://schemas.microsoft.com/office/drawing/2014/main" id="{9BC24A72-5D93-4EF4-8891-9611BE98179E}"/>
              </a:ext>
            </a:extLst>
          </p:cNvPr>
          <p:cNvSpPr>
            <a:spLocks noGrp="1"/>
          </p:cNvSpPr>
          <p:nvPr>
            <p:ph sz="quarter" idx="10"/>
          </p:nvPr>
        </p:nvSpPr>
        <p:spPr>
          <a:xfrm>
            <a:off x="584200" y="1435100"/>
            <a:ext cx="11018838" cy="4833938"/>
          </a:xfrm>
        </p:spPr>
        <p:txBody>
          <a:bodyPr/>
          <a:lstStyle/>
          <a:p>
            <a:r>
              <a:rPr lang="en-US" dirty="0"/>
              <a:t>Bring </a:t>
            </a:r>
            <a:r>
              <a:rPr lang="en-US" dirty="0" err="1"/>
              <a:t>Dapr</a:t>
            </a:r>
            <a:r>
              <a:rPr lang="en-US" dirty="0"/>
              <a:t> capabilities to Azure Functions developers running on Kubernetes and IoT Edge</a:t>
            </a:r>
          </a:p>
          <a:p>
            <a:r>
              <a:rPr lang="en-US" dirty="0"/>
              <a:t>Extension for Functions Bindings/Triggers enables:</a:t>
            </a:r>
          </a:p>
          <a:p>
            <a:pPr lvl="1"/>
            <a:r>
              <a:rPr lang="en-US" dirty="0"/>
              <a:t>Access to </a:t>
            </a:r>
            <a:r>
              <a:rPr lang="en-US" dirty="0" err="1"/>
              <a:t>Dapr</a:t>
            </a:r>
            <a:r>
              <a:rPr lang="en-US" dirty="0"/>
              <a:t> state stores</a:t>
            </a:r>
          </a:p>
          <a:p>
            <a:pPr lvl="1"/>
            <a:r>
              <a:rPr lang="en-US" dirty="0"/>
              <a:t>Function to Function invocation using </a:t>
            </a:r>
            <a:r>
              <a:rPr lang="en-US" dirty="0" err="1"/>
              <a:t>Dapr</a:t>
            </a:r>
            <a:r>
              <a:rPr lang="en-US" dirty="0"/>
              <a:t> service invocation</a:t>
            </a:r>
          </a:p>
          <a:p>
            <a:pPr lvl="1"/>
            <a:r>
              <a:rPr lang="en-US" dirty="0"/>
              <a:t>Pub/sub between Functions using </a:t>
            </a:r>
            <a:r>
              <a:rPr lang="en-US" dirty="0" err="1"/>
              <a:t>Dapr</a:t>
            </a:r>
            <a:r>
              <a:rPr lang="en-US" dirty="0"/>
              <a:t> pub/sub</a:t>
            </a:r>
          </a:p>
          <a:p>
            <a:pPr lvl="1"/>
            <a:r>
              <a:rPr lang="en-US" dirty="0"/>
              <a:t>Access secrets using </a:t>
            </a:r>
            <a:r>
              <a:rPr lang="en-US" dirty="0" err="1"/>
              <a:t>Dapr</a:t>
            </a:r>
            <a:r>
              <a:rPr lang="en-US" dirty="0"/>
              <a:t> secrets </a:t>
            </a:r>
            <a:r>
              <a:rPr lang="en-US" dirty="0" err="1"/>
              <a:t>api</a:t>
            </a:r>
            <a:endParaRPr lang="en-US" dirty="0"/>
          </a:p>
          <a:p>
            <a:pPr lvl="1"/>
            <a:r>
              <a:rPr lang="en-US" dirty="0"/>
              <a:t>Interact with resources with </a:t>
            </a:r>
            <a:r>
              <a:rPr lang="en-US" dirty="0" err="1"/>
              <a:t>Dapr</a:t>
            </a:r>
            <a:r>
              <a:rPr lang="en-US" dirty="0"/>
              <a:t> input triggers/bindings</a:t>
            </a:r>
          </a:p>
        </p:txBody>
      </p:sp>
    </p:spTree>
    <p:extLst>
      <p:ext uri="{BB962C8B-B14F-4D97-AF65-F5344CB8AC3E}">
        <p14:creationId xmlns:p14="http://schemas.microsoft.com/office/powerpoint/2010/main" val="105647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52D4B5A-CCA7-4C6D-8C41-2C4BB3543677}"/>
              </a:ext>
            </a:extLst>
          </p:cNvPr>
          <p:cNvSpPr/>
          <p:nvPr/>
        </p:nvSpPr>
        <p:spPr>
          <a:xfrm>
            <a:off x="269662" y="206058"/>
            <a:ext cx="8159745" cy="498598"/>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err="1">
                <a:solidFill>
                  <a:schemeClr val="tx1">
                    <a:lumMod val="85000"/>
                    <a:lumOff val="15000"/>
                  </a:schemeClr>
                </a:solidFill>
                <a:latin typeface="Segoe UI Semibold"/>
              </a:rPr>
              <a:t>Dapr</a:t>
            </a:r>
            <a:r>
              <a:rPr lang="en-US" sz="3600" dirty="0">
                <a:solidFill>
                  <a:schemeClr val="tx1">
                    <a:lumMod val="85000"/>
                    <a:lumOff val="15000"/>
                  </a:schemeClr>
                </a:solidFill>
                <a:latin typeface="Segoe UI Semibold"/>
              </a:rPr>
              <a:t> </a:t>
            </a:r>
            <a:r>
              <a:rPr lang="zh-CN" altLang="en-US" sz="3600" dirty="0">
                <a:solidFill>
                  <a:schemeClr val="tx1">
                    <a:lumMod val="85000"/>
                    <a:lumOff val="15000"/>
                  </a:schemeClr>
                </a:solidFill>
                <a:latin typeface="Segoe UI Semibold"/>
              </a:rPr>
              <a:t>是如何运行的</a:t>
            </a:r>
          </a:p>
        </p:txBody>
      </p:sp>
      <p:grpSp>
        <p:nvGrpSpPr>
          <p:cNvPr id="3" name="Group 2">
            <a:extLst>
              <a:ext uri="{FF2B5EF4-FFF2-40B4-BE49-F238E27FC236}">
                <a16:creationId xmlns:a16="http://schemas.microsoft.com/office/drawing/2014/main" id="{654A5107-ACBD-4C4F-B5BA-3264D06396BB}"/>
              </a:ext>
            </a:extLst>
          </p:cNvPr>
          <p:cNvGrpSpPr/>
          <p:nvPr/>
        </p:nvGrpSpPr>
        <p:grpSpPr>
          <a:xfrm>
            <a:off x="6616215" y="660393"/>
            <a:ext cx="5284056" cy="5990520"/>
            <a:chOff x="6616215" y="660393"/>
            <a:chExt cx="5284056" cy="5990520"/>
          </a:xfrm>
        </p:grpSpPr>
        <p:sp>
          <p:nvSpPr>
            <p:cNvPr id="76" name="Freeform: Shape 23">
              <a:extLst>
                <a:ext uri="{FF2B5EF4-FFF2-40B4-BE49-F238E27FC236}">
                  <a16:creationId xmlns:a16="http://schemas.microsoft.com/office/drawing/2014/main" id="{67F5D032-8A56-2249-8D98-AF3BC594B0F7}"/>
                </a:ext>
              </a:extLst>
            </p:cNvPr>
            <p:cNvSpPr/>
            <p:nvPr/>
          </p:nvSpPr>
          <p:spPr>
            <a:xfrm>
              <a:off x="6616215" y="660393"/>
              <a:ext cx="5284055"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Kubernetes</a:t>
              </a:r>
            </a:p>
          </p:txBody>
        </p:sp>
        <p:sp>
          <p:nvSpPr>
            <p:cNvPr id="22" name="TextBox 21">
              <a:extLst>
                <a:ext uri="{FF2B5EF4-FFF2-40B4-BE49-F238E27FC236}">
                  <a16:creationId xmlns:a16="http://schemas.microsoft.com/office/drawing/2014/main" id="{191C04A0-E60F-5749-9867-8E48F5F9E604}"/>
                </a:ext>
              </a:extLst>
            </p:cNvPr>
            <p:cNvSpPr txBox="1"/>
            <p:nvPr/>
          </p:nvSpPr>
          <p:spPr>
            <a:xfrm>
              <a:off x="6616216" y="1018602"/>
              <a:ext cx="5284055" cy="5632311"/>
            </a:xfrm>
            <a:prstGeom prst="rect">
              <a:avLst/>
            </a:prstGeom>
            <a:solidFill>
              <a:schemeClr val="bg1">
                <a:lumMod val="95000"/>
              </a:schemeClr>
            </a:solidFill>
          </p:spPr>
          <p:txBody>
            <a:bodyPr wrap="square" rtlCol="0">
              <a:spAutoFit/>
            </a:bodyPr>
            <a:lstStyle/>
            <a:p>
              <a:r>
                <a:rPr lang="en-US" dirty="0" err="1">
                  <a:solidFill>
                    <a:schemeClr val="tx1">
                      <a:lumMod val="85000"/>
                      <a:lumOff val="15000"/>
                    </a:schemeClr>
                  </a:solidFill>
                  <a:latin typeface="Courier" pitchFamily="2" charset="0"/>
                </a:rPr>
                <a:t>apiVersion</a:t>
              </a:r>
              <a:r>
                <a:rPr lang="en-US" dirty="0">
                  <a:solidFill>
                    <a:schemeClr val="tx1">
                      <a:lumMod val="85000"/>
                      <a:lumOff val="15000"/>
                    </a:schemeClr>
                  </a:solidFill>
                  <a:latin typeface="Courier" pitchFamily="2" charset="0"/>
                </a:rPr>
                <a:t>: apps/v1</a:t>
              </a:r>
            </a:p>
            <a:p>
              <a:r>
                <a:rPr lang="en-US" dirty="0">
                  <a:solidFill>
                    <a:schemeClr val="tx1">
                      <a:lumMod val="85000"/>
                      <a:lumOff val="15000"/>
                    </a:schemeClr>
                  </a:solidFill>
                  <a:latin typeface="Courier" pitchFamily="2" charset="0"/>
                </a:rPr>
                <a:t>kind: Deployment</a:t>
              </a:r>
            </a:p>
            <a:p>
              <a:r>
                <a:rPr lang="en-US" dirty="0">
                  <a:solidFill>
                    <a:schemeClr val="tx1">
                      <a:lumMod val="85000"/>
                      <a:lumOff val="15000"/>
                    </a:schemeClr>
                  </a:solidFill>
                  <a:latin typeface="Courier" pitchFamily="2" charset="0"/>
                </a:rPr>
                <a:t>metadata:</a:t>
              </a:r>
            </a:p>
            <a:p>
              <a:r>
                <a:rPr lang="en-US" dirty="0">
                  <a:solidFill>
                    <a:schemeClr val="tx1">
                      <a:lumMod val="85000"/>
                      <a:lumOff val="15000"/>
                    </a:schemeClr>
                  </a:solidFill>
                  <a:latin typeface="Courier" pitchFamily="2" charset="0"/>
                </a:rPr>
                <a:t>  name: my-app</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spec:</a:t>
              </a:r>
            </a:p>
            <a:p>
              <a:r>
                <a:rPr lang="en-US" dirty="0">
                  <a:solidFill>
                    <a:schemeClr val="tx1">
                      <a:lumMod val="85000"/>
                      <a:lumOff val="15000"/>
                    </a:schemeClr>
                  </a:solidFill>
                  <a:latin typeface="Courier" pitchFamily="2" charset="0"/>
                </a:rPr>
                <a:t>  selector:</a:t>
              </a:r>
            </a:p>
            <a:p>
              <a:r>
                <a:rPr lang="en-US" dirty="0">
                  <a:solidFill>
                    <a:schemeClr val="tx1">
                      <a:lumMod val="85000"/>
                      <a:lumOff val="15000"/>
                    </a:schemeClr>
                  </a:solidFill>
                  <a:latin typeface="Courier" pitchFamily="2" charset="0"/>
                </a:rPr>
                <a:t>    </a:t>
              </a:r>
              <a:r>
                <a:rPr lang="en-US" dirty="0" err="1">
                  <a:solidFill>
                    <a:schemeClr val="tx1">
                      <a:lumMod val="85000"/>
                      <a:lumOff val="15000"/>
                    </a:schemeClr>
                  </a:solidFill>
                  <a:latin typeface="Courier" pitchFamily="2" charset="0"/>
                </a:rPr>
                <a:t>matchLabels</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template:</a:t>
              </a:r>
            </a:p>
            <a:p>
              <a:r>
                <a:rPr lang="en-US" dirty="0">
                  <a:solidFill>
                    <a:schemeClr val="tx1">
                      <a:lumMod val="85000"/>
                      <a:lumOff val="15000"/>
                    </a:schemeClr>
                  </a:solidFill>
                  <a:latin typeface="Courier" pitchFamily="2" charset="0"/>
                </a:rPr>
                <a:t>    metadata:</a:t>
              </a:r>
            </a:p>
            <a:p>
              <a:r>
                <a:rPr lang="en-US" dirty="0">
                  <a:solidFill>
                    <a:schemeClr val="tx1">
                      <a:lumMod val="85000"/>
                      <a:lumOff val="15000"/>
                    </a:schemeClr>
                  </a:solidFill>
                  <a:latin typeface="Courier" pitchFamily="2" charset="0"/>
                </a:rPr>
                <a:t>      labels:</a:t>
              </a:r>
            </a:p>
            <a:p>
              <a:r>
                <a:rPr lang="en-US" dirty="0">
                  <a:solidFill>
                    <a:schemeClr val="tx1">
                      <a:lumMod val="85000"/>
                      <a:lumOff val="15000"/>
                    </a:schemeClr>
                  </a:solidFill>
                  <a:latin typeface="Courier" pitchFamily="2" charset="0"/>
                </a:rPr>
                <a:t>        app: my-app</a:t>
              </a:r>
            </a:p>
            <a:p>
              <a:r>
                <a:rPr lang="en-US" dirty="0">
                  <a:solidFill>
                    <a:schemeClr val="tx1">
                      <a:lumMod val="85000"/>
                      <a:lumOff val="15000"/>
                    </a:schemeClr>
                  </a:solidFill>
                  <a:latin typeface="Courier" pitchFamily="2" charset="0"/>
                </a:rPr>
                <a:t>      </a:t>
              </a:r>
              <a:r>
                <a:rPr lang="en-US" b="1" dirty="0">
                  <a:solidFill>
                    <a:schemeClr val="tx1">
                      <a:lumMod val="85000"/>
                      <a:lumOff val="15000"/>
                    </a:schemeClr>
                  </a:solidFill>
                  <a:latin typeface="Courier" pitchFamily="2" charset="0"/>
                </a:rPr>
                <a:t>annotations:</a:t>
              </a:r>
            </a:p>
            <a:p>
              <a:r>
                <a:rPr lang="en-US" b="1" dirty="0">
                  <a:solidFill>
                    <a:schemeClr val="tx1">
                      <a:lumMod val="85000"/>
                      <a:lumOff val="15000"/>
                    </a:schemeClr>
                  </a:solidFill>
                  <a:latin typeface="Courier" pitchFamily="2" charset="0"/>
                </a:rPr>
                <a:t>        dapr.io/enabled: "true"</a:t>
              </a:r>
            </a:p>
            <a:p>
              <a:r>
                <a:rPr lang="en-US" b="1" dirty="0">
                  <a:solidFill>
                    <a:schemeClr val="tx1">
                      <a:lumMod val="85000"/>
                      <a:lumOff val="15000"/>
                    </a:schemeClr>
                  </a:solidFill>
                  <a:latin typeface="Courier" pitchFamily="2" charset="0"/>
                </a:rPr>
                <a:t>        dapr.io/app-id: "my-appr"</a:t>
              </a:r>
            </a:p>
            <a:p>
              <a:r>
                <a:rPr lang="en-US" b="1" dirty="0">
                  <a:solidFill>
                    <a:schemeClr val="tx1">
                      <a:lumMod val="85000"/>
                      <a:lumOff val="15000"/>
                    </a:schemeClr>
                  </a:solidFill>
                  <a:latin typeface="Courier" pitchFamily="2" charset="0"/>
                </a:rPr>
                <a:t>        dapr.io/app-protocol: ”http"</a:t>
              </a:r>
            </a:p>
            <a:p>
              <a:r>
                <a:rPr lang="en-US" b="1" dirty="0">
                  <a:solidFill>
                    <a:schemeClr val="tx1">
                      <a:lumMod val="85000"/>
                      <a:lumOff val="15000"/>
                    </a:schemeClr>
                  </a:solidFill>
                  <a:latin typeface="Courier" pitchFamily="2" charset="0"/>
                </a:rPr>
                <a:t>        dapr.io/app-port: ”8080”</a:t>
              </a:r>
            </a:p>
            <a:p>
              <a:r>
                <a:rPr lang="en-US" b="1" dirty="0">
                  <a:solidFill>
                    <a:schemeClr val="tx1">
                      <a:lumMod val="85000"/>
                      <a:lumOff val="15000"/>
                    </a:schemeClr>
                  </a:solidFill>
                  <a:latin typeface="Courier" pitchFamily="2" charset="0"/>
                </a:rPr>
                <a:t>…</a:t>
              </a:r>
            </a:p>
          </p:txBody>
        </p:sp>
      </p:grpSp>
      <p:grpSp>
        <p:nvGrpSpPr>
          <p:cNvPr id="2" name="Group 1">
            <a:extLst>
              <a:ext uri="{FF2B5EF4-FFF2-40B4-BE49-F238E27FC236}">
                <a16:creationId xmlns:a16="http://schemas.microsoft.com/office/drawing/2014/main" id="{2C236254-9146-4E70-BC07-D6B3C061E854}"/>
              </a:ext>
            </a:extLst>
          </p:cNvPr>
          <p:cNvGrpSpPr/>
          <p:nvPr/>
        </p:nvGrpSpPr>
        <p:grpSpPr>
          <a:xfrm>
            <a:off x="291728" y="913805"/>
            <a:ext cx="5346297" cy="5738137"/>
            <a:chOff x="6344547" y="820938"/>
            <a:chExt cx="5346297" cy="5738137"/>
          </a:xfrm>
        </p:grpSpPr>
        <p:sp>
          <p:nvSpPr>
            <p:cNvPr id="77" name="Freeform: Shape 23">
              <a:extLst>
                <a:ext uri="{FF2B5EF4-FFF2-40B4-BE49-F238E27FC236}">
                  <a16:creationId xmlns:a16="http://schemas.microsoft.com/office/drawing/2014/main" id="{C6E91DEF-8773-3F47-913B-AEB19913F02A}"/>
                </a:ext>
              </a:extLst>
            </p:cNvPr>
            <p:cNvSpPr/>
            <p:nvPr/>
          </p:nvSpPr>
          <p:spPr>
            <a:xfrm>
              <a:off x="6344547" y="820938"/>
              <a:ext cx="5056313" cy="332399"/>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Segoe UI Semibold"/>
                  <a:ea typeface="+mn-ea"/>
                  <a:cs typeface="+mn-cs"/>
                </a:rPr>
                <a:t>Standalone (self-hosted) </a:t>
              </a:r>
            </a:p>
          </p:txBody>
        </p:sp>
        <p:sp>
          <p:nvSpPr>
            <p:cNvPr id="78" name="TextBox 77">
              <a:extLst>
                <a:ext uri="{FF2B5EF4-FFF2-40B4-BE49-F238E27FC236}">
                  <a16:creationId xmlns:a16="http://schemas.microsoft.com/office/drawing/2014/main" id="{8FDCC09F-6974-D14B-8B50-AE116A330CAB}"/>
                </a:ext>
              </a:extLst>
            </p:cNvPr>
            <p:cNvSpPr txBox="1"/>
            <p:nvPr/>
          </p:nvSpPr>
          <p:spPr>
            <a:xfrm>
              <a:off x="6344547" y="1188062"/>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err="1">
                  <a:solidFill>
                    <a:schemeClr val="tx1">
                      <a:lumMod val="85000"/>
                      <a:lumOff val="15000"/>
                    </a:schemeClr>
                  </a:solidFill>
                  <a:latin typeface="Courier" pitchFamily="2" charset="0"/>
                </a:rPr>
                <a:t>grpc</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50105</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go run </a:t>
              </a:r>
              <a:r>
                <a:rPr lang="en-US" b="1" dirty="0" err="1">
                  <a:solidFill>
                    <a:schemeClr val="tx1">
                      <a:lumMod val="85000"/>
                      <a:lumOff val="15000"/>
                    </a:schemeClr>
                  </a:solidFill>
                  <a:latin typeface="Courier" pitchFamily="2" charset="0"/>
                </a:rPr>
                <a:t>main.go</a:t>
              </a:r>
              <a:endParaRPr lang="en-US" b="1" dirty="0">
                <a:solidFill>
                  <a:schemeClr val="tx1">
                    <a:lumMod val="85000"/>
                    <a:lumOff val="15000"/>
                  </a:schemeClr>
                </a:solidFill>
                <a:latin typeface="Courier" pitchFamily="2" charset="0"/>
              </a:endParaRPr>
            </a:p>
          </p:txBody>
        </p:sp>
        <p:sp>
          <p:nvSpPr>
            <p:cNvPr id="84" name="TextBox 83">
              <a:extLst>
                <a:ext uri="{FF2B5EF4-FFF2-40B4-BE49-F238E27FC236}">
                  <a16:creationId xmlns:a16="http://schemas.microsoft.com/office/drawing/2014/main" id="{CB68DE36-6DB7-184A-B1A8-4A7E2406872C}"/>
                </a:ext>
              </a:extLst>
            </p:cNvPr>
            <p:cNvSpPr txBox="1"/>
            <p:nvPr/>
          </p:nvSpPr>
          <p:spPr>
            <a:xfrm>
              <a:off x="6344547" y="3142755"/>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3000</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dotnet run</a:t>
              </a:r>
            </a:p>
          </p:txBody>
        </p:sp>
        <p:sp>
          <p:nvSpPr>
            <p:cNvPr id="87" name="TextBox 86">
              <a:extLst>
                <a:ext uri="{FF2B5EF4-FFF2-40B4-BE49-F238E27FC236}">
                  <a16:creationId xmlns:a16="http://schemas.microsoft.com/office/drawing/2014/main" id="{F9A78DF7-639B-6848-A9E0-EE496BF58553}"/>
                </a:ext>
              </a:extLst>
            </p:cNvPr>
            <p:cNvSpPr txBox="1"/>
            <p:nvPr/>
          </p:nvSpPr>
          <p:spPr>
            <a:xfrm>
              <a:off x="6344547" y="5081747"/>
              <a:ext cx="5346297" cy="1477328"/>
            </a:xfrm>
            <a:prstGeom prst="rect">
              <a:avLst/>
            </a:prstGeom>
            <a:solidFill>
              <a:schemeClr val="bg1">
                <a:lumMod val="95000"/>
              </a:schemeClr>
            </a:solidFill>
          </p:spPr>
          <p:txBody>
            <a:bodyPr wrap="square" rtlCol="0">
              <a:spAutoFit/>
            </a:bodyPr>
            <a:lstStyle/>
            <a:p>
              <a:r>
                <a:rPr lang="en-US" b="1" dirty="0" err="1">
                  <a:solidFill>
                    <a:schemeClr val="tx1">
                      <a:lumMod val="85000"/>
                      <a:lumOff val="15000"/>
                    </a:schemeClr>
                  </a:solidFill>
                  <a:latin typeface="Courier" pitchFamily="2" charset="0"/>
                </a:rPr>
                <a:t>dapr</a:t>
              </a:r>
              <a:r>
                <a:rPr lang="en-US" b="1" dirty="0">
                  <a:solidFill>
                    <a:schemeClr val="tx1">
                      <a:lumMod val="85000"/>
                      <a:lumOff val="15000"/>
                    </a:schemeClr>
                  </a:solidFill>
                  <a:latin typeface="Courier" pitchFamily="2" charset="0"/>
                </a:rPr>
                <a:t> run </a:t>
              </a:r>
              <a:r>
                <a:rPr lang="en-US" dirty="0">
                  <a:solidFill>
                    <a:schemeClr val="tx1">
                      <a:lumMod val="85000"/>
                      <a:lumOff val="15000"/>
                    </a:schemeClr>
                  </a:solidFill>
                  <a:latin typeface="Courier" pitchFamily="2" charset="0"/>
                </a:rPr>
                <a:t>--app-id </a:t>
              </a:r>
              <a:r>
                <a:rPr lang="en-US" b="1" dirty="0">
                  <a:solidFill>
                    <a:schemeClr val="tx1">
                      <a:lumMod val="85000"/>
                      <a:lumOff val="15000"/>
                    </a:schemeClr>
                  </a:solidFill>
                  <a:latin typeface="Courier" pitchFamily="2" charset="0"/>
                </a:rPr>
                <a:t>my-app </a:t>
              </a:r>
              <a:r>
                <a:rPr lang="en-US" dirty="0">
                  <a:solidFill>
                    <a:schemeClr val="tx1">
                      <a:lumMod val="85000"/>
                      <a:lumOff val="15000"/>
                    </a:schemeClr>
                  </a:solidFill>
                  <a:latin typeface="Courier" pitchFamily="2" charset="0"/>
                </a:rPr>
                <a:t>\</a:t>
              </a:r>
            </a:p>
            <a:p>
              <a:r>
                <a:rPr lang="en-US" dirty="0">
                  <a:solidFill>
                    <a:schemeClr val="tx1">
                      <a:lumMod val="85000"/>
                      <a:lumOff val="15000"/>
                    </a:schemeClr>
                  </a:solidFill>
                  <a:latin typeface="Courier" pitchFamily="2" charset="0"/>
                </a:rPr>
                <a:t>	  --app-protocol </a:t>
              </a:r>
              <a:r>
                <a:rPr lang="en-US" b="1" dirty="0">
                  <a:solidFill>
                    <a:schemeClr val="tx1">
                      <a:lumMod val="85000"/>
                      <a:lumOff val="15000"/>
                    </a:schemeClr>
                  </a:solidFill>
                  <a:latin typeface="Courier" pitchFamily="2" charset="0"/>
                </a:rPr>
                <a:t>http</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--app-port </a:t>
              </a:r>
              <a:r>
                <a:rPr lang="en-US" b="1" dirty="0">
                  <a:solidFill>
                    <a:schemeClr val="tx1">
                      <a:lumMod val="85000"/>
                      <a:lumOff val="15000"/>
                    </a:schemeClr>
                  </a:solidFill>
                  <a:latin typeface="Courier" pitchFamily="2" charset="0"/>
                </a:rPr>
                <a:t>5678</a:t>
              </a:r>
              <a:r>
                <a:rPr lang="en-US" dirty="0">
                  <a:solidFill>
                    <a:schemeClr val="tx1">
                      <a:lumMod val="85000"/>
                      <a:lumOff val="15000"/>
                    </a:schemeClr>
                  </a:solidFill>
                  <a:latin typeface="Courier" pitchFamily="2" charset="0"/>
                </a:rPr>
                <a:t> \</a:t>
              </a:r>
            </a:p>
            <a:p>
              <a:r>
                <a:rPr lang="en-US" dirty="0">
                  <a:solidFill>
                    <a:schemeClr val="tx1">
                      <a:lumMod val="85000"/>
                      <a:lumOff val="15000"/>
                    </a:schemeClr>
                  </a:solidFill>
                  <a:latin typeface="Courier" pitchFamily="2" charset="0"/>
                </a:rPr>
                <a:t>	  --components-path </a:t>
              </a:r>
              <a:r>
                <a:rPr lang="en-US" b="1" dirty="0">
                  <a:solidFill>
                    <a:schemeClr val="tx1">
                      <a:lumMod val="85000"/>
                      <a:lumOff val="15000"/>
                    </a:schemeClr>
                  </a:solidFill>
                  <a:latin typeface="Courier" pitchFamily="2" charset="0"/>
                </a:rPr>
                <a:t>./config </a:t>
              </a:r>
              <a:r>
                <a:rPr lang="en-US" dirty="0">
                  <a:solidFill>
                    <a:schemeClr val="tx1">
                      <a:lumMod val="85000"/>
                      <a:lumOff val="15000"/>
                    </a:schemeClr>
                  </a:solidFill>
                  <a:latin typeface="Courier" pitchFamily="2" charset="0"/>
                </a:rPr>
                <a:t>\</a:t>
              </a:r>
            </a:p>
            <a:p>
              <a:r>
                <a:rPr lang="en-US" b="1" dirty="0">
                  <a:solidFill>
                    <a:schemeClr val="tx1">
                      <a:lumMod val="85000"/>
                      <a:lumOff val="15000"/>
                    </a:schemeClr>
                  </a:solidFill>
                  <a:latin typeface="Courier" pitchFamily="2" charset="0"/>
                </a:rPr>
                <a:t>	  ./my-exe</a:t>
              </a:r>
            </a:p>
          </p:txBody>
        </p:sp>
      </p:grpSp>
    </p:spTree>
    <p:extLst>
      <p:ext uri="{BB962C8B-B14F-4D97-AF65-F5344CB8AC3E}">
        <p14:creationId xmlns:p14="http://schemas.microsoft.com/office/powerpoint/2010/main" val="464436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pic>
        <p:nvPicPr>
          <p:cNvPr id="1026" name="Picture 2" descr="Story image 3">
            <a:extLst>
              <a:ext uri="{FF2B5EF4-FFF2-40B4-BE49-F238E27FC236}">
                <a16:creationId xmlns:a16="http://schemas.microsoft.com/office/drawing/2014/main" id="{C24D2CC5-A1F3-45FF-8AAA-950788D7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508" y="1153552"/>
            <a:ext cx="7191339" cy="42873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4B0CAD-07B0-4028-B602-CA146CC3375C}"/>
              </a:ext>
            </a:extLst>
          </p:cNvPr>
          <p:cNvSpPr txBox="1"/>
          <p:nvPr/>
        </p:nvSpPr>
        <p:spPr>
          <a:xfrm>
            <a:off x="692269" y="5647592"/>
            <a:ext cx="10884379" cy="646331"/>
          </a:xfrm>
          <a:prstGeom prst="rect">
            <a:avLst/>
          </a:prstGeom>
          <a:noFill/>
        </p:spPr>
        <p:txBody>
          <a:bodyPr wrap="square">
            <a:spAutoFit/>
          </a:bodyPr>
          <a:lstStyle/>
          <a:p>
            <a:r>
              <a:rPr lang="en-US" altLang="zh-CN" dirty="0">
                <a:hlinkClick r:id="rId3"/>
              </a:rPr>
              <a:t>https://customers.microsoft.com/en-us/story/1335733425802443016-ignition-group-speeds-development-and-payment-processing-using-dapr-and-azure</a:t>
            </a:r>
            <a:r>
              <a:rPr lang="en-US" altLang="zh-CN" dirty="0"/>
              <a:t> </a:t>
            </a:r>
            <a:endParaRPr lang="zh-CN" altLang="en-US" dirty="0"/>
          </a:p>
        </p:txBody>
      </p:sp>
      <p:sp>
        <p:nvSpPr>
          <p:cNvPr id="7" name="文本框 6">
            <a:extLst>
              <a:ext uri="{FF2B5EF4-FFF2-40B4-BE49-F238E27FC236}">
                <a16:creationId xmlns:a16="http://schemas.microsoft.com/office/drawing/2014/main" id="{F55AF4CE-BFE9-42E0-B9A4-975B2B639119}"/>
              </a:ext>
            </a:extLst>
          </p:cNvPr>
          <p:cNvSpPr txBox="1"/>
          <p:nvPr/>
        </p:nvSpPr>
        <p:spPr>
          <a:xfrm>
            <a:off x="845388" y="1193564"/>
            <a:ext cx="3329797" cy="4247317"/>
          </a:xfrm>
          <a:prstGeom prst="rect">
            <a:avLst/>
          </a:prstGeom>
          <a:noFill/>
        </p:spPr>
        <p:txBody>
          <a:bodyPr wrap="square">
            <a:spAutoFit/>
          </a:bodyPr>
          <a:lstStyle/>
          <a:p>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打造的订单处理软件可以跟踪产品、管理订阅和处理来自各种来源的支付。订单处理涉及许多依赖，有一个采购跟踪机制，这个机制会调用客户订阅，触发会计和计费流程，并确定适当的支付渠道。</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希望微服务能给其工作流逻辑带来好处</a:t>
            </a:r>
            <a:r>
              <a:rPr lang="en-US" altLang="zh-CN" b="0" i="0" dirty="0">
                <a:solidFill>
                  <a:srgbClr val="303030"/>
                </a:solidFill>
                <a:effectLst/>
                <a:latin typeface="Helvetica Neue"/>
              </a:rPr>
              <a:t>——</a:t>
            </a:r>
            <a:r>
              <a:rPr lang="zh-CN" altLang="en-US" b="0" i="0" dirty="0">
                <a:solidFill>
                  <a:srgbClr val="303030"/>
                </a:solidFill>
                <a:effectLst/>
                <a:latin typeface="Helvetica Neue"/>
              </a:rPr>
              <a:t>高可用性、弹性、可扩展性和性能。使用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和 </a:t>
            </a:r>
            <a:r>
              <a:rPr lang="en-US" altLang="zh-CN" b="0" i="0" dirty="0">
                <a:solidFill>
                  <a:srgbClr val="303030"/>
                </a:solidFill>
                <a:effectLst/>
                <a:latin typeface="Helvetica Neue"/>
              </a:rPr>
              <a:t>.NET Core</a:t>
            </a:r>
            <a:r>
              <a:rPr lang="zh-CN" altLang="en-US" b="0" i="0" dirty="0">
                <a:solidFill>
                  <a:srgbClr val="303030"/>
                </a:solidFill>
                <a:effectLst/>
                <a:latin typeface="Helvetica Neue"/>
              </a:rPr>
              <a:t>，</a:t>
            </a:r>
            <a:r>
              <a:rPr lang="en-US" altLang="zh-CN" b="0" i="0" dirty="0">
                <a:solidFill>
                  <a:srgbClr val="303030"/>
                </a:solidFill>
                <a:effectLst/>
                <a:latin typeface="Helvetica Neue"/>
              </a:rPr>
              <a:t>Ignition Group </a:t>
            </a:r>
            <a:r>
              <a:rPr lang="zh-CN" altLang="en-US" b="0" i="0" dirty="0">
                <a:solidFill>
                  <a:srgbClr val="303030"/>
                </a:solidFill>
                <a:effectLst/>
                <a:latin typeface="Helvetica Neue"/>
              </a:rPr>
              <a:t>构建了一个新的、可扩展性更好的、可维护的订单处理和支付系统，该系统目前已在生产中运行。</a:t>
            </a:r>
            <a:endParaRPr lang="zh-CN" altLang="en-US" dirty="0"/>
          </a:p>
        </p:txBody>
      </p:sp>
    </p:spTree>
    <p:extLst>
      <p:ext uri="{BB962C8B-B14F-4D97-AF65-F5344CB8AC3E}">
        <p14:creationId xmlns:p14="http://schemas.microsoft.com/office/powerpoint/2010/main" val="178706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案例</a:t>
            </a:r>
            <a:endParaRPr lang="zh-CN" altLang="en-US" b="0" i="0" dirty="0">
              <a:solidFill>
                <a:srgbClr val="333333"/>
              </a:solidFill>
              <a:effectLst/>
              <a:latin typeface="PingFang SC"/>
            </a:endParaRPr>
          </a:p>
        </p:txBody>
      </p:sp>
      <p:sp>
        <p:nvSpPr>
          <p:cNvPr id="5" name="文本框 4">
            <a:extLst>
              <a:ext uri="{FF2B5EF4-FFF2-40B4-BE49-F238E27FC236}">
                <a16:creationId xmlns:a16="http://schemas.microsoft.com/office/drawing/2014/main" id="{554B0CAD-07B0-4028-B602-CA146CC3375C}"/>
              </a:ext>
            </a:extLst>
          </p:cNvPr>
          <p:cNvSpPr txBox="1"/>
          <p:nvPr/>
        </p:nvSpPr>
        <p:spPr>
          <a:xfrm>
            <a:off x="692269" y="5571153"/>
            <a:ext cx="10964111" cy="646331"/>
          </a:xfrm>
          <a:prstGeom prst="rect">
            <a:avLst/>
          </a:prstGeom>
          <a:noFill/>
        </p:spPr>
        <p:txBody>
          <a:bodyPr wrap="square">
            <a:spAutoFit/>
          </a:bodyPr>
          <a:lstStyle/>
          <a:p>
            <a:r>
              <a:rPr lang="en-US" altLang="zh-CN" dirty="0">
                <a:hlinkClick r:id="rId2"/>
              </a:rPr>
              <a:t>https://customers.microsoft.com/en-us/story/1336089737047375040-zeiss-accelerates-cloud-first-development-on-azure-and-streamlines-order-processing</a:t>
            </a:r>
            <a:r>
              <a:rPr lang="en-US" altLang="zh-CN" dirty="0"/>
              <a:t> </a:t>
            </a:r>
            <a:endParaRPr lang="zh-CN" altLang="en-US" dirty="0"/>
          </a:p>
        </p:txBody>
      </p:sp>
      <p:pic>
        <p:nvPicPr>
          <p:cNvPr id="1028" name="Picture 4" descr="故事图片4">
            <a:extLst>
              <a:ext uri="{FF2B5EF4-FFF2-40B4-BE49-F238E27FC236}">
                <a16:creationId xmlns:a16="http://schemas.microsoft.com/office/drawing/2014/main" id="{C97E8EBC-0F79-48FE-A809-A78E0D9DE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012" y="1496759"/>
            <a:ext cx="6985719" cy="310563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A53C29-3078-408A-AF29-A309AAAF4AE7}"/>
              </a:ext>
            </a:extLst>
          </p:cNvPr>
          <p:cNvSpPr txBox="1"/>
          <p:nvPr/>
        </p:nvSpPr>
        <p:spPr>
          <a:xfrm>
            <a:off x="692269" y="1006146"/>
            <a:ext cx="3735280" cy="4524315"/>
          </a:xfrm>
          <a:prstGeom prst="rect">
            <a:avLst/>
          </a:prstGeom>
          <a:noFill/>
        </p:spPr>
        <p:txBody>
          <a:bodyPr wrap="square">
            <a:spAutoFit/>
          </a:bodyPr>
          <a:lstStyle/>
          <a:p>
            <a:r>
              <a:rPr lang="en-US" altLang="zh-CN" b="0" i="0" dirty="0">
                <a:solidFill>
                  <a:srgbClr val="303030"/>
                </a:solidFill>
                <a:effectLst/>
                <a:latin typeface="Helvetica Neue"/>
              </a:rPr>
              <a:t>ZEISS </a:t>
            </a:r>
            <a:r>
              <a:rPr lang="zh-CN" altLang="en-US" b="0" i="0" dirty="0">
                <a:solidFill>
                  <a:srgbClr val="303030"/>
                </a:solidFill>
                <a:effectLst/>
                <a:latin typeface="Helvetica Neue"/>
              </a:rPr>
              <a:t>面临的挑战是维护和更新一个具有 </a:t>
            </a:r>
            <a:r>
              <a:rPr lang="en-US" altLang="zh-CN" b="0" i="0" dirty="0">
                <a:solidFill>
                  <a:srgbClr val="303030"/>
                </a:solidFill>
                <a:effectLst/>
                <a:latin typeface="Helvetica Neue"/>
              </a:rPr>
              <a:t>20 </a:t>
            </a:r>
            <a:r>
              <a:rPr lang="zh-CN" altLang="en-US" b="0" i="0" dirty="0">
                <a:solidFill>
                  <a:srgbClr val="303030"/>
                </a:solidFill>
                <a:effectLst/>
                <a:latin typeface="Helvetica Neue"/>
              </a:rPr>
              <a:t>年历史的带有硬编码业务规则的后端系统。原来的订单验证和路由解决方案是基于一个具有固定容量的单体架构，开发人员在不直接在系统中重新配置表格的情况下，无法轻松的更新、重新路由或跟踪订单。此外，业务部门无法直接控制其订单处理流程。由于存在大量的系统依赖，变更总是需要代价高昂而耗时的开发人员干预。为了解决这个问题，</a:t>
            </a:r>
            <a:r>
              <a:rPr lang="en-US" altLang="zh-CN" b="0" i="0" dirty="0">
                <a:solidFill>
                  <a:srgbClr val="303030"/>
                </a:solidFill>
                <a:effectLst/>
                <a:latin typeface="Helvetica Neue"/>
              </a:rPr>
              <a:t>ZEISS </a:t>
            </a:r>
            <a:r>
              <a:rPr lang="zh-CN" altLang="en-US" b="0" i="0" dirty="0">
                <a:solidFill>
                  <a:srgbClr val="303030"/>
                </a:solidFill>
                <a:effectLst/>
                <a:latin typeface="Helvetica Neue"/>
              </a:rPr>
              <a:t>使用 </a:t>
            </a:r>
            <a:r>
              <a:rPr lang="en-US" altLang="zh-CN" b="0" i="0" dirty="0">
                <a:solidFill>
                  <a:srgbClr val="303030"/>
                </a:solidFill>
                <a:effectLst/>
                <a:latin typeface="Helvetica Neue"/>
              </a:rPr>
              <a:t>Azure </a:t>
            </a:r>
            <a:r>
              <a:rPr lang="zh-CN" altLang="en-US" b="0" i="0" dirty="0">
                <a:solidFill>
                  <a:srgbClr val="303030"/>
                </a:solidFill>
                <a:effectLst/>
                <a:latin typeface="Helvetica Neue"/>
              </a:rPr>
              <a:t>和 </a:t>
            </a:r>
            <a:r>
              <a:rPr lang="en-US" altLang="zh-CN" b="0" i="0" dirty="0" err="1">
                <a:solidFill>
                  <a:srgbClr val="303030"/>
                </a:solidFill>
                <a:effectLst/>
                <a:latin typeface="Helvetica Neue"/>
              </a:rPr>
              <a:t>Dapr</a:t>
            </a:r>
            <a:r>
              <a:rPr lang="en-US" altLang="zh-CN" b="0" i="0" dirty="0">
                <a:solidFill>
                  <a:srgbClr val="303030"/>
                </a:solidFill>
                <a:effectLst/>
                <a:latin typeface="Helvetica Neue"/>
              </a:rPr>
              <a:t> </a:t>
            </a:r>
            <a:r>
              <a:rPr lang="zh-CN" altLang="en-US" b="0" i="0" dirty="0">
                <a:solidFill>
                  <a:srgbClr val="303030"/>
                </a:solidFill>
                <a:effectLst/>
                <a:latin typeface="Helvetica Neue"/>
              </a:rPr>
              <a:t>开发了一个新的应用程序，可以更快地完成客户订单，同时还加快了开发速度，并改善了公司的业务连续性</a:t>
            </a:r>
            <a:endParaRPr lang="zh-CN" altLang="en-US" dirty="0"/>
          </a:p>
        </p:txBody>
      </p:sp>
    </p:spTree>
    <p:extLst>
      <p:ext uri="{BB962C8B-B14F-4D97-AF65-F5344CB8AC3E}">
        <p14:creationId xmlns:p14="http://schemas.microsoft.com/office/powerpoint/2010/main" val="363206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案例</a:t>
            </a:r>
            <a:r>
              <a:rPr lang="zh-CN" altLang="en-US" dirty="0">
                <a:solidFill>
                  <a:srgbClr val="333333"/>
                </a:solidFill>
                <a:latin typeface="PingFang SC"/>
              </a:rPr>
              <a:t>汇总</a:t>
            </a:r>
            <a:endParaRPr lang="zh-CN" altLang="en-US" b="0" i="0" dirty="0">
              <a:solidFill>
                <a:srgbClr val="333333"/>
              </a:solidFill>
              <a:effectLst/>
              <a:latin typeface="PingFang SC"/>
            </a:endParaRPr>
          </a:p>
        </p:txBody>
      </p:sp>
      <p:sp>
        <p:nvSpPr>
          <p:cNvPr id="7" name="文本框 6">
            <a:extLst>
              <a:ext uri="{FF2B5EF4-FFF2-40B4-BE49-F238E27FC236}">
                <a16:creationId xmlns:a16="http://schemas.microsoft.com/office/drawing/2014/main" id="{8DEACB24-06EA-4EB6-B72D-D34650A5F683}"/>
              </a:ext>
            </a:extLst>
          </p:cNvPr>
          <p:cNvSpPr txBox="1"/>
          <p:nvPr/>
        </p:nvSpPr>
        <p:spPr>
          <a:xfrm>
            <a:off x="3164097" y="5772150"/>
            <a:ext cx="6096000" cy="369332"/>
          </a:xfrm>
          <a:prstGeom prst="rect">
            <a:avLst/>
          </a:prstGeom>
          <a:noFill/>
        </p:spPr>
        <p:txBody>
          <a:bodyPr wrap="square">
            <a:spAutoFit/>
          </a:bodyPr>
          <a:lstStyle/>
          <a:p>
            <a:r>
              <a:rPr lang="en-US" altLang="zh-CN" dirty="0">
                <a:hlinkClick r:id="rId3"/>
              </a:rPr>
              <a:t>https://github.com/dapr/dapr/issues/3169</a:t>
            </a:r>
            <a:r>
              <a:rPr lang="en-US" altLang="zh-CN" dirty="0"/>
              <a:t> </a:t>
            </a:r>
            <a:endParaRPr lang="zh-CN" altLang="en-US" dirty="0"/>
          </a:p>
        </p:txBody>
      </p:sp>
      <p:pic>
        <p:nvPicPr>
          <p:cNvPr id="1026" name="Picture 2" descr="阿里巴巴 的图像结果">
            <a:extLst>
              <a:ext uri="{FF2B5EF4-FFF2-40B4-BE49-F238E27FC236}">
                <a16:creationId xmlns:a16="http://schemas.microsoft.com/office/drawing/2014/main" id="{D8EBEE38-EFDD-42AF-964A-E3CCA9BBE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996950"/>
            <a:ext cx="30861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FF4DFE39-B023-4F4A-AB8B-9180D1C064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1" y="939801"/>
            <a:ext cx="2666999" cy="266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高德 的图像结果">
            <a:extLst>
              <a:ext uri="{FF2B5EF4-FFF2-40B4-BE49-F238E27FC236}">
                <a16:creationId xmlns:a16="http://schemas.microsoft.com/office/drawing/2014/main" id="{A3E6FC3D-0476-4AC7-AF5A-0886C5CEEE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8751" y="1293813"/>
            <a:ext cx="375285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查看源图像">
            <a:extLst>
              <a:ext uri="{FF2B5EF4-FFF2-40B4-BE49-F238E27FC236}">
                <a16:creationId xmlns:a16="http://schemas.microsoft.com/office/drawing/2014/main" id="{2F0ED753-17EF-41B0-995E-ECC9E7459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984625"/>
            <a:ext cx="24765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查看源图像">
            <a:extLst>
              <a:ext uri="{FF2B5EF4-FFF2-40B4-BE49-F238E27FC236}">
                <a16:creationId xmlns:a16="http://schemas.microsoft.com/office/drawing/2014/main" id="{B57B6F03-22E7-4220-8AFE-F929D9371D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3100" y="4032250"/>
            <a:ext cx="23622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43E8C8B-941B-46BA-A9A5-0E7D1907FE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0" y="4166671"/>
            <a:ext cx="4440889" cy="56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3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F43737-3932-4230-928A-052FF43D6EA1}"/>
              </a:ext>
            </a:extLst>
          </p:cNvPr>
          <p:cNvSpPr txBox="1"/>
          <p:nvPr/>
        </p:nvSpPr>
        <p:spPr>
          <a:xfrm>
            <a:off x="493862" y="496019"/>
            <a:ext cx="11436470" cy="369332"/>
          </a:xfrm>
          <a:prstGeom prst="rect">
            <a:avLst/>
          </a:prstGeom>
          <a:noFill/>
        </p:spPr>
        <p:txBody>
          <a:bodyPr wrap="square">
            <a:spAutoFit/>
          </a:bodyPr>
          <a:lstStyle/>
          <a:p>
            <a:pPr algn="l"/>
            <a:r>
              <a:rPr lang="en-US" altLang="zh-CN" b="0" i="0" u="none" strike="noStrike" dirty="0" err="1">
                <a:solidFill>
                  <a:srgbClr val="333333"/>
                </a:solidFill>
                <a:effectLst/>
                <a:latin typeface="PingFang SC"/>
              </a:rPr>
              <a:t>Dapr</a:t>
            </a:r>
            <a:r>
              <a:rPr lang="en-US" altLang="zh-CN" b="0" i="0" u="none" strike="noStrike" dirty="0">
                <a:solidFill>
                  <a:srgbClr val="333333"/>
                </a:solidFill>
                <a:effectLst/>
                <a:latin typeface="PingFang SC"/>
              </a:rPr>
              <a:t> </a:t>
            </a:r>
            <a:r>
              <a:rPr lang="zh-CN" altLang="en-US" b="0" i="0" u="none" strike="noStrike" dirty="0">
                <a:solidFill>
                  <a:srgbClr val="333333"/>
                </a:solidFill>
                <a:effectLst/>
                <a:latin typeface="PingFang SC"/>
              </a:rPr>
              <a:t>的 </a:t>
            </a:r>
            <a:r>
              <a:rPr lang="en-US" altLang="zh-CN" b="0" i="0" u="none" strike="noStrike" dirty="0">
                <a:solidFill>
                  <a:srgbClr val="333333"/>
                </a:solidFill>
                <a:effectLst/>
                <a:latin typeface="PingFang SC"/>
              </a:rPr>
              <a:t>.NET </a:t>
            </a:r>
            <a:r>
              <a:rPr lang="zh-CN" altLang="en-US" b="0" i="0" u="none" strike="noStrike" dirty="0">
                <a:solidFill>
                  <a:srgbClr val="333333"/>
                </a:solidFill>
                <a:effectLst/>
                <a:latin typeface="PingFang SC"/>
              </a:rPr>
              <a:t>资料</a:t>
            </a:r>
            <a:endParaRPr lang="zh-CN" altLang="en-US" b="0" i="0" dirty="0">
              <a:solidFill>
                <a:srgbClr val="333333"/>
              </a:solidFill>
              <a:effectLst/>
              <a:latin typeface="PingFang SC"/>
            </a:endParaRPr>
          </a:p>
        </p:txBody>
      </p:sp>
      <p:pic>
        <p:nvPicPr>
          <p:cNvPr id="2" name="图片 1">
            <a:extLst>
              <a:ext uri="{FF2B5EF4-FFF2-40B4-BE49-F238E27FC236}">
                <a16:creationId xmlns:a16="http://schemas.microsoft.com/office/drawing/2014/main" id="{24A36E3E-F96C-400F-9886-13AD5F7E43F4}"/>
              </a:ext>
            </a:extLst>
          </p:cNvPr>
          <p:cNvPicPr>
            <a:picLocks noChangeAspect="1"/>
          </p:cNvPicPr>
          <p:nvPr/>
        </p:nvPicPr>
        <p:blipFill>
          <a:blip r:embed="rId2"/>
          <a:stretch>
            <a:fillRect/>
          </a:stretch>
        </p:blipFill>
        <p:spPr>
          <a:xfrm>
            <a:off x="1087287" y="1170137"/>
            <a:ext cx="3493087" cy="4517726"/>
          </a:xfrm>
          <a:prstGeom prst="rect">
            <a:avLst/>
          </a:prstGeom>
        </p:spPr>
      </p:pic>
      <p:sp>
        <p:nvSpPr>
          <p:cNvPr id="9" name="文本框 8">
            <a:extLst>
              <a:ext uri="{FF2B5EF4-FFF2-40B4-BE49-F238E27FC236}">
                <a16:creationId xmlns:a16="http://schemas.microsoft.com/office/drawing/2014/main" id="{6068FA74-CBEC-47BF-B44A-CCF556FCA64D}"/>
              </a:ext>
            </a:extLst>
          </p:cNvPr>
          <p:cNvSpPr txBox="1"/>
          <p:nvPr/>
        </p:nvSpPr>
        <p:spPr>
          <a:xfrm>
            <a:off x="381719" y="5981313"/>
            <a:ext cx="6094562" cy="646331"/>
          </a:xfrm>
          <a:prstGeom prst="rect">
            <a:avLst/>
          </a:prstGeom>
          <a:noFill/>
        </p:spPr>
        <p:txBody>
          <a:bodyPr wrap="square">
            <a:spAutoFit/>
          </a:bodyPr>
          <a:lstStyle/>
          <a:p>
            <a:r>
              <a:rPr lang="en-US" altLang="zh-CN" dirty="0">
                <a:hlinkClick r:id="rId3"/>
              </a:rPr>
              <a:t>https://dotnet.microsoft.com/learn/aspnet/microservices-architecture#ebook-dapr-swimlane</a:t>
            </a:r>
            <a:r>
              <a:rPr lang="en-US" altLang="zh-CN" dirty="0"/>
              <a:t> </a:t>
            </a:r>
            <a:endParaRPr lang="zh-CN" altLang="en-US" dirty="0"/>
          </a:p>
        </p:txBody>
      </p:sp>
      <p:pic>
        <p:nvPicPr>
          <p:cNvPr id="6" name="图片 5">
            <a:extLst>
              <a:ext uri="{FF2B5EF4-FFF2-40B4-BE49-F238E27FC236}">
                <a16:creationId xmlns:a16="http://schemas.microsoft.com/office/drawing/2014/main" id="{749E5764-B589-46A9-8BD0-5E510E6BE84E}"/>
              </a:ext>
            </a:extLst>
          </p:cNvPr>
          <p:cNvPicPr>
            <a:picLocks noChangeAspect="1"/>
          </p:cNvPicPr>
          <p:nvPr/>
        </p:nvPicPr>
        <p:blipFill>
          <a:blip r:embed="rId4"/>
          <a:stretch>
            <a:fillRect/>
          </a:stretch>
        </p:blipFill>
        <p:spPr>
          <a:xfrm>
            <a:off x="4709663" y="2325241"/>
            <a:ext cx="7273498" cy="3203873"/>
          </a:xfrm>
          <a:prstGeom prst="rect">
            <a:avLst/>
          </a:prstGeom>
        </p:spPr>
      </p:pic>
      <p:sp>
        <p:nvSpPr>
          <p:cNvPr id="11" name="文本框 10">
            <a:extLst>
              <a:ext uri="{FF2B5EF4-FFF2-40B4-BE49-F238E27FC236}">
                <a16:creationId xmlns:a16="http://schemas.microsoft.com/office/drawing/2014/main" id="{B6E64DF9-1363-43E3-82ED-E8230DE56350}"/>
              </a:ext>
            </a:extLst>
          </p:cNvPr>
          <p:cNvSpPr txBox="1"/>
          <p:nvPr/>
        </p:nvSpPr>
        <p:spPr>
          <a:xfrm>
            <a:off x="5835770" y="1662459"/>
            <a:ext cx="6094562" cy="369332"/>
          </a:xfrm>
          <a:prstGeom prst="rect">
            <a:avLst/>
          </a:prstGeom>
          <a:noFill/>
        </p:spPr>
        <p:txBody>
          <a:bodyPr wrap="square">
            <a:spAutoFit/>
          </a:bodyPr>
          <a:lstStyle/>
          <a:p>
            <a:r>
              <a:rPr lang="en-US" altLang="zh-CN" dirty="0">
                <a:hlinkClick r:id="rId5"/>
              </a:rPr>
              <a:t>https://github.com/dotnet-architecture/eShopOnDapr</a:t>
            </a:r>
            <a:r>
              <a:rPr lang="en-US" altLang="zh-CN" dirty="0"/>
              <a:t> </a:t>
            </a:r>
            <a:endParaRPr lang="zh-CN" altLang="en-US" dirty="0"/>
          </a:p>
        </p:txBody>
      </p:sp>
    </p:spTree>
    <p:extLst>
      <p:ext uri="{BB962C8B-B14F-4D97-AF65-F5344CB8AC3E}">
        <p14:creationId xmlns:p14="http://schemas.microsoft.com/office/powerpoint/2010/main" val="204382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2D18E5-E8EE-45C1-9E9E-EA56FD7A9365}"/>
              </a:ext>
            </a:extLst>
          </p:cNvPr>
          <p:cNvSpPr/>
          <p:nvPr/>
        </p:nvSpPr>
        <p:spPr>
          <a:xfrm>
            <a:off x="533400" y="4245145"/>
            <a:ext cx="3124200" cy="830997"/>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需要支持许多不同的集成点</a:t>
            </a:r>
            <a:r>
              <a:rPr lang="en-US" kern="0" dirty="0">
                <a:latin typeface="+mj-lt"/>
                <a:ea typeface="Segoe UI" pitchFamily="34" charset="0"/>
                <a:cs typeface="Segoe UI" pitchFamily="34" charset="0"/>
              </a:rPr>
              <a:t>(cache, message queues, 3</a:t>
            </a:r>
            <a:r>
              <a:rPr lang="en-US" kern="0" baseline="30000" dirty="0">
                <a:latin typeface="+mj-lt"/>
                <a:ea typeface="Segoe UI" pitchFamily="34" charset="0"/>
                <a:cs typeface="Segoe UI" pitchFamily="34" charset="0"/>
              </a:rPr>
              <a:t>rd</a:t>
            </a:r>
            <a:r>
              <a:rPr lang="en-US" kern="0" dirty="0">
                <a:latin typeface="+mj-lt"/>
                <a:ea typeface="Segoe UI" pitchFamily="34" charset="0"/>
                <a:cs typeface="Segoe UI" pitchFamily="34" charset="0"/>
              </a:rPr>
              <a:t> party APIs, secret stores)</a:t>
            </a:r>
          </a:p>
        </p:txBody>
      </p:sp>
      <p:sp>
        <p:nvSpPr>
          <p:cNvPr id="11" name="Freeform: Shape 10">
            <a:extLst>
              <a:ext uri="{FF2B5EF4-FFF2-40B4-BE49-F238E27FC236}">
                <a16:creationId xmlns:a16="http://schemas.microsoft.com/office/drawing/2014/main" id="{80F979A2-66B4-4DCF-816F-D1A6920D79F9}"/>
              </a:ext>
            </a:extLst>
          </p:cNvPr>
          <p:cNvSpPr/>
          <p:nvPr/>
        </p:nvSpPr>
        <p:spPr>
          <a:xfrm>
            <a:off x="8428384" y="4245145"/>
            <a:ext cx="3230216" cy="1204945"/>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marR="0" lvl="0" indent="0" algn="ctr" defTabSz="844550" fontAlgn="auto">
              <a:lnSpc>
                <a:spcPct val="100000"/>
              </a:lnSpc>
              <a:spcBef>
                <a:spcPct val="0"/>
              </a:spcBef>
              <a:spcAft>
                <a:spcPct val="35000"/>
              </a:spcAft>
              <a:buClrTx/>
              <a:buSzTx/>
              <a:buFontTx/>
              <a:buNone/>
              <a:tabLst/>
              <a:defRPr/>
            </a:pPr>
            <a:r>
              <a:rPr lang="zh-CN" altLang="en-US" kern="0" dirty="0">
                <a:latin typeface="+mj-lt"/>
                <a:ea typeface="Segoe UI" pitchFamily="34" charset="0"/>
                <a:cs typeface="Segoe UI" pitchFamily="34" charset="0"/>
              </a:rPr>
              <a:t>有许多的方案来支持</a:t>
            </a:r>
            <a:r>
              <a:rPr lang="en-US" kern="0" dirty="0">
                <a:latin typeface="+mj-lt"/>
                <a:ea typeface="Segoe UI" pitchFamily="34" charset="0"/>
                <a:cs typeface="Segoe UI" pitchFamily="34" charset="0"/>
              </a:rPr>
              <a:t> tracing, configuration, </a:t>
            </a:r>
            <a:r>
              <a:rPr lang="zh-CN" altLang="en-US" kern="0" dirty="0">
                <a:latin typeface="+mj-lt"/>
                <a:ea typeface="Segoe UI" pitchFamily="34" charset="0"/>
                <a:cs typeface="Segoe UI" pitchFamily="34" charset="0"/>
              </a:rPr>
              <a:t>和</a:t>
            </a:r>
            <a:r>
              <a:rPr lang="en-US" kern="0" dirty="0">
                <a:latin typeface="+mj-lt"/>
                <a:ea typeface="Segoe UI" pitchFamily="34" charset="0"/>
                <a:cs typeface="Segoe UI" pitchFamily="34" charset="0"/>
              </a:rPr>
              <a:t> secret management</a:t>
            </a:r>
          </a:p>
          <a:p>
            <a:pPr marR="0" lvl="0" indent="0" algn="ctr" defTabSz="844550" fontAlgn="auto">
              <a:lnSpc>
                <a:spcPct val="100000"/>
              </a:lnSpc>
              <a:spcBef>
                <a:spcPct val="0"/>
              </a:spcBef>
              <a:spcAft>
                <a:spcPct val="35000"/>
              </a:spcAft>
              <a:buClrTx/>
              <a:buSzTx/>
              <a:buFontTx/>
              <a:buNone/>
              <a:tabLst/>
              <a:defRPr/>
            </a:pPr>
            <a:endParaRPr lang="en-US" kern="0" dirty="0">
              <a:latin typeface="+mj-lt"/>
              <a:ea typeface="Segoe UI" pitchFamily="34" charset="0"/>
              <a:cs typeface="Segoe UI" pitchFamily="34" charset="0"/>
            </a:endParaRPr>
          </a:p>
        </p:txBody>
      </p:sp>
      <p:sp>
        <p:nvSpPr>
          <p:cNvPr id="15" name="Title 14">
            <a:extLst>
              <a:ext uri="{FF2B5EF4-FFF2-40B4-BE49-F238E27FC236}">
                <a16:creationId xmlns:a16="http://schemas.microsoft.com/office/drawing/2014/main" id="{BA0DD0F5-8E58-4E53-B858-6FE0371F0872}"/>
              </a:ext>
            </a:extLst>
          </p:cNvPr>
          <p:cNvSpPr>
            <a:spLocks noGrp="1"/>
          </p:cNvSpPr>
          <p:nvPr>
            <p:ph type="title"/>
          </p:nvPr>
        </p:nvSpPr>
        <p:spPr>
          <a:xfrm>
            <a:off x="3256786" y="1211580"/>
            <a:ext cx="5681474" cy="997196"/>
          </a:xfrm>
        </p:spPr>
        <p:txBody>
          <a:bodyPr>
            <a:normAutofit/>
          </a:bodyPr>
          <a:lstStyle/>
          <a:p>
            <a:pPr algn="ctr">
              <a:lnSpc>
                <a:spcPct val="90000"/>
              </a:lnSpc>
            </a:pPr>
            <a:r>
              <a:rPr lang="zh-CN" altLang="en-US" dirty="0"/>
              <a:t>微服务为什么很难</a:t>
            </a:r>
            <a:r>
              <a:rPr lang="en-US" dirty="0"/>
              <a:t>?</a:t>
            </a:r>
          </a:p>
        </p:txBody>
      </p:sp>
      <p:grpSp>
        <p:nvGrpSpPr>
          <p:cNvPr id="67" name="Group 66">
            <a:extLst>
              <a:ext uri="{FF2B5EF4-FFF2-40B4-BE49-F238E27FC236}">
                <a16:creationId xmlns:a16="http://schemas.microsoft.com/office/drawing/2014/main" id="{7B2F3F05-33B3-4A21-8216-1DE59F917728}"/>
              </a:ext>
            </a:extLst>
          </p:cNvPr>
          <p:cNvGrpSpPr/>
          <p:nvPr/>
        </p:nvGrpSpPr>
        <p:grpSpPr>
          <a:xfrm>
            <a:off x="1806292" y="2510882"/>
            <a:ext cx="1288569" cy="1288569"/>
            <a:chOff x="1977795" y="2537053"/>
            <a:chExt cx="1417426" cy="1417426"/>
          </a:xfrm>
        </p:grpSpPr>
        <p:sp>
          <p:nvSpPr>
            <p:cNvPr id="5" name="Oval 4">
              <a:extLst>
                <a:ext uri="{FF2B5EF4-FFF2-40B4-BE49-F238E27FC236}">
                  <a16:creationId xmlns:a16="http://schemas.microsoft.com/office/drawing/2014/main" id="{384759FB-EADB-412D-801E-6EA45E8689C1}"/>
                </a:ext>
              </a:extLst>
            </p:cNvPr>
            <p:cNvSpPr/>
            <p:nvPr/>
          </p:nvSpPr>
          <p:spPr bwMode="auto">
            <a:xfrm>
              <a:off x="1977795"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25" name="migrate" descr=" migrate">
              <a:extLst>
                <a:ext uri="{FF2B5EF4-FFF2-40B4-BE49-F238E27FC236}">
                  <a16:creationId xmlns:a16="http://schemas.microsoft.com/office/drawing/2014/main" id="{B637E145-5F72-470C-9A69-F9C357BE68DE}"/>
                </a:ext>
              </a:extLst>
            </p:cNvPr>
            <p:cNvGrpSpPr/>
            <p:nvPr/>
          </p:nvGrpSpPr>
          <p:grpSpPr>
            <a:xfrm>
              <a:off x="2421178" y="2981928"/>
              <a:ext cx="530660" cy="527677"/>
              <a:chOff x="-1617663" y="3241675"/>
              <a:chExt cx="282575" cy="280988"/>
            </a:xfrm>
          </p:grpSpPr>
          <p:sp>
            <p:nvSpPr>
              <p:cNvPr id="26" name="Freeform 345">
                <a:extLst>
                  <a:ext uri="{FF2B5EF4-FFF2-40B4-BE49-F238E27FC236}">
                    <a16:creationId xmlns:a16="http://schemas.microsoft.com/office/drawing/2014/main" id="{D4DB45B6-F143-4859-B531-0BAD67596C3F}"/>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7" name="Freeform 346">
                <a:extLst>
                  <a:ext uri="{FF2B5EF4-FFF2-40B4-BE49-F238E27FC236}">
                    <a16:creationId xmlns:a16="http://schemas.microsoft.com/office/drawing/2014/main" id="{82E42206-C3FD-46F5-9249-7C9E04F96DD2}"/>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8" name="Freeform 347">
                <a:extLst>
                  <a:ext uri="{FF2B5EF4-FFF2-40B4-BE49-F238E27FC236}">
                    <a16:creationId xmlns:a16="http://schemas.microsoft.com/office/drawing/2014/main" id="{959FB73B-2289-4144-89F9-4E250AD22169}"/>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29" name="Freeform 348">
                <a:extLst>
                  <a:ext uri="{FF2B5EF4-FFF2-40B4-BE49-F238E27FC236}">
                    <a16:creationId xmlns:a16="http://schemas.microsoft.com/office/drawing/2014/main" id="{23D18A49-B160-4626-8354-FF0EBFC8325E}"/>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grpSp>
        <p:nvGrpSpPr>
          <p:cNvPr id="68" name="Group 67">
            <a:extLst>
              <a:ext uri="{FF2B5EF4-FFF2-40B4-BE49-F238E27FC236}">
                <a16:creationId xmlns:a16="http://schemas.microsoft.com/office/drawing/2014/main" id="{65ECF543-A995-4D63-829F-99C63105591F}"/>
              </a:ext>
            </a:extLst>
          </p:cNvPr>
          <p:cNvGrpSpPr/>
          <p:nvPr/>
        </p:nvGrpSpPr>
        <p:grpSpPr>
          <a:xfrm>
            <a:off x="5460890" y="2514747"/>
            <a:ext cx="1288569" cy="1288569"/>
            <a:chOff x="5376086" y="2537053"/>
            <a:chExt cx="1417426" cy="1417426"/>
          </a:xfrm>
        </p:grpSpPr>
        <p:sp>
          <p:nvSpPr>
            <p:cNvPr id="9" name="Oval 8">
              <a:extLst>
                <a:ext uri="{FF2B5EF4-FFF2-40B4-BE49-F238E27FC236}">
                  <a16:creationId xmlns:a16="http://schemas.microsoft.com/office/drawing/2014/main" id="{C5496F1B-F9CF-4828-AA55-4E35D3B71674}"/>
                </a:ext>
              </a:extLst>
            </p:cNvPr>
            <p:cNvSpPr/>
            <p:nvPr/>
          </p:nvSpPr>
          <p:spPr bwMode="auto">
            <a:xfrm>
              <a:off x="5376086"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30" name="chip 1" descr="chip, wheel">
              <a:extLst>
                <a:ext uri="{FF2B5EF4-FFF2-40B4-BE49-F238E27FC236}">
                  <a16:creationId xmlns:a16="http://schemas.microsoft.com/office/drawing/2014/main" id="{69F90FA4-37D3-4914-8BA6-7D8E24AD4716}"/>
                </a:ext>
              </a:extLst>
            </p:cNvPr>
            <p:cNvGrpSpPr/>
            <p:nvPr/>
          </p:nvGrpSpPr>
          <p:grpSpPr>
            <a:xfrm>
              <a:off x="5716886" y="2877853"/>
              <a:ext cx="735827" cy="735827"/>
              <a:chOff x="3478894" y="5699187"/>
              <a:chExt cx="519802" cy="519802"/>
            </a:xfrm>
          </p:grpSpPr>
          <p:sp>
            <p:nvSpPr>
              <p:cNvPr id="31" name="Freeform: Shape 30">
                <a:extLst>
                  <a:ext uri="{FF2B5EF4-FFF2-40B4-BE49-F238E27FC236}">
                    <a16:creationId xmlns:a16="http://schemas.microsoft.com/office/drawing/2014/main" id="{3857539B-465A-42BC-AACF-B1CC41F07754}"/>
                  </a:ext>
                </a:extLst>
              </p:cNvPr>
              <p:cNvSpPr/>
              <p:nvPr/>
            </p:nvSpPr>
            <p:spPr>
              <a:xfrm>
                <a:off x="3480179" y="5697996"/>
                <a:ext cx="514443" cy="514443"/>
              </a:xfrm>
              <a:custGeom>
                <a:avLst/>
                <a:gdLst>
                  <a:gd name="connsiteX0" fmla="*/ 516591 w 514443"/>
                  <a:gd name="connsiteY0" fmla="*/ 163971 h 514443"/>
                  <a:gd name="connsiteX1" fmla="*/ 516591 w 514443"/>
                  <a:gd name="connsiteY1" fmla="*/ 110992 h 514443"/>
                  <a:gd name="connsiteX2" fmla="*/ 490958 w 514443"/>
                  <a:gd name="connsiteY2" fmla="*/ 110992 h 514443"/>
                  <a:gd name="connsiteX3" fmla="*/ 490958 w 514443"/>
                  <a:gd name="connsiteY3" fmla="*/ 27508 h 514443"/>
                  <a:gd name="connsiteX4" fmla="*/ 408377 w 514443"/>
                  <a:gd name="connsiteY4" fmla="*/ 27508 h 514443"/>
                  <a:gd name="connsiteX5" fmla="*/ 408377 w 514443"/>
                  <a:gd name="connsiteY5" fmla="*/ 2237 h 514443"/>
                  <a:gd name="connsiteX6" fmla="*/ 354045 w 514443"/>
                  <a:gd name="connsiteY6" fmla="*/ 2237 h 514443"/>
                  <a:gd name="connsiteX7" fmla="*/ 354045 w 514443"/>
                  <a:gd name="connsiteY7" fmla="*/ 27508 h 514443"/>
                  <a:gd name="connsiteX8" fmla="*/ 286445 w 514443"/>
                  <a:gd name="connsiteY8" fmla="*/ 27508 h 514443"/>
                  <a:gd name="connsiteX9" fmla="*/ 286445 w 514443"/>
                  <a:gd name="connsiteY9" fmla="*/ 2237 h 514443"/>
                  <a:gd name="connsiteX10" fmla="*/ 232383 w 514443"/>
                  <a:gd name="connsiteY10" fmla="*/ 2237 h 514443"/>
                  <a:gd name="connsiteX11" fmla="*/ 232383 w 514443"/>
                  <a:gd name="connsiteY11" fmla="*/ 27508 h 514443"/>
                  <a:gd name="connsiteX12" fmla="*/ 164784 w 514443"/>
                  <a:gd name="connsiteY12" fmla="*/ 27508 h 514443"/>
                  <a:gd name="connsiteX13" fmla="*/ 164784 w 514443"/>
                  <a:gd name="connsiteY13" fmla="*/ 2237 h 514443"/>
                  <a:gd name="connsiteX14" fmla="*/ 110722 w 514443"/>
                  <a:gd name="connsiteY14" fmla="*/ 2237 h 514443"/>
                  <a:gd name="connsiteX15" fmla="*/ 110722 w 514443"/>
                  <a:gd name="connsiteY15" fmla="*/ 27508 h 514443"/>
                  <a:gd name="connsiteX16" fmla="*/ 27960 w 514443"/>
                  <a:gd name="connsiteY16" fmla="*/ 27508 h 514443"/>
                  <a:gd name="connsiteX17" fmla="*/ 27960 w 514443"/>
                  <a:gd name="connsiteY17" fmla="*/ 110361 h 514443"/>
                  <a:gd name="connsiteX18" fmla="*/ 2689 w 514443"/>
                  <a:gd name="connsiteY18" fmla="*/ 110361 h 514443"/>
                  <a:gd name="connsiteX19" fmla="*/ 2689 w 514443"/>
                  <a:gd name="connsiteY19" fmla="*/ 164423 h 514443"/>
                  <a:gd name="connsiteX20" fmla="*/ 27960 w 514443"/>
                  <a:gd name="connsiteY20" fmla="*/ 164423 h 514443"/>
                  <a:gd name="connsiteX21" fmla="*/ 27960 w 514443"/>
                  <a:gd name="connsiteY21" fmla="*/ 232022 h 514443"/>
                  <a:gd name="connsiteX22" fmla="*/ 2237 w 514443"/>
                  <a:gd name="connsiteY22" fmla="*/ 232022 h 514443"/>
                  <a:gd name="connsiteX23" fmla="*/ 2237 w 514443"/>
                  <a:gd name="connsiteY23" fmla="*/ 286084 h 514443"/>
                  <a:gd name="connsiteX24" fmla="*/ 27960 w 514443"/>
                  <a:gd name="connsiteY24" fmla="*/ 286084 h 514443"/>
                  <a:gd name="connsiteX25" fmla="*/ 27960 w 514443"/>
                  <a:gd name="connsiteY25" fmla="*/ 353684 h 514443"/>
                  <a:gd name="connsiteX26" fmla="*/ 2237 w 514443"/>
                  <a:gd name="connsiteY26" fmla="*/ 353684 h 514443"/>
                  <a:gd name="connsiteX27" fmla="*/ 2237 w 514443"/>
                  <a:gd name="connsiteY27" fmla="*/ 408377 h 514443"/>
                  <a:gd name="connsiteX28" fmla="*/ 27960 w 514443"/>
                  <a:gd name="connsiteY28" fmla="*/ 408377 h 514443"/>
                  <a:gd name="connsiteX29" fmla="*/ 27960 w 514443"/>
                  <a:gd name="connsiteY29" fmla="*/ 490507 h 514443"/>
                  <a:gd name="connsiteX30" fmla="*/ 110542 w 514443"/>
                  <a:gd name="connsiteY30" fmla="*/ 490507 h 514443"/>
                  <a:gd name="connsiteX31" fmla="*/ 110542 w 514443"/>
                  <a:gd name="connsiteY31" fmla="*/ 516681 h 514443"/>
                  <a:gd name="connsiteX32" fmla="*/ 164874 w 514443"/>
                  <a:gd name="connsiteY32" fmla="*/ 516681 h 514443"/>
                  <a:gd name="connsiteX33" fmla="*/ 164874 w 514443"/>
                  <a:gd name="connsiteY33" fmla="*/ 490507 h 514443"/>
                  <a:gd name="connsiteX34" fmla="*/ 232473 w 514443"/>
                  <a:gd name="connsiteY34" fmla="*/ 490507 h 514443"/>
                  <a:gd name="connsiteX35" fmla="*/ 232473 w 514443"/>
                  <a:gd name="connsiteY35" fmla="*/ 516681 h 514443"/>
                  <a:gd name="connsiteX36" fmla="*/ 286535 w 514443"/>
                  <a:gd name="connsiteY36" fmla="*/ 516681 h 514443"/>
                  <a:gd name="connsiteX37" fmla="*/ 286535 w 514443"/>
                  <a:gd name="connsiteY37" fmla="*/ 490507 h 514443"/>
                  <a:gd name="connsiteX38" fmla="*/ 354135 w 514443"/>
                  <a:gd name="connsiteY38" fmla="*/ 490507 h 514443"/>
                  <a:gd name="connsiteX39" fmla="*/ 354135 w 514443"/>
                  <a:gd name="connsiteY39" fmla="*/ 516681 h 514443"/>
                  <a:gd name="connsiteX40" fmla="*/ 408196 w 514443"/>
                  <a:gd name="connsiteY40" fmla="*/ 516681 h 514443"/>
                  <a:gd name="connsiteX41" fmla="*/ 408196 w 514443"/>
                  <a:gd name="connsiteY41" fmla="*/ 490507 h 514443"/>
                  <a:gd name="connsiteX42" fmla="*/ 491049 w 514443"/>
                  <a:gd name="connsiteY42" fmla="*/ 490507 h 514443"/>
                  <a:gd name="connsiteX43" fmla="*/ 491049 w 514443"/>
                  <a:gd name="connsiteY43" fmla="*/ 408286 h 514443"/>
                  <a:gd name="connsiteX44" fmla="*/ 516681 w 514443"/>
                  <a:gd name="connsiteY44" fmla="*/ 408286 h 514443"/>
                  <a:gd name="connsiteX45" fmla="*/ 516681 w 514443"/>
                  <a:gd name="connsiteY45" fmla="*/ 354225 h 514443"/>
                  <a:gd name="connsiteX46" fmla="*/ 491049 w 514443"/>
                  <a:gd name="connsiteY46" fmla="*/ 354225 h 514443"/>
                  <a:gd name="connsiteX47" fmla="*/ 491049 w 514443"/>
                  <a:gd name="connsiteY47" fmla="*/ 286445 h 514443"/>
                  <a:gd name="connsiteX48" fmla="*/ 516681 w 514443"/>
                  <a:gd name="connsiteY48" fmla="*/ 286445 h 514443"/>
                  <a:gd name="connsiteX49" fmla="*/ 516681 w 514443"/>
                  <a:gd name="connsiteY49" fmla="*/ 232383 h 514443"/>
                  <a:gd name="connsiteX50" fmla="*/ 491049 w 514443"/>
                  <a:gd name="connsiteY50" fmla="*/ 232383 h 514443"/>
                  <a:gd name="connsiteX51" fmla="*/ 491049 w 514443"/>
                  <a:gd name="connsiteY51" fmla="*/ 163971 h 514443"/>
                  <a:gd name="connsiteX52" fmla="*/ 516591 w 514443"/>
                  <a:gd name="connsiteY52" fmla="*/ 163971 h 514443"/>
                  <a:gd name="connsiteX53" fmla="*/ 462619 w 514443"/>
                  <a:gd name="connsiteY53" fmla="*/ 462528 h 514443"/>
                  <a:gd name="connsiteX54" fmla="*/ 56389 w 514443"/>
                  <a:gd name="connsiteY54" fmla="*/ 462528 h 514443"/>
                  <a:gd name="connsiteX55" fmla="*/ 56389 w 514443"/>
                  <a:gd name="connsiteY55" fmla="*/ 56389 h 514443"/>
                  <a:gd name="connsiteX56" fmla="*/ 462619 w 514443"/>
                  <a:gd name="connsiteY56" fmla="*/ 56389 h 514443"/>
                  <a:gd name="connsiteX57" fmla="*/ 462619 w 514443"/>
                  <a:gd name="connsiteY57" fmla="*/ 462528 h 51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14443" h="514443">
                    <a:moveTo>
                      <a:pt x="516591" y="163971"/>
                    </a:moveTo>
                    <a:lnTo>
                      <a:pt x="516591" y="110992"/>
                    </a:lnTo>
                    <a:lnTo>
                      <a:pt x="490958" y="110992"/>
                    </a:lnTo>
                    <a:lnTo>
                      <a:pt x="490958" y="27508"/>
                    </a:lnTo>
                    <a:lnTo>
                      <a:pt x="408377" y="27508"/>
                    </a:lnTo>
                    <a:lnTo>
                      <a:pt x="408377" y="2237"/>
                    </a:lnTo>
                    <a:lnTo>
                      <a:pt x="354045" y="2237"/>
                    </a:lnTo>
                    <a:lnTo>
                      <a:pt x="354045" y="27508"/>
                    </a:lnTo>
                    <a:lnTo>
                      <a:pt x="286445" y="27508"/>
                    </a:lnTo>
                    <a:lnTo>
                      <a:pt x="286445" y="2237"/>
                    </a:lnTo>
                    <a:lnTo>
                      <a:pt x="232383" y="2237"/>
                    </a:lnTo>
                    <a:lnTo>
                      <a:pt x="232383" y="27508"/>
                    </a:lnTo>
                    <a:lnTo>
                      <a:pt x="164784" y="27508"/>
                    </a:lnTo>
                    <a:lnTo>
                      <a:pt x="164784" y="2237"/>
                    </a:lnTo>
                    <a:lnTo>
                      <a:pt x="110722" y="2237"/>
                    </a:lnTo>
                    <a:lnTo>
                      <a:pt x="110722" y="27508"/>
                    </a:lnTo>
                    <a:lnTo>
                      <a:pt x="27960" y="27508"/>
                    </a:lnTo>
                    <a:lnTo>
                      <a:pt x="27960" y="110361"/>
                    </a:lnTo>
                    <a:lnTo>
                      <a:pt x="2689" y="110361"/>
                    </a:lnTo>
                    <a:lnTo>
                      <a:pt x="2689" y="164423"/>
                    </a:lnTo>
                    <a:lnTo>
                      <a:pt x="27960" y="164423"/>
                    </a:lnTo>
                    <a:lnTo>
                      <a:pt x="27960" y="232022"/>
                    </a:lnTo>
                    <a:lnTo>
                      <a:pt x="2237" y="232022"/>
                    </a:lnTo>
                    <a:lnTo>
                      <a:pt x="2237" y="286084"/>
                    </a:lnTo>
                    <a:lnTo>
                      <a:pt x="27960" y="286084"/>
                    </a:lnTo>
                    <a:lnTo>
                      <a:pt x="27960" y="353684"/>
                    </a:lnTo>
                    <a:lnTo>
                      <a:pt x="2237" y="353684"/>
                    </a:lnTo>
                    <a:lnTo>
                      <a:pt x="2237" y="408377"/>
                    </a:lnTo>
                    <a:lnTo>
                      <a:pt x="27960" y="408377"/>
                    </a:lnTo>
                    <a:lnTo>
                      <a:pt x="27960" y="490507"/>
                    </a:lnTo>
                    <a:lnTo>
                      <a:pt x="110542" y="490507"/>
                    </a:lnTo>
                    <a:lnTo>
                      <a:pt x="110542" y="516681"/>
                    </a:lnTo>
                    <a:lnTo>
                      <a:pt x="164874" y="516681"/>
                    </a:lnTo>
                    <a:lnTo>
                      <a:pt x="164874" y="490507"/>
                    </a:lnTo>
                    <a:lnTo>
                      <a:pt x="232473" y="490507"/>
                    </a:lnTo>
                    <a:lnTo>
                      <a:pt x="232473" y="516681"/>
                    </a:lnTo>
                    <a:lnTo>
                      <a:pt x="286535" y="516681"/>
                    </a:lnTo>
                    <a:lnTo>
                      <a:pt x="286535" y="490507"/>
                    </a:lnTo>
                    <a:lnTo>
                      <a:pt x="354135" y="490507"/>
                    </a:lnTo>
                    <a:lnTo>
                      <a:pt x="354135" y="516681"/>
                    </a:lnTo>
                    <a:lnTo>
                      <a:pt x="408196" y="516681"/>
                    </a:lnTo>
                    <a:lnTo>
                      <a:pt x="408196" y="490507"/>
                    </a:lnTo>
                    <a:lnTo>
                      <a:pt x="491049" y="490507"/>
                    </a:lnTo>
                    <a:lnTo>
                      <a:pt x="491049" y="408286"/>
                    </a:lnTo>
                    <a:lnTo>
                      <a:pt x="516681" y="408286"/>
                    </a:lnTo>
                    <a:lnTo>
                      <a:pt x="516681" y="354225"/>
                    </a:lnTo>
                    <a:lnTo>
                      <a:pt x="491049" y="354225"/>
                    </a:lnTo>
                    <a:lnTo>
                      <a:pt x="491049" y="286445"/>
                    </a:lnTo>
                    <a:lnTo>
                      <a:pt x="516681" y="286445"/>
                    </a:lnTo>
                    <a:lnTo>
                      <a:pt x="516681" y="232383"/>
                    </a:lnTo>
                    <a:lnTo>
                      <a:pt x="491049" y="232383"/>
                    </a:lnTo>
                    <a:lnTo>
                      <a:pt x="491049" y="163971"/>
                    </a:lnTo>
                    <a:lnTo>
                      <a:pt x="516591" y="163971"/>
                    </a:lnTo>
                    <a:close/>
                    <a:moveTo>
                      <a:pt x="462619" y="462528"/>
                    </a:moveTo>
                    <a:lnTo>
                      <a:pt x="56389" y="462528"/>
                    </a:lnTo>
                    <a:lnTo>
                      <a:pt x="56389" y="56389"/>
                    </a:lnTo>
                    <a:lnTo>
                      <a:pt x="462619" y="56389"/>
                    </a:lnTo>
                    <a:lnTo>
                      <a:pt x="462619" y="462528"/>
                    </a:lnTo>
                    <a:close/>
                  </a:path>
                </a:pathLst>
              </a:custGeom>
              <a:solidFill>
                <a:srgbClr val="50E6FF"/>
              </a:solidFill>
              <a:ln w="530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DE87384-8D9C-49CF-8D71-D1E50B7EFCDC}"/>
                  </a:ext>
                </a:extLst>
              </p:cNvPr>
              <p:cNvSpPr/>
              <p:nvPr/>
            </p:nvSpPr>
            <p:spPr>
              <a:xfrm>
                <a:off x="3661768" y="5768037"/>
                <a:ext cx="262580" cy="262580"/>
              </a:xfrm>
              <a:custGeom>
                <a:avLst/>
                <a:gdLst>
                  <a:gd name="connsiteX0" fmla="*/ 265596 w 262580"/>
                  <a:gd name="connsiteY0" fmla="*/ 147726 h 262580"/>
                  <a:gd name="connsiteX1" fmla="*/ 265596 w 262580"/>
                  <a:gd name="connsiteY1" fmla="*/ 120018 h 262580"/>
                  <a:gd name="connsiteX2" fmla="*/ 236986 w 262580"/>
                  <a:gd name="connsiteY2" fmla="*/ 120018 h 262580"/>
                  <a:gd name="connsiteX3" fmla="*/ 216589 w 262580"/>
                  <a:gd name="connsiteY3" fmla="*/ 70830 h 262580"/>
                  <a:gd name="connsiteX4" fmla="*/ 236895 w 262580"/>
                  <a:gd name="connsiteY4" fmla="*/ 50523 h 262580"/>
                  <a:gd name="connsiteX5" fmla="*/ 217311 w 262580"/>
                  <a:gd name="connsiteY5" fmla="*/ 30938 h 262580"/>
                  <a:gd name="connsiteX6" fmla="*/ 197004 w 262580"/>
                  <a:gd name="connsiteY6" fmla="*/ 51245 h 262580"/>
                  <a:gd name="connsiteX7" fmla="*/ 147816 w 262580"/>
                  <a:gd name="connsiteY7" fmla="*/ 30848 h 262580"/>
                  <a:gd name="connsiteX8" fmla="*/ 147816 w 262580"/>
                  <a:gd name="connsiteY8" fmla="*/ 2237 h 262580"/>
                  <a:gd name="connsiteX9" fmla="*/ 120108 w 262580"/>
                  <a:gd name="connsiteY9" fmla="*/ 2237 h 262580"/>
                  <a:gd name="connsiteX10" fmla="*/ 120108 w 262580"/>
                  <a:gd name="connsiteY10" fmla="*/ 30848 h 262580"/>
                  <a:gd name="connsiteX11" fmla="*/ 70920 w 262580"/>
                  <a:gd name="connsiteY11" fmla="*/ 51245 h 262580"/>
                  <a:gd name="connsiteX12" fmla="*/ 50613 w 262580"/>
                  <a:gd name="connsiteY12" fmla="*/ 30938 h 262580"/>
                  <a:gd name="connsiteX13" fmla="*/ 30937 w 262580"/>
                  <a:gd name="connsiteY13" fmla="*/ 50523 h 262580"/>
                  <a:gd name="connsiteX14" fmla="*/ 51245 w 262580"/>
                  <a:gd name="connsiteY14" fmla="*/ 70830 h 262580"/>
                  <a:gd name="connsiteX15" fmla="*/ 30847 w 262580"/>
                  <a:gd name="connsiteY15" fmla="*/ 120018 h 262580"/>
                  <a:gd name="connsiteX16" fmla="*/ 2237 w 262580"/>
                  <a:gd name="connsiteY16" fmla="*/ 120018 h 262580"/>
                  <a:gd name="connsiteX17" fmla="*/ 2237 w 262580"/>
                  <a:gd name="connsiteY17" fmla="*/ 147726 h 262580"/>
                  <a:gd name="connsiteX18" fmla="*/ 30847 w 262580"/>
                  <a:gd name="connsiteY18" fmla="*/ 147726 h 262580"/>
                  <a:gd name="connsiteX19" fmla="*/ 51245 w 262580"/>
                  <a:gd name="connsiteY19" fmla="*/ 196913 h 262580"/>
                  <a:gd name="connsiteX20" fmla="*/ 30937 w 262580"/>
                  <a:gd name="connsiteY20" fmla="*/ 217221 h 262580"/>
                  <a:gd name="connsiteX21" fmla="*/ 50523 w 262580"/>
                  <a:gd name="connsiteY21" fmla="*/ 236806 h 262580"/>
                  <a:gd name="connsiteX22" fmla="*/ 70830 w 262580"/>
                  <a:gd name="connsiteY22" fmla="*/ 216499 h 262580"/>
                  <a:gd name="connsiteX23" fmla="*/ 120018 w 262580"/>
                  <a:gd name="connsiteY23" fmla="*/ 236896 h 262580"/>
                  <a:gd name="connsiteX24" fmla="*/ 120018 w 262580"/>
                  <a:gd name="connsiteY24" fmla="*/ 265506 h 262580"/>
                  <a:gd name="connsiteX25" fmla="*/ 147725 w 262580"/>
                  <a:gd name="connsiteY25" fmla="*/ 265506 h 262580"/>
                  <a:gd name="connsiteX26" fmla="*/ 147725 w 262580"/>
                  <a:gd name="connsiteY26" fmla="*/ 236896 h 262580"/>
                  <a:gd name="connsiteX27" fmla="*/ 196913 w 262580"/>
                  <a:gd name="connsiteY27" fmla="*/ 216499 h 262580"/>
                  <a:gd name="connsiteX28" fmla="*/ 217221 w 262580"/>
                  <a:gd name="connsiteY28" fmla="*/ 236806 h 262580"/>
                  <a:gd name="connsiteX29" fmla="*/ 236805 w 262580"/>
                  <a:gd name="connsiteY29" fmla="*/ 217221 h 262580"/>
                  <a:gd name="connsiteX30" fmla="*/ 216498 w 262580"/>
                  <a:gd name="connsiteY30" fmla="*/ 196913 h 262580"/>
                  <a:gd name="connsiteX31" fmla="*/ 236895 w 262580"/>
                  <a:gd name="connsiteY31" fmla="*/ 147726 h 262580"/>
                  <a:gd name="connsiteX32" fmla="*/ 265596 w 262580"/>
                  <a:gd name="connsiteY32" fmla="*/ 147726 h 262580"/>
                  <a:gd name="connsiteX33" fmla="*/ 133917 w 262580"/>
                  <a:gd name="connsiteY33" fmla="*/ 183827 h 262580"/>
                  <a:gd name="connsiteX34" fmla="*/ 84007 w 262580"/>
                  <a:gd name="connsiteY34" fmla="*/ 133917 h 262580"/>
                  <a:gd name="connsiteX35" fmla="*/ 133917 w 262580"/>
                  <a:gd name="connsiteY35" fmla="*/ 84007 h 262580"/>
                  <a:gd name="connsiteX36" fmla="*/ 183827 w 262580"/>
                  <a:gd name="connsiteY36" fmla="*/ 133917 h 262580"/>
                  <a:gd name="connsiteX37" fmla="*/ 133917 w 262580"/>
                  <a:gd name="connsiteY37" fmla="*/ 183827 h 26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2580" h="262580">
                    <a:moveTo>
                      <a:pt x="265596" y="147726"/>
                    </a:moveTo>
                    <a:lnTo>
                      <a:pt x="265596" y="120018"/>
                    </a:lnTo>
                    <a:lnTo>
                      <a:pt x="236986" y="120018"/>
                    </a:lnTo>
                    <a:cubicBezTo>
                      <a:pt x="234549" y="101696"/>
                      <a:pt x="227329" y="84820"/>
                      <a:pt x="216589" y="70830"/>
                    </a:cubicBezTo>
                    <a:lnTo>
                      <a:pt x="236895" y="50523"/>
                    </a:lnTo>
                    <a:lnTo>
                      <a:pt x="217311" y="30938"/>
                    </a:lnTo>
                    <a:lnTo>
                      <a:pt x="197004" y="51245"/>
                    </a:lnTo>
                    <a:cubicBezTo>
                      <a:pt x="183014" y="40505"/>
                      <a:pt x="166137" y="33285"/>
                      <a:pt x="147816" y="30848"/>
                    </a:cubicBezTo>
                    <a:lnTo>
                      <a:pt x="147816" y="2237"/>
                    </a:lnTo>
                    <a:lnTo>
                      <a:pt x="120108" y="2237"/>
                    </a:lnTo>
                    <a:lnTo>
                      <a:pt x="120108" y="30848"/>
                    </a:lnTo>
                    <a:cubicBezTo>
                      <a:pt x="101786" y="33285"/>
                      <a:pt x="84909" y="40505"/>
                      <a:pt x="70920" y="51245"/>
                    </a:cubicBezTo>
                    <a:lnTo>
                      <a:pt x="50613" y="30938"/>
                    </a:lnTo>
                    <a:lnTo>
                      <a:pt x="30937" y="50523"/>
                    </a:lnTo>
                    <a:lnTo>
                      <a:pt x="51245" y="70830"/>
                    </a:lnTo>
                    <a:cubicBezTo>
                      <a:pt x="40505" y="84820"/>
                      <a:pt x="33284" y="101696"/>
                      <a:pt x="30847" y="120018"/>
                    </a:cubicBezTo>
                    <a:lnTo>
                      <a:pt x="2237" y="120018"/>
                    </a:lnTo>
                    <a:lnTo>
                      <a:pt x="2237" y="147726"/>
                    </a:lnTo>
                    <a:lnTo>
                      <a:pt x="30847" y="147726"/>
                    </a:lnTo>
                    <a:cubicBezTo>
                      <a:pt x="33284" y="166047"/>
                      <a:pt x="40505" y="182924"/>
                      <a:pt x="51245" y="196913"/>
                    </a:cubicBezTo>
                    <a:lnTo>
                      <a:pt x="30937" y="217221"/>
                    </a:lnTo>
                    <a:lnTo>
                      <a:pt x="50523" y="236806"/>
                    </a:lnTo>
                    <a:lnTo>
                      <a:pt x="70830" y="216499"/>
                    </a:lnTo>
                    <a:cubicBezTo>
                      <a:pt x="84819" y="227239"/>
                      <a:pt x="101696" y="234459"/>
                      <a:pt x="120018" y="236896"/>
                    </a:cubicBezTo>
                    <a:lnTo>
                      <a:pt x="120018" y="265506"/>
                    </a:lnTo>
                    <a:lnTo>
                      <a:pt x="147725" y="265506"/>
                    </a:lnTo>
                    <a:lnTo>
                      <a:pt x="147725" y="236896"/>
                    </a:lnTo>
                    <a:cubicBezTo>
                      <a:pt x="166047" y="234459"/>
                      <a:pt x="182924" y="227239"/>
                      <a:pt x="196913" y="216499"/>
                    </a:cubicBezTo>
                    <a:lnTo>
                      <a:pt x="217221" y="236806"/>
                    </a:lnTo>
                    <a:lnTo>
                      <a:pt x="236805" y="217221"/>
                    </a:lnTo>
                    <a:lnTo>
                      <a:pt x="216498" y="196913"/>
                    </a:lnTo>
                    <a:cubicBezTo>
                      <a:pt x="227238" y="182924"/>
                      <a:pt x="234459" y="166047"/>
                      <a:pt x="236895" y="147726"/>
                    </a:cubicBezTo>
                    <a:lnTo>
                      <a:pt x="265596" y="147726"/>
                    </a:lnTo>
                    <a:close/>
                    <a:moveTo>
                      <a:pt x="133917" y="183827"/>
                    </a:moveTo>
                    <a:cubicBezTo>
                      <a:pt x="106389" y="183827"/>
                      <a:pt x="84007" y="161444"/>
                      <a:pt x="84007" y="133917"/>
                    </a:cubicBezTo>
                    <a:cubicBezTo>
                      <a:pt x="84007" y="106390"/>
                      <a:pt x="106389" y="84007"/>
                      <a:pt x="133917" y="84007"/>
                    </a:cubicBezTo>
                    <a:cubicBezTo>
                      <a:pt x="161444" y="84007"/>
                      <a:pt x="183827" y="106390"/>
                      <a:pt x="183827" y="133917"/>
                    </a:cubicBezTo>
                    <a:cubicBezTo>
                      <a:pt x="183827" y="161444"/>
                      <a:pt x="161444" y="183827"/>
                      <a:pt x="133917" y="183827"/>
                    </a:cubicBezTo>
                    <a:close/>
                  </a:path>
                </a:pathLst>
              </a:custGeom>
              <a:solidFill>
                <a:srgbClr val="0078D4"/>
              </a:solidFill>
              <a:ln w="530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441E957-BADC-4DE8-A8A6-B69DB92B2A73}"/>
                  </a:ext>
                </a:extLst>
              </p:cNvPr>
              <p:cNvSpPr/>
              <p:nvPr/>
            </p:nvSpPr>
            <p:spPr>
              <a:xfrm>
                <a:off x="3546606" y="5984273"/>
                <a:ext cx="166122" cy="166122"/>
              </a:xfrm>
              <a:custGeom>
                <a:avLst/>
                <a:gdLst>
                  <a:gd name="connsiteX0" fmla="*/ 164603 w 166122"/>
                  <a:gd name="connsiteY0" fmla="*/ 96823 h 166122"/>
                  <a:gd name="connsiteX1" fmla="*/ 164603 w 166122"/>
                  <a:gd name="connsiteY1" fmla="*/ 69837 h 166122"/>
                  <a:gd name="connsiteX2" fmla="*/ 135812 w 166122"/>
                  <a:gd name="connsiteY2" fmla="*/ 69837 h 166122"/>
                  <a:gd name="connsiteX3" fmla="*/ 130036 w 166122"/>
                  <a:gd name="connsiteY3" fmla="*/ 55848 h 166122"/>
                  <a:gd name="connsiteX4" fmla="*/ 150434 w 166122"/>
                  <a:gd name="connsiteY4" fmla="*/ 35451 h 166122"/>
                  <a:gd name="connsiteX5" fmla="*/ 131299 w 166122"/>
                  <a:gd name="connsiteY5" fmla="*/ 16317 h 166122"/>
                  <a:gd name="connsiteX6" fmla="*/ 110902 w 166122"/>
                  <a:gd name="connsiteY6" fmla="*/ 36804 h 166122"/>
                  <a:gd name="connsiteX7" fmla="*/ 96913 w 166122"/>
                  <a:gd name="connsiteY7" fmla="*/ 31028 h 166122"/>
                  <a:gd name="connsiteX8" fmla="*/ 96913 w 166122"/>
                  <a:gd name="connsiteY8" fmla="*/ 2237 h 166122"/>
                  <a:gd name="connsiteX9" fmla="*/ 69927 w 166122"/>
                  <a:gd name="connsiteY9" fmla="*/ 2237 h 166122"/>
                  <a:gd name="connsiteX10" fmla="*/ 69927 w 166122"/>
                  <a:gd name="connsiteY10" fmla="*/ 31119 h 166122"/>
                  <a:gd name="connsiteX11" fmla="*/ 56028 w 166122"/>
                  <a:gd name="connsiteY11" fmla="*/ 36895 h 166122"/>
                  <a:gd name="connsiteX12" fmla="*/ 35631 w 166122"/>
                  <a:gd name="connsiteY12" fmla="*/ 16497 h 166122"/>
                  <a:gd name="connsiteX13" fmla="*/ 16498 w 166122"/>
                  <a:gd name="connsiteY13" fmla="*/ 35451 h 166122"/>
                  <a:gd name="connsiteX14" fmla="*/ 36895 w 166122"/>
                  <a:gd name="connsiteY14" fmla="*/ 55848 h 166122"/>
                  <a:gd name="connsiteX15" fmla="*/ 31119 w 166122"/>
                  <a:gd name="connsiteY15" fmla="*/ 69747 h 166122"/>
                  <a:gd name="connsiteX16" fmla="*/ 2237 w 166122"/>
                  <a:gd name="connsiteY16" fmla="*/ 69747 h 166122"/>
                  <a:gd name="connsiteX17" fmla="*/ 2237 w 166122"/>
                  <a:gd name="connsiteY17" fmla="*/ 96823 h 166122"/>
                  <a:gd name="connsiteX18" fmla="*/ 31119 w 166122"/>
                  <a:gd name="connsiteY18" fmla="*/ 96823 h 166122"/>
                  <a:gd name="connsiteX19" fmla="*/ 36895 w 166122"/>
                  <a:gd name="connsiteY19" fmla="*/ 110722 h 166122"/>
                  <a:gd name="connsiteX20" fmla="*/ 16498 w 166122"/>
                  <a:gd name="connsiteY20" fmla="*/ 131119 h 166122"/>
                  <a:gd name="connsiteX21" fmla="*/ 35631 w 166122"/>
                  <a:gd name="connsiteY21" fmla="*/ 150252 h 166122"/>
                  <a:gd name="connsiteX22" fmla="*/ 56028 w 166122"/>
                  <a:gd name="connsiteY22" fmla="*/ 129855 h 166122"/>
                  <a:gd name="connsiteX23" fmla="*/ 69927 w 166122"/>
                  <a:gd name="connsiteY23" fmla="*/ 135632 h 166122"/>
                  <a:gd name="connsiteX24" fmla="*/ 69927 w 166122"/>
                  <a:gd name="connsiteY24" fmla="*/ 164513 h 166122"/>
                  <a:gd name="connsiteX25" fmla="*/ 96913 w 166122"/>
                  <a:gd name="connsiteY25" fmla="*/ 164513 h 166122"/>
                  <a:gd name="connsiteX26" fmla="*/ 96913 w 166122"/>
                  <a:gd name="connsiteY26" fmla="*/ 135722 h 166122"/>
                  <a:gd name="connsiteX27" fmla="*/ 110902 w 166122"/>
                  <a:gd name="connsiteY27" fmla="*/ 129946 h 166122"/>
                  <a:gd name="connsiteX28" fmla="*/ 131299 w 166122"/>
                  <a:gd name="connsiteY28" fmla="*/ 150343 h 166122"/>
                  <a:gd name="connsiteX29" fmla="*/ 150434 w 166122"/>
                  <a:gd name="connsiteY29" fmla="*/ 131209 h 166122"/>
                  <a:gd name="connsiteX30" fmla="*/ 130036 w 166122"/>
                  <a:gd name="connsiteY30" fmla="*/ 110812 h 166122"/>
                  <a:gd name="connsiteX31" fmla="*/ 135812 w 166122"/>
                  <a:gd name="connsiteY31" fmla="*/ 96823 h 166122"/>
                  <a:gd name="connsiteX32" fmla="*/ 164603 w 166122"/>
                  <a:gd name="connsiteY32" fmla="*/ 96823 h 166122"/>
                  <a:gd name="connsiteX33" fmla="*/ 83465 w 166122"/>
                  <a:gd name="connsiteY33" fmla="*/ 110361 h 166122"/>
                  <a:gd name="connsiteX34" fmla="*/ 56480 w 166122"/>
                  <a:gd name="connsiteY34" fmla="*/ 83375 h 166122"/>
                  <a:gd name="connsiteX35" fmla="*/ 83465 w 166122"/>
                  <a:gd name="connsiteY35" fmla="*/ 56390 h 166122"/>
                  <a:gd name="connsiteX36" fmla="*/ 110451 w 166122"/>
                  <a:gd name="connsiteY36" fmla="*/ 83375 h 166122"/>
                  <a:gd name="connsiteX37" fmla="*/ 83465 w 166122"/>
                  <a:gd name="connsiteY37" fmla="*/ 110361 h 16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6122" h="166122">
                    <a:moveTo>
                      <a:pt x="164603" y="96823"/>
                    </a:moveTo>
                    <a:lnTo>
                      <a:pt x="164603" y="69837"/>
                    </a:lnTo>
                    <a:lnTo>
                      <a:pt x="135812" y="69837"/>
                    </a:lnTo>
                    <a:cubicBezTo>
                      <a:pt x="134548" y="64873"/>
                      <a:pt x="132563" y="60180"/>
                      <a:pt x="130036" y="55848"/>
                    </a:cubicBezTo>
                    <a:lnTo>
                      <a:pt x="150434" y="35451"/>
                    </a:lnTo>
                    <a:lnTo>
                      <a:pt x="131299" y="16317"/>
                    </a:lnTo>
                    <a:lnTo>
                      <a:pt x="110902" y="36804"/>
                    </a:lnTo>
                    <a:cubicBezTo>
                      <a:pt x="106570" y="34277"/>
                      <a:pt x="101877" y="32292"/>
                      <a:pt x="96913" y="31028"/>
                    </a:cubicBezTo>
                    <a:lnTo>
                      <a:pt x="96913" y="2237"/>
                    </a:lnTo>
                    <a:lnTo>
                      <a:pt x="69927" y="2237"/>
                    </a:lnTo>
                    <a:lnTo>
                      <a:pt x="69927" y="31119"/>
                    </a:lnTo>
                    <a:cubicBezTo>
                      <a:pt x="64964" y="32382"/>
                      <a:pt x="60270" y="34368"/>
                      <a:pt x="56028" y="36895"/>
                    </a:cubicBezTo>
                    <a:lnTo>
                      <a:pt x="35631" y="16497"/>
                    </a:lnTo>
                    <a:lnTo>
                      <a:pt x="16498" y="35451"/>
                    </a:lnTo>
                    <a:lnTo>
                      <a:pt x="36895" y="55848"/>
                    </a:lnTo>
                    <a:cubicBezTo>
                      <a:pt x="34368" y="60180"/>
                      <a:pt x="32382" y="64783"/>
                      <a:pt x="31119" y="69747"/>
                    </a:cubicBezTo>
                    <a:lnTo>
                      <a:pt x="2237" y="69747"/>
                    </a:lnTo>
                    <a:lnTo>
                      <a:pt x="2237" y="96823"/>
                    </a:lnTo>
                    <a:lnTo>
                      <a:pt x="31119" y="96823"/>
                    </a:lnTo>
                    <a:cubicBezTo>
                      <a:pt x="32382" y="101786"/>
                      <a:pt x="34368" y="106480"/>
                      <a:pt x="36895" y="110722"/>
                    </a:cubicBezTo>
                    <a:lnTo>
                      <a:pt x="16498" y="131119"/>
                    </a:lnTo>
                    <a:lnTo>
                      <a:pt x="35631" y="150252"/>
                    </a:lnTo>
                    <a:lnTo>
                      <a:pt x="56028" y="129855"/>
                    </a:lnTo>
                    <a:cubicBezTo>
                      <a:pt x="60360" y="132382"/>
                      <a:pt x="64964" y="134368"/>
                      <a:pt x="69927" y="135632"/>
                    </a:cubicBezTo>
                    <a:lnTo>
                      <a:pt x="69927" y="164513"/>
                    </a:lnTo>
                    <a:lnTo>
                      <a:pt x="96913" y="164513"/>
                    </a:lnTo>
                    <a:lnTo>
                      <a:pt x="96913" y="135722"/>
                    </a:lnTo>
                    <a:cubicBezTo>
                      <a:pt x="101877" y="134458"/>
                      <a:pt x="106570" y="132473"/>
                      <a:pt x="110902" y="129946"/>
                    </a:cubicBezTo>
                    <a:lnTo>
                      <a:pt x="131299" y="150343"/>
                    </a:lnTo>
                    <a:lnTo>
                      <a:pt x="150434" y="131209"/>
                    </a:lnTo>
                    <a:lnTo>
                      <a:pt x="130036" y="110812"/>
                    </a:lnTo>
                    <a:cubicBezTo>
                      <a:pt x="132563" y="106480"/>
                      <a:pt x="134548" y="101786"/>
                      <a:pt x="135812" y="96823"/>
                    </a:cubicBezTo>
                    <a:lnTo>
                      <a:pt x="164603" y="96823"/>
                    </a:lnTo>
                    <a:close/>
                    <a:moveTo>
                      <a:pt x="83465" y="110361"/>
                    </a:moveTo>
                    <a:cubicBezTo>
                      <a:pt x="68574" y="110361"/>
                      <a:pt x="56480" y="98267"/>
                      <a:pt x="56480" y="83375"/>
                    </a:cubicBezTo>
                    <a:cubicBezTo>
                      <a:pt x="56480" y="68483"/>
                      <a:pt x="68574" y="56390"/>
                      <a:pt x="83465" y="56390"/>
                    </a:cubicBezTo>
                    <a:cubicBezTo>
                      <a:pt x="98357" y="56390"/>
                      <a:pt x="110451" y="68483"/>
                      <a:pt x="110451" y="83375"/>
                    </a:cubicBezTo>
                    <a:cubicBezTo>
                      <a:pt x="110542" y="98267"/>
                      <a:pt x="98357" y="110361"/>
                      <a:pt x="83465" y="110361"/>
                    </a:cubicBezTo>
                    <a:close/>
                  </a:path>
                </a:pathLst>
              </a:custGeom>
              <a:solidFill>
                <a:srgbClr val="0078D4"/>
              </a:solidFill>
              <a:ln w="5303"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7EFD9136-7408-4A87-BCB8-9F16293FF6EA}"/>
              </a:ext>
            </a:extLst>
          </p:cNvPr>
          <p:cNvGrpSpPr/>
          <p:nvPr/>
        </p:nvGrpSpPr>
        <p:grpSpPr>
          <a:xfrm>
            <a:off x="9484673" y="2597935"/>
            <a:ext cx="1288569" cy="1288569"/>
            <a:chOff x="8774377" y="2537053"/>
            <a:chExt cx="1417426" cy="1417426"/>
          </a:xfrm>
        </p:grpSpPr>
        <p:sp>
          <p:nvSpPr>
            <p:cNvPr id="13" name="Oval 12">
              <a:extLst>
                <a:ext uri="{FF2B5EF4-FFF2-40B4-BE49-F238E27FC236}">
                  <a16:creationId xmlns:a16="http://schemas.microsoft.com/office/drawing/2014/main" id="{5ECF4E8C-1857-4BE2-AE3F-730ABFAD42BB}"/>
                </a:ext>
              </a:extLst>
            </p:cNvPr>
            <p:cNvSpPr/>
            <p:nvPr/>
          </p:nvSpPr>
          <p:spPr bwMode="auto">
            <a:xfrm>
              <a:off x="8774377" y="2537053"/>
              <a:ext cx="1417426" cy="1417426"/>
            </a:xfrm>
            <a:prstGeom prst="ellipse">
              <a:avLst/>
            </a:prstGeom>
            <a:solidFill>
              <a:srgbClr val="FFFFFF"/>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kern="0" err="1">
                <a:gradFill>
                  <a:gsLst>
                    <a:gs pos="0">
                      <a:srgbClr val="FFFFFF"/>
                    </a:gs>
                    <a:gs pos="100000">
                      <a:srgbClr val="FFFFFF"/>
                    </a:gs>
                  </a:gsLst>
                  <a:lin ang="5400000" scaled="0"/>
                </a:gradFill>
                <a:latin typeface="Segoe UI Semilight"/>
              </a:endParaRPr>
            </a:p>
          </p:txBody>
        </p:sp>
        <p:grpSp>
          <p:nvGrpSpPr>
            <p:cNvPr id="46" name="Group 45">
              <a:extLst>
                <a:ext uri="{FF2B5EF4-FFF2-40B4-BE49-F238E27FC236}">
                  <a16:creationId xmlns:a16="http://schemas.microsoft.com/office/drawing/2014/main" id="{7C1FA0CE-3D0C-4F9C-8714-A94C767CD6B9}"/>
                </a:ext>
              </a:extLst>
            </p:cNvPr>
            <p:cNvGrpSpPr/>
            <p:nvPr/>
          </p:nvGrpSpPr>
          <p:grpSpPr>
            <a:xfrm>
              <a:off x="9138160" y="3006560"/>
              <a:ext cx="861078" cy="612154"/>
              <a:chOff x="2835274" y="6039203"/>
              <a:chExt cx="577851" cy="410804"/>
            </a:xfrm>
          </p:grpSpPr>
          <p:sp>
            <p:nvSpPr>
              <p:cNvPr id="47" name="Freeform: Shape 46">
                <a:extLst>
                  <a:ext uri="{FF2B5EF4-FFF2-40B4-BE49-F238E27FC236}">
                    <a16:creationId xmlns:a16="http://schemas.microsoft.com/office/drawing/2014/main" id="{4CCC67F4-D605-4F2E-A228-69D8F19A507B}"/>
                  </a:ext>
                </a:extLst>
              </p:cNvPr>
              <p:cNvSpPr/>
              <p:nvPr/>
            </p:nvSpPr>
            <p:spPr>
              <a:xfrm>
                <a:off x="3108905"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grpSp>
            <p:nvGrpSpPr>
              <p:cNvPr id="48" name="Group 47">
                <a:extLst>
                  <a:ext uri="{FF2B5EF4-FFF2-40B4-BE49-F238E27FC236}">
                    <a16:creationId xmlns:a16="http://schemas.microsoft.com/office/drawing/2014/main" id="{375BF790-A74F-4B3D-BC93-14C41AF6C6F0}"/>
                  </a:ext>
                </a:extLst>
              </p:cNvPr>
              <p:cNvGrpSpPr/>
              <p:nvPr/>
            </p:nvGrpSpPr>
            <p:grpSpPr>
              <a:xfrm>
                <a:off x="3103834" y="6140718"/>
                <a:ext cx="309291" cy="309289"/>
                <a:chOff x="2265634" y="6080393"/>
                <a:chExt cx="271113" cy="271111"/>
              </a:xfrm>
            </p:grpSpPr>
            <p:sp>
              <p:nvSpPr>
                <p:cNvPr id="63" name="Freeform 218">
                  <a:extLst>
                    <a:ext uri="{FF2B5EF4-FFF2-40B4-BE49-F238E27FC236}">
                      <a16:creationId xmlns:a16="http://schemas.microsoft.com/office/drawing/2014/main" id="{F4CEA5AA-8009-4805-A438-4B2C25B8B81D}"/>
                    </a:ext>
                  </a:extLst>
                </p:cNvPr>
                <p:cNvSpPr>
                  <a:spLocks/>
                </p:cNvSpPr>
                <p:nvPr/>
              </p:nvSpPr>
              <p:spPr bwMode="auto">
                <a:xfrm>
                  <a:off x="2265634" y="6080393"/>
                  <a:ext cx="271113" cy="271111"/>
                </a:xfrm>
                <a:custGeom>
                  <a:avLst/>
                  <a:gdLst>
                    <a:gd name="T0" fmla="*/ 248 w 248"/>
                    <a:gd name="T1" fmla="*/ 235 h 249"/>
                    <a:gd name="T2" fmla="*/ 159 w 248"/>
                    <a:gd name="T3" fmla="*/ 146 h 249"/>
                    <a:gd name="T4" fmla="*/ 179 w 248"/>
                    <a:gd name="T5" fmla="*/ 90 h 249"/>
                    <a:gd name="T6" fmla="*/ 90 w 248"/>
                    <a:gd name="T7" fmla="*/ 0 h 249"/>
                    <a:gd name="T8" fmla="*/ 0 w 248"/>
                    <a:gd name="T9" fmla="*/ 90 h 249"/>
                    <a:gd name="T10" fmla="*/ 90 w 248"/>
                    <a:gd name="T11" fmla="*/ 179 h 249"/>
                    <a:gd name="T12" fmla="*/ 145 w 248"/>
                    <a:gd name="T13" fmla="*/ 160 h 249"/>
                    <a:gd name="T14" fmla="*/ 233 w 248"/>
                    <a:gd name="T15" fmla="*/ 249 h 249"/>
                    <a:gd name="T16" fmla="*/ 248 w 248"/>
                    <a:gd name="T17" fmla="*/ 2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49">
                      <a:moveTo>
                        <a:pt x="248" y="235"/>
                      </a:moveTo>
                      <a:cubicBezTo>
                        <a:pt x="159" y="146"/>
                        <a:pt x="159" y="146"/>
                        <a:pt x="159" y="146"/>
                      </a:cubicBezTo>
                      <a:cubicBezTo>
                        <a:pt x="172" y="131"/>
                        <a:pt x="179" y="111"/>
                        <a:pt x="179" y="90"/>
                      </a:cubicBezTo>
                      <a:cubicBezTo>
                        <a:pt x="179" y="40"/>
                        <a:pt x="139" y="0"/>
                        <a:pt x="90" y="0"/>
                      </a:cubicBezTo>
                      <a:cubicBezTo>
                        <a:pt x="40" y="0"/>
                        <a:pt x="0" y="40"/>
                        <a:pt x="0" y="90"/>
                      </a:cubicBezTo>
                      <a:cubicBezTo>
                        <a:pt x="0" y="139"/>
                        <a:pt x="40" y="179"/>
                        <a:pt x="90" y="179"/>
                      </a:cubicBezTo>
                      <a:cubicBezTo>
                        <a:pt x="110" y="179"/>
                        <a:pt x="129" y="172"/>
                        <a:pt x="145" y="160"/>
                      </a:cubicBezTo>
                      <a:cubicBezTo>
                        <a:pt x="233" y="249"/>
                        <a:pt x="233" y="249"/>
                        <a:pt x="233" y="249"/>
                      </a:cubicBezTo>
                      <a:lnTo>
                        <a:pt x="248" y="2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4" name="Oval 219">
                  <a:extLst>
                    <a:ext uri="{FF2B5EF4-FFF2-40B4-BE49-F238E27FC236}">
                      <a16:creationId xmlns:a16="http://schemas.microsoft.com/office/drawing/2014/main" id="{561D441C-F157-4042-AFA0-60378AEDF6BE}"/>
                    </a:ext>
                  </a:extLst>
                </p:cNvPr>
                <p:cNvSpPr>
                  <a:spLocks noChangeArrowheads="1"/>
                </p:cNvSpPr>
                <p:nvPr/>
              </p:nvSpPr>
              <p:spPr bwMode="auto">
                <a:xfrm>
                  <a:off x="2286262" y="6101021"/>
                  <a:ext cx="154711" cy="15323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5" name="Rectangle 220">
                  <a:extLst>
                    <a:ext uri="{FF2B5EF4-FFF2-40B4-BE49-F238E27FC236}">
                      <a16:creationId xmlns:a16="http://schemas.microsoft.com/office/drawing/2014/main" id="{46E79A02-427E-4C7F-99BE-DFEC4C08685C}"/>
                    </a:ext>
                  </a:extLst>
                </p:cNvPr>
                <p:cNvSpPr>
                  <a:spLocks noChangeArrowheads="1"/>
                </p:cNvSpPr>
                <p:nvPr/>
              </p:nvSpPr>
              <p:spPr bwMode="auto">
                <a:xfrm>
                  <a:off x="2352568" y="6124596"/>
                  <a:ext cx="22102" cy="7514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66" name="Rectangle 221">
                  <a:extLst>
                    <a:ext uri="{FF2B5EF4-FFF2-40B4-BE49-F238E27FC236}">
                      <a16:creationId xmlns:a16="http://schemas.microsoft.com/office/drawing/2014/main" id="{09BF8ACE-6EA3-4542-AD47-08822EDEB2D7}"/>
                    </a:ext>
                  </a:extLst>
                </p:cNvPr>
                <p:cNvSpPr>
                  <a:spLocks noChangeArrowheads="1"/>
                </p:cNvSpPr>
                <p:nvPr/>
              </p:nvSpPr>
              <p:spPr bwMode="auto">
                <a:xfrm>
                  <a:off x="2352568" y="6211529"/>
                  <a:ext cx="22102" cy="2210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49" name="Freeform: Shape 48">
                <a:extLst>
                  <a:ext uri="{FF2B5EF4-FFF2-40B4-BE49-F238E27FC236}">
                    <a16:creationId xmlns:a16="http://schemas.microsoft.com/office/drawing/2014/main" id="{83DC2FDF-18B6-4D7C-B8F8-AECC6B2A1453}"/>
                  </a:ext>
                </a:extLst>
              </p:cNvPr>
              <p:cNvSpPr/>
              <p:nvPr/>
            </p:nvSpPr>
            <p:spPr>
              <a:xfrm>
                <a:off x="3023170"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2A1E490-3843-4932-81F8-DD5B75D762D1}"/>
                  </a:ext>
                </a:extLst>
              </p:cNvPr>
              <p:cNvSpPr/>
              <p:nvPr/>
            </p:nvSpPr>
            <p:spPr>
              <a:xfrm>
                <a:off x="2973236"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02" y="91039"/>
                      <a:pt x="18528" y="96413"/>
                      <a:pt x="11951" y="96413"/>
                    </a:cubicBezTo>
                    <a:close/>
                  </a:path>
                </a:pathLst>
              </a:custGeom>
              <a:solidFill>
                <a:srgbClr val="50E6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F9A494E-E6CD-410F-A487-DB79F3781DD0}"/>
                  </a:ext>
                </a:extLst>
              </p:cNvPr>
              <p:cNvSpPr/>
              <p:nvPr/>
            </p:nvSpPr>
            <p:spPr>
              <a:xfrm>
                <a:off x="2885271"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805 w 69061"/>
                  <a:gd name="connsiteY7" fmla="*/ 61601 h 96653"/>
                  <a:gd name="connsiteX8" fmla="*/ 34891 w 69061"/>
                  <a:gd name="connsiteY8" fmla="*/ 75398 h 96653"/>
                  <a:gd name="connsiteX9" fmla="*/ 21256 w 69061"/>
                  <a:gd name="connsiteY9" fmla="*/ 61601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805" y="61601"/>
                    </a:moveTo>
                    <a:cubicBezTo>
                      <a:pt x="47805" y="69703"/>
                      <a:pt x="40506" y="75398"/>
                      <a:pt x="34891" y="75398"/>
                    </a:cubicBezTo>
                    <a:cubicBezTo>
                      <a:pt x="27352" y="74756"/>
                      <a:pt x="21256" y="68580"/>
                      <a:pt x="21256" y="61601"/>
                    </a:cubicBezTo>
                    <a:lnTo>
                      <a:pt x="21256" y="34009"/>
                    </a:lnTo>
                    <a:cubicBezTo>
                      <a:pt x="21256" y="27111"/>
                      <a:pt x="27111" y="21256"/>
                      <a:pt x="34009" y="21256"/>
                    </a:cubicBezTo>
                    <a:cubicBezTo>
                      <a:pt x="40987" y="21256"/>
                      <a:pt x="47244" y="27352"/>
                      <a:pt x="47805" y="34009"/>
                    </a:cubicBezTo>
                    <a:lnTo>
                      <a:pt x="47805" y="61601"/>
                    </a:lnTo>
                    <a:close/>
                  </a:path>
                </a:pathLst>
              </a:custGeom>
              <a:solidFill>
                <a:srgbClr val="0078D4"/>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7CB29D2-9DB9-4D49-A5A0-5820578BEB81}"/>
                  </a:ext>
                </a:extLst>
              </p:cNvPr>
              <p:cNvSpPr/>
              <p:nvPr/>
            </p:nvSpPr>
            <p:spPr>
              <a:xfrm>
                <a:off x="2835337" y="6039735"/>
                <a:ext cx="20134" cy="81212"/>
              </a:xfrm>
              <a:custGeom>
                <a:avLst/>
                <a:gdLst>
                  <a:gd name="connsiteX0" fmla="*/ 11952 w 23903"/>
                  <a:gd name="connsiteY0" fmla="*/ 96413 h 96413"/>
                  <a:gd name="connsiteX1" fmla="*/ 1 w 23903"/>
                  <a:gd name="connsiteY1" fmla="*/ 84461 h 96413"/>
                  <a:gd name="connsiteX2" fmla="*/ 1 w 23903"/>
                  <a:gd name="connsiteY2" fmla="*/ 11951 h 96413"/>
                  <a:gd name="connsiteX3" fmla="*/ 11952 w 23903"/>
                  <a:gd name="connsiteY3" fmla="*/ 0 h 96413"/>
                  <a:gd name="connsiteX4" fmla="*/ 23904 w 23903"/>
                  <a:gd name="connsiteY4" fmla="*/ 11951 h 96413"/>
                  <a:gd name="connsiteX5" fmla="*/ 23904 w 23903"/>
                  <a:gd name="connsiteY5" fmla="*/ 84381 h 96413"/>
                  <a:gd name="connsiteX6" fmla="*/ 11952 w 23903"/>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3" h="96413">
                    <a:moveTo>
                      <a:pt x="11952" y="96413"/>
                    </a:moveTo>
                    <a:cubicBezTo>
                      <a:pt x="5375" y="96413"/>
                      <a:pt x="1" y="91039"/>
                      <a:pt x="1" y="84461"/>
                    </a:cubicBezTo>
                    <a:lnTo>
                      <a:pt x="1" y="11951"/>
                    </a:lnTo>
                    <a:cubicBezTo>
                      <a:pt x="-79" y="5374"/>
                      <a:pt x="5295" y="0"/>
                      <a:pt x="11952" y="0"/>
                    </a:cubicBezTo>
                    <a:cubicBezTo>
                      <a:pt x="18530" y="0"/>
                      <a:pt x="23904" y="5374"/>
                      <a:pt x="23904" y="11951"/>
                    </a:cubicBezTo>
                    <a:lnTo>
                      <a:pt x="23904" y="84381"/>
                    </a:lnTo>
                    <a:cubicBezTo>
                      <a:pt x="23904" y="91039"/>
                      <a:pt x="18530" y="96413"/>
                      <a:pt x="11952" y="96413"/>
                    </a:cubicBezTo>
                    <a:close/>
                  </a:path>
                </a:pathLst>
              </a:custGeom>
              <a:solidFill>
                <a:srgbClr val="50E6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3481BDC8-8E31-4013-8586-1CB1C6FC15CC}"/>
                  </a:ext>
                </a:extLst>
              </p:cNvPr>
              <p:cNvSpPr/>
              <p:nvPr/>
            </p:nvSpPr>
            <p:spPr>
              <a:xfrm>
                <a:off x="3161069" y="6039203"/>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1 h 96653"/>
                  <a:gd name="connsiteX4" fmla="*/ 34009 w 69061"/>
                  <a:gd name="connsiteY4" fmla="*/ 96653 h 96653"/>
                  <a:gd name="connsiteX5" fmla="*/ 69061 w 69061"/>
                  <a:gd name="connsiteY5" fmla="*/ 61601 h 96653"/>
                  <a:gd name="connsiteX6" fmla="*/ 68981 w 69061"/>
                  <a:gd name="connsiteY6" fmla="*/ 33127 h 96653"/>
                  <a:gd name="connsiteX7" fmla="*/ 47725 w 69061"/>
                  <a:gd name="connsiteY7" fmla="*/ 61601 h 96653"/>
                  <a:gd name="connsiteX8" fmla="*/ 34811 w 69061"/>
                  <a:gd name="connsiteY8" fmla="*/ 75398 h 96653"/>
                  <a:gd name="connsiteX9" fmla="*/ 21175 w 69061"/>
                  <a:gd name="connsiteY9" fmla="*/ 61601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1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1"/>
                    </a:lnTo>
                    <a:cubicBezTo>
                      <a:pt x="0" y="79649"/>
                      <a:pt x="14518" y="95049"/>
                      <a:pt x="34009" y="96653"/>
                    </a:cubicBezTo>
                    <a:cubicBezTo>
                      <a:pt x="53019" y="96653"/>
                      <a:pt x="69061" y="80611"/>
                      <a:pt x="69061" y="61601"/>
                    </a:cubicBezTo>
                    <a:lnTo>
                      <a:pt x="68981" y="33127"/>
                    </a:lnTo>
                    <a:close/>
                    <a:moveTo>
                      <a:pt x="47725" y="61601"/>
                    </a:moveTo>
                    <a:cubicBezTo>
                      <a:pt x="47725" y="69703"/>
                      <a:pt x="40426" y="75398"/>
                      <a:pt x="34811" y="75398"/>
                    </a:cubicBezTo>
                    <a:cubicBezTo>
                      <a:pt x="27271" y="74756"/>
                      <a:pt x="21175" y="68580"/>
                      <a:pt x="21175" y="61601"/>
                    </a:cubicBezTo>
                    <a:lnTo>
                      <a:pt x="21175" y="34009"/>
                    </a:lnTo>
                    <a:cubicBezTo>
                      <a:pt x="21175" y="27111"/>
                      <a:pt x="27031" y="21256"/>
                      <a:pt x="33929" y="21256"/>
                    </a:cubicBezTo>
                    <a:cubicBezTo>
                      <a:pt x="40907" y="21256"/>
                      <a:pt x="47164" y="27352"/>
                      <a:pt x="47725" y="34009"/>
                    </a:cubicBezTo>
                    <a:lnTo>
                      <a:pt x="47725" y="61601"/>
                    </a:lnTo>
                    <a:close/>
                  </a:path>
                </a:pathLst>
              </a:custGeom>
              <a:solidFill>
                <a:srgbClr val="0078D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C25FAF-9A74-448F-AFF0-3BC65464E78B}"/>
                  </a:ext>
                </a:extLst>
              </p:cNvPr>
              <p:cNvSpPr/>
              <p:nvPr/>
            </p:nvSpPr>
            <p:spPr>
              <a:xfrm>
                <a:off x="3111069" y="6039735"/>
                <a:ext cx="20133" cy="81212"/>
              </a:xfrm>
              <a:custGeom>
                <a:avLst/>
                <a:gdLst>
                  <a:gd name="connsiteX0" fmla="*/ 11951 w 23902"/>
                  <a:gd name="connsiteY0" fmla="*/ 96413 h 96413"/>
                  <a:gd name="connsiteX1" fmla="*/ 0 w 23902"/>
                  <a:gd name="connsiteY1" fmla="*/ 84461 h 96413"/>
                  <a:gd name="connsiteX2" fmla="*/ 0 w 23902"/>
                  <a:gd name="connsiteY2" fmla="*/ 11951 h 96413"/>
                  <a:gd name="connsiteX3" fmla="*/ 11951 w 23902"/>
                  <a:gd name="connsiteY3" fmla="*/ 0 h 96413"/>
                  <a:gd name="connsiteX4" fmla="*/ 23902 w 23902"/>
                  <a:gd name="connsiteY4" fmla="*/ 11951 h 96413"/>
                  <a:gd name="connsiteX5" fmla="*/ 23902 w 23902"/>
                  <a:gd name="connsiteY5" fmla="*/ 84381 h 96413"/>
                  <a:gd name="connsiteX6" fmla="*/ 11951 w 23902"/>
                  <a:gd name="connsiteY6" fmla="*/ 96413 h 9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413">
                    <a:moveTo>
                      <a:pt x="11951" y="96413"/>
                    </a:moveTo>
                    <a:cubicBezTo>
                      <a:pt x="5374" y="96413"/>
                      <a:pt x="0" y="91039"/>
                      <a:pt x="0" y="84461"/>
                    </a:cubicBezTo>
                    <a:lnTo>
                      <a:pt x="0" y="11951"/>
                    </a:lnTo>
                    <a:cubicBezTo>
                      <a:pt x="0" y="5374"/>
                      <a:pt x="5374" y="0"/>
                      <a:pt x="11951" y="0"/>
                    </a:cubicBezTo>
                    <a:cubicBezTo>
                      <a:pt x="18528" y="0"/>
                      <a:pt x="23902" y="5374"/>
                      <a:pt x="23902" y="11951"/>
                    </a:cubicBezTo>
                    <a:lnTo>
                      <a:pt x="23902" y="84381"/>
                    </a:lnTo>
                    <a:cubicBezTo>
                      <a:pt x="23983" y="91039"/>
                      <a:pt x="18608" y="96413"/>
                      <a:pt x="11951" y="96413"/>
                    </a:cubicBezTo>
                    <a:close/>
                  </a:path>
                </a:pathLst>
              </a:custGeom>
              <a:solidFill>
                <a:srgbClr val="50E6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6FA4B09-6B01-4936-B21B-AA5465409D54}"/>
                  </a:ext>
                </a:extLst>
              </p:cNvPr>
              <p:cNvSpPr/>
              <p:nvPr/>
            </p:nvSpPr>
            <p:spPr>
              <a:xfrm>
                <a:off x="3023170"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725 w 69061"/>
                  <a:gd name="connsiteY7" fmla="*/ 61602 h 96653"/>
                  <a:gd name="connsiteX8" fmla="*/ 34811 w 69061"/>
                  <a:gd name="connsiteY8" fmla="*/ 75398 h 96653"/>
                  <a:gd name="connsiteX9" fmla="*/ 21175 w 69061"/>
                  <a:gd name="connsiteY9" fmla="*/ 61602 h 96653"/>
                  <a:gd name="connsiteX10" fmla="*/ 21175 w 69061"/>
                  <a:gd name="connsiteY10" fmla="*/ 34009 h 96653"/>
                  <a:gd name="connsiteX11" fmla="*/ 33929 w 69061"/>
                  <a:gd name="connsiteY11" fmla="*/ 21256 h 96653"/>
                  <a:gd name="connsiteX12" fmla="*/ 47725 w 69061"/>
                  <a:gd name="connsiteY12" fmla="*/ 34009 h 96653"/>
                  <a:gd name="connsiteX13" fmla="*/ 4772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6"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725" y="61602"/>
                    </a:moveTo>
                    <a:cubicBezTo>
                      <a:pt x="47725" y="69703"/>
                      <a:pt x="40426" y="75398"/>
                      <a:pt x="34811" y="75398"/>
                    </a:cubicBezTo>
                    <a:cubicBezTo>
                      <a:pt x="27271" y="74756"/>
                      <a:pt x="21175" y="68580"/>
                      <a:pt x="21175" y="61602"/>
                    </a:cubicBezTo>
                    <a:lnTo>
                      <a:pt x="21175" y="34009"/>
                    </a:lnTo>
                    <a:cubicBezTo>
                      <a:pt x="21175" y="27111"/>
                      <a:pt x="27031" y="21256"/>
                      <a:pt x="33929" y="21256"/>
                    </a:cubicBezTo>
                    <a:cubicBezTo>
                      <a:pt x="40907" y="21256"/>
                      <a:pt x="47164" y="27352"/>
                      <a:pt x="47725" y="34009"/>
                    </a:cubicBezTo>
                    <a:lnTo>
                      <a:pt x="47725" y="61602"/>
                    </a:lnTo>
                    <a:close/>
                  </a:path>
                </a:pathLst>
              </a:custGeom>
              <a:solidFill>
                <a:srgbClr val="0078D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01AD5-A118-4B33-B2BA-3160A8A93846}"/>
                  </a:ext>
                </a:extLst>
              </p:cNvPr>
              <p:cNvSpPr/>
              <p:nvPr/>
            </p:nvSpPr>
            <p:spPr>
              <a:xfrm>
                <a:off x="2973236"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2 w 23902"/>
                  <a:gd name="connsiteY4" fmla="*/ 11952 h 96333"/>
                  <a:gd name="connsiteX5" fmla="*/ 23902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8" y="0"/>
                      <a:pt x="23902" y="5374"/>
                      <a:pt x="23902" y="11952"/>
                    </a:cubicBezTo>
                    <a:lnTo>
                      <a:pt x="23902" y="84382"/>
                    </a:lnTo>
                    <a:cubicBezTo>
                      <a:pt x="23902" y="90959"/>
                      <a:pt x="18528" y="96333"/>
                      <a:pt x="11951" y="96333"/>
                    </a:cubicBezTo>
                    <a:close/>
                  </a:path>
                </a:pathLst>
              </a:custGeom>
              <a:solidFill>
                <a:srgbClr val="50E6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EDDD522-F33A-4D5D-817A-4A5101432E97}"/>
                  </a:ext>
                </a:extLst>
              </p:cNvPr>
              <p:cNvSpPr/>
              <p:nvPr/>
            </p:nvSpPr>
            <p:spPr>
              <a:xfrm>
                <a:off x="2885271" y="6241915"/>
                <a:ext cx="58172" cy="81414"/>
              </a:xfrm>
              <a:custGeom>
                <a:avLst/>
                <a:gdLst>
                  <a:gd name="connsiteX0" fmla="*/ 68981 w 69061"/>
                  <a:gd name="connsiteY0" fmla="*/ 33127 h 96653"/>
                  <a:gd name="connsiteX1" fmla="*/ 34009 w 69061"/>
                  <a:gd name="connsiteY1" fmla="*/ 0 h 96653"/>
                  <a:gd name="connsiteX2" fmla="*/ 0 w 69061"/>
                  <a:gd name="connsiteY2" fmla="*/ 34009 h 96653"/>
                  <a:gd name="connsiteX3" fmla="*/ 0 w 69061"/>
                  <a:gd name="connsiteY3" fmla="*/ 61602 h 96653"/>
                  <a:gd name="connsiteX4" fmla="*/ 34009 w 69061"/>
                  <a:gd name="connsiteY4" fmla="*/ 96654 h 96653"/>
                  <a:gd name="connsiteX5" fmla="*/ 69061 w 69061"/>
                  <a:gd name="connsiteY5" fmla="*/ 61602 h 96653"/>
                  <a:gd name="connsiteX6" fmla="*/ 68981 w 69061"/>
                  <a:gd name="connsiteY6" fmla="*/ 33127 h 96653"/>
                  <a:gd name="connsiteX7" fmla="*/ 47805 w 69061"/>
                  <a:gd name="connsiteY7" fmla="*/ 61602 h 96653"/>
                  <a:gd name="connsiteX8" fmla="*/ 34891 w 69061"/>
                  <a:gd name="connsiteY8" fmla="*/ 75398 h 96653"/>
                  <a:gd name="connsiteX9" fmla="*/ 21256 w 69061"/>
                  <a:gd name="connsiteY9" fmla="*/ 61602 h 96653"/>
                  <a:gd name="connsiteX10" fmla="*/ 21256 w 69061"/>
                  <a:gd name="connsiteY10" fmla="*/ 34009 h 96653"/>
                  <a:gd name="connsiteX11" fmla="*/ 34009 w 69061"/>
                  <a:gd name="connsiteY11" fmla="*/ 21256 h 96653"/>
                  <a:gd name="connsiteX12" fmla="*/ 47805 w 69061"/>
                  <a:gd name="connsiteY12" fmla="*/ 34009 h 96653"/>
                  <a:gd name="connsiteX13" fmla="*/ 47805 w 69061"/>
                  <a:gd name="connsiteY13" fmla="*/ 6160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68981" y="33127"/>
                    </a:moveTo>
                    <a:cubicBezTo>
                      <a:pt x="67457" y="14598"/>
                      <a:pt x="52057" y="0"/>
                      <a:pt x="34009" y="0"/>
                    </a:cubicBezTo>
                    <a:cubicBezTo>
                      <a:pt x="15240" y="0"/>
                      <a:pt x="0" y="15240"/>
                      <a:pt x="0" y="34009"/>
                    </a:cubicBezTo>
                    <a:lnTo>
                      <a:pt x="0" y="61602"/>
                    </a:lnTo>
                    <a:cubicBezTo>
                      <a:pt x="0" y="79649"/>
                      <a:pt x="14518" y="95049"/>
                      <a:pt x="34009" y="96654"/>
                    </a:cubicBezTo>
                    <a:cubicBezTo>
                      <a:pt x="53019" y="96654"/>
                      <a:pt x="69061" y="80612"/>
                      <a:pt x="69061" y="61602"/>
                    </a:cubicBezTo>
                    <a:lnTo>
                      <a:pt x="68981" y="33127"/>
                    </a:lnTo>
                    <a:close/>
                    <a:moveTo>
                      <a:pt x="47805" y="61602"/>
                    </a:moveTo>
                    <a:cubicBezTo>
                      <a:pt x="47805" y="69703"/>
                      <a:pt x="40506" y="75398"/>
                      <a:pt x="34891" y="75398"/>
                    </a:cubicBezTo>
                    <a:cubicBezTo>
                      <a:pt x="27352" y="74756"/>
                      <a:pt x="21256" y="68580"/>
                      <a:pt x="21256" y="61602"/>
                    </a:cubicBezTo>
                    <a:lnTo>
                      <a:pt x="21256" y="34009"/>
                    </a:lnTo>
                    <a:cubicBezTo>
                      <a:pt x="21256" y="27111"/>
                      <a:pt x="27111" y="21256"/>
                      <a:pt x="34009" y="21256"/>
                    </a:cubicBezTo>
                    <a:cubicBezTo>
                      <a:pt x="40987" y="21256"/>
                      <a:pt x="47244" y="27352"/>
                      <a:pt x="47805" y="34009"/>
                    </a:cubicBezTo>
                    <a:lnTo>
                      <a:pt x="47805" y="61602"/>
                    </a:lnTo>
                    <a:close/>
                  </a:path>
                </a:pathLst>
              </a:custGeom>
              <a:solidFill>
                <a:srgbClr val="0078D4"/>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0712445-C1DB-4EE1-8E7F-8B1E833E3F5A}"/>
                  </a:ext>
                </a:extLst>
              </p:cNvPr>
              <p:cNvSpPr/>
              <p:nvPr/>
            </p:nvSpPr>
            <p:spPr>
              <a:xfrm>
                <a:off x="2835341" y="6242509"/>
                <a:ext cx="20133" cy="81145"/>
              </a:xfrm>
              <a:custGeom>
                <a:avLst/>
                <a:gdLst>
                  <a:gd name="connsiteX0" fmla="*/ 11951 w 23902"/>
                  <a:gd name="connsiteY0" fmla="*/ 96333 h 96333"/>
                  <a:gd name="connsiteX1" fmla="*/ 0 w 23902"/>
                  <a:gd name="connsiteY1" fmla="*/ 84382 h 96333"/>
                  <a:gd name="connsiteX2" fmla="*/ 0 w 23902"/>
                  <a:gd name="connsiteY2" fmla="*/ 11952 h 96333"/>
                  <a:gd name="connsiteX3" fmla="*/ 11951 w 23902"/>
                  <a:gd name="connsiteY3" fmla="*/ 0 h 96333"/>
                  <a:gd name="connsiteX4" fmla="*/ 23903 w 23902"/>
                  <a:gd name="connsiteY4" fmla="*/ 11952 h 96333"/>
                  <a:gd name="connsiteX5" fmla="*/ 23903 w 23902"/>
                  <a:gd name="connsiteY5" fmla="*/ 84382 h 96333"/>
                  <a:gd name="connsiteX6" fmla="*/ 11951 w 23902"/>
                  <a:gd name="connsiteY6" fmla="*/ 96333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96333"/>
                    </a:moveTo>
                    <a:cubicBezTo>
                      <a:pt x="5374" y="96333"/>
                      <a:pt x="0" y="90959"/>
                      <a:pt x="0" y="84382"/>
                    </a:cubicBezTo>
                    <a:lnTo>
                      <a:pt x="0" y="11952"/>
                    </a:lnTo>
                    <a:cubicBezTo>
                      <a:pt x="0" y="5374"/>
                      <a:pt x="5374" y="0"/>
                      <a:pt x="11951" y="0"/>
                    </a:cubicBezTo>
                    <a:cubicBezTo>
                      <a:pt x="18529" y="0"/>
                      <a:pt x="23903" y="5374"/>
                      <a:pt x="23903" y="11952"/>
                    </a:cubicBezTo>
                    <a:lnTo>
                      <a:pt x="23903" y="84382"/>
                    </a:lnTo>
                    <a:cubicBezTo>
                      <a:pt x="23903" y="90959"/>
                      <a:pt x="18529" y="96333"/>
                      <a:pt x="11951" y="96333"/>
                    </a:cubicBezTo>
                    <a:close/>
                  </a:path>
                </a:pathLst>
              </a:custGeom>
              <a:solidFill>
                <a:srgbClr val="50E6FF"/>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DE0BDD1-A2FC-44AF-A947-0D86A675B424}"/>
                  </a:ext>
                </a:extLst>
              </p:cNvPr>
              <p:cNvSpPr/>
              <p:nvPr/>
            </p:nvSpPr>
            <p:spPr>
              <a:xfrm>
                <a:off x="2973173" y="6141562"/>
                <a:ext cx="58172" cy="81414"/>
              </a:xfrm>
              <a:custGeom>
                <a:avLst/>
                <a:gdLst>
                  <a:gd name="connsiteX0" fmla="*/ 81 w 69061"/>
                  <a:gd name="connsiteY0" fmla="*/ 63527 h 96653"/>
                  <a:gd name="connsiteX1" fmla="*/ 35052 w 69061"/>
                  <a:gd name="connsiteY1" fmla="*/ 96654 h 96653"/>
                  <a:gd name="connsiteX2" fmla="*/ 69062 w 69061"/>
                  <a:gd name="connsiteY2" fmla="*/ 62644 h 96653"/>
                  <a:gd name="connsiteX3" fmla="*/ 69062 w 69061"/>
                  <a:gd name="connsiteY3" fmla="*/ 35052 h 96653"/>
                  <a:gd name="connsiteX4" fmla="*/ 35052 w 69061"/>
                  <a:gd name="connsiteY4" fmla="*/ 0 h 96653"/>
                  <a:gd name="connsiteX5" fmla="*/ 0 w 69061"/>
                  <a:gd name="connsiteY5" fmla="*/ 35052 h 96653"/>
                  <a:gd name="connsiteX6" fmla="*/ 81 w 69061"/>
                  <a:gd name="connsiteY6" fmla="*/ 63527 h 96653"/>
                  <a:gd name="connsiteX7" fmla="*/ 21256 w 69061"/>
                  <a:gd name="connsiteY7" fmla="*/ 35052 h 96653"/>
                  <a:gd name="connsiteX8" fmla="*/ 34170 w 69061"/>
                  <a:gd name="connsiteY8" fmla="*/ 21256 h 96653"/>
                  <a:gd name="connsiteX9" fmla="*/ 47806 w 69061"/>
                  <a:gd name="connsiteY9" fmla="*/ 35052 h 96653"/>
                  <a:gd name="connsiteX10" fmla="*/ 47806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1" y="63527"/>
                    </a:moveTo>
                    <a:cubicBezTo>
                      <a:pt x="1605" y="82055"/>
                      <a:pt x="17005" y="96654"/>
                      <a:pt x="35052" y="96654"/>
                    </a:cubicBezTo>
                    <a:cubicBezTo>
                      <a:pt x="53822" y="96654"/>
                      <a:pt x="69062" y="81414"/>
                      <a:pt x="69062" y="62644"/>
                    </a:cubicBezTo>
                    <a:lnTo>
                      <a:pt x="69062" y="35052"/>
                    </a:lnTo>
                    <a:cubicBezTo>
                      <a:pt x="69062" y="17005"/>
                      <a:pt x="54544" y="1604"/>
                      <a:pt x="35052" y="0"/>
                    </a:cubicBezTo>
                    <a:cubicBezTo>
                      <a:pt x="16043" y="0"/>
                      <a:pt x="0" y="16042"/>
                      <a:pt x="0" y="35052"/>
                    </a:cubicBezTo>
                    <a:lnTo>
                      <a:pt x="81" y="63527"/>
                    </a:lnTo>
                    <a:close/>
                    <a:moveTo>
                      <a:pt x="21256" y="35052"/>
                    </a:moveTo>
                    <a:cubicBezTo>
                      <a:pt x="21256" y="26951"/>
                      <a:pt x="28555" y="21256"/>
                      <a:pt x="34170" y="21256"/>
                    </a:cubicBezTo>
                    <a:cubicBezTo>
                      <a:pt x="41710" y="21897"/>
                      <a:pt x="47806" y="28074"/>
                      <a:pt x="47806" y="35052"/>
                    </a:cubicBezTo>
                    <a:lnTo>
                      <a:pt x="47806" y="62644"/>
                    </a:lnTo>
                    <a:cubicBezTo>
                      <a:pt x="47806" y="69542"/>
                      <a:pt x="41951" y="75398"/>
                      <a:pt x="35052" y="75398"/>
                    </a:cubicBezTo>
                    <a:cubicBezTo>
                      <a:pt x="28074" y="75398"/>
                      <a:pt x="21818"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B4F2DC-83C2-4B81-BCE9-F6D0B0E37660}"/>
                  </a:ext>
                </a:extLst>
              </p:cNvPr>
              <p:cNvSpPr/>
              <p:nvPr/>
            </p:nvSpPr>
            <p:spPr>
              <a:xfrm>
                <a:off x="3061139"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1C08DB-FDFD-471F-897C-36AD4B3FE98B}"/>
                  </a:ext>
                </a:extLst>
              </p:cNvPr>
              <p:cNvSpPr/>
              <p:nvPr/>
            </p:nvSpPr>
            <p:spPr>
              <a:xfrm>
                <a:off x="2835274" y="6141562"/>
                <a:ext cx="58172" cy="81414"/>
              </a:xfrm>
              <a:custGeom>
                <a:avLst/>
                <a:gdLst>
                  <a:gd name="connsiteX0" fmla="*/ 80 w 69061"/>
                  <a:gd name="connsiteY0" fmla="*/ 63527 h 96653"/>
                  <a:gd name="connsiteX1" fmla="*/ 35052 w 69061"/>
                  <a:gd name="connsiteY1" fmla="*/ 96654 h 96653"/>
                  <a:gd name="connsiteX2" fmla="*/ 69061 w 69061"/>
                  <a:gd name="connsiteY2" fmla="*/ 62644 h 96653"/>
                  <a:gd name="connsiteX3" fmla="*/ 69061 w 69061"/>
                  <a:gd name="connsiteY3" fmla="*/ 35052 h 96653"/>
                  <a:gd name="connsiteX4" fmla="*/ 35052 w 69061"/>
                  <a:gd name="connsiteY4" fmla="*/ 0 h 96653"/>
                  <a:gd name="connsiteX5" fmla="*/ 0 w 69061"/>
                  <a:gd name="connsiteY5" fmla="*/ 35052 h 96653"/>
                  <a:gd name="connsiteX6" fmla="*/ 80 w 69061"/>
                  <a:gd name="connsiteY6" fmla="*/ 63527 h 96653"/>
                  <a:gd name="connsiteX7" fmla="*/ 21256 w 69061"/>
                  <a:gd name="connsiteY7" fmla="*/ 35052 h 96653"/>
                  <a:gd name="connsiteX8" fmla="*/ 34170 w 69061"/>
                  <a:gd name="connsiteY8" fmla="*/ 21256 h 96653"/>
                  <a:gd name="connsiteX9" fmla="*/ 47805 w 69061"/>
                  <a:gd name="connsiteY9" fmla="*/ 35052 h 96653"/>
                  <a:gd name="connsiteX10" fmla="*/ 47805 w 69061"/>
                  <a:gd name="connsiteY10" fmla="*/ 62644 h 96653"/>
                  <a:gd name="connsiteX11" fmla="*/ 35052 w 69061"/>
                  <a:gd name="connsiteY11" fmla="*/ 75398 h 96653"/>
                  <a:gd name="connsiteX12" fmla="*/ 21256 w 69061"/>
                  <a:gd name="connsiteY12" fmla="*/ 62644 h 96653"/>
                  <a:gd name="connsiteX13" fmla="*/ 21256 w 69061"/>
                  <a:gd name="connsiteY13" fmla="*/ 35052 h 9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061" h="96653">
                    <a:moveTo>
                      <a:pt x="80" y="63527"/>
                    </a:moveTo>
                    <a:cubicBezTo>
                      <a:pt x="1604" y="82055"/>
                      <a:pt x="17005" y="96654"/>
                      <a:pt x="35052" y="96654"/>
                    </a:cubicBezTo>
                    <a:cubicBezTo>
                      <a:pt x="53821" y="96654"/>
                      <a:pt x="69061" y="81414"/>
                      <a:pt x="69061" y="62644"/>
                    </a:cubicBezTo>
                    <a:lnTo>
                      <a:pt x="69061" y="35052"/>
                    </a:lnTo>
                    <a:cubicBezTo>
                      <a:pt x="69061" y="17005"/>
                      <a:pt x="54543" y="1604"/>
                      <a:pt x="35052" y="0"/>
                    </a:cubicBezTo>
                    <a:cubicBezTo>
                      <a:pt x="16042" y="0"/>
                      <a:pt x="0" y="16042"/>
                      <a:pt x="0" y="35052"/>
                    </a:cubicBezTo>
                    <a:lnTo>
                      <a:pt x="80" y="63527"/>
                    </a:lnTo>
                    <a:close/>
                    <a:moveTo>
                      <a:pt x="21256" y="35052"/>
                    </a:moveTo>
                    <a:cubicBezTo>
                      <a:pt x="21256" y="26951"/>
                      <a:pt x="28555" y="21256"/>
                      <a:pt x="34170" y="21256"/>
                    </a:cubicBezTo>
                    <a:cubicBezTo>
                      <a:pt x="41709" y="21897"/>
                      <a:pt x="47805" y="28074"/>
                      <a:pt x="47805" y="35052"/>
                    </a:cubicBezTo>
                    <a:lnTo>
                      <a:pt x="47805" y="62644"/>
                    </a:lnTo>
                    <a:cubicBezTo>
                      <a:pt x="47805" y="69542"/>
                      <a:pt x="41950" y="75398"/>
                      <a:pt x="35052" y="75398"/>
                    </a:cubicBezTo>
                    <a:cubicBezTo>
                      <a:pt x="28074" y="75398"/>
                      <a:pt x="21817" y="69302"/>
                      <a:pt x="21256" y="62644"/>
                    </a:cubicBezTo>
                    <a:lnTo>
                      <a:pt x="21256" y="35052"/>
                    </a:lnTo>
                    <a:close/>
                  </a:path>
                </a:pathLst>
              </a:custGeom>
              <a:solidFill>
                <a:srgbClr val="50E6FF"/>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A1CA755-CA32-4256-B960-73454788EEB0}"/>
                  </a:ext>
                </a:extLst>
              </p:cNvPr>
              <p:cNvSpPr/>
              <p:nvPr/>
            </p:nvSpPr>
            <p:spPr>
              <a:xfrm>
                <a:off x="2923240" y="6141216"/>
                <a:ext cx="20133" cy="81145"/>
              </a:xfrm>
              <a:custGeom>
                <a:avLst/>
                <a:gdLst>
                  <a:gd name="connsiteX0" fmla="*/ 11951 w 23902"/>
                  <a:gd name="connsiteY0" fmla="*/ 0 h 96333"/>
                  <a:gd name="connsiteX1" fmla="*/ 23903 w 23902"/>
                  <a:gd name="connsiteY1" fmla="*/ 11952 h 96333"/>
                  <a:gd name="connsiteX2" fmla="*/ 23903 w 23902"/>
                  <a:gd name="connsiteY2" fmla="*/ 84382 h 96333"/>
                  <a:gd name="connsiteX3" fmla="*/ 11951 w 23902"/>
                  <a:gd name="connsiteY3" fmla="*/ 96333 h 96333"/>
                  <a:gd name="connsiteX4" fmla="*/ 0 w 23902"/>
                  <a:gd name="connsiteY4" fmla="*/ 84382 h 96333"/>
                  <a:gd name="connsiteX5" fmla="*/ 0 w 23902"/>
                  <a:gd name="connsiteY5" fmla="*/ 11952 h 96333"/>
                  <a:gd name="connsiteX6" fmla="*/ 11951 w 23902"/>
                  <a:gd name="connsiteY6" fmla="*/ 0 h 9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02" h="96333">
                    <a:moveTo>
                      <a:pt x="11951" y="0"/>
                    </a:moveTo>
                    <a:cubicBezTo>
                      <a:pt x="18529" y="0"/>
                      <a:pt x="23903" y="5374"/>
                      <a:pt x="23903" y="11952"/>
                    </a:cubicBezTo>
                    <a:lnTo>
                      <a:pt x="23903" y="84382"/>
                    </a:lnTo>
                    <a:cubicBezTo>
                      <a:pt x="23903" y="90959"/>
                      <a:pt x="18529" y="96333"/>
                      <a:pt x="11951" y="96333"/>
                    </a:cubicBezTo>
                    <a:cubicBezTo>
                      <a:pt x="5374" y="96333"/>
                      <a:pt x="0" y="90959"/>
                      <a:pt x="0" y="84382"/>
                    </a:cubicBezTo>
                    <a:lnTo>
                      <a:pt x="0" y="11952"/>
                    </a:lnTo>
                    <a:cubicBezTo>
                      <a:pt x="0" y="5374"/>
                      <a:pt x="5374" y="0"/>
                      <a:pt x="11951" y="0"/>
                    </a:cubicBezTo>
                    <a:close/>
                  </a:path>
                </a:pathLst>
              </a:custGeom>
              <a:solidFill>
                <a:srgbClr val="0078D4"/>
              </a:solidFill>
              <a:ln w="9525" cap="flat">
                <a:noFill/>
                <a:prstDash val="solid"/>
                <a:miter/>
              </a:ln>
            </p:spPr>
            <p:txBody>
              <a:bodyPr rtlCol="0" anchor="ctr"/>
              <a:lstStyle/>
              <a:p>
                <a:endParaRPr lang="en-US"/>
              </a:p>
            </p:txBody>
          </p:sp>
        </p:grpSp>
      </p:grpSp>
      <p:sp>
        <p:nvSpPr>
          <p:cNvPr id="43" name="Freeform: Shape 2">
            <a:extLst>
              <a:ext uri="{FF2B5EF4-FFF2-40B4-BE49-F238E27FC236}">
                <a16:creationId xmlns:a16="http://schemas.microsoft.com/office/drawing/2014/main" id="{271EB866-D125-A343-A1DF-5122187486DC}"/>
              </a:ext>
            </a:extLst>
          </p:cNvPr>
          <p:cNvSpPr/>
          <p:nvPr/>
        </p:nvSpPr>
        <p:spPr>
          <a:xfrm>
            <a:off x="4480892" y="4245145"/>
            <a:ext cx="3124200" cy="553998"/>
          </a:xfrm>
          <a:custGeom>
            <a:avLst/>
            <a:gdLst>
              <a:gd name="connsiteX0" fmla="*/ 0 w 2942995"/>
              <a:gd name="connsiteY0" fmla="*/ 0 h 1331069"/>
              <a:gd name="connsiteX1" fmla="*/ 2942995 w 2942995"/>
              <a:gd name="connsiteY1" fmla="*/ 0 h 1331069"/>
              <a:gd name="connsiteX2" fmla="*/ 2942995 w 2942995"/>
              <a:gd name="connsiteY2" fmla="*/ 1331069 h 1331069"/>
              <a:gd name="connsiteX3" fmla="*/ 0 w 2942995"/>
              <a:gd name="connsiteY3" fmla="*/ 1331069 h 1331069"/>
              <a:gd name="connsiteX4" fmla="*/ 0 w 2942995"/>
              <a:gd name="connsiteY4" fmla="*/ 0 h 1331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995" h="1331069">
                <a:moveTo>
                  <a:pt x="0" y="0"/>
                </a:moveTo>
                <a:lnTo>
                  <a:pt x="2942995" y="0"/>
                </a:lnTo>
                <a:lnTo>
                  <a:pt x="2942995" y="1331069"/>
                </a:lnTo>
                <a:lnTo>
                  <a:pt x="0" y="1331069"/>
                </a:lnTo>
                <a:lnTo>
                  <a:pt x="0" y="0"/>
                </a:lnTo>
                <a:close/>
              </a:path>
            </a:pathLst>
          </a:custGeom>
          <a:noFill/>
          <a:ln w="10795" cap="flat" cmpd="sng" algn="ctr">
            <a:noFill/>
            <a:prstDash val="solid"/>
          </a:ln>
          <a:effectLst/>
        </p:spPr>
        <p:txBody>
          <a:bodyPr spcFirstLastPara="0" vert="horz" wrap="square" lIns="0" tIns="0" rIns="0" bIns="0" numCol="1" spcCol="1270" anchor="t" anchorCtr="0">
            <a:spAutoFit/>
          </a:bodyPr>
          <a:lstStyle/>
          <a:p>
            <a:pPr algn="ctr" defTabSz="844550">
              <a:spcBef>
                <a:spcPct val="0"/>
              </a:spcBef>
              <a:spcAft>
                <a:spcPct val="35000"/>
              </a:spcAft>
              <a:defRPr/>
            </a:pPr>
            <a:r>
              <a:rPr lang="zh-CN" altLang="en-US" kern="0" dirty="0">
                <a:latin typeface="+mj-lt"/>
                <a:ea typeface="Segoe UI" pitchFamily="34" charset="0"/>
                <a:cs typeface="Segoe UI" pitchFamily="34" charset="0"/>
              </a:rPr>
              <a:t>与特定服务和 </a:t>
            </a:r>
            <a:r>
              <a:rPr lang="en-US" altLang="zh-CN" kern="0" dirty="0">
                <a:latin typeface="+mj-lt"/>
                <a:ea typeface="Segoe UI" pitchFamily="34" charset="0"/>
                <a:cs typeface="Segoe UI" pitchFamily="34" charset="0"/>
              </a:rPr>
              <a:t>SDK </a:t>
            </a:r>
            <a:r>
              <a:rPr lang="zh-CN" altLang="en-US" kern="0" dirty="0">
                <a:latin typeface="+mj-lt"/>
                <a:ea typeface="Segoe UI" pitchFamily="34" charset="0"/>
                <a:cs typeface="Segoe UI" pitchFamily="34" charset="0"/>
              </a:rPr>
              <a:t>相结合，</a:t>
            </a:r>
            <a:r>
              <a:rPr lang="zh-CN" altLang="en-US" kern="0" dirty="0">
                <a:ea typeface="Segoe UI" pitchFamily="34" charset="0"/>
                <a:cs typeface="Segoe UI" pitchFamily="34" charset="0"/>
              </a:rPr>
              <a:t>这会导致代码耦合。</a:t>
            </a:r>
            <a:endParaRPr lang="zh-CN" altLang="en-US" kern="0" dirty="0">
              <a:latin typeface="+mj-lt"/>
              <a:ea typeface="Segoe UI" pitchFamily="34" charset="0"/>
              <a:cs typeface="Segoe UI" pitchFamily="34" charset="0"/>
            </a:endParaRPr>
          </a:p>
        </p:txBody>
      </p:sp>
    </p:spTree>
    <p:extLst>
      <p:ext uri="{BB962C8B-B14F-4D97-AF65-F5344CB8AC3E}">
        <p14:creationId xmlns:p14="http://schemas.microsoft.com/office/powerpoint/2010/main" val="4895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500"/>
                                  </p:stCondLst>
                                  <p:childTnLst>
                                    <p:animMotion origin="layout" path="M 5E-6 -3.7037E-7 L 5E-6 0.03773 " pathEditMode="relative" rAng="0" ptsTypes="AA">
                                      <p:cBhvr>
                                        <p:cTn id="9" dur="750" spd="-100000" fill="hold"/>
                                        <p:tgtEl>
                                          <p:spTgt spid="3"/>
                                        </p:tgtEl>
                                        <p:attrNameLst>
                                          <p:attrName>ppt_x</p:attrName>
                                          <p:attrName>ppt_y</p:attrName>
                                        </p:attrNameLst>
                                      </p:cBhvr>
                                      <p:rCtr x="0" y="1875"/>
                                    </p:animMotion>
                                  </p:childTnLst>
                                </p:cTn>
                              </p:par>
                              <p:par>
                                <p:cTn id="10" presetID="10" presetClass="entr" presetSubtype="0" fill="hold" grpId="0" nodeType="withEffect">
                                  <p:stCondLst>
                                    <p:cond delay="7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700"/>
                                  </p:stCondLst>
                                  <p:childTnLst>
                                    <p:animMotion origin="layout" path="M 2.08333E-6 -2.59259E-6 L 2.08333E-6 0.03773 " pathEditMode="relative" rAng="0" ptsTypes="AA">
                                      <p:cBhvr>
                                        <p:cTn id="14" dur="750" spd="-100000" fill="hold"/>
                                        <p:tgtEl>
                                          <p:spTgt spid="11"/>
                                        </p:tgtEl>
                                        <p:attrNameLst>
                                          <p:attrName>ppt_x</p:attrName>
                                          <p:attrName>ppt_y</p:attrName>
                                        </p:attrNameLst>
                                      </p:cBhvr>
                                      <p:rCtr x="0" y="1875"/>
                                    </p:animMotion>
                                  </p:childTnLst>
                                </p:cTn>
                              </p:par>
                              <p:par>
                                <p:cTn id="15" presetID="1" presetClass="entr" presetSubtype="0" fill="hold" nodeType="withEffect">
                                  <p:stCondLst>
                                    <p:cond delay="0"/>
                                  </p:stCondLst>
                                  <p:childTnLst>
                                    <p:set>
                                      <p:cBhvr>
                                        <p:cTn id="16" dur="1" fill="hold">
                                          <p:stCondLst>
                                            <p:cond delay="749"/>
                                          </p:stCondLst>
                                        </p:cTn>
                                        <p:tgtEl>
                                          <p:spTgt spid="67"/>
                                        </p:tgtEl>
                                        <p:attrNameLst>
                                          <p:attrName>style.visibility</p:attrName>
                                        </p:attrNameLst>
                                      </p:cBhvr>
                                      <p:to>
                                        <p:strVal val="visible"/>
                                      </p:to>
                                    </p:set>
                                  </p:childTnLst>
                                </p:cTn>
                              </p:par>
                              <p:par>
                                <p:cTn id="17" presetID="6" presetClass="emph" presetSubtype="0" accel="100000" autoRev="1" fill="hold" nodeType="withEffect">
                                  <p:stCondLst>
                                    <p:cond delay="0"/>
                                  </p:stCondLst>
                                  <p:childTnLst>
                                    <p:animScale>
                                      <p:cBhvr>
                                        <p:cTn id="18" dur="750" fill="hold"/>
                                        <p:tgtEl>
                                          <p:spTgt spid="67"/>
                                        </p:tgtEl>
                                      </p:cBhvr>
                                      <p:by x="0" y="0"/>
                                    </p:animScale>
                                  </p:childTnLst>
                                </p:cTn>
                              </p:par>
                              <p:par>
                                <p:cTn id="19" presetID="1" presetClass="entr" presetSubtype="0" fill="hold" nodeType="withEffect">
                                  <p:stCondLst>
                                    <p:cond delay="100"/>
                                  </p:stCondLst>
                                  <p:childTnLst>
                                    <p:set>
                                      <p:cBhvr>
                                        <p:cTn id="20" dur="1" fill="hold">
                                          <p:stCondLst>
                                            <p:cond delay="749"/>
                                          </p:stCondLst>
                                        </p:cTn>
                                        <p:tgtEl>
                                          <p:spTgt spid="68"/>
                                        </p:tgtEl>
                                        <p:attrNameLst>
                                          <p:attrName>style.visibility</p:attrName>
                                        </p:attrNameLst>
                                      </p:cBhvr>
                                      <p:to>
                                        <p:strVal val="visible"/>
                                      </p:to>
                                    </p:set>
                                  </p:childTnLst>
                                </p:cTn>
                              </p:par>
                              <p:par>
                                <p:cTn id="21" presetID="6" presetClass="emph" presetSubtype="0" accel="100000" autoRev="1" fill="hold" nodeType="withEffect">
                                  <p:stCondLst>
                                    <p:cond delay="100"/>
                                  </p:stCondLst>
                                  <p:childTnLst>
                                    <p:animScale>
                                      <p:cBhvr>
                                        <p:cTn id="22" dur="750" fill="hold"/>
                                        <p:tgtEl>
                                          <p:spTgt spid="68"/>
                                        </p:tgtEl>
                                      </p:cBhvr>
                                      <p:by x="0" y="0"/>
                                    </p:animScale>
                                  </p:childTnLst>
                                </p:cTn>
                              </p:par>
                              <p:par>
                                <p:cTn id="23" presetID="1" presetClass="entr" presetSubtype="0" fill="hold" nodeType="withEffect">
                                  <p:stCondLst>
                                    <p:cond delay="200"/>
                                  </p:stCondLst>
                                  <p:childTnLst>
                                    <p:set>
                                      <p:cBhvr>
                                        <p:cTn id="24" dur="1" fill="hold">
                                          <p:stCondLst>
                                            <p:cond delay="749"/>
                                          </p:stCondLst>
                                        </p:cTn>
                                        <p:tgtEl>
                                          <p:spTgt spid="69"/>
                                        </p:tgtEl>
                                        <p:attrNameLst>
                                          <p:attrName>style.visibility</p:attrName>
                                        </p:attrNameLst>
                                      </p:cBhvr>
                                      <p:to>
                                        <p:strVal val="visible"/>
                                      </p:to>
                                    </p:set>
                                  </p:childTnLst>
                                </p:cTn>
                              </p:par>
                              <p:par>
                                <p:cTn id="25" presetID="6" presetClass="emph" presetSubtype="0" accel="100000" autoRev="1" fill="hold" nodeType="withEffect">
                                  <p:stCondLst>
                                    <p:cond delay="200"/>
                                  </p:stCondLst>
                                  <p:childTnLst>
                                    <p:animScale>
                                      <p:cBhvr>
                                        <p:cTn id="26" dur="750" fill="hold"/>
                                        <p:tgtEl>
                                          <p:spTgt spid="69"/>
                                        </p:tgtEl>
                                      </p:cBhvr>
                                      <p:by x="0" y="0"/>
                                    </p:animScale>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42" presetClass="path" presetSubtype="0" decel="100000" fill="hold" grpId="1" nodeType="withEffect">
                                  <p:stCondLst>
                                    <p:cond delay="0"/>
                                  </p:stCondLst>
                                  <p:childTnLst>
                                    <p:animMotion origin="layout" path="M 3.125E-6 4.81481E-6 L 3.125E-6 0.02569 " pathEditMode="relative" rAng="0" ptsTypes="AA">
                                      <p:cBhvr>
                                        <p:cTn id="31" dur="500" spd="-100000" fill="hold"/>
                                        <p:tgtEl>
                                          <p:spTgt spid="15"/>
                                        </p:tgtEl>
                                        <p:attrNameLst>
                                          <p:attrName>ppt_x</p:attrName>
                                          <p:attrName>ppt_y</p:attrName>
                                        </p:attrNameLst>
                                      </p:cBhvr>
                                      <p:rCtr x="0" y="1273"/>
                                    </p:animMotion>
                                  </p:childTnLst>
                                </p:cTn>
                              </p:par>
                              <p:par>
                                <p:cTn id="32" presetID="10" presetClass="entr" presetSubtype="0"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42" presetClass="path" presetSubtype="0" decel="100000" fill="hold" grpId="1" nodeType="withEffect">
                                  <p:stCondLst>
                                    <p:cond delay="500"/>
                                  </p:stCondLst>
                                  <p:childTnLst>
                                    <p:animMotion origin="layout" path="M 5E-6 -3.7037E-7 L 5E-6 0.03773 " pathEditMode="relative" rAng="0" ptsTypes="AA">
                                      <p:cBhvr>
                                        <p:cTn id="36" dur="750" spd="-100000" fill="hold"/>
                                        <p:tgtEl>
                                          <p:spTgt spid="43"/>
                                        </p:tgtEl>
                                        <p:attrNameLst>
                                          <p:attrName>ppt_x</p:attrName>
                                          <p:attrName>ppt_y</p:attrName>
                                        </p:attrNameLst>
                                      </p:cBhvr>
                                      <p:rCtr x="0" y="1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5" grpId="0"/>
      <p:bldP spid="15" grpId="1"/>
      <p:bldP spid="43" grpId="0"/>
      <p:bldP spid="4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7F4B8BD6-9376-4C7A-A350-C692538628D3}"/>
              </a:ext>
            </a:extLst>
          </p:cNvPr>
          <p:cNvSpPr>
            <a:spLocks noGrp="1"/>
          </p:cNvSpPr>
          <p:nvPr>
            <p:ph type="title" idx="4294967295"/>
          </p:nvPr>
        </p:nvSpPr>
        <p:spPr>
          <a:xfrm>
            <a:off x="585788" y="480060"/>
            <a:ext cx="11026775" cy="554038"/>
          </a:xfrm>
        </p:spPr>
        <p:txBody>
          <a:bodyPr>
            <a:normAutofit fontScale="90000"/>
          </a:bodyPr>
          <a:lstStyle/>
          <a:p>
            <a:pPr algn="ctr"/>
            <a:r>
              <a:rPr lang="en-US" dirty="0"/>
              <a:t>Kubernetes </a:t>
            </a:r>
            <a:r>
              <a:rPr lang="zh-CN" altLang="en-US" dirty="0"/>
              <a:t>企业级设计</a:t>
            </a:r>
            <a:endParaRPr lang="en-US" dirty="0"/>
          </a:p>
        </p:txBody>
      </p:sp>
      <p:cxnSp>
        <p:nvCxnSpPr>
          <p:cNvPr id="333" name="Straight Arrow Connector 332">
            <a:extLst>
              <a:ext uri="{FF2B5EF4-FFF2-40B4-BE49-F238E27FC236}">
                <a16:creationId xmlns:a16="http://schemas.microsoft.com/office/drawing/2014/main" id="{BA7BAE8A-52AF-4B5B-8AC6-8C9717467C29}"/>
              </a:ext>
              <a:ext uri="{C183D7F6-B498-43B3-948B-1728B52AA6E4}">
                <adec:decorative xmlns:adec="http://schemas.microsoft.com/office/drawing/2017/decorative" val="1"/>
              </a:ext>
            </a:extLst>
          </p:cNvPr>
          <p:cNvCxnSpPr>
            <a:cxnSpLocks/>
          </p:cNvCxnSpPr>
          <p:nvPr/>
        </p:nvCxnSpPr>
        <p:spPr>
          <a:xfrm>
            <a:off x="-8194891" y="3845619"/>
            <a:ext cx="612756" cy="0"/>
          </a:xfrm>
          <a:prstGeom prst="straightConnector1">
            <a:avLst/>
          </a:prstGeom>
          <a:noFill/>
          <a:ln w="12700" cap="flat" cmpd="sng" algn="ctr">
            <a:solidFill>
              <a:srgbClr val="1A1A1A">
                <a:lumMod val="50000"/>
                <a:lumOff val="50000"/>
              </a:srgbClr>
            </a:solidFill>
            <a:prstDash val="solid"/>
            <a:headEnd type="arrow" w="lg" len="med"/>
            <a:tailEnd type="arrow" w="lg" len="med"/>
          </a:ln>
          <a:effectLst/>
        </p:spPr>
      </p:cxnSp>
      <p:sp>
        <p:nvSpPr>
          <p:cNvPr id="335" name="Rectangle 334">
            <a:extLst>
              <a:ext uri="{FF2B5EF4-FFF2-40B4-BE49-F238E27FC236}">
                <a16:creationId xmlns:a16="http://schemas.microsoft.com/office/drawing/2014/main" id="{4F0B4F5F-CEFC-4B8C-9F9E-06629BAC5E8D}"/>
              </a:ext>
            </a:extLst>
          </p:cNvPr>
          <p:cNvSpPr/>
          <p:nvPr/>
        </p:nvSpPr>
        <p:spPr bwMode="auto">
          <a:xfrm>
            <a:off x="-11243135" y="1747638"/>
            <a:ext cx="2945602" cy="4195962"/>
          </a:xfrm>
          <a:prstGeom prst="rect">
            <a:avLst/>
          </a:prstGeom>
          <a:solidFill>
            <a:srgbClr val="0D0D0D">
              <a:lumMod val="90000"/>
              <a:lumOff val="10000"/>
            </a:srgbClr>
          </a:solidFill>
          <a:ln w="12700" cap="flat" cmpd="sng" algn="ctr">
            <a:noFill/>
            <a:prstDash val="solid"/>
            <a:headEnd type="none" w="med" len="med"/>
            <a:tailEnd type="none" w="med" len="med"/>
          </a:ln>
          <a:effectLst/>
        </p:spPr>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pPr marL="0" marR="0" lvl="0" indent="0" algn="ctr" defTabSz="932742" eaLnBrk="1" fontAlgn="auto" latinLnBrk="0" hangingPunct="1">
              <a:lnSpc>
                <a:spcPct val="90000"/>
              </a:lnSpc>
              <a:spcBef>
                <a:spcPct val="0"/>
              </a:spcBef>
              <a:spcAft>
                <a:spcPts val="588"/>
              </a:spcAft>
              <a:buClrTx/>
              <a:buSzTx/>
              <a:buFontTx/>
              <a:buNone/>
              <a:tabLst/>
              <a:defRPr/>
            </a:pP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Development </a:t>
            </a:r>
            <a:b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br>
            <a:r>
              <a:rPr kumimoji="0" lang="en-US" sz="2400" b="0" i="0" u="none" strike="noStrike" kern="0" cap="none" spc="-50" normalizeH="0" baseline="0" noProof="0">
                <a:ln w="3175">
                  <a:noFill/>
                </a:ln>
                <a:gradFill>
                  <a:gsLst>
                    <a:gs pos="1250">
                      <a:srgbClr val="FFFFFF"/>
                    </a:gs>
                    <a:gs pos="100000">
                      <a:srgbClr val="FFFFFF"/>
                    </a:gs>
                  </a:gsLst>
                  <a:lin ang="5400000" scaled="0"/>
                </a:gradFill>
                <a:effectLst/>
                <a:uLnTx/>
                <a:uFillTx/>
                <a:latin typeface="Segoe UI Semibold"/>
                <a:ea typeface="+mn-ea"/>
                <a:cs typeface="Segoe UI"/>
              </a:rPr>
              <a:t>tools</a:t>
            </a:r>
          </a:p>
        </p:txBody>
      </p:sp>
      <p:pic>
        <p:nvPicPr>
          <p:cNvPr id="336" name="Graphic 335">
            <a:extLst>
              <a:ext uri="{FF2B5EF4-FFF2-40B4-BE49-F238E27FC236}">
                <a16:creationId xmlns:a16="http://schemas.microsoft.com/office/drawing/2014/main" id="{55C02579-1555-4C42-9D92-F63314D761E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0218" y="4620051"/>
            <a:ext cx="287617" cy="287617"/>
          </a:xfrm>
          <a:prstGeom prst="rect">
            <a:avLst/>
          </a:prstGeom>
        </p:spPr>
      </p:pic>
      <p:pic>
        <p:nvPicPr>
          <p:cNvPr id="337" name="Graphic 336">
            <a:extLst>
              <a:ext uri="{FF2B5EF4-FFF2-40B4-BE49-F238E27FC236}">
                <a16:creationId xmlns:a16="http://schemas.microsoft.com/office/drawing/2014/main" id="{8AAFFAF5-4EE9-46D1-AE78-5767C93731A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1613" y="5375310"/>
            <a:ext cx="313749" cy="313749"/>
          </a:xfrm>
          <a:prstGeom prst="rect">
            <a:avLst/>
          </a:prstGeom>
        </p:spPr>
      </p:pic>
      <p:pic>
        <p:nvPicPr>
          <p:cNvPr id="338" name="Picture 4">
            <a:extLst>
              <a:ext uri="{FF2B5EF4-FFF2-40B4-BE49-F238E27FC236}">
                <a16:creationId xmlns:a16="http://schemas.microsoft.com/office/drawing/2014/main" id="{BFA141AA-D0D8-40C6-A6B9-AB30609EF991}"/>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0280" y="3114148"/>
            <a:ext cx="287679" cy="287679"/>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2" descr="pinpng.com-github-logo-png-945585 - Open Sheet Music Display">
            <a:extLst>
              <a:ext uri="{FF2B5EF4-FFF2-40B4-BE49-F238E27FC236}">
                <a16:creationId xmlns:a16="http://schemas.microsoft.com/office/drawing/2014/main" id="{48E48209-24A0-49F4-BA0D-4A326C515CE6}"/>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r="75024"/>
          <a:stretch/>
        </p:blipFill>
        <p:spPr bwMode="auto">
          <a:xfrm>
            <a:off x="-10997756" y="3862766"/>
            <a:ext cx="304729" cy="292318"/>
          </a:xfrm>
          <a:prstGeom prst="rect">
            <a:avLst/>
          </a:prstGeom>
          <a:noFill/>
          <a:extLst>
            <a:ext uri="{909E8E84-426E-40DD-AFC4-6F175D3DCCD1}">
              <a14:hiddenFill xmlns:a14="http://schemas.microsoft.com/office/drawing/2010/main">
                <a:solidFill>
                  <a:srgbClr val="FFFFFF"/>
                </a:solidFill>
              </a14:hiddenFill>
            </a:ext>
          </a:extLst>
        </p:spPr>
      </p:pic>
      <p:sp>
        <p:nvSpPr>
          <p:cNvPr id="340" name="TextBox 339">
            <a:extLst>
              <a:ext uri="{FF2B5EF4-FFF2-40B4-BE49-F238E27FC236}">
                <a16:creationId xmlns:a16="http://schemas.microsoft.com/office/drawing/2014/main" id="{A2CC5299-CFAA-4E56-A3E2-F9B652DA10B2}"/>
              </a:ext>
            </a:extLst>
          </p:cNvPr>
          <p:cNvSpPr txBox="1"/>
          <p:nvPr/>
        </p:nvSpPr>
        <p:spPr>
          <a:xfrm>
            <a:off x="-10638014" y="3101021"/>
            <a:ext cx="2169421"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Visual Studio Code</a:t>
            </a:r>
          </a:p>
        </p:txBody>
      </p:sp>
      <p:sp>
        <p:nvSpPr>
          <p:cNvPr id="341" name="TextBox 340">
            <a:extLst>
              <a:ext uri="{FF2B5EF4-FFF2-40B4-BE49-F238E27FC236}">
                <a16:creationId xmlns:a16="http://schemas.microsoft.com/office/drawing/2014/main" id="{17F9950A-FC8E-4FB8-BB1C-DE7D6CA9A31E}"/>
              </a:ext>
            </a:extLst>
          </p:cNvPr>
          <p:cNvSpPr txBox="1"/>
          <p:nvPr/>
        </p:nvSpPr>
        <p:spPr>
          <a:xfrm>
            <a:off x="-10638016" y="3853957"/>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GitHub</a:t>
            </a:r>
          </a:p>
        </p:txBody>
      </p:sp>
      <p:sp>
        <p:nvSpPr>
          <p:cNvPr id="342" name="TextBox 341">
            <a:extLst>
              <a:ext uri="{FF2B5EF4-FFF2-40B4-BE49-F238E27FC236}">
                <a16:creationId xmlns:a16="http://schemas.microsoft.com/office/drawing/2014/main" id="{EFC77A41-4EA4-4012-81FD-434D05A9ECD7}"/>
              </a:ext>
            </a:extLst>
          </p:cNvPr>
          <p:cNvSpPr txBox="1"/>
          <p:nvPr/>
        </p:nvSpPr>
        <p:spPr>
          <a:xfrm>
            <a:off x="-10638015" y="4496094"/>
            <a:ext cx="2169705" cy="535531"/>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Container Registry</a:t>
            </a:r>
          </a:p>
        </p:txBody>
      </p:sp>
      <p:sp>
        <p:nvSpPr>
          <p:cNvPr id="343" name="TextBox 342">
            <a:extLst>
              <a:ext uri="{FF2B5EF4-FFF2-40B4-BE49-F238E27FC236}">
                <a16:creationId xmlns:a16="http://schemas.microsoft.com/office/drawing/2014/main" id="{61512920-201C-4F35-B447-CE2F19B97CAB}"/>
              </a:ext>
            </a:extLst>
          </p:cNvPr>
          <p:cNvSpPr txBox="1"/>
          <p:nvPr/>
        </p:nvSpPr>
        <p:spPr>
          <a:xfrm>
            <a:off x="-10638015" y="5375219"/>
            <a:ext cx="2169705" cy="313932"/>
          </a:xfrm>
          <a:prstGeom prst="rect">
            <a:avLst/>
          </a:prstGeom>
          <a:noFill/>
        </p:spPr>
        <p:txBody>
          <a:bodyPr wrap="square" rtlCol="0" anchor="ctr" anchorCtr="0">
            <a:spAutoFit/>
          </a:bodyPr>
          <a:lstStyle/>
          <a:p>
            <a:pPr defTabSz="914400">
              <a:lnSpc>
                <a:spcPct val="90000"/>
              </a:lnSpc>
              <a:defRPr/>
            </a:pPr>
            <a:r>
              <a:rPr lang="en-US" sz="1600" kern="0">
                <a:solidFill>
                  <a:srgbClr val="FFFFFF"/>
                </a:solidFill>
                <a:latin typeface="+mj-lt"/>
                <a:cs typeface="Segoe UI" panose="020B0502040204020203" pitchFamily="34" charset="0"/>
              </a:rPr>
              <a:t>Azure Monitor </a:t>
            </a:r>
          </a:p>
        </p:txBody>
      </p:sp>
      <p:sp>
        <p:nvSpPr>
          <p:cNvPr id="366" name="Arc 365">
            <a:extLst>
              <a:ext uri="{FF2B5EF4-FFF2-40B4-BE49-F238E27FC236}">
                <a16:creationId xmlns:a16="http://schemas.microsoft.com/office/drawing/2014/main" id="{BB346978-7FFA-4C9A-92E9-5872F0B2FBAE}"/>
              </a:ext>
              <a:ext uri="{C183D7F6-B498-43B3-948B-1728B52AA6E4}">
                <adec:decorative xmlns:adec="http://schemas.microsoft.com/office/drawing/2017/decorative" val="1"/>
              </a:ext>
            </a:extLst>
          </p:cNvPr>
          <p:cNvSpPr/>
          <p:nvPr/>
        </p:nvSpPr>
        <p:spPr>
          <a:xfrm>
            <a:off x="366083" y="2460950"/>
            <a:ext cx="10630912" cy="10621031"/>
          </a:xfrm>
          <a:prstGeom prst="arc">
            <a:avLst>
              <a:gd name="adj1" fmla="val 12765158"/>
              <a:gd name="adj2" fmla="val 19640893"/>
            </a:avLst>
          </a:prstGeom>
          <a:noFill/>
          <a:ln w="19050" cap="flat" cmpd="sng" algn="ctr">
            <a:solidFill>
              <a:srgbClr val="0078D4"/>
            </a:solidFill>
            <a:prstDash val="solid"/>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367" name="Group 366">
            <a:extLst>
              <a:ext uri="{FF2B5EF4-FFF2-40B4-BE49-F238E27FC236}">
                <a16:creationId xmlns:a16="http://schemas.microsoft.com/office/drawing/2014/main" id="{8EEB806F-47FD-4778-9231-C4185A0219C0}"/>
              </a:ext>
              <a:ext uri="{C183D7F6-B498-43B3-948B-1728B52AA6E4}">
                <adec:decorative xmlns:adec="http://schemas.microsoft.com/office/drawing/2017/decorative" val="1"/>
              </a:ext>
            </a:extLst>
          </p:cNvPr>
          <p:cNvGrpSpPr/>
          <p:nvPr/>
        </p:nvGrpSpPr>
        <p:grpSpPr>
          <a:xfrm>
            <a:off x="2626980" y="2819464"/>
            <a:ext cx="648598" cy="648598"/>
            <a:chOff x="4711263" y="3687401"/>
            <a:chExt cx="534829" cy="534829"/>
          </a:xfrm>
        </p:grpSpPr>
        <p:sp>
          <p:nvSpPr>
            <p:cNvPr id="368" name="Oval 367">
              <a:extLst>
                <a:ext uri="{FF2B5EF4-FFF2-40B4-BE49-F238E27FC236}">
                  <a16:creationId xmlns:a16="http://schemas.microsoft.com/office/drawing/2014/main" id="{50F74896-B726-49CA-93F5-FB318622D3E8}"/>
                </a:ext>
              </a:extLst>
            </p:cNvPr>
            <p:cNvSpPr/>
            <p:nvPr/>
          </p:nvSpPr>
          <p:spPr bwMode="auto">
            <a:xfrm>
              <a:off x="4711263" y="368740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69" name="Picture 4" descr="Virtual Kubelet | Home">
              <a:extLst>
                <a:ext uri="{FF2B5EF4-FFF2-40B4-BE49-F238E27FC236}">
                  <a16:creationId xmlns:a16="http://schemas.microsoft.com/office/drawing/2014/main" id="{358FDFF6-E4F5-4CF9-B951-1B57B5AE7C8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56130"/>
            <a:stretch/>
          </p:blipFill>
          <p:spPr bwMode="auto">
            <a:xfrm>
              <a:off x="4763581" y="3739964"/>
              <a:ext cx="430193" cy="414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 name="Group 369">
            <a:extLst>
              <a:ext uri="{FF2B5EF4-FFF2-40B4-BE49-F238E27FC236}">
                <a16:creationId xmlns:a16="http://schemas.microsoft.com/office/drawing/2014/main" id="{85EA7D21-F483-44AC-9B8F-EB6C21CAC676}"/>
              </a:ext>
              <a:ext uri="{C183D7F6-B498-43B3-948B-1728B52AA6E4}">
                <adec:decorative xmlns:adec="http://schemas.microsoft.com/office/drawing/2017/decorative" val="1"/>
              </a:ext>
            </a:extLst>
          </p:cNvPr>
          <p:cNvGrpSpPr/>
          <p:nvPr/>
        </p:nvGrpSpPr>
        <p:grpSpPr>
          <a:xfrm>
            <a:off x="7976880" y="2859106"/>
            <a:ext cx="648598" cy="648598"/>
            <a:chOff x="6960261" y="4010660"/>
            <a:chExt cx="534829" cy="534829"/>
          </a:xfrm>
        </p:grpSpPr>
        <p:sp>
          <p:nvSpPr>
            <p:cNvPr id="371" name="Oval 370">
              <a:extLst>
                <a:ext uri="{FF2B5EF4-FFF2-40B4-BE49-F238E27FC236}">
                  <a16:creationId xmlns:a16="http://schemas.microsoft.com/office/drawing/2014/main" id="{116A1F16-0D37-4016-93BE-A5120DC4A35B}"/>
                </a:ext>
              </a:extLst>
            </p:cNvPr>
            <p:cNvSpPr/>
            <p:nvPr/>
          </p:nvSpPr>
          <p:spPr bwMode="auto">
            <a:xfrm>
              <a:off x="6960261" y="401066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nvGrpSpPr>
            <p:cNvPr id="372" name="Group 371">
              <a:extLst>
                <a:ext uri="{FF2B5EF4-FFF2-40B4-BE49-F238E27FC236}">
                  <a16:creationId xmlns:a16="http://schemas.microsoft.com/office/drawing/2014/main" id="{08EB5154-C975-4565-93D2-3AD00B285372}"/>
                </a:ext>
              </a:extLst>
            </p:cNvPr>
            <p:cNvGrpSpPr/>
            <p:nvPr/>
          </p:nvGrpSpPr>
          <p:grpSpPr>
            <a:xfrm>
              <a:off x="7034550" y="4068961"/>
              <a:ext cx="386251" cy="418227"/>
              <a:chOff x="236531" y="1825720"/>
              <a:chExt cx="3729828" cy="4038600"/>
            </a:xfrm>
          </p:grpSpPr>
          <p:pic>
            <p:nvPicPr>
              <p:cNvPr id="373" name="Picture 8" descr="Admission Control On Kubernetes. Admission control on Kubernetes can be… |  by Bouwe Ceunen | Axons | Medium">
                <a:extLst>
                  <a:ext uri="{FF2B5EF4-FFF2-40B4-BE49-F238E27FC236}">
                    <a16:creationId xmlns:a16="http://schemas.microsoft.com/office/drawing/2014/main" id="{96B37FF4-89F6-43A3-9F1A-2DFE726B21F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69408"/>
              <a:stretch/>
            </p:blipFill>
            <p:spPr bwMode="auto">
              <a:xfrm>
                <a:off x="236531" y="1825720"/>
                <a:ext cx="3729828" cy="4038600"/>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a:extLst>
                  <a:ext uri="{FF2B5EF4-FFF2-40B4-BE49-F238E27FC236}">
                    <a16:creationId xmlns:a16="http://schemas.microsoft.com/office/drawing/2014/main" id="{B17C436E-96FC-4597-833A-FCB72096D18D}"/>
                  </a:ext>
                </a:extLst>
              </p:cNvPr>
              <p:cNvSpPr/>
              <p:nvPr/>
            </p:nvSpPr>
            <p:spPr bwMode="auto">
              <a:xfrm>
                <a:off x="3609975" y="3670288"/>
                <a:ext cx="348975" cy="1149362"/>
              </a:xfrm>
              <a:prstGeom prst="rect">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grpSp>
      </p:grpSp>
      <p:grpSp>
        <p:nvGrpSpPr>
          <p:cNvPr id="375" name="Group 374">
            <a:extLst>
              <a:ext uri="{FF2B5EF4-FFF2-40B4-BE49-F238E27FC236}">
                <a16:creationId xmlns:a16="http://schemas.microsoft.com/office/drawing/2014/main" id="{EE2664F3-02F8-42F0-BD9B-AF7E40A5E2C3}"/>
              </a:ext>
              <a:ext uri="{C183D7F6-B498-43B3-948B-1728B52AA6E4}">
                <adec:decorative xmlns:adec="http://schemas.microsoft.com/office/drawing/2017/decorative" val="1"/>
              </a:ext>
            </a:extLst>
          </p:cNvPr>
          <p:cNvGrpSpPr/>
          <p:nvPr/>
        </p:nvGrpSpPr>
        <p:grpSpPr>
          <a:xfrm>
            <a:off x="4738718" y="2207492"/>
            <a:ext cx="648598" cy="648598"/>
            <a:chOff x="5711647" y="2762964"/>
            <a:chExt cx="534829" cy="534829"/>
          </a:xfrm>
        </p:grpSpPr>
        <p:sp>
          <p:nvSpPr>
            <p:cNvPr id="376" name="Oval 375">
              <a:extLst>
                <a:ext uri="{FF2B5EF4-FFF2-40B4-BE49-F238E27FC236}">
                  <a16:creationId xmlns:a16="http://schemas.microsoft.com/office/drawing/2014/main" id="{D28C092E-3DDF-426D-B591-414C645B2034}"/>
                </a:ext>
              </a:extLst>
            </p:cNvPr>
            <p:cNvSpPr/>
            <p:nvPr/>
          </p:nvSpPr>
          <p:spPr bwMode="auto">
            <a:xfrm>
              <a:off x="5711647" y="2762964"/>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77" name="Picture 376" descr="Logo, company name&#10;&#10;Description automatically generated">
              <a:extLst>
                <a:ext uri="{FF2B5EF4-FFF2-40B4-BE49-F238E27FC236}">
                  <a16:creationId xmlns:a16="http://schemas.microsoft.com/office/drawing/2014/main" id="{672B546F-0B0D-4A55-ADD7-D972A24DCC51}"/>
                </a:ext>
              </a:extLst>
            </p:cNvPr>
            <p:cNvPicPr>
              <a:picLocks noChangeAspect="1"/>
            </p:cNvPicPr>
            <p:nvPr/>
          </p:nvPicPr>
          <p:blipFill>
            <a:blip r:embed="rId12"/>
            <a:stretch>
              <a:fillRect/>
            </a:stretch>
          </p:blipFill>
          <p:spPr>
            <a:xfrm>
              <a:off x="5773209" y="2876914"/>
              <a:ext cx="411705" cy="306928"/>
            </a:xfrm>
            <a:prstGeom prst="rect">
              <a:avLst/>
            </a:prstGeom>
          </p:spPr>
        </p:pic>
      </p:grpSp>
      <p:grpSp>
        <p:nvGrpSpPr>
          <p:cNvPr id="378" name="Group 377">
            <a:extLst>
              <a:ext uri="{FF2B5EF4-FFF2-40B4-BE49-F238E27FC236}">
                <a16:creationId xmlns:a16="http://schemas.microsoft.com/office/drawing/2014/main" id="{224839E5-A455-4954-B568-153D778F5B25}"/>
              </a:ext>
              <a:ext uri="{C183D7F6-B498-43B3-948B-1728B52AA6E4}">
                <adec:decorative xmlns:adec="http://schemas.microsoft.com/office/drawing/2017/decorative" val="1"/>
              </a:ext>
            </a:extLst>
          </p:cNvPr>
          <p:cNvGrpSpPr/>
          <p:nvPr/>
        </p:nvGrpSpPr>
        <p:grpSpPr>
          <a:xfrm>
            <a:off x="5840882" y="2193147"/>
            <a:ext cx="648598" cy="648598"/>
            <a:chOff x="6432153" y="2924080"/>
            <a:chExt cx="534829" cy="534829"/>
          </a:xfrm>
        </p:grpSpPr>
        <p:sp>
          <p:nvSpPr>
            <p:cNvPr id="379" name="Oval 378">
              <a:extLst>
                <a:ext uri="{FF2B5EF4-FFF2-40B4-BE49-F238E27FC236}">
                  <a16:creationId xmlns:a16="http://schemas.microsoft.com/office/drawing/2014/main" id="{2ADF99E7-F532-4123-8796-B0515A5C0C72}"/>
                </a:ext>
              </a:extLst>
            </p:cNvPr>
            <p:cNvSpPr/>
            <p:nvPr/>
          </p:nvSpPr>
          <p:spPr bwMode="auto">
            <a:xfrm>
              <a:off x="6432153" y="2924080"/>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0" name="Picture 379" descr="Icon&#10;&#10;Description automatically generated">
              <a:extLst>
                <a:ext uri="{FF2B5EF4-FFF2-40B4-BE49-F238E27FC236}">
                  <a16:creationId xmlns:a16="http://schemas.microsoft.com/office/drawing/2014/main" id="{51D3E51D-C315-4353-8A11-1C42DDB7043C}"/>
                </a:ext>
              </a:extLst>
            </p:cNvPr>
            <p:cNvPicPr>
              <a:picLocks noChangeAspect="1"/>
            </p:cNvPicPr>
            <p:nvPr/>
          </p:nvPicPr>
          <p:blipFill>
            <a:blip r:embed="rId13"/>
            <a:stretch>
              <a:fillRect/>
            </a:stretch>
          </p:blipFill>
          <p:spPr>
            <a:xfrm>
              <a:off x="6489938" y="2981865"/>
              <a:ext cx="419259" cy="419259"/>
            </a:xfrm>
            <a:prstGeom prst="rect">
              <a:avLst/>
            </a:prstGeom>
          </p:spPr>
        </p:pic>
      </p:grpSp>
      <p:grpSp>
        <p:nvGrpSpPr>
          <p:cNvPr id="381" name="Group 380">
            <a:extLst>
              <a:ext uri="{FF2B5EF4-FFF2-40B4-BE49-F238E27FC236}">
                <a16:creationId xmlns:a16="http://schemas.microsoft.com/office/drawing/2014/main" id="{5AEBC512-8A13-4E72-B9C8-A85C76D66891}"/>
              </a:ext>
              <a:ext uri="{C183D7F6-B498-43B3-948B-1728B52AA6E4}">
                <adec:decorative xmlns:adec="http://schemas.microsoft.com/office/drawing/2017/decorative" val="1"/>
              </a:ext>
            </a:extLst>
          </p:cNvPr>
          <p:cNvGrpSpPr/>
          <p:nvPr/>
        </p:nvGrpSpPr>
        <p:grpSpPr>
          <a:xfrm>
            <a:off x="1867354" y="3529217"/>
            <a:ext cx="648598" cy="648598"/>
            <a:chOff x="4806814" y="4410372"/>
            <a:chExt cx="534829" cy="534829"/>
          </a:xfrm>
        </p:grpSpPr>
        <p:sp>
          <p:nvSpPr>
            <p:cNvPr id="382" name="Oval 381">
              <a:extLst>
                <a:ext uri="{FF2B5EF4-FFF2-40B4-BE49-F238E27FC236}">
                  <a16:creationId xmlns:a16="http://schemas.microsoft.com/office/drawing/2014/main" id="{CD1E747A-391F-4627-9F55-3AAD82B2B752}"/>
                </a:ext>
              </a:extLst>
            </p:cNvPr>
            <p:cNvSpPr/>
            <p:nvPr/>
          </p:nvSpPr>
          <p:spPr bwMode="auto">
            <a:xfrm>
              <a:off x="4806814" y="4410372"/>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3" name="Picture 2" descr="CNCF Branding | KEDA">
              <a:extLst>
                <a:ext uri="{FF2B5EF4-FFF2-40B4-BE49-F238E27FC236}">
                  <a16:creationId xmlns:a16="http://schemas.microsoft.com/office/drawing/2014/main" id="{C8D654B3-0E2C-4F0F-82E3-06E5FAFA58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4965" y="4434899"/>
              <a:ext cx="466725" cy="466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4" name="Group 383">
            <a:extLst>
              <a:ext uri="{FF2B5EF4-FFF2-40B4-BE49-F238E27FC236}">
                <a16:creationId xmlns:a16="http://schemas.microsoft.com/office/drawing/2014/main" id="{53A03E1C-A717-4341-B169-9D4D3EEF8E1C}"/>
              </a:ext>
              <a:ext uri="{C183D7F6-B498-43B3-948B-1728B52AA6E4}">
                <adec:decorative xmlns:adec="http://schemas.microsoft.com/office/drawing/2017/decorative" val="1"/>
              </a:ext>
            </a:extLst>
          </p:cNvPr>
          <p:cNvGrpSpPr/>
          <p:nvPr/>
        </p:nvGrpSpPr>
        <p:grpSpPr>
          <a:xfrm>
            <a:off x="8720829" y="3336256"/>
            <a:ext cx="667543" cy="648598"/>
            <a:chOff x="6884328" y="4233791"/>
            <a:chExt cx="550451" cy="534829"/>
          </a:xfrm>
        </p:grpSpPr>
        <p:sp>
          <p:nvSpPr>
            <p:cNvPr id="385" name="Oval 384">
              <a:extLst>
                <a:ext uri="{FF2B5EF4-FFF2-40B4-BE49-F238E27FC236}">
                  <a16:creationId xmlns:a16="http://schemas.microsoft.com/office/drawing/2014/main" id="{D384390C-C219-4EC1-ACC8-13AB597EF11E}"/>
                </a:ext>
              </a:extLst>
            </p:cNvPr>
            <p:cNvSpPr/>
            <p:nvPr/>
          </p:nvSpPr>
          <p:spPr bwMode="auto">
            <a:xfrm>
              <a:off x="6884328" y="4233791"/>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86" name="Picture 75">
              <a:extLst>
                <a:ext uri="{FF2B5EF4-FFF2-40B4-BE49-F238E27FC236}">
                  <a16:creationId xmlns:a16="http://schemas.microsoft.com/office/drawing/2014/main" id="{EDC16C49-AA24-4E84-B668-D09F6635650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6899951" y="4249341"/>
              <a:ext cx="534828" cy="503729"/>
            </a:xfrm>
            <a:prstGeom prst="rect">
              <a:avLst/>
            </a:prstGeom>
          </p:spPr>
        </p:pic>
      </p:grpSp>
      <p:grpSp>
        <p:nvGrpSpPr>
          <p:cNvPr id="387" name="Group 386">
            <a:extLst>
              <a:ext uri="{FF2B5EF4-FFF2-40B4-BE49-F238E27FC236}">
                <a16:creationId xmlns:a16="http://schemas.microsoft.com/office/drawing/2014/main" id="{EF534B78-1933-4787-A75B-FA0842DEE896}"/>
              </a:ext>
              <a:ext uri="{C183D7F6-B498-43B3-948B-1728B52AA6E4}">
                <adec:decorative xmlns:adec="http://schemas.microsoft.com/office/drawing/2017/decorative" val="1"/>
              </a:ext>
            </a:extLst>
          </p:cNvPr>
          <p:cNvGrpSpPr/>
          <p:nvPr/>
        </p:nvGrpSpPr>
        <p:grpSpPr>
          <a:xfrm>
            <a:off x="6926631" y="2367313"/>
            <a:ext cx="729144" cy="656917"/>
            <a:chOff x="5278519" y="4895832"/>
            <a:chExt cx="601246" cy="541689"/>
          </a:xfrm>
        </p:grpSpPr>
        <p:sp>
          <p:nvSpPr>
            <p:cNvPr id="388" name="Oval 387">
              <a:extLst>
                <a:ext uri="{FF2B5EF4-FFF2-40B4-BE49-F238E27FC236}">
                  <a16:creationId xmlns:a16="http://schemas.microsoft.com/office/drawing/2014/main" id="{A84F1387-2EA8-480E-AAD8-79EDE2638978}"/>
                </a:ext>
              </a:extLst>
            </p:cNvPr>
            <p:cNvSpPr/>
            <p:nvPr/>
          </p:nvSpPr>
          <p:spPr bwMode="auto">
            <a:xfrm>
              <a:off x="5327492" y="4899263"/>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89" name="Picture 388" descr="A picture containing text, clipart&#10;&#10;Description automatically generated">
              <a:extLst>
                <a:ext uri="{FF2B5EF4-FFF2-40B4-BE49-F238E27FC236}">
                  <a16:creationId xmlns:a16="http://schemas.microsoft.com/office/drawing/2014/main" id="{C37C9163-9D2B-49B3-997D-A90849951E41}"/>
                </a:ext>
              </a:extLst>
            </p:cNvPr>
            <p:cNvPicPr>
              <a:picLocks noChangeAspect="1"/>
            </p:cNvPicPr>
            <p:nvPr/>
          </p:nvPicPr>
          <p:blipFill rotWithShape="1">
            <a:blip r:embed="rId17"/>
            <a:srcRect r="59950"/>
            <a:stretch/>
          </p:blipFill>
          <p:spPr>
            <a:xfrm>
              <a:off x="5278519" y="4895832"/>
              <a:ext cx="601246" cy="541689"/>
            </a:xfrm>
            <a:prstGeom prst="rect">
              <a:avLst/>
            </a:prstGeom>
          </p:spPr>
        </p:pic>
      </p:grpSp>
      <p:grpSp>
        <p:nvGrpSpPr>
          <p:cNvPr id="390" name="Group 389">
            <a:extLst>
              <a:ext uri="{FF2B5EF4-FFF2-40B4-BE49-F238E27FC236}">
                <a16:creationId xmlns:a16="http://schemas.microsoft.com/office/drawing/2014/main" id="{81755153-A90E-480C-A0FF-6F8C45197ABC}"/>
              </a:ext>
              <a:ext uri="{C183D7F6-B498-43B3-948B-1728B52AA6E4}">
                <adec:decorative xmlns:adec="http://schemas.microsoft.com/office/drawing/2017/decorative" val="1"/>
              </a:ext>
            </a:extLst>
          </p:cNvPr>
          <p:cNvGrpSpPr/>
          <p:nvPr/>
        </p:nvGrpSpPr>
        <p:grpSpPr>
          <a:xfrm>
            <a:off x="1207871" y="4257977"/>
            <a:ext cx="648598" cy="648598"/>
            <a:chOff x="6909197" y="3468889"/>
            <a:chExt cx="534829" cy="534829"/>
          </a:xfrm>
        </p:grpSpPr>
        <p:sp>
          <p:nvSpPr>
            <p:cNvPr id="391" name="Oval 390">
              <a:extLst>
                <a:ext uri="{FF2B5EF4-FFF2-40B4-BE49-F238E27FC236}">
                  <a16:creationId xmlns:a16="http://schemas.microsoft.com/office/drawing/2014/main" id="{CB75C065-C4EF-4C33-9232-3F846BC93D2B}"/>
                </a:ext>
              </a:extLst>
            </p:cNvPr>
            <p:cNvSpPr/>
            <p:nvPr/>
          </p:nvSpPr>
          <p:spPr bwMode="auto">
            <a:xfrm>
              <a:off x="6909197" y="3468889"/>
              <a:ext cx="534829" cy="534829"/>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pic>
          <p:nvPicPr>
            <p:cNvPr id="392" name="Picture 391" descr="Qr code&#10;&#10;Description automatically generated">
              <a:extLst>
                <a:ext uri="{FF2B5EF4-FFF2-40B4-BE49-F238E27FC236}">
                  <a16:creationId xmlns:a16="http://schemas.microsoft.com/office/drawing/2014/main" id="{DB7C389F-2064-4D02-9028-23BD8B52C39C}"/>
                </a:ext>
              </a:extLst>
            </p:cNvPr>
            <p:cNvPicPr>
              <a:picLocks noChangeAspect="1"/>
            </p:cNvPicPr>
            <p:nvPr/>
          </p:nvPicPr>
          <p:blipFill>
            <a:blip r:embed="rId18"/>
            <a:stretch>
              <a:fillRect/>
            </a:stretch>
          </p:blipFill>
          <p:spPr>
            <a:xfrm>
              <a:off x="7021189" y="3571356"/>
              <a:ext cx="310844" cy="310844"/>
            </a:xfrm>
            <a:prstGeom prst="rect">
              <a:avLst/>
            </a:prstGeom>
          </p:spPr>
        </p:pic>
      </p:grpSp>
      <p:grpSp>
        <p:nvGrpSpPr>
          <p:cNvPr id="393" name="Group 392">
            <a:extLst>
              <a:ext uri="{FF2B5EF4-FFF2-40B4-BE49-F238E27FC236}">
                <a16:creationId xmlns:a16="http://schemas.microsoft.com/office/drawing/2014/main" id="{11449796-1812-4590-B489-120318E4D691}"/>
              </a:ext>
              <a:ext uri="{C183D7F6-B498-43B3-948B-1728B52AA6E4}">
                <adec:decorative xmlns:adec="http://schemas.microsoft.com/office/drawing/2017/decorative" val="1"/>
              </a:ext>
            </a:extLst>
          </p:cNvPr>
          <p:cNvGrpSpPr/>
          <p:nvPr/>
        </p:nvGrpSpPr>
        <p:grpSpPr>
          <a:xfrm>
            <a:off x="9484183" y="4246425"/>
            <a:ext cx="1512812" cy="648598"/>
            <a:chOff x="9906741" y="5103061"/>
            <a:chExt cx="1512812" cy="648598"/>
          </a:xfrm>
        </p:grpSpPr>
        <p:sp>
          <p:nvSpPr>
            <p:cNvPr id="394" name="Oval 393">
              <a:extLst>
                <a:ext uri="{FF2B5EF4-FFF2-40B4-BE49-F238E27FC236}">
                  <a16:creationId xmlns:a16="http://schemas.microsoft.com/office/drawing/2014/main" id="{249C057A-EEDA-4DC3-8755-9AAA19658B47}"/>
                </a:ext>
              </a:extLst>
            </p:cNvPr>
            <p:cNvSpPr/>
            <p:nvPr/>
          </p:nvSpPr>
          <p:spPr bwMode="auto">
            <a:xfrm>
              <a:off x="9906741" y="5103061"/>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5" name="Picture 394" descr="A picture containing graphical user interface&#10;&#10;Description automatically generated">
              <a:extLst>
                <a:ext uri="{FF2B5EF4-FFF2-40B4-BE49-F238E27FC236}">
                  <a16:creationId xmlns:a16="http://schemas.microsoft.com/office/drawing/2014/main" id="{ACBB2F76-1DA7-47A5-B5F8-01AEC015CE7B}"/>
                </a:ext>
              </a:extLst>
            </p:cNvPr>
            <p:cNvPicPr>
              <a:picLocks noChangeAspect="1"/>
            </p:cNvPicPr>
            <p:nvPr/>
          </p:nvPicPr>
          <p:blipFill>
            <a:blip r:embed="rId19"/>
            <a:stretch>
              <a:fillRect/>
            </a:stretch>
          </p:blipFill>
          <p:spPr>
            <a:xfrm>
              <a:off x="10099369" y="5255132"/>
              <a:ext cx="1320184" cy="365816"/>
            </a:xfrm>
            <a:prstGeom prst="rect">
              <a:avLst/>
            </a:prstGeom>
          </p:spPr>
        </p:pic>
      </p:grpSp>
      <p:grpSp>
        <p:nvGrpSpPr>
          <p:cNvPr id="397" name="Group 396">
            <a:extLst>
              <a:ext uri="{FF2B5EF4-FFF2-40B4-BE49-F238E27FC236}">
                <a16:creationId xmlns:a16="http://schemas.microsoft.com/office/drawing/2014/main" id="{624343A6-0099-4010-89CF-18EE5B38551A}"/>
              </a:ext>
              <a:ext uri="{C183D7F6-B498-43B3-948B-1728B52AA6E4}">
                <adec:decorative xmlns:adec="http://schemas.microsoft.com/office/drawing/2017/decorative" val="1"/>
              </a:ext>
            </a:extLst>
          </p:cNvPr>
          <p:cNvGrpSpPr/>
          <p:nvPr/>
        </p:nvGrpSpPr>
        <p:grpSpPr>
          <a:xfrm>
            <a:off x="3618508" y="2447369"/>
            <a:ext cx="648598" cy="648598"/>
            <a:chOff x="4226779" y="3424649"/>
            <a:chExt cx="648598" cy="648598"/>
          </a:xfrm>
        </p:grpSpPr>
        <p:sp>
          <p:nvSpPr>
            <p:cNvPr id="398" name="Oval 397">
              <a:extLst>
                <a:ext uri="{FF2B5EF4-FFF2-40B4-BE49-F238E27FC236}">
                  <a16:creationId xmlns:a16="http://schemas.microsoft.com/office/drawing/2014/main" id="{6012FCB8-B752-47DD-9C1C-35906B097AF3}"/>
                </a:ext>
              </a:extLst>
            </p:cNvPr>
            <p:cNvSpPr/>
            <p:nvPr/>
          </p:nvSpPr>
          <p:spPr bwMode="auto">
            <a:xfrm>
              <a:off x="4226779" y="3424649"/>
              <a:ext cx="648598" cy="648598"/>
            </a:xfrm>
            <a:prstGeom prst="ellipse">
              <a:avLst/>
            </a:prstGeom>
            <a:solidFill>
              <a:srgbClr val="25252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err="1">
                <a:ln>
                  <a:noFill/>
                </a:ln>
                <a:effectLst/>
                <a:uLnTx/>
                <a:uFillTx/>
                <a:latin typeface="+mj-lt"/>
                <a:ea typeface="Segoe UI" pitchFamily="34" charset="0"/>
                <a:cs typeface="Segoe UI" pitchFamily="34" charset="0"/>
              </a:endParaRPr>
            </a:p>
          </p:txBody>
        </p:sp>
        <p:pic>
          <p:nvPicPr>
            <p:cNvPr id="399" name="Picture 398" descr="Icon&#10;&#10;Description automatically generated">
              <a:extLst>
                <a:ext uri="{FF2B5EF4-FFF2-40B4-BE49-F238E27FC236}">
                  <a16:creationId xmlns:a16="http://schemas.microsoft.com/office/drawing/2014/main" id="{92A4FA0B-62DC-450C-9F7E-C4834E0B3020}"/>
                </a:ext>
              </a:extLst>
            </p:cNvPr>
            <p:cNvPicPr>
              <a:picLocks noChangeAspect="1"/>
            </p:cNvPicPr>
            <p:nvPr/>
          </p:nvPicPr>
          <p:blipFill>
            <a:blip r:embed="rId20"/>
            <a:stretch>
              <a:fillRect/>
            </a:stretch>
          </p:blipFill>
          <p:spPr>
            <a:xfrm>
              <a:off x="4338544" y="3503536"/>
              <a:ext cx="425069" cy="490825"/>
            </a:xfrm>
            <a:prstGeom prst="rect">
              <a:avLst/>
            </a:prstGeom>
          </p:spPr>
        </p:pic>
      </p:grpSp>
      <p:sp>
        <p:nvSpPr>
          <p:cNvPr id="400" name="TextBox 399">
            <a:extLst>
              <a:ext uri="{FF2B5EF4-FFF2-40B4-BE49-F238E27FC236}">
                <a16:creationId xmlns:a16="http://schemas.microsoft.com/office/drawing/2014/main" id="{102BFE7E-FCFF-4D09-9AD5-14B36C8DBF34}"/>
              </a:ext>
            </a:extLst>
          </p:cNvPr>
          <p:cNvSpPr txBox="1"/>
          <p:nvPr/>
        </p:nvSpPr>
        <p:spPr>
          <a:xfrm>
            <a:off x="1062411" y="4960522"/>
            <a:ext cx="2244169" cy="221599"/>
          </a:xfrm>
          <a:prstGeom prst="rect">
            <a:avLst/>
          </a:prstGeom>
          <a:noFill/>
        </p:spPr>
        <p:txBody>
          <a:bodyPr wrap="square" lIns="0" tIns="0" rIns="0" bIns="0" rtlCol="0">
            <a:spAutoFit/>
          </a:bodyPr>
          <a:lstStyle/>
          <a:p>
            <a:pPr lvl="0">
              <a:lnSpc>
                <a:spcPct val="90000"/>
              </a:lnSpc>
              <a:spcAft>
                <a:spcPts val="600"/>
              </a:spcAft>
              <a:defRPr/>
            </a:pPr>
            <a:r>
              <a:rPr lang="zh-CN" altLang="en-US" sz="1600" kern="0" dirty="0">
                <a:latin typeface="+mj-lt"/>
              </a:rPr>
              <a:t>开放容器倡议</a:t>
            </a:r>
            <a:endParaRPr kumimoji="0" lang="en-US" sz="1600" b="0" i="0" u="none" strike="noStrike" kern="0" cap="none" spc="0" normalizeH="0" baseline="0" noProof="0" dirty="0">
              <a:ln>
                <a:noFill/>
              </a:ln>
              <a:effectLst/>
              <a:uLnTx/>
              <a:uFillTx/>
              <a:latin typeface="+mj-lt"/>
            </a:endParaRPr>
          </a:p>
        </p:txBody>
      </p:sp>
      <p:sp>
        <p:nvSpPr>
          <p:cNvPr id="401" name="TextBox 400">
            <a:extLst>
              <a:ext uri="{FF2B5EF4-FFF2-40B4-BE49-F238E27FC236}">
                <a16:creationId xmlns:a16="http://schemas.microsoft.com/office/drawing/2014/main" id="{68F47B87-95D9-48E1-AE16-5AC849FC0F8D}"/>
              </a:ext>
            </a:extLst>
          </p:cNvPr>
          <p:cNvSpPr txBox="1"/>
          <p:nvPr/>
        </p:nvSpPr>
        <p:spPr>
          <a:xfrm>
            <a:off x="228776" y="3463602"/>
            <a:ext cx="1627693"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KEDA</a:t>
            </a:r>
          </a:p>
        </p:txBody>
      </p:sp>
      <p:sp>
        <p:nvSpPr>
          <p:cNvPr id="402" name="TextBox 401">
            <a:extLst>
              <a:ext uri="{FF2B5EF4-FFF2-40B4-BE49-F238E27FC236}">
                <a16:creationId xmlns:a16="http://schemas.microsoft.com/office/drawing/2014/main" id="{86A51436-A99F-4113-AA4E-5F305E0F60A1}"/>
              </a:ext>
            </a:extLst>
          </p:cNvPr>
          <p:cNvSpPr txBox="1"/>
          <p:nvPr/>
        </p:nvSpPr>
        <p:spPr>
          <a:xfrm>
            <a:off x="1518358" y="2619174"/>
            <a:ext cx="1886448" cy="2215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Virtual </a:t>
            </a:r>
            <a:r>
              <a:rPr kumimoji="0" lang="en-US" sz="1600" b="0" i="0" u="none" strike="noStrike" kern="0" cap="none" spc="0" normalizeH="0" baseline="0" noProof="0" dirty="0" err="1">
                <a:ln>
                  <a:noFill/>
                </a:ln>
                <a:effectLst/>
                <a:uLnTx/>
                <a:uFillTx/>
                <a:latin typeface="+mj-lt"/>
              </a:rPr>
              <a:t>Kubelet</a:t>
            </a:r>
            <a:endParaRPr kumimoji="0" lang="en-US" sz="1600" b="0" i="0" u="none" strike="noStrike" kern="0" cap="none" spc="0" normalizeH="0" baseline="0" noProof="0" dirty="0">
              <a:ln>
                <a:noFill/>
              </a:ln>
              <a:effectLst/>
              <a:uLnTx/>
              <a:uFillTx/>
              <a:latin typeface="+mj-lt"/>
            </a:endParaRPr>
          </a:p>
        </p:txBody>
      </p:sp>
      <p:sp>
        <p:nvSpPr>
          <p:cNvPr id="403" name="TextBox 402">
            <a:extLst>
              <a:ext uri="{FF2B5EF4-FFF2-40B4-BE49-F238E27FC236}">
                <a16:creationId xmlns:a16="http://schemas.microsoft.com/office/drawing/2014/main" id="{D6039BAE-D35F-4577-8294-0414AE8B11AA}"/>
              </a:ext>
            </a:extLst>
          </p:cNvPr>
          <p:cNvSpPr txBox="1"/>
          <p:nvPr/>
        </p:nvSpPr>
        <p:spPr>
          <a:xfrm>
            <a:off x="3473562" y="2263502"/>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Helm</a:t>
            </a:r>
          </a:p>
        </p:txBody>
      </p:sp>
      <p:sp>
        <p:nvSpPr>
          <p:cNvPr id="404" name="TextBox 403">
            <a:extLst>
              <a:ext uri="{FF2B5EF4-FFF2-40B4-BE49-F238E27FC236}">
                <a16:creationId xmlns:a16="http://schemas.microsoft.com/office/drawing/2014/main" id="{3909A37F-4B97-47DB-A8A4-9BFB98FC4163}"/>
              </a:ext>
            </a:extLst>
          </p:cNvPr>
          <p:cNvSpPr txBox="1"/>
          <p:nvPr/>
        </p:nvSpPr>
        <p:spPr>
          <a:xfrm>
            <a:off x="4233544" y="1747638"/>
            <a:ext cx="1336616" cy="553998"/>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4000" b="0" i="0" u="none" strike="noStrike" kern="0" cap="none" spc="0" normalizeH="0" baseline="0" noProof="0" dirty="0" err="1">
                <a:ln>
                  <a:noFill/>
                </a:ln>
                <a:solidFill>
                  <a:srgbClr val="FF0000"/>
                </a:solidFill>
                <a:effectLst/>
                <a:uLnTx/>
                <a:uFillTx/>
                <a:latin typeface="+mj-lt"/>
              </a:rPr>
              <a:t>Dapr</a:t>
            </a:r>
            <a:endParaRPr kumimoji="0" lang="en-US" sz="4000" b="0" i="0" u="none" strike="noStrike" kern="0" cap="none" spc="0" normalizeH="0" baseline="0" noProof="0" dirty="0">
              <a:ln>
                <a:noFill/>
              </a:ln>
              <a:solidFill>
                <a:srgbClr val="FF0000"/>
              </a:solidFill>
              <a:effectLst/>
              <a:uLnTx/>
              <a:uFillTx/>
              <a:latin typeface="+mj-lt"/>
            </a:endParaRPr>
          </a:p>
        </p:txBody>
      </p:sp>
      <p:sp>
        <p:nvSpPr>
          <p:cNvPr id="405" name="TextBox 404">
            <a:extLst>
              <a:ext uri="{FF2B5EF4-FFF2-40B4-BE49-F238E27FC236}">
                <a16:creationId xmlns:a16="http://schemas.microsoft.com/office/drawing/2014/main" id="{F6C99DA0-E060-4C24-87E3-A18FA1E96A97}"/>
              </a:ext>
            </a:extLst>
          </p:cNvPr>
          <p:cNvSpPr txBox="1"/>
          <p:nvPr/>
        </p:nvSpPr>
        <p:spPr>
          <a:xfrm>
            <a:off x="5732740" y="2033833"/>
            <a:ext cx="887037"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CNAB</a:t>
            </a:r>
          </a:p>
        </p:txBody>
      </p:sp>
      <p:sp>
        <p:nvSpPr>
          <p:cNvPr id="406" name="TextBox 405">
            <a:extLst>
              <a:ext uri="{FF2B5EF4-FFF2-40B4-BE49-F238E27FC236}">
                <a16:creationId xmlns:a16="http://schemas.microsoft.com/office/drawing/2014/main" id="{94A5EA89-46D4-4C58-92E5-A511EDB96B7D}"/>
              </a:ext>
            </a:extLst>
          </p:cNvPr>
          <p:cNvSpPr txBox="1"/>
          <p:nvPr/>
        </p:nvSpPr>
        <p:spPr>
          <a:xfrm>
            <a:off x="7078495" y="2571923"/>
            <a:ext cx="1627693" cy="2215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Draft</a:t>
            </a:r>
          </a:p>
        </p:txBody>
      </p:sp>
      <p:sp>
        <p:nvSpPr>
          <p:cNvPr id="407" name="TextBox 406">
            <a:extLst>
              <a:ext uri="{FF2B5EF4-FFF2-40B4-BE49-F238E27FC236}">
                <a16:creationId xmlns:a16="http://schemas.microsoft.com/office/drawing/2014/main" id="{A1D7E820-694C-4922-B7C5-A85F1D9CEF3B}"/>
              </a:ext>
            </a:extLst>
          </p:cNvPr>
          <p:cNvSpPr txBox="1"/>
          <p:nvPr/>
        </p:nvSpPr>
        <p:spPr>
          <a:xfrm>
            <a:off x="8581259" y="2938501"/>
            <a:ext cx="2415736"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Gatekeeper</a:t>
            </a:r>
          </a:p>
        </p:txBody>
      </p:sp>
      <p:sp>
        <p:nvSpPr>
          <p:cNvPr id="408" name="TextBox 407">
            <a:extLst>
              <a:ext uri="{FF2B5EF4-FFF2-40B4-BE49-F238E27FC236}">
                <a16:creationId xmlns:a16="http://schemas.microsoft.com/office/drawing/2014/main" id="{5FBA582B-4FE0-4BBD-B013-48C12E76A665}"/>
              </a:ext>
            </a:extLst>
          </p:cNvPr>
          <p:cNvSpPr txBox="1"/>
          <p:nvPr/>
        </p:nvSpPr>
        <p:spPr>
          <a:xfrm>
            <a:off x="9345246" y="3438956"/>
            <a:ext cx="2106005" cy="443198"/>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Open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Service Mesh</a:t>
            </a:r>
          </a:p>
        </p:txBody>
      </p:sp>
      <p:sp>
        <p:nvSpPr>
          <p:cNvPr id="409" name="TextBox 408">
            <a:extLst>
              <a:ext uri="{FF2B5EF4-FFF2-40B4-BE49-F238E27FC236}">
                <a16:creationId xmlns:a16="http://schemas.microsoft.com/office/drawing/2014/main" id="{74255214-1EF5-454D-BC98-760FA5D499D5}"/>
              </a:ext>
            </a:extLst>
          </p:cNvPr>
          <p:cNvSpPr txBox="1"/>
          <p:nvPr/>
        </p:nvSpPr>
        <p:spPr>
          <a:xfrm>
            <a:off x="7835615" y="4746172"/>
            <a:ext cx="3019262" cy="443198"/>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mj-lt"/>
              </a:rPr>
              <a:t>VS Code </a:t>
            </a:r>
            <a:br>
              <a:rPr kumimoji="0" lang="en-US" sz="1600" b="0" i="0" u="none" strike="noStrike" kern="0" cap="none" spc="0" normalizeH="0" baseline="0" noProof="0" dirty="0">
                <a:ln>
                  <a:noFill/>
                </a:ln>
                <a:effectLst/>
                <a:uLnTx/>
                <a:uFillTx/>
                <a:latin typeface="+mj-lt"/>
              </a:rPr>
            </a:br>
            <a:r>
              <a:rPr kumimoji="0" lang="en-US" sz="1600" b="0" i="0" u="none" strike="noStrike" kern="0" cap="none" spc="0" normalizeH="0" baseline="0" noProof="0" dirty="0">
                <a:ln>
                  <a:noFill/>
                </a:ln>
                <a:effectLst/>
                <a:uLnTx/>
                <a:uFillTx/>
                <a:latin typeface="+mj-lt"/>
              </a:rPr>
              <a:t>Kubernetes </a:t>
            </a:r>
            <a:r>
              <a:rPr lang="zh-CN" altLang="en-US" sz="1600" kern="0" dirty="0">
                <a:latin typeface="+mj-lt"/>
              </a:rPr>
              <a:t>扩展</a:t>
            </a:r>
            <a:endParaRPr kumimoji="0" lang="en-US" sz="1600" b="0" i="0" u="none" strike="noStrike" kern="0" cap="none" spc="0" normalizeH="0" baseline="0" noProof="0" dirty="0">
              <a:ln>
                <a:noFill/>
              </a:ln>
              <a:effectLst/>
              <a:uLnTx/>
              <a:uFillTx/>
              <a:latin typeface="+mj-lt"/>
            </a:endParaRPr>
          </a:p>
        </p:txBody>
      </p:sp>
      <p:pic>
        <p:nvPicPr>
          <p:cNvPr id="9" name="Picture 8">
            <a:extLst>
              <a:ext uri="{FF2B5EF4-FFF2-40B4-BE49-F238E27FC236}">
                <a16:creationId xmlns:a16="http://schemas.microsoft.com/office/drawing/2014/main" id="{F7A120F1-3B65-4735-8BA2-B7379BAB775E}"/>
              </a:ext>
              <a:ext uri="{C183D7F6-B498-43B3-948B-1728B52AA6E4}">
                <adec:decorative xmlns:adec="http://schemas.microsoft.com/office/drawing/2017/decorative" val="1"/>
              </a:ext>
            </a:extLst>
          </p:cNvPr>
          <p:cNvPicPr>
            <a:picLocks noChangeAspect="1"/>
          </p:cNvPicPr>
          <p:nvPr/>
        </p:nvPicPr>
        <p:blipFill rotWithShape="1">
          <a:blip r:embed="rId21"/>
          <a:srcRect r="71487"/>
          <a:stretch/>
        </p:blipFill>
        <p:spPr>
          <a:xfrm>
            <a:off x="5037990" y="4177815"/>
            <a:ext cx="944264" cy="843210"/>
          </a:xfrm>
          <a:prstGeom prst="rect">
            <a:avLst/>
          </a:prstGeom>
        </p:spPr>
      </p:pic>
      <p:pic>
        <p:nvPicPr>
          <p:cNvPr id="81" name="Picture 4">
            <a:extLst>
              <a:ext uri="{FF2B5EF4-FFF2-40B4-BE49-F238E27FC236}">
                <a16:creationId xmlns:a16="http://schemas.microsoft.com/office/drawing/2014/main" id="{ED710464-4437-4525-BFF0-104F032BB32F}"/>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54894" y="4445224"/>
            <a:ext cx="287679" cy="28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90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4"/>
                                        </p:tgtEl>
                                        <p:attrNameLst>
                                          <p:attrName>style.visibility</p:attrName>
                                        </p:attrNameLst>
                                      </p:cBhvr>
                                      <p:to>
                                        <p:strVal val="visible"/>
                                      </p:to>
                                    </p:set>
                                    <p:anim calcmode="lin" valueType="num">
                                      <p:cBhvr additive="base">
                                        <p:cTn id="7" dur="500" fill="hold"/>
                                        <p:tgtEl>
                                          <p:spTgt spid="404"/>
                                        </p:tgtEl>
                                        <p:attrNameLst>
                                          <p:attrName>ppt_x</p:attrName>
                                        </p:attrNameLst>
                                      </p:cBhvr>
                                      <p:tavLst>
                                        <p:tav tm="0">
                                          <p:val>
                                            <p:strVal val="#ppt_x"/>
                                          </p:val>
                                        </p:tav>
                                        <p:tav tm="100000">
                                          <p:val>
                                            <p:strVal val="#ppt_x"/>
                                          </p:val>
                                        </p:tav>
                                      </p:tavLst>
                                    </p:anim>
                                    <p:anim calcmode="lin" valueType="num">
                                      <p:cBhvr additive="base">
                                        <p:cTn id="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32A269-F952-4A03-831E-0C4A6E9D5794}"/>
              </a:ext>
            </a:extLst>
          </p:cNvPr>
          <p:cNvSpPr/>
          <p:nvPr/>
        </p:nvSpPr>
        <p:spPr>
          <a:xfrm>
            <a:off x="4356101" y="0"/>
            <a:ext cx="7835900" cy="6858000"/>
          </a:xfrm>
          <a:prstGeom prst="rect">
            <a:avLst/>
          </a:prstGeom>
          <a:solidFill>
            <a:srgbClr val="DDE7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4" name="Text Placeholder 2">
            <a:extLst>
              <a:ext uri="{FF2B5EF4-FFF2-40B4-BE49-F238E27FC236}">
                <a16:creationId xmlns:a16="http://schemas.microsoft.com/office/drawing/2014/main" id="{0B4142CF-031C-4A88-AAE8-8E0846C21AEE}"/>
              </a:ext>
            </a:extLst>
          </p:cNvPr>
          <p:cNvSpPr txBox="1">
            <a:spLocks/>
          </p:cNvSpPr>
          <p:nvPr/>
        </p:nvSpPr>
        <p:spPr>
          <a:xfrm>
            <a:off x="593725" y="5059363"/>
            <a:ext cx="2244725"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https://dapr.io</a:t>
            </a:r>
          </a:p>
        </p:txBody>
      </p:sp>
      <p:sp>
        <p:nvSpPr>
          <p:cNvPr id="5" name="Text Placeholder 2">
            <a:extLst>
              <a:ext uri="{FF2B5EF4-FFF2-40B4-BE49-F238E27FC236}">
                <a16:creationId xmlns:a16="http://schemas.microsoft.com/office/drawing/2014/main" id="{3608D6CE-55B7-4AE7-872E-81AF43DD76C0}"/>
              </a:ext>
            </a:extLst>
          </p:cNvPr>
          <p:cNvSpPr txBox="1">
            <a:spLocks/>
          </p:cNvSpPr>
          <p:nvPr/>
        </p:nvSpPr>
        <p:spPr>
          <a:xfrm>
            <a:off x="593725" y="3221038"/>
            <a:ext cx="307340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chemeClr val="tx1"/>
                </a:solidFill>
                <a:latin typeface="+mj-lt"/>
              </a:rPr>
              <a:t>分布式应用程序运行时</a:t>
            </a:r>
            <a:endParaRPr lang="en-US" sz="1800" b="1" dirty="0">
              <a:solidFill>
                <a:schemeClr val="tx1"/>
              </a:solidFill>
              <a:latin typeface="+mj-lt"/>
            </a:endParaRPr>
          </a:p>
        </p:txBody>
      </p:sp>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509016" y="1506855"/>
            <a:ext cx="1967706" cy="1532404"/>
          </a:xfrm>
          <a:prstGeom prst="rect">
            <a:avLst/>
          </a:prstGeom>
        </p:spPr>
      </p:pic>
      <p:sp>
        <p:nvSpPr>
          <p:cNvPr id="7" name="Text Placeholder 2">
            <a:extLst>
              <a:ext uri="{FF2B5EF4-FFF2-40B4-BE49-F238E27FC236}">
                <a16:creationId xmlns:a16="http://schemas.microsoft.com/office/drawing/2014/main" id="{BA1CE093-A244-47A5-859E-FB321A748F76}"/>
              </a:ext>
            </a:extLst>
          </p:cNvPr>
          <p:cNvSpPr txBox="1">
            <a:spLocks/>
          </p:cNvSpPr>
          <p:nvPr/>
        </p:nvSpPr>
        <p:spPr>
          <a:xfrm>
            <a:off x="593725" y="3753360"/>
            <a:ext cx="3651704" cy="123110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dirty="0" err="1"/>
              <a:t>Dapr</a:t>
            </a:r>
            <a:r>
              <a:rPr lang="en-US" altLang="zh-CN" sz="1600" dirty="0"/>
              <a:t> </a:t>
            </a:r>
            <a:r>
              <a:rPr lang="zh-CN" altLang="en-US" sz="1600" dirty="0"/>
              <a:t>是一个可移植的、事件驱动的运行时，它使任何开发人员能够轻松构建出弹性的、无状态和有状态的应用程序，并可运行在云平台或边缘计算中，它同时也支持多种编程语言和开发框架</a:t>
            </a:r>
            <a:endParaRPr lang="en-US" sz="1600" dirty="0"/>
          </a:p>
        </p:txBody>
      </p:sp>
      <p:pic>
        <p:nvPicPr>
          <p:cNvPr id="9" name="图片 8">
            <a:extLst>
              <a:ext uri="{FF2B5EF4-FFF2-40B4-BE49-F238E27FC236}">
                <a16:creationId xmlns:a16="http://schemas.microsoft.com/office/drawing/2014/main" id="{FFB3A443-226E-48C4-9745-30C7629E4296}"/>
              </a:ext>
            </a:extLst>
          </p:cNvPr>
          <p:cNvPicPr>
            <a:picLocks noChangeAspect="1"/>
          </p:cNvPicPr>
          <p:nvPr/>
        </p:nvPicPr>
        <p:blipFill>
          <a:blip r:embed="rId5"/>
          <a:stretch>
            <a:fillRect/>
          </a:stretch>
        </p:blipFill>
        <p:spPr>
          <a:xfrm>
            <a:off x="4516247" y="1314661"/>
            <a:ext cx="7515607" cy="4366751"/>
          </a:xfrm>
          <a:prstGeom prst="rect">
            <a:avLst/>
          </a:prstGeom>
        </p:spPr>
      </p:pic>
    </p:spTree>
    <p:extLst>
      <p:ext uri="{BB962C8B-B14F-4D97-AF65-F5344CB8AC3E}">
        <p14:creationId xmlns:p14="http://schemas.microsoft.com/office/powerpoint/2010/main" val="29320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476827FA-A6C3-44EA-89F3-A78CA6631372}"/>
              </a:ext>
            </a:extLst>
          </p:cNvPr>
          <p:cNvGraphicFramePr/>
          <p:nvPr>
            <p:extLst>
              <p:ext uri="{D42A27DB-BD31-4B8C-83A1-F6EECF244321}">
                <p14:modId xmlns:p14="http://schemas.microsoft.com/office/powerpoint/2010/main" val="3879007147"/>
              </p:ext>
            </p:extLst>
          </p:nvPr>
        </p:nvGraphicFramePr>
        <p:xfrm>
          <a:off x="3690258" y="729343"/>
          <a:ext cx="7881257" cy="57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63EEF73B-30C0-4702-8393-EAD0199A917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9333" t="18330" r="9333" b="18330"/>
          <a:stretch/>
        </p:blipFill>
        <p:spPr>
          <a:xfrm>
            <a:off x="732006" y="897255"/>
            <a:ext cx="1967706" cy="1532404"/>
          </a:xfrm>
          <a:prstGeom prst="rect">
            <a:avLst/>
          </a:prstGeom>
        </p:spPr>
      </p:pic>
      <p:pic>
        <p:nvPicPr>
          <p:cNvPr id="2" name="图片 1">
            <a:extLst>
              <a:ext uri="{FF2B5EF4-FFF2-40B4-BE49-F238E27FC236}">
                <a16:creationId xmlns:a16="http://schemas.microsoft.com/office/drawing/2014/main" id="{2433A871-0352-4D95-93A7-00FF18D05972}"/>
              </a:ext>
            </a:extLst>
          </p:cNvPr>
          <p:cNvPicPr>
            <a:picLocks noChangeAspect="1"/>
          </p:cNvPicPr>
          <p:nvPr/>
        </p:nvPicPr>
        <p:blipFill>
          <a:blip r:embed="rId10"/>
          <a:stretch>
            <a:fillRect/>
          </a:stretch>
        </p:blipFill>
        <p:spPr>
          <a:xfrm>
            <a:off x="402769" y="2928256"/>
            <a:ext cx="2626179" cy="2626179"/>
          </a:xfrm>
          <a:prstGeom prst="rect">
            <a:avLst/>
          </a:prstGeom>
        </p:spPr>
      </p:pic>
    </p:spTree>
    <p:extLst>
      <p:ext uri="{BB962C8B-B14F-4D97-AF65-F5344CB8AC3E}">
        <p14:creationId xmlns:p14="http://schemas.microsoft.com/office/powerpoint/2010/main" val="42467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A79313-D575-4F75-B984-36733D176AF9}"/>
              </a:ext>
            </a:extLst>
          </p:cNvPr>
          <p:cNvSpPr/>
          <p:nvPr/>
        </p:nvSpPr>
        <p:spPr bwMode="auto">
          <a:xfrm>
            <a:off x="1232210" y="2380097"/>
            <a:ext cx="9727580" cy="324917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2FF7ECAF-FFA0-4B4A-B374-B62044645A9E}"/>
              </a:ext>
            </a:extLst>
          </p:cNvPr>
          <p:cNvGrpSpPr/>
          <p:nvPr/>
        </p:nvGrpSpPr>
        <p:grpSpPr>
          <a:xfrm>
            <a:off x="4213452" y="2183868"/>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33" t="18330" r="9333" b="18330"/>
          <a:stretch/>
        </p:blipFill>
        <p:spPr>
          <a:xfrm>
            <a:off x="5563326" y="2781643"/>
            <a:ext cx="1065348" cy="829670"/>
          </a:xfrm>
          <a:prstGeom prst="rect">
            <a:avLst/>
          </a:prstGeom>
        </p:spPr>
      </p:pic>
      <p:grpSp>
        <p:nvGrpSpPr>
          <p:cNvPr id="70" name="Group 69">
            <a:extLst>
              <a:ext uri="{FF2B5EF4-FFF2-40B4-BE49-F238E27FC236}">
                <a16:creationId xmlns:a16="http://schemas.microsoft.com/office/drawing/2014/main" id="{1671F042-8487-4BB3-8B63-A273DB6FC513}"/>
              </a:ext>
            </a:extLst>
          </p:cNvPr>
          <p:cNvGrpSpPr/>
          <p:nvPr/>
        </p:nvGrpSpPr>
        <p:grpSpPr>
          <a:xfrm>
            <a:off x="1653163" y="3821452"/>
            <a:ext cx="8879248" cy="1499446"/>
            <a:chOff x="1653163" y="3821452"/>
            <a:chExt cx="8879248" cy="1499446"/>
          </a:xfrm>
        </p:grpSpPr>
        <p:grpSp>
          <p:nvGrpSpPr>
            <p:cNvPr id="5" name="Group 4">
              <a:extLst>
                <a:ext uri="{FF2B5EF4-FFF2-40B4-BE49-F238E27FC236}">
                  <a16:creationId xmlns:a16="http://schemas.microsoft.com/office/drawing/2014/main" id="{DEA53FAD-074E-43AB-95A5-6AB06A6A9B10}"/>
                </a:ext>
              </a:extLst>
            </p:cNvPr>
            <p:cNvGrpSpPr/>
            <p:nvPr/>
          </p:nvGrpSpPr>
          <p:grpSpPr>
            <a:xfrm>
              <a:off x="1653163" y="3821452"/>
              <a:ext cx="8879248" cy="1499446"/>
              <a:chOff x="1653163" y="3821452"/>
              <a:chExt cx="8879248" cy="1499446"/>
            </a:xfrm>
          </p:grpSpPr>
          <p:sp>
            <p:nvSpPr>
              <p:cNvPr id="10" name="Rectangle 9">
                <a:extLst>
                  <a:ext uri="{FF2B5EF4-FFF2-40B4-BE49-F238E27FC236}">
                    <a16:creationId xmlns:a16="http://schemas.microsoft.com/office/drawing/2014/main" id="{671078C8-798D-453D-B9A7-3DEA3F216394}"/>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 name="Rectangle 10">
                <a:extLst>
                  <a:ext uri="{FF2B5EF4-FFF2-40B4-BE49-F238E27FC236}">
                    <a16:creationId xmlns:a16="http://schemas.microsoft.com/office/drawing/2014/main" id="{812614EF-FBDC-4940-B9B6-07C37E6265A3}"/>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2" name="Rectangle 11">
                <a:extLst>
                  <a:ext uri="{FF2B5EF4-FFF2-40B4-BE49-F238E27FC236}">
                    <a16:creationId xmlns:a16="http://schemas.microsoft.com/office/drawing/2014/main" id="{E271AA71-2F03-4A46-BE02-49B7DB509AB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3" name="Rectangle 12">
                <a:extLst>
                  <a:ext uri="{FF2B5EF4-FFF2-40B4-BE49-F238E27FC236}">
                    <a16:creationId xmlns:a16="http://schemas.microsoft.com/office/drawing/2014/main" id="{D85AE504-46E5-4264-9738-45500C2A2B2B}"/>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4" name="Rectangle 13">
                <a:extLst>
                  <a:ext uri="{FF2B5EF4-FFF2-40B4-BE49-F238E27FC236}">
                    <a16:creationId xmlns:a16="http://schemas.microsoft.com/office/drawing/2014/main" id="{AFDC1B81-6CBF-4655-8E8B-03E5617D2BCC}"/>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5" name="Rectangle 14">
                <a:extLst>
                  <a:ext uri="{FF2B5EF4-FFF2-40B4-BE49-F238E27FC236}">
                    <a16:creationId xmlns:a16="http://schemas.microsoft.com/office/drawing/2014/main" id="{46AB0EFB-6B74-4DD8-8F17-52D520DB929C}"/>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6" name="Rectangle 15">
                <a:extLst>
                  <a:ext uri="{FF2B5EF4-FFF2-40B4-BE49-F238E27FC236}">
                    <a16:creationId xmlns:a16="http://schemas.microsoft.com/office/drawing/2014/main" id="{90C297B1-5F45-4F39-BA6F-B05925876F4F}"/>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8" name="Group 17">
                <a:extLst>
                  <a:ext uri="{FF2B5EF4-FFF2-40B4-BE49-F238E27FC236}">
                    <a16:creationId xmlns:a16="http://schemas.microsoft.com/office/drawing/2014/main" id="{C149CC02-226A-46B8-B69C-ADF2752FACF4}"/>
                  </a:ext>
                </a:extLst>
              </p:cNvPr>
              <p:cNvGrpSpPr/>
              <p:nvPr/>
            </p:nvGrpSpPr>
            <p:grpSpPr>
              <a:xfrm>
                <a:off x="2004737" y="4101434"/>
                <a:ext cx="418791" cy="314215"/>
                <a:chOff x="3018614" y="4968330"/>
                <a:chExt cx="418791" cy="314215"/>
              </a:xfrm>
            </p:grpSpPr>
            <p:sp>
              <p:nvSpPr>
                <p:cNvPr id="19" name="Rectangle 932">
                  <a:extLst>
                    <a:ext uri="{FF2B5EF4-FFF2-40B4-BE49-F238E27FC236}">
                      <a16:creationId xmlns:a16="http://schemas.microsoft.com/office/drawing/2014/main" id="{03FD38ED-B650-4B43-BD2B-2403D291F1C7}"/>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0" name="Freeform 933">
                  <a:extLst>
                    <a:ext uri="{FF2B5EF4-FFF2-40B4-BE49-F238E27FC236}">
                      <a16:creationId xmlns:a16="http://schemas.microsoft.com/office/drawing/2014/main" id="{53101A5B-79E1-4F64-960E-8CDA4A87143F}"/>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1" name="Freeform 934">
                  <a:extLst>
                    <a:ext uri="{FF2B5EF4-FFF2-40B4-BE49-F238E27FC236}">
                      <a16:creationId xmlns:a16="http://schemas.microsoft.com/office/drawing/2014/main" id="{3692C1E4-139D-4DCF-A2D3-F2716188D76E}"/>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2" name="Rectangle 936">
                  <a:extLst>
                    <a:ext uri="{FF2B5EF4-FFF2-40B4-BE49-F238E27FC236}">
                      <a16:creationId xmlns:a16="http://schemas.microsoft.com/office/drawing/2014/main" id="{799A9129-457A-4546-A425-87D06B614FC4}"/>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3" name="Rectangle 937">
                  <a:extLst>
                    <a:ext uri="{FF2B5EF4-FFF2-40B4-BE49-F238E27FC236}">
                      <a16:creationId xmlns:a16="http://schemas.microsoft.com/office/drawing/2014/main" id="{287EACA5-14B3-4E44-9770-1C89DB9907A8}"/>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4" name="Oval 938">
                  <a:extLst>
                    <a:ext uri="{FF2B5EF4-FFF2-40B4-BE49-F238E27FC236}">
                      <a16:creationId xmlns:a16="http://schemas.microsoft.com/office/drawing/2014/main" id="{77CED5C6-FAFD-4A75-B270-5A102B477B4D}"/>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5" name="Rectangle 939">
                  <a:extLst>
                    <a:ext uri="{FF2B5EF4-FFF2-40B4-BE49-F238E27FC236}">
                      <a16:creationId xmlns:a16="http://schemas.microsoft.com/office/drawing/2014/main" id="{844341F2-5ECC-4693-A597-9C2ADAD31295}"/>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6" name="Oval 940">
                  <a:extLst>
                    <a:ext uri="{FF2B5EF4-FFF2-40B4-BE49-F238E27FC236}">
                      <a16:creationId xmlns:a16="http://schemas.microsoft.com/office/drawing/2014/main" id="{7D877050-EB84-45FC-9AE7-522E35146FE6}"/>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7" name="Oval 941">
                  <a:extLst>
                    <a:ext uri="{FF2B5EF4-FFF2-40B4-BE49-F238E27FC236}">
                      <a16:creationId xmlns:a16="http://schemas.microsoft.com/office/drawing/2014/main" id="{6ED71187-0F4C-4548-8BCB-44FF9C822D90}"/>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8" name="Oval 942">
                  <a:extLst>
                    <a:ext uri="{FF2B5EF4-FFF2-40B4-BE49-F238E27FC236}">
                      <a16:creationId xmlns:a16="http://schemas.microsoft.com/office/drawing/2014/main" id="{44D81700-5FB5-4C4D-AC4F-141B78D3CCA0}"/>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29" name="Rectangle 943">
                  <a:extLst>
                    <a:ext uri="{FF2B5EF4-FFF2-40B4-BE49-F238E27FC236}">
                      <a16:creationId xmlns:a16="http://schemas.microsoft.com/office/drawing/2014/main" id="{CE58981E-97D7-4BB4-AEF5-E85799554000}"/>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0" name="Rectangle 944" descr="component solutions">
                  <a:extLst>
                    <a:ext uri="{FF2B5EF4-FFF2-40B4-BE49-F238E27FC236}">
                      <a16:creationId xmlns:a16="http://schemas.microsoft.com/office/drawing/2014/main" id="{2D1E9358-EE2F-4137-A933-31488D86D4E0}"/>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1" name="Freeform 945">
                  <a:extLst>
                    <a:ext uri="{FF2B5EF4-FFF2-40B4-BE49-F238E27FC236}">
                      <a16:creationId xmlns:a16="http://schemas.microsoft.com/office/drawing/2014/main" id="{6D395133-C79E-49C0-8C51-0530E3B333F7}"/>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2" name="Freeform 946">
                  <a:extLst>
                    <a:ext uri="{FF2B5EF4-FFF2-40B4-BE49-F238E27FC236}">
                      <a16:creationId xmlns:a16="http://schemas.microsoft.com/office/drawing/2014/main" id="{0A4D77CC-720C-494C-9DB1-34204A7C5494}"/>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33" name="Freeform 947">
                  <a:extLst>
                    <a:ext uri="{FF2B5EF4-FFF2-40B4-BE49-F238E27FC236}">
                      <a16:creationId xmlns:a16="http://schemas.microsoft.com/office/drawing/2014/main" id="{01B795B6-12C0-4A5C-B0F2-5A312E2F7B30}"/>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34" name="Group 33">
                <a:extLst>
                  <a:ext uri="{FF2B5EF4-FFF2-40B4-BE49-F238E27FC236}">
                    <a16:creationId xmlns:a16="http://schemas.microsoft.com/office/drawing/2014/main" id="{EAC23E41-9504-4AE3-A442-2656DEED0A38}"/>
                  </a:ext>
                </a:extLst>
              </p:cNvPr>
              <p:cNvGrpSpPr/>
              <p:nvPr/>
            </p:nvGrpSpPr>
            <p:grpSpPr>
              <a:xfrm>
                <a:off x="3236655" y="4103697"/>
                <a:ext cx="233132" cy="309689"/>
                <a:chOff x="4385537" y="4970593"/>
                <a:chExt cx="233132" cy="309689"/>
              </a:xfrm>
            </p:grpSpPr>
            <p:sp>
              <p:nvSpPr>
                <p:cNvPr id="35" name="Freeform: Shape 34">
                  <a:extLst>
                    <a:ext uri="{FF2B5EF4-FFF2-40B4-BE49-F238E27FC236}">
                      <a16:creationId xmlns:a16="http://schemas.microsoft.com/office/drawing/2014/main" id="{8CB72B3A-2DE1-4960-B84B-336ADBFD4DC1}"/>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D7FE028-1295-4891-B435-3CE292D5BC0C}"/>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37" name="Freeform: Shape 36">
                  <a:extLst>
                    <a:ext uri="{FF2B5EF4-FFF2-40B4-BE49-F238E27FC236}">
                      <a16:creationId xmlns:a16="http://schemas.microsoft.com/office/drawing/2014/main" id="{0F555304-43BE-4FA1-8D9B-32CF08BC990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38" name="Group 37">
                <a:extLst>
                  <a:ext uri="{FF2B5EF4-FFF2-40B4-BE49-F238E27FC236}">
                    <a16:creationId xmlns:a16="http://schemas.microsoft.com/office/drawing/2014/main" id="{1045B21A-9B0F-4A64-9F9F-F5755172A59B}"/>
                  </a:ext>
                </a:extLst>
              </p:cNvPr>
              <p:cNvGrpSpPr/>
              <p:nvPr/>
            </p:nvGrpSpPr>
            <p:grpSpPr>
              <a:xfrm>
                <a:off x="4235979" y="4148718"/>
                <a:ext cx="494558" cy="219646"/>
                <a:chOff x="5522126" y="5015614"/>
                <a:chExt cx="494558" cy="219646"/>
              </a:xfrm>
            </p:grpSpPr>
            <p:sp>
              <p:nvSpPr>
                <p:cNvPr id="39" name="AutoShape 131">
                  <a:extLst>
                    <a:ext uri="{FF2B5EF4-FFF2-40B4-BE49-F238E27FC236}">
                      <a16:creationId xmlns:a16="http://schemas.microsoft.com/office/drawing/2014/main" id="{7E3C6944-7721-4A33-B6C0-A8D62F1A3E93}"/>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0" name="Rectangle 133">
                  <a:extLst>
                    <a:ext uri="{FF2B5EF4-FFF2-40B4-BE49-F238E27FC236}">
                      <a16:creationId xmlns:a16="http://schemas.microsoft.com/office/drawing/2014/main" id="{640D14A2-0750-4884-AB17-8D418C725964}"/>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1" name="Rectangle 134">
                  <a:extLst>
                    <a:ext uri="{FF2B5EF4-FFF2-40B4-BE49-F238E27FC236}">
                      <a16:creationId xmlns:a16="http://schemas.microsoft.com/office/drawing/2014/main" id="{018A338D-FCF8-4530-AC17-2B938795054D}"/>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2" name="Rectangle 135">
                  <a:extLst>
                    <a:ext uri="{FF2B5EF4-FFF2-40B4-BE49-F238E27FC236}">
                      <a16:creationId xmlns:a16="http://schemas.microsoft.com/office/drawing/2014/main" id="{F426ED62-5F4D-47DC-B7D4-FE7A9E7A197B}"/>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3" name="Rectangle 136">
                  <a:extLst>
                    <a:ext uri="{FF2B5EF4-FFF2-40B4-BE49-F238E27FC236}">
                      <a16:creationId xmlns:a16="http://schemas.microsoft.com/office/drawing/2014/main" id="{4BBB1083-5978-41B2-A5C9-DE8318C93629}"/>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4" name="Rectangle 137">
                  <a:extLst>
                    <a:ext uri="{FF2B5EF4-FFF2-40B4-BE49-F238E27FC236}">
                      <a16:creationId xmlns:a16="http://schemas.microsoft.com/office/drawing/2014/main" id="{99F0C0E5-C8C7-422E-9883-95F930741696}"/>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45" name="Freeform 138">
                  <a:extLst>
                    <a:ext uri="{FF2B5EF4-FFF2-40B4-BE49-F238E27FC236}">
                      <a16:creationId xmlns:a16="http://schemas.microsoft.com/office/drawing/2014/main" id="{FF65496F-8B44-44E4-8AB5-EA29142036FB}"/>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49" name="Group 48">
                <a:extLst>
                  <a:ext uri="{FF2B5EF4-FFF2-40B4-BE49-F238E27FC236}">
                    <a16:creationId xmlns:a16="http://schemas.microsoft.com/office/drawing/2014/main" id="{370CA33B-1D68-40E0-889E-0441EE49C247}"/>
                  </a:ext>
                </a:extLst>
              </p:cNvPr>
              <p:cNvGrpSpPr/>
              <p:nvPr/>
            </p:nvGrpSpPr>
            <p:grpSpPr>
              <a:xfrm>
                <a:off x="6455586" y="4077229"/>
                <a:ext cx="395430" cy="362625"/>
                <a:chOff x="8058210" y="4944318"/>
                <a:chExt cx="395430" cy="362625"/>
              </a:xfrm>
            </p:grpSpPr>
            <p:sp>
              <p:nvSpPr>
                <p:cNvPr id="50" name="Freeform: Shape 49">
                  <a:extLst>
                    <a:ext uri="{FF2B5EF4-FFF2-40B4-BE49-F238E27FC236}">
                      <a16:creationId xmlns:a16="http://schemas.microsoft.com/office/drawing/2014/main" id="{AEDC5C51-573C-4B83-9CDA-2E2993863932}"/>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1" name="Freeform: Shape 50">
                  <a:extLst>
                    <a:ext uri="{FF2B5EF4-FFF2-40B4-BE49-F238E27FC236}">
                      <a16:creationId xmlns:a16="http://schemas.microsoft.com/office/drawing/2014/main" id="{272800E8-7E1C-4491-94D0-171A560D0F5C}"/>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2" name="Freeform: Shape 51">
                  <a:extLst>
                    <a:ext uri="{FF2B5EF4-FFF2-40B4-BE49-F238E27FC236}">
                      <a16:creationId xmlns:a16="http://schemas.microsoft.com/office/drawing/2014/main" id="{0DCE2411-0779-4B6F-8616-1865E3CF1DE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3" name="Freeform: Shape 52">
                  <a:extLst>
                    <a:ext uri="{FF2B5EF4-FFF2-40B4-BE49-F238E27FC236}">
                      <a16:creationId xmlns:a16="http://schemas.microsoft.com/office/drawing/2014/main" id="{3F86A54F-3A05-4717-9784-651A8A5917A4}"/>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4" name="Freeform: Shape 53">
                  <a:extLst>
                    <a:ext uri="{FF2B5EF4-FFF2-40B4-BE49-F238E27FC236}">
                      <a16:creationId xmlns:a16="http://schemas.microsoft.com/office/drawing/2014/main" id="{B50773B8-E4C1-478C-AADA-2D5C795B6835}"/>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5" name="Freeform: Shape 54">
                  <a:extLst>
                    <a:ext uri="{FF2B5EF4-FFF2-40B4-BE49-F238E27FC236}">
                      <a16:creationId xmlns:a16="http://schemas.microsoft.com/office/drawing/2014/main" id="{A29CD661-D468-4E2D-862F-041494140EF5}"/>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6" name="Freeform: Shape 55">
                  <a:extLst>
                    <a:ext uri="{FF2B5EF4-FFF2-40B4-BE49-F238E27FC236}">
                      <a16:creationId xmlns:a16="http://schemas.microsoft.com/office/drawing/2014/main" id="{4A7EB8EE-0022-482C-9760-2CBECAA2DE7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7" name="Freeform: Shape 56">
                  <a:extLst>
                    <a:ext uri="{FF2B5EF4-FFF2-40B4-BE49-F238E27FC236}">
                      <a16:creationId xmlns:a16="http://schemas.microsoft.com/office/drawing/2014/main" id="{D3ADF20C-17A6-4645-841A-DAF159AB2E28}"/>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58" name="Group 57">
                <a:extLst>
                  <a:ext uri="{FF2B5EF4-FFF2-40B4-BE49-F238E27FC236}">
                    <a16:creationId xmlns:a16="http://schemas.microsoft.com/office/drawing/2014/main" id="{F203CD3F-0463-46E4-B2F2-25C4F1C9E8A5}"/>
                  </a:ext>
                </a:extLst>
              </p:cNvPr>
              <p:cNvGrpSpPr/>
              <p:nvPr/>
            </p:nvGrpSpPr>
            <p:grpSpPr>
              <a:xfrm>
                <a:off x="7575169" y="4105166"/>
                <a:ext cx="363103" cy="306751"/>
                <a:chOff x="9332611" y="4972062"/>
                <a:chExt cx="363103" cy="306751"/>
              </a:xfrm>
            </p:grpSpPr>
            <p:sp>
              <p:nvSpPr>
                <p:cNvPr id="59" name="Freeform 855">
                  <a:extLst>
                    <a:ext uri="{FF2B5EF4-FFF2-40B4-BE49-F238E27FC236}">
                      <a16:creationId xmlns:a16="http://schemas.microsoft.com/office/drawing/2014/main" id="{C2045990-6220-44F5-A1EF-9BB34474A235}"/>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0" name="Oval 757">
                  <a:extLst>
                    <a:ext uri="{FF2B5EF4-FFF2-40B4-BE49-F238E27FC236}">
                      <a16:creationId xmlns:a16="http://schemas.microsoft.com/office/drawing/2014/main" id="{CB7A8B6C-C8D2-4128-8692-92831FD83BF4}"/>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1" name="Freeform 855">
                  <a:extLst>
                    <a:ext uri="{FF2B5EF4-FFF2-40B4-BE49-F238E27FC236}">
                      <a16:creationId xmlns:a16="http://schemas.microsoft.com/office/drawing/2014/main" id="{C8ADA143-9B91-48D9-950E-6B2D37D465C2}"/>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2" name="Oval 757">
                  <a:extLst>
                    <a:ext uri="{FF2B5EF4-FFF2-40B4-BE49-F238E27FC236}">
                      <a16:creationId xmlns:a16="http://schemas.microsoft.com/office/drawing/2014/main" id="{FE48BBA6-55AF-47F2-9BA3-81A2AE01CC8F}"/>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3" name="Freeform 855">
                  <a:extLst>
                    <a:ext uri="{FF2B5EF4-FFF2-40B4-BE49-F238E27FC236}">
                      <a16:creationId xmlns:a16="http://schemas.microsoft.com/office/drawing/2014/main" id="{CBA8B1A7-BE67-45D5-9FD3-173941B38A69}"/>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4" name="Oval 757">
                  <a:extLst>
                    <a:ext uri="{FF2B5EF4-FFF2-40B4-BE49-F238E27FC236}">
                      <a16:creationId xmlns:a16="http://schemas.microsoft.com/office/drawing/2014/main" id="{63F97EBE-AF2C-4A1E-A256-B4323F7034C3}"/>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65" name="Oval 757">
                  <a:extLst>
                    <a:ext uri="{FF2B5EF4-FFF2-40B4-BE49-F238E27FC236}">
                      <a16:creationId xmlns:a16="http://schemas.microsoft.com/office/drawing/2014/main" id="{5996B268-D561-4D6F-91B2-E8AF7B1BA4C9}"/>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73" name="Rectangle 72">
                <a:extLst>
                  <a:ext uri="{FF2B5EF4-FFF2-40B4-BE49-F238E27FC236}">
                    <a16:creationId xmlns:a16="http://schemas.microsoft.com/office/drawing/2014/main" id="{C0EE6DEB-E60C-419C-B4C4-78A591232E94}"/>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74" name="Group 73">
                <a:extLst>
                  <a:ext uri="{FF2B5EF4-FFF2-40B4-BE49-F238E27FC236}">
                    <a16:creationId xmlns:a16="http://schemas.microsoft.com/office/drawing/2014/main" id="{EC498E3E-980A-4E24-833C-171C3C8A6C7D}"/>
                  </a:ext>
                </a:extLst>
              </p:cNvPr>
              <p:cNvGrpSpPr/>
              <p:nvPr/>
            </p:nvGrpSpPr>
            <p:grpSpPr>
              <a:xfrm>
                <a:off x="9839945" y="4125341"/>
                <a:ext cx="269485" cy="266401"/>
                <a:chOff x="10615894" y="4992237"/>
                <a:chExt cx="269485" cy="266401"/>
              </a:xfrm>
            </p:grpSpPr>
            <p:sp>
              <p:nvSpPr>
                <p:cNvPr id="75" name="Freeform: Shape 74">
                  <a:extLst>
                    <a:ext uri="{FF2B5EF4-FFF2-40B4-BE49-F238E27FC236}">
                      <a16:creationId xmlns:a16="http://schemas.microsoft.com/office/drawing/2014/main" id="{CDA8EA12-8F5A-4968-84DE-25A54F413B65}"/>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6" name="Freeform: Shape 75">
                  <a:extLst>
                    <a:ext uri="{FF2B5EF4-FFF2-40B4-BE49-F238E27FC236}">
                      <a16:creationId xmlns:a16="http://schemas.microsoft.com/office/drawing/2014/main" id="{6D3B95E5-7F9D-4F0A-9545-4DA329BB931A}"/>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7" name="Freeform: Shape 76">
                  <a:extLst>
                    <a:ext uri="{FF2B5EF4-FFF2-40B4-BE49-F238E27FC236}">
                      <a16:creationId xmlns:a16="http://schemas.microsoft.com/office/drawing/2014/main" id="{A63C8CEC-0C9B-4DEC-A395-783607FB7256}"/>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78" name="Freeform: Shape 77">
                  <a:extLst>
                    <a:ext uri="{FF2B5EF4-FFF2-40B4-BE49-F238E27FC236}">
                      <a16:creationId xmlns:a16="http://schemas.microsoft.com/office/drawing/2014/main" id="{3DFD06FF-412D-4C1B-8B5C-034C0F49C548}"/>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79" name="Group 78">
                <a:extLst>
                  <a:ext uri="{FF2B5EF4-FFF2-40B4-BE49-F238E27FC236}">
                    <a16:creationId xmlns:a16="http://schemas.microsoft.com/office/drawing/2014/main" id="{B81C0AAE-F171-4250-8121-87083BE08458}"/>
                  </a:ext>
                </a:extLst>
              </p:cNvPr>
              <p:cNvGrpSpPr/>
              <p:nvPr/>
            </p:nvGrpSpPr>
            <p:grpSpPr>
              <a:xfrm>
                <a:off x="8707787" y="4056174"/>
                <a:ext cx="322878" cy="404734"/>
                <a:chOff x="10293485" y="2197616"/>
                <a:chExt cx="443363" cy="555766"/>
              </a:xfrm>
            </p:grpSpPr>
            <p:sp>
              <p:nvSpPr>
                <p:cNvPr id="80" name="Freeform 128">
                  <a:extLst>
                    <a:ext uri="{FF2B5EF4-FFF2-40B4-BE49-F238E27FC236}">
                      <a16:creationId xmlns:a16="http://schemas.microsoft.com/office/drawing/2014/main" id="{EFCA9F46-5D51-4E6A-9808-86952C7A5E6C}"/>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81" name="signup issues" descr="signup issues, key">
                  <a:extLst>
                    <a:ext uri="{FF2B5EF4-FFF2-40B4-BE49-F238E27FC236}">
                      <a16:creationId xmlns:a16="http://schemas.microsoft.com/office/drawing/2014/main" id="{A2698C36-4197-4BB7-937E-8810C3A42D28}"/>
                    </a:ext>
                  </a:extLst>
                </p:cNvPr>
                <p:cNvGrpSpPr/>
                <p:nvPr/>
              </p:nvGrpSpPr>
              <p:grpSpPr>
                <a:xfrm rot="18878040">
                  <a:off x="10363384" y="2340879"/>
                  <a:ext cx="311736" cy="311677"/>
                  <a:chOff x="5411441" y="4807980"/>
                  <a:chExt cx="440767" cy="440681"/>
                </a:xfrm>
                <a:solidFill>
                  <a:srgbClr val="121D2F"/>
                </a:solidFill>
              </p:grpSpPr>
              <p:sp>
                <p:nvSpPr>
                  <p:cNvPr id="82" name="Freeform: Shape 81">
                    <a:extLst>
                      <a:ext uri="{FF2B5EF4-FFF2-40B4-BE49-F238E27FC236}">
                        <a16:creationId xmlns:a16="http://schemas.microsoft.com/office/drawing/2014/main" id="{88B0CBAC-500C-4308-A581-8395F0634CF1}"/>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3" name="Freeform: Shape 82">
                    <a:extLst>
                      <a:ext uri="{FF2B5EF4-FFF2-40B4-BE49-F238E27FC236}">
                        <a16:creationId xmlns:a16="http://schemas.microsoft.com/office/drawing/2014/main" id="{C566EC1F-C890-41D0-86D6-B94AC6B90A65}"/>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4" name="Freeform: Shape 83">
                    <a:extLst>
                      <a:ext uri="{FF2B5EF4-FFF2-40B4-BE49-F238E27FC236}">
                        <a16:creationId xmlns:a16="http://schemas.microsoft.com/office/drawing/2014/main" id="{0C4C30BF-D696-4BAF-8E10-7B8741DBAB20}"/>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3" name="Graphic 1">
              <a:extLst>
                <a:ext uri="{FF2B5EF4-FFF2-40B4-BE49-F238E27FC236}">
                  <a16:creationId xmlns:a16="http://schemas.microsoft.com/office/drawing/2014/main" id="{E0370E49-7501-4555-ACD1-1D1475D77DA5}"/>
                </a:ext>
              </a:extLst>
            </p:cNvPr>
            <p:cNvGrpSpPr/>
            <p:nvPr/>
          </p:nvGrpSpPr>
          <p:grpSpPr>
            <a:xfrm>
              <a:off x="5345297" y="4088557"/>
              <a:ext cx="378343" cy="378363"/>
              <a:chOff x="4018610" y="3783737"/>
              <a:chExt cx="378343" cy="378363"/>
            </a:xfrm>
          </p:grpSpPr>
          <p:sp>
            <p:nvSpPr>
              <p:cNvPr id="6" name="Freeform: Shape 5">
                <a:extLst>
                  <a:ext uri="{FF2B5EF4-FFF2-40B4-BE49-F238E27FC236}">
                    <a16:creationId xmlns:a16="http://schemas.microsoft.com/office/drawing/2014/main" id="{BB4E119A-7383-4E5E-B529-E6BB3901DC7D}"/>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1A1AD3-2D0C-424F-A8AB-13C00BCBBC49}"/>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55A3EB6-8AE9-4008-9917-A5E562059FC8}"/>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914C9B8-1973-4AAD-872F-4CF3F646CEFE}"/>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sp>
        <p:nvSpPr>
          <p:cNvPr id="4" name="Title 3">
            <a:extLst>
              <a:ext uri="{FF2B5EF4-FFF2-40B4-BE49-F238E27FC236}">
                <a16:creationId xmlns:a16="http://schemas.microsoft.com/office/drawing/2014/main" id="{0ED6DA03-018B-4D45-8E42-7A654A7AB5EE}"/>
              </a:ext>
            </a:extLst>
          </p:cNvPr>
          <p:cNvSpPr>
            <a:spLocks noGrp="1"/>
          </p:cNvSpPr>
          <p:nvPr>
            <p:ph type="title"/>
          </p:nvPr>
        </p:nvSpPr>
        <p:spPr>
          <a:xfrm>
            <a:off x="586740" y="1243108"/>
            <a:ext cx="11018520" cy="553998"/>
          </a:xfrm>
        </p:spPr>
        <p:txBody>
          <a:bodyPr>
            <a:normAutofit fontScale="90000"/>
          </a:bodyPr>
          <a:lstStyle/>
          <a:p>
            <a:pPr algn="ctr"/>
            <a:r>
              <a:rPr lang="zh-CN" altLang="en-US" dirty="0"/>
              <a:t>微服务构建块</a:t>
            </a:r>
            <a:endParaRPr lang="en-US" dirty="0"/>
          </a:p>
        </p:txBody>
      </p:sp>
    </p:spTree>
    <p:extLst>
      <p:ext uri="{BB962C8B-B14F-4D97-AF65-F5344CB8AC3E}">
        <p14:creationId xmlns:p14="http://schemas.microsoft.com/office/powerpoint/2010/main" val="2869921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1.25E-6 0 L 1.25E-6 0.02569 " pathEditMode="relative" rAng="0" ptsTypes="AA">
                                      <p:cBhvr>
                                        <p:cTn id="9" dur="500" spd="-100000" fill="hold"/>
                                        <p:tgtEl>
                                          <p:spTgt spid="4"/>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42" presetClass="path" presetSubtype="0" decel="100000" fill="hold" nodeType="withEffect">
                                  <p:stCondLst>
                                    <p:cond delay="0"/>
                                  </p:stCondLst>
                                  <p:childTnLst>
                                    <p:animMotion origin="layout" path="M 1.25E-6 0 L 1.25E-6 0.02569 " pathEditMode="relative" rAng="0" ptsTypes="AA">
                                      <p:cBhvr>
                                        <p:cTn id="14" dur="500" spd="-100000" fill="hold"/>
                                        <p:tgtEl>
                                          <p:spTgt spid="67"/>
                                        </p:tgtEl>
                                        <p:attrNameLst>
                                          <p:attrName>ppt_x</p:attrName>
                                          <p:attrName>ppt_y</p:attrName>
                                        </p:attrNameLst>
                                      </p:cBhvr>
                                      <p:rCtr x="0" y="1273"/>
                                    </p:animMotion>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1.25E-6 0 L 1.25E-6 0.02569 " pathEditMode="relative" rAng="0" ptsTypes="AA">
                                      <p:cBhvr>
                                        <p:cTn id="19" dur="500" spd="-100000" fill="hold"/>
                                        <p:tgtEl>
                                          <p:spTgt spid="9"/>
                                        </p:tgtEl>
                                        <p:attrNameLst>
                                          <p:attrName>ppt_x</p:attrName>
                                          <p:attrName>ppt_y</p:attrName>
                                        </p:attrNameLst>
                                      </p:cBhvr>
                                      <p:rCtr x="0" y="1273"/>
                                    </p:animMotion>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A8F6B9-4FC7-47FA-992C-8189DEBDA861}"/>
              </a:ext>
            </a:extLst>
          </p:cNvPr>
          <p:cNvGrpSpPr/>
          <p:nvPr/>
        </p:nvGrpSpPr>
        <p:grpSpPr>
          <a:xfrm>
            <a:off x="691124" y="1399156"/>
            <a:ext cx="5147163" cy="676006"/>
            <a:chOff x="584200" y="1384302"/>
            <a:chExt cx="4486401" cy="676006"/>
          </a:xfrm>
        </p:grpSpPr>
        <p:sp>
          <p:nvSpPr>
            <p:cNvPr id="4" name="Freeform: Shape 3">
              <a:extLst>
                <a:ext uri="{FF2B5EF4-FFF2-40B4-BE49-F238E27FC236}">
                  <a16:creationId xmlns:a16="http://schemas.microsoft.com/office/drawing/2014/main" id="{C27D4C6F-26DF-4B98-A694-286C90F6FB82}"/>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5" name="Rectangle 4">
              <a:extLst>
                <a:ext uri="{FF2B5EF4-FFF2-40B4-BE49-F238E27FC236}">
                  <a16:creationId xmlns:a16="http://schemas.microsoft.com/office/drawing/2014/main" id="{B4F12B96-F004-48A4-AB7A-13F59D17D2C5}"/>
                </a:ext>
              </a:extLst>
            </p:cNvPr>
            <p:cNvSpPr/>
            <p:nvPr/>
          </p:nvSpPr>
          <p:spPr>
            <a:xfrm>
              <a:off x="1122364" y="1398588"/>
              <a:ext cx="3948237" cy="661720"/>
            </a:xfrm>
            <a:prstGeom prst="rect">
              <a:avLst/>
            </a:prstGeom>
          </p:spPr>
          <p:txBody>
            <a:bodyPr wrap="square" lIns="0" tIns="0" rIns="0" bIns="0">
              <a:spAutoFit/>
            </a:bodyPr>
            <a:lstStyle/>
            <a:p>
              <a:pPr marL="0" marR="0" lvl="0" indent="0" defTabSz="914367" eaLnBrk="1" fontAlgn="auto" latinLnBrk="0" hangingPunct="1">
                <a:lnSpc>
                  <a:spcPct val="100000"/>
                </a:lnSpc>
                <a:spcBef>
                  <a:spcPts val="30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rPr>
                <a:t>用户服务代码通过</a:t>
              </a:r>
              <a:r>
                <a:rPr kumimoji="0" lang="en-US" altLang="zh-CN" sz="1400" b="0" i="0" u="none" strike="noStrike" kern="0" cap="none" spc="0" normalizeH="0" baseline="0" noProof="0" dirty="0">
                  <a:ln>
                    <a:noFill/>
                  </a:ln>
                  <a:solidFill>
                    <a:srgbClr val="000000"/>
                  </a:solidFill>
                  <a:effectLst/>
                  <a:uLnTx/>
                  <a:uFillTx/>
                </a:rPr>
                <a:t>http/</a:t>
              </a:r>
              <a:r>
                <a:rPr kumimoji="0" lang="en-US" altLang="zh-CN" sz="1400" b="0" i="0" u="none" strike="noStrike" kern="0" cap="none" spc="0" normalizeH="0" baseline="0" noProof="0" dirty="0" err="1">
                  <a:ln>
                    <a:noFill/>
                  </a:ln>
                  <a:solidFill>
                    <a:srgbClr val="000000"/>
                  </a:solidFill>
                  <a:effectLst/>
                  <a:uLnTx/>
                  <a:uFillTx/>
                </a:rPr>
                <a:t>gRPC</a:t>
              </a:r>
              <a:r>
                <a:rPr kumimoji="0" lang="en-US" altLang="zh-CN" sz="1400" b="0" i="0" u="none" strike="noStrike" kern="0" cap="none" spc="0" normalizeH="0" baseline="0" noProof="0" dirty="0">
                  <a:ln>
                    <a:noFill/>
                  </a:ln>
                  <a:solidFill>
                    <a:srgbClr val="000000"/>
                  </a:solidFill>
                  <a:effectLst/>
                  <a:uLnTx/>
                  <a:uFillTx/>
                </a:rPr>
                <a:t> </a:t>
              </a:r>
              <a:r>
                <a:rPr kumimoji="0" lang="zh-CN" altLang="en-US" sz="1400" b="0" i="0" u="none" strike="noStrike" kern="0" cap="none" spc="0" normalizeH="0" baseline="0" noProof="0" dirty="0">
                  <a:ln>
                    <a:noFill/>
                  </a:ln>
                  <a:solidFill>
                    <a:srgbClr val="000000"/>
                  </a:solidFill>
                  <a:effectLst/>
                  <a:uLnTx/>
                  <a:uFillTx/>
                </a:rPr>
                <a:t>协议访问标准的</a:t>
              </a:r>
              <a:r>
                <a:rPr kumimoji="0" lang="en-US" altLang="zh-CN" sz="1400" b="0" i="0" u="none" strike="noStrike" kern="0" cap="none" spc="0" normalizeH="0" baseline="0" noProof="0" dirty="0">
                  <a:ln>
                    <a:noFill/>
                  </a:ln>
                  <a:solidFill>
                    <a:srgbClr val="000000"/>
                  </a:solidFill>
                  <a:effectLst/>
                  <a:uLnTx/>
                  <a:uFillTx/>
                </a:rPr>
                <a:t>APIs</a:t>
              </a:r>
              <a:endParaRPr kumimoji="0" lang="en-US" sz="1400" b="0" i="0" u="none" strike="noStrike" kern="0" cap="none" spc="0" normalizeH="0" baseline="0" noProof="0" dirty="0">
                <a:ln>
                  <a:noFill/>
                </a:ln>
                <a:solidFill>
                  <a:srgbClr val="000000"/>
                </a:solidFill>
                <a:effectLst/>
                <a:uLnTx/>
                <a:uFillTx/>
              </a:endParaRP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http://localhost:3500/v1.0/invoke/cart/method/</a:t>
              </a:r>
              <a:r>
                <a:rPr lang="en-US" sz="1200" kern="0" dirty="0">
                  <a:solidFill>
                    <a:srgbClr val="0078D4"/>
                  </a:solidFill>
                </a:rPr>
                <a:t>new</a:t>
              </a:r>
              <a:r>
                <a:rPr kumimoji="0" lang="en-US" sz="1200" b="0" i="0" u="none" strike="noStrike" kern="0" cap="none" spc="0" normalizeH="0" baseline="0" noProof="0" dirty="0">
                  <a:ln>
                    <a:noFill/>
                  </a:ln>
                  <a:solidFill>
                    <a:srgbClr val="0078D4"/>
                  </a:solidFill>
                  <a:effectLst/>
                  <a:uLnTx/>
                  <a:uFillTx/>
                </a:rPr>
                <a:t>order</a:t>
              </a:r>
            </a:p>
            <a:p>
              <a:pPr marL="0" marR="0" lvl="0" indent="0" defTabSz="914367" eaLnBrk="1" fontAlgn="auto" latinLnBrk="0" hangingPunct="1">
                <a:lnSpc>
                  <a:spcPct val="100000"/>
                </a:lnSpc>
                <a:spcBef>
                  <a:spcPts val="300"/>
                </a:spcBef>
                <a:spcAft>
                  <a:spcPts val="0"/>
                </a:spcAft>
                <a:buClrTx/>
                <a:buSzTx/>
                <a:buFontTx/>
                <a:buNone/>
                <a:tabLst/>
                <a:defRPr/>
              </a:pPr>
              <a:r>
                <a:rPr kumimoji="0" lang="en-US" sz="1200" b="0" i="0" u="none" strike="noStrike" kern="0" cap="none" spc="0" normalizeH="0" baseline="0" noProof="0" dirty="0">
                  <a:ln>
                    <a:noFill/>
                  </a:ln>
                  <a:solidFill>
                    <a:srgbClr val="0078D4"/>
                  </a:solidFill>
                  <a:effectLst/>
                  <a:uLnTx/>
                  <a:uFillTx/>
                </a:rPr>
                <a:t>http://localhost:3500/v1.0/state/inventory/item67 </a:t>
              </a:r>
            </a:p>
          </p:txBody>
        </p:sp>
      </p:grpSp>
      <p:grpSp>
        <p:nvGrpSpPr>
          <p:cNvPr id="6" name="Group 5">
            <a:extLst>
              <a:ext uri="{FF2B5EF4-FFF2-40B4-BE49-F238E27FC236}">
                <a16:creationId xmlns:a16="http://schemas.microsoft.com/office/drawing/2014/main" id="{948AA27C-CF45-4569-9C0B-95C875CA4DAC}"/>
              </a:ext>
            </a:extLst>
          </p:cNvPr>
          <p:cNvGrpSpPr/>
          <p:nvPr/>
        </p:nvGrpSpPr>
        <p:grpSpPr>
          <a:xfrm>
            <a:off x="6573259" y="1499249"/>
            <a:ext cx="4574682" cy="445173"/>
            <a:chOff x="584200" y="1384302"/>
            <a:chExt cx="4574682" cy="445173"/>
          </a:xfrm>
        </p:grpSpPr>
        <p:sp>
          <p:nvSpPr>
            <p:cNvPr id="7" name="Freeform: Shape 6">
              <a:extLst>
                <a:ext uri="{FF2B5EF4-FFF2-40B4-BE49-F238E27FC236}">
                  <a16:creationId xmlns:a16="http://schemas.microsoft.com/office/drawing/2014/main" id="{AF053212-E931-4FE4-995D-61A3F6F60D7D}"/>
                </a:ext>
              </a:extLst>
            </p:cNvPr>
            <p:cNvSpPr/>
            <p:nvPr/>
          </p:nvSpPr>
          <p:spPr>
            <a:xfrm>
              <a:off x="584200" y="1384302"/>
              <a:ext cx="368300" cy="306304"/>
            </a:xfrm>
            <a:custGeom>
              <a:avLst/>
              <a:gdLst>
                <a:gd name="connsiteX0" fmla="*/ 164983 w 185012"/>
                <a:gd name="connsiteY0" fmla="*/ 1431 h 146288"/>
                <a:gd name="connsiteX1" fmla="*/ 63805 w 185012"/>
                <a:gd name="connsiteY1" fmla="*/ 102608 h 146288"/>
                <a:gd name="connsiteX2" fmla="*/ 22899 w 185012"/>
                <a:gd name="connsiteY2" fmla="*/ 61702 h 146288"/>
                <a:gd name="connsiteX3" fmla="*/ 1431 w 185012"/>
                <a:gd name="connsiteY3" fmla="*/ 82155 h 146288"/>
                <a:gd name="connsiteX4" fmla="*/ 63805 w 185012"/>
                <a:gd name="connsiteY4" fmla="*/ 145545 h 146288"/>
                <a:gd name="connsiteX5" fmla="*/ 185436 w 185012"/>
                <a:gd name="connsiteY5" fmla="*/ 22899 h 146288"/>
                <a:gd name="connsiteX6" fmla="*/ 164983 w 185012"/>
                <a:gd name="connsiteY6" fmla="*/ 1431 h 1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012" h="146288">
                  <a:moveTo>
                    <a:pt x="164983" y="1431"/>
                  </a:moveTo>
                  <a:lnTo>
                    <a:pt x="63805" y="102608"/>
                  </a:lnTo>
                  <a:lnTo>
                    <a:pt x="22899" y="61702"/>
                  </a:lnTo>
                  <a:lnTo>
                    <a:pt x="1431" y="82155"/>
                  </a:lnTo>
                  <a:lnTo>
                    <a:pt x="63805" y="145545"/>
                  </a:lnTo>
                  <a:lnTo>
                    <a:pt x="185436" y="22899"/>
                  </a:lnTo>
                  <a:lnTo>
                    <a:pt x="164983" y="1431"/>
                  </a:lnTo>
                  <a:close/>
                </a:path>
              </a:pathLst>
            </a:custGeom>
            <a:gradFill>
              <a:gsLst>
                <a:gs pos="100000">
                  <a:srgbClr val="50E6FF"/>
                </a:gs>
                <a:gs pos="0">
                  <a:srgbClr val="0078D4"/>
                </a:gs>
              </a:gsLst>
              <a:lin ang="5400000" scaled="0"/>
            </a:gradFill>
            <a:ln w="4222"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8" name="Rectangle 7">
              <a:extLst>
                <a:ext uri="{FF2B5EF4-FFF2-40B4-BE49-F238E27FC236}">
                  <a16:creationId xmlns:a16="http://schemas.microsoft.com/office/drawing/2014/main" id="{B60552F2-B674-42C5-9860-E4974379C086}"/>
                </a:ext>
              </a:extLst>
            </p:cNvPr>
            <p:cNvSpPr/>
            <p:nvPr/>
          </p:nvSpPr>
          <p:spPr>
            <a:xfrm>
              <a:off x="1122363" y="1398588"/>
              <a:ext cx="4036519" cy="430887"/>
            </a:xfrm>
            <a:prstGeom prst="rect">
              <a:avLst/>
            </a:prstGeom>
          </p:spPr>
          <p:txBody>
            <a:bodyPr wrap="square" lIns="0" tIns="0" rIns="0" bIns="0">
              <a:spAutoFit/>
            </a:bodyPr>
            <a:lstStyle/>
            <a:p>
              <a:pPr marL="0" marR="0" lvl="0" indent="0" defTabSz="914367" eaLnBrk="1" fontAlgn="auto" latinLnBrk="0" hangingPunct="1">
                <a:lnSpc>
                  <a:spcPct val="100000"/>
                </a:lnSpc>
                <a:spcBef>
                  <a:spcPts val="0"/>
                </a:spcBef>
                <a:spcAft>
                  <a:spcPts val="0"/>
                </a:spcAft>
                <a:buClrTx/>
                <a:buSzTx/>
                <a:buFontTx/>
                <a:buNone/>
                <a:tabLst/>
                <a:defRPr/>
              </a:pPr>
              <a:r>
                <a:rPr lang="zh-CN" altLang="en-US" sz="1400" kern="0" dirty="0">
                  <a:solidFill>
                    <a:srgbClr val="000000"/>
                  </a:solidFill>
                </a:rPr>
                <a:t>运行时 为每一个服务通过 </a:t>
              </a:r>
              <a:r>
                <a:rPr kumimoji="0" lang="zh-CN" altLang="en-US" sz="1400" b="0" i="0" u="none" strike="noStrike" kern="0" cap="none" spc="0" normalizeH="0" baseline="0" noProof="0" dirty="0">
                  <a:ln>
                    <a:noFill/>
                  </a:ln>
                  <a:solidFill>
                    <a:srgbClr val="000000"/>
                  </a:solidFill>
                  <a:effectLst/>
                  <a:uLnTx/>
                  <a:uFillTx/>
                </a:rPr>
                <a:t> </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边车 库</a:t>
              </a:r>
              <a:r>
                <a:rPr kumimoji="0" lang="en-US" altLang="zh-CN" sz="1400" b="0" i="0" u="none" strike="noStrike" kern="0" cap="none" spc="0" normalizeH="0" baseline="0" noProof="0" dirty="0">
                  <a:ln>
                    <a:noFill/>
                  </a:ln>
                  <a:solidFill>
                    <a:srgbClr val="000000"/>
                  </a:solidFill>
                  <a:effectLst/>
                  <a:uLnTx/>
                  <a:uFillTx/>
                </a:rPr>
                <a:t>”</a:t>
              </a:r>
              <a:r>
                <a:rPr kumimoji="0" lang="zh-CN" altLang="en-US" sz="1400" b="0" i="0" u="none" strike="noStrike" kern="0" cap="none" spc="0" normalizeH="0" baseline="0" noProof="0" dirty="0">
                  <a:ln>
                    <a:noFill/>
                  </a:ln>
                  <a:solidFill>
                    <a:srgbClr val="000000"/>
                  </a:solidFill>
                  <a:effectLst/>
                  <a:uLnTx/>
                  <a:uFillTx/>
                </a:rPr>
                <a:t>的形式动态的加载 运行</a:t>
              </a:r>
              <a:endParaRPr kumimoji="0" lang="en-US" sz="1400" b="0" i="0" u="none" strike="noStrike" kern="0" cap="none" spc="0" normalizeH="0" baseline="0" noProof="0" dirty="0">
                <a:ln>
                  <a:noFill/>
                </a:ln>
                <a:solidFill>
                  <a:srgbClr val="000000"/>
                </a:solidFill>
                <a:effectLst/>
                <a:uLnTx/>
                <a:uFillTx/>
              </a:endParaRPr>
            </a:p>
          </p:txBody>
        </p:sp>
      </p:grpSp>
      <p:sp>
        <p:nvSpPr>
          <p:cNvPr id="9" name="Rectangle 8">
            <a:extLst>
              <a:ext uri="{FF2B5EF4-FFF2-40B4-BE49-F238E27FC236}">
                <a16:creationId xmlns:a16="http://schemas.microsoft.com/office/drawing/2014/main" id="{EAA79313-D575-4F75-B984-36733D176AF9}"/>
              </a:ext>
            </a:extLst>
          </p:cNvPr>
          <p:cNvSpPr/>
          <p:nvPr/>
        </p:nvSpPr>
        <p:spPr bwMode="auto">
          <a:xfrm>
            <a:off x="582168" y="4419684"/>
            <a:ext cx="11024615" cy="210343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Graphic 16">
            <a:extLst>
              <a:ext uri="{FF2B5EF4-FFF2-40B4-BE49-F238E27FC236}">
                <a16:creationId xmlns:a16="http://schemas.microsoft.com/office/drawing/2014/main" id="{3DC59CFF-EA6E-4DD4-8B0B-4FACA3989EB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333" t="18330" r="9333" b="18330"/>
          <a:stretch/>
        </p:blipFill>
        <p:spPr>
          <a:xfrm>
            <a:off x="988303" y="5109908"/>
            <a:ext cx="1065348" cy="829670"/>
          </a:xfrm>
          <a:prstGeom prst="rect">
            <a:avLst/>
          </a:prstGeom>
        </p:spPr>
      </p:pic>
      <p:grpSp>
        <p:nvGrpSpPr>
          <p:cNvPr id="67" name="Group 66">
            <a:extLst>
              <a:ext uri="{FF2B5EF4-FFF2-40B4-BE49-F238E27FC236}">
                <a16:creationId xmlns:a16="http://schemas.microsoft.com/office/drawing/2014/main" id="{2FF7ECAF-FFA0-4B4A-B374-B62044645A9E}"/>
              </a:ext>
            </a:extLst>
          </p:cNvPr>
          <p:cNvGrpSpPr/>
          <p:nvPr/>
        </p:nvGrpSpPr>
        <p:grpSpPr>
          <a:xfrm>
            <a:off x="4302662" y="4223455"/>
            <a:ext cx="3765096" cy="378166"/>
            <a:chOff x="5123845" y="4079063"/>
            <a:chExt cx="3765096" cy="378166"/>
          </a:xfrm>
        </p:grpSpPr>
        <p:sp>
          <p:nvSpPr>
            <p:cNvPr id="71" name="Rounded Rectangle 5">
              <a:extLst>
                <a:ext uri="{FF2B5EF4-FFF2-40B4-BE49-F238E27FC236}">
                  <a16:creationId xmlns:a16="http://schemas.microsoft.com/office/drawing/2014/main" id="{D543A6E1-1AD8-491E-B76A-C9E3A749DF1B}"/>
                </a:ext>
              </a:extLst>
            </p:cNvPr>
            <p:cNvSpPr/>
            <p:nvPr/>
          </p:nvSpPr>
          <p:spPr bwMode="auto">
            <a:xfrm flipH="1">
              <a:off x="5123845" y="4081986"/>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HTTP API</a:t>
              </a:r>
            </a:p>
          </p:txBody>
        </p:sp>
        <p:sp>
          <p:nvSpPr>
            <p:cNvPr id="72" name="Rounded Rectangle 5">
              <a:extLst>
                <a:ext uri="{FF2B5EF4-FFF2-40B4-BE49-F238E27FC236}">
                  <a16:creationId xmlns:a16="http://schemas.microsoft.com/office/drawing/2014/main" id="{11F7CD0D-F7F5-4927-BA4A-B5BC6C326CFD}"/>
                </a:ext>
              </a:extLst>
            </p:cNvPr>
            <p:cNvSpPr/>
            <p:nvPr/>
          </p:nvSpPr>
          <p:spPr bwMode="auto">
            <a:xfrm flipH="1">
              <a:off x="7244215" y="4079063"/>
              <a:ext cx="1644726" cy="375243"/>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78D4"/>
                  </a:solidFill>
                  <a:effectLst/>
                  <a:uLnTx/>
                  <a:uFillTx/>
                  <a:latin typeface="Segoe UI Semibold"/>
                  <a:ea typeface="+mn-ea"/>
                  <a:cs typeface="Segoe UI" pitchFamily="34" charset="0"/>
                </a:rPr>
                <a:t>gRPC API</a:t>
              </a:r>
            </a:p>
          </p:txBody>
        </p:sp>
      </p:grpSp>
      <p:grpSp>
        <p:nvGrpSpPr>
          <p:cNvPr id="68" name="Group 67">
            <a:extLst>
              <a:ext uri="{FF2B5EF4-FFF2-40B4-BE49-F238E27FC236}">
                <a16:creationId xmlns:a16="http://schemas.microsoft.com/office/drawing/2014/main" id="{7C71B682-EBB3-40BE-A1DB-5A35861E5861}"/>
              </a:ext>
            </a:extLst>
          </p:cNvPr>
          <p:cNvGrpSpPr/>
          <p:nvPr/>
        </p:nvGrpSpPr>
        <p:grpSpPr>
          <a:xfrm>
            <a:off x="5025232" y="3887717"/>
            <a:ext cx="2141537" cy="336549"/>
            <a:chOff x="5008563" y="3743325"/>
            <a:chExt cx="2141537" cy="336549"/>
          </a:xfrm>
        </p:grpSpPr>
        <p:sp>
          <p:nvSpPr>
            <p:cNvPr id="69" name="Rectangle 2">
              <a:extLst>
                <a:ext uri="{FF2B5EF4-FFF2-40B4-BE49-F238E27FC236}">
                  <a16:creationId xmlns:a16="http://schemas.microsoft.com/office/drawing/2014/main" id="{FB3CED93-B24C-4FE8-BA95-D202CF6E9CE1}"/>
                </a:ext>
              </a:extLst>
            </p:cNvPr>
            <p:cNvSpPr/>
            <p:nvPr/>
          </p:nvSpPr>
          <p:spPr bwMode="auto">
            <a:xfrm>
              <a:off x="5008563" y="3930649"/>
              <a:ext cx="2141537" cy="149225"/>
            </a:xfrm>
            <a:custGeom>
              <a:avLst/>
              <a:gdLst>
                <a:gd name="connsiteX0" fmla="*/ 0 w 2222499"/>
                <a:gd name="connsiteY0" fmla="*/ 0 h 128270"/>
                <a:gd name="connsiteX1" fmla="*/ 2222499 w 2222499"/>
                <a:gd name="connsiteY1" fmla="*/ 0 h 128270"/>
                <a:gd name="connsiteX2" fmla="*/ 2222499 w 2222499"/>
                <a:gd name="connsiteY2" fmla="*/ 128270 h 128270"/>
                <a:gd name="connsiteX3" fmla="*/ 0 w 2222499"/>
                <a:gd name="connsiteY3" fmla="*/ 128270 h 128270"/>
                <a:gd name="connsiteX4" fmla="*/ 0 w 2222499"/>
                <a:gd name="connsiteY4" fmla="*/ 0 h 128270"/>
                <a:gd name="connsiteX0" fmla="*/ 0 w 2222499"/>
                <a:gd name="connsiteY0" fmla="*/ 128270 h 219710"/>
                <a:gd name="connsiteX1" fmla="*/ 0 w 2222499"/>
                <a:gd name="connsiteY1" fmla="*/ 0 h 219710"/>
                <a:gd name="connsiteX2" fmla="*/ 2222499 w 2222499"/>
                <a:gd name="connsiteY2" fmla="*/ 0 h 219710"/>
                <a:gd name="connsiteX3" fmla="*/ 2222499 w 2222499"/>
                <a:gd name="connsiteY3" fmla="*/ 128270 h 219710"/>
                <a:gd name="connsiteX4" fmla="*/ 91440 w 2222499"/>
                <a:gd name="connsiteY4" fmla="*/ 219710 h 219710"/>
                <a:gd name="connsiteX0" fmla="*/ 0 w 2222499"/>
                <a:gd name="connsiteY0" fmla="*/ 128270 h 721360"/>
                <a:gd name="connsiteX1" fmla="*/ 0 w 2222499"/>
                <a:gd name="connsiteY1" fmla="*/ 0 h 721360"/>
                <a:gd name="connsiteX2" fmla="*/ 2222499 w 2222499"/>
                <a:gd name="connsiteY2" fmla="*/ 0 h 721360"/>
                <a:gd name="connsiteX3" fmla="*/ 2222499 w 2222499"/>
                <a:gd name="connsiteY3" fmla="*/ 128270 h 721360"/>
                <a:gd name="connsiteX4" fmla="*/ 1821815 w 2222499"/>
                <a:gd name="connsiteY4" fmla="*/ 721360 h 721360"/>
                <a:gd name="connsiteX0" fmla="*/ 0 w 2222499"/>
                <a:gd name="connsiteY0" fmla="*/ 128270 h 359410"/>
                <a:gd name="connsiteX1" fmla="*/ 0 w 2222499"/>
                <a:gd name="connsiteY1" fmla="*/ 0 h 359410"/>
                <a:gd name="connsiteX2" fmla="*/ 2222499 w 2222499"/>
                <a:gd name="connsiteY2" fmla="*/ 0 h 359410"/>
                <a:gd name="connsiteX3" fmla="*/ 2222499 w 2222499"/>
                <a:gd name="connsiteY3" fmla="*/ 128270 h 359410"/>
                <a:gd name="connsiteX4" fmla="*/ 1139190 w 2222499"/>
                <a:gd name="connsiteY4" fmla="*/ 359410 h 359410"/>
                <a:gd name="connsiteX0" fmla="*/ 0 w 2222499"/>
                <a:gd name="connsiteY0" fmla="*/ 128270 h 128270"/>
                <a:gd name="connsiteX1" fmla="*/ 0 w 2222499"/>
                <a:gd name="connsiteY1" fmla="*/ 0 h 128270"/>
                <a:gd name="connsiteX2" fmla="*/ 2222499 w 2222499"/>
                <a:gd name="connsiteY2" fmla="*/ 0 h 128270"/>
                <a:gd name="connsiteX3" fmla="*/ 2222499 w 2222499"/>
                <a:gd name="connsiteY3" fmla="*/ 128270 h 128270"/>
              </a:gdLst>
              <a:ahLst/>
              <a:cxnLst>
                <a:cxn ang="0">
                  <a:pos x="connsiteX0" y="connsiteY0"/>
                </a:cxn>
                <a:cxn ang="0">
                  <a:pos x="connsiteX1" y="connsiteY1"/>
                </a:cxn>
                <a:cxn ang="0">
                  <a:pos x="connsiteX2" y="connsiteY2"/>
                </a:cxn>
                <a:cxn ang="0">
                  <a:pos x="connsiteX3" y="connsiteY3"/>
                </a:cxn>
              </a:cxnLst>
              <a:rect l="l" t="t" r="r" b="b"/>
              <a:pathLst>
                <a:path w="2222499" h="128270">
                  <a:moveTo>
                    <a:pt x="0" y="128270"/>
                  </a:moveTo>
                  <a:lnTo>
                    <a:pt x="0" y="0"/>
                  </a:lnTo>
                  <a:lnTo>
                    <a:pt x="2222499" y="0"/>
                  </a:lnTo>
                  <a:lnTo>
                    <a:pt x="2222499" y="128270"/>
                  </a:lnTo>
                </a:path>
              </a:pathLst>
            </a:custGeom>
            <a:noFill/>
            <a:ln w="19050" cap="flat" cmpd="sng" algn="ctr">
              <a:solidFill>
                <a:srgbClr val="737373"/>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C5A14DA3-34BF-4665-8E31-D640BACC86BF}"/>
                </a:ext>
              </a:extLst>
            </p:cNvPr>
            <p:cNvCxnSpPr>
              <a:cxnSpLocks/>
            </p:cNvCxnSpPr>
            <p:nvPr/>
          </p:nvCxnSpPr>
          <p:spPr>
            <a:xfrm flipH="1" flipV="1">
              <a:off x="6089651" y="3743325"/>
              <a:ext cx="1" cy="196851"/>
            </a:xfrm>
            <a:prstGeom prst="line">
              <a:avLst/>
            </a:prstGeom>
            <a:noFill/>
            <a:ln w="19050" cap="flat" cmpd="sng" algn="ctr">
              <a:solidFill>
                <a:srgbClr val="737373"/>
              </a:solidFill>
              <a:prstDash val="solid"/>
              <a:headEnd type="none" w="lg" len="med"/>
              <a:tailEnd type="none" w="lg" len="med"/>
            </a:ln>
            <a:effectLst/>
          </p:spPr>
        </p:cxnSp>
      </p:grpSp>
      <p:sp>
        <p:nvSpPr>
          <p:cNvPr id="66" name="Title 65">
            <a:extLst>
              <a:ext uri="{FF2B5EF4-FFF2-40B4-BE49-F238E27FC236}">
                <a16:creationId xmlns:a16="http://schemas.microsoft.com/office/drawing/2014/main" id="{B30CA314-5897-409F-A261-C65E5646AED2}"/>
              </a:ext>
            </a:extLst>
          </p:cNvPr>
          <p:cNvSpPr>
            <a:spLocks noGrp="1"/>
          </p:cNvSpPr>
          <p:nvPr>
            <p:ph type="title"/>
          </p:nvPr>
        </p:nvSpPr>
        <p:spPr/>
        <p:txBody>
          <a:bodyPr/>
          <a:lstStyle/>
          <a:p>
            <a:pPr algn="ctr"/>
            <a:r>
              <a:rPr lang="zh-CN" altLang="en-US" dirty="0"/>
              <a:t>微服务构建块</a:t>
            </a:r>
            <a:endParaRPr lang="en-US" dirty="0"/>
          </a:p>
        </p:txBody>
      </p:sp>
      <p:grpSp>
        <p:nvGrpSpPr>
          <p:cNvPr id="2" name="Group 1">
            <a:extLst>
              <a:ext uri="{FF2B5EF4-FFF2-40B4-BE49-F238E27FC236}">
                <a16:creationId xmlns:a16="http://schemas.microsoft.com/office/drawing/2014/main" id="{7FFB102F-9D5C-4F5E-9DB1-00CA9D2F557D}"/>
              </a:ext>
            </a:extLst>
          </p:cNvPr>
          <p:cNvGrpSpPr/>
          <p:nvPr/>
        </p:nvGrpSpPr>
        <p:grpSpPr>
          <a:xfrm>
            <a:off x="2459786" y="4775020"/>
            <a:ext cx="8879248" cy="1499446"/>
            <a:chOff x="2459786" y="4775020"/>
            <a:chExt cx="8879248" cy="1499446"/>
          </a:xfrm>
        </p:grpSpPr>
        <p:grpSp>
          <p:nvGrpSpPr>
            <p:cNvPr id="110" name="Group 109">
              <a:extLst>
                <a:ext uri="{FF2B5EF4-FFF2-40B4-BE49-F238E27FC236}">
                  <a16:creationId xmlns:a16="http://schemas.microsoft.com/office/drawing/2014/main" id="{43D1974D-6588-45AF-8EE8-E6FCD30C37D8}"/>
                </a:ext>
              </a:extLst>
            </p:cNvPr>
            <p:cNvGrpSpPr/>
            <p:nvPr/>
          </p:nvGrpSpPr>
          <p:grpSpPr>
            <a:xfrm>
              <a:off x="2459786" y="4775020"/>
              <a:ext cx="8879248" cy="1499446"/>
              <a:chOff x="1653163" y="3821452"/>
              <a:chExt cx="8879248" cy="1499446"/>
            </a:xfrm>
          </p:grpSpPr>
          <p:sp>
            <p:nvSpPr>
              <p:cNvPr id="111" name="Rectangle 110">
                <a:extLst>
                  <a:ext uri="{FF2B5EF4-FFF2-40B4-BE49-F238E27FC236}">
                    <a16:creationId xmlns:a16="http://schemas.microsoft.com/office/drawing/2014/main" id="{58A9EFCD-93A1-49BD-B670-A7B24B2A2D5B}"/>
                  </a:ext>
                </a:extLst>
              </p:cNvPr>
              <p:cNvSpPr/>
              <p:nvPr/>
            </p:nvSpPr>
            <p:spPr bwMode="auto">
              <a:xfrm>
                <a:off x="1653163" y="3821452"/>
                <a:ext cx="1115445" cy="1499446"/>
              </a:xfrm>
              <a:prstGeom prst="rect">
                <a:avLst/>
              </a:prstGeom>
              <a:solidFill>
                <a:srgbClr val="0078D4"/>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822960" rIns="18288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Service-to-service invocation</a:t>
                </a:r>
              </a:p>
            </p:txBody>
          </p:sp>
          <p:sp>
            <p:nvSpPr>
              <p:cNvPr id="112" name="Rectangle 111">
                <a:extLst>
                  <a:ext uri="{FF2B5EF4-FFF2-40B4-BE49-F238E27FC236}">
                    <a16:creationId xmlns:a16="http://schemas.microsoft.com/office/drawing/2014/main" id="{74C94BD9-5459-4D7A-A893-FD520C91F30E}"/>
                  </a:ext>
                </a:extLst>
              </p:cNvPr>
              <p:cNvSpPr/>
              <p:nvPr/>
            </p:nvSpPr>
            <p:spPr bwMode="auto">
              <a:xfrm>
                <a:off x="2763389" y="3821452"/>
                <a:ext cx="1115445" cy="1499446"/>
              </a:xfrm>
              <a:prstGeom prst="rect">
                <a:avLst/>
              </a:prstGeom>
              <a:solidFill>
                <a:srgbClr val="156AB3"/>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State management</a:t>
                </a:r>
              </a:p>
            </p:txBody>
          </p:sp>
          <p:sp>
            <p:nvSpPr>
              <p:cNvPr id="113" name="Rectangle 112">
                <a:extLst>
                  <a:ext uri="{FF2B5EF4-FFF2-40B4-BE49-F238E27FC236}">
                    <a16:creationId xmlns:a16="http://schemas.microsoft.com/office/drawing/2014/main" id="{067E862F-3CC8-4265-8A0D-8773698EF01B}"/>
                  </a:ext>
                </a:extLst>
              </p:cNvPr>
              <p:cNvSpPr/>
              <p:nvPr/>
            </p:nvSpPr>
            <p:spPr bwMode="auto">
              <a:xfrm>
                <a:off x="3873615" y="3821452"/>
                <a:ext cx="1115445" cy="1499446"/>
              </a:xfrm>
              <a:prstGeom prst="rect">
                <a:avLst/>
              </a:prstGeom>
              <a:solidFill>
                <a:srgbClr val="185A96"/>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Publish</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subscribe</a:t>
                </a:r>
              </a:p>
            </p:txBody>
          </p:sp>
          <p:sp>
            <p:nvSpPr>
              <p:cNvPr id="114" name="Rectangle 113">
                <a:extLst>
                  <a:ext uri="{FF2B5EF4-FFF2-40B4-BE49-F238E27FC236}">
                    <a16:creationId xmlns:a16="http://schemas.microsoft.com/office/drawing/2014/main" id="{7E33C2AC-070E-4E18-B9CE-E0E9E7E0DC39}"/>
                  </a:ext>
                </a:extLst>
              </p:cNvPr>
              <p:cNvSpPr/>
              <p:nvPr/>
            </p:nvSpPr>
            <p:spPr bwMode="auto">
              <a:xfrm>
                <a:off x="4984077" y="3821452"/>
                <a:ext cx="1115445" cy="1499446"/>
              </a:xfrm>
              <a:prstGeom prst="rect">
                <a:avLst/>
              </a:prstGeom>
              <a:solidFill>
                <a:srgbClr val="1D4A79"/>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Resource</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bindings</a:t>
                </a:r>
                <a:b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b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and triggers</a:t>
                </a:r>
              </a:p>
            </p:txBody>
          </p:sp>
          <p:sp>
            <p:nvSpPr>
              <p:cNvPr id="115" name="Rectangle 114">
                <a:extLst>
                  <a:ext uri="{FF2B5EF4-FFF2-40B4-BE49-F238E27FC236}">
                    <a16:creationId xmlns:a16="http://schemas.microsoft.com/office/drawing/2014/main" id="{E0B0CC4E-A5CF-42F3-A896-B96698469C09}"/>
                  </a:ext>
                </a:extLst>
              </p:cNvPr>
              <p:cNvSpPr/>
              <p:nvPr/>
            </p:nvSpPr>
            <p:spPr bwMode="auto">
              <a:xfrm>
                <a:off x="6095579" y="3821452"/>
                <a:ext cx="1115445" cy="1499446"/>
              </a:xfrm>
              <a:prstGeom prst="rect">
                <a:avLst/>
              </a:prstGeom>
              <a:solidFill>
                <a:srgbClr val="23395C"/>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Actors</a:t>
                </a:r>
              </a:p>
            </p:txBody>
          </p:sp>
          <p:sp>
            <p:nvSpPr>
              <p:cNvPr id="116" name="Rectangle 115">
                <a:extLst>
                  <a:ext uri="{FF2B5EF4-FFF2-40B4-BE49-F238E27FC236}">
                    <a16:creationId xmlns:a16="http://schemas.microsoft.com/office/drawing/2014/main" id="{2EAD12F7-413F-4B3F-89FB-CEAB89D1B3D3}"/>
                  </a:ext>
                </a:extLst>
              </p:cNvPr>
              <p:cNvSpPr/>
              <p:nvPr/>
            </p:nvSpPr>
            <p:spPr bwMode="auto">
              <a:xfrm>
                <a:off x="7206041" y="3821452"/>
                <a:ext cx="1115445" cy="1499446"/>
              </a:xfrm>
              <a:prstGeom prst="rect">
                <a:avLst/>
              </a:prstGeom>
              <a:solidFill>
                <a:srgbClr val="1A2C45"/>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Observability</a:t>
                </a:r>
              </a:p>
            </p:txBody>
          </p:sp>
          <p:sp>
            <p:nvSpPr>
              <p:cNvPr id="117" name="Rectangle 116">
                <a:extLst>
                  <a:ext uri="{FF2B5EF4-FFF2-40B4-BE49-F238E27FC236}">
                    <a16:creationId xmlns:a16="http://schemas.microsoft.com/office/drawing/2014/main" id="{F245F257-D54F-4AAC-89A5-AFA5ACEC2770}"/>
                  </a:ext>
                </a:extLst>
              </p:cNvPr>
              <p:cNvSpPr/>
              <p:nvPr/>
            </p:nvSpPr>
            <p:spPr bwMode="auto">
              <a:xfrm>
                <a:off x="8306504" y="3821452"/>
                <a:ext cx="1115445" cy="1499446"/>
              </a:xfrm>
              <a:prstGeom prst="rect">
                <a:avLst/>
              </a:prstGeom>
              <a:solidFill>
                <a:srgbClr val="121D2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Secrets</a:t>
                </a:r>
              </a:p>
            </p:txBody>
          </p:sp>
          <p:grpSp>
            <p:nvGrpSpPr>
              <p:cNvPr id="118" name="Group 117">
                <a:extLst>
                  <a:ext uri="{FF2B5EF4-FFF2-40B4-BE49-F238E27FC236}">
                    <a16:creationId xmlns:a16="http://schemas.microsoft.com/office/drawing/2014/main" id="{DD04A921-0C88-4C8A-A47A-9BC9D71260F9}"/>
                  </a:ext>
                </a:extLst>
              </p:cNvPr>
              <p:cNvGrpSpPr/>
              <p:nvPr/>
            </p:nvGrpSpPr>
            <p:grpSpPr>
              <a:xfrm>
                <a:off x="2004737" y="4101434"/>
                <a:ext cx="418791" cy="314215"/>
                <a:chOff x="3018614" y="4968330"/>
                <a:chExt cx="418791" cy="314215"/>
              </a:xfrm>
            </p:grpSpPr>
            <p:sp>
              <p:nvSpPr>
                <p:cNvPr id="163" name="Rectangle 932">
                  <a:extLst>
                    <a:ext uri="{FF2B5EF4-FFF2-40B4-BE49-F238E27FC236}">
                      <a16:creationId xmlns:a16="http://schemas.microsoft.com/office/drawing/2014/main" id="{0358CF65-12C8-48B4-B401-097A6A416F82}"/>
                    </a:ext>
                  </a:extLst>
                </p:cNvPr>
                <p:cNvSpPr>
                  <a:spLocks noChangeArrowheads="1"/>
                </p:cNvSpPr>
                <p:nvPr/>
              </p:nvSpPr>
              <p:spPr bwMode="auto">
                <a:xfrm>
                  <a:off x="3228010" y="5232925"/>
                  <a:ext cx="103995" cy="12027"/>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4" name="Freeform 933">
                  <a:extLst>
                    <a:ext uri="{FF2B5EF4-FFF2-40B4-BE49-F238E27FC236}">
                      <a16:creationId xmlns:a16="http://schemas.microsoft.com/office/drawing/2014/main" id="{87140F9F-BD1B-4A2C-B3B9-2986B92CE5C2}"/>
                    </a:ext>
                  </a:extLst>
                </p:cNvPr>
                <p:cNvSpPr>
                  <a:spLocks/>
                </p:cNvSpPr>
                <p:nvPr/>
              </p:nvSpPr>
              <p:spPr bwMode="auto">
                <a:xfrm>
                  <a:off x="3327789" y="5216387"/>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5" name="Freeform 934">
                  <a:extLst>
                    <a:ext uri="{FF2B5EF4-FFF2-40B4-BE49-F238E27FC236}">
                      <a16:creationId xmlns:a16="http://schemas.microsoft.com/office/drawing/2014/main" id="{AB6DF8C4-77AA-4EF9-9C35-B30CED54B235}"/>
                    </a:ext>
                  </a:extLst>
                </p:cNvPr>
                <p:cNvSpPr>
                  <a:spLocks/>
                </p:cNvSpPr>
                <p:nvPr/>
              </p:nvSpPr>
              <p:spPr bwMode="auto">
                <a:xfrm>
                  <a:off x="3223793" y="5008917"/>
                  <a:ext cx="108210" cy="216489"/>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6" name="Rectangle 936">
                  <a:extLst>
                    <a:ext uri="{FF2B5EF4-FFF2-40B4-BE49-F238E27FC236}">
                      <a16:creationId xmlns:a16="http://schemas.microsoft.com/office/drawing/2014/main" id="{4275731D-DD37-4315-96D6-69AE32471F6B}"/>
                    </a:ext>
                  </a:extLst>
                </p:cNvPr>
                <p:cNvSpPr>
                  <a:spLocks noChangeArrowheads="1"/>
                </p:cNvSpPr>
                <p:nvPr/>
              </p:nvSpPr>
              <p:spPr bwMode="auto">
                <a:xfrm>
                  <a:off x="3244874" y="5121673"/>
                  <a:ext cx="8994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7" name="Rectangle 937">
                  <a:extLst>
                    <a:ext uri="{FF2B5EF4-FFF2-40B4-BE49-F238E27FC236}">
                      <a16:creationId xmlns:a16="http://schemas.microsoft.com/office/drawing/2014/main" id="{0A285150-FC1D-4F4A-92A3-8328F76FE727}"/>
                    </a:ext>
                  </a:extLst>
                </p:cNvPr>
                <p:cNvSpPr>
                  <a:spLocks noChangeArrowheads="1"/>
                </p:cNvSpPr>
                <p:nvPr/>
              </p:nvSpPr>
              <p:spPr bwMode="auto">
                <a:xfrm>
                  <a:off x="3070611" y="5121673"/>
                  <a:ext cx="92752" cy="10525"/>
                </a:xfrm>
                <a:prstGeom prst="rect">
                  <a:avLst/>
                </a:pr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8" name="Oval 938">
                  <a:extLst>
                    <a:ext uri="{FF2B5EF4-FFF2-40B4-BE49-F238E27FC236}">
                      <a16:creationId xmlns:a16="http://schemas.microsoft.com/office/drawing/2014/main" id="{D3F0EB07-24C1-45A5-B1F2-071993304B4B}"/>
                    </a:ext>
                  </a:extLst>
                </p:cNvPr>
                <p:cNvSpPr>
                  <a:spLocks noChangeArrowheads="1"/>
                </p:cNvSpPr>
                <p:nvPr/>
              </p:nvSpPr>
              <p:spPr bwMode="auto">
                <a:xfrm>
                  <a:off x="3350274" y="4968330"/>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69" name="Rectangle 939">
                  <a:extLst>
                    <a:ext uri="{FF2B5EF4-FFF2-40B4-BE49-F238E27FC236}">
                      <a16:creationId xmlns:a16="http://schemas.microsoft.com/office/drawing/2014/main" id="{0A1C0E1D-C536-449D-9EBA-0DF83BABBC0F}"/>
                    </a:ext>
                  </a:extLst>
                </p:cNvPr>
                <p:cNvSpPr>
                  <a:spLocks noChangeArrowheads="1"/>
                </p:cNvSpPr>
                <p:nvPr/>
              </p:nvSpPr>
              <p:spPr bwMode="auto">
                <a:xfrm>
                  <a:off x="3350274" y="5081084"/>
                  <a:ext cx="87131" cy="90204"/>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0" name="Oval 940">
                  <a:extLst>
                    <a:ext uri="{FF2B5EF4-FFF2-40B4-BE49-F238E27FC236}">
                      <a16:creationId xmlns:a16="http://schemas.microsoft.com/office/drawing/2014/main" id="{5C9B4AE7-DB86-44CA-92F3-55CEC8F0BDBF}"/>
                    </a:ext>
                  </a:extLst>
                </p:cNvPr>
                <p:cNvSpPr>
                  <a:spLocks noChangeArrowheads="1"/>
                </p:cNvSpPr>
                <p:nvPr/>
              </p:nvSpPr>
              <p:spPr bwMode="auto">
                <a:xfrm>
                  <a:off x="3350274" y="5193841"/>
                  <a:ext cx="87131" cy="88702"/>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1" name="Oval 941">
                  <a:extLst>
                    <a:ext uri="{FF2B5EF4-FFF2-40B4-BE49-F238E27FC236}">
                      <a16:creationId xmlns:a16="http://schemas.microsoft.com/office/drawing/2014/main" id="{D51A19DE-A405-4AB1-BD07-02E3A83B0432}"/>
                    </a:ext>
                  </a:extLst>
                </p:cNvPr>
                <p:cNvSpPr>
                  <a:spLocks noChangeArrowheads="1"/>
                </p:cNvSpPr>
                <p:nvPr/>
              </p:nvSpPr>
              <p:spPr bwMode="auto">
                <a:xfrm>
                  <a:off x="3018614" y="5081084"/>
                  <a:ext cx="88536"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2" name="Oval 942">
                  <a:extLst>
                    <a:ext uri="{FF2B5EF4-FFF2-40B4-BE49-F238E27FC236}">
                      <a16:creationId xmlns:a16="http://schemas.microsoft.com/office/drawing/2014/main" id="{FF2424B1-F3D2-4F40-BCA5-D9FC30837935}"/>
                    </a:ext>
                  </a:extLst>
                </p:cNvPr>
                <p:cNvSpPr>
                  <a:spLocks noChangeArrowheads="1"/>
                </p:cNvSpPr>
                <p:nvPr/>
              </p:nvSpPr>
              <p:spPr bwMode="auto">
                <a:xfrm>
                  <a:off x="3184444" y="5081084"/>
                  <a:ext cx="87131" cy="90204"/>
                </a:xfrm>
                <a:prstGeom prst="ellipse">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3" name="Rectangle 943">
                  <a:extLst>
                    <a:ext uri="{FF2B5EF4-FFF2-40B4-BE49-F238E27FC236}">
                      <a16:creationId xmlns:a16="http://schemas.microsoft.com/office/drawing/2014/main" id="{ADE44E93-C48B-4871-AF34-21E6170AA99B}"/>
                    </a:ext>
                  </a:extLst>
                </p:cNvPr>
                <p:cNvSpPr>
                  <a:spLocks noChangeArrowheads="1"/>
                </p:cNvSpPr>
                <p:nvPr/>
              </p:nvSpPr>
              <p:spPr bwMode="auto">
                <a:xfrm>
                  <a:off x="3184444" y="4968331"/>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4" name="Rectangle 944" descr="component solutions">
                  <a:extLst>
                    <a:ext uri="{FF2B5EF4-FFF2-40B4-BE49-F238E27FC236}">
                      <a16:creationId xmlns:a16="http://schemas.microsoft.com/office/drawing/2014/main" id="{61A9B294-C202-4E78-9F05-43C228CB8B64}"/>
                    </a:ext>
                  </a:extLst>
                </p:cNvPr>
                <p:cNvSpPr>
                  <a:spLocks noChangeArrowheads="1"/>
                </p:cNvSpPr>
                <p:nvPr/>
              </p:nvSpPr>
              <p:spPr bwMode="auto">
                <a:xfrm>
                  <a:off x="3184444" y="5193843"/>
                  <a:ext cx="87131" cy="88702"/>
                </a:xfrm>
                <a:prstGeom prst="rect">
                  <a:avLst/>
                </a:prstGeom>
                <a:solidFill>
                  <a:srgbClr val="50E6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5" name="Freeform 945">
                  <a:extLst>
                    <a:ext uri="{FF2B5EF4-FFF2-40B4-BE49-F238E27FC236}">
                      <a16:creationId xmlns:a16="http://schemas.microsoft.com/office/drawing/2014/main" id="{46646232-5B9D-4A6A-8323-0BF6D85D476F}"/>
                    </a:ext>
                  </a:extLst>
                </p:cNvPr>
                <p:cNvSpPr>
                  <a:spLocks/>
                </p:cNvSpPr>
                <p:nvPr/>
              </p:nvSpPr>
              <p:spPr bwMode="auto">
                <a:xfrm>
                  <a:off x="3327789" y="5105142"/>
                  <a:ext cx="22485" cy="43599"/>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6" name="Freeform 946">
                  <a:extLst>
                    <a:ext uri="{FF2B5EF4-FFF2-40B4-BE49-F238E27FC236}">
                      <a16:creationId xmlns:a16="http://schemas.microsoft.com/office/drawing/2014/main" id="{7C1916AC-3BFA-4306-BD45-14CAA15D3820}"/>
                    </a:ext>
                  </a:extLst>
                </p:cNvPr>
                <p:cNvSpPr>
                  <a:spLocks/>
                </p:cNvSpPr>
                <p:nvPr/>
              </p:nvSpPr>
              <p:spPr bwMode="auto">
                <a:xfrm>
                  <a:off x="3327789" y="4992390"/>
                  <a:ext cx="21079" cy="43599"/>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77" name="Freeform 947">
                  <a:extLst>
                    <a:ext uri="{FF2B5EF4-FFF2-40B4-BE49-F238E27FC236}">
                      <a16:creationId xmlns:a16="http://schemas.microsoft.com/office/drawing/2014/main" id="{3AF721DA-2680-4243-8AFF-8680E0CE6264}"/>
                    </a:ext>
                  </a:extLst>
                </p:cNvPr>
                <p:cNvSpPr>
                  <a:spLocks/>
                </p:cNvSpPr>
                <p:nvPr/>
              </p:nvSpPr>
              <p:spPr bwMode="auto">
                <a:xfrm>
                  <a:off x="3157749" y="5105168"/>
                  <a:ext cx="21079" cy="43599"/>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grpSp>
            <p:nvGrpSpPr>
              <p:cNvPr id="119" name="Group 118">
                <a:extLst>
                  <a:ext uri="{FF2B5EF4-FFF2-40B4-BE49-F238E27FC236}">
                    <a16:creationId xmlns:a16="http://schemas.microsoft.com/office/drawing/2014/main" id="{635C5107-F3A2-46D0-9507-87CB32FBF91C}"/>
                  </a:ext>
                </a:extLst>
              </p:cNvPr>
              <p:cNvGrpSpPr/>
              <p:nvPr/>
            </p:nvGrpSpPr>
            <p:grpSpPr>
              <a:xfrm>
                <a:off x="3236655" y="4103697"/>
                <a:ext cx="233132" cy="309689"/>
                <a:chOff x="4385537" y="4970593"/>
                <a:chExt cx="233132" cy="309689"/>
              </a:xfrm>
            </p:grpSpPr>
            <p:sp>
              <p:nvSpPr>
                <p:cNvPr id="160" name="Freeform: Shape 159">
                  <a:extLst>
                    <a:ext uri="{FF2B5EF4-FFF2-40B4-BE49-F238E27FC236}">
                      <a16:creationId xmlns:a16="http://schemas.microsoft.com/office/drawing/2014/main" id="{221BB709-6470-49C9-9405-2528F8824830}"/>
                    </a:ext>
                  </a:extLst>
                </p:cNvPr>
                <p:cNvSpPr/>
                <p:nvPr/>
              </p:nvSpPr>
              <p:spPr>
                <a:xfrm>
                  <a:off x="4385537" y="4970593"/>
                  <a:ext cx="233132" cy="94979"/>
                </a:xfrm>
                <a:custGeom>
                  <a:avLst/>
                  <a:gdLst>
                    <a:gd name="connsiteX0" fmla="*/ 665832 w 665832"/>
                    <a:gd name="connsiteY0" fmla="*/ 135632 h 271264"/>
                    <a:gd name="connsiteX1" fmla="*/ 332916 w 665832"/>
                    <a:gd name="connsiteY1" fmla="*/ 271264 h 271264"/>
                    <a:gd name="connsiteX2" fmla="*/ 0 w 665832"/>
                    <a:gd name="connsiteY2" fmla="*/ 135632 h 271264"/>
                    <a:gd name="connsiteX3" fmla="*/ 332916 w 665832"/>
                    <a:gd name="connsiteY3" fmla="*/ 0 h 271264"/>
                    <a:gd name="connsiteX4" fmla="*/ 665832 w 665832"/>
                    <a:gd name="connsiteY4" fmla="*/ 135632 h 27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832" h="271264">
                      <a:moveTo>
                        <a:pt x="665832" y="135632"/>
                      </a:moveTo>
                      <a:cubicBezTo>
                        <a:pt x="665832" y="210540"/>
                        <a:pt x="516780" y="271264"/>
                        <a:pt x="332916" y="271264"/>
                      </a:cubicBezTo>
                      <a:cubicBezTo>
                        <a:pt x="149052" y="271264"/>
                        <a:pt x="0" y="210540"/>
                        <a:pt x="0" y="135632"/>
                      </a:cubicBezTo>
                      <a:cubicBezTo>
                        <a:pt x="0" y="60725"/>
                        <a:pt x="149052" y="0"/>
                        <a:pt x="332916" y="0"/>
                      </a:cubicBezTo>
                      <a:cubicBezTo>
                        <a:pt x="516780" y="0"/>
                        <a:pt x="665832" y="60725"/>
                        <a:pt x="665832" y="135632"/>
                      </a:cubicBezTo>
                      <a:close/>
                    </a:path>
                  </a:pathLst>
                </a:custGeom>
                <a:solidFill>
                  <a:srgbClr val="FFFF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1" name="Freeform: Shape 160">
                  <a:extLst>
                    <a:ext uri="{FF2B5EF4-FFF2-40B4-BE49-F238E27FC236}">
                      <a16:creationId xmlns:a16="http://schemas.microsoft.com/office/drawing/2014/main" id="{C170AEA1-E2BE-4640-B75B-0F8E8287FC99}"/>
                    </a:ext>
                  </a:extLst>
                </p:cNvPr>
                <p:cNvSpPr/>
                <p:nvPr/>
              </p:nvSpPr>
              <p:spPr>
                <a:xfrm>
                  <a:off x="4385537" y="5018370"/>
                  <a:ext cx="233132" cy="261912"/>
                </a:xfrm>
                <a:custGeom>
                  <a:avLst/>
                  <a:gdLst>
                    <a:gd name="connsiteX0" fmla="*/ 332916 w 665832"/>
                    <a:gd name="connsiteY0" fmla="*/ 135632 h 748031"/>
                    <a:gd name="connsiteX1" fmla="*/ 0 w 665832"/>
                    <a:gd name="connsiteY1" fmla="*/ 0 h 748031"/>
                    <a:gd name="connsiteX2" fmla="*/ 0 w 665832"/>
                    <a:gd name="connsiteY2" fmla="*/ 617332 h 748031"/>
                    <a:gd name="connsiteX3" fmla="*/ 332916 w 665832"/>
                    <a:gd name="connsiteY3" fmla="*/ 752964 h 748031"/>
                    <a:gd name="connsiteX4" fmla="*/ 665832 w 665832"/>
                    <a:gd name="connsiteY4" fmla="*/ 617332 h 748031"/>
                    <a:gd name="connsiteX5" fmla="*/ 665832 w 665832"/>
                    <a:gd name="connsiteY5" fmla="*/ 0 h 748031"/>
                    <a:gd name="connsiteX6" fmla="*/ 332916 w 665832"/>
                    <a:gd name="connsiteY6" fmla="*/ 135632 h 74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832" h="748031">
                      <a:moveTo>
                        <a:pt x="332916" y="135632"/>
                      </a:moveTo>
                      <a:cubicBezTo>
                        <a:pt x="149607" y="135632"/>
                        <a:pt x="0" y="74803"/>
                        <a:pt x="0" y="0"/>
                      </a:cubicBezTo>
                      <a:lnTo>
                        <a:pt x="0" y="617332"/>
                      </a:lnTo>
                      <a:cubicBezTo>
                        <a:pt x="0" y="692135"/>
                        <a:pt x="148785" y="752964"/>
                        <a:pt x="332916" y="752964"/>
                      </a:cubicBezTo>
                      <a:cubicBezTo>
                        <a:pt x="517047" y="752964"/>
                        <a:pt x="665832" y="692135"/>
                        <a:pt x="665832" y="617332"/>
                      </a:cubicBezTo>
                      <a:lnTo>
                        <a:pt x="665832" y="0"/>
                      </a:lnTo>
                      <a:cubicBezTo>
                        <a:pt x="666654" y="74803"/>
                        <a:pt x="517047" y="135632"/>
                        <a:pt x="332916" y="135632"/>
                      </a:cubicBezTo>
                      <a:close/>
                    </a:path>
                  </a:pathLst>
                </a:custGeom>
                <a:solidFill>
                  <a:srgbClr val="50E6FF"/>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62" name="Freeform: Shape 161">
                  <a:extLst>
                    <a:ext uri="{FF2B5EF4-FFF2-40B4-BE49-F238E27FC236}">
                      <a16:creationId xmlns:a16="http://schemas.microsoft.com/office/drawing/2014/main" id="{731E0A1A-4093-40B6-AEC6-92887AECA822}"/>
                    </a:ext>
                  </a:extLst>
                </p:cNvPr>
                <p:cNvSpPr/>
                <p:nvPr/>
              </p:nvSpPr>
              <p:spPr>
                <a:xfrm>
                  <a:off x="4410289" y="4998799"/>
                  <a:ext cx="181325" cy="66197"/>
                </a:xfrm>
                <a:custGeom>
                  <a:avLst/>
                  <a:gdLst>
                    <a:gd name="connsiteX0" fmla="*/ 524445 w 517869"/>
                    <a:gd name="connsiteY0" fmla="*/ 106862 h 189062"/>
                    <a:gd name="connsiteX1" fmla="*/ 262223 w 517869"/>
                    <a:gd name="connsiteY1" fmla="*/ 0 h 189062"/>
                    <a:gd name="connsiteX2" fmla="*/ 0 w 517869"/>
                    <a:gd name="connsiteY2" fmla="*/ 106862 h 189062"/>
                    <a:gd name="connsiteX3" fmla="*/ 22194 w 517869"/>
                    <a:gd name="connsiteY3" fmla="*/ 149606 h 189062"/>
                    <a:gd name="connsiteX4" fmla="*/ 262223 w 517869"/>
                    <a:gd name="connsiteY4" fmla="*/ 190707 h 189062"/>
                    <a:gd name="connsiteX5" fmla="*/ 503073 w 517869"/>
                    <a:gd name="connsiteY5" fmla="*/ 149606 h 189062"/>
                    <a:gd name="connsiteX6" fmla="*/ 524445 w 517869"/>
                    <a:gd name="connsiteY6" fmla="*/ 106862 h 1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869" h="189062">
                      <a:moveTo>
                        <a:pt x="524445" y="106862"/>
                      </a:moveTo>
                      <a:cubicBezTo>
                        <a:pt x="524445" y="47677"/>
                        <a:pt x="406897" y="0"/>
                        <a:pt x="262223" y="0"/>
                      </a:cubicBezTo>
                      <a:cubicBezTo>
                        <a:pt x="117548" y="0"/>
                        <a:pt x="0" y="47677"/>
                        <a:pt x="0" y="106862"/>
                      </a:cubicBezTo>
                      <a:cubicBezTo>
                        <a:pt x="0" y="121658"/>
                        <a:pt x="7398" y="136454"/>
                        <a:pt x="22194" y="149606"/>
                      </a:cubicBezTo>
                      <a:cubicBezTo>
                        <a:pt x="83024" y="175089"/>
                        <a:pt x="167691" y="190707"/>
                        <a:pt x="262223" y="190707"/>
                      </a:cubicBezTo>
                      <a:cubicBezTo>
                        <a:pt x="356754" y="190707"/>
                        <a:pt x="442244" y="175089"/>
                        <a:pt x="503073" y="149606"/>
                      </a:cubicBezTo>
                      <a:cubicBezTo>
                        <a:pt x="517047" y="136454"/>
                        <a:pt x="524445" y="121658"/>
                        <a:pt x="524445" y="106862"/>
                      </a:cubicBezTo>
                      <a:close/>
                    </a:path>
                  </a:pathLst>
                </a:custGeom>
                <a:solidFill>
                  <a:srgbClr val="0078D4"/>
                </a:solidFill>
                <a:ln w="8114" cap="flat">
                  <a:noFill/>
                  <a:prstDash val="solid"/>
                  <a:miter/>
                </a:ln>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0" name="Group 119">
                <a:extLst>
                  <a:ext uri="{FF2B5EF4-FFF2-40B4-BE49-F238E27FC236}">
                    <a16:creationId xmlns:a16="http://schemas.microsoft.com/office/drawing/2014/main" id="{8A8F57AE-A71B-4DA5-810C-3AF25DD1E431}"/>
                  </a:ext>
                </a:extLst>
              </p:cNvPr>
              <p:cNvGrpSpPr/>
              <p:nvPr/>
            </p:nvGrpSpPr>
            <p:grpSpPr>
              <a:xfrm>
                <a:off x="4235979" y="4148718"/>
                <a:ext cx="494558" cy="219646"/>
                <a:chOff x="5522126" y="5015614"/>
                <a:chExt cx="494558" cy="219646"/>
              </a:xfrm>
            </p:grpSpPr>
            <p:sp>
              <p:nvSpPr>
                <p:cNvPr id="153" name="AutoShape 131">
                  <a:extLst>
                    <a:ext uri="{FF2B5EF4-FFF2-40B4-BE49-F238E27FC236}">
                      <a16:creationId xmlns:a16="http://schemas.microsoft.com/office/drawing/2014/main" id="{6C5E6551-0FD1-463A-BC69-8FF37F280ACC}"/>
                    </a:ext>
                  </a:extLst>
                </p:cNvPr>
                <p:cNvSpPr>
                  <a:spLocks noChangeAspect="1" noChangeArrowheads="1" noTextEdit="1"/>
                </p:cNvSpPr>
                <p:nvPr/>
              </p:nvSpPr>
              <p:spPr bwMode="auto">
                <a:xfrm>
                  <a:off x="5523543" y="5015614"/>
                  <a:ext cx="493141"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4" name="Rectangle 133">
                  <a:extLst>
                    <a:ext uri="{FF2B5EF4-FFF2-40B4-BE49-F238E27FC236}">
                      <a16:creationId xmlns:a16="http://schemas.microsoft.com/office/drawing/2014/main" id="{9953A682-79D4-447B-BEBB-8A690AB1F365}"/>
                    </a:ext>
                  </a:extLst>
                </p:cNvPr>
                <p:cNvSpPr>
                  <a:spLocks noChangeArrowheads="1"/>
                </p:cNvSpPr>
                <p:nvPr/>
              </p:nvSpPr>
              <p:spPr bwMode="auto">
                <a:xfrm>
                  <a:off x="5522126"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5" name="Rectangle 134">
                  <a:extLst>
                    <a:ext uri="{FF2B5EF4-FFF2-40B4-BE49-F238E27FC236}">
                      <a16:creationId xmlns:a16="http://schemas.microsoft.com/office/drawing/2014/main" id="{1BA0016D-0F4F-41A4-8026-21EA6EAF2AE5}"/>
                    </a:ext>
                  </a:extLst>
                </p:cNvPr>
                <p:cNvSpPr>
                  <a:spLocks noChangeArrowheads="1"/>
                </p:cNvSpPr>
                <p:nvPr/>
              </p:nvSpPr>
              <p:spPr bwMode="auto">
                <a:xfrm>
                  <a:off x="5625572"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6" name="Rectangle 135">
                  <a:extLst>
                    <a:ext uri="{FF2B5EF4-FFF2-40B4-BE49-F238E27FC236}">
                      <a16:creationId xmlns:a16="http://schemas.microsoft.com/office/drawing/2014/main" id="{FB29CD21-7BEC-4C58-91E4-527ABCFD793E}"/>
                    </a:ext>
                  </a:extLst>
                </p:cNvPr>
                <p:cNvSpPr>
                  <a:spLocks noChangeArrowheads="1"/>
                </p:cNvSpPr>
                <p:nvPr/>
              </p:nvSpPr>
              <p:spPr bwMode="auto">
                <a:xfrm>
                  <a:off x="5729018" y="5015614"/>
                  <a:ext cx="77939" cy="779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7" name="Rectangle 136">
                  <a:extLst>
                    <a:ext uri="{FF2B5EF4-FFF2-40B4-BE49-F238E27FC236}">
                      <a16:creationId xmlns:a16="http://schemas.microsoft.com/office/drawing/2014/main" id="{2CDA0F1D-3AAA-4B6E-B9EB-4F82D89B228D}"/>
                    </a:ext>
                  </a:extLst>
                </p:cNvPr>
                <p:cNvSpPr>
                  <a:spLocks noChangeArrowheads="1"/>
                </p:cNvSpPr>
                <p:nvPr/>
              </p:nvSpPr>
              <p:spPr bwMode="auto">
                <a:xfrm>
                  <a:off x="5832465" y="5015614"/>
                  <a:ext cx="77939"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8" name="Rectangle 137">
                  <a:extLst>
                    <a:ext uri="{FF2B5EF4-FFF2-40B4-BE49-F238E27FC236}">
                      <a16:creationId xmlns:a16="http://schemas.microsoft.com/office/drawing/2014/main" id="{F042DE17-9689-4567-81FA-AB91F61EAF8D}"/>
                    </a:ext>
                  </a:extLst>
                </p:cNvPr>
                <p:cNvSpPr>
                  <a:spLocks noChangeArrowheads="1"/>
                </p:cNvSpPr>
                <p:nvPr/>
              </p:nvSpPr>
              <p:spPr bwMode="auto">
                <a:xfrm>
                  <a:off x="5523543" y="5120477"/>
                  <a:ext cx="442126" cy="7793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9" name="Freeform 138">
                  <a:extLst>
                    <a:ext uri="{FF2B5EF4-FFF2-40B4-BE49-F238E27FC236}">
                      <a16:creationId xmlns:a16="http://schemas.microsoft.com/office/drawing/2014/main" id="{EB830D3F-CB2E-4431-A6AE-2921A7FB0867}"/>
                    </a:ext>
                  </a:extLst>
                </p:cNvPr>
                <p:cNvSpPr>
                  <a:spLocks/>
                </p:cNvSpPr>
                <p:nvPr/>
              </p:nvSpPr>
              <p:spPr bwMode="auto">
                <a:xfrm>
                  <a:off x="5942996" y="5086468"/>
                  <a:ext cx="73688" cy="147375"/>
                </a:xfrm>
                <a:custGeom>
                  <a:avLst/>
                  <a:gdLst>
                    <a:gd name="T0" fmla="*/ 0 w 52"/>
                    <a:gd name="T1" fmla="*/ 104 h 104"/>
                    <a:gd name="T2" fmla="*/ 52 w 52"/>
                    <a:gd name="T3" fmla="*/ 52 h 104"/>
                    <a:gd name="T4" fmla="*/ 0 w 52"/>
                    <a:gd name="T5" fmla="*/ 0 h 104"/>
                    <a:gd name="T6" fmla="*/ 0 w 52"/>
                    <a:gd name="T7" fmla="*/ 104 h 104"/>
                  </a:gdLst>
                  <a:ahLst/>
                  <a:cxnLst>
                    <a:cxn ang="0">
                      <a:pos x="T0" y="T1"/>
                    </a:cxn>
                    <a:cxn ang="0">
                      <a:pos x="T2" y="T3"/>
                    </a:cxn>
                    <a:cxn ang="0">
                      <a:pos x="T4" y="T5"/>
                    </a:cxn>
                    <a:cxn ang="0">
                      <a:pos x="T6" y="T7"/>
                    </a:cxn>
                  </a:cxnLst>
                  <a:rect l="0" t="0" r="r" b="b"/>
                  <a:pathLst>
                    <a:path w="52" h="104">
                      <a:moveTo>
                        <a:pt x="0" y="104"/>
                      </a:moveTo>
                      <a:lnTo>
                        <a:pt x="52" y="52"/>
                      </a:lnTo>
                      <a:lnTo>
                        <a:pt x="0" y="0"/>
                      </a:lnTo>
                      <a:lnTo>
                        <a:pt x="0"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2" name="Group 121">
                <a:extLst>
                  <a:ext uri="{FF2B5EF4-FFF2-40B4-BE49-F238E27FC236}">
                    <a16:creationId xmlns:a16="http://schemas.microsoft.com/office/drawing/2014/main" id="{D6E2D5EF-446E-4A2D-AC48-24B24C0C8735}"/>
                  </a:ext>
                </a:extLst>
              </p:cNvPr>
              <p:cNvGrpSpPr/>
              <p:nvPr/>
            </p:nvGrpSpPr>
            <p:grpSpPr>
              <a:xfrm>
                <a:off x="6455586" y="4077229"/>
                <a:ext cx="395430" cy="362625"/>
                <a:chOff x="8058210" y="4944318"/>
                <a:chExt cx="395430" cy="362625"/>
              </a:xfrm>
            </p:grpSpPr>
            <p:sp>
              <p:nvSpPr>
                <p:cNvPr id="143" name="Freeform: Shape 142">
                  <a:extLst>
                    <a:ext uri="{FF2B5EF4-FFF2-40B4-BE49-F238E27FC236}">
                      <a16:creationId xmlns:a16="http://schemas.microsoft.com/office/drawing/2014/main" id="{0D3482D6-17B0-47C6-BDC9-25EC1E1F5CF0}"/>
                    </a:ext>
                  </a:extLst>
                </p:cNvPr>
                <p:cNvSpPr/>
                <p:nvPr/>
              </p:nvSpPr>
              <p:spPr>
                <a:xfrm>
                  <a:off x="8306131"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4" name="Freeform: Shape 143">
                  <a:extLst>
                    <a:ext uri="{FF2B5EF4-FFF2-40B4-BE49-F238E27FC236}">
                      <a16:creationId xmlns:a16="http://schemas.microsoft.com/office/drawing/2014/main" id="{16CF1FCB-60A3-4E11-BF47-542DD98E80D6}"/>
                    </a:ext>
                  </a:extLst>
                </p:cNvPr>
                <p:cNvSpPr/>
                <p:nvPr/>
              </p:nvSpPr>
              <p:spPr>
                <a:xfrm>
                  <a:off x="8338239"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5" name="Freeform: Shape 144">
                  <a:extLst>
                    <a:ext uri="{FF2B5EF4-FFF2-40B4-BE49-F238E27FC236}">
                      <a16:creationId xmlns:a16="http://schemas.microsoft.com/office/drawing/2014/main" id="{99076344-EB7C-4C44-9867-4B689E4B42D4}"/>
                    </a:ext>
                  </a:extLst>
                </p:cNvPr>
                <p:cNvSpPr/>
                <p:nvPr/>
              </p:nvSpPr>
              <p:spPr>
                <a:xfrm>
                  <a:off x="8181822" y="5045410"/>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6" name="Freeform: Shape 145">
                  <a:extLst>
                    <a:ext uri="{FF2B5EF4-FFF2-40B4-BE49-F238E27FC236}">
                      <a16:creationId xmlns:a16="http://schemas.microsoft.com/office/drawing/2014/main" id="{F64E9013-2DB0-43E4-82B5-85F322790D19}"/>
                    </a:ext>
                  </a:extLst>
                </p:cNvPr>
                <p:cNvSpPr/>
                <p:nvPr/>
              </p:nvSpPr>
              <p:spPr>
                <a:xfrm>
                  <a:off x="8213938" y="4944318"/>
                  <a:ext cx="81949" cy="8194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7" name="Freeform: Shape 146">
                  <a:extLst>
                    <a:ext uri="{FF2B5EF4-FFF2-40B4-BE49-F238E27FC236}">
                      <a16:creationId xmlns:a16="http://schemas.microsoft.com/office/drawing/2014/main" id="{6C52C375-2099-42B6-8A4A-1EA3986EC0E4}"/>
                    </a:ext>
                  </a:extLst>
                </p:cNvPr>
                <p:cNvSpPr/>
                <p:nvPr/>
              </p:nvSpPr>
              <p:spPr>
                <a:xfrm>
                  <a:off x="8181822" y="5233189"/>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8" name="Freeform: Shape 147">
                  <a:extLst>
                    <a:ext uri="{FF2B5EF4-FFF2-40B4-BE49-F238E27FC236}">
                      <a16:creationId xmlns:a16="http://schemas.microsoft.com/office/drawing/2014/main" id="{C20E3994-9411-4518-9CC0-EDE8A8016F61}"/>
                    </a:ext>
                  </a:extLst>
                </p:cNvPr>
                <p:cNvSpPr/>
                <p:nvPr/>
              </p:nvSpPr>
              <p:spPr>
                <a:xfrm>
                  <a:off x="8213938" y="5132128"/>
                  <a:ext cx="81949" cy="8194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FFFF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49" name="Freeform: Shape 148">
                  <a:extLst>
                    <a:ext uri="{FF2B5EF4-FFF2-40B4-BE49-F238E27FC236}">
                      <a16:creationId xmlns:a16="http://schemas.microsoft.com/office/drawing/2014/main" id="{7D4DF73E-FB1B-47F8-B619-70C61F69322A}"/>
                    </a:ext>
                  </a:extLst>
                </p:cNvPr>
                <p:cNvSpPr/>
                <p:nvPr/>
              </p:nvSpPr>
              <p:spPr>
                <a:xfrm>
                  <a:off x="8058210" y="5128287"/>
                  <a:ext cx="147509" cy="73754"/>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50" name="Freeform: Shape 149">
                  <a:extLst>
                    <a:ext uri="{FF2B5EF4-FFF2-40B4-BE49-F238E27FC236}">
                      <a16:creationId xmlns:a16="http://schemas.microsoft.com/office/drawing/2014/main" id="{E69D0DF1-2D39-4084-8FF9-BAB4BFD95A6F}"/>
                    </a:ext>
                  </a:extLst>
                </p:cNvPr>
                <p:cNvSpPr/>
                <p:nvPr/>
              </p:nvSpPr>
              <p:spPr>
                <a:xfrm>
                  <a:off x="8090326" y="5027164"/>
                  <a:ext cx="81949" cy="8194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50E6FF"/>
                </a:solidFill>
                <a:ln w="5008"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3" name="Group 122">
                <a:extLst>
                  <a:ext uri="{FF2B5EF4-FFF2-40B4-BE49-F238E27FC236}">
                    <a16:creationId xmlns:a16="http://schemas.microsoft.com/office/drawing/2014/main" id="{FDC222BE-1A5C-450D-BBC6-452C04233303}"/>
                  </a:ext>
                </a:extLst>
              </p:cNvPr>
              <p:cNvGrpSpPr/>
              <p:nvPr/>
            </p:nvGrpSpPr>
            <p:grpSpPr>
              <a:xfrm>
                <a:off x="7575169" y="4105166"/>
                <a:ext cx="363103" cy="306751"/>
                <a:chOff x="9332611" y="4972062"/>
                <a:chExt cx="363103" cy="306751"/>
              </a:xfrm>
            </p:grpSpPr>
            <p:sp>
              <p:nvSpPr>
                <p:cNvPr id="136" name="Freeform 855">
                  <a:extLst>
                    <a:ext uri="{FF2B5EF4-FFF2-40B4-BE49-F238E27FC236}">
                      <a16:creationId xmlns:a16="http://schemas.microsoft.com/office/drawing/2014/main" id="{682185FB-DF4F-4098-B7C4-8BF27992F297}"/>
                    </a:ext>
                  </a:extLst>
                </p:cNvPr>
                <p:cNvSpPr>
                  <a:spLocks/>
                </p:cNvSpPr>
                <p:nvPr/>
              </p:nvSpPr>
              <p:spPr bwMode="auto">
                <a:xfrm rot="10242739" flipV="1">
                  <a:off x="9369582" y="5132579"/>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7" name="Oval 757">
                  <a:extLst>
                    <a:ext uri="{FF2B5EF4-FFF2-40B4-BE49-F238E27FC236}">
                      <a16:creationId xmlns:a16="http://schemas.microsoft.com/office/drawing/2014/main" id="{1117FCDD-4B24-49D8-9890-91F08088AC5F}"/>
                    </a:ext>
                  </a:extLst>
                </p:cNvPr>
                <p:cNvSpPr>
                  <a:spLocks noChangeArrowheads="1"/>
                </p:cNvSpPr>
                <p:nvPr/>
              </p:nvSpPr>
              <p:spPr bwMode="auto">
                <a:xfrm>
                  <a:off x="9332611" y="5197354"/>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8" name="Freeform 855">
                  <a:extLst>
                    <a:ext uri="{FF2B5EF4-FFF2-40B4-BE49-F238E27FC236}">
                      <a16:creationId xmlns:a16="http://schemas.microsoft.com/office/drawing/2014/main" id="{95D68B02-27DD-47FB-97D5-1FD4993D50E0}"/>
                    </a:ext>
                  </a:extLst>
                </p:cNvPr>
                <p:cNvSpPr>
                  <a:spLocks/>
                </p:cNvSpPr>
                <p:nvPr/>
              </p:nvSpPr>
              <p:spPr bwMode="auto">
                <a:xfrm rot="15186172" flipV="1">
                  <a:off x="9434981" y="5022187"/>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39" name="Oval 757">
                  <a:extLst>
                    <a:ext uri="{FF2B5EF4-FFF2-40B4-BE49-F238E27FC236}">
                      <a16:creationId xmlns:a16="http://schemas.microsoft.com/office/drawing/2014/main" id="{5DB5B498-85BB-4F43-9BE3-95BDF8C9EF80}"/>
                    </a:ext>
                  </a:extLst>
                </p:cNvPr>
                <p:cNvSpPr>
                  <a:spLocks noChangeArrowheads="1"/>
                </p:cNvSpPr>
                <p:nvPr/>
              </p:nvSpPr>
              <p:spPr bwMode="auto">
                <a:xfrm rot="4943433">
                  <a:off x="9412184" y="4972062"/>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0" name="Freeform 855">
                  <a:extLst>
                    <a:ext uri="{FF2B5EF4-FFF2-40B4-BE49-F238E27FC236}">
                      <a16:creationId xmlns:a16="http://schemas.microsoft.com/office/drawing/2014/main" id="{FFFC521B-E12D-42B4-A0E3-C4D1931CC20D}"/>
                    </a:ext>
                  </a:extLst>
                </p:cNvPr>
                <p:cNvSpPr>
                  <a:spLocks/>
                </p:cNvSpPr>
                <p:nvPr/>
              </p:nvSpPr>
              <p:spPr bwMode="auto">
                <a:xfrm rot="1131571" flipV="1">
                  <a:off x="9479573" y="5162870"/>
                  <a:ext cx="164165" cy="82897"/>
                </a:xfrm>
                <a:custGeom>
                  <a:avLst/>
                  <a:gdLst>
                    <a:gd name="T0" fmla="*/ 192 w 384"/>
                    <a:gd name="T1" fmla="*/ 0 h 192"/>
                    <a:gd name="T2" fmla="*/ 0 w 384"/>
                    <a:gd name="T3" fmla="*/ 192 h 192"/>
                    <a:gd name="T4" fmla="*/ 41 w 384"/>
                    <a:gd name="T5" fmla="*/ 192 h 192"/>
                    <a:gd name="T6" fmla="*/ 85 w 384"/>
                    <a:gd name="T7" fmla="*/ 85 h 192"/>
                    <a:gd name="T8" fmla="*/ 192 w 384"/>
                    <a:gd name="T9" fmla="*/ 41 h 192"/>
                    <a:gd name="T10" fmla="*/ 299 w 384"/>
                    <a:gd name="T11" fmla="*/ 85 h 192"/>
                    <a:gd name="T12" fmla="*/ 343 w 384"/>
                    <a:gd name="T13" fmla="*/ 192 h 192"/>
                    <a:gd name="T14" fmla="*/ 384 w 384"/>
                    <a:gd name="T15" fmla="*/ 192 h 192"/>
                    <a:gd name="T16" fmla="*/ 192 w 384"/>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192">
                      <a:moveTo>
                        <a:pt x="192" y="0"/>
                      </a:moveTo>
                      <a:cubicBezTo>
                        <a:pt x="86" y="0"/>
                        <a:pt x="0" y="86"/>
                        <a:pt x="0" y="192"/>
                      </a:cubicBezTo>
                      <a:cubicBezTo>
                        <a:pt x="41" y="192"/>
                        <a:pt x="41" y="192"/>
                        <a:pt x="41" y="192"/>
                      </a:cubicBezTo>
                      <a:cubicBezTo>
                        <a:pt x="41" y="152"/>
                        <a:pt x="56" y="114"/>
                        <a:pt x="85" y="85"/>
                      </a:cubicBezTo>
                      <a:cubicBezTo>
                        <a:pt x="114" y="56"/>
                        <a:pt x="152" y="41"/>
                        <a:pt x="192" y="41"/>
                      </a:cubicBezTo>
                      <a:cubicBezTo>
                        <a:pt x="232" y="41"/>
                        <a:pt x="270" y="56"/>
                        <a:pt x="299" y="85"/>
                      </a:cubicBezTo>
                      <a:cubicBezTo>
                        <a:pt x="328" y="114"/>
                        <a:pt x="343" y="152"/>
                        <a:pt x="343" y="192"/>
                      </a:cubicBezTo>
                      <a:cubicBezTo>
                        <a:pt x="384" y="192"/>
                        <a:pt x="384" y="192"/>
                        <a:pt x="384" y="192"/>
                      </a:cubicBezTo>
                      <a:cubicBezTo>
                        <a:pt x="384" y="86"/>
                        <a:pt x="298" y="0"/>
                        <a:pt x="19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1" name="Oval 757">
                  <a:extLst>
                    <a:ext uri="{FF2B5EF4-FFF2-40B4-BE49-F238E27FC236}">
                      <a16:creationId xmlns:a16="http://schemas.microsoft.com/office/drawing/2014/main" id="{AB275328-C19D-46A3-99C8-74D9CA81ADBC}"/>
                    </a:ext>
                  </a:extLst>
                </p:cNvPr>
                <p:cNvSpPr>
                  <a:spLocks noChangeArrowheads="1"/>
                </p:cNvSpPr>
                <p:nvPr/>
              </p:nvSpPr>
              <p:spPr bwMode="auto">
                <a:xfrm rot="4943433">
                  <a:off x="9614255" y="5146328"/>
                  <a:ext cx="81459" cy="8145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sp>
              <p:nvSpPr>
                <p:cNvPr id="142" name="Oval 757">
                  <a:extLst>
                    <a:ext uri="{FF2B5EF4-FFF2-40B4-BE49-F238E27FC236}">
                      <a16:creationId xmlns:a16="http://schemas.microsoft.com/office/drawing/2014/main" id="{A27F82D6-848B-4853-BED3-A6EB56995FA8}"/>
                    </a:ext>
                  </a:extLst>
                </p:cNvPr>
                <p:cNvSpPr>
                  <a:spLocks noChangeArrowheads="1"/>
                </p:cNvSpPr>
                <p:nvPr/>
              </p:nvSpPr>
              <p:spPr bwMode="auto">
                <a:xfrm>
                  <a:off x="9432399" y="5075906"/>
                  <a:ext cx="145899" cy="14589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505050"/>
                    </a:solidFill>
                    <a:effectLst/>
                    <a:uLnTx/>
                    <a:uFillTx/>
                  </a:endParaRPr>
                </a:p>
              </p:txBody>
            </p:sp>
          </p:grpSp>
          <p:sp>
            <p:nvSpPr>
              <p:cNvPr id="124" name="Rectangle 123">
                <a:extLst>
                  <a:ext uri="{FF2B5EF4-FFF2-40B4-BE49-F238E27FC236}">
                    <a16:creationId xmlns:a16="http://schemas.microsoft.com/office/drawing/2014/main" id="{FCAB6F2A-EE10-4AB5-84A8-CC3042A1F1BA}"/>
                  </a:ext>
                </a:extLst>
              </p:cNvPr>
              <p:cNvSpPr/>
              <p:nvPr/>
            </p:nvSpPr>
            <p:spPr bwMode="auto">
              <a:xfrm>
                <a:off x="9416966" y="3821452"/>
                <a:ext cx="1115445" cy="1499446"/>
              </a:xfrm>
              <a:prstGeom prst="rect">
                <a:avLst/>
              </a:prstGeom>
              <a:solidFill>
                <a:srgbClr val="000000"/>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91440" tIns="822960" rIns="91440" bIns="18288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Segoe UI" pitchFamily="34" charset="0"/>
                    <a:cs typeface="Segoe UI" pitchFamily="34" charset="0"/>
                  </a:rPr>
                  <a:t>Extensible</a:t>
                </a:r>
              </a:p>
            </p:txBody>
          </p:sp>
          <p:grpSp>
            <p:nvGrpSpPr>
              <p:cNvPr id="125" name="Group 124">
                <a:extLst>
                  <a:ext uri="{FF2B5EF4-FFF2-40B4-BE49-F238E27FC236}">
                    <a16:creationId xmlns:a16="http://schemas.microsoft.com/office/drawing/2014/main" id="{282CBB2D-7F29-4B43-9EA4-C91902508983}"/>
                  </a:ext>
                </a:extLst>
              </p:cNvPr>
              <p:cNvGrpSpPr/>
              <p:nvPr/>
            </p:nvGrpSpPr>
            <p:grpSpPr>
              <a:xfrm>
                <a:off x="9839945" y="4125341"/>
                <a:ext cx="269485" cy="266401"/>
                <a:chOff x="10615894" y="4992237"/>
                <a:chExt cx="269485" cy="266401"/>
              </a:xfrm>
            </p:grpSpPr>
            <p:sp>
              <p:nvSpPr>
                <p:cNvPr id="132" name="Freeform: Shape 131">
                  <a:extLst>
                    <a:ext uri="{FF2B5EF4-FFF2-40B4-BE49-F238E27FC236}">
                      <a16:creationId xmlns:a16="http://schemas.microsoft.com/office/drawing/2014/main" id="{50D48DE5-51D6-470E-95F6-4B6AC17C6812}"/>
                    </a:ext>
                  </a:extLst>
                </p:cNvPr>
                <p:cNvSpPr/>
                <p:nvPr/>
              </p:nvSpPr>
              <p:spPr>
                <a:xfrm>
                  <a:off x="10747879" y="5041638"/>
                  <a:ext cx="93474" cy="88800"/>
                </a:xfrm>
                <a:custGeom>
                  <a:avLst/>
                  <a:gdLst>
                    <a:gd name="connsiteX0" fmla="*/ 144342 w 143125"/>
                    <a:gd name="connsiteY0" fmla="*/ 80293 h 135969"/>
                    <a:gd name="connsiteX1" fmla="*/ 81796 w 143125"/>
                    <a:gd name="connsiteY1" fmla="*/ 136971 h 135969"/>
                    <a:gd name="connsiteX2" fmla="*/ 43295 w 143125"/>
                    <a:gd name="connsiteY2" fmla="*/ 99186 h 135969"/>
                    <a:gd name="connsiteX3" fmla="*/ 72135 w 143125"/>
                    <a:gd name="connsiteY3" fmla="*/ 66124 h 135969"/>
                    <a:gd name="connsiteX4" fmla="*/ 72135 w 143125"/>
                    <a:gd name="connsiteY4" fmla="*/ 51954 h 135969"/>
                    <a:gd name="connsiteX5" fmla="*/ 72135 w 143125"/>
                    <a:gd name="connsiteY5" fmla="*/ 51954 h 135969"/>
                    <a:gd name="connsiteX6" fmla="*/ 52885 w 143125"/>
                    <a:gd name="connsiteY6" fmla="*/ 51954 h 135969"/>
                    <a:gd name="connsiteX7" fmla="*/ 24045 w 143125"/>
                    <a:gd name="connsiteY7" fmla="*/ 80293 h 135969"/>
                    <a:gd name="connsiteX8" fmla="*/ 0 w 143125"/>
                    <a:gd name="connsiteY8" fmla="*/ 56678 h 135969"/>
                    <a:gd name="connsiteX9" fmla="*/ 62546 w 143125"/>
                    <a:gd name="connsiteY9" fmla="*/ 0 h 135969"/>
                    <a:gd name="connsiteX10" fmla="*/ 144342 w 143125"/>
                    <a:gd name="connsiteY10" fmla="*/ 80293 h 135969"/>
                    <a:gd name="connsiteX11" fmla="*/ 144342 w 143125"/>
                    <a:gd name="connsiteY11" fmla="*/ 80293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125" h="135969">
                      <a:moveTo>
                        <a:pt x="144342" y="80293"/>
                      </a:moveTo>
                      <a:cubicBezTo>
                        <a:pt x="81796" y="136971"/>
                        <a:pt x="81796" y="136971"/>
                        <a:pt x="81796" y="136971"/>
                      </a:cubicBezTo>
                      <a:cubicBezTo>
                        <a:pt x="43295" y="99186"/>
                        <a:pt x="43295" y="99186"/>
                        <a:pt x="43295" y="99186"/>
                      </a:cubicBezTo>
                      <a:cubicBezTo>
                        <a:pt x="72135" y="66124"/>
                        <a:pt x="72135" y="66124"/>
                        <a:pt x="72135" y="66124"/>
                      </a:cubicBezTo>
                      <a:cubicBezTo>
                        <a:pt x="76930" y="61401"/>
                        <a:pt x="76930" y="56678"/>
                        <a:pt x="72135" y="51954"/>
                      </a:cubicBezTo>
                      <a:lnTo>
                        <a:pt x="72135" y="51954"/>
                      </a:lnTo>
                      <a:cubicBezTo>
                        <a:pt x="67341" y="47231"/>
                        <a:pt x="57680" y="47231"/>
                        <a:pt x="52885" y="51954"/>
                      </a:cubicBezTo>
                      <a:cubicBezTo>
                        <a:pt x="24045" y="80293"/>
                        <a:pt x="24045" y="80293"/>
                        <a:pt x="24045" y="80293"/>
                      </a:cubicBezTo>
                      <a:cubicBezTo>
                        <a:pt x="0" y="56678"/>
                        <a:pt x="0" y="56678"/>
                        <a:pt x="0" y="56678"/>
                      </a:cubicBezTo>
                      <a:cubicBezTo>
                        <a:pt x="62546" y="0"/>
                        <a:pt x="62546" y="0"/>
                        <a:pt x="62546" y="0"/>
                      </a:cubicBezTo>
                      <a:cubicBezTo>
                        <a:pt x="144342" y="80293"/>
                        <a:pt x="144342" y="80293"/>
                        <a:pt x="144342" y="80293"/>
                      </a:cubicBezTo>
                      <a:lnTo>
                        <a:pt x="144342"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3" name="Freeform: Shape 132">
                  <a:extLst>
                    <a:ext uri="{FF2B5EF4-FFF2-40B4-BE49-F238E27FC236}">
                      <a16:creationId xmlns:a16="http://schemas.microsoft.com/office/drawing/2014/main" id="{095FFF42-ACFA-40E7-9230-ECFBE15AF366}"/>
                    </a:ext>
                  </a:extLst>
                </p:cNvPr>
                <p:cNvSpPr/>
                <p:nvPr/>
              </p:nvSpPr>
              <p:spPr>
                <a:xfrm>
                  <a:off x="10622156" y="5124923"/>
                  <a:ext cx="130863" cy="130863"/>
                </a:xfrm>
                <a:custGeom>
                  <a:avLst/>
                  <a:gdLst>
                    <a:gd name="connsiteX0" fmla="*/ 206888 w 200375"/>
                    <a:gd name="connsiteY0" fmla="*/ 80293 h 200375"/>
                    <a:gd name="connsiteX1" fmla="*/ 163592 w 200375"/>
                    <a:gd name="connsiteY1" fmla="*/ 37785 h 200375"/>
                    <a:gd name="connsiteX2" fmla="*/ 91457 w 200375"/>
                    <a:gd name="connsiteY2" fmla="*/ 108632 h 200375"/>
                    <a:gd name="connsiteX3" fmla="*/ 72207 w 200375"/>
                    <a:gd name="connsiteY3" fmla="*/ 108632 h 200375"/>
                    <a:gd name="connsiteX4" fmla="*/ 72207 w 200375"/>
                    <a:gd name="connsiteY4" fmla="*/ 108632 h 200375"/>
                    <a:gd name="connsiteX5" fmla="*/ 72207 w 200375"/>
                    <a:gd name="connsiteY5" fmla="*/ 94463 h 200375"/>
                    <a:gd name="connsiteX6" fmla="*/ 149208 w 200375"/>
                    <a:gd name="connsiteY6" fmla="*/ 18893 h 200375"/>
                    <a:gd name="connsiteX7" fmla="*/ 125163 w 200375"/>
                    <a:gd name="connsiteY7" fmla="*/ 0 h 200375"/>
                    <a:gd name="connsiteX8" fmla="*/ 33706 w 200375"/>
                    <a:gd name="connsiteY8" fmla="*/ 89811 h 200375"/>
                    <a:gd name="connsiteX9" fmla="*/ 0 w 200375"/>
                    <a:gd name="connsiteY9" fmla="*/ 203166 h 200375"/>
                    <a:gd name="connsiteX10" fmla="*/ 115502 w 200375"/>
                    <a:gd name="connsiteY10" fmla="*/ 170104 h 200375"/>
                    <a:gd name="connsiteX11" fmla="*/ 206888 w 200375"/>
                    <a:gd name="connsiteY11" fmla="*/ 80293 h 200375"/>
                    <a:gd name="connsiteX12" fmla="*/ 206888 w 200375"/>
                    <a:gd name="connsiteY12" fmla="*/ 80293 h 200375"/>
                    <a:gd name="connsiteX13" fmla="*/ 206888 w 200375"/>
                    <a:gd name="connsiteY13" fmla="*/ 80293 h 20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0375" h="200375">
                      <a:moveTo>
                        <a:pt x="206888" y="80293"/>
                      </a:moveTo>
                      <a:cubicBezTo>
                        <a:pt x="163592" y="37785"/>
                        <a:pt x="163592" y="37785"/>
                        <a:pt x="163592" y="37785"/>
                      </a:cubicBezTo>
                      <a:cubicBezTo>
                        <a:pt x="91457" y="108632"/>
                        <a:pt x="91457" y="108632"/>
                        <a:pt x="91457" y="108632"/>
                      </a:cubicBezTo>
                      <a:cubicBezTo>
                        <a:pt x="86663" y="113355"/>
                        <a:pt x="77002" y="113355"/>
                        <a:pt x="72207" y="108632"/>
                      </a:cubicBezTo>
                      <a:lnTo>
                        <a:pt x="72207" y="108632"/>
                      </a:lnTo>
                      <a:cubicBezTo>
                        <a:pt x="67412" y="103909"/>
                        <a:pt x="67412" y="99186"/>
                        <a:pt x="72207" y="94463"/>
                      </a:cubicBezTo>
                      <a:cubicBezTo>
                        <a:pt x="149208" y="18893"/>
                        <a:pt x="149208" y="18893"/>
                        <a:pt x="149208" y="18893"/>
                      </a:cubicBezTo>
                      <a:cubicBezTo>
                        <a:pt x="125163" y="0"/>
                        <a:pt x="125163" y="0"/>
                        <a:pt x="125163" y="0"/>
                      </a:cubicBezTo>
                      <a:cubicBezTo>
                        <a:pt x="33706" y="89811"/>
                        <a:pt x="33706" y="89811"/>
                        <a:pt x="33706" y="89811"/>
                      </a:cubicBezTo>
                      <a:cubicBezTo>
                        <a:pt x="0" y="203166"/>
                        <a:pt x="0" y="203166"/>
                        <a:pt x="0" y="203166"/>
                      </a:cubicBezTo>
                      <a:cubicBezTo>
                        <a:pt x="115502" y="170104"/>
                        <a:pt x="115502" y="170104"/>
                        <a:pt x="115502" y="170104"/>
                      </a:cubicBezTo>
                      <a:lnTo>
                        <a:pt x="206888" y="80293"/>
                      </a:lnTo>
                      <a:lnTo>
                        <a:pt x="206888" y="80293"/>
                      </a:lnTo>
                      <a:lnTo>
                        <a:pt x="206888" y="80293"/>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4" name="Freeform: Shape 133">
                  <a:extLst>
                    <a:ext uri="{FF2B5EF4-FFF2-40B4-BE49-F238E27FC236}">
                      <a16:creationId xmlns:a16="http://schemas.microsoft.com/office/drawing/2014/main" id="{A5FD3A93-F935-4345-9A54-EDA911A1C6F9}"/>
                    </a:ext>
                  </a:extLst>
                </p:cNvPr>
                <p:cNvSpPr/>
                <p:nvPr/>
              </p:nvSpPr>
              <p:spPr>
                <a:xfrm>
                  <a:off x="10801253" y="4992237"/>
                  <a:ext cx="84126" cy="88800"/>
                </a:xfrm>
                <a:custGeom>
                  <a:avLst/>
                  <a:gdLst>
                    <a:gd name="connsiteX0" fmla="*/ 81868 w 128812"/>
                    <a:gd name="connsiteY0" fmla="*/ 137042 h 135969"/>
                    <a:gd name="connsiteX1" fmla="*/ 134824 w 128812"/>
                    <a:gd name="connsiteY1" fmla="*/ 80365 h 135969"/>
                    <a:gd name="connsiteX2" fmla="*/ 52956 w 128812"/>
                    <a:gd name="connsiteY2" fmla="*/ 0 h 135969"/>
                    <a:gd name="connsiteX3" fmla="*/ 0 w 128812"/>
                    <a:gd name="connsiteY3" fmla="*/ 56678 h 135969"/>
                    <a:gd name="connsiteX4" fmla="*/ 81868 w 128812"/>
                    <a:gd name="connsiteY4" fmla="*/ 137042 h 135969"/>
                    <a:gd name="connsiteX5" fmla="*/ 81868 w 128812"/>
                    <a:gd name="connsiteY5" fmla="*/ 137042 h 135969"/>
                    <a:gd name="connsiteX6" fmla="*/ 81868 w 128812"/>
                    <a:gd name="connsiteY6" fmla="*/ 137042 h 13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812" h="135969">
                      <a:moveTo>
                        <a:pt x="81868" y="137042"/>
                      </a:moveTo>
                      <a:cubicBezTo>
                        <a:pt x="134824" y="80365"/>
                        <a:pt x="134824" y="80365"/>
                        <a:pt x="134824" y="80365"/>
                      </a:cubicBezTo>
                      <a:cubicBezTo>
                        <a:pt x="52956" y="0"/>
                        <a:pt x="52956" y="0"/>
                        <a:pt x="52956" y="0"/>
                      </a:cubicBezTo>
                      <a:cubicBezTo>
                        <a:pt x="0" y="56678"/>
                        <a:pt x="0" y="56678"/>
                        <a:pt x="0" y="56678"/>
                      </a:cubicBezTo>
                      <a:lnTo>
                        <a:pt x="81868" y="137042"/>
                      </a:lnTo>
                      <a:lnTo>
                        <a:pt x="81868" y="137042"/>
                      </a:lnTo>
                      <a:lnTo>
                        <a:pt x="81868" y="137042"/>
                      </a:lnTo>
                      <a:close/>
                    </a:path>
                  </a:pathLst>
                </a:custGeom>
                <a:solidFill>
                  <a:srgbClr val="FFFF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5" name="Freeform: Shape 134">
                  <a:extLst>
                    <a:ext uri="{FF2B5EF4-FFF2-40B4-BE49-F238E27FC236}">
                      <a16:creationId xmlns:a16="http://schemas.microsoft.com/office/drawing/2014/main" id="{762D4CBB-6A59-441A-B193-AA07399929A5}"/>
                    </a:ext>
                  </a:extLst>
                </p:cNvPr>
                <p:cNvSpPr/>
                <p:nvPr/>
              </p:nvSpPr>
              <p:spPr>
                <a:xfrm>
                  <a:off x="10615894" y="4992237"/>
                  <a:ext cx="261726" cy="266401"/>
                </a:xfrm>
                <a:custGeom>
                  <a:avLst/>
                  <a:gdLst>
                    <a:gd name="connsiteX0" fmla="*/ 317524 w 400751"/>
                    <a:gd name="connsiteY0" fmla="*/ 240951 h 407907"/>
                    <a:gd name="connsiteX1" fmla="*/ 298274 w 400751"/>
                    <a:gd name="connsiteY1" fmla="*/ 240951 h 407907"/>
                    <a:gd name="connsiteX2" fmla="*/ 168387 w 400751"/>
                    <a:gd name="connsiteY2" fmla="*/ 118150 h 407907"/>
                    <a:gd name="connsiteX3" fmla="*/ 173182 w 400751"/>
                    <a:gd name="connsiteY3" fmla="*/ 85088 h 407907"/>
                    <a:gd name="connsiteX4" fmla="*/ 86591 w 400751"/>
                    <a:gd name="connsiteY4" fmla="*/ 0 h 407907"/>
                    <a:gd name="connsiteX5" fmla="*/ 86591 w 400751"/>
                    <a:gd name="connsiteY5" fmla="*/ 0 h 407907"/>
                    <a:gd name="connsiteX6" fmla="*/ 91386 w 400751"/>
                    <a:gd name="connsiteY6" fmla="*/ 23616 h 407907"/>
                    <a:gd name="connsiteX7" fmla="*/ 120225 w 400751"/>
                    <a:gd name="connsiteY7" fmla="*/ 70847 h 407907"/>
                    <a:gd name="connsiteX8" fmla="*/ 72135 w 400751"/>
                    <a:gd name="connsiteY8" fmla="*/ 118078 h 407907"/>
                    <a:gd name="connsiteX9" fmla="*/ 19179 w 400751"/>
                    <a:gd name="connsiteY9" fmla="*/ 75570 h 407907"/>
                    <a:gd name="connsiteX10" fmla="*/ 4795 w 400751"/>
                    <a:gd name="connsiteY10" fmla="*/ 61401 h 407907"/>
                    <a:gd name="connsiteX11" fmla="*/ 0 w 400751"/>
                    <a:gd name="connsiteY11" fmla="*/ 85016 h 407907"/>
                    <a:gd name="connsiteX12" fmla="*/ 86591 w 400751"/>
                    <a:gd name="connsiteY12" fmla="*/ 170033 h 407907"/>
                    <a:gd name="connsiteX13" fmla="*/ 110636 w 400751"/>
                    <a:gd name="connsiteY13" fmla="*/ 170033 h 407907"/>
                    <a:gd name="connsiteX14" fmla="*/ 240522 w 400751"/>
                    <a:gd name="connsiteY14" fmla="*/ 292906 h 407907"/>
                    <a:gd name="connsiteX15" fmla="*/ 235728 w 400751"/>
                    <a:gd name="connsiteY15" fmla="*/ 325968 h 407907"/>
                    <a:gd name="connsiteX16" fmla="*/ 322319 w 400751"/>
                    <a:gd name="connsiteY16" fmla="*/ 410984 h 407907"/>
                    <a:gd name="connsiteX17" fmla="*/ 322319 w 400751"/>
                    <a:gd name="connsiteY17" fmla="*/ 410984 h 407907"/>
                    <a:gd name="connsiteX18" fmla="*/ 317524 w 400751"/>
                    <a:gd name="connsiteY18" fmla="*/ 387369 h 407907"/>
                    <a:gd name="connsiteX19" fmla="*/ 288684 w 400751"/>
                    <a:gd name="connsiteY19" fmla="*/ 344860 h 407907"/>
                    <a:gd name="connsiteX20" fmla="*/ 336774 w 400751"/>
                    <a:gd name="connsiteY20" fmla="*/ 292906 h 407907"/>
                    <a:gd name="connsiteX21" fmla="*/ 384865 w 400751"/>
                    <a:gd name="connsiteY21" fmla="*/ 335414 h 407907"/>
                    <a:gd name="connsiteX22" fmla="*/ 404115 w 400751"/>
                    <a:gd name="connsiteY22" fmla="*/ 349583 h 407907"/>
                    <a:gd name="connsiteX23" fmla="*/ 404115 w 400751"/>
                    <a:gd name="connsiteY23" fmla="*/ 325968 h 407907"/>
                    <a:gd name="connsiteX24" fmla="*/ 317524 w 400751"/>
                    <a:gd name="connsiteY24" fmla="*/ 240951 h 407907"/>
                    <a:gd name="connsiteX25" fmla="*/ 317524 w 400751"/>
                    <a:gd name="connsiteY25" fmla="*/ 240951 h 40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0751" h="407907">
                      <a:moveTo>
                        <a:pt x="317524" y="240951"/>
                      </a:moveTo>
                      <a:cubicBezTo>
                        <a:pt x="312729" y="240951"/>
                        <a:pt x="307935" y="240951"/>
                        <a:pt x="298274" y="240951"/>
                      </a:cubicBezTo>
                      <a:cubicBezTo>
                        <a:pt x="168387" y="118150"/>
                        <a:pt x="168387" y="118150"/>
                        <a:pt x="168387" y="118150"/>
                      </a:cubicBezTo>
                      <a:cubicBezTo>
                        <a:pt x="173182" y="108704"/>
                        <a:pt x="173182" y="99257"/>
                        <a:pt x="173182" y="85088"/>
                      </a:cubicBezTo>
                      <a:cubicBezTo>
                        <a:pt x="173182" y="37785"/>
                        <a:pt x="134681" y="0"/>
                        <a:pt x="86591" y="0"/>
                      </a:cubicBezTo>
                      <a:lnTo>
                        <a:pt x="86591" y="0"/>
                      </a:lnTo>
                      <a:cubicBezTo>
                        <a:pt x="91386" y="23616"/>
                        <a:pt x="91386" y="23616"/>
                        <a:pt x="91386" y="23616"/>
                      </a:cubicBezTo>
                      <a:cubicBezTo>
                        <a:pt x="110636" y="33062"/>
                        <a:pt x="120225" y="51954"/>
                        <a:pt x="120225" y="70847"/>
                      </a:cubicBezTo>
                      <a:cubicBezTo>
                        <a:pt x="120225" y="94463"/>
                        <a:pt x="100975" y="118078"/>
                        <a:pt x="72135" y="118078"/>
                      </a:cubicBezTo>
                      <a:cubicBezTo>
                        <a:pt x="48090" y="118078"/>
                        <a:pt x="24045" y="99186"/>
                        <a:pt x="19179" y="75570"/>
                      </a:cubicBezTo>
                      <a:cubicBezTo>
                        <a:pt x="4795" y="61401"/>
                        <a:pt x="4795" y="61401"/>
                        <a:pt x="4795" y="61401"/>
                      </a:cubicBezTo>
                      <a:cubicBezTo>
                        <a:pt x="4795" y="70847"/>
                        <a:pt x="0" y="80293"/>
                        <a:pt x="0" y="85016"/>
                      </a:cubicBezTo>
                      <a:cubicBezTo>
                        <a:pt x="0" y="132248"/>
                        <a:pt x="43295" y="170033"/>
                        <a:pt x="86591" y="170033"/>
                      </a:cubicBezTo>
                      <a:cubicBezTo>
                        <a:pt x="96180" y="170033"/>
                        <a:pt x="105841" y="170033"/>
                        <a:pt x="110636" y="170033"/>
                      </a:cubicBezTo>
                      <a:cubicBezTo>
                        <a:pt x="240522" y="292906"/>
                        <a:pt x="240522" y="292906"/>
                        <a:pt x="240522" y="292906"/>
                      </a:cubicBezTo>
                      <a:cubicBezTo>
                        <a:pt x="235728" y="302352"/>
                        <a:pt x="235728" y="316522"/>
                        <a:pt x="235728" y="325968"/>
                      </a:cubicBezTo>
                      <a:cubicBezTo>
                        <a:pt x="235728" y="373199"/>
                        <a:pt x="274229" y="410984"/>
                        <a:pt x="322319" y="410984"/>
                      </a:cubicBezTo>
                      <a:lnTo>
                        <a:pt x="322319" y="410984"/>
                      </a:lnTo>
                      <a:cubicBezTo>
                        <a:pt x="317524" y="387369"/>
                        <a:pt x="317524" y="387369"/>
                        <a:pt x="317524" y="387369"/>
                      </a:cubicBezTo>
                      <a:cubicBezTo>
                        <a:pt x="298274" y="377922"/>
                        <a:pt x="288684" y="363753"/>
                        <a:pt x="288684" y="344860"/>
                      </a:cubicBezTo>
                      <a:cubicBezTo>
                        <a:pt x="288684" y="316522"/>
                        <a:pt x="307935" y="292906"/>
                        <a:pt x="336774" y="292906"/>
                      </a:cubicBezTo>
                      <a:cubicBezTo>
                        <a:pt x="360819" y="292906"/>
                        <a:pt x="384865" y="311798"/>
                        <a:pt x="384865" y="335414"/>
                      </a:cubicBezTo>
                      <a:cubicBezTo>
                        <a:pt x="404115" y="349583"/>
                        <a:pt x="404115" y="349583"/>
                        <a:pt x="404115" y="349583"/>
                      </a:cubicBezTo>
                      <a:cubicBezTo>
                        <a:pt x="404115" y="344860"/>
                        <a:pt x="408910" y="335414"/>
                        <a:pt x="404115" y="325968"/>
                      </a:cubicBezTo>
                      <a:cubicBezTo>
                        <a:pt x="404115" y="278736"/>
                        <a:pt x="365686" y="240951"/>
                        <a:pt x="317524" y="240951"/>
                      </a:cubicBezTo>
                      <a:lnTo>
                        <a:pt x="317524" y="240951"/>
                      </a:lnTo>
                      <a:close/>
                    </a:path>
                  </a:pathLst>
                </a:custGeom>
                <a:solidFill>
                  <a:srgbClr val="50E6FF"/>
                </a:solidFill>
                <a:ln w="4321"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nvGrpSpPr>
              <p:cNvPr id="126" name="Group 125">
                <a:extLst>
                  <a:ext uri="{FF2B5EF4-FFF2-40B4-BE49-F238E27FC236}">
                    <a16:creationId xmlns:a16="http://schemas.microsoft.com/office/drawing/2014/main" id="{AD502401-C721-44CA-93E5-93AAE7B81F04}"/>
                  </a:ext>
                </a:extLst>
              </p:cNvPr>
              <p:cNvGrpSpPr/>
              <p:nvPr/>
            </p:nvGrpSpPr>
            <p:grpSpPr>
              <a:xfrm>
                <a:off x="8707787" y="4056174"/>
                <a:ext cx="322878" cy="404734"/>
                <a:chOff x="10293485" y="2197616"/>
                <a:chExt cx="443363" cy="555766"/>
              </a:xfrm>
            </p:grpSpPr>
            <p:sp>
              <p:nvSpPr>
                <p:cNvPr id="127" name="Freeform 128">
                  <a:extLst>
                    <a:ext uri="{FF2B5EF4-FFF2-40B4-BE49-F238E27FC236}">
                      <a16:creationId xmlns:a16="http://schemas.microsoft.com/office/drawing/2014/main" id="{6103820C-0188-4979-9FC1-C796F6DE6C0D}"/>
                    </a:ext>
                  </a:extLst>
                </p:cNvPr>
                <p:cNvSpPr>
                  <a:spLocks/>
                </p:cNvSpPr>
                <p:nvPr/>
              </p:nvSpPr>
              <p:spPr bwMode="auto">
                <a:xfrm>
                  <a:off x="10293485" y="2197616"/>
                  <a:ext cx="443363" cy="555766"/>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nvGrpSpPr>
                <p:cNvPr id="128" name="signup issues" descr="signup issues, key">
                  <a:extLst>
                    <a:ext uri="{FF2B5EF4-FFF2-40B4-BE49-F238E27FC236}">
                      <a16:creationId xmlns:a16="http://schemas.microsoft.com/office/drawing/2014/main" id="{55E74B68-B137-467B-BD66-0EACF8A4FB4D}"/>
                    </a:ext>
                  </a:extLst>
                </p:cNvPr>
                <p:cNvGrpSpPr/>
                <p:nvPr/>
              </p:nvGrpSpPr>
              <p:grpSpPr>
                <a:xfrm rot="18878040">
                  <a:off x="10363384" y="2340879"/>
                  <a:ext cx="311736" cy="311677"/>
                  <a:chOff x="5411441" y="4807980"/>
                  <a:chExt cx="440767" cy="440681"/>
                </a:xfrm>
                <a:solidFill>
                  <a:srgbClr val="121D2F"/>
                </a:solidFill>
              </p:grpSpPr>
              <p:sp>
                <p:nvSpPr>
                  <p:cNvPr id="129" name="Freeform: Shape 128">
                    <a:extLst>
                      <a:ext uri="{FF2B5EF4-FFF2-40B4-BE49-F238E27FC236}">
                        <a16:creationId xmlns:a16="http://schemas.microsoft.com/office/drawing/2014/main" id="{0FE456A4-1270-42FA-BDDD-4D93B8FBDD2A}"/>
                      </a:ext>
                    </a:extLst>
                  </p:cNvPr>
                  <p:cNvSpPr/>
                  <p:nvPr/>
                </p:nvSpPr>
                <p:spPr>
                  <a:xfrm>
                    <a:off x="5411441" y="4955664"/>
                    <a:ext cx="292265" cy="292265"/>
                  </a:xfrm>
                  <a:custGeom>
                    <a:avLst/>
                    <a:gdLst>
                      <a:gd name="connsiteX0" fmla="*/ 291424 w 292264"/>
                      <a:gd name="connsiteY0" fmla="*/ 34195 h 292264"/>
                      <a:gd name="connsiteX1" fmla="*/ 258825 w 292264"/>
                      <a:gd name="connsiteY1" fmla="*/ 1624 h 292264"/>
                      <a:gd name="connsiteX2" fmla="*/ 1624 w 292264"/>
                      <a:gd name="connsiteY2" fmla="*/ 258600 h 292264"/>
                      <a:gd name="connsiteX3" fmla="*/ 34223 w 292264"/>
                      <a:gd name="connsiteY3" fmla="*/ 291170 h 292264"/>
                      <a:gd name="connsiteX4" fmla="*/ 291424 w 292264"/>
                      <a:gd name="connsiteY4" fmla="*/ 34195 h 292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264" h="292264">
                        <a:moveTo>
                          <a:pt x="291424" y="34195"/>
                        </a:moveTo>
                        <a:lnTo>
                          <a:pt x="258825" y="1624"/>
                        </a:lnTo>
                        <a:lnTo>
                          <a:pt x="1624" y="258600"/>
                        </a:lnTo>
                        <a:lnTo>
                          <a:pt x="34223" y="291170"/>
                        </a:lnTo>
                        <a:lnTo>
                          <a:pt x="291424" y="34195"/>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0" name="Freeform: Shape 129">
                    <a:extLst>
                      <a:ext uri="{FF2B5EF4-FFF2-40B4-BE49-F238E27FC236}">
                        <a16:creationId xmlns:a16="http://schemas.microsoft.com/office/drawing/2014/main" id="{7B0D4F51-316B-4E4B-B9D0-D9BE1762F85F}"/>
                      </a:ext>
                    </a:extLst>
                  </p:cNvPr>
                  <p:cNvSpPr/>
                  <p:nvPr/>
                </p:nvSpPr>
                <p:spPr>
                  <a:xfrm>
                    <a:off x="5475742" y="5148195"/>
                    <a:ext cx="100466" cy="100466"/>
                  </a:xfrm>
                  <a:custGeom>
                    <a:avLst/>
                    <a:gdLst>
                      <a:gd name="connsiteX0" fmla="*/ 99585 w 100466"/>
                      <a:gd name="connsiteY0" fmla="*/ 34194 h 100466"/>
                      <a:gd name="connsiteX1" fmla="*/ 66986 w 100466"/>
                      <a:gd name="connsiteY1" fmla="*/ 1624 h 100466"/>
                      <a:gd name="connsiteX2" fmla="*/ 1624 w 100466"/>
                      <a:gd name="connsiteY2" fmla="*/ 66928 h 100466"/>
                      <a:gd name="connsiteX3" fmla="*/ 34224 w 100466"/>
                      <a:gd name="connsiteY3" fmla="*/ 99499 h 100466"/>
                      <a:gd name="connsiteX4" fmla="*/ 99585 w 100466"/>
                      <a:gd name="connsiteY4" fmla="*/ 34194 h 100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66" h="100466">
                        <a:moveTo>
                          <a:pt x="99585" y="34194"/>
                        </a:moveTo>
                        <a:lnTo>
                          <a:pt x="66986" y="1624"/>
                        </a:lnTo>
                        <a:lnTo>
                          <a:pt x="1624" y="66928"/>
                        </a:lnTo>
                        <a:lnTo>
                          <a:pt x="34224" y="99499"/>
                        </a:lnTo>
                        <a:lnTo>
                          <a:pt x="99585" y="34194"/>
                        </a:ln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131" name="Freeform: Shape 130">
                    <a:extLst>
                      <a:ext uri="{FF2B5EF4-FFF2-40B4-BE49-F238E27FC236}">
                        <a16:creationId xmlns:a16="http://schemas.microsoft.com/office/drawing/2014/main" id="{2FAC9AFF-FFB5-48BF-B3B8-559F79F8A7C4}"/>
                      </a:ext>
                    </a:extLst>
                  </p:cNvPr>
                  <p:cNvSpPr/>
                  <p:nvPr/>
                </p:nvSpPr>
                <p:spPr>
                  <a:xfrm>
                    <a:off x="5619309" y="4807980"/>
                    <a:ext cx="232899" cy="232899"/>
                  </a:xfrm>
                  <a:custGeom>
                    <a:avLst/>
                    <a:gdLst>
                      <a:gd name="connsiteX0" fmla="*/ 116688 w 232898"/>
                      <a:gd name="connsiteY0" fmla="*/ 1624 h 232898"/>
                      <a:gd name="connsiteX1" fmla="*/ 1624 w 232898"/>
                      <a:gd name="connsiteY1" fmla="*/ 116587 h 232898"/>
                      <a:gd name="connsiteX2" fmla="*/ 116688 w 232898"/>
                      <a:gd name="connsiteY2" fmla="*/ 231550 h 232898"/>
                      <a:gd name="connsiteX3" fmla="*/ 231752 w 232898"/>
                      <a:gd name="connsiteY3" fmla="*/ 116587 h 232898"/>
                      <a:gd name="connsiteX4" fmla="*/ 116688 w 232898"/>
                      <a:gd name="connsiteY4" fmla="*/ 1624 h 232898"/>
                      <a:gd name="connsiteX5" fmla="*/ 116688 w 232898"/>
                      <a:gd name="connsiteY5" fmla="*/ 185873 h 232898"/>
                      <a:gd name="connsiteX6" fmla="*/ 47342 w 232898"/>
                      <a:gd name="connsiteY6" fmla="*/ 116587 h 232898"/>
                      <a:gd name="connsiteX7" fmla="*/ 116688 w 232898"/>
                      <a:gd name="connsiteY7" fmla="*/ 47302 h 232898"/>
                      <a:gd name="connsiteX8" fmla="*/ 186035 w 232898"/>
                      <a:gd name="connsiteY8" fmla="*/ 116587 h 232898"/>
                      <a:gd name="connsiteX9" fmla="*/ 116688 w 232898"/>
                      <a:gd name="connsiteY9" fmla="*/ 185873 h 23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898" h="232898">
                        <a:moveTo>
                          <a:pt x="116688" y="1624"/>
                        </a:moveTo>
                        <a:cubicBezTo>
                          <a:pt x="53114" y="1624"/>
                          <a:pt x="1624" y="53069"/>
                          <a:pt x="1624" y="116587"/>
                        </a:cubicBezTo>
                        <a:cubicBezTo>
                          <a:pt x="1624" y="180105"/>
                          <a:pt x="53114" y="231550"/>
                          <a:pt x="116688" y="231550"/>
                        </a:cubicBezTo>
                        <a:cubicBezTo>
                          <a:pt x="180262" y="231550"/>
                          <a:pt x="231752" y="180105"/>
                          <a:pt x="231752" y="116587"/>
                        </a:cubicBezTo>
                        <a:cubicBezTo>
                          <a:pt x="231752" y="53069"/>
                          <a:pt x="180185" y="1624"/>
                          <a:pt x="116688" y="1624"/>
                        </a:cubicBezTo>
                        <a:close/>
                        <a:moveTo>
                          <a:pt x="116688" y="185873"/>
                        </a:moveTo>
                        <a:cubicBezTo>
                          <a:pt x="78359" y="185873"/>
                          <a:pt x="47342" y="154883"/>
                          <a:pt x="47342" y="116587"/>
                        </a:cubicBezTo>
                        <a:cubicBezTo>
                          <a:pt x="47342" y="78292"/>
                          <a:pt x="78359" y="47302"/>
                          <a:pt x="116688" y="47302"/>
                        </a:cubicBezTo>
                        <a:cubicBezTo>
                          <a:pt x="155017" y="47302"/>
                          <a:pt x="186035" y="78292"/>
                          <a:pt x="186035" y="116587"/>
                        </a:cubicBezTo>
                        <a:cubicBezTo>
                          <a:pt x="186035" y="154883"/>
                          <a:pt x="154940" y="185873"/>
                          <a:pt x="116688" y="185873"/>
                        </a:cubicBezTo>
                        <a:close/>
                      </a:path>
                    </a:pathLst>
                  </a:custGeom>
                  <a:grpFill/>
                  <a:ln w="4517"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grpSp>
          <p:nvGrpSpPr>
            <p:cNvPr id="109" name="Graphic 1">
              <a:extLst>
                <a:ext uri="{FF2B5EF4-FFF2-40B4-BE49-F238E27FC236}">
                  <a16:creationId xmlns:a16="http://schemas.microsoft.com/office/drawing/2014/main" id="{3C12C78F-4A7B-4F01-96BB-BD1F5665EAA4}"/>
                </a:ext>
              </a:extLst>
            </p:cNvPr>
            <p:cNvGrpSpPr/>
            <p:nvPr/>
          </p:nvGrpSpPr>
          <p:grpSpPr>
            <a:xfrm>
              <a:off x="6144168" y="5040087"/>
              <a:ext cx="378343" cy="378363"/>
              <a:chOff x="4018610" y="3783737"/>
              <a:chExt cx="378343" cy="378363"/>
            </a:xfrm>
          </p:grpSpPr>
          <p:sp>
            <p:nvSpPr>
              <p:cNvPr id="178" name="Freeform: Shape 177">
                <a:extLst>
                  <a:ext uri="{FF2B5EF4-FFF2-40B4-BE49-F238E27FC236}">
                    <a16:creationId xmlns:a16="http://schemas.microsoft.com/office/drawing/2014/main" id="{38D0CEA1-5A33-4E82-A805-A22AC989D065}"/>
                  </a:ext>
                </a:extLst>
              </p:cNvPr>
              <p:cNvSpPr/>
              <p:nvPr/>
            </p:nvSpPr>
            <p:spPr>
              <a:xfrm>
                <a:off x="4018610" y="3941484"/>
                <a:ext cx="220652" cy="220616"/>
              </a:xfrm>
              <a:custGeom>
                <a:avLst/>
                <a:gdLst>
                  <a:gd name="connsiteX0" fmla="*/ 64297 w 220652"/>
                  <a:gd name="connsiteY0" fmla="*/ 35897 h 220616"/>
                  <a:gd name="connsiteX1" fmla="*/ 53842 w 220652"/>
                  <a:gd name="connsiteY1" fmla="*/ 26750 h 220616"/>
                  <a:gd name="connsiteX2" fmla="*/ 54099 w 220652"/>
                  <a:gd name="connsiteY2" fmla="*/ 4829 h 220616"/>
                  <a:gd name="connsiteX3" fmla="*/ 76047 w 220652"/>
                  <a:gd name="connsiteY3" fmla="*/ 4006 h 220616"/>
                  <a:gd name="connsiteX4" fmla="*/ 78975 w 220652"/>
                  <a:gd name="connsiteY4" fmla="*/ 6785 h 220616"/>
                  <a:gd name="connsiteX5" fmla="*/ 214337 w 220652"/>
                  <a:gd name="connsiteY5" fmla="*/ 142214 h 220616"/>
                  <a:gd name="connsiteX6" fmla="*/ 209076 w 220652"/>
                  <a:gd name="connsiteY6" fmla="*/ 170543 h 220616"/>
                  <a:gd name="connsiteX7" fmla="*/ 192550 w 220652"/>
                  <a:gd name="connsiteY7" fmla="*/ 165727 h 220616"/>
                  <a:gd name="connsiteX8" fmla="*/ 184712 w 220652"/>
                  <a:gd name="connsiteY8" fmla="*/ 156986 h 220616"/>
                  <a:gd name="connsiteX9" fmla="*/ 76007 w 220652"/>
                  <a:gd name="connsiteY9" fmla="*/ 167764 h 220616"/>
                  <a:gd name="connsiteX10" fmla="*/ 28359 w 220652"/>
                  <a:gd name="connsiteY10" fmla="*/ 215183 h 220616"/>
                  <a:gd name="connsiteX11" fmla="*/ 569 w 220652"/>
                  <a:gd name="connsiteY11" fmla="*/ 208613 h 220616"/>
                  <a:gd name="connsiteX12" fmla="*/ 6235 w 220652"/>
                  <a:gd name="connsiteY12" fmla="*/ 191629 h 220616"/>
                  <a:gd name="connsiteX13" fmla="*/ 49687 w 220652"/>
                  <a:gd name="connsiteY13" fmla="*/ 148311 h 220616"/>
                  <a:gd name="connsiteX14" fmla="*/ 51225 w 220652"/>
                  <a:gd name="connsiteY14" fmla="*/ 140919 h 220616"/>
                  <a:gd name="connsiteX15" fmla="*/ 64297 w 220652"/>
                  <a:gd name="connsiteY15" fmla="*/ 35897 h 22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52" h="220616">
                    <a:moveTo>
                      <a:pt x="64297" y="35897"/>
                    </a:moveTo>
                    <a:cubicBezTo>
                      <a:pt x="60574" y="32686"/>
                      <a:pt x="56864" y="30042"/>
                      <a:pt x="53842" y="26750"/>
                    </a:cubicBezTo>
                    <a:cubicBezTo>
                      <a:pt x="48028" y="20423"/>
                      <a:pt x="48338" y="10576"/>
                      <a:pt x="54099" y="4829"/>
                    </a:cubicBezTo>
                    <a:cubicBezTo>
                      <a:pt x="60237" y="-1282"/>
                      <a:pt x="69167" y="-1633"/>
                      <a:pt x="76047" y="4006"/>
                    </a:cubicBezTo>
                    <a:cubicBezTo>
                      <a:pt x="77086" y="4856"/>
                      <a:pt x="78017" y="5840"/>
                      <a:pt x="78975" y="6785"/>
                    </a:cubicBezTo>
                    <a:cubicBezTo>
                      <a:pt x="124100" y="51923"/>
                      <a:pt x="169239" y="97048"/>
                      <a:pt x="214337" y="142214"/>
                    </a:cubicBezTo>
                    <a:cubicBezTo>
                      <a:pt x="224617" y="152507"/>
                      <a:pt x="221986" y="166334"/>
                      <a:pt x="209076" y="170543"/>
                    </a:cubicBezTo>
                    <a:cubicBezTo>
                      <a:pt x="202466" y="172702"/>
                      <a:pt x="197177" y="170004"/>
                      <a:pt x="192550" y="165727"/>
                    </a:cubicBezTo>
                    <a:cubicBezTo>
                      <a:pt x="189758" y="163151"/>
                      <a:pt x="187437" y="160061"/>
                      <a:pt x="184712" y="156986"/>
                    </a:cubicBezTo>
                    <a:cubicBezTo>
                      <a:pt x="150501" y="186233"/>
                      <a:pt x="114549" y="189983"/>
                      <a:pt x="76007" y="167764"/>
                    </a:cubicBezTo>
                    <a:cubicBezTo>
                      <a:pt x="60210" y="183508"/>
                      <a:pt x="44372" y="199426"/>
                      <a:pt x="28359" y="215183"/>
                    </a:cubicBezTo>
                    <a:cubicBezTo>
                      <a:pt x="18659" y="224720"/>
                      <a:pt x="3968" y="221186"/>
                      <a:pt x="569" y="208613"/>
                    </a:cubicBezTo>
                    <a:cubicBezTo>
                      <a:pt x="-1266" y="201800"/>
                      <a:pt x="1527" y="196350"/>
                      <a:pt x="6235" y="191629"/>
                    </a:cubicBezTo>
                    <a:cubicBezTo>
                      <a:pt x="20710" y="177181"/>
                      <a:pt x="35158" y="162706"/>
                      <a:pt x="49687" y="148311"/>
                    </a:cubicBezTo>
                    <a:cubicBezTo>
                      <a:pt x="51967" y="146059"/>
                      <a:pt x="53316" y="144318"/>
                      <a:pt x="51225" y="140919"/>
                    </a:cubicBezTo>
                    <a:cubicBezTo>
                      <a:pt x="31178" y="108407"/>
                      <a:pt x="35590" y="66223"/>
                      <a:pt x="64297" y="35897"/>
                    </a:cubicBezTo>
                    <a:close/>
                  </a:path>
                </a:pathLst>
              </a:custGeom>
              <a:solidFill>
                <a:schemeClr val="bg1"/>
              </a:solidFill>
              <a:ln w="1327"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0C72A79-C346-4F78-850A-EC7E51EDDAC0}"/>
                  </a:ext>
                </a:extLst>
              </p:cNvPr>
              <p:cNvSpPr/>
              <p:nvPr/>
            </p:nvSpPr>
            <p:spPr>
              <a:xfrm>
                <a:off x="4176309" y="3783737"/>
                <a:ext cx="220644" cy="220781"/>
              </a:xfrm>
              <a:custGeom>
                <a:avLst/>
                <a:gdLst>
                  <a:gd name="connsiteX0" fmla="*/ 36875 w 220644"/>
                  <a:gd name="connsiteY0" fmla="*/ 63571 h 220781"/>
                  <a:gd name="connsiteX1" fmla="*/ 145715 w 220644"/>
                  <a:gd name="connsiteY1" fmla="*/ 54209 h 220781"/>
                  <a:gd name="connsiteX2" fmla="*/ 156319 w 220644"/>
                  <a:gd name="connsiteY2" fmla="*/ 41838 h 220781"/>
                  <a:gd name="connsiteX3" fmla="*/ 192028 w 220644"/>
                  <a:gd name="connsiteY3" fmla="*/ 6075 h 220781"/>
                  <a:gd name="connsiteX4" fmla="*/ 215892 w 220644"/>
                  <a:gd name="connsiteY4" fmla="*/ 4807 h 220781"/>
                  <a:gd name="connsiteX5" fmla="*/ 214786 w 220644"/>
                  <a:gd name="connsiteY5" fmla="*/ 28739 h 220781"/>
                  <a:gd name="connsiteX6" fmla="*/ 167448 w 220644"/>
                  <a:gd name="connsiteY6" fmla="*/ 75914 h 220781"/>
                  <a:gd name="connsiteX7" fmla="*/ 156548 w 220644"/>
                  <a:gd name="connsiteY7" fmla="*/ 185240 h 220781"/>
                  <a:gd name="connsiteX8" fmla="*/ 165830 w 220644"/>
                  <a:gd name="connsiteY8" fmla="*/ 193010 h 220781"/>
                  <a:gd name="connsiteX9" fmla="*/ 166679 w 220644"/>
                  <a:gd name="connsiteY9" fmla="*/ 215836 h 220781"/>
                  <a:gd name="connsiteX10" fmla="*/ 143287 w 220644"/>
                  <a:gd name="connsiteY10" fmla="*/ 215404 h 220781"/>
                  <a:gd name="connsiteX11" fmla="*/ 104152 w 220644"/>
                  <a:gd name="connsiteY11" fmla="*/ 176390 h 220781"/>
                  <a:gd name="connsiteX12" fmla="*/ 6387 w 220644"/>
                  <a:gd name="connsiteY12" fmla="*/ 78774 h 220781"/>
                  <a:gd name="connsiteX13" fmla="*/ 5497 w 220644"/>
                  <a:gd name="connsiteY13" fmla="*/ 53426 h 220781"/>
                  <a:gd name="connsiteX14" fmla="*/ 25854 w 220644"/>
                  <a:gd name="connsiteY14" fmla="*/ 53183 h 220781"/>
                  <a:gd name="connsiteX15" fmla="*/ 36875 w 220644"/>
                  <a:gd name="connsiteY15" fmla="*/ 63571 h 22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0644" h="220781">
                    <a:moveTo>
                      <a:pt x="36875" y="63571"/>
                    </a:moveTo>
                    <a:cubicBezTo>
                      <a:pt x="64922" y="37130"/>
                      <a:pt x="107268" y="29656"/>
                      <a:pt x="145715" y="54209"/>
                    </a:cubicBezTo>
                    <a:cubicBezTo>
                      <a:pt x="149034" y="50310"/>
                      <a:pt x="152420" y="45818"/>
                      <a:pt x="156319" y="41838"/>
                    </a:cubicBezTo>
                    <a:cubicBezTo>
                      <a:pt x="168109" y="29805"/>
                      <a:pt x="180048" y="17920"/>
                      <a:pt x="192028" y="6075"/>
                    </a:cubicBezTo>
                    <a:cubicBezTo>
                      <a:pt x="199771" y="-1587"/>
                      <a:pt x="209039" y="-1992"/>
                      <a:pt x="215892" y="4807"/>
                    </a:cubicBezTo>
                    <a:cubicBezTo>
                      <a:pt x="222570" y="11431"/>
                      <a:pt x="222219" y="21279"/>
                      <a:pt x="214786" y="28739"/>
                    </a:cubicBezTo>
                    <a:cubicBezTo>
                      <a:pt x="199097" y="44482"/>
                      <a:pt x="183300" y="60131"/>
                      <a:pt x="167448" y="75914"/>
                    </a:cubicBezTo>
                    <a:cubicBezTo>
                      <a:pt x="189721" y="114470"/>
                      <a:pt x="186106" y="150448"/>
                      <a:pt x="156548" y="185240"/>
                    </a:cubicBezTo>
                    <a:cubicBezTo>
                      <a:pt x="159651" y="187803"/>
                      <a:pt x="163010" y="190137"/>
                      <a:pt x="165830" y="193010"/>
                    </a:cubicBezTo>
                    <a:cubicBezTo>
                      <a:pt x="172764" y="200079"/>
                      <a:pt x="172979" y="209414"/>
                      <a:pt x="166679" y="215836"/>
                    </a:cubicBezTo>
                    <a:cubicBezTo>
                      <a:pt x="160123" y="222500"/>
                      <a:pt x="150518" y="222500"/>
                      <a:pt x="143287" y="215404"/>
                    </a:cubicBezTo>
                    <a:cubicBezTo>
                      <a:pt x="130134" y="202507"/>
                      <a:pt x="117183" y="189395"/>
                      <a:pt x="104152" y="176390"/>
                    </a:cubicBezTo>
                    <a:cubicBezTo>
                      <a:pt x="71559" y="143852"/>
                      <a:pt x="38939" y="111353"/>
                      <a:pt x="6387" y="78774"/>
                    </a:cubicBezTo>
                    <a:cubicBezTo>
                      <a:pt x="-1842" y="70532"/>
                      <a:pt x="-2098" y="59848"/>
                      <a:pt x="5497" y="53426"/>
                    </a:cubicBezTo>
                    <a:cubicBezTo>
                      <a:pt x="11432" y="48408"/>
                      <a:pt x="19864" y="48165"/>
                      <a:pt x="25854" y="53183"/>
                    </a:cubicBezTo>
                    <a:cubicBezTo>
                      <a:pt x="29617" y="56327"/>
                      <a:pt x="33017" y="59915"/>
                      <a:pt x="36875" y="63571"/>
                    </a:cubicBezTo>
                    <a:close/>
                  </a:path>
                </a:pathLst>
              </a:custGeom>
              <a:solidFill>
                <a:srgbClr val="50E6FF"/>
              </a:solidFill>
              <a:ln w="1327"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F7FBED0-3A1B-4BD9-B03A-457B69D93582}"/>
                  </a:ext>
                </a:extLst>
              </p:cNvPr>
              <p:cNvSpPr/>
              <p:nvPr/>
            </p:nvSpPr>
            <p:spPr>
              <a:xfrm>
                <a:off x="4130002" y="3921001"/>
                <a:ext cx="67887" cy="65782"/>
              </a:xfrm>
              <a:custGeom>
                <a:avLst/>
                <a:gdLst>
                  <a:gd name="connsiteX0" fmla="*/ 24337 w 67887"/>
                  <a:gd name="connsiteY0" fmla="*/ 65783 h 65782"/>
                  <a:gd name="connsiteX1" fmla="*/ 0 w 67887"/>
                  <a:gd name="connsiteY1" fmla="*/ 41770 h 65782"/>
                  <a:gd name="connsiteX2" fmla="*/ 8485 w 67887"/>
                  <a:gd name="connsiteY2" fmla="*/ 36307 h 65782"/>
                  <a:gd name="connsiteX3" fmla="*/ 39527 w 67887"/>
                  <a:gd name="connsiteY3" fmla="*/ 5468 h 65782"/>
                  <a:gd name="connsiteX4" fmla="*/ 62933 w 67887"/>
                  <a:gd name="connsiteY4" fmla="*/ 4645 h 65782"/>
                  <a:gd name="connsiteX5" fmla="*/ 62406 w 67887"/>
                  <a:gd name="connsiteY5" fmla="*/ 27970 h 65782"/>
                  <a:gd name="connsiteX6" fmla="*/ 26239 w 67887"/>
                  <a:gd name="connsiteY6" fmla="*/ 64151 h 65782"/>
                  <a:gd name="connsiteX7" fmla="*/ 24337 w 67887"/>
                  <a:gd name="connsiteY7" fmla="*/ 65783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87" h="65782">
                    <a:moveTo>
                      <a:pt x="24337" y="65783"/>
                    </a:moveTo>
                    <a:cubicBezTo>
                      <a:pt x="16607" y="58161"/>
                      <a:pt x="9430" y="51079"/>
                      <a:pt x="0" y="41770"/>
                    </a:cubicBezTo>
                    <a:cubicBezTo>
                      <a:pt x="2887" y="39949"/>
                      <a:pt x="6125" y="38587"/>
                      <a:pt x="8485" y="36307"/>
                    </a:cubicBezTo>
                    <a:cubicBezTo>
                      <a:pt x="18967" y="26162"/>
                      <a:pt x="29112" y="15680"/>
                      <a:pt x="39527" y="5468"/>
                    </a:cubicBezTo>
                    <a:cubicBezTo>
                      <a:pt x="46690" y="-1561"/>
                      <a:pt x="56336" y="-1790"/>
                      <a:pt x="62933" y="4645"/>
                    </a:cubicBezTo>
                    <a:cubicBezTo>
                      <a:pt x="69651" y="11215"/>
                      <a:pt x="69597" y="20671"/>
                      <a:pt x="62406" y="27970"/>
                    </a:cubicBezTo>
                    <a:cubicBezTo>
                      <a:pt x="50454" y="40138"/>
                      <a:pt x="38313" y="52104"/>
                      <a:pt x="26239" y="64151"/>
                    </a:cubicBezTo>
                    <a:cubicBezTo>
                      <a:pt x="25605" y="64785"/>
                      <a:pt x="24876" y="65324"/>
                      <a:pt x="24337" y="65783"/>
                    </a:cubicBezTo>
                    <a:close/>
                  </a:path>
                </a:pathLst>
              </a:custGeom>
              <a:solidFill>
                <a:schemeClr val="bg1"/>
              </a:solidFill>
              <a:ln w="1327"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66249C2-ED50-40E0-B082-B4E05045CDE9}"/>
                  </a:ext>
                </a:extLst>
              </p:cNvPr>
              <p:cNvSpPr/>
              <p:nvPr/>
            </p:nvSpPr>
            <p:spPr>
              <a:xfrm>
                <a:off x="4194985" y="3983109"/>
                <a:ext cx="64998" cy="65527"/>
              </a:xfrm>
              <a:custGeom>
                <a:avLst/>
                <a:gdLst>
                  <a:gd name="connsiteX0" fmla="*/ 0 w 64998"/>
                  <a:gd name="connsiteY0" fmla="*/ 43255 h 65527"/>
                  <a:gd name="connsiteX1" fmla="*/ 38771 w 64998"/>
                  <a:gd name="connsiteY1" fmla="*/ 4160 h 65527"/>
                  <a:gd name="connsiteX2" fmla="*/ 60450 w 64998"/>
                  <a:gd name="connsiteY2" fmla="*/ 5348 h 65527"/>
                  <a:gd name="connsiteX3" fmla="*/ 60734 w 64998"/>
                  <a:gd name="connsiteY3" fmla="*/ 26662 h 65527"/>
                  <a:gd name="connsiteX4" fmla="*/ 21868 w 64998"/>
                  <a:gd name="connsiteY4" fmla="*/ 65528 h 65527"/>
                  <a:gd name="connsiteX5" fmla="*/ 0 w 64998"/>
                  <a:gd name="connsiteY5" fmla="*/ 43255 h 65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998" h="65527">
                    <a:moveTo>
                      <a:pt x="0" y="43255"/>
                    </a:moveTo>
                    <a:cubicBezTo>
                      <a:pt x="12519" y="30574"/>
                      <a:pt x="25389" y="17111"/>
                      <a:pt x="38771" y="4160"/>
                    </a:cubicBezTo>
                    <a:cubicBezTo>
                      <a:pt x="45166" y="-2018"/>
                      <a:pt x="54312" y="-1060"/>
                      <a:pt x="60450" y="5348"/>
                    </a:cubicBezTo>
                    <a:cubicBezTo>
                      <a:pt x="66211" y="11351"/>
                      <a:pt x="66710" y="20511"/>
                      <a:pt x="60734" y="26662"/>
                    </a:cubicBezTo>
                    <a:cubicBezTo>
                      <a:pt x="47931" y="39883"/>
                      <a:pt x="34724" y="52712"/>
                      <a:pt x="21868" y="65528"/>
                    </a:cubicBezTo>
                    <a:cubicBezTo>
                      <a:pt x="14502" y="58027"/>
                      <a:pt x="7217" y="50608"/>
                      <a:pt x="0" y="43255"/>
                    </a:cubicBezTo>
                    <a:close/>
                  </a:path>
                </a:pathLst>
              </a:custGeom>
              <a:solidFill>
                <a:schemeClr val="bg1"/>
              </a:solidFill>
              <a:ln w="1327" cap="flat">
                <a:noFill/>
                <a:prstDash val="solid"/>
                <a:miter/>
              </a:ln>
            </p:spPr>
            <p:txBody>
              <a:bodyPr rtlCol="0" anchor="ctr"/>
              <a:lstStyle/>
              <a:p>
                <a:endParaRPr lang="en-US"/>
              </a:p>
            </p:txBody>
          </p:sp>
        </p:grpSp>
      </p:grpSp>
      <p:grpSp>
        <p:nvGrpSpPr>
          <p:cNvPr id="108" name="Group 107">
            <a:extLst>
              <a:ext uri="{FF2B5EF4-FFF2-40B4-BE49-F238E27FC236}">
                <a16:creationId xmlns:a16="http://schemas.microsoft.com/office/drawing/2014/main" id="{23E67263-01D2-4D71-93B5-BE6693FDED03}"/>
              </a:ext>
            </a:extLst>
          </p:cNvPr>
          <p:cNvGrpSpPr/>
          <p:nvPr/>
        </p:nvGrpSpPr>
        <p:grpSpPr>
          <a:xfrm>
            <a:off x="582168" y="2258372"/>
            <a:ext cx="11027664" cy="1638207"/>
            <a:chOff x="582168" y="2258372"/>
            <a:chExt cx="11027664" cy="1638207"/>
          </a:xfrm>
        </p:grpSpPr>
        <p:sp>
          <p:nvSpPr>
            <p:cNvPr id="93" name="Rounded Rectangle 5">
              <a:extLst>
                <a:ext uri="{FF2B5EF4-FFF2-40B4-BE49-F238E27FC236}">
                  <a16:creationId xmlns:a16="http://schemas.microsoft.com/office/drawing/2014/main" id="{232B117C-57A8-44FB-8DCB-4F3089BF8662}"/>
                </a:ext>
              </a:extLst>
            </p:cNvPr>
            <p:cNvSpPr/>
            <p:nvPr/>
          </p:nvSpPr>
          <p:spPr bwMode="auto">
            <a:xfrm>
              <a:off x="582168" y="2494211"/>
              <a:ext cx="11027664" cy="1402368"/>
            </a:xfrm>
            <a:prstGeom prst="rect">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27432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Segoe UI Semibold"/>
                  <a:ea typeface="+mn-ea"/>
                  <a:cs typeface="Segoe UI" pitchFamily="34" charset="0"/>
                </a:rPr>
                <a:t>应用程序代码</a:t>
              </a:r>
              <a:endParaRPr kumimoji="0" lang="en-US" sz="1600" b="0" i="0" u="none" strike="noStrike" kern="0" cap="none" spc="0" normalizeH="0" baseline="0" noProof="0" dirty="0">
                <a:ln>
                  <a:noFill/>
                </a:ln>
                <a:solidFill>
                  <a:srgbClr val="000000"/>
                </a:solidFill>
                <a:effectLst/>
                <a:uLnTx/>
                <a:uFillTx/>
                <a:latin typeface="Segoe UI Semibold"/>
                <a:ea typeface="+mn-ea"/>
                <a:cs typeface="Segoe UI" pitchFamily="34" charset="0"/>
              </a:endParaRPr>
            </a:p>
          </p:txBody>
        </p:sp>
        <p:sp>
          <p:nvSpPr>
            <p:cNvPr id="96" name="TextBox 95">
              <a:extLst>
                <a:ext uri="{FF2B5EF4-FFF2-40B4-BE49-F238E27FC236}">
                  <a16:creationId xmlns:a16="http://schemas.microsoft.com/office/drawing/2014/main" id="{9C414B8C-2015-4375-B3D5-D36832F44BA4}"/>
                </a:ext>
              </a:extLst>
            </p:cNvPr>
            <p:cNvSpPr txBox="1"/>
            <p:nvPr/>
          </p:nvSpPr>
          <p:spPr>
            <a:xfrm>
              <a:off x="1432490" y="3133035"/>
              <a:ext cx="9327020" cy="184666"/>
            </a:xfrm>
            <a:prstGeom prst="rect">
              <a:avLst/>
            </a:prstGeom>
            <a:noFill/>
          </p:spPr>
          <p:txBody>
            <a:bodyPr wrap="square" lIns="0" tIns="0" rIns="0" bIns="0" rtlCol="0">
              <a:spAutoFit/>
            </a:bodyPr>
            <a:lstStyle/>
            <a:p>
              <a:pPr marL="0" marR="0" lvl="0" indent="0" algn="ctr" defTabSz="932472" eaLnBrk="1" fontAlgn="base" latinLnBrk="0" hangingPunct="1">
                <a:lnSpc>
                  <a:spcPct val="100000"/>
                </a:lnSpc>
                <a:spcBef>
                  <a:spcPct val="0"/>
                </a:spcBef>
                <a:spcAft>
                  <a:spcPts val="1200"/>
                </a:spcAft>
                <a:buClrTx/>
                <a:buSzTx/>
                <a:buFontTx/>
                <a:buNone/>
                <a:tabLst/>
                <a:defRPr/>
              </a:pPr>
              <a:r>
                <a:rPr kumimoji="0" lang="zh-CN" alt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rPr>
                <a:t>微服务使用任何语言进行编写</a:t>
              </a:r>
              <a:endParaRPr kumimoji="0" lang="en-US" sz="1200" b="0" i="0" u="none" strike="noStrike" kern="0" cap="none" spc="0" normalizeH="0" baseline="0" noProof="0" dirty="0">
                <a:ln>
                  <a:noFill/>
                </a:ln>
                <a:solidFill>
                  <a:srgbClr val="000000">
                    <a:lumMod val="65000"/>
                    <a:lumOff val="35000"/>
                  </a:srgbClr>
                </a:solidFill>
                <a:effectLst/>
                <a:uLnTx/>
                <a:uFillTx/>
                <a:latin typeface="Segoe UI Semibold"/>
                <a:ea typeface="Segoe UI Symbol"/>
              </a:endParaRPr>
            </a:p>
          </p:txBody>
        </p:sp>
        <p:cxnSp>
          <p:nvCxnSpPr>
            <p:cNvPr id="97" name="Straight Connector 96">
              <a:extLst>
                <a:ext uri="{FF2B5EF4-FFF2-40B4-BE49-F238E27FC236}">
                  <a16:creationId xmlns:a16="http://schemas.microsoft.com/office/drawing/2014/main" id="{2A81A651-961E-47B0-8894-94627DAD56E9}"/>
                </a:ext>
              </a:extLst>
            </p:cNvPr>
            <p:cNvCxnSpPr>
              <a:cxnSpLocks/>
            </p:cNvCxnSpPr>
            <p:nvPr/>
          </p:nvCxnSpPr>
          <p:spPr>
            <a:xfrm>
              <a:off x="1071563" y="3230522"/>
              <a:ext cx="4060484" cy="9553"/>
            </a:xfrm>
            <a:prstGeom prst="line">
              <a:avLst/>
            </a:prstGeom>
            <a:noFill/>
            <a:ln w="19050" cap="flat" cmpd="sng" algn="ctr">
              <a:solidFill>
                <a:srgbClr val="737373"/>
              </a:solidFill>
              <a:prstDash val="solid"/>
              <a:headEnd type="none" w="lg" len="med"/>
              <a:tailEnd type="none" w="lg" len="med"/>
            </a:ln>
            <a:effectLst/>
          </p:spPr>
        </p:cxnSp>
        <p:cxnSp>
          <p:nvCxnSpPr>
            <p:cNvPr id="98" name="Straight Connector 97">
              <a:extLst>
                <a:ext uri="{FF2B5EF4-FFF2-40B4-BE49-F238E27FC236}">
                  <a16:creationId xmlns:a16="http://schemas.microsoft.com/office/drawing/2014/main" id="{0F9E4444-1964-4754-98D1-F63944223F19}"/>
                </a:ext>
              </a:extLst>
            </p:cNvPr>
            <p:cNvCxnSpPr>
              <a:cxnSpLocks/>
            </p:cNvCxnSpPr>
            <p:nvPr/>
          </p:nvCxnSpPr>
          <p:spPr>
            <a:xfrm>
              <a:off x="7013576" y="3230522"/>
              <a:ext cx="4106862" cy="0"/>
            </a:xfrm>
            <a:prstGeom prst="line">
              <a:avLst/>
            </a:prstGeom>
            <a:noFill/>
            <a:ln w="19050" cap="flat" cmpd="sng" algn="ctr">
              <a:solidFill>
                <a:srgbClr val="737373"/>
              </a:solidFill>
              <a:prstDash val="solid"/>
              <a:headEnd type="none" w="lg" len="med"/>
              <a:tailEnd type="none" w="lg" len="med"/>
            </a:ln>
            <a:effectLst/>
          </p:spPr>
        </p:cxnSp>
        <p:grpSp>
          <p:nvGrpSpPr>
            <p:cNvPr id="106" name="Group 105">
              <a:extLst>
                <a:ext uri="{FF2B5EF4-FFF2-40B4-BE49-F238E27FC236}">
                  <a16:creationId xmlns:a16="http://schemas.microsoft.com/office/drawing/2014/main" id="{61DF3A65-F89D-4A66-8540-6D71E65B1756}"/>
                </a:ext>
              </a:extLst>
            </p:cNvPr>
            <p:cNvGrpSpPr/>
            <p:nvPr/>
          </p:nvGrpSpPr>
          <p:grpSpPr>
            <a:xfrm>
              <a:off x="5946720" y="2258372"/>
              <a:ext cx="467451" cy="467451"/>
              <a:chOff x="-580524" y="949870"/>
              <a:chExt cx="467451" cy="467451"/>
            </a:xfrm>
          </p:grpSpPr>
          <p:sp>
            <p:nvSpPr>
              <p:cNvPr id="105" name="Oval 104">
                <a:extLst>
                  <a:ext uri="{FF2B5EF4-FFF2-40B4-BE49-F238E27FC236}">
                    <a16:creationId xmlns:a16="http://schemas.microsoft.com/office/drawing/2014/main" id="{D639D9F0-7D7F-4DE3-A9F1-2B004622BF04}"/>
                  </a:ext>
                </a:extLst>
              </p:cNvPr>
              <p:cNvSpPr/>
              <p:nvPr/>
            </p:nvSpPr>
            <p:spPr bwMode="auto">
              <a:xfrm>
                <a:off x="-580524" y="949870"/>
                <a:ext cx="467451" cy="467451"/>
              </a:xfrm>
              <a:prstGeom prst="ellipse">
                <a:avLst/>
              </a:prstGeom>
              <a:solidFill>
                <a:srgbClr val="FFFFFF"/>
              </a:solidFill>
              <a:ln w="9525" cap="flat" cmpd="sng" algn="ctr">
                <a:noFill/>
                <a:prstDash val="solid"/>
                <a:headEnd type="none" w="med" len="med"/>
                <a:tailEnd type="none" w="med" len="med"/>
              </a:ln>
              <a:effectLst>
                <a:outerShdw blurRad="152400" sx="102000" sy="102000" algn="ctr"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600" kern="0" err="1">
                  <a:solidFill>
                    <a:srgbClr val="000000"/>
                  </a:solidFill>
                  <a:latin typeface="Segoe UI Semibold"/>
                  <a:cs typeface="Segoe UI" pitchFamily="34" charset="0"/>
                </a:endParaRPr>
              </a:p>
            </p:txBody>
          </p:sp>
          <p:grpSp>
            <p:nvGrpSpPr>
              <p:cNvPr id="87" name="app development" descr="application development">
                <a:extLst>
                  <a:ext uri="{FF2B5EF4-FFF2-40B4-BE49-F238E27FC236}">
                    <a16:creationId xmlns:a16="http://schemas.microsoft.com/office/drawing/2014/main" id="{0FB8C2E5-1CE3-4990-81B9-C4109EA62B83}"/>
                  </a:ext>
                </a:extLst>
              </p:cNvPr>
              <p:cNvGrpSpPr/>
              <p:nvPr/>
            </p:nvGrpSpPr>
            <p:grpSpPr>
              <a:xfrm>
                <a:off x="-526584" y="1075184"/>
                <a:ext cx="359570" cy="216822"/>
                <a:chOff x="1619314" y="4920550"/>
                <a:chExt cx="500421" cy="301755"/>
              </a:xfrm>
            </p:grpSpPr>
            <p:sp>
              <p:nvSpPr>
                <p:cNvPr id="89" name="Freeform: Shape 88">
                  <a:extLst>
                    <a:ext uri="{FF2B5EF4-FFF2-40B4-BE49-F238E27FC236}">
                      <a16:creationId xmlns:a16="http://schemas.microsoft.com/office/drawing/2014/main" id="{843DA0C9-0A72-442F-8FAE-EA2000ED7060}"/>
                    </a:ext>
                  </a:extLst>
                </p:cNvPr>
                <p:cNvSpPr/>
                <p:nvPr/>
              </p:nvSpPr>
              <p:spPr>
                <a:xfrm>
                  <a:off x="1974276" y="4920997"/>
                  <a:ext cx="145459" cy="301308"/>
                </a:xfrm>
                <a:custGeom>
                  <a:avLst/>
                  <a:gdLst>
                    <a:gd name="connsiteX0" fmla="*/ 22237 w 145458"/>
                    <a:gd name="connsiteY0" fmla="*/ 300372 h 301307"/>
                    <a:gd name="connsiteX1" fmla="*/ 2089 w 145458"/>
                    <a:gd name="connsiteY1" fmla="*/ 283378 h 301307"/>
                    <a:gd name="connsiteX2" fmla="*/ 111941 w 145458"/>
                    <a:gd name="connsiteY2" fmla="*/ 153201 h 301307"/>
                    <a:gd name="connsiteX3" fmla="*/ 5505 w 145458"/>
                    <a:gd name="connsiteY3" fmla="*/ 18383 h 301307"/>
                    <a:gd name="connsiteX4" fmla="*/ 26092 w 145458"/>
                    <a:gd name="connsiteY4" fmla="*/ 2089 h 301307"/>
                    <a:gd name="connsiteX5" fmla="*/ 145843 w 145458"/>
                    <a:gd name="connsiteY5" fmla="*/ 153727 h 301307"/>
                    <a:gd name="connsiteX6" fmla="*/ 22237 w 145458"/>
                    <a:gd name="connsiteY6" fmla="*/ 300372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22237" y="300372"/>
                      </a:moveTo>
                      <a:lnTo>
                        <a:pt x="2089" y="283378"/>
                      </a:lnTo>
                      <a:lnTo>
                        <a:pt x="111941" y="153201"/>
                      </a:lnTo>
                      <a:lnTo>
                        <a:pt x="5505" y="18383"/>
                      </a:lnTo>
                      <a:lnTo>
                        <a:pt x="26092" y="2089"/>
                      </a:lnTo>
                      <a:lnTo>
                        <a:pt x="145843" y="153727"/>
                      </a:lnTo>
                      <a:lnTo>
                        <a:pt x="22237" y="300372"/>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0" name="Freeform: Shape 89">
                  <a:extLst>
                    <a:ext uri="{FF2B5EF4-FFF2-40B4-BE49-F238E27FC236}">
                      <a16:creationId xmlns:a16="http://schemas.microsoft.com/office/drawing/2014/main" id="{809DEB31-4DA0-4361-B1C5-6F4594ABA993}"/>
                    </a:ext>
                  </a:extLst>
                </p:cNvPr>
                <p:cNvSpPr/>
                <p:nvPr/>
              </p:nvSpPr>
              <p:spPr>
                <a:xfrm>
                  <a:off x="1619314" y="4920550"/>
                  <a:ext cx="145459" cy="301308"/>
                </a:xfrm>
                <a:custGeom>
                  <a:avLst/>
                  <a:gdLst>
                    <a:gd name="connsiteX0" fmla="*/ 121840 w 145458"/>
                    <a:gd name="connsiteY0" fmla="*/ 300285 h 301307"/>
                    <a:gd name="connsiteX1" fmla="*/ 2089 w 145458"/>
                    <a:gd name="connsiteY1" fmla="*/ 148734 h 301307"/>
                    <a:gd name="connsiteX2" fmla="*/ 125782 w 145458"/>
                    <a:gd name="connsiteY2" fmla="*/ 2089 h 301307"/>
                    <a:gd name="connsiteX3" fmla="*/ 145843 w 145458"/>
                    <a:gd name="connsiteY3" fmla="*/ 18996 h 301307"/>
                    <a:gd name="connsiteX4" fmla="*/ 35991 w 145458"/>
                    <a:gd name="connsiteY4" fmla="*/ 149260 h 301307"/>
                    <a:gd name="connsiteX5" fmla="*/ 142427 w 145458"/>
                    <a:gd name="connsiteY5" fmla="*/ 283991 h 301307"/>
                    <a:gd name="connsiteX6" fmla="*/ 121840 w 145458"/>
                    <a:gd name="connsiteY6" fmla="*/ 300285 h 30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458" h="301307">
                      <a:moveTo>
                        <a:pt x="121840" y="300285"/>
                      </a:moveTo>
                      <a:lnTo>
                        <a:pt x="2089" y="148734"/>
                      </a:lnTo>
                      <a:lnTo>
                        <a:pt x="125782" y="2089"/>
                      </a:lnTo>
                      <a:lnTo>
                        <a:pt x="145843" y="18996"/>
                      </a:lnTo>
                      <a:lnTo>
                        <a:pt x="35991" y="149260"/>
                      </a:lnTo>
                      <a:lnTo>
                        <a:pt x="142427" y="283991"/>
                      </a:lnTo>
                      <a:lnTo>
                        <a:pt x="121840" y="300285"/>
                      </a:lnTo>
                      <a:close/>
                    </a:path>
                  </a:pathLst>
                </a:custGeom>
                <a:solidFill>
                  <a:srgbClr val="0078D4"/>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1" name="Freeform: Shape 90">
                  <a:extLst>
                    <a:ext uri="{FF2B5EF4-FFF2-40B4-BE49-F238E27FC236}">
                      <a16:creationId xmlns:a16="http://schemas.microsoft.com/office/drawing/2014/main" id="{E7E42B21-E96E-44DF-8E78-383FEB67BE9E}"/>
                    </a:ext>
                  </a:extLst>
                </p:cNvPr>
                <p:cNvSpPr/>
                <p:nvPr/>
              </p:nvSpPr>
              <p:spPr>
                <a:xfrm>
                  <a:off x="1823511" y="5026804"/>
                  <a:ext cx="93509" cy="93509"/>
                </a:xfrm>
                <a:custGeom>
                  <a:avLst/>
                  <a:gdLst>
                    <a:gd name="connsiteX0" fmla="*/ 48693 w 93509"/>
                    <a:gd name="connsiteY0" fmla="*/ 95297 h 93509"/>
                    <a:gd name="connsiteX1" fmla="*/ 95297 w 93509"/>
                    <a:gd name="connsiteY1" fmla="*/ 48693 h 93509"/>
                    <a:gd name="connsiteX2" fmla="*/ 48693 w 93509"/>
                    <a:gd name="connsiteY2" fmla="*/ 2089 h 93509"/>
                    <a:gd name="connsiteX3" fmla="*/ 2089 w 93509"/>
                    <a:gd name="connsiteY3" fmla="*/ 48693 h 93509"/>
                    <a:gd name="connsiteX4" fmla="*/ 48693 w 93509"/>
                    <a:gd name="connsiteY4" fmla="*/ 95297 h 93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09" h="93509">
                      <a:moveTo>
                        <a:pt x="48693" y="95297"/>
                      </a:moveTo>
                      <a:cubicBezTo>
                        <a:pt x="74432" y="95297"/>
                        <a:pt x="95297" y="74431"/>
                        <a:pt x="95297" y="48693"/>
                      </a:cubicBezTo>
                      <a:cubicBezTo>
                        <a:pt x="95297" y="22954"/>
                        <a:pt x="74432" y="2089"/>
                        <a:pt x="48693" y="2089"/>
                      </a:cubicBezTo>
                      <a:cubicBezTo>
                        <a:pt x="22954" y="2089"/>
                        <a:pt x="2089" y="22954"/>
                        <a:pt x="2089" y="48693"/>
                      </a:cubicBezTo>
                      <a:cubicBezTo>
                        <a:pt x="2089" y="74431"/>
                        <a:pt x="22954" y="95297"/>
                        <a:pt x="48693" y="95297"/>
                      </a:cubicBezTo>
                      <a:close/>
                    </a:path>
                  </a:pathLst>
                </a:custGeom>
                <a:solidFill>
                  <a:srgbClr val="50E6FF"/>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sp>
              <p:nvSpPr>
                <p:cNvPr id="92" name="Freeform: Shape 91">
                  <a:extLst>
                    <a:ext uri="{FF2B5EF4-FFF2-40B4-BE49-F238E27FC236}">
                      <a16:creationId xmlns:a16="http://schemas.microsoft.com/office/drawing/2014/main" id="{97A1B0F6-059A-483D-91B5-FC135F4ADDB3}"/>
                    </a:ext>
                  </a:extLst>
                </p:cNvPr>
                <p:cNvSpPr/>
                <p:nvPr/>
              </p:nvSpPr>
              <p:spPr>
                <a:xfrm>
                  <a:off x="1746245" y="4950259"/>
                  <a:ext cx="249358" cy="244163"/>
                </a:xfrm>
                <a:custGeom>
                  <a:avLst/>
                  <a:gdLst>
                    <a:gd name="connsiteX0" fmla="*/ 245797 w 249358"/>
                    <a:gd name="connsiteY0" fmla="*/ 108787 h 244163"/>
                    <a:gd name="connsiteX1" fmla="*/ 210581 w 249358"/>
                    <a:gd name="connsiteY1" fmla="*/ 104670 h 244163"/>
                    <a:gd name="connsiteX2" fmla="*/ 209530 w 249358"/>
                    <a:gd name="connsiteY2" fmla="*/ 101079 h 244163"/>
                    <a:gd name="connsiteX3" fmla="*/ 201207 w 249358"/>
                    <a:gd name="connsiteY3" fmla="*/ 81631 h 244163"/>
                    <a:gd name="connsiteX4" fmla="*/ 199280 w 249358"/>
                    <a:gd name="connsiteY4" fmla="*/ 78302 h 244163"/>
                    <a:gd name="connsiteX5" fmla="*/ 218114 w 249358"/>
                    <a:gd name="connsiteY5" fmla="*/ 54562 h 244163"/>
                    <a:gd name="connsiteX6" fmla="*/ 218377 w 249358"/>
                    <a:gd name="connsiteY6" fmla="*/ 48868 h 244163"/>
                    <a:gd name="connsiteX7" fmla="*/ 200156 w 249358"/>
                    <a:gd name="connsiteY7" fmla="*/ 30647 h 244163"/>
                    <a:gd name="connsiteX8" fmla="*/ 194462 w 249358"/>
                    <a:gd name="connsiteY8" fmla="*/ 30909 h 244163"/>
                    <a:gd name="connsiteX9" fmla="*/ 170109 w 249358"/>
                    <a:gd name="connsiteY9" fmla="*/ 50182 h 244163"/>
                    <a:gd name="connsiteX10" fmla="*/ 166868 w 249358"/>
                    <a:gd name="connsiteY10" fmla="*/ 48430 h 244163"/>
                    <a:gd name="connsiteX11" fmla="*/ 147945 w 249358"/>
                    <a:gd name="connsiteY11" fmla="*/ 41159 h 244163"/>
                    <a:gd name="connsiteX12" fmla="*/ 144179 w 249358"/>
                    <a:gd name="connsiteY12" fmla="*/ 40195 h 244163"/>
                    <a:gd name="connsiteX13" fmla="*/ 140237 w 249358"/>
                    <a:gd name="connsiteY13" fmla="*/ 6293 h 244163"/>
                    <a:gd name="connsiteX14" fmla="*/ 136382 w 249358"/>
                    <a:gd name="connsiteY14" fmla="*/ 2089 h 244163"/>
                    <a:gd name="connsiteX15" fmla="*/ 110627 w 249358"/>
                    <a:gd name="connsiteY15" fmla="*/ 2089 h 244163"/>
                    <a:gd name="connsiteX16" fmla="*/ 106773 w 249358"/>
                    <a:gd name="connsiteY16" fmla="*/ 6293 h 244163"/>
                    <a:gd name="connsiteX17" fmla="*/ 102656 w 249358"/>
                    <a:gd name="connsiteY17" fmla="*/ 41422 h 244163"/>
                    <a:gd name="connsiteX18" fmla="*/ 99239 w 249358"/>
                    <a:gd name="connsiteY18" fmla="*/ 42561 h 244163"/>
                    <a:gd name="connsiteX19" fmla="*/ 81544 w 249358"/>
                    <a:gd name="connsiteY19" fmla="*/ 50707 h 244163"/>
                    <a:gd name="connsiteX20" fmla="*/ 78215 w 249358"/>
                    <a:gd name="connsiteY20" fmla="*/ 52722 h 244163"/>
                    <a:gd name="connsiteX21" fmla="*/ 52022 w 249358"/>
                    <a:gd name="connsiteY21" fmla="*/ 32049 h 244163"/>
                    <a:gd name="connsiteX22" fmla="*/ 46328 w 249358"/>
                    <a:gd name="connsiteY22" fmla="*/ 31786 h 244163"/>
                    <a:gd name="connsiteX23" fmla="*/ 28107 w 249358"/>
                    <a:gd name="connsiteY23" fmla="*/ 50006 h 244163"/>
                    <a:gd name="connsiteX24" fmla="*/ 28369 w 249358"/>
                    <a:gd name="connsiteY24" fmla="*/ 55701 h 244163"/>
                    <a:gd name="connsiteX25" fmla="*/ 50007 w 249358"/>
                    <a:gd name="connsiteY25" fmla="*/ 83120 h 244163"/>
                    <a:gd name="connsiteX26" fmla="*/ 48430 w 249358"/>
                    <a:gd name="connsiteY26" fmla="*/ 86361 h 244163"/>
                    <a:gd name="connsiteX27" fmla="*/ 42561 w 249358"/>
                    <a:gd name="connsiteY27" fmla="*/ 101254 h 244163"/>
                    <a:gd name="connsiteX28" fmla="*/ 41510 w 249358"/>
                    <a:gd name="connsiteY28" fmla="*/ 104845 h 244163"/>
                    <a:gd name="connsiteX29" fmla="*/ 6294 w 249358"/>
                    <a:gd name="connsiteY29" fmla="*/ 108963 h 244163"/>
                    <a:gd name="connsiteX30" fmla="*/ 2089 w 249358"/>
                    <a:gd name="connsiteY30" fmla="*/ 112817 h 244163"/>
                    <a:gd name="connsiteX31" fmla="*/ 2089 w 249358"/>
                    <a:gd name="connsiteY31" fmla="*/ 138572 h 244163"/>
                    <a:gd name="connsiteX32" fmla="*/ 6294 w 249358"/>
                    <a:gd name="connsiteY32" fmla="*/ 142426 h 244163"/>
                    <a:gd name="connsiteX33" fmla="*/ 41597 w 249358"/>
                    <a:gd name="connsiteY33" fmla="*/ 146544 h 244163"/>
                    <a:gd name="connsiteX34" fmla="*/ 42648 w 249358"/>
                    <a:gd name="connsiteY34" fmla="*/ 150135 h 244163"/>
                    <a:gd name="connsiteX35" fmla="*/ 48518 w 249358"/>
                    <a:gd name="connsiteY35" fmla="*/ 164765 h 244163"/>
                    <a:gd name="connsiteX36" fmla="*/ 50182 w 249358"/>
                    <a:gd name="connsiteY36" fmla="*/ 168006 h 244163"/>
                    <a:gd name="connsiteX37" fmla="*/ 28369 w 249358"/>
                    <a:gd name="connsiteY37" fmla="*/ 195600 h 244163"/>
                    <a:gd name="connsiteX38" fmla="*/ 28107 w 249358"/>
                    <a:gd name="connsiteY38" fmla="*/ 201295 h 244163"/>
                    <a:gd name="connsiteX39" fmla="*/ 46328 w 249358"/>
                    <a:gd name="connsiteY39" fmla="*/ 219516 h 244163"/>
                    <a:gd name="connsiteX40" fmla="*/ 52022 w 249358"/>
                    <a:gd name="connsiteY40" fmla="*/ 219253 h 244163"/>
                    <a:gd name="connsiteX41" fmla="*/ 78565 w 249358"/>
                    <a:gd name="connsiteY41" fmla="*/ 198229 h 244163"/>
                    <a:gd name="connsiteX42" fmla="*/ 81894 w 249358"/>
                    <a:gd name="connsiteY42" fmla="*/ 200244 h 244163"/>
                    <a:gd name="connsiteX43" fmla="*/ 98888 w 249358"/>
                    <a:gd name="connsiteY43" fmla="*/ 207952 h 244163"/>
                    <a:gd name="connsiteX44" fmla="*/ 102305 w 249358"/>
                    <a:gd name="connsiteY44" fmla="*/ 209091 h 244163"/>
                    <a:gd name="connsiteX45" fmla="*/ 106247 w 249358"/>
                    <a:gd name="connsiteY45" fmla="*/ 242818 h 244163"/>
                    <a:gd name="connsiteX46" fmla="*/ 110102 w 249358"/>
                    <a:gd name="connsiteY46" fmla="*/ 247023 h 244163"/>
                    <a:gd name="connsiteX47" fmla="*/ 135857 w 249358"/>
                    <a:gd name="connsiteY47" fmla="*/ 247023 h 244163"/>
                    <a:gd name="connsiteX48" fmla="*/ 139711 w 249358"/>
                    <a:gd name="connsiteY48" fmla="*/ 242818 h 244163"/>
                    <a:gd name="connsiteX49" fmla="*/ 143478 w 249358"/>
                    <a:gd name="connsiteY49" fmla="*/ 210581 h 244163"/>
                    <a:gd name="connsiteX50" fmla="*/ 147245 w 249358"/>
                    <a:gd name="connsiteY50" fmla="*/ 209617 h 244163"/>
                    <a:gd name="connsiteX51" fmla="*/ 166167 w 249358"/>
                    <a:gd name="connsiteY51" fmla="*/ 202433 h 244163"/>
                    <a:gd name="connsiteX52" fmla="*/ 169408 w 249358"/>
                    <a:gd name="connsiteY52" fmla="*/ 200769 h 244163"/>
                    <a:gd name="connsiteX53" fmla="*/ 193411 w 249358"/>
                    <a:gd name="connsiteY53" fmla="*/ 219779 h 244163"/>
                    <a:gd name="connsiteX54" fmla="*/ 199105 w 249358"/>
                    <a:gd name="connsiteY54" fmla="*/ 220042 h 244163"/>
                    <a:gd name="connsiteX55" fmla="*/ 217326 w 249358"/>
                    <a:gd name="connsiteY55" fmla="*/ 201820 h 244163"/>
                    <a:gd name="connsiteX56" fmla="*/ 217063 w 249358"/>
                    <a:gd name="connsiteY56" fmla="*/ 196126 h 244163"/>
                    <a:gd name="connsiteX57" fmla="*/ 198755 w 249358"/>
                    <a:gd name="connsiteY57" fmla="*/ 172999 h 244163"/>
                    <a:gd name="connsiteX58" fmla="*/ 200769 w 249358"/>
                    <a:gd name="connsiteY58" fmla="*/ 169670 h 244163"/>
                    <a:gd name="connsiteX59" fmla="*/ 209355 w 249358"/>
                    <a:gd name="connsiteY59" fmla="*/ 150135 h 244163"/>
                    <a:gd name="connsiteX60" fmla="*/ 210405 w 249358"/>
                    <a:gd name="connsiteY60" fmla="*/ 146544 h 244163"/>
                    <a:gd name="connsiteX61" fmla="*/ 245797 w 249358"/>
                    <a:gd name="connsiteY61" fmla="*/ 142426 h 244163"/>
                    <a:gd name="connsiteX62" fmla="*/ 250001 w 249358"/>
                    <a:gd name="connsiteY62" fmla="*/ 138572 h 244163"/>
                    <a:gd name="connsiteX63" fmla="*/ 250001 w 249358"/>
                    <a:gd name="connsiteY63" fmla="*/ 112817 h 244163"/>
                    <a:gd name="connsiteX64" fmla="*/ 245797 w 249358"/>
                    <a:gd name="connsiteY64" fmla="*/ 108787 h 244163"/>
                    <a:gd name="connsiteX65" fmla="*/ 125958 w 249358"/>
                    <a:gd name="connsiteY65" fmla="*/ 183161 h 244163"/>
                    <a:gd name="connsiteX66" fmla="*/ 68053 w 249358"/>
                    <a:gd name="connsiteY66" fmla="*/ 125256 h 244163"/>
                    <a:gd name="connsiteX67" fmla="*/ 125958 w 249358"/>
                    <a:gd name="connsiteY67" fmla="*/ 67352 h 244163"/>
                    <a:gd name="connsiteX68" fmla="*/ 183862 w 249358"/>
                    <a:gd name="connsiteY68" fmla="*/ 125256 h 244163"/>
                    <a:gd name="connsiteX69" fmla="*/ 125958 w 249358"/>
                    <a:gd name="connsiteY69" fmla="*/ 183161 h 24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9358" h="244163">
                      <a:moveTo>
                        <a:pt x="245797" y="108787"/>
                      </a:moveTo>
                      <a:lnTo>
                        <a:pt x="210581" y="104670"/>
                      </a:lnTo>
                      <a:lnTo>
                        <a:pt x="209530" y="101079"/>
                      </a:lnTo>
                      <a:cubicBezTo>
                        <a:pt x="207602" y="94333"/>
                        <a:pt x="204799" y="87763"/>
                        <a:pt x="201207" y="81631"/>
                      </a:cubicBezTo>
                      <a:lnTo>
                        <a:pt x="199280" y="78302"/>
                      </a:lnTo>
                      <a:lnTo>
                        <a:pt x="218114" y="54562"/>
                      </a:lnTo>
                      <a:cubicBezTo>
                        <a:pt x="219604" y="52635"/>
                        <a:pt x="219692" y="50182"/>
                        <a:pt x="218377" y="48868"/>
                      </a:cubicBezTo>
                      <a:lnTo>
                        <a:pt x="200156" y="30647"/>
                      </a:lnTo>
                      <a:cubicBezTo>
                        <a:pt x="198755" y="29245"/>
                        <a:pt x="196302" y="29333"/>
                        <a:pt x="194462" y="30909"/>
                      </a:cubicBezTo>
                      <a:lnTo>
                        <a:pt x="170109" y="50182"/>
                      </a:lnTo>
                      <a:lnTo>
                        <a:pt x="166868" y="48430"/>
                      </a:lnTo>
                      <a:cubicBezTo>
                        <a:pt x="161086" y="45364"/>
                        <a:pt x="154691" y="42911"/>
                        <a:pt x="147945" y="41159"/>
                      </a:cubicBezTo>
                      <a:lnTo>
                        <a:pt x="144179" y="40195"/>
                      </a:lnTo>
                      <a:lnTo>
                        <a:pt x="140237" y="6293"/>
                      </a:lnTo>
                      <a:cubicBezTo>
                        <a:pt x="139974" y="3928"/>
                        <a:pt x="138309" y="2089"/>
                        <a:pt x="136382" y="2089"/>
                      </a:cubicBezTo>
                      <a:lnTo>
                        <a:pt x="110627" y="2089"/>
                      </a:lnTo>
                      <a:cubicBezTo>
                        <a:pt x="108700" y="2089"/>
                        <a:pt x="107036" y="3928"/>
                        <a:pt x="106773" y="6293"/>
                      </a:cubicBezTo>
                      <a:lnTo>
                        <a:pt x="102656" y="41422"/>
                      </a:lnTo>
                      <a:lnTo>
                        <a:pt x="99239" y="42561"/>
                      </a:lnTo>
                      <a:cubicBezTo>
                        <a:pt x="93195" y="44488"/>
                        <a:pt x="87238" y="47203"/>
                        <a:pt x="81544" y="50707"/>
                      </a:cubicBezTo>
                      <a:lnTo>
                        <a:pt x="78215" y="52722"/>
                      </a:lnTo>
                      <a:lnTo>
                        <a:pt x="52022" y="32049"/>
                      </a:lnTo>
                      <a:cubicBezTo>
                        <a:pt x="50095" y="30559"/>
                        <a:pt x="47642" y="30471"/>
                        <a:pt x="46328" y="31786"/>
                      </a:cubicBezTo>
                      <a:lnTo>
                        <a:pt x="28107" y="50006"/>
                      </a:lnTo>
                      <a:cubicBezTo>
                        <a:pt x="26705" y="51408"/>
                        <a:pt x="26880" y="53861"/>
                        <a:pt x="28369" y="55701"/>
                      </a:cubicBezTo>
                      <a:lnTo>
                        <a:pt x="50007" y="83120"/>
                      </a:lnTo>
                      <a:lnTo>
                        <a:pt x="48430" y="86361"/>
                      </a:lnTo>
                      <a:cubicBezTo>
                        <a:pt x="45977" y="91180"/>
                        <a:pt x="44050" y="96173"/>
                        <a:pt x="42561" y="101254"/>
                      </a:cubicBezTo>
                      <a:lnTo>
                        <a:pt x="41510" y="104845"/>
                      </a:lnTo>
                      <a:lnTo>
                        <a:pt x="6294" y="108963"/>
                      </a:lnTo>
                      <a:cubicBezTo>
                        <a:pt x="3929" y="109225"/>
                        <a:pt x="2089" y="110890"/>
                        <a:pt x="2089" y="112817"/>
                      </a:cubicBezTo>
                      <a:lnTo>
                        <a:pt x="2089" y="138572"/>
                      </a:lnTo>
                      <a:cubicBezTo>
                        <a:pt x="2089" y="140499"/>
                        <a:pt x="3929" y="142163"/>
                        <a:pt x="6294" y="142426"/>
                      </a:cubicBezTo>
                      <a:lnTo>
                        <a:pt x="41597" y="146544"/>
                      </a:lnTo>
                      <a:lnTo>
                        <a:pt x="42648" y="150135"/>
                      </a:lnTo>
                      <a:cubicBezTo>
                        <a:pt x="44138" y="155041"/>
                        <a:pt x="46065" y="160034"/>
                        <a:pt x="48518" y="164765"/>
                      </a:cubicBezTo>
                      <a:lnTo>
                        <a:pt x="50182" y="168006"/>
                      </a:lnTo>
                      <a:lnTo>
                        <a:pt x="28369" y="195600"/>
                      </a:lnTo>
                      <a:cubicBezTo>
                        <a:pt x="26880" y="197528"/>
                        <a:pt x="26793" y="199981"/>
                        <a:pt x="28107" y="201295"/>
                      </a:cubicBezTo>
                      <a:lnTo>
                        <a:pt x="46328" y="219516"/>
                      </a:lnTo>
                      <a:cubicBezTo>
                        <a:pt x="47730" y="220918"/>
                        <a:pt x="50182" y="220742"/>
                        <a:pt x="52022" y="219253"/>
                      </a:cubicBezTo>
                      <a:lnTo>
                        <a:pt x="78565" y="198229"/>
                      </a:lnTo>
                      <a:lnTo>
                        <a:pt x="81894" y="200244"/>
                      </a:lnTo>
                      <a:cubicBezTo>
                        <a:pt x="87326" y="203485"/>
                        <a:pt x="93107" y="206113"/>
                        <a:pt x="98888" y="207952"/>
                      </a:cubicBezTo>
                      <a:lnTo>
                        <a:pt x="102305" y="209091"/>
                      </a:lnTo>
                      <a:lnTo>
                        <a:pt x="106247" y="242818"/>
                      </a:lnTo>
                      <a:cubicBezTo>
                        <a:pt x="106510" y="245183"/>
                        <a:pt x="108174" y="247023"/>
                        <a:pt x="110102" y="247023"/>
                      </a:cubicBezTo>
                      <a:lnTo>
                        <a:pt x="135857" y="247023"/>
                      </a:lnTo>
                      <a:cubicBezTo>
                        <a:pt x="137784" y="247023"/>
                        <a:pt x="139448" y="245183"/>
                        <a:pt x="139711" y="242818"/>
                      </a:cubicBezTo>
                      <a:lnTo>
                        <a:pt x="143478" y="210581"/>
                      </a:lnTo>
                      <a:lnTo>
                        <a:pt x="147245" y="209617"/>
                      </a:lnTo>
                      <a:cubicBezTo>
                        <a:pt x="153903" y="207952"/>
                        <a:pt x="160298" y="205499"/>
                        <a:pt x="166167" y="202433"/>
                      </a:cubicBezTo>
                      <a:lnTo>
                        <a:pt x="169408" y="200769"/>
                      </a:lnTo>
                      <a:lnTo>
                        <a:pt x="193411" y="219779"/>
                      </a:lnTo>
                      <a:cubicBezTo>
                        <a:pt x="195338" y="221268"/>
                        <a:pt x="197791" y="221355"/>
                        <a:pt x="199105" y="220042"/>
                      </a:cubicBezTo>
                      <a:lnTo>
                        <a:pt x="217326" y="201820"/>
                      </a:lnTo>
                      <a:cubicBezTo>
                        <a:pt x="218728" y="200419"/>
                        <a:pt x="218640" y="197966"/>
                        <a:pt x="217063" y="196126"/>
                      </a:cubicBezTo>
                      <a:lnTo>
                        <a:pt x="198755" y="172999"/>
                      </a:lnTo>
                      <a:lnTo>
                        <a:pt x="200769" y="169670"/>
                      </a:lnTo>
                      <a:cubicBezTo>
                        <a:pt x="204536" y="163363"/>
                        <a:pt x="207427" y="156793"/>
                        <a:pt x="209355" y="150135"/>
                      </a:cubicBezTo>
                      <a:lnTo>
                        <a:pt x="210405" y="146544"/>
                      </a:lnTo>
                      <a:lnTo>
                        <a:pt x="245797" y="142426"/>
                      </a:lnTo>
                      <a:cubicBezTo>
                        <a:pt x="248162" y="142163"/>
                        <a:pt x="250001" y="140499"/>
                        <a:pt x="250001" y="138572"/>
                      </a:cubicBezTo>
                      <a:lnTo>
                        <a:pt x="250001" y="112817"/>
                      </a:lnTo>
                      <a:cubicBezTo>
                        <a:pt x="250001" y="110715"/>
                        <a:pt x="248162" y="109050"/>
                        <a:pt x="245797" y="108787"/>
                      </a:cubicBezTo>
                      <a:close/>
                      <a:moveTo>
                        <a:pt x="125958" y="183161"/>
                      </a:moveTo>
                      <a:cubicBezTo>
                        <a:pt x="93983" y="183161"/>
                        <a:pt x="68053" y="157144"/>
                        <a:pt x="68053" y="125256"/>
                      </a:cubicBezTo>
                      <a:cubicBezTo>
                        <a:pt x="68053" y="93282"/>
                        <a:pt x="94071" y="67352"/>
                        <a:pt x="125958" y="67352"/>
                      </a:cubicBezTo>
                      <a:cubicBezTo>
                        <a:pt x="157844" y="67352"/>
                        <a:pt x="183862" y="93369"/>
                        <a:pt x="183862" y="125256"/>
                      </a:cubicBezTo>
                      <a:cubicBezTo>
                        <a:pt x="183862" y="157144"/>
                        <a:pt x="157844" y="183161"/>
                        <a:pt x="125958" y="183161"/>
                      </a:cubicBezTo>
                      <a:close/>
                    </a:path>
                  </a:pathLst>
                </a:custGeom>
                <a:solidFill>
                  <a:srgbClr val="0078D7"/>
                </a:solidFill>
                <a:ln w="5106" cap="flat">
                  <a:noFill/>
                  <a:prstDash val="solid"/>
                  <a:miter/>
                </a:ln>
              </p:spPr>
              <p:txBody>
                <a:bodyPr rtlCol="0" anchor="ct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endParaRPr>
                </a:p>
              </p:txBody>
            </p:sp>
          </p:grpSp>
        </p:grpSp>
        <p:grpSp>
          <p:nvGrpSpPr>
            <p:cNvPr id="107" name="Group 106">
              <a:extLst>
                <a:ext uri="{FF2B5EF4-FFF2-40B4-BE49-F238E27FC236}">
                  <a16:creationId xmlns:a16="http://schemas.microsoft.com/office/drawing/2014/main" id="{9B6CDD57-0B2E-4797-9D21-88F5E67C5D0B}"/>
                </a:ext>
              </a:extLst>
            </p:cNvPr>
            <p:cNvGrpSpPr/>
            <p:nvPr/>
          </p:nvGrpSpPr>
          <p:grpSpPr>
            <a:xfrm>
              <a:off x="1914062" y="3366226"/>
              <a:ext cx="8102509" cy="381207"/>
              <a:chOff x="1914062" y="3488146"/>
              <a:chExt cx="8102509" cy="381207"/>
            </a:xfrm>
          </p:grpSpPr>
          <p:pic>
            <p:nvPicPr>
              <p:cNvPr id="99" name="Picture 4">
                <a:extLst>
                  <a:ext uri="{FF2B5EF4-FFF2-40B4-BE49-F238E27FC236}">
                    <a16:creationId xmlns:a16="http://schemas.microsoft.com/office/drawing/2014/main" id="{05BDBD04-0893-427E-82AF-760E2B9A98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1732" y="3509016"/>
                <a:ext cx="617111" cy="345437"/>
              </a:xfrm>
              <a:prstGeom prst="rect">
                <a:avLst/>
              </a:prstGeom>
              <a:noFill/>
              <a:extLst>
                <a:ext uri="{909E8E84-426E-40DD-AFC4-6F175D3DCCD1}">
                  <a14:hiddenFill xmlns:a14="http://schemas.microsoft.com/office/drawing/2010/main">
                    <a:solidFill>
                      <a:srgbClr val="FFFFFF"/>
                    </a:solidFill>
                  </a14:hiddenFill>
                </a:ext>
              </a:extLst>
            </p:spPr>
          </p:pic>
          <p:pic>
            <p:nvPicPr>
              <p:cNvPr id="100" name="Graphic 99">
                <a:extLst>
                  <a:ext uri="{FF2B5EF4-FFF2-40B4-BE49-F238E27FC236}">
                    <a16:creationId xmlns:a16="http://schemas.microsoft.com/office/drawing/2014/main" id="{9C62E224-CFA0-4A04-A913-91C9E11ADF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57262" y="3592606"/>
                <a:ext cx="513316" cy="221555"/>
              </a:xfrm>
              <a:prstGeom prst="rect">
                <a:avLst/>
              </a:prstGeom>
            </p:spPr>
          </p:pic>
          <p:pic>
            <p:nvPicPr>
              <p:cNvPr id="101" name="Picture 2">
                <a:extLst>
                  <a:ext uri="{FF2B5EF4-FFF2-40B4-BE49-F238E27FC236}">
                    <a16:creationId xmlns:a16="http://schemas.microsoft.com/office/drawing/2014/main" id="{D469443A-1AF3-4B0E-B718-2B57DDE6C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364" y="3605733"/>
                <a:ext cx="815461" cy="19530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A picture containing clipart&#10;&#10;Description automatically generated">
                <a:extLst>
                  <a:ext uri="{FF2B5EF4-FFF2-40B4-BE49-F238E27FC236}">
                    <a16:creationId xmlns:a16="http://schemas.microsoft.com/office/drawing/2014/main" id="{0FD6847E-FD9F-4F49-86B4-8197513516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5984" y="3488146"/>
                <a:ext cx="790789" cy="369515"/>
              </a:xfrm>
              <a:prstGeom prst="rect">
                <a:avLst/>
              </a:prstGeom>
              <a:ln>
                <a:noFill/>
              </a:ln>
            </p:spPr>
          </p:pic>
          <p:sp>
            <p:nvSpPr>
              <p:cNvPr id="104" name="Rectangle 103">
                <a:extLst>
                  <a:ext uri="{FF2B5EF4-FFF2-40B4-BE49-F238E27FC236}">
                    <a16:creationId xmlns:a16="http://schemas.microsoft.com/office/drawing/2014/main" id="{0D013D9B-0CEC-45E8-8F9B-4FAAB5EB3841}"/>
                  </a:ext>
                </a:extLst>
              </p:cNvPr>
              <p:cNvSpPr/>
              <p:nvPr/>
            </p:nvSpPr>
            <p:spPr>
              <a:xfrm>
                <a:off x="1914062" y="3580273"/>
                <a:ext cx="1728574" cy="246221"/>
              </a:xfrm>
              <a:prstGeom prst="rect">
                <a:avLst/>
              </a:prstGeom>
              <a:ln>
                <a:noFill/>
              </a:ln>
            </p:spPr>
            <p:txBody>
              <a:bodyPr wrap="square">
                <a:spAutoFit/>
              </a:bodyPr>
              <a:lstStyle/>
              <a:p>
                <a:pPr marL="0" marR="0" lvl="0" indent="0" algn="ctr" defTabSz="914367"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任何语言或者框架</a:t>
                </a:r>
                <a:r>
                  <a:rPr kumimoji="0" lang="en-US" altLang="zh-CN"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rPr>
                  <a:t>……</a:t>
                </a:r>
                <a:endParaRPr kumimoji="0" lang="en-US" sz="1000" b="0" i="0" u="none" strike="noStrike" kern="0" cap="none" spc="0" normalizeH="0" baseline="0" noProof="0" dirty="0">
                  <a:ln>
                    <a:noFill/>
                  </a:ln>
                  <a:solidFill>
                    <a:srgbClr val="1A1A1A"/>
                  </a:solidFill>
                  <a:effectLst/>
                  <a:uLnTx/>
                  <a:uFillTx/>
                  <a:ea typeface="Segoe UI Symbol" panose="020B0502040204020203" pitchFamily="34" charset="0"/>
                  <a:cs typeface="Segoe UI Semibold" panose="020B0702040204020203" pitchFamily="34" charset="0"/>
                </a:endParaRPr>
              </a:p>
            </p:txBody>
          </p:sp>
          <p:pic>
            <p:nvPicPr>
              <p:cNvPr id="88" name="Picture 2" descr="Image result for c++ logo">
                <a:extLst>
                  <a:ext uri="{FF2B5EF4-FFF2-40B4-BE49-F238E27FC236}">
                    <a16:creationId xmlns:a16="http://schemas.microsoft.com/office/drawing/2014/main" id="{A71C5193-3434-4F5D-90DF-0C400B0844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6729" y="3506934"/>
                <a:ext cx="329842" cy="362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F8718D6-45E0-4F70-8649-D4025CE000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15400" y="3531067"/>
                <a:ext cx="314152" cy="3141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69E658BE-E203-4CB5-83D3-5271BC7011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15913" y="3362095"/>
            <a:ext cx="632028" cy="43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29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2.29167E-6 -2.59259E-6 L -2.29167E-6 0.0257 " pathEditMode="relative" rAng="0" ptsTypes="AA">
                                      <p:cBhvr>
                                        <p:cTn id="9" dur="500" spd="-100000" fill="hold"/>
                                        <p:tgtEl>
                                          <p:spTgt spid="3"/>
                                        </p:tgtEl>
                                        <p:attrNameLst>
                                          <p:attrName>ppt_x</p:attrName>
                                          <p:attrName>ppt_y</p:attrName>
                                        </p:attrNameLst>
                                      </p:cBhvr>
                                      <p:rCtr x="0" y="1273"/>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0"/>
                                  </p:stCondLst>
                                  <p:childTnLst>
                                    <p:animMotion origin="layout" path="M -6.25E-7 1.85185E-6 L -6.25E-7 0.02569 " pathEditMode="relative" rAng="0" ptsTypes="AA">
                                      <p:cBhvr>
                                        <p:cTn id="14" dur="500" spd="-100000" fill="hold"/>
                                        <p:tgtEl>
                                          <p:spTgt spid="6"/>
                                        </p:tgtEl>
                                        <p:attrNameLst>
                                          <p:attrName>ppt_x</p:attrName>
                                          <p:attrName>ppt_y</p:attrName>
                                        </p:attrNameLst>
                                      </p:cBhvr>
                                      <p:rCtr x="0" y="1273"/>
                                    </p:animMotion>
                                  </p:childTnLst>
                                </p:cTn>
                              </p:par>
                              <p:par>
                                <p:cTn id="15" presetID="10"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par>
                                <p:cTn id="18" presetID="1"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42" presetClass="path" presetSubtype="0" decel="100000" fill="hold" nodeType="withEffect">
                                  <p:stCondLst>
                                    <p:cond delay="0"/>
                                  </p:stCondLst>
                                  <p:childTnLst>
                                    <p:animMotion origin="layout" path="M 0 -2.59259E-6 L 0 0.0257 " pathEditMode="relative" rAng="0" ptsTypes="AA">
                                      <p:cBhvr>
                                        <p:cTn id="21" dur="500" spd="-100000" fill="hold"/>
                                        <p:tgtEl>
                                          <p:spTgt spid="108"/>
                                        </p:tgtEl>
                                        <p:attrNameLst>
                                          <p:attrName>ppt_x</p:attrName>
                                          <p:attrName>ppt_y</p:attrName>
                                        </p:attrNameLst>
                                      </p:cBhvr>
                                      <p:rCtr x="0" y="1273"/>
                                    </p:animMotion>
                                  </p:childTnLst>
                                </p:cTn>
                              </p:par>
                              <p:par>
                                <p:cTn id="22" presetID="22" presetClass="entr" presetSubtype="1"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97034-D640-4FAB-B1EA-6878C1C5AB77}"/>
              </a:ext>
            </a:extLst>
          </p:cNvPr>
          <p:cNvSpPr/>
          <p:nvPr/>
        </p:nvSpPr>
        <p:spPr bwMode="auto">
          <a:xfrm>
            <a:off x="5405233" y="5110957"/>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State stores</a:t>
            </a:r>
          </a:p>
        </p:txBody>
      </p:sp>
      <p:sp>
        <p:nvSpPr>
          <p:cNvPr id="4" name="Rectangle 3">
            <a:extLst>
              <a:ext uri="{FF2B5EF4-FFF2-40B4-BE49-F238E27FC236}">
                <a16:creationId xmlns:a16="http://schemas.microsoft.com/office/drawing/2014/main" id="{83E15EB4-749F-4A43-BE66-E974A67966F3}"/>
              </a:ext>
            </a:extLst>
          </p:cNvPr>
          <p:cNvSpPr/>
          <p:nvPr/>
        </p:nvSpPr>
        <p:spPr bwMode="auto">
          <a:xfrm>
            <a:off x="5405233" y="6044184"/>
            <a:ext cx="5044158" cy="813816"/>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Publish &amp; subscribe</a:t>
            </a:r>
          </a:p>
        </p:txBody>
      </p:sp>
      <p:sp>
        <p:nvSpPr>
          <p:cNvPr id="5" name="Rectangle 4">
            <a:extLst>
              <a:ext uri="{FF2B5EF4-FFF2-40B4-BE49-F238E27FC236}">
                <a16:creationId xmlns:a16="http://schemas.microsoft.com/office/drawing/2014/main" id="{8E1984B2-FBB5-4ED3-94F3-26D42FBA1336}"/>
              </a:ext>
            </a:extLst>
          </p:cNvPr>
          <p:cNvSpPr/>
          <p:nvPr/>
        </p:nvSpPr>
        <p:spPr bwMode="auto">
          <a:xfrm>
            <a:off x="5405233" y="1163461"/>
            <a:ext cx="5047266" cy="817554"/>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lang="en-US" sz="1400" dirty="0">
                <a:solidFill>
                  <a:srgbClr val="000000"/>
                </a:solidFill>
                <a:latin typeface="Segoe UI Semibold" panose="020B0702040204020203" pitchFamily="34" charset="0"/>
                <a:cs typeface="Segoe UI Semibold" panose="020B0702040204020203" pitchFamily="34" charset="0"/>
              </a:rPr>
              <a:t>B</a:t>
            </a:r>
            <a:r>
              <a:rPr kumimoji="0" lang="en-US" sz="1400" b="0" i="0" u="none" strike="noStrike" kern="1200" cap="none" spc="0" normalizeH="0" baseline="0" noProof="0" dirty="0" err="1">
                <a:ln>
                  <a:noFill/>
                </a:ln>
                <a:solidFill>
                  <a:srgbClr val="000000"/>
                </a:solidFill>
                <a:effectLst/>
                <a:uLnTx/>
                <a:uFillTx/>
                <a:latin typeface="Segoe UI Semibold" panose="020B0702040204020203" pitchFamily="34" charset="0"/>
                <a:ea typeface="+mn-ea"/>
                <a:cs typeface="Segoe UI Semibold" panose="020B0702040204020203" pitchFamily="34" charset="0"/>
              </a:rPr>
              <a:t>indings</a:t>
            </a:r>
            <a:endParaRPr kumimoji="0" lang="en-US" sz="14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77FD437C-195D-4E6B-8F21-9C12848BFF48}"/>
              </a:ext>
            </a:extLst>
          </p:cNvPr>
          <p:cNvPicPr>
            <a:picLocks noChangeAspect="1"/>
          </p:cNvPicPr>
          <p:nvPr/>
        </p:nvPicPr>
        <p:blipFill>
          <a:blip r:embed="rId3"/>
          <a:stretch>
            <a:fillRect/>
          </a:stretch>
        </p:blipFill>
        <p:spPr>
          <a:xfrm>
            <a:off x="9148059" y="6245010"/>
            <a:ext cx="486480" cy="412165"/>
          </a:xfrm>
          <a:prstGeom prst="rect">
            <a:avLst/>
          </a:prstGeom>
        </p:spPr>
      </p:pic>
      <p:pic>
        <p:nvPicPr>
          <p:cNvPr id="7" name="Picture 6">
            <a:extLst>
              <a:ext uri="{FF2B5EF4-FFF2-40B4-BE49-F238E27FC236}">
                <a16:creationId xmlns:a16="http://schemas.microsoft.com/office/drawing/2014/main" id="{BA4FE5B3-170F-4B74-B386-94B37B25D7A9}"/>
              </a:ext>
            </a:extLst>
          </p:cNvPr>
          <p:cNvPicPr>
            <a:picLocks noChangeAspect="1"/>
          </p:cNvPicPr>
          <p:nvPr/>
        </p:nvPicPr>
        <p:blipFill>
          <a:blip r:embed="rId3"/>
          <a:stretch>
            <a:fillRect/>
          </a:stretch>
        </p:blipFill>
        <p:spPr>
          <a:xfrm>
            <a:off x="7817700" y="5327245"/>
            <a:ext cx="486480" cy="412165"/>
          </a:xfrm>
          <a:prstGeom prst="rect">
            <a:avLst/>
          </a:prstGeom>
        </p:spPr>
      </p:pic>
      <p:pic>
        <p:nvPicPr>
          <p:cNvPr id="8" name="Picture 7">
            <a:extLst>
              <a:ext uri="{FF2B5EF4-FFF2-40B4-BE49-F238E27FC236}">
                <a16:creationId xmlns:a16="http://schemas.microsoft.com/office/drawing/2014/main" id="{382AE4C4-B8EF-458B-B27F-00152EC17745}"/>
              </a:ext>
            </a:extLst>
          </p:cNvPr>
          <p:cNvPicPr>
            <a:picLocks noChangeAspect="1"/>
          </p:cNvPicPr>
          <p:nvPr/>
        </p:nvPicPr>
        <p:blipFill>
          <a:blip r:embed="rId4"/>
          <a:stretch>
            <a:fillRect/>
          </a:stretch>
        </p:blipFill>
        <p:spPr>
          <a:xfrm>
            <a:off x="6605972" y="5323241"/>
            <a:ext cx="367514" cy="332433"/>
          </a:xfrm>
          <a:prstGeom prst="rect">
            <a:avLst/>
          </a:prstGeom>
        </p:spPr>
      </p:pic>
      <p:sp>
        <p:nvSpPr>
          <p:cNvPr id="9" name="Rectangle 8">
            <a:extLst>
              <a:ext uri="{FF2B5EF4-FFF2-40B4-BE49-F238E27FC236}">
                <a16:creationId xmlns:a16="http://schemas.microsoft.com/office/drawing/2014/main" id="{A3E4DB44-92F0-4572-956F-75A48E0DA962}"/>
              </a:ext>
            </a:extLst>
          </p:cNvPr>
          <p:cNvSpPr/>
          <p:nvPr/>
        </p:nvSpPr>
        <p:spPr>
          <a:xfrm>
            <a:off x="4634571" y="1635202"/>
            <a:ext cx="739857" cy="304699"/>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Scanning for events</a:t>
            </a:r>
          </a:p>
        </p:txBody>
      </p:sp>
      <p:grpSp>
        <p:nvGrpSpPr>
          <p:cNvPr id="83" name="Group 82">
            <a:extLst>
              <a:ext uri="{FF2B5EF4-FFF2-40B4-BE49-F238E27FC236}">
                <a16:creationId xmlns:a16="http://schemas.microsoft.com/office/drawing/2014/main" id="{D9033EB9-728D-41E7-B4E1-D8A462B4A80C}"/>
              </a:ext>
            </a:extLst>
          </p:cNvPr>
          <p:cNvGrpSpPr/>
          <p:nvPr/>
        </p:nvGrpSpPr>
        <p:grpSpPr>
          <a:xfrm>
            <a:off x="4339530" y="1493303"/>
            <a:ext cx="7027321" cy="1523506"/>
            <a:chOff x="4087741" y="1495233"/>
            <a:chExt cx="6982525" cy="1140410"/>
          </a:xfrm>
        </p:grpSpPr>
        <p:grpSp>
          <p:nvGrpSpPr>
            <p:cNvPr id="16" name="Group 15">
              <a:extLst>
                <a:ext uri="{FF2B5EF4-FFF2-40B4-BE49-F238E27FC236}">
                  <a16:creationId xmlns:a16="http://schemas.microsoft.com/office/drawing/2014/main" id="{CE4475D9-9AC1-4AA2-AC9C-93133CF7FFF9}"/>
                </a:ext>
              </a:extLst>
            </p:cNvPr>
            <p:cNvGrpSpPr/>
            <p:nvPr/>
          </p:nvGrpSpPr>
          <p:grpSpPr>
            <a:xfrm flipV="1">
              <a:off x="4087741" y="1504718"/>
              <a:ext cx="1084334" cy="1130925"/>
              <a:chOff x="9651813" y="3641556"/>
              <a:chExt cx="968598" cy="1077888"/>
            </a:xfrm>
          </p:grpSpPr>
          <p:cxnSp>
            <p:nvCxnSpPr>
              <p:cNvPr id="20" name="Straight Arrow Connector 19">
                <a:extLst>
                  <a:ext uri="{FF2B5EF4-FFF2-40B4-BE49-F238E27FC236}">
                    <a16:creationId xmlns:a16="http://schemas.microsoft.com/office/drawing/2014/main" id="{25850D2E-A9E6-4BE2-B2A8-F28FC61292BB}"/>
                  </a:ext>
                </a:extLst>
              </p:cNvPr>
              <p:cNvCxnSpPr>
                <a:cxnSpLocks/>
              </p:cNvCxnSpPr>
              <p:nvPr/>
            </p:nvCxnSpPr>
            <p:spPr>
              <a:xfrm flipH="1">
                <a:off x="9678185" y="364155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F430D0-8366-4B81-866A-10F5EE3B9F07}"/>
                  </a:ext>
                </a:extLst>
              </p:cNvPr>
              <p:cNvCxnSpPr>
                <a:cxnSpLocks/>
              </p:cNvCxnSpPr>
              <p:nvPr/>
            </p:nvCxnSpPr>
            <p:spPr>
              <a:xfrm flipV="1">
                <a:off x="9651813" y="4708633"/>
                <a:ext cx="968598" cy="6051"/>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B9E6F1E-2FA1-4BFD-8353-B5D62A404AD9}"/>
                </a:ext>
              </a:extLst>
            </p:cNvPr>
            <p:cNvGrpSpPr/>
            <p:nvPr/>
          </p:nvGrpSpPr>
          <p:grpSpPr>
            <a:xfrm flipH="1" flipV="1">
              <a:off x="10182000" y="1495233"/>
              <a:ext cx="888266" cy="1135918"/>
              <a:chOff x="9680659" y="3645837"/>
              <a:chExt cx="943941" cy="1082647"/>
            </a:xfrm>
          </p:grpSpPr>
          <p:cxnSp>
            <p:nvCxnSpPr>
              <p:cNvPr id="18" name="Straight Arrow Connector 17">
                <a:extLst>
                  <a:ext uri="{FF2B5EF4-FFF2-40B4-BE49-F238E27FC236}">
                    <a16:creationId xmlns:a16="http://schemas.microsoft.com/office/drawing/2014/main" id="{8D05325F-9294-4D86-93F0-087F13419503}"/>
                  </a:ext>
                </a:extLst>
              </p:cNvPr>
              <p:cNvCxnSpPr>
                <a:cxnSpLocks/>
              </p:cNvCxnSpPr>
              <p:nvPr/>
            </p:nvCxnSpPr>
            <p:spPr>
              <a:xfrm>
                <a:off x="9680659" y="3645837"/>
                <a:ext cx="2033" cy="1082647"/>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C3C4BC-392B-42A0-9456-8241C75B6A04}"/>
                  </a:ext>
                </a:extLst>
              </p:cNvPr>
              <p:cNvCxnSpPr>
                <a:cxnSpLocks/>
              </p:cNvCxnSpPr>
              <p:nvPr/>
            </p:nvCxnSpPr>
            <p:spPr>
              <a:xfrm>
                <a:off x="9804482" y="4708633"/>
                <a:ext cx="820118"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grpSp>
        <p:nvGrpSpPr>
          <p:cNvPr id="82" name="Group 81">
            <a:extLst>
              <a:ext uri="{FF2B5EF4-FFF2-40B4-BE49-F238E27FC236}">
                <a16:creationId xmlns:a16="http://schemas.microsoft.com/office/drawing/2014/main" id="{FFE8B5D5-D244-48E3-8CC8-8619A0877464}"/>
              </a:ext>
            </a:extLst>
          </p:cNvPr>
          <p:cNvGrpSpPr/>
          <p:nvPr/>
        </p:nvGrpSpPr>
        <p:grpSpPr>
          <a:xfrm>
            <a:off x="4496647" y="4775771"/>
            <a:ext cx="6707475" cy="1704975"/>
            <a:chOff x="4246275" y="4352925"/>
            <a:chExt cx="6707475" cy="1704975"/>
          </a:xfrm>
        </p:grpSpPr>
        <p:cxnSp>
          <p:nvCxnSpPr>
            <p:cNvPr id="23" name="Straight Arrow Connector 22">
              <a:extLst>
                <a:ext uri="{FF2B5EF4-FFF2-40B4-BE49-F238E27FC236}">
                  <a16:creationId xmlns:a16="http://schemas.microsoft.com/office/drawing/2014/main" id="{CD95313A-8D5F-4AFB-8436-728A50E305BA}"/>
                </a:ext>
              </a:extLst>
            </p:cNvPr>
            <p:cNvCxnSpPr>
              <a:cxnSpLocks/>
            </p:cNvCxnSpPr>
            <p:nvPr/>
          </p:nvCxnSpPr>
          <p:spPr>
            <a:xfrm>
              <a:off x="4257503" y="4352925"/>
              <a:ext cx="0" cy="1704975"/>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F58D9C-7B85-4EA1-9E49-90C4E898634A}"/>
                </a:ext>
              </a:extLst>
            </p:cNvPr>
            <p:cNvCxnSpPr>
              <a:cxnSpLocks/>
            </p:cNvCxnSpPr>
            <p:nvPr/>
          </p:nvCxnSpPr>
          <p:spPr>
            <a:xfrm>
              <a:off x="4246275" y="6053774"/>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5D27C8-896E-4D67-8614-3A2EB1D099F5}"/>
                </a:ext>
              </a:extLst>
            </p:cNvPr>
            <p:cNvCxnSpPr>
              <a:cxnSpLocks/>
            </p:cNvCxnSpPr>
            <p:nvPr/>
          </p:nvCxnSpPr>
          <p:spPr>
            <a:xfrm>
              <a:off x="4246275"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48F81205-E2EC-4100-A7AA-CD2B14B31790}"/>
                </a:ext>
              </a:extLst>
            </p:cNvPr>
            <p:cNvGrpSpPr/>
            <p:nvPr/>
          </p:nvGrpSpPr>
          <p:grpSpPr>
            <a:xfrm>
              <a:off x="10209877" y="4352925"/>
              <a:ext cx="743873" cy="1692611"/>
              <a:chOff x="10209877" y="4352925"/>
              <a:chExt cx="929029" cy="1692611"/>
            </a:xfrm>
          </p:grpSpPr>
          <p:cxnSp>
            <p:nvCxnSpPr>
              <p:cNvPr id="25" name="Straight Arrow Connector 24">
                <a:extLst>
                  <a:ext uri="{FF2B5EF4-FFF2-40B4-BE49-F238E27FC236}">
                    <a16:creationId xmlns:a16="http://schemas.microsoft.com/office/drawing/2014/main" id="{D3E1A663-47E9-4AEB-85B2-47D991007D1A}"/>
                  </a:ext>
                </a:extLst>
              </p:cNvPr>
              <p:cNvCxnSpPr>
                <a:cxnSpLocks/>
              </p:cNvCxnSpPr>
              <p:nvPr/>
            </p:nvCxnSpPr>
            <p:spPr>
              <a:xfrm flipH="1">
                <a:off x="11127281" y="4352925"/>
                <a:ext cx="11625" cy="1692611"/>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401912A-5E0E-4B9B-BCD4-DCE04E030389}"/>
                  </a:ext>
                </a:extLst>
              </p:cNvPr>
              <p:cNvCxnSpPr>
                <a:cxnSpLocks/>
              </p:cNvCxnSpPr>
              <p:nvPr/>
            </p:nvCxnSpPr>
            <p:spPr>
              <a:xfrm flipH="1">
                <a:off x="10209877" y="6045536"/>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700521-F2FA-4521-B2BF-62D98C918336}"/>
                  </a:ext>
                </a:extLst>
              </p:cNvPr>
              <p:cNvCxnSpPr>
                <a:cxnSpLocks/>
              </p:cNvCxnSpPr>
              <p:nvPr/>
            </p:nvCxnSpPr>
            <p:spPr>
              <a:xfrm flipH="1">
                <a:off x="10209877" y="5157283"/>
                <a:ext cx="918171" cy="0"/>
              </a:xfrm>
              <a:prstGeom prst="straightConnector1">
                <a:avLst/>
              </a:prstGeom>
              <a:ln w="19050">
                <a:solidFill>
                  <a:schemeClr val="accent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CF455244-9E24-426C-8E86-01747361C9E3}"/>
              </a:ext>
            </a:extLst>
          </p:cNvPr>
          <p:cNvSpPr/>
          <p:nvPr/>
        </p:nvSpPr>
        <p:spPr>
          <a:xfrm>
            <a:off x="4616846" y="6193287"/>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Messaging</a:t>
            </a:r>
          </a:p>
        </p:txBody>
      </p:sp>
      <p:sp>
        <p:nvSpPr>
          <p:cNvPr id="30" name="Rectangle 29">
            <a:extLst>
              <a:ext uri="{FF2B5EF4-FFF2-40B4-BE49-F238E27FC236}">
                <a16:creationId xmlns:a16="http://schemas.microsoft.com/office/drawing/2014/main" id="{8C8F9B22-4CEA-4CAE-A225-02E78CDB02EF}"/>
              </a:ext>
            </a:extLst>
          </p:cNvPr>
          <p:cNvSpPr/>
          <p:nvPr/>
        </p:nvSpPr>
        <p:spPr>
          <a:xfrm>
            <a:off x="4616846" y="5174021"/>
            <a:ext cx="698410" cy="117597"/>
          </a:xfrm>
          <a:prstGeom prst="rect">
            <a:avLst/>
          </a:prstGeom>
          <a:noFill/>
        </p:spPr>
        <p:txBody>
          <a:bodyPr wrap="square" lIns="0" tIns="0" rIns="0" bIns="0">
            <a:no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Load and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78D4"/>
                </a:solidFill>
                <a:effectLst/>
                <a:uLnTx/>
                <a:uFillTx/>
                <a:latin typeface="Segoe UI"/>
                <a:ea typeface="+mn-ea"/>
                <a:cs typeface="Segoe UI" pitchFamily="34" charset="0"/>
              </a:rPr>
              <a:t>save state</a:t>
            </a:r>
          </a:p>
        </p:txBody>
      </p:sp>
      <p:sp>
        <p:nvSpPr>
          <p:cNvPr id="31" name="TextBox 30">
            <a:extLst>
              <a:ext uri="{FF2B5EF4-FFF2-40B4-BE49-F238E27FC236}">
                <a16:creationId xmlns:a16="http://schemas.microsoft.com/office/drawing/2014/main" id="{02AF344B-E170-4F7F-A4BC-3B93221CABCF}"/>
              </a:ext>
            </a:extLst>
          </p:cNvPr>
          <p:cNvSpPr txBox="1"/>
          <p:nvPr/>
        </p:nvSpPr>
        <p:spPr>
          <a:xfrm>
            <a:off x="9009479" y="1733691"/>
            <a:ext cx="52578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GCP pub/sub</a:t>
            </a:r>
          </a:p>
        </p:txBody>
      </p:sp>
      <p:sp>
        <p:nvSpPr>
          <p:cNvPr id="32" name="TextBox 31">
            <a:extLst>
              <a:ext uri="{FF2B5EF4-FFF2-40B4-BE49-F238E27FC236}">
                <a16:creationId xmlns:a16="http://schemas.microsoft.com/office/drawing/2014/main" id="{E48C2F38-E526-4E2E-9AD4-647107184385}"/>
              </a:ext>
            </a:extLst>
          </p:cNvPr>
          <p:cNvSpPr txBox="1"/>
          <p:nvPr/>
        </p:nvSpPr>
        <p:spPr>
          <a:xfrm>
            <a:off x="9707628" y="6358759"/>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33" name="TextBox 32">
            <a:extLst>
              <a:ext uri="{FF2B5EF4-FFF2-40B4-BE49-F238E27FC236}">
                <a16:creationId xmlns:a16="http://schemas.microsoft.com/office/drawing/2014/main" id="{00AE318D-3A42-4D24-96CD-57734B5112F0}"/>
              </a:ext>
            </a:extLst>
          </p:cNvPr>
          <p:cNvSpPr txBox="1"/>
          <p:nvPr/>
        </p:nvSpPr>
        <p:spPr>
          <a:xfrm>
            <a:off x="9707628" y="5447221"/>
            <a:ext cx="541238" cy="184666"/>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pic>
        <p:nvPicPr>
          <p:cNvPr id="34" name="Picture 33" descr="A close up of a box&#10;&#10;Description automatically generated">
            <a:extLst>
              <a:ext uri="{FF2B5EF4-FFF2-40B4-BE49-F238E27FC236}">
                <a16:creationId xmlns:a16="http://schemas.microsoft.com/office/drawing/2014/main" id="{4B4E5243-5AEC-4CD3-8333-7AE18FCF6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9407" y="1269841"/>
            <a:ext cx="419916" cy="454911"/>
          </a:xfrm>
          <a:prstGeom prst="rect">
            <a:avLst/>
          </a:prstGeom>
        </p:spPr>
      </p:pic>
      <p:pic>
        <p:nvPicPr>
          <p:cNvPr id="35" name="Picture 34">
            <a:extLst>
              <a:ext uri="{FF2B5EF4-FFF2-40B4-BE49-F238E27FC236}">
                <a16:creationId xmlns:a16="http://schemas.microsoft.com/office/drawing/2014/main" id="{6A2C2DC4-2DC3-4573-8D9E-E8CE27ED207E}"/>
              </a:ext>
            </a:extLst>
          </p:cNvPr>
          <p:cNvPicPr>
            <a:picLocks noChangeAspect="1"/>
          </p:cNvPicPr>
          <p:nvPr/>
        </p:nvPicPr>
        <p:blipFill>
          <a:blip r:embed="rId6"/>
          <a:stretch>
            <a:fillRect/>
          </a:stretch>
        </p:blipFill>
        <p:spPr>
          <a:xfrm>
            <a:off x="9051132" y="1303111"/>
            <a:ext cx="442479" cy="442479"/>
          </a:xfrm>
          <a:prstGeom prst="rect">
            <a:avLst/>
          </a:prstGeom>
        </p:spPr>
      </p:pic>
      <p:sp>
        <p:nvSpPr>
          <p:cNvPr id="36" name="TextBox 35">
            <a:extLst>
              <a:ext uri="{FF2B5EF4-FFF2-40B4-BE49-F238E27FC236}">
                <a16:creationId xmlns:a16="http://schemas.microsoft.com/office/drawing/2014/main" id="{25483B7D-5DCF-4C02-9552-CA6438D28242}"/>
              </a:ext>
            </a:extLst>
          </p:cNvPr>
          <p:cNvSpPr txBox="1"/>
          <p:nvPr/>
        </p:nvSpPr>
        <p:spPr>
          <a:xfrm>
            <a:off x="8451012" y="1733691"/>
            <a:ext cx="376706"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AWS SQS</a:t>
            </a:r>
          </a:p>
        </p:txBody>
      </p:sp>
      <p:sp>
        <p:nvSpPr>
          <p:cNvPr id="37" name="TextBox 36">
            <a:extLst>
              <a:ext uri="{FF2B5EF4-FFF2-40B4-BE49-F238E27FC236}">
                <a16:creationId xmlns:a16="http://schemas.microsoft.com/office/drawing/2014/main" id="{8F4B0569-BCEB-456B-B251-76B20348C308}"/>
              </a:ext>
            </a:extLst>
          </p:cNvPr>
          <p:cNvSpPr txBox="1"/>
          <p:nvPr/>
        </p:nvSpPr>
        <p:spPr>
          <a:xfrm>
            <a:off x="7284158" y="1733691"/>
            <a:ext cx="408765"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EventHub</a:t>
            </a:r>
          </a:p>
        </p:txBody>
      </p:sp>
      <p:sp>
        <p:nvSpPr>
          <p:cNvPr id="38" name="TextBox 37">
            <a:extLst>
              <a:ext uri="{FF2B5EF4-FFF2-40B4-BE49-F238E27FC236}">
                <a16:creationId xmlns:a16="http://schemas.microsoft.com/office/drawing/2014/main" id="{A02A3434-C371-4436-A24D-15BD1C30441C}"/>
              </a:ext>
            </a:extLst>
          </p:cNvPr>
          <p:cNvSpPr txBox="1"/>
          <p:nvPr/>
        </p:nvSpPr>
        <p:spPr>
          <a:xfrm>
            <a:off x="7939370" y="1733691"/>
            <a:ext cx="214802"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Kafka</a:t>
            </a:r>
          </a:p>
        </p:txBody>
      </p:sp>
      <p:pic>
        <p:nvPicPr>
          <p:cNvPr id="39" name="Picture 38" descr="A close up of a logo&#10;&#10;Description automatically generated">
            <a:extLst>
              <a:ext uri="{FF2B5EF4-FFF2-40B4-BE49-F238E27FC236}">
                <a16:creationId xmlns:a16="http://schemas.microsoft.com/office/drawing/2014/main" id="{EADAE8C5-DB57-476A-BA24-AEE3A85885E2}"/>
              </a:ext>
            </a:extLst>
          </p:cNvPr>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941391" y="1341508"/>
            <a:ext cx="210761" cy="342135"/>
          </a:xfrm>
          <a:prstGeom prst="rect">
            <a:avLst/>
          </a:prstGeom>
        </p:spPr>
      </p:pic>
      <p:sp>
        <p:nvSpPr>
          <p:cNvPr id="40" name="TextBox 39">
            <a:extLst>
              <a:ext uri="{FF2B5EF4-FFF2-40B4-BE49-F238E27FC236}">
                <a16:creationId xmlns:a16="http://schemas.microsoft.com/office/drawing/2014/main" id="{EE80FEF5-B59D-4C6A-8A88-86B716280E6E}"/>
              </a:ext>
            </a:extLst>
          </p:cNvPr>
          <p:cNvSpPr txBox="1"/>
          <p:nvPr/>
        </p:nvSpPr>
        <p:spPr>
          <a:xfrm>
            <a:off x="9709464" y="1460263"/>
            <a:ext cx="54123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…others</a:t>
            </a:r>
          </a:p>
        </p:txBody>
      </p:sp>
      <p:sp>
        <p:nvSpPr>
          <p:cNvPr id="41" name="TextBox 40">
            <a:extLst>
              <a:ext uri="{FF2B5EF4-FFF2-40B4-BE49-F238E27FC236}">
                <a16:creationId xmlns:a16="http://schemas.microsoft.com/office/drawing/2014/main" id="{C8A9C9E3-E4AC-4BB3-A049-5E19A1B05370}"/>
              </a:ext>
            </a:extLst>
          </p:cNvPr>
          <p:cNvSpPr txBox="1"/>
          <p:nvPr/>
        </p:nvSpPr>
        <p:spPr>
          <a:xfrm>
            <a:off x="7199746" y="5667363"/>
            <a:ext cx="577588" cy="10772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CosmosDB</a:t>
            </a:r>
            <a:endPar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42" name="TextBox 41">
            <a:extLst>
              <a:ext uri="{FF2B5EF4-FFF2-40B4-BE49-F238E27FC236}">
                <a16:creationId xmlns:a16="http://schemas.microsoft.com/office/drawing/2014/main" id="{CC46EF9F-ECB1-4DFC-B8A5-888D9A80DD03}"/>
              </a:ext>
            </a:extLst>
          </p:cNvPr>
          <p:cNvSpPr txBox="1"/>
          <p:nvPr/>
        </p:nvSpPr>
        <p:spPr>
          <a:xfrm>
            <a:off x="6410344" y="5667363"/>
            <a:ext cx="758770" cy="107722"/>
          </a:xfrm>
          <a:prstGeom prst="rect">
            <a:avLst/>
          </a:prstGeom>
          <a:noFill/>
        </p:spPr>
        <p:txBody>
          <a:bodyPr wrap="square" lIns="0" tIns="0" rIns="0" bIns="0" rtlCol="0">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AWS DynamoDB</a:t>
            </a:r>
          </a:p>
        </p:txBody>
      </p:sp>
      <p:pic>
        <p:nvPicPr>
          <p:cNvPr id="49" name="Graphic 48">
            <a:extLst>
              <a:ext uri="{FF2B5EF4-FFF2-40B4-BE49-F238E27FC236}">
                <a16:creationId xmlns:a16="http://schemas.microsoft.com/office/drawing/2014/main" id="{F1728CA2-D2F5-428A-82FE-859EAFEAAD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15169" y="1359847"/>
            <a:ext cx="332652" cy="332652"/>
          </a:xfrm>
          <a:prstGeom prst="rect">
            <a:avLst/>
          </a:prstGeom>
        </p:spPr>
      </p:pic>
      <p:pic>
        <p:nvPicPr>
          <p:cNvPr id="53" name="Graphic 52">
            <a:extLst>
              <a:ext uri="{FF2B5EF4-FFF2-40B4-BE49-F238E27FC236}">
                <a16:creationId xmlns:a16="http://schemas.microsoft.com/office/drawing/2014/main" id="{8CF102F8-C4B8-4333-9725-F52F4665B7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74660" y="5320590"/>
            <a:ext cx="330190" cy="330190"/>
          </a:xfrm>
          <a:prstGeom prst="rect">
            <a:avLst/>
          </a:prstGeom>
        </p:spPr>
      </p:pic>
      <p:sp>
        <p:nvSpPr>
          <p:cNvPr id="66" name="Rectangle 65">
            <a:extLst>
              <a:ext uri="{FF2B5EF4-FFF2-40B4-BE49-F238E27FC236}">
                <a16:creationId xmlns:a16="http://schemas.microsoft.com/office/drawing/2014/main" id="{9C320685-B7C8-4DD0-AA16-0D3F1ACCDE2E}"/>
              </a:ext>
            </a:extLst>
          </p:cNvPr>
          <p:cNvSpPr/>
          <p:nvPr/>
        </p:nvSpPr>
        <p:spPr>
          <a:xfrm>
            <a:off x="5598654" y="1636735"/>
            <a:ext cx="682879" cy="127784"/>
          </a:xfrm>
          <a:prstGeom prst="rect">
            <a:avLst/>
          </a:prstGeom>
        </p:spPr>
        <p:txBody>
          <a:bodyPr wrap="none" lIns="0" tIns="0" rIns="0" b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Input/output</a:t>
            </a:r>
          </a:p>
        </p:txBody>
      </p:sp>
      <p:pic>
        <p:nvPicPr>
          <p:cNvPr id="69" name="Picture 2" descr="Image result for rabbitmq logo">
            <a:extLst>
              <a:ext uri="{FF2B5EF4-FFF2-40B4-BE49-F238E27FC236}">
                <a16:creationId xmlns:a16="http://schemas.microsoft.com/office/drawing/2014/main" id="{8A387AE3-6E15-4DBA-82DC-B9D1C4855F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4387" y="6369654"/>
            <a:ext cx="847130" cy="1737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See the source image">
            <a:extLst>
              <a:ext uri="{FF2B5EF4-FFF2-40B4-BE49-F238E27FC236}">
                <a16:creationId xmlns:a16="http://schemas.microsoft.com/office/drawing/2014/main" id="{C53CFE0F-0975-4EEF-8454-A2ABE14CF6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8549" y="6302349"/>
            <a:ext cx="345707" cy="34570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Service Bus Logo">
            <a:extLst>
              <a:ext uri="{FF2B5EF4-FFF2-40B4-BE49-F238E27FC236}">
                <a16:creationId xmlns:a16="http://schemas.microsoft.com/office/drawing/2014/main" id="{6D62A17A-AD4D-48B5-811B-41661D1D82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08776" y="6282035"/>
            <a:ext cx="292273" cy="297255"/>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15DB39A-98EF-476E-9A62-D3D5DDFF71C6}"/>
              </a:ext>
            </a:extLst>
          </p:cNvPr>
          <p:cNvSpPr txBox="1"/>
          <p:nvPr/>
        </p:nvSpPr>
        <p:spPr>
          <a:xfrm>
            <a:off x="8663476" y="6586412"/>
            <a:ext cx="444031" cy="107722"/>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Service Bus</a:t>
            </a:r>
          </a:p>
        </p:txBody>
      </p:sp>
      <p:pic>
        <p:nvPicPr>
          <p:cNvPr id="73" name="Picture 12" descr="Image result for Cassandra Logo">
            <a:extLst>
              <a:ext uri="{FF2B5EF4-FFF2-40B4-BE49-F238E27FC236}">
                <a16:creationId xmlns:a16="http://schemas.microsoft.com/office/drawing/2014/main" id="{9D9E7975-8A4E-4631-93B9-5C90FDF628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15472" y="5365665"/>
            <a:ext cx="351824" cy="322421"/>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252D4B5A-CCA7-4C6D-8C41-2C4BB3543677}"/>
              </a:ext>
            </a:extLst>
          </p:cNvPr>
          <p:cNvSpPr/>
          <p:nvPr/>
        </p:nvSpPr>
        <p:spPr>
          <a:xfrm>
            <a:off x="269663" y="434510"/>
            <a:ext cx="8159745" cy="1074140"/>
          </a:xfrm>
          <a:custGeom>
            <a:avLst/>
            <a:gdLst>
              <a:gd name="connsiteX0" fmla="*/ 0 w 4732020"/>
              <a:gd name="connsiteY0" fmla="*/ 0 h 1164569"/>
              <a:gd name="connsiteX1" fmla="*/ 4732020 w 4732020"/>
              <a:gd name="connsiteY1" fmla="*/ 0 h 1164569"/>
              <a:gd name="connsiteX2" fmla="*/ 4732020 w 4732020"/>
              <a:gd name="connsiteY2" fmla="*/ 1164569 h 1164569"/>
              <a:gd name="connsiteX3" fmla="*/ 0 w 4732020"/>
              <a:gd name="connsiteY3" fmla="*/ 1164569 h 1164569"/>
              <a:gd name="connsiteX4" fmla="*/ 0 w 4732020"/>
              <a:gd name="connsiteY4" fmla="*/ 0 h 11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020" h="1164569">
                <a:moveTo>
                  <a:pt x="0" y="0"/>
                </a:moveTo>
                <a:lnTo>
                  <a:pt x="4732020" y="0"/>
                </a:lnTo>
                <a:lnTo>
                  <a:pt x="4732020" y="1164569"/>
                </a:lnTo>
                <a:lnTo>
                  <a:pt x="0" y="11645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0" indent="0" algn="l" defTabSz="1422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Semibold"/>
                <a:ea typeface="+mn-ea"/>
                <a:cs typeface="+mn-cs"/>
              </a:rPr>
              <a:t>Sidecars </a:t>
            </a:r>
            <a:r>
              <a:rPr kumimoji="0" lang="zh-CN" altLang="en-US" sz="3600" b="0" i="0" u="none" strike="noStrike" kern="1200" cap="none" spc="0" normalizeH="0" baseline="0" noProof="0" dirty="0">
                <a:ln>
                  <a:noFill/>
                </a:ln>
                <a:solidFill>
                  <a:srgbClr val="000000"/>
                </a:solidFill>
                <a:effectLst/>
                <a:uLnTx/>
                <a:uFillTx/>
                <a:latin typeface="Segoe UI Semibold"/>
                <a:ea typeface="+mn-ea"/>
                <a:cs typeface="+mn-cs"/>
              </a:rPr>
              <a:t>和</a:t>
            </a:r>
            <a:r>
              <a:rPr kumimoji="0" lang="en-US" sz="3600" b="0" i="0" u="none" strike="noStrike" kern="1200" cap="none" spc="0" normalizeH="0" noProof="0" dirty="0">
                <a:ln>
                  <a:noFill/>
                </a:ln>
                <a:solidFill>
                  <a:srgbClr val="000000"/>
                </a:solidFill>
                <a:effectLst/>
                <a:uLnTx/>
                <a:uFillTx/>
                <a:latin typeface="Segoe UI Semibold"/>
                <a:ea typeface="+mn-ea"/>
                <a:cs typeface="+mn-cs"/>
              </a:rPr>
              <a:t> </a:t>
            </a:r>
          </a:p>
          <a:p>
            <a:pPr marL="0" marR="0" lvl="0" indent="0" algn="l" defTabSz="1422400" rtl="0" eaLnBrk="1" fontAlgn="auto" latinLnBrk="0" hangingPunct="1">
              <a:lnSpc>
                <a:spcPct val="90000"/>
              </a:lnSpc>
              <a:spcBef>
                <a:spcPct val="0"/>
              </a:spcBef>
              <a:spcAft>
                <a:spcPts val="600"/>
              </a:spcAft>
              <a:buClrTx/>
              <a:buSzTx/>
              <a:buFontTx/>
              <a:buNone/>
              <a:tabLst/>
              <a:defRPr/>
            </a:pPr>
            <a:r>
              <a:rPr lang="en-US" sz="3600" dirty="0">
                <a:solidFill>
                  <a:srgbClr val="000000"/>
                </a:solidFill>
                <a:latin typeface="Segoe UI Semibold"/>
              </a:rPr>
              <a:t>components</a:t>
            </a:r>
            <a:endParaRPr kumimoji="0" lang="en-US" sz="3600" b="0" i="0" u="none" strike="noStrike" kern="1200" cap="none" spc="0" normalizeH="0" baseline="0" noProof="0" dirty="0">
              <a:ln>
                <a:noFill/>
              </a:ln>
              <a:solidFill>
                <a:srgbClr val="000000"/>
              </a:solidFill>
              <a:effectLst/>
              <a:uLnTx/>
              <a:uFillTx/>
              <a:latin typeface="Segoe UI Semibold"/>
              <a:ea typeface="+mn-ea"/>
              <a:cs typeface="+mn-cs"/>
            </a:endParaRPr>
          </a:p>
        </p:txBody>
      </p:sp>
      <p:grpSp>
        <p:nvGrpSpPr>
          <p:cNvPr id="61" name="Group 60">
            <a:extLst>
              <a:ext uri="{FF2B5EF4-FFF2-40B4-BE49-F238E27FC236}">
                <a16:creationId xmlns:a16="http://schemas.microsoft.com/office/drawing/2014/main" id="{61AEEFD4-E4A0-1548-B9A6-5A5047CC4041}"/>
              </a:ext>
            </a:extLst>
          </p:cNvPr>
          <p:cNvGrpSpPr/>
          <p:nvPr/>
        </p:nvGrpSpPr>
        <p:grpSpPr>
          <a:xfrm>
            <a:off x="834572" y="2137629"/>
            <a:ext cx="11022583" cy="2816560"/>
            <a:chOff x="834572" y="2137629"/>
            <a:chExt cx="11022583" cy="2816560"/>
          </a:xfrm>
        </p:grpSpPr>
        <p:sp>
          <p:nvSpPr>
            <p:cNvPr id="10" name="Rectangle 9">
              <a:extLst>
                <a:ext uri="{FF2B5EF4-FFF2-40B4-BE49-F238E27FC236}">
                  <a16:creationId xmlns:a16="http://schemas.microsoft.com/office/drawing/2014/main" id="{D4C08D80-F694-4A7B-9FE4-42A957F6D60C}"/>
                </a:ext>
              </a:extLst>
            </p:cNvPr>
            <p:cNvSpPr/>
            <p:nvPr/>
          </p:nvSpPr>
          <p:spPr bwMode="auto">
            <a:xfrm>
              <a:off x="834572" y="2137629"/>
              <a:ext cx="11022583" cy="2816560"/>
            </a:xfrm>
            <a:prstGeom prst="rect">
              <a:avLst/>
            </a:prstGeom>
            <a:solidFill>
              <a:schemeClr val="bg1"/>
            </a:solidFill>
            <a:ln>
              <a:noFill/>
              <a:headEnd type="none" w="med" len="med"/>
              <a:tailEnd type="none" w="med" len="med"/>
            </a:ln>
            <a:effectLst>
              <a:outerShdw blurRad="152400" sx="102000" sy="1020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Semibold"/>
                <a:ea typeface="+mn-ea"/>
                <a:cs typeface="Segoe UI" pitchFamily="34" charset="0"/>
              </a:endParaRPr>
            </a:p>
          </p:txBody>
        </p:sp>
        <p:sp>
          <p:nvSpPr>
            <p:cNvPr id="11" name="Rectangle 10">
              <a:extLst>
                <a:ext uri="{FF2B5EF4-FFF2-40B4-BE49-F238E27FC236}">
                  <a16:creationId xmlns:a16="http://schemas.microsoft.com/office/drawing/2014/main" id="{6BFF64D8-AF49-40CC-828D-ED480B0832BB}"/>
                </a:ext>
              </a:extLst>
            </p:cNvPr>
            <p:cNvSpPr/>
            <p:nvPr/>
          </p:nvSpPr>
          <p:spPr>
            <a:xfrm>
              <a:off x="8603162" y="3493368"/>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2" name="Straight Arrow Connector 11">
              <a:extLst>
                <a:ext uri="{FF2B5EF4-FFF2-40B4-BE49-F238E27FC236}">
                  <a16:creationId xmlns:a16="http://schemas.microsoft.com/office/drawing/2014/main" id="{D36D6F26-C0BE-454B-96D9-206E5C4ECBB1}"/>
                </a:ext>
              </a:extLst>
            </p:cNvPr>
            <p:cNvCxnSpPr>
              <a:cxnSpLocks/>
            </p:cNvCxnSpPr>
            <p:nvPr/>
          </p:nvCxnSpPr>
          <p:spPr>
            <a:xfrm>
              <a:off x="8576857" y="3891635"/>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3227B-BA9B-4273-BCD8-613D8D62AE3E}"/>
                </a:ext>
              </a:extLst>
            </p:cNvPr>
            <p:cNvSpPr/>
            <p:nvPr/>
          </p:nvSpPr>
          <p:spPr>
            <a:xfrm>
              <a:off x="3055621" y="3218753"/>
              <a:ext cx="1043502" cy="338554"/>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Dapr API</a:t>
              </a:r>
            </a:p>
          </p:txBody>
        </p:sp>
        <p:cxnSp>
          <p:nvCxnSpPr>
            <p:cNvPr id="14" name="Straight Arrow Connector 13">
              <a:extLst>
                <a:ext uri="{FF2B5EF4-FFF2-40B4-BE49-F238E27FC236}">
                  <a16:creationId xmlns:a16="http://schemas.microsoft.com/office/drawing/2014/main" id="{2120D49E-AB49-4DFD-AB34-2724E47EC851}"/>
                </a:ext>
              </a:extLst>
            </p:cNvPr>
            <p:cNvCxnSpPr>
              <a:cxnSpLocks/>
            </p:cNvCxnSpPr>
            <p:nvPr/>
          </p:nvCxnSpPr>
          <p:spPr>
            <a:xfrm>
              <a:off x="3029316" y="3617020"/>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Rounded Rectangle 5">
              <a:extLst>
                <a:ext uri="{FF2B5EF4-FFF2-40B4-BE49-F238E27FC236}">
                  <a16:creationId xmlns:a16="http://schemas.microsoft.com/office/drawing/2014/main" id="{389633E0-C96B-4D2B-8C78-959E5A759869}"/>
                </a:ext>
              </a:extLst>
            </p:cNvPr>
            <p:cNvSpPr/>
            <p:nvPr/>
          </p:nvSpPr>
          <p:spPr bwMode="auto">
            <a:xfrm>
              <a:off x="4221096" y="3063483"/>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Semibold"/>
                <a:ea typeface="+mn-ea"/>
                <a:cs typeface="+mn-cs"/>
              </a:endParaRPr>
            </a:p>
          </p:txBody>
        </p:sp>
        <p:sp>
          <p:nvSpPr>
            <p:cNvPr id="47" name="Rounded Rectangle 5">
              <a:extLst>
                <a:ext uri="{FF2B5EF4-FFF2-40B4-BE49-F238E27FC236}">
                  <a16:creationId xmlns:a16="http://schemas.microsoft.com/office/drawing/2014/main" id="{90285227-345B-44E5-BE50-2BB60FC9B68C}"/>
                </a:ext>
              </a:extLst>
            </p:cNvPr>
            <p:cNvSpPr/>
            <p:nvPr/>
          </p:nvSpPr>
          <p:spPr bwMode="auto">
            <a:xfrm>
              <a:off x="9830638" y="3089529"/>
              <a:ext cx="1675585" cy="1672483"/>
            </a:xfrm>
            <a:prstGeom prst="rect">
              <a:avLst/>
            </a:prstGeom>
            <a:solidFill>
              <a:schemeClr val="bg1"/>
            </a:solidFill>
            <a:ln>
              <a:noFill/>
            </a:ln>
            <a:effectLst>
              <a:outerShdw blurRad="152400" sx="102000" sy="102000" algn="ctr" rotWithShape="0">
                <a:prstClr val="black">
                  <a:alpha val="5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Semibold"/>
                <a:ea typeface="+mn-ea"/>
                <a:cs typeface="+mn-cs"/>
              </a:endParaRPr>
            </a:p>
          </p:txBody>
        </p:sp>
        <p:grpSp>
          <p:nvGrpSpPr>
            <p:cNvPr id="50" name="Group 49">
              <a:extLst>
                <a:ext uri="{FF2B5EF4-FFF2-40B4-BE49-F238E27FC236}">
                  <a16:creationId xmlns:a16="http://schemas.microsoft.com/office/drawing/2014/main" id="{BED798C7-5F43-471B-B5FC-1E36A47339A7}"/>
                </a:ext>
              </a:extLst>
            </p:cNvPr>
            <p:cNvGrpSpPr/>
            <p:nvPr/>
          </p:nvGrpSpPr>
          <p:grpSpPr>
            <a:xfrm>
              <a:off x="6719928"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1" name="Rounded Rectangle 5">
                <a:extLst>
                  <a:ext uri="{FF2B5EF4-FFF2-40B4-BE49-F238E27FC236}">
                    <a16:creationId xmlns:a16="http://schemas.microsoft.com/office/drawing/2014/main" id="{DD77DEF4-73C2-4A7E-ABE7-1522B9FE4AED}"/>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B</a:t>
                </a:r>
              </a:p>
            </p:txBody>
          </p:sp>
          <p:pic>
            <p:nvPicPr>
              <p:cNvPr id="52" name="Graphic 51">
                <a:extLst>
                  <a:ext uri="{FF2B5EF4-FFF2-40B4-BE49-F238E27FC236}">
                    <a16:creationId xmlns:a16="http://schemas.microsoft.com/office/drawing/2014/main" id="{B5C71794-E32E-4F90-80ED-1CE15FAA6D94}"/>
                  </a:ext>
                </a:extLst>
              </p:cNvPr>
              <p:cNvPicPr>
                <a:picLocks noChangeAspect="1"/>
              </p:cNvPicPr>
              <p:nvPr/>
            </p:nvPicPr>
            <p:blipFill>
              <a:blip r:embed="rId16"/>
              <a:srcRect/>
              <a:stretch/>
            </p:blipFill>
            <p:spPr>
              <a:xfrm>
                <a:off x="7078652" y="3303432"/>
                <a:ext cx="519168" cy="310059"/>
              </a:xfrm>
              <a:prstGeom prst="rect">
                <a:avLst/>
              </a:prstGeom>
              <a:grpFill/>
            </p:spPr>
          </p:pic>
        </p:grpSp>
        <p:grpSp>
          <p:nvGrpSpPr>
            <p:cNvPr id="54" name="Group 53">
              <a:extLst>
                <a:ext uri="{FF2B5EF4-FFF2-40B4-BE49-F238E27FC236}">
                  <a16:creationId xmlns:a16="http://schemas.microsoft.com/office/drawing/2014/main" id="{F5F08E53-3273-4004-B556-A81353DED661}"/>
                </a:ext>
              </a:extLst>
            </p:cNvPr>
            <p:cNvGrpSpPr/>
            <p:nvPr/>
          </p:nvGrpSpPr>
          <p:grpSpPr>
            <a:xfrm>
              <a:off x="1146082" y="3024564"/>
              <a:ext cx="1737360" cy="1734143"/>
              <a:chOff x="6469556" y="2935093"/>
              <a:chExt cx="1737360" cy="1734143"/>
            </a:xfrm>
            <a:solidFill>
              <a:schemeClr val="accent6">
                <a:lumMod val="20000"/>
                <a:lumOff val="80000"/>
              </a:schemeClr>
            </a:solidFill>
            <a:effectLst>
              <a:outerShdw blurRad="317500" sx="102000" sy="102000" algn="ctr" rotWithShape="0">
                <a:schemeClr val="accent6">
                  <a:alpha val="20000"/>
                </a:schemeClr>
              </a:outerShdw>
            </a:effectLst>
          </p:grpSpPr>
          <p:sp>
            <p:nvSpPr>
              <p:cNvPr id="55" name="Rounded Rectangle 5">
                <a:extLst>
                  <a:ext uri="{FF2B5EF4-FFF2-40B4-BE49-F238E27FC236}">
                    <a16:creationId xmlns:a16="http://schemas.microsoft.com/office/drawing/2014/main" id="{9A276B59-64FE-40FA-B6F2-328B6D6746D0}"/>
                  </a:ext>
                </a:extLst>
              </p:cNvPr>
              <p:cNvSpPr/>
              <p:nvPr/>
            </p:nvSpPr>
            <p:spPr bwMode="auto">
              <a:xfrm>
                <a:off x="6469556" y="2935093"/>
                <a:ext cx="1737360" cy="1734143"/>
              </a:xfrm>
              <a:prstGeom prst="rect">
                <a:avLst/>
              </a:prstGeom>
              <a:grp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54864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Service</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code A</a:t>
                </a:r>
              </a:p>
            </p:txBody>
          </p:sp>
          <p:pic>
            <p:nvPicPr>
              <p:cNvPr id="56" name="Graphic 55">
                <a:extLst>
                  <a:ext uri="{FF2B5EF4-FFF2-40B4-BE49-F238E27FC236}">
                    <a16:creationId xmlns:a16="http://schemas.microsoft.com/office/drawing/2014/main" id="{F1E81F56-E909-4270-B891-92FC68B4ECDF}"/>
                  </a:ext>
                </a:extLst>
              </p:cNvPr>
              <p:cNvPicPr>
                <a:picLocks noChangeAspect="1"/>
              </p:cNvPicPr>
              <p:nvPr/>
            </p:nvPicPr>
            <p:blipFill>
              <a:blip r:embed="rId16"/>
              <a:srcRect/>
              <a:stretch/>
            </p:blipFill>
            <p:spPr>
              <a:xfrm>
                <a:off x="7078652" y="3303432"/>
                <a:ext cx="519168" cy="310059"/>
              </a:xfrm>
              <a:prstGeom prst="rect">
                <a:avLst/>
              </a:prstGeom>
              <a:grpFill/>
            </p:spPr>
          </p:pic>
        </p:grpSp>
        <p:pic>
          <p:nvPicPr>
            <p:cNvPr id="79" name="Graphic 78">
              <a:extLst>
                <a:ext uri="{FF2B5EF4-FFF2-40B4-BE49-F238E27FC236}">
                  <a16:creationId xmlns:a16="http://schemas.microsoft.com/office/drawing/2014/main" id="{5E00094E-8B24-41A1-A727-A2B1D082AFF5}"/>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4618661" y="3521614"/>
              <a:ext cx="880453" cy="685677"/>
            </a:xfrm>
            <a:prstGeom prst="rect">
              <a:avLst/>
            </a:prstGeom>
          </p:spPr>
        </p:pic>
        <p:pic>
          <p:nvPicPr>
            <p:cNvPr id="80" name="Graphic 79">
              <a:extLst>
                <a:ext uri="{FF2B5EF4-FFF2-40B4-BE49-F238E27FC236}">
                  <a16:creationId xmlns:a16="http://schemas.microsoft.com/office/drawing/2014/main" id="{DA225AA3-F9EC-4E21-8DC3-2C4DF4259997}"/>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9333" t="18330" r="9333" b="18330"/>
            <a:stretch/>
          </p:blipFill>
          <p:spPr>
            <a:xfrm>
              <a:off x="10228204" y="3582932"/>
              <a:ext cx="880453" cy="685677"/>
            </a:xfrm>
            <a:prstGeom prst="rect">
              <a:avLst/>
            </a:prstGeom>
          </p:spPr>
        </p:pic>
        <p:sp>
          <p:nvSpPr>
            <p:cNvPr id="2" name="Rectangle 1">
              <a:extLst>
                <a:ext uri="{FF2B5EF4-FFF2-40B4-BE49-F238E27FC236}">
                  <a16:creationId xmlns:a16="http://schemas.microsoft.com/office/drawing/2014/main" id="{6A9DB971-463C-4429-B293-E5B4861032B4}"/>
                </a:ext>
              </a:extLst>
            </p:cNvPr>
            <p:cNvSpPr/>
            <p:nvPr/>
          </p:nvSpPr>
          <p:spPr>
            <a:xfrm>
              <a:off x="1057707" y="2532547"/>
              <a:ext cx="1386918" cy="369332"/>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Semibold"/>
                  <a:ea typeface="+mn-ea"/>
                  <a:cs typeface="Segoe UI" pitchFamily="34" charset="0"/>
                </a:rPr>
                <a:t>Application</a:t>
              </a:r>
            </a:p>
          </p:txBody>
        </p:sp>
        <p:sp>
          <p:nvSpPr>
            <p:cNvPr id="64" name="Rectangle 63">
              <a:extLst>
                <a:ext uri="{FF2B5EF4-FFF2-40B4-BE49-F238E27FC236}">
                  <a16:creationId xmlns:a16="http://schemas.microsoft.com/office/drawing/2014/main" id="{1823BABD-60F7-43BA-8AB1-69B286D2E0DF}"/>
                </a:ext>
              </a:extLst>
            </p:cNvPr>
            <p:cNvSpPr/>
            <p:nvPr/>
          </p:nvSpPr>
          <p:spPr>
            <a:xfrm>
              <a:off x="4597961"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sp>
          <p:nvSpPr>
            <p:cNvPr id="65" name="Rectangle 64">
              <a:extLst>
                <a:ext uri="{FF2B5EF4-FFF2-40B4-BE49-F238E27FC236}">
                  <a16:creationId xmlns:a16="http://schemas.microsoft.com/office/drawing/2014/main" id="{5A40FFD1-B487-456A-A914-99C4CD621AB1}"/>
                </a:ext>
              </a:extLst>
            </p:cNvPr>
            <p:cNvSpPr/>
            <p:nvPr/>
          </p:nvSpPr>
          <p:spPr>
            <a:xfrm>
              <a:off x="10275269" y="4350765"/>
              <a:ext cx="921854" cy="138499"/>
            </a:xfrm>
            <a:prstGeom prst="rect">
              <a:avLst/>
            </a:prstGeom>
            <a:noFill/>
            <a:ln>
              <a:noFill/>
            </a:ln>
          </p:spPr>
          <p:txBody>
            <a:bodyPr wrap="square" lIns="0" tIns="0" rIns="0" bIns="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0" normalizeH="0" baseline="0" noProof="0">
                  <a:ln>
                    <a:noFill/>
                  </a:ln>
                  <a:solidFill>
                    <a:srgbClr val="0D2192"/>
                  </a:solidFill>
                  <a:effectLst/>
                  <a:uLnTx/>
                  <a:uFillTx/>
                  <a:latin typeface="Segoe UI"/>
                  <a:ea typeface="+mn-ea"/>
                  <a:cs typeface="Segoe UI" pitchFamily="34" charset="0"/>
                </a:rPr>
                <a:t>Sidecar</a:t>
              </a:r>
            </a:p>
          </p:txBody>
        </p:sp>
        <p:cxnSp>
          <p:nvCxnSpPr>
            <p:cNvPr id="67" name="Straight Arrow Connector 66">
              <a:extLst>
                <a:ext uri="{FF2B5EF4-FFF2-40B4-BE49-F238E27FC236}">
                  <a16:creationId xmlns:a16="http://schemas.microsoft.com/office/drawing/2014/main" id="{C41A410F-72FD-4290-B8DE-636B31274D76}"/>
                </a:ext>
              </a:extLst>
            </p:cNvPr>
            <p:cNvCxnSpPr>
              <a:cxnSpLocks/>
              <a:stCxn id="47" idx="0"/>
            </p:cNvCxnSpPr>
            <p:nvPr/>
          </p:nvCxnSpPr>
          <p:spPr>
            <a:xfrm flipV="1">
              <a:off x="10668431" y="2746262"/>
              <a:ext cx="0" cy="343267"/>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8E576A5-3586-449E-8858-DBC0B1CB5DAD}"/>
                </a:ext>
              </a:extLst>
            </p:cNvPr>
            <p:cNvCxnSpPr>
              <a:cxnSpLocks/>
            </p:cNvCxnSpPr>
            <p:nvPr/>
          </p:nvCxnSpPr>
          <p:spPr>
            <a:xfrm>
              <a:off x="5111693" y="2723199"/>
              <a:ext cx="5556738" cy="23063"/>
            </a:xfrm>
            <a:prstGeom prst="straightConnector1">
              <a:avLst/>
            </a:prstGeom>
            <a:ln w="1905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19F92F4-F3FE-433F-8C55-178C4B7D67ED}"/>
                </a:ext>
              </a:extLst>
            </p:cNvPr>
            <p:cNvCxnSpPr>
              <a:cxnSpLocks/>
            </p:cNvCxnSpPr>
            <p:nvPr/>
          </p:nvCxnSpPr>
          <p:spPr>
            <a:xfrm flipV="1">
              <a:off x="5111693" y="2717213"/>
              <a:ext cx="0" cy="346270"/>
            </a:xfrm>
            <a:prstGeom prst="straightConnector1">
              <a:avLst/>
            </a:prstGeom>
            <a:ln w="19050">
              <a:solidFill>
                <a:schemeClr val="accent1"/>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24887B-3B85-40BA-BD54-756DE487477D}"/>
                </a:ext>
              </a:extLst>
            </p:cNvPr>
            <p:cNvSpPr/>
            <p:nvPr/>
          </p:nvSpPr>
          <p:spPr>
            <a:xfrm>
              <a:off x="6146718" y="2490256"/>
              <a:ext cx="2609367" cy="152349"/>
            </a:xfrm>
            <a:prstGeom prst="rect">
              <a:avLst/>
            </a:prstGeom>
            <a:noFill/>
          </p:spPr>
          <p:txBody>
            <a:bodyPr wrap="square" lIns="0" tIns="0" rIns="0" bIns="0">
              <a:spAutoFit/>
            </a:bodyPr>
            <a:lstStyle/>
            <a:p>
              <a:pPr lvl="0" algn="r">
                <a:lnSpc>
                  <a:spcPct val="90000"/>
                </a:lnSpc>
                <a:defRPr/>
              </a:pPr>
              <a:r>
                <a:rPr lang="en-US" sz="1100">
                  <a:solidFill>
                    <a:srgbClr val="0078D4"/>
                  </a:solidFill>
                  <a:cs typeface="Segoe UI" pitchFamily="34" charset="0"/>
                </a:rPr>
                <a:t>Secure communication with </a:t>
              </a:r>
              <a:r>
                <a:rPr lang="en-US" sz="1100" err="1">
                  <a:solidFill>
                    <a:srgbClr val="0078D4"/>
                  </a:solidFill>
                  <a:cs typeface="Segoe UI" pitchFamily="34" charset="0"/>
                </a:rPr>
                <a:t>mTLS</a:t>
              </a:r>
              <a:endParaRPr lang="en-US" sz="1100">
                <a:solidFill>
                  <a:srgbClr val="0078D4"/>
                </a:solidFill>
                <a:cs typeface="Segoe UI" pitchFamily="34" charset="0"/>
              </a:endParaRPr>
            </a:p>
          </p:txBody>
        </p:sp>
        <p:sp>
          <p:nvSpPr>
            <p:cNvPr id="15" name="Rectangle 14">
              <a:extLst>
                <a:ext uri="{FF2B5EF4-FFF2-40B4-BE49-F238E27FC236}">
                  <a16:creationId xmlns:a16="http://schemas.microsoft.com/office/drawing/2014/main" id="{56675244-4685-43DF-8B29-64CB052D1614}"/>
                </a:ext>
              </a:extLst>
            </p:cNvPr>
            <p:cNvSpPr/>
            <p:nvPr/>
          </p:nvSpPr>
          <p:spPr>
            <a:xfrm>
              <a:off x="3042384" y="3971320"/>
              <a:ext cx="1027269" cy="424732"/>
            </a:xfrm>
            <a:prstGeom prst="rect">
              <a:avLst/>
            </a:prstGeom>
          </p:spPr>
          <p:txBody>
            <a:bodyPr wrap="none">
              <a:spAutoFit/>
            </a:bodyPr>
            <a:lstStyle/>
            <a:p>
              <a:pPr lvl="0" algn="r">
                <a:lnSpc>
                  <a:spcPct val="90000"/>
                </a:lnSpc>
                <a:defRPr/>
              </a:pPr>
              <a:r>
                <a:rPr lang="en-US" sz="1200" dirty="0">
                  <a:solidFill>
                    <a:srgbClr val="0078D4"/>
                  </a:solidFill>
                  <a:cs typeface="Segoe UI" pitchFamily="34" charset="0"/>
                </a:rPr>
                <a:t>Tracing, logs</a:t>
              </a:r>
            </a:p>
            <a:p>
              <a:pPr lvl="0" algn="r">
                <a:lnSpc>
                  <a:spcPct val="90000"/>
                </a:lnSpc>
                <a:defRPr/>
              </a:pPr>
              <a:r>
                <a:rPr lang="en-US" sz="1200" dirty="0">
                  <a:solidFill>
                    <a:srgbClr val="0078D4"/>
                  </a:solidFill>
                  <a:cs typeface="Segoe UI" pitchFamily="34" charset="0"/>
                </a:rPr>
                <a:t> and metrics</a:t>
              </a:r>
            </a:p>
          </p:txBody>
        </p:sp>
        <p:sp>
          <p:nvSpPr>
            <p:cNvPr id="75" name="Rectangle 74">
              <a:extLst>
                <a:ext uri="{FF2B5EF4-FFF2-40B4-BE49-F238E27FC236}">
                  <a16:creationId xmlns:a16="http://schemas.microsoft.com/office/drawing/2014/main" id="{6D323DF2-BA55-4B37-B639-31A8730FC825}"/>
                </a:ext>
              </a:extLst>
            </p:cNvPr>
            <p:cNvSpPr/>
            <p:nvPr/>
          </p:nvSpPr>
          <p:spPr>
            <a:xfrm>
              <a:off x="8634424" y="4009132"/>
              <a:ext cx="1027269" cy="424732"/>
            </a:xfrm>
            <a:prstGeom prst="rect">
              <a:avLst/>
            </a:prstGeom>
          </p:spPr>
          <p:txBody>
            <a:bodyPr wrap="none">
              <a:spAutoFit/>
            </a:bodyPr>
            <a:lstStyle/>
            <a:p>
              <a:pPr lvl="0" algn="r">
                <a:lnSpc>
                  <a:spcPct val="90000"/>
                </a:lnSpc>
                <a:defRPr/>
              </a:pPr>
              <a:r>
                <a:rPr lang="en-US" sz="1200">
                  <a:solidFill>
                    <a:srgbClr val="0078D4"/>
                  </a:solidFill>
                  <a:cs typeface="Segoe UI" pitchFamily="34" charset="0"/>
                </a:rPr>
                <a:t>Tracing, logs</a:t>
              </a:r>
            </a:p>
            <a:p>
              <a:pPr lvl="0" algn="r">
                <a:lnSpc>
                  <a:spcPct val="90000"/>
                </a:lnSpc>
                <a:defRPr/>
              </a:pPr>
              <a:r>
                <a:rPr lang="en-US" sz="1200">
                  <a:solidFill>
                    <a:srgbClr val="0078D4"/>
                  </a:solidFill>
                  <a:cs typeface="Segoe UI" pitchFamily="34" charset="0"/>
                </a:rPr>
                <a:t> and metrics</a:t>
              </a:r>
            </a:p>
          </p:txBody>
        </p:sp>
      </p:grpSp>
      <p:pic>
        <p:nvPicPr>
          <p:cNvPr id="1028" name="Picture 4" descr="Image result for GCP firebase logo">
            <a:extLst>
              <a:ext uri="{FF2B5EF4-FFF2-40B4-BE49-F238E27FC236}">
                <a16:creationId xmlns:a16="http://schemas.microsoft.com/office/drawing/2014/main" id="{EACC36A8-9005-4F6F-BFAE-21C26F532A8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86849" y="5388214"/>
            <a:ext cx="774844" cy="290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wilio logo">
            <a:extLst>
              <a:ext uri="{FF2B5EF4-FFF2-40B4-BE49-F238E27FC236}">
                <a16:creationId xmlns:a16="http://schemas.microsoft.com/office/drawing/2014/main" id="{B988DDEC-09A2-4F9D-9FFF-997E659EF9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97934" y="1204889"/>
            <a:ext cx="792903" cy="7536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097976D-440D-4AE2-A23E-728FD290636F}"/>
              </a:ext>
            </a:extLst>
          </p:cNvPr>
          <p:cNvSpPr/>
          <p:nvPr/>
        </p:nvSpPr>
        <p:spPr bwMode="auto">
          <a:xfrm>
            <a:off x="6441518" y="176397"/>
            <a:ext cx="2706541" cy="848435"/>
          </a:xfrm>
          <a:prstGeom prst="rect">
            <a:avLst/>
          </a:prstGeom>
          <a:solidFill>
            <a:schemeClr val="bg1"/>
          </a:solidFill>
          <a:ln w="10795" cap="flat" cmpd="sng" algn="ctr">
            <a:noFill/>
            <a:prstDash val="solid"/>
          </a:ln>
          <a:effectLst>
            <a:outerShdw blurRad="152400" sx="101000" sy="101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09728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32472" rtl="0" eaLnBrk="1" fontAlgn="base" latinLnBrk="0" hangingPunct="1">
              <a:lnSpc>
                <a:spcPct val="100000"/>
              </a:lnSpc>
              <a:spcBef>
                <a:spcPct val="0"/>
              </a:spcBef>
              <a:spcAft>
                <a:spcPct val="0"/>
              </a:spcAft>
              <a:buClrTx/>
              <a:buSzTx/>
              <a:buFontTx/>
              <a:buNone/>
              <a:tabLst/>
              <a:defRPr/>
            </a:pPr>
            <a:endParaRPr lang="en-US" sz="1200" dirty="0">
              <a:solidFill>
                <a:srgbClr val="000000"/>
              </a:solidFill>
              <a:latin typeface="Segoe UI Semibold" panose="020B0702040204020203" pitchFamily="34" charset="0"/>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pic>
        <p:nvPicPr>
          <p:cNvPr id="43" name="Graphic 42">
            <a:extLst>
              <a:ext uri="{FF2B5EF4-FFF2-40B4-BE49-F238E27FC236}">
                <a16:creationId xmlns:a16="http://schemas.microsoft.com/office/drawing/2014/main" id="{8D6FC6DD-13F6-4FC3-8647-99F7B770715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95782" y="472924"/>
            <a:ext cx="384006" cy="380666"/>
          </a:xfrm>
          <a:prstGeom prst="rect">
            <a:avLst/>
          </a:prstGeom>
        </p:spPr>
      </p:pic>
      <p:pic>
        <p:nvPicPr>
          <p:cNvPr id="45" name="Graphic 44">
            <a:extLst>
              <a:ext uri="{FF2B5EF4-FFF2-40B4-BE49-F238E27FC236}">
                <a16:creationId xmlns:a16="http://schemas.microsoft.com/office/drawing/2014/main" id="{DEDBE1B0-0F88-4ED3-8D2E-76CAD5471F5B}"/>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278104" y="462197"/>
            <a:ext cx="384006" cy="384006"/>
          </a:xfrm>
          <a:prstGeom prst="rect">
            <a:avLst/>
          </a:prstGeom>
        </p:spPr>
      </p:pic>
      <p:pic>
        <p:nvPicPr>
          <p:cNvPr id="46" name="Picture 16" descr="Image result for Zipkin logo">
            <a:extLst>
              <a:ext uri="{FF2B5EF4-FFF2-40B4-BE49-F238E27FC236}">
                <a16:creationId xmlns:a16="http://schemas.microsoft.com/office/drawing/2014/main" id="{9E3A20E6-2679-498E-81F7-9B6CB2E3B2A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95522" y="489678"/>
            <a:ext cx="543730" cy="32072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See the source image">
            <a:extLst>
              <a:ext uri="{FF2B5EF4-FFF2-40B4-BE49-F238E27FC236}">
                <a16:creationId xmlns:a16="http://schemas.microsoft.com/office/drawing/2014/main" id="{9D187ADA-DF26-451E-A61C-EDF5235F8FA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08132" y="389687"/>
            <a:ext cx="489648" cy="48964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5FCF44BD-6534-4D07-BF4D-AF39401C1A93}"/>
              </a:ext>
            </a:extLst>
          </p:cNvPr>
          <p:cNvSpPr txBox="1"/>
          <p:nvPr/>
        </p:nvSpPr>
        <p:spPr>
          <a:xfrm>
            <a:off x="6507921" y="883933"/>
            <a:ext cx="541815"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Prometheus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8" name="TextBox 57">
            <a:extLst>
              <a:ext uri="{FF2B5EF4-FFF2-40B4-BE49-F238E27FC236}">
                <a16:creationId xmlns:a16="http://schemas.microsoft.com/office/drawing/2014/main" id="{703E9333-4CE7-41BD-8887-4742963A07FC}"/>
              </a:ext>
            </a:extLst>
          </p:cNvPr>
          <p:cNvSpPr txBox="1"/>
          <p:nvPr/>
        </p:nvSpPr>
        <p:spPr>
          <a:xfrm>
            <a:off x="7195813" y="873962"/>
            <a:ext cx="573875" cy="123111"/>
          </a:xfrm>
          <a:prstGeom prst="rect">
            <a:avLst/>
          </a:prstGeom>
          <a:noFill/>
        </p:spPr>
        <p:txBody>
          <a:bodyPr wrap="none" lIns="0" tIns="0" rIns="0" bIns="0" rtlCol="0">
            <a:spAutoFit/>
          </a:bodyPr>
          <a:lstStyle/>
          <a:p>
            <a:pPr lvl="0" algn="ctr" defTabSz="914367"/>
            <a:r>
              <a:rPr lang="en-US" sz="800" err="1">
                <a:solidFill>
                  <a:srgbClr val="000000"/>
                </a:solidFill>
                <a:ea typeface="Segoe UI" pitchFamily="34" charset="0"/>
                <a:cs typeface="Segoe UI" pitchFamily="34" charset="0"/>
              </a:rPr>
              <a:t>AppInsightts</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59" name="TextBox 58">
            <a:extLst>
              <a:ext uri="{FF2B5EF4-FFF2-40B4-BE49-F238E27FC236}">
                <a16:creationId xmlns:a16="http://schemas.microsoft.com/office/drawing/2014/main" id="{0FF13817-8F04-452B-836A-11D484C32A93}"/>
              </a:ext>
            </a:extLst>
          </p:cNvPr>
          <p:cNvSpPr txBox="1"/>
          <p:nvPr/>
        </p:nvSpPr>
        <p:spPr>
          <a:xfrm>
            <a:off x="8599202" y="871256"/>
            <a:ext cx="291747" cy="123111"/>
          </a:xfrm>
          <a:prstGeom prst="rect">
            <a:avLst/>
          </a:prstGeom>
          <a:noFill/>
        </p:spPr>
        <p:txBody>
          <a:bodyPr wrap="none" lIns="0" tIns="0" rIns="0" bIns="0" rtlCol="0">
            <a:spAutoFit/>
          </a:bodyPr>
          <a:lstStyle/>
          <a:p>
            <a:pPr lvl="0" algn="ctr" defTabSz="914367"/>
            <a:r>
              <a:rPr lang="en-US" sz="800">
                <a:solidFill>
                  <a:srgbClr val="000000"/>
                </a:solidFill>
                <a:ea typeface="Segoe UI" pitchFamily="34" charset="0"/>
                <a:cs typeface="Segoe UI" pitchFamily="34" charset="0"/>
              </a:rPr>
              <a:t>Jaeger</a:t>
            </a:r>
            <a:endPar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8698CBFF-231B-4602-AD01-9F90B44E2B96}"/>
              </a:ext>
            </a:extLst>
          </p:cNvPr>
          <p:cNvGrpSpPr/>
          <p:nvPr/>
        </p:nvGrpSpPr>
        <p:grpSpPr>
          <a:xfrm>
            <a:off x="4372254" y="600614"/>
            <a:ext cx="6992672" cy="2434609"/>
            <a:chOff x="3085098" y="1502897"/>
            <a:chExt cx="7875310" cy="1137740"/>
          </a:xfrm>
        </p:grpSpPr>
        <p:grpSp>
          <p:nvGrpSpPr>
            <p:cNvPr id="93" name="Group 92">
              <a:extLst>
                <a:ext uri="{FF2B5EF4-FFF2-40B4-BE49-F238E27FC236}">
                  <a16:creationId xmlns:a16="http://schemas.microsoft.com/office/drawing/2014/main" id="{5FA03A56-C2B1-448B-BF3F-77A0F0CF7C1F}"/>
                </a:ext>
              </a:extLst>
            </p:cNvPr>
            <p:cNvGrpSpPr/>
            <p:nvPr/>
          </p:nvGrpSpPr>
          <p:grpSpPr>
            <a:xfrm flipV="1">
              <a:off x="3085098" y="1502897"/>
              <a:ext cx="2321087" cy="1137739"/>
              <a:chOff x="9802448" y="3636796"/>
              <a:chExt cx="2321087" cy="1084382"/>
            </a:xfrm>
          </p:grpSpPr>
          <p:cxnSp>
            <p:nvCxnSpPr>
              <p:cNvPr id="97" name="Straight Arrow Connector 96">
                <a:extLst>
                  <a:ext uri="{FF2B5EF4-FFF2-40B4-BE49-F238E27FC236}">
                    <a16:creationId xmlns:a16="http://schemas.microsoft.com/office/drawing/2014/main" id="{C51F7B35-A8D2-406D-8AC0-A20D9CB339DD}"/>
                  </a:ext>
                </a:extLst>
              </p:cNvPr>
              <p:cNvCxnSpPr>
                <a:cxnSpLocks/>
              </p:cNvCxnSpPr>
              <p:nvPr/>
            </p:nvCxnSpPr>
            <p:spPr>
              <a:xfrm flipH="1">
                <a:off x="9802448" y="3636796"/>
                <a:ext cx="1" cy="1077888"/>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F9B9331-B1A4-4228-B303-EFB7C8CCA08C}"/>
                  </a:ext>
                </a:extLst>
              </p:cNvPr>
              <p:cNvCxnSpPr>
                <a:cxnSpLocks/>
                <a:endCxn id="22" idx="1"/>
              </p:cNvCxnSpPr>
              <p:nvPr/>
            </p:nvCxnSpPr>
            <p:spPr>
              <a:xfrm flipV="1">
                <a:off x="9810172" y="4721178"/>
                <a:ext cx="2313363"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A5DED158-D70D-4CE8-A554-6070C544393F}"/>
                </a:ext>
              </a:extLst>
            </p:cNvPr>
            <p:cNvGrpSpPr/>
            <p:nvPr/>
          </p:nvGrpSpPr>
          <p:grpSpPr>
            <a:xfrm flipH="1" flipV="1">
              <a:off x="8453515" y="1502898"/>
              <a:ext cx="2506893" cy="1137739"/>
              <a:chOff x="9797686" y="3636797"/>
              <a:chExt cx="2664098" cy="1084383"/>
            </a:xfrm>
          </p:grpSpPr>
          <p:cxnSp>
            <p:nvCxnSpPr>
              <p:cNvPr id="95" name="Straight Arrow Connector 94">
                <a:extLst>
                  <a:ext uri="{FF2B5EF4-FFF2-40B4-BE49-F238E27FC236}">
                    <a16:creationId xmlns:a16="http://schemas.microsoft.com/office/drawing/2014/main" id="{6048A0D6-C6C0-44E5-862B-74CC8BF62BB9}"/>
                  </a:ext>
                </a:extLst>
              </p:cNvPr>
              <p:cNvCxnSpPr>
                <a:cxnSpLocks/>
              </p:cNvCxnSpPr>
              <p:nvPr/>
            </p:nvCxnSpPr>
            <p:spPr>
              <a:xfrm flipH="1">
                <a:off x="9797686" y="3636797"/>
                <a:ext cx="4762" cy="1071836"/>
              </a:xfrm>
              <a:prstGeom prst="straightConnector1">
                <a:avLst/>
              </a:prstGeom>
              <a:ln w="19050">
                <a:solidFill>
                  <a:schemeClr val="accent1"/>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BCE47E2-498F-4CD7-9956-80E9B5DA0FF2}"/>
                  </a:ext>
                </a:extLst>
              </p:cNvPr>
              <p:cNvCxnSpPr>
                <a:cxnSpLocks/>
                <a:endCxn id="22" idx="3"/>
              </p:cNvCxnSpPr>
              <p:nvPr/>
            </p:nvCxnSpPr>
            <p:spPr>
              <a:xfrm>
                <a:off x="9817399" y="4721180"/>
                <a:ext cx="2644385" cy="0"/>
              </a:xfrm>
              <a:prstGeom prst="straightConnector1">
                <a:avLst/>
              </a:prstGeom>
              <a:ln w="19050">
                <a:solidFill>
                  <a:schemeClr val="accent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grpSp>
      </p:grpSp>
      <p:sp>
        <p:nvSpPr>
          <p:cNvPr id="100" name="Rectangle 99">
            <a:extLst>
              <a:ext uri="{FF2B5EF4-FFF2-40B4-BE49-F238E27FC236}">
                <a16:creationId xmlns:a16="http://schemas.microsoft.com/office/drawing/2014/main" id="{53ACA6EA-6291-4CF0-992B-76951664C6E3}"/>
              </a:ext>
            </a:extLst>
          </p:cNvPr>
          <p:cNvSpPr/>
          <p:nvPr/>
        </p:nvSpPr>
        <p:spPr>
          <a:xfrm>
            <a:off x="4596427" y="653383"/>
            <a:ext cx="1465046" cy="457048"/>
          </a:xfrm>
          <a:prstGeom prst="rect">
            <a:avLst/>
          </a:prstGeom>
          <a:noFill/>
        </p:spPr>
        <p:txBody>
          <a:bodyPr wrap="square" lIns="0" tIns="0" rIns="0" bIns="0">
            <a:spAutoFit/>
          </a:bodyPr>
          <a:lstStyle/>
          <a:p>
            <a:pPr marL="0" marR="0" lvl="0" indent="0" defTabSz="91436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rPr>
              <a:t>Capturing</a:t>
            </a:r>
            <a:r>
              <a:rPr lang="en-US" sz="1100" dirty="0">
                <a:solidFill>
                  <a:srgbClr val="0078D4"/>
                </a:solidFill>
                <a:latin typeface="Segoe UI"/>
                <a:cs typeface="Segoe UI" pitchFamily="34" charset="0"/>
              </a:rPr>
              <a:t>, querying </a:t>
            </a:r>
          </a:p>
          <a:p>
            <a:pPr marL="0" marR="0" lvl="0" indent="0" algn="r" defTabSz="914367" rtl="0" eaLnBrk="1" fontAlgn="auto" latinLnBrk="0" hangingPunct="1">
              <a:lnSpc>
                <a:spcPct val="90000"/>
              </a:lnSpc>
              <a:spcBef>
                <a:spcPts val="0"/>
              </a:spcBef>
              <a:spcAft>
                <a:spcPts val="0"/>
              </a:spcAft>
              <a:buClrTx/>
              <a:buSzTx/>
              <a:buFontTx/>
              <a:buNone/>
              <a:tabLst/>
              <a:defRPr/>
            </a:pPr>
            <a:r>
              <a:rPr lang="en-US" sz="1100" dirty="0">
                <a:solidFill>
                  <a:srgbClr val="0078D4"/>
                </a:solidFill>
                <a:latin typeface="Segoe UI"/>
                <a:cs typeface="Segoe UI" pitchFamily="34" charset="0"/>
              </a:rPr>
              <a:t>traces, logs and metrics</a:t>
            </a:r>
          </a:p>
          <a:p>
            <a:pPr marL="0" marR="0" lvl="0" indent="0" algn="r" defTabSz="914367" rtl="0" eaLnBrk="1" fontAlgn="auto" latinLnBrk="0" hangingPunct="1">
              <a:lnSpc>
                <a:spcPct val="9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78D4"/>
              </a:solidFill>
              <a:effectLst/>
              <a:uLnTx/>
              <a:uFillTx/>
              <a:latin typeface="Segoe UI"/>
              <a:ea typeface="+mn-ea"/>
              <a:cs typeface="Segoe UI" pitchFamily="34" charset="0"/>
            </a:endParaRPr>
          </a:p>
        </p:txBody>
      </p:sp>
      <p:cxnSp>
        <p:nvCxnSpPr>
          <p:cNvPr id="62" name="Straight Arrow Connector 61">
            <a:extLst>
              <a:ext uri="{FF2B5EF4-FFF2-40B4-BE49-F238E27FC236}">
                <a16:creationId xmlns:a16="http://schemas.microsoft.com/office/drawing/2014/main" id="{2891A0D3-7651-447F-B2D0-9816996CB02A}"/>
              </a:ext>
            </a:extLst>
          </p:cNvPr>
          <p:cNvCxnSpPr>
            <a:cxnSpLocks/>
          </p:cNvCxnSpPr>
          <p:nvPr/>
        </p:nvCxnSpPr>
        <p:spPr>
          <a:xfrm>
            <a:off x="3029316" y="4450268"/>
            <a:ext cx="1096112" cy="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5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F2C-5971-4F3A-B2EF-BB80D2DF3483}"/>
              </a:ext>
            </a:extLst>
          </p:cNvPr>
          <p:cNvSpPr>
            <a:spLocks noGrp="1"/>
          </p:cNvSpPr>
          <p:nvPr>
            <p:ph type="title"/>
          </p:nvPr>
        </p:nvSpPr>
        <p:spPr>
          <a:xfrm>
            <a:off x="293901" y="156576"/>
            <a:ext cx="11018520" cy="553998"/>
          </a:xfrm>
        </p:spPr>
        <p:txBody>
          <a:bodyPr>
            <a:normAutofit fontScale="90000"/>
          </a:bodyPr>
          <a:lstStyle/>
          <a:p>
            <a:r>
              <a:rPr lang="en-US" dirty="0"/>
              <a:t>7</a:t>
            </a:r>
            <a:r>
              <a:rPr lang="en-US" altLang="zh-CN" dirty="0"/>
              <a:t>5</a:t>
            </a:r>
            <a:r>
              <a:rPr lang="en-US" dirty="0"/>
              <a:t> </a:t>
            </a:r>
            <a:r>
              <a:rPr lang="en-US" dirty="0" err="1"/>
              <a:t>Dapr</a:t>
            </a:r>
            <a:r>
              <a:rPr lang="en-US" dirty="0"/>
              <a:t> Components</a:t>
            </a:r>
          </a:p>
        </p:txBody>
      </p:sp>
      <p:sp>
        <p:nvSpPr>
          <p:cNvPr id="4" name="Text Placeholder 3">
            <a:extLst>
              <a:ext uri="{FF2B5EF4-FFF2-40B4-BE49-F238E27FC236}">
                <a16:creationId xmlns:a16="http://schemas.microsoft.com/office/drawing/2014/main" id="{6BBA11E7-AF3E-4569-92F4-9B86F024F29A}"/>
              </a:ext>
            </a:extLst>
          </p:cNvPr>
          <p:cNvSpPr>
            <a:spLocks noGrp="1"/>
          </p:cNvSpPr>
          <p:nvPr>
            <p:ph type="body" sz="quarter" idx="10"/>
          </p:nvPr>
        </p:nvSpPr>
        <p:spPr>
          <a:xfrm>
            <a:off x="240743" y="815062"/>
            <a:ext cx="2295778" cy="424732"/>
          </a:xfrm>
        </p:spPr>
        <p:txBody>
          <a:bodyPr/>
          <a:lstStyle/>
          <a:p>
            <a:r>
              <a:rPr lang="en-US" sz="2400" dirty="0"/>
              <a:t>1</a:t>
            </a:r>
            <a:r>
              <a:rPr lang="en-US" altLang="zh-CN" sz="2400" dirty="0"/>
              <a:t>9</a:t>
            </a:r>
            <a:r>
              <a:rPr lang="en-US" sz="2400" dirty="0"/>
              <a:t> State stores</a:t>
            </a:r>
          </a:p>
        </p:txBody>
      </p:sp>
      <p:graphicFrame>
        <p:nvGraphicFramePr>
          <p:cNvPr id="6" name="Table 5">
            <a:extLst>
              <a:ext uri="{FF2B5EF4-FFF2-40B4-BE49-F238E27FC236}">
                <a16:creationId xmlns:a16="http://schemas.microsoft.com/office/drawing/2014/main" id="{3919C50E-D98E-490D-878D-334F76E8C0F7}"/>
              </a:ext>
            </a:extLst>
          </p:cNvPr>
          <p:cNvGraphicFramePr/>
          <p:nvPr>
            <p:extLst>
              <p:ext uri="{D42A27DB-BD31-4B8C-83A1-F6EECF244321}">
                <p14:modId xmlns:p14="http://schemas.microsoft.com/office/powerpoint/2010/main" val="2887583809"/>
              </p:ext>
            </p:extLst>
          </p:nvPr>
        </p:nvGraphicFramePr>
        <p:xfrm>
          <a:off x="2478056" y="1199773"/>
          <a:ext cx="2078209" cy="3193964"/>
        </p:xfrm>
        <a:graphic>
          <a:graphicData uri="http://schemas.openxmlformats.org/drawingml/2006/table">
            <a:tbl>
              <a:tblPr>
                <a:tableStyleId>{5C22544A-7EE6-4342-B048-85BDC9FD1C3A}</a:tableStyleId>
              </a:tblPr>
              <a:tblGrid>
                <a:gridCol w="2078209">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
                        </a:rPr>
                        <a:t>Redis Streams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4"/>
                        </a:rPr>
                        <a:t>Apache Kafka</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5"/>
                        </a:rPr>
                        <a:t>AWS SNS/SQS</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6"/>
                        </a:rPr>
                        <a:t>Azure Events Hub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7"/>
                        </a:rPr>
                        <a:t>Azure Service Bus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8"/>
                        </a:rPr>
                        <a:t>GCP Pub/Sub</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err="1">
                          <a:solidFill>
                            <a:srgbClr val="3176D9"/>
                          </a:solidFill>
                          <a:effectLst/>
                          <a:latin typeface="open sans" panose="020B0606030504020204" pitchFamily="34" charset="0"/>
                          <a:hlinkClick r:id="rId9"/>
                        </a:rPr>
                        <a:t>Hazelcast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0"/>
                        </a:rPr>
                        <a:t>MQTT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11"/>
                        </a:rPr>
                        <a:t>NATS streaming</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713249735"/>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2"/>
                        </a:rPr>
                        <a:t>Pulsar</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25542011"/>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13"/>
                        </a:rPr>
                        <a:t>RabbitMQ</a:t>
                      </a:r>
                      <a:endParaRPr lang="en-US" sz="1400" b="0" i="0" u="none" strike="noStrike" dirty="0">
                        <a:solidFill>
                          <a:srgbClr val="3176D9"/>
                        </a:solidFill>
                        <a:effectLst/>
                        <a:latin typeface="open sans" panose="020B0606030504020204" pitchFamily="34" charset="0"/>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err="1">
                          <a:solidFill>
                            <a:srgbClr val="3176D9"/>
                          </a:solidFill>
                          <a:effectLst/>
                          <a:latin typeface="open sans" panose="020B0606030504020204" pitchFamily="34" charset="0"/>
                        </a:rPr>
                        <a:t>roctkemq</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191634003"/>
                  </a:ext>
                </a:extLst>
              </a:tr>
            </a:tbl>
          </a:graphicData>
        </a:graphic>
      </p:graphicFrame>
      <p:graphicFrame>
        <p:nvGraphicFramePr>
          <p:cNvPr id="7" name="Table 6">
            <a:extLst>
              <a:ext uri="{FF2B5EF4-FFF2-40B4-BE49-F238E27FC236}">
                <a16:creationId xmlns:a16="http://schemas.microsoft.com/office/drawing/2014/main" id="{476756F5-2BAD-4ADA-8398-F95CCF358B8C}"/>
              </a:ext>
            </a:extLst>
          </p:cNvPr>
          <p:cNvGraphicFramePr/>
          <p:nvPr>
            <p:extLst>
              <p:ext uri="{D42A27DB-BD31-4B8C-83A1-F6EECF244321}">
                <p14:modId xmlns:p14="http://schemas.microsoft.com/office/powerpoint/2010/main" val="3590646096"/>
              </p:ext>
            </p:extLst>
          </p:nvPr>
        </p:nvGraphicFramePr>
        <p:xfrm>
          <a:off x="240743" y="1204827"/>
          <a:ext cx="2061969" cy="4907520"/>
        </p:xfrm>
        <a:graphic>
          <a:graphicData uri="http://schemas.openxmlformats.org/drawingml/2006/table">
            <a:tbl>
              <a:tblPr>
                <a:tableStyleId>{5C22544A-7EE6-4342-B048-85BDC9FD1C3A}</a:tableStyleId>
              </a:tblPr>
              <a:tblGrid>
                <a:gridCol w="2061969">
                  <a:extLst>
                    <a:ext uri="{9D8B030D-6E8A-4147-A177-3AD203B41FA5}">
                      <a16:colId xmlns:a16="http://schemas.microsoft.com/office/drawing/2014/main" val="1346330928"/>
                    </a:ext>
                  </a:extLst>
                </a:gridCol>
              </a:tblGrid>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AWS DynamoDB</a:t>
                      </a:r>
                      <a:endPar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4">
                            <a:extLst>
                              <a:ext uri="{A12FA001-AC4F-418D-AE19-62706E023703}">
                                <ahyp:hlinkClr xmlns:ahyp="http://schemas.microsoft.com/office/drawing/2018/hyperlinkcolor" val="tx"/>
                              </a:ext>
                            </a:extLst>
                          </a:hlinkClick>
                        </a:rPr>
                        <a:t>Aerospike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316545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15">
                            <a:extLst>
                              <a:ext uri="{A12FA001-AC4F-418D-AE19-62706E023703}">
                                <ahyp:hlinkClr xmlns:ahyp="http://schemas.microsoft.com/office/drawing/2018/hyperlinkcolor" val="tx"/>
                              </a:ext>
                            </a:extLst>
                          </a:hlinkClick>
                        </a:rPr>
                        <a:t>Cassandra</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400" b="0" i="0" u="none" strike="noStrike" kern="1200" dirty="0">
                          <a:solidFill>
                            <a:srgbClr val="3176D9"/>
                          </a:solidFill>
                          <a:effectLst/>
                          <a:latin typeface="open sans" panose="020B0606030504020204" pitchFamily="34" charset="0"/>
                          <a:ea typeface="+mn-ea"/>
                          <a:cs typeface="+mn-cs"/>
                        </a:rPr>
                        <a:t>Cloud </a:t>
                      </a:r>
                      <a:r>
                        <a:rPr lang="en-US" altLang="zh-CN" sz="1400" b="0" i="0" u="none" strike="noStrike" kern="1200" dirty="0" err="1">
                          <a:solidFill>
                            <a:srgbClr val="3176D9"/>
                          </a:solidFill>
                          <a:effectLst/>
                          <a:latin typeface="open sans" panose="020B0606030504020204" pitchFamily="34" charset="0"/>
                          <a:ea typeface="+mn-ea"/>
                          <a:cs typeface="+mn-cs"/>
                        </a:rPr>
                        <a:t>Firestore</a:t>
                      </a:r>
                      <a:r>
                        <a:rPr lang="en-US" altLang="zh-CN" sz="1400" b="0" i="0" u="none" strike="noStrike" kern="1200" dirty="0">
                          <a:solidFill>
                            <a:srgbClr val="3176D9"/>
                          </a:solidFill>
                          <a:effectLst/>
                          <a:latin typeface="open sans" panose="020B0606030504020204" pitchFamily="34" charset="0"/>
                          <a:ea typeface="+mn-ea"/>
                          <a:cs typeface="+mn-cs"/>
                        </a:rPr>
                        <a:t> (Datastore mode)</a:t>
                      </a:r>
                    </a:p>
                  </a:txBody>
                  <a:tcPr marL="23719" marR="23719" marT="11860" marB="11860"/>
                </a:tc>
                <a:extLst>
                  <a:ext uri="{0D108BD9-81ED-4DB2-BD59-A6C34878D82A}">
                    <a16:rowId xmlns:a16="http://schemas.microsoft.com/office/drawing/2014/main" val="189828903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hlinkClick r:id="rId16">
                            <a:extLst>
                              <a:ext uri="{A12FA001-AC4F-418D-AE19-62706E023703}">
                                <ahyp:hlinkClr xmlns:ahyp="http://schemas.microsoft.com/office/drawing/2018/hyperlinkcolor" val="tx"/>
                              </a:ext>
                            </a:extLst>
                          </a:hlinkClick>
                        </a:rPr>
                        <a:t>Cloudstate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656009323"/>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7">
                            <a:extLst>
                              <a:ext uri="{A12FA001-AC4F-418D-AE19-62706E023703}">
                                <ahyp:hlinkClr xmlns:ahyp="http://schemas.microsoft.com/office/drawing/2018/hyperlinkcolor" val="tx"/>
                              </a:ext>
                            </a:extLst>
                          </a:hlinkClick>
                        </a:rPr>
                        <a:t>Couchbase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92869833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18">
                            <a:extLst>
                              <a:ext uri="{A12FA001-AC4F-418D-AE19-62706E023703}">
                                <ahyp:hlinkClr xmlns:ahyp="http://schemas.microsoft.com/office/drawing/2018/hyperlinkcolor" val="tx"/>
                              </a:ext>
                            </a:extLst>
                          </a:hlinkClick>
                        </a:rPr>
                        <a:t>etcd</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6431851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19">
                            <a:extLst>
                              <a:ext uri="{A12FA001-AC4F-418D-AE19-62706E023703}">
                                <ahyp:hlinkClr xmlns:ahyp="http://schemas.microsoft.com/office/drawing/2018/hyperlinkcolor" val="tx"/>
                              </a:ext>
                            </a:extLst>
                          </a:hlinkClick>
                        </a:rPr>
                        <a:t>Hashicorp Consul</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95728607"/>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0">
                            <a:extLst>
                              <a:ext uri="{A12FA001-AC4F-418D-AE19-62706E023703}">
                                <ahyp:hlinkClr xmlns:ahyp="http://schemas.microsoft.com/office/drawing/2018/hyperlinkcolor" val="tx"/>
                              </a:ext>
                            </a:extLst>
                          </a:hlinkClick>
                        </a:rPr>
                        <a:t>Hazelcast</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778560490"/>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1">
                            <a:extLst>
                              <a:ext uri="{A12FA001-AC4F-418D-AE19-62706E023703}">
                                <ahyp:hlinkClr xmlns:ahyp="http://schemas.microsoft.com/office/drawing/2018/hyperlinkcolor" val="tx"/>
                              </a:ext>
                            </a:extLst>
                          </a:hlinkClick>
                        </a:rPr>
                        <a:t>Memcached</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32858440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2">
                            <a:extLst>
                              <a:ext uri="{A12FA001-AC4F-418D-AE19-62706E023703}">
                                <ahyp:hlinkClr xmlns:ahyp="http://schemas.microsoft.com/office/drawing/2018/hyperlinkcolor" val="tx"/>
                              </a:ext>
                            </a:extLst>
                          </a:hlinkClick>
                        </a:rPr>
                        <a:t>MongoDB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585469128"/>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3">
                            <a:extLst>
                              <a:ext uri="{A12FA001-AC4F-418D-AE19-62706E023703}">
                                <ahyp:hlinkClr xmlns:ahyp="http://schemas.microsoft.com/office/drawing/2018/hyperlinkcolor" val="tx"/>
                              </a:ext>
                            </a:extLst>
                          </a:hlinkClick>
                        </a:rPr>
                        <a:t>PostgreSQL</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44850016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err="1">
                          <a:solidFill>
                            <a:srgbClr val="3176D9"/>
                          </a:solidFill>
                          <a:effectLst/>
                          <a:latin typeface="open sans" panose="020B0606030504020204" pitchFamily="34" charset="0"/>
                          <a:ea typeface="+mn-ea"/>
                          <a:cs typeface="+mn-cs"/>
                          <a:hlinkClick r:id="rId24">
                            <a:extLst>
                              <a:ext uri="{A12FA001-AC4F-418D-AE19-62706E023703}">
                                <ahyp:hlinkClr xmlns:ahyp="http://schemas.microsoft.com/office/drawing/2018/hyperlinkcolor" val="tx"/>
                              </a:ext>
                            </a:extLst>
                          </a:hlinkClick>
                        </a:rPr>
                        <a:t>RethinkDB</a:t>
                      </a:r>
                      <a:r>
                        <a:rPr lang="en-US" sz="1400" b="0" i="0" u="none" strike="noStrike" kern="1200">
                          <a:solidFill>
                            <a:srgbClr val="3176D9"/>
                          </a:solidFill>
                          <a:effectLst/>
                          <a:latin typeface="open sans" panose="020B0606030504020204" pitchFamily="34" charset="0"/>
                          <a:ea typeface="+mn-ea"/>
                          <a:cs typeface="+mn-cs"/>
                        </a:rPr>
                        <a:t> </a:t>
                      </a:r>
                    </a:p>
                  </a:txBody>
                  <a:tcPr marL="23719" marR="23719" marT="11860" marB="11860"/>
                </a:tc>
                <a:extLst>
                  <a:ext uri="{0D108BD9-81ED-4DB2-BD59-A6C34878D82A}">
                    <a16:rowId xmlns:a16="http://schemas.microsoft.com/office/drawing/2014/main" val="205177594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5">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92149744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6">
                            <a:extLst>
                              <a:ext uri="{A12FA001-AC4F-418D-AE19-62706E023703}">
                                <ahyp:hlinkClr xmlns:ahyp="http://schemas.microsoft.com/office/drawing/2018/hyperlinkcolor" val="tx"/>
                              </a:ext>
                            </a:extLst>
                          </a:hlinkClick>
                        </a:rPr>
                        <a:t>Zookeeper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1221624121"/>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Azure </a:t>
                      </a:r>
                      <a:r>
                        <a:rPr lang="en-US" sz="1400" b="0" i="0" u="none" strike="noStrike" kern="1200" err="1">
                          <a:solidFill>
                            <a:srgbClr val="3176D9"/>
                          </a:solidFill>
                          <a:effectLst/>
                          <a:latin typeface="open sans" panose="020B0606030504020204" pitchFamily="34" charset="0"/>
                          <a:ea typeface="+mn-ea"/>
                          <a:cs typeface="+mn-cs"/>
                          <a:hlinkClick r:id="rId27">
                            <a:extLst>
                              <a:ext uri="{A12FA001-AC4F-418D-AE19-62706E023703}">
                                <ahyp:hlinkClr xmlns:ahyp="http://schemas.microsoft.com/office/drawing/2018/hyperlinkcolor" val="tx"/>
                              </a:ext>
                            </a:extLst>
                          </a:hlinkClick>
                        </a:rPr>
                        <a:t>CosmosDB</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612476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28">
                            <a:extLst>
                              <a:ext uri="{A12FA001-AC4F-418D-AE19-62706E023703}">
                                <ahyp:hlinkClr xmlns:ahyp="http://schemas.microsoft.com/office/drawing/2018/hyperlinkcolor" val="tx"/>
                              </a:ext>
                            </a:extLst>
                          </a:hlinkClick>
                        </a:rPr>
                        <a:t>Azure SQL Server</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572920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29">
                            <a:extLst>
                              <a:ext uri="{A12FA001-AC4F-418D-AE19-62706E023703}">
                                <ahyp:hlinkClr xmlns:ahyp="http://schemas.microsoft.com/office/drawing/2018/hyperlinkcolor" val="tx"/>
                              </a:ext>
                            </a:extLst>
                          </a:hlinkClick>
                        </a:rPr>
                        <a:t>Azure Table Storage</a:t>
                      </a:r>
                      <a:endParaRPr lang="en-US" sz="1400" b="0" i="0" u="none" strike="noStrike" kern="120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2402390076"/>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30">
                            <a:extLst>
                              <a:ext uri="{A12FA001-AC4F-418D-AE19-62706E023703}">
                                <ahyp:hlinkClr xmlns:ahyp="http://schemas.microsoft.com/office/drawing/2018/hyperlinkcolor" val="tx"/>
                              </a:ext>
                            </a:extLst>
                          </a:hlinkClick>
                        </a:rPr>
                        <a:t>Azure Blob Storage</a:t>
                      </a: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3065069562"/>
                  </a:ext>
                </a:extLst>
              </a:tr>
              <a:tr h="17120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endParaRPr lang="en-US" sz="1400" b="0" i="0" u="none" strike="noStrike" kern="1200" dirty="0">
                        <a:solidFill>
                          <a:srgbClr val="3176D9"/>
                        </a:solidFill>
                        <a:effectLst/>
                        <a:latin typeface="open sans" panose="020B0606030504020204" pitchFamily="34" charset="0"/>
                        <a:ea typeface="+mn-ea"/>
                        <a:cs typeface="+mn-cs"/>
                      </a:endParaRPr>
                    </a:p>
                  </a:txBody>
                  <a:tcPr marL="23719" marR="23719" marT="11860" marB="11860"/>
                </a:tc>
                <a:extLst>
                  <a:ext uri="{0D108BD9-81ED-4DB2-BD59-A6C34878D82A}">
                    <a16:rowId xmlns:a16="http://schemas.microsoft.com/office/drawing/2014/main" val="512465169"/>
                  </a:ext>
                </a:extLst>
              </a:tr>
            </a:tbl>
          </a:graphicData>
        </a:graphic>
      </p:graphicFrame>
      <p:sp>
        <p:nvSpPr>
          <p:cNvPr id="11" name="Text Placeholder 3">
            <a:extLst>
              <a:ext uri="{FF2B5EF4-FFF2-40B4-BE49-F238E27FC236}">
                <a16:creationId xmlns:a16="http://schemas.microsoft.com/office/drawing/2014/main" id="{26342530-4CA4-43A3-803B-F6F681FC03C7}"/>
              </a:ext>
            </a:extLst>
          </p:cNvPr>
          <p:cNvSpPr txBox="1">
            <a:spLocks/>
          </p:cNvSpPr>
          <p:nvPr/>
        </p:nvSpPr>
        <p:spPr>
          <a:xfrm>
            <a:off x="2478056" y="82127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a:t>9</a:t>
            </a:r>
            <a:r>
              <a:rPr lang="en-US" sz="2400" dirty="0"/>
              <a:t> Pub/Sub</a:t>
            </a:r>
          </a:p>
        </p:txBody>
      </p:sp>
      <p:graphicFrame>
        <p:nvGraphicFramePr>
          <p:cNvPr id="15" name="Table 14">
            <a:extLst>
              <a:ext uri="{FF2B5EF4-FFF2-40B4-BE49-F238E27FC236}">
                <a16:creationId xmlns:a16="http://schemas.microsoft.com/office/drawing/2014/main" id="{E294A787-0AD5-4533-882F-C3175C25FA03}"/>
              </a:ext>
            </a:extLst>
          </p:cNvPr>
          <p:cNvGraphicFramePr/>
          <p:nvPr/>
        </p:nvGraphicFramePr>
        <p:xfrm>
          <a:off x="2478056" y="4636924"/>
          <a:ext cx="4023179" cy="2167712"/>
        </p:xfrm>
        <a:graphic>
          <a:graphicData uri="http://schemas.openxmlformats.org/drawingml/2006/table">
            <a:tbl>
              <a:tblPr>
                <a:tableStyleId>{5C22544A-7EE6-4342-B048-85BDC9FD1C3A}</a:tableStyleId>
              </a:tblPr>
              <a:tblGrid>
                <a:gridCol w="4023179">
                  <a:extLst>
                    <a:ext uri="{9D8B030D-6E8A-4147-A177-3AD203B41FA5}">
                      <a16:colId xmlns:a16="http://schemas.microsoft.com/office/drawing/2014/main" val="616931256"/>
                    </a:ext>
                  </a:extLst>
                </a:gridCol>
              </a:tblGrid>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1"/>
                        </a:rPr>
                        <a:t>Azure Key Vault secret store</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2983421418"/>
                  </a:ext>
                </a:extLst>
              </a:tr>
              <a:tr h="230414">
                <a:tc>
                  <a:txBody>
                    <a:bodyPr/>
                    <a:lstStyle/>
                    <a:p>
                      <a:pPr algn="l">
                        <a:buFont typeface="Arial" panose="020B0604020202020204" pitchFamily="34" charset="0"/>
                        <a:buNone/>
                      </a:pPr>
                      <a:r>
                        <a:rPr lang="en-US" sz="1400" b="0" i="0" u="none" strike="noStrike">
                          <a:solidFill>
                            <a:srgbClr val="1E53A0"/>
                          </a:solidFill>
                          <a:effectLst/>
                          <a:latin typeface="open sans" panose="020B0606030504020204" pitchFamily="34" charset="0"/>
                          <a:hlinkClick r:id="rId32"/>
                        </a:rPr>
                        <a:t>Azure Key Vault with Kubernetes MI</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1126918"/>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3"/>
                        </a:rPr>
                        <a:t>AWS Secrets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527879780"/>
                  </a:ext>
                </a:extLst>
              </a:tr>
              <a:tr h="230414">
                <a:tc>
                  <a:txBody>
                    <a:bodyPr/>
                    <a:lstStyle/>
                    <a:p>
                      <a:pPr algn="l">
                        <a:buFont typeface="Arial" panose="020B0604020202020204" pitchFamily="34" charset="0"/>
                        <a:buNone/>
                      </a:pPr>
                      <a:r>
                        <a:rPr lang="en-US" sz="1400" b="0" i="0" u="none" strike="noStrike">
                          <a:solidFill>
                            <a:srgbClr val="3176D9"/>
                          </a:solidFill>
                          <a:effectLst/>
                          <a:latin typeface="open sans" panose="020B0606030504020204" pitchFamily="34" charset="0"/>
                          <a:hlinkClick r:id="rId34"/>
                        </a:rPr>
                        <a:t>GCP Secret Manager</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94722752"/>
                  </a:ext>
                </a:extLst>
              </a:tr>
              <a:tr h="230414">
                <a:tc>
                  <a:txBody>
                    <a:bodyPr/>
                    <a:lstStyle/>
                    <a:p>
                      <a:pPr algn="l">
                        <a:buFont typeface="Arial" panose="020B0604020202020204" pitchFamily="34" charset="0"/>
                        <a:buNone/>
                      </a:pPr>
                      <a:r>
                        <a:rPr lang="en-US" sz="1400" b="0" i="0" u="none" strike="noStrike" err="1">
                          <a:solidFill>
                            <a:srgbClr val="3176D9"/>
                          </a:solidFill>
                          <a:effectLst/>
                          <a:latin typeface="open sans" panose="020B0606030504020204" pitchFamily="34" charset="0"/>
                          <a:hlinkClick r:id="rId35"/>
                        </a:rPr>
                        <a:t>HashiCorp</a:t>
                      </a:r>
                      <a:r>
                        <a:rPr lang="en-US" sz="1400" b="0" i="0" u="none" strike="noStrike">
                          <a:solidFill>
                            <a:srgbClr val="3176D9"/>
                          </a:solidFill>
                          <a:effectLst/>
                          <a:latin typeface="open sans" panose="020B0606030504020204" pitchFamily="34" charset="0"/>
                          <a:hlinkClick r:id="rId35"/>
                        </a:rPr>
                        <a:t> Vault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81140325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6"/>
                        </a:rPr>
                        <a:t>Kubernetes Secrets</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348759278"/>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a:solidFill>
                            <a:srgbClr val="3176D9"/>
                          </a:solidFill>
                          <a:effectLst/>
                          <a:latin typeface="open sans" panose="020B0606030504020204" pitchFamily="34" charset="0"/>
                          <a:hlinkClick r:id="rId37"/>
                        </a:rPr>
                        <a:t>Local environment variables (for Development)</a:t>
                      </a:r>
                      <a:endParaRPr lang="en-US" sz="1400" b="0" i="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714392859"/>
                  </a:ext>
                </a:extLst>
              </a:tr>
              <a:tr h="185168">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dirty="0">
                          <a:solidFill>
                            <a:srgbClr val="3176D9"/>
                          </a:solidFill>
                          <a:effectLst/>
                          <a:latin typeface="open sans" panose="020B0606030504020204" pitchFamily="34" charset="0"/>
                          <a:hlinkClick r:id="rId38"/>
                        </a:rPr>
                        <a:t>Local file (for Development)</a:t>
                      </a:r>
                      <a:endParaRPr lang="en-US" sz="1400" b="0" i="0" dirty="0">
                        <a:solidFill>
                          <a:srgbClr val="222222"/>
                        </a:solidFill>
                        <a:effectLst/>
                        <a:latin typeface="open sans" panose="020B0606030504020204" pitchFamily="34" charset="0"/>
                      </a:endParaRPr>
                    </a:p>
                  </a:txBody>
                  <a:tcPr marL="57604" marR="57604" marT="28802" marB="28802"/>
                </a:tc>
                <a:extLst>
                  <a:ext uri="{0D108BD9-81ED-4DB2-BD59-A6C34878D82A}">
                    <a16:rowId xmlns:a16="http://schemas.microsoft.com/office/drawing/2014/main" val="1223152552"/>
                  </a:ext>
                </a:extLst>
              </a:tr>
            </a:tbl>
          </a:graphicData>
        </a:graphic>
      </p:graphicFrame>
      <p:sp>
        <p:nvSpPr>
          <p:cNvPr id="17" name="Text Placeholder 3">
            <a:extLst>
              <a:ext uri="{FF2B5EF4-FFF2-40B4-BE49-F238E27FC236}">
                <a16:creationId xmlns:a16="http://schemas.microsoft.com/office/drawing/2014/main" id="{B61CD89E-F259-4819-BBE3-7D4C06382BE5}"/>
              </a:ext>
            </a:extLst>
          </p:cNvPr>
          <p:cNvSpPr txBox="1">
            <a:spLocks/>
          </p:cNvSpPr>
          <p:nvPr/>
        </p:nvSpPr>
        <p:spPr>
          <a:xfrm>
            <a:off x="2523455" y="4267592"/>
            <a:ext cx="229577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8 Secret stores</a:t>
            </a:r>
          </a:p>
        </p:txBody>
      </p:sp>
      <p:sp>
        <p:nvSpPr>
          <p:cNvPr id="19" name="Text Placeholder 3">
            <a:extLst>
              <a:ext uri="{FF2B5EF4-FFF2-40B4-BE49-F238E27FC236}">
                <a16:creationId xmlns:a16="http://schemas.microsoft.com/office/drawing/2014/main" id="{60DC6723-C919-4745-B36E-7D5E6AB1C501}"/>
              </a:ext>
            </a:extLst>
          </p:cNvPr>
          <p:cNvSpPr txBox="1">
            <a:spLocks/>
          </p:cNvSpPr>
          <p:nvPr/>
        </p:nvSpPr>
        <p:spPr>
          <a:xfrm>
            <a:off x="5173721" y="983652"/>
            <a:ext cx="28439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14 General</a:t>
            </a:r>
          </a:p>
        </p:txBody>
      </p:sp>
      <p:graphicFrame>
        <p:nvGraphicFramePr>
          <p:cNvPr id="8" name="Table 7">
            <a:extLst>
              <a:ext uri="{FF2B5EF4-FFF2-40B4-BE49-F238E27FC236}">
                <a16:creationId xmlns:a16="http://schemas.microsoft.com/office/drawing/2014/main" id="{5DF344D1-DE89-4891-BACF-EA2BA713AD1E}"/>
              </a:ext>
            </a:extLst>
          </p:cNvPr>
          <p:cNvGraphicFramePr/>
          <p:nvPr>
            <p:extLst>
              <p:ext uri="{D42A27DB-BD31-4B8C-83A1-F6EECF244321}">
                <p14:modId xmlns:p14="http://schemas.microsoft.com/office/powerpoint/2010/main" val="2094856612"/>
              </p:ext>
            </p:extLst>
          </p:nvPr>
        </p:nvGraphicFramePr>
        <p:xfrm>
          <a:off x="5224182" y="1334706"/>
          <a:ext cx="1742552" cy="3390274"/>
        </p:xfrm>
        <a:graphic>
          <a:graphicData uri="http://schemas.openxmlformats.org/drawingml/2006/table">
            <a:tbl>
              <a:tblPr>
                <a:tableStyleId>{5C22544A-7EE6-4342-B048-85BDC9FD1C3A}</a:tableStyleId>
              </a:tblPr>
              <a:tblGrid>
                <a:gridCol w="1742552">
                  <a:extLst>
                    <a:ext uri="{9D8B030D-6E8A-4147-A177-3AD203B41FA5}">
                      <a16:colId xmlns:a16="http://schemas.microsoft.com/office/drawing/2014/main" val="3945100670"/>
                    </a:ext>
                  </a:extLst>
                </a:gridCol>
              </a:tblGrid>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39">
                            <a:extLst>
                              <a:ext uri="{A12FA001-AC4F-418D-AE19-62706E023703}">
                                <ahyp:hlinkClr xmlns:ahyp="http://schemas.microsoft.com/office/drawing/2018/hyperlinkcolor" val="tx"/>
                              </a:ext>
                            </a:extLst>
                          </a:hlinkClick>
                        </a:rPr>
                        <a:t>APNs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2232248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0">
                            <a:extLst>
                              <a:ext uri="{A12FA001-AC4F-418D-AE19-62706E023703}">
                                <ahyp:hlinkClr xmlns:ahyp="http://schemas.microsoft.com/office/drawing/2018/hyperlinkcolor" val="tx"/>
                              </a:ext>
                            </a:extLst>
                          </a:hlinkClick>
                        </a:rPr>
                        <a:t>Cron (Scheduler)</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3080925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1">
                            <a:extLst>
                              <a:ext uri="{A12FA001-AC4F-418D-AE19-62706E023703}">
                                <ahyp:hlinkClr xmlns:ahyp="http://schemas.microsoft.com/office/drawing/2018/hyperlinkcolor" val="tx"/>
                              </a:ext>
                            </a:extLst>
                          </a:hlinkClick>
                        </a:rPr>
                        <a:t>HTTP</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5485482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2">
                            <a:extLst>
                              <a:ext uri="{A12FA001-AC4F-418D-AE19-62706E023703}">
                                <ahyp:hlinkClr xmlns:ahyp="http://schemas.microsoft.com/office/drawing/2018/hyperlinkcolor" val="tx"/>
                              </a:ext>
                            </a:extLst>
                          </a:hlinkClick>
                        </a:rPr>
                        <a:t>InfluxDB</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2411485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3">
                            <a:extLst>
                              <a:ext uri="{A12FA001-AC4F-418D-AE19-62706E023703}">
                                <ahyp:hlinkClr xmlns:ahyp="http://schemas.microsoft.com/office/drawing/2018/hyperlinkcolor" val="tx"/>
                              </a:ext>
                            </a:extLst>
                          </a:hlinkClick>
                        </a:rPr>
                        <a:t>Kafka</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37618374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4">
                            <a:extLst>
                              <a:ext uri="{A12FA001-AC4F-418D-AE19-62706E023703}">
                                <ahyp:hlinkClr xmlns:ahyp="http://schemas.microsoft.com/office/drawing/2018/hyperlinkcolor" val="tx"/>
                              </a:ext>
                            </a:extLst>
                          </a:hlinkClick>
                        </a:rPr>
                        <a:t>Kubernetes Events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2011718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45">
                            <a:extLst>
                              <a:ext uri="{A12FA001-AC4F-418D-AE19-62706E023703}">
                                <ahyp:hlinkClr xmlns:ahyp="http://schemas.microsoft.com/office/drawing/2018/hyperlinkcolor" val="tx"/>
                              </a:ext>
                            </a:extLst>
                          </a:hlinkClick>
                        </a:rPr>
                        <a:t>MQTT</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09304353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6">
                            <a:extLst>
                              <a:ext uri="{A12FA001-AC4F-418D-AE19-62706E023703}">
                                <ahyp:hlinkClr xmlns:ahyp="http://schemas.microsoft.com/office/drawing/2018/hyperlinkcolor" val="tx"/>
                              </a:ext>
                            </a:extLst>
                          </a:hlinkClick>
                        </a:rPr>
                        <a:t>PostgreSql</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4004916729"/>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7">
                            <a:extLst>
                              <a:ext uri="{A12FA001-AC4F-418D-AE19-62706E023703}">
                                <ahyp:hlinkClr xmlns:ahyp="http://schemas.microsoft.com/office/drawing/2018/hyperlinkcolor" val="tx"/>
                              </a:ext>
                            </a:extLst>
                          </a:hlinkClick>
                        </a:rPr>
                        <a:t>RabbitMQ</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654572096"/>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8">
                            <a:extLst>
                              <a:ext uri="{A12FA001-AC4F-418D-AE19-62706E023703}">
                                <ahyp:hlinkClr xmlns:ahyp="http://schemas.microsoft.com/office/drawing/2018/hyperlinkcolor" val="tx"/>
                              </a:ext>
                            </a:extLst>
                          </a:hlinkClick>
                        </a:rPr>
                        <a:t>Redis</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24125676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49">
                            <a:extLst>
                              <a:ext uri="{A12FA001-AC4F-418D-AE19-62706E023703}">
                                <ahyp:hlinkClr xmlns:ahyp="http://schemas.microsoft.com/office/drawing/2018/hyperlinkcolor" val="tx"/>
                              </a:ext>
                            </a:extLst>
                          </a:hlinkClick>
                        </a:rPr>
                        <a:t>Twilio</a:t>
                      </a:r>
                      <a:endParaRPr lang="en-US" sz="1400" b="0" i="0" u="none" strike="noStrike" kern="120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411518318"/>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0">
                            <a:extLst>
                              <a:ext uri="{A12FA001-AC4F-418D-AE19-62706E023703}">
                                <ahyp:hlinkClr xmlns:ahyp="http://schemas.microsoft.com/office/drawing/2018/hyperlinkcolor" val="tx"/>
                              </a:ext>
                            </a:extLst>
                          </a:hlinkClick>
                        </a:rPr>
                        <a:t>Twitter</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3701487054"/>
                  </a:ext>
                </a:extLst>
              </a:tr>
              <a:tr h="22927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51">
                            <a:extLst>
                              <a:ext uri="{A12FA001-AC4F-418D-AE19-62706E023703}">
                                <ahyp:hlinkClr xmlns:ahyp="http://schemas.microsoft.com/office/drawing/2018/hyperlinkcolor" val="tx"/>
                              </a:ext>
                            </a:extLst>
                          </a:hlinkClick>
                        </a:rPr>
                        <a:t>SendGrid</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err="1">
                          <a:solidFill>
                            <a:srgbClr val="3176D9"/>
                          </a:solidFill>
                          <a:effectLst/>
                          <a:latin typeface="open sans" panose="020B0606030504020204" pitchFamily="34" charset="0"/>
                          <a:ea typeface="+mn-ea"/>
                          <a:cs typeface="+mn-cs"/>
                        </a:rPr>
                        <a:t>zeebe</a:t>
                      </a:r>
                      <a:endParaRPr lang="en-US" sz="1400" b="0" i="0" u="none" strike="noStrike" kern="1200" dirty="0">
                        <a:solidFill>
                          <a:srgbClr val="3176D9"/>
                        </a:solidFill>
                        <a:effectLst/>
                        <a:latin typeface="open sans" panose="020B0606030504020204" pitchFamily="34" charset="0"/>
                        <a:ea typeface="+mn-ea"/>
                        <a:cs typeface="+mn-cs"/>
                      </a:endParaRPr>
                    </a:p>
                  </a:txBody>
                  <a:tcPr marL="31017" marR="31017" marT="15509" marB="15509"/>
                </a:tc>
                <a:extLst>
                  <a:ext uri="{0D108BD9-81ED-4DB2-BD59-A6C34878D82A}">
                    <a16:rowId xmlns:a16="http://schemas.microsoft.com/office/drawing/2014/main" val="288735743"/>
                  </a:ext>
                </a:extLst>
              </a:tr>
            </a:tbl>
          </a:graphicData>
        </a:graphic>
      </p:graphicFrame>
      <p:graphicFrame>
        <p:nvGraphicFramePr>
          <p:cNvPr id="9" name="Table 8">
            <a:extLst>
              <a:ext uri="{FF2B5EF4-FFF2-40B4-BE49-F238E27FC236}">
                <a16:creationId xmlns:a16="http://schemas.microsoft.com/office/drawing/2014/main" id="{673C2AC3-D287-4DB3-99BD-FA858C997990}"/>
              </a:ext>
            </a:extLst>
          </p:cNvPr>
          <p:cNvGraphicFramePr/>
          <p:nvPr/>
        </p:nvGraphicFramePr>
        <p:xfrm>
          <a:off x="9942648" y="1334706"/>
          <a:ext cx="1719912" cy="1390880"/>
        </p:xfrm>
        <a:graphic>
          <a:graphicData uri="http://schemas.openxmlformats.org/drawingml/2006/table">
            <a:tbl>
              <a:tblPr>
                <a:tableStyleId>{5C22544A-7EE6-4342-B048-85BDC9FD1C3A}</a:tableStyleId>
              </a:tblPr>
              <a:tblGrid>
                <a:gridCol w="1719912">
                  <a:extLst>
                    <a:ext uri="{9D8B030D-6E8A-4147-A177-3AD203B41FA5}">
                      <a16:colId xmlns:a16="http://schemas.microsoft.com/office/drawing/2014/main" val="3028501065"/>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2">
                            <a:extLst>
                              <a:ext uri="{A12FA001-AC4F-418D-AE19-62706E023703}">
                                <ahyp:hlinkClr xmlns:ahyp="http://schemas.microsoft.com/office/drawing/2018/hyperlinkcolor" val="tx"/>
                              </a:ext>
                            </a:extLst>
                          </a:hlinkClick>
                        </a:rPr>
                        <a:t>AWS DynamoDB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3">
                            <a:extLst>
                              <a:ext uri="{A12FA001-AC4F-418D-AE19-62706E023703}">
                                <ahyp:hlinkClr xmlns:ahyp="http://schemas.microsoft.com/office/drawing/2018/hyperlinkcolor" val="tx"/>
                              </a:ext>
                            </a:extLst>
                          </a:hlinkClick>
                        </a:rPr>
                        <a:t>AWS S3</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93832223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4">
                            <a:extLst>
                              <a:ext uri="{A12FA001-AC4F-418D-AE19-62706E023703}">
                                <ahyp:hlinkClr xmlns:ahyp="http://schemas.microsoft.com/office/drawing/2018/hyperlinkcolor" val="tx"/>
                              </a:ext>
                            </a:extLst>
                          </a:hlinkClick>
                        </a:rPr>
                        <a:t>AWS SNS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1191254542"/>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5">
                            <a:extLst>
                              <a:ext uri="{A12FA001-AC4F-418D-AE19-62706E023703}">
                                <ahyp:hlinkClr xmlns:ahyp="http://schemas.microsoft.com/office/drawing/2018/hyperlinkcolor" val="tx"/>
                              </a:ext>
                            </a:extLst>
                          </a:hlinkClick>
                        </a:rPr>
                        <a:t>AWS SQS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389862176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6">
                            <a:extLst>
                              <a:ext uri="{A12FA001-AC4F-418D-AE19-62706E023703}">
                                <ahyp:hlinkClr xmlns:ahyp="http://schemas.microsoft.com/office/drawing/2018/hyperlinkcolor" val="tx"/>
                              </a:ext>
                            </a:extLst>
                          </a:hlinkClick>
                        </a:rPr>
                        <a:t>AWS Kinesis</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18007651"/>
                  </a:ext>
                </a:extLst>
              </a:tr>
            </a:tbl>
          </a:graphicData>
        </a:graphic>
      </p:graphicFrame>
      <p:sp>
        <p:nvSpPr>
          <p:cNvPr id="5" name="Text Placeholder 3">
            <a:extLst>
              <a:ext uri="{FF2B5EF4-FFF2-40B4-BE49-F238E27FC236}">
                <a16:creationId xmlns:a16="http://schemas.microsoft.com/office/drawing/2014/main" id="{B40E24A2-6968-4281-80DD-694C79C8857B}"/>
              </a:ext>
            </a:extLst>
          </p:cNvPr>
          <p:cNvSpPr txBox="1">
            <a:spLocks/>
          </p:cNvSpPr>
          <p:nvPr/>
        </p:nvSpPr>
        <p:spPr>
          <a:xfrm>
            <a:off x="9942112" y="965374"/>
            <a:ext cx="135768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5 AWS</a:t>
            </a:r>
          </a:p>
        </p:txBody>
      </p:sp>
      <p:graphicFrame>
        <p:nvGraphicFramePr>
          <p:cNvPr id="10" name="Table 9">
            <a:extLst>
              <a:ext uri="{FF2B5EF4-FFF2-40B4-BE49-F238E27FC236}">
                <a16:creationId xmlns:a16="http://schemas.microsoft.com/office/drawing/2014/main" id="{B5FF3C44-ADCB-4C3A-A3D7-8F4D60FA8D78}"/>
              </a:ext>
            </a:extLst>
          </p:cNvPr>
          <p:cNvGraphicFramePr/>
          <p:nvPr/>
        </p:nvGraphicFramePr>
        <p:xfrm>
          <a:off x="7293752" y="3765299"/>
          <a:ext cx="1972188" cy="556352"/>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1277651297"/>
                    </a:ext>
                  </a:extLst>
                </a:gridCol>
              </a:tblGrid>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7">
                            <a:extLst>
                              <a:ext uri="{A12FA001-AC4F-418D-AE19-62706E023703}">
                                <ahyp:hlinkClr xmlns:ahyp="http://schemas.microsoft.com/office/drawing/2018/hyperlinkcolor" val="tx"/>
                              </a:ext>
                            </a:extLst>
                          </a:hlinkClick>
                        </a:rPr>
                        <a:t>GCP Cloud Pub/Sub</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863484816"/>
                  </a:ext>
                </a:extLst>
              </a:tr>
              <a:tr h="259267">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8">
                            <a:extLst>
                              <a:ext uri="{A12FA001-AC4F-418D-AE19-62706E023703}">
                                <ahyp:hlinkClr xmlns:ahyp="http://schemas.microsoft.com/office/drawing/2018/hyperlinkcolor" val="tx"/>
                              </a:ext>
                            </a:extLst>
                          </a:hlinkClick>
                        </a:rPr>
                        <a:t>GCP Storage Bucket</a:t>
                      </a:r>
                      <a:endParaRPr lang="en-US" sz="1400" b="0" i="0" u="none" strike="noStrike" kern="120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2158175116"/>
                  </a:ext>
                </a:extLst>
              </a:tr>
            </a:tbl>
          </a:graphicData>
        </a:graphic>
      </p:graphicFrame>
      <p:graphicFrame>
        <p:nvGraphicFramePr>
          <p:cNvPr id="12" name="Table 11">
            <a:extLst>
              <a:ext uri="{FF2B5EF4-FFF2-40B4-BE49-F238E27FC236}">
                <a16:creationId xmlns:a16="http://schemas.microsoft.com/office/drawing/2014/main" id="{FC328599-547C-4429-9675-33E236C4947E}"/>
              </a:ext>
            </a:extLst>
          </p:cNvPr>
          <p:cNvGraphicFramePr/>
          <p:nvPr/>
        </p:nvGraphicFramePr>
        <p:xfrm>
          <a:off x="7261030" y="1334706"/>
          <a:ext cx="2420191" cy="1896748"/>
        </p:xfrm>
        <a:graphic>
          <a:graphicData uri="http://schemas.openxmlformats.org/drawingml/2006/table">
            <a:tbl>
              <a:tblPr>
                <a:tableStyleId>{5C22544A-7EE6-4342-B048-85BDC9FD1C3A}</a:tableStyleId>
              </a:tblPr>
              <a:tblGrid>
                <a:gridCol w="2420191">
                  <a:extLst>
                    <a:ext uri="{9D8B030D-6E8A-4147-A177-3AD203B41FA5}">
                      <a16:colId xmlns:a16="http://schemas.microsoft.com/office/drawing/2014/main" val="3595730230"/>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59">
                            <a:extLst>
                              <a:ext uri="{A12FA001-AC4F-418D-AE19-62706E023703}">
                                <ahyp:hlinkClr xmlns:ahyp="http://schemas.microsoft.com/office/drawing/2018/hyperlinkcolor" val="tx"/>
                              </a:ext>
                            </a:extLst>
                          </a:hlinkClick>
                        </a:rPr>
                        <a:t>Azure Blob Storage</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056753502"/>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0">
                            <a:extLst>
                              <a:ext uri="{A12FA001-AC4F-418D-AE19-62706E023703}">
                                <ahyp:hlinkClr xmlns:ahyp="http://schemas.microsoft.com/office/drawing/2018/hyperlinkcolor" val="tx"/>
                              </a:ext>
                            </a:extLst>
                          </a:hlinkClick>
                        </a:rPr>
                        <a:t>Azure EventHubs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417589999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1">
                            <a:extLst>
                              <a:ext uri="{A12FA001-AC4F-418D-AE19-62706E023703}">
                                <ahyp:hlinkClr xmlns:ahyp="http://schemas.microsoft.com/office/drawing/2018/hyperlinkcolor" val="tx"/>
                              </a:ext>
                            </a:extLst>
                          </a:hlinkClick>
                        </a:rPr>
                        <a:t>Azure CosmosDB</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66036000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2">
                            <a:extLst>
                              <a:ext uri="{A12FA001-AC4F-418D-AE19-62706E023703}">
                                <ahyp:hlinkClr xmlns:ahyp="http://schemas.microsoft.com/office/drawing/2018/hyperlinkcolor" val="tx"/>
                              </a:ext>
                            </a:extLst>
                          </a:hlinkClick>
                        </a:rPr>
                        <a:t>Azure Service Bus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636142461"/>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3">
                            <a:extLst>
                              <a:ext uri="{A12FA001-AC4F-418D-AE19-62706E023703}">
                                <ahyp:hlinkClr xmlns:ahyp="http://schemas.microsoft.com/office/drawing/2018/hyperlinkcolor" val="tx"/>
                              </a:ext>
                            </a:extLst>
                          </a:hlinkClick>
                        </a:rPr>
                        <a:t>Azure SignalR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30682635"/>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4">
                            <a:extLst>
                              <a:ext uri="{A12FA001-AC4F-418D-AE19-62706E023703}">
                                <ahyp:hlinkClr xmlns:ahyp="http://schemas.microsoft.com/office/drawing/2018/hyperlinkcolor" val="tx"/>
                              </a:ext>
                            </a:extLst>
                          </a:hlinkClick>
                        </a:rPr>
                        <a:t>Azure Storage Queues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019032825"/>
                  </a:ext>
                </a:extLst>
              </a:tr>
              <a:tr h="136730">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5">
                            <a:extLst>
                              <a:ext uri="{A12FA001-AC4F-418D-AE19-62706E023703}">
                                <ahyp:hlinkClr xmlns:ahyp="http://schemas.microsoft.com/office/drawing/2018/hyperlinkcolor" val="tx"/>
                              </a:ext>
                            </a:extLst>
                          </a:hlinkClick>
                        </a:rPr>
                        <a:t>Azure Event Grid</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3389935662"/>
                  </a:ext>
                </a:extLst>
              </a:tr>
            </a:tbl>
          </a:graphicData>
        </a:graphic>
      </p:graphicFrame>
      <p:sp>
        <p:nvSpPr>
          <p:cNvPr id="3" name="Text Placeholder 3">
            <a:extLst>
              <a:ext uri="{FF2B5EF4-FFF2-40B4-BE49-F238E27FC236}">
                <a16:creationId xmlns:a16="http://schemas.microsoft.com/office/drawing/2014/main" id="{982CEF9C-060B-4E26-AD0B-58FEC3BC77A7}"/>
              </a:ext>
            </a:extLst>
          </p:cNvPr>
          <p:cNvSpPr txBox="1">
            <a:spLocks/>
          </p:cNvSpPr>
          <p:nvPr/>
        </p:nvSpPr>
        <p:spPr>
          <a:xfrm>
            <a:off x="7313421" y="3384102"/>
            <a:ext cx="203606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 GCP</a:t>
            </a:r>
          </a:p>
        </p:txBody>
      </p:sp>
      <p:sp>
        <p:nvSpPr>
          <p:cNvPr id="13" name="Text Placeholder 3">
            <a:extLst>
              <a:ext uri="{FF2B5EF4-FFF2-40B4-BE49-F238E27FC236}">
                <a16:creationId xmlns:a16="http://schemas.microsoft.com/office/drawing/2014/main" id="{E679CB6E-F9A5-4038-9400-43DF000C3F9D}"/>
              </a:ext>
            </a:extLst>
          </p:cNvPr>
          <p:cNvSpPr txBox="1">
            <a:spLocks/>
          </p:cNvSpPr>
          <p:nvPr/>
        </p:nvSpPr>
        <p:spPr>
          <a:xfrm>
            <a:off x="7263511" y="980925"/>
            <a:ext cx="161117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7 Azure</a:t>
            </a:r>
          </a:p>
        </p:txBody>
      </p:sp>
      <p:sp>
        <p:nvSpPr>
          <p:cNvPr id="14" name="Rectangle 13">
            <a:extLst>
              <a:ext uri="{FF2B5EF4-FFF2-40B4-BE49-F238E27FC236}">
                <a16:creationId xmlns:a16="http://schemas.microsoft.com/office/drawing/2014/main" id="{794AC62C-72CC-48AB-9D96-EB1AC027734C}"/>
              </a:ext>
            </a:extLst>
          </p:cNvPr>
          <p:cNvSpPr/>
          <p:nvPr/>
        </p:nvSpPr>
        <p:spPr bwMode="auto">
          <a:xfrm>
            <a:off x="5021708" y="965374"/>
            <a:ext cx="6869557" cy="3625601"/>
          </a:xfrm>
          <a:prstGeom prst="rect">
            <a:avLst/>
          </a:prstGeom>
          <a:no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515575FA-570F-43B4-9A16-599078C686ED}"/>
              </a:ext>
            </a:extLst>
          </p:cNvPr>
          <p:cNvSpPr txBox="1">
            <a:spLocks/>
          </p:cNvSpPr>
          <p:nvPr/>
        </p:nvSpPr>
        <p:spPr>
          <a:xfrm>
            <a:off x="7230075" y="543798"/>
            <a:ext cx="3836939"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27 I/O Bindings</a:t>
            </a:r>
          </a:p>
        </p:txBody>
      </p:sp>
      <p:graphicFrame>
        <p:nvGraphicFramePr>
          <p:cNvPr id="23" name="Table 22">
            <a:extLst>
              <a:ext uri="{FF2B5EF4-FFF2-40B4-BE49-F238E27FC236}">
                <a16:creationId xmlns:a16="http://schemas.microsoft.com/office/drawing/2014/main" id="{EA5077F5-9DCE-47B6-80BA-4E66149059A3}"/>
              </a:ext>
            </a:extLst>
          </p:cNvPr>
          <p:cNvGraphicFramePr/>
          <p:nvPr/>
        </p:nvGraphicFramePr>
        <p:xfrm>
          <a:off x="6676579" y="5720780"/>
          <a:ext cx="2329333" cy="1083856"/>
        </p:xfrm>
        <a:graphic>
          <a:graphicData uri="http://schemas.openxmlformats.org/drawingml/2006/table">
            <a:tbl>
              <a:tblPr>
                <a:tableStyleId>{5C22544A-7EE6-4342-B048-85BDC9FD1C3A}</a:tableStyleId>
              </a:tblPr>
              <a:tblGrid>
                <a:gridCol w="2329333">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OAuth2</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Open Policy Agent (OPA)</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11269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Rate limit</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527879780"/>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6">
                            <a:extLst>
                              <a:ext uri="{A12FA001-AC4F-418D-AE19-62706E023703}">
                                <ahyp:hlinkClr xmlns:ahyp="http://schemas.microsoft.com/office/drawing/2018/hyperlinkcolor" val="tx"/>
                              </a:ext>
                            </a:extLst>
                          </a:hlinkClick>
                        </a:rPr>
                        <a:t>Bearer</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194722752"/>
                  </a:ext>
                </a:extLst>
              </a:tr>
            </a:tbl>
          </a:graphicData>
        </a:graphic>
      </p:graphicFrame>
      <p:sp>
        <p:nvSpPr>
          <p:cNvPr id="25" name="Text Placeholder 3">
            <a:extLst>
              <a:ext uri="{FF2B5EF4-FFF2-40B4-BE49-F238E27FC236}">
                <a16:creationId xmlns:a16="http://schemas.microsoft.com/office/drawing/2014/main" id="{4038E112-C751-4C15-B6B4-58B7E902F990}"/>
              </a:ext>
            </a:extLst>
          </p:cNvPr>
          <p:cNvSpPr txBox="1">
            <a:spLocks/>
          </p:cNvSpPr>
          <p:nvPr/>
        </p:nvSpPr>
        <p:spPr>
          <a:xfrm>
            <a:off x="6707507" y="4862674"/>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HTTP Middleware</a:t>
            </a:r>
          </a:p>
        </p:txBody>
      </p:sp>
      <p:graphicFrame>
        <p:nvGraphicFramePr>
          <p:cNvPr id="27" name="Table 26">
            <a:extLst>
              <a:ext uri="{FF2B5EF4-FFF2-40B4-BE49-F238E27FC236}">
                <a16:creationId xmlns:a16="http://schemas.microsoft.com/office/drawing/2014/main" id="{1E8E788A-E6C6-4E33-81A4-2B02D1901779}"/>
              </a:ext>
            </a:extLst>
          </p:cNvPr>
          <p:cNvGraphicFramePr/>
          <p:nvPr>
            <p:extLst>
              <p:ext uri="{D42A27DB-BD31-4B8C-83A1-F6EECF244321}">
                <p14:modId xmlns:p14="http://schemas.microsoft.com/office/powerpoint/2010/main" val="393493175"/>
              </p:ext>
            </p:extLst>
          </p:nvPr>
        </p:nvGraphicFramePr>
        <p:xfrm>
          <a:off x="9548803" y="5720474"/>
          <a:ext cx="1774958" cy="755288"/>
        </p:xfrm>
        <a:graphic>
          <a:graphicData uri="http://schemas.openxmlformats.org/drawingml/2006/table">
            <a:tbl>
              <a:tblPr>
                <a:tableStyleId>{5C22544A-7EE6-4342-B048-85BDC9FD1C3A}</a:tableStyleId>
              </a:tblPr>
              <a:tblGrid>
                <a:gridCol w="1774958">
                  <a:extLst>
                    <a:ext uri="{9D8B030D-6E8A-4147-A177-3AD203B41FA5}">
                      <a16:colId xmlns:a16="http://schemas.microsoft.com/office/drawing/2014/main" val="616931256"/>
                    </a:ext>
                  </a:extLst>
                </a:gridCol>
              </a:tblGrid>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Kubernetes</a:t>
                      </a:r>
                      <a:endParaRPr lang="en-US" sz="1400" b="0" i="0" u="none" strike="noStrike" kern="1200">
                        <a:solidFill>
                          <a:srgbClr val="3176D9"/>
                        </a:solidFill>
                        <a:effectLst/>
                        <a:latin typeface="open sans" panose="020B0606030504020204" pitchFamily="34" charset="0"/>
                        <a:ea typeface="+mn-ea"/>
                        <a:cs typeface="+mn-cs"/>
                      </a:endParaRPr>
                    </a:p>
                  </a:txBody>
                  <a:tcPr marL="57604" marR="57604" marT="28802" marB="28802"/>
                </a:tc>
                <a:extLst>
                  <a:ext uri="{0D108BD9-81ED-4DB2-BD59-A6C34878D82A}">
                    <a16:rowId xmlns:a16="http://schemas.microsoft.com/office/drawing/2014/main" val="2983421418"/>
                  </a:ext>
                </a:extLst>
              </a:tr>
              <a:tr h="230414">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hlinkClick r:id="rId67">
                            <a:extLst>
                              <a:ext uri="{A12FA001-AC4F-418D-AE19-62706E023703}">
                                <ahyp:hlinkClr xmlns:ahyp="http://schemas.microsoft.com/office/drawing/2018/hyperlinkcolor" val="tx"/>
                              </a:ext>
                            </a:extLst>
                          </a:hlinkClick>
                        </a:rPr>
                        <a:t>Multicast DNS</a:t>
                      </a:r>
                      <a:endParaRPr lang="en-US" sz="1400" b="0" i="0" u="none" strike="noStrike" kern="1200" dirty="0">
                        <a:solidFill>
                          <a:srgbClr val="3176D9"/>
                        </a:solidFill>
                        <a:effectLst/>
                        <a:latin typeface="open sans" panose="020B0606030504020204" pitchFamily="34" charset="0"/>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Consul</a:t>
                      </a:r>
                    </a:p>
                  </a:txBody>
                  <a:tcPr marL="57604" marR="57604" marT="28802" marB="28802"/>
                </a:tc>
                <a:extLst>
                  <a:ext uri="{0D108BD9-81ED-4DB2-BD59-A6C34878D82A}">
                    <a16:rowId xmlns:a16="http://schemas.microsoft.com/office/drawing/2014/main" val="151126918"/>
                  </a:ext>
                </a:extLst>
              </a:tr>
            </a:tbl>
          </a:graphicData>
        </a:graphic>
      </p:graphicFrame>
      <p:sp>
        <p:nvSpPr>
          <p:cNvPr id="29" name="Text Placeholder 3">
            <a:extLst>
              <a:ext uri="{FF2B5EF4-FFF2-40B4-BE49-F238E27FC236}">
                <a16:creationId xmlns:a16="http://schemas.microsoft.com/office/drawing/2014/main" id="{9CBD24CA-5888-47DB-8000-CF3E2CE3905E}"/>
              </a:ext>
            </a:extLst>
          </p:cNvPr>
          <p:cNvSpPr txBox="1">
            <a:spLocks/>
          </p:cNvSpPr>
          <p:nvPr/>
        </p:nvSpPr>
        <p:spPr>
          <a:xfrm>
            <a:off x="9548803" y="4786392"/>
            <a:ext cx="1763618"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3 Name Resolution</a:t>
            </a:r>
          </a:p>
        </p:txBody>
      </p:sp>
      <p:graphicFrame>
        <p:nvGraphicFramePr>
          <p:cNvPr id="31" name="Table 30">
            <a:extLst>
              <a:ext uri="{FF2B5EF4-FFF2-40B4-BE49-F238E27FC236}">
                <a16:creationId xmlns:a16="http://schemas.microsoft.com/office/drawing/2014/main" id="{2FFFF7BB-222C-4DAE-8A10-EF72FE355ED9}"/>
              </a:ext>
            </a:extLst>
          </p:cNvPr>
          <p:cNvGraphicFramePr/>
          <p:nvPr>
            <p:extLst>
              <p:ext uri="{D42A27DB-BD31-4B8C-83A1-F6EECF244321}">
                <p14:modId xmlns:p14="http://schemas.microsoft.com/office/powerpoint/2010/main" val="2094093839"/>
              </p:ext>
            </p:extLst>
          </p:nvPr>
        </p:nvGraphicFramePr>
        <p:xfrm>
          <a:off x="9926019" y="3094918"/>
          <a:ext cx="1972188" cy="1101136"/>
        </p:xfrm>
        <a:graphic>
          <a:graphicData uri="http://schemas.openxmlformats.org/drawingml/2006/table">
            <a:tbl>
              <a:tblPr>
                <a:tableStyleId>{5C22544A-7EE6-4342-B048-85BDC9FD1C3A}</a:tableStyleId>
              </a:tblPr>
              <a:tblGrid>
                <a:gridCol w="1972188">
                  <a:extLst>
                    <a:ext uri="{9D8B030D-6E8A-4147-A177-3AD203B41FA5}">
                      <a16:colId xmlns:a16="http://schemas.microsoft.com/office/drawing/2014/main" val="3028501065"/>
                    </a:ext>
                  </a:extLst>
                </a:gridCol>
              </a:tblGrid>
              <a:tr h="845035">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3176D9"/>
                          </a:solidFill>
                          <a:effectLst/>
                          <a:latin typeface="open sans" panose="020B0606030504020204" pitchFamily="34" charset="0"/>
                          <a:ea typeface="+mn-ea"/>
                          <a:cs typeface="+mn-cs"/>
                        </a:rPr>
                        <a:t>Blob Storage</a:t>
                      </a:r>
                    </a:p>
                    <a:p>
                      <a:pPr marL="0" marR="0" lvl="0" indent="0" algn="l" defTabSz="932742" rtl="0" eaLnBrk="1" fontAlgn="t" latinLnBrk="0" hangingPunct="1">
                        <a:lnSpc>
                          <a:spcPct val="100000"/>
                        </a:lnSpc>
                        <a:spcBef>
                          <a:spcPts val="0"/>
                        </a:spcBef>
                        <a:spcAft>
                          <a:spcPts val="0"/>
                        </a:spcAft>
                        <a:buClrTx/>
                        <a:buSzTx/>
                        <a:buFontTx/>
                        <a:buNone/>
                        <a:tabLst/>
                        <a:defRPr/>
                      </a:pPr>
                      <a:r>
                        <a:rPr lang="en-US" altLang="zh-CN" sz="1800" b="0" i="0" u="none" strike="noStrike" kern="1200" dirty="0" err="1">
                          <a:solidFill>
                            <a:schemeClr val="dk1"/>
                          </a:solidFill>
                          <a:effectLst/>
                          <a:latin typeface="+mn-lt"/>
                          <a:ea typeface="+mn-ea"/>
                          <a:cs typeface="+mn-cs"/>
                          <a:hlinkClick r:id="rId68"/>
                        </a:rPr>
                        <a:t>dingtalk</a:t>
                      </a:r>
                      <a:r>
                        <a:rPr lang="en-US" altLang="zh-CN" sz="1800" b="0"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webhook</a:t>
                      </a:r>
                      <a:r>
                        <a:rPr lang="en-US" altLang="zh-CN" sz="1800" b="0" i="0" kern="1200" dirty="0">
                          <a:solidFill>
                            <a:schemeClr val="dk1"/>
                          </a:solidFill>
                          <a:effectLst/>
                          <a:latin typeface="+mn-lt"/>
                          <a:ea typeface="+mn-ea"/>
                          <a:cs typeface="+mn-cs"/>
                        </a:rPr>
                        <a:t>/</a:t>
                      </a: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Nacos</a:t>
                      </a:r>
                      <a:endParaRPr lang="en-US" sz="1800" b="0" i="0" u="none" strike="noStrike" kern="1200" dirty="0">
                        <a:solidFill>
                          <a:schemeClr val="dk1"/>
                        </a:solidFill>
                        <a:effectLst/>
                        <a:latin typeface="+mn-lt"/>
                        <a:ea typeface="+mn-ea"/>
                        <a:cs typeface="+mn-cs"/>
                      </a:endParaRPr>
                    </a:p>
                    <a:p>
                      <a:pPr marL="0" marR="0" lvl="0" indent="0" algn="l" defTabSz="932742" rtl="0" eaLnBrk="1" fontAlgn="t"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rocketmq</a:t>
                      </a:r>
                      <a:endParaRPr lang="en-US" sz="1400" b="0" i="0" u="none" strike="noStrike" kern="1200" dirty="0">
                        <a:solidFill>
                          <a:srgbClr val="3176D9"/>
                        </a:solidFill>
                        <a:effectLst/>
                        <a:latin typeface="open sans" panose="020B0606030504020204" pitchFamily="34" charset="0"/>
                        <a:ea typeface="+mn-ea"/>
                        <a:cs typeface="+mn-cs"/>
                      </a:endParaRPr>
                    </a:p>
                  </a:txBody>
                  <a:tcPr marL="64817" marR="64817" marT="32408" marB="32408"/>
                </a:tc>
                <a:extLst>
                  <a:ext uri="{0D108BD9-81ED-4DB2-BD59-A6C34878D82A}">
                    <a16:rowId xmlns:a16="http://schemas.microsoft.com/office/drawing/2014/main" val="4029903761"/>
                  </a:ext>
                </a:extLst>
              </a:tr>
            </a:tbl>
          </a:graphicData>
        </a:graphic>
      </p:graphicFrame>
      <p:sp>
        <p:nvSpPr>
          <p:cNvPr id="33" name="Text Placeholder 3">
            <a:extLst>
              <a:ext uri="{FF2B5EF4-FFF2-40B4-BE49-F238E27FC236}">
                <a16:creationId xmlns:a16="http://schemas.microsoft.com/office/drawing/2014/main" id="{9340370B-44A9-4E66-B52C-C8CF84969FE8}"/>
              </a:ext>
            </a:extLst>
          </p:cNvPr>
          <p:cNvSpPr txBox="1">
            <a:spLocks/>
          </p:cNvSpPr>
          <p:nvPr/>
        </p:nvSpPr>
        <p:spPr>
          <a:xfrm>
            <a:off x="9925483" y="2743805"/>
            <a:ext cx="158965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4 </a:t>
            </a:r>
            <a:r>
              <a:rPr lang="en-US" sz="2400" dirty="0" err="1"/>
              <a:t>AliCloud</a:t>
            </a:r>
            <a:endParaRPr lang="en-US" sz="2400" dirty="0"/>
          </a:p>
        </p:txBody>
      </p:sp>
    </p:spTree>
    <p:extLst>
      <p:ext uri="{BB962C8B-B14F-4D97-AF65-F5344CB8AC3E}">
        <p14:creationId xmlns:p14="http://schemas.microsoft.com/office/powerpoint/2010/main" val="53283466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284</TotalTime>
  <Words>2488</Words>
  <Application>Microsoft Office PowerPoint</Application>
  <PresentationFormat>宽屏</PresentationFormat>
  <Paragraphs>362</Paragraphs>
  <Slides>19</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-apple-system</vt:lpstr>
      <vt:lpstr>Courier</vt:lpstr>
      <vt:lpstr>Helvetica Neue</vt:lpstr>
      <vt:lpstr>PingFang SC</vt:lpstr>
      <vt:lpstr>Arial</vt:lpstr>
      <vt:lpstr>Calibri</vt:lpstr>
      <vt:lpstr>Calibri Light</vt:lpstr>
      <vt:lpstr>Consolas</vt:lpstr>
      <vt:lpstr>open sans</vt:lpstr>
      <vt:lpstr>Segoe UI</vt:lpstr>
      <vt:lpstr>Segoe UI Semibold</vt:lpstr>
      <vt:lpstr>Segoe UI Semilight</vt:lpstr>
      <vt:lpstr>Wingdings</vt:lpstr>
      <vt:lpstr>Office Theme</vt:lpstr>
      <vt:lpstr>使用 Dapr 轻松构建微服务</vt:lpstr>
      <vt:lpstr>微服务为什么很难?</vt:lpstr>
      <vt:lpstr>Kubernetes 企业级设计</vt:lpstr>
      <vt:lpstr>PowerPoint 演示文稿</vt:lpstr>
      <vt:lpstr>PowerPoint 演示文稿</vt:lpstr>
      <vt:lpstr>微服务构建块</vt:lpstr>
      <vt:lpstr>微服务构建块</vt:lpstr>
      <vt:lpstr>PowerPoint 演示文稿</vt:lpstr>
      <vt:lpstr>75 Dapr Components</vt:lpstr>
      <vt:lpstr>PowerPoint 演示文稿</vt:lpstr>
      <vt:lpstr>PowerPoint 演示文稿</vt:lpstr>
      <vt:lpstr>PowerPoint 演示文稿</vt:lpstr>
      <vt:lpstr>Dapr Workflows Activate Logic Apps workflows from Dapr</vt:lpstr>
      <vt:lpstr>Dapr Functions Extension Dapr extension for Functions that uses Dapr building blocks</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Application Runtime</dc:title>
  <dc:creator>zhang shanyou</dc:creator>
  <cp:lastModifiedBy>shanyou zhang</cp:lastModifiedBy>
  <cp:revision>31</cp:revision>
  <dcterms:created xsi:type="dcterms:W3CDTF">2021-02-02T01:56:42Z</dcterms:created>
  <dcterms:modified xsi:type="dcterms:W3CDTF">2021-05-30T07:16:08Z</dcterms:modified>
</cp:coreProperties>
</file>