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21"/>
  </p:notesMasterIdLst>
  <p:handoutMasterIdLst>
    <p:handoutMasterId r:id="rId22"/>
  </p:handoutMasterIdLst>
  <p:sldIdLst>
    <p:sldId id="317" r:id="rId5"/>
    <p:sldId id="896" r:id="rId6"/>
    <p:sldId id="897" r:id="rId7"/>
    <p:sldId id="868" r:id="rId8"/>
    <p:sldId id="870" r:id="rId9"/>
    <p:sldId id="872" r:id="rId10"/>
    <p:sldId id="898" r:id="rId11"/>
    <p:sldId id="899" r:id="rId12"/>
    <p:sldId id="900" r:id="rId13"/>
    <p:sldId id="901" r:id="rId14"/>
    <p:sldId id="902" r:id="rId15"/>
    <p:sldId id="903" r:id="rId16"/>
    <p:sldId id="904" r:id="rId17"/>
    <p:sldId id="905" r:id="rId18"/>
    <p:sldId id="906" r:id="rId19"/>
    <p:sldId id="856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 varScale="1">
        <p:scale>
          <a:sx n="108" d="100"/>
          <a:sy n="108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xmlns="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xmlns="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aspnet/web-apps/client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drienTorris/awesome-blazor" TargetMode="External"/><Relationship Id="rId4" Type="http://schemas.openxmlformats.org/officeDocument/2006/relationships/hyperlink" Target="https://docs.microsoft.com/en-us/aspnet/core/blazor/?view=aspnetcore-3.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spnet/AspNetCore/tree/master/src/Component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sr-Latn-BA" dirty="0" smtClean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457379-948D-4845-B8BA-5CF9B789DD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BA" dirty="0" smtClean="0"/>
              <a:t>Miroslav Popović</a:t>
            </a:r>
          </a:p>
          <a:p>
            <a:r>
              <a:rPr lang="sr-Latn-BA" sz="1800" dirty="0" smtClean="0"/>
              <a:t>Technical Lead, Seavus Group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@miroslavpopovic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https://miroslavpopovic.com</a:t>
            </a:r>
            <a:endParaRPr lang="en-US" sz="1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sr-Latn-BA" dirty="0" smtClean="0"/>
              <a:t> WebAssembly (client-side)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1514475"/>
            <a:ext cx="45434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69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components hosted on server</a:t>
            </a:r>
          </a:p>
          <a:p>
            <a:r>
              <a:rPr lang="en-US" dirty="0" smtClean="0"/>
              <a:t>UI updates handled over </a:t>
            </a:r>
            <a:r>
              <a:rPr lang="en-US" dirty="0" err="1" smtClean="0"/>
              <a:t>SignalR</a:t>
            </a:r>
            <a:r>
              <a:rPr lang="en-US" dirty="0" smtClean="0"/>
              <a:t> connection</a:t>
            </a:r>
          </a:p>
          <a:p>
            <a:r>
              <a:rPr lang="en-US" dirty="0" smtClean="0"/>
              <a:t>Event handling logic runs on server</a:t>
            </a:r>
          </a:p>
          <a:p>
            <a:r>
              <a:rPr lang="en-US" dirty="0" smtClean="0"/>
              <a:t>JavaScript interop also done via </a:t>
            </a:r>
            <a:r>
              <a:rPr lang="en-US" dirty="0" err="1" smtClean="0"/>
              <a:t>SignalR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sr-Latn-BA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267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sr-Latn-BA" dirty="0" smtClean="0"/>
              <a:t>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509712"/>
            <a:ext cx="6057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045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075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37809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https://blazor.net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dotnet.microsoft.com/apps/aspnet/web-apps/client</a:t>
            </a:r>
            <a:endParaRPr lang="en-US" sz="3200" dirty="0" smtClean="0"/>
          </a:p>
          <a:p>
            <a:r>
              <a:rPr lang="en-US" sz="3200" dirty="0">
                <a:hlinkClick r:id="rId4"/>
              </a:rPr>
              <a:t>https://docs.microsoft.com/en-us/aspnet/core/blazor/?</a:t>
            </a:r>
            <a:r>
              <a:rPr lang="en-US" sz="3200" dirty="0" smtClean="0">
                <a:hlinkClick r:id="rId4"/>
              </a:rPr>
              <a:t>view=aspnetcore-3.0</a:t>
            </a:r>
            <a:endParaRPr lang="en-US" sz="3200" dirty="0" smtClean="0"/>
          </a:p>
          <a:p>
            <a:r>
              <a:rPr lang="en-US" sz="3200" dirty="0">
                <a:hlinkClick r:id="rId5"/>
              </a:rPr>
              <a:t>https://</a:t>
            </a:r>
            <a:r>
              <a:rPr lang="en-US" sz="3200" dirty="0" smtClean="0">
                <a:hlinkClick r:id="rId5"/>
              </a:rPr>
              <a:t>github.com/AdrienTorris/awesome-blazor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864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53364"/>
          </a:xfrm>
        </p:spPr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sr-Latn-BA" dirty="0" smtClean="0"/>
              <a:t>Server - released as </a:t>
            </a:r>
            <a:r>
              <a:rPr lang="en-US" dirty="0" smtClean="0"/>
              <a:t>part </a:t>
            </a:r>
            <a:r>
              <a:rPr lang="en-US" dirty="0" smtClean="0"/>
              <a:t>of ASP.NET Core </a:t>
            </a:r>
            <a:r>
              <a:rPr lang="en-US" dirty="0" smtClean="0"/>
              <a:t>3.0</a:t>
            </a:r>
            <a:endParaRPr lang="sr-Latn-BA" dirty="0" smtClean="0"/>
          </a:p>
          <a:p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sr-Latn-BA" dirty="0" smtClean="0"/>
              <a:t>WebAssembly - </a:t>
            </a:r>
            <a:r>
              <a:rPr lang="en-US" dirty="0" smtClean="0"/>
              <a:t>out-of-band </a:t>
            </a:r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First quarter of 2020</a:t>
            </a:r>
            <a:r>
              <a:rPr lang="en-US" dirty="0" smtClean="0"/>
              <a:t>.?</a:t>
            </a:r>
            <a:endParaRPr lang="sr-Latn-BA" dirty="0" smtClean="0"/>
          </a:p>
          <a:p>
            <a:r>
              <a:rPr lang="sr-Latn-BA" dirty="0" smtClean="0"/>
              <a:t>Blazor xxx (native)?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52" y="3642541"/>
            <a:ext cx="5459895" cy="30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423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sz="4800" dirty="0" smtClean="0"/>
              <a:t>Questions?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@miroslavpopovic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https://miroslavpopovic.com</a:t>
            </a: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Blazor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06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22062"/>
          </a:xfrm>
        </p:spPr>
        <p:txBody>
          <a:bodyPr/>
          <a:lstStyle/>
          <a:p>
            <a:r>
              <a:rPr lang="en-US" dirty="0" smtClean="0"/>
              <a:t>A new framework for building interactive web UI with .NET</a:t>
            </a:r>
          </a:p>
          <a:p>
            <a:r>
              <a:rPr lang="en-US" dirty="0" smtClean="0"/>
              <a:t>Created by Steve Sanderson</a:t>
            </a:r>
          </a:p>
          <a:p>
            <a:r>
              <a:rPr lang="en-US" dirty="0" smtClean="0">
                <a:hlinkClick r:id="rId2"/>
              </a:rPr>
              <a:t>Open source</a:t>
            </a:r>
            <a:r>
              <a:rPr lang="en-US" dirty="0" smtClean="0"/>
              <a:t> - part of ASP.NET Core</a:t>
            </a:r>
          </a:p>
          <a:p>
            <a:r>
              <a:rPr lang="en-US" dirty="0" smtClean="0"/>
              <a:t>Uses C# instead of JavaScript</a:t>
            </a:r>
          </a:p>
          <a:p>
            <a:pPr lvl="1"/>
            <a:r>
              <a:rPr lang="en-US" dirty="0" smtClean="0"/>
              <a:t>Full-stack C#</a:t>
            </a:r>
          </a:p>
          <a:p>
            <a:r>
              <a:rPr lang="en-US" dirty="0" smtClean="0"/>
              <a:t>Components and hosting model</a:t>
            </a:r>
          </a:p>
          <a:p>
            <a:pPr lvl="1"/>
            <a:r>
              <a:rPr lang="en-US" dirty="0" smtClean="0"/>
              <a:t>Client-side or server-side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94" y="2929632"/>
            <a:ext cx="3928368" cy="39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870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2161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C# instead of JavaScript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Existing .NET ecosystem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Share logic between client and server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Development with Visual Studio 2019 and VS Code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Alternative to SPA frameworks like Aurelia, Angular, React, </a:t>
            </a:r>
            <a:r>
              <a:rPr lang="en-US" sz="3600" spc="-1" dirty="0" err="1" smtClean="0">
                <a:solidFill>
                  <a:srgbClr val="0C1937"/>
                </a:solidFill>
              </a:rPr>
              <a:t>Vue</a:t>
            </a:r>
            <a:r>
              <a:rPr lang="en-US" sz="3600" spc="-1" dirty="0" smtClean="0">
                <a:solidFill>
                  <a:srgbClr val="0C1937"/>
                </a:solidFill>
              </a:rPr>
              <a:t>…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58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84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Element of UI - page, dialog, data entry form…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Define rendering logic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Handle user events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Can be nested and reduced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Can be shared as class libraries or NuGet packages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.razor files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77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5228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&lt;h1&gt;@Title&lt;/h1&gt;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@</a:t>
            </a:r>
            <a:r>
              <a:rPr lang="en-US" sz="1600" dirty="0" err="1">
                <a:latin typeface="Consolas" panose="020B0609020204030204" pitchFamily="49" charset="0"/>
              </a:rPr>
              <a:t>ChildContent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&lt;button @</a:t>
            </a:r>
            <a:r>
              <a:rPr lang="en-US" sz="1600" dirty="0" err="1">
                <a:latin typeface="Consolas" panose="020B0609020204030204" pitchFamily="49" charset="0"/>
              </a:rPr>
              <a:t>onclick</a:t>
            </a:r>
            <a:r>
              <a:rPr lang="en-US" sz="1600" dirty="0" smtClean="0">
                <a:latin typeface="Consolas" panose="020B0609020204030204" pitchFamily="49" charset="0"/>
              </a:rPr>
              <a:t>="</a:t>
            </a:r>
            <a:r>
              <a:rPr lang="en-US" sz="1600" dirty="0" err="1" smtClean="0">
                <a:latin typeface="Consolas" panose="020B0609020204030204" pitchFamily="49" charset="0"/>
              </a:rPr>
              <a:t>OnYes</a:t>
            </a:r>
            <a:r>
              <a:rPr lang="en-US" sz="1600" dirty="0">
                <a:latin typeface="Consolas" panose="020B0609020204030204" pitchFamily="49" charset="0"/>
              </a:rPr>
              <a:t>"&gt;Yes!&lt;/button&gt;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@code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[Parameter]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BA" sz="1600" dirty="0" smtClean="0">
                <a:latin typeface="Consolas" panose="020B0609020204030204" pitchFamily="49" charset="0"/>
              </a:rPr>
              <a:t>public </a:t>
            </a:r>
            <a:r>
              <a:rPr lang="en-US" sz="1600" dirty="0" smtClean="0">
                <a:latin typeface="Consolas" panose="020B0609020204030204" pitchFamily="49" charset="0"/>
              </a:rPr>
              <a:t>string </a:t>
            </a:r>
            <a:r>
              <a:rPr lang="en-US" sz="1600" dirty="0">
                <a:latin typeface="Consolas" panose="020B0609020204030204" pitchFamily="49" charset="0"/>
              </a:rPr>
              <a:t>Title { get; set;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[Parameter]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BA" sz="1600" dirty="0" smtClean="0">
                <a:latin typeface="Consolas" panose="020B0609020204030204" pitchFamily="49" charset="0"/>
              </a:rPr>
              <a:t>public </a:t>
            </a:r>
            <a:r>
              <a:rPr lang="en-US" sz="1600" dirty="0" err="1" smtClean="0">
                <a:latin typeface="Consolas" panose="020B0609020204030204" pitchFamily="49" charset="0"/>
              </a:rPr>
              <a:t>RenderFragment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ChildContent</a:t>
            </a:r>
            <a:r>
              <a:rPr lang="en-US" sz="1600" dirty="0">
                <a:latin typeface="Consolas" panose="020B0609020204030204" pitchFamily="49" charset="0"/>
              </a:rPr>
              <a:t> { get; set;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void </a:t>
            </a:r>
            <a:r>
              <a:rPr lang="en-US" sz="1600" dirty="0" err="1">
                <a:latin typeface="Consolas" panose="020B0609020204030204" pitchFamily="49" charset="0"/>
              </a:rPr>
              <a:t>OnYes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("Write to the console in C#! 'Yes' button was selected.");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component - </a:t>
            </a:r>
            <a:r>
              <a:rPr lang="en-US" dirty="0" err="1" smtClean="0"/>
              <a:t>Dialog.razor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248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086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@page "/"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&lt;h1&gt;Hello, world!&lt;/h1&gt;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Welcome to your new app.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&lt;Dialog Title="</a:t>
            </a:r>
            <a:r>
              <a:rPr lang="en-US" sz="2000" dirty="0" err="1">
                <a:latin typeface="Consolas" panose="020B0609020204030204" pitchFamily="49" charset="0"/>
              </a:rPr>
              <a:t>Blazor</a:t>
            </a:r>
            <a:r>
              <a:rPr lang="en-US" sz="20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Do you want to &lt;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&gt;learn more&lt;/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&gt; about </a:t>
            </a:r>
            <a:r>
              <a:rPr lang="en-US" sz="2000" dirty="0" err="1">
                <a:latin typeface="Consolas" panose="020B0609020204030204" pitchFamily="49" charset="0"/>
              </a:rPr>
              <a:t>Blazor</a:t>
            </a:r>
            <a:r>
              <a:rPr lang="en-US" sz="2000" dirty="0"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&lt;/Dialog&gt;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component usage - </a:t>
            </a:r>
            <a:r>
              <a:rPr lang="en-US" dirty="0" err="1" smtClean="0"/>
              <a:t>Index.razor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658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5529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WebAssembly</a:t>
            </a:r>
            <a:r>
              <a:rPr lang="en-US" dirty="0" smtClean="0"/>
              <a:t> - </a:t>
            </a:r>
            <a:r>
              <a:rPr lang="en-US" dirty="0" err="1" smtClean="0"/>
              <a:t>wasm</a:t>
            </a:r>
            <a:r>
              <a:rPr lang="en-US" dirty="0" smtClean="0"/>
              <a:t> standard</a:t>
            </a:r>
          </a:p>
          <a:p>
            <a:r>
              <a:rPr lang="en-US" dirty="0" smtClean="0"/>
              <a:t>Wide browser support</a:t>
            </a:r>
          </a:p>
          <a:p>
            <a:r>
              <a:rPr lang="en-US" dirty="0" smtClean="0"/>
              <a:t>Based on work done by Mono team</a:t>
            </a:r>
          </a:p>
          <a:p>
            <a:r>
              <a:rPr lang="en-US" dirty="0" smtClean="0"/>
              <a:t>How it works</a:t>
            </a:r>
          </a:p>
          <a:p>
            <a:pPr lvl="1"/>
            <a:r>
              <a:rPr lang="en-US" dirty="0" smtClean="0"/>
              <a:t>C# code and Razor get compiled into .NET assemblies</a:t>
            </a:r>
          </a:p>
          <a:p>
            <a:pPr lvl="1"/>
            <a:r>
              <a:rPr lang="en-US" dirty="0" smtClean="0"/>
              <a:t>The assemblies and .NET runtime downloaded to browser</a:t>
            </a:r>
          </a:p>
          <a:p>
            <a:pPr lvl="1"/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sr-Latn-BA" dirty="0" smtClean="0"/>
              <a:t>WebAssembly </a:t>
            </a:r>
            <a:r>
              <a:rPr lang="en-US" dirty="0" smtClean="0"/>
              <a:t>bootstraps </a:t>
            </a:r>
            <a:r>
              <a:rPr lang="en-US" dirty="0" smtClean="0"/>
              <a:t>runtime and loads the assemblies for the app</a:t>
            </a:r>
          </a:p>
          <a:p>
            <a:pPr lvl="1"/>
            <a:r>
              <a:rPr lang="en-US" dirty="0" smtClean="0"/>
              <a:t>JavaScript interop used for DOM manipulation and browser API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sr-Latn-BA" dirty="0" smtClean="0"/>
              <a:t> WebAssembly (client-side)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571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6558</TotalTime>
  <Words>426</Words>
  <Application>Microsoft Office PowerPoint</Application>
  <PresentationFormat>Widescreen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Wingdings</vt:lpstr>
      <vt:lpstr>1_Dotnet_Template</vt:lpstr>
      <vt:lpstr>Blazor Introduction</vt:lpstr>
      <vt:lpstr>What is Blazor?</vt:lpstr>
      <vt:lpstr>Blazor framework</vt:lpstr>
      <vt:lpstr>Blazor Benefits</vt:lpstr>
      <vt:lpstr>Basics</vt:lpstr>
      <vt:lpstr>Components</vt:lpstr>
      <vt:lpstr>Sample component - Dialog.razor</vt:lpstr>
      <vt:lpstr>Sample component usage - Index.razor</vt:lpstr>
      <vt:lpstr>Blazor WebAssembly (client-side)</vt:lpstr>
      <vt:lpstr>Blazor WebAssembly (client-side)</vt:lpstr>
      <vt:lpstr>Blazor Server</vt:lpstr>
      <vt:lpstr>Blazor Server</vt:lpstr>
      <vt:lpstr>Resources and future</vt:lpstr>
      <vt:lpstr>Blazor resources</vt:lpstr>
      <vt:lpstr>Future</vt:lpstr>
      <vt:lpstr>Thanks!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Miroslav Popovic</cp:lastModifiedBy>
  <cp:revision>137</cp:revision>
  <cp:lastPrinted>2018-03-26T22:33:58Z</cp:lastPrinted>
  <dcterms:created xsi:type="dcterms:W3CDTF">2018-01-09T22:22:16Z</dcterms:created>
  <dcterms:modified xsi:type="dcterms:W3CDTF">2019-09-28T22:15:11Z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