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306" r:id="rId3"/>
    <p:sldId id="357" r:id="rId4"/>
    <p:sldId id="358" r:id="rId5"/>
    <p:sldId id="359" r:id="rId6"/>
    <p:sldId id="360" r:id="rId7"/>
    <p:sldId id="258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6" r:id="rId16"/>
    <p:sldId id="317" r:id="rId17"/>
    <p:sldId id="305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7" r:id="rId26"/>
    <p:sldId id="336" r:id="rId27"/>
    <p:sldId id="338" r:id="rId28"/>
    <p:sldId id="319" r:id="rId29"/>
    <p:sldId id="320" r:id="rId30"/>
    <p:sldId id="339" r:id="rId31"/>
    <p:sldId id="340" r:id="rId32"/>
    <p:sldId id="341" r:id="rId33"/>
    <p:sldId id="342" r:id="rId34"/>
    <p:sldId id="343" r:id="rId35"/>
    <p:sldId id="345" r:id="rId36"/>
    <p:sldId id="346" r:id="rId37"/>
    <p:sldId id="344" r:id="rId38"/>
    <p:sldId id="348" r:id="rId39"/>
    <p:sldId id="349" r:id="rId40"/>
    <p:sldId id="350" r:id="rId41"/>
    <p:sldId id="351" r:id="rId42"/>
    <p:sldId id="352" r:id="rId43"/>
    <p:sldId id="354" r:id="rId44"/>
    <p:sldId id="355" r:id="rId45"/>
    <p:sldId id="353" r:id="rId46"/>
    <p:sldId id="356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87356" autoAdjust="0"/>
  </p:normalViewPr>
  <p:slideViewPr>
    <p:cSldViewPr snapToGrid="0">
      <p:cViewPr varScale="1">
        <p:scale>
          <a:sx n="106" d="100"/>
          <a:sy n="106" d="100"/>
        </p:scale>
        <p:origin x="54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Avoiding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Megadisasters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935129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706846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800696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945072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85899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Dellenovacer.com reality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57" y="2962640"/>
            <a:ext cx="3057690" cy="2081581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5424854" y="1943100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424854" y="3159369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5424853" y="4375638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424852" y="5591907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3338" y="2092569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338" y="330883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3338" y="4525107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3337" y="573972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cxnSp>
        <p:nvCxnSpPr>
          <p:cNvPr id="13" name="Straight Arrow Connector 12"/>
          <p:cNvCxnSpPr>
            <a:stCxn id="8" idx="3"/>
            <a:endCxn id="4" idx="2"/>
          </p:cNvCxnSpPr>
          <p:nvPr/>
        </p:nvCxnSpPr>
        <p:spPr>
          <a:xfrm>
            <a:off x="5011615" y="2365131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5" idx="2"/>
          </p:cNvCxnSpPr>
          <p:nvPr/>
        </p:nvCxnSpPr>
        <p:spPr>
          <a:xfrm>
            <a:off x="5011615" y="3581400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6" idx="2"/>
          </p:cNvCxnSpPr>
          <p:nvPr/>
        </p:nvCxnSpPr>
        <p:spPr>
          <a:xfrm>
            <a:off x="5011615" y="4797669"/>
            <a:ext cx="4132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7" idx="2"/>
          </p:cNvCxnSpPr>
          <p:nvPr/>
        </p:nvCxnSpPr>
        <p:spPr>
          <a:xfrm>
            <a:off x="5011614" y="6012290"/>
            <a:ext cx="413238" cy="1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1"/>
            <a:endCxn id="4" idx="4"/>
          </p:cNvCxnSpPr>
          <p:nvPr/>
        </p:nvCxnSpPr>
        <p:spPr>
          <a:xfrm flipH="1" flipV="1">
            <a:off x="6031523" y="2365131"/>
            <a:ext cx="1945134" cy="16383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1"/>
            <a:endCxn id="5" idx="4"/>
          </p:cNvCxnSpPr>
          <p:nvPr/>
        </p:nvCxnSpPr>
        <p:spPr>
          <a:xfrm flipH="1" flipV="1">
            <a:off x="6031523" y="3581400"/>
            <a:ext cx="1945134" cy="42203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1"/>
            <a:endCxn id="6" idx="4"/>
          </p:cNvCxnSpPr>
          <p:nvPr/>
        </p:nvCxnSpPr>
        <p:spPr>
          <a:xfrm flipH="1">
            <a:off x="6031522" y="4003431"/>
            <a:ext cx="1945135" cy="79423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1"/>
            <a:endCxn id="7" idx="4"/>
          </p:cNvCxnSpPr>
          <p:nvPr/>
        </p:nvCxnSpPr>
        <p:spPr>
          <a:xfrm flipH="1">
            <a:off x="6031521" y="4003431"/>
            <a:ext cx="1945136" cy="201050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5011615" y="2365131"/>
            <a:ext cx="413237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6" idx="2"/>
          </p:cNvCxnSpPr>
          <p:nvPr/>
        </p:nvCxnSpPr>
        <p:spPr>
          <a:xfrm>
            <a:off x="5011615" y="2365131"/>
            <a:ext cx="413238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5011615" y="2365131"/>
            <a:ext cx="413237" cy="364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4" idx="2"/>
          </p:cNvCxnSpPr>
          <p:nvPr/>
        </p:nvCxnSpPr>
        <p:spPr>
          <a:xfrm flipV="1">
            <a:off x="5011615" y="2365131"/>
            <a:ext cx="413239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6" idx="2"/>
          </p:cNvCxnSpPr>
          <p:nvPr/>
        </p:nvCxnSpPr>
        <p:spPr>
          <a:xfrm>
            <a:off x="5011615" y="3581400"/>
            <a:ext cx="413238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7" idx="2"/>
          </p:cNvCxnSpPr>
          <p:nvPr/>
        </p:nvCxnSpPr>
        <p:spPr>
          <a:xfrm>
            <a:off x="5011615" y="3581400"/>
            <a:ext cx="413237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4" idx="2"/>
          </p:cNvCxnSpPr>
          <p:nvPr/>
        </p:nvCxnSpPr>
        <p:spPr>
          <a:xfrm flipV="1">
            <a:off x="5011615" y="2365131"/>
            <a:ext cx="413239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5" idx="2"/>
          </p:cNvCxnSpPr>
          <p:nvPr/>
        </p:nvCxnSpPr>
        <p:spPr>
          <a:xfrm flipV="1">
            <a:off x="5011615" y="3581400"/>
            <a:ext cx="413239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7" idx="2"/>
          </p:cNvCxnSpPr>
          <p:nvPr/>
        </p:nvCxnSpPr>
        <p:spPr>
          <a:xfrm>
            <a:off x="5011615" y="4797669"/>
            <a:ext cx="413237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4" idx="2"/>
          </p:cNvCxnSpPr>
          <p:nvPr/>
        </p:nvCxnSpPr>
        <p:spPr>
          <a:xfrm flipV="1">
            <a:off x="5011614" y="2365131"/>
            <a:ext cx="413240" cy="364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5" idx="2"/>
          </p:cNvCxnSpPr>
          <p:nvPr/>
        </p:nvCxnSpPr>
        <p:spPr>
          <a:xfrm flipV="1">
            <a:off x="5011614" y="3581400"/>
            <a:ext cx="413240" cy="243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  <a:endCxn id="6" idx="2"/>
          </p:cNvCxnSpPr>
          <p:nvPr/>
        </p:nvCxnSpPr>
        <p:spPr>
          <a:xfrm flipV="1">
            <a:off x="5011614" y="4797669"/>
            <a:ext cx="413239" cy="1214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0"/>
            <a:endCxn id="3" idx="0"/>
          </p:cNvCxnSpPr>
          <p:nvPr/>
        </p:nvCxnSpPr>
        <p:spPr>
          <a:xfrm rot="16200000" flipH="1">
            <a:off x="5873953" y="-668908"/>
            <a:ext cx="870071" cy="6393025"/>
          </a:xfrm>
          <a:prstGeom prst="bentConnector3">
            <a:avLst>
              <a:gd name="adj1" fmla="val -262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723" y="3596110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29" y="1970231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28" y="3159641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09" y="4451782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28" y="5591907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9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3280" cy="1325563"/>
          </a:xfrm>
        </p:spPr>
        <p:txBody>
          <a:bodyPr/>
          <a:lstStyle/>
          <a:p>
            <a:r>
              <a:rPr lang="en-US" dirty="0"/>
              <a:t>Dellenovacer.com by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15 years in production</a:t>
            </a:r>
          </a:p>
          <a:p>
            <a:endParaRPr lang="en-US" dirty="0"/>
          </a:p>
          <a:p>
            <a:r>
              <a:rPr lang="en-US" dirty="0"/>
              <a:t>Worldwide orders</a:t>
            </a:r>
          </a:p>
          <a:p>
            <a:endParaRPr lang="en-US" dirty="0"/>
          </a:p>
          <a:p>
            <a:r>
              <a:rPr lang="en-US" dirty="0"/>
              <a:t>Billions of $ per year in revenue</a:t>
            </a:r>
          </a:p>
          <a:p>
            <a:endParaRPr lang="en-US" dirty="0"/>
          </a:p>
          <a:p>
            <a:r>
              <a:rPr lang="en-US" dirty="0"/>
              <a:t>Millions of orders per day</a:t>
            </a:r>
          </a:p>
          <a:p>
            <a:endParaRPr lang="en-US" dirty="0"/>
          </a:p>
          <a:p>
            <a:r>
              <a:rPr lang="en-US" dirty="0"/>
              <a:t>But no way forward</a:t>
            </a:r>
          </a:p>
        </p:txBody>
      </p:sp>
    </p:spTree>
    <p:extLst>
      <p:ext uri="{BB962C8B-B14F-4D97-AF65-F5344CB8AC3E}">
        <p14:creationId xmlns:p14="http://schemas.microsoft.com/office/powerpoint/2010/main" val="23920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Netflix-oriented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628" y="1825625"/>
            <a:ext cx="45487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1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data duplication</a:t>
            </a:r>
          </a:p>
          <a:p>
            <a:endParaRPr lang="en-US" dirty="0"/>
          </a:p>
          <a:p>
            <a:r>
              <a:rPr lang="en-US" dirty="0"/>
              <a:t>Isolation and autonomy</a:t>
            </a:r>
          </a:p>
          <a:p>
            <a:endParaRPr lang="en-US" dirty="0"/>
          </a:p>
          <a:p>
            <a:r>
              <a:rPr lang="en-US" dirty="0"/>
              <a:t>Web APIs for everything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Dellenovacer</a:t>
            </a:r>
            <a:r>
              <a:rPr lang="en-US" dirty="0"/>
              <a:t> on </a:t>
            </a:r>
            <a:r>
              <a:rPr lang="en-US" dirty="0" err="1"/>
              <a:t>Dellenovacer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42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Pre-production go-live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 months of effort</a:t>
            </a:r>
          </a:p>
          <a:p>
            <a:endParaRPr lang="en-US" dirty="0"/>
          </a:p>
          <a:p>
            <a:r>
              <a:rPr lang="en-US" dirty="0"/>
              <a:t>Hundreds of developers</a:t>
            </a:r>
          </a:p>
          <a:p>
            <a:endParaRPr lang="en-US" dirty="0"/>
          </a:p>
          <a:p>
            <a:r>
              <a:rPr lang="en-US" dirty="0" err="1"/>
              <a:t>Dellenovacer’s</a:t>
            </a:r>
            <a:r>
              <a:rPr lang="en-US" dirty="0"/>
              <a:t> top hardware</a:t>
            </a:r>
          </a:p>
          <a:p>
            <a:endParaRPr lang="en-US" dirty="0"/>
          </a:p>
          <a:p>
            <a:r>
              <a:rPr lang="en-US" dirty="0"/>
              <a:t>… and nothing happened</a:t>
            </a:r>
          </a:p>
        </p:txBody>
      </p:sp>
    </p:spTree>
    <p:extLst>
      <p:ext uri="{BB962C8B-B14F-4D97-AF65-F5344CB8AC3E}">
        <p14:creationId xmlns:p14="http://schemas.microsoft.com/office/powerpoint/2010/main" val="350045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hell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628" y="1825625"/>
            <a:ext cx="45487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0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API call SLA – 150ms, 99.9% uptime</a:t>
            </a:r>
          </a:p>
          <a:p>
            <a:endParaRPr lang="en-US" dirty="0"/>
          </a:p>
          <a:p>
            <a:r>
              <a:rPr lang="en-US" dirty="0"/>
              <a:t>200 * 150ms = 30sec</a:t>
            </a:r>
          </a:p>
          <a:p>
            <a:endParaRPr lang="en-US" dirty="0"/>
          </a:p>
          <a:p>
            <a:r>
              <a:rPr lang="en-US" dirty="0"/>
              <a:t>99.9% uptime * 200 calls = 0% availability</a:t>
            </a:r>
          </a:p>
          <a:p>
            <a:endParaRPr lang="en-US" dirty="0"/>
          </a:p>
          <a:p>
            <a:r>
              <a:rPr lang="en-US" dirty="0"/>
              <a:t>Doomed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93128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You own your SLA or your SLA owns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Not to Do It (MS Style)</a:t>
            </a:r>
          </a:p>
        </p:txBody>
      </p:sp>
      <p:pic>
        <p:nvPicPr>
          <p:cNvPr id="1026" name="Picture 2" descr="Three-tier monolithic applic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81" y="3391609"/>
            <a:ext cx="4572638" cy="12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434" y="5811864"/>
            <a:ext cx="897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https://azure.microsoft.com/en-us/blog/microservices-an-application-revolution-powered-by-the-cloud/</a:t>
            </a:r>
          </a:p>
        </p:txBody>
      </p:sp>
    </p:spTree>
    <p:extLst>
      <p:ext uri="{BB962C8B-B14F-4D97-AF65-F5344CB8AC3E}">
        <p14:creationId xmlns:p14="http://schemas.microsoft.com/office/powerpoint/2010/main" val="141176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Not to Do It (MS Style)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434" y="5811864"/>
            <a:ext cx="897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https://azure.microsoft.com/en-us/blog/microservices-an-application-revolution-powered-by-the-cloud/</a:t>
            </a:r>
          </a:p>
        </p:txBody>
      </p:sp>
      <p:pic>
        <p:nvPicPr>
          <p:cNvPr id="2050" name="Picture 2" descr="Three-tier monolithic application with cach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69" y="2777160"/>
            <a:ext cx="5811061" cy="24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1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Dellenovacer</a:t>
            </a:r>
            <a:r>
              <a:rPr lang="en-US" dirty="0"/>
              <a:t> Computers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8" y="2349746"/>
            <a:ext cx="4953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26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Not to Do It (MS Style)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434" y="6013342"/>
            <a:ext cx="897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https://azure.microsoft.com/en-us/blog/microservices-an-application-revolution-powered-by-the-cloud/</a:t>
            </a:r>
          </a:p>
        </p:txBody>
      </p:sp>
      <p:pic>
        <p:nvPicPr>
          <p:cNvPr id="3074" name="Picture 2" descr="Breaking the monolith in microserv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81" y="2229396"/>
            <a:ext cx="4572638" cy="354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3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Microservices</a:t>
            </a:r>
            <a:r>
              <a:rPr lang="en-US" dirty="0"/>
              <a:t> !=</a:t>
            </a:r>
            <a:br>
              <a:rPr lang="en-US" dirty="0"/>
            </a:br>
            <a:r>
              <a:rPr lang="en-US" dirty="0"/>
              <a:t>N-Tier + Docker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0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 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Access Layer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89104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DDD-style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04372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Responsibility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Cart/Checkout</a:t>
            </a:r>
          </a:p>
        </p:txBody>
      </p:sp>
    </p:spTree>
    <p:extLst>
      <p:ext uri="{BB962C8B-B14F-4D97-AF65-F5344CB8AC3E}">
        <p14:creationId xmlns:p14="http://schemas.microsoft.com/office/powerpoint/2010/main" val="24730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Service? Software that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…owned, built and run by an organization</a:t>
            </a:r>
          </a:p>
          <a:p>
            <a:r>
              <a:rPr lang="en-US" dirty="0"/>
              <a:t>…is responsible for holding, processing and/or distributing particular kinds of information within the scope of a system</a:t>
            </a:r>
          </a:p>
          <a:p>
            <a:r>
              <a:rPr lang="en-US" dirty="0"/>
              <a:t>…can be built, deployed, and run independently, meeting defined operational objectives</a:t>
            </a:r>
          </a:p>
          <a:p>
            <a:r>
              <a:rPr lang="en-US" dirty="0"/>
              <a:t>…communicates with consumers and other services, presenting information using conventions and/or contract assurances</a:t>
            </a:r>
          </a:p>
          <a:p>
            <a:r>
              <a:rPr lang="en-US" dirty="0"/>
              <a:t>… protects itself against unwanted access, and its information against loss</a:t>
            </a:r>
          </a:p>
          <a:p>
            <a:r>
              <a:rPr lang="en-US" dirty="0"/>
              <a:t>…handles failure conditions such that failures cannot lead to information corruption</a:t>
            </a:r>
          </a:p>
        </p:txBody>
      </p:sp>
    </p:spTree>
    <p:extLst>
      <p:ext uri="{BB962C8B-B14F-4D97-AF65-F5344CB8AC3E}">
        <p14:creationId xmlns:p14="http://schemas.microsoft.com/office/powerpoint/2010/main" val="39313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and focused on doing one thing well</a:t>
            </a:r>
          </a:p>
          <a:p>
            <a:endParaRPr lang="en-US" dirty="0"/>
          </a:p>
          <a:p>
            <a:r>
              <a:rPr lang="en-US" dirty="0"/>
              <a:t>Autonomous</a:t>
            </a:r>
          </a:p>
          <a:p>
            <a:endParaRPr lang="en-US" dirty="0"/>
          </a:p>
          <a:p>
            <a:r>
              <a:rPr lang="en-US" dirty="0"/>
              <a:t>Town planning metaphor</a:t>
            </a:r>
          </a:p>
        </p:txBody>
      </p:sp>
    </p:spTree>
    <p:extLst>
      <p:ext uri="{BB962C8B-B14F-4D97-AF65-F5344CB8AC3E}">
        <p14:creationId xmlns:p14="http://schemas.microsoft.com/office/powerpoint/2010/main" val="241806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Bounded Context?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Delineates the applicability of a particular model</a:t>
            </a:r>
          </a:p>
          <a:p>
            <a:r>
              <a:rPr lang="en-US" dirty="0"/>
              <a:t>Logically unified model inside the context</a:t>
            </a:r>
          </a:p>
          <a:p>
            <a:r>
              <a:rPr lang="en-US" dirty="0"/>
              <a:t>Encapsulates internal operations</a:t>
            </a:r>
          </a:p>
          <a:p>
            <a:r>
              <a:rPr lang="en-US" dirty="0"/>
              <a:t>Defines explicit contracts for external communication</a:t>
            </a:r>
          </a:p>
          <a:p>
            <a:endParaRPr lang="en-US" dirty="0"/>
          </a:p>
          <a:p>
            <a:r>
              <a:rPr lang="en-US" dirty="0"/>
              <a:t>Cell metaphor</a:t>
            </a:r>
          </a:p>
        </p:txBody>
      </p:sp>
    </p:spTree>
    <p:extLst>
      <p:ext uri="{BB962C8B-B14F-4D97-AF65-F5344CB8AC3E}">
        <p14:creationId xmlns:p14="http://schemas.microsoft.com/office/powerpoint/2010/main" val="88226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“Immutability changes everything”</a:t>
            </a:r>
            <a:br>
              <a:rPr lang="en-US" dirty="0"/>
            </a:br>
            <a:r>
              <a:rPr lang="en-US" dirty="0"/>
              <a:t>– Pat </a:t>
            </a:r>
            <a:r>
              <a:rPr lang="en-US" dirty="0" err="1"/>
              <a:t>Helland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9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Grounding in reality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90" y="2220911"/>
            <a:ext cx="2270771" cy="2958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006" y="2123460"/>
            <a:ext cx="2636275" cy="1726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376" y="3288304"/>
            <a:ext cx="2590763" cy="18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Dellenovacer</a:t>
            </a:r>
            <a:r>
              <a:rPr lang="en-US" dirty="0"/>
              <a:t> Computers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8" y="2349746"/>
            <a:ext cx="4953000" cy="3371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20958" y="225965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2513430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Dellenovacer.com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7338" y="1690688"/>
            <a:ext cx="1248507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753" y="2919046"/>
            <a:ext cx="1248507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8206" y="4313728"/>
            <a:ext cx="1248507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2246" y="5465518"/>
            <a:ext cx="1248507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cxnSp>
        <p:nvCxnSpPr>
          <p:cNvPr id="14" name="Elbow Connector 13"/>
          <p:cNvCxnSpPr>
            <a:stCxn id="7" idx="1"/>
            <a:endCxn id="25" idx="3"/>
          </p:cNvCxnSpPr>
          <p:nvPr/>
        </p:nvCxnSpPr>
        <p:spPr>
          <a:xfrm rot="10800000" flipV="1">
            <a:off x="2939906" y="2068756"/>
            <a:ext cx="5527433" cy="1606425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1"/>
            <a:endCxn id="25" idx="3"/>
          </p:cNvCxnSpPr>
          <p:nvPr/>
        </p:nvCxnSpPr>
        <p:spPr>
          <a:xfrm rot="10800000" flipV="1">
            <a:off x="2939905" y="3297114"/>
            <a:ext cx="5890848" cy="378067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1"/>
          </p:cNvCxnSpPr>
          <p:nvPr/>
        </p:nvCxnSpPr>
        <p:spPr>
          <a:xfrm rot="10800000">
            <a:off x="2820692" y="3675183"/>
            <a:ext cx="5567514" cy="1016614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1"/>
            <a:endCxn id="25" idx="3"/>
          </p:cNvCxnSpPr>
          <p:nvPr/>
        </p:nvCxnSpPr>
        <p:spPr>
          <a:xfrm rot="10800000">
            <a:off x="2939906" y="3675183"/>
            <a:ext cx="4642341" cy="2168405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91398" y="3297113"/>
            <a:ext cx="1248507" cy="756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search. dellenovacer.com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1866" y="3153176"/>
            <a:ext cx="22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71866" y="3809788"/>
            <a:ext cx="22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1000</a:t>
            </a:r>
          </a:p>
        </p:txBody>
      </p:sp>
    </p:spTree>
    <p:extLst>
      <p:ext uri="{BB962C8B-B14F-4D97-AF65-F5344CB8AC3E}">
        <p14:creationId xmlns:p14="http://schemas.microsoft.com/office/powerpoint/2010/main" val="455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Responsibility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Cart/Checkout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442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803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owns the shape of the data</a:t>
            </a:r>
          </a:p>
          <a:p>
            <a:endParaRPr lang="en-US" dirty="0"/>
          </a:p>
          <a:p>
            <a:r>
              <a:rPr lang="en-US" dirty="0"/>
              <a:t>Search owns the SLA of response</a:t>
            </a:r>
          </a:p>
          <a:p>
            <a:endParaRPr lang="en-US" dirty="0"/>
          </a:p>
          <a:p>
            <a:r>
              <a:rPr lang="en-US" dirty="0"/>
              <a:t>Search owns the relevance</a:t>
            </a:r>
          </a:p>
          <a:p>
            <a:endParaRPr lang="en-US" dirty="0"/>
          </a:p>
          <a:p>
            <a:r>
              <a:rPr lang="en-US" dirty="0"/>
              <a:t>But none of the data!</a:t>
            </a:r>
          </a:p>
        </p:txBody>
      </p:sp>
    </p:spTree>
    <p:extLst>
      <p:ext uri="{BB962C8B-B14F-4D97-AF65-F5344CB8AC3E}">
        <p14:creationId xmlns:p14="http://schemas.microsoft.com/office/powerpoint/2010/main" val="413561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Complex configuration</a:t>
            </a:r>
          </a:p>
          <a:p>
            <a:endParaRPr lang="en-US" dirty="0"/>
          </a:p>
          <a:p>
            <a:r>
              <a:rPr lang="en-US" dirty="0"/>
              <a:t>Standard </a:t>
            </a:r>
            <a:r>
              <a:rPr lang="en-US" dirty="0" err="1"/>
              <a:t>configs</a:t>
            </a:r>
            <a:endParaRPr lang="en-US" dirty="0"/>
          </a:p>
          <a:p>
            <a:endParaRPr lang="en-US" dirty="0"/>
          </a:p>
          <a:p>
            <a:r>
              <a:rPr lang="en-US" dirty="0"/>
              <a:t>Known quantity</a:t>
            </a:r>
          </a:p>
          <a:p>
            <a:endParaRPr lang="en-US" dirty="0"/>
          </a:p>
          <a:p>
            <a:r>
              <a:rPr lang="en-US" dirty="0"/>
              <a:t>1/day update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5394" y="3488914"/>
            <a:ext cx="1749972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4055" y="3488914"/>
            <a:ext cx="1749972" cy="1024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8245366" y="4001294"/>
            <a:ext cx="1208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66234" y="3560438"/>
            <a:ext cx="9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SOAP</a:t>
            </a:r>
          </a:p>
        </p:txBody>
      </p:sp>
      <p:sp>
        <p:nvSpPr>
          <p:cNvPr id="12" name="Can 11"/>
          <p:cNvSpPr/>
          <p:nvPr/>
        </p:nvSpPr>
        <p:spPr>
          <a:xfrm>
            <a:off x="7014291" y="4966200"/>
            <a:ext cx="712177" cy="88637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DocDB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2" idx="1"/>
          </p:cNvCxnSpPr>
          <p:nvPr/>
        </p:nvCxnSpPr>
        <p:spPr>
          <a:xfrm>
            <a:off x="7370380" y="4513673"/>
            <a:ext cx="0" cy="4525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66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Depends on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Depends on region</a:t>
            </a:r>
          </a:p>
          <a:p>
            <a:endParaRPr lang="en-US" dirty="0"/>
          </a:p>
          <a:p>
            <a:r>
              <a:rPr lang="en-US" dirty="0"/>
              <a:t>Depends on catalog</a:t>
            </a:r>
          </a:p>
          <a:p>
            <a:endParaRPr lang="en-US" dirty="0"/>
          </a:p>
          <a:p>
            <a:r>
              <a:rPr lang="en-US" dirty="0"/>
              <a:t>Served with catalog</a:t>
            </a:r>
          </a:p>
          <a:p>
            <a:endParaRPr lang="en-US" dirty="0"/>
          </a:p>
          <a:p>
            <a:r>
              <a:rPr lang="en-US" dirty="0"/>
              <a:t>Sever connection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5394" y="3488914"/>
            <a:ext cx="1749972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4055" y="3488914"/>
            <a:ext cx="1749972" cy="1024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8245366" y="4001294"/>
            <a:ext cx="1208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&quot;No&quot; Symbol 2"/>
          <p:cNvSpPr/>
          <p:nvPr/>
        </p:nvSpPr>
        <p:spPr>
          <a:xfrm>
            <a:off x="8015452" y="3181486"/>
            <a:ext cx="1668517" cy="1639614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Rarely changes</a:t>
            </a:r>
          </a:p>
          <a:p>
            <a:endParaRPr lang="en-US" dirty="0"/>
          </a:p>
          <a:p>
            <a:r>
              <a:rPr lang="en-US" dirty="0"/>
              <a:t>Serves many internal clients</a:t>
            </a:r>
          </a:p>
          <a:p>
            <a:endParaRPr lang="en-US" dirty="0"/>
          </a:p>
          <a:p>
            <a:r>
              <a:rPr lang="en-US" dirty="0"/>
              <a:t>Existing integration method</a:t>
            </a:r>
          </a:p>
          <a:p>
            <a:endParaRPr lang="en-US" dirty="0"/>
          </a:p>
          <a:p>
            <a:r>
              <a:rPr lang="en-US" dirty="0"/>
              <a:t>Consume files 1/day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5394" y="3488914"/>
            <a:ext cx="1749972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4055" y="3488914"/>
            <a:ext cx="1749972" cy="1024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Localization</a:t>
            </a:r>
          </a:p>
        </p:txBody>
      </p:sp>
      <p:sp>
        <p:nvSpPr>
          <p:cNvPr id="12" name="Can 11"/>
          <p:cNvSpPr/>
          <p:nvPr/>
        </p:nvSpPr>
        <p:spPr>
          <a:xfrm>
            <a:off x="7014291" y="4966200"/>
            <a:ext cx="712177" cy="88637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DocDB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2" idx="1"/>
          </p:cNvCxnSpPr>
          <p:nvPr/>
        </p:nvCxnSpPr>
        <p:spPr>
          <a:xfrm>
            <a:off x="7370380" y="4513673"/>
            <a:ext cx="0" cy="4525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339959" y="1690688"/>
            <a:ext cx="1014248" cy="989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7" name="Elbow Connector 6"/>
          <p:cNvCxnSpPr>
            <a:stCxn id="8" idx="0"/>
            <a:endCxn id="14" idx="3"/>
          </p:cNvCxnSpPr>
          <p:nvPr/>
        </p:nvCxnSpPr>
        <p:spPr>
          <a:xfrm rot="16200000" flipV="1">
            <a:off x="9189874" y="2349747"/>
            <a:ext cx="1303501" cy="97483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0"/>
            <a:endCxn id="14" idx="1"/>
          </p:cNvCxnSpPr>
          <p:nvPr/>
        </p:nvCxnSpPr>
        <p:spPr>
          <a:xfrm rot="5400000" flipH="1" flipV="1">
            <a:off x="7203419" y="2352375"/>
            <a:ext cx="1303501" cy="96957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5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Changes frequently</a:t>
            </a:r>
          </a:p>
          <a:p>
            <a:endParaRPr lang="en-US" dirty="0"/>
          </a:p>
          <a:p>
            <a:r>
              <a:rPr lang="en-US" dirty="0"/>
              <a:t>Important to react quickly</a:t>
            </a:r>
          </a:p>
          <a:p>
            <a:endParaRPr lang="en-US" dirty="0"/>
          </a:p>
          <a:p>
            <a:r>
              <a:rPr lang="en-US" dirty="0"/>
              <a:t>Triggers inside DB</a:t>
            </a:r>
          </a:p>
          <a:p>
            <a:endParaRPr lang="en-US" dirty="0"/>
          </a:p>
          <a:p>
            <a:r>
              <a:rPr lang="en-US" dirty="0"/>
              <a:t>Messaging to update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5394" y="3488914"/>
            <a:ext cx="1749972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4055" y="3488914"/>
            <a:ext cx="1749972" cy="1024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Localization</a:t>
            </a:r>
          </a:p>
        </p:txBody>
      </p:sp>
      <p:sp>
        <p:nvSpPr>
          <p:cNvPr id="12" name="Can 11"/>
          <p:cNvSpPr/>
          <p:nvPr/>
        </p:nvSpPr>
        <p:spPr>
          <a:xfrm>
            <a:off x="7014291" y="4966200"/>
            <a:ext cx="712177" cy="88637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DocDB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2" idx="1"/>
          </p:cNvCxnSpPr>
          <p:nvPr/>
        </p:nvCxnSpPr>
        <p:spPr>
          <a:xfrm>
            <a:off x="7370380" y="4513673"/>
            <a:ext cx="0" cy="4525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9972952" y="4966199"/>
            <a:ext cx="712177" cy="88637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6" name="Straight Arrow Connector 15"/>
          <p:cNvCxnSpPr>
            <a:stCxn id="8" idx="2"/>
            <a:endCxn id="11" idx="1"/>
          </p:cNvCxnSpPr>
          <p:nvPr/>
        </p:nvCxnSpPr>
        <p:spPr>
          <a:xfrm>
            <a:off x="10329041" y="4513673"/>
            <a:ext cx="0" cy="4525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>
            <p:custDataLst>
              <p:tags r:id="rId1"/>
            </p:custDataLst>
          </p:nvPr>
        </p:nvGrpSpPr>
        <p:grpSpPr>
          <a:xfrm>
            <a:off x="8540637" y="4585199"/>
            <a:ext cx="618146" cy="381000"/>
            <a:chOff x="838200" y="3886200"/>
            <a:chExt cx="914400" cy="609600"/>
          </a:xfrm>
        </p:grpSpPr>
        <p:sp>
          <p:nvSpPr>
            <p:cNvPr id="18" name="Rectangle 1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Elbow Connector 9"/>
          <p:cNvCxnSpPr>
            <a:stCxn id="11" idx="2"/>
            <a:endCxn id="19" idx="3"/>
          </p:cNvCxnSpPr>
          <p:nvPr/>
        </p:nvCxnSpPr>
        <p:spPr>
          <a:xfrm rot="10800000">
            <a:off x="8849710" y="4966199"/>
            <a:ext cx="1123242" cy="44319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0" idx="3"/>
            <a:endCxn id="6" idx="3"/>
          </p:cNvCxnSpPr>
          <p:nvPr/>
        </p:nvCxnSpPr>
        <p:spPr>
          <a:xfrm rot="16200000" flipV="1">
            <a:off x="8255586" y="3991075"/>
            <a:ext cx="583905" cy="60434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66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Dellenovacer.com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7338" y="1690688"/>
            <a:ext cx="1248507" cy="756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753" y="2919046"/>
            <a:ext cx="1248507" cy="756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8206" y="4313728"/>
            <a:ext cx="1248507" cy="756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2246" y="5465518"/>
            <a:ext cx="1248507" cy="756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5038" y="3297115"/>
            <a:ext cx="1248507" cy="7561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Denormalizer</a:t>
            </a:r>
            <a:endParaRPr lang="en-US" sz="1100" dirty="0"/>
          </a:p>
        </p:txBody>
      </p:sp>
      <p:cxnSp>
        <p:nvCxnSpPr>
          <p:cNvPr id="14" name="Elbow Connector 13"/>
          <p:cNvCxnSpPr>
            <a:stCxn id="7" idx="1"/>
            <a:endCxn id="12" idx="3"/>
          </p:cNvCxnSpPr>
          <p:nvPr/>
        </p:nvCxnSpPr>
        <p:spPr>
          <a:xfrm rot="10800000" flipV="1">
            <a:off x="6553546" y="2068756"/>
            <a:ext cx="1913793" cy="160642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1"/>
            <a:endCxn id="12" idx="3"/>
          </p:cNvCxnSpPr>
          <p:nvPr/>
        </p:nvCxnSpPr>
        <p:spPr>
          <a:xfrm rot="10800000" flipV="1">
            <a:off x="6553545" y="3297114"/>
            <a:ext cx="2277208" cy="3780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1"/>
            <a:endCxn id="12" idx="3"/>
          </p:cNvCxnSpPr>
          <p:nvPr/>
        </p:nvCxnSpPr>
        <p:spPr>
          <a:xfrm rot="10800000">
            <a:off x="6553546" y="3675185"/>
            <a:ext cx="1834661" cy="101661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1"/>
            <a:endCxn id="12" idx="3"/>
          </p:cNvCxnSpPr>
          <p:nvPr/>
        </p:nvCxnSpPr>
        <p:spPr>
          <a:xfrm rot="10800000">
            <a:off x="6553546" y="3675185"/>
            <a:ext cx="1028701" cy="21684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/>
          <p:cNvSpPr/>
          <p:nvPr/>
        </p:nvSpPr>
        <p:spPr>
          <a:xfrm>
            <a:off x="3564159" y="3231993"/>
            <a:ext cx="712177" cy="8863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DocDB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2" idx="1"/>
            <a:endCxn id="21" idx="4"/>
          </p:cNvCxnSpPr>
          <p:nvPr/>
        </p:nvCxnSpPr>
        <p:spPr>
          <a:xfrm flipH="1" flipV="1">
            <a:off x="4276336" y="3675183"/>
            <a:ext cx="1028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91398" y="3297113"/>
            <a:ext cx="1248507" cy="756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search. dellenovacer.com</a:t>
            </a:r>
          </a:p>
        </p:txBody>
      </p:sp>
      <p:cxnSp>
        <p:nvCxnSpPr>
          <p:cNvPr id="27" name="Straight Arrow Connector 26"/>
          <p:cNvCxnSpPr>
            <a:stCxn id="25" idx="3"/>
            <a:endCxn id="21" idx="2"/>
          </p:cNvCxnSpPr>
          <p:nvPr/>
        </p:nvCxnSpPr>
        <p:spPr>
          <a:xfrm>
            <a:off x="2939905" y="3675182"/>
            <a:ext cx="62425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81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910249-22C9-4BA9-A36C-447A9F0D72BB}"/>
              </a:ext>
            </a:extLst>
          </p:cNvPr>
          <p:cNvSpPr/>
          <p:nvPr/>
        </p:nvSpPr>
        <p:spPr>
          <a:xfrm>
            <a:off x="747714" y="619125"/>
            <a:ext cx="2595562" cy="1762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FF056-C108-4925-826A-DC6DFAC94DB1}"/>
              </a:ext>
            </a:extLst>
          </p:cNvPr>
          <p:cNvSpPr/>
          <p:nvPr/>
        </p:nvSpPr>
        <p:spPr>
          <a:xfrm>
            <a:off x="919163" y="833438"/>
            <a:ext cx="7715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B47B912-C50C-408F-99E2-FBC1275C04DA}"/>
              </a:ext>
            </a:extLst>
          </p:cNvPr>
          <p:cNvSpPr/>
          <p:nvPr/>
        </p:nvSpPr>
        <p:spPr>
          <a:xfrm>
            <a:off x="2576513" y="833438"/>
            <a:ext cx="509587" cy="542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635726-D25F-40A8-9165-8B19B0394DC6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1690688" y="1104901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42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910249-22C9-4BA9-A36C-447A9F0D72BB}"/>
              </a:ext>
            </a:extLst>
          </p:cNvPr>
          <p:cNvSpPr/>
          <p:nvPr/>
        </p:nvSpPr>
        <p:spPr>
          <a:xfrm>
            <a:off x="747714" y="619125"/>
            <a:ext cx="2595562" cy="1762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FF056-C108-4925-826A-DC6DFAC94DB1}"/>
              </a:ext>
            </a:extLst>
          </p:cNvPr>
          <p:cNvSpPr/>
          <p:nvPr/>
        </p:nvSpPr>
        <p:spPr>
          <a:xfrm>
            <a:off x="919163" y="833438"/>
            <a:ext cx="7715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B47B912-C50C-408F-99E2-FBC1275C04DA}"/>
              </a:ext>
            </a:extLst>
          </p:cNvPr>
          <p:cNvSpPr/>
          <p:nvPr/>
        </p:nvSpPr>
        <p:spPr>
          <a:xfrm>
            <a:off x="2576513" y="833438"/>
            <a:ext cx="509587" cy="542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635726-D25F-40A8-9165-8B19B0394DC6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1690688" y="1104901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5146A9-AA84-4C46-84A4-F2A90BB1CE75}"/>
              </a:ext>
            </a:extLst>
          </p:cNvPr>
          <p:cNvSpPr/>
          <p:nvPr/>
        </p:nvSpPr>
        <p:spPr>
          <a:xfrm>
            <a:off x="5795964" y="1733550"/>
            <a:ext cx="2595562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Catalog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5ECD3F-AE7C-40A9-A154-7428E3836191}"/>
              </a:ext>
            </a:extLst>
          </p:cNvPr>
          <p:cNvSpPr/>
          <p:nvPr/>
        </p:nvSpPr>
        <p:spPr>
          <a:xfrm>
            <a:off x="5967413" y="1947863"/>
            <a:ext cx="771525" cy="542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D39E4B3-30AE-4D2D-AD06-BAF8DAD19578}"/>
              </a:ext>
            </a:extLst>
          </p:cNvPr>
          <p:cNvSpPr/>
          <p:nvPr/>
        </p:nvSpPr>
        <p:spPr>
          <a:xfrm>
            <a:off x="7624763" y="1947863"/>
            <a:ext cx="509587" cy="54292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2C7CDC-C4BA-464D-96C4-7518EAF1282B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6738938" y="2219326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5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Dellenovacer</a:t>
            </a:r>
            <a:r>
              <a:rPr lang="en-US" dirty="0"/>
              <a:t> Computers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8" y="2349746"/>
            <a:ext cx="4953000" cy="3371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6915" y="2074985"/>
            <a:ext cx="109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20958" y="225965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226387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910249-22C9-4BA9-A36C-447A9F0D72BB}"/>
              </a:ext>
            </a:extLst>
          </p:cNvPr>
          <p:cNvSpPr/>
          <p:nvPr/>
        </p:nvSpPr>
        <p:spPr>
          <a:xfrm>
            <a:off x="747714" y="619125"/>
            <a:ext cx="2595562" cy="1762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FF056-C108-4925-826A-DC6DFAC94DB1}"/>
              </a:ext>
            </a:extLst>
          </p:cNvPr>
          <p:cNvSpPr/>
          <p:nvPr/>
        </p:nvSpPr>
        <p:spPr>
          <a:xfrm>
            <a:off x="919163" y="833438"/>
            <a:ext cx="7715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B47B912-C50C-408F-99E2-FBC1275C04DA}"/>
              </a:ext>
            </a:extLst>
          </p:cNvPr>
          <p:cNvSpPr/>
          <p:nvPr/>
        </p:nvSpPr>
        <p:spPr>
          <a:xfrm>
            <a:off x="2576513" y="833438"/>
            <a:ext cx="509587" cy="542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635726-D25F-40A8-9165-8B19B0394DC6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1690688" y="1104901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5146A9-AA84-4C46-84A4-F2A90BB1CE75}"/>
              </a:ext>
            </a:extLst>
          </p:cNvPr>
          <p:cNvSpPr/>
          <p:nvPr/>
        </p:nvSpPr>
        <p:spPr>
          <a:xfrm>
            <a:off x="5795964" y="1733550"/>
            <a:ext cx="2595562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Catalog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5ECD3F-AE7C-40A9-A154-7428E3836191}"/>
              </a:ext>
            </a:extLst>
          </p:cNvPr>
          <p:cNvSpPr/>
          <p:nvPr/>
        </p:nvSpPr>
        <p:spPr>
          <a:xfrm>
            <a:off x="5967413" y="1947863"/>
            <a:ext cx="771525" cy="542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D39E4B3-30AE-4D2D-AD06-BAF8DAD19578}"/>
              </a:ext>
            </a:extLst>
          </p:cNvPr>
          <p:cNvSpPr/>
          <p:nvPr/>
        </p:nvSpPr>
        <p:spPr>
          <a:xfrm>
            <a:off x="7624763" y="1947863"/>
            <a:ext cx="509587" cy="54292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2C7CDC-C4BA-464D-96C4-7518EAF1282B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6738938" y="2219326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1105E-94BC-4A4F-BD09-DF990220F75E}"/>
              </a:ext>
            </a:extLst>
          </p:cNvPr>
          <p:cNvSpPr/>
          <p:nvPr/>
        </p:nvSpPr>
        <p:spPr>
          <a:xfrm>
            <a:off x="2338389" y="3990974"/>
            <a:ext cx="2595562" cy="1762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Cart/Checkout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94640-BA6A-44EE-80AB-83D3B6155F4E}"/>
              </a:ext>
            </a:extLst>
          </p:cNvPr>
          <p:cNvSpPr/>
          <p:nvPr/>
        </p:nvSpPr>
        <p:spPr>
          <a:xfrm>
            <a:off x="2509838" y="4205287"/>
            <a:ext cx="771525" cy="542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7387DCBB-1357-49F9-97BE-EB9039241F04}"/>
              </a:ext>
            </a:extLst>
          </p:cNvPr>
          <p:cNvSpPr/>
          <p:nvPr/>
        </p:nvSpPr>
        <p:spPr>
          <a:xfrm>
            <a:off x="4167188" y="4205287"/>
            <a:ext cx="509587" cy="54292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4338A4-171D-4ED3-BA00-D1683AD2B5C8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>
            <a:off x="3281363" y="4476750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80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910249-22C9-4BA9-A36C-447A9F0D72BB}"/>
              </a:ext>
            </a:extLst>
          </p:cNvPr>
          <p:cNvSpPr/>
          <p:nvPr/>
        </p:nvSpPr>
        <p:spPr>
          <a:xfrm>
            <a:off x="747714" y="619125"/>
            <a:ext cx="2595562" cy="1762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FF056-C108-4925-826A-DC6DFAC94DB1}"/>
              </a:ext>
            </a:extLst>
          </p:cNvPr>
          <p:cNvSpPr/>
          <p:nvPr/>
        </p:nvSpPr>
        <p:spPr>
          <a:xfrm>
            <a:off x="919163" y="833438"/>
            <a:ext cx="7715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B47B912-C50C-408F-99E2-FBC1275C04DA}"/>
              </a:ext>
            </a:extLst>
          </p:cNvPr>
          <p:cNvSpPr/>
          <p:nvPr/>
        </p:nvSpPr>
        <p:spPr>
          <a:xfrm>
            <a:off x="2576513" y="833438"/>
            <a:ext cx="509587" cy="542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635726-D25F-40A8-9165-8B19B0394DC6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1690688" y="1104901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5146A9-AA84-4C46-84A4-F2A90BB1CE75}"/>
              </a:ext>
            </a:extLst>
          </p:cNvPr>
          <p:cNvSpPr/>
          <p:nvPr/>
        </p:nvSpPr>
        <p:spPr>
          <a:xfrm>
            <a:off x="5795964" y="1733550"/>
            <a:ext cx="2595562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Catalog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5ECD3F-AE7C-40A9-A154-7428E3836191}"/>
              </a:ext>
            </a:extLst>
          </p:cNvPr>
          <p:cNvSpPr/>
          <p:nvPr/>
        </p:nvSpPr>
        <p:spPr>
          <a:xfrm>
            <a:off x="5967413" y="1947863"/>
            <a:ext cx="771525" cy="542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D39E4B3-30AE-4D2D-AD06-BAF8DAD19578}"/>
              </a:ext>
            </a:extLst>
          </p:cNvPr>
          <p:cNvSpPr/>
          <p:nvPr/>
        </p:nvSpPr>
        <p:spPr>
          <a:xfrm>
            <a:off x="7624763" y="1947863"/>
            <a:ext cx="509587" cy="54292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2C7CDC-C4BA-464D-96C4-7518EAF1282B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6738938" y="2219326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1105E-94BC-4A4F-BD09-DF990220F75E}"/>
              </a:ext>
            </a:extLst>
          </p:cNvPr>
          <p:cNvSpPr/>
          <p:nvPr/>
        </p:nvSpPr>
        <p:spPr>
          <a:xfrm>
            <a:off x="2338389" y="3990974"/>
            <a:ext cx="2595562" cy="1762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Cart/Checkout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94640-BA6A-44EE-80AB-83D3B6155F4E}"/>
              </a:ext>
            </a:extLst>
          </p:cNvPr>
          <p:cNvSpPr/>
          <p:nvPr/>
        </p:nvSpPr>
        <p:spPr>
          <a:xfrm>
            <a:off x="2509838" y="4205287"/>
            <a:ext cx="771525" cy="542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7387DCBB-1357-49F9-97BE-EB9039241F04}"/>
              </a:ext>
            </a:extLst>
          </p:cNvPr>
          <p:cNvSpPr/>
          <p:nvPr/>
        </p:nvSpPr>
        <p:spPr>
          <a:xfrm>
            <a:off x="4167188" y="4205287"/>
            <a:ext cx="509587" cy="54292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4338A4-171D-4ED3-BA00-D1683AD2B5C8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>
            <a:off x="3281363" y="4476750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DEE6B-4844-4808-9B1B-D82E45FA889D}"/>
              </a:ext>
            </a:extLst>
          </p:cNvPr>
          <p:cNvSpPr/>
          <p:nvPr/>
        </p:nvSpPr>
        <p:spPr>
          <a:xfrm>
            <a:off x="9034464" y="3595687"/>
            <a:ext cx="2595562" cy="1762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Accounts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2FE17-CC78-49C3-8C66-9FD5B0A844E9}"/>
              </a:ext>
            </a:extLst>
          </p:cNvPr>
          <p:cNvSpPr/>
          <p:nvPr/>
        </p:nvSpPr>
        <p:spPr>
          <a:xfrm>
            <a:off x="9205913" y="3810000"/>
            <a:ext cx="771525" cy="542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2180F82C-DF91-400B-8D60-BBE0C9724D0B}"/>
              </a:ext>
            </a:extLst>
          </p:cNvPr>
          <p:cNvSpPr/>
          <p:nvPr/>
        </p:nvSpPr>
        <p:spPr>
          <a:xfrm>
            <a:off x="10863263" y="3810000"/>
            <a:ext cx="509587" cy="54292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4B14C-B9E4-4A66-8A61-B011E8BED76E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9977438" y="4081463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87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F751-7D9D-4CE3-B874-D0D7DF73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measure will improve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3CCD6-35A5-4218-9B35-8A34F039E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6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910249-22C9-4BA9-A36C-447A9F0D72BB}"/>
              </a:ext>
            </a:extLst>
          </p:cNvPr>
          <p:cNvSpPr/>
          <p:nvPr/>
        </p:nvSpPr>
        <p:spPr>
          <a:xfrm>
            <a:off x="747714" y="619125"/>
            <a:ext cx="2595562" cy="1762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FF056-C108-4925-826A-DC6DFAC94DB1}"/>
              </a:ext>
            </a:extLst>
          </p:cNvPr>
          <p:cNvSpPr/>
          <p:nvPr/>
        </p:nvSpPr>
        <p:spPr>
          <a:xfrm>
            <a:off x="919163" y="833438"/>
            <a:ext cx="7715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B47B912-C50C-408F-99E2-FBC1275C04DA}"/>
              </a:ext>
            </a:extLst>
          </p:cNvPr>
          <p:cNvSpPr/>
          <p:nvPr/>
        </p:nvSpPr>
        <p:spPr>
          <a:xfrm>
            <a:off x="2576513" y="833438"/>
            <a:ext cx="509587" cy="542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635726-D25F-40A8-9165-8B19B0394DC6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1690688" y="1104901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5146A9-AA84-4C46-84A4-F2A90BB1CE75}"/>
              </a:ext>
            </a:extLst>
          </p:cNvPr>
          <p:cNvSpPr/>
          <p:nvPr/>
        </p:nvSpPr>
        <p:spPr>
          <a:xfrm>
            <a:off x="5795964" y="1733550"/>
            <a:ext cx="2595562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Catalog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5ECD3F-AE7C-40A9-A154-7428E3836191}"/>
              </a:ext>
            </a:extLst>
          </p:cNvPr>
          <p:cNvSpPr/>
          <p:nvPr/>
        </p:nvSpPr>
        <p:spPr>
          <a:xfrm>
            <a:off x="5967413" y="1947863"/>
            <a:ext cx="771525" cy="542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D39E4B3-30AE-4D2D-AD06-BAF8DAD19578}"/>
              </a:ext>
            </a:extLst>
          </p:cNvPr>
          <p:cNvSpPr/>
          <p:nvPr/>
        </p:nvSpPr>
        <p:spPr>
          <a:xfrm>
            <a:off x="7624763" y="1947863"/>
            <a:ext cx="509587" cy="54292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2C7CDC-C4BA-464D-96C4-7518EAF1282B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6738938" y="2219326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1105E-94BC-4A4F-BD09-DF990220F75E}"/>
              </a:ext>
            </a:extLst>
          </p:cNvPr>
          <p:cNvSpPr/>
          <p:nvPr/>
        </p:nvSpPr>
        <p:spPr>
          <a:xfrm>
            <a:off x="2338389" y="3990974"/>
            <a:ext cx="2595562" cy="1762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Cart/Checkout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94640-BA6A-44EE-80AB-83D3B6155F4E}"/>
              </a:ext>
            </a:extLst>
          </p:cNvPr>
          <p:cNvSpPr/>
          <p:nvPr/>
        </p:nvSpPr>
        <p:spPr>
          <a:xfrm>
            <a:off x="2509838" y="4205287"/>
            <a:ext cx="771525" cy="542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7387DCBB-1357-49F9-97BE-EB9039241F04}"/>
              </a:ext>
            </a:extLst>
          </p:cNvPr>
          <p:cNvSpPr/>
          <p:nvPr/>
        </p:nvSpPr>
        <p:spPr>
          <a:xfrm>
            <a:off x="4167188" y="4205287"/>
            <a:ext cx="509587" cy="54292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4338A4-171D-4ED3-BA00-D1683AD2B5C8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>
            <a:off x="3281363" y="4476750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DEE6B-4844-4808-9B1B-D82E45FA889D}"/>
              </a:ext>
            </a:extLst>
          </p:cNvPr>
          <p:cNvSpPr/>
          <p:nvPr/>
        </p:nvSpPr>
        <p:spPr>
          <a:xfrm>
            <a:off x="9034464" y="3595687"/>
            <a:ext cx="2595562" cy="1762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Accounts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2FE17-CC78-49C3-8C66-9FD5B0A844E9}"/>
              </a:ext>
            </a:extLst>
          </p:cNvPr>
          <p:cNvSpPr/>
          <p:nvPr/>
        </p:nvSpPr>
        <p:spPr>
          <a:xfrm>
            <a:off x="9205913" y="3810000"/>
            <a:ext cx="771525" cy="542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2180F82C-DF91-400B-8D60-BBE0C9724D0B}"/>
              </a:ext>
            </a:extLst>
          </p:cNvPr>
          <p:cNvSpPr/>
          <p:nvPr/>
        </p:nvSpPr>
        <p:spPr>
          <a:xfrm>
            <a:off x="10863263" y="3810000"/>
            <a:ext cx="509587" cy="54292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4B14C-B9E4-4A66-8A61-B011E8BED76E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9977438" y="4081463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1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910249-22C9-4BA9-A36C-447A9F0D72BB}"/>
              </a:ext>
            </a:extLst>
          </p:cNvPr>
          <p:cNvSpPr/>
          <p:nvPr/>
        </p:nvSpPr>
        <p:spPr>
          <a:xfrm>
            <a:off x="747714" y="619125"/>
            <a:ext cx="2595562" cy="1762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FF056-C108-4925-826A-DC6DFAC94DB1}"/>
              </a:ext>
            </a:extLst>
          </p:cNvPr>
          <p:cNvSpPr/>
          <p:nvPr/>
        </p:nvSpPr>
        <p:spPr>
          <a:xfrm>
            <a:off x="919163" y="833438"/>
            <a:ext cx="7715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B47B912-C50C-408F-99E2-FBC1275C04DA}"/>
              </a:ext>
            </a:extLst>
          </p:cNvPr>
          <p:cNvSpPr/>
          <p:nvPr/>
        </p:nvSpPr>
        <p:spPr>
          <a:xfrm>
            <a:off x="2576513" y="833438"/>
            <a:ext cx="509587" cy="542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635726-D25F-40A8-9165-8B19B0394DC6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1690688" y="1104901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5146A9-AA84-4C46-84A4-F2A90BB1CE75}"/>
              </a:ext>
            </a:extLst>
          </p:cNvPr>
          <p:cNvSpPr/>
          <p:nvPr/>
        </p:nvSpPr>
        <p:spPr>
          <a:xfrm>
            <a:off x="5795964" y="1733550"/>
            <a:ext cx="2595562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Catalog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5ECD3F-AE7C-40A9-A154-7428E3836191}"/>
              </a:ext>
            </a:extLst>
          </p:cNvPr>
          <p:cNvSpPr/>
          <p:nvPr/>
        </p:nvSpPr>
        <p:spPr>
          <a:xfrm>
            <a:off x="5967413" y="1947863"/>
            <a:ext cx="771525" cy="542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D39E4B3-30AE-4D2D-AD06-BAF8DAD19578}"/>
              </a:ext>
            </a:extLst>
          </p:cNvPr>
          <p:cNvSpPr/>
          <p:nvPr/>
        </p:nvSpPr>
        <p:spPr>
          <a:xfrm>
            <a:off x="7624763" y="1947863"/>
            <a:ext cx="509587" cy="54292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2C7CDC-C4BA-464D-96C4-7518EAF1282B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6738938" y="2219326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1105E-94BC-4A4F-BD09-DF990220F75E}"/>
              </a:ext>
            </a:extLst>
          </p:cNvPr>
          <p:cNvSpPr/>
          <p:nvPr/>
        </p:nvSpPr>
        <p:spPr>
          <a:xfrm>
            <a:off x="2338389" y="3990974"/>
            <a:ext cx="2595562" cy="1762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Cart/Checkout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94640-BA6A-44EE-80AB-83D3B6155F4E}"/>
              </a:ext>
            </a:extLst>
          </p:cNvPr>
          <p:cNvSpPr/>
          <p:nvPr/>
        </p:nvSpPr>
        <p:spPr>
          <a:xfrm>
            <a:off x="2509838" y="4205287"/>
            <a:ext cx="771525" cy="542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7387DCBB-1357-49F9-97BE-EB9039241F04}"/>
              </a:ext>
            </a:extLst>
          </p:cNvPr>
          <p:cNvSpPr/>
          <p:nvPr/>
        </p:nvSpPr>
        <p:spPr>
          <a:xfrm>
            <a:off x="4167188" y="4205287"/>
            <a:ext cx="509587" cy="54292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4338A4-171D-4ED3-BA00-D1683AD2B5C8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>
            <a:off x="3281363" y="4476750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DEE6B-4844-4808-9B1B-D82E45FA889D}"/>
              </a:ext>
            </a:extLst>
          </p:cNvPr>
          <p:cNvSpPr/>
          <p:nvPr/>
        </p:nvSpPr>
        <p:spPr>
          <a:xfrm>
            <a:off x="9034464" y="3595687"/>
            <a:ext cx="2595562" cy="1762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Accounts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2FE17-CC78-49C3-8C66-9FD5B0A844E9}"/>
              </a:ext>
            </a:extLst>
          </p:cNvPr>
          <p:cNvSpPr/>
          <p:nvPr/>
        </p:nvSpPr>
        <p:spPr>
          <a:xfrm>
            <a:off x="9205913" y="3810000"/>
            <a:ext cx="771525" cy="542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2180F82C-DF91-400B-8D60-BBE0C9724D0B}"/>
              </a:ext>
            </a:extLst>
          </p:cNvPr>
          <p:cNvSpPr/>
          <p:nvPr/>
        </p:nvSpPr>
        <p:spPr>
          <a:xfrm>
            <a:off x="10863263" y="3810000"/>
            <a:ext cx="509587" cy="54292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4B14C-B9E4-4A66-8A61-B011E8BED76E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9977438" y="4081463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9" name="Picture 2" descr="http://cdn.brobible.com/wp-content/uploads/2014/04/poo-emoji.jpg">
            <a:extLst>
              <a:ext uri="{FF2B5EF4-FFF2-40B4-BE49-F238E27FC236}">
                <a16:creationId xmlns:a16="http://schemas.microsoft.com/office/drawing/2014/main" id="{2BE15A21-25A0-4037-B17B-A65343686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342" y="4756744"/>
            <a:ext cx="931656" cy="60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cdn.brobible.com/wp-content/uploads/2014/04/poo-emoji.jpg">
            <a:extLst>
              <a:ext uri="{FF2B5EF4-FFF2-40B4-BE49-F238E27FC236}">
                <a16:creationId xmlns:a16="http://schemas.microsoft.com/office/drawing/2014/main" id="{60FB272F-F444-4CC1-96A7-9408D583C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17" y="2527894"/>
            <a:ext cx="931656" cy="60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cdn.brobible.com/wp-content/uploads/2014/04/poo-emoji.jpg">
            <a:extLst>
              <a:ext uri="{FF2B5EF4-FFF2-40B4-BE49-F238E27FC236}">
                <a16:creationId xmlns:a16="http://schemas.microsoft.com/office/drawing/2014/main" id="{0DEC8543-2AAB-4770-AE27-2E5EFCCE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417" y="4419104"/>
            <a:ext cx="931656" cy="60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89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F751-7D9D-4CE3-B874-D0D7DF73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reward and promote by will be optimized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3CCD6-35A5-4218-9B35-8A34F039E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41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F751-7D9D-4CE3-B874-D0D7DF73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microservice journey will go well beyond the technical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3CCD6-35A5-4218-9B35-8A34F039E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6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Avoiding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Megadisasters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8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6" y="3188072"/>
            <a:ext cx="2694086" cy="17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&quot;No&quot; Symbol 3"/>
          <p:cNvSpPr/>
          <p:nvPr/>
        </p:nvSpPr>
        <p:spPr>
          <a:xfrm>
            <a:off x="482296" y="2872909"/>
            <a:ext cx="2308485" cy="2368446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85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Dellenovacer</a:t>
            </a:r>
            <a:r>
              <a:rPr lang="en-US" dirty="0"/>
              <a:t> Computers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8" y="2349746"/>
            <a:ext cx="4953000" cy="3371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6915" y="2074985"/>
            <a:ext cx="109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9038" y="33586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Catalog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4354" y="464233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20958" y="225965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215639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Dellenovacer</a:t>
            </a:r>
            <a:r>
              <a:rPr lang="en-US" dirty="0"/>
              <a:t> Computers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8" y="2349746"/>
            <a:ext cx="4953000" cy="3371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6915" y="2074985"/>
            <a:ext cx="109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9038" y="33586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Catalog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4354" y="464233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9900" y="607841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6915" y="601132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20958" y="225965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20553" y="36998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Catalog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9199" y="535226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393940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6" y="1532237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Dellenovacer.com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57" y="2962640"/>
            <a:ext cx="3057690" cy="2081581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5424854" y="1943100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424854" y="3159369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5424853" y="4375638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424852" y="5591907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3338" y="2092569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338" y="330883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3338" y="4525107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3337" y="573972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cxnSp>
        <p:nvCxnSpPr>
          <p:cNvPr id="13" name="Straight Arrow Connector 12"/>
          <p:cNvCxnSpPr>
            <a:stCxn id="8" idx="3"/>
            <a:endCxn id="4" idx="2"/>
          </p:cNvCxnSpPr>
          <p:nvPr/>
        </p:nvCxnSpPr>
        <p:spPr>
          <a:xfrm>
            <a:off x="5011615" y="2365131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5" idx="2"/>
          </p:cNvCxnSpPr>
          <p:nvPr/>
        </p:nvCxnSpPr>
        <p:spPr>
          <a:xfrm>
            <a:off x="5011615" y="3581400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6" idx="2"/>
          </p:cNvCxnSpPr>
          <p:nvPr/>
        </p:nvCxnSpPr>
        <p:spPr>
          <a:xfrm>
            <a:off x="5011615" y="4797669"/>
            <a:ext cx="4132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7" idx="2"/>
          </p:cNvCxnSpPr>
          <p:nvPr/>
        </p:nvCxnSpPr>
        <p:spPr>
          <a:xfrm>
            <a:off x="5011614" y="6012290"/>
            <a:ext cx="413238" cy="1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1"/>
            <a:endCxn id="4" idx="4"/>
          </p:cNvCxnSpPr>
          <p:nvPr/>
        </p:nvCxnSpPr>
        <p:spPr>
          <a:xfrm flipH="1" flipV="1">
            <a:off x="6031523" y="2365131"/>
            <a:ext cx="1945134" cy="16383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1"/>
            <a:endCxn id="5" idx="4"/>
          </p:cNvCxnSpPr>
          <p:nvPr/>
        </p:nvCxnSpPr>
        <p:spPr>
          <a:xfrm flipH="1" flipV="1">
            <a:off x="6031523" y="3581400"/>
            <a:ext cx="1945134" cy="42203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1"/>
            <a:endCxn id="6" idx="4"/>
          </p:cNvCxnSpPr>
          <p:nvPr/>
        </p:nvCxnSpPr>
        <p:spPr>
          <a:xfrm flipH="1">
            <a:off x="6031522" y="4003431"/>
            <a:ext cx="1945135" cy="79423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1"/>
            <a:endCxn id="7" idx="4"/>
          </p:cNvCxnSpPr>
          <p:nvPr/>
        </p:nvCxnSpPr>
        <p:spPr>
          <a:xfrm flipH="1">
            <a:off x="6031521" y="4003431"/>
            <a:ext cx="1945136" cy="201050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0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Dellenovacer.com reality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57" y="2962640"/>
            <a:ext cx="3057690" cy="2081581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5424854" y="1943100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424854" y="3159369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5424853" y="4375638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424852" y="5591907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3338" y="2092569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338" y="330883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3338" y="4525107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3337" y="573972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cxnSp>
        <p:nvCxnSpPr>
          <p:cNvPr id="13" name="Straight Arrow Connector 12"/>
          <p:cNvCxnSpPr>
            <a:stCxn id="8" idx="3"/>
            <a:endCxn id="4" idx="2"/>
          </p:cNvCxnSpPr>
          <p:nvPr/>
        </p:nvCxnSpPr>
        <p:spPr>
          <a:xfrm>
            <a:off x="5011615" y="2365131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5" idx="2"/>
          </p:cNvCxnSpPr>
          <p:nvPr/>
        </p:nvCxnSpPr>
        <p:spPr>
          <a:xfrm>
            <a:off x="5011615" y="3581400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6" idx="2"/>
          </p:cNvCxnSpPr>
          <p:nvPr/>
        </p:nvCxnSpPr>
        <p:spPr>
          <a:xfrm>
            <a:off x="5011615" y="4797669"/>
            <a:ext cx="4132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7" idx="2"/>
          </p:cNvCxnSpPr>
          <p:nvPr/>
        </p:nvCxnSpPr>
        <p:spPr>
          <a:xfrm>
            <a:off x="5011614" y="6012290"/>
            <a:ext cx="413238" cy="1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1"/>
            <a:endCxn id="4" idx="4"/>
          </p:cNvCxnSpPr>
          <p:nvPr/>
        </p:nvCxnSpPr>
        <p:spPr>
          <a:xfrm flipH="1" flipV="1">
            <a:off x="6031523" y="2365131"/>
            <a:ext cx="1945134" cy="16383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1"/>
            <a:endCxn id="5" idx="4"/>
          </p:cNvCxnSpPr>
          <p:nvPr/>
        </p:nvCxnSpPr>
        <p:spPr>
          <a:xfrm flipH="1" flipV="1">
            <a:off x="6031523" y="3581400"/>
            <a:ext cx="1945134" cy="42203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1"/>
            <a:endCxn id="6" idx="4"/>
          </p:cNvCxnSpPr>
          <p:nvPr/>
        </p:nvCxnSpPr>
        <p:spPr>
          <a:xfrm flipH="1">
            <a:off x="6031522" y="4003431"/>
            <a:ext cx="1945135" cy="79423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1"/>
            <a:endCxn id="7" idx="4"/>
          </p:cNvCxnSpPr>
          <p:nvPr/>
        </p:nvCxnSpPr>
        <p:spPr>
          <a:xfrm flipH="1">
            <a:off x="6031521" y="4003431"/>
            <a:ext cx="1945136" cy="201050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5011615" y="2365131"/>
            <a:ext cx="413237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6" idx="2"/>
          </p:cNvCxnSpPr>
          <p:nvPr/>
        </p:nvCxnSpPr>
        <p:spPr>
          <a:xfrm>
            <a:off x="5011615" y="2365131"/>
            <a:ext cx="413238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5011615" y="2365131"/>
            <a:ext cx="413237" cy="364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4" idx="2"/>
          </p:cNvCxnSpPr>
          <p:nvPr/>
        </p:nvCxnSpPr>
        <p:spPr>
          <a:xfrm flipV="1">
            <a:off x="5011615" y="2365131"/>
            <a:ext cx="413239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6" idx="2"/>
          </p:cNvCxnSpPr>
          <p:nvPr/>
        </p:nvCxnSpPr>
        <p:spPr>
          <a:xfrm>
            <a:off x="5011615" y="3581400"/>
            <a:ext cx="413238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7" idx="2"/>
          </p:cNvCxnSpPr>
          <p:nvPr/>
        </p:nvCxnSpPr>
        <p:spPr>
          <a:xfrm>
            <a:off x="5011615" y="3581400"/>
            <a:ext cx="413237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4" idx="2"/>
          </p:cNvCxnSpPr>
          <p:nvPr/>
        </p:nvCxnSpPr>
        <p:spPr>
          <a:xfrm flipV="1">
            <a:off x="5011615" y="2365131"/>
            <a:ext cx="413239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5" idx="2"/>
          </p:cNvCxnSpPr>
          <p:nvPr/>
        </p:nvCxnSpPr>
        <p:spPr>
          <a:xfrm flipV="1">
            <a:off x="5011615" y="3581400"/>
            <a:ext cx="413239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7" idx="2"/>
          </p:cNvCxnSpPr>
          <p:nvPr/>
        </p:nvCxnSpPr>
        <p:spPr>
          <a:xfrm>
            <a:off x="5011615" y="4797669"/>
            <a:ext cx="413237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4" idx="2"/>
          </p:cNvCxnSpPr>
          <p:nvPr/>
        </p:nvCxnSpPr>
        <p:spPr>
          <a:xfrm flipV="1">
            <a:off x="5011614" y="2365131"/>
            <a:ext cx="413240" cy="364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5" idx="2"/>
          </p:cNvCxnSpPr>
          <p:nvPr/>
        </p:nvCxnSpPr>
        <p:spPr>
          <a:xfrm flipV="1">
            <a:off x="5011614" y="3581400"/>
            <a:ext cx="413240" cy="243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  <a:endCxn id="6" idx="2"/>
          </p:cNvCxnSpPr>
          <p:nvPr/>
        </p:nvCxnSpPr>
        <p:spPr>
          <a:xfrm flipV="1">
            <a:off x="5011614" y="4797669"/>
            <a:ext cx="413239" cy="1214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0"/>
            <a:endCxn id="3" idx="0"/>
          </p:cNvCxnSpPr>
          <p:nvPr/>
        </p:nvCxnSpPr>
        <p:spPr>
          <a:xfrm rot="16200000" flipH="1">
            <a:off x="5873953" y="-668908"/>
            <a:ext cx="870071" cy="6393025"/>
          </a:xfrm>
          <a:prstGeom prst="bentConnector3">
            <a:avLst>
              <a:gd name="adj1" fmla="val -262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68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18213</TotalTime>
  <Words>658</Words>
  <Application>Microsoft Office PowerPoint</Application>
  <PresentationFormat>Widescreen</PresentationFormat>
  <Paragraphs>255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Lucida Console</vt:lpstr>
      <vt:lpstr>Office Theme</vt:lpstr>
      <vt:lpstr>Avoiding Microservice Megadisasters</vt:lpstr>
      <vt:lpstr>Dellenovacer Computers</vt:lpstr>
      <vt:lpstr>Dellenovacer Computers</vt:lpstr>
      <vt:lpstr>Dellenovacer Computers</vt:lpstr>
      <vt:lpstr>Dellenovacer Computers</vt:lpstr>
      <vt:lpstr>Dellenovacer Computers</vt:lpstr>
      <vt:lpstr>PowerPoint Presentation</vt:lpstr>
      <vt:lpstr>Dellenovacer.com design</vt:lpstr>
      <vt:lpstr>Dellenovacer.com reality</vt:lpstr>
      <vt:lpstr>Dellenovacer.com reality</vt:lpstr>
      <vt:lpstr>Dellenovacer.com by the numbers</vt:lpstr>
      <vt:lpstr>Netflix-oriented architecture</vt:lpstr>
      <vt:lpstr>Core principles</vt:lpstr>
      <vt:lpstr>Pre-production go-live</vt:lpstr>
      <vt:lpstr>API hell</vt:lpstr>
      <vt:lpstr>Doing the math</vt:lpstr>
      <vt:lpstr>You own your SLA or your SLA owns you</vt:lpstr>
      <vt:lpstr>How Not to Do It (MS Style)</vt:lpstr>
      <vt:lpstr>How Not to Do It (MS Style)</vt:lpstr>
      <vt:lpstr>How Not to Do It (MS Style)</vt:lpstr>
      <vt:lpstr>Microservices != N-Tier + Docker</vt:lpstr>
      <vt:lpstr>Traditional n-tier</vt:lpstr>
      <vt:lpstr>DDD-style n-tier</vt:lpstr>
      <vt:lpstr>Areas of Responsibility</vt:lpstr>
      <vt:lpstr>What is a Service? Software that is…</vt:lpstr>
      <vt:lpstr>What is a Microservice?</vt:lpstr>
      <vt:lpstr>What is a Bounded Context?</vt:lpstr>
      <vt:lpstr>“Immutability changes everything” – Pat Helland</vt:lpstr>
      <vt:lpstr>Grounding in reality</vt:lpstr>
      <vt:lpstr>Original Dellenovacer.com Search</vt:lpstr>
      <vt:lpstr>Areas of Responsibility</vt:lpstr>
      <vt:lpstr>Data ownership</vt:lpstr>
      <vt:lpstr>Catalog</vt:lpstr>
      <vt:lpstr>Pricing</vt:lpstr>
      <vt:lpstr>Localization</vt:lpstr>
      <vt:lpstr>Content</vt:lpstr>
      <vt:lpstr>Dellenovacer.com Search</vt:lpstr>
      <vt:lpstr>PowerPoint Presentation</vt:lpstr>
      <vt:lpstr>PowerPoint Presentation</vt:lpstr>
      <vt:lpstr>PowerPoint Presentation</vt:lpstr>
      <vt:lpstr>PowerPoint Presentation</vt:lpstr>
      <vt:lpstr>What you measure will improve</vt:lpstr>
      <vt:lpstr>PowerPoint Presentation</vt:lpstr>
      <vt:lpstr>PowerPoint Presentation</vt:lpstr>
      <vt:lpstr>What you reward and promote by will be optimized</vt:lpstr>
      <vt:lpstr>Your microservice journey will go well beyond the technical</vt:lpstr>
      <vt:lpstr>Avoiding Microservice Megadisasters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114</cp:revision>
  <dcterms:created xsi:type="dcterms:W3CDTF">2014-12-03T11:14:03Z</dcterms:created>
  <dcterms:modified xsi:type="dcterms:W3CDTF">2018-01-12T16:05:31Z</dcterms:modified>
</cp:coreProperties>
</file>