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70" r:id="rId2"/>
    <p:sldId id="274" r:id="rId3"/>
    <p:sldId id="271" r:id="rId4"/>
    <p:sldId id="272" r:id="rId5"/>
    <p:sldId id="273" r:id="rId6"/>
    <p:sldId id="268" r:id="rId7"/>
    <p:sldId id="275" r:id="rId8"/>
    <p:sldId id="27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60" autoAdjust="0"/>
    <p:restoredTop sz="94660"/>
  </p:normalViewPr>
  <p:slideViewPr>
    <p:cSldViewPr snapToGrid="0">
      <p:cViewPr varScale="1">
        <p:scale>
          <a:sx n="71" d="100"/>
          <a:sy n="71"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6F1A8-A443-4198-B241-BD72A1DA8EA8}" type="datetimeFigureOut">
              <a:rPr lang="en-PH" smtClean="0"/>
              <a:t>09/04/17</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1C3FF5-47B3-4229-A1C7-68ED90FD75A2}" type="slidenum">
              <a:rPr lang="en-PH" smtClean="0"/>
              <a:t>‹#›</a:t>
            </a:fld>
            <a:endParaRPr lang="en-PH"/>
          </a:p>
        </p:txBody>
      </p:sp>
    </p:spTree>
    <p:extLst>
      <p:ext uri="{BB962C8B-B14F-4D97-AF65-F5344CB8AC3E}">
        <p14:creationId xmlns:p14="http://schemas.microsoft.com/office/powerpoint/2010/main" val="612628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201C4B46-637A-4F84-AEF4-BA4338DC5B9B}" type="slidenum">
              <a:rPr lang="en-PH" smtClean="0"/>
              <a:pPr/>
              <a:t>1</a:t>
            </a:fld>
            <a:endParaRPr lang="en-PH"/>
          </a:p>
        </p:txBody>
      </p:sp>
    </p:spTree>
    <p:extLst>
      <p:ext uri="{BB962C8B-B14F-4D97-AF65-F5344CB8AC3E}">
        <p14:creationId xmlns:p14="http://schemas.microsoft.com/office/powerpoint/2010/main" val="2926641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201C4B46-637A-4F84-AEF4-BA4338DC5B9B}" type="slidenum">
              <a:rPr lang="en-PH" smtClean="0"/>
              <a:pPr/>
              <a:t>2</a:t>
            </a:fld>
            <a:endParaRPr lang="en-PH"/>
          </a:p>
        </p:txBody>
      </p:sp>
    </p:spTree>
    <p:extLst>
      <p:ext uri="{BB962C8B-B14F-4D97-AF65-F5344CB8AC3E}">
        <p14:creationId xmlns:p14="http://schemas.microsoft.com/office/powerpoint/2010/main" val="425299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201C4B46-637A-4F84-AEF4-BA4338DC5B9B}" type="slidenum">
              <a:rPr lang="en-PH" smtClean="0"/>
              <a:pPr/>
              <a:t>3</a:t>
            </a:fld>
            <a:endParaRPr lang="en-PH"/>
          </a:p>
        </p:txBody>
      </p:sp>
    </p:spTree>
    <p:extLst>
      <p:ext uri="{BB962C8B-B14F-4D97-AF65-F5344CB8AC3E}">
        <p14:creationId xmlns:p14="http://schemas.microsoft.com/office/powerpoint/2010/main" val="2701784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201C4B46-637A-4F84-AEF4-BA4338DC5B9B}" type="slidenum">
              <a:rPr lang="en-PH" smtClean="0"/>
              <a:pPr/>
              <a:t>4</a:t>
            </a:fld>
            <a:endParaRPr lang="en-PH"/>
          </a:p>
        </p:txBody>
      </p:sp>
    </p:spTree>
    <p:extLst>
      <p:ext uri="{BB962C8B-B14F-4D97-AF65-F5344CB8AC3E}">
        <p14:creationId xmlns:p14="http://schemas.microsoft.com/office/powerpoint/2010/main" val="555278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201C4B46-637A-4F84-AEF4-BA4338DC5B9B}" type="slidenum">
              <a:rPr lang="en-PH" smtClean="0"/>
              <a:pPr/>
              <a:t>5</a:t>
            </a:fld>
            <a:endParaRPr lang="en-PH"/>
          </a:p>
        </p:txBody>
      </p:sp>
    </p:spTree>
    <p:extLst>
      <p:ext uri="{BB962C8B-B14F-4D97-AF65-F5344CB8AC3E}">
        <p14:creationId xmlns:p14="http://schemas.microsoft.com/office/powerpoint/2010/main" val="1866893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201C4B46-637A-4F84-AEF4-BA4338DC5B9B}" type="slidenum">
              <a:rPr lang="en-PH" smtClean="0"/>
              <a:pPr/>
              <a:t>6</a:t>
            </a:fld>
            <a:endParaRPr lang="en-PH"/>
          </a:p>
        </p:txBody>
      </p:sp>
    </p:spTree>
    <p:extLst>
      <p:ext uri="{BB962C8B-B14F-4D97-AF65-F5344CB8AC3E}">
        <p14:creationId xmlns:p14="http://schemas.microsoft.com/office/powerpoint/2010/main" val="98330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201C4B46-637A-4F84-AEF4-BA4338DC5B9B}" type="slidenum">
              <a:rPr lang="en-PH" smtClean="0"/>
              <a:pPr/>
              <a:t>7</a:t>
            </a:fld>
            <a:endParaRPr lang="en-PH"/>
          </a:p>
        </p:txBody>
      </p:sp>
    </p:spTree>
    <p:extLst>
      <p:ext uri="{BB962C8B-B14F-4D97-AF65-F5344CB8AC3E}">
        <p14:creationId xmlns:p14="http://schemas.microsoft.com/office/powerpoint/2010/main" val="20704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201C4B46-637A-4F84-AEF4-BA4338DC5B9B}" type="slidenum">
              <a:rPr lang="en-PH" smtClean="0"/>
              <a:pPr/>
              <a:t>8</a:t>
            </a:fld>
            <a:endParaRPr lang="en-PH"/>
          </a:p>
        </p:txBody>
      </p:sp>
    </p:spTree>
    <p:extLst>
      <p:ext uri="{BB962C8B-B14F-4D97-AF65-F5344CB8AC3E}">
        <p14:creationId xmlns:p14="http://schemas.microsoft.com/office/powerpoint/2010/main" val="1678117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9/4/2017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1.jpeg"/><Relationship Id="rId7" Type="http://schemas.openxmlformats.org/officeDocument/2006/relationships/slide" Target="slide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2.xml"/><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1.jpeg"/><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3.xml"/><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slide" Target="slide1.xml"/></Relationships>
</file>

<file path=ppt/slides/_rels/slide3.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1.jpeg"/><Relationship Id="rId7" Type="http://schemas.openxmlformats.org/officeDocument/2006/relationships/slide" Target="slide8.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4.xml"/><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slide" Target="slide1.xml"/></Relationships>
</file>

<file path=ppt/slides/_rels/slide4.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1.jpeg"/><Relationship Id="rId7"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image" Target="../media/image2.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1.jpeg"/><Relationship Id="rId7" Type="http://schemas.openxmlformats.org/officeDocument/2006/relationships/slide" Target="slide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1.xml"/><Relationship Id="rId4" Type="http://schemas.openxmlformats.org/officeDocument/2006/relationships/image" Target="../media/image2.pn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1.jpeg"/><Relationship Id="rId7" Type="http://schemas.openxmlformats.org/officeDocument/2006/relationships/slide" Target="slide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image" Target="../media/image2.pn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1.jpeg"/><Relationship Id="rId7"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image" Target="../media/image2.png"/><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1.jpeg"/><Relationship Id="rId7" Type="http://schemas.openxmlformats.org/officeDocument/2006/relationships/slide" Target="slide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image" Target="../media/image2.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4872" y="2295763"/>
            <a:ext cx="11882230" cy="445867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PH" sz="4000" dirty="0" smtClean="0"/>
              <a:t>    </a:t>
            </a:r>
            <a:endParaRPr lang="en-PH" sz="4000" dirty="0"/>
          </a:p>
        </p:txBody>
      </p:sp>
      <p:sp>
        <p:nvSpPr>
          <p:cNvPr id="10" name="Rectangle 9"/>
          <p:cNvSpPr/>
          <p:nvPr/>
        </p:nvSpPr>
        <p:spPr>
          <a:xfrm>
            <a:off x="148143" y="104931"/>
            <a:ext cx="11888959" cy="664064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entury Gothic"/>
              <a:ea typeface="+mn-ea"/>
              <a:cs typeface="+mn-cs"/>
            </a:endParaRPr>
          </a:p>
        </p:txBody>
      </p:sp>
      <p:grpSp>
        <p:nvGrpSpPr>
          <p:cNvPr id="61" name="Group 60"/>
          <p:cNvGrpSpPr/>
          <p:nvPr/>
        </p:nvGrpSpPr>
        <p:grpSpPr>
          <a:xfrm>
            <a:off x="0" y="-109586"/>
            <a:ext cx="12182504" cy="1943245"/>
            <a:chOff x="9496" y="-84151"/>
            <a:chExt cx="12182504" cy="1943245"/>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 y="660"/>
              <a:ext cx="12182504" cy="1858434"/>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0" y="124826"/>
              <a:ext cx="1908105" cy="1639603"/>
            </a:xfrm>
            <a:prstGeom prst="rect">
              <a:avLst/>
            </a:prstGeom>
          </p:spPr>
        </p:pic>
        <p:sp>
          <p:nvSpPr>
            <p:cNvPr id="67" name="Rectangle 66"/>
            <p:cNvSpPr/>
            <p:nvPr/>
          </p:nvSpPr>
          <p:spPr>
            <a:xfrm>
              <a:off x="1726648" y="-84151"/>
              <a:ext cx="9661714" cy="1446550"/>
            </a:xfrm>
            <a:prstGeom prst="rect">
              <a:avLst/>
            </a:prstGeom>
            <a:noFill/>
            <a:ln>
              <a:noFill/>
            </a:ln>
            <a:scene3d>
              <a:camera prst="perspectiveRelaxedModerately"/>
              <a:lightRig rig="threePt" dir="t"/>
            </a:scene3d>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Lantungan </a:t>
              </a:r>
              <a:r>
                <a:rPr lang="en-US" sz="4400" b="1"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Online Water</a:t>
              </a:r>
              <a:r>
                <a:rPr lang="en-US" sz="4400" b="1"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 </a:t>
              </a:r>
              <a:r>
                <a:rPr kumimoji="0" lang="en-US" sz="4400" b="1" i="0" u="none" strike="noStrike" kern="1200" cap="none" spc="0" normalizeH="0" baseline="0"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rPr>
                <a:t>Billing System</a:t>
              </a:r>
              <a:endParaRPr kumimoji="0" lang="en-US" sz="4400" b="1" i="0" u="none" strike="noStrike" kern="1200" cap="none" spc="0" normalizeH="0" baseline="0" noProof="0"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endParaRPr>
            </a:p>
          </p:txBody>
        </p:sp>
        <p:sp>
          <p:nvSpPr>
            <p:cNvPr id="68" name="Rectangle 67"/>
            <p:cNvSpPr/>
            <p:nvPr/>
          </p:nvSpPr>
          <p:spPr>
            <a:xfrm>
              <a:off x="3940018" y="1410090"/>
              <a:ext cx="5904339" cy="338554"/>
            </a:xfrm>
            <a:prstGeom prst="rect">
              <a:avLst/>
            </a:prstGeom>
            <a:solidFill>
              <a:schemeClr val="tx1"/>
            </a:solidFill>
            <a:effectLst>
              <a:glow rad="139700">
                <a:schemeClr val="accent3">
                  <a:satMod val="175000"/>
                  <a:alpha val="40000"/>
                </a:schemeClr>
              </a:glow>
              <a:outerShdw blurRad="50800" dist="38100" dir="10800000" algn="r" rotWithShape="0">
                <a:prstClr val="black">
                  <a:alpha val="40000"/>
                </a:prstClr>
              </a:outerShdw>
              <a:reflection stA="74000" endPos="0" dir="5400000" sy="-100000" algn="bl" rotWithShape="0"/>
            </a:effectLst>
          </p:spPr>
          <p:txBody>
            <a:bodyPr wrap="square">
              <a:spAutoFit/>
            </a:bodyPr>
            <a:lstStyle/>
            <a:p>
              <a:r>
                <a:rPr lang="en-PH" sz="1600" b="1" dirty="0">
                  <a:solidFill>
                    <a:schemeClr val="bg1">
                      <a:lumMod val="95000"/>
                      <a:lumOff val="5000"/>
                    </a:schemeClr>
                  </a:solidFill>
                  <a:latin typeface="Lucida Handwriting" panose="03010101010101010101" pitchFamily="66" charset="0"/>
                </a:rPr>
                <a:t>One can Live without  Love but not without Water</a:t>
              </a:r>
            </a:p>
          </p:txBody>
        </p:sp>
      </p:grpSp>
      <p:cxnSp>
        <p:nvCxnSpPr>
          <p:cNvPr id="82" name="Straight Connector 81"/>
          <p:cNvCxnSpPr/>
          <p:nvPr/>
        </p:nvCxnSpPr>
        <p:spPr>
          <a:xfrm>
            <a:off x="4827494" y="2316487"/>
            <a:ext cx="0" cy="4429087"/>
          </a:xfrm>
          <a:prstGeom prst="line">
            <a:avLst/>
          </a:prstGeom>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941294" y="3213847"/>
            <a:ext cx="2823882" cy="1754326"/>
          </a:xfrm>
          <a:prstGeom prst="rect">
            <a:avLst/>
          </a:prstGeom>
          <a:noFill/>
        </p:spPr>
        <p:txBody>
          <a:bodyPr wrap="square" rtlCol="0">
            <a:spAutoFit/>
          </a:bodyPr>
          <a:lstStyle/>
          <a:p>
            <a:r>
              <a:rPr lang="en-PH" sz="5400" dirty="0" smtClean="0">
                <a:solidFill>
                  <a:schemeClr val="bg1"/>
                </a:solidFill>
              </a:rPr>
              <a:t>Moving picture</a:t>
            </a:r>
            <a:endParaRPr lang="en-PH" sz="5400" dirty="0">
              <a:solidFill>
                <a:schemeClr val="bg1"/>
              </a:solidFill>
            </a:endParaRPr>
          </a:p>
        </p:txBody>
      </p:sp>
      <p:sp>
        <p:nvSpPr>
          <p:cNvPr id="84" name="Rectangle 83"/>
          <p:cNvSpPr/>
          <p:nvPr/>
        </p:nvSpPr>
        <p:spPr>
          <a:xfrm>
            <a:off x="6856195" y="5725436"/>
            <a:ext cx="1259524" cy="315650"/>
          </a:xfrm>
          <a:prstGeom prst="rect">
            <a:avLst/>
          </a:prstGeom>
          <a:solidFill>
            <a:schemeClr val="accent6">
              <a:lumMod val="5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b="1" dirty="0">
                <a:solidFill>
                  <a:schemeClr val="tx1"/>
                </a:solidFill>
              </a:rPr>
              <a:t>C</a:t>
            </a:r>
            <a:r>
              <a:rPr lang="en-PH" b="1" dirty="0" smtClean="0">
                <a:solidFill>
                  <a:schemeClr val="tx1"/>
                </a:solidFill>
              </a:rPr>
              <a:t>ancel</a:t>
            </a:r>
            <a:endParaRPr lang="en-PH" b="1" dirty="0">
              <a:solidFill>
                <a:schemeClr val="tx1"/>
              </a:solidFill>
            </a:endParaRPr>
          </a:p>
        </p:txBody>
      </p:sp>
      <p:sp>
        <p:nvSpPr>
          <p:cNvPr id="85" name="Rectangle 84"/>
          <p:cNvSpPr/>
          <p:nvPr/>
        </p:nvSpPr>
        <p:spPr>
          <a:xfrm>
            <a:off x="5516926" y="5709347"/>
            <a:ext cx="1205492" cy="330548"/>
          </a:xfrm>
          <a:prstGeom prst="rect">
            <a:avLst/>
          </a:prstGeom>
          <a:solidFill>
            <a:schemeClr val="accent6">
              <a:lumMod val="5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b="1" dirty="0" smtClean="0">
                <a:solidFill>
                  <a:schemeClr val="tx1"/>
                </a:solidFill>
              </a:rPr>
              <a:t>Reset</a:t>
            </a:r>
            <a:endParaRPr lang="en-PH" b="1" dirty="0">
              <a:solidFill>
                <a:schemeClr val="tx1"/>
              </a:solidFill>
            </a:endParaRPr>
          </a:p>
        </p:txBody>
      </p:sp>
      <p:sp>
        <p:nvSpPr>
          <p:cNvPr id="86" name="Rectangle 85"/>
          <p:cNvSpPr/>
          <p:nvPr/>
        </p:nvSpPr>
        <p:spPr>
          <a:xfrm>
            <a:off x="6773823" y="5041344"/>
            <a:ext cx="1308212" cy="513349"/>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endParaRPr lang="en-PH" sz="900" dirty="0"/>
          </a:p>
        </p:txBody>
      </p:sp>
      <p:sp>
        <p:nvSpPr>
          <p:cNvPr id="87" name="Rectangle 86"/>
          <p:cNvSpPr/>
          <p:nvPr/>
        </p:nvSpPr>
        <p:spPr>
          <a:xfrm>
            <a:off x="5511987" y="3241143"/>
            <a:ext cx="1211052" cy="5054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Prev. Reading:</a:t>
            </a:r>
            <a:endParaRPr lang="en-PH" sz="1400" dirty="0"/>
          </a:p>
        </p:txBody>
      </p:sp>
      <p:sp>
        <p:nvSpPr>
          <p:cNvPr id="88" name="Rectangle 87"/>
          <p:cNvSpPr/>
          <p:nvPr/>
        </p:nvSpPr>
        <p:spPr>
          <a:xfrm>
            <a:off x="5504701" y="3832049"/>
            <a:ext cx="1217717" cy="50628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Pres. Reading</a:t>
            </a:r>
            <a:r>
              <a:rPr lang="en-PH" sz="900" dirty="0" smtClean="0"/>
              <a:t>:</a:t>
            </a:r>
            <a:endParaRPr lang="en-PH" sz="900" dirty="0"/>
          </a:p>
        </p:txBody>
      </p:sp>
      <p:sp>
        <p:nvSpPr>
          <p:cNvPr id="90" name="Rectangle 89"/>
          <p:cNvSpPr/>
          <p:nvPr/>
        </p:nvSpPr>
        <p:spPr>
          <a:xfrm>
            <a:off x="8568390" y="3822899"/>
            <a:ext cx="1657136" cy="466466"/>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Residential: </a:t>
            </a:r>
            <a:endParaRPr lang="en-PH" sz="1400" dirty="0"/>
          </a:p>
        </p:txBody>
      </p:sp>
      <p:sp>
        <p:nvSpPr>
          <p:cNvPr id="91" name="Rectangle 90"/>
          <p:cNvSpPr/>
          <p:nvPr/>
        </p:nvSpPr>
        <p:spPr>
          <a:xfrm>
            <a:off x="6798728" y="3796735"/>
            <a:ext cx="1267051" cy="534049"/>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Input m³ </a:t>
            </a:r>
            <a:endParaRPr lang="en-PH" sz="1400" dirty="0"/>
          </a:p>
        </p:txBody>
      </p:sp>
      <p:sp>
        <p:nvSpPr>
          <p:cNvPr id="92" name="Rectangle 91"/>
          <p:cNvSpPr/>
          <p:nvPr/>
        </p:nvSpPr>
        <p:spPr>
          <a:xfrm>
            <a:off x="6826609" y="4426949"/>
            <a:ext cx="1266763" cy="504781"/>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Total m³</a:t>
            </a:r>
            <a:endParaRPr lang="en-PH" sz="1400" dirty="0"/>
          </a:p>
        </p:txBody>
      </p:sp>
      <p:sp>
        <p:nvSpPr>
          <p:cNvPr id="93" name="Rectangle 92"/>
          <p:cNvSpPr/>
          <p:nvPr/>
        </p:nvSpPr>
        <p:spPr>
          <a:xfrm>
            <a:off x="6789802" y="3241143"/>
            <a:ext cx="1276254" cy="501533"/>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Input m³</a:t>
            </a:r>
            <a:endParaRPr lang="en-PH" sz="1400" dirty="0"/>
          </a:p>
        </p:txBody>
      </p:sp>
      <p:sp>
        <p:nvSpPr>
          <p:cNvPr id="94" name="Rectangle 93"/>
          <p:cNvSpPr/>
          <p:nvPr/>
        </p:nvSpPr>
        <p:spPr>
          <a:xfrm>
            <a:off x="5455655" y="5023607"/>
            <a:ext cx="1266763" cy="51433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b="1" dirty="0" smtClean="0"/>
              <a:t>Total Bill:</a:t>
            </a:r>
            <a:endParaRPr lang="en-PH" b="1" dirty="0"/>
          </a:p>
        </p:txBody>
      </p:sp>
      <p:sp>
        <p:nvSpPr>
          <p:cNvPr id="95" name="Rectangle 94"/>
          <p:cNvSpPr/>
          <p:nvPr/>
        </p:nvSpPr>
        <p:spPr>
          <a:xfrm>
            <a:off x="10398803" y="4471318"/>
            <a:ext cx="752530" cy="4198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2</a:t>
            </a:r>
            <a:r>
              <a:rPr lang="en-PH" sz="1400" dirty="0" smtClean="0"/>
              <a:t>0 </a:t>
            </a:r>
            <a:endParaRPr lang="en-PH" sz="1400" dirty="0"/>
          </a:p>
        </p:txBody>
      </p:sp>
      <p:sp>
        <p:nvSpPr>
          <p:cNvPr id="96" name="Rectangle 95"/>
          <p:cNvSpPr/>
          <p:nvPr/>
        </p:nvSpPr>
        <p:spPr>
          <a:xfrm>
            <a:off x="10384734" y="3844240"/>
            <a:ext cx="770892" cy="4237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1</a:t>
            </a:r>
            <a:r>
              <a:rPr lang="en-PH" sz="1400" dirty="0" smtClean="0"/>
              <a:t>0</a:t>
            </a:r>
            <a:endParaRPr lang="en-PH" sz="1400" dirty="0"/>
          </a:p>
        </p:txBody>
      </p:sp>
      <p:sp>
        <p:nvSpPr>
          <p:cNvPr id="97" name="Rectangle 96"/>
          <p:cNvSpPr/>
          <p:nvPr/>
        </p:nvSpPr>
        <p:spPr>
          <a:xfrm>
            <a:off x="10384734" y="3116954"/>
            <a:ext cx="752530" cy="47707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8</a:t>
            </a:r>
            <a:r>
              <a:rPr lang="en-PH" sz="1400" dirty="0" smtClean="0"/>
              <a:t> </a:t>
            </a:r>
            <a:endParaRPr lang="en-PH" sz="1400" dirty="0"/>
          </a:p>
        </p:txBody>
      </p:sp>
      <p:sp>
        <p:nvSpPr>
          <p:cNvPr id="98" name="Rectangle 97"/>
          <p:cNvSpPr/>
          <p:nvPr/>
        </p:nvSpPr>
        <p:spPr>
          <a:xfrm>
            <a:off x="10412836" y="5125014"/>
            <a:ext cx="714687" cy="44631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40</a:t>
            </a:r>
            <a:endParaRPr lang="en-PH" sz="1400" dirty="0"/>
          </a:p>
        </p:txBody>
      </p:sp>
      <p:sp>
        <p:nvSpPr>
          <p:cNvPr id="99" name="Rectangle 98"/>
          <p:cNvSpPr/>
          <p:nvPr/>
        </p:nvSpPr>
        <p:spPr>
          <a:xfrm>
            <a:off x="8568389" y="5149045"/>
            <a:ext cx="1684702" cy="420825"/>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Industrial: </a:t>
            </a:r>
            <a:endParaRPr lang="en-PH" sz="1400" dirty="0"/>
          </a:p>
        </p:txBody>
      </p:sp>
      <p:sp>
        <p:nvSpPr>
          <p:cNvPr id="101" name="Rectangle 100"/>
          <p:cNvSpPr/>
          <p:nvPr/>
        </p:nvSpPr>
        <p:spPr>
          <a:xfrm>
            <a:off x="8581888" y="4481681"/>
            <a:ext cx="1671203" cy="475048"/>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Commercial:</a:t>
            </a:r>
            <a:endParaRPr lang="en-PH" sz="1400" dirty="0"/>
          </a:p>
        </p:txBody>
      </p:sp>
      <p:sp>
        <p:nvSpPr>
          <p:cNvPr id="102" name="Rectangle 101">
            <a:hlinkClick r:id="rId5" action="ppaction://hlinksldjump"/>
          </p:cNvPr>
          <p:cNvSpPr/>
          <p:nvPr/>
        </p:nvSpPr>
        <p:spPr>
          <a:xfrm>
            <a:off x="8568389" y="3137996"/>
            <a:ext cx="1671204" cy="500738"/>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Semi-Residential: </a:t>
            </a:r>
            <a:endParaRPr lang="en-PH" sz="1400" dirty="0"/>
          </a:p>
        </p:txBody>
      </p:sp>
      <p:sp>
        <p:nvSpPr>
          <p:cNvPr id="39" name="Rectangle 38"/>
          <p:cNvSpPr/>
          <p:nvPr/>
        </p:nvSpPr>
        <p:spPr>
          <a:xfrm>
            <a:off x="8957319" y="2429031"/>
            <a:ext cx="2063199" cy="57179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b="1" i="1" dirty="0" smtClean="0"/>
              <a:t>Click first Category Box </a:t>
            </a:r>
            <a:endParaRPr lang="en-PH" sz="1400" b="1" i="1" dirty="0"/>
          </a:p>
        </p:txBody>
      </p:sp>
      <p:sp>
        <p:nvSpPr>
          <p:cNvPr id="40" name="TextBox 39"/>
          <p:cNvSpPr txBox="1"/>
          <p:nvPr/>
        </p:nvSpPr>
        <p:spPr>
          <a:xfrm>
            <a:off x="4883370" y="2316487"/>
            <a:ext cx="3400018" cy="523220"/>
          </a:xfrm>
          <a:prstGeom prst="rect">
            <a:avLst/>
          </a:prstGeom>
          <a:noFill/>
        </p:spPr>
        <p:txBody>
          <a:bodyPr wrap="square" rtlCol="0">
            <a:spAutoFit/>
          </a:bodyPr>
          <a:lstStyle/>
          <a:p>
            <a:r>
              <a:rPr lang="en-PH" sz="2800" i="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Billing Calculator</a:t>
            </a:r>
            <a:endParaRPr lang="en-PH" sz="28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1" name="Rectangle 40"/>
          <p:cNvSpPr/>
          <p:nvPr/>
        </p:nvSpPr>
        <p:spPr>
          <a:xfrm>
            <a:off x="141425" y="1842520"/>
            <a:ext cx="5882858" cy="44438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hlinkClick r:id="rId6" action="ppaction://hlinksldjump"/>
          </p:cNvPr>
          <p:cNvSpPr/>
          <p:nvPr/>
        </p:nvSpPr>
        <p:spPr>
          <a:xfrm>
            <a:off x="4755684" y="1875765"/>
            <a:ext cx="1170783"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About us</a:t>
            </a:r>
            <a:endParaRPr lang="en-PH" dirty="0">
              <a:solidFill>
                <a:schemeClr val="bg1"/>
              </a:solidFill>
            </a:endParaRPr>
          </a:p>
        </p:txBody>
      </p:sp>
      <p:grpSp>
        <p:nvGrpSpPr>
          <p:cNvPr id="43" name="Group 42"/>
          <p:cNvGrpSpPr/>
          <p:nvPr/>
        </p:nvGrpSpPr>
        <p:grpSpPr>
          <a:xfrm>
            <a:off x="154871" y="1872105"/>
            <a:ext cx="1255757" cy="382009"/>
            <a:chOff x="141424" y="1842828"/>
            <a:chExt cx="1255757" cy="382009"/>
          </a:xfrm>
        </p:grpSpPr>
        <p:sp>
          <p:nvSpPr>
            <p:cNvPr id="44" name="Rectangle 43"/>
            <p:cNvSpPr/>
            <p:nvPr/>
          </p:nvSpPr>
          <p:spPr>
            <a:xfrm>
              <a:off x="141424" y="1846488"/>
              <a:ext cx="1255757"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TextBox 44">
              <a:hlinkClick r:id="rId7" action="ppaction://hlinksldjump"/>
            </p:cNvPr>
            <p:cNvSpPr txBox="1"/>
            <p:nvPr/>
          </p:nvSpPr>
          <p:spPr>
            <a:xfrm>
              <a:off x="301400" y="1842828"/>
              <a:ext cx="881942" cy="369332"/>
            </a:xfrm>
            <a:prstGeom prst="rect">
              <a:avLst/>
            </a:prstGeom>
            <a:noFill/>
          </p:spPr>
          <p:txBody>
            <a:bodyPr wrap="square" rtlCol="0">
              <a:spAutoFit/>
            </a:bodyPr>
            <a:lstStyle/>
            <a:p>
              <a:r>
                <a:rPr lang="en-PH" dirty="0" smtClean="0">
                  <a:solidFill>
                    <a:schemeClr val="bg1"/>
                  </a:solidFill>
                </a:rPr>
                <a:t>Home</a:t>
              </a:r>
              <a:endParaRPr lang="en-PH" dirty="0">
                <a:solidFill>
                  <a:schemeClr val="bg1"/>
                </a:solidFill>
              </a:endParaRPr>
            </a:p>
          </p:txBody>
        </p:sp>
      </p:grpSp>
      <p:grpSp>
        <p:nvGrpSpPr>
          <p:cNvPr id="46" name="Group 45"/>
          <p:cNvGrpSpPr/>
          <p:nvPr/>
        </p:nvGrpSpPr>
        <p:grpSpPr>
          <a:xfrm>
            <a:off x="3582014" y="1875765"/>
            <a:ext cx="1097876" cy="378349"/>
            <a:chOff x="7642943" y="1846488"/>
            <a:chExt cx="1097876" cy="378349"/>
          </a:xfrm>
        </p:grpSpPr>
        <p:sp>
          <p:nvSpPr>
            <p:cNvPr id="47" name="Rectangle 46"/>
            <p:cNvSpPr/>
            <p:nvPr/>
          </p:nvSpPr>
          <p:spPr>
            <a:xfrm>
              <a:off x="7642943" y="1846488"/>
              <a:ext cx="1097876"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8" name="TextBox 47">
              <a:hlinkClick r:id="rId8" action="ppaction://hlinksldjump"/>
            </p:cNvPr>
            <p:cNvSpPr txBox="1"/>
            <p:nvPr/>
          </p:nvSpPr>
          <p:spPr>
            <a:xfrm>
              <a:off x="7732254" y="1846488"/>
              <a:ext cx="900072" cy="369332"/>
            </a:xfrm>
            <a:prstGeom prst="rect">
              <a:avLst/>
            </a:prstGeom>
            <a:noFill/>
          </p:spPr>
          <p:txBody>
            <a:bodyPr wrap="square" rtlCol="0">
              <a:spAutoFit/>
            </a:bodyPr>
            <a:lstStyle/>
            <a:p>
              <a:r>
                <a:rPr lang="en-PH" dirty="0" smtClean="0">
                  <a:solidFill>
                    <a:schemeClr val="bg1"/>
                  </a:solidFill>
                </a:rPr>
                <a:t>History</a:t>
              </a:r>
              <a:endParaRPr lang="en-PH" dirty="0">
                <a:solidFill>
                  <a:schemeClr val="bg1"/>
                </a:solidFill>
              </a:endParaRPr>
            </a:p>
          </p:txBody>
        </p:sp>
      </p:grpSp>
      <p:sp>
        <p:nvSpPr>
          <p:cNvPr id="49" name="Rectangle 48">
            <a:hlinkClick r:id="rId9" action="ppaction://hlinksldjump"/>
          </p:cNvPr>
          <p:cNvSpPr/>
          <p:nvPr/>
        </p:nvSpPr>
        <p:spPr>
          <a:xfrm>
            <a:off x="1476474" y="1872105"/>
            <a:ext cx="2039617" cy="38790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Billing Calculator</a:t>
            </a:r>
            <a:endParaRPr lang="en-PH" dirty="0">
              <a:solidFill>
                <a:schemeClr val="bg1"/>
              </a:solidFill>
            </a:endParaRPr>
          </a:p>
        </p:txBody>
      </p:sp>
      <p:pic>
        <p:nvPicPr>
          <p:cNvPr id="50" name="Picture 49" descr="account-512.png"/>
          <p:cNvPicPr>
            <a:picLocks noChangeAspect="1"/>
          </p:cNvPicPr>
          <p:nvPr/>
        </p:nvPicPr>
        <p:blipFill>
          <a:blip r:embed="rId10" cstate="print"/>
          <a:stretch>
            <a:fillRect/>
          </a:stretch>
        </p:blipFill>
        <p:spPr>
          <a:xfrm flipH="1">
            <a:off x="10125322" y="1878095"/>
            <a:ext cx="363649" cy="178681"/>
          </a:xfrm>
          <a:prstGeom prst="rect">
            <a:avLst/>
          </a:prstGeom>
          <a:solidFill>
            <a:schemeClr val="tx1"/>
          </a:solidFill>
        </p:spPr>
      </p:pic>
      <p:sp>
        <p:nvSpPr>
          <p:cNvPr id="51" name="TextBox 50"/>
          <p:cNvSpPr txBox="1"/>
          <p:nvPr/>
        </p:nvSpPr>
        <p:spPr>
          <a:xfrm>
            <a:off x="10443524" y="1808337"/>
            <a:ext cx="1808197" cy="307777"/>
          </a:xfrm>
          <a:prstGeom prst="rect">
            <a:avLst/>
          </a:prstGeom>
          <a:noFill/>
        </p:spPr>
        <p:txBody>
          <a:bodyPr wrap="square" rtlCol="0">
            <a:spAutoFit/>
          </a:bodyPr>
          <a:lstStyle/>
          <a:p>
            <a:r>
              <a:rPr lang="en-PH" sz="1400" dirty="0" smtClean="0">
                <a:solidFill>
                  <a:schemeClr val="bg1"/>
                </a:solidFill>
              </a:rPr>
              <a:t>Welcome Visitor !</a:t>
            </a:r>
            <a:endParaRPr lang="en-PH" sz="1400" dirty="0">
              <a:solidFill>
                <a:schemeClr val="bg1"/>
              </a:solidFill>
            </a:endParaRPr>
          </a:p>
        </p:txBody>
      </p:sp>
    </p:spTree>
    <p:extLst>
      <p:ext uri="{BB962C8B-B14F-4D97-AF65-F5344CB8AC3E}">
        <p14:creationId xmlns:p14="http://schemas.microsoft.com/office/powerpoint/2010/main" val="41346706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4872" y="2295763"/>
            <a:ext cx="11882230" cy="445867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PH" sz="4000" dirty="0" smtClean="0"/>
              <a:t>    </a:t>
            </a:r>
            <a:endParaRPr lang="en-PH" sz="4000" dirty="0"/>
          </a:p>
        </p:txBody>
      </p:sp>
      <p:sp>
        <p:nvSpPr>
          <p:cNvPr id="10" name="Rectangle 9"/>
          <p:cNvSpPr/>
          <p:nvPr/>
        </p:nvSpPr>
        <p:spPr>
          <a:xfrm>
            <a:off x="148143" y="104931"/>
            <a:ext cx="11888959" cy="664064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entury Gothic"/>
              <a:ea typeface="+mn-ea"/>
              <a:cs typeface="+mn-cs"/>
            </a:endParaRPr>
          </a:p>
        </p:txBody>
      </p:sp>
      <p:grpSp>
        <p:nvGrpSpPr>
          <p:cNvPr id="61" name="Group 60"/>
          <p:cNvGrpSpPr/>
          <p:nvPr/>
        </p:nvGrpSpPr>
        <p:grpSpPr>
          <a:xfrm>
            <a:off x="0" y="-109586"/>
            <a:ext cx="12182504" cy="1943245"/>
            <a:chOff x="9496" y="-84151"/>
            <a:chExt cx="12182504" cy="1943245"/>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 y="660"/>
              <a:ext cx="12182504" cy="1858434"/>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0" y="124826"/>
              <a:ext cx="1908105" cy="1639603"/>
            </a:xfrm>
            <a:prstGeom prst="rect">
              <a:avLst/>
            </a:prstGeom>
          </p:spPr>
        </p:pic>
        <p:sp>
          <p:nvSpPr>
            <p:cNvPr id="67" name="Rectangle 66"/>
            <p:cNvSpPr/>
            <p:nvPr/>
          </p:nvSpPr>
          <p:spPr>
            <a:xfrm>
              <a:off x="1726648" y="-84151"/>
              <a:ext cx="9661714" cy="1446550"/>
            </a:xfrm>
            <a:prstGeom prst="rect">
              <a:avLst/>
            </a:prstGeom>
            <a:noFill/>
            <a:ln>
              <a:noFill/>
            </a:ln>
            <a:scene3d>
              <a:camera prst="perspectiveRelaxedModerately"/>
              <a:lightRig rig="threePt" dir="t"/>
            </a:scene3d>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Lantungan </a:t>
              </a:r>
              <a:r>
                <a:rPr lang="en-US" sz="4400" b="1"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Online Water</a:t>
              </a:r>
              <a:r>
                <a:rPr lang="en-US" sz="4400" b="1"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 </a:t>
              </a:r>
              <a:r>
                <a:rPr kumimoji="0" lang="en-US" sz="4400" b="1" i="0" u="none" strike="noStrike" kern="1200" cap="none" spc="0" normalizeH="0" baseline="0"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rPr>
                <a:t>Billing System</a:t>
              </a:r>
              <a:endParaRPr kumimoji="0" lang="en-US" sz="4400" b="1" i="0" u="none" strike="noStrike" kern="1200" cap="none" spc="0" normalizeH="0" baseline="0" noProof="0"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endParaRPr>
            </a:p>
          </p:txBody>
        </p:sp>
        <p:sp>
          <p:nvSpPr>
            <p:cNvPr id="68" name="Rectangle 67"/>
            <p:cNvSpPr/>
            <p:nvPr/>
          </p:nvSpPr>
          <p:spPr>
            <a:xfrm>
              <a:off x="3940018" y="1410090"/>
              <a:ext cx="5904339" cy="338554"/>
            </a:xfrm>
            <a:prstGeom prst="rect">
              <a:avLst/>
            </a:prstGeom>
            <a:solidFill>
              <a:schemeClr val="tx1"/>
            </a:solidFill>
            <a:effectLst>
              <a:glow rad="139700">
                <a:schemeClr val="accent3">
                  <a:satMod val="175000"/>
                  <a:alpha val="40000"/>
                </a:schemeClr>
              </a:glow>
              <a:outerShdw blurRad="50800" dist="38100" dir="10800000" algn="r" rotWithShape="0">
                <a:prstClr val="black">
                  <a:alpha val="40000"/>
                </a:prstClr>
              </a:outerShdw>
              <a:reflection stA="74000" endPos="0" dir="5400000" sy="-100000" algn="bl" rotWithShape="0"/>
            </a:effectLst>
          </p:spPr>
          <p:txBody>
            <a:bodyPr wrap="square">
              <a:spAutoFit/>
            </a:bodyPr>
            <a:lstStyle/>
            <a:p>
              <a:r>
                <a:rPr lang="en-PH" sz="1600" b="1" dirty="0">
                  <a:solidFill>
                    <a:schemeClr val="bg1">
                      <a:lumMod val="95000"/>
                      <a:lumOff val="5000"/>
                    </a:schemeClr>
                  </a:solidFill>
                  <a:latin typeface="Lucida Handwriting" panose="03010101010101010101" pitchFamily="66" charset="0"/>
                </a:rPr>
                <a:t>One can Live without  Love but not without Water</a:t>
              </a:r>
            </a:p>
          </p:txBody>
        </p:sp>
      </p:grpSp>
      <p:cxnSp>
        <p:nvCxnSpPr>
          <p:cNvPr id="82" name="Straight Connector 81"/>
          <p:cNvCxnSpPr/>
          <p:nvPr/>
        </p:nvCxnSpPr>
        <p:spPr>
          <a:xfrm>
            <a:off x="4827494" y="2316487"/>
            <a:ext cx="0" cy="4429087"/>
          </a:xfrm>
          <a:prstGeom prst="line">
            <a:avLst/>
          </a:prstGeom>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941294" y="3213847"/>
            <a:ext cx="2823882" cy="1754326"/>
          </a:xfrm>
          <a:prstGeom prst="rect">
            <a:avLst/>
          </a:prstGeom>
          <a:noFill/>
        </p:spPr>
        <p:txBody>
          <a:bodyPr wrap="square" rtlCol="0">
            <a:spAutoFit/>
          </a:bodyPr>
          <a:lstStyle/>
          <a:p>
            <a:r>
              <a:rPr lang="en-PH" sz="5400" dirty="0" smtClean="0">
                <a:solidFill>
                  <a:schemeClr val="bg1"/>
                </a:solidFill>
              </a:rPr>
              <a:t>Moving picture</a:t>
            </a:r>
            <a:endParaRPr lang="en-PH" sz="5400" dirty="0">
              <a:solidFill>
                <a:schemeClr val="bg1"/>
              </a:solidFill>
            </a:endParaRPr>
          </a:p>
        </p:txBody>
      </p:sp>
      <p:sp>
        <p:nvSpPr>
          <p:cNvPr id="84" name="Rectangle 83"/>
          <p:cNvSpPr/>
          <p:nvPr/>
        </p:nvSpPr>
        <p:spPr>
          <a:xfrm>
            <a:off x="6856195" y="5725436"/>
            <a:ext cx="1259524" cy="315650"/>
          </a:xfrm>
          <a:prstGeom prst="rect">
            <a:avLst/>
          </a:prstGeom>
          <a:solidFill>
            <a:schemeClr val="accent6">
              <a:lumMod val="5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b="1" dirty="0">
                <a:solidFill>
                  <a:schemeClr val="tx1"/>
                </a:solidFill>
              </a:rPr>
              <a:t>C</a:t>
            </a:r>
            <a:r>
              <a:rPr lang="en-PH" b="1" dirty="0" smtClean="0">
                <a:solidFill>
                  <a:schemeClr val="tx1"/>
                </a:solidFill>
              </a:rPr>
              <a:t>ancel</a:t>
            </a:r>
            <a:endParaRPr lang="en-PH" b="1" dirty="0">
              <a:solidFill>
                <a:schemeClr val="tx1"/>
              </a:solidFill>
            </a:endParaRPr>
          </a:p>
        </p:txBody>
      </p:sp>
      <p:sp>
        <p:nvSpPr>
          <p:cNvPr id="85" name="Rectangle 84"/>
          <p:cNvSpPr/>
          <p:nvPr/>
        </p:nvSpPr>
        <p:spPr>
          <a:xfrm>
            <a:off x="5516926" y="5709347"/>
            <a:ext cx="1205492" cy="330548"/>
          </a:xfrm>
          <a:prstGeom prst="rect">
            <a:avLst/>
          </a:prstGeom>
          <a:solidFill>
            <a:schemeClr val="accent6">
              <a:lumMod val="5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b="1" dirty="0" smtClean="0">
                <a:solidFill>
                  <a:schemeClr val="tx1"/>
                </a:solidFill>
              </a:rPr>
              <a:t>Reset</a:t>
            </a:r>
            <a:endParaRPr lang="en-PH" b="1" dirty="0">
              <a:solidFill>
                <a:schemeClr val="tx1"/>
              </a:solidFill>
            </a:endParaRPr>
          </a:p>
        </p:txBody>
      </p:sp>
      <p:sp>
        <p:nvSpPr>
          <p:cNvPr id="86" name="Rectangle 85"/>
          <p:cNvSpPr/>
          <p:nvPr/>
        </p:nvSpPr>
        <p:spPr>
          <a:xfrm>
            <a:off x="6773823" y="5041344"/>
            <a:ext cx="1308212" cy="513349"/>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endParaRPr lang="en-PH" sz="900" dirty="0"/>
          </a:p>
        </p:txBody>
      </p:sp>
      <p:sp>
        <p:nvSpPr>
          <p:cNvPr id="87" name="Rectangle 86"/>
          <p:cNvSpPr/>
          <p:nvPr/>
        </p:nvSpPr>
        <p:spPr>
          <a:xfrm>
            <a:off x="5511987" y="3241143"/>
            <a:ext cx="1211052" cy="5054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Prev. Reading:</a:t>
            </a:r>
            <a:endParaRPr lang="en-PH" sz="1400" dirty="0"/>
          </a:p>
        </p:txBody>
      </p:sp>
      <p:sp>
        <p:nvSpPr>
          <p:cNvPr id="88" name="Rectangle 87"/>
          <p:cNvSpPr/>
          <p:nvPr/>
        </p:nvSpPr>
        <p:spPr>
          <a:xfrm>
            <a:off x="5504701" y="3832049"/>
            <a:ext cx="1217717" cy="50628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Pres. Reading</a:t>
            </a:r>
            <a:r>
              <a:rPr lang="en-PH" sz="900" dirty="0" smtClean="0"/>
              <a:t>:</a:t>
            </a:r>
            <a:endParaRPr lang="en-PH" sz="900" dirty="0"/>
          </a:p>
        </p:txBody>
      </p:sp>
      <p:sp>
        <p:nvSpPr>
          <p:cNvPr id="90" name="Rectangle 89"/>
          <p:cNvSpPr/>
          <p:nvPr/>
        </p:nvSpPr>
        <p:spPr>
          <a:xfrm>
            <a:off x="8568390" y="3822899"/>
            <a:ext cx="1657136" cy="466466"/>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Residential: </a:t>
            </a:r>
            <a:endParaRPr lang="en-PH" sz="1400" dirty="0"/>
          </a:p>
        </p:txBody>
      </p:sp>
      <p:sp>
        <p:nvSpPr>
          <p:cNvPr id="91" name="Rectangle 90"/>
          <p:cNvSpPr/>
          <p:nvPr/>
        </p:nvSpPr>
        <p:spPr>
          <a:xfrm>
            <a:off x="6798728" y="3796735"/>
            <a:ext cx="1267051" cy="534049"/>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Input m³ </a:t>
            </a:r>
            <a:endParaRPr lang="en-PH" sz="1400" dirty="0"/>
          </a:p>
        </p:txBody>
      </p:sp>
      <p:sp>
        <p:nvSpPr>
          <p:cNvPr id="92" name="Rectangle 91"/>
          <p:cNvSpPr/>
          <p:nvPr/>
        </p:nvSpPr>
        <p:spPr>
          <a:xfrm>
            <a:off x="6826609" y="4426949"/>
            <a:ext cx="1266763" cy="504781"/>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Total m³</a:t>
            </a:r>
            <a:endParaRPr lang="en-PH" sz="1400" dirty="0"/>
          </a:p>
        </p:txBody>
      </p:sp>
      <p:sp>
        <p:nvSpPr>
          <p:cNvPr id="93" name="Rectangle 92">
            <a:hlinkClick r:id="rId5" action="ppaction://hlinksldjump"/>
          </p:cNvPr>
          <p:cNvSpPr/>
          <p:nvPr/>
        </p:nvSpPr>
        <p:spPr>
          <a:xfrm>
            <a:off x="6789802" y="3241143"/>
            <a:ext cx="1276254" cy="501533"/>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Input m³</a:t>
            </a:r>
            <a:endParaRPr lang="en-PH" sz="1400" dirty="0"/>
          </a:p>
        </p:txBody>
      </p:sp>
      <p:sp>
        <p:nvSpPr>
          <p:cNvPr id="94" name="Rectangle 93"/>
          <p:cNvSpPr/>
          <p:nvPr/>
        </p:nvSpPr>
        <p:spPr>
          <a:xfrm>
            <a:off x="5455655" y="5023607"/>
            <a:ext cx="1266763" cy="51433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b="1" dirty="0" smtClean="0"/>
              <a:t>Total Bill:</a:t>
            </a:r>
            <a:endParaRPr lang="en-PH" b="1" dirty="0"/>
          </a:p>
        </p:txBody>
      </p:sp>
      <p:sp>
        <p:nvSpPr>
          <p:cNvPr id="95" name="Rectangle 94"/>
          <p:cNvSpPr/>
          <p:nvPr/>
        </p:nvSpPr>
        <p:spPr>
          <a:xfrm>
            <a:off x="10398803" y="4471318"/>
            <a:ext cx="752530" cy="4198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2</a:t>
            </a:r>
            <a:r>
              <a:rPr lang="en-PH" sz="1400" dirty="0" smtClean="0"/>
              <a:t>0 </a:t>
            </a:r>
            <a:endParaRPr lang="en-PH" sz="1400" dirty="0"/>
          </a:p>
        </p:txBody>
      </p:sp>
      <p:sp>
        <p:nvSpPr>
          <p:cNvPr id="96" name="Rectangle 95"/>
          <p:cNvSpPr/>
          <p:nvPr/>
        </p:nvSpPr>
        <p:spPr>
          <a:xfrm>
            <a:off x="10384734" y="3844240"/>
            <a:ext cx="770892" cy="4237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1</a:t>
            </a:r>
            <a:r>
              <a:rPr lang="en-PH" sz="1400" dirty="0" smtClean="0"/>
              <a:t>0</a:t>
            </a:r>
            <a:endParaRPr lang="en-PH" sz="1400" dirty="0"/>
          </a:p>
        </p:txBody>
      </p:sp>
      <p:sp>
        <p:nvSpPr>
          <p:cNvPr id="97" name="Rectangle 96"/>
          <p:cNvSpPr/>
          <p:nvPr/>
        </p:nvSpPr>
        <p:spPr>
          <a:xfrm>
            <a:off x="10384734" y="3116954"/>
            <a:ext cx="752530" cy="47707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8</a:t>
            </a:r>
            <a:r>
              <a:rPr lang="en-PH" sz="1400" dirty="0" smtClean="0"/>
              <a:t> </a:t>
            </a:r>
            <a:endParaRPr lang="en-PH" sz="1400" dirty="0"/>
          </a:p>
        </p:txBody>
      </p:sp>
      <p:sp>
        <p:nvSpPr>
          <p:cNvPr id="98" name="Rectangle 97"/>
          <p:cNvSpPr/>
          <p:nvPr/>
        </p:nvSpPr>
        <p:spPr>
          <a:xfrm>
            <a:off x="10412836" y="5125014"/>
            <a:ext cx="714687" cy="44631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40</a:t>
            </a:r>
            <a:endParaRPr lang="en-PH" sz="1400" dirty="0"/>
          </a:p>
        </p:txBody>
      </p:sp>
      <p:sp>
        <p:nvSpPr>
          <p:cNvPr id="99" name="Rectangle 98"/>
          <p:cNvSpPr/>
          <p:nvPr/>
        </p:nvSpPr>
        <p:spPr>
          <a:xfrm>
            <a:off x="8568389" y="5149045"/>
            <a:ext cx="1684702" cy="420825"/>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Industrial: </a:t>
            </a:r>
            <a:endParaRPr lang="en-PH" sz="1400" dirty="0"/>
          </a:p>
        </p:txBody>
      </p:sp>
      <p:sp>
        <p:nvSpPr>
          <p:cNvPr id="101" name="Rectangle 100"/>
          <p:cNvSpPr/>
          <p:nvPr/>
        </p:nvSpPr>
        <p:spPr>
          <a:xfrm>
            <a:off x="8581888" y="4481681"/>
            <a:ext cx="1671203" cy="475048"/>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Commercial:</a:t>
            </a:r>
            <a:endParaRPr lang="en-PH" sz="1400" dirty="0"/>
          </a:p>
        </p:txBody>
      </p:sp>
      <p:sp>
        <p:nvSpPr>
          <p:cNvPr id="102" name="Rectangle 101"/>
          <p:cNvSpPr/>
          <p:nvPr/>
        </p:nvSpPr>
        <p:spPr>
          <a:xfrm>
            <a:off x="8568389" y="3137996"/>
            <a:ext cx="1671204" cy="500738"/>
          </a:xfrm>
          <a:prstGeom prst="rect">
            <a:avLst/>
          </a:prstGeom>
          <a:solidFill>
            <a:schemeClr val="bg2">
              <a:lumMod val="60000"/>
              <a:lumOff val="4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Semi-Residential: </a:t>
            </a:r>
            <a:endParaRPr lang="en-PH" sz="1400" dirty="0"/>
          </a:p>
        </p:txBody>
      </p:sp>
      <p:sp>
        <p:nvSpPr>
          <p:cNvPr id="39" name="Rectangle 38"/>
          <p:cNvSpPr/>
          <p:nvPr/>
        </p:nvSpPr>
        <p:spPr>
          <a:xfrm>
            <a:off x="8957319" y="2429031"/>
            <a:ext cx="2063199" cy="57179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b="1" i="1" dirty="0" smtClean="0"/>
              <a:t>Click first Category Box </a:t>
            </a:r>
            <a:endParaRPr lang="en-PH" sz="1400" b="1" i="1" dirty="0"/>
          </a:p>
        </p:txBody>
      </p:sp>
      <p:sp>
        <p:nvSpPr>
          <p:cNvPr id="40" name="TextBox 39"/>
          <p:cNvSpPr txBox="1"/>
          <p:nvPr/>
        </p:nvSpPr>
        <p:spPr>
          <a:xfrm>
            <a:off x="4883370" y="2316487"/>
            <a:ext cx="3400018" cy="523220"/>
          </a:xfrm>
          <a:prstGeom prst="rect">
            <a:avLst/>
          </a:prstGeom>
          <a:noFill/>
        </p:spPr>
        <p:txBody>
          <a:bodyPr wrap="square" rtlCol="0">
            <a:spAutoFit/>
          </a:bodyPr>
          <a:lstStyle/>
          <a:p>
            <a:r>
              <a:rPr lang="en-PH" sz="2800" i="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Billing Calculator</a:t>
            </a:r>
            <a:endParaRPr lang="en-PH" sz="28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1" name="Rectangle 40"/>
          <p:cNvSpPr/>
          <p:nvPr/>
        </p:nvSpPr>
        <p:spPr>
          <a:xfrm>
            <a:off x="141425" y="1842520"/>
            <a:ext cx="5882858" cy="44438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hlinkClick r:id="rId6" action="ppaction://hlinksldjump"/>
          </p:cNvPr>
          <p:cNvSpPr/>
          <p:nvPr/>
        </p:nvSpPr>
        <p:spPr>
          <a:xfrm>
            <a:off x="4755684" y="1875765"/>
            <a:ext cx="1170783"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About us</a:t>
            </a:r>
            <a:endParaRPr lang="en-PH" dirty="0">
              <a:solidFill>
                <a:schemeClr val="bg1"/>
              </a:solidFill>
            </a:endParaRPr>
          </a:p>
        </p:txBody>
      </p:sp>
      <p:grpSp>
        <p:nvGrpSpPr>
          <p:cNvPr id="43" name="Group 42"/>
          <p:cNvGrpSpPr/>
          <p:nvPr/>
        </p:nvGrpSpPr>
        <p:grpSpPr>
          <a:xfrm>
            <a:off x="154871" y="1872105"/>
            <a:ext cx="1255757" cy="382009"/>
            <a:chOff x="141424" y="1842828"/>
            <a:chExt cx="1255757" cy="382009"/>
          </a:xfrm>
        </p:grpSpPr>
        <p:sp>
          <p:nvSpPr>
            <p:cNvPr id="44" name="Rectangle 43"/>
            <p:cNvSpPr/>
            <p:nvPr/>
          </p:nvSpPr>
          <p:spPr>
            <a:xfrm>
              <a:off x="141424" y="1846488"/>
              <a:ext cx="1255757"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TextBox 44">
              <a:hlinkClick r:id="rId7" action="ppaction://hlinksldjump"/>
            </p:cNvPr>
            <p:cNvSpPr txBox="1"/>
            <p:nvPr/>
          </p:nvSpPr>
          <p:spPr>
            <a:xfrm>
              <a:off x="301400" y="1842828"/>
              <a:ext cx="881942" cy="369332"/>
            </a:xfrm>
            <a:prstGeom prst="rect">
              <a:avLst/>
            </a:prstGeom>
            <a:noFill/>
          </p:spPr>
          <p:txBody>
            <a:bodyPr wrap="square" rtlCol="0">
              <a:spAutoFit/>
            </a:bodyPr>
            <a:lstStyle/>
            <a:p>
              <a:r>
                <a:rPr lang="en-PH" dirty="0" smtClean="0">
                  <a:solidFill>
                    <a:schemeClr val="bg1"/>
                  </a:solidFill>
                </a:rPr>
                <a:t>Home</a:t>
              </a:r>
              <a:endParaRPr lang="en-PH" dirty="0">
                <a:solidFill>
                  <a:schemeClr val="bg1"/>
                </a:solidFill>
              </a:endParaRPr>
            </a:p>
          </p:txBody>
        </p:sp>
      </p:grpSp>
      <p:grpSp>
        <p:nvGrpSpPr>
          <p:cNvPr id="46" name="Group 45"/>
          <p:cNvGrpSpPr/>
          <p:nvPr/>
        </p:nvGrpSpPr>
        <p:grpSpPr>
          <a:xfrm>
            <a:off x="3582014" y="1875765"/>
            <a:ext cx="1097876" cy="378349"/>
            <a:chOff x="7642943" y="1846488"/>
            <a:chExt cx="1097876" cy="378349"/>
          </a:xfrm>
        </p:grpSpPr>
        <p:sp>
          <p:nvSpPr>
            <p:cNvPr id="47" name="Rectangle 46"/>
            <p:cNvSpPr/>
            <p:nvPr/>
          </p:nvSpPr>
          <p:spPr>
            <a:xfrm>
              <a:off x="7642943" y="1846488"/>
              <a:ext cx="1097876"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8" name="TextBox 47">
              <a:hlinkClick r:id="rId8" action="ppaction://hlinksldjump"/>
            </p:cNvPr>
            <p:cNvSpPr txBox="1"/>
            <p:nvPr/>
          </p:nvSpPr>
          <p:spPr>
            <a:xfrm>
              <a:off x="7732254" y="1846488"/>
              <a:ext cx="900072" cy="369332"/>
            </a:xfrm>
            <a:prstGeom prst="rect">
              <a:avLst/>
            </a:prstGeom>
            <a:noFill/>
          </p:spPr>
          <p:txBody>
            <a:bodyPr wrap="square" rtlCol="0">
              <a:spAutoFit/>
            </a:bodyPr>
            <a:lstStyle/>
            <a:p>
              <a:r>
                <a:rPr lang="en-PH" dirty="0" smtClean="0">
                  <a:solidFill>
                    <a:schemeClr val="bg1"/>
                  </a:solidFill>
                </a:rPr>
                <a:t>History</a:t>
              </a:r>
              <a:endParaRPr lang="en-PH" dirty="0">
                <a:solidFill>
                  <a:schemeClr val="bg1"/>
                </a:solidFill>
              </a:endParaRPr>
            </a:p>
          </p:txBody>
        </p:sp>
      </p:grpSp>
      <p:sp>
        <p:nvSpPr>
          <p:cNvPr id="49" name="Rectangle 48">
            <a:hlinkClick r:id="rId9" action="ppaction://hlinksldjump"/>
          </p:cNvPr>
          <p:cNvSpPr/>
          <p:nvPr/>
        </p:nvSpPr>
        <p:spPr>
          <a:xfrm>
            <a:off x="1476474" y="1872105"/>
            <a:ext cx="2039617" cy="38790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Billing Calculator</a:t>
            </a:r>
            <a:endParaRPr lang="en-PH" dirty="0">
              <a:solidFill>
                <a:schemeClr val="bg1"/>
              </a:solidFill>
            </a:endParaRPr>
          </a:p>
        </p:txBody>
      </p:sp>
      <p:pic>
        <p:nvPicPr>
          <p:cNvPr id="50" name="Picture 49" descr="account-512.png"/>
          <p:cNvPicPr>
            <a:picLocks noChangeAspect="1"/>
          </p:cNvPicPr>
          <p:nvPr/>
        </p:nvPicPr>
        <p:blipFill>
          <a:blip r:embed="rId10" cstate="print"/>
          <a:stretch>
            <a:fillRect/>
          </a:stretch>
        </p:blipFill>
        <p:spPr>
          <a:xfrm flipH="1">
            <a:off x="10125322" y="1878095"/>
            <a:ext cx="363649" cy="178681"/>
          </a:xfrm>
          <a:prstGeom prst="rect">
            <a:avLst/>
          </a:prstGeom>
          <a:solidFill>
            <a:schemeClr val="tx1"/>
          </a:solidFill>
        </p:spPr>
      </p:pic>
      <p:sp>
        <p:nvSpPr>
          <p:cNvPr id="51" name="TextBox 50"/>
          <p:cNvSpPr txBox="1"/>
          <p:nvPr/>
        </p:nvSpPr>
        <p:spPr>
          <a:xfrm>
            <a:off x="10443524" y="1808337"/>
            <a:ext cx="1808197" cy="307777"/>
          </a:xfrm>
          <a:prstGeom prst="rect">
            <a:avLst/>
          </a:prstGeom>
          <a:noFill/>
        </p:spPr>
        <p:txBody>
          <a:bodyPr wrap="square" rtlCol="0">
            <a:spAutoFit/>
          </a:bodyPr>
          <a:lstStyle/>
          <a:p>
            <a:r>
              <a:rPr lang="en-PH" sz="1400" dirty="0" smtClean="0">
                <a:solidFill>
                  <a:schemeClr val="bg1"/>
                </a:solidFill>
              </a:rPr>
              <a:t>Welcome Visitor !</a:t>
            </a:r>
            <a:endParaRPr lang="en-PH" sz="1400" dirty="0">
              <a:solidFill>
                <a:schemeClr val="bg1"/>
              </a:solidFill>
            </a:endParaRPr>
          </a:p>
        </p:txBody>
      </p:sp>
    </p:spTree>
    <p:extLst>
      <p:ext uri="{BB962C8B-B14F-4D97-AF65-F5344CB8AC3E}">
        <p14:creationId xmlns:p14="http://schemas.microsoft.com/office/powerpoint/2010/main" val="17588562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4872" y="2295763"/>
            <a:ext cx="11882230" cy="445867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PH" sz="4000" dirty="0" smtClean="0"/>
              <a:t>    </a:t>
            </a:r>
            <a:endParaRPr lang="en-PH" sz="4000" dirty="0"/>
          </a:p>
        </p:txBody>
      </p:sp>
      <p:sp>
        <p:nvSpPr>
          <p:cNvPr id="10" name="Rectangle 9"/>
          <p:cNvSpPr/>
          <p:nvPr/>
        </p:nvSpPr>
        <p:spPr>
          <a:xfrm>
            <a:off x="148143" y="104931"/>
            <a:ext cx="11888959" cy="664064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entury Gothic"/>
              <a:ea typeface="+mn-ea"/>
              <a:cs typeface="+mn-cs"/>
            </a:endParaRPr>
          </a:p>
        </p:txBody>
      </p:sp>
      <p:grpSp>
        <p:nvGrpSpPr>
          <p:cNvPr id="61" name="Group 60"/>
          <p:cNvGrpSpPr/>
          <p:nvPr/>
        </p:nvGrpSpPr>
        <p:grpSpPr>
          <a:xfrm>
            <a:off x="0" y="-109586"/>
            <a:ext cx="12182504" cy="1943245"/>
            <a:chOff x="9496" y="-84151"/>
            <a:chExt cx="12182504" cy="1943245"/>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 y="660"/>
              <a:ext cx="12182504" cy="1858434"/>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0" y="124826"/>
              <a:ext cx="1908105" cy="1639603"/>
            </a:xfrm>
            <a:prstGeom prst="rect">
              <a:avLst/>
            </a:prstGeom>
          </p:spPr>
        </p:pic>
        <p:sp>
          <p:nvSpPr>
            <p:cNvPr id="67" name="Rectangle 66"/>
            <p:cNvSpPr/>
            <p:nvPr/>
          </p:nvSpPr>
          <p:spPr>
            <a:xfrm>
              <a:off x="1726648" y="-84151"/>
              <a:ext cx="9661714" cy="1446550"/>
            </a:xfrm>
            <a:prstGeom prst="rect">
              <a:avLst/>
            </a:prstGeom>
            <a:noFill/>
            <a:ln>
              <a:noFill/>
            </a:ln>
            <a:scene3d>
              <a:camera prst="perspectiveRelaxedModerately"/>
              <a:lightRig rig="threePt" dir="t"/>
            </a:scene3d>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Lantungan </a:t>
              </a:r>
              <a:r>
                <a:rPr lang="en-US" sz="4400" b="1"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Online Water</a:t>
              </a:r>
              <a:r>
                <a:rPr lang="en-US" sz="4400" b="1"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 </a:t>
              </a:r>
              <a:r>
                <a:rPr kumimoji="0" lang="en-US" sz="4400" b="1" i="0" u="none" strike="noStrike" kern="1200" cap="none" spc="0" normalizeH="0" baseline="0"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rPr>
                <a:t>Billing System</a:t>
              </a:r>
              <a:endParaRPr kumimoji="0" lang="en-US" sz="4400" b="1" i="0" u="none" strike="noStrike" kern="1200" cap="none" spc="0" normalizeH="0" baseline="0" noProof="0"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endParaRPr>
            </a:p>
          </p:txBody>
        </p:sp>
        <p:sp>
          <p:nvSpPr>
            <p:cNvPr id="68" name="Rectangle 67"/>
            <p:cNvSpPr/>
            <p:nvPr/>
          </p:nvSpPr>
          <p:spPr>
            <a:xfrm>
              <a:off x="3940018" y="1410090"/>
              <a:ext cx="5904339" cy="338554"/>
            </a:xfrm>
            <a:prstGeom prst="rect">
              <a:avLst/>
            </a:prstGeom>
            <a:solidFill>
              <a:schemeClr val="tx1"/>
            </a:solidFill>
            <a:effectLst>
              <a:glow rad="139700">
                <a:schemeClr val="accent3">
                  <a:satMod val="175000"/>
                  <a:alpha val="40000"/>
                </a:schemeClr>
              </a:glow>
              <a:outerShdw blurRad="50800" dist="38100" dir="10800000" algn="r" rotWithShape="0">
                <a:prstClr val="black">
                  <a:alpha val="40000"/>
                </a:prstClr>
              </a:outerShdw>
              <a:reflection stA="74000" endPos="0" dir="5400000" sy="-100000" algn="bl" rotWithShape="0"/>
            </a:effectLst>
          </p:spPr>
          <p:txBody>
            <a:bodyPr wrap="square">
              <a:spAutoFit/>
            </a:bodyPr>
            <a:lstStyle/>
            <a:p>
              <a:r>
                <a:rPr lang="en-PH" sz="1600" b="1" dirty="0">
                  <a:solidFill>
                    <a:schemeClr val="bg1">
                      <a:lumMod val="95000"/>
                      <a:lumOff val="5000"/>
                    </a:schemeClr>
                  </a:solidFill>
                  <a:latin typeface="Lucida Handwriting" panose="03010101010101010101" pitchFamily="66" charset="0"/>
                </a:rPr>
                <a:t>One can Live without  Love but not without Water</a:t>
              </a:r>
            </a:p>
          </p:txBody>
        </p:sp>
      </p:grpSp>
      <p:cxnSp>
        <p:nvCxnSpPr>
          <p:cNvPr id="82" name="Straight Connector 81"/>
          <p:cNvCxnSpPr/>
          <p:nvPr/>
        </p:nvCxnSpPr>
        <p:spPr>
          <a:xfrm>
            <a:off x="4827494" y="2316487"/>
            <a:ext cx="0" cy="4429087"/>
          </a:xfrm>
          <a:prstGeom prst="line">
            <a:avLst/>
          </a:prstGeom>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941294" y="3213847"/>
            <a:ext cx="2823882" cy="1754326"/>
          </a:xfrm>
          <a:prstGeom prst="rect">
            <a:avLst/>
          </a:prstGeom>
          <a:noFill/>
        </p:spPr>
        <p:txBody>
          <a:bodyPr wrap="square" rtlCol="0">
            <a:spAutoFit/>
          </a:bodyPr>
          <a:lstStyle/>
          <a:p>
            <a:r>
              <a:rPr lang="en-PH" sz="5400" dirty="0" smtClean="0">
                <a:solidFill>
                  <a:schemeClr val="bg1"/>
                </a:solidFill>
              </a:rPr>
              <a:t>Moving picture</a:t>
            </a:r>
            <a:endParaRPr lang="en-PH" sz="5400" dirty="0">
              <a:solidFill>
                <a:schemeClr val="bg1"/>
              </a:solidFill>
            </a:endParaRPr>
          </a:p>
        </p:txBody>
      </p:sp>
      <p:sp>
        <p:nvSpPr>
          <p:cNvPr id="84" name="Rectangle 83"/>
          <p:cNvSpPr/>
          <p:nvPr/>
        </p:nvSpPr>
        <p:spPr>
          <a:xfrm>
            <a:off x="6856195" y="5725436"/>
            <a:ext cx="1259524" cy="315650"/>
          </a:xfrm>
          <a:prstGeom prst="rect">
            <a:avLst/>
          </a:prstGeom>
          <a:solidFill>
            <a:schemeClr val="accent6">
              <a:lumMod val="5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b="1" dirty="0">
                <a:solidFill>
                  <a:schemeClr val="tx1"/>
                </a:solidFill>
              </a:rPr>
              <a:t>C</a:t>
            </a:r>
            <a:r>
              <a:rPr lang="en-PH" b="1" dirty="0" smtClean="0">
                <a:solidFill>
                  <a:schemeClr val="tx1"/>
                </a:solidFill>
              </a:rPr>
              <a:t>ancel</a:t>
            </a:r>
            <a:endParaRPr lang="en-PH" b="1" dirty="0">
              <a:solidFill>
                <a:schemeClr val="tx1"/>
              </a:solidFill>
            </a:endParaRPr>
          </a:p>
        </p:txBody>
      </p:sp>
      <p:sp>
        <p:nvSpPr>
          <p:cNvPr id="85" name="Rectangle 84"/>
          <p:cNvSpPr/>
          <p:nvPr/>
        </p:nvSpPr>
        <p:spPr>
          <a:xfrm>
            <a:off x="5516926" y="5709347"/>
            <a:ext cx="1205492" cy="330548"/>
          </a:xfrm>
          <a:prstGeom prst="rect">
            <a:avLst/>
          </a:prstGeom>
          <a:solidFill>
            <a:schemeClr val="accent6">
              <a:lumMod val="5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b="1" dirty="0" smtClean="0">
                <a:solidFill>
                  <a:schemeClr val="tx1"/>
                </a:solidFill>
              </a:rPr>
              <a:t>Reset</a:t>
            </a:r>
            <a:endParaRPr lang="en-PH" b="1" dirty="0">
              <a:solidFill>
                <a:schemeClr val="tx1"/>
              </a:solidFill>
            </a:endParaRPr>
          </a:p>
        </p:txBody>
      </p:sp>
      <p:sp>
        <p:nvSpPr>
          <p:cNvPr id="86" name="Rectangle 85"/>
          <p:cNvSpPr/>
          <p:nvPr/>
        </p:nvSpPr>
        <p:spPr>
          <a:xfrm>
            <a:off x="6773823" y="5041344"/>
            <a:ext cx="1308212" cy="513349"/>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endParaRPr lang="en-PH" sz="900" dirty="0"/>
          </a:p>
        </p:txBody>
      </p:sp>
      <p:sp>
        <p:nvSpPr>
          <p:cNvPr id="87" name="Rectangle 86"/>
          <p:cNvSpPr/>
          <p:nvPr/>
        </p:nvSpPr>
        <p:spPr>
          <a:xfrm>
            <a:off x="5511987" y="3241143"/>
            <a:ext cx="1211052" cy="5054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Prev. Reading:</a:t>
            </a:r>
            <a:endParaRPr lang="en-PH" sz="1400" dirty="0"/>
          </a:p>
        </p:txBody>
      </p:sp>
      <p:sp>
        <p:nvSpPr>
          <p:cNvPr id="88" name="Rectangle 87"/>
          <p:cNvSpPr/>
          <p:nvPr/>
        </p:nvSpPr>
        <p:spPr>
          <a:xfrm>
            <a:off x="5504701" y="3832049"/>
            <a:ext cx="1217717" cy="50628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Pres. Reading</a:t>
            </a:r>
            <a:r>
              <a:rPr lang="en-PH" sz="900" dirty="0" smtClean="0"/>
              <a:t>:</a:t>
            </a:r>
            <a:endParaRPr lang="en-PH" sz="900" dirty="0"/>
          </a:p>
        </p:txBody>
      </p:sp>
      <p:sp>
        <p:nvSpPr>
          <p:cNvPr id="90" name="Rectangle 89"/>
          <p:cNvSpPr/>
          <p:nvPr/>
        </p:nvSpPr>
        <p:spPr>
          <a:xfrm>
            <a:off x="8568390" y="3822899"/>
            <a:ext cx="1657136" cy="466466"/>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Residential: </a:t>
            </a:r>
            <a:endParaRPr lang="en-PH" sz="1400" dirty="0"/>
          </a:p>
        </p:txBody>
      </p:sp>
      <p:sp>
        <p:nvSpPr>
          <p:cNvPr id="91" name="Rectangle 90">
            <a:hlinkClick r:id="rId5" action="ppaction://hlinksldjump"/>
          </p:cNvPr>
          <p:cNvSpPr/>
          <p:nvPr/>
        </p:nvSpPr>
        <p:spPr>
          <a:xfrm>
            <a:off x="6798728" y="3796735"/>
            <a:ext cx="1267051" cy="534049"/>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Input m³ </a:t>
            </a:r>
            <a:endParaRPr lang="en-PH" sz="1400" dirty="0"/>
          </a:p>
        </p:txBody>
      </p:sp>
      <p:sp>
        <p:nvSpPr>
          <p:cNvPr id="92" name="Rectangle 91"/>
          <p:cNvSpPr/>
          <p:nvPr/>
        </p:nvSpPr>
        <p:spPr>
          <a:xfrm>
            <a:off x="6826609" y="4426949"/>
            <a:ext cx="1266763" cy="504781"/>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Total m³</a:t>
            </a:r>
            <a:endParaRPr lang="en-PH" sz="1400" dirty="0"/>
          </a:p>
        </p:txBody>
      </p:sp>
      <p:sp>
        <p:nvSpPr>
          <p:cNvPr id="93" name="Rectangle 92"/>
          <p:cNvSpPr/>
          <p:nvPr/>
        </p:nvSpPr>
        <p:spPr>
          <a:xfrm>
            <a:off x="6789802" y="3241143"/>
            <a:ext cx="1276254" cy="501533"/>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1140</a:t>
            </a:r>
            <a:endParaRPr lang="en-PH" sz="1400" dirty="0"/>
          </a:p>
        </p:txBody>
      </p:sp>
      <p:sp>
        <p:nvSpPr>
          <p:cNvPr id="94" name="Rectangle 93"/>
          <p:cNvSpPr/>
          <p:nvPr/>
        </p:nvSpPr>
        <p:spPr>
          <a:xfrm>
            <a:off x="5455655" y="5023607"/>
            <a:ext cx="1266763" cy="51433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b="1" dirty="0" smtClean="0"/>
              <a:t>Total Bill:</a:t>
            </a:r>
            <a:endParaRPr lang="en-PH" b="1" dirty="0"/>
          </a:p>
        </p:txBody>
      </p:sp>
      <p:sp>
        <p:nvSpPr>
          <p:cNvPr id="95" name="Rectangle 94"/>
          <p:cNvSpPr/>
          <p:nvPr/>
        </p:nvSpPr>
        <p:spPr>
          <a:xfrm>
            <a:off x="10398803" y="4471318"/>
            <a:ext cx="752530" cy="4198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2</a:t>
            </a:r>
            <a:r>
              <a:rPr lang="en-PH" sz="1400" dirty="0" smtClean="0"/>
              <a:t>0 </a:t>
            </a:r>
            <a:endParaRPr lang="en-PH" sz="1400" dirty="0"/>
          </a:p>
        </p:txBody>
      </p:sp>
      <p:sp>
        <p:nvSpPr>
          <p:cNvPr id="96" name="Rectangle 95"/>
          <p:cNvSpPr/>
          <p:nvPr/>
        </p:nvSpPr>
        <p:spPr>
          <a:xfrm>
            <a:off x="10384734" y="3844240"/>
            <a:ext cx="770892" cy="4237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1</a:t>
            </a:r>
            <a:r>
              <a:rPr lang="en-PH" sz="1400" dirty="0" smtClean="0"/>
              <a:t>0</a:t>
            </a:r>
            <a:endParaRPr lang="en-PH" sz="1400" dirty="0"/>
          </a:p>
        </p:txBody>
      </p:sp>
      <p:sp>
        <p:nvSpPr>
          <p:cNvPr id="97" name="Rectangle 96"/>
          <p:cNvSpPr/>
          <p:nvPr/>
        </p:nvSpPr>
        <p:spPr>
          <a:xfrm>
            <a:off x="10384734" y="3116954"/>
            <a:ext cx="752530" cy="47707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8</a:t>
            </a:r>
            <a:r>
              <a:rPr lang="en-PH" sz="1400" dirty="0" smtClean="0"/>
              <a:t> </a:t>
            </a:r>
            <a:endParaRPr lang="en-PH" sz="1400" dirty="0"/>
          </a:p>
        </p:txBody>
      </p:sp>
      <p:sp>
        <p:nvSpPr>
          <p:cNvPr id="98" name="Rectangle 97"/>
          <p:cNvSpPr/>
          <p:nvPr/>
        </p:nvSpPr>
        <p:spPr>
          <a:xfrm>
            <a:off x="10412836" y="5125014"/>
            <a:ext cx="714687" cy="44631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40</a:t>
            </a:r>
            <a:endParaRPr lang="en-PH" sz="1400" dirty="0"/>
          </a:p>
        </p:txBody>
      </p:sp>
      <p:sp>
        <p:nvSpPr>
          <p:cNvPr id="99" name="Rectangle 98"/>
          <p:cNvSpPr/>
          <p:nvPr/>
        </p:nvSpPr>
        <p:spPr>
          <a:xfrm>
            <a:off x="8568389" y="5149045"/>
            <a:ext cx="1684702" cy="420825"/>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Industrial: </a:t>
            </a:r>
            <a:endParaRPr lang="en-PH" sz="1400" dirty="0"/>
          </a:p>
        </p:txBody>
      </p:sp>
      <p:sp>
        <p:nvSpPr>
          <p:cNvPr id="100" name="Rectangle 99"/>
          <p:cNvSpPr/>
          <p:nvPr/>
        </p:nvSpPr>
        <p:spPr>
          <a:xfrm>
            <a:off x="8957319" y="2429031"/>
            <a:ext cx="2063199" cy="57179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b="1" i="1" dirty="0" smtClean="0"/>
              <a:t>Click first Category Box </a:t>
            </a:r>
            <a:endParaRPr lang="en-PH" sz="1400" b="1" i="1" dirty="0"/>
          </a:p>
        </p:txBody>
      </p:sp>
      <p:sp>
        <p:nvSpPr>
          <p:cNvPr id="101" name="Rectangle 100"/>
          <p:cNvSpPr/>
          <p:nvPr/>
        </p:nvSpPr>
        <p:spPr>
          <a:xfrm>
            <a:off x="8581888" y="4481681"/>
            <a:ext cx="1671203" cy="475048"/>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Commercial:</a:t>
            </a:r>
            <a:endParaRPr lang="en-PH" sz="1400" dirty="0"/>
          </a:p>
        </p:txBody>
      </p:sp>
      <p:sp>
        <p:nvSpPr>
          <p:cNvPr id="102" name="Rectangle 101"/>
          <p:cNvSpPr/>
          <p:nvPr/>
        </p:nvSpPr>
        <p:spPr>
          <a:xfrm>
            <a:off x="8568389" y="3116954"/>
            <a:ext cx="1671204" cy="500738"/>
          </a:xfrm>
          <a:prstGeom prst="rect">
            <a:avLst/>
          </a:prstGeom>
          <a:solidFill>
            <a:schemeClr val="bg2">
              <a:lumMod val="60000"/>
              <a:lumOff val="4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Semi-Residential: </a:t>
            </a:r>
            <a:endParaRPr lang="en-PH" sz="1400" dirty="0"/>
          </a:p>
        </p:txBody>
      </p:sp>
      <p:sp>
        <p:nvSpPr>
          <p:cNvPr id="39" name="TextBox 38"/>
          <p:cNvSpPr txBox="1"/>
          <p:nvPr/>
        </p:nvSpPr>
        <p:spPr>
          <a:xfrm>
            <a:off x="4883370" y="2316487"/>
            <a:ext cx="3400018" cy="523220"/>
          </a:xfrm>
          <a:prstGeom prst="rect">
            <a:avLst/>
          </a:prstGeom>
          <a:noFill/>
        </p:spPr>
        <p:txBody>
          <a:bodyPr wrap="square" rtlCol="0">
            <a:spAutoFit/>
          </a:bodyPr>
          <a:lstStyle/>
          <a:p>
            <a:r>
              <a:rPr lang="en-PH" sz="2800" i="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Billing Calculator</a:t>
            </a:r>
            <a:endParaRPr lang="en-PH" sz="28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0" name="Rectangle 39"/>
          <p:cNvSpPr/>
          <p:nvPr/>
        </p:nvSpPr>
        <p:spPr>
          <a:xfrm>
            <a:off x="141425" y="1842520"/>
            <a:ext cx="5882858" cy="44438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1" name="Rectangle 40">
            <a:hlinkClick r:id="rId6" action="ppaction://hlinksldjump"/>
          </p:cNvPr>
          <p:cNvSpPr/>
          <p:nvPr/>
        </p:nvSpPr>
        <p:spPr>
          <a:xfrm>
            <a:off x="4755684" y="1875765"/>
            <a:ext cx="1170783"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About us</a:t>
            </a:r>
            <a:endParaRPr lang="en-PH" dirty="0">
              <a:solidFill>
                <a:schemeClr val="bg1"/>
              </a:solidFill>
            </a:endParaRPr>
          </a:p>
        </p:txBody>
      </p:sp>
      <p:grpSp>
        <p:nvGrpSpPr>
          <p:cNvPr id="42" name="Group 41"/>
          <p:cNvGrpSpPr/>
          <p:nvPr/>
        </p:nvGrpSpPr>
        <p:grpSpPr>
          <a:xfrm>
            <a:off x="154871" y="1872105"/>
            <a:ext cx="1255757" cy="382009"/>
            <a:chOff x="141424" y="1842828"/>
            <a:chExt cx="1255757" cy="382009"/>
          </a:xfrm>
        </p:grpSpPr>
        <p:sp>
          <p:nvSpPr>
            <p:cNvPr id="43" name="Rectangle 42"/>
            <p:cNvSpPr/>
            <p:nvPr/>
          </p:nvSpPr>
          <p:spPr>
            <a:xfrm>
              <a:off x="141424" y="1846488"/>
              <a:ext cx="1255757"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TextBox 43">
              <a:hlinkClick r:id="rId7" action="ppaction://hlinksldjump"/>
            </p:cNvPr>
            <p:cNvSpPr txBox="1"/>
            <p:nvPr/>
          </p:nvSpPr>
          <p:spPr>
            <a:xfrm>
              <a:off x="301400" y="1842828"/>
              <a:ext cx="881942" cy="369332"/>
            </a:xfrm>
            <a:prstGeom prst="rect">
              <a:avLst/>
            </a:prstGeom>
            <a:noFill/>
          </p:spPr>
          <p:txBody>
            <a:bodyPr wrap="square" rtlCol="0">
              <a:spAutoFit/>
            </a:bodyPr>
            <a:lstStyle/>
            <a:p>
              <a:r>
                <a:rPr lang="en-PH" dirty="0" smtClean="0">
                  <a:solidFill>
                    <a:schemeClr val="bg1"/>
                  </a:solidFill>
                </a:rPr>
                <a:t>Home</a:t>
              </a:r>
              <a:endParaRPr lang="en-PH" dirty="0">
                <a:solidFill>
                  <a:schemeClr val="bg1"/>
                </a:solidFill>
              </a:endParaRPr>
            </a:p>
          </p:txBody>
        </p:sp>
      </p:grpSp>
      <p:grpSp>
        <p:nvGrpSpPr>
          <p:cNvPr id="45" name="Group 44"/>
          <p:cNvGrpSpPr/>
          <p:nvPr/>
        </p:nvGrpSpPr>
        <p:grpSpPr>
          <a:xfrm>
            <a:off x="3582014" y="1875765"/>
            <a:ext cx="1097876" cy="378349"/>
            <a:chOff x="7642943" y="1846488"/>
            <a:chExt cx="1097876" cy="378349"/>
          </a:xfrm>
        </p:grpSpPr>
        <p:sp>
          <p:nvSpPr>
            <p:cNvPr id="46" name="Rectangle 45"/>
            <p:cNvSpPr/>
            <p:nvPr/>
          </p:nvSpPr>
          <p:spPr>
            <a:xfrm>
              <a:off x="7642943" y="1846488"/>
              <a:ext cx="1097876"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7" name="TextBox 46">
              <a:hlinkClick r:id="rId8" action="ppaction://hlinksldjump"/>
            </p:cNvPr>
            <p:cNvSpPr txBox="1"/>
            <p:nvPr/>
          </p:nvSpPr>
          <p:spPr>
            <a:xfrm>
              <a:off x="7732254" y="1846488"/>
              <a:ext cx="900072" cy="369332"/>
            </a:xfrm>
            <a:prstGeom prst="rect">
              <a:avLst/>
            </a:prstGeom>
            <a:noFill/>
          </p:spPr>
          <p:txBody>
            <a:bodyPr wrap="square" rtlCol="0">
              <a:spAutoFit/>
            </a:bodyPr>
            <a:lstStyle/>
            <a:p>
              <a:r>
                <a:rPr lang="en-PH" dirty="0" smtClean="0">
                  <a:solidFill>
                    <a:schemeClr val="bg1"/>
                  </a:solidFill>
                </a:rPr>
                <a:t>History</a:t>
              </a:r>
              <a:endParaRPr lang="en-PH" dirty="0">
                <a:solidFill>
                  <a:schemeClr val="bg1"/>
                </a:solidFill>
              </a:endParaRPr>
            </a:p>
          </p:txBody>
        </p:sp>
      </p:grpSp>
      <p:sp>
        <p:nvSpPr>
          <p:cNvPr id="48" name="Rectangle 47">
            <a:hlinkClick r:id="rId9" action="ppaction://hlinksldjump"/>
          </p:cNvPr>
          <p:cNvSpPr/>
          <p:nvPr/>
        </p:nvSpPr>
        <p:spPr>
          <a:xfrm>
            <a:off x="1476474" y="1872105"/>
            <a:ext cx="2039617" cy="38790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Billing Calculator</a:t>
            </a:r>
            <a:endParaRPr lang="en-PH" dirty="0">
              <a:solidFill>
                <a:schemeClr val="bg1"/>
              </a:solidFill>
            </a:endParaRPr>
          </a:p>
        </p:txBody>
      </p:sp>
      <p:pic>
        <p:nvPicPr>
          <p:cNvPr id="49" name="Picture 48" descr="account-512.png"/>
          <p:cNvPicPr>
            <a:picLocks noChangeAspect="1"/>
          </p:cNvPicPr>
          <p:nvPr/>
        </p:nvPicPr>
        <p:blipFill>
          <a:blip r:embed="rId10" cstate="print"/>
          <a:stretch>
            <a:fillRect/>
          </a:stretch>
        </p:blipFill>
        <p:spPr>
          <a:xfrm flipH="1">
            <a:off x="10125322" y="1878095"/>
            <a:ext cx="363649" cy="178681"/>
          </a:xfrm>
          <a:prstGeom prst="rect">
            <a:avLst/>
          </a:prstGeom>
          <a:solidFill>
            <a:schemeClr val="tx1"/>
          </a:solidFill>
        </p:spPr>
      </p:pic>
      <p:sp>
        <p:nvSpPr>
          <p:cNvPr id="50" name="TextBox 49"/>
          <p:cNvSpPr txBox="1"/>
          <p:nvPr/>
        </p:nvSpPr>
        <p:spPr>
          <a:xfrm>
            <a:off x="10443524" y="1808337"/>
            <a:ext cx="1808197" cy="307777"/>
          </a:xfrm>
          <a:prstGeom prst="rect">
            <a:avLst/>
          </a:prstGeom>
          <a:noFill/>
        </p:spPr>
        <p:txBody>
          <a:bodyPr wrap="square" rtlCol="0">
            <a:spAutoFit/>
          </a:bodyPr>
          <a:lstStyle/>
          <a:p>
            <a:r>
              <a:rPr lang="en-PH" sz="1400" dirty="0" smtClean="0">
                <a:solidFill>
                  <a:schemeClr val="bg1"/>
                </a:solidFill>
              </a:rPr>
              <a:t>Welcome Visitor !</a:t>
            </a:r>
            <a:endParaRPr lang="en-PH" sz="1400" dirty="0">
              <a:solidFill>
                <a:schemeClr val="bg1"/>
              </a:solidFill>
            </a:endParaRPr>
          </a:p>
        </p:txBody>
      </p:sp>
    </p:spTree>
    <p:extLst>
      <p:ext uri="{BB962C8B-B14F-4D97-AF65-F5344CB8AC3E}">
        <p14:creationId xmlns:p14="http://schemas.microsoft.com/office/powerpoint/2010/main" val="4420849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4872" y="2295763"/>
            <a:ext cx="11882230" cy="445867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PH" sz="4000" dirty="0" smtClean="0"/>
              <a:t>    </a:t>
            </a:r>
            <a:endParaRPr lang="en-PH" sz="4000" dirty="0"/>
          </a:p>
        </p:txBody>
      </p:sp>
      <p:sp>
        <p:nvSpPr>
          <p:cNvPr id="10" name="Rectangle 9"/>
          <p:cNvSpPr/>
          <p:nvPr/>
        </p:nvSpPr>
        <p:spPr>
          <a:xfrm>
            <a:off x="148143" y="104931"/>
            <a:ext cx="11888959" cy="664064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entury Gothic"/>
              <a:ea typeface="+mn-ea"/>
              <a:cs typeface="+mn-cs"/>
            </a:endParaRPr>
          </a:p>
        </p:txBody>
      </p:sp>
      <p:grpSp>
        <p:nvGrpSpPr>
          <p:cNvPr id="61" name="Group 60"/>
          <p:cNvGrpSpPr/>
          <p:nvPr/>
        </p:nvGrpSpPr>
        <p:grpSpPr>
          <a:xfrm>
            <a:off x="0" y="-109586"/>
            <a:ext cx="12182504" cy="1943245"/>
            <a:chOff x="9496" y="-84151"/>
            <a:chExt cx="12182504" cy="1943245"/>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 y="660"/>
              <a:ext cx="12182504" cy="1858434"/>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0" y="124826"/>
              <a:ext cx="1908105" cy="1639603"/>
            </a:xfrm>
            <a:prstGeom prst="rect">
              <a:avLst/>
            </a:prstGeom>
          </p:spPr>
        </p:pic>
        <p:sp>
          <p:nvSpPr>
            <p:cNvPr id="67" name="Rectangle 66"/>
            <p:cNvSpPr/>
            <p:nvPr/>
          </p:nvSpPr>
          <p:spPr>
            <a:xfrm>
              <a:off x="1726648" y="-84151"/>
              <a:ext cx="9661714" cy="1446550"/>
            </a:xfrm>
            <a:prstGeom prst="rect">
              <a:avLst/>
            </a:prstGeom>
            <a:noFill/>
            <a:ln>
              <a:noFill/>
            </a:ln>
            <a:scene3d>
              <a:camera prst="perspectiveRelaxedModerately"/>
              <a:lightRig rig="threePt" dir="t"/>
            </a:scene3d>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Lantungan </a:t>
              </a:r>
              <a:r>
                <a:rPr lang="en-US" sz="4400" b="1"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Online Water</a:t>
              </a:r>
              <a:r>
                <a:rPr lang="en-US" sz="4400" b="1"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 </a:t>
              </a:r>
              <a:r>
                <a:rPr kumimoji="0" lang="en-US" sz="4400" b="1" i="0" u="none" strike="noStrike" kern="1200" cap="none" spc="0" normalizeH="0" baseline="0"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rPr>
                <a:t>Billing System</a:t>
              </a:r>
              <a:endParaRPr kumimoji="0" lang="en-US" sz="4400" b="1" i="0" u="none" strike="noStrike" kern="1200" cap="none" spc="0" normalizeH="0" baseline="0" noProof="0"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endParaRPr>
            </a:p>
          </p:txBody>
        </p:sp>
        <p:sp>
          <p:nvSpPr>
            <p:cNvPr id="68" name="Rectangle 67"/>
            <p:cNvSpPr/>
            <p:nvPr/>
          </p:nvSpPr>
          <p:spPr>
            <a:xfrm>
              <a:off x="3940018" y="1410090"/>
              <a:ext cx="5904339" cy="338554"/>
            </a:xfrm>
            <a:prstGeom prst="rect">
              <a:avLst/>
            </a:prstGeom>
            <a:solidFill>
              <a:schemeClr val="tx1"/>
            </a:solidFill>
            <a:effectLst>
              <a:glow rad="139700">
                <a:schemeClr val="accent3">
                  <a:satMod val="175000"/>
                  <a:alpha val="40000"/>
                </a:schemeClr>
              </a:glow>
              <a:outerShdw blurRad="50800" dist="38100" dir="10800000" algn="r" rotWithShape="0">
                <a:prstClr val="black">
                  <a:alpha val="40000"/>
                </a:prstClr>
              </a:outerShdw>
              <a:reflection stA="74000" endPos="0" dir="5400000" sy="-100000" algn="bl" rotWithShape="0"/>
            </a:effectLst>
          </p:spPr>
          <p:txBody>
            <a:bodyPr wrap="square">
              <a:spAutoFit/>
            </a:bodyPr>
            <a:lstStyle/>
            <a:p>
              <a:r>
                <a:rPr lang="en-PH" sz="1600" b="1" dirty="0">
                  <a:solidFill>
                    <a:schemeClr val="bg1">
                      <a:lumMod val="95000"/>
                      <a:lumOff val="5000"/>
                    </a:schemeClr>
                  </a:solidFill>
                  <a:latin typeface="Lucida Handwriting" panose="03010101010101010101" pitchFamily="66" charset="0"/>
                </a:rPr>
                <a:t>One can Live without  Love but not without Water</a:t>
              </a:r>
            </a:p>
          </p:txBody>
        </p:sp>
      </p:grpSp>
      <p:cxnSp>
        <p:nvCxnSpPr>
          <p:cNvPr id="82" name="Straight Connector 81"/>
          <p:cNvCxnSpPr/>
          <p:nvPr/>
        </p:nvCxnSpPr>
        <p:spPr>
          <a:xfrm>
            <a:off x="4827494" y="2316487"/>
            <a:ext cx="0" cy="4429087"/>
          </a:xfrm>
          <a:prstGeom prst="line">
            <a:avLst/>
          </a:prstGeom>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941294" y="3213847"/>
            <a:ext cx="2823882" cy="1754326"/>
          </a:xfrm>
          <a:prstGeom prst="rect">
            <a:avLst/>
          </a:prstGeom>
          <a:noFill/>
        </p:spPr>
        <p:txBody>
          <a:bodyPr wrap="square" rtlCol="0">
            <a:spAutoFit/>
          </a:bodyPr>
          <a:lstStyle/>
          <a:p>
            <a:r>
              <a:rPr lang="en-PH" sz="5400" dirty="0" smtClean="0">
                <a:solidFill>
                  <a:schemeClr val="bg1"/>
                </a:solidFill>
              </a:rPr>
              <a:t>Moving picture</a:t>
            </a:r>
            <a:endParaRPr lang="en-PH" sz="5400" dirty="0">
              <a:solidFill>
                <a:schemeClr val="bg1"/>
              </a:solidFill>
            </a:endParaRPr>
          </a:p>
        </p:txBody>
      </p:sp>
      <p:sp>
        <p:nvSpPr>
          <p:cNvPr id="84" name="Rectangle 83"/>
          <p:cNvSpPr/>
          <p:nvPr/>
        </p:nvSpPr>
        <p:spPr>
          <a:xfrm>
            <a:off x="6856195" y="5725436"/>
            <a:ext cx="1259524" cy="315650"/>
          </a:xfrm>
          <a:prstGeom prst="rect">
            <a:avLst/>
          </a:prstGeom>
          <a:solidFill>
            <a:schemeClr val="accent6">
              <a:lumMod val="5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b="1" dirty="0">
                <a:solidFill>
                  <a:schemeClr val="tx1"/>
                </a:solidFill>
              </a:rPr>
              <a:t>C</a:t>
            </a:r>
            <a:r>
              <a:rPr lang="en-PH" b="1" dirty="0" smtClean="0">
                <a:solidFill>
                  <a:schemeClr val="tx1"/>
                </a:solidFill>
              </a:rPr>
              <a:t>ancel</a:t>
            </a:r>
            <a:endParaRPr lang="en-PH" b="1" dirty="0">
              <a:solidFill>
                <a:schemeClr val="tx1"/>
              </a:solidFill>
            </a:endParaRPr>
          </a:p>
        </p:txBody>
      </p:sp>
      <p:sp>
        <p:nvSpPr>
          <p:cNvPr id="85" name="Rectangle 84"/>
          <p:cNvSpPr/>
          <p:nvPr/>
        </p:nvSpPr>
        <p:spPr>
          <a:xfrm>
            <a:off x="5516926" y="5709347"/>
            <a:ext cx="1205492" cy="330548"/>
          </a:xfrm>
          <a:prstGeom prst="rect">
            <a:avLst/>
          </a:prstGeom>
          <a:solidFill>
            <a:schemeClr val="accent6">
              <a:lumMod val="5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b="1" dirty="0" smtClean="0">
                <a:solidFill>
                  <a:schemeClr val="tx1"/>
                </a:solidFill>
              </a:rPr>
              <a:t>Reset</a:t>
            </a:r>
            <a:endParaRPr lang="en-PH" b="1" dirty="0">
              <a:solidFill>
                <a:schemeClr val="tx1"/>
              </a:solidFill>
            </a:endParaRPr>
          </a:p>
        </p:txBody>
      </p:sp>
      <p:sp>
        <p:nvSpPr>
          <p:cNvPr id="86" name="Rectangle 85"/>
          <p:cNvSpPr/>
          <p:nvPr/>
        </p:nvSpPr>
        <p:spPr>
          <a:xfrm>
            <a:off x="6773823" y="5041344"/>
            <a:ext cx="1308212" cy="513349"/>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endParaRPr lang="en-PH" sz="900" dirty="0"/>
          </a:p>
        </p:txBody>
      </p:sp>
      <p:sp>
        <p:nvSpPr>
          <p:cNvPr id="87" name="Rectangle 86"/>
          <p:cNvSpPr/>
          <p:nvPr/>
        </p:nvSpPr>
        <p:spPr>
          <a:xfrm>
            <a:off x="5511987" y="3241143"/>
            <a:ext cx="1211052" cy="5054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Prev. Reading:</a:t>
            </a:r>
            <a:endParaRPr lang="en-PH" sz="1400" dirty="0"/>
          </a:p>
        </p:txBody>
      </p:sp>
      <p:sp>
        <p:nvSpPr>
          <p:cNvPr id="88" name="Rectangle 87"/>
          <p:cNvSpPr/>
          <p:nvPr/>
        </p:nvSpPr>
        <p:spPr>
          <a:xfrm>
            <a:off x="5504701" y="3832049"/>
            <a:ext cx="1217717" cy="50628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Pres. Reading</a:t>
            </a:r>
            <a:r>
              <a:rPr lang="en-PH" sz="900" dirty="0" smtClean="0"/>
              <a:t>:</a:t>
            </a:r>
            <a:endParaRPr lang="en-PH" sz="900" dirty="0"/>
          </a:p>
        </p:txBody>
      </p:sp>
      <p:sp>
        <p:nvSpPr>
          <p:cNvPr id="90" name="Rectangle 89"/>
          <p:cNvSpPr/>
          <p:nvPr/>
        </p:nvSpPr>
        <p:spPr>
          <a:xfrm>
            <a:off x="8568390" y="3822899"/>
            <a:ext cx="1657136" cy="466466"/>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Residential: </a:t>
            </a:r>
            <a:endParaRPr lang="en-PH" sz="1400" dirty="0"/>
          </a:p>
        </p:txBody>
      </p:sp>
      <p:sp>
        <p:nvSpPr>
          <p:cNvPr id="91" name="Rectangle 90"/>
          <p:cNvSpPr/>
          <p:nvPr/>
        </p:nvSpPr>
        <p:spPr>
          <a:xfrm>
            <a:off x="6798728" y="3796735"/>
            <a:ext cx="1267051" cy="534049"/>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1150 </a:t>
            </a:r>
            <a:endParaRPr lang="en-PH" sz="1400" dirty="0"/>
          </a:p>
        </p:txBody>
      </p:sp>
      <p:sp>
        <p:nvSpPr>
          <p:cNvPr id="92" name="Rectangle 91"/>
          <p:cNvSpPr/>
          <p:nvPr/>
        </p:nvSpPr>
        <p:spPr>
          <a:xfrm>
            <a:off x="6826609" y="4426949"/>
            <a:ext cx="1266763" cy="504781"/>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Total m³</a:t>
            </a:r>
            <a:endParaRPr lang="en-PH" sz="1400" dirty="0"/>
          </a:p>
        </p:txBody>
      </p:sp>
      <p:sp>
        <p:nvSpPr>
          <p:cNvPr id="93" name="Rectangle 92"/>
          <p:cNvSpPr/>
          <p:nvPr/>
        </p:nvSpPr>
        <p:spPr>
          <a:xfrm>
            <a:off x="6789802" y="3241143"/>
            <a:ext cx="1276254" cy="501533"/>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1140</a:t>
            </a:r>
            <a:endParaRPr lang="en-PH" sz="1400" dirty="0"/>
          </a:p>
        </p:txBody>
      </p:sp>
      <p:sp>
        <p:nvSpPr>
          <p:cNvPr id="94" name="Rectangle 93"/>
          <p:cNvSpPr/>
          <p:nvPr/>
        </p:nvSpPr>
        <p:spPr>
          <a:xfrm>
            <a:off x="5455655" y="5023607"/>
            <a:ext cx="1266763" cy="51433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b="1" dirty="0" smtClean="0"/>
              <a:t>Total Bill:</a:t>
            </a:r>
            <a:endParaRPr lang="en-PH" b="1" dirty="0"/>
          </a:p>
        </p:txBody>
      </p:sp>
      <p:sp>
        <p:nvSpPr>
          <p:cNvPr id="95" name="Rectangle 94"/>
          <p:cNvSpPr/>
          <p:nvPr/>
        </p:nvSpPr>
        <p:spPr>
          <a:xfrm>
            <a:off x="10398803" y="4471318"/>
            <a:ext cx="752530" cy="4198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2</a:t>
            </a:r>
            <a:r>
              <a:rPr lang="en-PH" sz="1400" dirty="0" smtClean="0"/>
              <a:t>0 </a:t>
            </a:r>
            <a:endParaRPr lang="en-PH" sz="1400" dirty="0"/>
          </a:p>
        </p:txBody>
      </p:sp>
      <p:sp>
        <p:nvSpPr>
          <p:cNvPr id="96" name="Rectangle 95"/>
          <p:cNvSpPr/>
          <p:nvPr/>
        </p:nvSpPr>
        <p:spPr>
          <a:xfrm>
            <a:off x="10384734" y="3844240"/>
            <a:ext cx="770892" cy="4237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1</a:t>
            </a:r>
            <a:r>
              <a:rPr lang="en-PH" sz="1400" dirty="0" smtClean="0"/>
              <a:t>0</a:t>
            </a:r>
            <a:endParaRPr lang="en-PH" sz="1400" dirty="0"/>
          </a:p>
        </p:txBody>
      </p:sp>
      <p:sp>
        <p:nvSpPr>
          <p:cNvPr id="97" name="Rectangle 96"/>
          <p:cNvSpPr/>
          <p:nvPr/>
        </p:nvSpPr>
        <p:spPr>
          <a:xfrm>
            <a:off x="10384734" y="3116954"/>
            <a:ext cx="752530" cy="47707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8</a:t>
            </a:r>
            <a:r>
              <a:rPr lang="en-PH" sz="1400" dirty="0" smtClean="0"/>
              <a:t> </a:t>
            </a:r>
            <a:endParaRPr lang="en-PH" sz="1400" dirty="0"/>
          </a:p>
        </p:txBody>
      </p:sp>
      <p:sp>
        <p:nvSpPr>
          <p:cNvPr id="98" name="Rectangle 97"/>
          <p:cNvSpPr/>
          <p:nvPr/>
        </p:nvSpPr>
        <p:spPr>
          <a:xfrm>
            <a:off x="10412836" y="5125014"/>
            <a:ext cx="714687" cy="44631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40</a:t>
            </a:r>
            <a:endParaRPr lang="en-PH" sz="1400" dirty="0"/>
          </a:p>
        </p:txBody>
      </p:sp>
      <p:sp>
        <p:nvSpPr>
          <p:cNvPr id="99" name="Rectangle 98"/>
          <p:cNvSpPr/>
          <p:nvPr/>
        </p:nvSpPr>
        <p:spPr>
          <a:xfrm>
            <a:off x="8568389" y="5149045"/>
            <a:ext cx="1684702" cy="420825"/>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Industrial: </a:t>
            </a:r>
            <a:endParaRPr lang="en-PH" sz="1400" dirty="0"/>
          </a:p>
        </p:txBody>
      </p:sp>
      <p:sp>
        <p:nvSpPr>
          <p:cNvPr id="101" name="Rectangle 100"/>
          <p:cNvSpPr/>
          <p:nvPr/>
        </p:nvSpPr>
        <p:spPr>
          <a:xfrm>
            <a:off x="8581888" y="4481681"/>
            <a:ext cx="1671203" cy="475048"/>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Commercial:</a:t>
            </a:r>
            <a:endParaRPr lang="en-PH" sz="1400" dirty="0"/>
          </a:p>
        </p:txBody>
      </p:sp>
      <p:sp>
        <p:nvSpPr>
          <p:cNvPr id="102" name="Rectangle 101"/>
          <p:cNvSpPr/>
          <p:nvPr/>
        </p:nvSpPr>
        <p:spPr>
          <a:xfrm>
            <a:off x="8568389" y="3137996"/>
            <a:ext cx="1671204" cy="500738"/>
          </a:xfrm>
          <a:prstGeom prst="rect">
            <a:avLst/>
          </a:prstGeom>
          <a:solidFill>
            <a:schemeClr val="bg2">
              <a:lumMod val="60000"/>
              <a:lumOff val="4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Semi-Residential: </a:t>
            </a:r>
            <a:endParaRPr lang="en-PH" sz="1400" dirty="0"/>
          </a:p>
        </p:txBody>
      </p:sp>
      <p:sp>
        <p:nvSpPr>
          <p:cNvPr id="39" name="Rectangle 38"/>
          <p:cNvSpPr/>
          <p:nvPr/>
        </p:nvSpPr>
        <p:spPr>
          <a:xfrm>
            <a:off x="8957319" y="2429031"/>
            <a:ext cx="2063199" cy="57179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b="1" i="1" dirty="0" smtClean="0"/>
              <a:t>Click first Category Box </a:t>
            </a:r>
            <a:endParaRPr lang="en-PH" sz="1400" b="1" i="1" dirty="0"/>
          </a:p>
        </p:txBody>
      </p:sp>
      <p:sp>
        <p:nvSpPr>
          <p:cNvPr id="40" name="TextBox 39"/>
          <p:cNvSpPr txBox="1"/>
          <p:nvPr/>
        </p:nvSpPr>
        <p:spPr>
          <a:xfrm>
            <a:off x="4883370" y="2316487"/>
            <a:ext cx="3400018" cy="523220"/>
          </a:xfrm>
          <a:prstGeom prst="rect">
            <a:avLst/>
          </a:prstGeom>
          <a:noFill/>
        </p:spPr>
        <p:txBody>
          <a:bodyPr wrap="square" rtlCol="0">
            <a:spAutoFit/>
          </a:bodyPr>
          <a:lstStyle/>
          <a:p>
            <a:r>
              <a:rPr lang="en-PH" sz="2800" i="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Billing Calculator</a:t>
            </a:r>
            <a:endParaRPr lang="en-PH" sz="28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1" name="Rectangle 40"/>
          <p:cNvSpPr/>
          <p:nvPr/>
        </p:nvSpPr>
        <p:spPr>
          <a:xfrm>
            <a:off x="141425" y="1842520"/>
            <a:ext cx="5882858" cy="44438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a:hlinkClick r:id="rId5" action="ppaction://hlinksldjump"/>
          </p:cNvPr>
          <p:cNvSpPr/>
          <p:nvPr/>
        </p:nvSpPr>
        <p:spPr>
          <a:xfrm>
            <a:off x="4755684" y="1875765"/>
            <a:ext cx="1170783"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About us</a:t>
            </a:r>
            <a:endParaRPr lang="en-PH" dirty="0">
              <a:solidFill>
                <a:schemeClr val="bg1"/>
              </a:solidFill>
            </a:endParaRPr>
          </a:p>
        </p:txBody>
      </p:sp>
      <p:grpSp>
        <p:nvGrpSpPr>
          <p:cNvPr id="43" name="Group 42"/>
          <p:cNvGrpSpPr/>
          <p:nvPr/>
        </p:nvGrpSpPr>
        <p:grpSpPr>
          <a:xfrm>
            <a:off x="154871" y="1872105"/>
            <a:ext cx="1255757" cy="382009"/>
            <a:chOff x="141424" y="1842828"/>
            <a:chExt cx="1255757" cy="382009"/>
          </a:xfrm>
        </p:grpSpPr>
        <p:sp>
          <p:nvSpPr>
            <p:cNvPr id="44" name="Rectangle 43"/>
            <p:cNvSpPr/>
            <p:nvPr/>
          </p:nvSpPr>
          <p:spPr>
            <a:xfrm>
              <a:off x="141424" y="1846488"/>
              <a:ext cx="1255757"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TextBox 44">
              <a:hlinkClick r:id="rId6" action="ppaction://hlinksldjump"/>
            </p:cNvPr>
            <p:cNvSpPr txBox="1"/>
            <p:nvPr/>
          </p:nvSpPr>
          <p:spPr>
            <a:xfrm>
              <a:off x="301400" y="1842828"/>
              <a:ext cx="881942" cy="369332"/>
            </a:xfrm>
            <a:prstGeom prst="rect">
              <a:avLst/>
            </a:prstGeom>
            <a:noFill/>
          </p:spPr>
          <p:txBody>
            <a:bodyPr wrap="square" rtlCol="0">
              <a:spAutoFit/>
            </a:bodyPr>
            <a:lstStyle/>
            <a:p>
              <a:r>
                <a:rPr lang="en-PH" dirty="0" smtClean="0">
                  <a:solidFill>
                    <a:schemeClr val="bg1"/>
                  </a:solidFill>
                </a:rPr>
                <a:t>Home</a:t>
              </a:r>
              <a:endParaRPr lang="en-PH" dirty="0">
                <a:solidFill>
                  <a:schemeClr val="bg1"/>
                </a:solidFill>
              </a:endParaRPr>
            </a:p>
          </p:txBody>
        </p:sp>
      </p:grpSp>
      <p:grpSp>
        <p:nvGrpSpPr>
          <p:cNvPr id="46" name="Group 45"/>
          <p:cNvGrpSpPr/>
          <p:nvPr/>
        </p:nvGrpSpPr>
        <p:grpSpPr>
          <a:xfrm>
            <a:off x="3582014" y="1875765"/>
            <a:ext cx="1097876" cy="378349"/>
            <a:chOff x="7642943" y="1846488"/>
            <a:chExt cx="1097876" cy="378349"/>
          </a:xfrm>
        </p:grpSpPr>
        <p:sp>
          <p:nvSpPr>
            <p:cNvPr id="47" name="Rectangle 46"/>
            <p:cNvSpPr/>
            <p:nvPr/>
          </p:nvSpPr>
          <p:spPr>
            <a:xfrm>
              <a:off x="7642943" y="1846488"/>
              <a:ext cx="1097876"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8" name="TextBox 47">
              <a:hlinkClick r:id="rId7" action="ppaction://hlinksldjump"/>
            </p:cNvPr>
            <p:cNvSpPr txBox="1"/>
            <p:nvPr/>
          </p:nvSpPr>
          <p:spPr>
            <a:xfrm>
              <a:off x="7732254" y="1846488"/>
              <a:ext cx="900072" cy="369332"/>
            </a:xfrm>
            <a:prstGeom prst="rect">
              <a:avLst/>
            </a:prstGeom>
            <a:noFill/>
          </p:spPr>
          <p:txBody>
            <a:bodyPr wrap="square" rtlCol="0">
              <a:spAutoFit/>
            </a:bodyPr>
            <a:lstStyle/>
            <a:p>
              <a:r>
                <a:rPr lang="en-PH" dirty="0" smtClean="0">
                  <a:solidFill>
                    <a:schemeClr val="bg1"/>
                  </a:solidFill>
                </a:rPr>
                <a:t>History</a:t>
              </a:r>
              <a:endParaRPr lang="en-PH" dirty="0">
                <a:solidFill>
                  <a:schemeClr val="bg1"/>
                </a:solidFill>
              </a:endParaRPr>
            </a:p>
          </p:txBody>
        </p:sp>
      </p:grpSp>
      <p:sp>
        <p:nvSpPr>
          <p:cNvPr id="49" name="Rectangle 48">
            <a:hlinkClick r:id="rId8" action="ppaction://hlinksldjump"/>
          </p:cNvPr>
          <p:cNvSpPr/>
          <p:nvPr/>
        </p:nvSpPr>
        <p:spPr>
          <a:xfrm>
            <a:off x="1476475" y="1872105"/>
            <a:ext cx="2033208" cy="38790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Billing Calculator</a:t>
            </a:r>
            <a:endParaRPr lang="en-PH" dirty="0">
              <a:solidFill>
                <a:schemeClr val="bg1"/>
              </a:solidFill>
            </a:endParaRPr>
          </a:p>
        </p:txBody>
      </p:sp>
      <p:pic>
        <p:nvPicPr>
          <p:cNvPr id="50" name="Picture 49" descr="account-512.png"/>
          <p:cNvPicPr>
            <a:picLocks noChangeAspect="1"/>
          </p:cNvPicPr>
          <p:nvPr/>
        </p:nvPicPr>
        <p:blipFill>
          <a:blip r:embed="rId9" cstate="print"/>
          <a:stretch>
            <a:fillRect/>
          </a:stretch>
        </p:blipFill>
        <p:spPr>
          <a:xfrm flipH="1">
            <a:off x="10125322" y="1878095"/>
            <a:ext cx="363649" cy="178681"/>
          </a:xfrm>
          <a:prstGeom prst="rect">
            <a:avLst/>
          </a:prstGeom>
          <a:solidFill>
            <a:schemeClr val="tx1"/>
          </a:solidFill>
        </p:spPr>
      </p:pic>
      <p:sp>
        <p:nvSpPr>
          <p:cNvPr id="51" name="TextBox 50"/>
          <p:cNvSpPr txBox="1"/>
          <p:nvPr/>
        </p:nvSpPr>
        <p:spPr>
          <a:xfrm>
            <a:off x="10443524" y="1808337"/>
            <a:ext cx="1808197" cy="307777"/>
          </a:xfrm>
          <a:prstGeom prst="rect">
            <a:avLst/>
          </a:prstGeom>
          <a:noFill/>
        </p:spPr>
        <p:txBody>
          <a:bodyPr wrap="square" rtlCol="0">
            <a:spAutoFit/>
          </a:bodyPr>
          <a:lstStyle/>
          <a:p>
            <a:r>
              <a:rPr lang="en-PH" sz="1400" dirty="0" smtClean="0">
                <a:solidFill>
                  <a:schemeClr val="bg1"/>
                </a:solidFill>
              </a:rPr>
              <a:t>Welcome Visitor !</a:t>
            </a:r>
            <a:endParaRPr lang="en-PH" sz="1400" dirty="0">
              <a:solidFill>
                <a:schemeClr val="bg1"/>
              </a:solidFill>
            </a:endParaRPr>
          </a:p>
        </p:txBody>
      </p:sp>
    </p:spTree>
    <p:extLst>
      <p:ext uri="{BB962C8B-B14F-4D97-AF65-F5344CB8AC3E}">
        <p14:creationId xmlns:p14="http://schemas.microsoft.com/office/powerpoint/2010/main" val="83360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4872" y="2295763"/>
            <a:ext cx="11882230" cy="445867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PH" sz="4000" dirty="0" smtClean="0"/>
              <a:t>    </a:t>
            </a:r>
            <a:endParaRPr lang="en-PH" sz="4000" dirty="0"/>
          </a:p>
        </p:txBody>
      </p:sp>
      <p:sp>
        <p:nvSpPr>
          <p:cNvPr id="10" name="Rectangle 9"/>
          <p:cNvSpPr/>
          <p:nvPr/>
        </p:nvSpPr>
        <p:spPr>
          <a:xfrm>
            <a:off x="148143" y="104931"/>
            <a:ext cx="11888959" cy="664064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entury Gothic"/>
              <a:ea typeface="+mn-ea"/>
              <a:cs typeface="+mn-cs"/>
            </a:endParaRPr>
          </a:p>
        </p:txBody>
      </p:sp>
      <p:grpSp>
        <p:nvGrpSpPr>
          <p:cNvPr id="61" name="Group 60"/>
          <p:cNvGrpSpPr/>
          <p:nvPr/>
        </p:nvGrpSpPr>
        <p:grpSpPr>
          <a:xfrm>
            <a:off x="0" y="-109586"/>
            <a:ext cx="12182504" cy="1943245"/>
            <a:chOff x="9496" y="-84151"/>
            <a:chExt cx="12182504" cy="1943245"/>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 y="660"/>
              <a:ext cx="12182504" cy="1858434"/>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0" y="124826"/>
              <a:ext cx="1908105" cy="1639603"/>
            </a:xfrm>
            <a:prstGeom prst="rect">
              <a:avLst/>
            </a:prstGeom>
          </p:spPr>
        </p:pic>
        <p:sp>
          <p:nvSpPr>
            <p:cNvPr id="67" name="Rectangle 66"/>
            <p:cNvSpPr/>
            <p:nvPr/>
          </p:nvSpPr>
          <p:spPr>
            <a:xfrm>
              <a:off x="1726648" y="-84151"/>
              <a:ext cx="9661714" cy="1446550"/>
            </a:xfrm>
            <a:prstGeom prst="rect">
              <a:avLst/>
            </a:prstGeom>
            <a:noFill/>
            <a:ln>
              <a:noFill/>
            </a:ln>
            <a:scene3d>
              <a:camera prst="perspectiveRelaxedModerately"/>
              <a:lightRig rig="threePt" dir="t"/>
            </a:scene3d>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Lantungan </a:t>
              </a:r>
              <a:r>
                <a:rPr lang="en-US" sz="4400" b="1"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Online Water</a:t>
              </a:r>
              <a:r>
                <a:rPr lang="en-US" sz="4400" b="1"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 </a:t>
              </a:r>
              <a:r>
                <a:rPr kumimoji="0" lang="en-US" sz="4400" b="1" i="0" u="none" strike="noStrike" kern="1200" cap="none" spc="0" normalizeH="0" baseline="0"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rPr>
                <a:t>Billing System</a:t>
              </a:r>
              <a:endParaRPr kumimoji="0" lang="en-US" sz="4400" b="1" i="0" u="none" strike="noStrike" kern="1200" cap="none" spc="0" normalizeH="0" baseline="0" noProof="0"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endParaRPr>
            </a:p>
          </p:txBody>
        </p:sp>
        <p:sp>
          <p:nvSpPr>
            <p:cNvPr id="68" name="Rectangle 67"/>
            <p:cNvSpPr/>
            <p:nvPr/>
          </p:nvSpPr>
          <p:spPr>
            <a:xfrm>
              <a:off x="3940018" y="1410090"/>
              <a:ext cx="5904339" cy="338554"/>
            </a:xfrm>
            <a:prstGeom prst="rect">
              <a:avLst/>
            </a:prstGeom>
            <a:solidFill>
              <a:schemeClr val="tx1"/>
            </a:solidFill>
            <a:effectLst>
              <a:glow rad="139700">
                <a:schemeClr val="accent3">
                  <a:satMod val="175000"/>
                  <a:alpha val="40000"/>
                </a:schemeClr>
              </a:glow>
              <a:outerShdw blurRad="50800" dist="38100" dir="10800000" algn="r" rotWithShape="0">
                <a:prstClr val="black">
                  <a:alpha val="40000"/>
                </a:prstClr>
              </a:outerShdw>
              <a:reflection stA="74000" endPos="0" dir="5400000" sy="-100000" algn="bl" rotWithShape="0"/>
            </a:effectLst>
          </p:spPr>
          <p:txBody>
            <a:bodyPr wrap="square">
              <a:spAutoFit/>
            </a:bodyPr>
            <a:lstStyle/>
            <a:p>
              <a:r>
                <a:rPr lang="en-PH" sz="1600" b="1" dirty="0">
                  <a:solidFill>
                    <a:schemeClr val="bg1">
                      <a:lumMod val="95000"/>
                      <a:lumOff val="5000"/>
                    </a:schemeClr>
                  </a:solidFill>
                  <a:latin typeface="Lucida Handwriting" panose="03010101010101010101" pitchFamily="66" charset="0"/>
                </a:rPr>
                <a:t>One can Live without  Love but not without Water</a:t>
              </a:r>
            </a:p>
          </p:txBody>
        </p:sp>
      </p:grpSp>
      <p:cxnSp>
        <p:nvCxnSpPr>
          <p:cNvPr id="82" name="Straight Connector 81"/>
          <p:cNvCxnSpPr/>
          <p:nvPr/>
        </p:nvCxnSpPr>
        <p:spPr>
          <a:xfrm>
            <a:off x="4827494" y="2316487"/>
            <a:ext cx="0" cy="4429087"/>
          </a:xfrm>
          <a:prstGeom prst="line">
            <a:avLst/>
          </a:prstGeom>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941294" y="3213847"/>
            <a:ext cx="2823882" cy="1754326"/>
          </a:xfrm>
          <a:prstGeom prst="rect">
            <a:avLst/>
          </a:prstGeom>
          <a:noFill/>
        </p:spPr>
        <p:txBody>
          <a:bodyPr wrap="square" rtlCol="0">
            <a:spAutoFit/>
          </a:bodyPr>
          <a:lstStyle/>
          <a:p>
            <a:r>
              <a:rPr lang="en-PH" sz="5400" dirty="0" smtClean="0">
                <a:solidFill>
                  <a:schemeClr val="bg1"/>
                </a:solidFill>
              </a:rPr>
              <a:t>Moving picture</a:t>
            </a:r>
            <a:endParaRPr lang="en-PH" sz="5400" dirty="0">
              <a:solidFill>
                <a:schemeClr val="bg1"/>
              </a:solidFill>
            </a:endParaRPr>
          </a:p>
        </p:txBody>
      </p:sp>
      <p:sp>
        <p:nvSpPr>
          <p:cNvPr id="84" name="Rectangle 83"/>
          <p:cNvSpPr/>
          <p:nvPr/>
        </p:nvSpPr>
        <p:spPr>
          <a:xfrm>
            <a:off x="6856195" y="5725436"/>
            <a:ext cx="1259524" cy="315650"/>
          </a:xfrm>
          <a:prstGeom prst="rect">
            <a:avLst/>
          </a:prstGeom>
          <a:solidFill>
            <a:schemeClr val="accent6">
              <a:lumMod val="5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b="1" dirty="0">
                <a:solidFill>
                  <a:schemeClr val="tx1"/>
                </a:solidFill>
              </a:rPr>
              <a:t>C</a:t>
            </a:r>
            <a:r>
              <a:rPr lang="en-PH" b="1" dirty="0" smtClean="0">
                <a:solidFill>
                  <a:schemeClr val="tx1"/>
                </a:solidFill>
              </a:rPr>
              <a:t>ancel</a:t>
            </a:r>
            <a:endParaRPr lang="en-PH" b="1" dirty="0">
              <a:solidFill>
                <a:schemeClr val="tx1"/>
              </a:solidFill>
            </a:endParaRPr>
          </a:p>
        </p:txBody>
      </p:sp>
      <p:sp>
        <p:nvSpPr>
          <p:cNvPr id="85" name="Rectangle 84">
            <a:hlinkClick r:id="rId5" action="ppaction://hlinksldjump"/>
          </p:cNvPr>
          <p:cNvSpPr/>
          <p:nvPr/>
        </p:nvSpPr>
        <p:spPr>
          <a:xfrm>
            <a:off x="5516926" y="5709347"/>
            <a:ext cx="1205492" cy="330548"/>
          </a:xfrm>
          <a:prstGeom prst="rect">
            <a:avLst/>
          </a:prstGeom>
          <a:solidFill>
            <a:schemeClr val="accent6">
              <a:lumMod val="5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b="1" dirty="0" smtClean="0">
                <a:solidFill>
                  <a:schemeClr val="tx1"/>
                </a:solidFill>
              </a:rPr>
              <a:t>Reset</a:t>
            </a:r>
            <a:endParaRPr lang="en-PH" b="1" dirty="0">
              <a:solidFill>
                <a:schemeClr val="tx1"/>
              </a:solidFill>
            </a:endParaRPr>
          </a:p>
        </p:txBody>
      </p:sp>
      <p:sp>
        <p:nvSpPr>
          <p:cNvPr id="86" name="Rectangle 85"/>
          <p:cNvSpPr/>
          <p:nvPr/>
        </p:nvSpPr>
        <p:spPr>
          <a:xfrm>
            <a:off x="6773823" y="5041344"/>
            <a:ext cx="1308212" cy="513349"/>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600" dirty="0" smtClean="0"/>
              <a:t>80</a:t>
            </a:r>
            <a:endParaRPr lang="en-PH" sz="1600" dirty="0"/>
          </a:p>
        </p:txBody>
      </p:sp>
      <p:sp>
        <p:nvSpPr>
          <p:cNvPr id="87" name="Rectangle 86"/>
          <p:cNvSpPr/>
          <p:nvPr/>
        </p:nvSpPr>
        <p:spPr>
          <a:xfrm>
            <a:off x="5511987" y="3241143"/>
            <a:ext cx="1211052" cy="50540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Prev. Reading:</a:t>
            </a:r>
            <a:endParaRPr lang="en-PH" sz="1400" dirty="0"/>
          </a:p>
        </p:txBody>
      </p:sp>
      <p:sp>
        <p:nvSpPr>
          <p:cNvPr id="88" name="Rectangle 87"/>
          <p:cNvSpPr/>
          <p:nvPr/>
        </p:nvSpPr>
        <p:spPr>
          <a:xfrm>
            <a:off x="5504701" y="3832049"/>
            <a:ext cx="1217717" cy="50628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Pres. Reading</a:t>
            </a:r>
            <a:r>
              <a:rPr lang="en-PH" sz="900" dirty="0" smtClean="0"/>
              <a:t>:</a:t>
            </a:r>
            <a:endParaRPr lang="en-PH" sz="900" dirty="0"/>
          </a:p>
        </p:txBody>
      </p:sp>
      <p:sp>
        <p:nvSpPr>
          <p:cNvPr id="90" name="Rectangle 89"/>
          <p:cNvSpPr/>
          <p:nvPr/>
        </p:nvSpPr>
        <p:spPr>
          <a:xfrm>
            <a:off x="8568390" y="3822899"/>
            <a:ext cx="1657136" cy="466466"/>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Residential: </a:t>
            </a:r>
            <a:endParaRPr lang="en-PH" sz="1400" dirty="0"/>
          </a:p>
        </p:txBody>
      </p:sp>
      <p:sp>
        <p:nvSpPr>
          <p:cNvPr id="91" name="Rectangle 90"/>
          <p:cNvSpPr/>
          <p:nvPr/>
        </p:nvSpPr>
        <p:spPr>
          <a:xfrm>
            <a:off x="6798728" y="3796735"/>
            <a:ext cx="1267051" cy="534049"/>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1150 </a:t>
            </a:r>
            <a:endParaRPr lang="en-PH" sz="1400" dirty="0"/>
          </a:p>
        </p:txBody>
      </p:sp>
      <p:sp>
        <p:nvSpPr>
          <p:cNvPr id="92" name="Rectangle 91"/>
          <p:cNvSpPr/>
          <p:nvPr/>
        </p:nvSpPr>
        <p:spPr>
          <a:xfrm>
            <a:off x="6826609" y="4426949"/>
            <a:ext cx="1266763" cy="504781"/>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10</a:t>
            </a:r>
            <a:endParaRPr lang="en-PH" sz="1400" dirty="0"/>
          </a:p>
        </p:txBody>
      </p:sp>
      <p:sp>
        <p:nvSpPr>
          <p:cNvPr id="93" name="Rectangle 92"/>
          <p:cNvSpPr/>
          <p:nvPr/>
        </p:nvSpPr>
        <p:spPr>
          <a:xfrm>
            <a:off x="6789802" y="3241143"/>
            <a:ext cx="1276254" cy="501533"/>
          </a:xfrm>
          <a:prstGeom prst="rect">
            <a:avLst/>
          </a:prstGeom>
          <a:scene3d>
            <a:camera prst="orthographicFront"/>
            <a:lightRig rig="threePt" dir="t"/>
          </a:scene3d>
          <a:sp3d>
            <a:bevelT prst="slope"/>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1140</a:t>
            </a:r>
            <a:endParaRPr lang="en-PH" sz="1400" dirty="0"/>
          </a:p>
        </p:txBody>
      </p:sp>
      <p:sp>
        <p:nvSpPr>
          <p:cNvPr id="94" name="Rectangle 93"/>
          <p:cNvSpPr/>
          <p:nvPr/>
        </p:nvSpPr>
        <p:spPr>
          <a:xfrm>
            <a:off x="5455655" y="5023607"/>
            <a:ext cx="1266763" cy="51433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b="1" dirty="0" smtClean="0"/>
              <a:t>Total Bill:</a:t>
            </a:r>
            <a:endParaRPr lang="en-PH" b="1" dirty="0"/>
          </a:p>
        </p:txBody>
      </p:sp>
      <p:sp>
        <p:nvSpPr>
          <p:cNvPr id="95" name="Rectangle 94"/>
          <p:cNvSpPr/>
          <p:nvPr/>
        </p:nvSpPr>
        <p:spPr>
          <a:xfrm>
            <a:off x="10398803" y="4471318"/>
            <a:ext cx="752530" cy="4198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2</a:t>
            </a:r>
            <a:r>
              <a:rPr lang="en-PH" sz="1400" dirty="0" smtClean="0"/>
              <a:t>0 </a:t>
            </a:r>
            <a:endParaRPr lang="en-PH" sz="1400" dirty="0"/>
          </a:p>
        </p:txBody>
      </p:sp>
      <p:sp>
        <p:nvSpPr>
          <p:cNvPr id="96" name="Rectangle 95"/>
          <p:cNvSpPr/>
          <p:nvPr/>
        </p:nvSpPr>
        <p:spPr>
          <a:xfrm>
            <a:off x="10384734" y="3844240"/>
            <a:ext cx="770892" cy="42378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1</a:t>
            </a:r>
            <a:r>
              <a:rPr lang="en-PH" sz="1400" dirty="0" smtClean="0"/>
              <a:t>0</a:t>
            </a:r>
            <a:endParaRPr lang="en-PH" sz="1400" dirty="0"/>
          </a:p>
        </p:txBody>
      </p:sp>
      <p:sp>
        <p:nvSpPr>
          <p:cNvPr id="97" name="Rectangle 96"/>
          <p:cNvSpPr/>
          <p:nvPr/>
        </p:nvSpPr>
        <p:spPr>
          <a:xfrm>
            <a:off x="10384734" y="3116954"/>
            <a:ext cx="752530" cy="47707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a:t>8</a:t>
            </a:r>
            <a:r>
              <a:rPr lang="en-PH" sz="1400" dirty="0" smtClean="0"/>
              <a:t> </a:t>
            </a:r>
            <a:endParaRPr lang="en-PH" sz="1400" dirty="0"/>
          </a:p>
        </p:txBody>
      </p:sp>
      <p:sp>
        <p:nvSpPr>
          <p:cNvPr id="98" name="Rectangle 97"/>
          <p:cNvSpPr/>
          <p:nvPr/>
        </p:nvSpPr>
        <p:spPr>
          <a:xfrm>
            <a:off x="10412836" y="5125014"/>
            <a:ext cx="714687" cy="44631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40</a:t>
            </a:r>
            <a:endParaRPr lang="en-PH" sz="1400" dirty="0"/>
          </a:p>
        </p:txBody>
      </p:sp>
      <p:sp>
        <p:nvSpPr>
          <p:cNvPr id="99" name="Rectangle 98"/>
          <p:cNvSpPr/>
          <p:nvPr/>
        </p:nvSpPr>
        <p:spPr>
          <a:xfrm>
            <a:off x="8568389" y="5149045"/>
            <a:ext cx="1684702" cy="420825"/>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Industrial: </a:t>
            </a:r>
            <a:endParaRPr lang="en-PH" sz="1400" dirty="0"/>
          </a:p>
        </p:txBody>
      </p:sp>
      <p:sp>
        <p:nvSpPr>
          <p:cNvPr id="101" name="Rectangle 100"/>
          <p:cNvSpPr/>
          <p:nvPr/>
        </p:nvSpPr>
        <p:spPr>
          <a:xfrm>
            <a:off x="8581888" y="4481681"/>
            <a:ext cx="1671203" cy="475048"/>
          </a:xfrm>
          <a:prstGeom prst="rect">
            <a:avLst/>
          </a:prstGeom>
          <a:solidFill>
            <a:schemeClr val="tx2">
              <a:lumMod val="75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Commercial:</a:t>
            </a:r>
            <a:endParaRPr lang="en-PH" sz="1400" dirty="0"/>
          </a:p>
        </p:txBody>
      </p:sp>
      <p:sp>
        <p:nvSpPr>
          <p:cNvPr id="102" name="Rectangle 101"/>
          <p:cNvSpPr/>
          <p:nvPr/>
        </p:nvSpPr>
        <p:spPr>
          <a:xfrm>
            <a:off x="8568389" y="3137996"/>
            <a:ext cx="1671204" cy="500738"/>
          </a:xfrm>
          <a:prstGeom prst="rect">
            <a:avLst/>
          </a:prstGeom>
          <a:solidFill>
            <a:schemeClr val="bg2">
              <a:lumMod val="60000"/>
              <a:lumOff val="40000"/>
            </a:schemeClr>
          </a:solidFill>
          <a:scene3d>
            <a:camera prst="orthographicFront"/>
            <a:lightRig rig="threePt" dir="t"/>
          </a:scene3d>
          <a:sp3d>
            <a:bevelT/>
          </a:sp3d>
        </p:spPr>
        <p:style>
          <a:lnRef idx="1">
            <a:schemeClr val="dk1"/>
          </a:lnRef>
          <a:fillRef idx="2">
            <a:schemeClr val="dk1"/>
          </a:fillRef>
          <a:effectRef idx="1">
            <a:schemeClr val="dk1"/>
          </a:effectRef>
          <a:fontRef idx="minor">
            <a:schemeClr val="dk1"/>
          </a:fontRef>
        </p:style>
        <p:txBody>
          <a:bodyPr rtlCol="0" anchor="ctr"/>
          <a:lstStyle/>
          <a:p>
            <a:pPr algn="ctr"/>
            <a:r>
              <a:rPr lang="en-PH" sz="1400" dirty="0" smtClean="0"/>
              <a:t>Semi-Residential: </a:t>
            </a:r>
            <a:endParaRPr lang="en-PH" sz="1400" dirty="0"/>
          </a:p>
        </p:txBody>
      </p:sp>
      <p:sp>
        <p:nvSpPr>
          <p:cNvPr id="38" name="TextBox 37"/>
          <p:cNvSpPr txBox="1"/>
          <p:nvPr/>
        </p:nvSpPr>
        <p:spPr>
          <a:xfrm>
            <a:off x="4883370" y="2316487"/>
            <a:ext cx="3400018" cy="523220"/>
          </a:xfrm>
          <a:prstGeom prst="rect">
            <a:avLst/>
          </a:prstGeom>
          <a:noFill/>
        </p:spPr>
        <p:txBody>
          <a:bodyPr wrap="square" rtlCol="0">
            <a:spAutoFit/>
          </a:bodyPr>
          <a:lstStyle/>
          <a:p>
            <a:r>
              <a:rPr lang="en-PH" sz="2800" i="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Billing Calculator</a:t>
            </a:r>
            <a:endParaRPr lang="en-PH" sz="28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9" name="Rectangle 38"/>
          <p:cNvSpPr/>
          <p:nvPr/>
        </p:nvSpPr>
        <p:spPr>
          <a:xfrm>
            <a:off x="8957319" y="2429031"/>
            <a:ext cx="2063199" cy="57179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PH" sz="1400" b="1" i="1" dirty="0" smtClean="0"/>
              <a:t>Click first Category Box </a:t>
            </a:r>
            <a:endParaRPr lang="en-PH" sz="1400" b="1" i="1" dirty="0"/>
          </a:p>
        </p:txBody>
      </p:sp>
      <p:sp>
        <p:nvSpPr>
          <p:cNvPr id="40" name="Rectangle 39"/>
          <p:cNvSpPr/>
          <p:nvPr/>
        </p:nvSpPr>
        <p:spPr>
          <a:xfrm>
            <a:off x="141425" y="1842520"/>
            <a:ext cx="5882858" cy="44438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1" name="Rectangle 40">
            <a:hlinkClick r:id="rId6" action="ppaction://hlinksldjump"/>
          </p:cNvPr>
          <p:cNvSpPr/>
          <p:nvPr/>
        </p:nvSpPr>
        <p:spPr>
          <a:xfrm>
            <a:off x="4755684" y="1875765"/>
            <a:ext cx="1170783"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About us</a:t>
            </a:r>
            <a:endParaRPr lang="en-PH" dirty="0">
              <a:solidFill>
                <a:schemeClr val="bg1"/>
              </a:solidFill>
            </a:endParaRPr>
          </a:p>
        </p:txBody>
      </p:sp>
      <p:grpSp>
        <p:nvGrpSpPr>
          <p:cNvPr id="42" name="Group 41"/>
          <p:cNvGrpSpPr/>
          <p:nvPr/>
        </p:nvGrpSpPr>
        <p:grpSpPr>
          <a:xfrm>
            <a:off x="154871" y="1872105"/>
            <a:ext cx="1255757" cy="382009"/>
            <a:chOff x="141424" y="1842828"/>
            <a:chExt cx="1255757" cy="382009"/>
          </a:xfrm>
        </p:grpSpPr>
        <p:sp>
          <p:nvSpPr>
            <p:cNvPr id="43" name="Rectangle 42"/>
            <p:cNvSpPr/>
            <p:nvPr/>
          </p:nvSpPr>
          <p:spPr>
            <a:xfrm>
              <a:off x="141424" y="1846488"/>
              <a:ext cx="1255757"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4" name="TextBox 43">
              <a:hlinkClick r:id="rId7" action="ppaction://hlinksldjump"/>
            </p:cNvPr>
            <p:cNvSpPr txBox="1"/>
            <p:nvPr/>
          </p:nvSpPr>
          <p:spPr>
            <a:xfrm>
              <a:off x="301400" y="1842828"/>
              <a:ext cx="881942" cy="369332"/>
            </a:xfrm>
            <a:prstGeom prst="rect">
              <a:avLst/>
            </a:prstGeom>
            <a:noFill/>
          </p:spPr>
          <p:txBody>
            <a:bodyPr wrap="square" rtlCol="0">
              <a:spAutoFit/>
            </a:bodyPr>
            <a:lstStyle/>
            <a:p>
              <a:r>
                <a:rPr lang="en-PH" dirty="0" smtClean="0">
                  <a:solidFill>
                    <a:schemeClr val="bg1"/>
                  </a:solidFill>
                </a:rPr>
                <a:t>Home</a:t>
              </a:r>
              <a:endParaRPr lang="en-PH" dirty="0">
                <a:solidFill>
                  <a:schemeClr val="bg1"/>
                </a:solidFill>
              </a:endParaRPr>
            </a:p>
          </p:txBody>
        </p:sp>
      </p:grpSp>
      <p:grpSp>
        <p:nvGrpSpPr>
          <p:cNvPr id="45" name="Group 44"/>
          <p:cNvGrpSpPr/>
          <p:nvPr/>
        </p:nvGrpSpPr>
        <p:grpSpPr>
          <a:xfrm>
            <a:off x="3582014" y="1875765"/>
            <a:ext cx="1097876" cy="378349"/>
            <a:chOff x="7642943" y="1846488"/>
            <a:chExt cx="1097876" cy="378349"/>
          </a:xfrm>
        </p:grpSpPr>
        <p:sp>
          <p:nvSpPr>
            <p:cNvPr id="46" name="Rectangle 45"/>
            <p:cNvSpPr/>
            <p:nvPr/>
          </p:nvSpPr>
          <p:spPr>
            <a:xfrm>
              <a:off x="7642943" y="1846488"/>
              <a:ext cx="1097876"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7" name="TextBox 46">
              <a:hlinkClick r:id="rId8" action="ppaction://hlinksldjump"/>
            </p:cNvPr>
            <p:cNvSpPr txBox="1"/>
            <p:nvPr/>
          </p:nvSpPr>
          <p:spPr>
            <a:xfrm>
              <a:off x="7732254" y="1846488"/>
              <a:ext cx="900072" cy="369332"/>
            </a:xfrm>
            <a:prstGeom prst="rect">
              <a:avLst/>
            </a:prstGeom>
            <a:noFill/>
          </p:spPr>
          <p:txBody>
            <a:bodyPr wrap="square" rtlCol="0">
              <a:spAutoFit/>
            </a:bodyPr>
            <a:lstStyle/>
            <a:p>
              <a:r>
                <a:rPr lang="en-PH" dirty="0" smtClean="0">
                  <a:solidFill>
                    <a:schemeClr val="bg1"/>
                  </a:solidFill>
                </a:rPr>
                <a:t>History</a:t>
              </a:r>
              <a:endParaRPr lang="en-PH" dirty="0">
                <a:solidFill>
                  <a:schemeClr val="bg1"/>
                </a:solidFill>
              </a:endParaRPr>
            </a:p>
          </p:txBody>
        </p:sp>
      </p:grpSp>
      <p:sp>
        <p:nvSpPr>
          <p:cNvPr id="48" name="Rectangle 47">
            <a:hlinkClick r:id="rId5" action="ppaction://hlinksldjump"/>
          </p:cNvPr>
          <p:cNvSpPr/>
          <p:nvPr/>
        </p:nvSpPr>
        <p:spPr>
          <a:xfrm>
            <a:off x="1476474" y="1872105"/>
            <a:ext cx="2039617" cy="38790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Billing Calculator</a:t>
            </a:r>
            <a:endParaRPr lang="en-PH" dirty="0">
              <a:solidFill>
                <a:schemeClr val="bg1"/>
              </a:solidFill>
            </a:endParaRPr>
          </a:p>
        </p:txBody>
      </p:sp>
      <p:pic>
        <p:nvPicPr>
          <p:cNvPr id="49" name="Picture 48" descr="account-512.png"/>
          <p:cNvPicPr>
            <a:picLocks noChangeAspect="1"/>
          </p:cNvPicPr>
          <p:nvPr/>
        </p:nvPicPr>
        <p:blipFill>
          <a:blip r:embed="rId9" cstate="print"/>
          <a:stretch>
            <a:fillRect/>
          </a:stretch>
        </p:blipFill>
        <p:spPr>
          <a:xfrm flipH="1">
            <a:off x="10125322" y="1878095"/>
            <a:ext cx="363649" cy="178681"/>
          </a:xfrm>
          <a:prstGeom prst="rect">
            <a:avLst/>
          </a:prstGeom>
          <a:solidFill>
            <a:schemeClr val="tx1"/>
          </a:solidFill>
        </p:spPr>
      </p:pic>
      <p:sp>
        <p:nvSpPr>
          <p:cNvPr id="50" name="TextBox 49"/>
          <p:cNvSpPr txBox="1"/>
          <p:nvPr/>
        </p:nvSpPr>
        <p:spPr>
          <a:xfrm>
            <a:off x="10443524" y="1808337"/>
            <a:ext cx="1808197" cy="307777"/>
          </a:xfrm>
          <a:prstGeom prst="rect">
            <a:avLst/>
          </a:prstGeom>
          <a:noFill/>
        </p:spPr>
        <p:txBody>
          <a:bodyPr wrap="square" rtlCol="0">
            <a:spAutoFit/>
          </a:bodyPr>
          <a:lstStyle/>
          <a:p>
            <a:r>
              <a:rPr lang="en-PH" sz="1400" dirty="0" smtClean="0">
                <a:solidFill>
                  <a:schemeClr val="bg1"/>
                </a:solidFill>
              </a:rPr>
              <a:t>Welcome Visitor !</a:t>
            </a:r>
            <a:endParaRPr lang="en-PH" sz="1400" dirty="0">
              <a:solidFill>
                <a:schemeClr val="bg1"/>
              </a:solidFill>
            </a:endParaRPr>
          </a:p>
        </p:txBody>
      </p:sp>
    </p:spTree>
    <p:extLst>
      <p:ext uri="{BB962C8B-B14F-4D97-AF65-F5344CB8AC3E}">
        <p14:creationId xmlns:p14="http://schemas.microsoft.com/office/powerpoint/2010/main" val="30868861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val 58"/>
          <p:cNvSpPr/>
          <p:nvPr/>
        </p:nvSpPr>
        <p:spPr>
          <a:xfrm>
            <a:off x="5401815" y="2902357"/>
            <a:ext cx="6635286" cy="365851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ngle 15"/>
          <p:cNvSpPr/>
          <p:nvPr/>
        </p:nvSpPr>
        <p:spPr>
          <a:xfrm>
            <a:off x="154872" y="2316487"/>
            <a:ext cx="11882230" cy="44290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PH" sz="4000" dirty="0" smtClean="0"/>
              <a:t>    </a:t>
            </a:r>
            <a:endParaRPr lang="en-PH" sz="4000" dirty="0"/>
          </a:p>
        </p:txBody>
      </p:sp>
      <p:sp>
        <p:nvSpPr>
          <p:cNvPr id="10" name="Rectangle 9"/>
          <p:cNvSpPr/>
          <p:nvPr/>
        </p:nvSpPr>
        <p:spPr>
          <a:xfrm>
            <a:off x="148143" y="104931"/>
            <a:ext cx="11888959" cy="664064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7" name="TextBox 56"/>
          <p:cNvSpPr txBox="1"/>
          <p:nvPr/>
        </p:nvSpPr>
        <p:spPr>
          <a:xfrm>
            <a:off x="4883370" y="2997261"/>
            <a:ext cx="7097856" cy="3693319"/>
          </a:xfrm>
          <a:prstGeom prst="rect">
            <a:avLst/>
          </a:prstGeom>
          <a:noFill/>
          <a:ln>
            <a:solidFill>
              <a:schemeClr val="bg1">
                <a:lumMod val="95000"/>
                <a:lumOff val="5000"/>
              </a:schemeClr>
            </a:solidFill>
          </a:ln>
        </p:spPr>
        <p:txBody>
          <a:bodyPr wrap="square" rtlCol="0">
            <a:spAutoFit/>
          </a:bodyPr>
          <a:lstStyle/>
          <a:p>
            <a:r>
              <a:rPr lang="en-PH" dirty="0" smtClean="0">
                <a:solidFill>
                  <a:sysClr val="windowText" lastClr="000000"/>
                </a:solidFill>
              </a:rPr>
              <a:t>The people of the barangay traced it’s origin of the term “Lantungan”. Back in year , the place was still forested  and few people reside the area. It was still considered as a public land. During that year the government release the </a:t>
            </a:r>
            <a:r>
              <a:rPr lang="en-PH" dirty="0">
                <a:solidFill>
                  <a:sysClr val="windowText" lastClr="000000"/>
                </a:solidFill>
              </a:rPr>
              <a:t>a</a:t>
            </a:r>
            <a:r>
              <a:rPr lang="en-PH" dirty="0" smtClean="0">
                <a:solidFill>
                  <a:sysClr val="windowText" lastClr="000000"/>
                </a:solidFill>
              </a:rPr>
              <a:t>rea to the people for ownership. In the bureau of land trusted Mr. Anacito Romanillos to survey the area. The area to be surveyed with limited and he cannot may further nor more backward. So, he turned “Lantunes” meaning it’s the sea when it is already peak of high tide the water cannot moved forward nor backward and the Cebuana turned as “Lantung” and later on the place was name “Lantungan”. This name nobody  air argue because those are still living individuals to testify the volidity  of the name Lantungan. </a:t>
            </a:r>
            <a:endParaRPr lang="en-PH" dirty="0">
              <a:solidFill>
                <a:sysClr val="windowText" lastClr="000000"/>
              </a:solidFill>
            </a:endParaRPr>
          </a:p>
        </p:txBody>
      </p:sp>
      <p:grpSp>
        <p:nvGrpSpPr>
          <p:cNvPr id="24" name="Group 23"/>
          <p:cNvGrpSpPr/>
          <p:nvPr/>
        </p:nvGrpSpPr>
        <p:grpSpPr>
          <a:xfrm>
            <a:off x="0" y="-109586"/>
            <a:ext cx="12182504" cy="1943245"/>
            <a:chOff x="9496" y="-84151"/>
            <a:chExt cx="12182504" cy="1943245"/>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 y="660"/>
              <a:ext cx="12182504" cy="1858434"/>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0" y="124826"/>
              <a:ext cx="1908105" cy="1639603"/>
            </a:xfrm>
            <a:prstGeom prst="rect">
              <a:avLst/>
            </a:prstGeom>
          </p:spPr>
        </p:pic>
        <p:sp>
          <p:nvSpPr>
            <p:cNvPr id="31" name="Rectangle 30"/>
            <p:cNvSpPr/>
            <p:nvPr/>
          </p:nvSpPr>
          <p:spPr>
            <a:xfrm>
              <a:off x="1726648" y="-84151"/>
              <a:ext cx="9661714" cy="1446550"/>
            </a:xfrm>
            <a:prstGeom prst="rect">
              <a:avLst/>
            </a:prstGeom>
            <a:noFill/>
            <a:ln>
              <a:noFill/>
            </a:ln>
            <a:scene3d>
              <a:camera prst="perspectiveRelaxedModerately"/>
              <a:lightRig rig="threePt" dir="t"/>
            </a:scene3d>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Lantungan </a:t>
              </a:r>
              <a:r>
                <a:rPr lang="en-US" sz="4400" b="1"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Online Water</a:t>
              </a:r>
              <a:r>
                <a:rPr lang="en-US" sz="4400" b="1"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 </a:t>
              </a:r>
              <a:r>
                <a:rPr kumimoji="0" lang="en-US" sz="4400" b="1" i="0" u="none" strike="noStrike" kern="1200" cap="none" spc="0" normalizeH="0" baseline="0"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rPr>
                <a:t>Billing System</a:t>
              </a:r>
              <a:endParaRPr kumimoji="0" lang="en-US" sz="4400" b="1" i="0" u="none" strike="noStrike" kern="1200" cap="none" spc="0" normalizeH="0" baseline="0" noProof="0"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endParaRPr>
            </a:p>
          </p:txBody>
        </p:sp>
        <p:sp>
          <p:nvSpPr>
            <p:cNvPr id="32" name="Rectangle 31"/>
            <p:cNvSpPr/>
            <p:nvPr/>
          </p:nvSpPr>
          <p:spPr>
            <a:xfrm>
              <a:off x="3940018" y="1410090"/>
              <a:ext cx="5904339" cy="338554"/>
            </a:xfrm>
            <a:prstGeom prst="rect">
              <a:avLst/>
            </a:prstGeom>
            <a:solidFill>
              <a:schemeClr val="tx1"/>
            </a:solidFill>
            <a:effectLst>
              <a:glow rad="139700">
                <a:schemeClr val="accent3">
                  <a:satMod val="175000"/>
                  <a:alpha val="40000"/>
                </a:schemeClr>
              </a:glow>
              <a:outerShdw blurRad="50800" dist="38100" dir="10800000" algn="r" rotWithShape="0">
                <a:prstClr val="black">
                  <a:alpha val="40000"/>
                </a:prstClr>
              </a:outerShdw>
              <a:reflection stA="74000" endPos="0" dir="5400000" sy="-100000" algn="bl" rotWithShape="0"/>
            </a:effectLst>
          </p:spPr>
          <p:txBody>
            <a:bodyPr wrap="square">
              <a:spAutoFit/>
            </a:bodyPr>
            <a:lstStyle/>
            <a:p>
              <a:r>
                <a:rPr lang="en-PH" sz="1600" b="1" dirty="0">
                  <a:solidFill>
                    <a:schemeClr val="bg1">
                      <a:lumMod val="95000"/>
                      <a:lumOff val="5000"/>
                    </a:schemeClr>
                  </a:solidFill>
                  <a:latin typeface="Lucida Handwriting" panose="03010101010101010101" pitchFamily="66" charset="0"/>
                </a:rPr>
                <a:t>One can Live without  Love but not without Water</a:t>
              </a:r>
            </a:p>
          </p:txBody>
        </p:sp>
      </p:grpSp>
      <p:cxnSp>
        <p:nvCxnSpPr>
          <p:cNvPr id="4" name="Straight Connector 3"/>
          <p:cNvCxnSpPr/>
          <p:nvPr/>
        </p:nvCxnSpPr>
        <p:spPr>
          <a:xfrm>
            <a:off x="4827494" y="2316487"/>
            <a:ext cx="0" cy="4429087"/>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941294" y="3213847"/>
            <a:ext cx="2823882" cy="1754326"/>
          </a:xfrm>
          <a:prstGeom prst="rect">
            <a:avLst/>
          </a:prstGeom>
          <a:noFill/>
        </p:spPr>
        <p:txBody>
          <a:bodyPr wrap="square" rtlCol="0">
            <a:spAutoFit/>
          </a:bodyPr>
          <a:lstStyle/>
          <a:p>
            <a:r>
              <a:rPr lang="en-PH" sz="5400" dirty="0" smtClean="0">
                <a:solidFill>
                  <a:schemeClr val="bg1"/>
                </a:solidFill>
              </a:rPr>
              <a:t>Moving picture</a:t>
            </a:r>
            <a:endParaRPr lang="en-PH" sz="5400" dirty="0">
              <a:solidFill>
                <a:schemeClr val="bg1"/>
              </a:solidFill>
            </a:endParaRPr>
          </a:p>
        </p:txBody>
      </p:sp>
      <p:sp>
        <p:nvSpPr>
          <p:cNvPr id="13" name="TextBox 12"/>
          <p:cNvSpPr txBox="1"/>
          <p:nvPr/>
        </p:nvSpPr>
        <p:spPr>
          <a:xfrm>
            <a:off x="4883370" y="2316487"/>
            <a:ext cx="2122548" cy="523220"/>
          </a:xfrm>
          <a:prstGeom prst="rect">
            <a:avLst/>
          </a:prstGeom>
          <a:noFill/>
        </p:spPr>
        <p:txBody>
          <a:bodyPr wrap="square" rtlCol="0">
            <a:spAutoFit/>
          </a:bodyPr>
          <a:lstStyle/>
          <a:p>
            <a:r>
              <a:rPr lang="en-PH" sz="2800" i="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History</a:t>
            </a:r>
            <a:endParaRPr lang="en-PH" sz="28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4" name="Rectangle 43"/>
          <p:cNvSpPr/>
          <p:nvPr/>
        </p:nvSpPr>
        <p:spPr>
          <a:xfrm>
            <a:off x="141425" y="1842520"/>
            <a:ext cx="5882858" cy="44438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5" name="Rectangle 44">
            <a:hlinkClick r:id="rId5" action="ppaction://hlinksldjump"/>
          </p:cNvPr>
          <p:cNvSpPr/>
          <p:nvPr/>
        </p:nvSpPr>
        <p:spPr>
          <a:xfrm>
            <a:off x="4755684" y="1875765"/>
            <a:ext cx="1170783"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About us</a:t>
            </a:r>
            <a:endParaRPr lang="en-PH" dirty="0">
              <a:solidFill>
                <a:schemeClr val="bg1"/>
              </a:solidFill>
            </a:endParaRPr>
          </a:p>
        </p:txBody>
      </p:sp>
      <p:grpSp>
        <p:nvGrpSpPr>
          <p:cNvPr id="51" name="Group 50"/>
          <p:cNvGrpSpPr/>
          <p:nvPr/>
        </p:nvGrpSpPr>
        <p:grpSpPr>
          <a:xfrm>
            <a:off x="154871" y="1872105"/>
            <a:ext cx="1255757" cy="382009"/>
            <a:chOff x="141424" y="1842828"/>
            <a:chExt cx="1255757" cy="382009"/>
          </a:xfrm>
        </p:grpSpPr>
        <p:sp>
          <p:nvSpPr>
            <p:cNvPr id="52" name="Rectangle 51"/>
            <p:cNvSpPr/>
            <p:nvPr/>
          </p:nvSpPr>
          <p:spPr>
            <a:xfrm>
              <a:off x="141424" y="1846488"/>
              <a:ext cx="1255757"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3" name="TextBox 52">
              <a:hlinkClick r:id="rId6" action="ppaction://hlinksldjump"/>
            </p:cNvPr>
            <p:cNvSpPr txBox="1"/>
            <p:nvPr/>
          </p:nvSpPr>
          <p:spPr>
            <a:xfrm>
              <a:off x="301400" y="1842828"/>
              <a:ext cx="881942" cy="369332"/>
            </a:xfrm>
            <a:prstGeom prst="rect">
              <a:avLst/>
            </a:prstGeom>
            <a:noFill/>
          </p:spPr>
          <p:txBody>
            <a:bodyPr wrap="square" rtlCol="0">
              <a:spAutoFit/>
            </a:bodyPr>
            <a:lstStyle/>
            <a:p>
              <a:r>
                <a:rPr lang="en-PH" dirty="0" smtClean="0">
                  <a:solidFill>
                    <a:schemeClr val="bg1"/>
                  </a:solidFill>
                </a:rPr>
                <a:t>Home</a:t>
              </a:r>
              <a:endParaRPr lang="en-PH" dirty="0">
                <a:solidFill>
                  <a:schemeClr val="bg1"/>
                </a:solidFill>
              </a:endParaRPr>
            </a:p>
          </p:txBody>
        </p:sp>
      </p:grpSp>
      <p:grpSp>
        <p:nvGrpSpPr>
          <p:cNvPr id="58" name="Group 57"/>
          <p:cNvGrpSpPr/>
          <p:nvPr/>
        </p:nvGrpSpPr>
        <p:grpSpPr>
          <a:xfrm>
            <a:off x="3582014" y="1875765"/>
            <a:ext cx="1097876" cy="378349"/>
            <a:chOff x="7642943" y="1846488"/>
            <a:chExt cx="1097876" cy="378349"/>
          </a:xfrm>
        </p:grpSpPr>
        <p:sp>
          <p:nvSpPr>
            <p:cNvPr id="60" name="Rectangle 59"/>
            <p:cNvSpPr/>
            <p:nvPr/>
          </p:nvSpPr>
          <p:spPr>
            <a:xfrm>
              <a:off x="7642943" y="1846488"/>
              <a:ext cx="1097876"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1" name="TextBox 60">
              <a:hlinkClick r:id="rId7" action="ppaction://hlinksldjump"/>
            </p:cNvPr>
            <p:cNvSpPr txBox="1"/>
            <p:nvPr/>
          </p:nvSpPr>
          <p:spPr>
            <a:xfrm>
              <a:off x="7732254" y="1846488"/>
              <a:ext cx="900072" cy="369332"/>
            </a:xfrm>
            <a:prstGeom prst="rect">
              <a:avLst/>
            </a:prstGeom>
            <a:noFill/>
          </p:spPr>
          <p:txBody>
            <a:bodyPr wrap="square" rtlCol="0">
              <a:spAutoFit/>
            </a:bodyPr>
            <a:lstStyle/>
            <a:p>
              <a:r>
                <a:rPr lang="en-PH" dirty="0" smtClean="0">
                  <a:solidFill>
                    <a:schemeClr val="bg1"/>
                  </a:solidFill>
                </a:rPr>
                <a:t>History</a:t>
              </a:r>
              <a:endParaRPr lang="en-PH" dirty="0">
                <a:solidFill>
                  <a:schemeClr val="bg1"/>
                </a:solidFill>
              </a:endParaRPr>
            </a:p>
          </p:txBody>
        </p:sp>
      </p:grpSp>
      <p:sp>
        <p:nvSpPr>
          <p:cNvPr id="62" name="Rectangle 61">
            <a:hlinkClick r:id="rId8" action="ppaction://hlinksldjump"/>
          </p:cNvPr>
          <p:cNvSpPr/>
          <p:nvPr/>
        </p:nvSpPr>
        <p:spPr>
          <a:xfrm>
            <a:off x="1476474" y="1872105"/>
            <a:ext cx="2039617" cy="38790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Billing Calculator</a:t>
            </a:r>
            <a:endParaRPr lang="en-PH" dirty="0">
              <a:solidFill>
                <a:schemeClr val="bg1"/>
              </a:solidFill>
            </a:endParaRPr>
          </a:p>
        </p:txBody>
      </p:sp>
      <p:pic>
        <p:nvPicPr>
          <p:cNvPr id="23" name="Picture 22" descr="account-512.png"/>
          <p:cNvPicPr>
            <a:picLocks noChangeAspect="1"/>
          </p:cNvPicPr>
          <p:nvPr/>
        </p:nvPicPr>
        <p:blipFill>
          <a:blip r:embed="rId9" cstate="print"/>
          <a:stretch>
            <a:fillRect/>
          </a:stretch>
        </p:blipFill>
        <p:spPr>
          <a:xfrm flipH="1">
            <a:off x="10125322" y="1878095"/>
            <a:ext cx="363649" cy="178681"/>
          </a:xfrm>
          <a:prstGeom prst="rect">
            <a:avLst/>
          </a:prstGeom>
          <a:solidFill>
            <a:schemeClr val="tx1"/>
          </a:solidFill>
        </p:spPr>
      </p:pic>
      <p:sp>
        <p:nvSpPr>
          <p:cNvPr id="25" name="TextBox 24"/>
          <p:cNvSpPr txBox="1"/>
          <p:nvPr/>
        </p:nvSpPr>
        <p:spPr>
          <a:xfrm>
            <a:off x="10443524" y="1808337"/>
            <a:ext cx="1808197" cy="307777"/>
          </a:xfrm>
          <a:prstGeom prst="rect">
            <a:avLst/>
          </a:prstGeom>
          <a:noFill/>
        </p:spPr>
        <p:txBody>
          <a:bodyPr wrap="square" rtlCol="0">
            <a:spAutoFit/>
          </a:bodyPr>
          <a:lstStyle/>
          <a:p>
            <a:r>
              <a:rPr lang="en-PH" sz="1400" dirty="0" smtClean="0">
                <a:solidFill>
                  <a:schemeClr val="bg1"/>
                </a:solidFill>
              </a:rPr>
              <a:t>Welcome Visitor !</a:t>
            </a:r>
            <a:endParaRPr lang="en-PH" sz="1400" dirty="0">
              <a:solidFill>
                <a:schemeClr val="bg1"/>
              </a:solidFill>
            </a:endParaRPr>
          </a:p>
        </p:txBody>
      </p:sp>
    </p:spTree>
    <p:extLst>
      <p:ext uri="{BB962C8B-B14F-4D97-AF65-F5344CB8AC3E}">
        <p14:creationId xmlns:p14="http://schemas.microsoft.com/office/powerpoint/2010/main" val="35215731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val 58"/>
          <p:cNvSpPr/>
          <p:nvPr/>
        </p:nvSpPr>
        <p:spPr>
          <a:xfrm>
            <a:off x="5401815" y="2902357"/>
            <a:ext cx="6635286" cy="365851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Rectangle 15"/>
          <p:cNvSpPr/>
          <p:nvPr/>
        </p:nvSpPr>
        <p:spPr>
          <a:xfrm>
            <a:off x="154872" y="2316487"/>
            <a:ext cx="11882230" cy="44290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PH" sz="4000" dirty="0" smtClean="0"/>
              <a:t>    </a:t>
            </a:r>
            <a:endParaRPr lang="en-PH" sz="4000" dirty="0"/>
          </a:p>
        </p:txBody>
      </p:sp>
      <p:sp>
        <p:nvSpPr>
          <p:cNvPr id="10" name="Rectangle 9"/>
          <p:cNvSpPr/>
          <p:nvPr/>
        </p:nvSpPr>
        <p:spPr>
          <a:xfrm>
            <a:off x="148143" y="104931"/>
            <a:ext cx="11888959" cy="664064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entury Gothic"/>
              <a:ea typeface="+mn-ea"/>
              <a:cs typeface="+mn-cs"/>
            </a:endParaRPr>
          </a:p>
        </p:txBody>
      </p:sp>
      <p:grpSp>
        <p:nvGrpSpPr>
          <p:cNvPr id="24" name="Group 23"/>
          <p:cNvGrpSpPr/>
          <p:nvPr/>
        </p:nvGrpSpPr>
        <p:grpSpPr>
          <a:xfrm>
            <a:off x="0" y="-109586"/>
            <a:ext cx="12182504" cy="1943245"/>
            <a:chOff x="9496" y="-84151"/>
            <a:chExt cx="12182504" cy="1943245"/>
          </a:xfrm>
        </p:grpSpPr>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 y="660"/>
              <a:ext cx="12182504" cy="1858434"/>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0" y="124826"/>
              <a:ext cx="1908105" cy="1639603"/>
            </a:xfrm>
            <a:prstGeom prst="rect">
              <a:avLst/>
            </a:prstGeom>
          </p:spPr>
        </p:pic>
        <p:sp>
          <p:nvSpPr>
            <p:cNvPr id="31" name="Rectangle 30"/>
            <p:cNvSpPr/>
            <p:nvPr/>
          </p:nvSpPr>
          <p:spPr>
            <a:xfrm>
              <a:off x="1726648" y="-84151"/>
              <a:ext cx="9661714" cy="1446550"/>
            </a:xfrm>
            <a:prstGeom prst="rect">
              <a:avLst/>
            </a:prstGeom>
            <a:noFill/>
            <a:ln>
              <a:noFill/>
            </a:ln>
            <a:scene3d>
              <a:camera prst="perspectiveRelaxedModerately"/>
              <a:lightRig rig="threePt" dir="t"/>
            </a:scene3d>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Lantungan </a:t>
              </a:r>
              <a:r>
                <a:rPr lang="en-US" sz="4400" b="1"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Online Water</a:t>
              </a:r>
              <a:r>
                <a:rPr lang="en-US" sz="4400" b="1"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 </a:t>
              </a:r>
              <a:r>
                <a:rPr kumimoji="0" lang="en-US" sz="4400" b="1" i="0" u="none" strike="noStrike" kern="1200" cap="none" spc="0" normalizeH="0" baseline="0"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rPr>
                <a:t>Billing System</a:t>
              </a:r>
              <a:endParaRPr kumimoji="0" lang="en-US" sz="4400" b="1" i="0" u="none" strike="noStrike" kern="1200" cap="none" spc="0" normalizeH="0" baseline="0" noProof="0"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endParaRPr>
            </a:p>
          </p:txBody>
        </p:sp>
        <p:sp>
          <p:nvSpPr>
            <p:cNvPr id="32" name="Rectangle 31"/>
            <p:cNvSpPr/>
            <p:nvPr/>
          </p:nvSpPr>
          <p:spPr>
            <a:xfrm>
              <a:off x="3940018" y="1410090"/>
              <a:ext cx="5904339" cy="338554"/>
            </a:xfrm>
            <a:prstGeom prst="rect">
              <a:avLst/>
            </a:prstGeom>
            <a:solidFill>
              <a:schemeClr val="tx1"/>
            </a:solidFill>
            <a:effectLst>
              <a:glow rad="139700">
                <a:schemeClr val="accent3">
                  <a:satMod val="175000"/>
                  <a:alpha val="40000"/>
                </a:schemeClr>
              </a:glow>
              <a:outerShdw blurRad="50800" dist="38100" dir="10800000" algn="r" rotWithShape="0">
                <a:prstClr val="black">
                  <a:alpha val="40000"/>
                </a:prstClr>
              </a:outerShdw>
              <a:reflection stA="74000" endPos="0" dir="5400000" sy="-100000" algn="bl" rotWithShape="0"/>
            </a:effectLst>
          </p:spPr>
          <p:txBody>
            <a:bodyPr wrap="square">
              <a:spAutoFit/>
            </a:bodyPr>
            <a:lstStyle/>
            <a:p>
              <a:r>
                <a:rPr lang="en-PH" sz="1600" b="1" dirty="0">
                  <a:solidFill>
                    <a:schemeClr val="bg1">
                      <a:lumMod val="95000"/>
                      <a:lumOff val="5000"/>
                    </a:schemeClr>
                  </a:solidFill>
                  <a:latin typeface="Lucida Handwriting" panose="03010101010101010101" pitchFamily="66" charset="0"/>
                </a:rPr>
                <a:t>One can Live without  Love but not without Water</a:t>
              </a:r>
            </a:p>
          </p:txBody>
        </p:sp>
      </p:grpSp>
      <p:cxnSp>
        <p:nvCxnSpPr>
          <p:cNvPr id="4" name="Straight Connector 3"/>
          <p:cNvCxnSpPr/>
          <p:nvPr/>
        </p:nvCxnSpPr>
        <p:spPr>
          <a:xfrm>
            <a:off x="4827494" y="2316487"/>
            <a:ext cx="0" cy="4429087"/>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941294" y="3213847"/>
            <a:ext cx="2823882" cy="1754326"/>
          </a:xfrm>
          <a:prstGeom prst="rect">
            <a:avLst/>
          </a:prstGeom>
          <a:noFill/>
        </p:spPr>
        <p:txBody>
          <a:bodyPr wrap="square" rtlCol="0">
            <a:spAutoFit/>
          </a:bodyPr>
          <a:lstStyle/>
          <a:p>
            <a:r>
              <a:rPr lang="en-PH" sz="5400" dirty="0" smtClean="0">
                <a:solidFill>
                  <a:schemeClr val="bg1"/>
                </a:solidFill>
              </a:rPr>
              <a:t>Moving picture</a:t>
            </a:r>
            <a:endParaRPr lang="en-PH" sz="5400" dirty="0">
              <a:solidFill>
                <a:schemeClr val="bg1"/>
              </a:solidFill>
            </a:endParaRPr>
          </a:p>
        </p:txBody>
      </p:sp>
      <p:sp>
        <p:nvSpPr>
          <p:cNvPr id="13" name="TextBox 12"/>
          <p:cNvSpPr txBox="1"/>
          <p:nvPr/>
        </p:nvSpPr>
        <p:spPr>
          <a:xfrm>
            <a:off x="4883370" y="2316487"/>
            <a:ext cx="2122548" cy="523220"/>
          </a:xfrm>
          <a:prstGeom prst="rect">
            <a:avLst/>
          </a:prstGeom>
          <a:noFill/>
        </p:spPr>
        <p:txBody>
          <a:bodyPr wrap="square" rtlCol="0">
            <a:spAutoFit/>
          </a:bodyPr>
          <a:lstStyle/>
          <a:p>
            <a:r>
              <a:rPr lang="en-PH" sz="2800" i="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About Us</a:t>
            </a:r>
            <a:endParaRPr lang="en-PH" sz="28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2" name="TextBox 21"/>
          <p:cNvSpPr txBox="1"/>
          <p:nvPr/>
        </p:nvSpPr>
        <p:spPr>
          <a:xfrm>
            <a:off x="4883370" y="3213847"/>
            <a:ext cx="7153732" cy="2862322"/>
          </a:xfrm>
          <a:prstGeom prst="rect">
            <a:avLst/>
          </a:prstGeom>
          <a:noFill/>
        </p:spPr>
        <p:txBody>
          <a:bodyPr wrap="square" rtlCol="0">
            <a:spAutoFit/>
          </a:bodyPr>
          <a:lstStyle/>
          <a:p>
            <a:r>
              <a:rPr lang="en-PH" dirty="0" smtClean="0">
                <a:solidFill>
                  <a:schemeClr val="bg1"/>
                </a:solidFill>
              </a:rPr>
              <a:t>In Lantungan Online Water Billing System a user friendly system that the concessionaire can monitor their to more active certainly. We advocate the users through the web-base system we will help them to do their work </a:t>
            </a:r>
            <a:r>
              <a:rPr lang="en-PH" dirty="0">
                <a:solidFill>
                  <a:schemeClr val="bg1"/>
                </a:solidFill>
              </a:rPr>
              <a:t>e</a:t>
            </a:r>
            <a:r>
              <a:rPr lang="en-PH" dirty="0" smtClean="0">
                <a:solidFill>
                  <a:schemeClr val="bg1"/>
                </a:solidFill>
              </a:rPr>
              <a:t>fficient and easily. We aim the system to be more system even computer illiterate human being can access the water billing system.</a:t>
            </a:r>
          </a:p>
          <a:p>
            <a:r>
              <a:rPr lang="en-PH" dirty="0" smtClean="0">
                <a:solidFill>
                  <a:schemeClr val="bg1"/>
                </a:solidFill>
              </a:rPr>
              <a:t>Our system has different types of category which are Semi-residential, Residential, Commercial and Industrial . The minimum rate of Semi-residential is 8 m³, Residential is 10 m³, Commercial is m³, Industrial is m³.</a:t>
            </a:r>
            <a:endParaRPr lang="en-PH" dirty="0">
              <a:solidFill>
                <a:schemeClr val="bg1"/>
              </a:solidFill>
            </a:endParaRPr>
          </a:p>
        </p:txBody>
      </p:sp>
      <p:sp>
        <p:nvSpPr>
          <p:cNvPr id="23" name="Rectangle 22"/>
          <p:cNvSpPr/>
          <p:nvPr/>
        </p:nvSpPr>
        <p:spPr>
          <a:xfrm>
            <a:off x="141425" y="1842520"/>
            <a:ext cx="5882858" cy="44438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5" name="Rectangle 24">
            <a:hlinkClick r:id="rId5" action="ppaction://hlinksldjump"/>
          </p:cNvPr>
          <p:cNvSpPr/>
          <p:nvPr/>
        </p:nvSpPr>
        <p:spPr>
          <a:xfrm>
            <a:off x="4755684" y="1875765"/>
            <a:ext cx="1170783"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About us</a:t>
            </a:r>
            <a:endParaRPr lang="en-PH" dirty="0">
              <a:solidFill>
                <a:schemeClr val="bg1"/>
              </a:solidFill>
            </a:endParaRPr>
          </a:p>
        </p:txBody>
      </p:sp>
      <p:grpSp>
        <p:nvGrpSpPr>
          <p:cNvPr id="26" name="Group 25"/>
          <p:cNvGrpSpPr/>
          <p:nvPr/>
        </p:nvGrpSpPr>
        <p:grpSpPr>
          <a:xfrm>
            <a:off x="154871" y="1872105"/>
            <a:ext cx="1255757" cy="382009"/>
            <a:chOff x="141424" y="1842828"/>
            <a:chExt cx="1255757" cy="382009"/>
          </a:xfrm>
        </p:grpSpPr>
        <p:sp>
          <p:nvSpPr>
            <p:cNvPr id="29" name="Rectangle 28"/>
            <p:cNvSpPr/>
            <p:nvPr/>
          </p:nvSpPr>
          <p:spPr>
            <a:xfrm>
              <a:off x="141424" y="1846488"/>
              <a:ext cx="1255757"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0" name="TextBox 29">
              <a:hlinkClick r:id="rId6" action="ppaction://hlinksldjump"/>
            </p:cNvPr>
            <p:cNvSpPr txBox="1"/>
            <p:nvPr/>
          </p:nvSpPr>
          <p:spPr>
            <a:xfrm>
              <a:off x="301400" y="1842828"/>
              <a:ext cx="881942" cy="369332"/>
            </a:xfrm>
            <a:prstGeom prst="rect">
              <a:avLst/>
            </a:prstGeom>
            <a:noFill/>
          </p:spPr>
          <p:txBody>
            <a:bodyPr wrap="square" rtlCol="0">
              <a:spAutoFit/>
            </a:bodyPr>
            <a:lstStyle/>
            <a:p>
              <a:r>
                <a:rPr lang="en-PH" dirty="0" smtClean="0">
                  <a:solidFill>
                    <a:schemeClr val="bg1"/>
                  </a:solidFill>
                </a:rPr>
                <a:t>Home</a:t>
              </a:r>
              <a:endParaRPr lang="en-PH" dirty="0">
                <a:solidFill>
                  <a:schemeClr val="bg1"/>
                </a:solidFill>
              </a:endParaRPr>
            </a:p>
          </p:txBody>
        </p:sp>
      </p:grpSp>
      <p:grpSp>
        <p:nvGrpSpPr>
          <p:cNvPr id="40" name="Group 39"/>
          <p:cNvGrpSpPr/>
          <p:nvPr/>
        </p:nvGrpSpPr>
        <p:grpSpPr>
          <a:xfrm>
            <a:off x="3582014" y="1875765"/>
            <a:ext cx="1097876" cy="378349"/>
            <a:chOff x="7642943" y="1846488"/>
            <a:chExt cx="1097876" cy="378349"/>
          </a:xfrm>
        </p:grpSpPr>
        <p:sp>
          <p:nvSpPr>
            <p:cNvPr id="41" name="Rectangle 40"/>
            <p:cNvSpPr/>
            <p:nvPr/>
          </p:nvSpPr>
          <p:spPr>
            <a:xfrm>
              <a:off x="7642943" y="1846488"/>
              <a:ext cx="1097876"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TextBox 41">
              <a:hlinkClick r:id="rId7" action="ppaction://hlinksldjump"/>
            </p:cNvPr>
            <p:cNvSpPr txBox="1"/>
            <p:nvPr/>
          </p:nvSpPr>
          <p:spPr>
            <a:xfrm>
              <a:off x="7732254" y="1846488"/>
              <a:ext cx="900072" cy="369332"/>
            </a:xfrm>
            <a:prstGeom prst="rect">
              <a:avLst/>
            </a:prstGeom>
            <a:noFill/>
          </p:spPr>
          <p:txBody>
            <a:bodyPr wrap="square" rtlCol="0">
              <a:spAutoFit/>
            </a:bodyPr>
            <a:lstStyle/>
            <a:p>
              <a:r>
                <a:rPr lang="en-PH" dirty="0" smtClean="0">
                  <a:solidFill>
                    <a:schemeClr val="bg1"/>
                  </a:solidFill>
                </a:rPr>
                <a:t>History</a:t>
              </a:r>
              <a:endParaRPr lang="en-PH" dirty="0">
                <a:solidFill>
                  <a:schemeClr val="bg1"/>
                </a:solidFill>
              </a:endParaRPr>
            </a:p>
          </p:txBody>
        </p:sp>
      </p:grpSp>
      <p:sp>
        <p:nvSpPr>
          <p:cNvPr id="43" name="Rectangle 42">
            <a:hlinkClick r:id="rId8" action="ppaction://hlinksldjump"/>
          </p:cNvPr>
          <p:cNvSpPr/>
          <p:nvPr/>
        </p:nvSpPr>
        <p:spPr>
          <a:xfrm>
            <a:off x="1476474" y="1872105"/>
            <a:ext cx="2039617" cy="38790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Billing Calculator</a:t>
            </a:r>
            <a:endParaRPr lang="en-PH" dirty="0">
              <a:solidFill>
                <a:schemeClr val="bg1"/>
              </a:solidFill>
            </a:endParaRPr>
          </a:p>
        </p:txBody>
      </p:sp>
      <p:pic>
        <p:nvPicPr>
          <p:cNvPr id="33" name="Picture 32" descr="account-512.png"/>
          <p:cNvPicPr>
            <a:picLocks noChangeAspect="1"/>
          </p:cNvPicPr>
          <p:nvPr/>
        </p:nvPicPr>
        <p:blipFill>
          <a:blip r:embed="rId9" cstate="print"/>
          <a:stretch>
            <a:fillRect/>
          </a:stretch>
        </p:blipFill>
        <p:spPr>
          <a:xfrm flipH="1">
            <a:off x="10125322" y="1878095"/>
            <a:ext cx="363649" cy="178681"/>
          </a:xfrm>
          <a:prstGeom prst="rect">
            <a:avLst/>
          </a:prstGeom>
          <a:solidFill>
            <a:schemeClr val="tx1"/>
          </a:solidFill>
        </p:spPr>
      </p:pic>
      <p:sp>
        <p:nvSpPr>
          <p:cNvPr id="34" name="TextBox 33"/>
          <p:cNvSpPr txBox="1"/>
          <p:nvPr/>
        </p:nvSpPr>
        <p:spPr>
          <a:xfrm>
            <a:off x="10443524" y="1808337"/>
            <a:ext cx="1808197" cy="307777"/>
          </a:xfrm>
          <a:prstGeom prst="rect">
            <a:avLst/>
          </a:prstGeom>
          <a:noFill/>
        </p:spPr>
        <p:txBody>
          <a:bodyPr wrap="square" rtlCol="0">
            <a:spAutoFit/>
          </a:bodyPr>
          <a:lstStyle/>
          <a:p>
            <a:r>
              <a:rPr lang="en-PH" sz="1400" dirty="0" smtClean="0">
                <a:solidFill>
                  <a:schemeClr val="bg1"/>
                </a:solidFill>
              </a:rPr>
              <a:t>Welcome Visitor !</a:t>
            </a:r>
            <a:endParaRPr lang="en-PH" sz="1400" dirty="0">
              <a:solidFill>
                <a:schemeClr val="bg1"/>
              </a:solidFill>
            </a:endParaRPr>
          </a:p>
        </p:txBody>
      </p:sp>
    </p:spTree>
    <p:extLst>
      <p:ext uri="{BB962C8B-B14F-4D97-AF65-F5344CB8AC3E}">
        <p14:creationId xmlns:p14="http://schemas.microsoft.com/office/powerpoint/2010/main" val="10978013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54872" y="2295763"/>
            <a:ext cx="11882230" cy="445867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PH" sz="4000" dirty="0" smtClean="0"/>
              <a:t>    </a:t>
            </a:r>
            <a:endParaRPr lang="en-PH" sz="4000" dirty="0"/>
          </a:p>
        </p:txBody>
      </p:sp>
      <p:sp>
        <p:nvSpPr>
          <p:cNvPr id="10" name="Rectangle 9"/>
          <p:cNvSpPr/>
          <p:nvPr/>
        </p:nvSpPr>
        <p:spPr>
          <a:xfrm>
            <a:off x="148143" y="104931"/>
            <a:ext cx="11888959" cy="6640643"/>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9" name="Rectangle 58"/>
          <p:cNvSpPr/>
          <p:nvPr/>
        </p:nvSpPr>
        <p:spPr>
          <a:xfrm>
            <a:off x="141425" y="1842520"/>
            <a:ext cx="5882858" cy="444382"/>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61" name="Group 60"/>
          <p:cNvGrpSpPr/>
          <p:nvPr/>
        </p:nvGrpSpPr>
        <p:grpSpPr>
          <a:xfrm>
            <a:off x="0" y="-109586"/>
            <a:ext cx="12182504" cy="1943245"/>
            <a:chOff x="9496" y="-84151"/>
            <a:chExt cx="12182504" cy="1943245"/>
          </a:xfrm>
        </p:grpSpPr>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 y="660"/>
              <a:ext cx="12182504" cy="1858434"/>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50" y="124826"/>
              <a:ext cx="1908105" cy="1639603"/>
            </a:xfrm>
            <a:prstGeom prst="rect">
              <a:avLst/>
            </a:prstGeom>
          </p:spPr>
        </p:pic>
        <p:sp>
          <p:nvSpPr>
            <p:cNvPr id="67" name="Rectangle 66"/>
            <p:cNvSpPr/>
            <p:nvPr/>
          </p:nvSpPr>
          <p:spPr>
            <a:xfrm>
              <a:off x="1726648" y="-84151"/>
              <a:ext cx="9661714" cy="1446550"/>
            </a:xfrm>
            <a:prstGeom prst="rect">
              <a:avLst/>
            </a:prstGeom>
            <a:noFill/>
            <a:ln>
              <a:noFill/>
            </a:ln>
            <a:scene3d>
              <a:camera prst="perspectiveRelaxedModerately"/>
              <a:lightRig rig="threePt" dir="t"/>
            </a:scene3d>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Lantungan </a:t>
              </a:r>
              <a:r>
                <a:rPr lang="en-US" sz="4400" b="1"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Online Water</a:t>
              </a:r>
              <a:r>
                <a:rPr lang="en-US" sz="4400" b="1"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latin typeface="Britannic Bold" panose="020B0903060703020204" pitchFamily="34" charset="0"/>
                </a:rPr>
                <a:t> </a:t>
              </a:r>
              <a:r>
                <a:rPr kumimoji="0" lang="en-US" sz="4400" b="1" i="0" u="none" strike="noStrike" kern="1200" cap="none" spc="0" normalizeH="0" baseline="0" noProof="0" dirty="0" smtClean="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rPr>
                <a:t>Billing System</a:t>
              </a:r>
              <a:endParaRPr kumimoji="0" lang="en-US" sz="4400" b="1" i="0" u="none" strike="noStrike" kern="1200" cap="none" spc="0" normalizeH="0" baseline="0" noProof="0" dirty="0">
                <a:ln w="12700">
                  <a:solidFill>
                    <a:srgbClr val="04617B">
                      <a:lumMod val="75000"/>
                    </a:srgbClr>
                  </a:solidFill>
                  <a:prstDash val="solid"/>
                </a:ln>
                <a:solidFill>
                  <a:schemeClr val="tx2">
                    <a:lumMod val="60000"/>
                    <a:lumOff val="40000"/>
                  </a:schemeClr>
                </a:solidFill>
                <a:effectLst>
                  <a:outerShdw dist="38100" dir="2640000" algn="bl" rotWithShape="0">
                    <a:srgbClr val="04617B">
                      <a:lumMod val="75000"/>
                    </a:srgbClr>
                  </a:outerShdw>
                </a:effectLst>
                <a:uLnTx/>
                <a:uFillTx/>
                <a:latin typeface="Britannic Bold" panose="020B0903060703020204" pitchFamily="34" charset="0"/>
              </a:endParaRPr>
            </a:p>
          </p:txBody>
        </p:sp>
        <p:sp>
          <p:nvSpPr>
            <p:cNvPr id="68" name="Rectangle 67"/>
            <p:cNvSpPr/>
            <p:nvPr/>
          </p:nvSpPr>
          <p:spPr>
            <a:xfrm>
              <a:off x="3940018" y="1410090"/>
              <a:ext cx="5904339" cy="338554"/>
            </a:xfrm>
            <a:prstGeom prst="rect">
              <a:avLst/>
            </a:prstGeom>
            <a:solidFill>
              <a:schemeClr val="tx1"/>
            </a:solidFill>
            <a:effectLst>
              <a:glow rad="139700">
                <a:schemeClr val="accent3">
                  <a:satMod val="175000"/>
                  <a:alpha val="40000"/>
                </a:schemeClr>
              </a:glow>
              <a:outerShdw blurRad="50800" dist="38100" dir="10800000" algn="r" rotWithShape="0">
                <a:prstClr val="black">
                  <a:alpha val="40000"/>
                </a:prstClr>
              </a:outerShdw>
              <a:reflection stA="74000" endPos="0" dir="5400000" sy="-100000" algn="bl" rotWithShape="0"/>
            </a:effectLst>
          </p:spPr>
          <p:txBody>
            <a:bodyPr wrap="square">
              <a:spAutoFit/>
            </a:bodyPr>
            <a:lstStyle/>
            <a:p>
              <a:r>
                <a:rPr lang="en-PH" sz="1600" b="1" dirty="0">
                  <a:solidFill>
                    <a:schemeClr val="bg1">
                      <a:lumMod val="95000"/>
                      <a:lumOff val="5000"/>
                    </a:schemeClr>
                  </a:solidFill>
                  <a:latin typeface="Lucida Handwriting" panose="03010101010101010101" pitchFamily="66" charset="0"/>
                </a:rPr>
                <a:t>One can Live without  Love but not without Water</a:t>
              </a:r>
            </a:p>
          </p:txBody>
        </p:sp>
      </p:grpSp>
      <p:sp>
        <p:nvSpPr>
          <p:cNvPr id="69" name="Rectangle 68">
            <a:hlinkClick r:id="rId5" action="ppaction://hlinksldjump"/>
          </p:cNvPr>
          <p:cNvSpPr/>
          <p:nvPr/>
        </p:nvSpPr>
        <p:spPr>
          <a:xfrm>
            <a:off x="4755684" y="1875765"/>
            <a:ext cx="1170783"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About us</a:t>
            </a:r>
            <a:endParaRPr lang="en-PH" dirty="0">
              <a:solidFill>
                <a:schemeClr val="bg1"/>
              </a:solidFill>
            </a:endParaRPr>
          </a:p>
        </p:txBody>
      </p:sp>
      <p:grpSp>
        <p:nvGrpSpPr>
          <p:cNvPr id="70" name="Group 69"/>
          <p:cNvGrpSpPr/>
          <p:nvPr/>
        </p:nvGrpSpPr>
        <p:grpSpPr>
          <a:xfrm>
            <a:off x="154871" y="1872105"/>
            <a:ext cx="1255757" cy="382009"/>
            <a:chOff x="141424" y="1842828"/>
            <a:chExt cx="1255757" cy="382009"/>
          </a:xfrm>
        </p:grpSpPr>
        <p:sp>
          <p:nvSpPr>
            <p:cNvPr id="77" name="Rectangle 76"/>
            <p:cNvSpPr/>
            <p:nvPr/>
          </p:nvSpPr>
          <p:spPr>
            <a:xfrm>
              <a:off x="141424" y="1846488"/>
              <a:ext cx="1255757"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8" name="TextBox 77">
              <a:hlinkClick r:id="rId6" action="ppaction://hlinksldjump"/>
            </p:cNvPr>
            <p:cNvSpPr txBox="1"/>
            <p:nvPr/>
          </p:nvSpPr>
          <p:spPr>
            <a:xfrm>
              <a:off x="301400" y="1842828"/>
              <a:ext cx="881942" cy="369332"/>
            </a:xfrm>
            <a:prstGeom prst="rect">
              <a:avLst/>
            </a:prstGeom>
            <a:noFill/>
          </p:spPr>
          <p:txBody>
            <a:bodyPr wrap="square" rtlCol="0">
              <a:spAutoFit/>
            </a:bodyPr>
            <a:lstStyle/>
            <a:p>
              <a:r>
                <a:rPr lang="en-PH" dirty="0" smtClean="0">
                  <a:solidFill>
                    <a:schemeClr val="bg1"/>
                  </a:solidFill>
                </a:rPr>
                <a:t>Home</a:t>
              </a:r>
              <a:endParaRPr lang="en-PH" dirty="0">
                <a:solidFill>
                  <a:schemeClr val="bg1"/>
                </a:solidFill>
              </a:endParaRPr>
            </a:p>
          </p:txBody>
        </p:sp>
      </p:grpSp>
      <p:grpSp>
        <p:nvGrpSpPr>
          <p:cNvPr id="79" name="Group 78"/>
          <p:cNvGrpSpPr/>
          <p:nvPr/>
        </p:nvGrpSpPr>
        <p:grpSpPr>
          <a:xfrm>
            <a:off x="3582014" y="1875765"/>
            <a:ext cx="1097876" cy="378349"/>
            <a:chOff x="7642943" y="1846488"/>
            <a:chExt cx="1097876" cy="378349"/>
          </a:xfrm>
        </p:grpSpPr>
        <p:sp>
          <p:nvSpPr>
            <p:cNvPr id="80" name="Rectangle 79"/>
            <p:cNvSpPr/>
            <p:nvPr/>
          </p:nvSpPr>
          <p:spPr>
            <a:xfrm>
              <a:off x="7642943" y="1846488"/>
              <a:ext cx="1097876" cy="378349"/>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1" name="TextBox 80">
              <a:hlinkClick r:id="rId7" action="ppaction://hlinksldjump"/>
            </p:cNvPr>
            <p:cNvSpPr txBox="1"/>
            <p:nvPr/>
          </p:nvSpPr>
          <p:spPr>
            <a:xfrm>
              <a:off x="7732254" y="1846488"/>
              <a:ext cx="900072" cy="369332"/>
            </a:xfrm>
            <a:prstGeom prst="rect">
              <a:avLst/>
            </a:prstGeom>
            <a:noFill/>
          </p:spPr>
          <p:txBody>
            <a:bodyPr wrap="square" rtlCol="0">
              <a:spAutoFit/>
            </a:bodyPr>
            <a:lstStyle/>
            <a:p>
              <a:r>
                <a:rPr lang="en-PH" dirty="0" smtClean="0">
                  <a:solidFill>
                    <a:schemeClr val="bg1"/>
                  </a:solidFill>
                </a:rPr>
                <a:t>History</a:t>
              </a:r>
              <a:endParaRPr lang="en-PH" dirty="0">
                <a:solidFill>
                  <a:schemeClr val="bg1"/>
                </a:solidFill>
              </a:endParaRPr>
            </a:p>
          </p:txBody>
        </p:sp>
      </p:grpSp>
      <p:sp>
        <p:nvSpPr>
          <p:cNvPr id="2" name="Rectangle 1">
            <a:hlinkClick r:id="rId8" action="ppaction://hlinksldjump"/>
          </p:cNvPr>
          <p:cNvSpPr/>
          <p:nvPr/>
        </p:nvSpPr>
        <p:spPr>
          <a:xfrm>
            <a:off x="1476474" y="1872105"/>
            <a:ext cx="2039617" cy="38790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rPr>
              <a:t>Billing Calculator</a:t>
            </a:r>
            <a:endParaRPr lang="en-PH" dirty="0">
              <a:solidFill>
                <a:schemeClr val="bg1"/>
              </a:solidFill>
            </a:endParaRPr>
          </a:p>
        </p:txBody>
      </p:sp>
      <p:sp>
        <p:nvSpPr>
          <p:cNvPr id="40" name="TextBox 39"/>
          <p:cNvSpPr txBox="1"/>
          <p:nvPr/>
        </p:nvSpPr>
        <p:spPr>
          <a:xfrm>
            <a:off x="154871" y="2371143"/>
            <a:ext cx="2122548" cy="523220"/>
          </a:xfrm>
          <a:prstGeom prst="rect">
            <a:avLst/>
          </a:prstGeom>
          <a:noFill/>
        </p:spPr>
        <p:txBody>
          <a:bodyPr wrap="square" rtlCol="0">
            <a:spAutoFit/>
          </a:bodyPr>
          <a:lstStyle/>
          <a:p>
            <a:r>
              <a:rPr lang="en-PH" sz="2800" i="1"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Home</a:t>
            </a:r>
            <a:endParaRPr lang="en-PH" sz="28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grpSp>
        <p:nvGrpSpPr>
          <p:cNvPr id="3" name="Group 2"/>
          <p:cNvGrpSpPr/>
          <p:nvPr/>
        </p:nvGrpSpPr>
        <p:grpSpPr>
          <a:xfrm>
            <a:off x="8147481" y="3744903"/>
            <a:ext cx="3374760" cy="1875528"/>
            <a:chOff x="6801155" y="3491059"/>
            <a:chExt cx="3374760" cy="1875528"/>
          </a:xfrm>
        </p:grpSpPr>
        <p:sp>
          <p:nvSpPr>
            <p:cNvPr id="41" name="Rectangle 40"/>
            <p:cNvSpPr/>
            <p:nvPr/>
          </p:nvSpPr>
          <p:spPr>
            <a:xfrm>
              <a:off x="6801155" y="3491059"/>
              <a:ext cx="3374760" cy="1875528"/>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2" name="Rectangle 41"/>
            <p:cNvSpPr/>
            <p:nvPr/>
          </p:nvSpPr>
          <p:spPr>
            <a:xfrm>
              <a:off x="6801155" y="3512564"/>
              <a:ext cx="3374760" cy="384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t>Events</a:t>
              </a:r>
              <a:endParaRPr lang="en-PH" dirty="0"/>
            </a:p>
          </p:txBody>
        </p:sp>
      </p:grpSp>
      <p:grpSp>
        <p:nvGrpSpPr>
          <p:cNvPr id="4" name="Group 3"/>
          <p:cNvGrpSpPr/>
          <p:nvPr/>
        </p:nvGrpSpPr>
        <p:grpSpPr>
          <a:xfrm>
            <a:off x="497613" y="3744903"/>
            <a:ext cx="3381934" cy="1875528"/>
            <a:chOff x="2090380" y="2493480"/>
            <a:chExt cx="3381934" cy="1875528"/>
          </a:xfrm>
        </p:grpSpPr>
        <p:sp>
          <p:nvSpPr>
            <p:cNvPr id="43" name="Rectangle 42"/>
            <p:cNvSpPr/>
            <p:nvPr/>
          </p:nvSpPr>
          <p:spPr>
            <a:xfrm>
              <a:off x="2097554" y="2493480"/>
              <a:ext cx="3374760" cy="1875528"/>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solidFill>
                  <a:schemeClr val="tx1"/>
                </a:solidFill>
              </a:endParaRPr>
            </a:p>
          </p:txBody>
        </p:sp>
        <p:sp>
          <p:nvSpPr>
            <p:cNvPr id="44" name="Rectangle 43"/>
            <p:cNvSpPr/>
            <p:nvPr/>
          </p:nvSpPr>
          <p:spPr>
            <a:xfrm>
              <a:off x="2090380" y="2515768"/>
              <a:ext cx="3374760" cy="384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tx1"/>
                  </a:solidFill>
                </a:rPr>
                <a:t>News</a:t>
              </a:r>
              <a:endParaRPr lang="en-PH" dirty="0">
                <a:solidFill>
                  <a:schemeClr val="tx1"/>
                </a:solidFill>
              </a:endParaRPr>
            </a:p>
          </p:txBody>
        </p:sp>
      </p:grpSp>
      <p:grpSp>
        <p:nvGrpSpPr>
          <p:cNvPr id="45" name="Group 44"/>
          <p:cNvGrpSpPr/>
          <p:nvPr/>
        </p:nvGrpSpPr>
        <p:grpSpPr>
          <a:xfrm>
            <a:off x="4299849" y="3744903"/>
            <a:ext cx="3391327" cy="1875528"/>
            <a:chOff x="3307393" y="2547510"/>
            <a:chExt cx="3391327" cy="1875528"/>
          </a:xfrm>
        </p:grpSpPr>
        <p:sp>
          <p:nvSpPr>
            <p:cNvPr id="46" name="Rectangle 45"/>
            <p:cNvSpPr/>
            <p:nvPr/>
          </p:nvSpPr>
          <p:spPr>
            <a:xfrm>
              <a:off x="3323960" y="2547510"/>
              <a:ext cx="3374760" cy="1875528"/>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7" name="Rectangle 46"/>
            <p:cNvSpPr/>
            <p:nvPr/>
          </p:nvSpPr>
          <p:spPr>
            <a:xfrm>
              <a:off x="3307393" y="2569008"/>
              <a:ext cx="3374760" cy="384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tx1"/>
                  </a:solidFill>
                </a:rPr>
                <a:t>Contact Us</a:t>
              </a:r>
              <a:endParaRPr lang="en-PH" dirty="0">
                <a:solidFill>
                  <a:schemeClr val="tx1"/>
                </a:solidFill>
              </a:endParaRPr>
            </a:p>
          </p:txBody>
        </p:sp>
      </p:grpSp>
      <p:pic>
        <p:nvPicPr>
          <p:cNvPr id="28" name="Picture 27" descr="account-512.png"/>
          <p:cNvPicPr>
            <a:picLocks noChangeAspect="1"/>
          </p:cNvPicPr>
          <p:nvPr/>
        </p:nvPicPr>
        <p:blipFill>
          <a:blip r:embed="rId9" cstate="print"/>
          <a:stretch>
            <a:fillRect/>
          </a:stretch>
        </p:blipFill>
        <p:spPr>
          <a:xfrm flipH="1">
            <a:off x="10125322" y="1878095"/>
            <a:ext cx="363649" cy="178681"/>
          </a:xfrm>
          <a:prstGeom prst="rect">
            <a:avLst/>
          </a:prstGeom>
          <a:solidFill>
            <a:schemeClr val="tx1"/>
          </a:solidFill>
        </p:spPr>
      </p:pic>
      <p:sp>
        <p:nvSpPr>
          <p:cNvPr id="29" name="TextBox 28"/>
          <p:cNvSpPr txBox="1"/>
          <p:nvPr/>
        </p:nvSpPr>
        <p:spPr>
          <a:xfrm>
            <a:off x="10443524" y="1808337"/>
            <a:ext cx="1808197" cy="307777"/>
          </a:xfrm>
          <a:prstGeom prst="rect">
            <a:avLst/>
          </a:prstGeom>
          <a:noFill/>
        </p:spPr>
        <p:txBody>
          <a:bodyPr wrap="square" rtlCol="0">
            <a:spAutoFit/>
          </a:bodyPr>
          <a:lstStyle/>
          <a:p>
            <a:r>
              <a:rPr lang="en-PH" sz="1400" dirty="0" smtClean="0">
                <a:solidFill>
                  <a:schemeClr val="bg1"/>
                </a:solidFill>
              </a:rPr>
              <a:t>Welcome Visitor !</a:t>
            </a:r>
            <a:endParaRPr lang="en-PH" sz="1400" dirty="0">
              <a:solidFill>
                <a:schemeClr val="bg1"/>
              </a:solidFill>
            </a:endParaRPr>
          </a:p>
        </p:txBody>
      </p:sp>
    </p:spTree>
    <p:extLst>
      <p:ext uri="{BB962C8B-B14F-4D97-AF65-F5344CB8AC3E}">
        <p14:creationId xmlns:p14="http://schemas.microsoft.com/office/powerpoint/2010/main" val="10647268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386</TotalTime>
  <Words>650</Words>
  <Application>Microsoft Office PowerPoint</Application>
  <PresentationFormat>Widescreen</PresentationFormat>
  <Paragraphs>179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Britannic Bold</vt:lpstr>
      <vt:lpstr>Calibri</vt:lpstr>
      <vt:lpstr>Century Gothic</vt:lpstr>
      <vt:lpstr>Lucida Handwriting</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33</cp:revision>
  <dcterms:created xsi:type="dcterms:W3CDTF">2017-08-28T10:30:07Z</dcterms:created>
  <dcterms:modified xsi:type="dcterms:W3CDTF">2017-09-04T07:08:44Z</dcterms:modified>
</cp:coreProperties>
</file>