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74" r:id="rId3"/>
    <p:sldId id="268" r:id="rId4"/>
    <p:sldId id="271" r:id="rId5"/>
    <p:sldId id="259" r:id="rId6"/>
    <p:sldId id="260" r:id="rId7"/>
    <p:sldId id="270" r:id="rId8"/>
    <p:sldId id="272" r:id="rId9"/>
    <p:sldId id="261" r:id="rId10"/>
    <p:sldId id="262" r:id="rId11"/>
    <p:sldId id="263" r:id="rId12"/>
    <p:sldId id="265" r:id="rId13"/>
    <p:sldId id="276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0ED8F-98EB-4DF6-B6FA-0A05926BDF81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2A0CD-8CEF-4C76-8BAE-359A4C624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7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last measured personal consumption expenditure for New York was $863,447 in 2014. New York experienced an average growth rate of 6.43% from our first statistic recorded in 1997. If past trends continue, we forecast the personal consumption expenditure to be $996,102 by 2019.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A0CD-8CEF-4C76-8BAE-359A4C624E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8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48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1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6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79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38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7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51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8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2DB4F-D91B-4323-A246-6BB54EA5E39E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580D08C-9D96-451E-AC77-61B17DDC79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52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8FAC-A215-41D4-B290-BA7008E2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5" y="1663056"/>
            <a:ext cx="11762360" cy="1614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personal income and expenditure</a:t>
            </a:r>
            <a:br>
              <a:rPr lang="en-US" dirty="0"/>
            </a:br>
            <a:r>
              <a:rPr lang="en-US" dirty="0"/>
              <a:t>IN New York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C008-FD70-427B-B342-44090703F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88019"/>
            <a:ext cx="8281328" cy="1209171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/>
              <a:t>Gege</a:t>
            </a:r>
            <a:r>
              <a:rPr lang="en-US" sz="2400" dirty="0"/>
              <a:t> Li</a:t>
            </a:r>
          </a:p>
          <a:p>
            <a:pPr algn="r"/>
            <a:r>
              <a:rPr lang="en-US" sz="2400" dirty="0"/>
              <a:t>Xiaojia He</a:t>
            </a:r>
          </a:p>
        </p:txBody>
      </p:sp>
    </p:spTree>
    <p:extLst>
      <p:ext uri="{BB962C8B-B14F-4D97-AF65-F5344CB8AC3E}">
        <p14:creationId xmlns:p14="http://schemas.microsoft.com/office/powerpoint/2010/main" val="213398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51D1E4-D80C-429E-B68B-4466C60C2344}"/>
              </a:ext>
            </a:extLst>
          </p:cNvPr>
          <p:cNvSpPr txBox="1"/>
          <p:nvPr/>
        </p:nvSpPr>
        <p:spPr>
          <a:xfrm>
            <a:off x="215107" y="333325"/>
            <a:ext cx="11761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 Light (Headings)"/>
              </a:rPr>
              <a:t>Proportion of housing, transportation and food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FE6EF-8BBB-46D5-AE77-76232E25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23" y="1232375"/>
            <a:ext cx="5676932" cy="4566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1814EB-AB29-49F5-AC2B-A7731FEDE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80" y="1232373"/>
            <a:ext cx="5557397" cy="45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9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E6AE-20AC-40FE-AC7E-10D63484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7" y="479497"/>
            <a:ext cx="10901313" cy="5581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proportion and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76B53-6D5D-4A9C-A696-625DB161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90" y="1199022"/>
            <a:ext cx="9920722" cy="51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9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670C-9C99-49F2-A76F-4CBCD5AB4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178"/>
            <a:ext cx="9144000" cy="65347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Challenges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95DC1-7707-4AF7-BC8E-6808C96D6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45" y="1226243"/>
            <a:ext cx="5157626" cy="4506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BDB60A-5274-4F3F-9E3F-4AB23A70B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568" y="1238004"/>
            <a:ext cx="5955508" cy="44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2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670C-9C99-49F2-A76F-4CBCD5AB4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178"/>
            <a:ext cx="9144000" cy="65347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Challenges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A526293-BD6F-4F78-BA75-F02321CFC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8" y="1266397"/>
            <a:ext cx="7715138" cy="424487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DDF88B-6923-428E-97F5-9C84A6710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82" y="1619397"/>
            <a:ext cx="6522431" cy="47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1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A232-20F1-4337-85A0-03140E88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305" y="1125008"/>
            <a:ext cx="9603275" cy="685234"/>
          </a:xfrm>
        </p:spPr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122CD-517D-4451-BFD9-233B7BBDD5D1}"/>
              </a:ext>
            </a:extLst>
          </p:cNvPr>
          <p:cNvSpPr txBox="1">
            <a:spLocks/>
          </p:cNvSpPr>
          <p:nvPr/>
        </p:nvSpPr>
        <p:spPr>
          <a:xfrm>
            <a:off x="1344891" y="2142299"/>
            <a:ext cx="9144000" cy="35906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The income increased every year, and the gap of income in different races is huge.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Among different jobs, wages are different </a:t>
            </a:r>
            <a:r>
              <a:rPr lang="en-US" altLang="zh-CN" dirty="0"/>
              <a:t>obviously</a:t>
            </a:r>
            <a:r>
              <a:rPr lang="en-US" dirty="0"/>
              <a:t>.  Miscellaneous managers earn more than 3 times than Nursing;  But for Nursing and retail salespeople, they earn almost the same in New York.</a:t>
            </a:r>
            <a:endParaRPr lang="en-US" dirty="0">
              <a:latin typeface="Calibri Light (Headings)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The total proportion of our necessary consumption is only 62% which means people also spend much money to enjoy their life and hobbies.</a:t>
            </a:r>
          </a:p>
        </p:txBody>
      </p:sp>
    </p:spTree>
    <p:extLst>
      <p:ext uri="{BB962C8B-B14F-4D97-AF65-F5344CB8AC3E}">
        <p14:creationId xmlns:p14="http://schemas.microsoft.com/office/powerpoint/2010/main" val="195413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4A90A-538C-418B-92C7-5B21A3E063A6}"/>
              </a:ext>
            </a:extLst>
          </p:cNvPr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D90FEE5-27EA-4B02-9D66-3971EBDBB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25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9214-BF8D-43A8-81AB-1E9449EB398F}"/>
              </a:ext>
            </a:extLst>
          </p:cNvPr>
          <p:cNvSpPr txBox="1">
            <a:spLocks/>
          </p:cNvSpPr>
          <p:nvPr/>
        </p:nvSpPr>
        <p:spPr>
          <a:xfrm>
            <a:off x="2062627" y="549995"/>
            <a:ext cx="7277642" cy="7414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/>
              <a:t>contents</a:t>
            </a:r>
            <a:endParaRPr lang="zh-CN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96BE-E5DD-4FD3-89BD-72BBAF5D025E}"/>
              </a:ext>
            </a:extLst>
          </p:cNvPr>
          <p:cNvSpPr txBox="1">
            <a:spLocks/>
          </p:cNvSpPr>
          <p:nvPr/>
        </p:nvSpPr>
        <p:spPr>
          <a:xfrm>
            <a:off x="801277" y="1291472"/>
            <a:ext cx="11076496" cy="48113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1. Motivation</a:t>
            </a:r>
          </a:p>
          <a:p>
            <a:r>
              <a:rPr lang="en-US" altLang="zh-CN" sz="2800" dirty="0"/>
              <a:t>2. Income:  Race and occupation difference,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/>
              <a:t>                   Salary range percentage 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/>
              <a:t>                   County difference</a:t>
            </a:r>
          </a:p>
          <a:p>
            <a:r>
              <a:rPr lang="en-US" altLang="zh-CN" sz="2800" dirty="0"/>
              <a:t>3. Expenditure:  Trend in recent years,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/>
              <a:t>                          Expenditure proportion in three main variables</a:t>
            </a:r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 </a:t>
            </a:r>
            <a:r>
              <a:rPr lang="en-US" altLang="zh-CN" sz="2800" dirty="0"/>
              <a:t>Challenges </a:t>
            </a:r>
          </a:p>
          <a:p>
            <a:r>
              <a:rPr lang="en-US" altLang="zh-CN" sz="2800" dirty="0"/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223868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F76F-3834-4A1F-97BD-B6AD612E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52290"/>
            <a:ext cx="9603275" cy="1049235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89A9-E7F2-4873-B3FE-6532E8584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355097"/>
            <a:ext cx="9603275" cy="345061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As the financial center of the world, the personal consumption and income in New York is higher than most cities. </a:t>
            </a:r>
          </a:p>
          <a:p>
            <a:r>
              <a:rPr lang="en-US" altLang="zh-CN" sz="2800" dirty="0"/>
              <a:t>We want to sum up some information on the living standard in New York.</a:t>
            </a:r>
          </a:p>
        </p:txBody>
      </p:sp>
    </p:spTree>
    <p:extLst>
      <p:ext uri="{BB962C8B-B14F-4D97-AF65-F5344CB8AC3E}">
        <p14:creationId xmlns:p14="http://schemas.microsoft.com/office/powerpoint/2010/main" val="28720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903D-10BA-4D64-9AFC-622CECB8D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        income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36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393DFE-9784-419A-8483-0858287A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83277"/>
            <a:ext cx="9603275" cy="6176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income difference:  race and jobs</a:t>
            </a:r>
          </a:p>
        </p:txBody>
      </p:sp>
      <p:pic>
        <p:nvPicPr>
          <p:cNvPr id="7" name="Content Placeholder 6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16BB28FA-EDA3-4366-B420-0DEAA581D5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0" y="1273996"/>
            <a:ext cx="11870517" cy="539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3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531C8A-EAF8-4A4F-8CBD-9EAC93DF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Income difference: </a:t>
            </a:r>
            <a:r>
              <a:rPr lang="en-US" altLang="zh-CN" dirty="0"/>
              <a:t>Salary range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D6A34-0447-4546-8C62-E92F1495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477" y="1853754"/>
            <a:ext cx="10367528" cy="49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2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1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9E5D7A-63A8-4837-8FB3-3C56BFE591FE}"/>
              </a:ext>
            </a:extLst>
          </p:cNvPr>
          <p:cNvSpPr txBox="1">
            <a:spLocks/>
          </p:cNvSpPr>
          <p:nvPr/>
        </p:nvSpPr>
        <p:spPr>
          <a:xfrm>
            <a:off x="485695" y="1474969"/>
            <a:ext cx="3026558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/>
              <a:t>income difference: </a:t>
            </a:r>
          </a:p>
          <a:p>
            <a:pPr>
              <a:spcAft>
                <a:spcPts val="600"/>
              </a:spcAft>
            </a:pPr>
            <a:r>
              <a:rPr lang="en-US" sz="3600"/>
              <a:t>county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building, sitting, table, computer&#10;&#10;Description automatically generated">
            <a:extLst>
              <a:ext uri="{FF2B5EF4-FFF2-40B4-BE49-F238E27FC236}">
                <a16:creationId xmlns:a16="http://schemas.microsoft.com/office/drawing/2014/main" id="{148C2E3F-074F-4C50-AA40-17B48249F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52" y="830881"/>
            <a:ext cx="3692411" cy="4448688"/>
          </a:xfrm>
          <a:prstGeom prst="rect">
            <a:avLst/>
          </a:prstGeom>
        </p:spPr>
      </p:pic>
      <p:pic>
        <p:nvPicPr>
          <p:cNvPr id="2" name="Picture 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F8E0850-431D-48DA-BF24-BC4EE6A38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70" y="844241"/>
            <a:ext cx="3692411" cy="44353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1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903D-10BA-4D64-9AFC-622CECB8D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     expenditure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06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0AE1-2751-4D25-9D2C-478616AE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7" y="504223"/>
            <a:ext cx="10558806" cy="64648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Expense </a:t>
            </a:r>
            <a:r>
              <a:rPr lang="en-US" sz="4000" dirty="0"/>
              <a:t>trend in recent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69F-0C61-4ED7-BCCF-AB2281A6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93" y="1232901"/>
            <a:ext cx="11131509" cy="49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958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261</Words>
  <Application>Microsoft Office PowerPoint</Application>
  <PresentationFormat>Widescreen</PresentationFormat>
  <Paragraphs>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 Light (Headings)</vt:lpstr>
      <vt:lpstr>等线</vt:lpstr>
      <vt:lpstr>Arial</vt:lpstr>
      <vt:lpstr>Gill Sans MT</vt:lpstr>
      <vt:lpstr>Gallery</vt:lpstr>
      <vt:lpstr>personal income and expenditure IN New York </vt:lpstr>
      <vt:lpstr>PowerPoint Presentation</vt:lpstr>
      <vt:lpstr>motivation</vt:lpstr>
      <vt:lpstr>         income</vt:lpstr>
      <vt:lpstr>income difference:  race and jobs</vt:lpstr>
      <vt:lpstr>Income difference: Salary range</vt:lpstr>
      <vt:lpstr>PowerPoint Presentation</vt:lpstr>
      <vt:lpstr>      expenditure</vt:lpstr>
      <vt:lpstr>Expense trend in recent years</vt:lpstr>
      <vt:lpstr>PowerPoint Presentation</vt:lpstr>
      <vt:lpstr>proportion and comparison</vt:lpstr>
      <vt:lpstr>Challenges</vt:lpstr>
      <vt:lpstr>Challenges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 personal income and expenditure about New York </dc:title>
  <dc:creator>Xiaojia He</dc:creator>
  <cp:lastModifiedBy>Xiaojia He</cp:lastModifiedBy>
  <cp:revision>17</cp:revision>
  <dcterms:created xsi:type="dcterms:W3CDTF">2019-12-16T20:44:11Z</dcterms:created>
  <dcterms:modified xsi:type="dcterms:W3CDTF">2019-12-16T23:45:54Z</dcterms:modified>
</cp:coreProperties>
</file>