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Nunito"/>
      <p:regular r:id="rId38"/>
      <p:bold r:id="rId39"/>
      <p:italic r:id="rId40"/>
      <p:boldItalic r:id="rId41"/>
    </p:embeddedFont>
    <p:embeddedFont>
      <p:font typeface="Montserrat"/>
      <p:regular r:id="rId42"/>
      <p:bold r:id="rId43"/>
      <p:italic r:id="rId44"/>
      <p:boldItalic r:id="rId45"/>
    </p:embeddedFont>
    <p:embeddedFont>
      <p:font typeface="Maven Pro"/>
      <p:regular r:id="rId46"/>
      <p:bold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italic.fntdata"/><Relationship Id="rId20" Type="http://schemas.openxmlformats.org/officeDocument/2006/relationships/slide" Target="slides/slide15.xml"/><Relationship Id="rId42" Type="http://schemas.openxmlformats.org/officeDocument/2006/relationships/font" Target="fonts/Montserrat-regular.fntdata"/><Relationship Id="rId41" Type="http://schemas.openxmlformats.org/officeDocument/2006/relationships/font" Target="fonts/Nunito-boldItalic.fntdata"/><Relationship Id="rId22" Type="http://schemas.openxmlformats.org/officeDocument/2006/relationships/slide" Target="slides/slide17.xml"/><Relationship Id="rId44" Type="http://schemas.openxmlformats.org/officeDocument/2006/relationships/font" Target="fonts/Montserrat-italic.fntdata"/><Relationship Id="rId21" Type="http://schemas.openxmlformats.org/officeDocument/2006/relationships/slide" Target="slides/slide16.xml"/><Relationship Id="rId43" Type="http://schemas.openxmlformats.org/officeDocument/2006/relationships/font" Target="fonts/Montserrat-bold.fntdata"/><Relationship Id="rId24" Type="http://schemas.openxmlformats.org/officeDocument/2006/relationships/slide" Target="slides/slide19.xml"/><Relationship Id="rId46" Type="http://schemas.openxmlformats.org/officeDocument/2006/relationships/font" Target="fonts/MavenPro-regular.fntdata"/><Relationship Id="rId23" Type="http://schemas.openxmlformats.org/officeDocument/2006/relationships/slide" Target="slides/slide18.xml"/><Relationship Id="rId45"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MavenPro-bold.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Nunito-bold.fntdata"/><Relationship Id="rId16" Type="http://schemas.openxmlformats.org/officeDocument/2006/relationships/slide" Target="slides/slide11.xml"/><Relationship Id="rId38" Type="http://schemas.openxmlformats.org/officeDocument/2006/relationships/font" Target="fonts/Nuni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7f2a402670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7f2a402670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7f26d94a20_0_9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7f26d94a20_0_9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7f2a402670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7f2a402670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7186b6e9bc_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7186b6e9bc_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71c79484a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71c79484a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7f2a402670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7f2a402670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7f2a402670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7f2a402670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7180130d1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7180130d1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7f2a402670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7f2a402670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7180130d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7180130d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7180130d1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7180130d1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7180130d1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7180130d1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g7180130d10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7180130d10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7180130d1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7180130d1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g7180130d10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7180130d10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g7180130d10_2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7180130d10_2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g7180130d10_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7180130d10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g7180130d10_2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7180130d10_2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Google Shape;444;g7180130d10_2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7180130d10_2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g7180130d10_2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7180130d10_2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g71c79484a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71c79484a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7f26d94a20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7f26d94a20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g71c79484a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71c79484a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g71c79484a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71c79484a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Google Shape;482;g7180130d10_2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7180130d10_2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7f26d94a20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7f26d94a20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7186b6e9bc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7186b6e9bc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7f26d94a20_0_9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7f26d94a20_0_9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7f26d94a20_0_9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7f26d94a20_0_9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7f26d94a20_0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7f26d94a20_0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7f26d94a20_0_9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7f26d94a20_0_9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6.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5.png"/><Relationship Id="rId4" Type="http://schemas.openxmlformats.org/officeDocument/2006/relationships/image" Target="../media/image17.png"/><Relationship Id="rId5" Type="http://schemas.openxmlformats.org/officeDocument/2006/relationships/image" Target="../media/image22.png"/><Relationship Id="rId6"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8.png"/><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cms.gov/medicare/medicare-fee-for-service-payment/acuteinpatientpps/readmissions-reduction-program.html" TargetMode="External"/><Relationship Id="rId4" Type="http://schemas.openxmlformats.org/officeDocument/2006/relationships/hyperlink" Target="https://www.cms.gov/medicare/medicare-fee-for-service-payment/acuteinpatientpps/readmissions-reduction-program.html"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medium.com/berkeleyischool/how-to-use-machine-learning-to-predict-hospital-readmissions-part-2-616a0c920ab1"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35288"/>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400">
                <a:latin typeface="Georgia"/>
                <a:ea typeface="Georgia"/>
                <a:cs typeface="Georgia"/>
                <a:sym typeface="Georgia"/>
              </a:rPr>
              <a:t>Project 5</a:t>
            </a:r>
            <a:endParaRPr sz="4400">
              <a:latin typeface="Georgia"/>
              <a:ea typeface="Georgia"/>
              <a:cs typeface="Georgia"/>
              <a:sym typeface="Georgia"/>
            </a:endParaRPr>
          </a:p>
          <a:p>
            <a:pPr indent="0" lvl="0" marL="0" rtl="0" algn="l">
              <a:spcBef>
                <a:spcPts val="0"/>
              </a:spcBef>
              <a:spcAft>
                <a:spcPts val="0"/>
              </a:spcAft>
              <a:buNone/>
            </a:pPr>
            <a:r>
              <a:rPr lang="en" sz="1800">
                <a:solidFill>
                  <a:srgbClr val="3F3F3F"/>
                </a:solidFill>
                <a:highlight>
                  <a:srgbClr val="FFFFFF"/>
                </a:highlight>
                <a:latin typeface="Georgia"/>
                <a:ea typeface="Georgia"/>
                <a:cs typeface="Georgia"/>
                <a:sym typeface="Georgia"/>
              </a:rPr>
              <a:t>Group</a:t>
            </a:r>
            <a:r>
              <a:rPr lang="en" sz="1800">
                <a:solidFill>
                  <a:srgbClr val="3F3F3F"/>
                </a:solidFill>
                <a:highlight>
                  <a:srgbClr val="FFFFFF"/>
                </a:highlight>
                <a:latin typeface="Georgia"/>
                <a:ea typeface="Georgia"/>
                <a:cs typeface="Georgia"/>
                <a:sym typeface="Georgia"/>
              </a:rPr>
              <a:t> 2</a:t>
            </a:r>
            <a:endParaRPr sz="1800">
              <a:latin typeface="Georgia"/>
              <a:ea typeface="Georgia"/>
              <a:cs typeface="Georgia"/>
              <a:sym typeface="Georgia"/>
            </a:endParaRPr>
          </a:p>
        </p:txBody>
      </p:sp>
      <p:sp>
        <p:nvSpPr>
          <p:cNvPr id="278" name="Google Shape;278;p13"/>
          <p:cNvSpPr txBox="1"/>
          <p:nvPr>
            <p:ph idx="1" type="subTitle"/>
          </p:nvPr>
        </p:nvSpPr>
        <p:spPr>
          <a:xfrm>
            <a:off x="824000" y="3596300"/>
            <a:ext cx="60183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Georgia"/>
                <a:ea typeface="Georgia"/>
                <a:cs typeface="Georgia"/>
                <a:sym typeface="Georgia"/>
              </a:rPr>
              <a:t>Member：JiaJie Zhu, Getong Liu, Jiahui Wu</a:t>
            </a:r>
            <a:endParaRPr sz="2000">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pic>
        <p:nvPicPr>
          <p:cNvPr id="332" name="Google Shape;332;p22"/>
          <p:cNvPicPr preferRelativeResize="0"/>
          <p:nvPr/>
        </p:nvPicPr>
        <p:blipFill>
          <a:blip r:embed="rId3">
            <a:alphaModFix/>
          </a:blip>
          <a:stretch>
            <a:fillRect/>
          </a:stretch>
        </p:blipFill>
        <p:spPr>
          <a:xfrm>
            <a:off x="1353401" y="863612"/>
            <a:ext cx="6437201" cy="723575"/>
          </a:xfrm>
          <a:prstGeom prst="rect">
            <a:avLst/>
          </a:prstGeom>
          <a:noFill/>
          <a:ln>
            <a:noFill/>
          </a:ln>
        </p:spPr>
      </p:pic>
      <p:sp>
        <p:nvSpPr>
          <p:cNvPr id="333" name="Google Shape;333;p22"/>
          <p:cNvSpPr txBox="1"/>
          <p:nvPr>
            <p:ph idx="1" type="body"/>
          </p:nvPr>
        </p:nvSpPr>
        <p:spPr>
          <a:xfrm>
            <a:off x="1312375" y="1553600"/>
            <a:ext cx="7369800" cy="8256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600">
                <a:latin typeface="Georgia"/>
                <a:ea typeface="Georgia"/>
                <a:cs typeface="Georgia"/>
                <a:sym typeface="Georgia"/>
              </a:rPr>
              <a:t>Then we drop rows that indicates the patient was deceased (ID = 11) which will not be readmitted.</a:t>
            </a:r>
            <a:endParaRPr/>
          </a:p>
        </p:txBody>
      </p:sp>
      <p:pic>
        <p:nvPicPr>
          <p:cNvPr id="334" name="Google Shape;334;p22"/>
          <p:cNvPicPr preferRelativeResize="0"/>
          <p:nvPr/>
        </p:nvPicPr>
        <p:blipFill>
          <a:blip r:embed="rId4">
            <a:alphaModFix/>
          </a:blip>
          <a:stretch>
            <a:fillRect/>
          </a:stretch>
        </p:blipFill>
        <p:spPr>
          <a:xfrm>
            <a:off x="3169800" y="2006800"/>
            <a:ext cx="4459774" cy="2937499"/>
          </a:xfrm>
          <a:prstGeom prst="rect">
            <a:avLst/>
          </a:prstGeom>
          <a:noFill/>
          <a:ln>
            <a:noFill/>
          </a:ln>
        </p:spPr>
      </p:pic>
      <p:sp>
        <p:nvSpPr>
          <p:cNvPr id="335" name="Google Shape;335;p22"/>
          <p:cNvSpPr txBox="1"/>
          <p:nvPr>
            <p:ph idx="1" type="body"/>
          </p:nvPr>
        </p:nvSpPr>
        <p:spPr>
          <a:xfrm>
            <a:off x="7629575" y="4761300"/>
            <a:ext cx="1525800" cy="2136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900">
                <a:solidFill>
                  <a:srgbClr val="000000"/>
                </a:solidFill>
                <a:latin typeface="Georgia"/>
                <a:ea typeface="Georgia"/>
                <a:cs typeface="Georgia"/>
                <a:sym typeface="Georgia"/>
              </a:rPr>
              <a:t>IDs_mapping.csv</a:t>
            </a:r>
            <a:endParaRPr sz="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23"/>
          <p:cNvSpPr txBox="1"/>
          <p:nvPr>
            <p:ph idx="1" type="body"/>
          </p:nvPr>
        </p:nvSpPr>
        <p:spPr>
          <a:xfrm>
            <a:off x="5492250" y="842325"/>
            <a:ext cx="3376500" cy="238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Also we'll need to make a </a:t>
            </a:r>
            <a:r>
              <a:rPr lang="en">
                <a:latin typeface="Georgia"/>
                <a:ea typeface="Georgia"/>
                <a:cs typeface="Georgia"/>
                <a:sym typeface="Georgia"/>
              </a:rPr>
              <a:t>decision</a:t>
            </a:r>
            <a:r>
              <a:rPr lang="en">
                <a:latin typeface="Georgia"/>
                <a:ea typeface="Georgia"/>
                <a:cs typeface="Georgia"/>
                <a:sym typeface="Georgia"/>
              </a:rPr>
              <a:t> on other columns which has small amount of missing data, including "diag_1" &lt;0.1%, "diag_2" 0.3%, "diag_3" 1.3%.</a:t>
            </a:r>
            <a:endParaRPr>
              <a:latin typeface="Georgia"/>
              <a:ea typeface="Georgia"/>
              <a:cs typeface="Georgia"/>
              <a:sym typeface="Georgia"/>
            </a:endParaRPr>
          </a:p>
          <a:p>
            <a:pPr indent="0" lvl="0" marL="50800" marR="63500" rtl="0" algn="just">
              <a:spcBef>
                <a:spcPts val="1600"/>
              </a:spcBef>
              <a:spcAft>
                <a:spcPts val="0"/>
              </a:spcAft>
              <a:buNone/>
            </a:pPr>
            <a:r>
              <a:rPr lang="en">
                <a:latin typeface="Georgia"/>
                <a:ea typeface="Georgia"/>
                <a:cs typeface="Georgia"/>
                <a:sym typeface="Georgia"/>
              </a:rPr>
              <a:t>Since this project is only targeting the diabetes here which has value as 250.xx. All values other than this tag will be </a:t>
            </a:r>
            <a:r>
              <a:rPr lang="en">
                <a:latin typeface="Georgia"/>
                <a:ea typeface="Georgia"/>
                <a:cs typeface="Georgia"/>
                <a:sym typeface="Georgia"/>
              </a:rPr>
              <a:t>tagged</a:t>
            </a:r>
            <a:r>
              <a:rPr lang="en">
                <a:latin typeface="Georgia"/>
                <a:ea typeface="Georgia"/>
                <a:cs typeface="Georgia"/>
                <a:sym typeface="Georgia"/>
              </a:rPr>
              <a:t> as 'No' while all </a:t>
            </a:r>
            <a:r>
              <a:rPr lang="en">
                <a:latin typeface="Georgia"/>
                <a:ea typeface="Georgia"/>
                <a:cs typeface="Georgia"/>
                <a:sym typeface="Georgia"/>
              </a:rPr>
              <a:t>diagnosed</a:t>
            </a:r>
            <a:r>
              <a:rPr lang="en">
                <a:latin typeface="Georgia"/>
                <a:ea typeface="Georgia"/>
                <a:cs typeface="Georgia"/>
                <a:sym typeface="Georgia"/>
              </a:rPr>
              <a:t> as diabetes will be </a:t>
            </a:r>
            <a:r>
              <a:rPr lang="en">
                <a:latin typeface="Georgia"/>
                <a:ea typeface="Georgia"/>
                <a:cs typeface="Georgia"/>
                <a:sym typeface="Georgia"/>
              </a:rPr>
              <a:t>tagged</a:t>
            </a:r>
            <a:r>
              <a:rPr lang="en">
                <a:latin typeface="Georgia"/>
                <a:ea typeface="Georgia"/>
                <a:cs typeface="Georgia"/>
                <a:sym typeface="Georgia"/>
              </a:rPr>
              <a:t> as 'Yes'.</a:t>
            </a:r>
            <a:endParaRPr sz="1050">
              <a:solidFill>
                <a:srgbClr val="000000"/>
              </a:solidFill>
              <a:latin typeface="Georgia"/>
              <a:ea typeface="Georgia"/>
              <a:cs typeface="Georgia"/>
              <a:sym typeface="Georgia"/>
            </a:endParaRPr>
          </a:p>
          <a:p>
            <a:pPr indent="0" lvl="0" marL="0" rtl="0" algn="l">
              <a:spcBef>
                <a:spcPts val="0"/>
              </a:spcBef>
              <a:spcAft>
                <a:spcPts val="0"/>
              </a:spcAft>
              <a:buNone/>
            </a:pPr>
            <a:r>
              <a:t/>
            </a:r>
            <a:endParaRPr/>
          </a:p>
          <a:p>
            <a:pPr indent="0" lvl="0" marL="0" rtl="0" algn="l">
              <a:spcBef>
                <a:spcPts val="1600"/>
              </a:spcBef>
              <a:spcAft>
                <a:spcPts val="1600"/>
              </a:spcAft>
              <a:buNone/>
            </a:pPr>
            <a:r>
              <a:rPr lang="en"/>
              <a:t>.</a:t>
            </a:r>
            <a:endParaRPr/>
          </a:p>
        </p:txBody>
      </p:sp>
      <p:sp>
        <p:nvSpPr>
          <p:cNvPr id="341" name="Google Shape;341;p23"/>
          <p:cNvSpPr txBox="1"/>
          <p:nvPr/>
        </p:nvSpPr>
        <p:spPr>
          <a:xfrm>
            <a:off x="1215525" y="3224025"/>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00">
                <a:solidFill>
                  <a:schemeClr val="dk2"/>
                </a:solidFill>
                <a:latin typeface="Georgia"/>
                <a:ea typeface="Georgia"/>
                <a:cs typeface="Georgia"/>
                <a:sym typeface="Georgia"/>
              </a:rPr>
              <a:t>Next,  from the background paper of table 1, we can know there are 2% missing data at Race feature. So we  filled with "Other".</a:t>
            </a:r>
            <a:endParaRPr>
              <a:latin typeface="Georgia"/>
              <a:ea typeface="Georgia"/>
              <a:cs typeface="Georgia"/>
              <a:sym typeface="Georgia"/>
            </a:endParaRPr>
          </a:p>
        </p:txBody>
      </p:sp>
      <p:pic>
        <p:nvPicPr>
          <p:cNvPr id="342" name="Google Shape;342;p23"/>
          <p:cNvPicPr preferRelativeResize="0"/>
          <p:nvPr/>
        </p:nvPicPr>
        <p:blipFill>
          <a:blip r:embed="rId3">
            <a:alphaModFix/>
          </a:blip>
          <a:stretch>
            <a:fillRect/>
          </a:stretch>
        </p:blipFill>
        <p:spPr>
          <a:xfrm>
            <a:off x="1137025" y="931575"/>
            <a:ext cx="4355223" cy="1980050"/>
          </a:xfrm>
          <a:prstGeom prst="rect">
            <a:avLst/>
          </a:prstGeom>
          <a:noFill/>
          <a:ln>
            <a:noFill/>
          </a:ln>
        </p:spPr>
      </p:pic>
      <p:pic>
        <p:nvPicPr>
          <p:cNvPr id="343" name="Google Shape;343;p23"/>
          <p:cNvPicPr preferRelativeResize="0"/>
          <p:nvPr/>
        </p:nvPicPr>
        <p:blipFill>
          <a:blip r:embed="rId4">
            <a:alphaModFix/>
          </a:blip>
          <a:stretch>
            <a:fillRect/>
          </a:stretch>
        </p:blipFill>
        <p:spPr>
          <a:xfrm>
            <a:off x="4215525" y="3384713"/>
            <a:ext cx="4813025" cy="14777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24"/>
          <p:cNvSpPr txBox="1"/>
          <p:nvPr>
            <p:ph type="title"/>
          </p:nvPr>
        </p:nvSpPr>
        <p:spPr>
          <a:xfrm>
            <a:off x="1293325" y="274600"/>
            <a:ext cx="7010100" cy="1608000"/>
          </a:xfrm>
          <a:prstGeom prst="rect">
            <a:avLst/>
          </a:prstGeom>
        </p:spPr>
        <p:txBody>
          <a:bodyPr anchorCtr="0" anchor="t" bIns="91425" lIns="91425" spcFirstLastPara="1" rIns="91425" wrap="square" tIns="91425">
            <a:noAutofit/>
          </a:bodyPr>
          <a:lstStyle/>
          <a:p>
            <a:pPr indent="0" lvl="0" marL="0" rtl="0" algn="l">
              <a:lnSpc>
                <a:spcPct val="118000"/>
              </a:lnSpc>
              <a:spcBef>
                <a:spcPts val="3300"/>
              </a:spcBef>
              <a:spcAft>
                <a:spcPts val="0"/>
              </a:spcAft>
              <a:buNone/>
            </a:pPr>
            <a:r>
              <a:rPr lang="en" sz="1950">
                <a:highlight>
                  <a:srgbClr val="FFFFFF"/>
                </a:highlight>
                <a:latin typeface="Georgia"/>
                <a:ea typeface="Georgia"/>
                <a:cs typeface="Georgia"/>
                <a:sym typeface="Georgia"/>
              </a:rPr>
              <a:t>Numerical Features</a:t>
            </a:r>
            <a:endParaRPr sz="1950">
              <a:highlight>
                <a:srgbClr val="FFFFFF"/>
              </a:highlight>
              <a:latin typeface="Georgia"/>
              <a:ea typeface="Georgia"/>
              <a:cs typeface="Georgia"/>
              <a:sym typeface="Georgia"/>
            </a:endParaRPr>
          </a:p>
          <a:p>
            <a:pPr indent="0" lvl="0" marL="0" rtl="0" algn="l">
              <a:lnSpc>
                <a:spcPct val="158000"/>
              </a:lnSpc>
              <a:spcBef>
                <a:spcPts val="1400"/>
              </a:spcBef>
              <a:spcAft>
                <a:spcPts val="0"/>
              </a:spcAft>
              <a:buNone/>
            </a:pPr>
            <a:r>
              <a:t/>
            </a:r>
            <a:endParaRPr/>
          </a:p>
        </p:txBody>
      </p:sp>
      <p:pic>
        <p:nvPicPr>
          <p:cNvPr id="349" name="Google Shape;349;p24"/>
          <p:cNvPicPr preferRelativeResize="0"/>
          <p:nvPr/>
        </p:nvPicPr>
        <p:blipFill>
          <a:blip r:embed="rId3">
            <a:alphaModFix/>
          </a:blip>
          <a:stretch>
            <a:fillRect/>
          </a:stretch>
        </p:blipFill>
        <p:spPr>
          <a:xfrm>
            <a:off x="5516900" y="0"/>
            <a:ext cx="2934375" cy="5087477"/>
          </a:xfrm>
          <a:prstGeom prst="rect">
            <a:avLst/>
          </a:prstGeom>
          <a:noFill/>
          <a:ln>
            <a:noFill/>
          </a:ln>
        </p:spPr>
      </p:pic>
      <p:sp>
        <p:nvSpPr>
          <p:cNvPr id="350" name="Google Shape;350;p24"/>
          <p:cNvSpPr txBox="1"/>
          <p:nvPr/>
        </p:nvSpPr>
        <p:spPr>
          <a:xfrm>
            <a:off x="1259325" y="1377950"/>
            <a:ext cx="39006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lang="en" sz="1600">
                <a:solidFill>
                  <a:schemeClr val="dk2"/>
                </a:solidFill>
                <a:highlight>
                  <a:srgbClr val="FFFFFF"/>
                </a:highlight>
                <a:latin typeface="Georgia"/>
                <a:ea typeface="Georgia"/>
                <a:cs typeface="Georgia"/>
                <a:sym typeface="Georgia"/>
              </a:rPr>
              <a:t>The easiest type of features to use is numerical features. (Red)</a:t>
            </a:r>
            <a:endParaRPr sz="1600">
              <a:solidFill>
                <a:schemeClr val="dk2"/>
              </a:solidFill>
              <a:highlight>
                <a:srgbClr val="FFFFFF"/>
              </a:highlight>
              <a:latin typeface="Georgia"/>
              <a:ea typeface="Georgia"/>
              <a:cs typeface="Georgia"/>
              <a:sym typeface="Georgia"/>
            </a:endParaRPr>
          </a:p>
          <a:p>
            <a:pPr indent="0" lvl="0" marL="0" rtl="0" algn="l">
              <a:lnSpc>
                <a:spcPct val="115000"/>
              </a:lnSpc>
              <a:spcBef>
                <a:spcPts val="1400"/>
              </a:spcBef>
              <a:spcAft>
                <a:spcPts val="0"/>
              </a:spcAft>
              <a:buNone/>
            </a:pPr>
            <a:r>
              <a:rPr lang="en" sz="1600">
                <a:solidFill>
                  <a:schemeClr val="dk2"/>
                </a:solidFill>
                <a:highlight>
                  <a:srgbClr val="FFFFFF"/>
                </a:highlight>
                <a:latin typeface="Georgia"/>
                <a:ea typeface="Georgia"/>
                <a:cs typeface="Georgia"/>
                <a:sym typeface="Georgia"/>
              </a:rPr>
              <a:t>These features do not need any modification. </a:t>
            </a:r>
            <a:endParaRPr>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25"/>
          <p:cNvSpPr txBox="1"/>
          <p:nvPr>
            <p:ph type="title"/>
          </p:nvPr>
        </p:nvSpPr>
        <p:spPr>
          <a:xfrm>
            <a:off x="1303800" y="410025"/>
            <a:ext cx="7030500" cy="999300"/>
          </a:xfrm>
          <a:prstGeom prst="rect">
            <a:avLst/>
          </a:prstGeom>
        </p:spPr>
        <p:txBody>
          <a:bodyPr anchorCtr="0" anchor="t" bIns="91425" lIns="91425" spcFirstLastPara="1" rIns="91425" wrap="square" tIns="91425">
            <a:noAutofit/>
          </a:bodyPr>
          <a:lstStyle/>
          <a:p>
            <a:pPr indent="0" lvl="0" marL="0" rtl="0" algn="l">
              <a:lnSpc>
                <a:spcPct val="118000"/>
              </a:lnSpc>
              <a:spcBef>
                <a:spcPts val="2900"/>
              </a:spcBef>
              <a:spcAft>
                <a:spcPts val="0"/>
              </a:spcAft>
              <a:buNone/>
            </a:pPr>
            <a:r>
              <a:rPr lang="en" sz="2200">
                <a:highlight>
                  <a:schemeClr val="lt1"/>
                </a:highlight>
                <a:latin typeface="Georgia"/>
                <a:ea typeface="Georgia"/>
                <a:cs typeface="Georgia"/>
                <a:sym typeface="Georgia"/>
              </a:rPr>
              <a:t>Categorical Features</a:t>
            </a:r>
            <a:endParaRPr sz="2200"/>
          </a:p>
        </p:txBody>
      </p:sp>
      <p:sp>
        <p:nvSpPr>
          <p:cNvPr id="356" name="Google Shape;356;p25"/>
          <p:cNvSpPr txBox="1"/>
          <p:nvPr>
            <p:ph idx="1" type="body"/>
          </p:nvPr>
        </p:nvSpPr>
        <p:spPr>
          <a:xfrm>
            <a:off x="1303800" y="1409325"/>
            <a:ext cx="6757800" cy="3444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highlight>
                  <a:schemeClr val="lt1"/>
                </a:highlight>
                <a:latin typeface="Georgia"/>
                <a:ea typeface="Georgia"/>
                <a:cs typeface="Georgia"/>
                <a:sym typeface="Georgia"/>
              </a:rPr>
              <a:t>In order to perform machine learning algorithms, we need to transform categorical features into numeric values. </a:t>
            </a:r>
            <a:r>
              <a:rPr lang="en" sz="1400">
                <a:highlight>
                  <a:schemeClr val="lt1"/>
                </a:highlight>
                <a:latin typeface="Georgia"/>
                <a:ea typeface="Georgia"/>
                <a:cs typeface="Georgia"/>
                <a:sym typeface="Georgia"/>
              </a:rPr>
              <a:t>OneHotEncoder()  is useful and convenient method to do so. However, there are two downsides of this method.</a:t>
            </a:r>
            <a:endParaRPr sz="1400">
              <a:highlight>
                <a:schemeClr val="lt1"/>
              </a:highlight>
              <a:latin typeface="Georgia"/>
              <a:ea typeface="Georgia"/>
              <a:cs typeface="Georgia"/>
              <a:sym typeface="Georgia"/>
            </a:endParaRPr>
          </a:p>
          <a:p>
            <a:pPr indent="-317500" lvl="0" marL="457200" rtl="0" algn="l">
              <a:lnSpc>
                <a:spcPct val="150000"/>
              </a:lnSpc>
              <a:spcBef>
                <a:spcPts val="1600"/>
              </a:spcBef>
              <a:spcAft>
                <a:spcPts val="0"/>
              </a:spcAft>
              <a:buSzPts val="1400"/>
              <a:buFont typeface="Georgia"/>
              <a:buAutoNum type="arabicPeriod"/>
            </a:pPr>
            <a:r>
              <a:rPr lang="en" sz="1400">
                <a:highlight>
                  <a:schemeClr val="lt1"/>
                </a:highlight>
                <a:latin typeface="Georgia"/>
                <a:ea typeface="Georgia"/>
                <a:cs typeface="Georgia"/>
                <a:sym typeface="Georgia"/>
              </a:rPr>
              <a:t>The data was transformed to NumPy array, therefore lost its headers.</a:t>
            </a:r>
            <a:endParaRPr sz="1400">
              <a:highlight>
                <a:schemeClr val="lt1"/>
              </a:highlight>
              <a:latin typeface="Georgia"/>
              <a:ea typeface="Georgia"/>
              <a:cs typeface="Georgia"/>
              <a:sym typeface="Georgia"/>
            </a:endParaRPr>
          </a:p>
          <a:p>
            <a:pPr indent="-317500" lvl="0" marL="457200" rtl="0" algn="l">
              <a:lnSpc>
                <a:spcPct val="150000"/>
              </a:lnSpc>
              <a:spcBef>
                <a:spcPts val="0"/>
              </a:spcBef>
              <a:spcAft>
                <a:spcPts val="0"/>
              </a:spcAft>
              <a:buSzPts val="1400"/>
              <a:buFont typeface="Georgia"/>
              <a:buAutoNum type="arabicPeriod"/>
            </a:pPr>
            <a:r>
              <a:rPr lang="en" sz="1400">
                <a:highlight>
                  <a:schemeClr val="lt1"/>
                </a:highlight>
                <a:latin typeface="Georgia"/>
                <a:ea typeface="Georgia"/>
                <a:cs typeface="Georgia"/>
                <a:sym typeface="Georgia"/>
              </a:rPr>
              <a:t>The categorical values were transform to vector arrays, and the length of this vector array depends on the the number of distinct categorical values.</a:t>
            </a:r>
            <a:endParaRPr sz="1400">
              <a:highlight>
                <a:schemeClr val="lt1"/>
              </a:highlight>
              <a:latin typeface="Georgia"/>
              <a:ea typeface="Georgia"/>
              <a:cs typeface="Georgia"/>
              <a:sym typeface="Georgia"/>
            </a:endParaRPr>
          </a:p>
          <a:p>
            <a:pPr indent="0" lvl="0" marL="0" rtl="0" algn="l">
              <a:lnSpc>
                <a:spcPct val="150000"/>
              </a:lnSpc>
              <a:spcBef>
                <a:spcPts val="1600"/>
              </a:spcBef>
              <a:spcAft>
                <a:spcPts val="1600"/>
              </a:spcAft>
              <a:buNone/>
            </a:pPr>
            <a:r>
              <a:rPr lang="en" sz="1400">
                <a:highlight>
                  <a:schemeClr val="lt1"/>
                </a:highlight>
                <a:latin typeface="Georgia"/>
                <a:ea typeface="Georgia"/>
                <a:cs typeface="Georgia"/>
                <a:sym typeface="Georgia"/>
              </a:rPr>
              <a:t>In practice, after splitting the training set and the testing set, the number of attributes of training set is different from the number of attributes of the testing set due to the disperse distribution of the values.</a:t>
            </a:r>
            <a:endParaRPr sz="1400">
              <a:highlight>
                <a:schemeClr val="lt1"/>
              </a:highlight>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26"/>
          <p:cNvSpPr txBox="1"/>
          <p:nvPr>
            <p:ph idx="1" type="body"/>
          </p:nvPr>
        </p:nvSpPr>
        <p:spPr>
          <a:xfrm>
            <a:off x="1303800" y="998400"/>
            <a:ext cx="7030500" cy="386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rgbClr val="212121"/>
                </a:solidFill>
                <a:highlight>
                  <a:schemeClr val="lt1"/>
                </a:highlight>
                <a:latin typeface="Georgia"/>
                <a:ea typeface="Georgia"/>
                <a:cs typeface="Georgia"/>
                <a:sym typeface="Georgia"/>
              </a:rPr>
              <a:t>Therefore, the categorical attributes were treated in 2 different ways.</a:t>
            </a:r>
            <a:endParaRPr sz="1400">
              <a:solidFill>
                <a:srgbClr val="212121"/>
              </a:solidFill>
              <a:highlight>
                <a:schemeClr val="lt1"/>
              </a:highlight>
              <a:latin typeface="Georgia"/>
              <a:ea typeface="Georgia"/>
              <a:cs typeface="Georgia"/>
              <a:sym typeface="Georgia"/>
            </a:endParaRPr>
          </a:p>
          <a:p>
            <a:pPr indent="-317500" lvl="0" marL="457200" rtl="0" algn="l">
              <a:lnSpc>
                <a:spcPct val="115000"/>
              </a:lnSpc>
              <a:spcBef>
                <a:spcPts val="1600"/>
              </a:spcBef>
              <a:spcAft>
                <a:spcPts val="0"/>
              </a:spcAft>
              <a:buClr>
                <a:srgbClr val="212121"/>
              </a:buClr>
              <a:buSzPts val="1400"/>
              <a:buFont typeface="Georgia"/>
              <a:buChar char="●"/>
            </a:pPr>
            <a:r>
              <a:rPr lang="en" sz="1400">
                <a:solidFill>
                  <a:srgbClr val="212121"/>
                </a:solidFill>
                <a:highlight>
                  <a:schemeClr val="lt1"/>
                </a:highlight>
                <a:latin typeface="Georgia"/>
                <a:ea typeface="Georgia"/>
                <a:cs typeface="Georgia"/>
                <a:sym typeface="Georgia"/>
              </a:rPr>
              <a:t>23 features for 23 drugs (or combos) which indicate for each of these, whether a change in that medication was made or not during the current hospital stay of patient were dropped due to low correlations with readmitted and diagnoses for diabetes.</a:t>
            </a:r>
            <a:endParaRPr sz="1400">
              <a:solidFill>
                <a:srgbClr val="212121"/>
              </a:solidFill>
              <a:highlight>
                <a:schemeClr val="lt1"/>
              </a:highlight>
              <a:latin typeface="Georgia"/>
              <a:ea typeface="Georgia"/>
              <a:cs typeface="Georgia"/>
              <a:sym typeface="Georgia"/>
            </a:endParaRPr>
          </a:p>
          <a:p>
            <a:pPr indent="-317500" lvl="0" marL="457200" rtl="0" algn="l">
              <a:lnSpc>
                <a:spcPct val="100000"/>
              </a:lnSpc>
              <a:spcBef>
                <a:spcPts val="0"/>
              </a:spcBef>
              <a:spcAft>
                <a:spcPts val="0"/>
              </a:spcAft>
              <a:buClr>
                <a:srgbClr val="212121"/>
              </a:buClr>
              <a:buSzPts val="1400"/>
              <a:buFont typeface="Georgia"/>
              <a:buChar char="●"/>
            </a:pPr>
            <a:r>
              <a:rPr lang="en" sz="1400">
                <a:solidFill>
                  <a:srgbClr val="212121"/>
                </a:solidFill>
                <a:highlight>
                  <a:schemeClr val="lt1"/>
                </a:highlight>
                <a:latin typeface="Georgia"/>
                <a:ea typeface="Georgia"/>
                <a:cs typeface="Georgia"/>
                <a:sym typeface="Georgia"/>
              </a:rPr>
              <a:t>11 features were transformed into numerical values manually, including:</a:t>
            </a:r>
            <a:endParaRPr sz="1400">
              <a:solidFill>
                <a:srgbClr val="212121"/>
              </a:solidFill>
              <a:highlight>
                <a:schemeClr val="lt1"/>
              </a:highlight>
              <a:latin typeface="Georgia"/>
              <a:ea typeface="Georgia"/>
              <a:cs typeface="Georgia"/>
              <a:sym typeface="Georgia"/>
            </a:endParaRPr>
          </a:p>
          <a:p>
            <a:pPr indent="-317500" lvl="1" marL="914400" rtl="0" algn="l">
              <a:lnSpc>
                <a:spcPct val="100000"/>
              </a:lnSpc>
              <a:spcBef>
                <a:spcPts val="0"/>
              </a:spcBef>
              <a:spcAft>
                <a:spcPts val="0"/>
              </a:spcAft>
              <a:buClr>
                <a:srgbClr val="212121"/>
              </a:buClr>
              <a:buSzPts val="1400"/>
              <a:buFont typeface="Georgia"/>
              <a:buChar char="○"/>
            </a:pPr>
            <a:r>
              <a:rPr lang="en" sz="1400">
                <a:solidFill>
                  <a:srgbClr val="212121"/>
                </a:solidFill>
                <a:highlight>
                  <a:schemeClr val="lt1"/>
                </a:highlight>
                <a:latin typeface="Georgia"/>
                <a:ea typeface="Georgia"/>
                <a:cs typeface="Georgia"/>
                <a:sym typeface="Georgia"/>
              </a:rPr>
              <a:t>Diag_1, Diag_2, Diag_3  (Label)</a:t>
            </a:r>
            <a:endParaRPr sz="1400">
              <a:solidFill>
                <a:srgbClr val="212121"/>
              </a:solidFill>
              <a:highlight>
                <a:schemeClr val="lt1"/>
              </a:highlight>
              <a:latin typeface="Georgia"/>
              <a:ea typeface="Georgia"/>
              <a:cs typeface="Georgia"/>
              <a:sym typeface="Georgia"/>
            </a:endParaRPr>
          </a:p>
          <a:p>
            <a:pPr indent="-317500" lvl="1" marL="914400" rtl="0" algn="l">
              <a:lnSpc>
                <a:spcPct val="100000"/>
              </a:lnSpc>
              <a:spcBef>
                <a:spcPts val="0"/>
              </a:spcBef>
              <a:spcAft>
                <a:spcPts val="0"/>
              </a:spcAft>
              <a:buClr>
                <a:srgbClr val="212121"/>
              </a:buClr>
              <a:buSzPts val="1400"/>
              <a:buFont typeface="Georgia"/>
              <a:buChar char="○"/>
            </a:pPr>
            <a:r>
              <a:rPr lang="en" sz="1400">
                <a:solidFill>
                  <a:srgbClr val="212121"/>
                </a:solidFill>
                <a:highlight>
                  <a:schemeClr val="lt1"/>
                </a:highlight>
                <a:latin typeface="Georgia"/>
                <a:ea typeface="Georgia"/>
                <a:cs typeface="Georgia"/>
                <a:sym typeface="Georgia"/>
              </a:rPr>
              <a:t>Readmitted (Label)</a:t>
            </a:r>
            <a:endParaRPr sz="1400">
              <a:solidFill>
                <a:srgbClr val="212121"/>
              </a:solidFill>
              <a:highlight>
                <a:schemeClr val="lt1"/>
              </a:highlight>
              <a:latin typeface="Georgia"/>
              <a:ea typeface="Georgia"/>
              <a:cs typeface="Georgia"/>
              <a:sym typeface="Georgia"/>
            </a:endParaRPr>
          </a:p>
          <a:p>
            <a:pPr indent="-317500" lvl="1" marL="914400" rtl="0" algn="l">
              <a:lnSpc>
                <a:spcPct val="100000"/>
              </a:lnSpc>
              <a:spcBef>
                <a:spcPts val="0"/>
              </a:spcBef>
              <a:spcAft>
                <a:spcPts val="0"/>
              </a:spcAft>
              <a:buClr>
                <a:srgbClr val="212121"/>
              </a:buClr>
              <a:buSzPts val="1400"/>
              <a:buFont typeface="Georgia"/>
              <a:buChar char="○"/>
            </a:pPr>
            <a:r>
              <a:rPr lang="en" sz="1400">
                <a:solidFill>
                  <a:srgbClr val="212121"/>
                </a:solidFill>
                <a:highlight>
                  <a:schemeClr val="lt1"/>
                </a:highlight>
                <a:latin typeface="Georgia"/>
                <a:ea typeface="Georgia"/>
                <a:cs typeface="Georgia"/>
                <a:sym typeface="Georgia"/>
              </a:rPr>
              <a:t>Race</a:t>
            </a:r>
            <a:endParaRPr sz="1400">
              <a:solidFill>
                <a:srgbClr val="212121"/>
              </a:solidFill>
              <a:highlight>
                <a:schemeClr val="lt1"/>
              </a:highlight>
              <a:latin typeface="Georgia"/>
              <a:ea typeface="Georgia"/>
              <a:cs typeface="Georgia"/>
              <a:sym typeface="Georgia"/>
            </a:endParaRPr>
          </a:p>
          <a:p>
            <a:pPr indent="-317500" lvl="1" marL="914400" rtl="0" algn="l">
              <a:lnSpc>
                <a:spcPct val="100000"/>
              </a:lnSpc>
              <a:spcBef>
                <a:spcPts val="0"/>
              </a:spcBef>
              <a:spcAft>
                <a:spcPts val="0"/>
              </a:spcAft>
              <a:buClr>
                <a:srgbClr val="212121"/>
              </a:buClr>
              <a:buSzPts val="1400"/>
              <a:buFont typeface="Georgia"/>
              <a:buChar char="○"/>
            </a:pPr>
            <a:r>
              <a:rPr lang="en" sz="1400">
                <a:solidFill>
                  <a:srgbClr val="212121"/>
                </a:solidFill>
                <a:highlight>
                  <a:schemeClr val="lt1"/>
                </a:highlight>
                <a:latin typeface="Georgia"/>
                <a:ea typeface="Georgia"/>
                <a:cs typeface="Georgia"/>
                <a:sym typeface="Georgia"/>
              </a:rPr>
              <a:t>Age</a:t>
            </a:r>
            <a:endParaRPr sz="1400">
              <a:solidFill>
                <a:srgbClr val="212121"/>
              </a:solidFill>
              <a:highlight>
                <a:schemeClr val="lt1"/>
              </a:highlight>
              <a:latin typeface="Georgia"/>
              <a:ea typeface="Georgia"/>
              <a:cs typeface="Georgia"/>
              <a:sym typeface="Georgia"/>
            </a:endParaRPr>
          </a:p>
          <a:p>
            <a:pPr indent="-317500" lvl="1" marL="914400" rtl="0" algn="l">
              <a:lnSpc>
                <a:spcPct val="100000"/>
              </a:lnSpc>
              <a:spcBef>
                <a:spcPts val="0"/>
              </a:spcBef>
              <a:spcAft>
                <a:spcPts val="0"/>
              </a:spcAft>
              <a:buClr>
                <a:srgbClr val="212121"/>
              </a:buClr>
              <a:buSzPts val="1400"/>
              <a:buFont typeface="Georgia"/>
              <a:buChar char="○"/>
            </a:pPr>
            <a:r>
              <a:rPr lang="en" sz="1400">
                <a:solidFill>
                  <a:srgbClr val="212121"/>
                </a:solidFill>
                <a:highlight>
                  <a:schemeClr val="lt1"/>
                </a:highlight>
                <a:latin typeface="Georgia"/>
                <a:ea typeface="Georgia"/>
                <a:cs typeface="Georgia"/>
                <a:sym typeface="Georgia"/>
              </a:rPr>
              <a:t>Gender</a:t>
            </a:r>
            <a:endParaRPr sz="1400">
              <a:solidFill>
                <a:srgbClr val="212121"/>
              </a:solidFill>
              <a:highlight>
                <a:schemeClr val="lt1"/>
              </a:highlight>
              <a:latin typeface="Georgia"/>
              <a:ea typeface="Georgia"/>
              <a:cs typeface="Georgia"/>
              <a:sym typeface="Georgia"/>
            </a:endParaRPr>
          </a:p>
          <a:p>
            <a:pPr indent="-317500" lvl="1" marL="914400" rtl="0" algn="l">
              <a:lnSpc>
                <a:spcPct val="100000"/>
              </a:lnSpc>
              <a:spcBef>
                <a:spcPts val="0"/>
              </a:spcBef>
              <a:spcAft>
                <a:spcPts val="0"/>
              </a:spcAft>
              <a:buClr>
                <a:srgbClr val="212121"/>
              </a:buClr>
              <a:buSzPts val="1400"/>
              <a:buFont typeface="Georgia"/>
              <a:buChar char="○"/>
            </a:pPr>
            <a:r>
              <a:rPr lang="en" sz="1400">
                <a:solidFill>
                  <a:srgbClr val="212121"/>
                </a:solidFill>
                <a:highlight>
                  <a:schemeClr val="lt1"/>
                </a:highlight>
                <a:latin typeface="Georgia"/>
                <a:ea typeface="Georgia"/>
                <a:cs typeface="Georgia"/>
                <a:sym typeface="Georgia"/>
              </a:rPr>
              <a:t>Change</a:t>
            </a:r>
            <a:endParaRPr sz="1400">
              <a:solidFill>
                <a:srgbClr val="212121"/>
              </a:solidFill>
              <a:highlight>
                <a:schemeClr val="lt1"/>
              </a:highlight>
              <a:latin typeface="Georgia"/>
              <a:ea typeface="Georgia"/>
              <a:cs typeface="Georgia"/>
              <a:sym typeface="Georgia"/>
            </a:endParaRPr>
          </a:p>
          <a:p>
            <a:pPr indent="-317500" lvl="1" marL="914400" rtl="0" algn="l">
              <a:lnSpc>
                <a:spcPct val="100000"/>
              </a:lnSpc>
              <a:spcBef>
                <a:spcPts val="0"/>
              </a:spcBef>
              <a:spcAft>
                <a:spcPts val="0"/>
              </a:spcAft>
              <a:buClr>
                <a:srgbClr val="212121"/>
              </a:buClr>
              <a:buSzPts val="1400"/>
              <a:buFont typeface="Georgia"/>
              <a:buChar char="○"/>
            </a:pPr>
            <a:r>
              <a:rPr lang="en" sz="1400">
                <a:solidFill>
                  <a:srgbClr val="212121"/>
                </a:solidFill>
                <a:highlight>
                  <a:schemeClr val="lt1"/>
                </a:highlight>
                <a:latin typeface="Georgia"/>
                <a:ea typeface="Georgia"/>
                <a:cs typeface="Georgia"/>
                <a:sym typeface="Georgia"/>
              </a:rPr>
              <a:t>DiabetesMed</a:t>
            </a:r>
            <a:endParaRPr sz="1400">
              <a:solidFill>
                <a:srgbClr val="212121"/>
              </a:solidFill>
              <a:highlight>
                <a:schemeClr val="lt1"/>
              </a:highlight>
              <a:latin typeface="Georgia"/>
              <a:ea typeface="Georgia"/>
              <a:cs typeface="Georgia"/>
              <a:sym typeface="Georgia"/>
            </a:endParaRPr>
          </a:p>
          <a:p>
            <a:pPr indent="-317500" lvl="1" marL="914400" rtl="0" algn="l">
              <a:lnSpc>
                <a:spcPct val="100000"/>
              </a:lnSpc>
              <a:spcBef>
                <a:spcPts val="0"/>
              </a:spcBef>
              <a:spcAft>
                <a:spcPts val="0"/>
              </a:spcAft>
              <a:buClr>
                <a:srgbClr val="212121"/>
              </a:buClr>
              <a:buSzPts val="1400"/>
              <a:buFont typeface="Georgia"/>
              <a:buChar char="○"/>
            </a:pPr>
            <a:r>
              <a:rPr lang="en" sz="1400">
                <a:solidFill>
                  <a:srgbClr val="212121"/>
                </a:solidFill>
                <a:highlight>
                  <a:schemeClr val="lt1"/>
                </a:highlight>
                <a:latin typeface="Georgia"/>
                <a:ea typeface="Georgia"/>
                <a:cs typeface="Georgia"/>
                <a:sym typeface="Georgia"/>
              </a:rPr>
              <a:t>Max_glu_serum</a:t>
            </a:r>
            <a:endParaRPr sz="1400">
              <a:solidFill>
                <a:srgbClr val="212121"/>
              </a:solidFill>
              <a:highlight>
                <a:schemeClr val="lt1"/>
              </a:highlight>
              <a:latin typeface="Georgia"/>
              <a:ea typeface="Georgia"/>
              <a:cs typeface="Georgia"/>
              <a:sym typeface="Georgia"/>
            </a:endParaRPr>
          </a:p>
          <a:p>
            <a:pPr indent="-317500" lvl="1" marL="914400" rtl="0" algn="l">
              <a:lnSpc>
                <a:spcPct val="100000"/>
              </a:lnSpc>
              <a:spcBef>
                <a:spcPts val="0"/>
              </a:spcBef>
              <a:spcAft>
                <a:spcPts val="0"/>
              </a:spcAft>
              <a:buClr>
                <a:srgbClr val="212121"/>
              </a:buClr>
              <a:buSzPts val="1400"/>
              <a:buFont typeface="Georgia"/>
              <a:buChar char="○"/>
            </a:pPr>
            <a:r>
              <a:rPr lang="en" sz="1400">
                <a:solidFill>
                  <a:srgbClr val="212121"/>
                </a:solidFill>
                <a:highlight>
                  <a:schemeClr val="lt1"/>
                </a:highlight>
                <a:latin typeface="Georgia"/>
                <a:ea typeface="Georgia"/>
                <a:cs typeface="Georgia"/>
                <a:sym typeface="Georgia"/>
              </a:rPr>
              <a:t>A1Cresult</a:t>
            </a:r>
            <a:endParaRPr sz="1400">
              <a:solidFill>
                <a:srgbClr val="212121"/>
              </a:solidFill>
              <a:highlight>
                <a:schemeClr val="lt1"/>
              </a:highlight>
              <a:latin typeface="Georgia"/>
              <a:ea typeface="Georgia"/>
              <a:cs typeface="Georgia"/>
              <a:sym typeface="Georgia"/>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27"/>
          <p:cNvSpPr txBox="1"/>
          <p:nvPr>
            <p:ph idx="1" type="body"/>
          </p:nvPr>
        </p:nvSpPr>
        <p:spPr>
          <a:xfrm>
            <a:off x="1273325" y="856250"/>
            <a:ext cx="7358400" cy="40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highlight>
                  <a:srgbClr val="FFFFFF"/>
                </a:highlight>
                <a:latin typeface="Georgia"/>
                <a:ea typeface="Georgia"/>
                <a:cs typeface="Georgia"/>
                <a:sym typeface="Georgia"/>
              </a:rPr>
              <a:t>&lt;1&gt;diag_1/diag_2/diag_3 were consolidated into one attribute “Cons_diag”. </a:t>
            </a:r>
            <a:endParaRPr sz="1400">
              <a:highlight>
                <a:srgbClr val="FFFFFF"/>
              </a:highlight>
              <a:latin typeface="Georgia"/>
              <a:ea typeface="Georgia"/>
              <a:cs typeface="Georgia"/>
              <a:sym typeface="Georgia"/>
            </a:endParaRPr>
          </a:p>
          <a:p>
            <a:pPr indent="0" lvl="0" marL="0" rtl="0" algn="l">
              <a:lnSpc>
                <a:spcPct val="100000"/>
              </a:lnSpc>
              <a:spcBef>
                <a:spcPts val="0"/>
              </a:spcBef>
              <a:spcAft>
                <a:spcPts val="0"/>
              </a:spcAft>
              <a:buNone/>
            </a:pPr>
            <a:r>
              <a:t/>
            </a:r>
            <a:endParaRPr sz="800">
              <a:highlight>
                <a:srgbClr val="FFFFFF"/>
              </a:highlight>
              <a:latin typeface="Georgia"/>
              <a:ea typeface="Georgia"/>
              <a:cs typeface="Georgia"/>
              <a:sym typeface="Georgia"/>
            </a:endParaRPr>
          </a:p>
          <a:p>
            <a:pPr indent="0" lvl="0" marL="0" rtl="0" algn="l">
              <a:lnSpc>
                <a:spcPct val="100000"/>
              </a:lnSpc>
              <a:spcBef>
                <a:spcPts val="0"/>
              </a:spcBef>
              <a:spcAft>
                <a:spcPts val="0"/>
              </a:spcAft>
              <a:buNone/>
            </a:pPr>
            <a:r>
              <a:rPr lang="en" sz="1400">
                <a:highlight>
                  <a:srgbClr val="FFFFFF"/>
                </a:highlight>
                <a:latin typeface="Georgia"/>
                <a:ea typeface="Georgia"/>
                <a:cs typeface="Georgia"/>
                <a:sym typeface="Georgia"/>
              </a:rPr>
              <a:t>Since there are three diagnoses in the columns, here we unite these three columns into 1 when </a:t>
            </a:r>
            <a:r>
              <a:rPr lang="en" sz="1400">
                <a:highlight>
                  <a:srgbClr val="FFFFFF"/>
                </a:highlight>
                <a:latin typeface="Georgia"/>
                <a:ea typeface="Georgia"/>
                <a:cs typeface="Georgia"/>
                <a:sym typeface="Georgia"/>
              </a:rPr>
              <a:t>diagnosis</a:t>
            </a:r>
            <a:r>
              <a:rPr lang="en" sz="1400">
                <a:highlight>
                  <a:srgbClr val="FFFFFF"/>
                </a:highlight>
                <a:latin typeface="Georgia"/>
                <a:ea typeface="Georgia"/>
                <a:cs typeface="Georgia"/>
                <a:sym typeface="Georgia"/>
              </a:rPr>
              <a:t> of diabetes exist in one of the three. And convert it to be number. Value "1" means the patient was once diagnosed for diabetes, whereas "0" means no diabete diagnosed.</a:t>
            </a:r>
            <a:endParaRPr sz="1400">
              <a:highlight>
                <a:srgbClr val="FFFFFF"/>
              </a:highlight>
              <a:latin typeface="Georgia"/>
              <a:ea typeface="Georgia"/>
              <a:cs typeface="Georgia"/>
              <a:sym typeface="Georgia"/>
            </a:endParaRPr>
          </a:p>
          <a:p>
            <a:pPr indent="0" lvl="0" marL="0" rtl="0" algn="l">
              <a:spcBef>
                <a:spcPts val="0"/>
              </a:spcBef>
              <a:spcAft>
                <a:spcPts val="0"/>
              </a:spcAft>
              <a:buNone/>
            </a:pPr>
            <a:r>
              <a:t/>
            </a:r>
            <a:endParaRPr sz="1400">
              <a:highlight>
                <a:srgbClr val="FFFFFF"/>
              </a:highlight>
              <a:latin typeface="Georgia"/>
              <a:ea typeface="Georgia"/>
              <a:cs typeface="Georgia"/>
              <a:sym typeface="Georgia"/>
            </a:endParaRPr>
          </a:p>
          <a:p>
            <a:pPr indent="0" lvl="0" marL="0" rtl="0" algn="l">
              <a:spcBef>
                <a:spcPts val="1600"/>
              </a:spcBef>
              <a:spcAft>
                <a:spcPts val="0"/>
              </a:spcAft>
              <a:buNone/>
            </a:pPr>
            <a:r>
              <a:t/>
            </a:r>
            <a:endParaRPr sz="1400">
              <a:highlight>
                <a:srgbClr val="FFFFFF"/>
              </a:highlight>
              <a:latin typeface="Georgia"/>
              <a:ea typeface="Georgia"/>
              <a:cs typeface="Georgia"/>
              <a:sym typeface="Georgia"/>
            </a:endParaRPr>
          </a:p>
          <a:p>
            <a:pPr indent="0" lvl="0" marL="0" rtl="0" algn="l">
              <a:spcBef>
                <a:spcPts val="1600"/>
              </a:spcBef>
              <a:spcAft>
                <a:spcPts val="0"/>
              </a:spcAft>
              <a:buNone/>
            </a:pPr>
            <a:r>
              <a:t/>
            </a:r>
            <a:endParaRPr sz="600">
              <a:highlight>
                <a:srgbClr val="FFFFFF"/>
              </a:highlight>
              <a:latin typeface="Georgia"/>
              <a:ea typeface="Georgia"/>
              <a:cs typeface="Georgia"/>
              <a:sym typeface="Georgia"/>
            </a:endParaRPr>
          </a:p>
          <a:p>
            <a:pPr indent="0" lvl="0" marL="0" rtl="0" algn="l">
              <a:spcBef>
                <a:spcPts val="1600"/>
              </a:spcBef>
              <a:spcAft>
                <a:spcPts val="0"/>
              </a:spcAft>
              <a:buNone/>
            </a:pPr>
            <a:r>
              <a:rPr lang="en" sz="1400">
                <a:highlight>
                  <a:srgbClr val="FFFFFF"/>
                </a:highlight>
                <a:latin typeface="Georgia"/>
                <a:ea typeface="Georgia"/>
                <a:cs typeface="Georgia"/>
                <a:sym typeface="Georgia"/>
              </a:rPr>
              <a:t>&lt;2&gt;readmitted</a:t>
            </a:r>
            <a:endParaRPr sz="1400">
              <a:solidFill>
                <a:srgbClr val="000000"/>
              </a:solidFill>
              <a:latin typeface="Arial"/>
              <a:ea typeface="Arial"/>
              <a:cs typeface="Arial"/>
              <a:sym typeface="Arial"/>
            </a:endParaRPr>
          </a:p>
          <a:p>
            <a:pPr indent="0" lvl="0" marL="0" rtl="0" algn="l">
              <a:spcBef>
                <a:spcPts val="1600"/>
              </a:spcBef>
              <a:spcAft>
                <a:spcPts val="0"/>
              </a:spcAft>
              <a:buNone/>
            </a:pPr>
            <a:r>
              <a:t/>
            </a:r>
            <a:endParaRPr sz="1400">
              <a:highlight>
                <a:srgbClr val="FFFFFF"/>
              </a:highlight>
              <a:latin typeface="Georgia"/>
              <a:ea typeface="Georgia"/>
              <a:cs typeface="Georgia"/>
              <a:sym typeface="Georgia"/>
            </a:endParaRPr>
          </a:p>
          <a:p>
            <a:pPr indent="0" lvl="0" marL="0" rtl="0" algn="l">
              <a:spcBef>
                <a:spcPts val="1600"/>
              </a:spcBef>
              <a:spcAft>
                <a:spcPts val="1600"/>
              </a:spcAft>
              <a:buNone/>
            </a:pPr>
            <a:r>
              <a:t/>
            </a:r>
            <a:endParaRPr sz="1400">
              <a:solidFill>
                <a:srgbClr val="000000"/>
              </a:solidFill>
              <a:highlight>
                <a:srgbClr val="FFFFFF"/>
              </a:highlight>
              <a:latin typeface="Arial"/>
              <a:ea typeface="Arial"/>
              <a:cs typeface="Arial"/>
              <a:sym typeface="Arial"/>
            </a:endParaRPr>
          </a:p>
        </p:txBody>
      </p:sp>
      <p:pic>
        <p:nvPicPr>
          <p:cNvPr id="367" name="Google Shape;367;p27"/>
          <p:cNvPicPr preferRelativeResize="0"/>
          <p:nvPr/>
        </p:nvPicPr>
        <p:blipFill>
          <a:blip r:embed="rId3">
            <a:alphaModFix/>
          </a:blip>
          <a:stretch>
            <a:fillRect/>
          </a:stretch>
        </p:blipFill>
        <p:spPr>
          <a:xfrm>
            <a:off x="1792938" y="2255925"/>
            <a:ext cx="5558126" cy="889325"/>
          </a:xfrm>
          <a:prstGeom prst="rect">
            <a:avLst/>
          </a:prstGeom>
          <a:noFill/>
          <a:ln>
            <a:noFill/>
          </a:ln>
        </p:spPr>
      </p:pic>
      <p:pic>
        <p:nvPicPr>
          <p:cNvPr id="368" name="Google Shape;368;p27"/>
          <p:cNvPicPr preferRelativeResize="0"/>
          <p:nvPr/>
        </p:nvPicPr>
        <p:blipFill rotWithShape="1">
          <a:blip r:embed="rId4">
            <a:alphaModFix/>
          </a:blip>
          <a:srcRect b="217659" l="-17522" r="49262" t="-171497"/>
          <a:stretch/>
        </p:blipFill>
        <p:spPr>
          <a:xfrm>
            <a:off x="0" y="1915071"/>
            <a:ext cx="6241676" cy="707100"/>
          </a:xfrm>
          <a:prstGeom prst="rect">
            <a:avLst/>
          </a:prstGeom>
          <a:noFill/>
          <a:ln>
            <a:noFill/>
          </a:ln>
        </p:spPr>
      </p:pic>
      <p:pic>
        <p:nvPicPr>
          <p:cNvPr id="369" name="Google Shape;369;p27"/>
          <p:cNvPicPr preferRelativeResize="0"/>
          <p:nvPr/>
        </p:nvPicPr>
        <p:blipFill>
          <a:blip r:embed="rId5">
            <a:alphaModFix/>
          </a:blip>
          <a:stretch>
            <a:fillRect/>
          </a:stretch>
        </p:blipFill>
        <p:spPr>
          <a:xfrm>
            <a:off x="1792950" y="3711225"/>
            <a:ext cx="5558125" cy="79831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28"/>
          <p:cNvSpPr txBox="1"/>
          <p:nvPr>
            <p:ph idx="1" type="body"/>
          </p:nvPr>
        </p:nvSpPr>
        <p:spPr>
          <a:xfrm>
            <a:off x="1303800" y="79102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highlight>
                  <a:srgbClr val="FFFFFF"/>
                </a:highlight>
                <a:latin typeface="Georgia"/>
                <a:ea typeface="Georgia"/>
                <a:cs typeface="Georgia"/>
                <a:sym typeface="Georgia"/>
              </a:rPr>
              <a:t>&lt;3&gt;A1Cresult. </a:t>
            </a:r>
            <a:endParaRPr sz="1600">
              <a:highlight>
                <a:srgbClr val="FFFFFF"/>
              </a:highlight>
              <a:latin typeface="Georgia"/>
              <a:ea typeface="Georgia"/>
              <a:cs typeface="Georgia"/>
              <a:sym typeface="Georgia"/>
            </a:endParaRPr>
          </a:p>
          <a:p>
            <a:pPr indent="0" lvl="0" marL="0" rtl="0" algn="l">
              <a:spcBef>
                <a:spcPts val="1600"/>
              </a:spcBef>
              <a:spcAft>
                <a:spcPts val="0"/>
              </a:spcAft>
              <a:buNone/>
            </a:pPr>
            <a:r>
              <a:rPr lang="en" sz="1600">
                <a:highlight>
                  <a:srgbClr val="FFFFFF"/>
                </a:highlight>
                <a:latin typeface="Georgia"/>
                <a:ea typeface="Georgia"/>
                <a:cs typeface="Georgia"/>
                <a:sym typeface="Georgia"/>
              </a:rPr>
              <a:t>After read about the background paper we know that the HbA1c is potentially highly related to the diagnoses for diabetes, here A1Cresult is transformed into numeric values.</a:t>
            </a:r>
            <a:endParaRPr sz="1050">
              <a:solidFill>
                <a:srgbClr val="000000"/>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a:p>
        </p:txBody>
      </p:sp>
      <p:pic>
        <p:nvPicPr>
          <p:cNvPr id="375" name="Google Shape;375;p28"/>
          <p:cNvPicPr preferRelativeResize="0"/>
          <p:nvPr/>
        </p:nvPicPr>
        <p:blipFill>
          <a:blip r:embed="rId3">
            <a:alphaModFix/>
          </a:blip>
          <a:stretch>
            <a:fillRect/>
          </a:stretch>
        </p:blipFill>
        <p:spPr>
          <a:xfrm>
            <a:off x="626325" y="2835075"/>
            <a:ext cx="8385451" cy="722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29"/>
          <p:cNvSpPr txBox="1"/>
          <p:nvPr>
            <p:ph type="title"/>
          </p:nvPr>
        </p:nvSpPr>
        <p:spPr>
          <a:xfrm>
            <a:off x="1303800" y="291350"/>
            <a:ext cx="6338700" cy="784500"/>
          </a:xfrm>
          <a:prstGeom prst="rect">
            <a:avLst/>
          </a:prstGeom>
        </p:spPr>
        <p:txBody>
          <a:bodyPr anchorCtr="0" anchor="t" bIns="91425" lIns="91425" spcFirstLastPara="1" rIns="91425" wrap="square" tIns="91425">
            <a:noAutofit/>
          </a:bodyPr>
          <a:lstStyle/>
          <a:p>
            <a:pPr indent="0" lvl="0" marL="0" rtl="0" algn="l">
              <a:lnSpc>
                <a:spcPct val="118000"/>
              </a:lnSpc>
              <a:spcBef>
                <a:spcPts val="2900"/>
              </a:spcBef>
              <a:spcAft>
                <a:spcPts val="0"/>
              </a:spcAft>
              <a:buNone/>
            </a:pPr>
            <a:r>
              <a:t/>
            </a:r>
            <a:endParaRPr sz="1950">
              <a:highlight>
                <a:srgbClr val="FFFFFF"/>
              </a:highlight>
              <a:latin typeface="Georgia"/>
              <a:ea typeface="Georgia"/>
              <a:cs typeface="Georgia"/>
              <a:sym typeface="Georgia"/>
            </a:endParaRPr>
          </a:p>
          <a:p>
            <a:pPr indent="0" lvl="0" marL="0" rtl="0" algn="l">
              <a:spcBef>
                <a:spcPts val="0"/>
              </a:spcBef>
              <a:spcAft>
                <a:spcPts val="0"/>
              </a:spcAft>
              <a:buNone/>
            </a:pPr>
            <a:r>
              <a:t/>
            </a:r>
            <a:endParaRPr/>
          </a:p>
        </p:txBody>
      </p:sp>
      <p:sp>
        <p:nvSpPr>
          <p:cNvPr id="381" name="Google Shape;381;p29"/>
          <p:cNvSpPr txBox="1"/>
          <p:nvPr>
            <p:ph idx="1" type="body"/>
          </p:nvPr>
        </p:nvSpPr>
        <p:spPr>
          <a:xfrm>
            <a:off x="579950" y="1075850"/>
            <a:ext cx="2867400" cy="395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highlight>
                <a:srgbClr val="FFFFFF"/>
              </a:highlight>
              <a:latin typeface="Georgia"/>
              <a:ea typeface="Georgia"/>
              <a:cs typeface="Georgia"/>
              <a:sym typeface="Georgia"/>
            </a:endParaRPr>
          </a:p>
          <a:p>
            <a:pPr indent="0" lvl="0" marL="0" rtl="0" algn="l">
              <a:spcBef>
                <a:spcPts val="1600"/>
              </a:spcBef>
              <a:spcAft>
                <a:spcPts val="0"/>
              </a:spcAft>
              <a:buNone/>
            </a:pPr>
            <a:r>
              <a:rPr lang="en" sz="1600">
                <a:highlight>
                  <a:srgbClr val="FFFFFF"/>
                </a:highlight>
                <a:latin typeface="Georgia"/>
                <a:ea typeface="Georgia"/>
                <a:cs typeface="Georgia"/>
                <a:sym typeface="Georgia"/>
              </a:rPr>
              <a:t>We manually transformed columns "race", "age", "max_glu_serum", "gender","change", "diabetesMed" into numeric data. </a:t>
            </a:r>
            <a:endParaRPr sz="1600">
              <a:highlight>
                <a:srgbClr val="FFFFFF"/>
              </a:highlight>
              <a:latin typeface="Georgia"/>
              <a:ea typeface="Georgia"/>
              <a:cs typeface="Georgia"/>
              <a:sym typeface="Georgia"/>
            </a:endParaRPr>
          </a:p>
          <a:p>
            <a:pPr indent="0" lvl="0" marL="0" rtl="0" algn="l">
              <a:spcBef>
                <a:spcPts val="1600"/>
              </a:spcBef>
              <a:spcAft>
                <a:spcPts val="0"/>
              </a:spcAft>
              <a:buNone/>
            </a:pPr>
            <a:r>
              <a:t/>
            </a:r>
            <a:endParaRPr sz="1600">
              <a:solidFill>
                <a:srgbClr val="000000"/>
              </a:solidFill>
              <a:highlight>
                <a:srgbClr val="FFFFFF"/>
              </a:highlight>
              <a:latin typeface="Georgia"/>
              <a:ea typeface="Georgia"/>
              <a:cs typeface="Georgia"/>
              <a:sym typeface="Georgia"/>
            </a:endParaRPr>
          </a:p>
          <a:p>
            <a:pPr indent="0" lvl="0" marL="0" rtl="0" algn="l">
              <a:spcBef>
                <a:spcPts val="1600"/>
              </a:spcBef>
              <a:spcAft>
                <a:spcPts val="0"/>
              </a:spcAft>
              <a:buNone/>
            </a:pPr>
            <a:r>
              <a:t/>
            </a:r>
            <a:endParaRPr sz="1600">
              <a:solidFill>
                <a:srgbClr val="000000"/>
              </a:solidFill>
              <a:highlight>
                <a:srgbClr val="FFFFFF"/>
              </a:highlight>
              <a:latin typeface="Georgia"/>
              <a:ea typeface="Georgia"/>
              <a:cs typeface="Georgia"/>
              <a:sym typeface="Georgia"/>
            </a:endParaRPr>
          </a:p>
          <a:p>
            <a:pPr indent="0" lvl="0" marL="0" rtl="0" algn="l">
              <a:spcBef>
                <a:spcPts val="1600"/>
              </a:spcBef>
              <a:spcAft>
                <a:spcPts val="1600"/>
              </a:spcAft>
              <a:buNone/>
            </a:pPr>
            <a:r>
              <a:t/>
            </a:r>
            <a:endParaRPr sz="1600">
              <a:solidFill>
                <a:srgbClr val="000000"/>
              </a:solidFill>
              <a:highlight>
                <a:srgbClr val="FFFFFF"/>
              </a:highlight>
              <a:latin typeface="Georgia"/>
              <a:ea typeface="Georgia"/>
              <a:cs typeface="Georgia"/>
              <a:sym typeface="Georgia"/>
            </a:endParaRPr>
          </a:p>
        </p:txBody>
      </p:sp>
      <p:pic>
        <p:nvPicPr>
          <p:cNvPr id="382" name="Google Shape;382;p29"/>
          <p:cNvPicPr preferRelativeResize="0"/>
          <p:nvPr/>
        </p:nvPicPr>
        <p:blipFill>
          <a:blip r:embed="rId3">
            <a:alphaModFix/>
          </a:blip>
          <a:stretch>
            <a:fillRect/>
          </a:stretch>
        </p:blipFill>
        <p:spPr>
          <a:xfrm>
            <a:off x="3308850" y="1147200"/>
            <a:ext cx="4976974" cy="36088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3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Georgia"/>
                <a:ea typeface="Georgia"/>
                <a:cs typeface="Georgia"/>
                <a:sym typeface="Georgia"/>
              </a:rPr>
              <a:t>Data Preparation</a:t>
            </a:r>
            <a:endParaRPr b="0" sz="1600">
              <a:solidFill>
                <a:srgbClr val="000000"/>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b="0" sz="1600">
              <a:solidFill>
                <a:srgbClr val="000000"/>
              </a:solidFill>
              <a:highlight>
                <a:srgbClr val="FFFFFF"/>
              </a:highlight>
              <a:latin typeface="Georgia"/>
              <a:ea typeface="Georgia"/>
              <a:cs typeface="Georgia"/>
              <a:sym typeface="Georgia"/>
            </a:endParaRPr>
          </a:p>
        </p:txBody>
      </p:sp>
      <p:sp>
        <p:nvSpPr>
          <p:cNvPr id="388" name="Google Shape;388;p30"/>
          <p:cNvSpPr txBox="1"/>
          <p:nvPr>
            <p:ph idx="1" type="body"/>
          </p:nvPr>
        </p:nvSpPr>
        <p:spPr>
          <a:xfrm>
            <a:off x="1303800" y="114962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highlight>
                  <a:srgbClr val="FFFFFF"/>
                </a:highlight>
                <a:latin typeface="Georgia"/>
                <a:ea typeface="Georgia"/>
                <a:cs typeface="Georgia"/>
                <a:sym typeface="Georgia"/>
              </a:rPr>
              <a:t>Now, we can split the data into training and testing set</a:t>
            </a:r>
            <a:endParaRPr sz="1600">
              <a:highlight>
                <a:srgbClr val="FFFFFF"/>
              </a:highlight>
              <a:latin typeface="Georgia"/>
              <a:ea typeface="Georgia"/>
              <a:cs typeface="Georgia"/>
              <a:sym typeface="Georgia"/>
            </a:endParaRPr>
          </a:p>
          <a:p>
            <a:pPr indent="0" lvl="0" marL="0" rtl="0" algn="l">
              <a:spcBef>
                <a:spcPts val="1600"/>
              </a:spcBef>
              <a:spcAft>
                <a:spcPts val="1600"/>
              </a:spcAft>
              <a:buNone/>
            </a:pPr>
            <a:r>
              <a:t/>
            </a:r>
            <a:endParaRPr sz="1600">
              <a:solidFill>
                <a:srgbClr val="000000"/>
              </a:solidFill>
              <a:highlight>
                <a:srgbClr val="FFFFFF"/>
              </a:highlight>
              <a:latin typeface="Georgia"/>
              <a:ea typeface="Georgia"/>
              <a:cs typeface="Georgia"/>
              <a:sym typeface="Georgia"/>
            </a:endParaRPr>
          </a:p>
        </p:txBody>
      </p:sp>
      <p:pic>
        <p:nvPicPr>
          <p:cNvPr id="389" name="Google Shape;389;p30"/>
          <p:cNvPicPr preferRelativeResize="0"/>
          <p:nvPr/>
        </p:nvPicPr>
        <p:blipFill>
          <a:blip r:embed="rId3">
            <a:alphaModFix/>
          </a:blip>
          <a:stretch>
            <a:fillRect/>
          </a:stretch>
        </p:blipFill>
        <p:spPr>
          <a:xfrm>
            <a:off x="1359013" y="1763777"/>
            <a:ext cx="6920077" cy="2182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31"/>
          <p:cNvSpPr txBox="1"/>
          <p:nvPr/>
        </p:nvSpPr>
        <p:spPr>
          <a:xfrm>
            <a:off x="1303800" y="580775"/>
            <a:ext cx="7030500" cy="9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highlight>
                  <a:srgbClr val="FFFFFF"/>
                </a:highlight>
                <a:latin typeface="Georgia"/>
                <a:ea typeface="Georgia"/>
                <a:cs typeface="Georgia"/>
                <a:sym typeface="Georgia"/>
              </a:rPr>
              <a:t>In order to find out which features have most influence on diagnosis of diabetes, we can use corr_matrix to get it.</a:t>
            </a:r>
            <a:endParaRPr sz="1600">
              <a:highlight>
                <a:srgbClr val="FFFFFF"/>
              </a:highlight>
              <a:latin typeface="Georgia"/>
              <a:ea typeface="Georgia"/>
              <a:cs typeface="Georgia"/>
              <a:sym typeface="Georgia"/>
            </a:endParaRPr>
          </a:p>
          <a:p>
            <a:pPr indent="0" lvl="0" marL="0" rtl="0" algn="l">
              <a:spcBef>
                <a:spcPts val="0"/>
              </a:spcBef>
              <a:spcAft>
                <a:spcPts val="0"/>
              </a:spcAft>
              <a:buNone/>
            </a:pPr>
            <a:r>
              <a:t/>
            </a:r>
            <a:endParaRPr sz="1200">
              <a:solidFill>
                <a:srgbClr val="3F3F3F"/>
              </a:solidFill>
              <a:highlight>
                <a:srgbClr val="FFFFFF"/>
              </a:highlight>
            </a:endParaRPr>
          </a:p>
        </p:txBody>
      </p:sp>
      <p:pic>
        <p:nvPicPr>
          <p:cNvPr id="395" name="Google Shape;395;p31"/>
          <p:cNvPicPr preferRelativeResize="0"/>
          <p:nvPr/>
        </p:nvPicPr>
        <p:blipFill>
          <a:blip r:embed="rId3">
            <a:alphaModFix/>
          </a:blip>
          <a:stretch>
            <a:fillRect/>
          </a:stretch>
        </p:blipFill>
        <p:spPr>
          <a:xfrm>
            <a:off x="1303800" y="1233350"/>
            <a:ext cx="7495126" cy="38414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252525" y="6396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Outline</a:t>
            </a:r>
            <a:endParaRPr>
              <a:latin typeface="Georgia"/>
              <a:ea typeface="Georgia"/>
              <a:cs typeface="Georgia"/>
              <a:sym typeface="Georgia"/>
            </a:endParaRPr>
          </a:p>
        </p:txBody>
      </p:sp>
      <p:sp>
        <p:nvSpPr>
          <p:cNvPr id="284" name="Google Shape;284;p14"/>
          <p:cNvSpPr txBox="1"/>
          <p:nvPr>
            <p:ph idx="1" type="body"/>
          </p:nvPr>
        </p:nvSpPr>
        <p:spPr>
          <a:xfrm>
            <a:off x="1313250" y="1409125"/>
            <a:ext cx="7030500" cy="3324000"/>
          </a:xfrm>
          <a:prstGeom prst="rect">
            <a:avLst/>
          </a:prstGeom>
        </p:spPr>
        <p:txBody>
          <a:bodyPr anchorCtr="0" anchor="ctr" bIns="91425" lIns="91425" spcFirstLastPara="1" rIns="91425" wrap="square" tIns="91425">
            <a:noAutofit/>
          </a:bodyPr>
          <a:lstStyle/>
          <a:p>
            <a:pPr indent="-355600" lvl="0" marL="457200" rtl="0" algn="l">
              <a:lnSpc>
                <a:spcPct val="150000"/>
              </a:lnSpc>
              <a:spcBef>
                <a:spcPts val="0"/>
              </a:spcBef>
              <a:spcAft>
                <a:spcPts val="0"/>
              </a:spcAft>
              <a:buSzPts val="2000"/>
              <a:buFont typeface="Georgia"/>
              <a:buChar char="●"/>
            </a:pPr>
            <a:r>
              <a:rPr b="1" lang="en" sz="2000">
                <a:latin typeface="Georgia"/>
                <a:ea typeface="Georgia"/>
                <a:cs typeface="Georgia"/>
                <a:sym typeface="Georgia"/>
              </a:rPr>
              <a:t>Introduction</a:t>
            </a:r>
            <a:endParaRPr b="1" sz="2000">
              <a:latin typeface="Georgia"/>
              <a:ea typeface="Georgia"/>
              <a:cs typeface="Georgia"/>
              <a:sym typeface="Georgia"/>
            </a:endParaRPr>
          </a:p>
          <a:p>
            <a:pPr indent="-355600" lvl="0" marL="457200" rtl="0" algn="l">
              <a:lnSpc>
                <a:spcPct val="150000"/>
              </a:lnSpc>
              <a:spcBef>
                <a:spcPts val="0"/>
              </a:spcBef>
              <a:spcAft>
                <a:spcPts val="0"/>
              </a:spcAft>
              <a:buSzPts val="2000"/>
              <a:buFont typeface="Georgia"/>
              <a:buChar char="●"/>
            </a:pPr>
            <a:r>
              <a:rPr b="1" lang="en" sz="2000">
                <a:solidFill>
                  <a:srgbClr val="000000"/>
                </a:solidFill>
                <a:highlight>
                  <a:schemeClr val="lt1"/>
                </a:highlight>
                <a:latin typeface="Georgia"/>
                <a:ea typeface="Georgia"/>
                <a:cs typeface="Georgia"/>
                <a:sym typeface="Georgia"/>
              </a:rPr>
              <a:t>Data Exploration</a:t>
            </a:r>
            <a:endParaRPr b="1" sz="2000">
              <a:latin typeface="Georgia"/>
              <a:ea typeface="Georgia"/>
              <a:cs typeface="Georgia"/>
              <a:sym typeface="Georgia"/>
            </a:endParaRPr>
          </a:p>
          <a:p>
            <a:pPr indent="-355600" lvl="0" marL="457200" rtl="0" algn="l">
              <a:lnSpc>
                <a:spcPct val="150000"/>
              </a:lnSpc>
              <a:spcBef>
                <a:spcPts val="0"/>
              </a:spcBef>
              <a:spcAft>
                <a:spcPts val="0"/>
              </a:spcAft>
              <a:buSzPts val="2000"/>
              <a:buFont typeface="Georgia"/>
              <a:buChar char="●"/>
            </a:pPr>
            <a:r>
              <a:rPr b="1" lang="en" sz="2000">
                <a:latin typeface="Georgia"/>
                <a:ea typeface="Georgia"/>
                <a:cs typeface="Georgia"/>
                <a:sym typeface="Georgia"/>
              </a:rPr>
              <a:t>Data Preparation</a:t>
            </a:r>
            <a:endParaRPr b="1" sz="2000">
              <a:latin typeface="Georgia"/>
              <a:ea typeface="Georgia"/>
              <a:cs typeface="Georgia"/>
              <a:sym typeface="Georgia"/>
            </a:endParaRPr>
          </a:p>
          <a:p>
            <a:pPr indent="-355600" lvl="0" marL="457200" rtl="0" algn="l">
              <a:lnSpc>
                <a:spcPct val="150000"/>
              </a:lnSpc>
              <a:spcBef>
                <a:spcPts val="0"/>
              </a:spcBef>
              <a:spcAft>
                <a:spcPts val="0"/>
              </a:spcAft>
              <a:buSzPts val="2000"/>
              <a:buFont typeface="Georgia"/>
              <a:buChar char="●"/>
            </a:pPr>
            <a:r>
              <a:rPr b="1" lang="en" sz="2000">
                <a:latin typeface="Georgia"/>
                <a:ea typeface="Georgia"/>
                <a:cs typeface="Georgia"/>
                <a:sym typeface="Georgia"/>
              </a:rPr>
              <a:t>Methodology</a:t>
            </a:r>
            <a:endParaRPr b="1" sz="2000">
              <a:latin typeface="Georgia"/>
              <a:ea typeface="Georgia"/>
              <a:cs typeface="Georgia"/>
              <a:sym typeface="Georgia"/>
            </a:endParaRPr>
          </a:p>
          <a:p>
            <a:pPr indent="-355600" lvl="0" marL="457200" rtl="0" algn="l">
              <a:lnSpc>
                <a:spcPct val="150000"/>
              </a:lnSpc>
              <a:spcBef>
                <a:spcPts val="0"/>
              </a:spcBef>
              <a:spcAft>
                <a:spcPts val="0"/>
              </a:spcAft>
              <a:buSzPts val="2000"/>
              <a:buFont typeface="Georgia"/>
              <a:buChar char="●"/>
            </a:pPr>
            <a:r>
              <a:rPr b="1" lang="en" sz="2000">
                <a:latin typeface="Georgia"/>
                <a:ea typeface="Georgia"/>
                <a:cs typeface="Georgia"/>
                <a:sym typeface="Georgia"/>
              </a:rPr>
              <a:t>Performance Metrics</a:t>
            </a:r>
            <a:endParaRPr b="1" sz="2000">
              <a:latin typeface="Georgia"/>
              <a:ea typeface="Georgia"/>
              <a:cs typeface="Georgia"/>
              <a:sym typeface="Georgia"/>
            </a:endParaRPr>
          </a:p>
          <a:p>
            <a:pPr indent="-355600" lvl="0" marL="457200" rtl="0" algn="l">
              <a:lnSpc>
                <a:spcPct val="150000"/>
              </a:lnSpc>
              <a:spcBef>
                <a:spcPts val="0"/>
              </a:spcBef>
              <a:spcAft>
                <a:spcPts val="0"/>
              </a:spcAft>
              <a:buSzPts val="2000"/>
              <a:buFont typeface="Georgia"/>
              <a:buChar char="●"/>
            </a:pPr>
            <a:r>
              <a:rPr b="1" lang="en" sz="2000">
                <a:latin typeface="Georgia"/>
                <a:ea typeface="Georgia"/>
                <a:cs typeface="Georgia"/>
                <a:sym typeface="Georgia"/>
              </a:rPr>
              <a:t>Discussion</a:t>
            </a:r>
            <a:endParaRPr b="1" sz="2000">
              <a:latin typeface="Georgia"/>
              <a:ea typeface="Georgia"/>
              <a:cs typeface="Georgia"/>
              <a:sym typeface="Georgia"/>
            </a:endParaRPr>
          </a:p>
          <a:p>
            <a:pPr indent="-355600" lvl="0" marL="457200" rtl="0" algn="l">
              <a:lnSpc>
                <a:spcPct val="150000"/>
              </a:lnSpc>
              <a:spcBef>
                <a:spcPts val="0"/>
              </a:spcBef>
              <a:spcAft>
                <a:spcPts val="0"/>
              </a:spcAft>
              <a:buSzPts val="2000"/>
              <a:buFont typeface="Georgia"/>
              <a:buChar char="●"/>
            </a:pPr>
            <a:r>
              <a:rPr b="1" lang="en" sz="2000">
                <a:latin typeface="Georgia"/>
                <a:ea typeface="Georgia"/>
                <a:cs typeface="Georgia"/>
                <a:sym typeface="Georgia"/>
              </a:rPr>
              <a:t>References</a:t>
            </a:r>
            <a:endParaRPr b="1" sz="2000">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3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01" name="Google Shape;401;p32"/>
          <p:cNvPicPr preferRelativeResize="0"/>
          <p:nvPr/>
        </p:nvPicPr>
        <p:blipFill>
          <a:blip r:embed="rId3">
            <a:alphaModFix/>
          </a:blip>
          <a:stretch>
            <a:fillRect/>
          </a:stretch>
        </p:blipFill>
        <p:spPr>
          <a:xfrm>
            <a:off x="1303800" y="1291800"/>
            <a:ext cx="6386900" cy="3731824"/>
          </a:xfrm>
          <a:prstGeom prst="rect">
            <a:avLst/>
          </a:prstGeom>
          <a:noFill/>
          <a:ln>
            <a:noFill/>
          </a:ln>
        </p:spPr>
      </p:pic>
      <p:sp>
        <p:nvSpPr>
          <p:cNvPr id="402" name="Google Shape;402;p32"/>
          <p:cNvSpPr txBox="1"/>
          <p:nvPr/>
        </p:nvSpPr>
        <p:spPr>
          <a:xfrm>
            <a:off x="1303800" y="624550"/>
            <a:ext cx="78909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highlight>
                  <a:schemeClr val="lt1"/>
                </a:highlight>
                <a:latin typeface="Georgia"/>
                <a:ea typeface="Georgia"/>
                <a:cs typeface="Georgia"/>
                <a:sym typeface="Georgia"/>
              </a:rPr>
              <a:t>Now let’s </a:t>
            </a:r>
            <a:r>
              <a:rPr lang="en" sz="1600">
                <a:highlight>
                  <a:schemeClr val="lt1"/>
                </a:highlight>
                <a:latin typeface="Georgia"/>
                <a:ea typeface="Georgia"/>
                <a:cs typeface="Georgia"/>
                <a:sym typeface="Georgia"/>
              </a:rPr>
              <a:t>find out which features have most influence on patients with diabetes or being readmitted.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33"/>
          <p:cNvSpPr txBox="1"/>
          <p:nvPr>
            <p:ph idx="1" type="body"/>
          </p:nvPr>
        </p:nvSpPr>
        <p:spPr>
          <a:xfrm>
            <a:off x="1303800" y="1548875"/>
            <a:ext cx="7030500" cy="25416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000000"/>
              </a:buClr>
              <a:buSzPts val="2000"/>
              <a:buFont typeface="Georgia"/>
              <a:buChar char="●"/>
            </a:pPr>
            <a:r>
              <a:rPr lang="en" sz="2000">
                <a:solidFill>
                  <a:srgbClr val="000000"/>
                </a:solidFill>
                <a:highlight>
                  <a:srgbClr val="FFFFFF"/>
                </a:highlight>
                <a:latin typeface="Georgia"/>
                <a:ea typeface="Georgia"/>
                <a:cs typeface="Georgia"/>
                <a:sym typeface="Georgia"/>
              </a:rPr>
              <a:t>Random Forest </a:t>
            </a:r>
            <a:endParaRPr sz="2000">
              <a:solidFill>
                <a:srgbClr val="000000"/>
              </a:solidFill>
              <a:highlight>
                <a:srgbClr val="FFFFFF"/>
              </a:highlight>
              <a:latin typeface="Georgia"/>
              <a:ea typeface="Georgia"/>
              <a:cs typeface="Georgia"/>
              <a:sym typeface="Georgia"/>
            </a:endParaRPr>
          </a:p>
          <a:p>
            <a:pPr indent="-355600" lvl="0" marL="457200" rtl="0" algn="l">
              <a:lnSpc>
                <a:spcPct val="150000"/>
              </a:lnSpc>
              <a:spcBef>
                <a:spcPts val="0"/>
              </a:spcBef>
              <a:spcAft>
                <a:spcPts val="0"/>
              </a:spcAft>
              <a:buClr>
                <a:srgbClr val="000000"/>
              </a:buClr>
              <a:buSzPts val="2000"/>
              <a:buFont typeface="Georgia"/>
              <a:buChar char="●"/>
            </a:pPr>
            <a:r>
              <a:rPr lang="en" sz="2000">
                <a:solidFill>
                  <a:srgbClr val="000000"/>
                </a:solidFill>
                <a:highlight>
                  <a:srgbClr val="FFFFFF"/>
                </a:highlight>
                <a:latin typeface="Georgia"/>
                <a:ea typeface="Georgia"/>
                <a:cs typeface="Georgia"/>
                <a:sym typeface="Georgia"/>
              </a:rPr>
              <a:t>Linear SVM</a:t>
            </a:r>
            <a:endParaRPr sz="2000">
              <a:solidFill>
                <a:srgbClr val="000000"/>
              </a:solidFill>
              <a:highlight>
                <a:srgbClr val="FFFFFF"/>
              </a:highlight>
              <a:latin typeface="Georgia"/>
              <a:ea typeface="Georgia"/>
              <a:cs typeface="Georgia"/>
              <a:sym typeface="Georgia"/>
            </a:endParaRPr>
          </a:p>
          <a:p>
            <a:pPr indent="-355600" lvl="0" marL="457200" rtl="0" algn="l">
              <a:lnSpc>
                <a:spcPct val="150000"/>
              </a:lnSpc>
              <a:spcBef>
                <a:spcPts val="0"/>
              </a:spcBef>
              <a:spcAft>
                <a:spcPts val="0"/>
              </a:spcAft>
              <a:buClr>
                <a:srgbClr val="000000"/>
              </a:buClr>
              <a:buSzPts val="2000"/>
              <a:buFont typeface="Georgia"/>
              <a:buChar char="●"/>
            </a:pPr>
            <a:r>
              <a:rPr lang="en" sz="2000">
                <a:solidFill>
                  <a:srgbClr val="000000"/>
                </a:solidFill>
                <a:highlight>
                  <a:srgbClr val="FFFFFF"/>
                </a:highlight>
                <a:latin typeface="Georgia"/>
                <a:ea typeface="Georgia"/>
                <a:cs typeface="Georgia"/>
                <a:sym typeface="Georgia"/>
              </a:rPr>
              <a:t>SGD</a:t>
            </a:r>
            <a:endParaRPr sz="2000">
              <a:solidFill>
                <a:srgbClr val="000000"/>
              </a:solidFill>
              <a:highlight>
                <a:srgbClr val="FFFFFF"/>
              </a:highlight>
              <a:latin typeface="Georgia"/>
              <a:ea typeface="Georgia"/>
              <a:cs typeface="Georgia"/>
              <a:sym typeface="Georgia"/>
            </a:endParaRPr>
          </a:p>
          <a:p>
            <a:pPr indent="-355600" lvl="0" marL="457200" rtl="0" algn="l">
              <a:lnSpc>
                <a:spcPct val="150000"/>
              </a:lnSpc>
              <a:spcBef>
                <a:spcPts val="0"/>
              </a:spcBef>
              <a:spcAft>
                <a:spcPts val="0"/>
              </a:spcAft>
              <a:buClr>
                <a:srgbClr val="000000"/>
              </a:buClr>
              <a:buSzPts val="2000"/>
              <a:buFont typeface="Georgia"/>
              <a:buChar char="●"/>
            </a:pPr>
            <a:r>
              <a:rPr lang="en" sz="2000">
                <a:solidFill>
                  <a:srgbClr val="000000"/>
                </a:solidFill>
                <a:highlight>
                  <a:srgbClr val="FFFFFF"/>
                </a:highlight>
                <a:latin typeface="Georgia"/>
                <a:ea typeface="Georgia"/>
                <a:cs typeface="Georgia"/>
                <a:sym typeface="Georgia"/>
              </a:rPr>
              <a:t>NonLinear SVM(polynomial)</a:t>
            </a:r>
            <a:endParaRPr sz="2000"/>
          </a:p>
        </p:txBody>
      </p:sp>
      <p:sp>
        <p:nvSpPr>
          <p:cNvPr id="408" name="Google Shape;408;p33"/>
          <p:cNvSpPr txBox="1"/>
          <p:nvPr/>
        </p:nvSpPr>
        <p:spPr>
          <a:xfrm>
            <a:off x="1303800" y="716300"/>
            <a:ext cx="4444200" cy="1457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b="1" lang="en" sz="2400">
                <a:solidFill>
                  <a:schemeClr val="dk2"/>
                </a:solidFill>
                <a:latin typeface="Georgia"/>
                <a:ea typeface="Georgia"/>
                <a:cs typeface="Georgia"/>
                <a:sym typeface="Georgia"/>
              </a:rPr>
              <a:t>Methodology</a:t>
            </a:r>
            <a:endParaRPr b="1" sz="2400">
              <a:solidFill>
                <a:srgbClr val="3F3F3F"/>
              </a:solidFill>
              <a:highlight>
                <a:srgbClr val="FFFFFF"/>
              </a:highlight>
              <a:latin typeface="Georgia"/>
              <a:ea typeface="Georgia"/>
              <a:cs typeface="Georgia"/>
              <a:sym typeface="Georgi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34"/>
          <p:cNvSpPr txBox="1"/>
          <p:nvPr/>
        </p:nvSpPr>
        <p:spPr>
          <a:xfrm>
            <a:off x="1044050" y="698625"/>
            <a:ext cx="7583700" cy="258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highlight>
                  <a:srgbClr val="FFFFFF"/>
                </a:highlight>
                <a:latin typeface="Georgia"/>
                <a:ea typeface="Georgia"/>
                <a:cs typeface="Georgia"/>
                <a:sym typeface="Georgia"/>
              </a:rPr>
              <a:t>Random Forest </a:t>
            </a:r>
            <a:endParaRPr sz="2400">
              <a:highlight>
                <a:srgbClr val="FFFFFF"/>
              </a:highlight>
              <a:latin typeface="Georgia"/>
              <a:ea typeface="Georgia"/>
              <a:cs typeface="Georgia"/>
              <a:sym typeface="Georgia"/>
            </a:endParaRPr>
          </a:p>
          <a:p>
            <a:pPr indent="0" lvl="0" marL="0" rtl="0" algn="l">
              <a:lnSpc>
                <a:spcPct val="115000"/>
              </a:lnSpc>
              <a:spcBef>
                <a:spcPts val="1600"/>
              </a:spcBef>
              <a:spcAft>
                <a:spcPts val="0"/>
              </a:spcAft>
              <a:buNone/>
            </a:pPr>
            <a:r>
              <a:rPr lang="en" sz="1600">
                <a:highlight>
                  <a:srgbClr val="FFFFFF"/>
                </a:highlight>
                <a:latin typeface="Georgia"/>
                <a:ea typeface="Georgia"/>
                <a:cs typeface="Georgia"/>
                <a:sym typeface="Georgia"/>
              </a:rPr>
              <a:t>The Random Forest Classifier  is an ensemble tree-based learning algorithm. It is a set of decision trees from randomly selected subset of training set.One disadvantage of decision trees is that they tend overfit very easily by memorizing the training data. </a:t>
            </a:r>
            <a:endParaRPr sz="1600">
              <a:highlight>
                <a:srgbClr val="FFFFFF"/>
              </a:highlight>
              <a:latin typeface="Georgia"/>
              <a:ea typeface="Georgia"/>
              <a:cs typeface="Georgia"/>
              <a:sym typeface="Georgia"/>
            </a:endParaRPr>
          </a:p>
          <a:p>
            <a:pPr indent="0" lvl="0" marL="0" rtl="0" algn="l">
              <a:lnSpc>
                <a:spcPct val="115000"/>
              </a:lnSpc>
              <a:spcBef>
                <a:spcPts val="0"/>
              </a:spcBef>
              <a:spcAft>
                <a:spcPts val="0"/>
              </a:spcAft>
              <a:buNone/>
            </a:pPr>
            <a:r>
              <a:rPr lang="en" sz="1600">
                <a:highlight>
                  <a:srgbClr val="FFFFFF"/>
                </a:highlight>
                <a:latin typeface="Georgia"/>
                <a:ea typeface="Georgia"/>
                <a:cs typeface="Georgia"/>
                <a:sym typeface="Georgia"/>
              </a:rPr>
              <a:t>To fit random forests, we can use the following code.</a:t>
            </a:r>
            <a:endParaRPr sz="1600">
              <a:solidFill>
                <a:srgbClr val="3F3F3F"/>
              </a:solidFill>
              <a:highlight>
                <a:srgbClr val="FFFFFF"/>
              </a:highlight>
              <a:latin typeface="Georgia"/>
              <a:ea typeface="Georgia"/>
              <a:cs typeface="Georgia"/>
              <a:sym typeface="Georgia"/>
            </a:endParaRPr>
          </a:p>
        </p:txBody>
      </p:sp>
      <p:pic>
        <p:nvPicPr>
          <p:cNvPr id="414" name="Google Shape;414;p34"/>
          <p:cNvPicPr preferRelativeResize="0"/>
          <p:nvPr/>
        </p:nvPicPr>
        <p:blipFill>
          <a:blip r:embed="rId3">
            <a:alphaModFix/>
          </a:blip>
          <a:stretch>
            <a:fillRect/>
          </a:stretch>
        </p:blipFill>
        <p:spPr>
          <a:xfrm>
            <a:off x="1044050" y="2870275"/>
            <a:ext cx="7583699" cy="166072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3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400">
                <a:solidFill>
                  <a:srgbClr val="000000"/>
                </a:solidFill>
                <a:highlight>
                  <a:srgbClr val="FFFFFF"/>
                </a:highlight>
                <a:latin typeface="Georgia"/>
                <a:ea typeface="Georgia"/>
                <a:cs typeface="Georgia"/>
                <a:sym typeface="Georgia"/>
              </a:rPr>
              <a:t>Linear SVM</a:t>
            </a:r>
            <a:endParaRPr sz="2400">
              <a:latin typeface="Georgia"/>
              <a:ea typeface="Georgia"/>
              <a:cs typeface="Georgia"/>
              <a:sym typeface="Georgia"/>
            </a:endParaRPr>
          </a:p>
        </p:txBody>
      </p:sp>
      <p:sp>
        <p:nvSpPr>
          <p:cNvPr id="420" name="Google Shape;420;p35"/>
          <p:cNvSpPr txBox="1"/>
          <p:nvPr/>
        </p:nvSpPr>
        <p:spPr>
          <a:xfrm>
            <a:off x="1303800" y="1055500"/>
            <a:ext cx="6457500" cy="18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highlight>
                  <a:srgbClr val="FFFFFF"/>
                </a:highlight>
                <a:latin typeface="Georgia"/>
                <a:ea typeface="Georgia"/>
                <a:cs typeface="Georgia"/>
                <a:sym typeface="Georgia"/>
              </a:rPr>
              <a:t>In machine learning, support-vector machines are supervised learning models with associated learning algorithms that analyze data used for classification and regression analysis. </a:t>
            </a:r>
            <a:endParaRPr sz="1600">
              <a:highlight>
                <a:srgbClr val="FFFFFF"/>
              </a:highlight>
              <a:latin typeface="Georgia"/>
              <a:ea typeface="Georgia"/>
              <a:cs typeface="Georgia"/>
              <a:sym typeface="Georgia"/>
            </a:endParaRPr>
          </a:p>
          <a:p>
            <a:pPr indent="0" lvl="0" marL="0" rtl="0" algn="l">
              <a:spcBef>
                <a:spcPts val="0"/>
              </a:spcBef>
              <a:spcAft>
                <a:spcPts val="0"/>
              </a:spcAft>
              <a:buNone/>
            </a:pPr>
            <a:r>
              <a:rPr lang="en" sz="1600">
                <a:highlight>
                  <a:srgbClr val="FFFFFF"/>
                </a:highlight>
                <a:latin typeface="Georgia"/>
                <a:ea typeface="Georgia"/>
                <a:cs typeface="Georgia"/>
                <a:sym typeface="Georgia"/>
              </a:rPr>
              <a:t>To fit SVM, we can use the following code.</a:t>
            </a:r>
            <a:endParaRPr/>
          </a:p>
        </p:txBody>
      </p:sp>
      <p:pic>
        <p:nvPicPr>
          <p:cNvPr id="421" name="Google Shape;421;p35"/>
          <p:cNvPicPr preferRelativeResize="0"/>
          <p:nvPr/>
        </p:nvPicPr>
        <p:blipFill>
          <a:blip r:embed="rId3">
            <a:alphaModFix/>
          </a:blip>
          <a:stretch>
            <a:fillRect/>
          </a:stretch>
        </p:blipFill>
        <p:spPr>
          <a:xfrm>
            <a:off x="1363150" y="2571750"/>
            <a:ext cx="6682312" cy="19474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3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427" name="Google Shape;427;p36"/>
          <p:cNvSpPr txBox="1"/>
          <p:nvPr/>
        </p:nvSpPr>
        <p:spPr>
          <a:xfrm>
            <a:off x="1422650" y="562175"/>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2400">
                <a:highlight>
                  <a:srgbClr val="FFFFFF"/>
                </a:highlight>
                <a:latin typeface="Georgia"/>
                <a:ea typeface="Georgia"/>
                <a:cs typeface="Georgia"/>
                <a:sym typeface="Georgia"/>
              </a:rPr>
              <a:t>SGD</a:t>
            </a:r>
            <a:endParaRPr sz="2400">
              <a:latin typeface="Georgia"/>
              <a:ea typeface="Georgia"/>
              <a:cs typeface="Georgia"/>
              <a:sym typeface="Georgia"/>
            </a:endParaRPr>
          </a:p>
        </p:txBody>
      </p:sp>
      <p:sp>
        <p:nvSpPr>
          <p:cNvPr id="428" name="Google Shape;428;p36"/>
          <p:cNvSpPr txBox="1"/>
          <p:nvPr/>
        </p:nvSpPr>
        <p:spPr>
          <a:xfrm>
            <a:off x="1629200" y="1044050"/>
            <a:ext cx="6172500" cy="18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highlight>
                  <a:srgbClr val="FFFFFF"/>
                </a:highlight>
                <a:latin typeface="Georgia"/>
                <a:ea typeface="Georgia"/>
                <a:cs typeface="Georgia"/>
                <a:sym typeface="Georgia"/>
              </a:rPr>
              <a:t>Stochastic gradient descent is a methods use gradient descent to optimize the coefficients of a linear function. All data samples are used at each iteration whereas in stochastic gradient descent only a small batch of samples is used. </a:t>
            </a:r>
            <a:endParaRPr sz="1600">
              <a:highlight>
                <a:srgbClr val="FFFFFF"/>
              </a:highlight>
              <a:latin typeface="Georgia"/>
              <a:ea typeface="Georgia"/>
              <a:cs typeface="Georgia"/>
              <a:sym typeface="Georgia"/>
            </a:endParaRPr>
          </a:p>
          <a:p>
            <a:pPr indent="0" lvl="0" marL="0" rtl="0" algn="l">
              <a:spcBef>
                <a:spcPts val="0"/>
              </a:spcBef>
              <a:spcAft>
                <a:spcPts val="0"/>
              </a:spcAft>
              <a:buNone/>
            </a:pPr>
            <a:r>
              <a:rPr lang="en" sz="1600">
                <a:highlight>
                  <a:srgbClr val="FFFFFF"/>
                </a:highlight>
                <a:latin typeface="Georgia"/>
                <a:ea typeface="Georgia"/>
                <a:cs typeface="Georgia"/>
                <a:sym typeface="Georgia"/>
              </a:rPr>
              <a:t>We can fit stochastic gradient descent using the following code from scikit-learn.</a:t>
            </a:r>
            <a:endParaRPr/>
          </a:p>
        </p:txBody>
      </p:sp>
      <p:pic>
        <p:nvPicPr>
          <p:cNvPr id="429" name="Google Shape;429;p36"/>
          <p:cNvPicPr preferRelativeResize="0"/>
          <p:nvPr/>
        </p:nvPicPr>
        <p:blipFill>
          <a:blip r:embed="rId3">
            <a:alphaModFix/>
          </a:blip>
          <a:stretch>
            <a:fillRect/>
          </a:stretch>
        </p:blipFill>
        <p:spPr>
          <a:xfrm>
            <a:off x="436788" y="2879750"/>
            <a:ext cx="8557331" cy="1835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Google Shape;434;p37"/>
          <p:cNvSpPr txBox="1"/>
          <p:nvPr/>
        </p:nvSpPr>
        <p:spPr>
          <a:xfrm>
            <a:off x="1485750" y="1204675"/>
            <a:ext cx="6172500" cy="15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highlight>
                  <a:srgbClr val="FFFFFF"/>
                </a:highlight>
                <a:latin typeface="Georgia"/>
                <a:ea typeface="Georgia"/>
                <a:cs typeface="Georgia"/>
                <a:sym typeface="Georgia"/>
              </a:rPr>
              <a:t>Polynomial Regression is a form of linear regression in which the relationship between the independent variable x and dependent variable y is modeled as an nth degree polynomial.</a:t>
            </a:r>
            <a:endParaRPr sz="1600">
              <a:highlight>
                <a:srgbClr val="FFFFFF"/>
              </a:highlight>
              <a:latin typeface="Georgia"/>
              <a:ea typeface="Georgia"/>
              <a:cs typeface="Georgia"/>
              <a:sym typeface="Georgia"/>
            </a:endParaRPr>
          </a:p>
          <a:p>
            <a:pPr indent="0" lvl="0" marL="0" rtl="0" algn="l">
              <a:lnSpc>
                <a:spcPct val="115000"/>
              </a:lnSpc>
              <a:spcBef>
                <a:spcPts val="0"/>
              </a:spcBef>
              <a:spcAft>
                <a:spcPts val="0"/>
              </a:spcAft>
              <a:buNone/>
            </a:pPr>
            <a:r>
              <a:rPr lang="en" sz="1600">
                <a:highlight>
                  <a:srgbClr val="FFFFFF"/>
                </a:highlight>
                <a:latin typeface="Georgia"/>
                <a:ea typeface="Georgia"/>
                <a:cs typeface="Georgia"/>
                <a:sym typeface="Georgia"/>
              </a:rPr>
              <a:t>To fit Polynomial Regression, we can use the following code.</a:t>
            </a:r>
            <a:endParaRPr sz="1200">
              <a:solidFill>
                <a:srgbClr val="222222"/>
              </a:solidFill>
              <a:highlight>
                <a:srgbClr val="FFFFFF"/>
              </a:highlight>
            </a:endParaRPr>
          </a:p>
        </p:txBody>
      </p:sp>
      <p:pic>
        <p:nvPicPr>
          <p:cNvPr id="435" name="Google Shape;435;p37"/>
          <p:cNvPicPr preferRelativeResize="0"/>
          <p:nvPr/>
        </p:nvPicPr>
        <p:blipFill>
          <a:blip r:embed="rId3">
            <a:alphaModFix/>
          </a:blip>
          <a:stretch>
            <a:fillRect/>
          </a:stretch>
        </p:blipFill>
        <p:spPr>
          <a:xfrm>
            <a:off x="1485750" y="2571750"/>
            <a:ext cx="7350949" cy="1163175"/>
          </a:xfrm>
          <a:prstGeom prst="rect">
            <a:avLst/>
          </a:prstGeom>
          <a:noFill/>
          <a:ln>
            <a:noFill/>
          </a:ln>
        </p:spPr>
      </p:pic>
      <p:sp>
        <p:nvSpPr>
          <p:cNvPr id="436" name="Google Shape;436;p37"/>
          <p:cNvSpPr txBox="1"/>
          <p:nvPr/>
        </p:nvSpPr>
        <p:spPr>
          <a:xfrm>
            <a:off x="1485750" y="688375"/>
            <a:ext cx="5610300" cy="40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2400">
                <a:highlight>
                  <a:srgbClr val="FFFFFF"/>
                </a:highlight>
                <a:latin typeface="Georgia"/>
                <a:ea typeface="Georgia"/>
                <a:cs typeface="Georgia"/>
                <a:sym typeface="Georgia"/>
              </a:rPr>
              <a:t>NonLinear SVM(polynomial)</a:t>
            </a:r>
            <a:endParaRPr sz="2400">
              <a:latin typeface="Georgia"/>
              <a:ea typeface="Georgia"/>
              <a:cs typeface="Georgia"/>
              <a:sym typeface="Georgi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pic>
        <p:nvPicPr>
          <p:cNvPr id="441" name="Google Shape;441;p38"/>
          <p:cNvPicPr preferRelativeResize="0"/>
          <p:nvPr/>
        </p:nvPicPr>
        <p:blipFill>
          <a:blip r:embed="rId3">
            <a:alphaModFix/>
          </a:blip>
          <a:stretch>
            <a:fillRect/>
          </a:stretch>
        </p:blipFill>
        <p:spPr>
          <a:xfrm>
            <a:off x="100625" y="1970786"/>
            <a:ext cx="9144001" cy="2146479"/>
          </a:xfrm>
          <a:prstGeom prst="rect">
            <a:avLst/>
          </a:prstGeom>
          <a:noFill/>
          <a:ln>
            <a:noFill/>
          </a:ln>
        </p:spPr>
      </p:pic>
      <p:sp>
        <p:nvSpPr>
          <p:cNvPr id="442" name="Google Shape;442;p38"/>
          <p:cNvSpPr txBox="1"/>
          <p:nvPr/>
        </p:nvSpPr>
        <p:spPr>
          <a:xfrm>
            <a:off x="1283225" y="484375"/>
            <a:ext cx="6778800" cy="87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300"/>
              </a:spcBef>
              <a:spcAft>
                <a:spcPts val="0"/>
              </a:spcAft>
              <a:buNone/>
            </a:pPr>
            <a:r>
              <a:rPr b="1" lang="en" sz="2400">
                <a:solidFill>
                  <a:schemeClr val="dk2"/>
                </a:solidFill>
                <a:highlight>
                  <a:schemeClr val="lt1"/>
                </a:highlight>
                <a:latin typeface="Georgia"/>
                <a:ea typeface="Georgia"/>
                <a:cs typeface="Georgia"/>
                <a:sym typeface="Georgia"/>
              </a:rPr>
              <a:t>Performance Comparison</a:t>
            </a:r>
            <a:endParaRPr b="1" sz="2400">
              <a:solidFill>
                <a:schemeClr val="dk2"/>
              </a:solidFill>
              <a:highlight>
                <a:schemeClr val="lt1"/>
              </a:highlight>
              <a:latin typeface="Georgia"/>
              <a:ea typeface="Georgia"/>
              <a:cs typeface="Georgia"/>
              <a:sym typeface="Georgia"/>
            </a:endParaRPr>
          </a:p>
          <a:p>
            <a:pPr indent="0" lvl="0" marL="0" rtl="0" algn="l">
              <a:lnSpc>
                <a:spcPct val="115000"/>
              </a:lnSpc>
              <a:spcBef>
                <a:spcPts val="2300"/>
              </a:spcBef>
              <a:spcAft>
                <a:spcPts val="0"/>
              </a:spcAft>
              <a:buNone/>
            </a:pPr>
            <a:r>
              <a:t/>
            </a:r>
            <a:endParaRPr b="1" sz="2400">
              <a:solidFill>
                <a:schemeClr val="dk2"/>
              </a:solidFill>
              <a:highlight>
                <a:schemeClr val="lt1"/>
              </a:highlight>
              <a:latin typeface="Georgia"/>
              <a:ea typeface="Georgia"/>
              <a:cs typeface="Georgia"/>
              <a:sym typeface="Georgi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pic>
        <p:nvPicPr>
          <p:cNvPr id="447" name="Google Shape;447;p39"/>
          <p:cNvPicPr preferRelativeResize="0"/>
          <p:nvPr/>
        </p:nvPicPr>
        <p:blipFill>
          <a:blip r:embed="rId3">
            <a:alphaModFix/>
          </a:blip>
          <a:stretch>
            <a:fillRect/>
          </a:stretch>
        </p:blipFill>
        <p:spPr>
          <a:xfrm>
            <a:off x="1588275" y="701775"/>
            <a:ext cx="3416988" cy="2101647"/>
          </a:xfrm>
          <a:prstGeom prst="rect">
            <a:avLst/>
          </a:prstGeom>
          <a:noFill/>
          <a:ln>
            <a:noFill/>
          </a:ln>
        </p:spPr>
      </p:pic>
      <p:pic>
        <p:nvPicPr>
          <p:cNvPr id="448" name="Google Shape;448;p39"/>
          <p:cNvPicPr preferRelativeResize="0"/>
          <p:nvPr/>
        </p:nvPicPr>
        <p:blipFill>
          <a:blip r:embed="rId4">
            <a:alphaModFix/>
          </a:blip>
          <a:stretch>
            <a:fillRect/>
          </a:stretch>
        </p:blipFill>
        <p:spPr>
          <a:xfrm>
            <a:off x="5310637" y="701775"/>
            <a:ext cx="3485713" cy="2101646"/>
          </a:xfrm>
          <a:prstGeom prst="rect">
            <a:avLst/>
          </a:prstGeom>
          <a:noFill/>
          <a:ln>
            <a:noFill/>
          </a:ln>
        </p:spPr>
      </p:pic>
      <p:pic>
        <p:nvPicPr>
          <p:cNvPr id="449" name="Google Shape;449;p39"/>
          <p:cNvPicPr preferRelativeResize="0"/>
          <p:nvPr/>
        </p:nvPicPr>
        <p:blipFill>
          <a:blip r:embed="rId5">
            <a:alphaModFix/>
          </a:blip>
          <a:stretch>
            <a:fillRect/>
          </a:stretch>
        </p:blipFill>
        <p:spPr>
          <a:xfrm>
            <a:off x="1736509" y="2908558"/>
            <a:ext cx="3268753" cy="2029043"/>
          </a:xfrm>
          <a:prstGeom prst="rect">
            <a:avLst/>
          </a:prstGeom>
          <a:noFill/>
          <a:ln>
            <a:noFill/>
          </a:ln>
        </p:spPr>
      </p:pic>
      <p:pic>
        <p:nvPicPr>
          <p:cNvPr id="450" name="Google Shape;450;p39"/>
          <p:cNvPicPr preferRelativeResize="0"/>
          <p:nvPr/>
        </p:nvPicPr>
        <p:blipFill>
          <a:blip r:embed="rId6">
            <a:alphaModFix/>
          </a:blip>
          <a:stretch>
            <a:fillRect/>
          </a:stretch>
        </p:blipFill>
        <p:spPr>
          <a:xfrm>
            <a:off x="5375858" y="2930617"/>
            <a:ext cx="3355273" cy="1984932"/>
          </a:xfrm>
          <a:prstGeom prst="rect">
            <a:avLst/>
          </a:prstGeom>
          <a:noFill/>
          <a:ln>
            <a:noFill/>
          </a:ln>
        </p:spPr>
      </p:pic>
      <p:sp>
        <p:nvSpPr>
          <p:cNvPr id="451" name="Google Shape;451;p39"/>
          <p:cNvSpPr txBox="1"/>
          <p:nvPr/>
        </p:nvSpPr>
        <p:spPr>
          <a:xfrm>
            <a:off x="127450" y="1937600"/>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300"/>
              </a:spcBef>
              <a:spcAft>
                <a:spcPts val="0"/>
              </a:spcAft>
              <a:buNone/>
            </a:pPr>
            <a:r>
              <a:rPr b="1" lang="en" sz="1800">
                <a:solidFill>
                  <a:schemeClr val="dk2"/>
                </a:solidFill>
                <a:highlight>
                  <a:schemeClr val="lt1"/>
                </a:highlight>
                <a:latin typeface="Georgia"/>
                <a:ea typeface="Georgia"/>
                <a:cs typeface="Georgia"/>
                <a:sym typeface="Georgia"/>
              </a:rPr>
              <a:t>Performance Comparison</a:t>
            </a: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Google Shape;456;p4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58" name="Google Shape;458;p40"/>
          <p:cNvPicPr preferRelativeResize="0"/>
          <p:nvPr/>
        </p:nvPicPr>
        <p:blipFill>
          <a:blip r:embed="rId3">
            <a:alphaModFix/>
          </a:blip>
          <a:stretch>
            <a:fillRect/>
          </a:stretch>
        </p:blipFill>
        <p:spPr>
          <a:xfrm>
            <a:off x="1720850" y="598575"/>
            <a:ext cx="3226287" cy="2176899"/>
          </a:xfrm>
          <a:prstGeom prst="rect">
            <a:avLst/>
          </a:prstGeom>
          <a:noFill/>
          <a:ln>
            <a:noFill/>
          </a:ln>
        </p:spPr>
      </p:pic>
      <p:pic>
        <p:nvPicPr>
          <p:cNvPr id="459" name="Google Shape;459;p40"/>
          <p:cNvPicPr preferRelativeResize="0"/>
          <p:nvPr/>
        </p:nvPicPr>
        <p:blipFill>
          <a:blip r:embed="rId4">
            <a:alphaModFix/>
          </a:blip>
          <a:stretch>
            <a:fillRect/>
          </a:stretch>
        </p:blipFill>
        <p:spPr>
          <a:xfrm>
            <a:off x="5292919" y="598575"/>
            <a:ext cx="3387756" cy="2252330"/>
          </a:xfrm>
          <a:prstGeom prst="rect">
            <a:avLst/>
          </a:prstGeom>
          <a:noFill/>
          <a:ln>
            <a:noFill/>
          </a:ln>
        </p:spPr>
      </p:pic>
      <p:pic>
        <p:nvPicPr>
          <p:cNvPr id="460" name="Google Shape;460;p40"/>
          <p:cNvPicPr preferRelativeResize="0"/>
          <p:nvPr/>
        </p:nvPicPr>
        <p:blipFill>
          <a:blip r:embed="rId5">
            <a:alphaModFix/>
          </a:blip>
          <a:stretch>
            <a:fillRect/>
          </a:stretch>
        </p:blipFill>
        <p:spPr>
          <a:xfrm>
            <a:off x="1773489" y="2775475"/>
            <a:ext cx="3118240" cy="2176900"/>
          </a:xfrm>
          <a:prstGeom prst="rect">
            <a:avLst/>
          </a:prstGeom>
          <a:noFill/>
          <a:ln>
            <a:noFill/>
          </a:ln>
        </p:spPr>
      </p:pic>
      <p:pic>
        <p:nvPicPr>
          <p:cNvPr id="461" name="Google Shape;461;p40"/>
          <p:cNvPicPr preferRelativeResize="0"/>
          <p:nvPr/>
        </p:nvPicPr>
        <p:blipFill>
          <a:blip r:embed="rId6">
            <a:alphaModFix/>
          </a:blip>
          <a:stretch>
            <a:fillRect/>
          </a:stretch>
        </p:blipFill>
        <p:spPr>
          <a:xfrm>
            <a:off x="5286740" y="2785994"/>
            <a:ext cx="3226288" cy="2095638"/>
          </a:xfrm>
          <a:prstGeom prst="rect">
            <a:avLst/>
          </a:prstGeom>
          <a:noFill/>
          <a:ln>
            <a:noFill/>
          </a:ln>
        </p:spPr>
      </p:pic>
      <p:sp>
        <p:nvSpPr>
          <p:cNvPr id="462" name="Google Shape;462;p40"/>
          <p:cNvSpPr txBox="1"/>
          <p:nvPr/>
        </p:nvSpPr>
        <p:spPr>
          <a:xfrm>
            <a:off x="59475" y="1692850"/>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300"/>
              </a:spcBef>
              <a:spcAft>
                <a:spcPts val="0"/>
              </a:spcAft>
              <a:buNone/>
            </a:pPr>
            <a:r>
              <a:rPr b="1" lang="en" sz="1800">
                <a:solidFill>
                  <a:schemeClr val="dk2"/>
                </a:solidFill>
                <a:highlight>
                  <a:schemeClr val="lt1"/>
                </a:highlight>
                <a:latin typeface="Georgia"/>
                <a:ea typeface="Georgia"/>
                <a:cs typeface="Georgia"/>
                <a:sym typeface="Georgia"/>
              </a:rPr>
              <a:t>Performance Comparison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Google Shape;467;p4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Discussion</a:t>
            </a:r>
            <a:endParaRPr>
              <a:latin typeface="Georgia"/>
              <a:ea typeface="Georgia"/>
              <a:cs typeface="Georgia"/>
              <a:sym typeface="Georgia"/>
            </a:endParaRPr>
          </a:p>
        </p:txBody>
      </p:sp>
      <p:sp>
        <p:nvSpPr>
          <p:cNvPr id="468" name="Google Shape;468;p41"/>
          <p:cNvSpPr txBox="1"/>
          <p:nvPr>
            <p:ph idx="1" type="body"/>
          </p:nvPr>
        </p:nvSpPr>
        <p:spPr>
          <a:xfrm>
            <a:off x="1303800" y="1597875"/>
            <a:ext cx="7030500" cy="245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Georgia"/>
                <a:ea typeface="Georgia"/>
                <a:cs typeface="Georgia"/>
                <a:sym typeface="Georgia"/>
              </a:rPr>
              <a:t>Instead of using OneHotEncode() method, some categorical attributes were transformed into numeric values manually which introduce a new created variance that is the distance between each categorical value which does not exist in the origin dataset. </a:t>
            </a:r>
            <a:endParaRPr sz="1400">
              <a:latin typeface="Georgia"/>
              <a:ea typeface="Georgia"/>
              <a:cs typeface="Georgia"/>
              <a:sym typeface="Georgia"/>
            </a:endParaRPr>
          </a:p>
          <a:p>
            <a:pPr indent="0" lvl="0" marL="0" rtl="0" algn="l">
              <a:spcBef>
                <a:spcPts val="1600"/>
              </a:spcBef>
              <a:spcAft>
                <a:spcPts val="1600"/>
              </a:spcAft>
              <a:buNone/>
            </a:pPr>
            <a:r>
              <a:rPr lang="en" sz="1400">
                <a:latin typeface="Georgia"/>
                <a:ea typeface="Georgia"/>
                <a:cs typeface="Georgia"/>
                <a:sym typeface="Georgia"/>
              </a:rPr>
              <a:t>Similar to other 3 research papers, the differences and the range of these manly created value distance is </a:t>
            </a:r>
            <a:r>
              <a:rPr lang="en" sz="1400">
                <a:latin typeface="Georgia"/>
                <a:ea typeface="Georgia"/>
                <a:cs typeface="Georgia"/>
                <a:sym typeface="Georgia"/>
              </a:rPr>
              <a:t>arbitrary and there is no consensus could be reached in any way. </a:t>
            </a:r>
            <a:r>
              <a:rPr lang="en" sz="1400">
                <a:latin typeface="Georgia"/>
                <a:ea typeface="Georgia"/>
                <a:cs typeface="Georgia"/>
                <a:sym typeface="Georgia"/>
              </a:rPr>
              <a:t> In addition, these distance created by each researcher regarding on their own understanding of the data will </a:t>
            </a:r>
            <a:r>
              <a:rPr lang="en" sz="1400">
                <a:latin typeface="Georgia"/>
                <a:ea typeface="Georgia"/>
                <a:cs typeface="Georgia"/>
                <a:sym typeface="Georgia"/>
              </a:rPr>
              <a:t>be </a:t>
            </a:r>
            <a:r>
              <a:rPr lang="en" sz="1400">
                <a:latin typeface="Georgia"/>
                <a:ea typeface="Georgia"/>
                <a:cs typeface="Georgia"/>
                <a:sym typeface="Georgia"/>
              </a:rPr>
              <a:t>inevitably </a:t>
            </a:r>
            <a:r>
              <a:rPr lang="en" sz="1400">
                <a:latin typeface="Georgia"/>
                <a:ea typeface="Georgia"/>
                <a:cs typeface="Georgia"/>
                <a:sym typeface="Georgia"/>
              </a:rPr>
              <a:t>diluted</a:t>
            </a:r>
            <a:r>
              <a:rPr lang="en" sz="1400">
                <a:latin typeface="Georgia"/>
                <a:ea typeface="Georgia"/>
                <a:cs typeface="Georgia"/>
                <a:sym typeface="Georgia"/>
              </a:rPr>
              <a:t> by the scaling.</a:t>
            </a:r>
            <a:endParaRPr sz="1400">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108725" y="63775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F3F3F"/>
                </a:solidFill>
                <a:latin typeface="Georgia"/>
                <a:ea typeface="Georgia"/>
                <a:cs typeface="Georgia"/>
                <a:sym typeface="Georgia"/>
              </a:rPr>
              <a:t>Introduction</a:t>
            </a:r>
            <a:endParaRPr>
              <a:solidFill>
                <a:srgbClr val="3F3F3F"/>
              </a:solidFill>
              <a:latin typeface="Georgia"/>
              <a:ea typeface="Georgia"/>
              <a:cs typeface="Georgia"/>
              <a:sym typeface="Georgia"/>
            </a:endParaRPr>
          </a:p>
        </p:txBody>
      </p:sp>
      <p:sp>
        <p:nvSpPr>
          <p:cNvPr id="290" name="Google Shape;290;p15"/>
          <p:cNvSpPr txBox="1"/>
          <p:nvPr>
            <p:ph idx="1" type="body"/>
          </p:nvPr>
        </p:nvSpPr>
        <p:spPr>
          <a:xfrm>
            <a:off x="1108725" y="1205825"/>
            <a:ext cx="7706400" cy="417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Georgia"/>
                <a:ea typeface="Georgia"/>
                <a:cs typeface="Georgia"/>
                <a:sym typeface="Georgia"/>
              </a:rPr>
              <a:t>READMISSION</a:t>
            </a:r>
            <a:endParaRPr sz="1600">
              <a:latin typeface="Georgia"/>
              <a:ea typeface="Georgia"/>
              <a:cs typeface="Georgia"/>
              <a:sym typeface="Georgia"/>
            </a:endParaRPr>
          </a:p>
          <a:p>
            <a:pPr indent="-317500" lvl="0" marL="457200" rtl="0" algn="l">
              <a:spcBef>
                <a:spcPts val="0"/>
              </a:spcBef>
              <a:spcAft>
                <a:spcPts val="0"/>
              </a:spcAft>
              <a:buSzPts val="1400"/>
              <a:buFont typeface="Georgia"/>
              <a:buChar char="●"/>
            </a:pPr>
            <a:r>
              <a:rPr lang="en" sz="1400">
                <a:latin typeface="Georgia"/>
                <a:ea typeface="Georgia"/>
                <a:cs typeface="Georgia"/>
                <a:sym typeface="Georgia"/>
              </a:rPr>
              <a:t>when a patient who is discharged from the hospital, gets re-admitted again within a certain period of time. </a:t>
            </a:r>
            <a:endParaRPr sz="1400">
              <a:latin typeface="Georgia"/>
              <a:ea typeface="Georgia"/>
              <a:cs typeface="Georgia"/>
              <a:sym typeface="Georgia"/>
            </a:endParaRPr>
          </a:p>
          <a:p>
            <a:pPr indent="-317500" lvl="0" marL="457200" rtl="0" algn="l">
              <a:spcBef>
                <a:spcPts val="0"/>
              </a:spcBef>
              <a:spcAft>
                <a:spcPts val="0"/>
              </a:spcAft>
              <a:buClr>
                <a:srgbClr val="CC0000"/>
              </a:buClr>
              <a:buSzPts val="1400"/>
              <a:buFont typeface="Georgia"/>
              <a:buChar char="●"/>
            </a:pPr>
            <a:r>
              <a:rPr lang="en" sz="1400">
                <a:solidFill>
                  <a:srgbClr val="CC0000"/>
                </a:solidFill>
                <a:latin typeface="Georgia"/>
                <a:ea typeface="Georgia"/>
                <a:cs typeface="Georgia"/>
                <a:sym typeface="Georgia"/>
              </a:rPr>
              <a:t>Hospital readmission rates for certain conditions are now considered an indicator of hospital quality, and also affect the cost of care adversely. </a:t>
            </a:r>
            <a:endParaRPr sz="1400">
              <a:solidFill>
                <a:srgbClr val="CC0000"/>
              </a:solidFill>
              <a:latin typeface="Georgia"/>
              <a:ea typeface="Georgia"/>
              <a:cs typeface="Georgia"/>
              <a:sym typeface="Georgia"/>
            </a:endParaRPr>
          </a:p>
          <a:p>
            <a:pPr indent="0" lvl="0" marL="457200" rtl="0" algn="l">
              <a:spcBef>
                <a:spcPts val="0"/>
              </a:spcBef>
              <a:spcAft>
                <a:spcPts val="0"/>
              </a:spcAft>
              <a:buNone/>
            </a:pPr>
            <a:r>
              <a:t/>
            </a:r>
            <a:endParaRPr sz="800">
              <a:solidFill>
                <a:srgbClr val="CC0000"/>
              </a:solidFill>
              <a:latin typeface="Georgia"/>
              <a:ea typeface="Georgia"/>
              <a:cs typeface="Georgia"/>
              <a:sym typeface="Georgia"/>
            </a:endParaRPr>
          </a:p>
          <a:p>
            <a:pPr indent="0" lvl="0" marL="0" rtl="0" algn="l">
              <a:spcBef>
                <a:spcPts val="0"/>
              </a:spcBef>
              <a:spcAft>
                <a:spcPts val="0"/>
              </a:spcAft>
              <a:buNone/>
            </a:pPr>
            <a:r>
              <a:rPr lang="en" sz="1600" u="sng">
                <a:latin typeface="Georgia"/>
                <a:ea typeface="Georgia"/>
                <a:cs typeface="Georgia"/>
                <a:sym typeface="Georgia"/>
                <a:hlinkClick r:id="rId3"/>
              </a:rPr>
              <a:t>HOSPITAL </a:t>
            </a:r>
            <a:r>
              <a:rPr lang="en" sz="1600" u="sng">
                <a:latin typeface="Georgia"/>
                <a:ea typeface="Georgia"/>
                <a:cs typeface="Georgia"/>
                <a:sym typeface="Georgia"/>
              </a:rPr>
              <a:t>READMISSIONS</a:t>
            </a:r>
            <a:r>
              <a:rPr lang="en" sz="1600" u="sng">
                <a:latin typeface="Georgia"/>
                <a:ea typeface="Georgia"/>
                <a:cs typeface="Georgia"/>
                <a:sym typeface="Georgia"/>
                <a:hlinkClick r:id="rId4"/>
              </a:rPr>
              <a:t> REDUCTION P</a:t>
            </a:r>
            <a:r>
              <a:rPr lang="en" sz="1600" u="sng">
                <a:latin typeface="Georgia"/>
                <a:ea typeface="Georgia"/>
                <a:cs typeface="Georgia"/>
                <a:sym typeface="Georgia"/>
              </a:rPr>
              <a:t>ROGRAM</a:t>
            </a:r>
            <a:endParaRPr sz="1600" u="sng">
              <a:latin typeface="Georgia"/>
              <a:ea typeface="Georgia"/>
              <a:cs typeface="Georgia"/>
              <a:sym typeface="Georgia"/>
            </a:endParaRPr>
          </a:p>
          <a:p>
            <a:pPr indent="-317500" lvl="0" marL="457200" rtl="0" algn="l">
              <a:spcBef>
                <a:spcPts val="0"/>
              </a:spcBef>
              <a:spcAft>
                <a:spcPts val="0"/>
              </a:spcAft>
              <a:buSzPts val="1400"/>
              <a:buFont typeface="Georgia"/>
              <a:buChar char="●"/>
            </a:pPr>
            <a:r>
              <a:rPr lang="en" sz="1400">
                <a:latin typeface="Georgia"/>
                <a:ea typeface="Georgia"/>
                <a:cs typeface="Georgia"/>
                <a:sym typeface="Georgia"/>
              </a:rPr>
              <a:t>In 2011, American hospitals spent over $41 billion on diabetic patients who got readmitted within 30 days of discharge. </a:t>
            </a:r>
            <a:endParaRPr sz="1400">
              <a:latin typeface="Georgia"/>
              <a:ea typeface="Georgia"/>
              <a:cs typeface="Georgia"/>
              <a:sym typeface="Georgia"/>
            </a:endParaRPr>
          </a:p>
          <a:p>
            <a:pPr indent="0" lvl="0" marL="457200" rtl="0" algn="l">
              <a:spcBef>
                <a:spcPts val="0"/>
              </a:spcBef>
              <a:spcAft>
                <a:spcPts val="0"/>
              </a:spcAft>
              <a:buNone/>
            </a:pPr>
            <a:r>
              <a:t/>
            </a:r>
            <a:endParaRPr sz="800">
              <a:latin typeface="Georgia"/>
              <a:ea typeface="Georgia"/>
              <a:cs typeface="Georgia"/>
              <a:sym typeface="Georgia"/>
            </a:endParaRPr>
          </a:p>
          <a:p>
            <a:pPr indent="0" lvl="0" marL="0" rtl="0" algn="l">
              <a:spcBef>
                <a:spcPts val="0"/>
              </a:spcBef>
              <a:spcAft>
                <a:spcPts val="0"/>
              </a:spcAft>
              <a:buNone/>
            </a:pPr>
            <a:r>
              <a:rPr lang="en" sz="1600" u="sng">
                <a:latin typeface="Georgia"/>
                <a:ea typeface="Georgia"/>
                <a:cs typeface="Georgia"/>
                <a:sym typeface="Georgia"/>
              </a:rPr>
              <a:t>OUR GOAL</a:t>
            </a:r>
            <a:endParaRPr sz="1600" u="sng">
              <a:latin typeface="Georgia"/>
              <a:ea typeface="Georgia"/>
              <a:cs typeface="Georgia"/>
              <a:sym typeface="Georgia"/>
            </a:endParaRPr>
          </a:p>
          <a:p>
            <a:pPr indent="-317500" lvl="0" marL="457200" rtl="0" algn="l">
              <a:spcBef>
                <a:spcPts val="0"/>
              </a:spcBef>
              <a:spcAft>
                <a:spcPts val="0"/>
              </a:spcAft>
              <a:buSzPts val="1400"/>
              <a:buFont typeface="Georgia"/>
              <a:buChar char="●"/>
            </a:pPr>
            <a:r>
              <a:rPr lang="en" sz="1400">
                <a:latin typeface="Georgia"/>
                <a:ea typeface="Georgia"/>
                <a:cs typeface="Georgia"/>
                <a:sym typeface="Georgia"/>
              </a:rPr>
              <a:t>Be able to determine the factors that lead to higher readmission in such patients</a:t>
            </a:r>
            <a:endParaRPr sz="1400">
              <a:latin typeface="Georgia"/>
              <a:ea typeface="Georgia"/>
              <a:cs typeface="Georgia"/>
              <a:sym typeface="Georgia"/>
            </a:endParaRPr>
          </a:p>
          <a:p>
            <a:pPr indent="-317500" lvl="0" marL="457200" rtl="0" algn="l">
              <a:spcBef>
                <a:spcPts val="0"/>
              </a:spcBef>
              <a:spcAft>
                <a:spcPts val="0"/>
              </a:spcAft>
              <a:buSzPts val="1400"/>
              <a:buFont typeface="Georgia"/>
              <a:buChar char="●"/>
            </a:pPr>
            <a:r>
              <a:rPr lang="en" sz="1400">
                <a:latin typeface="Georgia"/>
                <a:ea typeface="Georgia"/>
                <a:cs typeface="Georgia"/>
                <a:sym typeface="Georgia"/>
              </a:rPr>
              <a:t>Be able to predict which patients will get readmitted </a:t>
            </a:r>
            <a:endParaRPr sz="1400">
              <a:latin typeface="Georgia"/>
              <a:ea typeface="Georgia"/>
              <a:cs typeface="Georgia"/>
              <a:sym typeface="Georgia"/>
            </a:endParaRPr>
          </a:p>
          <a:p>
            <a:pPr indent="-317500" lvl="0" marL="457200" rtl="0" algn="l">
              <a:spcBef>
                <a:spcPts val="0"/>
              </a:spcBef>
              <a:spcAft>
                <a:spcPts val="0"/>
              </a:spcAft>
              <a:buSzPts val="1400"/>
              <a:buFont typeface="Georgia"/>
              <a:buChar char="●"/>
            </a:pPr>
            <a:r>
              <a:rPr lang="en" sz="1400">
                <a:latin typeface="Georgia"/>
                <a:ea typeface="Georgia"/>
                <a:cs typeface="Georgia"/>
                <a:sym typeface="Georgia"/>
              </a:rPr>
              <a:t>Help hospitals save millions of dollars while improving quality of care.</a:t>
            </a:r>
            <a:endParaRPr sz="1400">
              <a:latin typeface="Georgia"/>
              <a:ea typeface="Georgia"/>
              <a:cs typeface="Georgia"/>
              <a:sym typeface="Georgia"/>
            </a:endParaRPr>
          </a:p>
          <a:p>
            <a:pPr indent="0" lvl="0" marL="0" rtl="0" algn="l">
              <a:spcBef>
                <a:spcPts val="0"/>
              </a:spcBef>
              <a:spcAft>
                <a:spcPts val="0"/>
              </a:spcAft>
              <a:buNone/>
            </a:pPr>
            <a:r>
              <a:t/>
            </a:r>
            <a:endParaRPr sz="1600" u="sng">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sz="1600">
              <a:solidFill>
                <a:srgbClr val="000000"/>
              </a:solidFill>
              <a:highlight>
                <a:srgbClr val="FFFFFF"/>
              </a:highlight>
              <a:latin typeface="Montserrat"/>
              <a:ea typeface="Montserrat"/>
              <a:cs typeface="Montserrat"/>
              <a:sym typeface="Montserrat"/>
            </a:endParaRPr>
          </a:p>
          <a:p>
            <a:pPr indent="0" lvl="0" marL="0" rtl="0" algn="l">
              <a:spcBef>
                <a:spcPts val="0"/>
              </a:spcBef>
              <a:spcAft>
                <a:spcPts val="1600"/>
              </a:spcAft>
              <a:buNone/>
            </a:pPr>
            <a:r>
              <a:t/>
            </a:r>
            <a:endParaRPr>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Google Shape;473;p4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Discussion</a:t>
            </a:r>
            <a:endParaRPr/>
          </a:p>
        </p:txBody>
      </p:sp>
      <p:sp>
        <p:nvSpPr>
          <p:cNvPr id="474" name="Google Shape;474;p42"/>
          <p:cNvSpPr txBox="1"/>
          <p:nvPr>
            <p:ph idx="1" type="body"/>
          </p:nvPr>
        </p:nvSpPr>
        <p:spPr>
          <a:xfrm>
            <a:off x="1303800" y="1518575"/>
            <a:ext cx="7030500" cy="321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Difference from all 3 research paper we have references from, we consolidate the diagnoses of diabetes with all three diagnoses trails, instead of just the primary diagnoses.</a:t>
            </a:r>
            <a:endParaRPr>
              <a:latin typeface="Georgia"/>
              <a:ea typeface="Georgia"/>
              <a:cs typeface="Georgia"/>
              <a:sym typeface="Georgia"/>
            </a:endParaRPr>
          </a:p>
          <a:p>
            <a:pPr indent="0" lvl="0" marL="0" rtl="0" algn="l">
              <a:spcBef>
                <a:spcPts val="1600"/>
              </a:spcBef>
              <a:spcAft>
                <a:spcPts val="0"/>
              </a:spcAft>
              <a:buNone/>
            </a:pPr>
            <a:r>
              <a:rPr lang="en">
                <a:latin typeface="Georgia"/>
                <a:ea typeface="Georgia"/>
                <a:cs typeface="Georgia"/>
                <a:sym typeface="Georgia"/>
              </a:rPr>
              <a:t>In authors’ understanding, no matter in which trail of diagnoses, a patient is valid for either one of these diagnoses is confirmed, therefore the consolidated data will present the whole population much more accurately.</a:t>
            </a:r>
            <a:endParaRPr>
              <a:latin typeface="Georgia"/>
              <a:ea typeface="Georgia"/>
              <a:cs typeface="Georgia"/>
              <a:sym typeface="Georgia"/>
            </a:endParaRPr>
          </a:p>
          <a:p>
            <a:pPr indent="0" lvl="0" marL="0" rtl="0" algn="l">
              <a:spcBef>
                <a:spcPts val="1600"/>
              </a:spcBef>
              <a:spcAft>
                <a:spcPts val="0"/>
              </a:spcAft>
              <a:buNone/>
            </a:pPr>
            <a:r>
              <a:rPr lang="en">
                <a:latin typeface="Georgia"/>
                <a:ea typeface="Georgia"/>
                <a:cs typeface="Georgia"/>
                <a:sym typeface="Georgia"/>
              </a:rPr>
              <a:t>In this practice, 23 attributes of drug</a:t>
            </a:r>
            <a:r>
              <a:rPr lang="en">
                <a:solidFill>
                  <a:srgbClr val="212121"/>
                </a:solidFill>
                <a:highlight>
                  <a:schemeClr val="lt1"/>
                </a:highlight>
                <a:latin typeface="Georgia"/>
                <a:ea typeface="Georgia"/>
                <a:cs typeface="Georgia"/>
                <a:sym typeface="Georgia"/>
              </a:rPr>
              <a:t>s (or combos) were dropped due to low correlations with labels from previous research. </a:t>
            </a:r>
            <a:endParaRPr/>
          </a:p>
          <a:p>
            <a:pPr indent="0" lvl="0" marL="0" rtl="0" algn="l">
              <a:spcBef>
                <a:spcPts val="1600"/>
              </a:spcBef>
              <a:spcAft>
                <a:spcPts val="1600"/>
              </a:spcAft>
              <a:buNone/>
            </a:pPr>
            <a:r>
              <a:rPr lang="en">
                <a:latin typeface="Georgia"/>
                <a:ea typeface="Georgia"/>
                <a:cs typeface="Georgia"/>
                <a:sym typeface="Georgia"/>
              </a:rPr>
              <a:t>From the high prediction rate (99.9%) in this practice, it is confirmed that these ways of data cleaning and preparation is reasonable and effective compare to other researchers’ comparatively low accuracy (from 60% - 90%).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Google Shape;479;p4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References</a:t>
            </a:r>
            <a:endParaRPr>
              <a:latin typeface="Georgia"/>
              <a:ea typeface="Georgia"/>
              <a:cs typeface="Georgia"/>
              <a:sym typeface="Georgia"/>
            </a:endParaRPr>
          </a:p>
        </p:txBody>
      </p:sp>
      <p:sp>
        <p:nvSpPr>
          <p:cNvPr id="480" name="Google Shape;480;p43"/>
          <p:cNvSpPr txBox="1"/>
          <p:nvPr>
            <p:ph idx="1" type="body"/>
          </p:nvPr>
        </p:nvSpPr>
        <p:spPr>
          <a:xfrm>
            <a:off x="1303800" y="1657475"/>
            <a:ext cx="7030500" cy="2874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“Impact of HbA1c Measurement on Hospital Readmission Rates: Analysis of 70,000 Clinical Database Patient Records,” BioMed Research International, vol. 2014, Article ID 781670, 11 pages, 2014.</a:t>
            </a:r>
            <a:endParaRPr/>
          </a:p>
          <a:p>
            <a:pPr indent="-311150" lvl="0" marL="457200" rtl="0" algn="l">
              <a:spcBef>
                <a:spcPts val="0"/>
              </a:spcBef>
              <a:spcAft>
                <a:spcPts val="0"/>
              </a:spcAft>
              <a:buSzPts val="1300"/>
              <a:buAutoNum type="arabicPeriod"/>
            </a:pPr>
            <a:r>
              <a:rPr lang="en" u="sng">
                <a:solidFill>
                  <a:schemeClr val="hlink"/>
                </a:solidFill>
                <a:hlinkClick r:id="rId3"/>
              </a:rPr>
              <a:t>https://medium.com/berkeleyischool/how-to-use-machine-learning-to-predict-hospital-readmissions-part-2-616a0c920ab1</a:t>
            </a:r>
            <a:endParaRPr/>
          </a:p>
          <a:p>
            <a:pPr indent="-311150" lvl="0" marL="457200" rtl="0" algn="l">
              <a:spcBef>
                <a:spcPts val="0"/>
              </a:spcBef>
              <a:spcAft>
                <a:spcPts val="0"/>
              </a:spcAft>
              <a:buSzPts val="1300"/>
              <a:buAutoNum type="arabicPeriod"/>
            </a:pPr>
            <a:r>
              <a:rPr lang="en"/>
              <a:t>https://towardsdatascience.com/predicting-hospital-readmission-for-patients-with-diabetes-using-scikit-learn-a2e359b15f0?gi=ee36db827308</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sp>
        <p:nvSpPr>
          <p:cNvPr id="485" name="Google Shape;485;p44"/>
          <p:cNvSpPr txBox="1"/>
          <p:nvPr>
            <p:ph idx="1" type="body"/>
          </p:nvPr>
        </p:nvSpPr>
        <p:spPr>
          <a:xfrm>
            <a:off x="2290900" y="1562675"/>
            <a:ext cx="4650600" cy="210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6000">
                <a:solidFill>
                  <a:schemeClr val="accent1"/>
                </a:solidFill>
                <a:latin typeface="Georgia"/>
                <a:ea typeface="Georgia"/>
                <a:cs typeface="Georgia"/>
                <a:sym typeface="Georgia"/>
              </a:rPr>
              <a:t>Thank you!</a:t>
            </a:r>
            <a:endParaRPr b="1" sz="6000">
              <a:solidFill>
                <a:schemeClr val="accent1"/>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257900" y="286575"/>
            <a:ext cx="7030500" cy="999300"/>
          </a:xfrm>
          <a:prstGeom prst="rect">
            <a:avLst/>
          </a:prstGeom>
        </p:spPr>
        <p:txBody>
          <a:bodyPr anchorCtr="0" anchor="t" bIns="91425" lIns="91425" spcFirstLastPara="1" rIns="91425" wrap="square" tIns="91425">
            <a:noAutofit/>
          </a:bodyPr>
          <a:lstStyle/>
          <a:p>
            <a:pPr indent="0" lvl="0" marL="0" rtl="0" algn="l">
              <a:lnSpc>
                <a:spcPct val="115000"/>
              </a:lnSpc>
              <a:spcBef>
                <a:spcPts val="2300"/>
              </a:spcBef>
              <a:spcAft>
                <a:spcPts val="0"/>
              </a:spcAft>
              <a:buNone/>
            </a:pPr>
            <a:r>
              <a:rPr lang="en" sz="2550">
                <a:highlight>
                  <a:srgbClr val="FFFFFF"/>
                </a:highlight>
                <a:latin typeface="Georgia"/>
                <a:ea typeface="Georgia"/>
                <a:cs typeface="Georgia"/>
                <a:sym typeface="Georgia"/>
              </a:rPr>
              <a:t>Data Exploration</a:t>
            </a:r>
            <a:endParaRPr sz="2550">
              <a:highlight>
                <a:srgbClr val="FFFFFF"/>
              </a:highlight>
              <a:latin typeface="Georgia"/>
              <a:ea typeface="Georgia"/>
              <a:cs typeface="Georgia"/>
              <a:sym typeface="Georgia"/>
            </a:endParaRPr>
          </a:p>
          <a:p>
            <a:pPr indent="0" lvl="0" marL="0" rtl="0" algn="l">
              <a:spcBef>
                <a:spcPts val="0"/>
              </a:spcBef>
              <a:spcAft>
                <a:spcPts val="0"/>
              </a:spcAft>
              <a:buNone/>
            </a:pPr>
            <a:r>
              <a:t/>
            </a:r>
            <a:endParaRPr b="0" sz="14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296" name="Google Shape;296;p16"/>
          <p:cNvSpPr txBox="1"/>
          <p:nvPr>
            <p:ph idx="1" type="body"/>
          </p:nvPr>
        </p:nvSpPr>
        <p:spPr>
          <a:xfrm>
            <a:off x="3965800" y="2937525"/>
            <a:ext cx="2413500" cy="2277300"/>
          </a:xfrm>
          <a:prstGeom prst="rect">
            <a:avLst/>
          </a:prstGeom>
        </p:spPr>
        <p:txBody>
          <a:bodyPr anchorCtr="0" anchor="t" bIns="91425" lIns="91425" spcFirstLastPara="1" rIns="91425" wrap="square" tIns="91425">
            <a:noAutofit/>
          </a:bodyPr>
          <a:lstStyle/>
          <a:p>
            <a:pPr indent="0" lvl="0" marL="914400" rtl="0" algn="l">
              <a:lnSpc>
                <a:spcPct val="100000"/>
              </a:lnSpc>
              <a:spcBef>
                <a:spcPts val="1000"/>
              </a:spcBef>
              <a:spcAft>
                <a:spcPts val="0"/>
              </a:spcAft>
              <a:buNone/>
            </a:pPr>
            <a:r>
              <a:t/>
            </a:r>
            <a:endParaRPr sz="1400">
              <a:latin typeface="Georgia"/>
              <a:ea typeface="Georgia"/>
              <a:cs typeface="Georgia"/>
              <a:sym typeface="Georgia"/>
            </a:endParaRPr>
          </a:p>
          <a:p>
            <a:pPr indent="0" lvl="0" marL="914400" rtl="0" algn="l">
              <a:spcBef>
                <a:spcPts val="0"/>
              </a:spcBef>
              <a:spcAft>
                <a:spcPts val="0"/>
              </a:spcAft>
              <a:buNone/>
            </a:pPr>
            <a:r>
              <a:t/>
            </a:r>
            <a:endParaRPr sz="1200">
              <a:latin typeface="Georgia"/>
              <a:ea typeface="Georgia"/>
              <a:cs typeface="Georgia"/>
              <a:sym typeface="Georgia"/>
            </a:endParaRPr>
          </a:p>
          <a:p>
            <a:pPr indent="0" lvl="0" marL="914400" rtl="0" algn="l">
              <a:lnSpc>
                <a:spcPct val="100000"/>
              </a:lnSpc>
              <a:spcBef>
                <a:spcPts val="1000"/>
              </a:spcBef>
              <a:spcAft>
                <a:spcPts val="0"/>
              </a:spcAft>
              <a:buNone/>
            </a:pPr>
            <a:r>
              <a:t/>
            </a:r>
            <a:endParaRPr sz="1200">
              <a:latin typeface="Georgia"/>
              <a:ea typeface="Georgia"/>
              <a:cs typeface="Georgia"/>
              <a:sym typeface="Georgia"/>
            </a:endParaRPr>
          </a:p>
          <a:p>
            <a:pPr indent="-304800" lvl="0" marL="914400" rtl="0" algn="l">
              <a:spcBef>
                <a:spcPts val="0"/>
              </a:spcBef>
              <a:spcAft>
                <a:spcPts val="0"/>
              </a:spcAft>
              <a:buSzPts val="1200"/>
              <a:buFont typeface="Georgia"/>
              <a:buChar char="●"/>
            </a:pPr>
            <a:r>
              <a:rPr lang="en" sz="1200">
                <a:latin typeface="Georgia"/>
                <a:ea typeface="Georgia"/>
                <a:cs typeface="Georgia"/>
                <a:sym typeface="Georgia"/>
              </a:rPr>
              <a:t>diag_1 21</a:t>
            </a:r>
            <a:endParaRPr sz="1200">
              <a:latin typeface="Georgia"/>
              <a:ea typeface="Georgia"/>
              <a:cs typeface="Georgia"/>
              <a:sym typeface="Georgia"/>
            </a:endParaRPr>
          </a:p>
          <a:p>
            <a:pPr indent="-304800" lvl="0" marL="914400" rtl="0" algn="l">
              <a:spcBef>
                <a:spcPts val="0"/>
              </a:spcBef>
              <a:spcAft>
                <a:spcPts val="0"/>
              </a:spcAft>
              <a:buSzPts val="1200"/>
              <a:buFont typeface="Georgia"/>
              <a:buChar char="●"/>
            </a:pPr>
            <a:r>
              <a:rPr lang="en" sz="1200">
                <a:latin typeface="Georgia"/>
                <a:ea typeface="Georgia"/>
                <a:cs typeface="Georgia"/>
                <a:sym typeface="Georgia"/>
              </a:rPr>
              <a:t>diag_2 358</a:t>
            </a:r>
            <a:endParaRPr sz="1200">
              <a:latin typeface="Georgia"/>
              <a:ea typeface="Georgia"/>
              <a:cs typeface="Georgia"/>
              <a:sym typeface="Georgia"/>
            </a:endParaRPr>
          </a:p>
          <a:p>
            <a:pPr indent="-304800" lvl="0" marL="914400" rtl="0" algn="l">
              <a:spcBef>
                <a:spcPts val="0"/>
              </a:spcBef>
              <a:spcAft>
                <a:spcPts val="0"/>
              </a:spcAft>
              <a:buSzPts val="1200"/>
              <a:buFont typeface="Georgia"/>
              <a:buChar char="●"/>
            </a:pPr>
            <a:r>
              <a:rPr lang="en" sz="1200">
                <a:latin typeface="Georgia"/>
                <a:ea typeface="Georgia"/>
                <a:cs typeface="Georgia"/>
                <a:sym typeface="Georgia"/>
              </a:rPr>
              <a:t>diag_3 1423</a:t>
            </a:r>
            <a:endParaRPr sz="1200">
              <a:latin typeface="Georgia"/>
              <a:ea typeface="Georgia"/>
              <a:cs typeface="Georgia"/>
              <a:sym typeface="Georgia"/>
            </a:endParaRPr>
          </a:p>
          <a:p>
            <a:pPr indent="-304800" lvl="0" marL="914400" rtl="0" algn="l">
              <a:spcBef>
                <a:spcPts val="0"/>
              </a:spcBef>
              <a:spcAft>
                <a:spcPts val="0"/>
              </a:spcAft>
              <a:buSzPts val="1200"/>
              <a:buFont typeface="Georgia"/>
              <a:buChar char="●"/>
            </a:pPr>
            <a:r>
              <a:rPr lang="en" sz="1200">
                <a:latin typeface="Georgia"/>
                <a:ea typeface="Georgia"/>
                <a:cs typeface="Georgia"/>
                <a:sym typeface="Georgia"/>
              </a:rPr>
              <a:t>gender 3</a:t>
            </a:r>
            <a:endParaRPr sz="1200">
              <a:highlight>
                <a:srgbClr val="FFFFFF"/>
              </a:highlight>
              <a:latin typeface="Georgia"/>
              <a:ea typeface="Georgia"/>
              <a:cs typeface="Georgia"/>
              <a:sym typeface="Georgia"/>
            </a:endParaRPr>
          </a:p>
          <a:p>
            <a:pPr indent="0" lvl="0" marL="914400" rtl="0" algn="l">
              <a:lnSpc>
                <a:spcPct val="100000"/>
              </a:lnSpc>
              <a:spcBef>
                <a:spcPts val="1000"/>
              </a:spcBef>
              <a:spcAft>
                <a:spcPts val="0"/>
              </a:spcAft>
              <a:buNone/>
            </a:pPr>
            <a:r>
              <a:rPr lang="en" sz="1600">
                <a:highlight>
                  <a:srgbClr val="FFFFFF"/>
                </a:highlight>
                <a:latin typeface="Georgia"/>
                <a:ea typeface="Georgia"/>
                <a:cs typeface="Georgia"/>
                <a:sym typeface="Georgia"/>
              </a:rPr>
              <a:t> </a:t>
            </a:r>
            <a:endParaRPr sz="1600">
              <a:highlight>
                <a:srgbClr val="FFFFFF"/>
              </a:highlight>
              <a:latin typeface="Georgia"/>
              <a:ea typeface="Georgia"/>
              <a:cs typeface="Georgia"/>
              <a:sym typeface="Georgia"/>
            </a:endParaRPr>
          </a:p>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
        <p:nvSpPr>
          <p:cNvPr id="297" name="Google Shape;297;p16"/>
          <p:cNvSpPr txBox="1"/>
          <p:nvPr>
            <p:ph idx="1" type="body"/>
          </p:nvPr>
        </p:nvSpPr>
        <p:spPr>
          <a:xfrm>
            <a:off x="1410300" y="1285875"/>
            <a:ext cx="6878100" cy="32238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lang="en" sz="1400">
                <a:highlight>
                  <a:srgbClr val="FFFFFF"/>
                </a:highlight>
                <a:latin typeface="Georgia"/>
                <a:ea typeface="Georgia"/>
                <a:cs typeface="Georgia"/>
                <a:sym typeface="Georgia"/>
              </a:rPr>
              <a:t>In this project, we used a dataset from UCI repository containing de-identified diabetes patient encounter data for 130 US hospitals between 1999–2008. </a:t>
            </a:r>
            <a:endParaRPr sz="1400">
              <a:highlight>
                <a:srgbClr val="FFFFFF"/>
              </a:highlight>
              <a:latin typeface="Georgia"/>
              <a:ea typeface="Georgia"/>
              <a:cs typeface="Georgia"/>
              <a:sym typeface="Georgia"/>
            </a:endParaRPr>
          </a:p>
          <a:p>
            <a:pPr indent="0" lvl="0" marL="0" rtl="0" algn="l">
              <a:lnSpc>
                <a:spcPct val="100000"/>
              </a:lnSpc>
              <a:spcBef>
                <a:spcPts val="1000"/>
              </a:spcBef>
              <a:spcAft>
                <a:spcPts val="0"/>
              </a:spcAft>
              <a:buNone/>
            </a:pPr>
            <a:r>
              <a:rPr lang="en" sz="1400">
                <a:highlight>
                  <a:srgbClr val="FFFFFF"/>
                </a:highlight>
                <a:latin typeface="Georgia"/>
                <a:ea typeface="Georgia"/>
                <a:cs typeface="Georgia"/>
                <a:sym typeface="Georgia"/>
              </a:rPr>
              <a:t>This dataset includes:</a:t>
            </a:r>
            <a:endParaRPr sz="1400">
              <a:highlight>
                <a:srgbClr val="FFFFFF"/>
              </a:highlight>
              <a:latin typeface="Georgia"/>
              <a:ea typeface="Georgia"/>
              <a:cs typeface="Georgia"/>
              <a:sym typeface="Georgia"/>
            </a:endParaRPr>
          </a:p>
          <a:p>
            <a:pPr indent="-317500" lvl="0" marL="457200" rtl="0" algn="l">
              <a:lnSpc>
                <a:spcPct val="100000"/>
              </a:lnSpc>
              <a:spcBef>
                <a:spcPts val="1000"/>
              </a:spcBef>
              <a:spcAft>
                <a:spcPts val="0"/>
              </a:spcAft>
              <a:buSzPts val="1400"/>
              <a:buFont typeface="Georgia"/>
              <a:buChar char="●"/>
            </a:pPr>
            <a:r>
              <a:rPr lang="en" sz="1400">
                <a:highlight>
                  <a:schemeClr val="lt1"/>
                </a:highlight>
                <a:latin typeface="Georgia"/>
                <a:ea typeface="Georgia"/>
                <a:cs typeface="Georgia"/>
                <a:sym typeface="Georgia"/>
              </a:rPr>
              <a:t>101,766 observations</a:t>
            </a:r>
            <a:endParaRPr sz="1400">
              <a:highlight>
                <a:srgbClr val="FFFFFF"/>
              </a:highlight>
              <a:latin typeface="Georgia"/>
              <a:ea typeface="Georgia"/>
              <a:cs typeface="Georgia"/>
              <a:sym typeface="Georgia"/>
            </a:endParaRPr>
          </a:p>
          <a:p>
            <a:pPr indent="-317500" lvl="0" marL="457200" rtl="0" algn="l">
              <a:lnSpc>
                <a:spcPct val="100000"/>
              </a:lnSpc>
              <a:spcBef>
                <a:spcPts val="0"/>
              </a:spcBef>
              <a:spcAft>
                <a:spcPts val="0"/>
              </a:spcAft>
              <a:buSzPts val="1400"/>
              <a:buFont typeface="Georgia"/>
              <a:buChar char="●"/>
            </a:pPr>
            <a:r>
              <a:rPr lang="en" sz="1400">
                <a:highlight>
                  <a:srgbClr val="FFFFFF"/>
                </a:highlight>
                <a:latin typeface="Georgia"/>
                <a:ea typeface="Georgia"/>
                <a:cs typeface="Georgia"/>
                <a:sym typeface="Georgia"/>
              </a:rPr>
              <a:t>50 attributes including </a:t>
            </a:r>
            <a:r>
              <a:rPr lang="en" sz="1400">
                <a:highlight>
                  <a:schemeClr val="lt1"/>
                </a:highlight>
                <a:latin typeface="Georgia"/>
                <a:ea typeface="Georgia"/>
                <a:cs typeface="Georgia"/>
                <a:sym typeface="Georgia"/>
              </a:rPr>
              <a:t>patient characteristics, conditions, tests and 23 medications. These attributes contains: </a:t>
            </a:r>
            <a:endParaRPr sz="1400">
              <a:latin typeface="Georgia"/>
              <a:ea typeface="Georgia"/>
              <a:cs typeface="Georgia"/>
              <a:sym typeface="Georgia"/>
            </a:endParaRPr>
          </a:p>
          <a:p>
            <a:pPr indent="-317500" lvl="0" marL="914400" rtl="0" algn="l">
              <a:lnSpc>
                <a:spcPct val="100000"/>
              </a:lnSpc>
              <a:spcBef>
                <a:spcPts val="0"/>
              </a:spcBef>
              <a:spcAft>
                <a:spcPts val="0"/>
              </a:spcAft>
              <a:buSzPts val="1400"/>
              <a:buFont typeface="Georgia"/>
              <a:buChar char="●"/>
            </a:pPr>
            <a:r>
              <a:rPr lang="en" sz="1400">
                <a:highlight>
                  <a:schemeClr val="lt1"/>
                </a:highlight>
                <a:latin typeface="Georgia"/>
                <a:ea typeface="Georgia"/>
                <a:cs typeface="Georgia"/>
                <a:sym typeface="Georgia"/>
              </a:rPr>
              <a:t> 13 numeric attributes</a:t>
            </a:r>
            <a:endParaRPr sz="1400">
              <a:highlight>
                <a:schemeClr val="lt1"/>
              </a:highlight>
              <a:latin typeface="Georgia"/>
              <a:ea typeface="Georgia"/>
              <a:cs typeface="Georgia"/>
              <a:sym typeface="Georgia"/>
            </a:endParaRPr>
          </a:p>
          <a:p>
            <a:pPr indent="-317500" lvl="0" marL="914400" rtl="0" algn="l">
              <a:lnSpc>
                <a:spcPct val="100000"/>
              </a:lnSpc>
              <a:spcBef>
                <a:spcPts val="0"/>
              </a:spcBef>
              <a:spcAft>
                <a:spcPts val="0"/>
              </a:spcAft>
              <a:buSzPts val="1400"/>
              <a:buFont typeface="Georgia"/>
              <a:buChar char="●"/>
            </a:pPr>
            <a:r>
              <a:rPr lang="en" sz="1400">
                <a:highlight>
                  <a:schemeClr val="lt1"/>
                </a:highlight>
                <a:latin typeface="Georgia"/>
                <a:ea typeface="Georgia"/>
                <a:cs typeface="Georgia"/>
                <a:sym typeface="Georgia"/>
              </a:rPr>
              <a:t> 37 </a:t>
            </a:r>
            <a:r>
              <a:rPr lang="en" sz="1400">
                <a:latin typeface="Georgia"/>
                <a:ea typeface="Georgia"/>
                <a:cs typeface="Georgia"/>
                <a:sym typeface="Georgia"/>
              </a:rPr>
              <a:t>categorical </a:t>
            </a:r>
            <a:r>
              <a:rPr lang="en" sz="1400">
                <a:highlight>
                  <a:schemeClr val="lt1"/>
                </a:highlight>
                <a:latin typeface="Georgia"/>
                <a:ea typeface="Georgia"/>
                <a:cs typeface="Georgia"/>
                <a:sym typeface="Georgia"/>
              </a:rPr>
              <a:t>(free-text)</a:t>
            </a:r>
            <a:r>
              <a:rPr lang="en" sz="1600">
                <a:solidFill>
                  <a:srgbClr val="000000"/>
                </a:solidFill>
                <a:highlight>
                  <a:schemeClr val="lt1"/>
                </a:highlight>
                <a:latin typeface="Georgia"/>
                <a:ea typeface="Georgia"/>
                <a:cs typeface="Georgia"/>
                <a:sym typeface="Georgia"/>
              </a:rPr>
              <a:t> </a:t>
            </a:r>
            <a:r>
              <a:rPr lang="en" sz="1400">
                <a:latin typeface="Georgia"/>
                <a:ea typeface="Georgia"/>
                <a:cs typeface="Georgia"/>
                <a:sym typeface="Georgia"/>
              </a:rPr>
              <a:t>attributes</a:t>
            </a:r>
            <a:endParaRPr sz="1400">
              <a:latin typeface="Georgia"/>
              <a:ea typeface="Georgia"/>
              <a:cs typeface="Georgia"/>
              <a:sym typeface="Georgia"/>
            </a:endParaRPr>
          </a:p>
          <a:p>
            <a:pPr indent="-317500" lvl="0" marL="457200" rtl="0" algn="l">
              <a:lnSpc>
                <a:spcPct val="100000"/>
              </a:lnSpc>
              <a:spcBef>
                <a:spcPts val="0"/>
              </a:spcBef>
              <a:spcAft>
                <a:spcPts val="0"/>
              </a:spcAft>
              <a:buSzPts val="1400"/>
              <a:buFont typeface="Georgia"/>
              <a:buChar char="●"/>
            </a:pPr>
            <a:r>
              <a:rPr lang="en" sz="1400">
                <a:highlight>
                  <a:srgbClr val="FFFFFF"/>
                </a:highlight>
                <a:latin typeface="Georgia"/>
                <a:ea typeface="Georgia"/>
                <a:cs typeface="Georgia"/>
                <a:sym typeface="Georgia"/>
              </a:rPr>
              <a:t>Missing data: </a:t>
            </a:r>
            <a:endParaRPr sz="1400">
              <a:highlight>
                <a:srgbClr val="FFFFFF"/>
              </a:highlight>
              <a:latin typeface="Georgia"/>
              <a:ea typeface="Georgia"/>
              <a:cs typeface="Georgia"/>
              <a:sym typeface="Georgia"/>
            </a:endParaRPr>
          </a:p>
          <a:p>
            <a:pPr indent="-317500" lvl="0" marL="457200" rtl="0" algn="l">
              <a:lnSpc>
                <a:spcPct val="100000"/>
              </a:lnSpc>
              <a:spcBef>
                <a:spcPts val="0"/>
              </a:spcBef>
              <a:spcAft>
                <a:spcPts val="0"/>
              </a:spcAft>
              <a:buSzPts val="1400"/>
              <a:buFont typeface="Georgia"/>
              <a:buChar char="●"/>
            </a:pPr>
            <a:r>
              <a:t/>
            </a:r>
            <a:endParaRPr sz="1400">
              <a:highlight>
                <a:srgbClr val="FFFFFF"/>
              </a:highlight>
              <a:latin typeface="Georgia"/>
              <a:ea typeface="Georgia"/>
              <a:cs typeface="Georgia"/>
              <a:sym typeface="Georgia"/>
            </a:endParaRPr>
          </a:p>
          <a:p>
            <a:pPr indent="-304800" lvl="0" marL="914400" rtl="0" algn="l">
              <a:spcBef>
                <a:spcPts val="0"/>
              </a:spcBef>
              <a:spcAft>
                <a:spcPts val="0"/>
              </a:spcAft>
              <a:buSzPts val="1200"/>
              <a:buFont typeface="Georgia"/>
              <a:buChar char="●"/>
            </a:pPr>
            <a:r>
              <a:rPr lang="en" sz="1200">
                <a:latin typeface="Georgia"/>
                <a:ea typeface="Georgia"/>
                <a:cs typeface="Georgia"/>
                <a:sym typeface="Georgia"/>
              </a:rPr>
              <a:t>weight 98569                        </a:t>
            </a:r>
            <a:endParaRPr sz="1200">
              <a:latin typeface="Georgia"/>
              <a:ea typeface="Georgia"/>
              <a:cs typeface="Georgia"/>
              <a:sym typeface="Georgia"/>
            </a:endParaRPr>
          </a:p>
          <a:p>
            <a:pPr indent="-304800" lvl="0" marL="914400" rtl="0" algn="l">
              <a:spcBef>
                <a:spcPts val="0"/>
              </a:spcBef>
              <a:spcAft>
                <a:spcPts val="0"/>
              </a:spcAft>
              <a:buSzPts val="1200"/>
              <a:buFont typeface="Georgia"/>
              <a:buChar char="●"/>
            </a:pPr>
            <a:r>
              <a:rPr lang="en" sz="1200">
                <a:latin typeface="Georgia"/>
                <a:ea typeface="Georgia"/>
                <a:cs typeface="Georgia"/>
                <a:sym typeface="Georgia"/>
              </a:rPr>
              <a:t>payer_code 40256</a:t>
            </a:r>
            <a:endParaRPr sz="1200">
              <a:latin typeface="Georgia"/>
              <a:ea typeface="Georgia"/>
              <a:cs typeface="Georgia"/>
              <a:sym typeface="Georgia"/>
            </a:endParaRPr>
          </a:p>
          <a:p>
            <a:pPr indent="-304800" lvl="0" marL="914400" rtl="0" algn="l">
              <a:spcBef>
                <a:spcPts val="0"/>
              </a:spcBef>
              <a:spcAft>
                <a:spcPts val="0"/>
              </a:spcAft>
              <a:buSzPts val="1200"/>
              <a:buFont typeface="Georgia"/>
              <a:buChar char="●"/>
            </a:pPr>
            <a:r>
              <a:rPr lang="en" sz="1200">
                <a:latin typeface="Georgia"/>
                <a:ea typeface="Georgia"/>
                <a:cs typeface="Georgia"/>
                <a:sym typeface="Georgia"/>
              </a:rPr>
              <a:t>medical_specialty 49949</a:t>
            </a:r>
            <a:endParaRPr sz="1200">
              <a:latin typeface="Georgia"/>
              <a:ea typeface="Georgia"/>
              <a:cs typeface="Georgia"/>
              <a:sym typeface="Georgia"/>
            </a:endParaRPr>
          </a:p>
          <a:p>
            <a:pPr indent="-304800" lvl="0" marL="914400" rtl="0" algn="l">
              <a:lnSpc>
                <a:spcPct val="100000"/>
              </a:lnSpc>
              <a:spcBef>
                <a:spcPts val="0"/>
              </a:spcBef>
              <a:spcAft>
                <a:spcPts val="0"/>
              </a:spcAft>
              <a:buSzPts val="1200"/>
              <a:buFont typeface="Georgia"/>
              <a:buChar char="●"/>
            </a:pPr>
            <a:r>
              <a:rPr lang="en" sz="1200">
                <a:latin typeface="Georgia"/>
                <a:ea typeface="Georgia"/>
                <a:cs typeface="Georgia"/>
                <a:sym typeface="Georgia"/>
              </a:rPr>
              <a:t>race 2273</a:t>
            </a:r>
            <a:endParaRPr sz="1200">
              <a:latin typeface="Georgia"/>
              <a:ea typeface="Georgia"/>
              <a:cs typeface="Georgia"/>
              <a:sym typeface="Georgia"/>
            </a:endParaRPr>
          </a:p>
          <a:p>
            <a:pPr indent="0" lvl="0" marL="914400" rtl="0" algn="l">
              <a:spcBef>
                <a:spcPts val="0"/>
              </a:spcBef>
              <a:spcAft>
                <a:spcPts val="0"/>
              </a:spcAft>
              <a:buNone/>
            </a:pPr>
            <a:r>
              <a:t/>
            </a:r>
            <a:endParaRPr sz="1200">
              <a:highlight>
                <a:srgbClr val="FFFFFF"/>
              </a:highlight>
              <a:latin typeface="Georgia"/>
              <a:ea typeface="Georgia"/>
              <a:cs typeface="Georgia"/>
              <a:sym typeface="Georgia"/>
            </a:endParaRPr>
          </a:p>
          <a:p>
            <a:pPr indent="0" lvl="0" marL="914400" rtl="0" algn="l">
              <a:lnSpc>
                <a:spcPct val="100000"/>
              </a:lnSpc>
              <a:spcBef>
                <a:spcPts val="1000"/>
              </a:spcBef>
              <a:spcAft>
                <a:spcPts val="0"/>
              </a:spcAft>
              <a:buNone/>
            </a:pPr>
            <a:r>
              <a:rPr lang="en" sz="1600">
                <a:highlight>
                  <a:srgbClr val="FFFFFF"/>
                </a:highlight>
                <a:latin typeface="Georgia"/>
                <a:ea typeface="Georgia"/>
                <a:cs typeface="Georgia"/>
                <a:sym typeface="Georgia"/>
              </a:rPr>
              <a:t> </a:t>
            </a:r>
            <a:endParaRPr sz="1600">
              <a:highlight>
                <a:srgbClr val="FFFFFF"/>
              </a:highlight>
              <a:latin typeface="Georgia"/>
              <a:ea typeface="Georgia"/>
              <a:cs typeface="Georgia"/>
              <a:sym typeface="Georgia"/>
            </a:endParaRPr>
          </a:p>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504975" y="1176450"/>
            <a:ext cx="2390100" cy="3605100"/>
          </a:xfrm>
          <a:prstGeom prst="rect">
            <a:avLst/>
          </a:prstGeom>
        </p:spPr>
        <p:txBody>
          <a:bodyPr anchorCtr="0" anchor="t" bIns="91425" lIns="91425" spcFirstLastPara="1" rIns="91425" wrap="square" tIns="91425">
            <a:noAutofit/>
          </a:bodyPr>
          <a:lstStyle/>
          <a:p>
            <a:pPr indent="0" lvl="0" marL="0" rtl="0" algn="l">
              <a:lnSpc>
                <a:spcPct val="115000"/>
              </a:lnSpc>
              <a:spcBef>
                <a:spcPts val="2300"/>
              </a:spcBef>
              <a:spcAft>
                <a:spcPts val="0"/>
              </a:spcAft>
              <a:buNone/>
            </a:pPr>
            <a:r>
              <a:rPr lang="en" sz="2550">
                <a:highlight>
                  <a:schemeClr val="lt1"/>
                </a:highlight>
                <a:latin typeface="Georgia"/>
                <a:ea typeface="Georgia"/>
                <a:cs typeface="Georgia"/>
                <a:sym typeface="Georgia"/>
              </a:rPr>
              <a:t>Data Exploration</a:t>
            </a:r>
            <a:endParaRPr sz="2550">
              <a:highlight>
                <a:schemeClr val="lt1"/>
              </a:highlight>
              <a:latin typeface="Georgia"/>
              <a:ea typeface="Georgia"/>
              <a:cs typeface="Georgia"/>
              <a:sym typeface="Georgia"/>
            </a:endParaRPr>
          </a:p>
          <a:p>
            <a:pPr indent="0" lvl="0" marL="0" rtl="0" algn="l">
              <a:spcBef>
                <a:spcPts val="0"/>
              </a:spcBef>
              <a:spcAft>
                <a:spcPts val="0"/>
              </a:spcAft>
              <a:buNone/>
            </a:pPr>
            <a:r>
              <a:t/>
            </a:r>
            <a:endParaRPr b="0" sz="14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pic>
        <p:nvPicPr>
          <p:cNvPr id="303" name="Google Shape;303;p17"/>
          <p:cNvPicPr preferRelativeResize="0"/>
          <p:nvPr/>
        </p:nvPicPr>
        <p:blipFill>
          <a:blip r:embed="rId3">
            <a:alphaModFix/>
          </a:blip>
          <a:stretch>
            <a:fillRect/>
          </a:stretch>
        </p:blipFill>
        <p:spPr>
          <a:xfrm>
            <a:off x="2748950" y="154375"/>
            <a:ext cx="5585349" cy="4834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266150" y="219975"/>
            <a:ext cx="7105800" cy="846900"/>
          </a:xfrm>
          <a:prstGeom prst="rect">
            <a:avLst/>
          </a:prstGeom>
        </p:spPr>
        <p:txBody>
          <a:bodyPr anchorCtr="0" anchor="t" bIns="91425" lIns="91425" spcFirstLastPara="1" rIns="91425" wrap="square" tIns="91425">
            <a:noAutofit/>
          </a:bodyPr>
          <a:lstStyle/>
          <a:p>
            <a:pPr indent="0" lvl="0" marL="0" rtl="0" algn="l">
              <a:lnSpc>
                <a:spcPct val="118000"/>
              </a:lnSpc>
              <a:spcBef>
                <a:spcPts val="3800"/>
              </a:spcBef>
              <a:spcAft>
                <a:spcPts val="0"/>
              </a:spcAft>
              <a:buNone/>
            </a:pPr>
            <a:r>
              <a:rPr lang="en" sz="1950">
                <a:latin typeface="Georgia"/>
                <a:ea typeface="Georgia"/>
                <a:cs typeface="Georgia"/>
                <a:sym typeface="Georgia"/>
              </a:rPr>
              <a:t>Dealing with missing values</a:t>
            </a:r>
            <a:endParaRPr>
              <a:latin typeface="Georgia"/>
              <a:ea typeface="Georgia"/>
              <a:cs typeface="Georgia"/>
              <a:sym typeface="Georgia"/>
            </a:endParaRPr>
          </a:p>
        </p:txBody>
      </p:sp>
      <p:sp>
        <p:nvSpPr>
          <p:cNvPr id="309" name="Google Shape;309;p18"/>
          <p:cNvSpPr txBox="1"/>
          <p:nvPr>
            <p:ph idx="1" type="body"/>
          </p:nvPr>
        </p:nvSpPr>
        <p:spPr>
          <a:xfrm>
            <a:off x="1303800" y="1184600"/>
            <a:ext cx="6763800" cy="39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Georgia"/>
                <a:ea typeface="Georgia"/>
                <a:cs typeface="Georgia"/>
                <a:sym typeface="Georgia"/>
              </a:rPr>
              <a:t>Based on our research and the background paper, we have found that </a:t>
            </a:r>
            <a:endParaRPr sz="1600">
              <a:latin typeface="Georgia"/>
              <a:ea typeface="Georgia"/>
              <a:cs typeface="Georgia"/>
              <a:sym typeface="Georgia"/>
            </a:endParaRPr>
          </a:p>
          <a:p>
            <a:pPr indent="0" lvl="0" marL="0" rtl="0" algn="l">
              <a:spcBef>
                <a:spcPts val="0"/>
              </a:spcBef>
              <a:spcAft>
                <a:spcPts val="0"/>
              </a:spcAft>
              <a:buNone/>
            </a:pPr>
            <a:r>
              <a:t/>
            </a:r>
            <a:endParaRPr sz="1200">
              <a:latin typeface="Georgia"/>
              <a:ea typeface="Georgia"/>
              <a:cs typeface="Georgia"/>
              <a:sym typeface="Georgia"/>
            </a:endParaRPr>
          </a:p>
          <a:p>
            <a:pPr indent="0" lvl="0" marL="0" rtl="0" algn="l">
              <a:spcBef>
                <a:spcPts val="0"/>
              </a:spcBef>
              <a:spcAft>
                <a:spcPts val="0"/>
              </a:spcAft>
              <a:buNone/>
            </a:pPr>
            <a:r>
              <a:rPr b="1" lang="en" sz="1600">
                <a:latin typeface="Georgia"/>
                <a:ea typeface="Georgia"/>
                <a:cs typeface="Georgia"/>
                <a:sym typeface="Georgia"/>
              </a:rPr>
              <a:t>Weight </a:t>
            </a:r>
            <a:r>
              <a:rPr lang="en" sz="1600">
                <a:latin typeface="Georgia"/>
                <a:ea typeface="Georgia"/>
                <a:cs typeface="Georgia"/>
                <a:sym typeface="Georgia"/>
              </a:rPr>
              <a:t>attribute with 97% missing value was considered to be too sparse and thus was not included in further analysis.</a:t>
            </a:r>
            <a:endParaRPr sz="1600">
              <a:latin typeface="Georgia"/>
              <a:ea typeface="Georgia"/>
              <a:cs typeface="Georgia"/>
              <a:sym typeface="Georgia"/>
            </a:endParaRPr>
          </a:p>
          <a:p>
            <a:pPr indent="0" lvl="0" marL="0" rtl="0" algn="just">
              <a:spcBef>
                <a:spcPts val="1100"/>
              </a:spcBef>
              <a:spcAft>
                <a:spcPts val="0"/>
              </a:spcAft>
              <a:buNone/>
            </a:pPr>
            <a:r>
              <a:rPr b="1" lang="en" sz="1600">
                <a:latin typeface="Georgia"/>
                <a:ea typeface="Georgia"/>
                <a:cs typeface="Georgia"/>
                <a:sym typeface="Georgia"/>
              </a:rPr>
              <a:t>Payer code</a:t>
            </a:r>
            <a:r>
              <a:rPr lang="en" sz="1600">
                <a:latin typeface="Georgia"/>
                <a:ea typeface="Georgia"/>
                <a:cs typeface="Georgia"/>
                <a:sym typeface="Georgia"/>
              </a:rPr>
              <a:t> attribute with over 50% missing values was not considered relevant to the outcome,  and thus </a:t>
            </a:r>
            <a:r>
              <a:rPr lang="en" sz="1600">
                <a:latin typeface="Georgia"/>
                <a:ea typeface="Georgia"/>
                <a:cs typeface="Georgia"/>
                <a:sym typeface="Georgia"/>
              </a:rPr>
              <a:t>was removed as well.</a:t>
            </a:r>
            <a:endParaRPr sz="1600">
              <a:latin typeface="Georgia"/>
              <a:ea typeface="Georgia"/>
              <a:cs typeface="Georgia"/>
              <a:sym typeface="Georgia"/>
            </a:endParaRPr>
          </a:p>
          <a:p>
            <a:pPr indent="0" lvl="0" marL="0" rtl="0" algn="just">
              <a:spcBef>
                <a:spcPts val="1100"/>
              </a:spcBef>
              <a:spcAft>
                <a:spcPts val="0"/>
              </a:spcAft>
              <a:buNone/>
            </a:pPr>
            <a:r>
              <a:rPr b="1" lang="en" sz="1600">
                <a:latin typeface="Georgia"/>
                <a:ea typeface="Georgia"/>
                <a:cs typeface="Georgia"/>
                <a:sym typeface="Georgia"/>
              </a:rPr>
              <a:t>Medical specialty </a:t>
            </a:r>
            <a:r>
              <a:rPr lang="en" sz="1600">
                <a:latin typeface="Georgia"/>
                <a:ea typeface="Georgia"/>
                <a:cs typeface="Georgia"/>
                <a:sym typeface="Georgia"/>
              </a:rPr>
              <a:t>attribute has over 50% missing data. </a:t>
            </a:r>
            <a:endParaRPr sz="1600">
              <a:latin typeface="Georgia"/>
              <a:ea typeface="Georgia"/>
              <a:cs typeface="Georgia"/>
              <a:sym typeface="Georgia"/>
            </a:endParaRPr>
          </a:p>
          <a:p>
            <a:pPr indent="0" lvl="0" marL="0" rtl="0" algn="just">
              <a:spcBef>
                <a:spcPts val="1100"/>
              </a:spcBef>
              <a:spcAft>
                <a:spcPts val="0"/>
              </a:spcAft>
              <a:buNone/>
            </a:pPr>
            <a:r>
              <a:rPr b="1" lang="en" sz="1600">
                <a:latin typeface="Georgia"/>
                <a:ea typeface="Georgia"/>
                <a:cs typeface="Georgia"/>
                <a:sym typeface="Georgia"/>
              </a:rPr>
              <a:t>Therefore, these three attributes were dropped.</a:t>
            </a:r>
            <a:endParaRPr b="1" sz="1050">
              <a:latin typeface="Arial"/>
              <a:ea typeface="Arial"/>
              <a:cs typeface="Arial"/>
              <a:sym typeface="Arial"/>
            </a:endParaRPr>
          </a:p>
          <a:p>
            <a:pPr indent="0" lvl="0" marL="0" rtl="0" algn="l">
              <a:spcBef>
                <a:spcPts val="0"/>
              </a:spcBef>
              <a:spcAft>
                <a:spcPts val="0"/>
              </a:spcAft>
              <a:buNone/>
            </a:pPr>
            <a:r>
              <a:t/>
            </a:r>
            <a:endParaRPr sz="800">
              <a:solidFill>
                <a:srgbClr val="000000"/>
              </a:solidFill>
              <a:latin typeface="Georgia"/>
              <a:ea typeface="Georgia"/>
              <a:cs typeface="Georgia"/>
              <a:sym typeface="Georgia"/>
            </a:endParaRPr>
          </a:p>
          <a:p>
            <a:pPr indent="0" lvl="0" marL="0" rtl="0" algn="l">
              <a:spcBef>
                <a:spcPts val="0"/>
              </a:spcBef>
              <a:spcAft>
                <a:spcPts val="0"/>
              </a:spcAft>
              <a:buNone/>
            </a:pPr>
            <a:r>
              <a:rPr b="1" lang="en" sz="1100">
                <a:solidFill>
                  <a:srgbClr val="000000"/>
                </a:solidFill>
                <a:latin typeface="Georgia"/>
                <a:ea typeface="Georgia"/>
                <a:cs typeface="Georgia"/>
                <a:sym typeface="Georgia"/>
              </a:rPr>
              <a:t>References: </a:t>
            </a:r>
            <a:endParaRPr b="1" sz="1100">
              <a:solidFill>
                <a:srgbClr val="000000"/>
              </a:solidFill>
              <a:latin typeface="Georgia"/>
              <a:ea typeface="Georgia"/>
              <a:cs typeface="Georgia"/>
              <a:sym typeface="Georgia"/>
            </a:endParaRPr>
          </a:p>
          <a:p>
            <a:pPr indent="-292100" lvl="0" marL="457200" rtl="0" algn="l">
              <a:spcBef>
                <a:spcPts val="0"/>
              </a:spcBef>
              <a:spcAft>
                <a:spcPts val="0"/>
              </a:spcAft>
              <a:buClr>
                <a:srgbClr val="000000"/>
              </a:buClr>
              <a:buSzPts val="1000"/>
              <a:buFont typeface="Georgia"/>
              <a:buChar char="●"/>
            </a:pPr>
            <a:r>
              <a:rPr lang="en" sz="1000">
                <a:solidFill>
                  <a:srgbClr val="000000"/>
                </a:solidFill>
                <a:latin typeface="Georgia"/>
                <a:ea typeface="Georgia"/>
                <a:cs typeface="Georgia"/>
                <a:sym typeface="Georgia"/>
              </a:rPr>
              <a:t>“Impact of HbA1c Measurement on Hospital Readmission Rates: Analysis of 70,000 Clinical Database Patient Records,” BioMed Research International, vol. 2014, Article ID 781670, 11 pages, 2014.</a:t>
            </a:r>
            <a:endParaRPr sz="1000">
              <a:solidFill>
                <a:srgbClr val="000000"/>
              </a:solidFill>
              <a:latin typeface="Georgia"/>
              <a:ea typeface="Georgia"/>
              <a:cs typeface="Georgia"/>
              <a:sym typeface="Georgia"/>
            </a:endParaRPr>
          </a:p>
          <a:p>
            <a:pPr indent="-292100" lvl="0" marL="457200" rtl="0" algn="l">
              <a:spcBef>
                <a:spcPts val="0"/>
              </a:spcBef>
              <a:spcAft>
                <a:spcPts val="0"/>
              </a:spcAft>
              <a:buClr>
                <a:srgbClr val="000000"/>
              </a:buClr>
              <a:buSzPts val="1000"/>
              <a:buFont typeface="Georgia"/>
              <a:buChar char="●"/>
            </a:pPr>
            <a:r>
              <a:rPr lang="en" sz="1000">
                <a:solidFill>
                  <a:srgbClr val="000000"/>
                </a:solidFill>
                <a:latin typeface="Georgia"/>
                <a:ea typeface="Georgia"/>
                <a:cs typeface="Georgia"/>
                <a:sym typeface="Georgia"/>
              </a:rPr>
              <a:t>https://medium.com/berkeleyischool/how-to-use-machine-learning-to-predict-hospital-readmissions-part-2-616a0c920ab1</a:t>
            </a:r>
            <a:endParaRPr sz="1000">
              <a:solidFill>
                <a:srgbClr val="000000"/>
              </a:solidFill>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pic>
        <p:nvPicPr>
          <p:cNvPr id="314" name="Google Shape;314;p19"/>
          <p:cNvPicPr preferRelativeResize="0"/>
          <p:nvPr/>
        </p:nvPicPr>
        <p:blipFill>
          <a:blip r:embed="rId3">
            <a:alphaModFix/>
          </a:blip>
          <a:stretch>
            <a:fillRect/>
          </a:stretch>
        </p:blipFill>
        <p:spPr>
          <a:xfrm>
            <a:off x="2359698" y="0"/>
            <a:ext cx="5158853"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20"/>
          <p:cNvSpPr txBox="1"/>
          <p:nvPr>
            <p:ph idx="1" type="body"/>
          </p:nvPr>
        </p:nvSpPr>
        <p:spPr>
          <a:xfrm>
            <a:off x="1269375" y="8083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latin typeface="Georgia"/>
                <a:ea typeface="Georgia"/>
                <a:cs typeface="Georgia"/>
                <a:sym typeface="Georgia"/>
              </a:rPr>
              <a:t>Since we are primarily interested in factors that lead to early readmission, we defined the readmission attribute (outcome) as having two values: “readmitted,” if the patient was readmitted within 30 days of discharge or “otherwise,” which covers both readmission after 30 days and no readmission at all.</a:t>
            </a:r>
            <a:endParaRPr/>
          </a:p>
        </p:txBody>
      </p:sp>
      <p:pic>
        <p:nvPicPr>
          <p:cNvPr id="320" name="Google Shape;320;p20"/>
          <p:cNvPicPr preferRelativeResize="0"/>
          <p:nvPr/>
        </p:nvPicPr>
        <p:blipFill>
          <a:blip r:embed="rId3">
            <a:alphaModFix/>
          </a:blip>
          <a:stretch>
            <a:fillRect/>
          </a:stretch>
        </p:blipFill>
        <p:spPr>
          <a:xfrm>
            <a:off x="3105575" y="2083800"/>
            <a:ext cx="5924676" cy="28989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21"/>
          <p:cNvSpPr txBox="1"/>
          <p:nvPr>
            <p:ph idx="1" type="body"/>
          </p:nvPr>
        </p:nvSpPr>
        <p:spPr>
          <a:xfrm>
            <a:off x="1384100" y="822975"/>
            <a:ext cx="7415700" cy="88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latin typeface="Georgia"/>
                <a:ea typeface="Georgia"/>
                <a:cs typeface="Georgia"/>
                <a:sym typeface="Georgia"/>
              </a:rPr>
              <a:t>We thus used only one encounter per patient; in particular, we considered only the first encounter for each patient as the primary admission and determined whether or not they were readmitted within 30 days.</a:t>
            </a:r>
            <a:endParaRPr/>
          </a:p>
        </p:txBody>
      </p:sp>
      <p:pic>
        <p:nvPicPr>
          <p:cNvPr id="326" name="Google Shape;326;p21"/>
          <p:cNvPicPr preferRelativeResize="0"/>
          <p:nvPr/>
        </p:nvPicPr>
        <p:blipFill>
          <a:blip r:embed="rId3">
            <a:alphaModFix/>
          </a:blip>
          <a:stretch>
            <a:fillRect/>
          </a:stretch>
        </p:blipFill>
        <p:spPr>
          <a:xfrm>
            <a:off x="1873350" y="1832925"/>
            <a:ext cx="6437201" cy="683546"/>
          </a:xfrm>
          <a:prstGeom prst="rect">
            <a:avLst/>
          </a:prstGeom>
          <a:noFill/>
          <a:ln>
            <a:noFill/>
          </a:ln>
        </p:spPr>
      </p:pic>
      <p:sp>
        <p:nvSpPr>
          <p:cNvPr id="327" name="Google Shape;327;p21"/>
          <p:cNvSpPr txBox="1"/>
          <p:nvPr>
            <p:ph idx="1" type="body"/>
          </p:nvPr>
        </p:nvSpPr>
        <p:spPr>
          <a:xfrm>
            <a:off x="1384100" y="2643240"/>
            <a:ext cx="7108500" cy="591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latin typeface="Georgia"/>
                <a:ea typeface="Georgia"/>
                <a:cs typeface="Georgia"/>
                <a:sym typeface="Georgia"/>
              </a:rPr>
              <a:t>Now we have 71518 distinctive patients records without same patients that have multiple visit records.</a:t>
            </a:r>
            <a:endParaRPr sz="1600">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