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notesMasterIdLst>
    <p:notesMasterId r:id="rId22"/>
  </p:notesMasterIdLst>
  <p:sldIdLst>
    <p:sldId id="256" r:id="rId2"/>
    <p:sldId id="265" r:id="rId3"/>
    <p:sldId id="257" r:id="rId4"/>
    <p:sldId id="259" r:id="rId5"/>
    <p:sldId id="260" r:id="rId6"/>
    <p:sldId id="261" r:id="rId7"/>
    <p:sldId id="264" r:id="rId8"/>
    <p:sldId id="262" r:id="rId9"/>
    <p:sldId id="268" r:id="rId10"/>
    <p:sldId id="269" r:id="rId11"/>
    <p:sldId id="274" r:id="rId12"/>
    <p:sldId id="266" r:id="rId13"/>
    <p:sldId id="267" r:id="rId14"/>
    <p:sldId id="270" r:id="rId15"/>
    <p:sldId id="272" r:id="rId16"/>
    <p:sldId id="271" r:id="rId17"/>
    <p:sldId id="273" r:id="rId18"/>
    <p:sldId id="275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rco introductorio" id="{E0455575-6D2F-456A-92EA-CDE8503292FB}">
          <p14:sldIdLst>
            <p14:sldId id="256"/>
            <p14:sldId id="265"/>
            <p14:sldId id="257"/>
            <p14:sldId id="259"/>
            <p14:sldId id="260"/>
            <p14:sldId id="261"/>
          </p14:sldIdLst>
        </p14:section>
        <p14:section name="EDA" id="{B8F30305-DBB7-4F54-971F-C4D5AB36CFA1}">
          <p14:sldIdLst>
            <p14:sldId id="264"/>
            <p14:sldId id="262"/>
            <p14:sldId id="268"/>
            <p14:sldId id="269"/>
          </p14:sldIdLst>
        </p14:section>
        <p14:section name="Analisis bivariado/multivariado" id="{FAD1FA3A-53A8-4B89-847F-CFF00257595F}">
          <p14:sldIdLst>
            <p14:sldId id="274"/>
            <p14:sldId id="266"/>
            <p14:sldId id="267"/>
            <p14:sldId id="270"/>
            <p14:sldId id="272"/>
            <p14:sldId id="271"/>
            <p14:sldId id="273"/>
          </p14:sldIdLst>
        </p14:section>
        <p14:section name="Modelo predictivo" id="{37FBF177-52F1-4FA3-826C-EE2478401498}">
          <p14:sldIdLst>
            <p14:sldId id="275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DBE03-836B-454E-A62D-FFF66096B745}" type="datetimeFigureOut">
              <a:rPr lang="es-AR" smtClean="0"/>
              <a:t>28/6/2022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CCE60-0F6B-4CDD-B488-15CB519D145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0186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CCE60-0F6B-4CDD-B488-15CB519D145E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2337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2" y="818605"/>
            <a:ext cx="8915399" cy="931818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Análisis de calidad de vinos</a:t>
            </a:r>
            <a:endParaRPr lang="en-U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589211" y="1882367"/>
            <a:ext cx="8915399" cy="6679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3200" dirty="0"/>
              <a:t>Data </a:t>
            </a:r>
            <a:r>
              <a:rPr lang="es-ES" sz="3200" dirty="0" err="1"/>
              <a:t>Science</a:t>
            </a:r>
            <a:r>
              <a:rPr lang="es-ES" sz="3200" dirty="0"/>
              <a:t> – Comisión 19145</a:t>
            </a:r>
            <a:endParaRPr lang="en-US" sz="32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589211" y="1750423"/>
            <a:ext cx="8915399" cy="9318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A5A0C0A-2236-4523-BA63-1FE6A710D2DB}"/>
              </a:ext>
            </a:extLst>
          </p:cNvPr>
          <p:cNvSpPr txBox="1">
            <a:spLocks/>
          </p:cNvSpPr>
          <p:nvPr/>
        </p:nvSpPr>
        <p:spPr>
          <a:xfrm>
            <a:off x="2131259" y="4628562"/>
            <a:ext cx="5381903" cy="19698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70000"/>
              </a:lnSpc>
            </a:pPr>
            <a:r>
              <a:rPr lang="es-ES" sz="1600" dirty="0"/>
              <a:t>Nicolás Boccardo</a:t>
            </a:r>
          </a:p>
          <a:p>
            <a:pPr>
              <a:lnSpc>
                <a:spcPct val="170000"/>
              </a:lnSpc>
            </a:pPr>
            <a:r>
              <a:rPr lang="es-ES" sz="1600" dirty="0"/>
              <a:t>Facundo Cestari</a:t>
            </a:r>
          </a:p>
          <a:p>
            <a:pPr>
              <a:lnSpc>
                <a:spcPct val="170000"/>
              </a:lnSpc>
            </a:pPr>
            <a:r>
              <a:rPr lang="es-ES" sz="1600" dirty="0"/>
              <a:t>German Grinberg</a:t>
            </a:r>
          </a:p>
          <a:p>
            <a:pPr>
              <a:lnSpc>
                <a:spcPct val="170000"/>
              </a:lnSpc>
            </a:pPr>
            <a:r>
              <a:rPr lang="es-ES" sz="1600" dirty="0"/>
              <a:t>Alonzo David Linares Mora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1380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0A19EF-03C5-4CE7-9481-5B8377830BEF}"/>
              </a:ext>
            </a:extLst>
          </p:cNvPr>
          <p:cNvSpPr txBox="1">
            <a:spLocks/>
          </p:cNvSpPr>
          <p:nvPr/>
        </p:nvSpPr>
        <p:spPr>
          <a:xfrm>
            <a:off x="2295597" y="912043"/>
            <a:ext cx="8915400" cy="503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AR" dirty="0"/>
              <a:t>Se realiza un análisis de la cantidad para cada valor de la columna ‘</a:t>
            </a:r>
            <a:r>
              <a:rPr lang="es-AR" dirty="0" err="1"/>
              <a:t>quality</a:t>
            </a:r>
            <a:r>
              <a:rPr lang="es-AR" dirty="0"/>
              <a:t>’ </a:t>
            </a:r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r>
              <a:rPr lang="es-AR" dirty="0"/>
              <a:t>Se eliminan los valores nulos.</a:t>
            </a:r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marL="0" indent="0" algn="just">
              <a:buNone/>
            </a:pPr>
            <a:endParaRPr lang="es-A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1C5BE0-5526-48BE-9D82-DC4911BDA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103" y="1604205"/>
            <a:ext cx="2819794" cy="22291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4043A5-40C4-4427-80DF-F308BA7EE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103" y="4802819"/>
            <a:ext cx="2919862" cy="87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41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AE8CC1-B45F-425B-A9AD-47F680BE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bivariado/multivariado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EC2763-E65D-49CB-AF29-19E58E9694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9616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777F7E-81FD-4FF7-931C-28FA0EC8A3F2}"/>
              </a:ext>
            </a:extLst>
          </p:cNvPr>
          <p:cNvSpPr txBox="1">
            <a:spLocks/>
          </p:cNvSpPr>
          <p:nvPr/>
        </p:nvSpPr>
        <p:spPr>
          <a:xfrm>
            <a:off x="2258651" y="718079"/>
            <a:ext cx="8915400" cy="503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AR" dirty="0"/>
              <a:t>Se realiza una tabla de correlaciones para obtener la correlación entre las distintas variables</a:t>
            </a:r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marL="0" indent="0" algn="just">
              <a:buNone/>
            </a:pPr>
            <a:endParaRPr lang="es-AR" dirty="0"/>
          </a:p>
        </p:txBody>
      </p:sp>
      <p:pic>
        <p:nvPicPr>
          <p:cNvPr id="3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D1BA510B-1118-4CE7-9F24-4FA526801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079" y="1478034"/>
            <a:ext cx="7157103" cy="537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55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777F7E-81FD-4FF7-931C-28FA0EC8A3F2}"/>
              </a:ext>
            </a:extLst>
          </p:cNvPr>
          <p:cNvSpPr txBox="1">
            <a:spLocks/>
          </p:cNvSpPr>
          <p:nvPr/>
        </p:nvSpPr>
        <p:spPr>
          <a:xfrm>
            <a:off x="2258651" y="718079"/>
            <a:ext cx="8915400" cy="503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AR" dirty="0"/>
              <a:t>De la tabla anterior, podemos concluir que nuestro target ‘</a:t>
            </a:r>
            <a:r>
              <a:rPr lang="es-AR" dirty="0" err="1"/>
              <a:t>quality</a:t>
            </a:r>
            <a:r>
              <a:rPr lang="es-AR" dirty="0"/>
              <a:t>’ tiene las siguientes relaciones:</a:t>
            </a:r>
          </a:p>
          <a:p>
            <a:pPr lvl="1" algn="just"/>
            <a:r>
              <a:rPr lang="es-AR" dirty="0"/>
              <a:t>Relación directamente lineal de 0,48 con la variable ‘alcohol’.</a:t>
            </a:r>
          </a:p>
          <a:p>
            <a:pPr lvl="1" algn="just"/>
            <a:r>
              <a:rPr lang="es-AR" dirty="0"/>
              <a:t>Relación directamente lineal de 0,25 con la variable ‘</a:t>
            </a:r>
            <a:r>
              <a:rPr lang="es-AR" dirty="0" err="1"/>
              <a:t>sulphates</a:t>
            </a:r>
            <a:r>
              <a:rPr lang="es-AR" dirty="0"/>
              <a:t>’.</a:t>
            </a:r>
          </a:p>
          <a:p>
            <a:pPr lvl="1" algn="just"/>
            <a:r>
              <a:rPr lang="es-AR" dirty="0"/>
              <a:t>Relación inversamente lineal de 0,39 con la variable ‘</a:t>
            </a:r>
            <a:r>
              <a:rPr lang="es-AR" dirty="0" err="1"/>
              <a:t>volatile</a:t>
            </a:r>
            <a:r>
              <a:rPr lang="es-AR" dirty="0"/>
              <a:t> </a:t>
            </a:r>
            <a:r>
              <a:rPr lang="es-AR" dirty="0" err="1"/>
              <a:t>acidity</a:t>
            </a:r>
            <a:r>
              <a:rPr lang="es-AR" dirty="0"/>
              <a:t>’.</a:t>
            </a:r>
          </a:p>
          <a:p>
            <a:pPr lvl="1" algn="just"/>
            <a:endParaRPr lang="es-AR" dirty="0"/>
          </a:p>
          <a:p>
            <a:pPr lvl="1"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marL="0" indent="0" algn="just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27867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777F7E-81FD-4FF7-931C-28FA0EC8A3F2}"/>
              </a:ext>
            </a:extLst>
          </p:cNvPr>
          <p:cNvSpPr txBox="1">
            <a:spLocks/>
          </p:cNvSpPr>
          <p:nvPr/>
        </p:nvSpPr>
        <p:spPr>
          <a:xfrm>
            <a:off x="2258651" y="718079"/>
            <a:ext cx="8915400" cy="624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AR" dirty="0"/>
              <a:t>Relación entre ‘</a:t>
            </a:r>
            <a:r>
              <a:rPr lang="es-AR" dirty="0" err="1"/>
              <a:t>quality</a:t>
            </a:r>
            <a:r>
              <a:rPr lang="es-AR" dirty="0"/>
              <a:t>’ y ‘alcohol’</a:t>
            </a:r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marL="0" indent="0" algn="just">
              <a:buNone/>
            </a:pPr>
            <a:endParaRPr lang="es-AR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3DB6D43F-5F33-4D7B-AFD5-B756A122D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492" y="1342239"/>
            <a:ext cx="6273016" cy="4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13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777F7E-81FD-4FF7-931C-28FA0EC8A3F2}"/>
              </a:ext>
            </a:extLst>
          </p:cNvPr>
          <p:cNvSpPr txBox="1">
            <a:spLocks/>
          </p:cNvSpPr>
          <p:nvPr/>
        </p:nvSpPr>
        <p:spPr>
          <a:xfrm>
            <a:off x="2258651" y="718079"/>
            <a:ext cx="8915400" cy="624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AR" dirty="0"/>
              <a:t>Relación entre ‘</a:t>
            </a:r>
            <a:r>
              <a:rPr lang="es-AR" dirty="0" err="1"/>
              <a:t>quality</a:t>
            </a:r>
            <a:r>
              <a:rPr lang="es-AR" dirty="0"/>
              <a:t>’ y ‘</a:t>
            </a:r>
            <a:r>
              <a:rPr lang="es-AR" dirty="0" err="1"/>
              <a:t>volatile</a:t>
            </a:r>
            <a:r>
              <a:rPr lang="es-AR" dirty="0"/>
              <a:t> </a:t>
            </a:r>
            <a:r>
              <a:rPr lang="es-AR" dirty="0" err="1"/>
              <a:t>acidity</a:t>
            </a:r>
            <a:r>
              <a:rPr lang="es-AR" dirty="0"/>
              <a:t>’</a:t>
            </a:r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marL="0" indent="0" algn="just">
              <a:buNone/>
            </a:pPr>
            <a:endParaRPr lang="es-AR"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6A8D4930-DF21-4536-9806-BC5FE837D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444" y="1342239"/>
            <a:ext cx="6311111" cy="4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67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777F7E-81FD-4FF7-931C-28FA0EC8A3F2}"/>
              </a:ext>
            </a:extLst>
          </p:cNvPr>
          <p:cNvSpPr txBox="1">
            <a:spLocks/>
          </p:cNvSpPr>
          <p:nvPr/>
        </p:nvSpPr>
        <p:spPr>
          <a:xfrm>
            <a:off x="2258651" y="718079"/>
            <a:ext cx="8915400" cy="624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AR" dirty="0"/>
              <a:t>Relación entre ‘</a:t>
            </a:r>
            <a:r>
              <a:rPr lang="es-AR" dirty="0" err="1"/>
              <a:t>quality</a:t>
            </a:r>
            <a:r>
              <a:rPr lang="es-AR" dirty="0"/>
              <a:t>’ y ‘</a:t>
            </a:r>
            <a:r>
              <a:rPr lang="es-AR" dirty="0" err="1"/>
              <a:t>sulphates</a:t>
            </a:r>
            <a:r>
              <a:rPr lang="es-AR" dirty="0"/>
              <a:t>’</a:t>
            </a:r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marL="0" indent="0" algn="just">
              <a:buNone/>
            </a:pPr>
            <a:endParaRPr lang="es-AR"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CC0EA4E-ED69-4168-AC5C-DE99CEA59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444" y="1342239"/>
            <a:ext cx="6311111" cy="4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49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777F7E-81FD-4FF7-931C-28FA0EC8A3F2}"/>
              </a:ext>
            </a:extLst>
          </p:cNvPr>
          <p:cNvSpPr txBox="1">
            <a:spLocks/>
          </p:cNvSpPr>
          <p:nvPr/>
        </p:nvSpPr>
        <p:spPr>
          <a:xfrm>
            <a:off x="2258651" y="718079"/>
            <a:ext cx="8915400" cy="503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AR" dirty="0"/>
              <a:t>En base a este análisis, se toma la decisión de realizar un árbol de decisión para la variable ‘</a:t>
            </a:r>
            <a:r>
              <a:rPr lang="es-AR" dirty="0" err="1"/>
              <a:t>quality</a:t>
            </a:r>
            <a:r>
              <a:rPr lang="es-AR" dirty="0"/>
              <a:t>’, con énfasis en las tres variables ‘</a:t>
            </a:r>
            <a:r>
              <a:rPr lang="es-AR" dirty="0" err="1"/>
              <a:t>sulphate</a:t>
            </a:r>
            <a:r>
              <a:rPr lang="es-AR" dirty="0"/>
              <a:t>’, ‘alcohol’ y ‘</a:t>
            </a:r>
            <a:r>
              <a:rPr lang="es-AR" dirty="0" err="1"/>
              <a:t>volatile</a:t>
            </a:r>
            <a:r>
              <a:rPr lang="es-AR" dirty="0"/>
              <a:t> </a:t>
            </a:r>
            <a:r>
              <a:rPr lang="es-AR" dirty="0" err="1"/>
              <a:t>acidity</a:t>
            </a:r>
            <a:r>
              <a:rPr lang="es-AR" dirty="0"/>
              <a:t>’.</a:t>
            </a:r>
          </a:p>
          <a:p>
            <a:pPr lvl="1" algn="just"/>
            <a:endParaRPr lang="es-AR" dirty="0"/>
          </a:p>
          <a:p>
            <a:pPr lvl="1"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marL="0" indent="0" algn="just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2377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AE8CC1-B45F-425B-A9AD-47F680BE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predictivo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EC2763-E65D-49CB-AF29-19E58E9694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539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777F7E-81FD-4FF7-931C-28FA0EC8A3F2}"/>
              </a:ext>
            </a:extLst>
          </p:cNvPr>
          <p:cNvSpPr txBox="1">
            <a:spLocks/>
          </p:cNvSpPr>
          <p:nvPr/>
        </p:nvSpPr>
        <p:spPr>
          <a:xfrm>
            <a:off x="2258651" y="718079"/>
            <a:ext cx="8915400" cy="503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AR" dirty="0"/>
              <a:t>Primero se realiza un agrupamiento en los valores de nuestro target para hacer mas fácil el análisis y el modelo predictivo, siguiendo la relación:</a:t>
            </a:r>
          </a:p>
          <a:p>
            <a:pPr lvl="1" algn="just"/>
            <a:r>
              <a:rPr lang="es-AR" dirty="0"/>
              <a:t>Aquellos vinos con calidad entre 0 y 4 son ‘malo’</a:t>
            </a:r>
          </a:p>
          <a:p>
            <a:pPr lvl="1" algn="just"/>
            <a:r>
              <a:rPr lang="es-AR" dirty="0"/>
              <a:t>Aquellos vinos con calidad entre 4 y 6 son ‘regular’</a:t>
            </a:r>
          </a:p>
          <a:p>
            <a:pPr lvl="1" algn="just"/>
            <a:r>
              <a:rPr lang="es-AR" dirty="0"/>
              <a:t>Aquellos vinos con calidad entre 7 y 8 son ‘bueno’</a:t>
            </a:r>
          </a:p>
          <a:p>
            <a:pPr algn="just"/>
            <a:endParaRPr lang="es-AR" dirty="0"/>
          </a:p>
          <a:p>
            <a:pPr algn="just"/>
            <a:r>
              <a:rPr lang="es-AR" dirty="0"/>
              <a:t>Luego del agrupamiento, las cantidades resultan:</a:t>
            </a:r>
          </a:p>
          <a:p>
            <a:pPr lvl="1" algn="just"/>
            <a:endParaRPr lang="es-AR" dirty="0"/>
          </a:p>
          <a:p>
            <a:pPr lvl="1"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marL="0" indent="0" algn="just">
              <a:buNone/>
            </a:pPr>
            <a:endParaRPr lang="es-A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3ED713-DFE4-4461-9BB9-37427A7B3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523" y="3672258"/>
            <a:ext cx="3600953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8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AE8CC1-B45F-425B-A9AD-47F680BE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Introducción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EC2763-E65D-49CB-AF29-19E58E9694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576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777F7E-81FD-4FF7-931C-28FA0EC8A3F2}"/>
              </a:ext>
            </a:extLst>
          </p:cNvPr>
          <p:cNvSpPr txBox="1">
            <a:spLocks/>
          </p:cNvSpPr>
          <p:nvPr/>
        </p:nvSpPr>
        <p:spPr>
          <a:xfrm>
            <a:off x="2258651" y="718079"/>
            <a:ext cx="8915400" cy="503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AR" dirty="0"/>
              <a:t>A continuación, se separa el </a:t>
            </a:r>
            <a:r>
              <a:rPr lang="es-AR" dirty="0" err="1"/>
              <a:t>dataset</a:t>
            </a:r>
            <a:r>
              <a:rPr lang="es-AR" dirty="0"/>
              <a:t> en dos: ‘X’ e ‘y’. ‘y’ contiene la columna de </a:t>
            </a:r>
            <a:r>
              <a:rPr lang="es-AR" dirty="0" err="1"/>
              <a:t>quality</a:t>
            </a:r>
            <a:r>
              <a:rPr lang="es-AR" dirty="0"/>
              <a:t> y ‘X’ contiene el resto del </a:t>
            </a:r>
            <a:r>
              <a:rPr lang="es-AR" dirty="0" err="1"/>
              <a:t>dataset</a:t>
            </a:r>
            <a:r>
              <a:rPr lang="es-AR" dirty="0"/>
              <a:t> original.</a:t>
            </a:r>
          </a:p>
          <a:p>
            <a:pPr algn="just"/>
            <a:r>
              <a:rPr lang="es-AR" dirty="0"/>
              <a:t>Luego definimos que un 70% de nuestro </a:t>
            </a:r>
            <a:r>
              <a:rPr lang="es-AR" dirty="0" err="1"/>
              <a:t>dataset</a:t>
            </a:r>
            <a:r>
              <a:rPr lang="es-AR" dirty="0"/>
              <a:t> será para entrenar el modelo y el 30% restante será para testearlo</a:t>
            </a:r>
          </a:p>
          <a:p>
            <a:pPr algn="just"/>
            <a:r>
              <a:rPr lang="es-AR" dirty="0"/>
              <a:t>Se crea un árbol de decisión con los siguientes parámetros:</a:t>
            </a:r>
          </a:p>
          <a:p>
            <a:pPr lvl="1" algn="just"/>
            <a:r>
              <a:rPr lang="es-AR" dirty="0" err="1"/>
              <a:t>Max_Depth</a:t>
            </a:r>
            <a:r>
              <a:rPr lang="es-AR" dirty="0"/>
              <a:t>: 2.</a:t>
            </a:r>
          </a:p>
          <a:p>
            <a:pPr lvl="1" algn="just"/>
            <a:r>
              <a:rPr lang="es-AR" dirty="0" err="1"/>
              <a:t>random_state</a:t>
            </a:r>
            <a:r>
              <a:rPr lang="es-AR" dirty="0"/>
              <a:t>: 42.</a:t>
            </a:r>
          </a:p>
          <a:p>
            <a:pPr lvl="1" algn="just"/>
            <a:r>
              <a:rPr lang="es-AR" dirty="0" err="1"/>
              <a:t>Min_sample_Split</a:t>
            </a:r>
            <a:r>
              <a:rPr lang="es-AR" dirty="0"/>
              <a:t>: 10.</a:t>
            </a:r>
          </a:p>
          <a:p>
            <a:pPr algn="just"/>
            <a:endParaRPr lang="es-AR" dirty="0"/>
          </a:p>
          <a:p>
            <a:pPr algn="just"/>
            <a:r>
              <a:rPr lang="es-AR" dirty="0"/>
              <a:t>Este modelo arroja los siguientes resultados de acierto:</a:t>
            </a:r>
          </a:p>
          <a:p>
            <a:pPr lvl="1" algn="just"/>
            <a:r>
              <a:rPr lang="es-AR" dirty="0"/>
              <a:t>85.6% de acierto en el </a:t>
            </a:r>
            <a:r>
              <a:rPr lang="es-AR" dirty="0" err="1"/>
              <a:t>dataset</a:t>
            </a:r>
            <a:r>
              <a:rPr lang="es-AR" dirty="0"/>
              <a:t> de entrenamiento.</a:t>
            </a:r>
          </a:p>
          <a:p>
            <a:pPr lvl="1" algn="just"/>
            <a:r>
              <a:rPr lang="es-AR" dirty="0"/>
              <a:t>82,7% de acierto en el </a:t>
            </a:r>
            <a:r>
              <a:rPr lang="es-AR" dirty="0" err="1"/>
              <a:t>dataset</a:t>
            </a:r>
            <a:r>
              <a:rPr lang="es-AR" dirty="0"/>
              <a:t> de testeo.</a:t>
            </a:r>
          </a:p>
          <a:p>
            <a:pPr lvl="1" algn="just"/>
            <a:endParaRPr lang="es-AR" dirty="0"/>
          </a:p>
          <a:p>
            <a:pPr lvl="1"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marL="0" indent="0" algn="just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2136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B3320-3821-4B68-865E-56E42F93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Introducción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777F7E-81FD-4FF7-931C-28FA0EC8A3F2}"/>
              </a:ext>
            </a:extLst>
          </p:cNvPr>
          <p:cNvSpPr txBox="1">
            <a:spLocks/>
          </p:cNvSpPr>
          <p:nvPr/>
        </p:nvSpPr>
        <p:spPr>
          <a:xfrm>
            <a:off x="2589212" y="1676400"/>
            <a:ext cx="8915400" cy="4356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En este trabajo de fin de curso, proponemos un enfoque de análisis de datos para predecir la calidad en el sabor del vino humano a partir de 11 características fisicoquímicas. </a:t>
            </a:r>
          </a:p>
          <a:p>
            <a:r>
              <a:rPr lang="es-AR" dirty="0"/>
              <a:t>Se considera un gran conjunto de datos con muestras de </a:t>
            </a:r>
            <a:r>
              <a:rPr lang="es-AR" i="1" dirty="0"/>
              <a:t>vino rojo de Portugal </a:t>
            </a:r>
            <a:r>
              <a:rPr lang="es-AR" dirty="0"/>
              <a:t>y se realiza un análisis exploratorio de datos.</a:t>
            </a:r>
          </a:p>
          <a:p>
            <a:r>
              <a:rPr lang="es-AR" dirty="0"/>
              <a:t>Luego se realiza un análisis bivariado y multivariado de los datos para saber la relación entre las distintas variables y nuestro target (la calidad del vino).</a:t>
            </a:r>
          </a:p>
          <a:p>
            <a:r>
              <a:rPr lang="es-AR" dirty="0"/>
              <a:t>Por ultimo, se realiza un modelo predictivo de árbol de decisión para predecir la calidad del vino de acuerdo a determinadas características fisicoquímicas.</a:t>
            </a:r>
          </a:p>
        </p:txBody>
      </p:sp>
    </p:spTree>
    <p:extLst>
      <p:ext uri="{BB962C8B-B14F-4D97-AF65-F5344CB8AC3E}">
        <p14:creationId xmlns:p14="http://schemas.microsoft.com/office/powerpoint/2010/main" val="70388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B3320-3821-4B68-865E-56E42F93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Contexto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777F7E-81FD-4FF7-931C-28FA0EC8A3F2}"/>
              </a:ext>
            </a:extLst>
          </p:cNvPr>
          <p:cNvSpPr txBox="1">
            <a:spLocks/>
          </p:cNvSpPr>
          <p:nvPr/>
        </p:nvSpPr>
        <p:spPr>
          <a:xfrm>
            <a:off x="2589212" y="1498865"/>
            <a:ext cx="8915400" cy="503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AR" dirty="0"/>
              <a:t>Hoy en día el vino es disfrutado cada vez más por una amplia gama de consumidores.</a:t>
            </a:r>
          </a:p>
          <a:p>
            <a:pPr algn="just"/>
            <a:r>
              <a:rPr lang="es-AR" dirty="0"/>
              <a:t>Portugal es uno de los diez principales países exportadores de vino, con una cuota de mercado del 3,17 % en 2020.</a:t>
            </a:r>
          </a:p>
          <a:p>
            <a:pPr algn="just"/>
            <a:r>
              <a:rPr lang="es-AR" dirty="0"/>
              <a:t>Para respaldar su crecimiento, la industria del vino está invirtiendo en nuevas tecnologías tanto para la elaboración como para los procesos de venta.</a:t>
            </a:r>
          </a:p>
          <a:p>
            <a:pPr algn="just"/>
            <a:r>
              <a:rPr lang="es-AR" dirty="0"/>
              <a:t>La certificación del vino y la evaluación de la calidad son elementos clave en este contexto.</a:t>
            </a:r>
          </a:p>
          <a:p>
            <a:pPr algn="just"/>
            <a:r>
              <a:rPr lang="es-AR" dirty="0"/>
              <a:t>La evaluación de la calidad suele ser parte del proceso de certificación y se puede utilizar para mejorar la elaboración del vino (mediante la identificación de los factores más influyentes) y para estratificar vinos como marcas premium (útil para fijar precios).</a:t>
            </a:r>
          </a:p>
          <a:p>
            <a:pPr algn="just"/>
            <a:r>
              <a:rPr lang="es-AR" dirty="0"/>
              <a:t>La certificación del vino se evalúa generalmente mediante pruebas fisicoquímicas y sensoriales.</a:t>
            </a:r>
          </a:p>
        </p:txBody>
      </p:sp>
    </p:spTree>
    <p:extLst>
      <p:ext uri="{BB962C8B-B14F-4D97-AF65-F5344CB8AC3E}">
        <p14:creationId xmlns:p14="http://schemas.microsoft.com/office/powerpoint/2010/main" val="30508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777F7E-81FD-4FF7-931C-28FA0EC8A3F2}"/>
              </a:ext>
            </a:extLst>
          </p:cNvPr>
          <p:cNvSpPr txBox="1">
            <a:spLocks/>
          </p:cNvSpPr>
          <p:nvPr/>
        </p:nvSpPr>
        <p:spPr>
          <a:xfrm>
            <a:off x="2542078" y="1250674"/>
            <a:ext cx="8915400" cy="4356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A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8EDFA3-B973-473A-AF1C-BA5B15E2BABD}"/>
              </a:ext>
            </a:extLst>
          </p:cNvPr>
          <p:cNvSpPr txBox="1">
            <a:spLocks/>
          </p:cNvSpPr>
          <p:nvPr/>
        </p:nvSpPr>
        <p:spPr>
          <a:xfrm>
            <a:off x="2589212" y="754149"/>
            <a:ext cx="8915400" cy="503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AR" dirty="0"/>
              <a:t>Los avances en las tecnologías de la información han hecho posible recopilar, almacenar y procesar conjuntos de datos masivos, a menudo muy complejos.</a:t>
            </a:r>
          </a:p>
          <a:p>
            <a:pPr algn="just"/>
            <a:r>
              <a:rPr lang="es-AR" dirty="0"/>
              <a:t>Todos estos datos contienen información valiosa, como tendencias y patrones, que se pueden utilizar para mejorar la toma de decisiones y optimizar las posibilidades de éxito.</a:t>
            </a:r>
          </a:p>
        </p:txBody>
      </p:sp>
    </p:spTree>
    <p:extLst>
      <p:ext uri="{BB962C8B-B14F-4D97-AF65-F5344CB8AC3E}">
        <p14:creationId xmlns:p14="http://schemas.microsoft.com/office/powerpoint/2010/main" val="253940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B3320-3821-4B68-865E-56E42F93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Motivación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777F7E-81FD-4FF7-931C-28FA0EC8A3F2}"/>
              </a:ext>
            </a:extLst>
          </p:cNvPr>
          <p:cNvSpPr txBox="1">
            <a:spLocks/>
          </p:cNvSpPr>
          <p:nvPr/>
        </p:nvSpPr>
        <p:spPr>
          <a:xfrm>
            <a:off x="2589212" y="1498865"/>
            <a:ext cx="8915400" cy="503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AR" dirty="0"/>
              <a:t>La construcción del modelo predictivo es valiosa no solo para las entidades de certificación, sino también para los productores de vino e incluso para los consumidores.</a:t>
            </a:r>
          </a:p>
          <a:p>
            <a:pPr algn="just"/>
            <a:r>
              <a:rPr lang="es-AR" dirty="0"/>
              <a:t>Se puede utilizar para apoyar las evaluaciones del vino del enólogo, mejorando potencialmente la calidad y la velocidad de sus decisiones.</a:t>
            </a:r>
          </a:p>
          <a:p>
            <a:pPr algn="just"/>
            <a:r>
              <a:rPr lang="es-AR" dirty="0"/>
              <a:t>Medir el impacto de las pruebas fisicoquímicas en la calidad final del vino es útil para mejorar el proceso de producción.</a:t>
            </a:r>
          </a:p>
          <a:p>
            <a:pPr marL="0" indent="0" algn="just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43850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AE8CC1-B45F-425B-A9AD-47F680BE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exploratorio de los datos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EC2763-E65D-49CB-AF29-19E58E9694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5784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777F7E-81FD-4FF7-931C-28FA0EC8A3F2}"/>
              </a:ext>
            </a:extLst>
          </p:cNvPr>
          <p:cNvSpPr txBox="1">
            <a:spLocks/>
          </p:cNvSpPr>
          <p:nvPr/>
        </p:nvSpPr>
        <p:spPr>
          <a:xfrm>
            <a:off x="2295597" y="912043"/>
            <a:ext cx="8915400" cy="503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AR" dirty="0"/>
              <a:t>Se carga el </a:t>
            </a:r>
            <a:r>
              <a:rPr lang="es-AR" dirty="0" err="1"/>
              <a:t>dataset</a:t>
            </a:r>
            <a:r>
              <a:rPr lang="es-AR" dirty="0"/>
              <a:t> en nuestro compilador y se realizan algunos análisis del mismo.</a:t>
            </a:r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r>
              <a:rPr lang="es-AR" dirty="0"/>
              <a:t>El </a:t>
            </a:r>
            <a:r>
              <a:rPr lang="es-AR" dirty="0" err="1"/>
              <a:t>dataset</a:t>
            </a:r>
            <a:r>
              <a:rPr lang="es-AR" dirty="0"/>
              <a:t> brinda distintas características fisicoquímicas de los vinos y en la ultima columna '</a:t>
            </a:r>
            <a:r>
              <a:rPr lang="es-AR" dirty="0" err="1"/>
              <a:t>quality</a:t>
            </a:r>
            <a:r>
              <a:rPr lang="es-AR" dirty="0"/>
              <a:t>' nos da la calidad del vino. Tiene un total de 1599 datos para cada una de sus 12 columnas.</a:t>
            </a:r>
          </a:p>
          <a:p>
            <a:pPr marL="0" indent="0" algn="just">
              <a:buNone/>
            </a:pPr>
            <a:endParaRPr lang="es-AR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EC2E538-68D5-4DD2-BFCF-9E3A58D09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146" y="1741453"/>
            <a:ext cx="9630302" cy="274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47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0A19EF-03C5-4CE7-9481-5B8377830BEF}"/>
              </a:ext>
            </a:extLst>
          </p:cNvPr>
          <p:cNvSpPr txBox="1">
            <a:spLocks/>
          </p:cNvSpPr>
          <p:nvPr/>
        </p:nvSpPr>
        <p:spPr>
          <a:xfrm>
            <a:off x="2295597" y="912043"/>
            <a:ext cx="8915400" cy="503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AR" dirty="0"/>
              <a:t>Se realiza un análisis del tipo de dato de cada columna del </a:t>
            </a:r>
            <a:r>
              <a:rPr lang="es-AR" dirty="0" err="1"/>
              <a:t>dataset</a:t>
            </a:r>
            <a:r>
              <a:rPr lang="es-AR" dirty="0"/>
              <a:t>.</a:t>
            </a:r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marL="0" indent="0" algn="just">
              <a:buNone/>
            </a:pPr>
            <a:endParaRPr lang="es-A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930429-85B1-4161-BF25-C4AC1DA3D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9320" y="1747603"/>
            <a:ext cx="4867954" cy="3362794"/>
          </a:xfrm>
        </p:spPr>
      </p:pic>
    </p:spTree>
    <p:extLst>
      <p:ext uri="{BB962C8B-B14F-4D97-AF65-F5344CB8AC3E}">
        <p14:creationId xmlns:p14="http://schemas.microsoft.com/office/powerpoint/2010/main" val="211716414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1135</TotalTime>
  <Words>821</Words>
  <Application>Microsoft Office PowerPoint</Application>
  <PresentationFormat>Widescreen</PresentationFormat>
  <Paragraphs>142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Espiral</vt:lpstr>
      <vt:lpstr>Análisis de calidad de vinos</vt:lpstr>
      <vt:lpstr>Introducción</vt:lpstr>
      <vt:lpstr>Introducción</vt:lpstr>
      <vt:lpstr>Contexto</vt:lpstr>
      <vt:lpstr>PowerPoint Presentation</vt:lpstr>
      <vt:lpstr>Motivación</vt:lpstr>
      <vt:lpstr>Análisis exploratorio de los datos</vt:lpstr>
      <vt:lpstr>PowerPoint Presentation</vt:lpstr>
      <vt:lpstr>PowerPoint Presentation</vt:lpstr>
      <vt:lpstr>PowerPoint Presentation</vt:lpstr>
      <vt:lpstr>Análisis bivariado/multivariado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Modelo predictivo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Robots</dc:title>
  <dc:creator>Nicolas Boccardo</dc:creator>
  <cp:lastModifiedBy>Nicolas BOCCARDO</cp:lastModifiedBy>
  <cp:revision>86</cp:revision>
  <cp:lastPrinted>2022-05-26T12:50:59Z</cp:lastPrinted>
  <dcterms:created xsi:type="dcterms:W3CDTF">2020-09-05T23:41:07Z</dcterms:created>
  <dcterms:modified xsi:type="dcterms:W3CDTF">2022-06-28T16:34:01Z</dcterms:modified>
</cp:coreProperties>
</file>