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notesMasterIdLst>
    <p:notesMasterId r:id="rId31"/>
  </p:notesMasterIdLst>
  <p:sldIdLst>
    <p:sldId id="256" r:id="rId2"/>
    <p:sldId id="294" r:id="rId3"/>
    <p:sldId id="257" r:id="rId4"/>
    <p:sldId id="259" r:id="rId5"/>
    <p:sldId id="260" r:id="rId6"/>
    <p:sldId id="261" r:id="rId7"/>
    <p:sldId id="264" r:id="rId8"/>
    <p:sldId id="280" r:id="rId9"/>
    <p:sldId id="262" r:id="rId10"/>
    <p:sldId id="279" r:id="rId11"/>
    <p:sldId id="274" r:id="rId12"/>
    <p:sldId id="266" r:id="rId13"/>
    <p:sldId id="270" r:id="rId14"/>
    <p:sldId id="272" r:id="rId15"/>
    <p:sldId id="271" r:id="rId16"/>
    <p:sldId id="273" r:id="rId17"/>
    <p:sldId id="275" r:id="rId18"/>
    <p:sldId id="285" r:id="rId19"/>
    <p:sldId id="277" r:id="rId20"/>
    <p:sldId id="278" r:id="rId21"/>
    <p:sldId id="286" r:id="rId22"/>
    <p:sldId id="282" r:id="rId23"/>
    <p:sldId id="284" r:id="rId24"/>
    <p:sldId id="287" r:id="rId25"/>
    <p:sldId id="290" r:id="rId26"/>
    <p:sldId id="288" r:id="rId27"/>
    <p:sldId id="291" r:id="rId28"/>
    <p:sldId id="292" r:id="rId29"/>
    <p:sldId id="29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rco introductorio" id="{E0455575-6D2F-456A-92EA-CDE8503292FB}">
          <p14:sldIdLst>
            <p14:sldId id="256"/>
            <p14:sldId id="294"/>
            <p14:sldId id="257"/>
            <p14:sldId id="259"/>
            <p14:sldId id="260"/>
            <p14:sldId id="261"/>
          </p14:sldIdLst>
        </p14:section>
        <p14:section name="EDA" id="{B8F30305-DBB7-4F54-971F-C4D5AB36CFA1}">
          <p14:sldIdLst>
            <p14:sldId id="264"/>
            <p14:sldId id="280"/>
            <p14:sldId id="262"/>
            <p14:sldId id="279"/>
          </p14:sldIdLst>
        </p14:section>
        <p14:section name="Analisis bivariado/multivariado" id="{FAD1FA3A-53A8-4B89-847F-CFF00257595F}">
          <p14:sldIdLst>
            <p14:sldId id="274"/>
            <p14:sldId id="266"/>
            <p14:sldId id="270"/>
            <p14:sldId id="272"/>
            <p14:sldId id="271"/>
            <p14:sldId id="273"/>
          </p14:sldIdLst>
        </p14:section>
        <p14:section name="Arbol" id="{37FBF177-52F1-4FA3-826C-EE2478401498}">
          <p14:sldIdLst>
            <p14:sldId id="275"/>
            <p14:sldId id="285"/>
            <p14:sldId id="277"/>
            <p14:sldId id="278"/>
            <p14:sldId id="286"/>
            <p14:sldId id="282"/>
          </p14:sldIdLst>
        </p14:section>
        <p14:section name="Predictor" id="{404E061C-73C8-4D3E-AD1B-83ACEE3E04D1}">
          <p14:sldIdLst>
            <p14:sldId id="284"/>
            <p14:sldId id="287"/>
            <p14:sldId id="290"/>
            <p14:sldId id="288"/>
            <p14:sldId id="291"/>
          </p14:sldIdLst>
        </p14:section>
        <p14:section name="Futuras Líneas" id="{61B64239-A186-4A29-839B-2DA9ED2A43F7}">
          <p14:sldIdLst>
            <p14:sldId id="292"/>
          </p14:sldIdLst>
        </p14:section>
        <p14:section name="Conclusión" id="{9CB21769-286F-4EEF-802A-508496B02033}">
          <p14:sldIdLst>
            <p14:sldId id="29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rman Grinberg" initials="GG" lastIdx="1" clrIdx="0">
    <p:extLst>
      <p:ext uri="{19B8F6BF-5375-455C-9EA6-DF929625EA0E}">
        <p15:presenceInfo xmlns:p15="http://schemas.microsoft.com/office/powerpoint/2012/main" userId="S::german.grinberg@ar.abb.com::8b996398-37f4-46b4-8ac0-5b1b35aefc3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snapToGrid="0">
      <p:cViewPr varScale="1">
        <p:scale>
          <a:sx n="104" d="100"/>
          <a:sy n="104" d="100"/>
        </p:scale>
        <p:origin x="14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BOCCARDO" userId="b495ebcc-3f03-4336-8dc1-ff28917507fb" providerId="ADAL" clId="{29E0470A-CA6C-4CBC-A65A-770486110125}"/>
    <pc:docChg chg="undo custSel addSld modSld modSection">
      <pc:chgData name="Nicolas BOCCARDO" userId="b495ebcc-3f03-4336-8dc1-ff28917507fb" providerId="ADAL" clId="{29E0470A-CA6C-4CBC-A65A-770486110125}" dt="2022-08-15T14:28:33.672" v="1929" actId="123"/>
      <pc:docMkLst>
        <pc:docMk/>
      </pc:docMkLst>
      <pc:sldChg chg="addSp delSp modSp mod setBg delDesignElem chgLayout">
        <pc:chgData name="Nicolas BOCCARDO" userId="b495ebcc-3f03-4336-8dc1-ff28917507fb" providerId="ADAL" clId="{29E0470A-CA6C-4CBC-A65A-770486110125}" dt="2022-08-15T14:11:18.536" v="272" actId="1076"/>
        <pc:sldMkLst>
          <pc:docMk/>
          <pc:sldMk cId="2687655834" sldId="266"/>
        </pc:sldMkLst>
        <pc:spChg chg="add del mod ord">
          <ac:chgData name="Nicolas BOCCARDO" userId="b495ebcc-3f03-4336-8dc1-ff28917507fb" providerId="ADAL" clId="{29E0470A-CA6C-4CBC-A65A-770486110125}" dt="2022-08-15T14:10:03.148" v="251" actId="700"/>
          <ac:spMkLst>
            <pc:docMk/>
            <pc:sldMk cId="2687655834" sldId="266"/>
            <ac:spMk id="2" creationId="{11049386-3076-B44E-A0A4-29DC708C6193}"/>
          </ac:spMkLst>
        </pc:spChg>
        <pc:spChg chg="add mod ord">
          <ac:chgData name="Nicolas BOCCARDO" userId="b495ebcc-3f03-4336-8dc1-ff28917507fb" providerId="ADAL" clId="{29E0470A-CA6C-4CBC-A65A-770486110125}" dt="2022-08-15T14:11:12.809" v="271" actId="1076"/>
          <ac:spMkLst>
            <pc:docMk/>
            <pc:sldMk cId="2687655834" sldId="266"/>
            <ac:spMk id="4" creationId="{8ECB463E-2C10-71F6-78F9-EE407E5E0A22}"/>
          </ac:spMkLst>
        </pc:spChg>
        <pc:spChg chg="add del mod ord">
          <ac:chgData name="Nicolas BOCCARDO" userId="b495ebcc-3f03-4336-8dc1-ff28917507fb" providerId="ADAL" clId="{29E0470A-CA6C-4CBC-A65A-770486110125}" dt="2022-08-15T14:10:06.437" v="252" actId="478"/>
          <ac:spMkLst>
            <pc:docMk/>
            <pc:sldMk cId="2687655834" sldId="266"/>
            <ac:spMk id="5" creationId="{49B4FEA8-AFA9-C5A3-39DD-6E688D81E620}"/>
          </ac:spMkLst>
        </pc:spChg>
        <pc:spChg chg="del">
          <ac:chgData name="Nicolas BOCCARDO" userId="b495ebcc-3f03-4336-8dc1-ff28917507fb" providerId="ADAL" clId="{29E0470A-CA6C-4CBC-A65A-770486110125}" dt="2022-08-15T14:09:55.768" v="250" actId="26606"/>
          <ac:spMkLst>
            <pc:docMk/>
            <pc:sldMk cId="2687655834" sldId="266"/>
            <ac:spMk id="6" creationId="{A1777F7E-81FD-4FF7-931C-28FA0EC8A3F2}"/>
          </ac:spMkLst>
        </pc:spChg>
        <pc:spChg chg="add del">
          <ac:chgData name="Nicolas BOCCARDO" userId="b495ebcc-3f03-4336-8dc1-ff28917507fb" providerId="ADAL" clId="{29E0470A-CA6C-4CBC-A65A-770486110125}" dt="2022-08-15T14:10:03.148" v="251" actId="700"/>
          <ac:spMkLst>
            <pc:docMk/>
            <pc:sldMk cId="2687655834" sldId="266"/>
            <ac:spMk id="8" creationId="{763516C8-F227-4B77-9AA7-61B9A0B78253}"/>
          </ac:spMkLst>
        </pc:spChg>
        <pc:spChg chg="add del">
          <ac:chgData name="Nicolas BOCCARDO" userId="b495ebcc-3f03-4336-8dc1-ff28917507fb" providerId="ADAL" clId="{29E0470A-CA6C-4CBC-A65A-770486110125}" dt="2022-08-15T14:10:03.148" v="251" actId="700"/>
          <ac:spMkLst>
            <pc:docMk/>
            <pc:sldMk cId="2687655834" sldId="266"/>
            <ac:spMk id="9" creationId="{D91B420C-C4C8-44DF-96B2-FBD1014646FE}"/>
          </ac:spMkLst>
        </pc:spChg>
        <pc:spChg chg="add del">
          <ac:chgData name="Nicolas BOCCARDO" userId="b495ebcc-3f03-4336-8dc1-ff28917507fb" providerId="ADAL" clId="{29E0470A-CA6C-4CBC-A65A-770486110125}" dt="2022-08-15T14:10:03.148" v="251" actId="700"/>
          <ac:spMkLst>
            <pc:docMk/>
            <pc:sldMk cId="2687655834" sldId="266"/>
            <ac:spMk id="10" creationId="{070928B1-3E69-44AC-A1EE-B4E4270A7A51}"/>
          </ac:spMkLst>
        </pc:spChg>
        <pc:spChg chg="del">
          <ac:chgData name="Nicolas BOCCARDO" userId="b495ebcc-3f03-4336-8dc1-ff28917507fb" providerId="ADAL" clId="{29E0470A-CA6C-4CBC-A65A-770486110125}" dt="2022-08-15T14:09:53.197" v="249" actId="700"/>
          <ac:spMkLst>
            <pc:docMk/>
            <pc:sldMk cId="2687655834" sldId="266"/>
            <ac:spMk id="11" creationId="{3F4C104D-5F30-4811-9376-566B26E4719A}"/>
          </ac:spMkLst>
        </pc:spChg>
        <pc:spChg chg="del">
          <ac:chgData name="Nicolas BOCCARDO" userId="b495ebcc-3f03-4336-8dc1-ff28917507fb" providerId="ADAL" clId="{29E0470A-CA6C-4CBC-A65A-770486110125}" dt="2022-08-15T14:09:53.197" v="249" actId="700"/>
          <ac:spMkLst>
            <pc:docMk/>
            <pc:sldMk cId="2687655834" sldId="266"/>
            <ac:spMk id="13" creationId="{0815E34B-5D02-4E01-A936-E8E1C0AB6F12}"/>
          </ac:spMkLst>
        </pc:spChg>
        <pc:spChg chg="del">
          <ac:chgData name="Nicolas BOCCARDO" userId="b495ebcc-3f03-4336-8dc1-ff28917507fb" providerId="ADAL" clId="{29E0470A-CA6C-4CBC-A65A-770486110125}" dt="2022-08-15T14:09:53.197" v="249" actId="700"/>
          <ac:spMkLst>
            <pc:docMk/>
            <pc:sldMk cId="2687655834" sldId="266"/>
            <ac:spMk id="15" creationId="{7DE3414B-B032-4710-A468-D3285E38C5FF}"/>
          </ac:spMkLst>
        </pc:spChg>
        <pc:picChg chg="mod ord">
          <ac:chgData name="Nicolas BOCCARDO" userId="b495ebcc-3f03-4336-8dc1-ff28917507fb" providerId="ADAL" clId="{29E0470A-CA6C-4CBC-A65A-770486110125}" dt="2022-08-15T14:11:18.536" v="272" actId="1076"/>
          <ac:picMkLst>
            <pc:docMk/>
            <pc:sldMk cId="2687655834" sldId="266"/>
            <ac:picMk id="3" creationId="{D1BA510B-1118-4CE7-9F24-4FA526801388}"/>
          </ac:picMkLst>
        </pc:picChg>
      </pc:sldChg>
      <pc:sldChg chg="delSp modSp mod">
        <pc:chgData name="Nicolas BOCCARDO" userId="b495ebcc-3f03-4336-8dc1-ff28917507fb" providerId="ADAL" clId="{29E0470A-CA6C-4CBC-A65A-770486110125}" dt="2022-08-15T14:09:28.210" v="248" actId="20577"/>
        <pc:sldMkLst>
          <pc:docMk/>
          <pc:sldMk cId="1874308000" sldId="280"/>
        </pc:sldMkLst>
        <pc:spChg chg="mod">
          <ac:chgData name="Nicolas BOCCARDO" userId="b495ebcc-3f03-4336-8dc1-ff28917507fb" providerId="ADAL" clId="{29E0470A-CA6C-4CBC-A65A-770486110125}" dt="2022-08-15T14:09:28.210" v="248" actId="20577"/>
          <ac:spMkLst>
            <pc:docMk/>
            <pc:sldMk cId="1874308000" sldId="280"/>
            <ac:spMk id="3" creationId="{27A2A864-E747-4A5C-A1E6-A8D043E4F56E}"/>
          </ac:spMkLst>
        </pc:spChg>
        <pc:spChg chg="del mod">
          <ac:chgData name="Nicolas BOCCARDO" userId="b495ebcc-3f03-4336-8dc1-ff28917507fb" providerId="ADAL" clId="{29E0470A-CA6C-4CBC-A65A-770486110125}" dt="2022-08-15T14:08:13.445" v="216" actId="478"/>
          <ac:spMkLst>
            <pc:docMk/>
            <pc:sldMk cId="1874308000" sldId="280"/>
            <ac:spMk id="4" creationId="{D094FA37-A697-4146-A7A5-172DDF33B35F}"/>
          </ac:spMkLst>
        </pc:spChg>
      </pc:sldChg>
      <pc:sldChg chg="addSp delSp modSp mod setBg delDesignElem chgLayout">
        <pc:chgData name="Nicolas BOCCARDO" userId="b495ebcc-3f03-4336-8dc1-ff28917507fb" providerId="ADAL" clId="{29E0470A-CA6C-4CBC-A65A-770486110125}" dt="2022-08-15T14:13:06.268" v="279"/>
        <pc:sldMkLst>
          <pc:docMk/>
          <pc:sldMk cId="3218358692" sldId="282"/>
        </pc:sldMkLst>
        <pc:spChg chg="add del mod ord">
          <ac:chgData name="Nicolas BOCCARDO" userId="b495ebcc-3f03-4336-8dc1-ff28917507fb" providerId="ADAL" clId="{29E0470A-CA6C-4CBC-A65A-770486110125}" dt="2022-08-15T14:12:49.454" v="278" actId="700"/>
          <ac:spMkLst>
            <pc:docMk/>
            <pc:sldMk cId="3218358692" sldId="282"/>
            <ac:spMk id="2" creationId="{98A4E461-8C52-DA3F-C4C8-7F53E007FAAE}"/>
          </ac:spMkLst>
        </pc:spChg>
        <pc:spChg chg="add del mod ord">
          <ac:chgData name="Nicolas BOCCARDO" userId="b495ebcc-3f03-4336-8dc1-ff28917507fb" providerId="ADAL" clId="{29E0470A-CA6C-4CBC-A65A-770486110125}" dt="2022-08-15T14:12:49.454" v="278" actId="700"/>
          <ac:spMkLst>
            <pc:docMk/>
            <pc:sldMk cId="3218358692" sldId="282"/>
            <ac:spMk id="3" creationId="{7B1DD722-67B7-A6A1-77E3-87898B838984}"/>
          </ac:spMkLst>
        </pc:spChg>
        <pc:spChg chg="add del">
          <ac:chgData name="Nicolas BOCCARDO" userId="b495ebcc-3f03-4336-8dc1-ff28917507fb" providerId="ADAL" clId="{29E0470A-CA6C-4CBC-A65A-770486110125}" dt="2022-08-15T14:12:49.454" v="278" actId="700"/>
          <ac:spMkLst>
            <pc:docMk/>
            <pc:sldMk cId="3218358692" sldId="282"/>
            <ac:spMk id="12" creationId="{F7E42047-F7E7-4687-BBE0-D4BDC8E77BB1}"/>
          </ac:spMkLst>
        </pc:spChg>
        <pc:spChg chg="add del">
          <ac:chgData name="Nicolas BOCCARDO" userId="b495ebcc-3f03-4336-8dc1-ff28917507fb" providerId="ADAL" clId="{29E0470A-CA6C-4CBC-A65A-770486110125}" dt="2022-08-15T14:12:49.454" v="278" actId="700"/>
          <ac:spMkLst>
            <pc:docMk/>
            <pc:sldMk cId="3218358692" sldId="282"/>
            <ac:spMk id="42" creationId="{2C509E7A-337A-4664-BEC2-03F9BCA0A463}"/>
          </ac:spMkLst>
        </pc:spChg>
        <pc:spChg chg="add del">
          <ac:chgData name="Nicolas BOCCARDO" userId="b495ebcc-3f03-4336-8dc1-ff28917507fb" providerId="ADAL" clId="{29E0470A-CA6C-4CBC-A65A-770486110125}" dt="2022-08-15T14:12:49.454" v="278" actId="700"/>
          <ac:spMkLst>
            <pc:docMk/>
            <pc:sldMk cId="3218358692" sldId="282"/>
            <ac:spMk id="44" creationId="{D9AB99AB-E300-4B19-97C3-9A12EA3C7BDA}"/>
          </ac:spMkLst>
        </pc:spChg>
        <pc:grpChg chg="add del">
          <ac:chgData name="Nicolas BOCCARDO" userId="b495ebcc-3f03-4336-8dc1-ff28917507fb" providerId="ADAL" clId="{29E0470A-CA6C-4CBC-A65A-770486110125}" dt="2022-08-15T14:12:49.454" v="278" actId="700"/>
          <ac:grpSpMkLst>
            <pc:docMk/>
            <pc:sldMk cId="3218358692" sldId="282"/>
            <ac:grpSpMk id="14" creationId="{8D6F839A-C8D9-4FBC-8EFD-9E56D12F4CD0}"/>
          </ac:grpSpMkLst>
        </pc:grpChg>
        <pc:grpChg chg="add del">
          <ac:chgData name="Nicolas BOCCARDO" userId="b495ebcc-3f03-4336-8dc1-ff28917507fb" providerId="ADAL" clId="{29E0470A-CA6C-4CBC-A65A-770486110125}" dt="2022-08-15T14:12:49.454" v="278" actId="700"/>
          <ac:grpSpMkLst>
            <pc:docMk/>
            <pc:sldMk cId="3218358692" sldId="282"/>
            <ac:grpSpMk id="28" creationId="{70EDA856-A216-4EEC-9AB6-A59FFC703612}"/>
          </ac:grpSpMkLst>
        </pc:grpChg>
      </pc:sldChg>
      <pc:sldChg chg="modSp mod">
        <pc:chgData name="Nicolas BOCCARDO" userId="b495ebcc-3f03-4336-8dc1-ff28917507fb" providerId="ADAL" clId="{29E0470A-CA6C-4CBC-A65A-770486110125}" dt="2022-08-15T14:14:00.826" v="284" actId="20577"/>
        <pc:sldMkLst>
          <pc:docMk/>
          <pc:sldMk cId="2703707630" sldId="284"/>
        </pc:sldMkLst>
        <pc:spChg chg="mod">
          <ac:chgData name="Nicolas BOCCARDO" userId="b495ebcc-3f03-4336-8dc1-ff28917507fb" providerId="ADAL" clId="{29E0470A-CA6C-4CBC-A65A-770486110125}" dt="2022-08-15T14:14:00.826" v="284" actId="20577"/>
          <ac:spMkLst>
            <pc:docMk/>
            <pc:sldMk cId="2703707630" sldId="284"/>
            <ac:spMk id="6" creationId="{A1777F7E-81FD-4FF7-931C-28FA0EC8A3F2}"/>
          </ac:spMkLst>
        </pc:spChg>
      </pc:sldChg>
      <pc:sldChg chg="modSp mod">
        <pc:chgData name="Nicolas BOCCARDO" userId="b495ebcc-3f03-4336-8dc1-ff28917507fb" providerId="ADAL" clId="{29E0470A-CA6C-4CBC-A65A-770486110125}" dt="2022-08-15T14:15:54.897" v="287" actId="20577"/>
        <pc:sldMkLst>
          <pc:docMk/>
          <pc:sldMk cId="993486690" sldId="290"/>
        </pc:sldMkLst>
        <pc:spChg chg="mod">
          <ac:chgData name="Nicolas BOCCARDO" userId="b495ebcc-3f03-4336-8dc1-ff28917507fb" providerId="ADAL" clId="{29E0470A-CA6C-4CBC-A65A-770486110125}" dt="2022-08-15T14:15:54.897" v="287" actId="20577"/>
          <ac:spMkLst>
            <pc:docMk/>
            <pc:sldMk cId="993486690" sldId="290"/>
            <ac:spMk id="6" creationId="{A1777F7E-81FD-4FF7-931C-28FA0EC8A3F2}"/>
          </ac:spMkLst>
        </pc:spChg>
      </pc:sldChg>
      <pc:sldChg chg="modSp mod">
        <pc:chgData name="Nicolas BOCCARDO" userId="b495ebcc-3f03-4336-8dc1-ff28917507fb" providerId="ADAL" clId="{29E0470A-CA6C-4CBC-A65A-770486110125}" dt="2022-08-15T14:16:29.531" v="324" actId="113"/>
        <pc:sldMkLst>
          <pc:docMk/>
          <pc:sldMk cId="2786222579" sldId="291"/>
        </pc:sldMkLst>
        <pc:spChg chg="mod">
          <ac:chgData name="Nicolas BOCCARDO" userId="b495ebcc-3f03-4336-8dc1-ff28917507fb" providerId="ADAL" clId="{29E0470A-CA6C-4CBC-A65A-770486110125}" dt="2022-08-15T14:16:29.531" v="324" actId="113"/>
          <ac:spMkLst>
            <pc:docMk/>
            <pc:sldMk cId="2786222579" sldId="291"/>
            <ac:spMk id="8" creationId="{15B82B7C-081D-4312-9BA2-71349523793A}"/>
          </ac:spMkLst>
        </pc:spChg>
        <pc:spChg chg="mod">
          <ac:chgData name="Nicolas BOCCARDO" userId="b495ebcc-3f03-4336-8dc1-ff28917507fb" providerId="ADAL" clId="{29E0470A-CA6C-4CBC-A65A-770486110125}" dt="2022-08-15T14:16:20.797" v="316" actId="1035"/>
          <ac:spMkLst>
            <pc:docMk/>
            <pc:sldMk cId="2786222579" sldId="291"/>
            <ac:spMk id="9" creationId="{BEAC5E71-736E-4983-BF11-CC14804F35D9}"/>
          </ac:spMkLst>
        </pc:spChg>
        <pc:spChg chg="mod">
          <ac:chgData name="Nicolas BOCCARDO" userId="b495ebcc-3f03-4336-8dc1-ff28917507fb" providerId="ADAL" clId="{29E0470A-CA6C-4CBC-A65A-770486110125}" dt="2022-08-15T14:16:20.797" v="316" actId="1035"/>
          <ac:spMkLst>
            <pc:docMk/>
            <pc:sldMk cId="2786222579" sldId="291"/>
            <ac:spMk id="10" creationId="{A2F86D79-D26A-46E7-B88F-4CD6F2503DCF}"/>
          </ac:spMkLst>
        </pc:spChg>
        <pc:picChg chg="mod">
          <ac:chgData name="Nicolas BOCCARDO" userId="b495ebcc-3f03-4336-8dc1-ff28917507fb" providerId="ADAL" clId="{29E0470A-CA6C-4CBC-A65A-770486110125}" dt="2022-08-15T14:16:20.797" v="316" actId="1035"/>
          <ac:picMkLst>
            <pc:docMk/>
            <pc:sldMk cId="2786222579" sldId="291"/>
            <ac:picMk id="4" creationId="{17BC5AA8-EDCC-4A08-A8EB-FBE74EAD774A}"/>
          </ac:picMkLst>
        </pc:picChg>
        <pc:picChg chg="mod">
          <ac:chgData name="Nicolas BOCCARDO" userId="b495ebcc-3f03-4336-8dc1-ff28917507fb" providerId="ADAL" clId="{29E0470A-CA6C-4CBC-A65A-770486110125}" dt="2022-08-15T14:16:20.797" v="316" actId="1035"/>
          <ac:picMkLst>
            <pc:docMk/>
            <pc:sldMk cId="2786222579" sldId="291"/>
            <ac:picMk id="7" creationId="{4769F080-871E-4616-8927-BF98C751D9A0}"/>
          </ac:picMkLst>
        </pc:picChg>
      </pc:sldChg>
      <pc:sldChg chg="modSp mod">
        <pc:chgData name="Nicolas BOCCARDO" userId="b495ebcc-3f03-4336-8dc1-ff28917507fb" providerId="ADAL" clId="{29E0470A-CA6C-4CBC-A65A-770486110125}" dt="2022-08-15T14:18:34.779" v="644" actId="20577"/>
        <pc:sldMkLst>
          <pc:docMk/>
          <pc:sldMk cId="3154093777" sldId="292"/>
        </pc:sldMkLst>
        <pc:spChg chg="mod">
          <ac:chgData name="Nicolas BOCCARDO" userId="b495ebcc-3f03-4336-8dc1-ff28917507fb" providerId="ADAL" clId="{29E0470A-CA6C-4CBC-A65A-770486110125}" dt="2022-08-15T14:18:34.779" v="644" actId="20577"/>
          <ac:spMkLst>
            <pc:docMk/>
            <pc:sldMk cId="3154093777" sldId="292"/>
            <ac:spMk id="6" creationId="{A1777F7E-81FD-4FF7-931C-28FA0EC8A3F2}"/>
          </ac:spMkLst>
        </pc:spChg>
      </pc:sldChg>
      <pc:sldChg chg="modSp mod">
        <pc:chgData name="Nicolas BOCCARDO" userId="b495ebcc-3f03-4336-8dc1-ff28917507fb" providerId="ADAL" clId="{29E0470A-CA6C-4CBC-A65A-770486110125}" dt="2022-08-15T14:25:46.066" v="1605" actId="20577"/>
        <pc:sldMkLst>
          <pc:docMk/>
          <pc:sldMk cId="1530917524" sldId="293"/>
        </pc:sldMkLst>
        <pc:spChg chg="mod">
          <ac:chgData name="Nicolas BOCCARDO" userId="b495ebcc-3f03-4336-8dc1-ff28917507fb" providerId="ADAL" clId="{29E0470A-CA6C-4CBC-A65A-770486110125}" dt="2022-08-15T14:25:46.066" v="1605" actId="20577"/>
          <ac:spMkLst>
            <pc:docMk/>
            <pc:sldMk cId="1530917524" sldId="293"/>
            <ac:spMk id="6" creationId="{A1777F7E-81FD-4FF7-931C-28FA0EC8A3F2}"/>
          </ac:spMkLst>
        </pc:spChg>
      </pc:sldChg>
      <pc:sldChg chg="modSp new mod">
        <pc:chgData name="Nicolas BOCCARDO" userId="b495ebcc-3f03-4336-8dc1-ff28917507fb" providerId="ADAL" clId="{29E0470A-CA6C-4CBC-A65A-770486110125}" dt="2022-08-15T14:28:33.672" v="1929" actId="123"/>
        <pc:sldMkLst>
          <pc:docMk/>
          <pc:sldMk cId="1093267434" sldId="294"/>
        </pc:sldMkLst>
        <pc:spChg chg="mod">
          <ac:chgData name="Nicolas BOCCARDO" userId="b495ebcc-3f03-4336-8dc1-ff28917507fb" providerId="ADAL" clId="{29E0470A-CA6C-4CBC-A65A-770486110125}" dt="2022-08-15T14:25:57.352" v="1627" actId="20577"/>
          <ac:spMkLst>
            <pc:docMk/>
            <pc:sldMk cId="1093267434" sldId="294"/>
            <ac:spMk id="2" creationId="{7C414F9B-E3BE-1A6D-EA75-A41EEEA71E79}"/>
          </ac:spMkLst>
        </pc:spChg>
        <pc:spChg chg="mod">
          <ac:chgData name="Nicolas BOCCARDO" userId="b495ebcc-3f03-4336-8dc1-ff28917507fb" providerId="ADAL" clId="{29E0470A-CA6C-4CBC-A65A-770486110125}" dt="2022-08-15T14:28:33.672" v="1929" actId="123"/>
          <ac:spMkLst>
            <pc:docMk/>
            <pc:sldMk cId="1093267434" sldId="294"/>
            <ac:spMk id="3" creationId="{3D193D53-ED03-E5E0-164C-CE523DBF8778}"/>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7-19T16:37:34.765"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DBE03-836B-454E-A62D-FFF66096B745}" type="datetimeFigureOut">
              <a:rPr lang="es-AR" smtClean="0"/>
              <a:t>15/8/2022</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6CCE60-0F6B-4CDD-B488-15CB519D145E}" type="slidenum">
              <a:rPr lang="es-AR" smtClean="0"/>
              <a:t>‹#›</a:t>
            </a:fld>
            <a:endParaRPr lang="es-AR"/>
          </a:p>
        </p:txBody>
      </p:sp>
    </p:spTree>
    <p:extLst>
      <p:ext uri="{BB962C8B-B14F-4D97-AF65-F5344CB8AC3E}">
        <p14:creationId xmlns:p14="http://schemas.microsoft.com/office/powerpoint/2010/main" val="2640186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endParaRPr lang="es-AR" dirty="0"/>
          </a:p>
        </p:txBody>
      </p:sp>
      <p:sp>
        <p:nvSpPr>
          <p:cNvPr id="4" name="Marcador de número de diapositiva 3"/>
          <p:cNvSpPr>
            <a:spLocks noGrp="1"/>
          </p:cNvSpPr>
          <p:nvPr>
            <p:ph type="sldNum" sz="quarter" idx="10"/>
          </p:nvPr>
        </p:nvSpPr>
        <p:spPr/>
        <p:txBody>
          <a:bodyPr/>
          <a:lstStyle/>
          <a:p>
            <a:fld id="{276CCE60-0F6B-4CDD-B488-15CB519D145E}" type="slidenum">
              <a:rPr lang="es-AR" smtClean="0"/>
              <a:t>1</a:t>
            </a:fld>
            <a:endParaRPr lang="es-AR"/>
          </a:p>
        </p:txBody>
      </p:sp>
    </p:spTree>
    <p:extLst>
      <p:ext uri="{BB962C8B-B14F-4D97-AF65-F5344CB8AC3E}">
        <p14:creationId xmlns:p14="http://schemas.microsoft.com/office/powerpoint/2010/main" val="3242337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89212" y="818605"/>
            <a:ext cx="8915399" cy="931818"/>
          </a:xfrm>
        </p:spPr>
        <p:txBody>
          <a:bodyPr>
            <a:normAutofit fontScale="90000"/>
          </a:bodyPr>
          <a:lstStyle/>
          <a:p>
            <a:pPr algn="ctr"/>
            <a:r>
              <a:rPr lang="es-ES" dirty="0"/>
              <a:t>Análisis de calidad de vinos</a:t>
            </a:r>
            <a:endParaRPr lang="en-US" dirty="0"/>
          </a:p>
        </p:txBody>
      </p:sp>
      <p:sp>
        <p:nvSpPr>
          <p:cNvPr id="4" name="Título 1"/>
          <p:cNvSpPr txBox="1">
            <a:spLocks/>
          </p:cNvSpPr>
          <p:nvPr/>
        </p:nvSpPr>
        <p:spPr>
          <a:xfrm>
            <a:off x="2589211" y="1882367"/>
            <a:ext cx="8915399" cy="66793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3200" dirty="0"/>
              <a:t>Data </a:t>
            </a:r>
            <a:r>
              <a:rPr lang="es-ES" sz="3200" dirty="0" err="1"/>
              <a:t>Science</a:t>
            </a:r>
            <a:r>
              <a:rPr lang="es-ES" sz="3200" dirty="0"/>
              <a:t> – Comisión 19145</a:t>
            </a:r>
            <a:endParaRPr lang="en-US" sz="3200" dirty="0"/>
          </a:p>
        </p:txBody>
      </p:sp>
      <p:sp>
        <p:nvSpPr>
          <p:cNvPr id="5" name="Título 1"/>
          <p:cNvSpPr txBox="1">
            <a:spLocks/>
          </p:cNvSpPr>
          <p:nvPr/>
        </p:nvSpPr>
        <p:spPr>
          <a:xfrm>
            <a:off x="2589211" y="1750423"/>
            <a:ext cx="8915399" cy="93181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p>
        </p:txBody>
      </p:sp>
      <p:sp>
        <p:nvSpPr>
          <p:cNvPr id="9" name="Título 1">
            <a:extLst>
              <a:ext uri="{FF2B5EF4-FFF2-40B4-BE49-F238E27FC236}">
                <a16:creationId xmlns:a16="http://schemas.microsoft.com/office/drawing/2014/main" id="{1A5A0C0A-2236-4523-BA63-1FE6A710D2DB}"/>
              </a:ext>
            </a:extLst>
          </p:cNvPr>
          <p:cNvSpPr txBox="1">
            <a:spLocks/>
          </p:cNvSpPr>
          <p:nvPr/>
        </p:nvSpPr>
        <p:spPr>
          <a:xfrm>
            <a:off x="2131259" y="4628562"/>
            <a:ext cx="5381903" cy="1969874"/>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70000"/>
              </a:lnSpc>
            </a:pPr>
            <a:r>
              <a:rPr lang="es-ES" sz="1600" dirty="0"/>
              <a:t>Nicolás Boccardo</a:t>
            </a:r>
          </a:p>
          <a:p>
            <a:pPr>
              <a:lnSpc>
                <a:spcPct val="170000"/>
              </a:lnSpc>
            </a:pPr>
            <a:r>
              <a:rPr lang="es-ES" sz="1600" dirty="0"/>
              <a:t>Facundo Cestari</a:t>
            </a:r>
          </a:p>
          <a:p>
            <a:pPr>
              <a:lnSpc>
                <a:spcPct val="170000"/>
              </a:lnSpc>
            </a:pPr>
            <a:r>
              <a:rPr lang="es-ES" sz="1600" dirty="0"/>
              <a:t>German Grinberg</a:t>
            </a:r>
          </a:p>
          <a:p>
            <a:pPr>
              <a:lnSpc>
                <a:spcPct val="170000"/>
              </a:lnSpc>
            </a:pPr>
            <a:r>
              <a:rPr lang="es-ES" sz="1600" dirty="0"/>
              <a:t>Alonzo David Linares Mora</a:t>
            </a:r>
            <a:endParaRPr lang="en-US" sz="1600" dirty="0"/>
          </a:p>
        </p:txBody>
      </p:sp>
    </p:spTree>
    <p:extLst>
      <p:ext uri="{BB962C8B-B14F-4D97-AF65-F5344CB8AC3E}">
        <p14:creationId xmlns:p14="http://schemas.microsoft.com/office/powerpoint/2010/main" val="1713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05A416A-046D-4775-9D42-303CF1D5592C}"/>
              </a:ext>
            </a:extLst>
          </p:cNvPr>
          <p:cNvPicPr>
            <a:picLocks noChangeAspect="1"/>
          </p:cNvPicPr>
          <p:nvPr/>
        </p:nvPicPr>
        <p:blipFill>
          <a:blip r:embed="rId2"/>
          <a:stretch>
            <a:fillRect/>
          </a:stretch>
        </p:blipFill>
        <p:spPr>
          <a:xfrm>
            <a:off x="1832540" y="1015999"/>
            <a:ext cx="9503230" cy="3365069"/>
          </a:xfrm>
          <a:prstGeom prst="rect">
            <a:avLst/>
          </a:prstGeom>
        </p:spPr>
      </p:pic>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4845585"/>
            <a:ext cx="8915400" cy="12808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err="1"/>
              <a:t>Esta</a:t>
            </a:r>
            <a:r>
              <a:rPr lang="en-US" dirty="0"/>
              <a:t> base de </a:t>
            </a:r>
            <a:r>
              <a:rPr lang="en-US" dirty="0" err="1"/>
              <a:t>datos</a:t>
            </a:r>
            <a:r>
              <a:rPr lang="en-US" dirty="0"/>
              <a:t> </a:t>
            </a:r>
            <a:r>
              <a:rPr lang="en-US" dirty="0" err="1"/>
              <a:t>cuenta</a:t>
            </a:r>
            <a:r>
              <a:rPr lang="en-US" dirty="0"/>
              <a:t> con </a:t>
            </a:r>
            <a:r>
              <a:rPr lang="en-US" b="1" dirty="0"/>
              <a:t>11 </a:t>
            </a:r>
            <a:r>
              <a:rPr lang="en-US" b="1" dirty="0" err="1"/>
              <a:t>características</a:t>
            </a:r>
            <a:r>
              <a:rPr lang="en-US" b="1" dirty="0"/>
              <a:t> </a:t>
            </a:r>
            <a:r>
              <a:rPr lang="en-US" b="1" dirty="0" err="1"/>
              <a:t>analizadas</a:t>
            </a:r>
            <a:r>
              <a:rPr lang="en-US" dirty="0"/>
              <a:t> </a:t>
            </a:r>
            <a:r>
              <a:rPr lang="en-US" dirty="0" err="1"/>
              <a:t>sobre</a:t>
            </a:r>
            <a:r>
              <a:rPr lang="en-US" dirty="0"/>
              <a:t> </a:t>
            </a:r>
            <a:r>
              <a:rPr lang="en-US" dirty="0" err="1"/>
              <a:t>cada</a:t>
            </a:r>
            <a:r>
              <a:rPr lang="en-US" dirty="0"/>
              <a:t> uno de los vinos </a:t>
            </a:r>
            <a:r>
              <a:rPr lang="en-US" dirty="0" err="1"/>
              <a:t>ensayados</a:t>
            </a:r>
            <a:endParaRPr lang="en-US" b="1" dirty="0"/>
          </a:p>
        </p:txBody>
      </p:sp>
    </p:spTree>
    <p:extLst>
      <p:ext uri="{BB962C8B-B14F-4D97-AF65-F5344CB8AC3E}">
        <p14:creationId xmlns:p14="http://schemas.microsoft.com/office/powerpoint/2010/main" val="4195329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AE8CC1-B45F-425B-A9AD-47F680BE317E}"/>
              </a:ext>
            </a:extLst>
          </p:cNvPr>
          <p:cNvSpPr>
            <a:spLocks noGrp="1"/>
          </p:cNvSpPr>
          <p:nvPr>
            <p:ph type="title"/>
          </p:nvPr>
        </p:nvSpPr>
        <p:spPr/>
        <p:txBody>
          <a:bodyPr/>
          <a:lstStyle/>
          <a:p>
            <a:r>
              <a:rPr lang="es-AR" dirty="0"/>
              <a:t>Análisis bivariado/multivariado</a:t>
            </a:r>
          </a:p>
        </p:txBody>
      </p:sp>
      <p:sp>
        <p:nvSpPr>
          <p:cNvPr id="5" name="Text Placeholder 4">
            <a:extLst>
              <a:ext uri="{FF2B5EF4-FFF2-40B4-BE49-F238E27FC236}">
                <a16:creationId xmlns:a16="http://schemas.microsoft.com/office/drawing/2014/main" id="{A1EC2763-E65D-49CB-AF29-19E58E969482}"/>
              </a:ext>
            </a:extLst>
          </p:cNvPr>
          <p:cNvSpPr>
            <a:spLocks noGrp="1"/>
          </p:cNvSpPr>
          <p:nvPr>
            <p:ph type="body" idx="1"/>
          </p:nvPr>
        </p:nvSpPr>
        <p:spPr/>
        <p:txBody>
          <a:bodyPr/>
          <a:lstStyle/>
          <a:p>
            <a:endParaRPr lang="es-AR"/>
          </a:p>
        </p:txBody>
      </p:sp>
    </p:spTree>
    <p:extLst>
      <p:ext uri="{BB962C8B-B14F-4D97-AF65-F5344CB8AC3E}">
        <p14:creationId xmlns:p14="http://schemas.microsoft.com/office/powerpoint/2010/main" val="2619616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ECB463E-2C10-71F6-78F9-EE407E5E0A22}"/>
              </a:ext>
            </a:extLst>
          </p:cNvPr>
          <p:cNvSpPr>
            <a:spLocks noGrp="1"/>
          </p:cNvSpPr>
          <p:nvPr>
            <p:ph idx="1"/>
          </p:nvPr>
        </p:nvSpPr>
        <p:spPr>
          <a:xfrm>
            <a:off x="2487612" y="415636"/>
            <a:ext cx="8915400" cy="992909"/>
          </a:xfrm>
        </p:spPr>
        <p:txBody>
          <a:bodyPr vert="horz" lIns="91440" tIns="45720" rIns="91440" bIns="45720" rtlCol="0">
            <a:normAutofit/>
          </a:bodyPr>
          <a:lstStyle/>
          <a:p>
            <a:r>
              <a:rPr lang="en-US" dirty="0" err="1"/>
              <a:t>Puede</a:t>
            </a:r>
            <a:r>
              <a:rPr lang="en-US" dirty="0"/>
              <a:t> </a:t>
            </a:r>
            <a:r>
              <a:rPr lang="en-US" dirty="0" err="1"/>
              <a:t>notarse</a:t>
            </a:r>
            <a:r>
              <a:rPr lang="en-US" dirty="0"/>
              <a:t> en </a:t>
            </a:r>
            <a:r>
              <a:rPr lang="en-US" dirty="0" err="1"/>
              <a:t>los</a:t>
            </a:r>
            <a:r>
              <a:rPr lang="en-US" dirty="0"/>
              <a:t> </a:t>
            </a:r>
            <a:r>
              <a:rPr lang="en-US" dirty="0" err="1"/>
              <a:t>datos</a:t>
            </a:r>
            <a:r>
              <a:rPr lang="en-US" dirty="0"/>
              <a:t> </a:t>
            </a:r>
            <a:r>
              <a:rPr lang="en-US" dirty="0" err="1"/>
              <a:t>una</a:t>
            </a:r>
            <a:r>
              <a:rPr lang="en-US" dirty="0"/>
              <a:t> </a:t>
            </a:r>
            <a:r>
              <a:rPr lang="en-US" dirty="0" err="1"/>
              <a:t>correlación</a:t>
            </a:r>
            <a:r>
              <a:rPr lang="en-US" dirty="0"/>
              <a:t> </a:t>
            </a:r>
            <a:r>
              <a:rPr lang="en-US" dirty="0" err="1"/>
              <a:t>significativa</a:t>
            </a:r>
            <a:r>
              <a:rPr lang="en-US" dirty="0"/>
              <a:t> entre la </a:t>
            </a:r>
            <a:r>
              <a:rPr lang="en-US" b="1" dirty="0" err="1"/>
              <a:t>calidad</a:t>
            </a:r>
            <a:r>
              <a:rPr lang="en-US" dirty="0"/>
              <a:t> del vino y la </a:t>
            </a:r>
            <a:r>
              <a:rPr lang="en-US" dirty="0" err="1"/>
              <a:t>cantidad</a:t>
            </a:r>
            <a:r>
              <a:rPr lang="en-US" dirty="0"/>
              <a:t> de </a:t>
            </a:r>
            <a:r>
              <a:rPr lang="en-US" b="1" dirty="0" err="1"/>
              <a:t>sulfatos</a:t>
            </a:r>
            <a:r>
              <a:rPr lang="en-US" dirty="0"/>
              <a:t>, </a:t>
            </a:r>
            <a:r>
              <a:rPr lang="en-US" b="1" dirty="0" err="1"/>
              <a:t>acidez</a:t>
            </a:r>
            <a:r>
              <a:rPr lang="en-US" b="1" dirty="0"/>
              <a:t> </a:t>
            </a:r>
            <a:r>
              <a:rPr lang="en-US" b="1" dirty="0" err="1"/>
              <a:t>volátil</a:t>
            </a:r>
            <a:r>
              <a:rPr lang="en-US" b="1" dirty="0"/>
              <a:t> </a:t>
            </a:r>
            <a:r>
              <a:rPr lang="en-US" dirty="0"/>
              <a:t>y </a:t>
            </a:r>
            <a:r>
              <a:rPr lang="en-US" b="1" dirty="0"/>
              <a:t>alcohol</a:t>
            </a:r>
          </a:p>
          <a:p>
            <a:endParaRPr lang="en-US" dirty="0"/>
          </a:p>
          <a:p>
            <a:endParaRPr lang="en-US" dirty="0"/>
          </a:p>
          <a:p>
            <a:endParaRPr lang="en-US" dirty="0"/>
          </a:p>
          <a:p>
            <a:endParaRPr lang="en-US" dirty="0"/>
          </a:p>
          <a:p>
            <a:endParaRPr lang="en-US" dirty="0"/>
          </a:p>
          <a:p>
            <a:endParaRPr lang="en-US" dirty="0"/>
          </a:p>
          <a:p>
            <a:endParaRPr lang="en-US" dirty="0"/>
          </a:p>
          <a:p>
            <a:pPr marL="0" indent="0"/>
            <a:endParaRPr lang="en-US" dirty="0"/>
          </a:p>
        </p:txBody>
      </p:sp>
      <p:pic>
        <p:nvPicPr>
          <p:cNvPr id="3" name="Picture 2" descr="Chart, treemap chart&#10;&#10;Description automatically generated">
            <a:extLst>
              <a:ext uri="{FF2B5EF4-FFF2-40B4-BE49-F238E27FC236}">
                <a16:creationId xmlns:a16="http://schemas.microsoft.com/office/drawing/2014/main" id="{D1BA510B-1118-4CE7-9F24-4FA526801388}"/>
              </a:ext>
            </a:extLst>
          </p:cNvPr>
          <p:cNvPicPr>
            <a:picLocks noChangeAspect="1"/>
          </p:cNvPicPr>
          <p:nvPr/>
        </p:nvPicPr>
        <p:blipFill>
          <a:blip r:embed="rId2"/>
          <a:stretch>
            <a:fillRect/>
          </a:stretch>
        </p:blipFill>
        <p:spPr>
          <a:xfrm>
            <a:off x="3201482" y="1152236"/>
            <a:ext cx="7487659" cy="5634463"/>
          </a:xfrm>
          <a:prstGeom prst="rect">
            <a:avLst/>
          </a:prstGeom>
        </p:spPr>
      </p:pic>
    </p:spTree>
    <p:extLst>
      <p:ext uri="{BB962C8B-B14F-4D97-AF65-F5344CB8AC3E}">
        <p14:creationId xmlns:p14="http://schemas.microsoft.com/office/powerpoint/2010/main" val="2687655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258651" y="718079"/>
            <a:ext cx="8915400" cy="6241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Los vinos de mayor </a:t>
            </a:r>
            <a:r>
              <a:rPr lang="es-AR" b="1" dirty="0">
                <a:solidFill>
                  <a:schemeClr val="accent1">
                    <a:lumMod val="75000"/>
                  </a:schemeClr>
                </a:solidFill>
              </a:rPr>
              <a:t>calidad</a:t>
            </a:r>
            <a:r>
              <a:rPr lang="es-AR" dirty="0"/>
              <a:t> cuentan con </a:t>
            </a:r>
            <a:r>
              <a:rPr lang="es-AR" b="1" dirty="0"/>
              <a:t>mayor</a:t>
            </a:r>
            <a:r>
              <a:rPr lang="es-AR" dirty="0"/>
              <a:t> cantidad de </a:t>
            </a:r>
            <a:r>
              <a:rPr lang="es-AR" b="1" dirty="0">
                <a:solidFill>
                  <a:schemeClr val="accent1">
                    <a:lumMod val="75000"/>
                  </a:schemeClr>
                </a:solidFill>
              </a:rPr>
              <a:t>alcohol</a:t>
            </a:r>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marL="0" indent="0" algn="just">
              <a:buNone/>
            </a:pPr>
            <a:endParaRPr lang="es-AR" dirty="0"/>
          </a:p>
        </p:txBody>
      </p:sp>
      <p:pic>
        <p:nvPicPr>
          <p:cNvPr id="4" name="Picture 3" descr="Chart, bar chart&#10;&#10;Description automatically generated">
            <a:extLst>
              <a:ext uri="{FF2B5EF4-FFF2-40B4-BE49-F238E27FC236}">
                <a16:creationId xmlns:a16="http://schemas.microsoft.com/office/drawing/2014/main" id="{3DB6D43F-5F33-4D7B-AFD5-B756A122DC53}"/>
              </a:ext>
            </a:extLst>
          </p:cNvPr>
          <p:cNvPicPr>
            <a:picLocks noChangeAspect="1"/>
          </p:cNvPicPr>
          <p:nvPr/>
        </p:nvPicPr>
        <p:blipFill>
          <a:blip r:embed="rId2"/>
          <a:stretch>
            <a:fillRect/>
          </a:stretch>
        </p:blipFill>
        <p:spPr>
          <a:xfrm>
            <a:off x="2959492" y="1342239"/>
            <a:ext cx="6273016" cy="4914286"/>
          </a:xfrm>
          <a:prstGeom prst="rect">
            <a:avLst/>
          </a:prstGeom>
        </p:spPr>
      </p:pic>
    </p:spTree>
    <p:extLst>
      <p:ext uri="{BB962C8B-B14F-4D97-AF65-F5344CB8AC3E}">
        <p14:creationId xmlns:p14="http://schemas.microsoft.com/office/powerpoint/2010/main" val="1776013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258651" y="718079"/>
            <a:ext cx="8915400" cy="62416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Los vinos de mayor </a:t>
            </a:r>
            <a:r>
              <a:rPr lang="es-AR" b="1" dirty="0">
                <a:solidFill>
                  <a:schemeClr val="accent1">
                    <a:lumMod val="75000"/>
                  </a:schemeClr>
                </a:solidFill>
              </a:rPr>
              <a:t>calidad</a:t>
            </a:r>
            <a:r>
              <a:rPr lang="es-AR" dirty="0"/>
              <a:t> cuentan con </a:t>
            </a:r>
            <a:r>
              <a:rPr lang="es-AR" b="1" dirty="0"/>
              <a:t>menor</a:t>
            </a:r>
            <a:r>
              <a:rPr lang="es-AR" dirty="0"/>
              <a:t> cantidad de </a:t>
            </a:r>
            <a:r>
              <a:rPr lang="es-AR" b="1" dirty="0">
                <a:solidFill>
                  <a:schemeClr val="accent1">
                    <a:lumMod val="75000"/>
                  </a:schemeClr>
                </a:solidFill>
              </a:rPr>
              <a:t>ácidos volátiles</a:t>
            </a:r>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marL="0" indent="0" algn="just">
              <a:buNone/>
            </a:pPr>
            <a:endParaRPr lang="es-AR" dirty="0"/>
          </a:p>
        </p:txBody>
      </p:sp>
      <p:pic>
        <p:nvPicPr>
          <p:cNvPr id="3" name="Picture 2" descr="Chart, bar chart&#10;&#10;Description automatically generated">
            <a:extLst>
              <a:ext uri="{FF2B5EF4-FFF2-40B4-BE49-F238E27FC236}">
                <a16:creationId xmlns:a16="http://schemas.microsoft.com/office/drawing/2014/main" id="{6A8D4930-DF21-4536-9806-BC5FE837D702}"/>
              </a:ext>
            </a:extLst>
          </p:cNvPr>
          <p:cNvPicPr>
            <a:picLocks noChangeAspect="1"/>
          </p:cNvPicPr>
          <p:nvPr/>
        </p:nvPicPr>
        <p:blipFill>
          <a:blip r:embed="rId2"/>
          <a:stretch>
            <a:fillRect/>
          </a:stretch>
        </p:blipFill>
        <p:spPr>
          <a:xfrm>
            <a:off x="2940444" y="1342239"/>
            <a:ext cx="6311111" cy="4914286"/>
          </a:xfrm>
          <a:prstGeom prst="rect">
            <a:avLst/>
          </a:prstGeom>
        </p:spPr>
      </p:pic>
    </p:spTree>
    <p:extLst>
      <p:ext uri="{BB962C8B-B14F-4D97-AF65-F5344CB8AC3E}">
        <p14:creationId xmlns:p14="http://schemas.microsoft.com/office/powerpoint/2010/main" val="3710667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258651" y="718079"/>
            <a:ext cx="8915400" cy="6241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Los vinos de mayor </a:t>
            </a:r>
            <a:r>
              <a:rPr lang="es-AR" b="1" dirty="0">
                <a:solidFill>
                  <a:schemeClr val="accent1">
                    <a:lumMod val="75000"/>
                  </a:schemeClr>
                </a:solidFill>
              </a:rPr>
              <a:t>calidad</a:t>
            </a:r>
            <a:r>
              <a:rPr lang="es-AR" dirty="0"/>
              <a:t> cuentan con </a:t>
            </a:r>
            <a:r>
              <a:rPr lang="es-AR" b="1" dirty="0"/>
              <a:t>mayor</a:t>
            </a:r>
            <a:r>
              <a:rPr lang="es-AR" dirty="0"/>
              <a:t> cantidad de </a:t>
            </a:r>
            <a:r>
              <a:rPr lang="es-AR" b="1" dirty="0">
                <a:solidFill>
                  <a:schemeClr val="accent1">
                    <a:lumMod val="75000"/>
                  </a:schemeClr>
                </a:solidFill>
              </a:rPr>
              <a:t>sulfatos</a:t>
            </a:r>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marL="0" indent="0" algn="just">
              <a:buNone/>
            </a:pPr>
            <a:endParaRPr lang="es-AR" dirty="0"/>
          </a:p>
        </p:txBody>
      </p:sp>
      <p:pic>
        <p:nvPicPr>
          <p:cNvPr id="3" name="Picture 2" descr="Chart, bar chart&#10;&#10;Description automatically generated">
            <a:extLst>
              <a:ext uri="{FF2B5EF4-FFF2-40B4-BE49-F238E27FC236}">
                <a16:creationId xmlns:a16="http://schemas.microsoft.com/office/drawing/2014/main" id="{BCC0EA4E-ED69-4168-AC5C-DE99CEA59233}"/>
              </a:ext>
            </a:extLst>
          </p:cNvPr>
          <p:cNvPicPr>
            <a:picLocks noChangeAspect="1"/>
          </p:cNvPicPr>
          <p:nvPr/>
        </p:nvPicPr>
        <p:blipFill>
          <a:blip r:embed="rId2"/>
          <a:stretch>
            <a:fillRect/>
          </a:stretch>
        </p:blipFill>
        <p:spPr>
          <a:xfrm>
            <a:off x="2940444" y="1342239"/>
            <a:ext cx="6311111" cy="4914286"/>
          </a:xfrm>
          <a:prstGeom prst="rect">
            <a:avLst/>
          </a:prstGeom>
        </p:spPr>
      </p:pic>
    </p:spTree>
    <p:extLst>
      <p:ext uri="{BB962C8B-B14F-4D97-AF65-F5344CB8AC3E}">
        <p14:creationId xmlns:p14="http://schemas.microsoft.com/office/powerpoint/2010/main" val="1195549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258651" y="718079"/>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En base a este análisis, se toma la decisión de realizar un árbol de decisión para la variable ‘</a:t>
            </a:r>
            <a:r>
              <a:rPr lang="es-AR" dirty="0" err="1"/>
              <a:t>quality</a:t>
            </a:r>
            <a:r>
              <a:rPr lang="es-AR" dirty="0"/>
              <a:t>’, con énfasis en las tres variables ‘</a:t>
            </a:r>
            <a:r>
              <a:rPr lang="es-AR" dirty="0" err="1"/>
              <a:t>sulphate</a:t>
            </a:r>
            <a:r>
              <a:rPr lang="es-AR" dirty="0"/>
              <a:t>’, ‘alcohol’ y ‘</a:t>
            </a:r>
            <a:r>
              <a:rPr lang="es-AR" dirty="0" err="1"/>
              <a:t>volatile</a:t>
            </a:r>
            <a:r>
              <a:rPr lang="es-AR" dirty="0"/>
              <a:t> </a:t>
            </a:r>
            <a:r>
              <a:rPr lang="es-AR" dirty="0" err="1"/>
              <a:t>acidity</a:t>
            </a:r>
            <a:r>
              <a:rPr lang="es-AR" dirty="0"/>
              <a:t>’.</a:t>
            </a:r>
          </a:p>
          <a:p>
            <a:pPr lvl="1" algn="just"/>
            <a:endParaRPr lang="es-AR" dirty="0"/>
          </a:p>
          <a:p>
            <a:pPr lvl="1"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marL="0" indent="0" algn="just">
              <a:buNone/>
            </a:pPr>
            <a:endParaRPr lang="es-AR" dirty="0"/>
          </a:p>
        </p:txBody>
      </p:sp>
    </p:spTree>
    <p:extLst>
      <p:ext uri="{BB962C8B-B14F-4D97-AF65-F5344CB8AC3E}">
        <p14:creationId xmlns:p14="http://schemas.microsoft.com/office/powerpoint/2010/main" val="332377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AE8CC1-B45F-425B-A9AD-47F680BE317E}"/>
              </a:ext>
            </a:extLst>
          </p:cNvPr>
          <p:cNvSpPr>
            <a:spLocks noGrp="1"/>
          </p:cNvSpPr>
          <p:nvPr>
            <p:ph type="title"/>
          </p:nvPr>
        </p:nvSpPr>
        <p:spPr/>
        <p:txBody>
          <a:bodyPr/>
          <a:lstStyle/>
          <a:p>
            <a:r>
              <a:rPr lang="es-AR" dirty="0"/>
              <a:t>Árbol de decisión</a:t>
            </a:r>
          </a:p>
        </p:txBody>
      </p:sp>
      <p:sp>
        <p:nvSpPr>
          <p:cNvPr id="5" name="Text Placeholder 4">
            <a:extLst>
              <a:ext uri="{FF2B5EF4-FFF2-40B4-BE49-F238E27FC236}">
                <a16:creationId xmlns:a16="http://schemas.microsoft.com/office/drawing/2014/main" id="{A1EC2763-E65D-49CB-AF29-19E58E969482}"/>
              </a:ext>
            </a:extLst>
          </p:cNvPr>
          <p:cNvSpPr>
            <a:spLocks noGrp="1"/>
          </p:cNvSpPr>
          <p:nvPr>
            <p:ph type="body" idx="1"/>
          </p:nvPr>
        </p:nvSpPr>
        <p:spPr/>
        <p:txBody>
          <a:bodyPr/>
          <a:lstStyle/>
          <a:p>
            <a:r>
              <a:rPr lang="es-AR" dirty="0"/>
              <a:t>Detección de casos positivos</a:t>
            </a:r>
          </a:p>
        </p:txBody>
      </p:sp>
    </p:spTree>
    <p:extLst>
      <p:ext uri="{BB962C8B-B14F-4D97-AF65-F5344CB8AC3E}">
        <p14:creationId xmlns:p14="http://schemas.microsoft.com/office/powerpoint/2010/main" val="75539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320-3821-4B68-865E-56E42F93CB07}"/>
              </a:ext>
            </a:extLst>
          </p:cNvPr>
          <p:cNvSpPr>
            <a:spLocks noGrp="1"/>
          </p:cNvSpPr>
          <p:nvPr>
            <p:ph type="title"/>
          </p:nvPr>
        </p:nvSpPr>
        <p:spPr/>
        <p:txBody>
          <a:bodyPr/>
          <a:lstStyle/>
          <a:p>
            <a:r>
              <a:rPr lang="es-AR" dirty="0"/>
              <a:t>Motivación</a:t>
            </a:r>
          </a:p>
        </p:txBody>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1498865"/>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Dadas las muestras de nuestra base de datos, se construye un predictor del tipo “árbol de decisiones” para identificar, en líneas generales, las principales características de un buen vino, detectables de entre los ensayos disponibles</a:t>
            </a:r>
          </a:p>
          <a:p>
            <a:pPr marL="0" indent="0" algn="just">
              <a:buNone/>
            </a:pPr>
            <a:endParaRPr lang="es-AR" dirty="0"/>
          </a:p>
        </p:txBody>
      </p:sp>
    </p:spTree>
    <p:extLst>
      <p:ext uri="{BB962C8B-B14F-4D97-AF65-F5344CB8AC3E}">
        <p14:creationId xmlns:p14="http://schemas.microsoft.com/office/powerpoint/2010/main" val="3618047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258651" y="718079"/>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Primero se realiza un agrupamiento en los valores de nuestro target para hacer mas fácil el análisis y el modelo predictivo, siguiendo la relación:</a:t>
            </a:r>
          </a:p>
          <a:p>
            <a:pPr lvl="1" algn="just"/>
            <a:r>
              <a:rPr lang="es-AR" dirty="0"/>
              <a:t>Aquellos vinos con calidad entre 0 y 4 son ‘malo’</a:t>
            </a:r>
          </a:p>
          <a:p>
            <a:pPr lvl="1" algn="just"/>
            <a:r>
              <a:rPr lang="es-AR" dirty="0"/>
              <a:t>Aquellos vinos con calidad entre 4 y 6 son ‘regular’</a:t>
            </a:r>
          </a:p>
          <a:p>
            <a:pPr lvl="1" algn="just"/>
            <a:r>
              <a:rPr lang="es-AR" dirty="0"/>
              <a:t>Aquellos vinos con calidad entre 7 y 8 son ‘bueno’</a:t>
            </a:r>
          </a:p>
          <a:p>
            <a:pPr algn="just"/>
            <a:endParaRPr lang="es-AR" dirty="0"/>
          </a:p>
          <a:p>
            <a:pPr algn="just"/>
            <a:r>
              <a:rPr lang="es-AR" dirty="0"/>
              <a:t>Luego del agrupamiento, las cantidades resultan:</a:t>
            </a:r>
          </a:p>
          <a:p>
            <a:pPr lvl="1" algn="just"/>
            <a:endParaRPr lang="es-AR" dirty="0"/>
          </a:p>
          <a:p>
            <a:pPr lvl="1"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marL="0" indent="0" algn="just">
              <a:buNone/>
            </a:pPr>
            <a:endParaRPr lang="es-AR" dirty="0"/>
          </a:p>
        </p:txBody>
      </p:sp>
      <p:pic>
        <p:nvPicPr>
          <p:cNvPr id="3" name="Picture 2">
            <a:extLst>
              <a:ext uri="{FF2B5EF4-FFF2-40B4-BE49-F238E27FC236}">
                <a16:creationId xmlns:a16="http://schemas.microsoft.com/office/drawing/2014/main" id="{503ED713-DFE4-4461-9BB9-37427A7B370D}"/>
              </a:ext>
            </a:extLst>
          </p:cNvPr>
          <p:cNvPicPr>
            <a:picLocks noChangeAspect="1"/>
          </p:cNvPicPr>
          <p:nvPr/>
        </p:nvPicPr>
        <p:blipFill>
          <a:blip r:embed="rId2"/>
          <a:stretch>
            <a:fillRect/>
          </a:stretch>
        </p:blipFill>
        <p:spPr>
          <a:xfrm>
            <a:off x="4295523" y="3672258"/>
            <a:ext cx="3600953" cy="1981477"/>
          </a:xfrm>
          <a:prstGeom prst="rect">
            <a:avLst/>
          </a:prstGeom>
        </p:spPr>
      </p:pic>
    </p:spTree>
    <p:extLst>
      <p:ext uri="{BB962C8B-B14F-4D97-AF65-F5344CB8AC3E}">
        <p14:creationId xmlns:p14="http://schemas.microsoft.com/office/powerpoint/2010/main" val="4011184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4F9B-E3BE-1A6D-EA75-A41EEEA71E79}"/>
              </a:ext>
            </a:extLst>
          </p:cNvPr>
          <p:cNvSpPr>
            <a:spLocks noGrp="1"/>
          </p:cNvSpPr>
          <p:nvPr>
            <p:ph type="title"/>
          </p:nvPr>
        </p:nvSpPr>
        <p:spPr/>
        <p:txBody>
          <a:bodyPr/>
          <a:lstStyle/>
          <a:p>
            <a:r>
              <a:rPr lang="es-AR" dirty="0"/>
              <a:t>Tabla de Contenidos</a:t>
            </a:r>
          </a:p>
        </p:txBody>
      </p:sp>
      <p:sp>
        <p:nvSpPr>
          <p:cNvPr id="3" name="Content Placeholder 2">
            <a:extLst>
              <a:ext uri="{FF2B5EF4-FFF2-40B4-BE49-F238E27FC236}">
                <a16:creationId xmlns:a16="http://schemas.microsoft.com/office/drawing/2014/main" id="{3D193D53-ED03-E5E0-164C-CE523DBF8778}"/>
              </a:ext>
            </a:extLst>
          </p:cNvPr>
          <p:cNvSpPr>
            <a:spLocks noGrp="1"/>
          </p:cNvSpPr>
          <p:nvPr>
            <p:ph idx="1"/>
          </p:nvPr>
        </p:nvSpPr>
        <p:spPr>
          <a:xfrm>
            <a:off x="2589212" y="1727200"/>
            <a:ext cx="8915400" cy="4184022"/>
          </a:xfrm>
        </p:spPr>
        <p:txBody>
          <a:bodyPr>
            <a:normAutofit lnSpcReduction="10000"/>
          </a:bodyPr>
          <a:lstStyle/>
          <a:p>
            <a:pPr algn="just"/>
            <a:r>
              <a:rPr lang="es-AR" sz="1600" b="1" dirty="0">
                <a:solidFill>
                  <a:schemeClr val="accent1">
                    <a:lumMod val="75000"/>
                  </a:schemeClr>
                </a:solidFill>
                <a:latin typeface="Arial" panose="020B0604020202020204" pitchFamily="34" charset="0"/>
                <a:cs typeface="Arial" panose="020B0604020202020204" pitchFamily="34" charset="0"/>
              </a:rPr>
              <a:t>Introducción</a:t>
            </a:r>
          </a:p>
          <a:p>
            <a:pPr lvl="1" algn="just"/>
            <a:r>
              <a:rPr lang="es-AR" dirty="0">
                <a:solidFill>
                  <a:schemeClr val="accent1">
                    <a:lumMod val="75000"/>
                  </a:schemeClr>
                </a:solidFill>
                <a:latin typeface="Arial" panose="020B0604020202020204" pitchFamily="34" charset="0"/>
                <a:cs typeface="Arial" panose="020B0604020202020204" pitchFamily="34" charset="0"/>
              </a:rPr>
              <a:t>Introducción.</a:t>
            </a:r>
          </a:p>
          <a:p>
            <a:pPr lvl="1" algn="just"/>
            <a:r>
              <a:rPr lang="es-AR" dirty="0">
                <a:solidFill>
                  <a:schemeClr val="accent1">
                    <a:lumMod val="75000"/>
                  </a:schemeClr>
                </a:solidFill>
                <a:latin typeface="Arial" panose="020B0604020202020204" pitchFamily="34" charset="0"/>
                <a:cs typeface="Arial" panose="020B0604020202020204" pitchFamily="34" charset="0"/>
              </a:rPr>
              <a:t>Contexto.</a:t>
            </a:r>
          </a:p>
          <a:p>
            <a:pPr lvl="1" algn="just"/>
            <a:r>
              <a:rPr lang="es-AR" dirty="0">
                <a:solidFill>
                  <a:schemeClr val="accent1">
                    <a:lumMod val="75000"/>
                  </a:schemeClr>
                </a:solidFill>
                <a:latin typeface="Arial" panose="020B0604020202020204" pitchFamily="34" charset="0"/>
                <a:cs typeface="Arial" panose="020B0604020202020204" pitchFamily="34" charset="0"/>
              </a:rPr>
              <a:t>Motivación.</a:t>
            </a:r>
          </a:p>
          <a:p>
            <a:pPr algn="just"/>
            <a:r>
              <a:rPr lang="es-AR" sz="1600" b="1" dirty="0">
                <a:solidFill>
                  <a:schemeClr val="accent1">
                    <a:lumMod val="75000"/>
                  </a:schemeClr>
                </a:solidFill>
                <a:latin typeface="Arial" panose="020B0604020202020204" pitchFamily="34" charset="0"/>
                <a:cs typeface="Arial" panose="020B0604020202020204" pitchFamily="34" charset="0"/>
              </a:rPr>
              <a:t>Análisis Exploratorio de Datos.</a:t>
            </a:r>
          </a:p>
          <a:p>
            <a:pPr algn="just"/>
            <a:r>
              <a:rPr lang="es-AR" sz="1600" b="1" dirty="0">
                <a:solidFill>
                  <a:schemeClr val="accent1">
                    <a:lumMod val="75000"/>
                  </a:schemeClr>
                </a:solidFill>
                <a:latin typeface="Arial" panose="020B0604020202020204" pitchFamily="34" charset="0"/>
                <a:cs typeface="Arial" panose="020B0604020202020204" pitchFamily="34" charset="0"/>
              </a:rPr>
              <a:t>Análisis Bivariado y Multivariado.</a:t>
            </a:r>
          </a:p>
          <a:p>
            <a:pPr algn="just"/>
            <a:r>
              <a:rPr lang="es-AR" sz="1600" b="1" dirty="0">
                <a:solidFill>
                  <a:schemeClr val="accent1">
                    <a:lumMod val="75000"/>
                  </a:schemeClr>
                </a:solidFill>
                <a:latin typeface="Arial" panose="020B0604020202020204" pitchFamily="34" charset="0"/>
                <a:cs typeface="Arial" panose="020B0604020202020204" pitchFamily="34" charset="0"/>
              </a:rPr>
              <a:t>Algoritmo de Clasificación:</a:t>
            </a:r>
          </a:p>
          <a:p>
            <a:pPr lvl="1" algn="just"/>
            <a:r>
              <a:rPr lang="es-AR" dirty="0">
                <a:solidFill>
                  <a:schemeClr val="accent1">
                    <a:lumMod val="75000"/>
                  </a:schemeClr>
                </a:solidFill>
                <a:latin typeface="Arial" panose="020B0604020202020204" pitchFamily="34" charset="0"/>
                <a:cs typeface="Arial" panose="020B0604020202020204" pitchFamily="34" charset="0"/>
              </a:rPr>
              <a:t>Árbol de Decisión.</a:t>
            </a:r>
          </a:p>
          <a:p>
            <a:pPr lvl="1" algn="just"/>
            <a:r>
              <a:rPr lang="es-AR" dirty="0" err="1">
                <a:solidFill>
                  <a:schemeClr val="accent1">
                    <a:lumMod val="75000"/>
                  </a:schemeClr>
                </a:solidFill>
                <a:latin typeface="Arial" panose="020B0604020202020204" pitchFamily="34" charset="0"/>
                <a:cs typeface="Arial" panose="020B0604020202020204" pitchFamily="34" charset="0"/>
              </a:rPr>
              <a:t>Random</a:t>
            </a:r>
            <a:r>
              <a:rPr lang="es-AR" dirty="0">
                <a:solidFill>
                  <a:schemeClr val="accent1">
                    <a:lumMod val="75000"/>
                  </a:schemeClr>
                </a:solidFill>
                <a:latin typeface="Arial" panose="020B0604020202020204" pitchFamily="34" charset="0"/>
                <a:cs typeface="Arial" panose="020B0604020202020204" pitchFamily="34" charset="0"/>
              </a:rPr>
              <a:t> Forest.</a:t>
            </a:r>
          </a:p>
          <a:p>
            <a:pPr lvl="1" algn="just"/>
            <a:r>
              <a:rPr lang="es-AR" dirty="0">
                <a:solidFill>
                  <a:schemeClr val="accent1">
                    <a:lumMod val="75000"/>
                  </a:schemeClr>
                </a:solidFill>
                <a:latin typeface="Arial" panose="020B0604020202020204" pitchFamily="34" charset="0"/>
                <a:cs typeface="Arial" panose="020B0604020202020204" pitchFamily="34" charset="0"/>
              </a:rPr>
              <a:t>KNN.</a:t>
            </a:r>
          </a:p>
          <a:p>
            <a:pPr algn="just"/>
            <a:r>
              <a:rPr lang="es-AR" sz="1600" b="1" dirty="0">
                <a:solidFill>
                  <a:schemeClr val="accent1">
                    <a:lumMod val="75000"/>
                  </a:schemeClr>
                </a:solidFill>
                <a:latin typeface="Arial" panose="020B0604020202020204" pitchFamily="34" charset="0"/>
                <a:cs typeface="Arial" panose="020B0604020202020204" pitchFamily="34" charset="0"/>
              </a:rPr>
              <a:t>Futuras Líneas.</a:t>
            </a:r>
          </a:p>
          <a:p>
            <a:pPr algn="just"/>
            <a:r>
              <a:rPr lang="es-AR" sz="1600" b="1" dirty="0">
                <a:solidFill>
                  <a:schemeClr val="accent1">
                    <a:lumMod val="75000"/>
                  </a:schemeClr>
                </a:solidFill>
                <a:latin typeface="Arial" panose="020B0604020202020204" pitchFamily="34" charset="0"/>
                <a:cs typeface="Arial" panose="020B0604020202020204" pitchFamily="34" charset="0"/>
              </a:rPr>
              <a:t>Conclusión.</a:t>
            </a:r>
          </a:p>
        </p:txBody>
      </p:sp>
    </p:spTree>
    <p:extLst>
      <p:ext uri="{BB962C8B-B14F-4D97-AF65-F5344CB8AC3E}">
        <p14:creationId xmlns:p14="http://schemas.microsoft.com/office/powerpoint/2010/main" val="1093267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258651" y="718079"/>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A continuación, se separa el </a:t>
            </a:r>
            <a:r>
              <a:rPr lang="es-AR" dirty="0" err="1"/>
              <a:t>dataset</a:t>
            </a:r>
            <a:r>
              <a:rPr lang="es-AR" dirty="0"/>
              <a:t> en dos: ‘X’ e ‘y’. ‘y’ contiene la columna de </a:t>
            </a:r>
            <a:r>
              <a:rPr lang="es-AR" dirty="0" err="1"/>
              <a:t>quality</a:t>
            </a:r>
            <a:r>
              <a:rPr lang="es-AR" dirty="0"/>
              <a:t> y ‘X’ contiene el resto del </a:t>
            </a:r>
            <a:r>
              <a:rPr lang="es-AR" dirty="0" err="1"/>
              <a:t>dataset</a:t>
            </a:r>
            <a:r>
              <a:rPr lang="es-AR" dirty="0"/>
              <a:t> original.</a:t>
            </a:r>
          </a:p>
          <a:p>
            <a:pPr algn="just"/>
            <a:r>
              <a:rPr lang="es-AR" dirty="0"/>
              <a:t>Luego definimos que un 70% de nuestro </a:t>
            </a:r>
            <a:r>
              <a:rPr lang="es-AR" dirty="0" err="1"/>
              <a:t>dataset</a:t>
            </a:r>
            <a:r>
              <a:rPr lang="es-AR" dirty="0"/>
              <a:t> será para entrenar el modelo y el 30% restante será para testearlo</a:t>
            </a:r>
          </a:p>
          <a:p>
            <a:pPr algn="just"/>
            <a:r>
              <a:rPr lang="es-AR" dirty="0"/>
              <a:t>Se crea un árbol de decisión con los siguientes parámetros:</a:t>
            </a:r>
          </a:p>
          <a:p>
            <a:pPr lvl="1" algn="just"/>
            <a:r>
              <a:rPr lang="es-AR" dirty="0" err="1"/>
              <a:t>Max_Depth</a:t>
            </a:r>
            <a:r>
              <a:rPr lang="es-AR" dirty="0"/>
              <a:t>: 3.</a:t>
            </a:r>
          </a:p>
          <a:p>
            <a:pPr lvl="1" algn="just"/>
            <a:r>
              <a:rPr lang="es-AR" dirty="0" err="1"/>
              <a:t>random_state</a:t>
            </a:r>
            <a:r>
              <a:rPr lang="es-AR" dirty="0"/>
              <a:t>: 42.</a:t>
            </a:r>
          </a:p>
          <a:p>
            <a:pPr lvl="1" algn="just"/>
            <a:r>
              <a:rPr lang="es-AR" dirty="0" err="1"/>
              <a:t>Min_sample_Split</a:t>
            </a:r>
            <a:r>
              <a:rPr lang="es-AR" dirty="0"/>
              <a:t>: 10.</a:t>
            </a:r>
          </a:p>
          <a:p>
            <a:pPr algn="just"/>
            <a:endParaRPr lang="es-AR" dirty="0"/>
          </a:p>
          <a:p>
            <a:pPr algn="just"/>
            <a:r>
              <a:rPr lang="es-AR" dirty="0"/>
              <a:t>Este modelo arroja los siguientes resultados de acierto:</a:t>
            </a:r>
          </a:p>
          <a:p>
            <a:pPr lvl="1" algn="just"/>
            <a:r>
              <a:rPr lang="es-AR" dirty="0"/>
              <a:t>90% de acierto en el </a:t>
            </a:r>
            <a:r>
              <a:rPr lang="es-AR" dirty="0" err="1"/>
              <a:t>dataset</a:t>
            </a:r>
            <a:r>
              <a:rPr lang="es-AR" dirty="0"/>
              <a:t> de entrenamiento.</a:t>
            </a:r>
          </a:p>
          <a:p>
            <a:pPr lvl="1" algn="just"/>
            <a:r>
              <a:rPr lang="es-AR" dirty="0"/>
              <a:t>85% de acierto en el </a:t>
            </a:r>
            <a:r>
              <a:rPr lang="es-AR" dirty="0" err="1"/>
              <a:t>dataset</a:t>
            </a:r>
            <a:r>
              <a:rPr lang="es-AR" dirty="0"/>
              <a:t> de testeo.</a:t>
            </a:r>
          </a:p>
          <a:p>
            <a:pPr lvl="1" algn="just"/>
            <a:endParaRPr lang="es-AR" dirty="0"/>
          </a:p>
          <a:p>
            <a:pPr lvl="1"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algn="just"/>
            <a:endParaRPr lang="es-AR" dirty="0"/>
          </a:p>
          <a:p>
            <a:pPr marL="0" indent="0" algn="just">
              <a:buNone/>
            </a:pPr>
            <a:endParaRPr lang="es-AR" dirty="0"/>
          </a:p>
        </p:txBody>
      </p:sp>
    </p:spTree>
    <p:extLst>
      <p:ext uri="{BB962C8B-B14F-4D97-AF65-F5344CB8AC3E}">
        <p14:creationId xmlns:p14="http://schemas.microsoft.com/office/powerpoint/2010/main" val="1621367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EE8FE3-7C04-4F64-91E6-CC3DF4666C7C}"/>
              </a:ext>
            </a:extLst>
          </p:cNvPr>
          <p:cNvPicPr>
            <a:picLocks noGrp="1" noChangeAspect="1"/>
          </p:cNvPicPr>
          <p:nvPr>
            <p:ph idx="1"/>
          </p:nvPr>
        </p:nvPicPr>
        <p:blipFill>
          <a:blip r:embed="rId2"/>
          <a:stretch>
            <a:fillRect/>
          </a:stretch>
        </p:blipFill>
        <p:spPr>
          <a:xfrm>
            <a:off x="1387841" y="1406769"/>
            <a:ext cx="9665013" cy="4557835"/>
          </a:xfrm>
        </p:spPr>
      </p:pic>
      <p:sp>
        <p:nvSpPr>
          <p:cNvPr id="6" name="TextBox 5">
            <a:extLst>
              <a:ext uri="{FF2B5EF4-FFF2-40B4-BE49-F238E27FC236}">
                <a16:creationId xmlns:a16="http://schemas.microsoft.com/office/drawing/2014/main" id="{4F12A747-76AB-4EA3-ADC7-AAC81C43D22C}"/>
              </a:ext>
            </a:extLst>
          </p:cNvPr>
          <p:cNvSpPr txBox="1"/>
          <p:nvPr/>
        </p:nvSpPr>
        <p:spPr>
          <a:xfrm>
            <a:off x="5217394" y="1222103"/>
            <a:ext cx="1757212" cy="369332"/>
          </a:xfrm>
          <a:prstGeom prst="rect">
            <a:avLst/>
          </a:prstGeom>
          <a:noFill/>
        </p:spPr>
        <p:txBody>
          <a:bodyPr wrap="none" rtlCol="0">
            <a:spAutoFit/>
          </a:bodyPr>
          <a:lstStyle/>
          <a:p>
            <a:r>
              <a:rPr lang="es-AR" dirty="0"/>
              <a:t>Alcohol&gt;11.55</a:t>
            </a:r>
          </a:p>
        </p:txBody>
      </p:sp>
      <p:sp>
        <p:nvSpPr>
          <p:cNvPr id="7" name="TextBox 6">
            <a:extLst>
              <a:ext uri="{FF2B5EF4-FFF2-40B4-BE49-F238E27FC236}">
                <a16:creationId xmlns:a16="http://schemas.microsoft.com/office/drawing/2014/main" id="{0E3850B1-353C-4A5D-8AE3-CD699E5108DE}"/>
              </a:ext>
            </a:extLst>
          </p:cNvPr>
          <p:cNvSpPr txBox="1"/>
          <p:nvPr/>
        </p:nvSpPr>
        <p:spPr>
          <a:xfrm>
            <a:off x="7739506" y="2469207"/>
            <a:ext cx="1598515" cy="369332"/>
          </a:xfrm>
          <a:prstGeom prst="rect">
            <a:avLst/>
          </a:prstGeom>
          <a:noFill/>
        </p:spPr>
        <p:txBody>
          <a:bodyPr wrap="none" rtlCol="0">
            <a:spAutoFit/>
          </a:bodyPr>
          <a:lstStyle/>
          <a:p>
            <a:r>
              <a:rPr lang="es-AR" dirty="0"/>
              <a:t>sulfatos&gt;0,68</a:t>
            </a:r>
          </a:p>
        </p:txBody>
      </p:sp>
      <p:cxnSp>
        <p:nvCxnSpPr>
          <p:cNvPr id="10" name="Straight Arrow Connector 9">
            <a:extLst>
              <a:ext uri="{FF2B5EF4-FFF2-40B4-BE49-F238E27FC236}">
                <a16:creationId xmlns:a16="http://schemas.microsoft.com/office/drawing/2014/main" id="{F523F5D9-CDF7-4530-A1C9-A7B599261807}"/>
              </a:ext>
            </a:extLst>
          </p:cNvPr>
          <p:cNvCxnSpPr/>
          <p:nvPr/>
        </p:nvCxnSpPr>
        <p:spPr>
          <a:xfrm>
            <a:off x="6812924" y="2266682"/>
            <a:ext cx="1313645" cy="6697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8298BAE-78D4-4B00-AAB5-CB361061E351}"/>
              </a:ext>
            </a:extLst>
          </p:cNvPr>
          <p:cNvCxnSpPr>
            <a:cxnSpLocks/>
          </p:cNvCxnSpPr>
          <p:nvPr/>
        </p:nvCxnSpPr>
        <p:spPr>
          <a:xfrm>
            <a:off x="8931105" y="3468282"/>
            <a:ext cx="560625" cy="5984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A80A627-5234-4472-933B-A56FAED318BD}"/>
              </a:ext>
            </a:extLst>
          </p:cNvPr>
          <p:cNvCxnSpPr>
            <a:cxnSpLocks/>
          </p:cNvCxnSpPr>
          <p:nvPr/>
        </p:nvCxnSpPr>
        <p:spPr>
          <a:xfrm flipH="1">
            <a:off x="9367770" y="4676982"/>
            <a:ext cx="265627" cy="5825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25606C3-6892-45F8-BA24-FFFD270E1B5E}"/>
              </a:ext>
            </a:extLst>
          </p:cNvPr>
          <p:cNvSpPr txBox="1"/>
          <p:nvPr/>
        </p:nvSpPr>
        <p:spPr>
          <a:xfrm>
            <a:off x="8999490" y="3618467"/>
            <a:ext cx="1750800" cy="369332"/>
          </a:xfrm>
          <a:prstGeom prst="rect">
            <a:avLst/>
          </a:prstGeom>
          <a:noFill/>
        </p:spPr>
        <p:txBody>
          <a:bodyPr wrap="none" rtlCol="0">
            <a:spAutoFit/>
          </a:bodyPr>
          <a:lstStyle/>
          <a:p>
            <a:r>
              <a:rPr lang="es-AR" dirty="0"/>
              <a:t>SO2 libre&lt;18,5</a:t>
            </a:r>
          </a:p>
        </p:txBody>
      </p:sp>
      <p:sp>
        <p:nvSpPr>
          <p:cNvPr id="16" name="Rectangle 15">
            <a:extLst>
              <a:ext uri="{FF2B5EF4-FFF2-40B4-BE49-F238E27FC236}">
                <a16:creationId xmlns:a16="http://schemas.microsoft.com/office/drawing/2014/main" id="{B187E2C5-941B-41D4-9648-BAEEE9CA5CC8}"/>
              </a:ext>
            </a:extLst>
          </p:cNvPr>
          <p:cNvSpPr/>
          <p:nvPr/>
        </p:nvSpPr>
        <p:spPr>
          <a:xfrm>
            <a:off x="8718997" y="5259539"/>
            <a:ext cx="1004552" cy="497317"/>
          </a:xfrm>
          <a:prstGeom prst="rect">
            <a:avLst/>
          </a:prstGeom>
          <a:noFill/>
          <a:ln w="38100">
            <a:solidFill>
              <a:schemeClr val="accent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2438230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4" name="Group 13">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5"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6"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 name="Group 27">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9"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0"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2" name="Rectangle 41">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8" name="Picture 7" descr="Botellas de vino, copas y uvas dispuestas">
            <a:extLst>
              <a:ext uri="{FF2B5EF4-FFF2-40B4-BE49-F238E27FC236}">
                <a16:creationId xmlns:a16="http://schemas.microsoft.com/office/drawing/2014/main" id="{3B7A8012-54A6-59F8-02BC-5D90B1402A31}"/>
              </a:ext>
            </a:extLst>
          </p:cNvPr>
          <p:cNvPicPr>
            <a:picLocks noChangeAspect="1"/>
          </p:cNvPicPr>
          <p:nvPr/>
        </p:nvPicPr>
        <p:blipFill rotWithShape="1">
          <a:blip r:embed="rId2"/>
          <a:srcRect l="3348" r="70172" b="-2"/>
          <a:stretch/>
        </p:blipFill>
        <p:spPr>
          <a:xfrm>
            <a:off x="20" y="1730"/>
            <a:ext cx="2720524" cy="6858000"/>
          </a:xfrm>
          <a:prstGeom prst="rect">
            <a:avLst/>
          </a:prstGeom>
        </p:spPr>
      </p:pic>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3676510" y="1666632"/>
            <a:ext cx="7850082"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dirty="0"/>
              <a:t>Los </a:t>
            </a:r>
            <a:r>
              <a:rPr lang="en-US" sz="2400" b="1" dirty="0" err="1">
                <a:solidFill>
                  <a:schemeClr val="accent1">
                    <a:lumMod val="75000"/>
                  </a:schemeClr>
                </a:solidFill>
              </a:rPr>
              <a:t>mejores</a:t>
            </a:r>
            <a:r>
              <a:rPr lang="en-US" sz="2400" b="1" dirty="0">
                <a:solidFill>
                  <a:schemeClr val="accent1">
                    <a:lumMod val="75000"/>
                  </a:schemeClr>
                </a:solidFill>
              </a:rPr>
              <a:t> vinos </a:t>
            </a:r>
            <a:r>
              <a:rPr lang="en-US" sz="2400" dirty="0"/>
              <a:t>se </a:t>
            </a:r>
            <a:r>
              <a:rPr lang="en-US" sz="2400" dirty="0" err="1"/>
              <a:t>caracterizan</a:t>
            </a:r>
            <a:r>
              <a:rPr lang="en-US" sz="2400" dirty="0"/>
              <a:t> por:</a:t>
            </a:r>
          </a:p>
          <a:p>
            <a:pPr lvl="1">
              <a:buFont typeface="Wingdings" panose="05000000000000000000" pitchFamily="2" charset="2"/>
              <a:buChar char="§"/>
            </a:pPr>
            <a:r>
              <a:rPr lang="en-US" sz="2000" dirty="0"/>
              <a:t>un </a:t>
            </a:r>
            <a:r>
              <a:rPr lang="en-US" sz="2000" dirty="0" err="1"/>
              <a:t>contenido</a:t>
            </a:r>
            <a:r>
              <a:rPr lang="en-US" sz="2000" dirty="0"/>
              <a:t> de </a:t>
            </a:r>
            <a:r>
              <a:rPr lang="en-US" sz="2000" b="1" dirty="0">
                <a:solidFill>
                  <a:schemeClr val="accent1">
                    <a:lumMod val="75000"/>
                  </a:schemeClr>
                </a:solidFill>
              </a:rPr>
              <a:t>alcohol mayor a 11,5%</a:t>
            </a:r>
          </a:p>
          <a:p>
            <a:pPr lvl="1">
              <a:buFont typeface="Wingdings" panose="05000000000000000000" pitchFamily="2" charset="2"/>
              <a:buChar char="§"/>
            </a:pPr>
            <a:r>
              <a:rPr lang="en-US" sz="2000" dirty="0"/>
              <a:t>Un </a:t>
            </a:r>
            <a:r>
              <a:rPr lang="en-US" sz="2000" dirty="0" err="1"/>
              <a:t>contenido</a:t>
            </a:r>
            <a:r>
              <a:rPr lang="en-US" sz="2000" dirty="0"/>
              <a:t> de </a:t>
            </a:r>
            <a:r>
              <a:rPr lang="en-US" sz="2000" b="1" dirty="0" err="1">
                <a:solidFill>
                  <a:schemeClr val="accent1">
                    <a:lumMod val="75000"/>
                  </a:schemeClr>
                </a:solidFill>
              </a:rPr>
              <a:t>sulfatos</a:t>
            </a:r>
            <a:r>
              <a:rPr lang="en-US" sz="2000" b="1" dirty="0">
                <a:solidFill>
                  <a:schemeClr val="accent1">
                    <a:lumMod val="75000"/>
                  </a:schemeClr>
                </a:solidFill>
              </a:rPr>
              <a:t> mayor a 0,68</a:t>
            </a:r>
          </a:p>
          <a:p>
            <a:pPr lvl="1">
              <a:buFont typeface="Wingdings" panose="05000000000000000000" pitchFamily="2" charset="2"/>
              <a:buChar char="§"/>
            </a:pPr>
            <a:r>
              <a:rPr lang="en-US" sz="2000" dirty="0"/>
              <a:t>Un </a:t>
            </a:r>
            <a:r>
              <a:rPr lang="en-US" sz="2000" dirty="0" err="1"/>
              <a:t>contenido</a:t>
            </a:r>
            <a:r>
              <a:rPr lang="en-US" sz="2000" dirty="0"/>
              <a:t> de </a:t>
            </a:r>
            <a:r>
              <a:rPr lang="en-US" sz="2000" b="1" i="0" dirty="0">
                <a:solidFill>
                  <a:schemeClr val="accent1">
                    <a:lumMod val="75000"/>
                  </a:schemeClr>
                </a:solidFill>
                <a:effectLst/>
                <a:latin typeface="inherit"/>
              </a:rPr>
              <a:t>SO2 libre </a:t>
            </a:r>
            <a:r>
              <a:rPr lang="en-US" sz="2000" b="1" dirty="0" err="1">
                <a:solidFill>
                  <a:schemeClr val="accent1">
                    <a:lumMod val="75000"/>
                  </a:schemeClr>
                </a:solidFill>
              </a:rPr>
              <a:t>menor</a:t>
            </a:r>
            <a:r>
              <a:rPr lang="en-US" sz="2000" b="1" dirty="0">
                <a:solidFill>
                  <a:schemeClr val="accent1">
                    <a:lumMod val="75000"/>
                  </a:schemeClr>
                </a:solidFill>
              </a:rPr>
              <a:t> a 18,5</a:t>
            </a:r>
          </a:p>
          <a:p>
            <a:pPr>
              <a:buFont typeface="Wingdings" panose="05000000000000000000" pitchFamily="2" charset="2"/>
              <a:buChar char="§"/>
            </a:pPr>
            <a:endParaRPr lang="en-US" sz="2200" b="1" dirty="0">
              <a:solidFill>
                <a:schemeClr val="accent1">
                  <a:lumMod val="75000"/>
                </a:schemeClr>
              </a:solidFill>
            </a:endParaRPr>
          </a:p>
          <a:p>
            <a:r>
              <a:rPr lang="en-US" dirty="0"/>
              <a:t>Si </a:t>
            </a:r>
            <a:r>
              <a:rPr lang="en-US" dirty="0" err="1"/>
              <a:t>enviamos</a:t>
            </a:r>
            <a:r>
              <a:rPr lang="en-US" dirty="0"/>
              <a:t> </a:t>
            </a:r>
            <a:r>
              <a:rPr lang="en-US" b="1" dirty="0">
                <a:solidFill>
                  <a:schemeClr val="accent1">
                    <a:lumMod val="75000"/>
                  </a:schemeClr>
                </a:solidFill>
              </a:rPr>
              <a:t>un vino al azar</a:t>
            </a:r>
            <a:r>
              <a:rPr lang="en-US" dirty="0">
                <a:solidFill>
                  <a:schemeClr val="accent1">
                    <a:lumMod val="75000"/>
                  </a:schemeClr>
                </a:solidFill>
              </a:rPr>
              <a:t> </a:t>
            </a:r>
            <a:r>
              <a:rPr lang="en-US" dirty="0"/>
              <a:t>a </a:t>
            </a:r>
            <a:r>
              <a:rPr lang="en-US" dirty="0" err="1"/>
              <a:t>calificar</a:t>
            </a:r>
            <a:r>
              <a:rPr lang="en-US" dirty="0"/>
              <a:t>, la </a:t>
            </a:r>
            <a:r>
              <a:rPr lang="en-US" dirty="0" err="1"/>
              <a:t>probabilidad</a:t>
            </a:r>
            <a:r>
              <a:rPr lang="en-US" dirty="0"/>
              <a:t> de </a:t>
            </a:r>
            <a:r>
              <a:rPr lang="en-US" dirty="0" err="1"/>
              <a:t>hallar</a:t>
            </a:r>
            <a:r>
              <a:rPr lang="en-US" dirty="0"/>
              <a:t> un vino </a:t>
            </a:r>
            <a:r>
              <a:rPr lang="en-US" dirty="0" err="1"/>
              <a:t>considerado</a:t>
            </a:r>
            <a:r>
              <a:rPr lang="en-US" dirty="0"/>
              <a:t> </a:t>
            </a:r>
            <a:r>
              <a:rPr lang="en-US" b="1" dirty="0" err="1"/>
              <a:t>bueno</a:t>
            </a:r>
            <a:r>
              <a:rPr lang="en-US" dirty="0"/>
              <a:t> es del </a:t>
            </a:r>
            <a:r>
              <a:rPr lang="en-US" b="1" dirty="0">
                <a:solidFill>
                  <a:schemeClr val="accent1">
                    <a:lumMod val="75000"/>
                  </a:schemeClr>
                </a:solidFill>
              </a:rPr>
              <a:t>14%</a:t>
            </a:r>
            <a:endParaRPr lang="en-US" sz="2400" b="1" dirty="0">
              <a:solidFill>
                <a:schemeClr val="accent1">
                  <a:lumMod val="75000"/>
                </a:schemeClr>
              </a:solidFill>
            </a:endParaRPr>
          </a:p>
          <a:p>
            <a:r>
              <a:rPr lang="en-US" dirty="0"/>
              <a:t>Si </a:t>
            </a:r>
            <a:r>
              <a:rPr lang="en-US" dirty="0" err="1"/>
              <a:t>enviamos</a:t>
            </a:r>
            <a:r>
              <a:rPr lang="en-US" dirty="0"/>
              <a:t> </a:t>
            </a:r>
            <a:r>
              <a:rPr lang="en-US" b="1" dirty="0">
                <a:solidFill>
                  <a:schemeClr val="accent1">
                    <a:lumMod val="75000"/>
                  </a:schemeClr>
                </a:solidFill>
              </a:rPr>
              <a:t>un vino </a:t>
            </a:r>
            <a:r>
              <a:rPr lang="en-US" b="1" dirty="0" err="1">
                <a:solidFill>
                  <a:schemeClr val="accent1">
                    <a:lumMod val="75000"/>
                  </a:schemeClr>
                </a:solidFill>
              </a:rPr>
              <a:t>candidato</a:t>
            </a:r>
            <a:r>
              <a:rPr lang="en-US" b="1" dirty="0">
                <a:solidFill>
                  <a:schemeClr val="accent1">
                    <a:lumMod val="75000"/>
                  </a:schemeClr>
                </a:solidFill>
              </a:rPr>
              <a:t> </a:t>
            </a:r>
            <a:r>
              <a:rPr lang="en-US" dirty="0"/>
              <a:t>a </a:t>
            </a:r>
            <a:r>
              <a:rPr lang="en-US" dirty="0" err="1"/>
              <a:t>calificar</a:t>
            </a:r>
            <a:r>
              <a:rPr lang="en-US" dirty="0"/>
              <a:t>, la </a:t>
            </a:r>
            <a:r>
              <a:rPr lang="en-US" dirty="0" err="1"/>
              <a:t>probabilidad</a:t>
            </a:r>
            <a:r>
              <a:rPr lang="en-US" dirty="0"/>
              <a:t> de </a:t>
            </a:r>
            <a:r>
              <a:rPr lang="en-US" dirty="0" err="1"/>
              <a:t>hallar</a:t>
            </a:r>
            <a:r>
              <a:rPr lang="en-US" dirty="0"/>
              <a:t> un vino </a:t>
            </a:r>
            <a:r>
              <a:rPr lang="en-US" dirty="0" err="1"/>
              <a:t>considerado</a:t>
            </a:r>
            <a:r>
              <a:rPr lang="en-US" dirty="0"/>
              <a:t> </a:t>
            </a:r>
            <a:r>
              <a:rPr lang="en-US" b="1" dirty="0" err="1"/>
              <a:t>bueno</a:t>
            </a:r>
            <a:r>
              <a:rPr lang="en-US" dirty="0"/>
              <a:t> es del </a:t>
            </a:r>
            <a:r>
              <a:rPr lang="en-US" b="1" dirty="0">
                <a:solidFill>
                  <a:schemeClr val="accent1">
                    <a:lumMod val="75000"/>
                  </a:schemeClr>
                </a:solidFill>
              </a:rPr>
              <a:t>54%</a:t>
            </a:r>
            <a:endParaRPr lang="en-US" sz="1600" dirty="0">
              <a:solidFill>
                <a:schemeClr val="accent1">
                  <a:lumMod val="75000"/>
                </a:schemeClr>
              </a:solidFill>
            </a:endParaRP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endParaRPr lang="en-US" dirty="0"/>
          </a:p>
        </p:txBody>
      </p:sp>
    </p:spTree>
    <p:extLst>
      <p:ext uri="{BB962C8B-B14F-4D97-AF65-F5344CB8AC3E}">
        <p14:creationId xmlns:p14="http://schemas.microsoft.com/office/powerpoint/2010/main" val="3218358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320-3821-4B68-865E-56E42F93CB07}"/>
              </a:ext>
            </a:extLst>
          </p:cNvPr>
          <p:cNvSpPr>
            <a:spLocks noGrp="1"/>
          </p:cNvSpPr>
          <p:nvPr>
            <p:ph type="title"/>
          </p:nvPr>
        </p:nvSpPr>
        <p:spPr/>
        <p:txBody>
          <a:bodyPr/>
          <a:lstStyle/>
          <a:p>
            <a:r>
              <a:rPr lang="es-AR" dirty="0"/>
              <a:t>Predictor – </a:t>
            </a:r>
            <a:r>
              <a:rPr lang="es-AR" dirty="0" err="1"/>
              <a:t>Random</a:t>
            </a:r>
            <a:r>
              <a:rPr lang="es-AR" dirty="0"/>
              <a:t> Forest</a:t>
            </a:r>
          </a:p>
        </p:txBody>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1498865"/>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Abandonando la necesidad de reconocer los funcionamientos internos del predictor en forma clara en base a las características del vino, es posible construir un mejor predictor de vinos buenos utilizando algoritmos de mayor complejidad.</a:t>
            </a:r>
          </a:p>
          <a:p>
            <a:pPr algn="just"/>
            <a:r>
              <a:rPr lang="es-AR" dirty="0"/>
              <a:t>Estos algoritmos podrán utilizarse para detectar mejores candidatos para pasar a categorización a partir de los 11 ensayos fisicoquímicos utilizados, siendo la categorización de los vinos un proceso costoso y con demora</a:t>
            </a:r>
          </a:p>
          <a:p>
            <a:pPr algn="just"/>
            <a:r>
              <a:rPr lang="es-AR" dirty="0"/>
              <a:t>Esta calificación funcionará como target para la producción, esto no implica que un vino potencialmente bueno será detectado sino que el vino que sea detectado, será bueno</a:t>
            </a:r>
          </a:p>
          <a:p>
            <a:pPr algn="just"/>
            <a:r>
              <a:rPr lang="es-AR" dirty="0"/>
              <a:t>Se elabora un modelo de decisión más complejo utilizando la técnica de </a:t>
            </a:r>
            <a:r>
              <a:rPr lang="es-AR" dirty="0" err="1"/>
              <a:t>Random</a:t>
            </a:r>
            <a:r>
              <a:rPr lang="es-AR" dirty="0"/>
              <a:t> Forest</a:t>
            </a:r>
          </a:p>
          <a:p>
            <a:pPr algn="just"/>
            <a:endParaRPr lang="es-AR" dirty="0"/>
          </a:p>
          <a:p>
            <a:pPr marL="0" indent="0" algn="just">
              <a:buNone/>
            </a:pPr>
            <a:endParaRPr lang="es-AR" dirty="0"/>
          </a:p>
        </p:txBody>
      </p:sp>
    </p:spTree>
    <p:extLst>
      <p:ext uri="{BB962C8B-B14F-4D97-AF65-F5344CB8AC3E}">
        <p14:creationId xmlns:p14="http://schemas.microsoft.com/office/powerpoint/2010/main" val="2703707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320-3821-4B68-865E-56E42F93CB07}"/>
              </a:ext>
            </a:extLst>
          </p:cNvPr>
          <p:cNvSpPr>
            <a:spLocks noGrp="1"/>
          </p:cNvSpPr>
          <p:nvPr>
            <p:ph type="title"/>
          </p:nvPr>
        </p:nvSpPr>
        <p:spPr/>
        <p:txBody>
          <a:bodyPr/>
          <a:lstStyle/>
          <a:p>
            <a:r>
              <a:rPr lang="es-AR" dirty="0"/>
              <a:t>Predictor </a:t>
            </a:r>
            <a:r>
              <a:rPr lang="es-AR" dirty="0" err="1"/>
              <a:t>Random</a:t>
            </a:r>
            <a:r>
              <a:rPr lang="es-AR" dirty="0"/>
              <a:t> Forest</a:t>
            </a:r>
          </a:p>
        </p:txBody>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1498865"/>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endParaRPr lang="es-AR" dirty="0"/>
          </a:p>
        </p:txBody>
      </p:sp>
      <p:pic>
        <p:nvPicPr>
          <p:cNvPr id="4" name="Picture 3">
            <a:extLst>
              <a:ext uri="{FF2B5EF4-FFF2-40B4-BE49-F238E27FC236}">
                <a16:creationId xmlns:a16="http://schemas.microsoft.com/office/drawing/2014/main" id="{635B6C64-611F-49AE-A432-241DF9EC9422}"/>
              </a:ext>
            </a:extLst>
          </p:cNvPr>
          <p:cNvPicPr>
            <a:picLocks noChangeAspect="1"/>
          </p:cNvPicPr>
          <p:nvPr/>
        </p:nvPicPr>
        <p:blipFill>
          <a:blip r:embed="rId2"/>
          <a:stretch>
            <a:fillRect/>
          </a:stretch>
        </p:blipFill>
        <p:spPr>
          <a:xfrm>
            <a:off x="2168810" y="1149144"/>
            <a:ext cx="7948314" cy="4606778"/>
          </a:xfrm>
          <a:prstGeom prst="rect">
            <a:avLst/>
          </a:prstGeom>
        </p:spPr>
      </p:pic>
    </p:spTree>
    <p:extLst>
      <p:ext uri="{BB962C8B-B14F-4D97-AF65-F5344CB8AC3E}">
        <p14:creationId xmlns:p14="http://schemas.microsoft.com/office/powerpoint/2010/main" val="1210018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320-3821-4B68-865E-56E42F93CB07}"/>
              </a:ext>
            </a:extLst>
          </p:cNvPr>
          <p:cNvSpPr>
            <a:spLocks noGrp="1"/>
          </p:cNvSpPr>
          <p:nvPr>
            <p:ph type="title"/>
          </p:nvPr>
        </p:nvSpPr>
        <p:spPr/>
        <p:txBody>
          <a:bodyPr/>
          <a:lstStyle/>
          <a:p>
            <a:r>
              <a:rPr lang="es-AR" dirty="0"/>
              <a:t>Predictor - KNN</a:t>
            </a:r>
          </a:p>
        </p:txBody>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1498865"/>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Siendo la clasificación de los vinos un proceso subjetivo complejo, no es sencillo establecer reglas en base a sus características.</a:t>
            </a:r>
          </a:p>
          <a:p>
            <a:pPr algn="just"/>
            <a:r>
              <a:rPr lang="es-AR" dirty="0"/>
              <a:t>Si es razonable pensar que si la experiencia subjetiva de un vino es buena, la experiencia basada en los sentidos de un vino similar también lo será.</a:t>
            </a:r>
          </a:p>
          <a:p>
            <a:pPr algn="just"/>
            <a:r>
              <a:rPr lang="es-AR" dirty="0"/>
              <a:t>Basado en esto abandonaremos el enfoque de un predictor en base a reglas en función de uno basado en la </a:t>
            </a:r>
            <a:r>
              <a:rPr lang="es-AR" dirty="0" err="1"/>
              <a:t>similaridad</a:t>
            </a:r>
            <a:r>
              <a:rPr lang="es-AR" dirty="0"/>
              <a:t> de muestras.</a:t>
            </a:r>
          </a:p>
          <a:p>
            <a:pPr algn="just"/>
            <a:endParaRPr lang="es-AR" dirty="0"/>
          </a:p>
          <a:p>
            <a:pPr marL="0" indent="0" algn="just">
              <a:buNone/>
            </a:pPr>
            <a:endParaRPr lang="es-AR" dirty="0"/>
          </a:p>
        </p:txBody>
      </p:sp>
    </p:spTree>
    <p:extLst>
      <p:ext uri="{BB962C8B-B14F-4D97-AF65-F5344CB8AC3E}">
        <p14:creationId xmlns:p14="http://schemas.microsoft.com/office/powerpoint/2010/main" val="993486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320-3821-4B68-865E-56E42F93CB07}"/>
              </a:ext>
            </a:extLst>
          </p:cNvPr>
          <p:cNvSpPr>
            <a:spLocks noGrp="1"/>
          </p:cNvSpPr>
          <p:nvPr>
            <p:ph type="title"/>
          </p:nvPr>
        </p:nvSpPr>
        <p:spPr/>
        <p:txBody>
          <a:bodyPr/>
          <a:lstStyle/>
          <a:p>
            <a:r>
              <a:rPr lang="es-AR" dirty="0"/>
              <a:t>Predictor - KNN</a:t>
            </a:r>
          </a:p>
        </p:txBody>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1498865"/>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endParaRPr lang="es-AR" dirty="0"/>
          </a:p>
        </p:txBody>
      </p:sp>
      <p:pic>
        <p:nvPicPr>
          <p:cNvPr id="5" name="Picture 4">
            <a:extLst>
              <a:ext uri="{FF2B5EF4-FFF2-40B4-BE49-F238E27FC236}">
                <a16:creationId xmlns:a16="http://schemas.microsoft.com/office/drawing/2014/main" id="{C458015C-55A3-4B92-8F26-DF6DE91F5B48}"/>
              </a:ext>
            </a:extLst>
          </p:cNvPr>
          <p:cNvPicPr>
            <a:picLocks noChangeAspect="1"/>
          </p:cNvPicPr>
          <p:nvPr/>
        </p:nvPicPr>
        <p:blipFill>
          <a:blip r:embed="rId2"/>
          <a:stretch>
            <a:fillRect/>
          </a:stretch>
        </p:blipFill>
        <p:spPr>
          <a:xfrm>
            <a:off x="2412352" y="1264555"/>
            <a:ext cx="9269119" cy="5163271"/>
          </a:xfrm>
          <a:prstGeom prst="rect">
            <a:avLst/>
          </a:prstGeom>
        </p:spPr>
      </p:pic>
    </p:spTree>
    <p:extLst>
      <p:ext uri="{BB962C8B-B14F-4D97-AF65-F5344CB8AC3E}">
        <p14:creationId xmlns:p14="http://schemas.microsoft.com/office/powerpoint/2010/main" val="817057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320-3821-4B68-865E-56E42F93CB07}"/>
              </a:ext>
            </a:extLst>
          </p:cNvPr>
          <p:cNvSpPr>
            <a:spLocks noGrp="1"/>
          </p:cNvSpPr>
          <p:nvPr>
            <p:ph type="title"/>
          </p:nvPr>
        </p:nvSpPr>
        <p:spPr/>
        <p:txBody>
          <a:bodyPr/>
          <a:lstStyle/>
          <a:p>
            <a:r>
              <a:rPr lang="es-AR" dirty="0"/>
              <a:t>Predictor - KNN</a:t>
            </a:r>
          </a:p>
        </p:txBody>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1498865"/>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Se cuenta con un predictor con una precisión sobre la muestra de ensayo es de un 95% y la exactitud de un 90%</a:t>
            </a:r>
          </a:p>
          <a:p>
            <a:pPr algn="just"/>
            <a:r>
              <a:rPr lang="es-AR" dirty="0"/>
              <a:t>Pueden relevarse aquellos conjuntos de características que darán por resultado un buen vino</a:t>
            </a:r>
          </a:p>
          <a:p>
            <a:pPr marL="0" indent="0" algn="just">
              <a:buNone/>
            </a:pPr>
            <a:endParaRPr lang="es-AR" dirty="0"/>
          </a:p>
        </p:txBody>
      </p:sp>
      <p:pic>
        <p:nvPicPr>
          <p:cNvPr id="4" name="Picture 3">
            <a:extLst>
              <a:ext uri="{FF2B5EF4-FFF2-40B4-BE49-F238E27FC236}">
                <a16:creationId xmlns:a16="http://schemas.microsoft.com/office/drawing/2014/main" id="{17BC5AA8-EDCC-4A08-A8EB-FBE74EAD774A}"/>
              </a:ext>
            </a:extLst>
          </p:cNvPr>
          <p:cNvPicPr>
            <a:picLocks noChangeAspect="1"/>
          </p:cNvPicPr>
          <p:nvPr/>
        </p:nvPicPr>
        <p:blipFill>
          <a:blip r:embed="rId2"/>
          <a:stretch>
            <a:fillRect/>
          </a:stretch>
        </p:blipFill>
        <p:spPr>
          <a:xfrm>
            <a:off x="2589212" y="4009870"/>
            <a:ext cx="3591426" cy="2305372"/>
          </a:xfrm>
          <a:prstGeom prst="rect">
            <a:avLst/>
          </a:prstGeom>
        </p:spPr>
      </p:pic>
      <p:pic>
        <p:nvPicPr>
          <p:cNvPr id="7" name="Picture 6">
            <a:extLst>
              <a:ext uri="{FF2B5EF4-FFF2-40B4-BE49-F238E27FC236}">
                <a16:creationId xmlns:a16="http://schemas.microsoft.com/office/drawing/2014/main" id="{4769F080-871E-4616-8927-BF98C751D9A0}"/>
              </a:ext>
            </a:extLst>
          </p:cNvPr>
          <p:cNvPicPr>
            <a:picLocks noChangeAspect="1"/>
          </p:cNvPicPr>
          <p:nvPr/>
        </p:nvPicPr>
        <p:blipFill>
          <a:blip r:embed="rId3"/>
          <a:stretch>
            <a:fillRect/>
          </a:stretch>
        </p:blipFill>
        <p:spPr>
          <a:xfrm>
            <a:off x="6798830" y="3976693"/>
            <a:ext cx="3600450" cy="2371725"/>
          </a:xfrm>
          <a:prstGeom prst="rect">
            <a:avLst/>
          </a:prstGeom>
        </p:spPr>
      </p:pic>
      <p:sp>
        <p:nvSpPr>
          <p:cNvPr id="8" name="TextBox 7">
            <a:extLst>
              <a:ext uri="{FF2B5EF4-FFF2-40B4-BE49-F238E27FC236}">
                <a16:creationId xmlns:a16="http://schemas.microsoft.com/office/drawing/2014/main" id="{15B82B7C-081D-4312-9BA2-71349523793A}"/>
              </a:ext>
            </a:extLst>
          </p:cNvPr>
          <p:cNvSpPr txBox="1"/>
          <p:nvPr/>
        </p:nvSpPr>
        <p:spPr>
          <a:xfrm>
            <a:off x="4082473" y="3185502"/>
            <a:ext cx="4932761" cy="369332"/>
          </a:xfrm>
          <a:prstGeom prst="rect">
            <a:avLst/>
          </a:prstGeom>
          <a:noFill/>
        </p:spPr>
        <p:txBody>
          <a:bodyPr wrap="none" rtlCol="0">
            <a:spAutoFit/>
          </a:bodyPr>
          <a:lstStyle/>
          <a:p>
            <a:r>
              <a:rPr lang="es-AR" b="1" dirty="0"/>
              <a:t>Área de detección para alcohol y sulfatos</a:t>
            </a:r>
            <a:endParaRPr lang="en-US" b="1" dirty="0"/>
          </a:p>
        </p:txBody>
      </p:sp>
      <p:sp>
        <p:nvSpPr>
          <p:cNvPr id="9" name="TextBox 8">
            <a:extLst>
              <a:ext uri="{FF2B5EF4-FFF2-40B4-BE49-F238E27FC236}">
                <a16:creationId xmlns:a16="http://schemas.microsoft.com/office/drawing/2014/main" id="{BEAC5E71-736E-4983-BF11-CC14804F35D9}"/>
              </a:ext>
            </a:extLst>
          </p:cNvPr>
          <p:cNvSpPr txBox="1"/>
          <p:nvPr/>
        </p:nvSpPr>
        <p:spPr>
          <a:xfrm>
            <a:off x="2698557" y="3655111"/>
            <a:ext cx="3568606" cy="369332"/>
          </a:xfrm>
          <a:prstGeom prst="rect">
            <a:avLst/>
          </a:prstGeom>
          <a:noFill/>
        </p:spPr>
        <p:txBody>
          <a:bodyPr wrap="none" rtlCol="0">
            <a:spAutoFit/>
          </a:bodyPr>
          <a:lstStyle/>
          <a:p>
            <a:r>
              <a:rPr lang="es-AR" dirty="0"/>
              <a:t>Corte para reglas básicas 55%</a:t>
            </a:r>
            <a:endParaRPr lang="en-US" dirty="0"/>
          </a:p>
        </p:txBody>
      </p:sp>
      <p:sp>
        <p:nvSpPr>
          <p:cNvPr id="10" name="TextBox 9">
            <a:extLst>
              <a:ext uri="{FF2B5EF4-FFF2-40B4-BE49-F238E27FC236}">
                <a16:creationId xmlns:a16="http://schemas.microsoft.com/office/drawing/2014/main" id="{A2F86D79-D26A-46E7-B88F-4CD6F2503DCF}"/>
              </a:ext>
            </a:extLst>
          </p:cNvPr>
          <p:cNvSpPr txBox="1"/>
          <p:nvPr/>
        </p:nvSpPr>
        <p:spPr>
          <a:xfrm>
            <a:off x="6851440" y="3669207"/>
            <a:ext cx="3720890" cy="369332"/>
          </a:xfrm>
          <a:prstGeom prst="rect">
            <a:avLst/>
          </a:prstGeom>
          <a:noFill/>
        </p:spPr>
        <p:txBody>
          <a:bodyPr wrap="none" rtlCol="0">
            <a:spAutoFit/>
          </a:bodyPr>
          <a:lstStyle/>
          <a:p>
            <a:r>
              <a:rPr lang="es-AR" dirty="0"/>
              <a:t>Corte para puntos objetivo 95%</a:t>
            </a:r>
            <a:endParaRPr lang="en-US" dirty="0"/>
          </a:p>
        </p:txBody>
      </p:sp>
    </p:spTree>
    <p:extLst>
      <p:ext uri="{BB962C8B-B14F-4D97-AF65-F5344CB8AC3E}">
        <p14:creationId xmlns:p14="http://schemas.microsoft.com/office/powerpoint/2010/main" val="2786222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320-3821-4B68-865E-56E42F93CB07}"/>
              </a:ext>
            </a:extLst>
          </p:cNvPr>
          <p:cNvSpPr>
            <a:spLocks noGrp="1"/>
          </p:cNvSpPr>
          <p:nvPr>
            <p:ph type="title"/>
          </p:nvPr>
        </p:nvSpPr>
        <p:spPr/>
        <p:txBody>
          <a:bodyPr/>
          <a:lstStyle/>
          <a:p>
            <a:r>
              <a:rPr lang="es-AR" dirty="0"/>
              <a:t>Futuras Líneas</a:t>
            </a:r>
          </a:p>
        </p:txBody>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1498865"/>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Como ampliación al trabajo realizado, se puede realizar una detección y clasificación de distintos tipos de vinos dentro del </a:t>
            </a:r>
            <a:r>
              <a:rPr lang="es-AR" dirty="0" err="1"/>
              <a:t>dataset</a:t>
            </a:r>
            <a:r>
              <a:rPr lang="es-AR" dirty="0"/>
              <a:t> (por ejemplo, Cabernet, Malbec, Bonarda, Merlot, Etc.)</a:t>
            </a:r>
          </a:p>
          <a:p>
            <a:pPr algn="just"/>
            <a:r>
              <a:rPr lang="es-AR" dirty="0"/>
              <a:t>Se podría realizar esta detección empleando grafico de silueta.</a:t>
            </a:r>
          </a:p>
          <a:p>
            <a:pPr algn="just"/>
            <a:r>
              <a:rPr lang="es-AR" dirty="0"/>
              <a:t>Luego, dentro de esos tipos de vinos, se podría implementar un detector para vinos de buena calidad.</a:t>
            </a:r>
          </a:p>
          <a:p>
            <a:pPr algn="just"/>
            <a:endParaRPr lang="es-AR" dirty="0"/>
          </a:p>
          <a:p>
            <a:pPr marL="0" indent="0" algn="just">
              <a:buNone/>
            </a:pPr>
            <a:endParaRPr lang="es-AR" dirty="0"/>
          </a:p>
        </p:txBody>
      </p:sp>
    </p:spTree>
    <p:extLst>
      <p:ext uri="{BB962C8B-B14F-4D97-AF65-F5344CB8AC3E}">
        <p14:creationId xmlns:p14="http://schemas.microsoft.com/office/powerpoint/2010/main" val="3154093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320-3821-4B68-865E-56E42F93CB07}"/>
              </a:ext>
            </a:extLst>
          </p:cNvPr>
          <p:cNvSpPr>
            <a:spLocks noGrp="1"/>
          </p:cNvSpPr>
          <p:nvPr>
            <p:ph type="title"/>
          </p:nvPr>
        </p:nvSpPr>
        <p:spPr/>
        <p:txBody>
          <a:bodyPr/>
          <a:lstStyle/>
          <a:p>
            <a:r>
              <a:rPr lang="es-AR" dirty="0"/>
              <a:t>Conclusiones</a:t>
            </a:r>
          </a:p>
        </p:txBody>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1498865"/>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En este trabajo se evaluaron 3 algoritmos distintos (</a:t>
            </a:r>
            <a:r>
              <a:rPr lang="es-AR" dirty="0" err="1"/>
              <a:t>Random</a:t>
            </a:r>
            <a:r>
              <a:rPr lang="es-AR" dirty="0"/>
              <a:t> Forest, Árbol de decisión y KNN).</a:t>
            </a:r>
          </a:p>
          <a:p>
            <a:pPr algn="just"/>
            <a:r>
              <a:rPr lang="es-AR" dirty="0"/>
              <a:t>Concluimos que para nuestro </a:t>
            </a:r>
            <a:r>
              <a:rPr lang="es-AR" dirty="0" err="1"/>
              <a:t>dataset</a:t>
            </a:r>
            <a:r>
              <a:rPr lang="es-AR" dirty="0"/>
              <a:t> el algoritmo que mejor se ajusta es el KNN, ya que la clasificación de los vinos es un proceso subjetivo y no es sencillo establecer reglas en base a sus características pero es razonable pensar que si la experiencia subjetiva de un vino es buena, la experiencia basada en los sentidos de un vino similar también lo será. Siguiendo esa línea, el algoritmo KNN resulta bueno en este caso ya que realiza agrupamiento de datos de acuerdo a la clase mas común entre sus “vecinos”.</a:t>
            </a:r>
          </a:p>
          <a:p>
            <a:pPr algn="just"/>
            <a:r>
              <a:rPr lang="es-AR" dirty="0"/>
              <a:t>Consideramos que a lo largo de este trabajo hemos abarcado los contenidos vistos a lo largo del curso de Data </a:t>
            </a:r>
            <a:r>
              <a:rPr lang="es-AR" dirty="0" err="1"/>
              <a:t>Science</a:t>
            </a:r>
            <a:r>
              <a:rPr lang="es-AR" dirty="0"/>
              <a:t>. El trabajo resultó de gran utilidad para poder terminar de comprender y reforzar los temas vistos en clase.</a:t>
            </a:r>
          </a:p>
          <a:p>
            <a:pPr algn="just"/>
            <a:endParaRPr lang="es-AR" dirty="0"/>
          </a:p>
          <a:p>
            <a:pPr algn="just"/>
            <a:endParaRPr lang="es-AR" dirty="0"/>
          </a:p>
          <a:p>
            <a:pPr marL="0" indent="0" algn="just">
              <a:buNone/>
            </a:pPr>
            <a:endParaRPr lang="es-AR" dirty="0"/>
          </a:p>
        </p:txBody>
      </p:sp>
    </p:spTree>
    <p:extLst>
      <p:ext uri="{BB962C8B-B14F-4D97-AF65-F5344CB8AC3E}">
        <p14:creationId xmlns:p14="http://schemas.microsoft.com/office/powerpoint/2010/main" val="1530917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320-3821-4B68-865E-56E42F93CB07}"/>
              </a:ext>
            </a:extLst>
          </p:cNvPr>
          <p:cNvSpPr>
            <a:spLocks noGrp="1"/>
          </p:cNvSpPr>
          <p:nvPr>
            <p:ph type="title"/>
          </p:nvPr>
        </p:nvSpPr>
        <p:spPr/>
        <p:txBody>
          <a:bodyPr/>
          <a:lstStyle/>
          <a:p>
            <a:r>
              <a:rPr lang="es-AR" dirty="0"/>
              <a:t>Introducción</a:t>
            </a:r>
          </a:p>
        </p:txBody>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1676400"/>
            <a:ext cx="8915400" cy="43566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AR" dirty="0"/>
              <a:t>En este trabajo de fin de curso, proponemos un enfoque de análisis de datos para predecir la calidad en el sabor del vino humano a partir de 11 características fisicoquímicas. </a:t>
            </a:r>
          </a:p>
          <a:p>
            <a:r>
              <a:rPr lang="es-AR" dirty="0"/>
              <a:t>Se considera un gran conjunto de datos con muestras de </a:t>
            </a:r>
            <a:r>
              <a:rPr lang="es-AR" i="1" dirty="0"/>
              <a:t>vino rojo de Portugal </a:t>
            </a:r>
            <a:r>
              <a:rPr lang="es-AR" dirty="0"/>
              <a:t>y se realiza un análisis exploratorio de datos.</a:t>
            </a:r>
          </a:p>
          <a:p>
            <a:r>
              <a:rPr lang="es-AR" dirty="0"/>
              <a:t>Luego se realiza un análisis bivariado y multivariado de los datos para saber la relación entre las distintas variables y nuestro target (la calidad del vino).</a:t>
            </a:r>
          </a:p>
          <a:p>
            <a:r>
              <a:rPr lang="es-AR" dirty="0"/>
              <a:t>Por ultimo, se realizan tres modelos de predicción(KNN, árbol de decisión y </a:t>
            </a:r>
            <a:r>
              <a:rPr lang="es-AR" dirty="0" err="1"/>
              <a:t>random</a:t>
            </a:r>
            <a:r>
              <a:rPr lang="es-AR" dirty="0"/>
              <a:t> </a:t>
            </a:r>
            <a:r>
              <a:rPr lang="es-AR" dirty="0" err="1"/>
              <a:t>forest</a:t>
            </a:r>
            <a:r>
              <a:rPr lang="es-AR" dirty="0"/>
              <a:t>) para predecir la calidad del vino de acuerdo a determinadas características fisicoquímicas y evaluar cual de los tres modelos es mas útil para este caso.</a:t>
            </a:r>
          </a:p>
        </p:txBody>
      </p:sp>
    </p:spTree>
    <p:extLst>
      <p:ext uri="{BB962C8B-B14F-4D97-AF65-F5344CB8AC3E}">
        <p14:creationId xmlns:p14="http://schemas.microsoft.com/office/powerpoint/2010/main" val="703882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320-3821-4B68-865E-56E42F93CB07}"/>
              </a:ext>
            </a:extLst>
          </p:cNvPr>
          <p:cNvSpPr>
            <a:spLocks noGrp="1"/>
          </p:cNvSpPr>
          <p:nvPr>
            <p:ph type="title"/>
          </p:nvPr>
        </p:nvSpPr>
        <p:spPr/>
        <p:txBody>
          <a:bodyPr/>
          <a:lstStyle/>
          <a:p>
            <a:r>
              <a:rPr lang="es-AR" dirty="0"/>
              <a:t>Contexto</a:t>
            </a:r>
          </a:p>
        </p:txBody>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1498865"/>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Hoy en día el vino es disfrutado cada vez más por una amplia gama de consumidores.</a:t>
            </a:r>
          </a:p>
          <a:p>
            <a:pPr algn="just"/>
            <a:r>
              <a:rPr lang="es-AR" dirty="0"/>
              <a:t>Portugal es uno de los diez principales países exportadores de vino, con una cuota de mercado del 3,17 % en 2020.</a:t>
            </a:r>
          </a:p>
          <a:p>
            <a:pPr algn="just"/>
            <a:r>
              <a:rPr lang="es-AR" dirty="0"/>
              <a:t>Para respaldar su crecimiento, la industria del vino está invirtiendo en nuevas tecnologías tanto para la elaboración como para los procesos de venta.</a:t>
            </a:r>
          </a:p>
          <a:p>
            <a:pPr algn="just"/>
            <a:r>
              <a:rPr lang="es-AR" dirty="0"/>
              <a:t>La certificación del vino y la evaluación de la calidad son elementos clave en este contexto.</a:t>
            </a:r>
          </a:p>
          <a:p>
            <a:pPr algn="just"/>
            <a:r>
              <a:rPr lang="es-AR" dirty="0"/>
              <a:t>La evaluación de la calidad suele ser parte del proceso de certificación y se puede utilizar para mejorar la elaboración del vino (mediante la identificación de los factores más influyentes) y para estratificar vinos como marcas premium (útil para fijar precios).</a:t>
            </a:r>
          </a:p>
          <a:p>
            <a:pPr algn="just"/>
            <a:r>
              <a:rPr lang="es-AR" dirty="0"/>
              <a:t>La certificación del vino se evalúa generalmente mediante pruebas fisicoquímicas y sensoriales.</a:t>
            </a:r>
          </a:p>
        </p:txBody>
      </p:sp>
    </p:spTree>
    <p:extLst>
      <p:ext uri="{BB962C8B-B14F-4D97-AF65-F5344CB8AC3E}">
        <p14:creationId xmlns:p14="http://schemas.microsoft.com/office/powerpoint/2010/main" val="305084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42078" y="1250674"/>
            <a:ext cx="8915400" cy="43566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endParaRPr lang="es-AR" dirty="0"/>
          </a:p>
        </p:txBody>
      </p:sp>
      <p:sp>
        <p:nvSpPr>
          <p:cNvPr id="7" name="Content Placeholder 2">
            <a:extLst>
              <a:ext uri="{FF2B5EF4-FFF2-40B4-BE49-F238E27FC236}">
                <a16:creationId xmlns:a16="http://schemas.microsoft.com/office/drawing/2014/main" id="{FA8EDFA3-B973-473A-AF1C-BA5B15E2BABD}"/>
              </a:ext>
            </a:extLst>
          </p:cNvPr>
          <p:cNvSpPr txBox="1">
            <a:spLocks/>
          </p:cNvSpPr>
          <p:nvPr/>
        </p:nvSpPr>
        <p:spPr>
          <a:xfrm>
            <a:off x="2589212" y="754149"/>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Los avances en las tecnologías de la información han hecho posible recopilar, almacenar y procesar conjuntos de datos masivos, a menudo muy complejos.</a:t>
            </a:r>
          </a:p>
          <a:p>
            <a:pPr algn="just"/>
            <a:r>
              <a:rPr lang="es-AR" dirty="0"/>
              <a:t>Todos estos datos contienen información valiosa, como tendencias y patrones, que se pueden utilizar para mejorar la toma de decisiones y optimizar las posibilidades de éxito.</a:t>
            </a:r>
          </a:p>
        </p:txBody>
      </p:sp>
    </p:spTree>
    <p:extLst>
      <p:ext uri="{BB962C8B-B14F-4D97-AF65-F5344CB8AC3E}">
        <p14:creationId xmlns:p14="http://schemas.microsoft.com/office/powerpoint/2010/main" val="2539406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3320-3821-4B68-865E-56E42F93CB07}"/>
              </a:ext>
            </a:extLst>
          </p:cNvPr>
          <p:cNvSpPr>
            <a:spLocks noGrp="1"/>
          </p:cNvSpPr>
          <p:nvPr>
            <p:ph type="title"/>
          </p:nvPr>
        </p:nvSpPr>
        <p:spPr/>
        <p:txBody>
          <a:bodyPr/>
          <a:lstStyle/>
          <a:p>
            <a:r>
              <a:rPr lang="es-AR" dirty="0"/>
              <a:t>Motivación</a:t>
            </a:r>
          </a:p>
        </p:txBody>
      </p:sp>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1498865"/>
            <a:ext cx="8915400" cy="50339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s-AR" dirty="0"/>
              <a:t>La construcción del modelo de clasificación es valiosa no solo para las entidades de certificación, sino también para los productores de vino e incluso para los consumidores.</a:t>
            </a:r>
          </a:p>
          <a:p>
            <a:pPr algn="just"/>
            <a:r>
              <a:rPr lang="es-AR" dirty="0"/>
              <a:t>Se puede utilizar para apoyar las evaluaciones del vino del enólogo, mejorando potencialmente la calidad y la velocidad de sus decisiones.</a:t>
            </a:r>
          </a:p>
          <a:p>
            <a:pPr algn="just"/>
            <a:r>
              <a:rPr lang="es-AR" dirty="0"/>
              <a:t>Medir el impacto de las pruebas fisicoquímicas en la calidad final del vino es útil para mejorar el proceso de producción.</a:t>
            </a:r>
          </a:p>
          <a:p>
            <a:pPr marL="0" indent="0" algn="just">
              <a:buNone/>
            </a:pPr>
            <a:endParaRPr lang="es-AR" dirty="0"/>
          </a:p>
        </p:txBody>
      </p:sp>
    </p:spTree>
    <p:extLst>
      <p:ext uri="{BB962C8B-B14F-4D97-AF65-F5344CB8AC3E}">
        <p14:creationId xmlns:p14="http://schemas.microsoft.com/office/powerpoint/2010/main" val="3643850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AE8CC1-B45F-425B-A9AD-47F680BE317E}"/>
              </a:ext>
            </a:extLst>
          </p:cNvPr>
          <p:cNvSpPr>
            <a:spLocks noGrp="1"/>
          </p:cNvSpPr>
          <p:nvPr>
            <p:ph type="title"/>
          </p:nvPr>
        </p:nvSpPr>
        <p:spPr/>
        <p:txBody>
          <a:bodyPr/>
          <a:lstStyle/>
          <a:p>
            <a:r>
              <a:rPr lang="es-AR" dirty="0"/>
              <a:t>Análisis exploratorio de los datos</a:t>
            </a:r>
          </a:p>
        </p:txBody>
      </p:sp>
      <p:sp>
        <p:nvSpPr>
          <p:cNvPr id="5" name="Text Placeholder 4">
            <a:extLst>
              <a:ext uri="{FF2B5EF4-FFF2-40B4-BE49-F238E27FC236}">
                <a16:creationId xmlns:a16="http://schemas.microsoft.com/office/drawing/2014/main" id="{A1EC2763-E65D-49CB-AF29-19E58E969482}"/>
              </a:ext>
            </a:extLst>
          </p:cNvPr>
          <p:cNvSpPr>
            <a:spLocks noGrp="1"/>
          </p:cNvSpPr>
          <p:nvPr>
            <p:ph type="body" idx="1"/>
          </p:nvPr>
        </p:nvSpPr>
        <p:spPr/>
        <p:txBody>
          <a:bodyPr/>
          <a:lstStyle/>
          <a:p>
            <a:endParaRPr lang="es-AR"/>
          </a:p>
        </p:txBody>
      </p:sp>
    </p:spTree>
    <p:extLst>
      <p:ext uri="{BB962C8B-B14F-4D97-AF65-F5344CB8AC3E}">
        <p14:creationId xmlns:p14="http://schemas.microsoft.com/office/powerpoint/2010/main" val="2645784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BEC7A0C-C98B-5C7F-A416-7B4FC2AACD3E}"/>
              </a:ext>
            </a:extLst>
          </p:cNvPr>
          <p:cNvSpPr>
            <a:spLocks noGrp="1"/>
          </p:cNvSpPr>
          <p:nvPr>
            <p:ph type="title"/>
          </p:nvPr>
        </p:nvSpPr>
        <p:spPr/>
        <p:txBody>
          <a:bodyPr/>
          <a:lstStyle/>
          <a:p>
            <a:r>
              <a:rPr lang="es-AR" dirty="0"/>
              <a:t>Explicación de </a:t>
            </a:r>
            <a:r>
              <a:rPr lang="es-AR" dirty="0" err="1"/>
              <a:t>dataset</a:t>
            </a:r>
            <a:endParaRPr lang="es-AR" dirty="0"/>
          </a:p>
        </p:txBody>
      </p:sp>
      <p:sp>
        <p:nvSpPr>
          <p:cNvPr id="3" name="Content Placeholder 2">
            <a:extLst>
              <a:ext uri="{FF2B5EF4-FFF2-40B4-BE49-F238E27FC236}">
                <a16:creationId xmlns:a16="http://schemas.microsoft.com/office/drawing/2014/main" id="{27A2A864-E747-4A5C-A1E6-A8D043E4F56E}"/>
              </a:ext>
            </a:extLst>
          </p:cNvPr>
          <p:cNvSpPr>
            <a:spLocks noGrp="1"/>
          </p:cNvSpPr>
          <p:nvPr>
            <p:ph idx="4294967295"/>
          </p:nvPr>
        </p:nvSpPr>
        <p:spPr>
          <a:xfrm>
            <a:off x="2592924" y="1687812"/>
            <a:ext cx="8707773" cy="4352262"/>
          </a:xfrm>
        </p:spPr>
        <p:txBody>
          <a:bodyPr>
            <a:normAutofit fontScale="92500" lnSpcReduction="10000"/>
          </a:bodyPr>
          <a:lstStyle/>
          <a:p>
            <a:pPr marL="0" indent="0" algn="just" fontAlgn="base">
              <a:spcBef>
                <a:spcPts val="0"/>
              </a:spcBef>
            </a:pPr>
            <a:r>
              <a:rPr lang="en-US" sz="1200" b="1" dirty="0">
                <a:solidFill>
                  <a:schemeClr val="accent1">
                    <a:lumMod val="75000"/>
                  </a:schemeClr>
                </a:solidFill>
                <a:latin typeface="Arial" panose="020B0604020202020204" pitchFamily="34" charset="0"/>
                <a:cs typeface="Arial" panose="020B0604020202020204" pitchFamily="34" charset="0"/>
              </a:rPr>
              <a:t>Fixed acidity: </a:t>
            </a:r>
            <a:r>
              <a:rPr lang="en-US" sz="1200" dirty="0">
                <a:solidFill>
                  <a:srgbClr val="5F6368"/>
                </a:solidFill>
                <a:latin typeface="inherit"/>
              </a:rPr>
              <a:t>L</a:t>
            </a:r>
            <a:r>
              <a:rPr lang="es-AR" sz="1200" dirty="0">
                <a:solidFill>
                  <a:srgbClr val="5F6368"/>
                </a:solidFill>
                <a:latin typeface="inherit"/>
              </a:rPr>
              <a:t>a mayoría de los ácidos </a:t>
            </a:r>
            <a:r>
              <a:rPr lang="es-AR" sz="1200" b="0" i="0" dirty="0">
                <a:solidFill>
                  <a:srgbClr val="5F6368"/>
                </a:solidFill>
                <a:effectLst/>
                <a:latin typeface="inherit"/>
              </a:rPr>
              <a:t>no volátiles involucrados con el vino no volátiles (no se evaporan fácilmente).</a:t>
            </a:r>
          </a:p>
          <a:p>
            <a:pPr marL="0" indent="0" algn="just" fontAlgn="base">
              <a:spcBef>
                <a:spcPts val="0"/>
              </a:spcBef>
            </a:pPr>
            <a:endParaRPr lang="es-AR" sz="1200" dirty="0">
              <a:solidFill>
                <a:srgbClr val="5F6368"/>
              </a:solidFill>
              <a:latin typeface="inherit"/>
            </a:endParaRPr>
          </a:p>
          <a:p>
            <a:pPr marL="0" indent="0" algn="just" fontAlgn="base">
              <a:spcBef>
                <a:spcPts val="0"/>
              </a:spcBef>
            </a:pPr>
            <a:r>
              <a:rPr lang="en-US" sz="1200" b="1" dirty="0">
                <a:solidFill>
                  <a:schemeClr val="accent1">
                    <a:lumMod val="75000"/>
                  </a:schemeClr>
                </a:solidFill>
                <a:latin typeface="Arial" panose="020B0604020202020204" pitchFamily="34" charset="0"/>
                <a:cs typeface="Arial" panose="020B0604020202020204" pitchFamily="34" charset="0"/>
              </a:rPr>
              <a:t>Volatile acidity: </a:t>
            </a:r>
            <a:r>
              <a:rPr lang="es-AR" sz="1200" dirty="0">
                <a:solidFill>
                  <a:srgbClr val="5F6368"/>
                </a:solidFill>
                <a:latin typeface="inherit"/>
                <a:cs typeface="Arial" panose="020B0604020202020204" pitchFamily="34" charset="0"/>
              </a:rPr>
              <a:t>L</a:t>
            </a:r>
            <a:r>
              <a:rPr lang="es-AR" sz="1200" b="0" i="0" dirty="0">
                <a:solidFill>
                  <a:srgbClr val="5F6368"/>
                </a:solidFill>
                <a:effectLst/>
                <a:latin typeface="inherit"/>
              </a:rPr>
              <a:t>a cantidad de ácido acético en el vino, que en niveles demasiado altos puede provocar un sabor desagradable a vinagre.</a:t>
            </a:r>
          </a:p>
          <a:p>
            <a:pPr marL="0" indent="0" algn="just" fontAlgn="base">
              <a:spcBef>
                <a:spcPts val="0"/>
              </a:spcBef>
            </a:pPr>
            <a:endParaRPr lang="en-US" sz="1200" b="0" i="0" dirty="0">
              <a:solidFill>
                <a:srgbClr val="5F6368"/>
              </a:solidFill>
              <a:effectLst/>
              <a:latin typeface="inherit"/>
            </a:endParaRPr>
          </a:p>
          <a:p>
            <a:pPr marL="0" indent="0" algn="just" fontAlgn="base">
              <a:spcBef>
                <a:spcPts val="0"/>
              </a:spcBef>
            </a:pPr>
            <a:r>
              <a:rPr lang="en-US" sz="1200" b="1" dirty="0">
                <a:solidFill>
                  <a:schemeClr val="accent1">
                    <a:lumMod val="75000"/>
                  </a:schemeClr>
                </a:solidFill>
                <a:latin typeface="Arial" panose="020B0604020202020204" pitchFamily="34" charset="0"/>
                <a:cs typeface="Arial" panose="020B0604020202020204" pitchFamily="34" charset="0"/>
              </a:rPr>
              <a:t>Citric acidity: </a:t>
            </a:r>
            <a:r>
              <a:rPr lang="es-AR" sz="1200" dirty="0">
                <a:solidFill>
                  <a:srgbClr val="5F6368"/>
                </a:solidFill>
                <a:latin typeface="inherit"/>
                <a:cs typeface="Arial" panose="020B0604020202020204" pitchFamily="34" charset="0"/>
              </a:rPr>
              <a:t>E</a:t>
            </a:r>
            <a:r>
              <a:rPr lang="es-AR" sz="1200" b="0" i="0" dirty="0">
                <a:solidFill>
                  <a:srgbClr val="5F6368"/>
                </a:solidFill>
                <a:effectLst/>
                <a:latin typeface="inherit"/>
              </a:rPr>
              <a:t>ncontrado en pequeñas cantidades, el ácido cítrico puede agregar 'frescura' y sabor a los vinos.</a:t>
            </a:r>
          </a:p>
          <a:p>
            <a:pPr marL="0" indent="0" algn="just" fontAlgn="base">
              <a:spcBef>
                <a:spcPts val="0"/>
              </a:spcBef>
            </a:pPr>
            <a:endParaRPr lang="en-US" sz="1200" b="0" i="0" dirty="0">
              <a:solidFill>
                <a:srgbClr val="5F6368"/>
              </a:solidFill>
              <a:effectLst/>
              <a:latin typeface="inherit"/>
            </a:endParaRPr>
          </a:p>
          <a:p>
            <a:pPr marL="0" indent="0" algn="just" fontAlgn="base">
              <a:spcBef>
                <a:spcPts val="0"/>
              </a:spcBef>
            </a:pPr>
            <a:r>
              <a:rPr lang="en-US" sz="1200" b="1" dirty="0">
                <a:solidFill>
                  <a:schemeClr val="accent1">
                    <a:lumMod val="75000"/>
                  </a:schemeClr>
                </a:solidFill>
                <a:latin typeface="Arial" panose="020B0604020202020204" pitchFamily="34" charset="0"/>
                <a:cs typeface="Arial" panose="020B0604020202020204" pitchFamily="34" charset="0"/>
              </a:rPr>
              <a:t>Residual sugar: </a:t>
            </a:r>
            <a:r>
              <a:rPr lang="es-AR" sz="1200" dirty="0">
                <a:solidFill>
                  <a:srgbClr val="5F6368"/>
                </a:solidFill>
                <a:latin typeface="inherit"/>
                <a:cs typeface="Arial" panose="020B0604020202020204" pitchFamily="34" charset="0"/>
              </a:rPr>
              <a:t>L</a:t>
            </a:r>
            <a:r>
              <a:rPr lang="es-AR" sz="1200" b="0" i="0" dirty="0">
                <a:solidFill>
                  <a:srgbClr val="5F6368"/>
                </a:solidFill>
                <a:effectLst/>
                <a:latin typeface="inherit"/>
              </a:rPr>
              <a:t>a cantidad de azúcar que queda después de que se detiene la fermentación. Es raro encontrar vinos con menos de 1 gramo/litro. Los vinos con más de 45 gramos/litro se consideran dulces.</a:t>
            </a:r>
          </a:p>
          <a:p>
            <a:pPr marL="0" indent="0" algn="just" fontAlgn="base">
              <a:spcBef>
                <a:spcPts val="0"/>
              </a:spcBef>
            </a:pPr>
            <a:endParaRPr lang="en-US" sz="1200" b="0" i="0" dirty="0">
              <a:solidFill>
                <a:srgbClr val="5F6368"/>
              </a:solidFill>
              <a:effectLst/>
              <a:latin typeface="inherit"/>
            </a:endParaRPr>
          </a:p>
          <a:p>
            <a:pPr marL="0" indent="0" algn="just" fontAlgn="base">
              <a:spcBef>
                <a:spcPts val="0"/>
              </a:spcBef>
            </a:pPr>
            <a:r>
              <a:rPr lang="en-US" sz="1200" b="1" dirty="0">
                <a:solidFill>
                  <a:schemeClr val="accent1">
                    <a:lumMod val="75000"/>
                  </a:schemeClr>
                </a:solidFill>
                <a:latin typeface="Arial" panose="020B0604020202020204" pitchFamily="34" charset="0"/>
                <a:cs typeface="Arial" panose="020B0604020202020204" pitchFamily="34" charset="0"/>
              </a:rPr>
              <a:t>Chlorides: </a:t>
            </a:r>
            <a:r>
              <a:rPr lang="en-US" sz="1200" dirty="0">
                <a:solidFill>
                  <a:srgbClr val="5F6368"/>
                </a:solidFill>
                <a:latin typeface="inherit"/>
                <a:cs typeface="Arial" panose="020B0604020202020204" pitchFamily="34" charset="0"/>
              </a:rPr>
              <a:t>La </a:t>
            </a:r>
            <a:r>
              <a:rPr lang="en-US" sz="1200" dirty="0" err="1">
                <a:solidFill>
                  <a:srgbClr val="5F6368"/>
                </a:solidFill>
                <a:latin typeface="inherit"/>
                <a:cs typeface="Arial" panose="020B0604020202020204" pitchFamily="34" charset="0"/>
              </a:rPr>
              <a:t>cantidad</a:t>
            </a:r>
            <a:r>
              <a:rPr lang="en-US" sz="1200" dirty="0">
                <a:solidFill>
                  <a:srgbClr val="5F6368"/>
                </a:solidFill>
                <a:latin typeface="inherit"/>
                <a:cs typeface="Arial" panose="020B0604020202020204" pitchFamily="34" charset="0"/>
              </a:rPr>
              <a:t> de </a:t>
            </a:r>
            <a:r>
              <a:rPr lang="en-US" sz="1200" dirty="0" err="1">
                <a:solidFill>
                  <a:srgbClr val="5F6368"/>
                </a:solidFill>
                <a:latin typeface="inherit"/>
                <a:cs typeface="Arial" panose="020B0604020202020204" pitchFamily="34" charset="0"/>
              </a:rPr>
              <a:t>sal</a:t>
            </a:r>
            <a:r>
              <a:rPr lang="en-US" sz="1200" dirty="0">
                <a:solidFill>
                  <a:srgbClr val="5F6368"/>
                </a:solidFill>
                <a:latin typeface="inherit"/>
                <a:cs typeface="Arial" panose="020B0604020202020204" pitchFamily="34" charset="0"/>
              </a:rPr>
              <a:t> en </a:t>
            </a:r>
            <a:r>
              <a:rPr lang="en-US" sz="1200" dirty="0" err="1">
                <a:solidFill>
                  <a:srgbClr val="5F6368"/>
                </a:solidFill>
                <a:latin typeface="inherit"/>
                <a:cs typeface="Arial" panose="020B0604020202020204" pitchFamily="34" charset="0"/>
              </a:rPr>
              <a:t>el</a:t>
            </a:r>
            <a:r>
              <a:rPr lang="en-US" sz="1200" dirty="0">
                <a:solidFill>
                  <a:srgbClr val="5F6368"/>
                </a:solidFill>
                <a:latin typeface="inherit"/>
                <a:cs typeface="Arial" panose="020B0604020202020204" pitchFamily="34" charset="0"/>
              </a:rPr>
              <a:t> vino.</a:t>
            </a:r>
            <a:endParaRPr lang="en-US" sz="1200" b="0" i="0" dirty="0">
              <a:solidFill>
                <a:srgbClr val="5F6368"/>
              </a:solidFill>
              <a:effectLst/>
              <a:latin typeface="inherit"/>
            </a:endParaRPr>
          </a:p>
          <a:p>
            <a:pPr marL="0" indent="0" algn="just" fontAlgn="base">
              <a:spcBef>
                <a:spcPts val="0"/>
              </a:spcBef>
            </a:pPr>
            <a:endParaRPr lang="en-US" sz="1200" b="0" i="0" dirty="0">
              <a:solidFill>
                <a:srgbClr val="5F6368"/>
              </a:solidFill>
              <a:effectLst/>
              <a:latin typeface="inherit"/>
            </a:endParaRPr>
          </a:p>
          <a:p>
            <a:pPr marL="0" indent="0" algn="just" fontAlgn="base">
              <a:spcBef>
                <a:spcPts val="0"/>
              </a:spcBef>
            </a:pPr>
            <a:r>
              <a:rPr lang="en-US" sz="1200" b="1" dirty="0">
                <a:solidFill>
                  <a:schemeClr val="accent1">
                    <a:lumMod val="75000"/>
                  </a:schemeClr>
                </a:solidFill>
                <a:latin typeface="Arial" panose="020B0604020202020204" pitchFamily="34" charset="0"/>
                <a:cs typeface="Arial" panose="020B0604020202020204" pitchFamily="34" charset="0"/>
              </a:rPr>
              <a:t>Free sulfur dioxide: </a:t>
            </a:r>
            <a:r>
              <a:rPr lang="es-AR" sz="1200" dirty="0">
                <a:solidFill>
                  <a:srgbClr val="5F6368"/>
                </a:solidFill>
                <a:latin typeface="inherit"/>
                <a:cs typeface="Arial" panose="020B0604020202020204" pitchFamily="34" charset="0"/>
              </a:rPr>
              <a:t>La</a:t>
            </a:r>
            <a:r>
              <a:rPr lang="es-AR" sz="1200" b="0" i="0" dirty="0">
                <a:solidFill>
                  <a:srgbClr val="5F6368"/>
                </a:solidFill>
                <a:effectLst/>
                <a:latin typeface="inherit"/>
              </a:rPr>
              <a:t> forma libre de SO2 existe en equilibrio entre el SO2 molecular (como gas disuelto) y el ion bisulfito; previene el crecimiento microbiano y la oxidación del vino.</a:t>
            </a:r>
          </a:p>
          <a:p>
            <a:pPr marL="0" indent="0" algn="just" fontAlgn="base">
              <a:spcBef>
                <a:spcPts val="0"/>
              </a:spcBef>
            </a:pPr>
            <a:endParaRPr lang="es-AR" sz="1200" b="0" i="0" dirty="0">
              <a:solidFill>
                <a:srgbClr val="5F6368"/>
              </a:solidFill>
              <a:effectLst/>
              <a:latin typeface="inherit"/>
            </a:endParaRPr>
          </a:p>
          <a:p>
            <a:pPr marL="0" indent="0" algn="just" fontAlgn="base">
              <a:spcBef>
                <a:spcPts val="0"/>
              </a:spcBef>
            </a:pPr>
            <a:r>
              <a:rPr lang="en-US" sz="1200" b="1" dirty="0">
                <a:solidFill>
                  <a:schemeClr val="accent1">
                    <a:lumMod val="75000"/>
                  </a:schemeClr>
                </a:solidFill>
                <a:latin typeface="Arial" panose="020B0604020202020204" pitchFamily="34" charset="0"/>
                <a:cs typeface="Arial" panose="020B0604020202020204" pitchFamily="34" charset="0"/>
              </a:rPr>
              <a:t>total sulfur dioxide: </a:t>
            </a:r>
            <a:r>
              <a:rPr lang="en-US" sz="1200" dirty="0">
                <a:solidFill>
                  <a:srgbClr val="5F6368"/>
                </a:solidFill>
                <a:latin typeface="inherit"/>
              </a:rPr>
              <a:t>C</a:t>
            </a:r>
            <a:r>
              <a:rPr lang="es-AR" sz="1200" dirty="0" err="1">
                <a:solidFill>
                  <a:srgbClr val="5F6368"/>
                </a:solidFill>
                <a:latin typeface="inherit"/>
              </a:rPr>
              <a:t>antidad</a:t>
            </a:r>
            <a:r>
              <a:rPr lang="es-AR" sz="1200" dirty="0">
                <a:solidFill>
                  <a:srgbClr val="5F6368"/>
                </a:solidFill>
                <a:latin typeface="inherit"/>
              </a:rPr>
              <a:t> de formas </a:t>
            </a:r>
            <a:r>
              <a:rPr lang="es-AR" sz="1200" b="0" i="0" dirty="0">
                <a:solidFill>
                  <a:srgbClr val="5F6368"/>
                </a:solidFill>
                <a:effectLst/>
                <a:latin typeface="inherit"/>
              </a:rPr>
              <a:t>libres y ligadas de S02; en bajas concentraciones, el SO2 es mayormente indetectable en el vino, pero en concentraciones de SO2 libres superiores a 50 ppm, el SO2 se vuelve evidente en la nariz y el sabor del vino.</a:t>
            </a:r>
          </a:p>
          <a:p>
            <a:pPr marL="0" indent="0" algn="just" fontAlgn="base">
              <a:spcBef>
                <a:spcPts val="0"/>
              </a:spcBef>
            </a:pPr>
            <a:endParaRPr lang="en-US" sz="1200" b="0" i="0" dirty="0">
              <a:solidFill>
                <a:srgbClr val="5F6368"/>
              </a:solidFill>
              <a:effectLst/>
              <a:latin typeface="inherit"/>
            </a:endParaRPr>
          </a:p>
          <a:p>
            <a:pPr marL="0" indent="0" algn="just" fontAlgn="base">
              <a:spcBef>
                <a:spcPts val="0"/>
              </a:spcBef>
            </a:pPr>
            <a:r>
              <a:rPr lang="en-US" sz="1200" b="1" dirty="0">
                <a:solidFill>
                  <a:schemeClr val="accent1">
                    <a:lumMod val="75000"/>
                  </a:schemeClr>
                </a:solidFill>
                <a:latin typeface="Arial" panose="020B0604020202020204" pitchFamily="34" charset="0"/>
                <a:cs typeface="Arial" panose="020B0604020202020204" pitchFamily="34" charset="0"/>
              </a:rPr>
              <a:t>Density</a:t>
            </a:r>
            <a:r>
              <a:rPr lang="en-US" sz="1200" dirty="0">
                <a:solidFill>
                  <a:srgbClr val="5F6368"/>
                </a:solidFill>
                <a:latin typeface="Arial" panose="020B0604020202020204" pitchFamily="34" charset="0"/>
                <a:cs typeface="Arial" panose="020B0604020202020204" pitchFamily="34" charset="0"/>
              </a:rPr>
              <a:t>: </a:t>
            </a:r>
            <a:r>
              <a:rPr lang="es-AR" sz="1200" dirty="0">
                <a:solidFill>
                  <a:srgbClr val="5F6368"/>
                </a:solidFill>
                <a:latin typeface="inherit"/>
                <a:cs typeface="Arial" panose="020B0604020202020204" pitchFamily="34" charset="0"/>
              </a:rPr>
              <a:t>L</a:t>
            </a:r>
            <a:r>
              <a:rPr lang="es-AR" sz="1200" b="0" i="0" dirty="0">
                <a:solidFill>
                  <a:srgbClr val="5F6368"/>
                </a:solidFill>
                <a:effectLst/>
                <a:latin typeface="inherit"/>
              </a:rPr>
              <a:t>a densidad del agua es cercana a la del agua dependiendo del porcentaje de contenido de alcohol y azúcar.</a:t>
            </a:r>
          </a:p>
          <a:p>
            <a:pPr marL="0" indent="0" algn="just" fontAlgn="base">
              <a:spcBef>
                <a:spcPts val="0"/>
              </a:spcBef>
            </a:pPr>
            <a:endParaRPr lang="en-US" sz="1200" b="0" i="0" dirty="0">
              <a:solidFill>
                <a:srgbClr val="5F6368"/>
              </a:solidFill>
              <a:effectLst/>
              <a:latin typeface="inherit"/>
            </a:endParaRPr>
          </a:p>
          <a:p>
            <a:pPr marL="0" indent="0" algn="just" fontAlgn="base">
              <a:spcBef>
                <a:spcPts val="0"/>
              </a:spcBef>
            </a:pPr>
            <a:r>
              <a:rPr lang="en-US" sz="1200" b="1" dirty="0">
                <a:solidFill>
                  <a:schemeClr val="accent1">
                    <a:lumMod val="75000"/>
                  </a:schemeClr>
                </a:solidFill>
                <a:latin typeface="Arial" panose="020B0604020202020204" pitchFamily="34" charset="0"/>
                <a:cs typeface="Arial" panose="020B0604020202020204" pitchFamily="34" charset="0"/>
              </a:rPr>
              <a:t>pH: </a:t>
            </a:r>
            <a:r>
              <a:rPr lang="es-AR" sz="1200" dirty="0">
                <a:solidFill>
                  <a:srgbClr val="5F6368"/>
                </a:solidFill>
                <a:latin typeface="inherit"/>
                <a:cs typeface="Arial" panose="020B0604020202020204" pitchFamily="34" charset="0"/>
              </a:rPr>
              <a:t>D</a:t>
            </a:r>
            <a:r>
              <a:rPr lang="es-AR" sz="1200" b="0" i="0" dirty="0">
                <a:solidFill>
                  <a:srgbClr val="5F6368"/>
                </a:solidFill>
                <a:effectLst/>
                <a:latin typeface="inherit"/>
              </a:rPr>
              <a:t>escribe qué tan ácido o básico es un vino en una escala de 0 (muy ácido) a 14 (muy básico); la mayoría de los vinos están entre 3 y 4 en la escala de pH.</a:t>
            </a:r>
          </a:p>
          <a:p>
            <a:pPr marL="0" indent="0" algn="just" fontAlgn="base">
              <a:spcBef>
                <a:spcPts val="0"/>
              </a:spcBef>
            </a:pPr>
            <a:endParaRPr lang="en-US" sz="1200" b="0" i="0" dirty="0">
              <a:solidFill>
                <a:srgbClr val="5F6368"/>
              </a:solidFill>
              <a:effectLst/>
              <a:latin typeface="inherit"/>
            </a:endParaRPr>
          </a:p>
          <a:p>
            <a:pPr marL="0" indent="0" algn="just" fontAlgn="base">
              <a:spcBef>
                <a:spcPts val="0"/>
              </a:spcBef>
            </a:pPr>
            <a:r>
              <a:rPr lang="en-US" sz="1200" b="1" dirty="0">
                <a:solidFill>
                  <a:schemeClr val="accent1">
                    <a:lumMod val="75000"/>
                  </a:schemeClr>
                </a:solidFill>
                <a:latin typeface="Arial" panose="020B0604020202020204" pitchFamily="34" charset="0"/>
                <a:cs typeface="Arial" panose="020B0604020202020204" pitchFamily="34" charset="0"/>
              </a:rPr>
              <a:t>Sulphates: </a:t>
            </a:r>
            <a:r>
              <a:rPr lang="es-AR" sz="1200" dirty="0">
                <a:solidFill>
                  <a:srgbClr val="5F6368"/>
                </a:solidFill>
                <a:latin typeface="inherit"/>
                <a:cs typeface="Arial" panose="020B0604020202020204" pitchFamily="34" charset="0"/>
              </a:rPr>
              <a:t>U</a:t>
            </a:r>
            <a:r>
              <a:rPr lang="es-AR" sz="1200" b="0" i="0" dirty="0">
                <a:solidFill>
                  <a:srgbClr val="5F6368"/>
                </a:solidFill>
                <a:effectLst/>
                <a:latin typeface="inherit"/>
              </a:rPr>
              <a:t>n aditivo del vino que puede contribuir a los niveles de dióxido de azufre (S02), que actúa como antimicrobiano y antioxidante.</a:t>
            </a:r>
          </a:p>
          <a:p>
            <a:pPr marL="0" indent="0" algn="just" fontAlgn="base">
              <a:spcBef>
                <a:spcPts val="0"/>
              </a:spcBef>
            </a:pPr>
            <a:endParaRPr lang="en-US" sz="1200" b="0" i="0" dirty="0">
              <a:solidFill>
                <a:srgbClr val="5F6368"/>
              </a:solidFill>
              <a:effectLst/>
              <a:latin typeface="inherit"/>
            </a:endParaRPr>
          </a:p>
          <a:p>
            <a:pPr marL="0" indent="0" algn="just" fontAlgn="base">
              <a:spcBef>
                <a:spcPts val="0"/>
              </a:spcBef>
            </a:pPr>
            <a:r>
              <a:rPr lang="en-US" sz="1200" b="1" dirty="0">
                <a:solidFill>
                  <a:schemeClr val="accent1">
                    <a:lumMod val="75000"/>
                  </a:schemeClr>
                </a:solidFill>
                <a:latin typeface="Arial" panose="020B0604020202020204" pitchFamily="34" charset="0"/>
                <a:cs typeface="Arial" panose="020B0604020202020204" pitchFamily="34" charset="0"/>
              </a:rPr>
              <a:t>Alcohol</a:t>
            </a:r>
            <a:r>
              <a:rPr lang="en-US" sz="1200" dirty="0">
                <a:solidFill>
                  <a:srgbClr val="5F6368"/>
                </a:solidFill>
                <a:latin typeface="Arial" panose="020B0604020202020204" pitchFamily="34" charset="0"/>
                <a:cs typeface="Arial" panose="020B0604020202020204" pitchFamily="34" charset="0"/>
              </a:rPr>
              <a:t>: </a:t>
            </a:r>
            <a:r>
              <a:rPr lang="es-AR" sz="1200" dirty="0">
                <a:solidFill>
                  <a:srgbClr val="5F6368"/>
                </a:solidFill>
                <a:latin typeface="inherit"/>
                <a:cs typeface="Arial" panose="020B0604020202020204" pitchFamily="34" charset="0"/>
              </a:rPr>
              <a:t>P</a:t>
            </a:r>
            <a:r>
              <a:rPr lang="es-AR" sz="1200" b="0" i="0" dirty="0">
                <a:solidFill>
                  <a:srgbClr val="5F6368"/>
                </a:solidFill>
                <a:effectLst/>
                <a:latin typeface="inherit"/>
              </a:rPr>
              <a:t>orcentaje de contenido de alcohol del vino.</a:t>
            </a:r>
          </a:p>
          <a:p>
            <a:pPr marL="0" indent="0" algn="just" fontAlgn="base">
              <a:spcBef>
                <a:spcPts val="0"/>
              </a:spcBef>
            </a:pPr>
            <a:endParaRPr lang="en-US" sz="1200" b="0" i="0" dirty="0">
              <a:solidFill>
                <a:srgbClr val="5F6368"/>
              </a:solidFill>
              <a:effectLst/>
              <a:latin typeface="inherit"/>
            </a:endParaRPr>
          </a:p>
          <a:p>
            <a:pPr marL="0" indent="0" algn="just" fontAlgn="base">
              <a:spcBef>
                <a:spcPts val="0"/>
              </a:spcBef>
            </a:pPr>
            <a:r>
              <a:rPr lang="en-US" sz="1200" b="1" dirty="0">
                <a:solidFill>
                  <a:schemeClr val="accent1">
                    <a:lumMod val="75000"/>
                  </a:schemeClr>
                </a:solidFill>
                <a:latin typeface="Arial" panose="020B0604020202020204" pitchFamily="34" charset="0"/>
                <a:cs typeface="Arial" panose="020B0604020202020204" pitchFamily="34" charset="0"/>
              </a:rPr>
              <a:t>Quality</a:t>
            </a:r>
            <a:r>
              <a:rPr lang="es-AR" sz="1200" dirty="0">
                <a:latin typeface="Arial" panose="020B0604020202020204" pitchFamily="34" charset="0"/>
                <a:cs typeface="Arial" panose="020B0604020202020204" pitchFamily="34" charset="0"/>
              </a:rPr>
              <a:t>: </a:t>
            </a:r>
            <a:r>
              <a:rPr lang="es-AR" sz="1200" dirty="0">
                <a:solidFill>
                  <a:srgbClr val="5F6368"/>
                </a:solidFill>
                <a:latin typeface="inherit"/>
                <a:cs typeface="Arial" panose="020B0604020202020204" pitchFamily="34" charset="0"/>
              </a:rPr>
              <a:t>V</a:t>
            </a:r>
            <a:r>
              <a:rPr lang="es-AR" sz="1200" b="0" i="0" dirty="0">
                <a:solidFill>
                  <a:srgbClr val="5F6368"/>
                </a:solidFill>
                <a:effectLst/>
                <a:latin typeface="inherit"/>
              </a:rPr>
              <a:t>ariable de salida (basada en datos sensoriales, puntuación entre 0 y 10).</a:t>
            </a:r>
            <a:endParaRPr lang="es-AR" sz="1200" dirty="0"/>
          </a:p>
        </p:txBody>
      </p:sp>
    </p:spTree>
    <p:extLst>
      <p:ext uri="{BB962C8B-B14F-4D97-AF65-F5344CB8AC3E}">
        <p14:creationId xmlns:p14="http://schemas.microsoft.com/office/powerpoint/2010/main" val="1874308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55FD29-A40A-40C5-B063-DF8BE3AE9549}"/>
              </a:ext>
            </a:extLst>
          </p:cNvPr>
          <p:cNvPicPr>
            <a:picLocks noChangeAspect="1"/>
          </p:cNvPicPr>
          <p:nvPr/>
        </p:nvPicPr>
        <p:blipFill>
          <a:blip r:embed="rId2"/>
          <a:stretch>
            <a:fillRect/>
          </a:stretch>
        </p:blipFill>
        <p:spPr>
          <a:xfrm>
            <a:off x="2056590" y="731525"/>
            <a:ext cx="8411330" cy="3217333"/>
          </a:xfrm>
          <a:prstGeom prst="rect">
            <a:avLst/>
          </a:prstGeom>
        </p:spPr>
      </p:pic>
      <p:sp>
        <p:nvSpPr>
          <p:cNvPr id="6" name="Content Placeholder 2">
            <a:extLst>
              <a:ext uri="{FF2B5EF4-FFF2-40B4-BE49-F238E27FC236}">
                <a16:creationId xmlns:a16="http://schemas.microsoft.com/office/drawing/2014/main" id="{A1777F7E-81FD-4FF7-931C-28FA0EC8A3F2}"/>
              </a:ext>
            </a:extLst>
          </p:cNvPr>
          <p:cNvSpPr txBox="1">
            <a:spLocks/>
          </p:cNvSpPr>
          <p:nvPr/>
        </p:nvSpPr>
        <p:spPr>
          <a:xfrm>
            <a:off x="2589212" y="4845585"/>
            <a:ext cx="8915400" cy="12808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t>Contamos</a:t>
            </a:r>
            <a:r>
              <a:rPr lang="en-US" dirty="0"/>
              <a:t> con una base de </a:t>
            </a:r>
            <a:r>
              <a:rPr lang="en-US"/>
              <a:t>datos</a:t>
            </a:r>
            <a:r>
              <a:rPr lang="en-US" dirty="0"/>
              <a:t> de </a:t>
            </a:r>
            <a:r>
              <a:rPr lang="en-US" b="1" dirty="0"/>
              <a:t>1599 </a:t>
            </a:r>
            <a:r>
              <a:rPr lang="en-US" b="1"/>
              <a:t>diferentes</a:t>
            </a:r>
            <a:r>
              <a:rPr lang="en-US" b="1" dirty="0"/>
              <a:t> vinos </a:t>
            </a:r>
            <a:r>
              <a:rPr lang="en-US" b="1"/>
              <a:t>tintos</a:t>
            </a:r>
            <a:r>
              <a:rPr lang="en-US" b="1" dirty="0"/>
              <a:t> </a:t>
            </a:r>
            <a:r>
              <a:rPr lang="en-US"/>
              <a:t>agrupados</a:t>
            </a:r>
            <a:r>
              <a:rPr lang="en-US" dirty="0"/>
              <a:t> </a:t>
            </a:r>
            <a:r>
              <a:rPr lang="en-US"/>
              <a:t>según</a:t>
            </a:r>
            <a:r>
              <a:rPr lang="en-US" dirty="0"/>
              <a:t> </a:t>
            </a:r>
            <a:r>
              <a:rPr lang="en-US"/>
              <a:t>su</a:t>
            </a:r>
            <a:r>
              <a:rPr lang="en-US" dirty="0"/>
              <a:t> </a:t>
            </a:r>
            <a:r>
              <a:rPr lang="en-US" b="1"/>
              <a:t>calidad</a:t>
            </a:r>
            <a:r>
              <a:rPr lang="en-US" b="1" dirty="0"/>
              <a:t> del 1 al 10</a:t>
            </a:r>
          </a:p>
        </p:txBody>
      </p:sp>
    </p:spTree>
    <p:extLst>
      <p:ext uri="{BB962C8B-B14F-4D97-AF65-F5344CB8AC3E}">
        <p14:creationId xmlns:p14="http://schemas.microsoft.com/office/powerpoint/2010/main" val="1333647858"/>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4854</TotalTime>
  <Words>1729</Words>
  <Application>Microsoft Office PowerPoint</Application>
  <PresentationFormat>Widescreen</PresentationFormat>
  <Paragraphs>181</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Century Gothic</vt:lpstr>
      <vt:lpstr>inherit</vt:lpstr>
      <vt:lpstr>Wingdings</vt:lpstr>
      <vt:lpstr>Wingdings 3</vt:lpstr>
      <vt:lpstr>Espiral</vt:lpstr>
      <vt:lpstr>Análisis de calidad de vinos</vt:lpstr>
      <vt:lpstr>Tabla de Contenidos</vt:lpstr>
      <vt:lpstr>Introducción</vt:lpstr>
      <vt:lpstr>Contexto</vt:lpstr>
      <vt:lpstr>PowerPoint Presentation</vt:lpstr>
      <vt:lpstr>Motivación</vt:lpstr>
      <vt:lpstr>Análisis exploratorio de los datos</vt:lpstr>
      <vt:lpstr>Explicación de dataset</vt:lpstr>
      <vt:lpstr>PowerPoint Presentation</vt:lpstr>
      <vt:lpstr>PowerPoint Presentation</vt:lpstr>
      <vt:lpstr>Análisis bivariado/multivariado</vt:lpstr>
      <vt:lpstr>PowerPoint Presentation</vt:lpstr>
      <vt:lpstr>PowerPoint Presentation</vt:lpstr>
      <vt:lpstr>PowerPoint Presentation</vt:lpstr>
      <vt:lpstr>PowerPoint Presentation</vt:lpstr>
      <vt:lpstr>PowerPoint Presentation</vt:lpstr>
      <vt:lpstr>Árbol de decisión</vt:lpstr>
      <vt:lpstr>Motivación</vt:lpstr>
      <vt:lpstr>PowerPoint Presentation</vt:lpstr>
      <vt:lpstr>PowerPoint Presentation</vt:lpstr>
      <vt:lpstr>PowerPoint Presentation</vt:lpstr>
      <vt:lpstr>PowerPoint Presentation</vt:lpstr>
      <vt:lpstr>Predictor – Random Forest</vt:lpstr>
      <vt:lpstr>Predictor Random Forest</vt:lpstr>
      <vt:lpstr>Predictor - KNN</vt:lpstr>
      <vt:lpstr>Predictor - KNN</vt:lpstr>
      <vt:lpstr>Predictor - KNN</vt:lpstr>
      <vt:lpstr>Futuras Líneas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de Robots</dc:title>
  <dc:creator>Nicolas Boccardo</dc:creator>
  <cp:lastModifiedBy>Nicolas BOCCARDO</cp:lastModifiedBy>
  <cp:revision>110</cp:revision>
  <cp:lastPrinted>2022-05-26T12:50:59Z</cp:lastPrinted>
  <dcterms:created xsi:type="dcterms:W3CDTF">2020-09-05T23:41:07Z</dcterms:created>
  <dcterms:modified xsi:type="dcterms:W3CDTF">2022-08-15T14:28:36Z</dcterms:modified>
</cp:coreProperties>
</file>