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26"/>
  </p:notesMasterIdLst>
  <p:sldIdLst>
    <p:sldId id="256" r:id="rId2"/>
    <p:sldId id="265" r:id="rId3"/>
    <p:sldId id="257" r:id="rId4"/>
    <p:sldId id="259" r:id="rId5"/>
    <p:sldId id="260" r:id="rId6"/>
    <p:sldId id="261" r:id="rId7"/>
    <p:sldId id="264" r:id="rId8"/>
    <p:sldId id="262" r:id="rId9"/>
    <p:sldId id="279" r:id="rId10"/>
    <p:sldId id="280" r:id="rId11"/>
    <p:sldId id="274" r:id="rId12"/>
    <p:sldId id="266" r:id="rId13"/>
    <p:sldId id="270" r:id="rId14"/>
    <p:sldId id="272" r:id="rId15"/>
    <p:sldId id="271" r:id="rId16"/>
    <p:sldId id="273" r:id="rId17"/>
    <p:sldId id="275" r:id="rId18"/>
    <p:sldId id="285" r:id="rId19"/>
    <p:sldId id="277" r:id="rId20"/>
    <p:sldId id="278" r:id="rId21"/>
    <p:sldId id="286"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rco introductorio" id="{E0455575-6D2F-456A-92EA-CDE8503292FB}">
          <p14:sldIdLst>
            <p14:sldId id="256"/>
            <p14:sldId id="265"/>
            <p14:sldId id="257"/>
            <p14:sldId id="259"/>
            <p14:sldId id="260"/>
            <p14:sldId id="261"/>
          </p14:sldIdLst>
        </p14:section>
        <p14:section name="EDA" id="{B8F30305-DBB7-4F54-971F-C4D5AB36CFA1}">
          <p14:sldIdLst>
            <p14:sldId id="264"/>
            <p14:sldId id="262"/>
            <p14:sldId id="279"/>
            <p14:sldId id="280"/>
          </p14:sldIdLst>
        </p14:section>
        <p14:section name="Analisis bivariado/multivariado" id="{FAD1FA3A-53A8-4B89-847F-CFF00257595F}">
          <p14:sldIdLst>
            <p14:sldId id="274"/>
            <p14:sldId id="266"/>
            <p14:sldId id="270"/>
            <p14:sldId id="272"/>
            <p14:sldId id="271"/>
            <p14:sldId id="273"/>
          </p14:sldIdLst>
        </p14:section>
        <p14:section name="Arbol" id="{37FBF177-52F1-4FA3-826C-EE2478401498}">
          <p14:sldIdLst>
            <p14:sldId id="275"/>
            <p14:sldId id="285"/>
            <p14:sldId id="277"/>
            <p14:sldId id="278"/>
            <p14:sldId id="286"/>
            <p14:sldId id="282"/>
          </p14:sldIdLst>
        </p14:section>
        <p14:section name="Predictor" id="{404E061C-73C8-4D3E-AD1B-83ACEE3E04D1}">
          <p14:sldIdLst>
            <p14:sldId id="283"/>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man Grinberg" initials="GG" lastIdx="1" clrIdx="0">
    <p:extLst>
      <p:ext uri="{19B8F6BF-5375-455C-9EA6-DF929625EA0E}">
        <p15:presenceInfo xmlns:p15="http://schemas.microsoft.com/office/powerpoint/2012/main" userId="S::german.grinberg@ar.abb.com::8b996398-37f4-46b4-8ac0-5b1b35aefc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74" d="100"/>
          <a:sy n="74" d="100"/>
        </p:scale>
        <p:origin x="72"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9T16:37:34.765"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DBE03-836B-454E-A62D-FFF66096B745}" type="datetimeFigureOut">
              <a:rPr lang="es-AR" smtClean="0"/>
              <a:t>17/07/2022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CCE60-0F6B-4CDD-B488-15CB519D145E}" type="slidenum">
              <a:rPr lang="es-AR" smtClean="0"/>
              <a:t>‹#›</a:t>
            </a:fld>
            <a:endParaRPr lang="es-AR"/>
          </a:p>
        </p:txBody>
      </p:sp>
    </p:spTree>
    <p:extLst>
      <p:ext uri="{BB962C8B-B14F-4D97-AF65-F5344CB8AC3E}">
        <p14:creationId xmlns:p14="http://schemas.microsoft.com/office/powerpoint/2010/main" val="2640186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s-AR" dirty="0"/>
          </a:p>
        </p:txBody>
      </p:sp>
      <p:sp>
        <p:nvSpPr>
          <p:cNvPr id="4" name="Marcador de número de diapositiva 3"/>
          <p:cNvSpPr>
            <a:spLocks noGrp="1"/>
          </p:cNvSpPr>
          <p:nvPr>
            <p:ph type="sldNum" sz="quarter" idx="10"/>
          </p:nvPr>
        </p:nvSpPr>
        <p:spPr/>
        <p:txBody>
          <a:bodyPr/>
          <a:lstStyle/>
          <a:p>
            <a:fld id="{276CCE60-0F6B-4CDD-B488-15CB519D145E}" type="slidenum">
              <a:rPr lang="es-AR" smtClean="0"/>
              <a:t>1</a:t>
            </a:fld>
            <a:endParaRPr lang="es-AR"/>
          </a:p>
        </p:txBody>
      </p:sp>
    </p:spTree>
    <p:extLst>
      <p:ext uri="{BB962C8B-B14F-4D97-AF65-F5344CB8AC3E}">
        <p14:creationId xmlns:p14="http://schemas.microsoft.com/office/powerpoint/2010/main" val="324233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818605"/>
            <a:ext cx="8915399" cy="931818"/>
          </a:xfrm>
        </p:spPr>
        <p:txBody>
          <a:bodyPr>
            <a:normAutofit fontScale="90000"/>
          </a:bodyPr>
          <a:lstStyle/>
          <a:p>
            <a:pPr algn="ctr"/>
            <a:r>
              <a:rPr lang="es-ES" dirty="0"/>
              <a:t>Análisis de calidad de vinos</a:t>
            </a:r>
            <a:endParaRPr lang="en-US" dirty="0"/>
          </a:p>
        </p:txBody>
      </p:sp>
      <p:sp>
        <p:nvSpPr>
          <p:cNvPr id="4" name="Título 1"/>
          <p:cNvSpPr txBox="1">
            <a:spLocks/>
          </p:cNvSpPr>
          <p:nvPr/>
        </p:nvSpPr>
        <p:spPr>
          <a:xfrm>
            <a:off x="2589211" y="1882367"/>
            <a:ext cx="8915399" cy="66793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3200" dirty="0"/>
              <a:t>Data </a:t>
            </a:r>
            <a:r>
              <a:rPr lang="es-ES" sz="3200" dirty="0" err="1"/>
              <a:t>Science</a:t>
            </a:r>
            <a:r>
              <a:rPr lang="es-ES" sz="3200" dirty="0"/>
              <a:t> – Comisión 19145</a:t>
            </a:r>
            <a:endParaRPr lang="en-US" sz="3200" dirty="0"/>
          </a:p>
        </p:txBody>
      </p:sp>
      <p:sp>
        <p:nvSpPr>
          <p:cNvPr id="5" name="Título 1"/>
          <p:cNvSpPr txBox="1">
            <a:spLocks/>
          </p:cNvSpPr>
          <p:nvPr/>
        </p:nvSpPr>
        <p:spPr>
          <a:xfrm>
            <a:off x="2589211" y="1750423"/>
            <a:ext cx="8915399" cy="93181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9" name="Título 1">
            <a:extLst>
              <a:ext uri="{FF2B5EF4-FFF2-40B4-BE49-F238E27FC236}">
                <a16:creationId xmlns:a16="http://schemas.microsoft.com/office/drawing/2014/main" id="{1A5A0C0A-2236-4523-BA63-1FE6A710D2DB}"/>
              </a:ext>
            </a:extLst>
          </p:cNvPr>
          <p:cNvSpPr txBox="1">
            <a:spLocks/>
          </p:cNvSpPr>
          <p:nvPr/>
        </p:nvSpPr>
        <p:spPr>
          <a:xfrm>
            <a:off x="2131259" y="4628562"/>
            <a:ext cx="5381903" cy="19698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70000"/>
              </a:lnSpc>
            </a:pPr>
            <a:r>
              <a:rPr lang="es-ES" sz="1600" dirty="0"/>
              <a:t>Nicolás Boccardo</a:t>
            </a:r>
          </a:p>
          <a:p>
            <a:pPr>
              <a:lnSpc>
                <a:spcPct val="170000"/>
              </a:lnSpc>
            </a:pPr>
            <a:r>
              <a:rPr lang="es-ES" sz="1600" dirty="0"/>
              <a:t>Facundo Cestari</a:t>
            </a:r>
          </a:p>
          <a:p>
            <a:pPr>
              <a:lnSpc>
                <a:spcPct val="170000"/>
              </a:lnSpc>
            </a:pPr>
            <a:r>
              <a:rPr lang="es-ES" sz="1600" dirty="0"/>
              <a:t>German Grinberg</a:t>
            </a:r>
          </a:p>
          <a:p>
            <a:pPr>
              <a:lnSpc>
                <a:spcPct val="170000"/>
              </a:lnSpc>
            </a:pPr>
            <a:r>
              <a:rPr lang="es-ES" sz="1600" dirty="0"/>
              <a:t>Alonzo David Linares Mora</a:t>
            </a:r>
            <a:endParaRPr lang="en-US" sz="1600" dirty="0"/>
          </a:p>
        </p:txBody>
      </p:sp>
    </p:spTree>
    <p:extLst>
      <p:ext uri="{BB962C8B-B14F-4D97-AF65-F5344CB8AC3E}">
        <p14:creationId xmlns:p14="http://schemas.microsoft.com/office/powerpoint/2010/main" val="1713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2A864-E747-4A5C-A1E6-A8D043E4F56E}"/>
              </a:ext>
            </a:extLst>
          </p:cNvPr>
          <p:cNvSpPr>
            <a:spLocks noGrp="1"/>
          </p:cNvSpPr>
          <p:nvPr>
            <p:ph idx="1"/>
          </p:nvPr>
        </p:nvSpPr>
        <p:spPr>
          <a:xfrm>
            <a:off x="2636837" y="1728944"/>
            <a:ext cx="8915400" cy="3882711"/>
          </a:xfrm>
        </p:spPr>
        <p:txBody>
          <a:bodyPr>
            <a:normAutofit lnSpcReduction="10000"/>
          </a:bodyPr>
          <a:lstStyle/>
          <a:p>
            <a:pPr marL="0" indent="0" fontAlgn="base">
              <a:spcBef>
                <a:spcPts val="0"/>
              </a:spcBef>
            </a:pPr>
            <a:r>
              <a:rPr lang="en-US" sz="1200" b="0" i="0" dirty="0">
                <a:solidFill>
                  <a:srgbClr val="5F6368"/>
                </a:solidFill>
                <a:effectLst/>
                <a:latin typeface="inherit"/>
              </a:rPr>
              <a:t>most acids involved with wine or fixed or nonvolatile (do not evaporate readily)</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the amount of acetic acid in wine, which at too high of levels can lead to an unpleasant, vinegar taste</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found in small quantities, citric acid can add 'freshness' and flavor to wines</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the amount of sugar remaining after fermentation stops, it's rare to find wines with less than 1 gram/liter and wines with greater than 45 grams/liter are considered sweet</a:t>
            </a:r>
          </a:p>
          <a:p>
            <a:pPr marL="0" indent="0" fontAlgn="base">
              <a:spcBef>
                <a:spcPts val="0"/>
              </a:spcBef>
            </a:pPr>
            <a:r>
              <a:rPr lang="en-US" sz="1200" b="0" i="0" dirty="0">
                <a:solidFill>
                  <a:srgbClr val="5F6368"/>
                </a:solidFill>
                <a:effectLst/>
                <a:latin typeface="inherit"/>
              </a:rPr>
              <a:t>the amount of salt in the wine</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the free form of SO2 exists in equilibrium between molecular SO2 (as a dissolved gas) and bisulfite ion; it prevents microbial growth and the oxidation of wine</a:t>
            </a:r>
          </a:p>
          <a:p>
            <a:pPr marL="0" indent="0" fontAlgn="base">
              <a:spcBef>
                <a:spcPts val="0"/>
              </a:spcBef>
            </a:pPr>
            <a:r>
              <a:rPr lang="en-US" sz="1200" b="0" i="0" dirty="0">
                <a:solidFill>
                  <a:srgbClr val="5F6368"/>
                </a:solidFill>
                <a:effectLst/>
                <a:latin typeface="inherit"/>
              </a:rPr>
              <a:t>amount of free and bound forms of S02; in low concentrations, SO2 is mostly undetectable in wine, but at free SO2 concentrations over 50 ppm, SO2 becomes evident in the nose and taste of wine</a:t>
            </a:r>
          </a:p>
          <a:p>
            <a:pPr marL="0" indent="0" fontAlgn="base">
              <a:spcBef>
                <a:spcPts val="0"/>
              </a:spcBef>
            </a:pPr>
            <a:r>
              <a:rPr lang="en-US" sz="1200" b="0" i="0" dirty="0">
                <a:solidFill>
                  <a:srgbClr val="5F6368"/>
                </a:solidFill>
                <a:effectLst/>
                <a:latin typeface="inherit"/>
              </a:rPr>
              <a:t>the density of water is close to that of water depending on the percent alcohol and sugar content</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describes how acidic or basic a wine is on a scale from 0 (very acidic) to 14 (very basic); most wines are between 3-4 on the pH scale</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a wine additive which can contribute to sulfur dioxide gas (S02) levels, </a:t>
            </a:r>
            <a:r>
              <a:rPr lang="en-US" sz="1200" b="0" i="0" dirty="0" err="1">
                <a:solidFill>
                  <a:srgbClr val="5F6368"/>
                </a:solidFill>
                <a:effectLst/>
                <a:latin typeface="inherit"/>
              </a:rPr>
              <a:t>wich</a:t>
            </a:r>
            <a:r>
              <a:rPr lang="en-US" sz="1200" b="0" i="0" dirty="0">
                <a:solidFill>
                  <a:srgbClr val="5F6368"/>
                </a:solidFill>
                <a:effectLst/>
                <a:latin typeface="inherit"/>
              </a:rPr>
              <a:t> acts as an antimicrobial and antioxidant</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the percent alcohol content of the wine</a:t>
            </a:r>
          </a:p>
          <a:p>
            <a:pPr marL="0" indent="0" fontAlgn="base">
              <a:spcBef>
                <a:spcPts val="0"/>
              </a:spcBef>
            </a:pPr>
            <a:endParaRPr lang="en-US" sz="1200" b="0" i="0" dirty="0">
              <a:solidFill>
                <a:srgbClr val="5F6368"/>
              </a:solidFill>
              <a:effectLst/>
              <a:latin typeface="inherit"/>
            </a:endParaRPr>
          </a:p>
          <a:p>
            <a:pPr marL="0" indent="0" fontAlgn="base">
              <a:spcBef>
                <a:spcPts val="0"/>
              </a:spcBef>
            </a:pPr>
            <a:r>
              <a:rPr lang="en-US" sz="1200" b="0" i="0" dirty="0">
                <a:solidFill>
                  <a:srgbClr val="5F6368"/>
                </a:solidFill>
                <a:effectLst/>
                <a:latin typeface="inherit"/>
              </a:rPr>
              <a:t>output variable (based on sensory data, score between 0 and 10)</a:t>
            </a:r>
          </a:p>
          <a:p>
            <a:endParaRPr lang="es-AR" sz="1200" dirty="0"/>
          </a:p>
        </p:txBody>
      </p:sp>
      <p:sp>
        <p:nvSpPr>
          <p:cNvPr id="4" name="Content Placeholder 2">
            <a:extLst>
              <a:ext uri="{FF2B5EF4-FFF2-40B4-BE49-F238E27FC236}">
                <a16:creationId xmlns:a16="http://schemas.microsoft.com/office/drawing/2014/main" id="{D094FA37-A697-4146-A7A5-172DDF33B35F}"/>
              </a:ext>
            </a:extLst>
          </p:cNvPr>
          <p:cNvSpPr txBox="1">
            <a:spLocks/>
          </p:cNvSpPr>
          <p:nvPr/>
        </p:nvSpPr>
        <p:spPr>
          <a:xfrm>
            <a:off x="520700" y="1728944"/>
            <a:ext cx="2116137" cy="40097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fixed acidity</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volatile acidity</a:t>
            </a: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citric acid</a:t>
            </a:r>
            <a:r>
              <a:rPr lang="en-US" sz="1600" dirty="0">
                <a:solidFill>
                  <a:srgbClr val="202124"/>
                </a:solidFill>
                <a:latin typeface="Arial" panose="020B0604020202020204" pitchFamily="34" charset="0"/>
                <a:cs typeface="Arial" panose="020B0604020202020204" pitchFamily="34" charset="0"/>
              </a:rPr>
              <a:t>	</a:t>
            </a: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residual sugar</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Chlorides</a:t>
            </a:r>
            <a:r>
              <a:rPr lang="en-US" sz="1600" dirty="0">
                <a:solidFill>
                  <a:srgbClr val="202124"/>
                </a:solidFill>
                <a:latin typeface="Arial" panose="020B0604020202020204" pitchFamily="34" charset="0"/>
                <a:cs typeface="Arial" panose="020B0604020202020204" pitchFamily="34" charset="0"/>
              </a:rPr>
              <a:t>	</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free sulfur dioxide</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total sulfur dioxide</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Density</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pH</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Sulphates</a:t>
            </a:r>
            <a:r>
              <a:rPr lang="en-US" sz="1600" dirty="0">
                <a:solidFill>
                  <a:srgbClr val="202124"/>
                </a:solidFill>
                <a:latin typeface="Arial" panose="020B0604020202020204" pitchFamily="34" charset="0"/>
                <a:cs typeface="Arial" panose="020B0604020202020204" pitchFamily="34" charset="0"/>
              </a:rPr>
              <a:t>	</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Alcohol</a:t>
            </a:r>
            <a:endParaRPr lang="en-US" sz="1600" dirty="0">
              <a:solidFill>
                <a:srgbClr val="5F6368"/>
              </a:solidFill>
              <a:latin typeface="Arial" panose="020B0604020202020204" pitchFamily="34" charset="0"/>
              <a:cs typeface="Arial" panose="020B0604020202020204" pitchFamily="34" charset="0"/>
            </a:endParaRPr>
          </a:p>
          <a:p>
            <a:pPr marL="0" indent="0" algn="r" fontAlgn="base">
              <a:buFont typeface="Wingdings 3" charset="2"/>
              <a:buNone/>
            </a:pPr>
            <a:r>
              <a:rPr lang="en-US" sz="1600" b="1" dirty="0">
                <a:solidFill>
                  <a:schemeClr val="accent1">
                    <a:lumMod val="75000"/>
                  </a:schemeClr>
                </a:solidFill>
                <a:latin typeface="Arial" panose="020B0604020202020204" pitchFamily="34" charset="0"/>
                <a:cs typeface="Arial" panose="020B0604020202020204" pitchFamily="34" charset="0"/>
              </a:rPr>
              <a:t>Quality</a:t>
            </a:r>
            <a:endParaRPr lang="es-A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430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Análisis bivariado/multivariado</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1961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649225" y="2133600"/>
            <a:ext cx="3650278"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a:t>Puede</a:t>
            </a:r>
            <a:r>
              <a:rPr lang="en-US" dirty="0"/>
              <a:t> </a:t>
            </a:r>
            <a:r>
              <a:rPr lang="en-US" dirty="0" err="1"/>
              <a:t>notarse</a:t>
            </a:r>
            <a:r>
              <a:rPr lang="en-US" dirty="0"/>
              <a:t> </a:t>
            </a:r>
            <a:r>
              <a:rPr lang="en-US" dirty="0" err="1"/>
              <a:t>en</a:t>
            </a:r>
            <a:r>
              <a:rPr lang="en-US" dirty="0"/>
              <a:t> los </a:t>
            </a:r>
            <a:r>
              <a:rPr lang="en-US" dirty="0" err="1"/>
              <a:t>datos</a:t>
            </a:r>
            <a:r>
              <a:rPr lang="en-US" dirty="0"/>
              <a:t> una </a:t>
            </a:r>
            <a:r>
              <a:rPr lang="en-US" dirty="0" err="1"/>
              <a:t>correlación</a:t>
            </a:r>
            <a:r>
              <a:rPr lang="en-US" dirty="0"/>
              <a:t> </a:t>
            </a:r>
            <a:r>
              <a:rPr lang="en-US" dirty="0" err="1"/>
              <a:t>significativa</a:t>
            </a:r>
            <a:r>
              <a:rPr lang="en-US" dirty="0"/>
              <a:t> entre la </a:t>
            </a:r>
            <a:r>
              <a:rPr lang="en-US" b="1" dirty="0" err="1">
                <a:solidFill>
                  <a:schemeClr val="accent1">
                    <a:lumMod val="75000"/>
                  </a:schemeClr>
                </a:solidFill>
              </a:rPr>
              <a:t>calidad</a:t>
            </a:r>
            <a:r>
              <a:rPr lang="en-US" dirty="0"/>
              <a:t> del vino y la </a:t>
            </a:r>
            <a:r>
              <a:rPr lang="en-US" dirty="0" err="1"/>
              <a:t>cantidad</a:t>
            </a:r>
            <a:r>
              <a:rPr lang="en-US" dirty="0"/>
              <a:t> de </a:t>
            </a:r>
            <a:r>
              <a:rPr lang="en-US" b="1" dirty="0" err="1">
                <a:solidFill>
                  <a:schemeClr val="accent1">
                    <a:lumMod val="75000"/>
                  </a:schemeClr>
                </a:solidFill>
              </a:rPr>
              <a:t>sulfatos</a:t>
            </a:r>
            <a:r>
              <a:rPr lang="en-US" dirty="0"/>
              <a:t>, </a:t>
            </a:r>
            <a:r>
              <a:rPr lang="en-US" b="1" dirty="0" err="1">
                <a:solidFill>
                  <a:schemeClr val="accent1">
                    <a:lumMod val="75000"/>
                  </a:schemeClr>
                </a:solidFill>
              </a:rPr>
              <a:t>acidez</a:t>
            </a:r>
            <a:r>
              <a:rPr lang="en-US" b="1" dirty="0">
                <a:solidFill>
                  <a:schemeClr val="accent1">
                    <a:lumMod val="75000"/>
                  </a:schemeClr>
                </a:solidFill>
              </a:rPr>
              <a:t> </a:t>
            </a:r>
            <a:r>
              <a:rPr lang="en-US" b="1" dirty="0" err="1">
                <a:solidFill>
                  <a:schemeClr val="accent1">
                    <a:lumMod val="75000"/>
                  </a:schemeClr>
                </a:solidFill>
              </a:rPr>
              <a:t>volátil</a:t>
            </a:r>
            <a:r>
              <a:rPr lang="en-US" b="1" dirty="0">
                <a:solidFill>
                  <a:schemeClr val="accent1">
                    <a:lumMod val="75000"/>
                  </a:schemeClr>
                </a:solidFill>
              </a:rPr>
              <a:t> </a:t>
            </a:r>
            <a:r>
              <a:rPr lang="en-US" dirty="0"/>
              <a:t>y </a:t>
            </a:r>
            <a:r>
              <a:rPr lang="en-US" b="1" dirty="0">
                <a:solidFill>
                  <a:schemeClr val="accent1">
                    <a:lumMod val="75000"/>
                  </a:schemeClr>
                </a:solidFill>
              </a:rPr>
              <a:t>alcohol</a:t>
            </a:r>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p:txBody>
      </p:sp>
      <p:pic>
        <p:nvPicPr>
          <p:cNvPr id="3" name="Picture 2" descr="Chart, treemap chart&#10;&#10;Description automatically generated">
            <a:extLst>
              <a:ext uri="{FF2B5EF4-FFF2-40B4-BE49-F238E27FC236}">
                <a16:creationId xmlns:a16="http://schemas.microsoft.com/office/drawing/2014/main" id="{D1BA510B-1118-4CE7-9F24-4FA526801388}"/>
              </a:ext>
            </a:extLst>
          </p:cNvPr>
          <p:cNvPicPr>
            <a:picLocks noChangeAspect="1"/>
          </p:cNvPicPr>
          <p:nvPr/>
        </p:nvPicPr>
        <p:blipFill>
          <a:blip r:embed="rId2"/>
          <a:stretch>
            <a:fillRect/>
          </a:stretch>
        </p:blipFill>
        <p:spPr>
          <a:xfrm>
            <a:off x="4619543" y="650183"/>
            <a:ext cx="6953577" cy="5232566"/>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65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624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vinos de mayor </a:t>
            </a:r>
            <a:r>
              <a:rPr lang="es-AR" b="1" dirty="0">
                <a:solidFill>
                  <a:schemeClr val="accent1">
                    <a:lumMod val="75000"/>
                  </a:schemeClr>
                </a:solidFill>
              </a:rPr>
              <a:t>calidad</a:t>
            </a:r>
            <a:r>
              <a:rPr lang="es-AR" dirty="0"/>
              <a:t> cuentan con </a:t>
            </a:r>
            <a:r>
              <a:rPr lang="es-AR" b="1" dirty="0"/>
              <a:t>mayor</a:t>
            </a:r>
            <a:r>
              <a:rPr lang="es-AR" dirty="0"/>
              <a:t> cantidad de </a:t>
            </a:r>
            <a:r>
              <a:rPr lang="es-AR" b="1" dirty="0">
                <a:solidFill>
                  <a:schemeClr val="accent1">
                    <a:lumMod val="75000"/>
                  </a:schemeClr>
                </a:solidFill>
              </a:rPr>
              <a:t>alcohol</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4" name="Picture 3" descr="Chart, bar chart&#10;&#10;Description automatically generated">
            <a:extLst>
              <a:ext uri="{FF2B5EF4-FFF2-40B4-BE49-F238E27FC236}">
                <a16:creationId xmlns:a16="http://schemas.microsoft.com/office/drawing/2014/main" id="{3DB6D43F-5F33-4D7B-AFD5-B756A122DC53}"/>
              </a:ext>
            </a:extLst>
          </p:cNvPr>
          <p:cNvPicPr>
            <a:picLocks noChangeAspect="1"/>
          </p:cNvPicPr>
          <p:nvPr/>
        </p:nvPicPr>
        <p:blipFill>
          <a:blip r:embed="rId2"/>
          <a:stretch>
            <a:fillRect/>
          </a:stretch>
        </p:blipFill>
        <p:spPr>
          <a:xfrm>
            <a:off x="2959492" y="1342239"/>
            <a:ext cx="6273016" cy="4914286"/>
          </a:xfrm>
          <a:prstGeom prst="rect">
            <a:avLst/>
          </a:prstGeom>
        </p:spPr>
      </p:pic>
    </p:spTree>
    <p:extLst>
      <p:ext uri="{BB962C8B-B14F-4D97-AF65-F5344CB8AC3E}">
        <p14:creationId xmlns:p14="http://schemas.microsoft.com/office/powerpoint/2010/main" val="177601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6241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vinos de mayor </a:t>
            </a:r>
            <a:r>
              <a:rPr lang="es-AR" b="1" dirty="0">
                <a:solidFill>
                  <a:schemeClr val="accent1">
                    <a:lumMod val="75000"/>
                  </a:schemeClr>
                </a:solidFill>
              </a:rPr>
              <a:t>calidad</a:t>
            </a:r>
            <a:r>
              <a:rPr lang="es-AR" dirty="0"/>
              <a:t> cuentan con </a:t>
            </a:r>
            <a:r>
              <a:rPr lang="es-AR" b="1" dirty="0"/>
              <a:t>menor</a:t>
            </a:r>
            <a:r>
              <a:rPr lang="es-AR" dirty="0"/>
              <a:t> cantidad de </a:t>
            </a:r>
            <a:r>
              <a:rPr lang="es-AR" b="1" dirty="0">
                <a:solidFill>
                  <a:schemeClr val="accent1">
                    <a:lumMod val="75000"/>
                  </a:schemeClr>
                </a:solidFill>
              </a:rPr>
              <a:t>ácidos volátiles</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3" name="Picture 2" descr="Chart, bar chart&#10;&#10;Description automatically generated">
            <a:extLst>
              <a:ext uri="{FF2B5EF4-FFF2-40B4-BE49-F238E27FC236}">
                <a16:creationId xmlns:a16="http://schemas.microsoft.com/office/drawing/2014/main" id="{6A8D4930-DF21-4536-9806-BC5FE837D702}"/>
              </a:ext>
            </a:extLst>
          </p:cNvPr>
          <p:cNvPicPr>
            <a:picLocks noChangeAspect="1"/>
          </p:cNvPicPr>
          <p:nvPr/>
        </p:nvPicPr>
        <p:blipFill>
          <a:blip r:embed="rId2"/>
          <a:stretch>
            <a:fillRect/>
          </a:stretch>
        </p:blipFill>
        <p:spPr>
          <a:xfrm>
            <a:off x="2940444" y="1342239"/>
            <a:ext cx="6311111" cy="4914286"/>
          </a:xfrm>
          <a:prstGeom prst="rect">
            <a:avLst/>
          </a:prstGeom>
        </p:spPr>
      </p:pic>
    </p:spTree>
    <p:extLst>
      <p:ext uri="{BB962C8B-B14F-4D97-AF65-F5344CB8AC3E}">
        <p14:creationId xmlns:p14="http://schemas.microsoft.com/office/powerpoint/2010/main" val="371066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624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vinos de mayor </a:t>
            </a:r>
            <a:r>
              <a:rPr lang="es-AR" b="1" dirty="0">
                <a:solidFill>
                  <a:schemeClr val="accent1">
                    <a:lumMod val="75000"/>
                  </a:schemeClr>
                </a:solidFill>
              </a:rPr>
              <a:t>calidad</a:t>
            </a:r>
            <a:r>
              <a:rPr lang="es-AR" dirty="0"/>
              <a:t> cuentan con </a:t>
            </a:r>
            <a:r>
              <a:rPr lang="es-AR" b="1" dirty="0"/>
              <a:t>mayor</a:t>
            </a:r>
            <a:r>
              <a:rPr lang="es-AR" dirty="0"/>
              <a:t> cantidad de </a:t>
            </a:r>
            <a:r>
              <a:rPr lang="es-AR" b="1" dirty="0">
                <a:solidFill>
                  <a:schemeClr val="accent1">
                    <a:lumMod val="75000"/>
                  </a:schemeClr>
                </a:solidFill>
              </a:rPr>
              <a:t>sulfatos</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3" name="Picture 2" descr="Chart, bar chart&#10;&#10;Description automatically generated">
            <a:extLst>
              <a:ext uri="{FF2B5EF4-FFF2-40B4-BE49-F238E27FC236}">
                <a16:creationId xmlns:a16="http://schemas.microsoft.com/office/drawing/2014/main" id="{BCC0EA4E-ED69-4168-AC5C-DE99CEA59233}"/>
              </a:ext>
            </a:extLst>
          </p:cNvPr>
          <p:cNvPicPr>
            <a:picLocks noChangeAspect="1"/>
          </p:cNvPicPr>
          <p:nvPr/>
        </p:nvPicPr>
        <p:blipFill>
          <a:blip r:embed="rId2"/>
          <a:stretch>
            <a:fillRect/>
          </a:stretch>
        </p:blipFill>
        <p:spPr>
          <a:xfrm>
            <a:off x="2940444" y="1342239"/>
            <a:ext cx="6311111" cy="4914286"/>
          </a:xfrm>
          <a:prstGeom prst="rect">
            <a:avLst/>
          </a:prstGeom>
        </p:spPr>
      </p:pic>
    </p:spTree>
    <p:extLst>
      <p:ext uri="{BB962C8B-B14F-4D97-AF65-F5344CB8AC3E}">
        <p14:creationId xmlns:p14="http://schemas.microsoft.com/office/powerpoint/2010/main" val="119554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En base a este análisis, se toma la decisión de realizar un árbol de decisión para la variable ‘</a:t>
            </a:r>
            <a:r>
              <a:rPr lang="es-AR" dirty="0" err="1"/>
              <a:t>quality</a:t>
            </a:r>
            <a:r>
              <a:rPr lang="es-AR" dirty="0"/>
              <a:t>’, con énfasis en las tres variables ‘</a:t>
            </a:r>
            <a:r>
              <a:rPr lang="es-AR" dirty="0" err="1"/>
              <a:t>sulphate</a:t>
            </a:r>
            <a:r>
              <a:rPr lang="es-AR" dirty="0"/>
              <a:t>’, ‘alcohol’ y ‘</a:t>
            </a:r>
            <a:r>
              <a:rPr lang="es-AR" dirty="0" err="1"/>
              <a:t>volatile</a:t>
            </a:r>
            <a:r>
              <a:rPr lang="es-AR" dirty="0"/>
              <a:t> </a:t>
            </a:r>
            <a:r>
              <a:rPr lang="es-AR" dirty="0" err="1"/>
              <a:t>acidity</a:t>
            </a:r>
            <a:r>
              <a:rPr lang="es-AR" dirty="0"/>
              <a:t>’.</a:t>
            </a:r>
          </a:p>
          <a:p>
            <a:pPr lvl="1" algn="just"/>
            <a:endParaRPr lang="es-AR" dirty="0"/>
          </a:p>
          <a:p>
            <a:pPr lvl="1"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spTree>
    <p:extLst>
      <p:ext uri="{BB962C8B-B14F-4D97-AF65-F5344CB8AC3E}">
        <p14:creationId xmlns:p14="http://schemas.microsoft.com/office/powerpoint/2010/main" val="33237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Detección de casos positivos</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7553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Motivación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Dadas las muestras de nuestra base de datos, se construye un predictor sencillo para identificar, en líneas generales, las principales características de un buen vino, detectables de entre los ensayos disponibles</a:t>
            </a:r>
          </a:p>
          <a:p>
            <a:pPr marL="0" indent="0" algn="just">
              <a:buNone/>
            </a:pPr>
            <a:endParaRPr lang="es-AR" dirty="0"/>
          </a:p>
        </p:txBody>
      </p:sp>
    </p:spTree>
    <p:extLst>
      <p:ext uri="{BB962C8B-B14F-4D97-AF65-F5344CB8AC3E}">
        <p14:creationId xmlns:p14="http://schemas.microsoft.com/office/powerpoint/2010/main" val="361804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Primero se realiza un agrupamiento en los valores de nuestro target para hacer mas fácil el análisis y el modelo predictivo, siguiendo la relación:</a:t>
            </a:r>
          </a:p>
          <a:p>
            <a:pPr lvl="1" algn="just"/>
            <a:r>
              <a:rPr lang="es-AR" dirty="0"/>
              <a:t>Aquellos vinos con calidad entre 0 y 4 son ‘malo’</a:t>
            </a:r>
          </a:p>
          <a:p>
            <a:pPr lvl="1" algn="just"/>
            <a:r>
              <a:rPr lang="es-AR" dirty="0"/>
              <a:t>Aquellos vinos con calidad entre 4 y 6 son ‘regular’</a:t>
            </a:r>
          </a:p>
          <a:p>
            <a:pPr lvl="1" algn="just"/>
            <a:r>
              <a:rPr lang="es-AR" dirty="0"/>
              <a:t>Aquellos vinos con calidad entre 7 y 8 son ‘bueno’</a:t>
            </a:r>
          </a:p>
          <a:p>
            <a:pPr algn="just"/>
            <a:endParaRPr lang="es-AR" dirty="0"/>
          </a:p>
          <a:p>
            <a:pPr algn="just"/>
            <a:r>
              <a:rPr lang="es-AR" dirty="0"/>
              <a:t>Luego del agrupamiento, las cantidades resultan:</a:t>
            </a:r>
          </a:p>
          <a:p>
            <a:pPr lvl="1" algn="just"/>
            <a:endParaRPr lang="es-AR" dirty="0"/>
          </a:p>
          <a:p>
            <a:pPr lvl="1"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3" name="Picture 2">
            <a:extLst>
              <a:ext uri="{FF2B5EF4-FFF2-40B4-BE49-F238E27FC236}">
                <a16:creationId xmlns:a16="http://schemas.microsoft.com/office/drawing/2014/main" id="{503ED713-DFE4-4461-9BB9-37427A7B370D}"/>
              </a:ext>
            </a:extLst>
          </p:cNvPr>
          <p:cNvPicPr>
            <a:picLocks noChangeAspect="1"/>
          </p:cNvPicPr>
          <p:nvPr/>
        </p:nvPicPr>
        <p:blipFill>
          <a:blip r:embed="rId2"/>
          <a:stretch>
            <a:fillRect/>
          </a:stretch>
        </p:blipFill>
        <p:spPr>
          <a:xfrm>
            <a:off x="4295523" y="3672258"/>
            <a:ext cx="3600953" cy="1981477"/>
          </a:xfrm>
          <a:prstGeom prst="rect">
            <a:avLst/>
          </a:prstGeom>
        </p:spPr>
      </p:pic>
    </p:spTree>
    <p:extLst>
      <p:ext uri="{BB962C8B-B14F-4D97-AF65-F5344CB8AC3E}">
        <p14:creationId xmlns:p14="http://schemas.microsoft.com/office/powerpoint/2010/main" val="401118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Introducción</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318576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A continuación, se separa el </a:t>
            </a:r>
            <a:r>
              <a:rPr lang="es-AR" dirty="0" err="1"/>
              <a:t>dataset</a:t>
            </a:r>
            <a:r>
              <a:rPr lang="es-AR" dirty="0"/>
              <a:t> en dos: ‘X’ e ‘y’. ‘y’ contiene la columna de </a:t>
            </a:r>
            <a:r>
              <a:rPr lang="es-AR" dirty="0" err="1"/>
              <a:t>quality</a:t>
            </a:r>
            <a:r>
              <a:rPr lang="es-AR" dirty="0"/>
              <a:t> y ‘X’ contiene el resto del </a:t>
            </a:r>
            <a:r>
              <a:rPr lang="es-AR" dirty="0" err="1"/>
              <a:t>dataset</a:t>
            </a:r>
            <a:r>
              <a:rPr lang="es-AR" dirty="0"/>
              <a:t> original.</a:t>
            </a:r>
          </a:p>
          <a:p>
            <a:pPr algn="just"/>
            <a:r>
              <a:rPr lang="es-AR" dirty="0"/>
              <a:t>Luego definimos que un 70% de nuestro </a:t>
            </a:r>
            <a:r>
              <a:rPr lang="es-AR" dirty="0" err="1"/>
              <a:t>dataset</a:t>
            </a:r>
            <a:r>
              <a:rPr lang="es-AR" dirty="0"/>
              <a:t> será para entrenar el modelo y el 30% restante será para testearlo</a:t>
            </a:r>
          </a:p>
          <a:p>
            <a:pPr algn="just"/>
            <a:r>
              <a:rPr lang="es-AR" dirty="0"/>
              <a:t>Se crea un árbol de decisión con los siguientes parámetros:</a:t>
            </a:r>
          </a:p>
          <a:p>
            <a:pPr lvl="1" algn="just"/>
            <a:r>
              <a:rPr lang="es-AR" dirty="0" err="1"/>
              <a:t>Max_Depth</a:t>
            </a:r>
            <a:r>
              <a:rPr lang="es-AR" dirty="0"/>
              <a:t>: 3.</a:t>
            </a:r>
          </a:p>
          <a:p>
            <a:pPr lvl="1" algn="just"/>
            <a:r>
              <a:rPr lang="es-AR" dirty="0" err="1"/>
              <a:t>random_state</a:t>
            </a:r>
            <a:r>
              <a:rPr lang="es-AR" dirty="0"/>
              <a:t>: 42.</a:t>
            </a:r>
          </a:p>
          <a:p>
            <a:pPr lvl="1" algn="just"/>
            <a:r>
              <a:rPr lang="es-AR" dirty="0" err="1"/>
              <a:t>Min_sample_Split</a:t>
            </a:r>
            <a:r>
              <a:rPr lang="es-AR" dirty="0"/>
              <a:t>: 10.</a:t>
            </a:r>
          </a:p>
          <a:p>
            <a:pPr algn="just"/>
            <a:endParaRPr lang="es-AR" dirty="0"/>
          </a:p>
          <a:p>
            <a:pPr algn="just"/>
            <a:r>
              <a:rPr lang="es-AR" dirty="0"/>
              <a:t>Este modelo arroja los siguientes resultados de acierto:</a:t>
            </a:r>
          </a:p>
          <a:p>
            <a:pPr lvl="1" algn="just"/>
            <a:r>
              <a:rPr lang="es-AR" dirty="0"/>
              <a:t>90% de acierto en el </a:t>
            </a:r>
            <a:r>
              <a:rPr lang="es-AR" dirty="0" err="1"/>
              <a:t>dataset</a:t>
            </a:r>
            <a:r>
              <a:rPr lang="es-AR" dirty="0"/>
              <a:t> de entrenamiento.</a:t>
            </a:r>
          </a:p>
          <a:p>
            <a:pPr lvl="1" algn="just"/>
            <a:r>
              <a:rPr lang="es-AR" dirty="0"/>
              <a:t>86% de acierto en el </a:t>
            </a:r>
            <a:r>
              <a:rPr lang="es-AR" dirty="0" err="1"/>
              <a:t>dataset</a:t>
            </a:r>
            <a:r>
              <a:rPr lang="es-AR" dirty="0"/>
              <a:t> de testeo.</a:t>
            </a:r>
          </a:p>
          <a:p>
            <a:pPr lvl="1" algn="just"/>
            <a:endParaRPr lang="es-AR" dirty="0"/>
          </a:p>
          <a:p>
            <a:pPr lvl="1"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spTree>
    <p:extLst>
      <p:ext uri="{BB962C8B-B14F-4D97-AF65-F5344CB8AC3E}">
        <p14:creationId xmlns:p14="http://schemas.microsoft.com/office/powerpoint/2010/main" val="162136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EE8FE3-7C04-4F64-91E6-CC3DF4666C7C}"/>
              </a:ext>
            </a:extLst>
          </p:cNvPr>
          <p:cNvPicPr>
            <a:picLocks noGrp="1" noChangeAspect="1"/>
          </p:cNvPicPr>
          <p:nvPr>
            <p:ph idx="1"/>
          </p:nvPr>
        </p:nvPicPr>
        <p:blipFill>
          <a:blip r:embed="rId2"/>
          <a:stretch>
            <a:fillRect/>
          </a:stretch>
        </p:blipFill>
        <p:spPr>
          <a:xfrm>
            <a:off x="1387841" y="1406769"/>
            <a:ext cx="9665013" cy="4557835"/>
          </a:xfrm>
        </p:spPr>
      </p:pic>
      <p:sp>
        <p:nvSpPr>
          <p:cNvPr id="6" name="TextBox 5">
            <a:extLst>
              <a:ext uri="{FF2B5EF4-FFF2-40B4-BE49-F238E27FC236}">
                <a16:creationId xmlns:a16="http://schemas.microsoft.com/office/drawing/2014/main" id="{4F12A747-76AB-4EA3-ADC7-AAC81C43D22C}"/>
              </a:ext>
            </a:extLst>
          </p:cNvPr>
          <p:cNvSpPr txBox="1"/>
          <p:nvPr/>
        </p:nvSpPr>
        <p:spPr>
          <a:xfrm>
            <a:off x="5217394" y="1222103"/>
            <a:ext cx="1757212" cy="369332"/>
          </a:xfrm>
          <a:prstGeom prst="rect">
            <a:avLst/>
          </a:prstGeom>
          <a:noFill/>
        </p:spPr>
        <p:txBody>
          <a:bodyPr wrap="none" rtlCol="0">
            <a:spAutoFit/>
          </a:bodyPr>
          <a:lstStyle/>
          <a:p>
            <a:r>
              <a:rPr lang="es-AR" dirty="0"/>
              <a:t>Alcohol&gt;11.55</a:t>
            </a:r>
          </a:p>
        </p:txBody>
      </p:sp>
      <p:sp>
        <p:nvSpPr>
          <p:cNvPr id="7" name="TextBox 6">
            <a:extLst>
              <a:ext uri="{FF2B5EF4-FFF2-40B4-BE49-F238E27FC236}">
                <a16:creationId xmlns:a16="http://schemas.microsoft.com/office/drawing/2014/main" id="{0E3850B1-353C-4A5D-8AE3-CD699E5108DE}"/>
              </a:ext>
            </a:extLst>
          </p:cNvPr>
          <p:cNvSpPr txBox="1"/>
          <p:nvPr/>
        </p:nvSpPr>
        <p:spPr>
          <a:xfrm>
            <a:off x="7739506" y="2469207"/>
            <a:ext cx="1598515" cy="369332"/>
          </a:xfrm>
          <a:prstGeom prst="rect">
            <a:avLst/>
          </a:prstGeom>
          <a:noFill/>
        </p:spPr>
        <p:txBody>
          <a:bodyPr wrap="none" rtlCol="0">
            <a:spAutoFit/>
          </a:bodyPr>
          <a:lstStyle/>
          <a:p>
            <a:r>
              <a:rPr lang="es-AR" dirty="0"/>
              <a:t>sulfatos&gt;0,68</a:t>
            </a:r>
          </a:p>
        </p:txBody>
      </p:sp>
      <p:cxnSp>
        <p:nvCxnSpPr>
          <p:cNvPr id="10" name="Straight Arrow Connector 9">
            <a:extLst>
              <a:ext uri="{FF2B5EF4-FFF2-40B4-BE49-F238E27FC236}">
                <a16:creationId xmlns:a16="http://schemas.microsoft.com/office/drawing/2014/main" id="{F523F5D9-CDF7-4530-A1C9-A7B599261807}"/>
              </a:ext>
            </a:extLst>
          </p:cNvPr>
          <p:cNvCxnSpPr/>
          <p:nvPr/>
        </p:nvCxnSpPr>
        <p:spPr>
          <a:xfrm>
            <a:off x="6812924" y="2266682"/>
            <a:ext cx="1313645" cy="6697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298BAE-78D4-4B00-AAB5-CB361061E351}"/>
              </a:ext>
            </a:extLst>
          </p:cNvPr>
          <p:cNvCxnSpPr>
            <a:cxnSpLocks/>
          </p:cNvCxnSpPr>
          <p:nvPr/>
        </p:nvCxnSpPr>
        <p:spPr>
          <a:xfrm>
            <a:off x="8931105" y="3468282"/>
            <a:ext cx="560625" cy="598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80A627-5234-4472-933B-A56FAED318BD}"/>
              </a:ext>
            </a:extLst>
          </p:cNvPr>
          <p:cNvCxnSpPr>
            <a:cxnSpLocks/>
          </p:cNvCxnSpPr>
          <p:nvPr/>
        </p:nvCxnSpPr>
        <p:spPr>
          <a:xfrm flipH="1">
            <a:off x="9367770" y="4676982"/>
            <a:ext cx="265627" cy="582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5606C3-6892-45F8-BA24-FFFD270E1B5E}"/>
              </a:ext>
            </a:extLst>
          </p:cNvPr>
          <p:cNvSpPr txBox="1"/>
          <p:nvPr/>
        </p:nvSpPr>
        <p:spPr>
          <a:xfrm>
            <a:off x="8999490" y="3618467"/>
            <a:ext cx="1750800" cy="369332"/>
          </a:xfrm>
          <a:prstGeom prst="rect">
            <a:avLst/>
          </a:prstGeom>
          <a:noFill/>
        </p:spPr>
        <p:txBody>
          <a:bodyPr wrap="none" rtlCol="0">
            <a:spAutoFit/>
          </a:bodyPr>
          <a:lstStyle/>
          <a:p>
            <a:r>
              <a:rPr lang="es-AR" dirty="0"/>
              <a:t>SO2 libre&lt;18,5</a:t>
            </a:r>
          </a:p>
        </p:txBody>
      </p:sp>
      <p:sp>
        <p:nvSpPr>
          <p:cNvPr id="16" name="Rectangle 15">
            <a:extLst>
              <a:ext uri="{FF2B5EF4-FFF2-40B4-BE49-F238E27FC236}">
                <a16:creationId xmlns:a16="http://schemas.microsoft.com/office/drawing/2014/main" id="{B187E2C5-941B-41D4-9648-BAEEE9CA5CC8}"/>
              </a:ext>
            </a:extLst>
          </p:cNvPr>
          <p:cNvSpPr/>
          <p:nvPr/>
        </p:nvSpPr>
        <p:spPr>
          <a:xfrm>
            <a:off x="8718997" y="5259539"/>
            <a:ext cx="1004552" cy="497317"/>
          </a:xfrm>
          <a:prstGeom prst="rect">
            <a:avLst/>
          </a:prstGeom>
          <a:noFill/>
          <a:ln w="38100">
            <a:solidFill>
              <a:schemeClr val="accent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43823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5"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9"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2" name="Rectangle 41">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8" name="Picture 7" descr="Botellas de vino, copas y uvas dispuestas">
            <a:extLst>
              <a:ext uri="{FF2B5EF4-FFF2-40B4-BE49-F238E27FC236}">
                <a16:creationId xmlns:a16="http://schemas.microsoft.com/office/drawing/2014/main" id="{3B7A8012-54A6-59F8-02BC-5D90B1402A31}"/>
              </a:ext>
            </a:extLst>
          </p:cNvPr>
          <p:cNvPicPr>
            <a:picLocks noChangeAspect="1"/>
          </p:cNvPicPr>
          <p:nvPr/>
        </p:nvPicPr>
        <p:blipFill rotWithShape="1">
          <a:blip r:embed="rId2"/>
          <a:srcRect l="3348" r="70172" b="-2"/>
          <a:stretch/>
        </p:blipFill>
        <p:spPr>
          <a:xfrm>
            <a:off x="20" y="1730"/>
            <a:ext cx="2720524" cy="6858000"/>
          </a:xfrm>
          <a:prstGeom prst="rect">
            <a:avLst/>
          </a:prstGeom>
        </p:spPr>
      </p:pic>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3676510" y="1666632"/>
            <a:ext cx="785008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Los </a:t>
            </a:r>
            <a:r>
              <a:rPr lang="en-US" sz="2400" b="1" dirty="0" err="1">
                <a:solidFill>
                  <a:schemeClr val="accent1">
                    <a:lumMod val="75000"/>
                  </a:schemeClr>
                </a:solidFill>
              </a:rPr>
              <a:t>mejores</a:t>
            </a:r>
            <a:r>
              <a:rPr lang="en-US" sz="2400" b="1" dirty="0">
                <a:solidFill>
                  <a:schemeClr val="accent1">
                    <a:lumMod val="75000"/>
                  </a:schemeClr>
                </a:solidFill>
              </a:rPr>
              <a:t> vinos </a:t>
            </a:r>
            <a:r>
              <a:rPr lang="en-US" sz="2400" dirty="0"/>
              <a:t>se </a:t>
            </a:r>
            <a:r>
              <a:rPr lang="en-US" sz="2400" dirty="0" err="1"/>
              <a:t>caracterizan</a:t>
            </a:r>
            <a:r>
              <a:rPr lang="en-US" sz="2400" dirty="0"/>
              <a:t> por:</a:t>
            </a:r>
          </a:p>
          <a:p>
            <a:pPr lvl="1">
              <a:buFont typeface="Wingdings" panose="05000000000000000000" pitchFamily="2" charset="2"/>
              <a:buChar char="§"/>
            </a:pPr>
            <a:r>
              <a:rPr lang="en-US" sz="2000" dirty="0"/>
              <a:t>un </a:t>
            </a:r>
            <a:r>
              <a:rPr lang="en-US" sz="2000" dirty="0" err="1"/>
              <a:t>contenido</a:t>
            </a:r>
            <a:r>
              <a:rPr lang="en-US" sz="2000" dirty="0"/>
              <a:t> de </a:t>
            </a:r>
            <a:r>
              <a:rPr lang="en-US" sz="2000" b="1" dirty="0">
                <a:solidFill>
                  <a:schemeClr val="accent1">
                    <a:lumMod val="75000"/>
                  </a:schemeClr>
                </a:solidFill>
              </a:rPr>
              <a:t>alcohol mayor a 11,5%</a:t>
            </a:r>
          </a:p>
          <a:p>
            <a:pPr lvl="1">
              <a:buFont typeface="Wingdings" panose="05000000000000000000" pitchFamily="2" charset="2"/>
              <a:buChar char="§"/>
            </a:pPr>
            <a:r>
              <a:rPr lang="en-US" sz="2000" dirty="0"/>
              <a:t>Un </a:t>
            </a:r>
            <a:r>
              <a:rPr lang="en-US" sz="2000" dirty="0" err="1"/>
              <a:t>contenido</a:t>
            </a:r>
            <a:r>
              <a:rPr lang="en-US" sz="2000" dirty="0"/>
              <a:t> de </a:t>
            </a:r>
            <a:r>
              <a:rPr lang="en-US" sz="2000" b="1" dirty="0" err="1">
                <a:solidFill>
                  <a:schemeClr val="accent1">
                    <a:lumMod val="75000"/>
                  </a:schemeClr>
                </a:solidFill>
              </a:rPr>
              <a:t>sulfatos</a:t>
            </a:r>
            <a:r>
              <a:rPr lang="en-US" sz="2000" b="1" dirty="0">
                <a:solidFill>
                  <a:schemeClr val="accent1">
                    <a:lumMod val="75000"/>
                  </a:schemeClr>
                </a:solidFill>
              </a:rPr>
              <a:t> mayor a 0,68</a:t>
            </a:r>
          </a:p>
          <a:p>
            <a:pPr lvl="1">
              <a:buFont typeface="Wingdings" panose="05000000000000000000" pitchFamily="2" charset="2"/>
              <a:buChar char="§"/>
            </a:pPr>
            <a:r>
              <a:rPr lang="en-US" sz="2000" dirty="0"/>
              <a:t>Un </a:t>
            </a:r>
            <a:r>
              <a:rPr lang="en-US" sz="2000" dirty="0" err="1"/>
              <a:t>contenido</a:t>
            </a:r>
            <a:r>
              <a:rPr lang="en-US" sz="2000" dirty="0"/>
              <a:t> de </a:t>
            </a:r>
            <a:r>
              <a:rPr lang="en-US" sz="2000" b="1" i="0" dirty="0">
                <a:solidFill>
                  <a:schemeClr val="accent1">
                    <a:lumMod val="75000"/>
                  </a:schemeClr>
                </a:solidFill>
                <a:effectLst/>
                <a:latin typeface="inherit"/>
              </a:rPr>
              <a:t>SO2 libre </a:t>
            </a:r>
            <a:r>
              <a:rPr lang="en-US" sz="2000" b="1" dirty="0" err="1">
                <a:solidFill>
                  <a:schemeClr val="accent1">
                    <a:lumMod val="75000"/>
                  </a:schemeClr>
                </a:solidFill>
              </a:rPr>
              <a:t>menor</a:t>
            </a:r>
            <a:r>
              <a:rPr lang="en-US" sz="2000" b="1" dirty="0">
                <a:solidFill>
                  <a:schemeClr val="accent1">
                    <a:lumMod val="75000"/>
                  </a:schemeClr>
                </a:solidFill>
              </a:rPr>
              <a:t> a 18,5</a:t>
            </a:r>
          </a:p>
          <a:p>
            <a:pPr>
              <a:buFont typeface="Wingdings" panose="05000000000000000000" pitchFamily="2" charset="2"/>
              <a:buChar char="§"/>
            </a:pPr>
            <a:endParaRPr lang="en-US" sz="2200" b="1" dirty="0">
              <a:solidFill>
                <a:schemeClr val="accent1">
                  <a:lumMod val="75000"/>
                </a:schemeClr>
              </a:solidFill>
            </a:endParaRPr>
          </a:p>
          <a:p>
            <a:r>
              <a:rPr lang="en-US" dirty="0"/>
              <a:t>Si </a:t>
            </a:r>
            <a:r>
              <a:rPr lang="en-US" dirty="0" err="1"/>
              <a:t>enviamos</a:t>
            </a:r>
            <a:r>
              <a:rPr lang="en-US" dirty="0"/>
              <a:t> </a:t>
            </a:r>
            <a:r>
              <a:rPr lang="en-US" b="1" dirty="0">
                <a:solidFill>
                  <a:schemeClr val="accent1">
                    <a:lumMod val="75000"/>
                  </a:schemeClr>
                </a:solidFill>
              </a:rPr>
              <a:t>un vino al azar</a:t>
            </a:r>
            <a:r>
              <a:rPr lang="en-US" dirty="0">
                <a:solidFill>
                  <a:schemeClr val="accent1">
                    <a:lumMod val="75000"/>
                  </a:schemeClr>
                </a:solidFill>
              </a:rPr>
              <a:t> </a:t>
            </a:r>
            <a:r>
              <a:rPr lang="en-US" dirty="0"/>
              <a:t>a </a:t>
            </a:r>
            <a:r>
              <a:rPr lang="en-US" dirty="0" err="1"/>
              <a:t>calificar</a:t>
            </a:r>
            <a:r>
              <a:rPr lang="en-US" dirty="0"/>
              <a:t>, la </a:t>
            </a:r>
            <a:r>
              <a:rPr lang="en-US" dirty="0" err="1"/>
              <a:t>probabilidad</a:t>
            </a:r>
            <a:r>
              <a:rPr lang="en-US" dirty="0"/>
              <a:t> de </a:t>
            </a:r>
            <a:r>
              <a:rPr lang="en-US" dirty="0" err="1"/>
              <a:t>hallar</a:t>
            </a:r>
            <a:r>
              <a:rPr lang="en-US" dirty="0"/>
              <a:t> un vino </a:t>
            </a:r>
            <a:r>
              <a:rPr lang="en-US" dirty="0" err="1"/>
              <a:t>considerado</a:t>
            </a:r>
            <a:r>
              <a:rPr lang="en-US" dirty="0"/>
              <a:t> </a:t>
            </a:r>
            <a:r>
              <a:rPr lang="en-US" b="1" dirty="0" err="1"/>
              <a:t>bueno</a:t>
            </a:r>
            <a:r>
              <a:rPr lang="en-US" dirty="0"/>
              <a:t> es del </a:t>
            </a:r>
            <a:r>
              <a:rPr lang="en-US" b="1" dirty="0">
                <a:solidFill>
                  <a:schemeClr val="accent1">
                    <a:lumMod val="75000"/>
                  </a:schemeClr>
                </a:solidFill>
              </a:rPr>
              <a:t>14%</a:t>
            </a:r>
            <a:endParaRPr lang="en-US" sz="2400" b="1" dirty="0">
              <a:solidFill>
                <a:schemeClr val="accent1">
                  <a:lumMod val="75000"/>
                </a:schemeClr>
              </a:solidFill>
            </a:endParaRPr>
          </a:p>
          <a:p>
            <a:r>
              <a:rPr lang="en-US" dirty="0"/>
              <a:t>Si </a:t>
            </a:r>
            <a:r>
              <a:rPr lang="en-US" dirty="0" err="1"/>
              <a:t>enviamos</a:t>
            </a:r>
            <a:r>
              <a:rPr lang="en-US" dirty="0"/>
              <a:t> </a:t>
            </a:r>
            <a:r>
              <a:rPr lang="en-US" b="1" dirty="0">
                <a:solidFill>
                  <a:schemeClr val="accent1">
                    <a:lumMod val="75000"/>
                  </a:schemeClr>
                </a:solidFill>
              </a:rPr>
              <a:t>un vino </a:t>
            </a:r>
            <a:r>
              <a:rPr lang="en-US" b="1" dirty="0" err="1">
                <a:solidFill>
                  <a:schemeClr val="accent1">
                    <a:lumMod val="75000"/>
                  </a:schemeClr>
                </a:solidFill>
              </a:rPr>
              <a:t>candidato</a:t>
            </a:r>
            <a:r>
              <a:rPr lang="en-US" b="1" dirty="0">
                <a:solidFill>
                  <a:schemeClr val="accent1">
                    <a:lumMod val="75000"/>
                  </a:schemeClr>
                </a:solidFill>
              </a:rPr>
              <a:t> </a:t>
            </a:r>
            <a:r>
              <a:rPr lang="en-US" dirty="0"/>
              <a:t>a </a:t>
            </a:r>
            <a:r>
              <a:rPr lang="en-US" dirty="0" err="1"/>
              <a:t>calificar</a:t>
            </a:r>
            <a:r>
              <a:rPr lang="en-US" dirty="0"/>
              <a:t>, la </a:t>
            </a:r>
            <a:r>
              <a:rPr lang="en-US" dirty="0" err="1"/>
              <a:t>probabilidad</a:t>
            </a:r>
            <a:r>
              <a:rPr lang="en-US" dirty="0"/>
              <a:t> de </a:t>
            </a:r>
            <a:r>
              <a:rPr lang="en-US" dirty="0" err="1"/>
              <a:t>hallar</a:t>
            </a:r>
            <a:r>
              <a:rPr lang="en-US" dirty="0"/>
              <a:t> un vino </a:t>
            </a:r>
            <a:r>
              <a:rPr lang="en-US" dirty="0" err="1"/>
              <a:t>considerado</a:t>
            </a:r>
            <a:r>
              <a:rPr lang="en-US" dirty="0"/>
              <a:t> </a:t>
            </a:r>
            <a:r>
              <a:rPr lang="en-US" b="1" dirty="0" err="1"/>
              <a:t>bueno</a:t>
            </a:r>
            <a:r>
              <a:rPr lang="en-US" dirty="0"/>
              <a:t> es del </a:t>
            </a:r>
            <a:r>
              <a:rPr lang="en-US" b="1" dirty="0">
                <a:solidFill>
                  <a:schemeClr val="accent1">
                    <a:lumMod val="75000"/>
                  </a:schemeClr>
                </a:solidFill>
              </a:rPr>
              <a:t>54%</a:t>
            </a:r>
            <a:endParaRPr lang="en-US" sz="1600" dirty="0">
              <a:solidFill>
                <a:schemeClr val="accent1">
                  <a:lumMod val="75000"/>
                </a:schemeClr>
              </a:solidFill>
            </a:endParaRP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p:txBody>
      </p:sp>
    </p:spTree>
    <p:extLst>
      <p:ext uri="{BB962C8B-B14F-4D97-AF65-F5344CB8AC3E}">
        <p14:creationId xmlns:p14="http://schemas.microsoft.com/office/powerpoint/2010/main" val="3218358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Predictor</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46245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Abandonando la necesidad de reconocer los funcionamientos internos del predictor en forma clara en base a las características del vino, es posible construir un mejor predictor de vinos que no serán malos ni regulares utilizando algoritmos de mayor complejidad</a:t>
            </a:r>
          </a:p>
          <a:p>
            <a:pPr algn="just"/>
            <a:r>
              <a:rPr lang="es-AR" dirty="0"/>
              <a:t>Estos algoritmos podrán utilizarse para detectar mejores candidatos para pasar </a:t>
            </a:r>
            <a:r>
              <a:rPr lang="es-AR"/>
              <a:t>a categorización </a:t>
            </a:r>
            <a:r>
              <a:rPr lang="es-AR" dirty="0"/>
              <a:t>a partir de los 11 ensayos fisicoquímicos utilizados, siendo la categorización de los vinos un proceso costoso y con demora</a:t>
            </a:r>
          </a:p>
          <a:p>
            <a:pPr marL="0" indent="0" algn="just">
              <a:buNone/>
            </a:pPr>
            <a:endParaRPr lang="es-AR" dirty="0"/>
          </a:p>
        </p:txBody>
      </p:sp>
    </p:spTree>
    <p:extLst>
      <p:ext uri="{BB962C8B-B14F-4D97-AF65-F5344CB8AC3E}">
        <p14:creationId xmlns:p14="http://schemas.microsoft.com/office/powerpoint/2010/main" val="270370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Introducción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676400"/>
            <a:ext cx="8915400" cy="43566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AR" dirty="0"/>
              <a:t>En este trabajo de fin de curso, proponemos un enfoque de análisis de datos para predecir la calidad en el sabor del vino humano a partir de 11 características fisicoquímicas. </a:t>
            </a:r>
          </a:p>
          <a:p>
            <a:r>
              <a:rPr lang="es-AR" dirty="0"/>
              <a:t>Se considera un gran conjunto de datos con muestras de </a:t>
            </a:r>
            <a:r>
              <a:rPr lang="es-AR" i="1" dirty="0"/>
              <a:t>vino rojo de Portugal </a:t>
            </a:r>
            <a:r>
              <a:rPr lang="es-AR" dirty="0"/>
              <a:t>y se realiza un análisis exploratorio de datos.</a:t>
            </a:r>
          </a:p>
          <a:p>
            <a:r>
              <a:rPr lang="es-AR" dirty="0"/>
              <a:t>Luego se realiza un análisis bivariado y multivariado de los datos para saber la relación entre las distintas variables y nuestro target (la calidad del vino).</a:t>
            </a:r>
          </a:p>
          <a:p>
            <a:r>
              <a:rPr lang="es-AR" dirty="0"/>
              <a:t>Por ultimo, se realiza un modelo predictivo de árbol de decisión para predecir la calidad del vino de acuerdo a determinadas características fisicoquímicas.</a:t>
            </a:r>
          </a:p>
        </p:txBody>
      </p:sp>
    </p:spTree>
    <p:extLst>
      <p:ext uri="{BB962C8B-B14F-4D97-AF65-F5344CB8AC3E}">
        <p14:creationId xmlns:p14="http://schemas.microsoft.com/office/powerpoint/2010/main" val="70388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Contexto</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Hoy en día el vino es disfrutado cada vez más por una amplia gama de consumidores.</a:t>
            </a:r>
          </a:p>
          <a:p>
            <a:pPr algn="just"/>
            <a:r>
              <a:rPr lang="es-AR" dirty="0"/>
              <a:t>Portugal es uno de los diez principales países exportadores de vino, con una cuota de mercado del 3,17 % en 2020.</a:t>
            </a:r>
          </a:p>
          <a:p>
            <a:pPr algn="just"/>
            <a:r>
              <a:rPr lang="es-AR" dirty="0"/>
              <a:t>Para respaldar su crecimiento, la industria del vino está invirtiendo en nuevas tecnologías tanto para la elaboración como para los procesos de venta.</a:t>
            </a:r>
          </a:p>
          <a:p>
            <a:pPr algn="just"/>
            <a:r>
              <a:rPr lang="es-AR" dirty="0"/>
              <a:t>La certificación del vino y la evaluación de la calidad son elementos clave en este contexto.</a:t>
            </a:r>
          </a:p>
          <a:p>
            <a:pPr algn="just"/>
            <a:r>
              <a:rPr lang="es-AR" dirty="0"/>
              <a:t>La evaluación de la calidad suele ser parte del proceso de certificación y se puede utilizar para mejorar la elaboración del vino (mediante la identificación de los factores más influyentes) y para estratificar vinos como marcas premium (útil para fijar precios).</a:t>
            </a:r>
          </a:p>
          <a:p>
            <a:pPr algn="just"/>
            <a:r>
              <a:rPr lang="es-AR" dirty="0"/>
              <a:t>La certificación del vino se evalúa generalmente mediante pruebas fisicoquímicas y sensoriales.</a:t>
            </a:r>
          </a:p>
        </p:txBody>
      </p:sp>
    </p:spTree>
    <p:extLst>
      <p:ext uri="{BB962C8B-B14F-4D97-AF65-F5344CB8AC3E}">
        <p14:creationId xmlns:p14="http://schemas.microsoft.com/office/powerpoint/2010/main" val="30508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42078" y="1250674"/>
            <a:ext cx="8915400" cy="43566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s-AR" dirty="0"/>
          </a:p>
        </p:txBody>
      </p:sp>
      <p:sp>
        <p:nvSpPr>
          <p:cNvPr id="7" name="Content Placeholder 2">
            <a:extLst>
              <a:ext uri="{FF2B5EF4-FFF2-40B4-BE49-F238E27FC236}">
                <a16:creationId xmlns:a16="http://schemas.microsoft.com/office/drawing/2014/main" id="{FA8EDFA3-B973-473A-AF1C-BA5B15E2BABD}"/>
              </a:ext>
            </a:extLst>
          </p:cNvPr>
          <p:cNvSpPr txBox="1">
            <a:spLocks/>
          </p:cNvSpPr>
          <p:nvPr/>
        </p:nvSpPr>
        <p:spPr>
          <a:xfrm>
            <a:off x="2589212" y="75414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avances en las tecnologías de la información han hecho posible recopilar, almacenar y procesar conjuntos de datos masivos, a menudo muy complejos.</a:t>
            </a:r>
          </a:p>
          <a:p>
            <a:pPr algn="just"/>
            <a:r>
              <a:rPr lang="es-AR" dirty="0"/>
              <a:t>Todos estos datos contienen información valiosa, como tendencias y patrones, que se pueden utilizar para mejorar la toma de decisiones y optimizar las posibilidades de éxito.</a:t>
            </a:r>
          </a:p>
        </p:txBody>
      </p:sp>
    </p:spTree>
    <p:extLst>
      <p:ext uri="{BB962C8B-B14F-4D97-AF65-F5344CB8AC3E}">
        <p14:creationId xmlns:p14="http://schemas.microsoft.com/office/powerpoint/2010/main" val="253940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Motivación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La construcción del modelo predictivo es valiosa no solo para las entidades de certificación, sino también para los productores de vino e incluso para los consumidores.</a:t>
            </a:r>
          </a:p>
          <a:p>
            <a:pPr algn="just"/>
            <a:r>
              <a:rPr lang="es-AR" dirty="0"/>
              <a:t>Se puede utilizar para apoyar las evaluaciones del vino del enólogo, mejorando potencialmente la calidad y la velocidad de sus decisiones.</a:t>
            </a:r>
          </a:p>
          <a:p>
            <a:pPr algn="just"/>
            <a:r>
              <a:rPr lang="es-AR" dirty="0"/>
              <a:t>Medir el impacto de las pruebas fisicoquímicas en la calidad final del vino es útil para mejorar el proceso de producción.</a:t>
            </a:r>
          </a:p>
          <a:p>
            <a:pPr marL="0" indent="0" algn="just">
              <a:buNone/>
            </a:pPr>
            <a:endParaRPr lang="es-AR" dirty="0"/>
          </a:p>
        </p:txBody>
      </p:sp>
    </p:spTree>
    <p:extLst>
      <p:ext uri="{BB962C8B-B14F-4D97-AF65-F5344CB8AC3E}">
        <p14:creationId xmlns:p14="http://schemas.microsoft.com/office/powerpoint/2010/main" val="364385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Análisis exploratorio de los datos</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4578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649225" y="2133600"/>
            <a:ext cx="3650278"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a:t>Contamos</a:t>
            </a:r>
            <a:r>
              <a:rPr lang="en-US" dirty="0"/>
              <a:t> con una base de </a:t>
            </a:r>
            <a:r>
              <a:rPr lang="en-US" dirty="0" err="1"/>
              <a:t>datos</a:t>
            </a:r>
            <a:r>
              <a:rPr lang="en-US" dirty="0"/>
              <a:t> de </a:t>
            </a:r>
            <a:r>
              <a:rPr lang="en-US" b="1" dirty="0"/>
              <a:t>1599 </a:t>
            </a:r>
            <a:r>
              <a:rPr lang="en-US" b="1" dirty="0" err="1"/>
              <a:t>diferentes</a:t>
            </a:r>
            <a:r>
              <a:rPr lang="en-US" b="1" dirty="0"/>
              <a:t> vinos </a:t>
            </a:r>
            <a:r>
              <a:rPr lang="en-US" b="1" dirty="0" err="1"/>
              <a:t>tintos</a:t>
            </a:r>
            <a:r>
              <a:rPr lang="en-US" b="1" dirty="0"/>
              <a:t> </a:t>
            </a:r>
            <a:r>
              <a:rPr lang="en-US" dirty="0" err="1"/>
              <a:t>agrupados</a:t>
            </a:r>
            <a:r>
              <a:rPr lang="en-US" dirty="0"/>
              <a:t> </a:t>
            </a:r>
            <a:r>
              <a:rPr lang="en-US" dirty="0" err="1"/>
              <a:t>según</a:t>
            </a:r>
            <a:r>
              <a:rPr lang="en-US" dirty="0"/>
              <a:t> </a:t>
            </a:r>
            <a:r>
              <a:rPr lang="en-US" dirty="0" err="1"/>
              <a:t>su</a:t>
            </a:r>
            <a:r>
              <a:rPr lang="en-US" dirty="0"/>
              <a:t> </a:t>
            </a:r>
            <a:r>
              <a:rPr lang="en-US" b="1" dirty="0" err="1"/>
              <a:t>calidad</a:t>
            </a:r>
            <a:r>
              <a:rPr lang="en-US" b="1" dirty="0"/>
              <a:t> del 1 al 10</a:t>
            </a:r>
          </a:p>
        </p:txBody>
      </p:sp>
      <p:pic>
        <p:nvPicPr>
          <p:cNvPr id="4" name="Picture 3">
            <a:extLst>
              <a:ext uri="{FF2B5EF4-FFF2-40B4-BE49-F238E27FC236}">
                <a16:creationId xmlns:a16="http://schemas.microsoft.com/office/drawing/2014/main" id="{3855FD29-A40A-40C5-B063-DF8BE3AE9549}"/>
              </a:ext>
            </a:extLst>
          </p:cNvPr>
          <p:cNvPicPr>
            <a:picLocks noChangeAspect="1"/>
          </p:cNvPicPr>
          <p:nvPr/>
        </p:nvPicPr>
        <p:blipFill>
          <a:blip r:embed="rId2"/>
          <a:stretch>
            <a:fillRect/>
          </a:stretch>
        </p:blipFill>
        <p:spPr>
          <a:xfrm>
            <a:off x="4619543" y="1936595"/>
            <a:ext cx="6953577" cy="2659742"/>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64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805A416A-046D-4775-9D42-303CF1D5592C}"/>
              </a:ext>
            </a:extLst>
          </p:cNvPr>
          <p:cNvPicPr>
            <a:picLocks noChangeAspect="1"/>
          </p:cNvPicPr>
          <p:nvPr/>
        </p:nvPicPr>
        <p:blipFill>
          <a:blip r:embed="rId2"/>
          <a:stretch>
            <a:fillRect/>
          </a:stretch>
        </p:blipFill>
        <p:spPr>
          <a:xfrm>
            <a:off x="474795" y="615879"/>
            <a:ext cx="11271727" cy="3991289"/>
          </a:xfrm>
          <a:prstGeom prst="rect">
            <a:avLst/>
          </a:prstGeom>
        </p:spPr>
      </p:pic>
      <p:sp>
        <p:nvSpPr>
          <p:cNvPr id="37"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4845585"/>
            <a:ext cx="8915400" cy="128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a:t>Esta</a:t>
            </a:r>
            <a:r>
              <a:rPr lang="en-US" dirty="0"/>
              <a:t> base de </a:t>
            </a:r>
            <a:r>
              <a:rPr lang="en-US" dirty="0" err="1"/>
              <a:t>datos</a:t>
            </a:r>
            <a:r>
              <a:rPr lang="en-US" dirty="0"/>
              <a:t> </a:t>
            </a:r>
            <a:r>
              <a:rPr lang="en-US" dirty="0" err="1"/>
              <a:t>cuenta</a:t>
            </a:r>
            <a:r>
              <a:rPr lang="en-US" dirty="0"/>
              <a:t> con </a:t>
            </a:r>
            <a:r>
              <a:rPr lang="en-US" b="1" dirty="0"/>
              <a:t>11 </a:t>
            </a:r>
            <a:r>
              <a:rPr lang="en-US" b="1" dirty="0" err="1"/>
              <a:t>características</a:t>
            </a:r>
            <a:r>
              <a:rPr lang="en-US" b="1" dirty="0"/>
              <a:t> </a:t>
            </a:r>
            <a:r>
              <a:rPr lang="en-US" b="1" dirty="0" err="1"/>
              <a:t>analizadas</a:t>
            </a:r>
            <a:r>
              <a:rPr lang="en-US" dirty="0"/>
              <a:t> </a:t>
            </a:r>
            <a:r>
              <a:rPr lang="en-US" dirty="0" err="1"/>
              <a:t>sobre</a:t>
            </a:r>
            <a:r>
              <a:rPr lang="en-US" dirty="0"/>
              <a:t> </a:t>
            </a:r>
            <a:r>
              <a:rPr lang="en-US" dirty="0" err="1"/>
              <a:t>cada</a:t>
            </a:r>
            <a:r>
              <a:rPr lang="en-US" dirty="0"/>
              <a:t> uno de los vinos </a:t>
            </a:r>
            <a:r>
              <a:rPr lang="en-US" dirty="0" err="1"/>
              <a:t>ensayados</a:t>
            </a:r>
            <a:endParaRPr lang="en-US" b="1" dirty="0"/>
          </a:p>
        </p:txBody>
      </p:sp>
    </p:spTree>
    <p:extLst>
      <p:ext uri="{BB962C8B-B14F-4D97-AF65-F5344CB8AC3E}">
        <p14:creationId xmlns:p14="http://schemas.microsoft.com/office/powerpoint/2010/main" val="4195329730"/>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4128</TotalTime>
  <Words>1202</Words>
  <Application>Microsoft Office PowerPoint</Application>
  <PresentationFormat>Widescreen</PresentationFormat>
  <Paragraphs>154</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inherit</vt:lpstr>
      <vt:lpstr>Arial</vt:lpstr>
      <vt:lpstr>Calibri</vt:lpstr>
      <vt:lpstr>Century Gothic</vt:lpstr>
      <vt:lpstr>Wingdings</vt:lpstr>
      <vt:lpstr>Wingdings 3</vt:lpstr>
      <vt:lpstr>Espiral</vt:lpstr>
      <vt:lpstr>Análisis de calidad de vinos</vt:lpstr>
      <vt:lpstr>Introducción</vt:lpstr>
      <vt:lpstr>Introducción</vt:lpstr>
      <vt:lpstr>Contexto</vt:lpstr>
      <vt:lpstr>PowerPoint Presentation</vt:lpstr>
      <vt:lpstr>Motivación</vt:lpstr>
      <vt:lpstr>Análisis exploratorio de los datos</vt:lpstr>
      <vt:lpstr>PowerPoint Presentation</vt:lpstr>
      <vt:lpstr>PowerPoint Presentation</vt:lpstr>
      <vt:lpstr>PowerPoint Presentation</vt:lpstr>
      <vt:lpstr>Análisis bivariado/multivariado</vt:lpstr>
      <vt:lpstr>PowerPoint Presentation</vt:lpstr>
      <vt:lpstr>PowerPoint Presentation</vt:lpstr>
      <vt:lpstr>PowerPoint Presentation</vt:lpstr>
      <vt:lpstr>PowerPoint Presentation</vt:lpstr>
      <vt:lpstr>PowerPoint Presentation</vt:lpstr>
      <vt:lpstr>Detección de casos positivos</vt:lpstr>
      <vt:lpstr>Motivación</vt:lpstr>
      <vt:lpstr>PowerPoint Presentation</vt:lpstr>
      <vt:lpstr>PowerPoint Presentation</vt:lpstr>
      <vt:lpstr>PowerPoint Presentation</vt:lpstr>
      <vt:lpstr>PowerPoint Presentation</vt:lpstr>
      <vt:lpstr>Predictor</vt:lpstr>
      <vt:lpstr>Predictor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Robots</dc:title>
  <dc:creator>Nicolas Boccardo</dc:creator>
  <cp:lastModifiedBy>German Grinberg</cp:lastModifiedBy>
  <cp:revision>103</cp:revision>
  <cp:lastPrinted>2022-05-26T12:50:59Z</cp:lastPrinted>
  <dcterms:created xsi:type="dcterms:W3CDTF">2020-09-05T23:41:07Z</dcterms:created>
  <dcterms:modified xsi:type="dcterms:W3CDTF">2022-07-19T23:35:59Z</dcterms:modified>
</cp:coreProperties>
</file>