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57" r:id="rId3"/>
    <p:sldId id="273" r:id="rId4"/>
    <p:sldId id="278" r:id="rId5"/>
    <p:sldId id="274" r:id="rId6"/>
    <p:sldId id="277" r:id="rId7"/>
    <p:sldId id="280" r:id="rId8"/>
    <p:sldId id="279" r:id="rId9"/>
    <p:sldId id="28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2982" autoAdjust="0"/>
  </p:normalViewPr>
  <p:slideViewPr>
    <p:cSldViewPr snapToGrid="0">
      <p:cViewPr varScale="1">
        <p:scale>
          <a:sx n="103" d="100"/>
          <a:sy n="103" d="100"/>
        </p:scale>
        <p:origin x="852" y="126"/>
      </p:cViewPr>
      <p:guideLst>
        <p:guide pos="3840"/>
        <p:guide orient="horz"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852" y="7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10/12/2021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2267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5187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3060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1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4A29A4-78C8-47AB-BA06-22CB45938951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D4ACF-2D82-46F2-A8E9-23963AA34E86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74B5B-21A0-4192-BF4C-38187F1A68D8}" type="datetime1">
              <a:rPr lang="en-US" smtClean="0"/>
              <a:t>10/12/2021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5CF7C-B333-48E1-A4A6-83A3C8B73AC0}" type="datetime1">
              <a:rPr lang="en-US" smtClean="0"/>
              <a:t>10/12/2021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320762-5CBF-4210-AB54-376B091119F8}" type="datetime1">
              <a:rPr lang="en-US" smtClean="0"/>
              <a:t>10/12/2021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0DB371-BF5F-4058-A212-1A908E4D2674}" type="datetime1">
              <a:rPr lang="en-US" smtClean="0"/>
              <a:t>10/12/2021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A4083B-90AA-48CF-BAD5-00AA24D7F288}" type="datetime1">
              <a:rPr lang="en-US" smtClean="0"/>
              <a:t>10/12/2021</a:t>
            </a:fld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F5BAF629-ECA2-4CF3-B790-9D9BDED98269}" type="datetime1">
              <a:rPr lang="en-US" smtClean="0"/>
              <a:pPr/>
              <a:t>10/12/2021</a:t>
            </a:fld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B51B2453-8663-4C69-AF73-9FD7B1DEC5D0}" type="datetime1">
              <a:rPr lang="en-US" smtClean="0"/>
              <a:pPr/>
              <a:t>10/12/2021</a:t>
            </a:fld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Pixel Brightness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Image Processing &amp; Computer 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157E42-8821-4019-A209-A2CAD50748AE}"/>
              </a:ext>
            </a:extLst>
          </p:cNvPr>
          <p:cNvSpPr txBox="1"/>
          <p:nvPr/>
        </p:nvSpPr>
        <p:spPr>
          <a:xfrm>
            <a:off x="1288252" y="603349"/>
            <a:ext cx="543834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Computer Engineering Department</a:t>
            </a:r>
          </a:p>
          <a:p>
            <a:r>
              <a:rPr lang="en-US" dirty="0"/>
              <a:t>Faculty of Engineering</a:t>
            </a:r>
          </a:p>
          <a:p>
            <a:r>
              <a:rPr lang="en-US" dirty="0"/>
              <a:t>Cairo University </a:t>
            </a:r>
          </a:p>
          <a:p>
            <a:r>
              <a:rPr lang="en-US" dirty="0"/>
              <a:t>Image Processing &amp; Computer Vision - CMP(N)446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E7C90BC-85FF-4382-AE54-33BBB6B4A6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6998" y="603349"/>
            <a:ext cx="666750" cy="962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1334" y="1785436"/>
            <a:ext cx="5729331" cy="3287128"/>
          </a:xfrm>
        </p:spPr>
        <p:txBody>
          <a:bodyPr anchor="ctr">
            <a:normAutofit/>
          </a:bodyPr>
          <a:lstStyle/>
          <a:p>
            <a:pPr algn="ctr"/>
            <a:r>
              <a:rPr lang="en-US" sz="8000" dirty="0"/>
              <a:t>Quiz Time</a:t>
            </a: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6AB5EF-4D06-4AD0-8D4A-8F72A8412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D983E-572A-459F-9D47-A8C2369F23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Pixel Brightness Transformation</a:t>
            </a:r>
          </a:p>
        </p:txBody>
      </p:sp>
    </p:spTree>
    <p:extLst>
      <p:ext uri="{BB962C8B-B14F-4D97-AF65-F5344CB8AC3E}">
        <p14:creationId xmlns:p14="http://schemas.microsoft.com/office/powerpoint/2010/main" val="418800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8E422-9219-4EF5-9B68-8038D83D4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Required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37B70-1F92-442D-8382-AA5287E75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required to implement functions that apply the following transformations </a:t>
            </a:r>
            <a:r>
              <a:rPr lang="en-US"/>
              <a:t>to images:</a:t>
            </a:r>
            <a:endParaRPr lang="en-US" dirty="0"/>
          </a:p>
          <a:p>
            <a:pPr lvl="1"/>
            <a:r>
              <a:rPr lang="en-US" dirty="0"/>
              <a:t>Negative Transformation</a:t>
            </a:r>
          </a:p>
          <a:p>
            <a:pPr lvl="1"/>
            <a:r>
              <a:rPr lang="en-US" dirty="0"/>
              <a:t>Contrast Enhancement (Linear Transform)</a:t>
            </a:r>
          </a:p>
          <a:p>
            <a:pPr lvl="1"/>
            <a:r>
              <a:rPr lang="en-US" dirty="0"/>
              <a:t>Gamma Correction</a:t>
            </a:r>
          </a:p>
          <a:p>
            <a:pPr lvl="1"/>
            <a:r>
              <a:rPr lang="en-US" dirty="0"/>
              <a:t>Histogram Equalization</a:t>
            </a:r>
          </a:p>
        </p:txBody>
      </p:sp>
    </p:spTree>
    <p:extLst>
      <p:ext uri="{BB962C8B-B14F-4D97-AF65-F5344CB8AC3E}">
        <p14:creationId xmlns:p14="http://schemas.microsoft.com/office/powerpoint/2010/main" val="3646404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1E6687-68BC-4858-B23C-596D03457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 1: Negative Transformation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B975BB7-B1E2-4CE8-AAF7-F2A65AC659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576881" y="2619460"/>
            <a:ext cx="3168226" cy="3810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E9F2610-C8ED-4576-9927-D2E589A176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4264" y="2653407"/>
            <a:ext cx="4076700" cy="27908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3CC7C82-0196-4EAD-8DAD-099C8309C5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0120" y="2619459"/>
            <a:ext cx="3168227" cy="3810000"/>
          </a:xfrm>
          <a:prstGeom prst="rect">
            <a:avLst/>
          </a:prstGeom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B62EB336-6673-4554-AC28-532D82002DD8}"/>
              </a:ext>
            </a:extLst>
          </p:cNvPr>
          <p:cNvSpPr/>
          <p:nvPr/>
        </p:nvSpPr>
        <p:spPr>
          <a:xfrm>
            <a:off x="4671588" y="5444232"/>
            <a:ext cx="3399376" cy="66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102C976-F776-4034-B7A6-BF1A589B06C2}"/>
              </a:ext>
            </a:extLst>
          </p:cNvPr>
          <p:cNvSpPr txBox="1"/>
          <p:nvPr/>
        </p:nvSpPr>
        <p:spPr>
          <a:xfrm>
            <a:off x="1295400" y="1772095"/>
            <a:ext cx="72635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Purpose:</a:t>
            </a:r>
            <a:r>
              <a:rPr lang="en-US" dirty="0"/>
              <a:t> Enhances viewing white regions embedded in dark regions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8317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EB60-1BF2-43D9-960D-3CC580F0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853" y="503853"/>
            <a:ext cx="10455998" cy="1142385"/>
          </a:xfrm>
        </p:spPr>
        <p:txBody>
          <a:bodyPr/>
          <a:lstStyle/>
          <a:p>
            <a:r>
              <a:rPr lang="en-US" dirty="0"/>
              <a:t>Part 2: Contrast Enhancement (Linear Transform)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AFB0C3-7D21-40C7-B62F-FC69D2C81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0061" y="1895475"/>
            <a:ext cx="4448175" cy="30670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6A369D3-5925-4135-8B7B-6D846F451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2169" y="2411571"/>
            <a:ext cx="2683329" cy="2590800"/>
          </a:xfrm>
          <a:prstGeom prst="rect">
            <a:avLst/>
          </a:prstGeom>
          <a:noFill/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CFC954DE-8F5E-4C6E-8FCE-70DBC20B6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8844487" y="2371725"/>
            <a:ext cx="2683329" cy="2590800"/>
          </a:xfrm>
          <a:prstGeom prst="rect">
            <a:avLst/>
          </a:prstGeom>
          <a:noFill/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A63174-8B10-45BB-801F-AA81C28008E6}"/>
              </a:ext>
            </a:extLst>
          </p:cNvPr>
          <p:cNvSpPr/>
          <p:nvPr/>
        </p:nvSpPr>
        <p:spPr>
          <a:xfrm>
            <a:off x="4613584" y="4880557"/>
            <a:ext cx="3399376" cy="66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</p:spTree>
    <p:extLst>
      <p:ext uri="{BB962C8B-B14F-4D97-AF65-F5344CB8AC3E}">
        <p14:creationId xmlns:p14="http://schemas.microsoft.com/office/powerpoint/2010/main" val="1454508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EB60-1BF2-43D9-960D-3CC580F0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853" y="503853"/>
            <a:ext cx="10455998" cy="1142385"/>
          </a:xfrm>
        </p:spPr>
        <p:txBody>
          <a:bodyPr/>
          <a:lstStyle/>
          <a:p>
            <a:r>
              <a:rPr lang="en-US" dirty="0"/>
              <a:t>Part 3: Gamma Correction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A63174-8B10-45BB-801F-AA81C28008E6}"/>
              </a:ext>
            </a:extLst>
          </p:cNvPr>
          <p:cNvSpPr/>
          <p:nvPr/>
        </p:nvSpPr>
        <p:spPr>
          <a:xfrm>
            <a:off x="4613584" y="4880557"/>
            <a:ext cx="3399376" cy="66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C23C4AA-1AC2-4534-A39D-555D1F5A29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071688"/>
            <a:ext cx="37528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DD4E559-96F3-4FAA-8C50-34822B1668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2382" y="2071688"/>
            <a:ext cx="3619500" cy="34861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FAED9BD-E9FC-4311-ACCB-0AC2C4F9C07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0118" y="2071688"/>
            <a:ext cx="3619500" cy="3486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410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EB60-1BF2-43D9-960D-3CC580F0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853" y="503853"/>
            <a:ext cx="10455998" cy="1142385"/>
          </a:xfrm>
        </p:spPr>
        <p:txBody>
          <a:bodyPr/>
          <a:lstStyle/>
          <a:p>
            <a:r>
              <a:rPr lang="en-US" dirty="0"/>
              <a:t>Part 3: Gamma Correction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A63174-8B10-45BB-801F-AA81C28008E6}"/>
              </a:ext>
            </a:extLst>
          </p:cNvPr>
          <p:cNvSpPr/>
          <p:nvPr/>
        </p:nvSpPr>
        <p:spPr>
          <a:xfrm>
            <a:off x="4613584" y="4880557"/>
            <a:ext cx="3399376" cy="66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CBFB954-EB24-43AA-897D-F8EDE43155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9575" y="2071688"/>
            <a:ext cx="375285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CD14F92-6F26-4CBA-9FBF-0869C2441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60721" y="2056817"/>
            <a:ext cx="3619500" cy="34861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AFBE93-65B4-4E74-AD15-390AABC299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2314" y="2056816"/>
            <a:ext cx="3619500" cy="3486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54679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2EB60-1BF2-43D9-960D-3CC580F0F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853" y="503853"/>
            <a:ext cx="10455998" cy="1142385"/>
          </a:xfrm>
        </p:spPr>
        <p:txBody>
          <a:bodyPr/>
          <a:lstStyle/>
          <a:p>
            <a:r>
              <a:rPr lang="en-US" dirty="0"/>
              <a:t>Part 4: Histogram Equalization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02A63174-8B10-45BB-801F-AA81C28008E6}"/>
              </a:ext>
            </a:extLst>
          </p:cNvPr>
          <p:cNvSpPr/>
          <p:nvPr/>
        </p:nvSpPr>
        <p:spPr>
          <a:xfrm>
            <a:off x="4788617" y="4349769"/>
            <a:ext cx="2221782" cy="66241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27B36-FD35-4639-9492-625B9C8C1E45}"/>
                  </a:ext>
                </a:extLst>
              </p:cNvPr>
              <p:cNvSpPr txBox="1"/>
              <p:nvPr/>
            </p:nvSpPr>
            <p:spPr>
              <a:xfrm>
                <a:off x="4294282" y="2336417"/>
                <a:ext cx="3252622" cy="221252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𝑁𝑒𝑤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𝐵𝑟𝑖𝑔h𝑡𝑛𝑒𝑠𝑠</m:t>
                      </m:r>
                    </m:oMath>
                  </m:oMathPara>
                </a14:m>
                <a:endParaRPr lang="en-US" dirty="0"/>
              </a:p>
              <a:p>
                <a:pPr algn="ctr"/>
                <a:r>
                  <a:rPr lang="en-US" dirty="0"/>
                  <a:t>=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𝑟𝑜𝑢𝑛𝑑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(255∗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𝑃𝑖𝑥𝑒𝑙𝑠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𝑤𝑖𝑡h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𝑏𝑟𝑖𝑔h𝑡𝑛𝑒𝑠𝑠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≤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𝒄𝒖𝒓𝒓𝒆𝒏𝒕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𝑏𝑟𝑖𝑔h𝑡𝑛𝑒𝑠𝑠</m:t>
                              </m:r>
                            </m:e>
                          </m:eqArr>
                        </m:num>
                        <m:den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𝑇𝑜𝑡𝑎𝑙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𝑁𝑢𝑚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𝑜𝑓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𝑃𝑖𝑥𝑒𝑙𝑠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eqArr>
                        </m:den>
                      </m:f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algn="ctr"/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AF27B36-FD35-4639-9492-625B9C8C1E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94282" y="2336417"/>
                <a:ext cx="3252622" cy="221252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C7E6B1B9-D53E-40B4-AAA6-B723AC2E40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1590" y="2445914"/>
            <a:ext cx="3791479" cy="2591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80C6123-7EAF-4060-927A-00816DA1F29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38933" y="2336417"/>
            <a:ext cx="3810532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9669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TotalTime>304</TotalTime>
  <Words>119</Words>
  <Application>Microsoft Office PowerPoint</Application>
  <PresentationFormat>Widescreen</PresentationFormat>
  <Paragraphs>35</Paragraphs>
  <Slides>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Cambria Math</vt:lpstr>
      <vt:lpstr>Diamond Grid 16x9</vt:lpstr>
      <vt:lpstr>Pixel Brightness Transformation</vt:lpstr>
      <vt:lpstr>Quiz Time</vt:lpstr>
      <vt:lpstr>Lab</vt:lpstr>
      <vt:lpstr>Required</vt:lpstr>
      <vt:lpstr>Part 1: Negative Transformation</vt:lpstr>
      <vt:lpstr>Part 2: Contrast Enhancement (Linear Transform)</vt:lpstr>
      <vt:lpstr>Part 3: Gamma Correction</vt:lpstr>
      <vt:lpstr>Part 3: Gamma Correction</vt:lpstr>
      <vt:lpstr>Part 4: Histogram Equalization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2</dc:title>
  <dc:creator>Ahmed Maher</dc:creator>
  <cp:lastModifiedBy>Ahmed Maher</cp:lastModifiedBy>
  <cp:revision>25</cp:revision>
  <dcterms:created xsi:type="dcterms:W3CDTF">2019-09-27T15:43:09Z</dcterms:created>
  <dcterms:modified xsi:type="dcterms:W3CDTF">2021-10-12T11:59:37Z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