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91" d="100"/>
          <a:sy n="91" d="100"/>
        </p:scale>
        <p:origin x="63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44BF9-7546-44BB-BD2B-DDC7760B81E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128034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44BF9-7546-44BB-BD2B-DDC7760B81E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257203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44BF9-7546-44BB-BD2B-DDC7760B81E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316951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44BF9-7546-44BB-BD2B-DDC7760B81E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236107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944BF9-7546-44BB-BD2B-DDC7760B81E4}"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859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944BF9-7546-44BB-BD2B-DDC7760B81E4}"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259704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944BF9-7546-44BB-BD2B-DDC7760B81E4}"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400980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944BF9-7546-44BB-BD2B-DDC7760B81E4}"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143780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44BF9-7546-44BB-BD2B-DDC7760B81E4}"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183749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944BF9-7546-44BB-BD2B-DDC7760B81E4}"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289734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944BF9-7546-44BB-BD2B-DDC7760B81E4}"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B7D10-2068-4DAE-ABEC-AE01FD6938FB}" type="slidenum">
              <a:rPr lang="en-US" smtClean="0"/>
              <a:t>‹#›</a:t>
            </a:fld>
            <a:endParaRPr lang="en-US"/>
          </a:p>
        </p:txBody>
      </p:sp>
    </p:spTree>
    <p:extLst>
      <p:ext uri="{BB962C8B-B14F-4D97-AF65-F5344CB8AC3E}">
        <p14:creationId xmlns:p14="http://schemas.microsoft.com/office/powerpoint/2010/main" val="352535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4BF9-7546-44BB-BD2B-DDC7760B81E4}" type="datetimeFigureOut">
              <a:rPr lang="en-US" smtClean="0"/>
              <a:t>5/29/2019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7D10-2068-4DAE-ABEC-AE01FD6938FB}" type="slidenum">
              <a:rPr lang="en-US" smtClean="0"/>
              <a:t>‹#›</a:t>
            </a:fld>
            <a:endParaRPr lang="en-US"/>
          </a:p>
        </p:txBody>
      </p:sp>
    </p:spTree>
    <p:extLst>
      <p:ext uri="{BB962C8B-B14F-4D97-AF65-F5344CB8AC3E}">
        <p14:creationId xmlns:p14="http://schemas.microsoft.com/office/powerpoint/2010/main" val="1099548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Callout: Bent Line 2"/>
          <p:cNvSpPr/>
          <p:nvPr/>
        </p:nvSpPr>
        <p:spPr>
          <a:xfrm flipH="1">
            <a:off x="4491487" y="104502"/>
            <a:ext cx="2762753" cy="635726"/>
          </a:xfrm>
          <a:prstGeom prst="borderCallout2">
            <a:avLst>
              <a:gd name="adj1" fmla="val 18750"/>
              <a:gd name="adj2" fmla="val -8333"/>
              <a:gd name="adj3" fmla="val 18750"/>
              <a:gd name="adj4" fmla="val -16667"/>
              <a:gd name="adj5" fmla="val 65930"/>
              <a:gd name="adj6" fmla="val -74372"/>
            </a:avLst>
          </a:prstGeom>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Removes all Risk Factor Layers, makes it easier to see other features such as schools and hotspots.</a:t>
            </a:r>
          </a:p>
        </p:txBody>
      </p:sp>
      <p:sp>
        <p:nvSpPr>
          <p:cNvPr id="4" name="Callout: Bent Line 3"/>
          <p:cNvSpPr/>
          <p:nvPr/>
        </p:nvSpPr>
        <p:spPr>
          <a:xfrm flipH="1">
            <a:off x="3552496" y="844729"/>
            <a:ext cx="3701743" cy="1919986"/>
          </a:xfrm>
          <a:prstGeom prst="borderCallout2">
            <a:avLst>
              <a:gd name="adj1" fmla="val 18750"/>
              <a:gd name="adj2" fmla="val -8333"/>
              <a:gd name="adj3" fmla="val 18750"/>
              <a:gd name="adj4" fmla="val -16667"/>
              <a:gd name="adj5" fmla="val 29150"/>
              <a:gd name="adj6" fmla="val -51532"/>
            </a:avLst>
          </a:prstGeom>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These are the risk layers. They are the colored tiles (seen on this map) for each neighborhood, which you can click on. They range from green to yellow to red, and show the overall risk factor score for each neighborhood in a given year. Click on these buttons to explore the risk layers for different years. “2013 Actual” to “2018 Actual” use actual data to calculate their risk scores. “2019 Predicted” to “2021 Predicted” are predicted risk scores using machine learning models. Explained more in the “Under the hood document”</a:t>
            </a:r>
          </a:p>
        </p:txBody>
      </p:sp>
      <p:sp>
        <p:nvSpPr>
          <p:cNvPr id="5" name="Left Brace 4"/>
          <p:cNvSpPr/>
          <p:nvPr/>
        </p:nvSpPr>
        <p:spPr>
          <a:xfrm>
            <a:off x="9027006" y="658367"/>
            <a:ext cx="208434" cy="1446477"/>
          </a:xfrm>
          <a:custGeom>
            <a:avLst/>
            <a:gdLst>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160097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160097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4" h="914400" stroke="0" extrusionOk="0">
                <a:moveTo>
                  <a:pt x="208434" y="914400"/>
                </a:moveTo>
                <a:cubicBezTo>
                  <a:pt x="150877" y="914400"/>
                  <a:pt x="104217" y="906624"/>
                  <a:pt x="104217" y="897031"/>
                </a:cubicBezTo>
                <a:lnTo>
                  <a:pt x="104217" y="483713"/>
                </a:lnTo>
                <a:cubicBezTo>
                  <a:pt x="104217" y="474120"/>
                  <a:pt x="57557" y="466344"/>
                  <a:pt x="0" y="466344"/>
                </a:cubicBezTo>
                <a:cubicBezTo>
                  <a:pt x="57557" y="466344"/>
                  <a:pt x="104217" y="458568"/>
                  <a:pt x="104217" y="448975"/>
                </a:cubicBezTo>
                <a:lnTo>
                  <a:pt x="104217" y="17369"/>
                </a:lnTo>
                <a:cubicBezTo>
                  <a:pt x="104217" y="7776"/>
                  <a:pt x="150877" y="0"/>
                  <a:pt x="208434" y="0"/>
                </a:cubicBezTo>
                <a:lnTo>
                  <a:pt x="208434" y="914400"/>
                </a:lnTo>
                <a:close/>
              </a:path>
              <a:path w="208434" h="914400" fill="none">
                <a:moveTo>
                  <a:pt x="208434" y="914400"/>
                </a:moveTo>
                <a:cubicBezTo>
                  <a:pt x="150877" y="914400"/>
                  <a:pt x="104217" y="906624"/>
                  <a:pt x="104217" y="897031"/>
                </a:cubicBezTo>
                <a:lnTo>
                  <a:pt x="104217" y="483713"/>
                </a:lnTo>
                <a:cubicBezTo>
                  <a:pt x="104217" y="474120"/>
                  <a:pt x="137606" y="466344"/>
                  <a:pt x="160097" y="466344"/>
                </a:cubicBezTo>
                <a:cubicBezTo>
                  <a:pt x="182588" y="466344"/>
                  <a:pt x="104217" y="458568"/>
                  <a:pt x="104217" y="448975"/>
                </a:cubicBezTo>
                <a:lnTo>
                  <a:pt x="104217" y="17369"/>
                </a:lnTo>
                <a:cubicBezTo>
                  <a:pt x="104217" y="7776"/>
                  <a:pt x="150877" y="0"/>
                  <a:pt x="208434" y="0"/>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allout: Bent Line 5"/>
          <p:cNvSpPr/>
          <p:nvPr/>
        </p:nvSpPr>
        <p:spPr>
          <a:xfrm>
            <a:off x="10668000" y="1492469"/>
            <a:ext cx="1524000" cy="1891861"/>
          </a:xfrm>
          <a:prstGeom prst="borderCallout2">
            <a:avLst>
              <a:gd name="adj1" fmla="val 46688"/>
              <a:gd name="adj2" fmla="val -6062"/>
              <a:gd name="adj3" fmla="val 44625"/>
              <a:gd name="adj4" fmla="val -4134"/>
              <a:gd name="adj5" fmla="val 44401"/>
              <a:gd name="adj6" fmla="val -7751"/>
            </a:avLst>
          </a:prstGeom>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Areas in the City determined as hotspots for Gang and Youth Violence by the Mayor’s Gang Prevention Task Force. Shown in black (2017) and orange (2015) outline.</a:t>
            </a:r>
          </a:p>
        </p:txBody>
      </p:sp>
      <p:sp>
        <p:nvSpPr>
          <p:cNvPr id="7" name="Left Brace 4"/>
          <p:cNvSpPr/>
          <p:nvPr/>
        </p:nvSpPr>
        <p:spPr>
          <a:xfrm flipH="1">
            <a:off x="10491426" y="2198836"/>
            <a:ext cx="78828" cy="260586"/>
          </a:xfrm>
          <a:custGeom>
            <a:avLst/>
            <a:gdLst>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160097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160097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4" h="914400" stroke="0" extrusionOk="0">
                <a:moveTo>
                  <a:pt x="208434" y="914400"/>
                </a:moveTo>
                <a:cubicBezTo>
                  <a:pt x="150877" y="914400"/>
                  <a:pt x="104217" y="906624"/>
                  <a:pt x="104217" y="897031"/>
                </a:cubicBezTo>
                <a:lnTo>
                  <a:pt x="104217" y="483713"/>
                </a:lnTo>
                <a:cubicBezTo>
                  <a:pt x="104217" y="474120"/>
                  <a:pt x="57557" y="466344"/>
                  <a:pt x="0" y="466344"/>
                </a:cubicBezTo>
                <a:cubicBezTo>
                  <a:pt x="57557" y="466344"/>
                  <a:pt x="104217" y="458568"/>
                  <a:pt x="104217" y="448975"/>
                </a:cubicBezTo>
                <a:lnTo>
                  <a:pt x="104217" y="17369"/>
                </a:lnTo>
                <a:cubicBezTo>
                  <a:pt x="104217" y="7776"/>
                  <a:pt x="150877" y="0"/>
                  <a:pt x="208434" y="0"/>
                </a:cubicBezTo>
                <a:lnTo>
                  <a:pt x="208434" y="914400"/>
                </a:lnTo>
                <a:close/>
              </a:path>
              <a:path w="208434" h="914400" fill="none">
                <a:moveTo>
                  <a:pt x="208434" y="914400"/>
                </a:moveTo>
                <a:cubicBezTo>
                  <a:pt x="150877" y="914400"/>
                  <a:pt x="104217" y="906624"/>
                  <a:pt x="104217" y="897031"/>
                </a:cubicBezTo>
                <a:lnTo>
                  <a:pt x="104217" y="483713"/>
                </a:lnTo>
                <a:cubicBezTo>
                  <a:pt x="104217" y="474120"/>
                  <a:pt x="137606" y="466344"/>
                  <a:pt x="160097" y="466344"/>
                </a:cubicBezTo>
                <a:cubicBezTo>
                  <a:pt x="182588" y="466344"/>
                  <a:pt x="104217" y="458568"/>
                  <a:pt x="104217" y="448975"/>
                </a:cubicBezTo>
                <a:lnTo>
                  <a:pt x="104217" y="17369"/>
                </a:lnTo>
                <a:cubicBezTo>
                  <a:pt x="104217" y="7776"/>
                  <a:pt x="150877" y="0"/>
                  <a:pt x="208434" y="0"/>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allout: Bent Line 7"/>
          <p:cNvSpPr/>
          <p:nvPr/>
        </p:nvSpPr>
        <p:spPr>
          <a:xfrm flipH="1">
            <a:off x="4896136" y="3481251"/>
            <a:ext cx="2762753" cy="635726"/>
          </a:xfrm>
          <a:prstGeom prst="borderCallout2">
            <a:avLst>
              <a:gd name="adj1" fmla="val 18750"/>
              <a:gd name="adj2" fmla="val -8333"/>
              <a:gd name="adj3" fmla="val 18750"/>
              <a:gd name="adj4" fmla="val -16667"/>
              <a:gd name="adj5" fmla="val -145690"/>
              <a:gd name="adj6" fmla="val -59535"/>
            </a:avLst>
          </a:prstGeom>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Includes all public Middle and High Schools. Shown as school icons.</a:t>
            </a:r>
          </a:p>
        </p:txBody>
      </p:sp>
      <p:sp>
        <p:nvSpPr>
          <p:cNvPr id="9" name="Callout: Bent Line 8"/>
          <p:cNvSpPr/>
          <p:nvPr/>
        </p:nvSpPr>
        <p:spPr>
          <a:xfrm flipH="1">
            <a:off x="4276025" y="4476375"/>
            <a:ext cx="2762753" cy="635726"/>
          </a:xfrm>
          <a:prstGeom prst="borderCallout2">
            <a:avLst>
              <a:gd name="adj1" fmla="val 18750"/>
              <a:gd name="adj2" fmla="val -8333"/>
              <a:gd name="adj3" fmla="val 18750"/>
              <a:gd name="adj4" fmla="val -16667"/>
              <a:gd name="adj5" fmla="val -279606"/>
              <a:gd name="adj6" fmla="val -81220"/>
            </a:avLst>
          </a:prstGeom>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Council Districts. Districts are shown in black outline.</a:t>
            </a:r>
          </a:p>
        </p:txBody>
      </p:sp>
      <p:sp>
        <p:nvSpPr>
          <p:cNvPr id="10" name="Callout: Bent Line 9"/>
          <p:cNvSpPr/>
          <p:nvPr/>
        </p:nvSpPr>
        <p:spPr>
          <a:xfrm flipH="1">
            <a:off x="8397766" y="5191357"/>
            <a:ext cx="3514450" cy="901705"/>
          </a:xfrm>
          <a:prstGeom prst="borderCallout2">
            <a:avLst>
              <a:gd name="adj1" fmla="val -9225"/>
              <a:gd name="adj2" fmla="val 40362"/>
              <a:gd name="adj3" fmla="val -31371"/>
              <a:gd name="adj4" fmla="val 39637"/>
              <a:gd name="adj5" fmla="val -205007"/>
              <a:gd name="adj6" fmla="val 38040"/>
            </a:avLst>
          </a:prstGeom>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High Priority police calls for service. These include calls for violence, major crimes, and other calls for service. Shown by neighborhood (same as risk layers). Shown as blue circles.</a:t>
            </a:r>
          </a:p>
        </p:txBody>
      </p:sp>
      <p:sp>
        <p:nvSpPr>
          <p:cNvPr id="11" name="Left Brace 4"/>
          <p:cNvSpPr/>
          <p:nvPr/>
        </p:nvSpPr>
        <p:spPr>
          <a:xfrm flipH="1">
            <a:off x="10475661" y="2884713"/>
            <a:ext cx="192339" cy="914401"/>
          </a:xfrm>
          <a:custGeom>
            <a:avLst/>
            <a:gdLst>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160097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0" fmla="*/ 208434 w 208434"/>
              <a:gd name="connsiteY0" fmla="*/ 914400 h 914400"/>
              <a:gd name="connsiteX1" fmla="*/ 104217 w 208434"/>
              <a:gd name="connsiteY1" fmla="*/ 897031 h 914400"/>
              <a:gd name="connsiteX2" fmla="*/ 104217 w 208434"/>
              <a:gd name="connsiteY2" fmla="*/ 483713 h 914400"/>
              <a:gd name="connsiteX3" fmla="*/ 0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 name="connsiteX7" fmla="*/ 208434 w 208434"/>
              <a:gd name="connsiteY7" fmla="*/ 914400 h 914400"/>
              <a:gd name="connsiteX0" fmla="*/ 208434 w 208434"/>
              <a:gd name="connsiteY0" fmla="*/ 914400 h 914400"/>
              <a:gd name="connsiteX1" fmla="*/ 104217 w 208434"/>
              <a:gd name="connsiteY1" fmla="*/ 897031 h 914400"/>
              <a:gd name="connsiteX2" fmla="*/ 104217 w 208434"/>
              <a:gd name="connsiteY2" fmla="*/ 483713 h 914400"/>
              <a:gd name="connsiteX3" fmla="*/ 160097 w 208434"/>
              <a:gd name="connsiteY3" fmla="*/ 466344 h 914400"/>
              <a:gd name="connsiteX4" fmla="*/ 104217 w 208434"/>
              <a:gd name="connsiteY4" fmla="*/ 448975 h 914400"/>
              <a:gd name="connsiteX5" fmla="*/ 104217 w 208434"/>
              <a:gd name="connsiteY5" fmla="*/ 17369 h 914400"/>
              <a:gd name="connsiteX6" fmla="*/ 208434 w 208434"/>
              <a:gd name="connsiteY6"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4" h="914400" stroke="0" extrusionOk="0">
                <a:moveTo>
                  <a:pt x="208434" y="914400"/>
                </a:moveTo>
                <a:cubicBezTo>
                  <a:pt x="150877" y="914400"/>
                  <a:pt x="104217" y="906624"/>
                  <a:pt x="104217" y="897031"/>
                </a:cubicBezTo>
                <a:lnTo>
                  <a:pt x="104217" y="483713"/>
                </a:lnTo>
                <a:cubicBezTo>
                  <a:pt x="104217" y="474120"/>
                  <a:pt x="57557" y="466344"/>
                  <a:pt x="0" y="466344"/>
                </a:cubicBezTo>
                <a:cubicBezTo>
                  <a:pt x="57557" y="466344"/>
                  <a:pt x="104217" y="458568"/>
                  <a:pt x="104217" y="448975"/>
                </a:cubicBezTo>
                <a:lnTo>
                  <a:pt x="104217" y="17369"/>
                </a:lnTo>
                <a:cubicBezTo>
                  <a:pt x="104217" y="7776"/>
                  <a:pt x="150877" y="0"/>
                  <a:pt x="208434" y="0"/>
                </a:cubicBezTo>
                <a:lnTo>
                  <a:pt x="208434" y="914400"/>
                </a:lnTo>
                <a:close/>
              </a:path>
              <a:path w="208434" h="914400" fill="none">
                <a:moveTo>
                  <a:pt x="208434" y="914400"/>
                </a:moveTo>
                <a:cubicBezTo>
                  <a:pt x="150877" y="914400"/>
                  <a:pt x="104217" y="906624"/>
                  <a:pt x="104217" y="897031"/>
                </a:cubicBezTo>
                <a:lnTo>
                  <a:pt x="104217" y="483713"/>
                </a:lnTo>
                <a:cubicBezTo>
                  <a:pt x="104217" y="474120"/>
                  <a:pt x="137606" y="466344"/>
                  <a:pt x="160097" y="466344"/>
                </a:cubicBezTo>
                <a:cubicBezTo>
                  <a:pt x="182588" y="466344"/>
                  <a:pt x="104217" y="458568"/>
                  <a:pt x="104217" y="448975"/>
                </a:cubicBezTo>
                <a:lnTo>
                  <a:pt x="104217" y="17369"/>
                </a:lnTo>
                <a:cubicBezTo>
                  <a:pt x="104217" y="7776"/>
                  <a:pt x="150877" y="0"/>
                  <a:pt x="208434" y="0"/>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174997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221</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Gehami, Albert</dc:creator>
  <cp:lastModifiedBy>Gehami, Albert</cp:lastModifiedBy>
  <cp:revision>1155</cp:revision>
  <dcterms:created xsi:type="dcterms:W3CDTF">2019-05-29T18:22:08Z</dcterms:created>
  <dcterms:modified xsi:type="dcterms:W3CDTF">2019-05-29T18:54:19Z</dcterms:modified>
</cp:coreProperties>
</file>