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57" r:id="rId5"/>
    <p:sldId id="292" r:id="rId6"/>
    <p:sldId id="293" r:id="rId7"/>
    <p:sldId id="294" r:id="rId8"/>
    <p:sldId id="259" r:id="rId9"/>
    <p:sldId id="263" r:id="rId10"/>
    <p:sldId id="271" r:id="rId11"/>
    <p:sldId id="270" r:id="rId12"/>
    <p:sldId id="282" r:id="rId13"/>
    <p:sldId id="258" r:id="rId14"/>
    <p:sldId id="261" r:id="rId15"/>
    <p:sldId id="262" r:id="rId16"/>
    <p:sldId id="265" r:id="rId17"/>
    <p:sldId id="266" r:id="rId18"/>
    <p:sldId id="291" r:id="rId19"/>
    <p:sldId id="267" r:id="rId20"/>
    <p:sldId id="283" r:id="rId21"/>
    <p:sldId id="268" r:id="rId22"/>
    <p:sldId id="269" r:id="rId23"/>
    <p:sldId id="272" r:id="rId24"/>
    <p:sldId id="286" r:id="rId25"/>
    <p:sldId id="281" r:id="rId26"/>
    <p:sldId id="260" r:id="rId27"/>
    <p:sldId id="275" r:id="rId28"/>
    <p:sldId id="276" r:id="rId29"/>
    <p:sldId id="274" r:id="rId30"/>
    <p:sldId id="277" r:id="rId31"/>
    <p:sldId id="278" r:id="rId32"/>
    <p:sldId id="279" r:id="rId33"/>
    <p:sldId id="284" r:id="rId34"/>
    <p:sldId id="290" r:id="rId35"/>
    <p:sldId id="289" r:id="rId36"/>
    <p:sldId id="28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94" autoAdjust="0"/>
    <p:restoredTop sz="94660"/>
  </p:normalViewPr>
  <p:slideViewPr>
    <p:cSldViewPr>
      <p:cViewPr varScale="1">
        <p:scale>
          <a:sx n="110" d="100"/>
          <a:sy n="110" d="100"/>
        </p:scale>
        <p:origin x="-84" y="-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143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676400"/>
            <a:ext cx="7010400" cy="1828800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52600"/>
            <a:ext cx="9144000" cy="1470025"/>
          </a:xfrm>
        </p:spPr>
        <p:txBody>
          <a:bodyPr>
            <a:normAutofit/>
          </a:bodyPr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 Development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Making, Behavior and Control)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Player Dynamics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Every Player can do the following</a:t>
            </a:r>
          </a:p>
          <a:p>
            <a:pPr lvl="1"/>
            <a:r>
              <a:rPr lang="en-US" smtClean="0"/>
              <a:t>Set position</a:t>
            </a:r>
          </a:p>
          <a:p>
            <a:pPr lvl="2"/>
            <a:r>
              <a:rPr lang="en-US" smtClean="0"/>
              <a:t>North/East/Down (NED) (x, y, altitude)</a:t>
            </a:r>
          </a:p>
          <a:p>
            <a:pPr lvl="2"/>
            <a:r>
              <a:rPr lang="en-US" smtClean="0"/>
              <a:t>Geodetic (lat, long, altitude)</a:t>
            </a:r>
          </a:p>
          <a:p>
            <a:pPr lvl="2"/>
            <a:r>
              <a:rPr lang="en-US" smtClean="0"/>
              <a:t>Geocentric (ECEF) (x, y, z)</a:t>
            </a:r>
          </a:p>
          <a:p>
            <a:pPr lvl="1"/>
            <a:r>
              <a:rPr lang="en-US" smtClean="0"/>
              <a:t>Set roll, pitch &amp; heading</a:t>
            </a:r>
          </a:p>
          <a:p>
            <a:pPr lvl="1"/>
            <a:r>
              <a:rPr lang="en-US" smtClean="0"/>
              <a:t>Initial velocity</a:t>
            </a:r>
          </a:p>
          <a:p>
            <a:pPr lvl="2"/>
            <a:r>
              <a:rPr lang="en-US" smtClean="0"/>
              <a:t>Player has a built-in dynamics model for simple movement</a:t>
            </a:r>
          </a:p>
          <a:p>
            <a:pPr lvl="1"/>
            <a:endParaRPr lang="en-US" smtClean="0"/>
          </a:p>
          <a:p>
            <a:r>
              <a:rPr lang="en-US" smtClean="0"/>
              <a:t>Simple player dynamics model useful for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1219200"/>
          </a:xfrm>
        </p:spPr>
        <p:txBody>
          <a:bodyPr>
            <a:normAutofit/>
          </a:bodyPr>
          <a:lstStyle/>
          <a:p>
            <a:r>
              <a:rPr lang="en-US" smtClean="0"/>
              <a:t>Stick &amp; Throttle Control</a:t>
            </a:r>
            <a:br>
              <a:rPr lang="en-US" smtClean="0"/>
            </a:br>
            <a:r>
              <a:rPr lang="en-US" sz="2400" smtClean="0"/>
              <a:t>(assumes DynamicsModel or Subclassing)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Composite Structure</a:t>
            </a:r>
            <a:endParaRPr lang="en-US" sz="40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838200"/>
          </a:xfrm>
        </p:spPr>
        <p:txBody>
          <a:bodyPr>
            <a:normAutofit/>
          </a:bodyPr>
          <a:lstStyle/>
          <a:p>
            <a:r>
              <a:rPr lang="en-US" sz="2400" smtClean="0"/>
              <a:t>General purpose interface to those sub-systems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0" y="52578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from </a:t>
            </a:r>
            <a:r>
              <a:rPr lang="en-US" sz="1600" dirty="0" smtClean="0"/>
              <a:t>Player.hpp</a:t>
            </a:r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4384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flipV="1">
            <a:off x="1223682" y="3169024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0885" y="3089238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Required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FCS Interface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62484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from </a:t>
            </a:r>
            <a:r>
              <a:rPr lang="en-US" sz="1600" dirty="0" smtClean="0"/>
              <a:t>Player.hpp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066800" y="2275937"/>
            <a:ext cx="228600" cy="152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048109" y="3429000"/>
            <a:ext cx="228600" cy="152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066081" y="6035615"/>
            <a:ext cx="228600" cy="152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717" y="1304925"/>
            <a:ext cx="690562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489" y="2362200"/>
            <a:ext cx="660082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FCS Interface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Default: requires a DynamicsModel to do anything meaningful</a:t>
            </a:r>
          </a:p>
          <a:p>
            <a:r>
              <a:rPr lang="en-US" sz="2400" smtClean="0"/>
              <a:t>Functionality can be implemented in subclass</a:t>
            </a:r>
            <a:endParaRPr lang="en-US" sz="240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66800" y="3531079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066800" y="54102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60960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from Player.cpp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File Example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371600"/>
            <a:ext cx="6334125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1828800" y="5638800"/>
            <a:ext cx="2895600" cy="9144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Human Input to Player</a:t>
            </a:r>
            <a:endParaRPr lang="en-US" dirty="0" smtClean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524000"/>
            <a:ext cx="3988317" cy="38700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5122" name="Picture 2" descr="C:\Users\me\AppData\Local\Microsoft\Windows\Temporary Internet Files\Content.IE5\PUXV0NF7\MC90043395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85800" y="2667000"/>
            <a:ext cx="1066800" cy="1066800"/>
          </a:xfrm>
          <a:prstGeom prst="rect">
            <a:avLst/>
          </a:prstGeom>
          <a:noFill/>
        </p:spPr>
      </p:pic>
      <p:cxnSp>
        <p:nvCxnSpPr>
          <p:cNvPr id="11" name="Straight Arrow Connector 10"/>
          <p:cNvCxnSpPr/>
          <p:nvPr/>
        </p:nvCxnSpPr>
        <p:spPr>
          <a:xfrm>
            <a:off x="1828800" y="3200400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172200" y="4191000"/>
            <a:ext cx="6096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9400" y="38100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Stick &amp; Throttle Inputs Arrive Here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w/DynamicsModel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295399"/>
          </a:xfrm>
        </p:spPr>
        <p:txBody>
          <a:bodyPr>
            <a:normAutofit/>
          </a:bodyPr>
          <a:lstStyle/>
          <a:p>
            <a:r>
              <a:rPr lang="en-US" sz="2000" smtClean="0"/>
              <a:t>Player may or may not have an attached dynamics model</a:t>
            </a:r>
          </a:p>
          <a:p>
            <a:r>
              <a:rPr lang="en-US" sz="2000" smtClean="0"/>
              <a:t>If attached, then stick and throttle inputs are forwarded to the dynamics model</a:t>
            </a:r>
          </a:p>
        </p:txBody>
      </p:sp>
      <p:pic>
        <p:nvPicPr>
          <p:cNvPr id="5" name="Picture 2" descr="C:\Users\me\AppData\Local\Microsoft\Windows\Temporary Internet Files\Content.IE5\PUXV0NF7\MC90043395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828800" y="2971800"/>
            <a:ext cx="609600" cy="6096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2514600" y="3276600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048000"/>
            <a:ext cx="36576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4038600" y="3733800"/>
            <a:ext cx="68580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419600" y="5334000"/>
            <a:ext cx="228600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10000" y="57912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Aero-model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Subclassed Player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838199"/>
          </a:xfrm>
        </p:spPr>
        <p:txBody>
          <a:bodyPr>
            <a:normAutofit/>
          </a:bodyPr>
          <a:lstStyle/>
          <a:p>
            <a:r>
              <a:rPr lang="en-US" sz="2000" smtClean="0"/>
              <a:t>Stick and throttle functionality implemented in subclass</a:t>
            </a:r>
            <a:endParaRPr lang="en-US" sz="2000"/>
          </a:p>
        </p:txBody>
      </p:sp>
      <p:pic>
        <p:nvPicPr>
          <p:cNvPr id="5" name="Picture 2" descr="C:\Users\me\AppData\Local\Microsoft\Windows\Temporary Internet Files\Content.IE5\PUXV0NF7\MC90043395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514600" y="2819400"/>
            <a:ext cx="609600" cy="6096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3200400" y="3124200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10200" y="3200400"/>
            <a:ext cx="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819400"/>
            <a:ext cx="1219200" cy="169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Flight Control System</a:t>
            </a:r>
            <a:r>
              <a:rPr kumimoji="0" lang="en-US" sz="36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(FCS) / </a:t>
            </a: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Autopilot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+mj-lt"/>
                <a:ea typeface="+mj-ea"/>
                <a:cs typeface="+mj-cs"/>
              </a:rPr>
              <a:t>(Higher level commands/control)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</a:t>
            </a:r>
            <a:r>
              <a:rPr kumimoji="0" lang="en-US" sz="4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layer Structures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(Implementations)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Composite Structure</a:t>
            </a:r>
            <a:endParaRPr lang="en-US" sz="40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smtClean="0"/>
              <a:t>General purpose interface to those sub-systems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0" y="53340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from Player.h</a:t>
            </a:r>
            <a:endParaRPr lang="en-US" sz="16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5146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flipV="1">
            <a:off x="1223682" y="3245224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2400" y="3124200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Must contain an auto pilot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FCS / Autopilot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 interface </a:t>
            </a:r>
            <a:r>
              <a:rPr lang="en-US" smtClean="0"/>
              <a:t>to FCS / Autopilot </a:t>
            </a:r>
            <a:r>
              <a:rPr lang="en-US" dirty="0" smtClean="0"/>
              <a:t>is driven by “commands”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8768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from </a:t>
            </a:r>
            <a:r>
              <a:rPr lang="en-US" sz="1600" dirty="0" smtClean="0"/>
              <a:t>Player.hpp</a:t>
            </a:r>
            <a:endParaRPr lang="en-US" sz="16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743200"/>
            <a:ext cx="87534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457200" y="4724400"/>
            <a:ext cx="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1236453"/>
            <a:ext cx="449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FCS / Autopilot Interface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2484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from Player.cpp</a:t>
            </a:r>
            <a:endParaRPr lang="en-US" sz="160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133600" y="1894936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133600" y="44577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FCS / Autopilot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Player may or may not have an attached dynamics model</a:t>
            </a:r>
          </a:p>
          <a:p>
            <a:r>
              <a:rPr lang="en-US" sz="2000" dirty="0" smtClean="0"/>
              <a:t>If attached, then stick and throttle inputs are forwarded to the dynamics model – </a:t>
            </a:r>
            <a:r>
              <a:rPr lang="en-US" sz="2000" b="1" dirty="0" smtClean="0"/>
              <a:t>some dynamics models do not include an autopilot!</a:t>
            </a:r>
          </a:p>
          <a:p>
            <a:r>
              <a:rPr lang="en-US" sz="2000" dirty="0" smtClean="0"/>
              <a:t>If overridden in subclass, subclass will receive inputs</a:t>
            </a:r>
          </a:p>
        </p:txBody>
      </p:sp>
      <p:pic>
        <p:nvPicPr>
          <p:cNvPr id="5" name="Picture 2" descr="C:\Users\me\AppData\Local\Microsoft\Windows\Temporary Internet Files\Content.IE5\PUXV0NF7\MC90043395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828800" y="3200400"/>
            <a:ext cx="609600" cy="6096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2514600" y="3505200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276600"/>
            <a:ext cx="36576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4038600" y="3962400"/>
            <a:ext cx="68580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7086600" y="5410200"/>
            <a:ext cx="5334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657600" y="5410200"/>
            <a:ext cx="9144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33600" y="586740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May or may not include autopilot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553200" y="58674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Includes an autopilot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Pilot Interface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(Not associated with a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DynamicsModel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Composite Structure</a:t>
            </a:r>
            <a:endParaRPr lang="en-US" sz="40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609600"/>
          </a:xfrm>
        </p:spPr>
        <p:txBody>
          <a:bodyPr>
            <a:normAutofit/>
          </a:bodyPr>
          <a:lstStyle/>
          <a:p>
            <a:r>
              <a:rPr lang="en-US" sz="2400" smtClean="0"/>
              <a:t>General purpose interface to those sub-systems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0" y="51816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from </a:t>
            </a:r>
            <a:r>
              <a:rPr lang="en-US" sz="1600" dirty="0" smtClean="0"/>
              <a:t>Player.hpp</a:t>
            </a:r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3622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flipV="1">
            <a:off x="1219200" y="34290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219200" y="37338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NOT part of </a:t>
            </a:r>
            <a:r>
              <a:rPr lang="en-US" sz="2400" dirty="0" err="1" smtClean="0"/>
              <a:t>DynamicsModel</a:t>
            </a:r>
            <a:r>
              <a:rPr lang="en-US" sz="2400" dirty="0" smtClean="0"/>
              <a:t>!</a:t>
            </a:r>
          </a:p>
          <a:p>
            <a:r>
              <a:rPr lang="en-US" sz="2400" dirty="0" smtClean="0"/>
              <a:t>General interface class to implement pilot decision logic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590800"/>
            <a:ext cx="115252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667000"/>
            <a:ext cx="61531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4953000" y="5334000"/>
            <a:ext cx="609600" cy="76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62600" y="518160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Base pilot class does nothing interesting, AutoPilot class adds functionality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443377"/>
            <a:ext cx="62103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AutoPilot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732443" y="4386431"/>
            <a:ext cx="76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46843" y="4234031"/>
            <a:ext cx="351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Behavior</a:t>
            </a:r>
            <a:endParaRPr lang="en-US" sz="1600" dirty="0"/>
          </a:p>
        </p:txBody>
      </p:sp>
      <p:sp>
        <p:nvSpPr>
          <p:cNvPr id="11" name="Right Brace 10"/>
          <p:cNvSpPr/>
          <p:nvPr/>
        </p:nvSpPr>
        <p:spPr>
          <a:xfrm>
            <a:off x="3071004" y="4549306"/>
            <a:ext cx="270320" cy="403694"/>
          </a:xfrm>
          <a:prstGeom prst="rightBrace">
            <a:avLst>
              <a:gd name="adj1" fmla="val 16803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57600" y="4581876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Control</a:t>
            </a:r>
            <a:endParaRPr lang="en-US" sz="1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676400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AutoPilot</a:t>
            </a:r>
            <a:r>
              <a:rPr lang="en-US" sz="2000" dirty="0" smtClean="0"/>
              <a:t> complements the functionality of </a:t>
            </a:r>
            <a:r>
              <a:rPr lang="en-US" sz="2000" smtClean="0"/>
              <a:t>the FCS/Autopilot by providing higher level features (e.g., Flight </a:t>
            </a:r>
            <a:r>
              <a:rPr lang="en-US" sz="2000" dirty="0" smtClean="0"/>
              <a:t>Management System level capabilities)</a:t>
            </a:r>
          </a:p>
          <a:p>
            <a:r>
              <a:rPr lang="en-US" sz="2000" smtClean="0"/>
              <a:t>Called </a:t>
            </a:r>
            <a:r>
              <a:rPr lang="en-US" sz="2000" dirty="0" smtClean="0"/>
              <a:t>in each frame (process phase)</a:t>
            </a:r>
          </a:p>
          <a:p>
            <a:r>
              <a:rPr lang="en-US" sz="2000" dirty="0" smtClean="0"/>
              <a:t>As currently defined, it doesn’t </a:t>
            </a:r>
            <a:r>
              <a:rPr lang="en-US" sz="2000" smtClean="0"/>
              <a:t>make “decisions”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AutoPilot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219200"/>
            <a:ext cx="5581650" cy="54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029200" y="3200400"/>
            <a:ext cx="838200" cy="3810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876800" y="3886200"/>
            <a:ext cx="9144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800600" y="4267200"/>
            <a:ext cx="1066800" cy="609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953000" y="4419600"/>
            <a:ext cx="1143000" cy="1371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67400" y="365760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Behavior (e.g., follow routes,</a:t>
            </a:r>
          </a:p>
          <a:p>
            <a:r>
              <a:rPr lang="en-US" sz="1600" dirty="0" smtClean="0"/>
              <a:t>loiter, follow another player)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Navigation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AutoPilot uses Navigation</a:t>
            </a:r>
          </a:p>
          <a:p>
            <a:pPr lvl="1"/>
            <a:r>
              <a:rPr lang="en-US" smtClean="0"/>
              <a:t>Navigation contains routes, which contain steerpoints</a:t>
            </a:r>
          </a:p>
          <a:p>
            <a:pPr lvl="1"/>
            <a:r>
              <a:rPr lang="en-US" smtClean="0"/>
              <a:t>Steerpoints can contain Actions!</a:t>
            </a:r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200400"/>
            <a:ext cx="36195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276600"/>
            <a:ext cx="35909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Structures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523999"/>
          </a:xfrm>
        </p:spPr>
        <p:txBody>
          <a:bodyPr>
            <a:noAutofit/>
          </a:bodyPr>
          <a:lstStyle/>
          <a:p>
            <a:r>
              <a:rPr lang="en-US" sz="2400" smtClean="0"/>
              <a:t>Player functionality can be implemented several ways</a:t>
            </a:r>
          </a:p>
          <a:p>
            <a:pPr lvl="1"/>
            <a:r>
              <a:rPr lang="en-US" sz="1800" smtClean="0"/>
              <a:t>Composite: components attached to a generic Player class</a:t>
            </a:r>
          </a:p>
          <a:p>
            <a:pPr lvl="1"/>
            <a:r>
              <a:rPr lang="en-US" sz="1800" smtClean="0"/>
              <a:t>Subclass: a new derived Player implements functionality</a:t>
            </a:r>
          </a:p>
          <a:p>
            <a:pPr lvl="1"/>
            <a:r>
              <a:rPr lang="en-US" sz="1800" smtClean="0"/>
              <a:t>Mixture: partial implementation of functionality in subclass</a:t>
            </a:r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3276600" y="3429000"/>
            <a:ext cx="2209800" cy="2441377"/>
            <a:chOff x="914400" y="3352800"/>
            <a:chExt cx="2209800" cy="2441377"/>
          </a:xfrm>
        </p:grpSpPr>
        <p:sp>
          <p:nvSpPr>
            <p:cNvPr id="6" name="TextBox 5"/>
            <p:cNvSpPr txBox="1"/>
            <p:nvPr/>
          </p:nvSpPr>
          <p:spPr>
            <a:xfrm>
              <a:off x="914400" y="5486400"/>
              <a:ext cx="2209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/>
                <a:t>Composite</a:t>
              </a:r>
              <a:endParaRPr lang="en-US" sz="1400" b="1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14400" y="3352800"/>
              <a:ext cx="2209800" cy="2048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" name="Group 9"/>
          <p:cNvGrpSpPr/>
          <p:nvPr/>
        </p:nvGrpSpPr>
        <p:grpSpPr>
          <a:xfrm>
            <a:off x="914400" y="3429000"/>
            <a:ext cx="1752600" cy="1603177"/>
            <a:chOff x="3657600" y="3429000"/>
            <a:chExt cx="1752600" cy="1603177"/>
          </a:xfrm>
        </p:grpSpPr>
        <p:sp>
          <p:nvSpPr>
            <p:cNvPr id="7" name="TextBox 6"/>
            <p:cNvSpPr txBox="1"/>
            <p:nvPr/>
          </p:nvSpPr>
          <p:spPr>
            <a:xfrm>
              <a:off x="3657600" y="4724400"/>
              <a:ext cx="1752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/>
                <a:t>Subclass</a:t>
              </a:r>
              <a:endParaRPr lang="en-US" sz="1400" b="1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7600" y="3429000"/>
              <a:ext cx="1752600" cy="1222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oup 11"/>
          <p:cNvGrpSpPr/>
          <p:nvPr/>
        </p:nvGrpSpPr>
        <p:grpSpPr>
          <a:xfrm>
            <a:off x="6172200" y="3429000"/>
            <a:ext cx="2057400" cy="1971020"/>
            <a:chOff x="6172200" y="3429000"/>
            <a:chExt cx="2057400" cy="1971020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72200" y="3429000"/>
              <a:ext cx="2057400" cy="1374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6172200" y="4876800"/>
              <a:ext cx="2057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/>
                <a:t>Combination: Subclass and Composite</a:t>
              </a:r>
              <a:endParaRPr lang="en-US" sz="14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Input File</a:t>
            </a:r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3181350" cy="4424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3733800" y="2743200"/>
            <a:ext cx="1143000" cy="76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53000" y="24384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RacModel has a auto pilot within its dynamic model</a:t>
            </a:r>
            <a:endParaRPr lang="en-US" sz="160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971800" y="3276600"/>
            <a:ext cx="1828800" cy="228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3000" y="32766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Auto pilot that follows the defined route within navigation system</a:t>
            </a:r>
            <a:endParaRPr lang="en-US" sz="160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971800" y="4495800"/>
            <a:ext cx="1828800" cy="228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53000" y="42672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Attached navigation system that includes a defined route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Input File</a:t>
            </a:r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76400"/>
            <a:ext cx="641032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3048000" y="2362200"/>
            <a:ext cx="1143000" cy="6858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67200" y="20574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Steerpoints</a:t>
            </a:r>
            <a:r>
              <a:rPr lang="en-US" sz="1600" dirty="0" smtClean="0"/>
              <a:t> define position and desired airspeed, etc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Steerpoint Actions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Steerpoint can have an associated Action</a:t>
            </a:r>
          </a:p>
          <a:p>
            <a:pPr lvl="1"/>
            <a:r>
              <a:rPr lang="en-US" sz="2000" smtClean="0"/>
              <a:t>Examples: Take SAR image, release weapon, release decoy, etc</a:t>
            </a:r>
            <a:endParaRPr lang="en-US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514600"/>
            <a:ext cx="61912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30" y="2438400"/>
            <a:ext cx="123825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 of Decisions and Actions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600199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AutoPilot</a:t>
            </a:r>
            <a:r>
              <a:rPr lang="en-US" sz="2000" dirty="0" smtClean="0"/>
              <a:t> determines “high level” things to do, and how to do it via commands </a:t>
            </a:r>
            <a:r>
              <a:rPr lang="en-US" sz="2000" smtClean="0"/>
              <a:t>to “FCS / Autopilot” </a:t>
            </a:r>
            <a:r>
              <a:rPr lang="en-US" sz="2000" dirty="0" smtClean="0"/>
              <a:t>or </a:t>
            </a:r>
            <a:r>
              <a:rPr lang="en-US" sz="2000" smtClean="0"/>
              <a:t>even through direct </a:t>
            </a:r>
            <a:r>
              <a:rPr lang="en-US" sz="2000" dirty="0" smtClean="0"/>
              <a:t>control in some cases</a:t>
            </a:r>
          </a:p>
          <a:p>
            <a:r>
              <a:rPr lang="en-US" sz="2000" dirty="0" smtClean="0"/>
              <a:t>Onboard computer could also be used to perform related functions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2766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V="1">
            <a:off x="1371600" y="44958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smtClean="0"/>
              <a:t>Pilot Structures</a:t>
            </a:r>
            <a:br>
              <a:rPr lang="en-US" sz="4400" smtClean="0"/>
            </a:br>
            <a:r>
              <a:rPr lang="en-US" sz="2400" smtClean="0"/>
              <a:t>(Implementations)</a:t>
            </a:r>
            <a:endParaRPr lang="en-US"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199" y="3406588"/>
            <a:ext cx="4495801" cy="185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Pilot Structures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600199"/>
          </a:xfrm>
        </p:spPr>
        <p:txBody>
          <a:bodyPr>
            <a:normAutofit/>
          </a:bodyPr>
          <a:lstStyle/>
          <a:p>
            <a:r>
              <a:rPr lang="en-US" sz="2400" smtClean="0"/>
              <a:t>Pilot functionality can be implemented several ways</a:t>
            </a:r>
          </a:p>
          <a:p>
            <a:pPr lvl="1"/>
            <a:r>
              <a:rPr lang="en-US" sz="2000" smtClean="0"/>
              <a:t>Direct subclassing (e.g., AutoPilot, UBF Agent, etc)</a:t>
            </a:r>
          </a:p>
          <a:p>
            <a:pPr lvl="1"/>
            <a:r>
              <a:rPr lang="en-US" sz="2000" smtClean="0"/>
              <a:t>Indirect interface to external software system (e.g., Soar, CLIPS, scripts, etc)</a:t>
            </a:r>
            <a:endParaRPr lang="en-US" sz="160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495800"/>
            <a:ext cx="585355" cy="658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6096000" y="5334000"/>
            <a:ext cx="76200" cy="3810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67400" y="57150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Decision Making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3810000" y="5257800"/>
            <a:ext cx="381000" cy="76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29000" y="54864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Behavior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4177554" y="3646073"/>
            <a:ext cx="394447" cy="5635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95800" y="34290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Control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EOF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Composite Structure</a:t>
            </a:r>
            <a:endParaRPr lang="en-US" sz="40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smtClean="0"/>
              <a:t>General purpose interface to those sub-systems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0" y="52578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from </a:t>
            </a:r>
            <a:r>
              <a:rPr lang="en-US" sz="1600" dirty="0" smtClean="0"/>
              <a:t>Player.hpp</a:t>
            </a:r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4384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1223682" y="3169024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0885" y="3089238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“Aero model” for aircraft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ChangeArrowheads="1"/>
          </p:cNvSpPr>
          <p:nvPr/>
        </p:nvSpPr>
        <p:spPr bwMode="auto">
          <a:xfrm>
            <a:off x="3962400" y="2362200"/>
            <a:ext cx="1066800" cy="2286000"/>
          </a:xfrm>
          <a:prstGeom prst="rect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Aero Model: Generalized 6-DOF</a:t>
            </a:r>
            <a:endParaRPr lang="en-US" dirty="0"/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304800" y="2971800"/>
            <a:ext cx="990600" cy="5334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 smtClean="0"/>
              <a:t>Autopilot</a:t>
            </a:r>
            <a:endParaRPr lang="en-US" sz="1400" dirty="0"/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5257800" y="1447800"/>
            <a:ext cx="1004888" cy="6096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Engine(s)</a:t>
            </a:r>
          </a:p>
        </p:txBody>
      </p:sp>
      <p:sp>
        <p:nvSpPr>
          <p:cNvPr id="184326" name="Rectangle 6"/>
          <p:cNvSpPr>
            <a:spLocks noChangeArrowheads="1"/>
          </p:cNvSpPr>
          <p:nvPr/>
        </p:nvSpPr>
        <p:spPr bwMode="auto">
          <a:xfrm>
            <a:off x="2743200" y="2971800"/>
            <a:ext cx="990600" cy="685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Control </a:t>
            </a:r>
          </a:p>
          <a:p>
            <a:r>
              <a:rPr lang="en-US" sz="1400"/>
              <a:t>Surfaces</a:t>
            </a:r>
          </a:p>
        </p:txBody>
      </p:sp>
      <p:sp>
        <p:nvSpPr>
          <p:cNvPr id="184328" name="Rectangle 8"/>
          <p:cNvSpPr>
            <a:spLocks noChangeArrowheads="1"/>
          </p:cNvSpPr>
          <p:nvPr/>
        </p:nvSpPr>
        <p:spPr bwMode="auto">
          <a:xfrm>
            <a:off x="3962400" y="2286000"/>
            <a:ext cx="106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Coefficients</a:t>
            </a:r>
          </a:p>
        </p:txBody>
      </p:sp>
      <p:sp>
        <p:nvSpPr>
          <p:cNvPr id="184329" name="AutoShape 9"/>
          <p:cNvSpPr>
            <a:spLocks/>
          </p:cNvSpPr>
          <p:nvPr/>
        </p:nvSpPr>
        <p:spPr bwMode="auto">
          <a:xfrm>
            <a:off x="4038600" y="2590800"/>
            <a:ext cx="228600" cy="1905000"/>
          </a:xfrm>
          <a:prstGeom prst="leftBrace">
            <a:avLst>
              <a:gd name="adj1" fmla="val 6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30" name="AutoShape 10"/>
          <p:cNvSpPr>
            <a:spLocks/>
          </p:cNvSpPr>
          <p:nvPr/>
        </p:nvSpPr>
        <p:spPr bwMode="auto">
          <a:xfrm>
            <a:off x="4648200" y="2590800"/>
            <a:ext cx="228600" cy="1905000"/>
          </a:xfrm>
          <a:prstGeom prst="rightBrace">
            <a:avLst>
              <a:gd name="adj1" fmla="val 69444"/>
              <a:gd name="adj2" fmla="val 5162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31" name="Rectangle 11"/>
          <p:cNvSpPr>
            <a:spLocks noChangeArrowheads="1"/>
          </p:cNvSpPr>
          <p:nvPr/>
        </p:nvSpPr>
        <p:spPr bwMode="auto">
          <a:xfrm>
            <a:off x="4114800" y="26670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Lift</a:t>
            </a:r>
          </a:p>
        </p:txBody>
      </p:sp>
      <p:sp>
        <p:nvSpPr>
          <p:cNvPr id="184332" name="Rectangle 12"/>
          <p:cNvSpPr>
            <a:spLocks noChangeArrowheads="1"/>
          </p:cNvSpPr>
          <p:nvPr/>
        </p:nvSpPr>
        <p:spPr bwMode="auto">
          <a:xfrm>
            <a:off x="4114800" y="2971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Drag</a:t>
            </a:r>
          </a:p>
        </p:txBody>
      </p:sp>
      <p:sp>
        <p:nvSpPr>
          <p:cNvPr id="184333" name="Rectangle 13"/>
          <p:cNvSpPr>
            <a:spLocks noChangeArrowheads="1"/>
          </p:cNvSpPr>
          <p:nvPr/>
        </p:nvSpPr>
        <p:spPr bwMode="auto">
          <a:xfrm>
            <a:off x="4114800" y="32766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Side</a:t>
            </a:r>
          </a:p>
        </p:txBody>
      </p:sp>
      <p:sp>
        <p:nvSpPr>
          <p:cNvPr id="184334" name="Rectangle 14"/>
          <p:cNvSpPr>
            <a:spLocks noChangeArrowheads="1"/>
          </p:cNvSpPr>
          <p:nvPr/>
        </p:nvSpPr>
        <p:spPr bwMode="auto">
          <a:xfrm>
            <a:off x="4114800" y="3581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Roll</a:t>
            </a:r>
          </a:p>
        </p:txBody>
      </p:sp>
      <p:sp>
        <p:nvSpPr>
          <p:cNvPr id="184335" name="Rectangle 15"/>
          <p:cNvSpPr>
            <a:spLocks noChangeArrowheads="1"/>
          </p:cNvSpPr>
          <p:nvPr/>
        </p:nvSpPr>
        <p:spPr bwMode="auto">
          <a:xfrm>
            <a:off x="4114800" y="38862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Pitch</a:t>
            </a:r>
          </a:p>
        </p:txBody>
      </p:sp>
      <p:sp>
        <p:nvSpPr>
          <p:cNvPr id="184336" name="Rectangle 16"/>
          <p:cNvSpPr>
            <a:spLocks noChangeArrowheads="1"/>
          </p:cNvSpPr>
          <p:nvPr/>
        </p:nvSpPr>
        <p:spPr bwMode="auto">
          <a:xfrm>
            <a:off x="4114800" y="41910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Yaw</a:t>
            </a:r>
          </a:p>
        </p:txBody>
      </p:sp>
      <p:sp>
        <p:nvSpPr>
          <p:cNvPr id="184337" name="Rectangle 17"/>
          <p:cNvSpPr>
            <a:spLocks noChangeArrowheads="1"/>
          </p:cNvSpPr>
          <p:nvPr/>
        </p:nvSpPr>
        <p:spPr bwMode="auto">
          <a:xfrm>
            <a:off x="1524000" y="2971800"/>
            <a:ext cx="990600" cy="685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/>
              <a:t>Flight </a:t>
            </a:r>
          </a:p>
          <a:p>
            <a:r>
              <a:rPr lang="en-US" sz="1400" dirty="0"/>
              <a:t>Control</a:t>
            </a:r>
          </a:p>
          <a:p>
            <a:r>
              <a:rPr lang="en-US" sz="1400" dirty="0"/>
              <a:t>System</a:t>
            </a:r>
          </a:p>
        </p:txBody>
      </p:sp>
      <p:sp>
        <p:nvSpPr>
          <p:cNvPr id="184338" name="Rectangle 18"/>
          <p:cNvSpPr>
            <a:spLocks noChangeArrowheads="1"/>
          </p:cNvSpPr>
          <p:nvPr/>
        </p:nvSpPr>
        <p:spPr bwMode="auto">
          <a:xfrm>
            <a:off x="5257800" y="2971800"/>
            <a:ext cx="1447800" cy="6858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Forces</a:t>
            </a:r>
          </a:p>
          <a:p>
            <a:r>
              <a:rPr lang="en-US" sz="1400"/>
              <a:t>And </a:t>
            </a:r>
          </a:p>
          <a:p>
            <a:r>
              <a:rPr lang="en-US" sz="1400"/>
              <a:t>Moments</a:t>
            </a:r>
          </a:p>
        </p:txBody>
      </p:sp>
      <p:sp>
        <p:nvSpPr>
          <p:cNvPr id="184339" name="Rectangle 19"/>
          <p:cNvSpPr>
            <a:spLocks noChangeArrowheads="1"/>
          </p:cNvSpPr>
          <p:nvPr/>
        </p:nvSpPr>
        <p:spPr bwMode="auto">
          <a:xfrm>
            <a:off x="6934200" y="2971800"/>
            <a:ext cx="990600" cy="6858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EOM</a:t>
            </a:r>
          </a:p>
          <a:p>
            <a:r>
              <a:rPr lang="en-US" sz="1400"/>
              <a:t>F = m*a</a:t>
            </a:r>
          </a:p>
        </p:txBody>
      </p:sp>
      <p:sp>
        <p:nvSpPr>
          <p:cNvPr id="184340" name="Rectangle 20"/>
          <p:cNvSpPr>
            <a:spLocks noChangeArrowheads="1"/>
          </p:cNvSpPr>
          <p:nvPr/>
        </p:nvSpPr>
        <p:spPr bwMode="auto">
          <a:xfrm>
            <a:off x="5243513" y="4114800"/>
            <a:ext cx="1004887" cy="6096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Wt &amp; CG</a:t>
            </a:r>
          </a:p>
        </p:txBody>
      </p:sp>
      <p:sp>
        <p:nvSpPr>
          <p:cNvPr id="184341" name="Rectangle 21"/>
          <p:cNvSpPr>
            <a:spLocks noChangeArrowheads="1"/>
          </p:cNvSpPr>
          <p:nvPr/>
        </p:nvSpPr>
        <p:spPr bwMode="auto">
          <a:xfrm>
            <a:off x="8139113" y="2743200"/>
            <a:ext cx="1004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/>
              <a:t>Aircraft</a:t>
            </a:r>
          </a:p>
          <a:p>
            <a:r>
              <a:rPr lang="en-US" sz="1400" dirty="0"/>
              <a:t>State</a:t>
            </a:r>
          </a:p>
        </p:txBody>
      </p:sp>
      <p:sp>
        <p:nvSpPr>
          <p:cNvPr id="184342" name="Line 22"/>
          <p:cNvSpPr>
            <a:spLocks noChangeShapeType="1"/>
          </p:cNvSpPr>
          <p:nvPr/>
        </p:nvSpPr>
        <p:spPr bwMode="auto">
          <a:xfrm>
            <a:off x="12954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43" name="Line 23"/>
          <p:cNvSpPr>
            <a:spLocks noChangeShapeType="1"/>
          </p:cNvSpPr>
          <p:nvPr/>
        </p:nvSpPr>
        <p:spPr bwMode="auto">
          <a:xfrm>
            <a:off x="1981200" y="1600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44" name="Line 24"/>
          <p:cNvSpPr>
            <a:spLocks noChangeShapeType="1"/>
          </p:cNvSpPr>
          <p:nvPr/>
        </p:nvSpPr>
        <p:spPr bwMode="auto">
          <a:xfrm>
            <a:off x="1295400" y="16002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45" name="Line 25"/>
          <p:cNvSpPr>
            <a:spLocks noChangeShapeType="1"/>
          </p:cNvSpPr>
          <p:nvPr/>
        </p:nvSpPr>
        <p:spPr bwMode="auto">
          <a:xfrm>
            <a:off x="3124200" y="1600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46" name="Line 26"/>
          <p:cNvSpPr>
            <a:spLocks noChangeShapeType="1"/>
          </p:cNvSpPr>
          <p:nvPr/>
        </p:nvSpPr>
        <p:spPr bwMode="auto">
          <a:xfrm>
            <a:off x="25146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47" name="Line 27"/>
          <p:cNvSpPr>
            <a:spLocks noChangeShapeType="1"/>
          </p:cNvSpPr>
          <p:nvPr/>
        </p:nvSpPr>
        <p:spPr bwMode="auto">
          <a:xfrm>
            <a:off x="37338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49" name="Line 29"/>
          <p:cNvSpPr>
            <a:spLocks noChangeShapeType="1"/>
          </p:cNvSpPr>
          <p:nvPr/>
        </p:nvSpPr>
        <p:spPr bwMode="auto">
          <a:xfrm>
            <a:off x="5715000" y="2057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0" name="Line 30"/>
          <p:cNvSpPr>
            <a:spLocks noChangeShapeType="1"/>
          </p:cNvSpPr>
          <p:nvPr/>
        </p:nvSpPr>
        <p:spPr bwMode="auto">
          <a:xfrm>
            <a:off x="50292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1" name="Line 31"/>
          <p:cNvSpPr>
            <a:spLocks noChangeShapeType="1"/>
          </p:cNvSpPr>
          <p:nvPr/>
        </p:nvSpPr>
        <p:spPr bwMode="auto">
          <a:xfrm>
            <a:off x="7924800" y="3276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2" name="Line 32"/>
          <p:cNvSpPr>
            <a:spLocks noChangeShapeType="1"/>
          </p:cNvSpPr>
          <p:nvPr/>
        </p:nvSpPr>
        <p:spPr bwMode="auto">
          <a:xfrm flipV="1">
            <a:off x="5715000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3" name="Line 33"/>
          <p:cNvSpPr>
            <a:spLocks noChangeShapeType="1"/>
          </p:cNvSpPr>
          <p:nvPr/>
        </p:nvSpPr>
        <p:spPr bwMode="auto">
          <a:xfrm>
            <a:off x="8077200" y="32766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4" name="Line 34"/>
          <p:cNvSpPr>
            <a:spLocks noChangeShapeType="1"/>
          </p:cNvSpPr>
          <p:nvPr/>
        </p:nvSpPr>
        <p:spPr bwMode="auto">
          <a:xfrm flipH="1" flipV="1">
            <a:off x="2133600" y="61722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5" name="Line 35"/>
          <p:cNvSpPr>
            <a:spLocks noChangeShapeType="1"/>
          </p:cNvSpPr>
          <p:nvPr/>
        </p:nvSpPr>
        <p:spPr bwMode="auto">
          <a:xfrm flipV="1">
            <a:off x="3352800" y="4114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6" name="Line 36"/>
          <p:cNvSpPr>
            <a:spLocks noChangeShapeType="1"/>
          </p:cNvSpPr>
          <p:nvPr/>
        </p:nvSpPr>
        <p:spPr bwMode="auto">
          <a:xfrm>
            <a:off x="3352800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7" name="Line 37"/>
          <p:cNvSpPr>
            <a:spLocks noChangeShapeType="1"/>
          </p:cNvSpPr>
          <p:nvPr/>
        </p:nvSpPr>
        <p:spPr bwMode="auto">
          <a:xfrm flipH="1" flipV="1">
            <a:off x="2133600" y="36576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8" name="Rectangle 38"/>
          <p:cNvSpPr>
            <a:spLocks noChangeArrowheads="1"/>
          </p:cNvSpPr>
          <p:nvPr/>
        </p:nvSpPr>
        <p:spPr bwMode="auto">
          <a:xfrm>
            <a:off x="6005513" y="4953000"/>
            <a:ext cx="1004887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Ground</a:t>
            </a:r>
          </a:p>
          <a:p>
            <a:r>
              <a:rPr lang="en-US" sz="1400"/>
              <a:t>Reactions</a:t>
            </a:r>
          </a:p>
        </p:txBody>
      </p:sp>
      <p:sp>
        <p:nvSpPr>
          <p:cNvPr id="184359" name="Rectangle 39"/>
          <p:cNvSpPr>
            <a:spLocks noChangeArrowheads="1"/>
          </p:cNvSpPr>
          <p:nvPr/>
        </p:nvSpPr>
        <p:spPr bwMode="auto">
          <a:xfrm>
            <a:off x="304800" y="1295400"/>
            <a:ext cx="9906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Pilot</a:t>
            </a:r>
          </a:p>
        </p:txBody>
      </p:sp>
      <p:sp>
        <p:nvSpPr>
          <p:cNvPr id="184360" name="Line 40"/>
          <p:cNvSpPr>
            <a:spLocks noChangeShapeType="1"/>
          </p:cNvSpPr>
          <p:nvPr/>
        </p:nvSpPr>
        <p:spPr bwMode="auto">
          <a:xfrm flipV="1">
            <a:off x="6477000" y="3657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61" name="Line 41"/>
          <p:cNvSpPr>
            <a:spLocks noChangeShapeType="1"/>
          </p:cNvSpPr>
          <p:nvPr/>
        </p:nvSpPr>
        <p:spPr bwMode="auto">
          <a:xfrm>
            <a:off x="67056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41" name="Straight Arrow Connector 40"/>
          <p:cNvCxnSpPr>
            <a:stCxn id="43" idx="0"/>
          </p:cNvCxnSpPr>
          <p:nvPr/>
        </p:nvCxnSpPr>
        <p:spPr>
          <a:xfrm flipH="1" flipV="1">
            <a:off x="990600" y="3657600"/>
            <a:ext cx="1143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2400" y="4114800"/>
            <a:ext cx="190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Features and capabilities </a:t>
            </a:r>
            <a:r>
              <a:rPr lang="en-US" sz="1600" smtClean="0"/>
              <a:t>of FCS and Autopilot </a:t>
            </a:r>
            <a:r>
              <a:rPr lang="en-US" sz="1600" dirty="0" smtClean="0"/>
              <a:t>vary.  Because of that, different “layers” of control exist.</a:t>
            </a:r>
            <a:endParaRPr lang="en-US" sz="1600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1371600" y="3810000"/>
            <a:ext cx="1524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FCS / Autopilot / </a:t>
            </a:r>
            <a:r>
              <a:rPr lang="en-US" smtClean="0"/>
              <a:t>FMS Relationships</a:t>
            </a:r>
            <a:br>
              <a:rPr lang="en-US" smtClean="0"/>
            </a:br>
            <a:r>
              <a:rPr lang="en-US" sz="2200" b="0" smtClean="0"/>
              <a:t>(Wikipedia Definitions)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6324600" cy="46783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Flight </a:t>
            </a:r>
            <a:r>
              <a:rPr lang="en-US" sz="2000" b="1" i="1" u="sng" dirty="0" smtClean="0"/>
              <a:t>Control</a:t>
            </a:r>
            <a:r>
              <a:rPr lang="en-US" sz="2000" dirty="0" smtClean="0"/>
              <a:t> System (FCS)</a:t>
            </a:r>
          </a:p>
          <a:p>
            <a:pPr lvl="1"/>
            <a:r>
              <a:rPr lang="en-US" sz="1800" dirty="0" smtClean="0"/>
              <a:t>The direct (mechanical or fly by wire) connection between pilot stick and throttle inputs to aerodynamic surfaces</a:t>
            </a:r>
          </a:p>
          <a:p>
            <a:r>
              <a:rPr lang="en-US" sz="2200" dirty="0" smtClean="0"/>
              <a:t>Autopilot</a:t>
            </a:r>
          </a:p>
          <a:p>
            <a:pPr lvl="1"/>
            <a:r>
              <a:rPr lang="en-US" sz="1800" dirty="0" smtClean="0"/>
              <a:t>System used to </a:t>
            </a:r>
            <a:r>
              <a:rPr lang="en-US" sz="1800" smtClean="0"/>
              <a:t>guide or </a:t>
            </a:r>
            <a:r>
              <a:rPr lang="en-US" sz="1800" b="1" i="1" u="sng" smtClean="0"/>
              <a:t>control</a:t>
            </a:r>
            <a:r>
              <a:rPr lang="en-US" sz="1800" smtClean="0"/>
              <a:t> a vehicle</a:t>
            </a:r>
            <a:br>
              <a:rPr lang="en-US" sz="1800" smtClean="0"/>
            </a:br>
            <a:r>
              <a:rPr lang="en-US" sz="1800" smtClean="0"/>
              <a:t>without</a:t>
            </a:r>
            <a:r>
              <a:rPr lang="en-US" sz="1800" dirty="0" smtClean="0"/>
              <a:t> </a:t>
            </a:r>
            <a:r>
              <a:rPr lang="en-US" sz="1800" smtClean="0"/>
              <a:t>assistance </a:t>
            </a:r>
            <a:r>
              <a:rPr lang="en-US" sz="1800" dirty="0" smtClean="0"/>
              <a:t>from a human being</a:t>
            </a:r>
          </a:p>
          <a:p>
            <a:pPr lvl="1"/>
            <a:r>
              <a:rPr lang="en-US" sz="1800" dirty="0" smtClean="0"/>
              <a:t>Often an integral component of a</a:t>
            </a:r>
            <a:br>
              <a:rPr lang="en-US" sz="1800" dirty="0" smtClean="0"/>
            </a:br>
            <a:r>
              <a:rPr lang="en-US" sz="1800" dirty="0" smtClean="0"/>
              <a:t>Flight Management System</a:t>
            </a:r>
          </a:p>
          <a:p>
            <a:r>
              <a:rPr lang="en-US" sz="2200" dirty="0" smtClean="0"/>
              <a:t>Flight Management System (FMS)</a:t>
            </a:r>
          </a:p>
          <a:p>
            <a:pPr lvl="1"/>
            <a:r>
              <a:rPr lang="en-US" sz="1800" dirty="0" smtClean="0"/>
              <a:t>FMS controlled through a CDU</a:t>
            </a:r>
          </a:p>
          <a:p>
            <a:pPr lvl="1"/>
            <a:r>
              <a:rPr lang="en-US" sz="1800" dirty="0" smtClean="0"/>
              <a:t>Guide aircraft along with flight plan,</a:t>
            </a:r>
            <a:br>
              <a:rPr lang="en-US" sz="1800" dirty="0" smtClean="0"/>
            </a:br>
            <a:r>
              <a:rPr lang="en-US" sz="1800" dirty="0" smtClean="0"/>
              <a:t>includes navigation database, waypoints,</a:t>
            </a:r>
            <a:br>
              <a:rPr lang="en-US" sz="1800" dirty="0" smtClean="0"/>
            </a:br>
            <a:r>
              <a:rPr lang="en-US" sz="1800" dirty="0" smtClean="0"/>
              <a:t>routes, etc</a:t>
            </a:r>
          </a:p>
          <a:p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7315200" y="3657600"/>
            <a:ext cx="1553878" cy="2793087"/>
            <a:chOff x="7010400" y="3581400"/>
            <a:chExt cx="1553878" cy="279308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10400" y="3581400"/>
              <a:ext cx="1553878" cy="2343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7010400" y="5943600"/>
              <a:ext cx="1524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Example FMS </a:t>
              </a:r>
              <a:r>
                <a:rPr lang="en-US" sz="1100" b="1" i="1" u="sng" dirty="0" smtClean="0"/>
                <a:t>Control</a:t>
              </a:r>
              <a:r>
                <a:rPr lang="en-US" sz="1100" dirty="0" smtClean="0"/>
                <a:t> Display Unit (CDU)</a:t>
              </a:r>
              <a:endParaRPr lang="en-US" sz="11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315200" y="1371600"/>
            <a:ext cx="1533525" cy="1954887"/>
            <a:chOff x="6858000" y="1371600"/>
            <a:chExt cx="1533525" cy="195488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58000" y="1371600"/>
              <a:ext cx="1533525" cy="1518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6858000" y="2895600"/>
              <a:ext cx="1524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 smtClean="0"/>
                <a:t>Saitek</a:t>
              </a:r>
              <a:r>
                <a:rPr lang="en-US" sz="1100" dirty="0" smtClean="0"/>
                <a:t> X52 Flight </a:t>
              </a:r>
              <a:r>
                <a:rPr lang="en-US" sz="1100" b="1" i="1" u="sng" dirty="0" smtClean="0"/>
                <a:t>Control</a:t>
              </a:r>
              <a:r>
                <a:rPr lang="en-US" sz="1100" dirty="0" smtClean="0"/>
                <a:t> System</a:t>
              </a:r>
              <a:endParaRPr lang="en-US" sz="1100" dirty="0"/>
            </a:p>
          </p:txBody>
        </p:sp>
      </p:grpSp>
      <p:sp>
        <p:nvSpPr>
          <p:cNvPr id="13" name="Right Brace 12"/>
          <p:cNvSpPr/>
          <p:nvPr/>
        </p:nvSpPr>
        <p:spPr>
          <a:xfrm>
            <a:off x="4953000" y="2895600"/>
            <a:ext cx="838200" cy="3048000"/>
          </a:xfrm>
          <a:prstGeom prst="rightBrace">
            <a:avLst>
              <a:gd name="adj1" fmla="val 20920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867400" y="3962400"/>
            <a:ext cx="114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Functionality of each system component is not always this clear cut.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Layers of Functionality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29000" y="5562600"/>
            <a:ext cx="2438400" cy="533400"/>
            <a:chOff x="2971800" y="5410200"/>
            <a:chExt cx="3581400" cy="533400"/>
          </a:xfrm>
        </p:grpSpPr>
        <p:sp>
          <p:nvSpPr>
            <p:cNvPr id="4" name="Rectangle 3"/>
            <p:cNvSpPr/>
            <p:nvPr/>
          </p:nvSpPr>
          <p:spPr>
            <a:xfrm>
              <a:off x="2971800" y="5410200"/>
              <a:ext cx="3581400" cy="533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71800" y="5486400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Flight Control System</a:t>
              </a:r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29000" y="4343400"/>
            <a:ext cx="2438400" cy="533400"/>
            <a:chOff x="2971800" y="5410200"/>
            <a:chExt cx="3581400" cy="533400"/>
          </a:xfrm>
        </p:grpSpPr>
        <p:sp>
          <p:nvSpPr>
            <p:cNvPr id="8" name="Rectangle 7"/>
            <p:cNvSpPr/>
            <p:nvPr/>
          </p:nvSpPr>
          <p:spPr>
            <a:xfrm>
              <a:off x="2971800" y="5410200"/>
              <a:ext cx="3581400" cy="533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71800" y="5486400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Autopilot</a:t>
              </a:r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29000" y="3048000"/>
            <a:ext cx="2438400" cy="533400"/>
            <a:chOff x="2971800" y="5486400"/>
            <a:chExt cx="3581400" cy="533400"/>
          </a:xfrm>
        </p:grpSpPr>
        <p:sp>
          <p:nvSpPr>
            <p:cNvPr id="11" name="Rectangle 10"/>
            <p:cNvSpPr/>
            <p:nvPr/>
          </p:nvSpPr>
          <p:spPr>
            <a:xfrm>
              <a:off x="2971800" y="5486400"/>
              <a:ext cx="3581400" cy="533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71800" y="5562600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Flight Mgt System</a:t>
              </a:r>
              <a:endParaRPr lang="en-US"/>
            </a:p>
          </p:txBody>
        </p:sp>
      </p:grpSp>
      <p:sp>
        <p:nvSpPr>
          <p:cNvPr id="16" name="Down Arrow 15"/>
          <p:cNvSpPr/>
          <p:nvPr/>
        </p:nvSpPr>
        <p:spPr>
          <a:xfrm>
            <a:off x="4495800" y="5029200"/>
            <a:ext cx="381000" cy="38100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495800" y="3810000"/>
            <a:ext cx="381000" cy="38100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>
            <a:off x="6172200" y="4648200"/>
            <a:ext cx="533400" cy="1600200"/>
          </a:xfrm>
          <a:prstGeom prst="rightBrace">
            <a:avLst>
              <a:gd name="adj1" fmla="val 20920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705600" y="5257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“Control”</a:t>
            </a:r>
            <a:endParaRPr lang="en-US" sz="16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3352800" y="1752600"/>
            <a:ext cx="2438400" cy="533400"/>
            <a:chOff x="2971800" y="5486400"/>
            <a:chExt cx="3581400" cy="533400"/>
          </a:xfrm>
        </p:grpSpPr>
        <p:sp>
          <p:nvSpPr>
            <p:cNvPr id="21" name="Rectangle 20"/>
            <p:cNvSpPr/>
            <p:nvPr/>
          </p:nvSpPr>
          <p:spPr>
            <a:xfrm>
              <a:off x="2971800" y="5486400"/>
              <a:ext cx="3581400" cy="533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71800" y="5562600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Pilot</a:t>
              </a:r>
              <a:endParaRPr lang="en-US"/>
            </a:p>
          </p:txBody>
        </p:sp>
      </p:grpSp>
      <p:sp>
        <p:nvSpPr>
          <p:cNvPr id="23" name="Down Arrow 22"/>
          <p:cNvSpPr/>
          <p:nvPr/>
        </p:nvSpPr>
        <p:spPr>
          <a:xfrm>
            <a:off x="4419600" y="2514600"/>
            <a:ext cx="381000" cy="38100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>
            <a:off x="6172200" y="1676400"/>
            <a:ext cx="541867" cy="1066800"/>
          </a:xfrm>
          <a:prstGeom prst="rightBrace">
            <a:avLst>
              <a:gd name="adj1" fmla="val 20920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>
            <a:off x="6172200" y="2819400"/>
            <a:ext cx="541867" cy="1752600"/>
          </a:xfrm>
          <a:prstGeom prst="rightBrace">
            <a:avLst>
              <a:gd name="adj1" fmla="val 20920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705600" y="35052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“Behavior”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705600" y="20574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“Decision Making”</a:t>
            </a:r>
            <a:endParaRPr lang="en-US" sz="1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490718"/>
            <a:ext cx="990600" cy="115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276600"/>
            <a:ext cx="107813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5257800"/>
            <a:ext cx="10773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Layers </a:t>
            </a:r>
            <a:r>
              <a:rPr lang="en-US" dirty="0" smtClean="0"/>
              <a:t>of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Simple player dynamics</a:t>
            </a:r>
          </a:p>
          <a:p>
            <a:pPr lvl="1"/>
            <a:r>
              <a:rPr lang="en-US" smtClean="0"/>
              <a:t>Position and simple movement</a:t>
            </a:r>
          </a:p>
          <a:p>
            <a:r>
              <a:rPr lang="en-US" sz="3200" smtClean="0"/>
              <a:t>Stick &amp; throttle control</a:t>
            </a:r>
            <a:endParaRPr lang="en-US" sz="3200" dirty="0" smtClean="0"/>
          </a:p>
          <a:p>
            <a:r>
              <a:rPr lang="en-US" sz="3200" smtClean="0"/>
              <a:t>FCS / Autopilot</a:t>
            </a:r>
            <a:endParaRPr lang="en-US" sz="3200" dirty="0" smtClean="0"/>
          </a:p>
          <a:p>
            <a:r>
              <a:rPr lang="en-US" sz="3200" smtClean="0"/>
              <a:t>Pilot Interface</a:t>
            </a:r>
            <a:endParaRPr lang="en-US" sz="3200" dirty="0" smtClean="0"/>
          </a:p>
          <a:p>
            <a:pPr lvl="1"/>
            <a:r>
              <a:rPr lang="en-US" dirty="0" err="1" smtClean="0"/>
              <a:t>AutoPilot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Simple 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Player</a:t>
            </a:r>
            <a:r>
              <a:rPr kumimoji="0" lang="en-US" sz="4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Dynamics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753</Words>
  <Application>Microsoft Office PowerPoint</Application>
  <PresentationFormat>On-screen Show (4:3)</PresentationFormat>
  <Paragraphs>159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Agent Development (Decision Making, Behavior and Control)</vt:lpstr>
      <vt:lpstr>PowerPoint Presentation</vt:lpstr>
      <vt:lpstr>Player Structures</vt:lpstr>
      <vt:lpstr>Composite Structure</vt:lpstr>
      <vt:lpstr>Aero Model: Generalized 6-DOF</vt:lpstr>
      <vt:lpstr>FCS / Autopilot / FMS Relationships (Wikipedia Definitions)</vt:lpstr>
      <vt:lpstr>Layers of Functionality</vt:lpstr>
      <vt:lpstr>Layers of Functionality</vt:lpstr>
      <vt:lpstr>PowerPoint Presentation</vt:lpstr>
      <vt:lpstr>Simple Player Dynamics</vt:lpstr>
      <vt:lpstr>Stick &amp; Throttle Control (assumes DynamicsModel or Subclassing)</vt:lpstr>
      <vt:lpstr>Composite Structure</vt:lpstr>
      <vt:lpstr>Player FCS Interface</vt:lpstr>
      <vt:lpstr>Player FCS Interface</vt:lpstr>
      <vt:lpstr>Input File Example</vt:lpstr>
      <vt:lpstr>Human Input to Player</vt:lpstr>
      <vt:lpstr>Player w/DynamicsModel</vt:lpstr>
      <vt:lpstr>Subclassed Player</vt:lpstr>
      <vt:lpstr>PowerPoint Presentation</vt:lpstr>
      <vt:lpstr>Composite Structure</vt:lpstr>
      <vt:lpstr>Player FCS / Autopilot Interface</vt:lpstr>
      <vt:lpstr>Player FCS / Autopilot Interface</vt:lpstr>
      <vt:lpstr>Player FCS / Autopilot Interface</vt:lpstr>
      <vt:lpstr>PowerPoint Presentation</vt:lpstr>
      <vt:lpstr>Composite Structure</vt:lpstr>
      <vt:lpstr>Pilot</vt:lpstr>
      <vt:lpstr>AutoPilot</vt:lpstr>
      <vt:lpstr>AutoPilot</vt:lpstr>
      <vt:lpstr>Navigation</vt:lpstr>
      <vt:lpstr>Example Input File</vt:lpstr>
      <vt:lpstr>Example Input File</vt:lpstr>
      <vt:lpstr>Steerpoint Actions</vt:lpstr>
      <vt:lpstr>Flow of Decisions and Actions</vt:lpstr>
      <vt:lpstr>PowerPoint Presentation</vt:lpstr>
      <vt:lpstr>Pilot Structures</vt:lpstr>
      <vt:lpstr>EOF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 Development (Decision Making, Behavior and Control)</dc:title>
  <dc:creator/>
  <cp:lastModifiedBy>me</cp:lastModifiedBy>
  <cp:revision>244</cp:revision>
  <dcterms:created xsi:type="dcterms:W3CDTF">2006-08-16T00:00:00Z</dcterms:created>
  <dcterms:modified xsi:type="dcterms:W3CDTF">2016-10-24T19:43:56Z</dcterms:modified>
</cp:coreProperties>
</file>