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93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221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16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63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0578ACC-22D6-47C1-A373-4FD133E34F3C}" type="datetimeFigureOut">
              <a:rPr lang="en-US" smtClean="0"/>
              <a:t>3/28/2021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5952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677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00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211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46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5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90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D6E9DEC-419B-4CC5-A080-3B06BD5A8291}" type="datetimeFigureOut">
              <a:rPr lang="en-US" smtClean="0"/>
              <a:t>3/28/2021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57241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95C2-B0DE-4ECA-8FD3-58A8F27B9115}"/>
              </a:ext>
            </a:extLst>
          </p:cNvPr>
          <p:cNvSpPr>
            <a:spLocks noGrp="1"/>
          </p:cNvSpPr>
          <p:nvPr>
            <p:ph type="ctrTitle"/>
          </p:nvPr>
        </p:nvSpPr>
        <p:spPr/>
        <p:txBody>
          <a:bodyPr/>
          <a:lstStyle/>
          <a:p>
            <a:r>
              <a:rPr lang="en-US" dirty="0"/>
              <a:t>Coordinate Frames and Time Systems</a:t>
            </a:r>
          </a:p>
        </p:txBody>
      </p:sp>
    </p:spTree>
    <p:extLst>
      <p:ext uri="{BB962C8B-B14F-4D97-AF65-F5344CB8AC3E}">
        <p14:creationId xmlns:p14="http://schemas.microsoft.com/office/powerpoint/2010/main" val="31655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GCRF/ITRF Transformations</a:t>
            </a:r>
          </a:p>
        </p:txBody>
      </p:sp>
      <p:sp>
        <p:nvSpPr>
          <p:cNvPr id="3" name="Content Placeholder 1">
            <a:extLst>
              <a:ext uri="{FF2B5EF4-FFF2-40B4-BE49-F238E27FC236}">
                <a16:creationId xmlns:a16="http://schemas.microsoft.com/office/drawing/2014/main" id="{8B93D0FB-15DB-4917-BAEC-897FE56A24A4}"/>
              </a:ext>
            </a:extLst>
          </p:cNvPr>
          <p:cNvSpPr txBox="1">
            <a:spLocks/>
          </p:cNvSpPr>
          <p:nvPr/>
        </p:nvSpPr>
        <p:spPr>
          <a:xfrm>
            <a:off x="7746949" y="6069432"/>
            <a:ext cx="1956062" cy="36558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buFont typeface="Arial" charset="0"/>
              <a:buNone/>
            </a:pPr>
            <a:r>
              <a:rPr lang="en-US" sz="1050" dirty="0"/>
              <a:t>Image Credit: </a:t>
            </a:r>
            <a:r>
              <a:rPr lang="en-US" sz="1050" dirty="0" err="1"/>
              <a:t>Vallado</a:t>
            </a:r>
            <a:r>
              <a:rPr lang="en-US" sz="1050" dirty="0"/>
              <a:t>, 4</a:t>
            </a:r>
            <a:r>
              <a:rPr lang="en-US" sz="1050" baseline="30000" dirty="0"/>
              <a:t>th</a:t>
            </a:r>
            <a:r>
              <a:rPr lang="en-US" sz="1050" dirty="0"/>
              <a:t> ed.</a:t>
            </a:r>
          </a:p>
        </p:txBody>
      </p:sp>
      <p:pic>
        <p:nvPicPr>
          <p:cNvPr id="4" name="Picture 3">
            <a:extLst>
              <a:ext uri="{FF2B5EF4-FFF2-40B4-BE49-F238E27FC236}">
                <a16:creationId xmlns:a16="http://schemas.microsoft.com/office/drawing/2014/main" id="{A5B55BA2-A22B-48E2-BA59-74A7062E9CE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62114" y="1686784"/>
            <a:ext cx="5940266" cy="4348994"/>
          </a:xfrm>
          <a:prstGeom prst="rect">
            <a:avLst/>
          </a:prstGeom>
        </p:spPr>
      </p:pic>
      <p:sp>
        <p:nvSpPr>
          <p:cNvPr id="5" name="TextBox 4">
            <a:extLst>
              <a:ext uri="{FF2B5EF4-FFF2-40B4-BE49-F238E27FC236}">
                <a16:creationId xmlns:a16="http://schemas.microsoft.com/office/drawing/2014/main" id="{6CECF3DE-10B2-41A7-9776-C74B6DCFF784}"/>
              </a:ext>
            </a:extLst>
          </p:cNvPr>
          <p:cNvSpPr txBox="1"/>
          <p:nvPr/>
        </p:nvSpPr>
        <p:spPr>
          <a:xfrm>
            <a:off x="6012612" y="6069432"/>
            <a:ext cx="836022"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rgbClr val="C00000"/>
                </a:solidFill>
                <a:effectLst/>
                <a:uLnTx/>
                <a:uFillTx/>
                <a:latin typeface="Sommet bold"/>
                <a:ea typeface="+mn-ea"/>
                <a:cs typeface="+mn-cs"/>
              </a:rPr>
              <a:t>GMAT</a:t>
            </a:r>
          </a:p>
        </p:txBody>
      </p:sp>
      <p:sp>
        <p:nvSpPr>
          <p:cNvPr id="6" name="Rectangle 5">
            <a:extLst>
              <a:ext uri="{FF2B5EF4-FFF2-40B4-BE49-F238E27FC236}">
                <a16:creationId xmlns:a16="http://schemas.microsoft.com/office/drawing/2014/main" id="{0EC48FB5-34F7-461E-B946-020C76F94369}"/>
              </a:ext>
            </a:extLst>
          </p:cNvPr>
          <p:cNvSpPr/>
          <p:nvPr/>
        </p:nvSpPr>
        <p:spPr>
          <a:xfrm>
            <a:off x="6012612" y="5703021"/>
            <a:ext cx="836022" cy="34580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36D7E68-64C5-4E7B-941C-7E9F42EBB0B6}"/>
                  </a:ext>
                </a:extLst>
              </p:cNvPr>
              <p:cNvSpPr txBox="1"/>
              <p:nvPr/>
            </p:nvSpPr>
            <p:spPr>
              <a:xfrm>
                <a:off x="876300" y="1771650"/>
                <a:ext cx="4385814" cy="4314130"/>
              </a:xfrm>
              <a:prstGeom prst="rect">
                <a:avLst/>
              </a:prstGeom>
              <a:noFill/>
            </p:spPr>
            <p:txBody>
              <a:bodyPr wrap="square" rtlCol="0">
                <a:spAutoFit/>
              </a:bodyPr>
              <a:lstStyle/>
              <a:p>
                <a:r>
                  <a:rPr lang="en-US" dirty="0"/>
                  <a:t>METIS implements the CIO based method to generate the [BPN] matrix by interpolating a table of X,Y,s values stored in a csv file.</a:t>
                </a:r>
              </a:p>
              <a:p>
                <a:endParaRPr lang="en-US" dirty="0"/>
              </a:p>
              <a:p>
                <a:r>
                  <a:rPr lang="en-US" dirty="0"/>
                  <a:t>This method is more computationally efficient than the FK5 which requires computing the precession and nutation. The accuracy of the CIO method for various levels of approximation is discussed in Bradley (2016).</a:t>
                </a:r>
              </a:p>
              <a:p>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𝐺𝐶𝑅𝐹</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𝐵𝑃𝑁</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𝐼𝑅</m:t>
                          </m:r>
                          <m:r>
                            <a:rPr lang="en-US" i="1">
                              <a:latin typeface="Cambria Math" panose="02040503050406030204" pitchFamily="18" charset="0"/>
                            </a:rPr>
                            <m:t>𝑅𝐹</m:t>
                          </m:r>
                        </m:sub>
                      </m:sSub>
                    </m:oMath>
                  </m:oMathPara>
                </a14:m>
                <a:endParaRPr lang="en-US" dirty="0"/>
              </a:p>
              <a:p>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𝐼𝑇</m:t>
                          </m:r>
                          <m:r>
                            <a:rPr lang="en-US" b="0" i="1" smtClean="0">
                              <a:latin typeface="Cambria Math" panose="02040503050406030204" pitchFamily="18" charset="0"/>
                            </a:rPr>
                            <m:t>𝑅𝐹</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𝐵𝑃𝑁</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𝐺𝐶</m:t>
                          </m:r>
                          <m:r>
                            <a:rPr lang="en-US" i="1">
                              <a:latin typeface="Cambria Math" panose="02040503050406030204" pitchFamily="18" charset="0"/>
                            </a:rPr>
                            <m:t>𝑅𝐹</m:t>
                          </m:r>
                        </m:sub>
                      </m:sSub>
                    </m:oMath>
                  </m:oMathPara>
                </a14:m>
                <a:endParaRPr lang="en-US" dirty="0"/>
              </a:p>
            </p:txBody>
          </p:sp>
        </mc:Choice>
        <mc:Fallback>
          <p:sp>
            <p:nvSpPr>
              <p:cNvPr id="7" name="TextBox 6">
                <a:extLst>
                  <a:ext uri="{FF2B5EF4-FFF2-40B4-BE49-F238E27FC236}">
                    <a16:creationId xmlns:a16="http://schemas.microsoft.com/office/drawing/2014/main" id="{D36D7E68-64C5-4E7B-941C-7E9F42EBB0B6}"/>
                  </a:ext>
                </a:extLst>
              </p:cNvPr>
              <p:cNvSpPr txBox="1">
                <a:spLocks noRot="1" noChangeAspect="1" noMove="1" noResize="1" noEditPoints="1" noAdjustHandles="1" noChangeArrowheads="1" noChangeShapeType="1" noTextEdit="1"/>
              </p:cNvSpPr>
              <p:nvPr/>
            </p:nvSpPr>
            <p:spPr>
              <a:xfrm>
                <a:off x="876300" y="1771650"/>
                <a:ext cx="4385814" cy="4314130"/>
              </a:xfrm>
              <a:prstGeom prst="rect">
                <a:avLst/>
              </a:prstGeom>
              <a:blipFill>
                <a:blip r:embed="rId3"/>
                <a:stretch>
                  <a:fillRect l="-1252" t="-849" r="-1808"/>
                </a:stretch>
              </a:blipFill>
            </p:spPr>
            <p:txBody>
              <a:bodyPr/>
              <a:lstStyle/>
              <a:p>
                <a:r>
                  <a:rPr lang="en-US">
                    <a:noFill/>
                  </a:rPr>
                  <a:t> </a:t>
                </a:r>
              </a:p>
            </p:txBody>
          </p:sp>
        </mc:Fallback>
      </mc:AlternateContent>
    </p:spTree>
    <p:extLst>
      <p:ext uri="{BB962C8B-B14F-4D97-AF65-F5344CB8AC3E}">
        <p14:creationId xmlns:p14="http://schemas.microsoft.com/office/powerpoint/2010/main" val="308661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GCRF/TEME Transformations</a:t>
            </a:r>
          </a:p>
        </p:txBody>
      </p:sp>
      <p:sp>
        <p:nvSpPr>
          <p:cNvPr id="3" name="Content Placeholder 1">
            <a:extLst>
              <a:ext uri="{FF2B5EF4-FFF2-40B4-BE49-F238E27FC236}">
                <a16:creationId xmlns:a16="http://schemas.microsoft.com/office/drawing/2014/main" id="{8B93D0FB-15DB-4917-BAEC-897FE56A24A4}"/>
              </a:ext>
            </a:extLst>
          </p:cNvPr>
          <p:cNvSpPr txBox="1">
            <a:spLocks/>
          </p:cNvSpPr>
          <p:nvPr/>
        </p:nvSpPr>
        <p:spPr>
          <a:xfrm>
            <a:off x="7746949" y="6069432"/>
            <a:ext cx="1956062" cy="36558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buFont typeface="Arial" charset="0"/>
              <a:buNone/>
            </a:pPr>
            <a:r>
              <a:rPr lang="en-US" sz="1050" dirty="0"/>
              <a:t>Image Credit: </a:t>
            </a:r>
            <a:r>
              <a:rPr lang="en-US" sz="1050" dirty="0" err="1"/>
              <a:t>Vallado</a:t>
            </a:r>
            <a:r>
              <a:rPr lang="en-US" sz="1050" dirty="0"/>
              <a:t>, 4</a:t>
            </a:r>
            <a:r>
              <a:rPr lang="en-US" sz="1050" baseline="30000" dirty="0"/>
              <a:t>th</a:t>
            </a:r>
            <a:r>
              <a:rPr lang="en-US" sz="1050" dirty="0"/>
              <a:t> ed.</a:t>
            </a:r>
          </a:p>
        </p:txBody>
      </p:sp>
      <p:pic>
        <p:nvPicPr>
          <p:cNvPr id="4" name="Picture 3">
            <a:extLst>
              <a:ext uri="{FF2B5EF4-FFF2-40B4-BE49-F238E27FC236}">
                <a16:creationId xmlns:a16="http://schemas.microsoft.com/office/drawing/2014/main" id="{A5B55BA2-A22B-48E2-BA59-74A7062E9CE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62114" y="1686784"/>
            <a:ext cx="5940266" cy="4348994"/>
          </a:xfrm>
          <a:prstGeom prst="rect">
            <a:avLst/>
          </a:prstGeom>
        </p:spPr>
      </p:pic>
      <p:sp>
        <p:nvSpPr>
          <p:cNvPr id="5" name="TextBox 4">
            <a:extLst>
              <a:ext uri="{FF2B5EF4-FFF2-40B4-BE49-F238E27FC236}">
                <a16:creationId xmlns:a16="http://schemas.microsoft.com/office/drawing/2014/main" id="{6CECF3DE-10B2-41A7-9776-C74B6DCFF784}"/>
              </a:ext>
            </a:extLst>
          </p:cNvPr>
          <p:cNvSpPr txBox="1"/>
          <p:nvPr/>
        </p:nvSpPr>
        <p:spPr>
          <a:xfrm>
            <a:off x="6012612" y="6069432"/>
            <a:ext cx="836022"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rgbClr val="C00000"/>
                </a:solidFill>
                <a:effectLst/>
                <a:uLnTx/>
                <a:uFillTx/>
                <a:latin typeface="Sommet bold"/>
                <a:ea typeface="+mn-ea"/>
                <a:cs typeface="+mn-cs"/>
              </a:rPr>
              <a:t>GMAT</a:t>
            </a:r>
          </a:p>
        </p:txBody>
      </p:sp>
      <p:sp>
        <p:nvSpPr>
          <p:cNvPr id="6" name="Rectangle 5">
            <a:extLst>
              <a:ext uri="{FF2B5EF4-FFF2-40B4-BE49-F238E27FC236}">
                <a16:creationId xmlns:a16="http://schemas.microsoft.com/office/drawing/2014/main" id="{0EC48FB5-34F7-461E-B946-020C76F94369}"/>
              </a:ext>
            </a:extLst>
          </p:cNvPr>
          <p:cNvSpPr/>
          <p:nvPr/>
        </p:nvSpPr>
        <p:spPr>
          <a:xfrm>
            <a:off x="6012612" y="5703021"/>
            <a:ext cx="836022" cy="34580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36D7E68-64C5-4E7B-941C-7E9F42EBB0B6}"/>
                  </a:ext>
                </a:extLst>
              </p:cNvPr>
              <p:cNvSpPr txBox="1"/>
              <p:nvPr/>
            </p:nvSpPr>
            <p:spPr>
              <a:xfrm>
                <a:off x="876300" y="1771650"/>
                <a:ext cx="4385814" cy="4247317"/>
              </a:xfrm>
              <a:prstGeom prst="rect">
                <a:avLst/>
              </a:prstGeom>
              <a:noFill/>
            </p:spPr>
            <p:txBody>
              <a:bodyPr wrap="square" rtlCol="0">
                <a:spAutoFit/>
              </a:bodyPr>
              <a:lstStyle/>
              <a:p>
                <a:r>
                  <a:rPr lang="en-US" dirty="0"/>
                  <a:t>METIS computes the precession and nutation using IAU theory for transformations between GCRF and TEME for use with TLEs.  The calculation of fundamental arguments of nutation can be reduced to the four largest terms if desired.</a:t>
                </a:r>
              </a:p>
              <a:p>
                <a:endParaRPr lang="en-US" dirty="0"/>
              </a:p>
              <a:p>
                <a:r>
                  <a:rPr lang="en-US" dirty="0"/>
                  <a:t>The method also requires a simplified calculation of the Equinox to transform between TOD and TEME. </a:t>
                </a:r>
              </a:p>
              <a:p>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𝐺𝐶𝑅𝐹</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𝐸𝑄𝑋</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𝑇𝐸𝑀𝐸</m:t>
                          </m:r>
                        </m:sub>
                      </m:sSub>
                    </m:oMath>
                  </m:oMathPara>
                </a14:m>
                <a:endParaRPr lang="en-US" dirty="0"/>
              </a:p>
              <a:p>
                <a:endParaRPr lang="en-US" dirty="0"/>
              </a:p>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𝒓</m:t>
                              </m:r>
                            </m:e>
                          </m:acc>
                        </m:e>
                        <m:sub>
                          <m:r>
                            <a:rPr lang="en-US" b="0" i="1" smtClean="0">
                              <a:latin typeface="Cambria Math" panose="02040503050406030204" pitchFamily="18" charset="0"/>
                            </a:rPr>
                            <m:t>𝑇𝐸𝑀𝐸</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𝐸𝑄𝑋</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e>
                        <m:sup>
                          <m:r>
                            <a:rPr lang="en-US" b="0" i="1" smtClean="0">
                              <a:latin typeface="Cambria Math" panose="02040503050406030204" pitchFamily="18" charset="0"/>
                            </a:rPr>
                            <m:t>𝑇</m:t>
                          </m:r>
                        </m:sup>
                      </m:sSup>
                      <m:sSub>
                        <m:sSubPr>
                          <m:ctrlPr>
                            <a:rPr lang="en-US"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𝒓</m:t>
                              </m:r>
                            </m:e>
                          </m:acc>
                        </m:e>
                        <m:sub>
                          <m:r>
                            <a:rPr lang="en-US" b="0" i="1" smtClean="0">
                              <a:latin typeface="Cambria Math" panose="02040503050406030204" pitchFamily="18" charset="0"/>
                            </a:rPr>
                            <m:t>𝐺𝐶</m:t>
                          </m:r>
                          <m:r>
                            <a:rPr lang="en-US" i="1">
                              <a:latin typeface="Cambria Math" panose="02040503050406030204" pitchFamily="18" charset="0"/>
                            </a:rPr>
                            <m:t>𝑅𝐹</m:t>
                          </m:r>
                        </m:sub>
                      </m:sSub>
                    </m:oMath>
                  </m:oMathPara>
                </a14:m>
                <a:endParaRPr lang="en-US" dirty="0"/>
              </a:p>
            </p:txBody>
          </p:sp>
        </mc:Choice>
        <mc:Fallback>
          <p:sp>
            <p:nvSpPr>
              <p:cNvPr id="7" name="TextBox 6">
                <a:extLst>
                  <a:ext uri="{FF2B5EF4-FFF2-40B4-BE49-F238E27FC236}">
                    <a16:creationId xmlns:a16="http://schemas.microsoft.com/office/drawing/2014/main" id="{D36D7E68-64C5-4E7B-941C-7E9F42EBB0B6}"/>
                  </a:ext>
                </a:extLst>
              </p:cNvPr>
              <p:cNvSpPr txBox="1">
                <a:spLocks noRot="1" noChangeAspect="1" noMove="1" noResize="1" noEditPoints="1" noAdjustHandles="1" noChangeArrowheads="1" noChangeShapeType="1" noTextEdit="1"/>
              </p:cNvSpPr>
              <p:nvPr/>
            </p:nvSpPr>
            <p:spPr>
              <a:xfrm>
                <a:off x="876300" y="1771650"/>
                <a:ext cx="4385814" cy="4247317"/>
              </a:xfrm>
              <a:prstGeom prst="rect">
                <a:avLst/>
              </a:prstGeom>
              <a:blipFill>
                <a:blip r:embed="rId3"/>
                <a:stretch>
                  <a:fillRect l="-1252" t="-862" r="-2086" b="-718"/>
                </a:stretch>
              </a:blipFill>
            </p:spPr>
            <p:txBody>
              <a:bodyPr/>
              <a:lstStyle/>
              <a:p>
                <a:r>
                  <a:rPr lang="en-US">
                    <a:noFill/>
                  </a:rPr>
                  <a:t> </a:t>
                </a:r>
              </a:p>
            </p:txBody>
          </p:sp>
        </mc:Fallback>
      </mc:AlternateContent>
    </p:spTree>
    <p:extLst>
      <p:ext uri="{BB962C8B-B14F-4D97-AF65-F5344CB8AC3E}">
        <p14:creationId xmlns:p14="http://schemas.microsoft.com/office/powerpoint/2010/main" val="2083088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Time systems</a:t>
            </a:r>
          </a:p>
        </p:txBody>
      </p:sp>
      <p:pic>
        <p:nvPicPr>
          <p:cNvPr id="7" name="Picture 6">
            <a:extLst>
              <a:ext uri="{FF2B5EF4-FFF2-40B4-BE49-F238E27FC236}">
                <a16:creationId xmlns:a16="http://schemas.microsoft.com/office/drawing/2014/main" id="{10E5796D-4705-41C7-B406-9BFB2DE1B083}"/>
              </a:ext>
            </a:extLst>
          </p:cNvPr>
          <p:cNvPicPr>
            <a:picLocks noChangeAspect="1"/>
          </p:cNvPicPr>
          <p:nvPr/>
        </p:nvPicPr>
        <p:blipFill>
          <a:blip r:embed="rId2"/>
          <a:stretch>
            <a:fillRect/>
          </a:stretch>
        </p:blipFill>
        <p:spPr>
          <a:xfrm>
            <a:off x="1069848" y="1338653"/>
            <a:ext cx="9017127" cy="5120440"/>
          </a:xfrm>
          <a:prstGeom prst="rect">
            <a:avLst/>
          </a:prstGeom>
        </p:spPr>
      </p:pic>
      <p:pic>
        <p:nvPicPr>
          <p:cNvPr id="8" name="Picture 2" descr="https://upload.wikimedia.org/wikipedia/commons/thumb/e/e8/Delta_t.svg/220px-Delta_t.svg.png">
            <a:extLst>
              <a:ext uri="{FF2B5EF4-FFF2-40B4-BE49-F238E27FC236}">
                <a16:creationId xmlns:a16="http://schemas.microsoft.com/office/drawing/2014/main" id="{3356F960-9851-47B0-8A94-2716BD83F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05702"/>
            <a:ext cx="3676650" cy="275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82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Time systems</a:t>
            </a:r>
          </a:p>
        </p:txBody>
      </p:sp>
      <p:sp>
        <p:nvSpPr>
          <p:cNvPr id="7" name="TextBox 6">
            <a:extLst>
              <a:ext uri="{FF2B5EF4-FFF2-40B4-BE49-F238E27FC236}">
                <a16:creationId xmlns:a16="http://schemas.microsoft.com/office/drawing/2014/main" id="{D36D7E68-64C5-4E7B-941C-7E9F42EBB0B6}"/>
              </a:ext>
            </a:extLst>
          </p:cNvPr>
          <p:cNvSpPr txBox="1"/>
          <p:nvPr/>
        </p:nvSpPr>
        <p:spPr>
          <a:xfrm>
            <a:off x="876300" y="1771650"/>
            <a:ext cx="4385814" cy="4524315"/>
          </a:xfrm>
          <a:prstGeom prst="rect">
            <a:avLst/>
          </a:prstGeom>
          <a:noFill/>
        </p:spPr>
        <p:txBody>
          <a:bodyPr wrap="square" rtlCol="0">
            <a:spAutoFit/>
          </a:bodyPr>
          <a:lstStyle/>
          <a:p>
            <a:r>
              <a:rPr lang="en-US" dirty="0"/>
              <a:t>Calculation of precession and nutation terms, as well as sun/moon positions applies formulae based on dynamic time.  METIS uses Terrestrial Time (TT) for these calculations.</a:t>
            </a:r>
          </a:p>
          <a:p>
            <a:endParaRPr lang="en-US" dirty="0"/>
          </a:p>
          <a:p>
            <a:r>
              <a:rPr lang="en-US" dirty="0" err="1"/>
              <a:t>Meeus</a:t>
            </a:r>
            <a:r>
              <a:rPr lang="en-US" dirty="0"/>
              <a:t> “Astronomical Algorithms” Ch 10 states the difference between TT and TDB is less than 0.0017 sec and therefore either time system can be applied interchangeably for most calculations.</a:t>
            </a:r>
          </a:p>
          <a:p>
            <a:endParaRPr lang="en-US" dirty="0"/>
          </a:p>
          <a:p>
            <a:r>
              <a:rPr lang="en-US" dirty="0"/>
              <a:t>McCarthy (1996) provides equations using TT.</a:t>
            </a:r>
          </a:p>
          <a:p>
            <a:endParaRPr lang="en-US" dirty="0"/>
          </a:p>
        </p:txBody>
      </p:sp>
    </p:spTree>
    <p:extLst>
      <p:ext uri="{BB962C8B-B14F-4D97-AF65-F5344CB8AC3E}">
        <p14:creationId xmlns:p14="http://schemas.microsoft.com/office/powerpoint/2010/main" val="36999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8766-A7E4-428D-A1DA-E16FD0D6E30B}"/>
              </a:ext>
            </a:extLst>
          </p:cNvPr>
          <p:cNvSpPr>
            <a:spLocks noGrp="1"/>
          </p:cNvSpPr>
          <p:nvPr>
            <p:ph type="title"/>
          </p:nvPr>
        </p:nvSpPr>
        <p:spPr>
          <a:xfrm>
            <a:off x="1069848" y="484632"/>
            <a:ext cx="10058400" cy="912847"/>
          </a:xfrm>
        </p:spPr>
        <p:txBody>
          <a:bodyPr/>
          <a:lstStyle/>
          <a:p>
            <a:r>
              <a:rPr lang="en-US" dirty="0"/>
              <a:t>notation</a:t>
            </a:r>
          </a:p>
        </p:txBody>
      </p:sp>
      <p:sp>
        <p:nvSpPr>
          <p:cNvPr id="7" name="TextBox 6">
            <a:extLst>
              <a:ext uri="{FF2B5EF4-FFF2-40B4-BE49-F238E27FC236}">
                <a16:creationId xmlns:a16="http://schemas.microsoft.com/office/drawing/2014/main" id="{D36D7E68-64C5-4E7B-941C-7E9F42EBB0B6}"/>
              </a:ext>
            </a:extLst>
          </p:cNvPr>
          <p:cNvSpPr txBox="1"/>
          <p:nvPr/>
        </p:nvSpPr>
        <p:spPr>
          <a:xfrm>
            <a:off x="4714875" y="474149"/>
            <a:ext cx="6667500" cy="923330"/>
          </a:xfrm>
          <a:prstGeom prst="rect">
            <a:avLst/>
          </a:prstGeom>
          <a:noFill/>
        </p:spPr>
        <p:txBody>
          <a:bodyPr wrap="square" rtlCol="0">
            <a:spAutoFit/>
          </a:bodyPr>
          <a:lstStyle/>
          <a:p>
            <a:r>
              <a:rPr lang="en-US" dirty="0"/>
              <a:t>Different sources apply different notation for Nutation Arguments, summarized in the table.  </a:t>
            </a:r>
          </a:p>
          <a:p>
            <a:endParaRPr lang="en-US" dirty="0"/>
          </a:p>
        </p:txBody>
      </p:sp>
      <mc:AlternateContent xmlns:mc="http://schemas.openxmlformats.org/markup-compatibility/2006">
        <mc:Choice xmlns:a14="http://schemas.microsoft.com/office/drawing/2010/main" Requires="a14">
          <p:graphicFrame>
            <p:nvGraphicFramePr>
              <p:cNvPr id="3" name="Table 3">
                <a:extLst>
                  <a:ext uri="{FF2B5EF4-FFF2-40B4-BE49-F238E27FC236}">
                    <a16:creationId xmlns:a16="http://schemas.microsoft.com/office/drawing/2014/main" id="{4F57AB17-25FA-4366-989E-31B3201F2EA3}"/>
                  </a:ext>
                </a:extLst>
              </p:cNvPr>
              <p:cNvGraphicFramePr>
                <a:graphicFrameLocks noGrp="1"/>
              </p:cNvGraphicFramePr>
              <p:nvPr>
                <p:extLst>
                  <p:ext uri="{D42A27DB-BD31-4B8C-83A1-F6EECF244321}">
                    <p14:modId xmlns:p14="http://schemas.microsoft.com/office/powerpoint/2010/main" val="1680288513"/>
                  </p:ext>
                </p:extLst>
              </p:nvPr>
            </p:nvGraphicFramePr>
            <p:xfrm>
              <a:off x="533399" y="1407962"/>
              <a:ext cx="11287124" cy="5090160"/>
            </p:xfrm>
            <a:graphic>
              <a:graphicData uri="http://schemas.openxmlformats.org/drawingml/2006/table">
                <a:tbl>
                  <a:tblPr firstRow="1" bandRow="1">
                    <a:tableStyleId>{5C22544A-7EE6-4342-B048-85BDC9FD1C3A}</a:tableStyleId>
                  </a:tblPr>
                  <a:tblGrid>
                    <a:gridCol w="4429126">
                      <a:extLst>
                        <a:ext uri="{9D8B030D-6E8A-4147-A177-3AD203B41FA5}">
                          <a16:colId xmlns:a16="http://schemas.microsoft.com/office/drawing/2014/main" val="2562268955"/>
                        </a:ext>
                      </a:extLst>
                    </a:gridCol>
                    <a:gridCol w="3257550">
                      <a:extLst>
                        <a:ext uri="{9D8B030D-6E8A-4147-A177-3AD203B41FA5}">
                          <a16:colId xmlns:a16="http://schemas.microsoft.com/office/drawing/2014/main" val="1646410102"/>
                        </a:ext>
                      </a:extLst>
                    </a:gridCol>
                    <a:gridCol w="1847850">
                      <a:extLst>
                        <a:ext uri="{9D8B030D-6E8A-4147-A177-3AD203B41FA5}">
                          <a16:colId xmlns:a16="http://schemas.microsoft.com/office/drawing/2014/main" val="2824268359"/>
                        </a:ext>
                      </a:extLst>
                    </a:gridCol>
                    <a:gridCol w="1752598">
                      <a:extLst>
                        <a:ext uri="{9D8B030D-6E8A-4147-A177-3AD203B41FA5}">
                          <a16:colId xmlns:a16="http://schemas.microsoft.com/office/drawing/2014/main" val="163147428"/>
                        </a:ext>
                      </a:extLst>
                    </a:gridCol>
                  </a:tblGrid>
                  <a:tr h="370840">
                    <a:tc>
                      <a:txBody>
                        <a:bodyPr/>
                        <a:lstStyle/>
                        <a:p>
                          <a:endParaRPr lang="en-US" dirty="0"/>
                        </a:p>
                      </a:txBody>
                      <a:tcPr/>
                    </a:tc>
                    <a:tc>
                      <a:txBody>
                        <a:bodyPr/>
                        <a:lstStyle/>
                        <a:p>
                          <a:pPr algn="ctr"/>
                          <a:r>
                            <a:rPr lang="en-US" dirty="0"/>
                            <a:t>METIS</a:t>
                          </a:r>
                        </a:p>
                      </a:txBody>
                      <a:tcPr/>
                    </a:tc>
                    <a:tc>
                      <a:txBody>
                        <a:bodyPr/>
                        <a:lstStyle/>
                        <a:p>
                          <a:pPr algn="ctr"/>
                          <a:r>
                            <a:rPr lang="en-US" dirty="0" err="1"/>
                            <a:t>Meeus</a:t>
                          </a:r>
                          <a:endParaRPr lang="en-US" dirty="0"/>
                        </a:p>
                      </a:txBody>
                      <a:tcPr/>
                    </a:tc>
                    <a:tc>
                      <a:txBody>
                        <a:bodyPr/>
                        <a:lstStyle/>
                        <a:p>
                          <a:pPr algn="ctr"/>
                          <a:r>
                            <a:rPr lang="en-US" dirty="0"/>
                            <a:t>McCarthy</a:t>
                          </a:r>
                        </a:p>
                      </a:txBody>
                      <a:tcPr/>
                    </a:tc>
                    <a:extLst>
                      <a:ext uri="{0D108BD9-81ED-4DB2-BD59-A6C34878D82A}">
                        <a16:rowId xmlns:a16="http://schemas.microsoft.com/office/drawing/2014/main" val="3636112839"/>
                      </a:ext>
                    </a:extLst>
                  </a:tr>
                  <a:tr h="370840">
                    <a:tc>
                      <a:txBody>
                        <a:bodyPr/>
                        <a:lstStyle/>
                        <a:p>
                          <a:r>
                            <a:rPr lang="en-US" dirty="0"/>
                            <a:t>Sun Mean Longitude</a:t>
                          </a:r>
                        </a:p>
                      </a:txBody>
                      <a:tcPr/>
                    </a:tc>
                    <a:tc>
                      <a:txBody>
                        <a:bodyPr/>
                        <a:lstStyle/>
                        <a:p>
                          <a:pPr algn="ctr"/>
                          <a:r>
                            <a:rPr lang="en-US" dirty="0"/>
                            <a:t>Lo, </a:t>
                          </a:r>
                          <a:r>
                            <a:rPr lang="en-US" dirty="0" err="1"/>
                            <a:t>sun_mean_longitude</a:t>
                          </a:r>
                          <a:endParaRPr lang="en-US" dirty="0"/>
                        </a:p>
                      </a:txBody>
                      <a:tcPr/>
                    </a:tc>
                    <a:tc>
                      <a:txBody>
                        <a:bodyPr/>
                        <a:lstStyle/>
                        <a:p>
                          <a:pPr algn="ctr"/>
                          <a:r>
                            <a:rPr lang="en-US" dirty="0"/>
                            <a:t>L</a:t>
                          </a:r>
                        </a:p>
                      </a:txBody>
                      <a:tcPr/>
                    </a:tc>
                    <a:tc>
                      <a:txBody>
                        <a:bodyPr/>
                        <a:lstStyle/>
                        <a:p>
                          <a:pPr algn="ctr"/>
                          <a:endParaRPr lang="en-US" dirty="0"/>
                        </a:p>
                      </a:txBody>
                      <a:tcPr/>
                    </a:tc>
                    <a:extLst>
                      <a:ext uri="{0D108BD9-81ED-4DB2-BD59-A6C34878D82A}">
                        <a16:rowId xmlns:a16="http://schemas.microsoft.com/office/drawing/2014/main" val="2284359678"/>
                      </a:ext>
                    </a:extLst>
                  </a:tr>
                  <a:tr h="370840">
                    <a:tc>
                      <a:txBody>
                        <a:bodyPr/>
                        <a:lstStyle/>
                        <a:p>
                          <a:r>
                            <a:rPr lang="en-US" dirty="0"/>
                            <a:t>Moon Mean Longitude</a:t>
                          </a:r>
                        </a:p>
                      </a:txBody>
                      <a:tcPr/>
                    </a:tc>
                    <a:tc>
                      <a:txBody>
                        <a:bodyPr/>
                        <a:lstStyle/>
                        <a:p>
                          <a:pPr algn="ctr"/>
                          <a:r>
                            <a:rPr lang="en-US" dirty="0" err="1"/>
                            <a:t>moon_mean_longitude</a:t>
                          </a:r>
                          <a:endParaRPr lang="en-US" dirty="0"/>
                        </a:p>
                      </a:txBody>
                      <a:tcPr/>
                    </a:tc>
                    <a:tc>
                      <a:txBody>
                        <a:bodyPr/>
                        <a:lstStyle/>
                        <a:p>
                          <a:pPr algn="ctr"/>
                          <a:r>
                            <a:rPr lang="en-US" dirty="0"/>
                            <a:t>L’</a:t>
                          </a:r>
                        </a:p>
                      </a:txBody>
                      <a:tcPr/>
                    </a:tc>
                    <a:tc>
                      <a:txBody>
                        <a:bodyPr/>
                        <a:lstStyle/>
                        <a:p>
                          <a:pPr algn="ctr"/>
                          <a:endParaRPr lang="en-US"/>
                        </a:p>
                      </a:txBody>
                      <a:tcPr/>
                    </a:tc>
                    <a:extLst>
                      <a:ext uri="{0D108BD9-81ED-4DB2-BD59-A6C34878D82A}">
                        <a16:rowId xmlns:a16="http://schemas.microsoft.com/office/drawing/2014/main" val="3769336655"/>
                      </a:ext>
                    </a:extLst>
                  </a:tr>
                  <a:tr h="370840">
                    <a:tc>
                      <a:txBody>
                        <a:bodyPr/>
                        <a:lstStyle/>
                        <a:p>
                          <a:r>
                            <a:rPr lang="en-US" dirty="0"/>
                            <a:t>Moon Mean Elongation</a:t>
                          </a:r>
                        </a:p>
                      </a:txBody>
                      <a:tcPr/>
                    </a:tc>
                    <a:tc>
                      <a:txBody>
                        <a:bodyPr/>
                        <a:lstStyle/>
                        <a:p>
                          <a:pPr algn="ctr"/>
                          <a:r>
                            <a:rPr lang="en-US" dirty="0" err="1"/>
                            <a:t>moon_mean_elongation</a:t>
                          </a:r>
                          <a:endParaRPr lang="en-US" dirty="0"/>
                        </a:p>
                      </a:txBody>
                      <a:tcPr/>
                    </a:tc>
                    <a:tc>
                      <a:txBody>
                        <a:bodyPr/>
                        <a:lstStyle/>
                        <a:p>
                          <a:pPr algn="ctr"/>
                          <a:r>
                            <a:rPr lang="en-US" dirty="0"/>
                            <a:t>D</a:t>
                          </a:r>
                        </a:p>
                      </a:txBody>
                      <a:tcPr/>
                    </a:tc>
                    <a:tc>
                      <a:txBody>
                        <a:bodyPr/>
                        <a:lstStyle/>
                        <a:p>
                          <a:pPr algn="ctr"/>
                          <a:r>
                            <a:rPr lang="en-US" dirty="0"/>
                            <a:t>D (F4)</a:t>
                          </a:r>
                        </a:p>
                      </a:txBody>
                      <a:tcPr/>
                    </a:tc>
                    <a:extLst>
                      <a:ext uri="{0D108BD9-81ED-4DB2-BD59-A6C34878D82A}">
                        <a16:rowId xmlns:a16="http://schemas.microsoft.com/office/drawing/2014/main" val="95412144"/>
                      </a:ext>
                    </a:extLst>
                  </a:tr>
                  <a:tr h="370840">
                    <a:tc>
                      <a:txBody>
                        <a:bodyPr/>
                        <a:lstStyle/>
                        <a:p>
                          <a:r>
                            <a:rPr lang="en-US" dirty="0"/>
                            <a:t>Sun Mean Anomaly</a:t>
                          </a:r>
                        </a:p>
                      </a:txBody>
                      <a:tcPr/>
                    </a:tc>
                    <a:tc>
                      <a:txBody>
                        <a:bodyPr/>
                        <a:lstStyle/>
                        <a:p>
                          <a:pPr algn="ctr"/>
                          <a:r>
                            <a:rPr lang="en-US" dirty="0"/>
                            <a:t>M, </a:t>
                          </a:r>
                          <a:r>
                            <a:rPr lang="en-US" dirty="0" err="1"/>
                            <a:t>sun_mean_anomaly</a:t>
                          </a:r>
                          <a:endParaRPr lang="en-US" dirty="0"/>
                        </a:p>
                      </a:txBody>
                      <a:tcPr/>
                    </a:tc>
                    <a:tc>
                      <a:txBody>
                        <a:bodyPr/>
                        <a:lstStyle/>
                        <a:p>
                          <a:pPr algn="ctr"/>
                          <a:r>
                            <a:rPr lang="en-US" dirty="0"/>
                            <a:t>M</a:t>
                          </a:r>
                        </a:p>
                      </a:txBody>
                      <a:tcPr/>
                    </a:tc>
                    <a:tc>
                      <a:txBody>
                        <a:bodyPr/>
                        <a:lstStyle/>
                        <a:p>
                          <a:pPr algn="ctr"/>
                          <a:r>
                            <a:rPr lang="en-US" dirty="0"/>
                            <a:t>l’ (F2)</a:t>
                          </a:r>
                        </a:p>
                      </a:txBody>
                      <a:tcPr/>
                    </a:tc>
                    <a:extLst>
                      <a:ext uri="{0D108BD9-81ED-4DB2-BD59-A6C34878D82A}">
                        <a16:rowId xmlns:a16="http://schemas.microsoft.com/office/drawing/2014/main" val="943066198"/>
                      </a:ext>
                    </a:extLst>
                  </a:tr>
                  <a:tr h="370840">
                    <a:tc>
                      <a:txBody>
                        <a:bodyPr/>
                        <a:lstStyle/>
                        <a:p>
                          <a:r>
                            <a:rPr lang="en-US" dirty="0"/>
                            <a:t>Moon Mean Anomaly</a:t>
                          </a:r>
                        </a:p>
                      </a:txBody>
                      <a:tcPr/>
                    </a:tc>
                    <a:tc>
                      <a:txBody>
                        <a:bodyPr/>
                        <a:lstStyle/>
                        <a:p>
                          <a:pPr algn="ctr"/>
                          <a:r>
                            <a:rPr lang="en-US" dirty="0" err="1"/>
                            <a:t>moon_mean_anomaly</a:t>
                          </a:r>
                          <a:endParaRPr lang="en-US" dirty="0"/>
                        </a:p>
                      </a:txBody>
                      <a:tcPr/>
                    </a:tc>
                    <a:tc>
                      <a:txBody>
                        <a:bodyPr/>
                        <a:lstStyle/>
                        <a:p>
                          <a:pPr algn="ctr"/>
                          <a:r>
                            <a:rPr lang="en-US" dirty="0"/>
                            <a:t>M’</a:t>
                          </a:r>
                        </a:p>
                      </a:txBody>
                      <a:tcPr/>
                    </a:tc>
                    <a:tc>
                      <a:txBody>
                        <a:bodyPr/>
                        <a:lstStyle/>
                        <a:p>
                          <a:pPr algn="ctr"/>
                          <a:r>
                            <a:rPr lang="en-US" dirty="0"/>
                            <a:t>l (F1)</a:t>
                          </a:r>
                        </a:p>
                      </a:txBody>
                      <a:tcPr/>
                    </a:tc>
                    <a:extLst>
                      <a:ext uri="{0D108BD9-81ED-4DB2-BD59-A6C34878D82A}">
                        <a16:rowId xmlns:a16="http://schemas.microsoft.com/office/drawing/2014/main" val="1103680301"/>
                      </a:ext>
                    </a:extLst>
                  </a:tr>
                  <a:tr h="370840">
                    <a:tc>
                      <a:txBody>
                        <a:bodyPr/>
                        <a:lstStyle/>
                        <a:p>
                          <a:r>
                            <a:rPr lang="en-US" dirty="0"/>
                            <a:t>Moon Argument of Latitude (</a:t>
                          </a:r>
                          <a:r>
                            <a:rPr lang="en-US" dirty="0" err="1"/>
                            <a:t>AoP</a:t>
                          </a:r>
                          <a:r>
                            <a:rPr lang="en-US" dirty="0"/>
                            <a:t> + MA)</a:t>
                          </a:r>
                        </a:p>
                      </a:txBody>
                      <a:tcPr/>
                    </a:tc>
                    <a:tc>
                      <a:txBody>
                        <a:bodyPr/>
                        <a:lstStyle/>
                        <a:p>
                          <a:pPr algn="ctr"/>
                          <a:r>
                            <a:rPr lang="en-US" dirty="0" err="1"/>
                            <a:t>moon_arg_lat</a:t>
                          </a:r>
                          <a:endParaRPr lang="en-US" dirty="0"/>
                        </a:p>
                      </a:txBody>
                      <a:tcPr/>
                    </a:tc>
                    <a:tc>
                      <a:txBody>
                        <a:bodyPr/>
                        <a:lstStyle/>
                        <a:p>
                          <a:pPr algn="ctr"/>
                          <a:r>
                            <a:rPr lang="en-US" dirty="0"/>
                            <a:t>F</a:t>
                          </a:r>
                        </a:p>
                      </a:txBody>
                      <a:tcPr/>
                    </a:tc>
                    <a:tc>
                      <a:txBody>
                        <a:bodyPr/>
                        <a:lstStyle/>
                        <a:p>
                          <a:pPr algn="ct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Ω</m:t>
                              </m:r>
                            </m:oMath>
                          </a14:m>
                          <a:r>
                            <a:rPr lang="en-US" dirty="0"/>
                            <a:t> (F3)</a:t>
                          </a:r>
                        </a:p>
                      </a:txBody>
                      <a:tcPr/>
                    </a:tc>
                    <a:extLst>
                      <a:ext uri="{0D108BD9-81ED-4DB2-BD59-A6C34878D82A}">
                        <a16:rowId xmlns:a16="http://schemas.microsoft.com/office/drawing/2014/main" val="1557281046"/>
                      </a:ext>
                    </a:extLst>
                  </a:tr>
                  <a:tr h="370840">
                    <a:tc>
                      <a:txBody>
                        <a:bodyPr/>
                        <a:lstStyle/>
                        <a:p>
                          <a:r>
                            <a:rPr lang="en-US" dirty="0"/>
                            <a:t>Moon Longitude of Ascending Node on the Ecliptic (MOD)</a:t>
                          </a:r>
                        </a:p>
                      </a:txBody>
                      <a:tcPr/>
                    </a:tc>
                    <a:tc>
                      <a:txBody>
                        <a:bodyPr/>
                        <a:lstStyle/>
                        <a:p>
                          <a:pPr algn="ctr"/>
                          <a:r>
                            <a:rPr lang="en-US" dirty="0"/>
                            <a:t>Omega, </a:t>
                          </a:r>
                          <a:r>
                            <a:rPr lang="en-US" dirty="0" err="1"/>
                            <a:t>moon_loan</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m:oMathPara>
                          </a14:m>
                          <a:endParaRPr lang="en-US" dirty="0"/>
                        </a:p>
                      </a:txBody>
                      <a:tcPr/>
                    </a:tc>
                    <a:tc>
                      <a:txBody>
                        <a:bodyPr/>
                        <a:lstStyle/>
                        <a:p>
                          <a:pPr algn="ct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a:t> (F5)</a:t>
                          </a:r>
                        </a:p>
                      </a:txBody>
                      <a:tcPr/>
                    </a:tc>
                    <a:extLst>
                      <a:ext uri="{0D108BD9-81ED-4DB2-BD59-A6C34878D82A}">
                        <a16:rowId xmlns:a16="http://schemas.microsoft.com/office/drawing/2014/main" val="1395734177"/>
                      </a:ext>
                    </a:extLst>
                  </a:tr>
                  <a:tr h="370840">
                    <a:tc>
                      <a:txBody>
                        <a:bodyPr/>
                        <a:lstStyle/>
                        <a:p>
                          <a:r>
                            <a:rPr lang="en-US" dirty="0"/>
                            <a:t>Mean Obliquity of the Ecliptic</a:t>
                          </a:r>
                        </a:p>
                      </a:txBody>
                      <a:tcPr/>
                    </a:tc>
                    <a:tc>
                      <a:txBody>
                        <a:bodyPr/>
                        <a:lstStyle/>
                        <a:p>
                          <a:pPr algn="ctr"/>
                          <a:r>
                            <a:rPr lang="en-US" dirty="0"/>
                            <a:t>Eps0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0</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836456235"/>
                      </a:ext>
                    </a:extLst>
                  </a:tr>
                  <a:tr h="370840">
                    <a:tc>
                      <a:txBody>
                        <a:bodyPr/>
                        <a:lstStyle/>
                        <a:p>
                          <a:r>
                            <a:rPr lang="en-US" dirty="0"/>
                            <a:t>True Obliquity of the Ecliptic </a:t>
                          </a:r>
                        </a:p>
                      </a:txBody>
                      <a:tcPr/>
                    </a:tc>
                    <a:tc>
                      <a:txBody>
                        <a:bodyPr/>
                        <a:lstStyle/>
                        <a:p>
                          <a:pPr algn="ctr"/>
                          <a:r>
                            <a:rPr lang="en-US" dirty="0" err="1"/>
                            <a:t>Eps_true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𝜀</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432196155"/>
                      </a:ext>
                    </a:extLst>
                  </a:tr>
                  <a:tr h="370840">
                    <a:tc>
                      <a:txBody>
                        <a:bodyPr/>
                        <a:lstStyle/>
                        <a:p>
                          <a:r>
                            <a:rPr lang="en-US" dirty="0"/>
                            <a:t>Geocentric Longitude</a:t>
                          </a:r>
                        </a:p>
                      </a:txBody>
                      <a:tcPr/>
                    </a:tc>
                    <a:tc>
                      <a:txBody>
                        <a:bodyPr/>
                        <a:lstStyle/>
                        <a:p>
                          <a:pPr algn="ctr"/>
                          <a:r>
                            <a:rPr lang="en-US" dirty="0" err="1"/>
                            <a:t>true_long</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2024146368"/>
                      </a:ext>
                    </a:extLst>
                  </a:tr>
                  <a:tr h="370840">
                    <a:tc>
                      <a:txBody>
                        <a:bodyPr/>
                        <a:lstStyle/>
                        <a:p>
                          <a:r>
                            <a:rPr lang="en-US" dirty="0"/>
                            <a:t>Geocentric Latitude</a:t>
                          </a:r>
                        </a:p>
                      </a:txBody>
                      <a:tcPr/>
                    </a:tc>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688062062"/>
                      </a:ext>
                    </a:extLst>
                  </a:tr>
                  <a:tr h="370840">
                    <a:tc>
                      <a:txBody>
                        <a:bodyPr/>
                        <a:lstStyle/>
                        <a:p>
                          <a:r>
                            <a:rPr lang="en-US" dirty="0"/>
                            <a:t>Apparent Longitude </a:t>
                          </a:r>
                        </a:p>
                      </a:txBody>
                      <a:tcPr/>
                    </a:tc>
                    <a:tc>
                      <a:txBody>
                        <a:bodyPr/>
                        <a:lstStyle/>
                        <a:p>
                          <a:pPr algn="ctr"/>
                          <a:r>
                            <a:rPr lang="en-US" dirty="0" err="1"/>
                            <a:t>apparent_long</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r>
                                  <a:rPr lang="el-GR" b="0" i="1" smtClean="0">
                                    <a:latin typeface="Cambria Math" panose="02040503050406030204" pitchFamily="18" charset="0"/>
                                    <a:ea typeface="Cambria Math" panose="02040503050406030204" pitchFamily="18" charset="0"/>
                                  </a:rPr>
                                  <m:t>𝜓</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146261153"/>
                      </a:ext>
                    </a:extLst>
                  </a:tr>
                </a:tbl>
              </a:graphicData>
            </a:graphic>
          </p:graphicFrame>
        </mc:Choice>
        <mc:Fallback>
          <p:graphicFrame>
            <p:nvGraphicFramePr>
              <p:cNvPr id="3" name="Table 3">
                <a:extLst>
                  <a:ext uri="{FF2B5EF4-FFF2-40B4-BE49-F238E27FC236}">
                    <a16:creationId xmlns:a16="http://schemas.microsoft.com/office/drawing/2014/main" id="{4F57AB17-25FA-4366-989E-31B3201F2EA3}"/>
                  </a:ext>
                </a:extLst>
              </p:cNvPr>
              <p:cNvGraphicFramePr>
                <a:graphicFrameLocks noGrp="1"/>
              </p:cNvGraphicFramePr>
              <p:nvPr>
                <p:extLst>
                  <p:ext uri="{D42A27DB-BD31-4B8C-83A1-F6EECF244321}">
                    <p14:modId xmlns:p14="http://schemas.microsoft.com/office/powerpoint/2010/main" val="1680288513"/>
                  </p:ext>
                </p:extLst>
              </p:nvPr>
            </p:nvGraphicFramePr>
            <p:xfrm>
              <a:off x="533399" y="1407962"/>
              <a:ext cx="11287124" cy="5090160"/>
            </p:xfrm>
            <a:graphic>
              <a:graphicData uri="http://schemas.openxmlformats.org/drawingml/2006/table">
                <a:tbl>
                  <a:tblPr firstRow="1" bandRow="1">
                    <a:tableStyleId>{5C22544A-7EE6-4342-B048-85BDC9FD1C3A}</a:tableStyleId>
                  </a:tblPr>
                  <a:tblGrid>
                    <a:gridCol w="4429126">
                      <a:extLst>
                        <a:ext uri="{9D8B030D-6E8A-4147-A177-3AD203B41FA5}">
                          <a16:colId xmlns:a16="http://schemas.microsoft.com/office/drawing/2014/main" val="2562268955"/>
                        </a:ext>
                      </a:extLst>
                    </a:gridCol>
                    <a:gridCol w="3257550">
                      <a:extLst>
                        <a:ext uri="{9D8B030D-6E8A-4147-A177-3AD203B41FA5}">
                          <a16:colId xmlns:a16="http://schemas.microsoft.com/office/drawing/2014/main" val="1646410102"/>
                        </a:ext>
                      </a:extLst>
                    </a:gridCol>
                    <a:gridCol w="1847850">
                      <a:extLst>
                        <a:ext uri="{9D8B030D-6E8A-4147-A177-3AD203B41FA5}">
                          <a16:colId xmlns:a16="http://schemas.microsoft.com/office/drawing/2014/main" val="2824268359"/>
                        </a:ext>
                      </a:extLst>
                    </a:gridCol>
                    <a:gridCol w="1752598">
                      <a:extLst>
                        <a:ext uri="{9D8B030D-6E8A-4147-A177-3AD203B41FA5}">
                          <a16:colId xmlns:a16="http://schemas.microsoft.com/office/drawing/2014/main" val="163147428"/>
                        </a:ext>
                      </a:extLst>
                    </a:gridCol>
                  </a:tblGrid>
                  <a:tr h="370840">
                    <a:tc>
                      <a:txBody>
                        <a:bodyPr/>
                        <a:lstStyle/>
                        <a:p>
                          <a:endParaRPr lang="en-US" dirty="0"/>
                        </a:p>
                      </a:txBody>
                      <a:tcPr/>
                    </a:tc>
                    <a:tc>
                      <a:txBody>
                        <a:bodyPr/>
                        <a:lstStyle/>
                        <a:p>
                          <a:pPr algn="ctr"/>
                          <a:r>
                            <a:rPr lang="en-US" dirty="0"/>
                            <a:t>METIS</a:t>
                          </a:r>
                        </a:p>
                      </a:txBody>
                      <a:tcPr/>
                    </a:tc>
                    <a:tc>
                      <a:txBody>
                        <a:bodyPr/>
                        <a:lstStyle/>
                        <a:p>
                          <a:pPr algn="ctr"/>
                          <a:r>
                            <a:rPr lang="en-US" dirty="0" err="1"/>
                            <a:t>Meeus</a:t>
                          </a:r>
                          <a:endParaRPr lang="en-US" dirty="0"/>
                        </a:p>
                      </a:txBody>
                      <a:tcPr/>
                    </a:tc>
                    <a:tc>
                      <a:txBody>
                        <a:bodyPr/>
                        <a:lstStyle/>
                        <a:p>
                          <a:pPr algn="ctr"/>
                          <a:r>
                            <a:rPr lang="en-US" dirty="0"/>
                            <a:t>McCarthy</a:t>
                          </a:r>
                        </a:p>
                      </a:txBody>
                      <a:tcPr/>
                    </a:tc>
                    <a:extLst>
                      <a:ext uri="{0D108BD9-81ED-4DB2-BD59-A6C34878D82A}">
                        <a16:rowId xmlns:a16="http://schemas.microsoft.com/office/drawing/2014/main" val="3636112839"/>
                      </a:ext>
                    </a:extLst>
                  </a:tr>
                  <a:tr h="370840">
                    <a:tc>
                      <a:txBody>
                        <a:bodyPr/>
                        <a:lstStyle/>
                        <a:p>
                          <a:r>
                            <a:rPr lang="en-US" dirty="0"/>
                            <a:t>Sun Mean Longitude</a:t>
                          </a:r>
                        </a:p>
                      </a:txBody>
                      <a:tcPr/>
                    </a:tc>
                    <a:tc>
                      <a:txBody>
                        <a:bodyPr/>
                        <a:lstStyle/>
                        <a:p>
                          <a:pPr algn="ctr"/>
                          <a:r>
                            <a:rPr lang="en-US" dirty="0"/>
                            <a:t>Lo, </a:t>
                          </a:r>
                          <a:r>
                            <a:rPr lang="en-US" dirty="0" err="1"/>
                            <a:t>sun_mean_longitude</a:t>
                          </a:r>
                          <a:endParaRPr lang="en-US" dirty="0"/>
                        </a:p>
                      </a:txBody>
                      <a:tcPr/>
                    </a:tc>
                    <a:tc>
                      <a:txBody>
                        <a:bodyPr/>
                        <a:lstStyle/>
                        <a:p>
                          <a:pPr algn="ctr"/>
                          <a:r>
                            <a:rPr lang="en-US" dirty="0"/>
                            <a:t>L</a:t>
                          </a:r>
                        </a:p>
                      </a:txBody>
                      <a:tcPr/>
                    </a:tc>
                    <a:tc>
                      <a:txBody>
                        <a:bodyPr/>
                        <a:lstStyle/>
                        <a:p>
                          <a:pPr algn="ctr"/>
                          <a:endParaRPr lang="en-US" dirty="0"/>
                        </a:p>
                      </a:txBody>
                      <a:tcPr/>
                    </a:tc>
                    <a:extLst>
                      <a:ext uri="{0D108BD9-81ED-4DB2-BD59-A6C34878D82A}">
                        <a16:rowId xmlns:a16="http://schemas.microsoft.com/office/drawing/2014/main" val="2284359678"/>
                      </a:ext>
                    </a:extLst>
                  </a:tr>
                  <a:tr h="370840">
                    <a:tc>
                      <a:txBody>
                        <a:bodyPr/>
                        <a:lstStyle/>
                        <a:p>
                          <a:r>
                            <a:rPr lang="en-US" dirty="0"/>
                            <a:t>Moon Mean Longitude</a:t>
                          </a:r>
                        </a:p>
                      </a:txBody>
                      <a:tcPr/>
                    </a:tc>
                    <a:tc>
                      <a:txBody>
                        <a:bodyPr/>
                        <a:lstStyle/>
                        <a:p>
                          <a:pPr algn="ctr"/>
                          <a:r>
                            <a:rPr lang="en-US" dirty="0" err="1"/>
                            <a:t>moon_mean_longitude</a:t>
                          </a:r>
                          <a:endParaRPr lang="en-US" dirty="0"/>
                        </a:p>
                      </a:txBody>
                      <a:tcPr/>
                    </a:tc>
                    <a:tc>
                      <a:txBody>
                        <a:bodyPr/>
                        <a:lstStyle/>
                        <a:p>
                          <a:pPr algn="ctr"/>
                          <a:r>
                            <a:rPr lang="en-US" dirty="0"/>
                            <a:t>L’</a:t>
                          </a:r>
                        </a:p>
                      </a:txBody>
                      <a:tcPr/>
                    </a:tc>
                    <a:tc>
                      <a:txBody>
                        <a:bodyPr/>
                        <a:lstStyle/>
                        <a:p>
                          <a:pPr algn="ctr"/>
                          <a:endParaRPr lang="en-US"/>
                        </a:p>
                      </a:txBody>
                      <a:tcPr/>
                    </a:tc>
                    <a:extLst>
                      <a:ext uri="{0D108BD9-81ED-4DB2-BD59-A6C34878D82A}">
                        <a16:rowId xmlns:a16="http://schemas.microsoft.com/office/drawing/2014/main" val="3769336655"/>
                      </a:ext>
                    </a:extLst>
                  </a:tr>
                  <a:tr h="370840">
                    <a:tc>
                      <a:txBody>
                        <a:bodyPr/>
                        <a:lstStyle/>
                        <a:p>
                          <a:r>
                            <a:rPr lang="en-US" dirty="0"/>
                            <a:t>Moon Mean Elongation</a:t>
                          </a:r>
                        </a:p>
                      </a:txBody>
                      <a:tcPr/>
                    </a:tc>
                    <a:tc>
                      <a:txBody>
                        <a:bodyPr/>
                        <a:lstStyle/>
                        <a:p>
                          <a:pPr algn="ctr"/>
                          <a:r>
                            <a:rPr lang="en-US" dirty="0" err="1"/>
                            <a:t>moon_mean_elongation</a:t>
                          </a:r>
                          <a:endParaRPr lang="en-US" dirty="0"/>
                        </a:p>
                      </a:txBody>
                      <a:tcPr/>
                    </a:tc>
                    <a:tc>
                      <a:txBody>
                        <a:bodyPr/>
                        <a:lstStyle/>
                        <a:p>
                          <a:pPr algn="ctr"/>
                          <a:r>
                            <a:rPr lang="en-US" dirty="0"/>
                            <a:t>D</a:t>
                          </a:r>
                        </a:p>
                      </a:txBody>
                      <a:tcPr/>
                    </a:tc>
                    <a:tc>
                      <a:txBody>
                        <a:bodyPr/>
                        <a:lstStyle/>
                        <a:p>
                          <a:pPr algn="ctr"/>
                          <a:r>
                            <a:rPr lang="en-US" dirty="0"/>
                            <a:t>D (F4)</a:t>
                          </a:r>
                        </a:p>
                      </a:txBody>
                      <a:tcPr/>
                    </a:tc>
                    <a:extLst>
                      <a:ext uri="{0D108BD9-81ED-4DB2-BD59-A6C34878D82A}">
                        <a16:rowId xmlns:a16="http://schemas.microsoft.com/office/drawing/2014/main" val="95412144"/>
                      </a:ext>
                    </a:extLst>
                  </a:tr>
                  <a:tr h="370840">
                    <a:tc>
                      <a:txBody>
                        <a:bodyPr/>
                        <a:lstStyle/>
                        <a:p>
                          <a:r>
                            <a:rPr lang="en-US" dirty="0"/>
                            <a:t>Sun Mean Anomaly</a:t>
                          </a:r>
                        </a:p>
                      </a:txBody>
                      <a:tcPr/>
                    </a:tc>
                    <a:tc>
                      <a:txBody>
                        <a:bodyPr/>
                        <a:lstStyle/>
                        <a:p>
                          <a:pPr algn="ctr"/>
                          <a:r>
                            <a:rPr lang="en-US" dirty="0"/>
                            <a:t>M, </a:t>
                          </a:r>
                          <a:r>
                            <a:rPr lang="en-US" dirty="0" err="1"/>
                            <a:t>sun_mean_anomaly</a:t>
                          </a:r>
                          <a:endParaRPr lang="en-US" dirty="0"/>
                        </a:p>
                      </a:txBody>
                      <a:tcPr/>
                    </a:tc>
                    <a:tc>
                      <a:txBody>
                        <a:bodyPr/>
                        <a:lstStyle/>
                        <a:p>
                          <a:pPr algn="ctr"/>
                          <a:r>
                            <a:rPr lang="en-US" dirty="0"/>
                            <a:t>M</a:t>
                          </a:r>
                        </a:p>
                      </a:txBody>
                      <a:tcPr/>
                    </a:tc>
                    <a:tc>
                      <a:txBody>
                        <a:bodyPr/>
                        <a:lstStyle/>
                        <a:p>
                          <a:pPr algn="ctr"/>
                          <a:r>
                            <a:rPr lang="en-US" dirty="0"/>
                            <a:t>l’ (F2)</a:t>
                          </a:r>
                        </a:p>
                      </a:txBody>
                      <a:tcPr/>
                    </a:tc>
                    <a:extLst>
                      <a:ext uri="{0D108BD9-81ED-4DB2-BD59-A6C34878D82A}">
                        <a16:rowId xmlns:a16="http://schemas.microsoft.com/office/drawing/2014/main" val="943066198"/>
                      </a:ext>
                    </a:extLst>
                  </a:tr>
                  <a:tr h="370840">
                    <a:tc>
                      <a:txBody>
                        <a:bodyPr/>
                        <a:lstStyle/>
                        <a:p>
                          <a:r>
                            <a:rPr lang="en-US" dirty="0"/>
                            <a:t>Moon Mean Anomaly</a:t>
                          </a:r>
                        </a:p>
                      </a:txBody>
                      <a:tcPr/>
                    </a:tc>
                    <a:tc>
                      <a:txBody>
                        <a:bodyPr/>
                        <a:lstStyle/>
                        <a:p>
                          <a:pPr algn="ctr"/>
                          <a:r>
                            <a:rPr lang="en-US" dirty="0" err="1"/>
                            <a:t>moon_mean_anomaly</a:t>
                          </a:r>
                          <a:endParaRPr lang="en-US" dirty="0"/>
                        </a:p>
                      </a:txBody>
                      <a:tcPr/>
                    </a:tc>
                    <a:tc>
                      <a:txBody>
                        <a:bodyPr/>
                        <a:lstStyle/>
                        <a:p>
                          <a:pPr algn="ctr"/>
                          <a:r>
                            <a:rPr lang="en-US" dirty="0"/>
                            <a:t>M’</a:t>
                          </a:r>
                        </a:p>
                      </a:txBody>
                      <a:tcPr/>
                    </a:tc>
                    <a:tc>
                      <a:txBody>
                        <a:bodyPr/>
                        <a:lstStyle/>
                        <a:p>
                          <a:pPr algn="ctr"/>
                          <a:r>
                            <a:rPr lang="en-US" dirty="0"/>
                            <a:t>l (F1)</a:t>
                          </a:r>
                        </a:p>
                      </a:txBody>
                      <a:tcPr/>
                    </a:tc>
                    <a:extLst>
                      <a:ext uri="{0D108BD9-81ED-4DB2-BD59-A6C34878D82A}">
                        <a16:rowId xmlns:a16="http://schemas.microsoft.com/office/drawing/2014/main" val="1103680301"/>
                      </a:ext>
                    </a:extLst>
                  </a:tr>
                  <a:tr h="370840">
                    <a:tc>
                      <a:txBody>
                        <a:bodyPr/>
                        <a:lstStyle/>
                        <a:p>
                          <a:r>
                            <a:rPr lang="en-US" dirty="0"/>
                            <a:t>Moon Argument of Latitude (</a:t>
                          </a:r>
                          <a:r>
                            <a:rPr lang="en-US" dirty="0" err="1"/>
                            <a:t>AoP</a:t>
                          </a:r>
                          <a:r>
                            <a:rPr lang="en-US" dirty="0"/>
                            <a:t> + MA)</a:t>
                          </a:r>
                        </a:p>
                      </a:txBody>
                      <a:tcPr/>
                    </a:tc>
                    <a:tc>
                      <a:txBody>
                        <a:bodyPr/>
                        <a:lstStyle/>
                        <a:p>
                          <a:pPr algn="ctr"/>
                          <a:r>
                            <a:rPr lang="en-US" dirty="0" err="1"/>
                            <a:t>moon_arg_lat</a:t>
                          </a:r>
                          <a:endParaRPr lang="en-US" dirty="0"/>
                        </a:p>
                      </a:txBody>
                      <a:tcPr/>
                    </a:tc>
                    <a:tc>
                      <a:txBody>
                        <a:bodyPr/>
                        <a:lstStyle/>
                        <a:p>
                          <a:pPr algn="ctr"/>
                          <a:r>
                            <a:rPr lang="en-US" dirty="0"/>
                            <a:t>F</a:t>
                          </a:r>
                        </a:p>
                      </a:txBody>
                      <a:tcPr/>
                    </a:tc>
                    <a:tc>
                      <a:txBody>
                        <a:bodyPr/>
                        <a:lstStyle/>
                        <a:p>
                          <a:endParaRPr lang="en-US"/>
                        </a:p>
                      </a:txBody>
                      <a:tcPr>
                        <a:blipFill>
                          <a:blip r:embed="rId2"/>
                          <a:stretch>
                            <a:fillRect l="-543750" t="-606557" r="-1389" b="-696721"/>
                          </a:stretch>
                        </a:blipFill>
                      </a:tcPr>
                    </a:tc>
                    <a:extLst>
                      <a:ext uri="{0D108BD9-81ED-4DB2-BD59-A6C34878D82A}">
                        <a16:rowId xmlns:a16="http://schemas.microsoft.com/office/drawing/2014/main" val="1557281046"/>
                      </a:ext>
                    </a:extLst>
                  </a:tr>
                  <a:tr h="640080">
                    <a:tc>
                      <a:txBody>
                        <a:bodyPr/>
                        <a:lstStyle/>
                        <a:p>
                          <a:r>
                            <a:rPr lang="en-US" dirty="0"/>
                            <a:t>Moon Longitude of Ascending Node on the Ecliptic (MOD)</a:t>
                          </a:r>
                        </a:p>
                      </a:txBody>
                      <a:tcPr/>
                    </a:tc>
                    <a:tc>
                      <a:txBody>
                        <a:bodyPr/>
                        <a:lstStyle/>
                        <a:p>
                          <a:pPr algn="ctr"/>
                          <a:r>
                            <a:rPr lang="en-US" dirty="0"/>
                            <a:t>Omega, </a:t>
                          </a:r>
                          <a:r>
                            <a:rPr lang="en-US" dirty="0" err="1"/>
                            <a:t>moon_loan</a:t>
                          </a:r>
                          <a:endParaRPr lang="en-US" dirty="0"/>
                        </a:p>
                      </a:txBody>
                      <a:tcPr/>
                    </a:tc>
                    <a:tc>
                      <a:txBody>
                        <a:bodyPr/>
                        <a:lstStyle/>
                        <a:p>
                          <a:endParaRPr lang="en-US"/>
                        </a:p>
                      </a:txBody>
                      <a:tcPr>
                        <a:blipFill>
                          <a:blip r:embed="rId2"/>
                          <a:stretch>
                            <a:fillRect l="-416832" t="-410476" r="-96370" b="-304762"/>
                          </a:stretch>
                        </a:blipFill>
                      </a:tcPr>
                    </a:tc>
                    <a:tc>
                      <a:txBody>
                        <a:bodyPr/>
                        <a:lstStyle/>
                        <a:p>
                          <a:endParaRPr lang="en-US"/>
                        </a:p>
                      </a:txBody>
                      <a:tcPr>
                        <a:blipFill>
                          <a:blip r:embed="rId2"/>
                          <a:stretch>
                            <a:fillRect l="-543750" t="-410476" r="-1389" b="-304762"/>
                          </a:stretch>
                        </a:blipFill>
                      </a:tcPr>
                    </a:tc>
                    <a:extLst>
                      <a:ext uri="{0D108BD9-81ED-4DB2-BD59-A6C34878D82A}">
                        <a16:rowId xmlns:a16="http://schemas.microsoft.com/office/drawing/2014/main" val="1395734177"/>
                      </a:ext>
                    </a:extLst>
                  </a:tr>
                  <a:tr h="370840">
                    <a:tc>
                      <a:txBody>
                        <a:bodyPr/>
                        <a:lstStyle/>
                        <a:p>
                          <a:r>
                            <a:rPr lang="en-US" dirty="0"/>
                            <a:t>Mean Obliquity of the Ecliptic</a:t>
                          </a:r>
                        </a:p>
                      </a:txBody>
                      <a:tcPr/>
                    </a:tc>
                    <a:tc>
                      <a:txBody>
                        <a:bodyPr/>
                        <a:lstStyle/>
                        <a:p>
                          <a:pPr algn="ctr"/>
                          <a:r>
                            <a:rPr lang="en-US" dirty="0"/>
                            <a:t>Eps0</a:t>
                          </a:r>
                        </a:p>
                      </a:txBody>
                      <a:tcPr/>
                    </a:tc>
                    <a:tc>
                      <a:txBody>
                        <a:bodyPr/>
                        <a:lstStyle/>
                        <a:p>
                          <a:endParaRPr lang="en-US"/>
                        </a:p>
                      </a:txBody>
                      <a:tcPr>
                        <a:blipFill>
                          <a:blip r:embed="rId2"/>
                          <a:stretch>
                            <a:fillRect l="-416832" t="-878689" r="-96370" b="-424590"/>
                          </a:stretch>
                        </a:blipFill>
                      </a:tcPr>
                    </a:tc>
                    <a:tc>
                      <a:txBody>
                        <a:bodyPr/>
                        <a:lstStyle/>
                        <a:p>
                          <a:pPr algn="ctr"/>
                          <a:endParaRPr lang="en-US" dirty="0"/>
                        </a:p>
                      </a:txBody>
                      <a:tcPr/>
                    </a:tc>
                    <a:extLst>
                      <a:ext uri="{0D108BD9-81ED-4DB2-BD59-A6C34878D82A}">
                        <a16:rowId xmlns:a16="http://schemas.microsoft.com/office/drawing/2014/main" val="3836456235"/>
                      </a:ext>
                    </a:extLst>
                  </a:tr>
                  <a:tr h="370840">
                    <a:tc>
                      <a:txBody>
                        <a:bodyPr/>
                        <a:lstStyle/>
                        <a:p>
                          <a:r>
                            <a:rPr lang="en-US" dirty="0"/>
                            <a:t>True Obliquity of the Ecliptic </a:t>
                          </a:r>
                        </a:p>
                      </a:txBody>
                      <a:tcPr/>
                    </a:tc>
                    <a:tc>
                      <a:txBody>
                        <a:bodyPr/>
                        <a:lstStyle/>
                        <a:p>
                          <a:pPr algn="ctr"/>
                          <a:r>
                            <a:rPr lang="en-US" dirty="0" err="1"/>
                            <a:t>Eps_true</a:t>
                          </a:r>
                          <a:endParaRPr lang="en-US" dirty="0"/>
                        </a:p>
                      </a:txBody>
                      <a:tcPr/>
                    </a:tc>
                    <a:tc>
                      <a:txBody>
                        <a:bodyPr/>
                        <a:lstStyle/>
                        <a:p>
                          <a:endParaRPr lang="en-US"/>
                        </a:p>
                      </a:txBody>
                      <a:tcPr>
                        <a:blipFill>
                          <a:blip r:embed="rId2"/>
                          <a:stretch>
                            <a:fillRect l="-416832" t="-978689" r="-96370" b="-324590"/>
                          </a:stretch>
                        </a:blipFill>
                      </a:tcPr>
                    </a:tc>
                    <a:tc>
                      <a:txBody>
                        <a:bodyPr/>
                        <a:lstStyle/>
                        <a:p>
                          <a:pPr algn="ctr"/>
                          <a:endParaRPr lang="en-US" dirty="0"/>
                        </a:p>
                      </a:txBody>
                      <a:tcPr/>
                    </a:tc>
                    <a:extLst>
                      <a:ext uri="{0D108BD9-81ED-4DB2-BD59-A6C34878D82A}">
                        <a16:rowId xmlns:a16="http://schemas.microsoft.com/office/drawing/2014/main" val="3432196155"/>
                      </a:ext>
                    </a:extLst>
                  </a:tr>
                  <a:tr h="370840">
                    <a:tc>
                      <a:txBody>
                        <a:bodyPr/>
                        <a:lstStyle/>
                        <a:p>
                          <a:r>
                            <a:rPr lang="en-US" dirty="0"/>
                            <a:t>Geocentric Longitude</a:t>
                          </a:r>
                        </a:p>
                      </a:txBody>
                      <a:tcPr/>
                    </a:tc>
                    <a:tc>
                      <a:txBody>
                        <a:bodyPr/>
                        <a:lstStyle/>
                        <a:p>
                          <a:pPr algn="ctr"/>
                          <a:r>
                            <a:rPr lang="en-US" dirty="0" err="1"/>
                            <a:t>true_long</a:t>
                          </a:r>
                          <a:endParaRPr lang="en-US" dirty="0"/>
                        </a:p>
                      </a:txBody>
                      <a:tcPr/>
                    </a:tc>
                    <a:tc>
                      <a:txBody>
                        <a:bodyPr/>
                        <a:lstStyle/>
                        <a:p>
                          <a:endParaRPr lang="en-US"/>
                        </a:p>
                      </a:txBody>
                      <a:tcPr>
                        <a:blipFill>
                          <a:blip r:embed="rId2"/>
                          <a:stretch>
                            <a:fillRect l="-416832" t="-1078689" r="-96370" b="-224590"/>
                          </a:stretch>
                        </a:blipFill>
                      </a:tcPr>
                    </a:tc>
                    <a:tc>
                      <a:txBody>
                        <a:bodyPr/>
                        <a:lstStyle/>
                        <a:p>
                          <a:pPr algn="ctr"/>
                          <a:endParaRPr lang="en-US" dirty="0"/>
                        </a:p>
                      </a:txBody>
                      <a:tcPr/>
                    </a:tc>
                    <a:extLst>
                      <a:ext uri="{0D108BD9-81ED-4DB2-BD59-A6C34878D82A}">
                        <a16:rowId xmlns:a16="http://schemas.microsoft.com/office/drawing/2014/main" val="2024146368"/>
                      </a:ext>
                    </a:extLst>
                  </a:tr>
                  <a:tr h="370840">
                    <a:tc>
                      <a:txBody>
                        <a:bodyPr/>
                        <a:lstStyle/>
                        <a:p>
                          <a:r>
                            <a:rPr lang="en-US" dirty="0"/>
                            <a:t>Geocentric Latitude</a:t>
                          </a:r>
                        </a:p>
                      </a:txBody>
                      <a:tcPr/>
                    </a:tc>
                    <a:tc>
                      <a:txBody>
                        <a:bodyPr/>
                        <a:lstStyle/>
                        <a:p>
                          <a:pPr algn="ctr"/>
                          <a:endParaRPr lang="en-US" dirty="0"/>
                        </a:p>
                      </a:txBody>
                      <a:tcPr/>
                    </a:tc>
                    <a:tc>
                      <a:txBody>
                        <a:bodyPr/>
                        <a:lstStyle/>
                        <a:p>
                          <a:endParaRPr lang="en-US"/>
                        </a:p>
                      </a:txBody>
                      <a:tcPr>
                        <a:blipFill>
                          <a:blip r:embed="rId2"/>
                          <a:stretch>
                            <a:fillRect l="-416832" t="-1178689" r="-96370" b="-124590"/>
                          </a:stretch>
                        </a:blipFill>
                      </a:tcPr>
                    </a:tc>
                    <a:tc>
                      <a:txBody>
                        <a:bodyPr/>
                        <a:lstStyle/>
                        <a:p>
                          <a:pPr algn="ctr"/>
                          <a:endParaRPr lang="en-US" dirty="0"/>
                        </a:p>
                      </a:txBody>
                      <a:tcPr/>
                    </a:tc>
                    <a:extLst>
                      <a:ext uri="{0D108BD9-81ED-4DB2-BD59-A6C34878D82A}">
                        <a16:rowId xmlns:a16="http://schemas.microsoft.com/office/drawing/2014/main" val="688062062"/>
                      </a:ext>
                    </a:extLst>
                  </a:tr>
                  <a:tr h="370840">
                    <a:tc>
                      <a:txBody>
                        <a:bodyPr/>
                        <a:lstStyle/>
                        <a:p>
                          <a:r>
                            <a:rPr lang="en-US" dirty="0"/>
                            <a:t>Apparent Longitude </a:t>
                          </a:r>
                        </a:p>
                      </a:txBody>
                      <a:tcPr/>
                    </a:tc>
                    <a:tc>
                      <a:txBody>
                        <a:bodyPr/>
                        <a:lstStyle/>
                        <a:p>
                          <a:pPr algn="ctr"/>
                          <a:r>
                            <a:rPr lang="en-US" dirty="0" err="1"/>
                            <a:t>apparent_long</a:t>
                          </a:r>
                          <a:endParaRPr lang="en-US" dirty="0"/>
                        </a:p>
                      </a:txBody>
                      <a:tcPr/>
                    </a:tc>
                    <a:tc>
                      <a:txBody>
                        <a:bodyPr/>
                        <a:lstStyle/>
                        <a:p>
                          <a:endParaRPr lang="en-US"/>
                        </a:p>
                      </a:txBody>
                      <a:tcPr>
                        <a:blipFill>
                          <a:blip r:embed="rId2"/>
                          <a:stretch>
                            <a:fillRect l="-416832" t="-1278689" r="-96370" b="-24590"/>
                          </a:stretch>
                        </a:blipFill>
                      </a:tcPr>
                    </a:tc>
                    <a:tc>
                      <a:txBody>
                        <a:bodyPr/>
                        <a:lstStyle/>
                        <a:p>
                          <a:pPr algn="ctr"/>
                          <a:endParaRPr lang="en-US" dirty="0"/>
                        </a:p>
                      </a:txBody>
                      <a:tcPr/>
                    </a:tc>
                    <a:extLst>
                      <a:ext uri="{0D108BD9-81ED-4DB2-BD59-A6C34878D82A}">
                        <a16:rowId xmlns:a16="http://schemas.microsoft.com/office/drawing/2014/main" val="3146261153"/>
                      </a:ext>
                    </a:extLst>
                  </a:tr>
                </a:tbl>
              </a:graphicData>
            </a:graphic>
          </p:graphicFrame>
        </mc:Fallback>
      </mc:AlternateContent>
    </p:spTree>
    <p:extLst>
      <p:ext uri="{BB962C8B-B14F-4D97-AF65-F5344CB8AC3E}">
        <p14:creationId xmlns:p14="http://schemas.microsoft.com/office/powerpoint/2010/main" val="283705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104</TotalTime>
  <Words>421</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Cambria Math</vt:lpstr>
      <vt:lpstr>Rockwell</vt:lpstr>
      <vt:lpstr>Rockwell Condensed</vt:lpstr>
      <vt:lpstr>Sommet</vt:lpstr>
      <vt:lpstr>Sommet bold</vt:lpstr>
      <vt:lpstr>Wingdings</vt:lpstr>
      <vt:lpstr>Wood Type</vt:lpstr>
      <vt:lpstr>Coordinate Frames and Time Systems</vt:lpstr>
      <vt:lpstr>GCRF/ITRF Transformations</vt:lpstr>
      <vt:lpstr>GCRF/TEME Transformations</vt:lpstr>
      <vt:lpstr>Time systems</vt:lpstr>
      <vt:lpstr>Time systems</vt:lpstr>
      <vt:lpstr>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Gehly</dc:creator>
  <cp:lastModifiedBy>Steve Gehly</cp:lastModifiedBy>
  <cp:revision>11</cp:revision>
  <dcterms:created xsi:type="dcterms:W3CDTF">2021-03-28T08:57:52Z</dcterms:created>
  <dcterms:modified xsi:type="dcterms:W3CDTF">2021-03-28T10:42:25Z</dcterms:modified>
</cp:coreProperties>
</file>