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583" r:id="rId3"/>
    <p:sldId id="1302" r:id="rId4"/>
    <p:sldId id="1336" r:id="rId5"/>
    <p:sldId id="1303" r:id="rId6"/>
    <p:sldId id="1304" r:id="rId7"/>
    <p:sldId id="1263" r:id="rId8"/>
    <p:sldId id="1291" r:id="rId9"/>
    <p:sldId id="1285" r:id="rId10"/>
    <p:sldId id="581" r:id="rId11"/>
    <p:sldId id="271" r:id="rId12"/>
    <p:sldId id="1327" r:id="rId13"/>
    <p:sldId id="1317" r:id="rId14"/>
    <p:sldId id="1316" r:id="rId15"/>
    <p:sldId id="582" r:id="rId16"/>
    <p:sldId id="1305" r:id="rId17"/>
    <p:sldId id="1306" r:id="rId18"/>
    <p:sldId id="1307" r:id="rId19"/>
    <p:sldId id="1308" r:id="rId20"/>
    <p:sldId id="1328" r:id="rId21"/>
    <p:sldId id="1330" r:id="rId22"/>
    <p:sldId id="1331" r:id="rId23"/>
    <p:sldId id="1309" r:id="rId24"/>
    <p:sldId id="1310" r:id="rId25"/>
    <p:sldId id="1311" r:id="rId26"/>
    <p:sldId id="1312" r:id="rId27"/>
    <p:sldId id="1313" r:id="rId28"/>
    <p:sldId id="1315" r:id="rId29"/>
    <p:sldId id="1318" r:id="rId30"/>
    <p:sldId id="1314" r:id="rId31"/>
    <p:sldId id="1319" r:id="rId32"/>
    <p:sldId id="1320" r:id="rId33"/>
    <p:sldId id="1322" r:id="rId34"/>
    <p:sldId id="1323" r:id="rId35"/>
    <p:sldId id="1329" r:id="rId36"/>
    <p:sldId id="1324" r:id="rId37"/>
    <p:sldId id="1325" r:id="rId38"/>
    <p:sldId id="1326" r:id="rId39"/>
    <p:sldId id="1335" r:id="rId40"/>
    <p:sldId id="580" r:id="rId41"/>
  </p:sldIdLst>
  <p:sldSz cx="12188825"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1E6"/>
    <a:srgbClr val="0098C5"/>
    <a:srgbClr val="868686"/>
    <a:srgbClr val="9FD0DE"/>
    <a:srgbClr val="7FA7B2"/>
    <a:srgbClr val="6A8B94"/>
    <a:srgbClr val="91BDCA"/>
    <a:srgbClr val="279FC3"/>
    <a:srgbClr val="004053"/>
    <a:srgbClr val="465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22" autoAdjust="0"/>
    <p:restoredTop sz="95441" autoAdjust="0"/>
  </p:normalViewPr>
  <p:slideViewPr>
    <p:cSldViewPr snapToGrid="0">
      <p:cViewPr varScale="1">
        <p:scale>
          <a:sx n="105" d="100"/>
          <a:sy n="105" d="100"/>
        </p:scale>
        <p:origin x="696" y="200"/>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varScale="1">
      <p:scale>
        <a:sx n="100" d="100"/>
        <a:sy n="100" d="100"/>
      </p:scale>
      <p:origin x="0" y="7512"/>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1/28/20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31-Mar-2018</a:t>
            </a:r>
          </a:p>
          <a:p>
            <a:r>
              <a:rPr lang="en-US" dirty="0"/>
              <a:t>Updated</a:t>
            </a:r>
            <a:r>
              <a:rPr lang="en-US" baseline="0" dirty="0"/>
              <a:t> slides and re-organized a little</a:t>
            </a:r>
          </a:p>
          <a:p>
            <a:r>
              <a:rPr lang="en-US" baseline="0" dirty="0"/>
              <a:t>Check slide notes for details</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1585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1513" y="300038"/>
            <a:ext cx="3592512" cy="2022475"/>
          </a:xfrm>
        </p:spPr>
      </p:sp>
      <p:sp>
        <p:nvSpPr>
          <p:cNvPr id="3" name="Notes Placeholder 2"/>
          <p:cNvSpPr>
            <a:spLocks noGrp="1"/>
          </p:cNvSpPr>
          <p:nvPr>
            <p:ph type="body" idx="1"/>
          </p:nvPr>
        </p:nvSpPr>
        <p:spPr/>
        <p:txBody>
          <a:bodyPr/>
          <a:lstStyle/>
          <a:p>
            <a:r>
              <a:rPr lang="en-US" dirty="0"/>
              <a:t>Let us take a</a:t>
            </a:r>
            <a:r>
              <a:rPr lang="en-US" baseline="0" dirty="0"/>
              <a:t> look at what we mean by extension of SaaS applications.  </a:t>
            </a:r>
          </a:p>
          <a:p>
            <a:endParaRPr lang="en-US" baseline="0" dirty="0"/>
          </a:p>
          <a:p>
            <a:r>
              <a:rPr lang="en-US" baseline="0" dirty="0"/>
              <a:t>For successful SaaS adoption, modern Cloud applications need to offer the ability to easily Personalize the applications for business needs, Connect them to other Cloud, on-premise, mobile and 3</a:t>
            </a:r>
            <a:r>
              <a:rPr lang="en-US" baseline="30000" dirty="0"/>
              <a:t>rd</a:t>
            </a:r>
            <a:r>
              <a:rPr lang="en-US" baseline="0" dirty="0"/>
              <a:t> party applications,  and Secure them as per their organizational standards. We will go deeper into each of these areas of Personalized, Connected and Secure and show how Oracle Cloud offers these capabilities of a Modern Cloud application.</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srgbClr val="5F5F5F"/>
                </a:solidFill>
              </a:rPr>
              <a:pPr/>
              <a:t>3</a:t>
            </a:fld>
            <a:endParaRPr lang="en-US" dirty="0">
              <a:solidFill>
                <a:srgbClr val="5F5F5F"/>
              </a:solidFill>
            </a:endParaRPr>
          </a:p>
        </p:txBody>
      </p:sp>
    </p:spTree>
    <p:extLst>
      <p:ext uri="{BB962C8B-B14F-4D97-AF65-F5344CB8AC3E}">
        <p14:creationId xmlns:p14="http://schemas.microsoft.com/office/powerpoint/2010/main" val="12071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eaLnBrk="1" hangingPunct="1"/>
            <a:r>
              <a:rPr lang="en-US" dirty="0"/>
              <a:t>Open</a:t>
            </a:r>
            <a:r>
              <a:rPr lang="en-US" baseline="0" dirty="0"/>
              <a:t> with how configuration is typically performed for PeopleSoft applications. </a:t>
            </a:r>
          </a:p>
          <a:p>
            <a:pPr eaLnBrk="1" hangingPunct="1"/>
            <a:r>
              <a:rPr lang="en-US" baseline="0" dirty="0"/>
              <a:t>PeopleSoft Administrator spend manual, repetitive and exhaustive tasks for configuring </a:t>
            </a:r>
            <a:r>
              <a:rPr lang="en-US" baseline="0" dirty="0" err="1"/>
              <a:t>env</a:t>
            </a:r>
            <a:r>
              <a:rPr lang="en-US" baseline="0" dirty="0"/>
              <a:t>. </a:t>
            </a:r>
          </a:p>
          <a:p>
            <a:pPr eaLnBrk="1" hangingPunct="1"/>
            <a:r>
              <a:rPr lang="en-US" baseline="0" dirty="0"/>
              <a:t>Discuss Use Cases :- How to you create environments , and configure them for demo, staging and prod? </a:t>
            </a:r>
          </a:p>
          <a:p>
            <a:pPr eaLnBrk="1" hangingPunct="1"/>
            <a:r>
              <a:rPr lang="en-US" baseline="0" dirty="0"/>
              <a:t>How do we keep configuration identical between systems – Production and Staging?</a:t>
            </a:r>
          </a:p>
        </p:txBody>
      </p:sp>
      <p:sp>
        <p:nvSpPr>
          <p:cNvPr id="4" name="Slide Number Placeholder 3"/>
          <p:cNvSpPr>
            <a:spLocks noGrp="1"/>
          </p:cNvSpPr>
          <p:nvPr>
            <p:ph type="sldNum" sz="quarter" idx="10"/>
          </p:nvPr>
        </p:nvSpPr>
        <p:spPr/>
        <p:txBody>
          <a:bodyPr/>
          <a:lstStyle/>
          <a:p>
            <a:fld id="{8C72D9AE-7182-4680-8F79-479C4181FF08}" type="slidenum">
              <a:rPr lang="en-US" smtClean="0"/>
              <a:pPr/>
              <a:t>5</a:t>
            </a:fld>
            <a:endParaRPr lang="en-US" dirty="0"/>
          </a:p>
        </p:txBody>
      </p:sp>
    </p:spTree>
    <p:extLst>
      <p:ext uri="{BB962C8B-B14F-4D97-AF65-F5344CB8AC3E}">
        <p14:creationId xmlns:p14="http://schemas.microsoft.com/office/powerpoint/2010/main" val="289557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3588" cy="2573338"/>
          </a:xfrm>
        </p:spPr>
      </p:sp>
      <p:sp>
        <p:nvSpPr>
          <p:cNvPr id="3" name="Notes Placeholder 2"/>
          <p:cNvSpPr>
            <a:spLocks noGrp="1"/>
          </p:cNvSpPr>
          <p:nvPr>
            <p:ph type="body" idx="1"/>
          </p:nvPr>
        </p:nvSpPr>
        <p:spPr/>
        <p:txBody>
          <a:bodyPr>
            <a:normAutofit/>
          </a:bodyPr>
          <a:lstStyle/>
          <a:p>
            <a:pPr marL="228580" indent="-228580">
              <a:buClr>
                <a:schemeClr val="tx1">
                  <a:lumMod val="60000"/>
                  <a:lumOff val="40000"/>
                </a:schemeClr>
              </a:buClr>
              <a:buFont typeface="Arial" panose="020B0604020202020204" pitchFamily="34" charset="0"/>
              <a:buChar char="•"/>
              <a:defRPr/>
            </a:pPr>
            <a:r>
              <a:rPr lang="en-US" dirty="0"/>
              <a:t>Change business configuration</a:t>
            </a:r>
          </a:p>
          <a:p>
            <a:pPr marL="228580" indent="-228580" defTabSz="914318">
              <a:buClr>
                <a:schemeClr val="tx1">
                  <a:lumMod val="60000"/>
                  <a:lumOff val="40000"/>
                </a:schemeClr>
              </a:buClr>
              <a:buFont typeface="Arial" panose="020B0604020202020204" pitchFamily="34" charset="0"/>
              <a:buChar char="•"/>
              <a:defRPr/>
            </a:pPr>
            <a:r>
              <a:rPr lang="en-US" dirty="0">
                <a:solidFill>
                  <a:schemeClr val="tx1"/>
                </a:solidFill>
              </a:rPr>
              <a:t>Review newly delivered features</a:t>
            </a:r>
          </a:p>
          <a:p>
            <a:pPr marL="228580" indent="-228580" defTabSz="914318">
              <a:buClr>
                <a:schemeClr val="tx1">
                  <a:lumMod val="60000"/>
                  <a:lumOff val="40000"/>
                </a:schemeClr>
              </a:buClr>
              <a:buFont typeface="Arial" panose="020B0604020202020204" pitchFamily="34" charset="0"/>
              <a:buChar char="•"/>
              <a:defRPr/>
            </a:pPr>
            <a:r>
              <a:rPr lang="en-US" dirty="0"/>
              <a:t>Develop new customization</a:t>
            </a:r>
            <a:endParaRPr lang="en-US" dirty="0">
              <a:solidFill>
                <a:schemeClr val="tx1"/>
              </a:solidFill>
            </a:endParaRPr>
          </a:p>
          <a:p>
            <a:pPr marL="228580" indent="-228580" defTabSz="914318">
              <a:buClr>
                <a:schemeClr val="tx1">
                  <a:lumMod val="60000"/>
                  <a:lumOff val="40000"/>
                </a:schemeClr>
              </a:buClr>
              <a:buFont typeface="Arial" panose="020B0604020202020204" pitchFamily="34" charset="0"/>
              <a:buChar char="•"/>
              <a:defRPr/>
            </a:pPr>
            <a:r>
              <a:rPr lang="en-US" dirty="0">
                <a:solidFill>
                  <a:schemeClr val="tx1"/>
                </a:solidFill>
              </a:rPr>
              <a:t>Test impact of planned changes</a:t>
            </a:r>
          </a:p>
          <a:p>
            <a:pPr marL="228580" indent="-228580" defTabSz="914318">
              <a:buClr>
                <a:schemeClr val="tx1">
                  <a:lumMod val="60000"/>
                  <a:lumOff val="40000"/>
                </a:schemeClr>
              </a:buClr>
              <a:buFont typeface="Arial" panose="020B0604020202020204" pitchFamily="34" charset="0"/>
              <a:buChar char="•"/>
              <a:defRPr/>
            </a:pPr>
            <a:r>
              <a:rPr lang="en-US" dirty="0"/>
              <a:t>End user training</a:t>
            </a:r>
          </a:p>
          <a:p>
            <a:pPr marL="228580" indent="-228580" defTabSz="914318">
              <a:buClr>
                <a:schemeClr val="tx1">
                  <a:lumMod val="60000"/>
                  <a:lumOff val="40000"/>
                </a:schemeClr>
              </a:buClr>
              <a:buFont typeface="Arial" panose="020B0604020202020204" pitchFamily="34" charset="0"/>
              <a:buChar char="•"/>
              <a:defRPr/>
            </a:pPr>
            <a:r>
              <a:rPr lang="en-US" dirty="0"/>
              <a:t>Roll out new applications</a:t>
            </a:r>
          </a:p>
          <a:p>
            <a:pPr marL="228580" indent="-228580" defTabSz="914318">
              <a:buClr>
                <a:schemeClr val="tx1">
                  <a:lumMod val="60000"/>
                  <a:lumOff val="40000"/>
                </a:schemeClr>
              </a:buClr>
              <a:buFont typeface="Arial" panose="020B0604020202020204" pitchFamily="34" charset="0"/>
              <a:buChar char="•"/>
              <a:defRPr/>
            </a:pPr>
            <a:r>
              <a:rPr lang="en-US" dirty="0"/>
              <a:t>Deploy to new geographies/BUs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F5F5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5F5F5F"/>
              </a:solidFill>
              <a:effectLst/>
              <a:uLnTx/>
              <a:uFillTx/>
              <a:latin typeface="Calibri"/>
              <a:ea typeface="+mn-ea"/>
              <a:cs typeface="+mn-cs"/>
            </a:endParaRPr>
          </a:p>
        </p:txBody>
      </p:sp>
    </p:spTree>
    <p:extLst>
      <p:ext uri="{BB962C8B-B14F-4D97-AF65-F5344CB8AC3E}">
        <p14:creationId xmlns:p14="http://schemas.microsoft.com/office/powerpoint/2010/main" val="109437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3588" cy="2573338"/>
          </a:xfrm>
        </p:spPr>
      </p:sp>
      <p:sp>
        <p:nvSpPr>
          <p:cNvPr id="3" name="Notes Placeholder 2"/>
          <p:cNvSpPr>
            <a:spLocks noGrp="1"/>
          </p:cNvSpPr>
          <p:nvPr>
            <p:ph type="body" idx="1"/>
          </p:nvPr>
        </p:nvSpPr>
        <p:spPr/>
        <p:txBody>
          <a:bodyPr/>
          <a:lstStyle/>
          <a:p>
            <a:pPr marL="342832" indent="-342832"/>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pPr/>
              <a:t>7</a:t>
            </a:fld>
            <a:endParaRPr lang="uk-UA" dirty="0"/>
          </a:p>
        </p:txBody>
      </p:sp>
    </p:spTree>
    <p:extLst>
      <p:ext uri="{BB962C8B-B14F-4D97-AF65-F5344CB8AC3E}">
        <p14:creationId xmlns:p14="http://schemas.microsoft.com/office/powerpoint/2010/main" val="3387632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a:t>
            </a:fld>
            <a:endParaRPr lang="en-US" dirty="0"/>
          </a:p>
        </p:txBody>
      </p:sp>
    </p:spTree>
    <p:extLst>
      <p:ext uri="{BB962C8B-B14F-4D97-AF65-F5344CB8AC3E}">
        <p14:creationId xmlns:p14="http://schemas.microsoft.com/office/powerpoint/2010/main" val="101543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3588" cy="2573338"/>
          </a:xfrm>
        </p:spPr>
      </p:sp>
      <p:sp>
        <p:nvSpPr>
          <p:cNvPr id="3" name="Notes Placeholder 2"/>
          <p:cNvSpPr>
            <a:spLocks noGrp="1"/>
          </p:cNvSpPr>
          <p:nvPr>
            <p:ph type="body" idx="1"/>
          </p:nvPr>
        </p:nvSpPr>
        <p:spPr/>
        <p:txBody>
          <a:bodyPr/>
          <a:lstStyle/>
          <a:p>
            <a:pPr marL="342832" indent="-342832"/>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pPr/>
              <a:t>9</a:t>
            </a:fld>
            <a:endParaRPr lang="uk-UA" dirty="0"/>
          </a:p>
        </p:txBody>
      </p:sp>
    </p:spTree>
    <p:extLst>
      <p:ext uri="{BB962C8B-B14F-4D97-AF65-F5344CB8AC3E}">
        <p14:creationId xmlns:p14="http://schemas.microsoft.com/office/powerpoint/2010/main" val="1802870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baseline="0" dirty="0"/>
              <a:t>Review based on Security solution</a:t>
            </a:r>
          </a:p>
          <a:p>
            <a:r>
              <a:rPr lang="en-US" baseline="0" dirty="0"/>
              <a:t>Add </a:t>
            </a:r>
            <a:r>
              <a:rPr lang="en-US" baseline="0" dirty="0" err="1"/>
              <a:t>Wifi</a:t>
            </a:r>
            <a:r>
              <a:rPr lang="en-US" baseline="0" dirty="0"/>
              <a:t> info</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11</a:t>
            </a:fld>
            <a:endParaRPr lang="en-US" dirty="0"/>
          </a:p>
        </p:txBody>
      </p:sp>
    </p:spTree>
    <p:extLst>
      <p:ext uri="{BB962C8B-B14F-4D97-AF65-F5344CB8AC3E}">
        <p14:creationId xmlns:p14="http://schemas.microsoft.com/office/powerpoint/2010/main" val="175710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a:xfrm>
            <a:off x="4182130" y="6556248"/>
            <a:ext cx="1226398" cy="182880"/>
          </a:xfrm>
          <a:prstGeom prst="rect">
            <a:avLst/>
          </a:prstGeom>
        </p:spPr>
        <p:txBody>
          <a:bodyPr/>
          <a:lstStyle>
            <a:lvl1pPr>
              <a:defRPr>
                <a:solidFill>
                  <a:srgbClr val="5F5F5F"/>
                </a:solidFill>
              </a:defRPr>
            </a:lvl1pPr>
          </a:lstStyle>
          <a:p>
            <a:fld id="{DB0592DB-01ED-A44A-830D-2A57CD1AF06B}" type="datetime1">
              <a:rPr lang="en-US" smtClean="0"/>
              <a:pPr/>
              <a:t>1/28/20</a:t>
            </a:fld>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25CFA18C-E322-D848-90AE-048444F05653}"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D23F527-3A46-1444-AC47-E74332FAE46E}"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E1F5459C-11CD-4246-BAA2-A0CD8B7930CF}"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B793641-39FE-9941-B493-4C6CA22258AD}"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182130" y="6556248"/>
            <a:ext cx="1226398" cy="182880"/>
          </a:xfrm>
          <a:prstGeom prst="rect">
            <a:avLst/>
          </a:prstGeom>
        </p:spPr>
        <p:txBody>
          <a:bodyPr/>
          <a:lstStyle/>
          <a:p>
            <a:fld id="{CE6E0838-3E10-424A-93AC-472DD16011EC}"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CB2A62B-A9A1-BD4B-8067-86DD35117CEE}"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rPr lang="en-US" dirty="0"/>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182130" y="6556248"/>
            <a:ext cx="1226398" cy="182880"/>
          </a:xfrm>
          <a:prstGeom prst="rect">
            <a:avLst/>
          </a:prstGeom>
        </p:spPr>
        <p:txBody>
          <a:bodyPr/>
          <a:lstStyle/>
          <a:p>
            <a:fld id="{3CFFFFBC-830B-BE48-A60F-3A3B7341FF90}" type="datetime1">
              <a:rPr lang="en-US" smtClean="0"/>
              <a:pPr/>
              <a:t>1/28/20</a:t>
            </a:fld>
            <a:endParaRPr dirty="0"/>
          </a:p>
        </p:txBody>
      </p:sp>
      <p:sp>
        <p:nvSpPr>
          <p:cNvPr id="8" name="Footer Placeholder 7"/>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182130" y="6556248"/>
            <a:ext cx="1226398" cy="182880"/>
          </a:xfrm>
          <a:prstGeom prst="rect">
            <a:avLst/>
          </a:prstGeom>
        </p:spPr>
        <p:txBody>
          <a:bodyPr/>
          <a:lstStyle/>
          <a:p>
            <a:fld id="{FD39A174-1ADF-1E48-B6DD-36515CA54732}" type="datetime1">
              <a:rPr lang="en-US" smtClean="0"/>
              <a:pPr/>
              <a:t>1/28/20</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182130" y="6556248"/>
            <a:ext cx="1226398" cy="182880"/>
          </a:xfrm>
          <a:prstGeom prst="rect">
            <a:avLst/>
          </a:prstGeom>
        </p:spPr>
        <p:txBody>
          <a:bodyPr/>
          <a:lstStyle/>
          <a:p>
            <a:fld id="{0F9DE5E5-CA66-5940-9D1C-9F6D8D7529FE}" type="datetime1">
              <a:rPr lang="en-US" smtClean="0"/>
              <a:pPr/>
              <a:t>1/28/20</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E319AFBF-606B-E543-8502-3BFA1F086CBC}"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a:xfrm>
            <a:off x="4182130" y="6556248"/>
            <a:ext cx="1226398" cy="182880"/>
          </a:xfrm>
          <a:prstGeom prst="rect">
            <a:avLst/>
          </a:prstGeom>
        </p:spPr>
        <p:txBody>
          <a:bodyPr/>
          <a:lstStyle>
            <a:lvl1pPr>
              <a:defRPr>
                <a:solidFill>
                  <a:srgbClr val="5F5F5F"/>
                </a:solidFill>
              </a:defRPr>
            </a:lvl1pPr>
          </a:lstStyle>
          <a:p>
            <a:fld id="{4D813C46-5AAA-0045-A784-1D6C400A7C04}" type="datetime1">
              <a:rPr lang="en-US" smtClean="0"/>
              <a:pPr/>
              <a:t>1/28/20</a:t>
            </a:fld>
            <a:endParaRPr lang="en-US" dirty="0"/>
          </a:p>
        </p:txBody>
      </p:sp>
      <p:sp>
        <p:nvSpPr>
          <p:cNvPr id="8" name="Footer Placeholder 7"/>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0352" y="6263640"/>
            <a:ext cx="1625138" cy="594359"/>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A20AF893-3E10-FD41-AEC9-8B3D0A4A1856}"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5F325C25-20DE-A84C-A42C-F77161DB4A96}"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795EB4F4-FDFD-ED43-860C-BD557FEEC804}"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0440CA68-5E1D-2648-A796-3AC679BBE128}"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A38B655-5B37-774F-952B-2EF42A453626}"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E63E8679-970F-0E44-9FB8-4B88F38302EF}"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8B482C15-144D-5047-A5F1-7D99D84BBFB0}"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F8E68280-77B5-7046-8002-0C2A6FF60231}"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OOW SF17 Metric">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182130" y="6556248"/>
            <a:ext cx="1226398" cy="182880"/>
          </a:xfrm>
          <a:prstGeom prst="rect">
            <a:avLst/>
          </a:prstGeom>
        </p:spPr>
        <p:txBody>
          <a:bodyPr/>
          <a:lstStyle>
            <a:lvl1pPr>
              <a:defRPr>
                <a:solidFill>
                  <a:srgbClr val="5F5F5F"/>
                </a:solidFill>
              </a:defRPr>
            </a:lvl1pPr>
          </a:lstStyle>
          <a:p>
            <a:fld id="{D061FBC3-B3BC-0343-8C44-083187317F83}" type="datetime1">
              <a:rPr lang="en-US" smtClean="0"/>
              <a:pPr/>
              <a:t>1/28/20</a:t>
            </a:fld>
            <a:endParaRPr lang="en-US"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a:t>XX</a:t>
            </a:r>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6E7E3EDE-07F9-F543-A57F-B068A6C6C2E7}"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68926090-F7DD-7C47-A7A5-57C7ADACE0E5}"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FBAF0846-A068-BC48-8252-2B37F39F59F8}"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a:xfrm>
            <a:off x="4182130" y="6556248"/>
            <a:ext cx="1226398" cy="182880"/>
          </a:xfrm>
          <a:prstGeom prst="rect">
            <a:avLst/>
          </a:prstGeom>
        </p:spPr>
        <p:txBody>
          <a:bodyPr/>
          <a:lstStyle/>
          <a:p>
            <a:fld id="{68BD323E-1AA8-9945-A9F0-CB54A017EE50}"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147FD4AC-A98F-AB42-882B-C012365E1081}" type="datetime1">
              <a:rPr lang="en-US" smtClean="0"/>
              <a:pPr/>
              <a:t>1/28/20</a:t>
            </a:fld>
            <a:endParaRPr lang="en-US"/>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F6276A67-317E-FC4B-BB72-4636858DDF23}"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1_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5541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withou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813" y="2600324"/>
            <a:ext cx="11125200" cy="1371600"/>
          </a:xfrm>
        </p:spPr>
        <p:txBody>
          <a:bodyPr anchor="b"/>
          <a:lstStyle>
            <a:lvl1pPr algn="l">
              <a:lnSpc>
                <a:spcPct val="80000"/>
              </a:lnSpc>
              <a:defRPr sz="4800" b="0" cap="none" baseline="0"/>
            </a:lvl1pPr>
          </a:lstStyle>
          <a:p>
            <a:r>
              <a:rPr lang="en-US" dirty="0"/>
              <a:t>NEW Slides from Nadia</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73F7589B-9BD6-8B45-A3F1-2069890F0F33}"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08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E319AFBF-606B-E543-8502-3BFA1F086CBC}"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5"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8"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Tree>
    <p:extLst>
      <p:ext uri="{BB962C8B-B14F-4D97-AF65-F5344CB8AC3E}">
        <p14:creationId xmlns:p14="http://schemas.microsoft.com/office/powerpoint/2010/main" val="210100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E319AFBF-606B-E543-8502-3BFA1F086CBC}"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5"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0468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387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6996FA26-999E-144A-B9D6-0275E6EB9A15}"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pic>
        <p:nvPicPr>
          <p:cNvPr id="8"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12811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2436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pic>
        <p:nvPicPr>
          <p:cNvPr id="8"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15350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2_Section Header without Picture">
    <p:spTree>
      <p:nvGrpSpPr>
        <p:cNvPr id="1" name=""/>
        <p:cNvGrpSpPr/>
        <p:nvPr/>
      </p:nvGrpSpPr>
      <p:grpSpPr>
        <a:xfrm>
          <a:off x="0" y="0"/>
          <a:ext cx="0" cy="0"/>
          <a:chOff x="0" y="0"/>
          <a:chExt cx="0" cy="0"/>
        </a:xfrm>
      </p:grpSpPr>
      <p:pic>
        <p:nvPicPr>
          <p:cNvPr id="7"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440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10"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97979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pic>
        <p:nvPicPr>
          <p:cNvPr id="12"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83645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Four Content">
    <p:spTree>
      <p:nvGrpSpPr>
        <p:cNvPr id="1" name=""/>
        <p:cNvGrpSpPr/>
        <p:nvPr/>
      </p:nvGrpSpPr>
      <p:grpSpPr>
        <a:xfrm>
          <a:off x="0" y="0"/>
          <a:ext cx="0" cy="0"/>
          <a:chOff x="0" y="0"/>
          <a:chExt cx="0" cy="0"/>
        </a:xfrm>
      </p:grpSpPr>
      <p:pic>
        <p:nvPicPr>
          <p:cNvPr id="12"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06692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EBS-Three-Content-Subtitle">
    <p:spTree>
      <p:nvGrpSpPr>
        <p:cNvPr id="1" name=""/>
        <p:cNvGrpSpPr/>
        <p:nvPr/>
      </p:nvGrpSpPr>
      <p:grpSpPr>
        <a:xfrm>
          <a:off x="0" y="0"/>
          <a:ext cx="0" cy="0"/>
          <a:chOff x="0" y="0"/>
          <a:chExt cx="0" cy="0"/>
        </a:xfrm>
      </p:grpSpPr>
      <p:pic>
        <p:nvPicPr>
          <p:cNvPr id="13"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11" name="Title 10"/>
          <p:cNvSpPr>
            <a:spLocks noGrp="1"/>
          </p:cNvSpPr>
          <p:nvPr>
            <p:ph type="title"/>
          </p:nvPr>
        </p:nvSpPr>
        <p:spPr/>
        <p:txBody>
          <a:bodyPr/>
          <a:lstStyle/>
          <a:p>
            <a:r>
              <a:rPr lang="en-US"/>
              <a:t>Click to edit Master title style</a:t>
            </a:r>
            <a:endParaRPr dirty="0"/>
          </a:p>
        </p:txBody>
      </p:sp>
      <p:sp>
        <p:nvSpPr>
          <p:cNvPr id="12" name="Text Placeholder 12"/>
          <p:cNvSpPr>
            <a:spLocks noGrp="1"/>
          </p:cNvSpPr>
          <p:nvPr>
            <p:ph type="body" sz="quarter" idx="15" hasCustomPrompt="1"/>
          </p:nvPr>
        </p:nvSpPr>
        <p:spPr>
          <a:xfrm>
            <a:off x="531814" y="1373743"/>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grpSp>
        <p:nvGrpSpPr>
          <p:cNvPr id="14" name="Group 45"/>
          <p:cNvGrpSpPr/>
          <p:nvPr userDrawn="1"/>
        </p:nvGrpSpPr>
        <p:grpSpPr>
          <a:xfrm>
            <a:off x="314225" y="2067352"/>
            <a:ext cx="3288782" cy="576064"/>
            <a:chOff x="341522" y="2132856"/>
            <a:chExt cx="2800562" cy="576064"/>
          </a:xfrm>
        </p:grpSpPr>
        <p:sp>
          <p:nvSpPr>
            <p:cNvPr id="15" name="Rectangle 14"/>
            <p:cNvSpPr/>
            <p:nvPr/>
          </p:nvSpPr>
          <p:spPr bwMode="auto">
            <a:xfrm>
              <a:off x="341522" y="2132856"/>
              <a:ext cx="2800562" cy="576063"/>
            </a:xfrm>
            <a:prstGeom prst="rect">
              <a:avLst/>
            </a:prstGeom>
            <a:solidFill>
              <a:schemeClr val="accent1"/>
            </a:solidFill>
            <a:ln w="9525" cap="flat" cmpd="sng" algn="ctr">
              <a:noFill/>
              <a:prstDash val="solid"/>
              <a:round/>
              <a:headEnd type="none" w="med" len="med"/>
              <a:tailEnd type="none" w="med" len="med"/>
            </a:ln>
            <a:effectLst/>
          </p:spPr>
          <p:txBody>
            <a:bodyPr lIns="122745" tIns="61373" rIns="122745" bIns="61373" anchor="ctr"/>
            <a:lstStyle/>
            <a:p>
              <a:pPr marL="158723" indent="-158723" algn="ctr">
                <a:defRPr/>
              </a:pPr>
              <a:endParaRPr lang="en-US" sz="5300" b="1" dirty="0">
                <a:solidFill>
                  <a:srgbClr val="FFFFFF"/>
                </a:solidFill>
                <a:latin typeface="Arial" pitchFamily="-106" charset="0"/>
                <a:ea typeface="ＭＳ Ｐゴシック" pitchFamily="34" charset="-128"/>
              </a:endParaRPr>
            </a:p>
          </p:txBody>
        </p:sp>
        <p:sp>
          <p:nvSpPr>
            <p:cNvPr id="16" name="Text Placeholder 22"/>
            <p:cNvSpPr txBox="1">
              <a:spLocks/>
            </p:cNvSpPr>
            <p:nvPr/>
          </p:nvSpPr>
          <p:spPr>
            <a:xfrm>
              <a:off x="369306" y="2164569"/>
              <a:ext cx="2736305" cy="544351"/>
            </a:xfrm>
            <a:prstGeom prst="rect">
              <a:avLst/>
            </a:prstGeom>
            <a:noFill/>
          </p:spPr>
          <p:txBody>
            <a:bodyPr vert="horz" lIns="0" tIns="0" rIns="0" bIns="0" rtlCol="0" anchor="ctr">
              <a:noAutofit/>
            </a:bodyPr>
            <a:lstStyle>
              <a:lvl1pPr marL="0" indent="0" algn="ctr">
                <a:buNone/>
                <a:defRPr sz="2400" b="1" cap="none" baseline="0">
                  <a:solidFill>
                    <a:schemeClr val="bg1"/>
                  </a:solidFill>
                </a:defRPr>
              </a:lvl1pPr>
            </a:lstStyle>
            <a:p>
              <a:pPr lvl="0">
                <a:lnSpc>
                  <a:spcPct val="90000"/>
                </a:lnSpc>
                <a:spcBef>
                  <a:spcPts val="1200"/>
                </a:spcBef>
                <a:buClr>
                  <a:srgbClr val="5F5F5F">
                    <a:lumMod val="60000"/>
                    <a:lumOff val="40000"/>
                  </a:srgbClr>
                </a:buClr>
              </a:pPr>
              <a:r>
                <a:rPr lang="en-US" sz="1800" dirty="0"/>
                <a:t>E-Business Suite and HCM Cloud</a:t>
              </a:r>
            </a:p>
          </p:txBody>
        </p:sp>
      </p:grpSp>
      <p:grpSp>
        <p:nvGrpSpPr>
          <p:cNvPr id="17" name="Group 46"/>
          <p:cNvGrpSpPr/>
          <p:nvPr userDrawn="1"/>
        </p:nvGrpSpPr>
        <p:grpSpPr>
          <a:xfrm>
            <a:off x="3547245" y="2067352"/>
            <a:ext cx="4641912" cy="576064"/>
            <a:chOff x="3267264" y="2132856"/>
            <a:chExt cx="2800562" cy="576064"/>
          </a:xfrm>
        </p:grpSpPr>
        <p:sp>
          <p:nvSpPr>
            <p:cNvPr id="18" name="Rectangle 17"/>
            <p:cNvSpPr/>
            <p:nvPr/>
          </p:nvSpPr>
          <p:spPr bwMode="auto">
            <a:xfrm>
              <a:off x="3267264" y="2132856"/>
              <a:ext cx="2800562" cy="576063"/>
            </a:xfrm>
            <a:prstGeom prst="rect">
              <a:avLst/>
            </a:prstGeom>
            <a:solidFill>
              <a:schemeClr val="accent1"/>
            </a:solidFill>
            <a:ln w="9525" cap="flat" cmpd="sng" algn="ctr">
              <a:noFill/>
              <a:prstDash val="solid"/>
              <a:round/>
              <a:headEnd type="none" w="med" len="med"/>
              <a:tailEnd type="none" w="med" len="med"/>
            </a:ln>
            <a:effectLst/>
          </p:spPr>
          <p:txBody>
            <a:bodyPr lIns="122745" tIns="61373" rIns="122745" bIns="61373" anchor="ctr"/>
            <a:lstStyle/>
            <a:p>
              <a:pPr marL="158723" indent="-158723" algn="ctr">
                <a:defRPr/>
              </a:pPr>
              <a:endParaRPr lang="en-US" sz="5300" b="1" dirty="0">
                <a:solidFill>
                  <a:srgbClr val="FFFFFF"/>
                </a:solidFill>
                <a:latin typeface="Arial" pitchFamily="-106" charset="0"/>
                <a:ea typeface="ＭＳ Ｐゴシック" pitchFamily="34" charset="-128"/>
              </a:endParaRPr>
            </a:p>
          </p:txBody>
        </p:sp>
        <p:sp>
          <p:nvSpPr>
            <p:cNvPr id="19" name="Text Placeholder 22"/>
            <p:cNvSpPr txBox="1">
              <a:spLocks/>
            </p:cNvSpPr>
            <p:nvPr/>
          </p:nvSpPr>
          <p:spPr>
            <a:xfrm>
              <a:off x="3289923" y="2164569"/>
              <a:ext cx="2736304" cy="544351"/>
            </a:xfrm>
            <a:prstGeom prst="rect">
              <a:avLst/>
            </a:prstGeom>
            <a:noFill/>
          </p:spPr>
          <p:txBody>
            <a:bodyPr vert="horz" lIns="0" tIns="0" rIns="0" bIns="0" rtlCol="0" anchor="ctr">
              <a:noAutofit/>
            </a:bodyPr>
            <a:lstStyle>
              <a:lvl1pPr marL="0" indent="0" algn="ctr">
                <a:buNone/>
                <a:defRPr sz="2400" b="1" cap="none" baseline="0">
                  <a:solidFill>
                    <a:schemeClr val="bg1"/>
                  </a:solidFill>
                </a:defRPr>
              </a:lvl1pPr>
            </a:lstStyle>
            <a:p>
              <a:pPr lvl="0">
                <a:lnSpc>
                  <a:spcPct val="90000"/>
                </a:lnSpc>
                <a:spcBef>
                  <a:spcPts val="1200"/>
                </a:spcBef>
                <a:buClr>
                  <a:srgbClr val="5F5F5F">
                    <a:lumMod val="60000"/>
                    <a:lumOff val="40000"/>
                  </a:srgbClr>
                </a:buClr>
              </a:pPr>
              <a:r>
                <a:rPr lang="en-US" sz="1800" dirty="0"/>
                <a:t>E-Business Suite and ERP/SCM Cloud</a:t>
              </a:r>
            </a:p>
          </p:txBody>
        </p:sp>
      </p:grpSp>
      <p:grpSp>
        <p:nvGrpSpPr>
          <p:cNvPr id="20" name="Group 47"/>
          <p:cNvGrpSpPr/>
          <p:nvPr userDrawn="1"/>
        </p:nvGrpSpPr>
        <p:grpSpPr>
          <a:xfrm>
            <a:off x="8185613" y="2067352"/>
            <a:ext cx="3701585" cy="576064"/>
            <a:chOff x="6193006" y="2132856"/>
            <a:chExt cx="2800562" cy="576064"/>
          </a:xfrm>
        </p:grpSpPr>
        <p:sp>
          <p:nvSpPr>
            <p:cNvPr id="21" name="Rectangle 20"/>
            <p:cNvSpPr/>
            <p:nvPr/>
          </p:nvSpPr>
          <p:spPr bwMode="auto">
            <a:xfrm>
              <a:off x="6193006" y="2132856"/>
              <a:ext cx="2800562" cy="576063"/>
            </a:xfrm>
            <a:prstGeom prst="rect">
              <a:avLst/>
            </a:prstGeom>
            <a:solidFill>
              <a:schemeClr val="accent1"/>
            </a:solidFill>
            <a:ln w="9525" cap="flat" cmpd="sng" algn="ctr">
              <a:noFill/>
              <a:prstDash val="solid"/>
              <a:round/>
              <a:headEnd type="none" w="med" len="med"/>
              <a:tailEnd type="none" w="med" len="med"/>
            </a:ln>
            <a:effectLst/>
          </p:spPr>
          <p:txBody>
            <a:bodyPr lIns="122745" tIns="61373" rIns="122745" bIns="61373" anchor="ctr"/>
            <a:lstStyle/>
            <a:p>
              <a:pPr marL="158723" indent="-158723" algn="ctr">
                <a:defRPr/>
              </a:pPr>
              <a:endParaRPr lang="en-US" sz="5300" b="1" dirty="0">
                <a:solidFill>
                  <a:srgbClr val="FFFFFF"/>
                </a:solidFill>
                <a:latin typeface="Arial" pitchFamily="-106" charset="0"/>
                <a:ea typeface="ＭＳ Ｐゴシック" pitchFamily="34" charset="-128"/>
              </a:endParaRPr>
            </a:p>
          </p:txBody>
        </p:sp>
        <p:sp>
          <p:nvSpPr>
            <p:cNvPr id="22" name="Text Placeholder 22"/>
            <p:cNvSpPr txBox="1">
              <a:spLocks/>
            </p:cNvSpPr>
            <p:nvPr/>
          </p:nvSpPr>
          <p:spPr>
            <a:xfrm>
              <a:off x="6221479" y="2164569"/>
              <a:ext cx="2736304" cy="544351"/>
            </a:xfrm>
            <a:prstGeom prst="rect">
              <a:avLst/>
            </a:prstGeom>
            <a:noFill/>
          </p:spPr>
          <p:txBody>
            <a:bodyPr vert="horz" lIns="0" tIns="0" rIns="0" bIns="0" rtlCol="0" anchor="ctr">
              <a:noAutofit/>
            </a:bodyPr>
            <a:lstStyle>
              <a:lvl1pPr marL="0" indent="0" algn="ctr">
                <a:buNone/>
                <a:defRPr sz="2400" b="1" cap="none" baseline="0">
                  <a:solidFill>
                    <a:schemeClr val="bg1"/>
                  </a:solidFill>
                </a:defRPr>
              </a:lvl1pPr>
            </a:lstStyle>
            <a:p>
              <a:pPr lvl="0">
                <a:lnSpc>
                  <a:spcPct val="90000"/>
                </a:lnSpc>
                <a:spcBef>
                  <a:spcPts val="1200"/>
                </a:spcBef>
                <a:buClr>
                  <a:srgbClr val="5F5F5F">
                    <a:lumMod val="60000"/>
                    <a:lumOff val="40000"/>
                  </a:srgbClr>
                </a:buClr>
              </a:pPr>
              <a:r>
                <a:rPr lang="en-US" sz="1800" dirty="0"/>
                <a:t>E-Business Suite and CX Cloud</a:t>
              </a:r>
            </a:p>
          </p:txBody>
        </p:sp>
      </p:grpSp>
      <p:sp>
        <p:nvSpPr>
          <p:cNvPr id="23" name="Rectangle 22"/>
          <p:cNvSpPr/>
          <p:nvPr userDrawn="1"/>
        </p:nvSpPr>
        <p:spPr>
          <a:xfrm>
            <a:off x="299545" y="2054929"/>
            <a:ext cx="11571890" cy="4209393"/>
          </a:xfrm>
          <a:prstGeom prst="rect">
            <a:avLst/>
          </a:prstGeom>
          <a:ln w="38100">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GB"/>
          </a:p>
        </p:txBody>
      </p:sp>
      <p:grpSp>
        <p:nvGrpSpPr>
          <p:cNvPr id="24" name="Group 42"/>
          <p:cNvGrpSpPr/>
          <p:nvPr userDrawn="1"/>
        </p:nvGrpSpPr>
        <p:grpSpPr>
          <a:xfrm>
            <a:off x="3784718" y="2039161"/>
            <a:ext cx="4327510" cy="4225161"/>
            <a:chOff x="3784718" y="2012760"/>
            <a:chExt cx="4327510" cy="3288448"/>
          </a:xfrm>
        </p:grpSpPr>
        <p:cxnSp>
          <p:nvCxnSpPr>
            <p:cNvPr id="25" name="Straight Connector 24"/>
            <p:cNvCxnSpPr/>
            <p:nvPr/>
          </p:nvCxnSpPr>
          <p:spPr bwMode="ltGray">
            <a:xfrm>
              <a:off x="8112228" y="2012760"/>
              <a:ext cx="0" cy="3288448"/>
            </a:xfrm>
            <a:prstGeom prst="line">
              <a:avLst/>
            </a:prstGeom>
            <a:ln w="3810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ltGray">
            <a:xfrm>
              <a:off x="3784718" y="2012760"/>
              <a:ext cx="0" cy="3288448"/>
            </a:xfrm>
            <a:prstGeom prst="line">
              <a:avLst/>
            </a:prstGeom>
            <a:ln w="38100">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7" name="Text Placeholder 14"/>
          <p:cNvSpPr>
            <a:spLocks noGrp="1"/>
          </p:cNvSpPr>
          <p:nvPr>
            <p:ph type="body" sz="half" idx="2"/>
          </p:nvPr>
        </p:nvSpPr>
        <p:spPr>
          <a:xfrm>
            <a:off x="360500" y="2715423"/>
            <a:ext cx="3119679" cy="3507955"/>
          </a:xfrm>
        </p:spPr>
        <p:txBody>
          <a:bodyPr/>
          <a:lstStyle>
            <a:lvl1pPr marL="228600" indent="-228600">
              <a:defRPr/>
            </a:lvl1pPr>
          </a:lstStyle>
          <a:p>
            <a:pPr marL="173038" lvl="0" indent="-173038">
              <a:lnSpc>
                <a:spcPct val="80000"/>
              </a:lnSpc>
              <a:spcBef>
                <a:spcPct val="0"/>
              </a:spcBef>
              <a:spcAft>
                <a:spcPts val="1000"/>
              </a:spcAft>
              <a:buClr>
                <a:schemeClr val="tx1"/>
              </a:buClr>
            </a:pPr>
            <a:endParaRPr lang="en-US" sz="1600" dirty="0"/>
          </a:p>
        </p:txBody>
      </p:sp>
      <p:sp>
        <p:nvSpPr>
          <p:cNvPr id="28" name="Text Placeholder 15"/>
          <p:cNvSpPr>
            <a:spLocks noGrp="1"/>
          </p:cNvSpPr>
          <p:nvPr>
            <p:ph type="body" sz="half" idx="14"/>
          </p:nvPr>
        </p:nvSpPr>
        <p:spPr>
          <a:xfrm>
            <a:off x="3864120" y="2715423"/>
            <a:ext cx="4205943" cy="3507956"/>
          </a:xfrm>
        </p:spPr>
        <p:txBody>
          <a:bodyPr/>
          <a:lstStyle>
            <a:lvl1pPr marL="0" indent="0">
              <a:buNone/>
              <a:defRPr sz="1600"/>
            </a:lvl1pPr>
          </a:lstStyle>
          <a:p>
            <a:pPr marL="173038" indent="-173038">
              <a:lnSpc>
                <a:spcPct val="80000"/>
              </a:lnSpc>
              <a:spcBef>
                <a:spcPts val="300"/>
              </a:spcBef>
              <a:spcAft>
                <a:spcPts val="300"/>
              </a:spcAft>
              <a:buClr>
                <a:schemeClr val="tx1"/>
              </a:buClr>
            </a:pPr>
            <a:endParaRPr lang="en-US" sz="1400" dirty="0"/>
          </a:p>
        </p:txBody>
      </p:sp>
      <p:sp>
        <p:nvSpPr>
          <p:cNvPr id="29" name="Text Placeholder 16"/>
          <p:cNvSpPr>
            <a:spLocks noGrp="1"/>
          </p:cNvSpPr>
          <p:nvPr>
            <p:ph type="body" sz="half" idx="16"/>
          </p:nvPr>
        </p:nvSpPr>
        <p:spPr>
          <a:xfrm>
            <a:off x="8208644" y="2715424"/>
            <a:ext cx="3678559" cy="3507954"/>
          </a:xfrm>
        </p:spPr>
        <p:txBody>
          <a:bodyPr/>
          <a:lstStyle>
            <a:lvl1pPr marL="0" indent="0">
              <a:buNone/>
              <a:defRPr sz="1600"/>
            </a:lvl1pPr>
          </a:lstStyle>
          <a:p>
            <a:endParaRPr lang="en-US" dirty="0"/>
          </a:p>
        </p:txBody>
      </p:sp>
    </p:spTree>
    <p:extLst>
      <p:ext uri="{BB962C8B-B14F-4D97-AF65-F5344CB8AC3E}">
        <p14:creationId xmlns:p14="http://schemas.microsoft.com/office/powerpoint/2010/main" val="21042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1_Title Slide without Picture">
    <p:spTree>
      <p:nvGrpSpPr>
        <p:cNvPr id="1" name=""/>
        <p:cNvGrpSpPr/>
        <p:nvPr/>
      </p:nvGrpSpPr>
      <p:grpSpPr>
        <a:xfrm>
          <a:off x="0" y="0"/>
          <a:ext cx="0" cy="0"/>
          <a:chOff x="0" y="0"/>
          <a:chExt cx="0" cy="0"/>
        </a:xfrm>
      </p:grpSpPr>
      <p:pic>
        <p:nvPicPr>
          <p:cNvPr id="10"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150124" y="17463"/>
            <a:ext cx="12514996" cy="6840537"/>
          </a:xfrm>
          <a:prstGeom prst="rect">
            <a:avLst/>
          </a:prstGeom>
          <a:noFill/>
          <a:ln>
            <a:noFill/>
          </a:ln>
          <a:extLst>
            <a:ext uri="{909E8E84-426E-40dd-AFC4-6F175D3DCCD1}">
              <a14:hiddenFill xmlns="" xmlns:a14="http://schemas.microsoft.com/office/drawing/2010/main">
                <a:solidFill>
                  <a:srgbClr val="FFFFFF">
                    <a:alpha val="28999"/>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6" name="TextBox 15"/>
          <p:cNvSpPr txBox="1"/>
          <p:nvPr userDrawn="1"/>
        </p:nvSpPr>
        <p:spPr>
          <a:xfrm>
            <a:off x="8075611"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GB" sz="850" dirty="0">
                <a:solidFill>
                  <a:srgbClr val="5F5F5F"/>
                </a:solidFill>
              </a:rPr>
              <a:t>9</a:t>
            </a:r>
            <a:r>
              <a:rPr lang="en-US" sz="850" dirty="0">
                <a:solidFill>
                  <a:srgbClr val="5F5F5F"/>
                </a:solidFill>
              </a:rPr>
              <a:t>,</a:t>
            </a:r>
            <a:r>
              <a:rPr sz="850" dirty="0">
                <a:solidFill>
                  <a:srgbClr val="5F5F5F"/>
                </a:solidFill>
              </a:rPr>
              <a:t> Oracle and/or its affiliates. All rights reserved. </a:t>
            </a:r>
          </a:p>
        </p:txBody>
      </p:sp>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8" name="Slide Number Placeholder 4"/>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8595B"/>
                </a:solidFill>
                <a:latin typeface="Calibri"/>
              </a:rPr>
              <a:pPr/>
              <a:t>‹#›</a:t>
            </a:fld>
            <a:endParaRPr dirty="0">
              <a:solidFill>
                <a:srgbClr val="58595B"/>
              </a:solidFill>
              <a:latin typeface="Calibri"/>
            </a:endParaRPr>
          </a:p>
        </p:txBody>
      </p:sp>
    </p:spTree>
    <p:extLst>
      <p:ext uri="{BB962C8B-B14F-4D97-AF65-F5344CB8AC3E}">
        <p14:creationId xmlns:p14="http://schemas.microsoft.com/office/powerpoint/2010/main" val="77888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Title and Subtitle">
    <p:spTree>
      <p:nvGrpSpPr>
        <p:cNvPr id="1" name=""/>
        <p:cNvGrpSpPr/>
        <p:nvPr/>
      </p:nvGrpSpPr>
      <p:grpSpPr>
        <a:xfrm>
          <a:off x="0" y="0"/>
          <a:ext cx="0" cy="0"/>
          <a:chOff x="0" y="0"/>
          <a:chExt cx="0" cy="0"/>
        </a:xfrm>
      </p:grpSpPr>
      <p:pic>
        <p:nvPicPr>
          <p:cNvPr id="8" name="Picture 20" descr="BG.jpg"/>
          <p:cNvPicPr>
            <a:picLocks noChangeAspect="1"/>
          </p:cNvPicPr>
          <p:nvPr userDrawn="1"/>
        </p:nvPicPr>
        <p:blipFill>
          <a:blip r:embed="rId2" cstate="print">
            <a:alphaModFix amt="29000"/>
            <a:extLst>
              <a:ext uri="{28A0092B-C50C-407E-A947-70E740481C1C}">
                <a14:useLocalDpi xmlns:a14="http://schemas.microsoft.com/office/drawing/2010/main" val="0"/>
              </a:ext>
            </a:extLst>
          </a:blip>
          <a:srcRect l="-691" r="-1315"/>
          <a:stretch>
            <a:fillRect/>
          </a:stretch>
        </p:blipFill>
        <p:spPr bwMode="auto">
          <a:xfrm>
            <a:off x="74613" y="17463"/>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10" name="Slide Number Placeholder 4"/>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8595B"/>
                </a:solidFill>
                <a:latin typeface="Calibri"/>
              </a:rPr>
              <a:pPr/>
              <a:t>‹#›</a:t>
            </a:fld>
            <a:endParaRPr dirty="0">
              <a:solidFill>
                <a:srgbClr val="58595B"/>
              </a:solidFill>
              <a:latin typeface="Calibri"/>
            </a:endParaRPr>
          </a:p>
        </p:txBody>
      </p:sp>
    </p:spTree>
    <p:extLst>
      <p:ext uri="{BB962C8B-B14F-4D97-AF65-F5344CB8AC3E}">
        <p14:creationId xmlns:p14="http://schemas.microsoft.com/office/powerpoint/2010/main" val="178417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C154D1DD-7A94-3A44-A2B9-66FA7B1686B1}"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73F7589B-9BD6-8B45-A3F1-2069890F0F33}"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B8216978-AAC9-904E-ABF1-80828AE7CA12}"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182130" y="6556248"/>
            <a:ext cx="1226398" cy="182880"/>
          </a:xfrm>
          <a:prstGeom prst="rect">
            <a:avLst/>
          </a:prstGeom>
        </p:spPr>
        <p:txBody>
          <a:bodyPr/>
          <a:lstStyle/>
          <a:p>
            <a:fld id="{84605984-D551-B648-83CC-28ABAB9E27F3}"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765FA284-DFBA-B546-A779-7827ED570E32}"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8075611"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2019,</a:t>
            </a:r>
            <a:r>
              <a:rPr sz="850" dirty="0">
                <a:solidFill>
                  <a:schemeClr val="tx1"/>
                </a:solidFill>
              </a:rPr>
              <a:t> Oracle and/or its affiliates. All rights reserved.</a:t>
            </a:r>
          </a:p>
        </p:txBody>
      </p:sp>
      <p:pic>
        <p:nvPicPr>
          <p:cNvPr id="16" name="Picture 15"/>
          <p:cNvPicPr>
            <a:picLocks noChangeAspect="1"/>
          </p:cNvPicPr>
          <p:nvPr userDrawn="1"/>
        </p:nvPicPr>
        <p:blipFill>
          <a:blip r:embed="rId51" cstate="print">
            <a:extLst>
              <a:ext uri="{28A0092B-C50C-407E-A947-70E740481C1C}">
                <a14:useLocalDpi xmlns:a14="http://schemas.microsoft.com/office/drawing/2010/main" val="0"/>
              </a:ext>
            </a:extLst>
          </a:blip>
          <a:stretch>
            <a:fillRect/>
          </a:stretch>
        </p:blipFill>
        <p:spPr>
          <a:xfrm>
            <a:off x="530352" y="6263640"/>
            <a:ext cx="1625138" cy="594359"/>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82" r:id="rId24"/>
    <p:sldLayoutId id="2147483684" r:id="rId25"/>
    <p:sldLayoutId id="2147483690" r:id="rId26"/>
    <p:sldLayoutId id="2147483691" r:id="rId27"/>
    <p:sldLayoutId id="2147483701" r:id="rId28"/>
    <p:sldLayoutId id="2147483675" r:id="rId29"/>
    <p:sldLayoutId id="2147483676" r:id="rId30"/>
    <p:sldLayoutId id="2147483667" r:id="rId31"/>
    <p:sldLayoutId id="2147483661" r:id="rId32"/>
    <p:sldLayoutId id="2147483687" r:id="rId33"/>
    <p:sldLayoutId id="2147483659" r:id="rId34"/>
    <p:sldLayoutId id="2147483708" r:id="rId35"/>
    <p:sldLayoutId id="2147483703" r:id="rId36"/>
    <p:sldLayoutId id="2147483702" r:id="rId37"/>
    <p:sldLayoutId id="2147483716" r:id="rId38"/>
    <p:sldLayoutId id="2147483704" r:id="rId39"/>
    <p:sldLayoutId id="2147483713" r:id="rId40"/>
    <p:sldLayoutId id="2147483709" r:id="rId41"/>
    <p:sldLayoutId id="2147483705" r:id="rId42"/>
    <p:sldLayoutId id="2147483707" r:id="rId43"/>
    <p:sldLayoutId id="2147483710" r:id="rId44"/>
    <p:sldLayoutId id="2147483711" r:id="rId45"/>
    <p:sldLayoutId id="2147483712" r:id="rId46"/>
    <p:sldLayoutId id="2147483731" r:id="rId47"/>
    <p:sldLayoutId id="2147483732" r:id="rId48"/>
    <p:sldLayoutId id="2147483733"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kon02/TESTDRIVE" TargetMode="External"/><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kon02/TESTDRIVE" TargetMode="External"/><Relationship Id="rId2" Type="http://schemas.openxmlformats.org/officeDocument/2006/relationships/hyperlink" Target="https://www.oracle.com/corporate/events/cloudtestdrive" TargetMode="Externa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28.png"/><Relationship Id="rId7" Type="http://schemas.openxmlformats.org/officeDocument/2006/relationships/image" Target="../media/image35.emf"/><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image" Target="../media/image34.emf"/><Relationship Id="rId5" Type="http://schemas.openxmlformats.org/officeDocument/2006/relationships/image" Target="../media/image30.png"/><Relationship Id="rId10"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9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Hands-on Lab Setup</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62361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6C29D-1017-C341-8993-A9D6A1D08456}"/>
              </a:ext>
            </a:extLst>
          </p:cNvPr>
          <p:cNvSpPr>
            <a:spLocks noGrp="1"/>
          </p:cNvSpPr>
          <p:nvPr>
            <p:ph type="title"/>
          </p:nvPr>
        </p:nvSpPr>
        <p:spPr>
          <a:xfrm>
            <a:off x="531811" y="406400"/>
            <a:ext cx="11125861" cy="749973"/>
          </a:xfrm>
        </p:spPr>
        <p:txBody>
          <a:bodyPr/>
          <a:lstStyle/>
          <a:p>
            <a:r>
              <a:rPr lang="en-US" sz="4800" dirty="0"/>
              <a:t>Set Up Lab Workstation</a:t>
            </a:r>
          </a:p>
        </p:txBody>
      </p:sp>
      <p:sp>
        <p:nvSpPr>
          <p:cNvPr id="7" name="Content Placeholder 6">
            <a:extLst>
              <a:ext uri="{FF2B5EF4-FFF2-40B4-BE49-F238E27FC236}">
                <a16:creationId xmlns:a16="http://schemas.microsoft.com/office/drawing/2014/main" id="{DB7B6B3F-4A42-4E4F-8C3F-020DEC576F21}"/>
              </a:ext>
            </a:extLst>
          </p:cNvPr>
          <p:cNvSpPr>
            <a:spLocks noGrp="1"/>
          </p:cNvSpPr>
          <p:nvPr>
            <p:ph idx="1"/>
          </p:nvPr>
        </p:nvSpPr>
        <p:spPr>
          <a:xfrm>
            <a:off x="531811" y="1156373"/>
            <a:ext cx="11126522" cy="3713017"/>
          </a:xfrm>
        </p:spPr>
        <p:txBody>
          <a:bodyPr/>
          <a:lstStyle/>
          <a:p>
            <a:r>
              <a:rPr lang="en-US" dirty="0"/>
              <a:t>Connect to WIFI – no VPN usage</a:t>
            </a:r>
          </a:p>
          <a:p>
            <a:pPr lvl="1"/>
            <a:r>
              <a:rPr lang="en-US" dirty="0"/>
              <a:t>[ADD WIFI Connectivity Information HERE]</a:t>
            </a:r>
          </a:p>
          <a:p>
            <a:r>
              <a:rPr lang="en-US" dirty="0"/>
              <a:t>Validate Prerequisites</a:t>
            </a:r>
            <a:endParaRPr lang="en-US" b="1" u="sng" dirty="0"/>
          </a:p>
          <a:p>
            <a:pPr lvl="1"/>
            <a:r>
              <a:rPr lang="en-US" dirty="0"/>
              <a:t>Modern browser (Google Chrome, Mozilla Firefox) </a:t>
            </a:r>
          </a:p>
          <a:p>
            <a:pPr lvl="2"/>
            <a:r>
              <a:rPr lang="en-US" dirty="0"/>
              <a:t>Do not use Safari as it is not compatible with the OCI Console</a:t>
            </a:r>
          </a:p>
          <a:p>
            <a:pPr lvl="0"/>
            <a:r>
              <a:rPr lang="en-US" dirty="0"/>
              <a:t>Ensure </a:t>
            </a:r>
            <a:r>
              <a:rPr lang="en-US" dirty="0" err="1"/>
              <a:t>Git</a:t>
            </a:r>
            <a:r>
              <a:rPr lang="en-US" dirty="0"/>
              <a:t> Bash is installed on your laptop/workstation. </a:t>
            </a:r>
          </a:p>
          <a:p>
            <a:pPr lvl="0"/>
            <a:r>
              <a:rPr lang="en-US" dirty="0"/>
              <a:t>Download automation scripts bundle ‘psftcm-setup.zip’ – </a:t>
            </a:r>
            <a:r>
              <a:rPr lang="en-US" b="1" u="sng" dirty="0">
                <a:hlinkClick r:id="rId3"/>
              </a:rPr>
              <a:t>DOWNLOAD</a:t>
            </a:r>
            <a:endParaRPr lang="en-US" b="1" u="sng" dirty="0"/>
          </a:p>
        </p:txBody>
      </p:sp>
      <p:sp>
        <p:nvSpPr>
          <p:cNvPr id="2" name="TextBox 1">
            <a:extLst>
              <a:ext uri="{FF2B5EF4-FFF2-40B4-BE49-F238E27FC236}">
                <a16:creationId xmlns:a16="http://schemas.microsoft.com/office/drawing/2014/main" id="{C0E54F79-7CC6-E840-8669-5128B81A338A}"/>
              </a:ext>
            </a:extLst>
          </p:cNvPr>
          <p:cNvSpPr txBox="1"/>
          <p:nvPr/>
        </p:nvSpPr>
        <p:spPr>
          <a:xfrm>
            <a:off x="4914900" y="5726430"/>
            <a:ext cx="914400" cy="914400"/>
          </a:xfrm>
          <a:prstGeom prst="rect">
            <a:avLst/>
          </a:prstGeom>
          <a:noFill/>
        </p:spPr>
        <p:txBody>
          <a:bodyPr wrap="none" lIns="0" tIns="0" rIns="0" bIns="0" rtlCol="0">
            <a:noAutofit/>
          </a:bodyPr>
          <a:lstStyle/>
          <a:p>
            <a:pPr>
              <a:lnSpc>
                <a:spcPct val="90000"/>
              </a:lnSpc>
            </a:pPr>
            <a:endParaRPr lang="en-US" dirty="0"/>
          </a:p>
        </p:txBody>
      </p:sp>
      <p:sp>
        <p:nvSpPr>
          <p:cNvPr id="8" name="Rectangle 7"/>
          <p:cNvSpPr/>
          <p:nvPr/>
        </p:nvSpPr>
        <p:spPr>
          <a:xfrm>
            <a:off x="10284984" y="205296"/>
            <a:ext cx="1690398" cy="461665"/>
          </a:xfrm>
          <a:prstGeom prst="rect">
            <a:avLst/>
          </a:prstGeom>
          <a:solidFill>
            <a:schemeClr val="accent6"/>
          </a:solidFill>
        </p:spPr>
        <p:txBody>
          <a:bodyPr wrap="none">
            <a:spAutoFit/>
          </a:bodyPr>
          <a:lstStyle/>
          <a:p>
            <a:pPr algn="r"/>
            <a:r>
              <a:rPr lang="en-US" sz="1200" b="1" dirty="0">
                <a:solidFill>
                  <a:schemeClr val="bg1"/>
                </a:solidFill>
              </a:rPr>
              <a:t>Go to HOL Workbook :  </a:t>
            </a:r>
          </a:p>
          <a:p>
            <a:pPr algn="r"/>
            <a:r>
              <a:rPr lang="en-US" sz="1200" b="1" dirty="0">
                <a:solidFill>
                  <a:schemeClr val="bg1"/>
                </a:solidFill>
              </a:rPr>
              <a:t>2. </a:t>
            </a:r>
            <a:r>
              <a:rPr lang="en-US" sz="1200" b="1">
                <a:solidFill>
                  <a:schemeClr val="bg1"/>
                </a:solidFill>
              </a:rPr>
              <a:t>Requirements</a:t>
            </a:r>
            <a:endParaRPr lang="en-US" sz="1200" b="1" dirty="0">
              <a:solidFill>
                <a:schemeClr val="bg1"/>
              </a:solidFill>
            </a:endParaRPr>
          </a:p>
        </p:txBody>
      </p:sp>
    </p:spTree>
    <p:extLst>
      <p:ext uri="{BB962C8B-B14F-4D97-AF65-F5344CB8AC3E}">
        <p14:creationId xmlns:p14="http://schemas.microsoft.com/office/powerpoint/2010/main" val="203233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1</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1: Log in to Your Trial Tenancy</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111646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Registration Email</a:t>
            </a:r>
          </a:p>
        </p:txBody>
      </p:sp>
      <p:sp>
        <p:nvSpPr>
          <p:cNvPr id="5" name="Slide Number Placeholder 4"/>
          <p:cNvSpPr>
            <a:spLocks noGrp="1"/>
          </p:cNvSpPr>
          <p:nvPr>
            <p:ph type="sldNum" sz="quarter" idx="12"/>
          </p:nvPr>
        </p:nvSpPr>
        <p:spPr/>
        <p:txBody>
          <a:bodyPr/>
          <a:lstStyle/>
          <a:p>
            <a:fld id="{C51EAA63-D034-42AE-91FA-B13B9518C7BE}" type="slidenum">
              <a:rPr lang="uk-UA" smtClean="0"/>
              <a:pPr/>
              <a:t>13</a:t>
            </a:fld>
            <a:endParaRPr lang="uk-UA"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524010" y="1799272"/>
            <a:ext cx="7146931" cy="4172038"/>
          </a:xfrm>
          <a:prstGeom prst="rect">
            <a:avLst/>
          </a:prstGeom>
        </p:spPr>
      </p:pic>
    </p:spTree>
    <p:extLst>
      <p:ext uri="{BB962C8B-B14F-4D97-AF65-F5344CB8AC3E}">
        <p14:creationId xmlns:p14="http://schemas.microsoft.com/office/powerpoint/2010/main" val="319280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2</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2: Generate keys and package automation script</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85570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CA17-6184-AD49-B7CE-9F39D1274DD6}"/>
              </a:ext>
            </a:extLst>
          </p:cNvPr>
          <p:cNvSpPr>
            <a:spLocks noGrp="1"/>
          </p:cNvSpPr>
          <p:nvPr>
            <p:ph type="title"/>
          </p:nvPr>
        </p:nvSpPr>
        <p:spPr/>
        <p:txBody>
          <a:bodyPr/>
          <a:lstStyle/>
          <a:p>
            <a:r>
              <a:rPr lang="en-US" sz="4800" dirty="0"/>
              <a:t>Prepare automation package</a:t>
            </a:r>
          </a:p>
        </p:txBody>
      </p:sp>
      <p:sp>
        <p:nvSpPr>
          <p:cNvPr id="5" name="Slide Number Placeholder 4">
            <a:extLst>
              <a:ext uri="{FF2B5EF4-FFF2-40B4-BE49-F238E27FC236}">
                <a16:creationId xmlns:a16="http://schemas.microsoft.com/office/drawing/2014/main" id="{D373ABE9-45BA-CF46-BF9A-B1ED00E85202}"/>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
        <p:nvSpPr>
          <p:cNvPr id="7" name="Rectangle 1">
            <a:extLst>
              <a:ext uri="{FF2B5EF4-FFF2-40B4-BE49-F238E27FC236}">
                <a16:creationId xmlns:a16="http://schemas.microsoft.com/office/drawing/2014/main" id="{FAB0FC5D-5820-684D-A3DA-376C4245C278}"/>
              </a:ext>
            </a:extLst>
          </p:cNvPr>
          <p:cNvSpPr>
            <a:spLocks noChangeArrowheads="1"/>
          </p:cNvSpPr>
          <p:nvPr/>
        </p:nvSpPr>
        <p:spPr bwMode="auto">
          <a:xfrm>
            <a:off x="658558" y="1409929"/>
            <a:ext cx="10744201" cy="55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12696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buFont typeface="+mj-lt"/>
              <a:buAutoNum type="arabicPeriod"/>
            </a:pPr>
            <a:r>
              <a:rPr lang="en-US" altLang="en-US" sz="1600" dirty="0">
                <a:solidFill>
                  <a:srgbClr val="000000"/>
                </a:solidFill>
                <a:cs typeface="Arial" panose="020B0604020202020204" pitchFamily="34" charset="0"/>
              </a:rPr>
              <a:t>Extract psftcm-setup.zip to a new folder on the laptop/workstation. Let’s call it ‘</a:t>
            </a:r>
            <a:r>
              <a:rPr lang="en-US" altLang="en-US" sz="1600" dirty="0" err="1">
                <a:solidFill>
                  <a:srgbClr val="000000"/>
                </a:solidFill>
                <a:cs typeface="Arial" panose="020B0604020202020204" pitchFamily="34" charset="0"/>
              </a:rPr>
              <a:t>psftcm</a:t>
            </a:r>
            <a:r>
              <a:rPr lang="en-US" altLang="en-US" sz="1600" dirty="0">
                <a:solidFill>
                  <a:srgbClr val="000000"/>
                </a:solidFill>
                <a:cs typeface="Arial" panose="020B0604020202020204" pitchFamily="34" charset="0"/>
              </a:rPr>
              <a:t>-setup’. </a:t>
            </a:r>
            <a:r>
              <a:rPr kumimoji="0" lang="en-US" altLang="en-US" sz="2000" b="0" i="0" u="none" strike="noStrike" cap="none" normalizeH="0" baseline="0" dirty="0">
                <a:ln>
                  <a:noFill/>
                </a:ln>
                <a:solidFill>
                  <a:srgbClr val="000000"/>
                </a:solidFill>
                <a:effectLst/>
                <a:latin typeface="Times" pitchFamily="2"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p:nvPr/>
        </p:nvPicPr>
        <p:blipFill>
          <a:blip r:embed="rId2"/>
          <a:stretch>
            <a:fillRect/>
          </a:stretch>
        </p:blipFill>
        <p:spPr>
          <a:xfrm>
            <a:off x="1087410" y="1893165"/>
            <a:ext cx="4418965" cy="3369945"/>
          </a:xfrm>
          <a:prstGeom prst="rect">
            <a:avLst/>
          </a:prstGeom>
        </p:spPr>
      </p:pic>
    </p:spTree>
    <p:extLst>
      <p:ext uri="{BB962C8B-B14F-4D97-AF65-F5344CB8AC3E}">
        <p14:creationId xmlns:p14="http://schemas.microsoft.com/office/powerpoint/2010/main" val="37521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Launch </a:t>
            </a:r>
            <a:r>
              <a:rPr lang="en-US" dirty="0" err="1"/>
              <a:t>Git</a:t>
            </a:r>
            <a:r>
              <a:rPr lang="en-US" dirty="0"/>
              <a:t> Bash command line and navigate to the newly extracted folder – ‘</a:t>
            </a:r>
            <a:r>
              <a:rPr lang="en-US" dirty="0" err="1"/>
              <a:t>psftcm</a:t>
            </a:r>
            <a:r>
              <a:rPr lang="en-US" dirty="0"/>
              <a:t>-setup’.</a:t>
            </a:r>
          </a:p>
          <a:p>
            <a:pPr lvl="0"/>
            <a:r>
              <a:rPr lang="en-US" dirty="0"/>
              <a:t>Change directory to “keys” folder, under the extracted folder</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p:cNvPicPr/>
          <p:nvPr/>
        </p:nvPicPr>
        <p:blipFill>
          <a:blip r:embed="rId2"/>
          <a:stretch>
            <a:fillRect/>
          </a:stretch>
        </p:blipFill>
        <p:spPr>
          <a:xfrm>
            <a:off x="731598" y="2903239"/>
            <a:ext cx="4931410" cy="2952750"/>
          </a:xfrm>
          <a:prstGeom prst="rect">
            <a:avLst/>
          </a:prstGeom>
        </p:spPr>
      </p:pic>
      <p:sp>
        <p:nvSpPr>
          <p:cNvPr id="7"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Generate SSH and API key</a:t>
            </a:r>
          </a:p>
        </p:txBody>
      </p:sp>
    </p:spTree>
    <p:extLst>
      <p:ext uri="{BB962C8B-B14F-4D97-AF65-F5344CB8AC3E}">
        <p14:creationId xmlns:p14="http://schemas.microsoft.com/office/powerpoint/2010/main" val="166493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Run the script “bash make_keys.sh</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5" name="Picture 4"/>
          <p:cNvPicPr/>
          <p:nvPr/>
        </p:nvPicPr>
        <p:blipFill>
          <a:blip r:embed="rId2"/>
          <a:stretch>
            <a:fillRect/>
          </a:stretch>
        </p:blipFill>
        <p:spPr>
          <a:xfrm>
            <a:off x="663634" y="1969789"/>
            <a:ext cx="4994910" cy="2990850"/>
          </a:xfrm>
          <a:prstGeom prst="rect">
            <a:avLst/>
          </a:prstGeom>
        </p:spPr>
      </p:pic>
      <p:sp>
        <p:nvSpPr>
          <p:cNvPr id="6"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Generate SSH and API key</a:t>
            </a:r>
          </a:p>
        </p:txBody>
      </p:sp>
    </p:spTree>
    <p:extLst>
      <p:ext uri="{BB962C8B-B14F-4D97-AF65-F5344CB8AC3E}">
        <p14:creationId xmlns:p14="http://schemas.microsoft.com/office/powerpoint/2010/main" val="52419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046" y="1451573"/>
            <a:ext cx="11126522" cy="4419600"/>
          </a:xfrm>
        </p:spPr>
        <p:txBody>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Below set of key files are generated.  There are two sets of keys – </a:t>
            </a:r>
          </a:p>
          <a:p>
            <a:pPr marL="617220" lvl="1" indent="-342900">
              <a:lnSpc>
                <a:spcPct val="107000"/>
              </a:lnSpc>
              <a:spcBef>
                <a:spcPts val="0"/>
              </a:spcBef>
              <a:buFont typeface="+mj-lt"/>
              <a:buAutoNum type="romanUcPeriod"/>
            </a:pPr>
            <a:r>
              <a:rPr lang="en-US" dirty="0">
                <a:latin typeface="Calibri" panose="020F0502020204030204" pitchFamily="34" charset="0"/>
                <a:ea typeface="Calibri" panose="020F0502020204030204" pitchFamily="34" charset="0"/>
                <a:cs typeface="Times New Roman" panose="02020603050405020304" pitchFamily="18" charset="0"/>
              </a:rPr>
              <a:t>API Signing keys – </a:t>
            </a:r>
            <a:r>
              <a:rPr lang="en-US" b="1" dirty="0" err="1">
                <a:latin typeface="Calibri" panose="020F0502020204030204" pitchFamily="34" charset="0"/>
                <a:ea typeface="Calibri" panose="020F0502020204030204" pitchFamily="34" charset="0"/>
                <a:cs typeface="Times New Roman" panose="02020603050405020304" pitchFamily="18" charset="0"/>
              </a:rPr>
              <a:t>api_key</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api_key.pub</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spcBef>
                <a:spcPts val="0"/>
              </a:spcBef>
              <a:spcAft>
                <a:spcPts val="800"/>
              </a:spcAft>
              <a:buFont typeface="+mj-lt"/>
              <a:buAutoNum type="romanUcPeriod"/>
            </a:pPr>
            <a:r>
              <a:rPr lang="en-US" dirty="0">
                <a:latin typeface="Calibri" panose="020F0502020204030204" pitchFamily="34" charset="0"/>
                <a:ea typeface="Calibri" panose="020F0502020204030204" pitchFamily="34" charset="0"/>
                <a:cs typeface="Times New Roman" panose="02020603050405020304" pitchFamily="18" charset="0"/>
              </a:rPr>
              <a:t>SSH key pair – </a:t>
            </a:r>
            <a:r>
              <a:rPr lang="en-US" b="1" dirty="0" err="1">
                <a:latin typeface="Calibri" panose="020F0502020204030204" pitchFamily="34" charset="0"/>
                <a:ea typeface="Calibri" panose="020F0502020204030204" pitchFamily="34" charset="0"/>
                <a:cs typeface="Times New Roman" panose="02020603050405020304" pitchFamily="18" charset="0"/>
              </a:rPr>
              <a:t>id_rsa</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id_rsa.pub</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6" name="Picture 5"/>
          <p:cNvPicPr/>
          <p:nvPr/>
        </p:nvPicPr>
        <p:blipFill>
          <a:blip r:embed="rId2"/>
          <a:stretch>
            <a:fillRect/>
          </a:stretch>
        </p:blipFill>
        <p:spPr>
          <a:xfrm>
            <a:off x="1018106" y="2764451"/>
            <a:ext cx="4829175" cy="3683000"/>
          </a:xfrm>
          <a:prstGeom prst="rect">
            <a:avLst/>
          </a:prstGeom>
        </p:spPr>
      </p:pic>
      <p:sp>
        <p:nvSpPr>
          <p:cNvPr id="7"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Review keys</a:t>
            </a:r>
          </a:p>
        </p:txBody>
      </p:sp>
    </p:spTree>
    <p:extLst>
      <p:ext uri="{BB962C8B-B14F-4D97-AF65-F5344CB8AC3E}">
        <p14:creationId xmlns:p14="http://schemas.microsoft.com/office/powerpoint/2010/main" val="251379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Zip the contents in the extracted folder into a new zip file.  Let’s call it ‘psftcm-setup-3.0.zip’.  Note – The zip file should be created as shown below.  Select all files </a:t>
            </a:r>
            <a:r>
              <a:rPr lang="en-US" dirty="0">
                <a:sym typeface="Wingdings" panose="05000000000000000000" pitchFamily="2" charset="2"/>
              </a:rPr>
              <a:t></a:t>
            </a:r>
            <a:r>
              <a:rPr lang="en-US" dirty="0"/>
              <a:t> right-click </a:t>
            </a:r>
            <a:r>
              <a:rPr lang="en-US" dirty="0">
                <a:sym typeface="Wingdings" panose="05000000000000000000" pitchFamily="2" charset="2"/>
              </a:rPr>
              <a:t></a:t>
            </a:r>
            <a:r>
              <a:rPr lang="en-US" dirty="0"/>
              <a:t> Send to </a:t>
            </a:r>
            <a:r>
              <a:rPr lang="en-US" dirty="0">
                <a:sym typeface="Wingdings" panose="05000000000000000000" pitchFamily="2" charset="2"/>
              </a:rPr>
              <a:t></a:t>
            </a:r>
            <a:r>
              <a:rPr lang="en-US" dirty="0"/>
              <a:t> Compressed folder.  Rename the zip file.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8848" y="3154408"/>
            <a:ext cx="4249612" cy="3401840"/>
          </a:xfrm>
          <a:prstGeom prst="rect">
            <a:avLst/>
          </a:prstGeom>
          <a:noFill/>
          <a:ln>
            <a:noFill/>
          </a:ln>
        </p:spPr>
      </p:pic>
      <p:pic>
        <p:nvPicPr>
          <p:cNvPr id="6" name="Picture 5"/>
          <p:cNvPicPr/>
          <p:nvPr/>
        </p:nvPicPr>
        <p:blipFill>
          <a:blip r:embed="rId3"/>
          <a:stretch>
            <a:fillRect/>
          </a:stretch>
        </p:blipFill>
        <p:spPr>
          <a:xfrm>
            <a:off x="5969361" y="3154408"/>
            <a:ext cx="4325749" cy="2967370"/>
          </a:xfrm>
          <a:prstGeom prst="rect">
            <a:avLst/>
          </a:prstGeom>
        </p:spPr>
      </p:pic>
      <p:sp>
        <p:nvSpPr>
          <p:cNvPr id="7"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Package Keys </a:t>
            </a:r>
          </a:p>
        </p:txBody>
      </p:sp>
    </p:spTree>
    <p:extLst>
      <p:ext uri="{BB962C8B-B14F-4D97-AF65-F5344CB8AC3E}">
        <p14:creationId xmlns:p14="http://schemas.microsoft.com/office/powerpoint/2010/main" val="403934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3" y="685800"/>
            <a:ext cx="11125199" cy="1470025"/>
          </a:xfrm>
        </p:spPr>
        <p:txBody>
          <a:bodyPr/>
          <a:lstStyle/>
          <a:p>
            <a:r>
              <a:rPr lang="en-US" dirty="0"/>
              <a:t>Deploying and managing PeopleSoft on</a:t>
            </a:r>
            <a:br>
              <a:rPr lang="en-US" dirty="0"/>
            </a:br>
            <a:r>
              <a:rPr lang="en-US" dirty="0"/>
              <a:t>Oracle Cloud Infrastructure</a:t>
            </a:r>
          </a:p>
        </p:txBody>
      </p:sp>
      <p:pic>
        <p:nvPicPr>
          <p:cNvPr id="6" name="Picture 9"/>
          <p:cNvPicPr>
            <a:picLocks noChangeAspect="1"/>
          </p:cNvPicPr>
          <p:nvPr/>
        </p:nvPicPr>
        <p:blipFill>
          <a:blip r:embed="rId2" cstate="screen">
            <a:extLst>
              <a:ext uri="{28A0092B-C50C-407E-A947-70E740481C1C}">
                <a14:useLocalDpi xmlns:a14="http://schemas.microsoft.com/office/drawing/2010/main"/>
              </a:ext>
            </a:extLst>
          </a:blip>
          <a:srcRect l="11777" t="2448" r="8311" b="6975"/>
          <a:stretch>
            <a:fillRect/>
          </a:stretch>
        </p:blipFill>
        <p:spPr bwMode="auto">
          <a:xfrm>
            <a:off x="7592678" y="1955017"/>
            <a:ext cx="4056884" cy="2388383"/>
          </a:xfrm>
          <a:prstGeom prst="rect">
            <a:avLst/>
          </a:prstGeom>
          <a:noFill/>
          <a:ln w="9525">
            <a:noFill/>
            <a:miter lim="800000"/>
            <a:headEnd/>
            <a:tailEnd/>
          </a:ln>
        </p:spPr>
      </p:pic>
      <p:sp>
        <p:nvSpPr>
          <p:cNvPr id="8" name="Text Placeholder 5"/>
          <p:cNvSpPr>
            <a:spLocks noGrp="1"/>
          </p:cNvSpPr>
          <p:nvPr>
            <p:ph type="body" sz="quarter" idx="13"/>
          </p:nvPr>
        </p:nvSpPr>
        <p:spPr>
          <a:xfrm>
            <a:off x="531813" y="4648200"/>
            <a:ext cx="5029200" cy="1629178"/>
          </a:xfrm>
        </p:spPr>
        <p:txBody>
          <a:bodyPr/>
          <a:lstStyle/>
          <a:p>
            <a:r>
              <a:rPr lang="en-US" dirty="0"/>
              <a:t>PSFT CM Development Team</a:t>
            </a:r>
          </a:p>
          <a:p>
            <a:r>
              <a:rPr lang="en-US" dirty="0"/>
              <a:t>Oracle</a:t>
            </a:r>
          </a:p>
        </p:txBody>
      </p:sp>
      <p:sp>
        <p:nvSpPr>
          <p:cNvPr id="4" name="Subtitle 3"/>
          <p:cNvSpPr>
            <a:spLocks noGrp="1"/>
          </p:cNvSpPr>
          <p:nvPr>
            <p:ph type="subTitle" idx="1"/>
          </p:nvPr>
        </p:nvSpPr>
        <p:spPr/>
        <p:txBody>
          <a:bodyPr/>
          <a:lstStyle/>
          <a:p>
            <a:r>
              <a:rPr lang="en-US" dirty="0"/>
              <a:t>Oracle PeopleSoft Cloud Manager Hands-On Lab</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3188" y="2809642"/>
            <a:ext cx="1675864" cy="750787"/>
          </a:xfrm>
          <a:prstGeom prst="rect">
            <a:avLst/>
          </a:prstGeom>
        </p:spPr>
      </p:pic>
    </p:spTree>
    <p:extLst>
      <p:ext uri="{BB962C8B-B14F-4D97-AF65-F5344CB8AC3E}">
        <p14:creationId xmlns:p14="http://schemas.microsoft.com/office/powerpoint/2010/main" val="363317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3</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3: Deploy automation through Resource Manager and Cloud Stack</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2565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OCI Resource Deployment Automation with Terraform</a:t>
            </a:r>
          </a:p>
        </p:txBody>
      </p:sp>
      <p:sp>
        <p:nvSpPr>
          <p:cNvPr id="3" name="Title 2"/>
          <p:cNvSpPr>
            <a:spLocks noGrp="1"/>
          </p:cNvSpPr>
          <p:nvPr>
            <p:ph type="title"/>
          </p:nvPr>
        </p:nvSpPr>
        <p:spPr/>
        <p:txBody>
          <a:bodyPr/>
          <a:lstStyle/>
          <a:p>
            <a:r>
              <a:rPr lang="en-US" dirty="0"/>
              <a:t>Oracle Cloud Infrastructure Resource Manager</a:t>
            </a:r>
          </a:p>
        </p:txBody>
      </p:sp>
      <p:sp>
        <p:nvSpPr>
          <p:cNvPr id="4" name="Slide Number Placeholder 3"/>
          <p:cNvSpPr>
            <a:spLocks noGrp="1"/>
          </p:cNvSpPr>
          <p:nvPr>
            <p:ph type="sldNum" sz="quarter" idx="12"/>
          </p:nvPr>
        </p:nvSpPr>
        <p:spPr/>
        <p:txBody>
          <a:bodyPr/>
          <a:lstStyle/>
          <a:p>
            <a:fld id="{C51EAA63-D034-42AE-91FA-B13B9518C7BE}" type="slidenum">
              <a:rPr lang="uk-UA" smtClean="0">
                <a:solidFill>
                  <a:srgbClr val="58595B"/>
                </a:solidFill>
                <a:latin typeface="Calibri"/>
              </a:rPr>
              <a:pPr/>
              <a:t>21</a:t>
            </a:fld>
            <a:endParaRPr lang="uk-UA" dirty="0">
              <a:solidFill>
                <a:srgbClr val="58595B"/>
              </a:solidFill>
              <a:latin typeface="Calibri"/>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35729" y="1937256"/>
            <a:ext cx="7517766" cy="3936602"/>
          </a:xfrm>
          <a:prstGeom prst="rect">
            <a:avLst/>
          </a:prstGeom>
        </p:spPr>
      </p:pic>
    </p:spTree>
    <p:extLst>
      <p:ext uri="{BB962C8B-B14F-4D97-AF65-F5344CB8AC3E}">
        <p14:creationId xmlns:p14="http://schemas.microsoft.com/office/powerpoint/2010/main" val="35617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Resource Manager Deploys OCI Resources </a:t>
            </a:r>
          </a:p>
        </p:txBody>
      </p:sp>
      <p:sp>
        <p:nvSpPr>
          <p:cNvPr id="5" name="Slide Number Placeholder 4"/>
          <p:cNvSpPr>
            <a:spLocks noGrp="1"/>
          </p:cNvSpPr>
          <p:nvPr>
            <p:ph type="sldNum" sz="quarter" idx="12"/>
          </p:nvPr>
        </p:nvSpPr>
        <p:spPr/>
        <p:txBody>
          <a:bodyPr/>
          <a:lstStyle/>
          <a:p>
            <a:fld id="{C51EAA63-D034-42AE-91FA-B13B9518C7BE}" type="slidenum">
              <a:rPr lang="uk-UA" smtClean="0"/>
              <a:pPr/>
              <a:t>22</a:t>
            </a:fld>
            <a:endParaRPr lang="uk-UA" dirty="0"/>
          </a:p>
        </p:txBody>
      </p:sp>
      <p:grpSp>
        <p:nvGrpSpPr>
          <p:cNvPr id="56" name="Group 55"/>
          <p:cNvGrpSpPr/>
          <p:nvPr/>
        </p:nvGrpSpPr>
        <p:grpSpPr>
          <a:xfrm>
            <a:off x="1072353" y="1295400"/>
            <a:ext cx="10584659" cy="4941130"/>
            <a:chOff x="1092897" y="767908"/>
            <a:chExt cx="10584659" cy="4941130"/>
          </a:xfrm>
        </p:grpSpPr>
        <p:grpSp>
          <p:nvGrpSpPr>
            <p:cNvPr id="57" name="Group 56"/>
            <p:cNvGrpSpPr/>
            <p:nvPr/>
          </p:nvGrpSpPr>
          <p:grpSpPr>
            <a:xfrm>
              <a:off x="1092897" y="1753160"/>
              <a:ext cx="10584659" cy="3955878"/>
              <a:chOff x="-1597540" y="912032"/>
              <a:chExt cx="13096371" cy="5391366"/>
            </a:xfrm>
          </p:grpSpPr>
          <p:sp>
            <p:nvSpPr>
              <p:cNvPr id="124" name="Rectangle 123"/>
              <p:cNvSpPr/>
              <p:nvPr/>
            </p:nvSpPr>
            <p:spPr>
              <a:xfrm>
                <a:off x="-1597540" y="1291158"/>
                <a:ext cx="13096371" cy="501224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ounded Rectangle 124"/>
              <p:cNvSpPr/>
              <p:nvPr/>
            </p:nvSpPr>
            <p:spPr>
              <a:xfrm>
                <a:off x="2017683" y="1653308"/>
                <a:ext cx="2983346" cy="4498109"/>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solidFill>
                    <a:schemeClr val="accent1"/>
                  </a:solidFill>
                </a:endParaRPr>
              </a:p>
            </p:txBody>
          </p:sp>
          <p:sp>
            <p:nvSpPr>
              <p:cNvPr id="126" name="Rounded Rectangle 125"/>
              <p:cNvSpPr/>
              <p:nvPr/>
            </p:nvSpPr>
            <p:spPr>
              <a:xfrm>
                <a:off x="5666047" y="1653308"/>
                <a:ext cx="2983346" cy="4498109"/>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7" name="Rounded Rectangle 126"/>
              <p:cNvSpPr/>
              <p:nvPr/>
            </p:nvSpPr>
            <p:spPr>
              <a:xfrm>
                <a:off x="9314411" y="1653307"/>
                <a:ext cx="1406929" cy="4498109"/>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8" name="Rectangle 127"/>
              <p:cNvSpPr/>
              <p:nvPr/>
            </p:nvSpPr>
            <p:spPr>
              <a:xfrm>
                <a:off x="604520" y="1939925"/>
                <a:ext cx="10558779" cy="394392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9" name="Rectangle 128"/>
              <p:cNvSpPr/>
              <p:nvPr/>
            </p:nvSpPr>
            <p:spPr>
              <a:xfrm>
                <a:off x="2880822" y="2402146"/>
                <a:ext cx="1355898" cy="306024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Public Subnet</a:t>
                </a:r>
              </a:p>
              <a:p>
                <a:r>
                  <a:rPr lang="en-US" sz="1200" dirty="0">
                    <a:solidFill>
                      <a:schemeClr val="accent1"/>
                    </a:solidFill>
                  </a:rPr>
                  <a:t>“cm”</a:t>
                </a:r>
              </a:p>
              <a:p>
                <a:r>
                  <a:rPr lang="en-US" sz="1200" dirty="0">
                    <a:solidFill>
                      <a:schemeClr val="accent1"/>
                    </a:solidFill>
                  </a:rPr>
                  <a:t>10.0.6.0/24</a:t>
                </a:r>
              </a:p>
            </p:txBody>
          </p:sp>
          <p:sp>
            <p:nvSpPr>
              <p:cNvPr id="130" name="TextBox 129"/>
              <p:cNvSpPr txBox="1"/>
              <p:nvPr/>
            </p:nvSpPr>
            <p:spPr>
              <a:xfrm>
                <a:off x="2348807" y="1301421"/>
                <a:ext cx="2136649" cy="364016"/>
              </a:xfrm>
              <a:prstGeom prst="rect">
                <a:avLst/>
              </a:prstGeom>
              <a:noFill/>
            </p:spPr>
            <p:txBody>
              <a:bodyPr wrap="none" rtlCol="0">
                <a:spAutoFit/>
              </a:bodyPr>
              <a:lstStyle/>
              <a:p>
                <a:r>
                  <a:rPr lang="en-US" sz="1400" dirty="0">
                    <a:solidFill>
                      <a:schemeClr val="accent1">
                        <a:lumMod val="50000"/>
                      </a:schemeClr>
                    </a:solidFill>
                  </a:rPr>
                  <a:t>Availability Domain – 1</a:t>
                </a:r>
              </a:p>
            </p:txBody>
          </p:sp>
          <p:sp>
            <p:nvSpPr>
              <p:cNvPr id="131" name="TextBox 130"/>
              <p:cNvSpPr txBox="1"/>
              <p:nvPr/>
            </p:nvSpPr>
            <p:spPr>
              <a:xfrm>
                <a:off x="5992784" y="1294596"/>
                <a:ext cx="2136649" cy="364016"/>
              </a:xfrm>
              <a:prstGeom prst="rect">
                <a:avLst/>
              </a:prstGeom>
              <a:noFill/>
            </p:spPr>
            <p:txBody>
              <a:bodyPr wrap="none" rtlCol="0">
                <a:spAutoFit/>
              </a:bodyPr>
              <a:lstStyle/>
              <a:p>
                <a:r>
                  <a:rPr lang="en-US" sz="1400" dirty="0">
                    <a:solidFill>
                      <a:schemeClr val="accent1">
                        <a:lumMod val="50000"/>
                      </a:schemeClr>
                    </a:solidFill>
                  </a:rPr>
                  <a:t>Availability Domain – 2</a:t>
                </a:r>
              </a:p>
            </p:txBody>
          </p:sp>
          <p:sp>
            <p:nvSpPr>
              <p:cNvPr id="132" name="TextBox 131"/>
              <p:cNvSpPr txBox="1"/>
              <p:nvPr/>
            </p:nvSpPr>
            <p:spPr>
              <a:xfrm>
                <a:off x="9617419" y="1304799"/>
                <a:ext cx="760900" cy="364016"/>
              </a:xfrm>
              <a:prstGeom prst="rect">
                <a:avLst/>
              </a:prstGeom>
              <a:noFill/>
            </p:spPr>
            <p:txBody>
              <a:bodyPr wrap="none" rtlCol="0">
                <a:spAutoFit/>
              </a:bodyPr>
              <a:lstStyle/>
              <a:p>
                <a:r>
                  <a:rPr lang="en-US" sz="1400" dirty="0">
                    <a:solidFill>
                      <a:schemeClr val="accent1">
                        <a:lumMod val="50000"/>
                      </a:schemeClr>
                    </a:solidFill>
                  </a:rPr>
                  <a:t>AD – 3</a:t>
                </a:r>
              </a:p>
            </p:txBody>
          </p:sp>
          <p:sp>
            <p:nvSpPr>
              <p:cNvPr id="133" name="TextBox 132"/>
              <p:cNvSpPr txBox="1"/>
              <p:nvPr/>
            </p:nvSpPr>
            <p:spPr>
              <a:xfrm>
                <a:off x="2880822" y="3853647"/>
                <a:ext cx="1311361" cy="327614"/>
              </a:xfrm>
              <a:prstGeom prst="rect">
                <a:avLst/>
              </a:prstGeom>
              <a:noFill/>
            </p:spPr>
            <p:txBody>
              <a:bodyPr wrap="none" rtlCol="0">
                <a:spAutoFit/>
              </a:bodyPr>
              <a:lstStyle/>
              <a:p>
                <a:r>
                  <a:rPr lang="en-US" sz="1200" dirty="0"/>
                  <a:t>Cloud Manager</a:t>
                </a:r>
              </a:p>
            </p:txBody>
          </p:sp>
          <p:sp>
            <p:nvSpPr>
              <p:cNvPr id="134" name="Rectangle 133"/>
              <p:cNvSpPr/>
              <p:nvPr/>
            </p:nvSpPr>
            <p:spPr>
              <a:xfrm>
                <a:off x="1289999" y="2216727"/>
                <a:ext cx="9682802" cy="3435928"/>
              </a:xfrm>
              <a:prstGeom prst="rect">
                <a:avLst/>
              </a:prstGeom>
              <a:noFill/>
              <a:ln w="285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5" name="TextBox 134"/>
              <p:cNvSpPr txBox="1"/>
              <p:nvPr/>
            </p:nvSpPr>
            <p:spPr>
              <a:xfrm>
                <a:off x="227630" y="1749716"/>
                <a:ext cx="460749" cy="2516942"/>
              </a:xfrm>
              <a:prstGeom prst="rect">
                <a:avLst/>
              </a:prstGeom>
              <a:noFill/>
            </p:spPr>
            <p:txBody>
              <a:bodyPr vert="vert270" wrap="none" rtlCol="0">
                <a:spAutoFit/>
              </a:bodyPr>
              <a:lstStyle/>
              <a:p>
                <a:r>
                  <a:rPr lang="en-US" sz="1400" dirty="0">
                    <a:solidFill>
                      <a:schemeClr val="accent2">
                        <a:lumMod val="75000"/>
                      </a:schemeClr>
                    </a:solidFill>
                  </a:rPr>
                  <a:t>Compartment – “</a:t>
                </a:r>
                <a:r>
                  <a:rPr lang="en-US" sz="1400" dirty="0" err="1">
                    <a:solidFill>
                      <a:schemeClr val="accent2">
                        <a:lumMod val="75000"/>
                      </a:schemeClr>
                    </a:solidFill>
                  </a:rPr>
                  <a:t>PSFT_Lab</a:t>
                </a:r>
                <a:r>
                  <a:rPr lang="en-US" sz="1400" dirty="0">
                    <a:solidFill>
                      <a:schemeClr val="accent2">
                        <a:lumMod val="75000"/>
                      </a:schemeClr>
                    </a:solidFill>
                  </a:rPr>
                  <a:t>”</a:t>
                </a:r>
              </a:p>
            </p:txBody>
          </p:sp>
          <p:grpSp>
            <p:nvGrpSpPr>
              <p:cNvPr id="136" name="Group 135"/>
              <p:cNvGrpSpPr/>
              <p:nvPr/>
            </p:nvGrpSpPr>
            <p:grpSpPr>
              <a:xfrm>
                <a:off x="943519" y="5122280"/>
                <a:ext cx="668920" cy="668920"/>
                <a:chOff x="10489255" y="2324746"/>
                <a:chExt cx="669094" cy="669094"/>
              </a:xfrm>
            </p:grpSpPr>
            <p:sp>
              <p:nvSpPr>
                <p:cNvPr id="145" name="Oval 144"/>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0000"/>
                    </a:lnSpc>
                  </a:pPr>
                  <a:endParaRPr lang="en-US" sz="1400" dirty="0"/>
                </a:p>
              </p:txBody>
            </p:sp>
            <p:grpSp>
              <p:nvGrpSpPr>
                <p:cNvPr id="146" name="Group 145"/>
                <p:cNvGrpSpPr/>
                <p:nvPr/>
              </p:nvGrpSpPr>
              <p:grpSpPr>
                <a:xfrm>
                  <a:off x="10530128" y="2367911"/>
                  <a:ext cx="585564" cy="585562"/>
                  <a:chOff x="7046913" y="4090988"/>
                  <a:chExt cx="327025" cy="327025"/>
                </a:xfrm>
                <a:solidFill>
                  <a:schemeClr val="tx1"/>
                </a:solidFill>
              </p:grpSpPr>
              <p:sp>
                <p:nvSpPr>
                  <p:cNvPr id="147" name="Freeform 146"/>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48" name="Freeform 147"/>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49" name="Freeform 148"/>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50" name="Freeform 149"/>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51" name="Freeform 150"/>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52" name="Freeform 151"/>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grpSp>
          </p:grpSp>
          <p:sp>
            <p:nvSpPr>
              <p:cNvPr id="137" name="TextBox 136"/>
              <p:cNvSpPr txBox="1"/>
              <p:nvPr/>
            </p:nvSpPr>
            <p:spPr>
              <a:xfrm>
                <a:off x="905520" y="2182848"/>
                <a:ext cx="460749" cy="2495025"/>
              </a:xfrm>
              <a:prstGeom prst="rect">
                <a:avLst/>
              </a:prstGeom>
              <a:noFill/>
            </p:spPr>
            <p:txBody>
              <a:bodyPr vert="vert270" wrap="none" rtlCol="0">
                <a:spAutoFit/>
              </a:bodyPr>
              <a:lstStyle/>
              <a:p>
                <a:r>
                  <a:rPr lang="en-US" sz="1400" dirty="0">
                    <a:solidFill>
                      <a:schemeClr val="accent1">
                        <a:lumMod val="50000"/>
                      </a:schemeClr>
                    </a:solidFill>
                  </a:rPr>
                  <a:t>VCN – “</a:t>
                </a:r>
                <a:r>
                  <a:rPr lang="en-US" sz="1400" dirty="0" err="1">
                    <a:solidFill>
                      <a:schemeClr val="accent1">
                        <a:lumMod val="50000"/>
                      </a:schemeClr>
                    </a:solidFill>
                  </a:rPr>
                  <a:t>labnet</a:t>
                </a:r>
                <a:r>
                  <a:rPr lang="en-US" sz="1400" dirty="0">
                    <a:solidFill>
                      <a:schemeClr val="accent1">
                        <a:lumMod val="50000"/>
                      </a:schemeClr>
                    </a:solidFill>
                  </a:rPr>
                  <a:t> (10.0.0.0/16)</a:t>
                </a:r>
              </a:p>
            </p:txBody>
          </p:sp>
          <p:sp>
            <p:nvSpPr>
              <p:cNvPr id="138" name="TextBox 137"/>
              <p:cNvSpPr txBox="1"/>
              <p:nvPr/>
            </p:nvSpPr>
            <p:spPr>
              <a:xfrm>
                <a:off x="10212142" y="912032"/>
                <a:ext cx="1133856" cy="364016"/>
              </a:xfrm>
              <a:prstGeom prst="rect">
                <a:avLst/>
              </a:prstGeom>
              <a:noFill/>
            </p:spPr>
            <p:txBody>
              <a:bodyPr wrap="none" rtlCol="0">
                <a:spAutoFit/>
              </a:bodyPr>
              <a:lstStyle/>
              <a:p>
                <a:r>
                  <a:rPr lang="en-US" sz="1400" dirty="0"/>
                  <a:t>OCI Region</a:t>
                </a:r>
              </a:p>
            </p:txBody>
          </p:sp>
          <p:grpSp>
            <p:nvGrpSpPr>
              <p:cNvPr id="139" name="Group 138"/>
              <p:cNvGrpSpPr/>
              <p:nvPr/>
            </p:nvGrpSpPr>
            <p:grpSpPr>
              <a:xfrm>
                <a:off x="3334773" y="3349976"/>
                <a:ext cx="505195" cy="549972"/>
                <a:chOff x="4174173" y="2103309"/>
                <a:chExt cx="639069" cy="695710"/>
              </a:xfrm>
            </p:grpSpPr>
            <p:grpSp>
              <p:nvGrpSpPr>
                <p:cNvPr id="141" name="Group 120"/>
                <p:cNvGrpSpPr/>
                <p:nvPr/>
              </p:nvGrpSpPr>
              <p:grpSpPr>
                <a:xfrm>
                  <a:off x="4235962" y="2181412"/>
                  <a:ext cx="502281" cy="548163"/>
                  <a:chOff x="2505075" y="2108200"/>
                  <a:chExt cx="330200" cy="360363"/>
                </a:xfrm>
                <a:solidFill>
                  <a:srgbClr val="F80000"/>
                </a:solidFill>
              </p:grpSpPr>
              <p:sp>
                <p:nvSpPr>
                  <p:cNvPr id="143" name="Freeform 142"/>
                  <p:cNvSpPr>
                    <a:spLocks noChangeArrowheads="1"/>
                  </p:cNvSpPr>
                  <p:nvPr/>
                </p:nvSpPr>
                <p:spPr bwMode="auto">
                  <a:xfrm>
                    <a:off x="2743200" y="2357438"/>
                    <a:ext cx="22225" cy="22225"/>
                  </a:xfrm>
                  <a:custGeom>
                    <a:avLst/>
                    <a:gdLst>
                      <a:gd name="T0" fmla="*/ 62 w 63"/>
                      <a:gd name="T1" fmla="*/ 31 h 63"/>
                      <a:gd name="T2" fmla="*/ 58 w 63"/>
                      <a:gd name="T3" fmla="*/ 47 h 63"/>
                      <a:gd name="T4" fmla="*/ 46 w 63"/>
                      <a:gd name="T5" fmla="*/ 58 h 63"/>
                      <a:gd name="T6" fmla="*/ 31 w 63"/>
                      <a:gd name="T7" fmla="*/ 62 h 63"/>
                      <a:gd name="T8" fmla="*/ 15 w 63"/>
                      <a:gd name="T9" fmla="*/ 58 h 63"/>
                      <a:gd name="T10" fmla="*/ 4 w 63"/>
                      <a:gd name="T11" fmla="*/ 47 h 63"/>
                      <a:gd name="T12" fmla="*/ 0 w 63"/>
                      <a:gd name="T13" fmla="*/ 31 h 63"/>
                      <a:gd name="T14" fmla="*/ 4 w 63"/>
                      <a:gd name="T15" fmla="*/ 16 h 63"/>
                      <a:gd name="T16" fmla="*/ 15 w 63"/>
                      <a:gd name="T17" fmla="*/ 4 h 63"/>
                      <a:gd name="T18" fmla="*/ 31 w 63"/>
                      <a:gd name="T19" fmla="*/ 0 h 63"/>
                      <a:gd name="T20" fmla="*/ 46 w 63"/>
                      <a:gd name="T21" fmla="*/ 4 h 63"/>
                      <a:gd name="T22" fmla="*/ 58 w 63"/>
                      <a:gd name="T23" fmla="*/ 16 h 63"/>
                      <a:gd name="T24" fmla="*/ 62 w 63"/>
                      <a:gd name="T2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62" y="31"/>
                        </a:moveTo>
                        <a:cubicBezTo>
                          <a:pt x="62" y="37"/>
                          <a:pt x="61" y="42"/>
                          <a:pt x="58" y="47"/>
                        </a:cubicBezTo>
                        <a:cubicBezTo>
                          <a:pt x="55" y="52"/>
                          <a:pt x="51" y="55"/>
                          <a:pt x="46" y="58"/>
                        </a:cubicBezTo>
                        <a:cubicBezTo>
                          <a:pt x="41" y="61"/>
                          <a:pt x="37" y="62"/>
                          <a:pt x="31" y="62"/>
                        </a:cubicBezTo>
                        <a:cubicBezTo>
                          <a:pt x="25" y="62"/>
                          <a:pt x="20" y="61"/>
                          <a:pt x="15" y="58"/>
                        </a:cubicBezTo>
                        <a:cubicBezTo>
                          <a:pt x="10" y="55"/>
                          <a:pt x="7" y="52"/>
                          <a:pt x="4" y="47"/>
                        </a:cubicBezTo>
                        <a:cubicBezTo>
                          <a:pt x="1" y="42"/>
                          <a:pt x="0" y="37"/>
                          <a:pt x="0" y="31"/>
                        </a:cubicBezTo>
                        <a:cubicBezTo>
                          <a:pt x="0" y="25"/>
                          <a:pt x="1" y="20"/>
                          <a:pt x="4" y="16"/>
                        </a:cubicBezTo>
                        <a:cubicBezTo>
                          <a:pt x="7" y="11"/>
                          <a:pt x="10" y="7"/>
                          <a:pt x="15" y="4"/>
                        </a:cubicBezTo>
                        <a:cubicBezTo>
                          <a:pt x="20" y="1"/>
                          <a:pt x="25" y="0"/>
                          <a:pt x="31" y="0"/>
                        </a:cubicBezTo>
                        <a:cubicBezTo>
                          <a:pt x="37" y="0"/>
                          <a:pt x="41" y="1"/>
                          <a:pt x="46" y="4"/>
                        </a:cubicBezTo>
                        <a:cubicBezTo>
                          <a:pt x="51" y="7"/>
                          <a:pt x="55" y="11"/>
                          <a:pt x="58" y="16"/>
                        </a:cubicBezTo>
                        <a:cubicBezTo>
                          <a:pt x="61" y="20"/>
                          <a:pt x="62" y="25"/>
                          <a:pt x="62" y="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400"/>
                  </a:p>
                </p:txBody>
              </p:sp>
              <p:sp>
                <p:nvSpPr>
                  <p:cNvPr id="144" name="Freeform 143"/>
                  <p:cNvSpPr>
                    <a:spLocks noChangeArrowheads="1"/>
                  </p:cNvSpPr>
                  <p:nvPr/>
                </p:nvSpPr>
                <p:spPr bwMode="auto">
                  <a:xfrm>
                    <a:off x="2505075" y="2108200"/>
                    <a:ext cx="330200" cy="360363"/>
                  </a:xfrm>
                  <a:custGeom>
                    <a:avLst/>
                    <a:gdLst>
                      <a:gd name="T0" fmla="*/ 917 w 918"/>
                      <a:gd name="T1" fmla="*/ 51 h 1003"/>
                      <a:gd name="T2" fmla="*/ 866 w 918"/>
                      <a:gd name="T3" fmla="*/ 1002 h 1003"/>
                      <a:gd name="T4" fmla="*/ 0 w 918"/>
                      <a:gd name="T5" fmla="*/ 951 h 1003"/>
                      <a:gd name="T6" fmla="*/ 50 w 918"/>
                      <a:gd name="T7" fmla="*/ 0 h 1003"/>
                      <a:gd name="T8" fmla="*/ 367 w 918"/>
                      <a:gd name="T9" fmla="*/ 262 h 1003"/>
                      <a:gd name="T10" fmla="*/ 389 w 918"/>
                      <a:gd name="T11" fmla="*/ 372 h 1003"/>
                      <a:gd name="T12" fmla="*/ 556 w 918"/>
                      <a:gd name="T13" fmla="*/ 350 h 1003"/>
                      <a:gd name="T14" fmla="*/ 556 w 918"/>
                      <a:gd name="T15" fmla="*/ 257 h 1003"/>
                      <a:gd name="T16" fmla="*/ 533 w 918"/>
                      <a:gd name="T17" fmla="*/ 180 h 1003"/>
                      <a:gd name="T18" fmla="*/ 367 w 918"/>
                      <a:gd name="T19" fmla="*/ 203 h 1003"/>
                      <a:gd name="T20" fmla="*/ 367 w 918"/>
                      <a:gd name="T21" fmla="*/ 262 h 1003"/>
                      <a:gd name="T22" fmla="*/ 367 w 918"/>
                      <a:gd name="T23" fmla="*/ 578 h 1003"/>
                      <a:gd name="T24" fmla="*/ 533 w 918"/>
                      <a:gd name="T25" fmla="*/ 601 h 1003"/>
                      <a:gd name="T26" fmla="*/ 556 w 918"/>
                      <a:gd name="T27" fmla="*/ 491 h 1003"/>
                      <a:gd name="T28" fmla="*/ 556 w 918"/>
                      <a:gd name="T29" fmla="*/ 432 h 1003"/>
                      <a:gd name="T30" fmla="*/ 389 w 918"/>
                      <a:gd name="T31" fmla="*/ 409 h 1003"/>
                      <a:gd name="T32" fmla="*/ 367 w 918"/>
                      <a:gd name="T33" fmla="*/ 485 h 1003"/>
                      <a:gd name="T34" fmla="*/ 146 w 918"/>
                      <a:gd name="T35" fmla="*/ 262 h 1003"/>
                      <a:gd name="T36" fmla="*/ 169 w 918"/>
                      <a:gd name="T37" fmla="*/ 372 h 1003"/>
                      <a:gd name="T38" fmla="*/ 335 w 918"/>
                      <a:gd name="T39" fmla="*/ 350 h 1003"/>
                      <a:gd name="T40" fmla="*/ 335 w 918"/>
                      <a:gd name="T41" fmla="*/ 257 h 1003"/>
                      <a:gd name="T42" fmla="*/ 313 w 918"/>
                      <a:gd name="T43" fmla="*/ 180 h 1003"/>
                      <a:gd name="T44" fmla="*/ 146 w 918"/>
                      <a:gd name="T45" fmla="*/ 203 h 1003"/>
                      <a:gd name="T46" fmla="*/ 146 w 918"/>
                      <a:gd name="T47" fmla="*/ 262 h 1003"/>
                      <a:gd name="T48" fmla="*/ 146 w 918"/>
                      <a:gd name="T49" fmla="*/ 578 h 1003"/>
                      <a:gd name="T50" fmla="*/ 313 w 918"/>
                      <a:gd name="T51" fmla="*/ 601 h 1003"/>
                      <a:gd name="T52" fmla="*/ 335 w 918"/>
                      <a:gd name="T53" fmla="*/ 491 h 1003"/>
                      <a:gd name="T54" fmla="*/ 335 w 918"/>
                      <a:gd name="T55" fmla="*/ 432 h 1003"/>
                      <a:gd name="T56" fmla="*/ 169 w 918"/>
                      <a:gd name="T57" fmla="*/ 409 h 1003"/>
                      <a:gd name="T58" fmla="*/ 146 w 918"/>
                      <a:gd name="T59" fmla="*/ 485 h 1003"/>
                      <a:gd name="T60" fmla="*/ 773 w 918"/>
                      <a:gd name="T61" fmla="*/ 793 h 1003"/>
                      <a:gd name="T62" fmla="*/ 146 w 918"/>
                      <a:gd name="T63" fmla="*/ 635 h 1003"/>
                      <a:gd name="T64" fmla="*/ 175 w 918"/>
                      <a:gd name="T65" fmla="*/ 821 h 1003"/>
                      <a:gd name="T66" fmla="*/ 773 w 918"/>
                      <a:gd name="T67" fmla="*/ 793 h 1003"/>
                      <a:gd name="T68" fmla="*/ 773 w 918"/>
                      <a:gd name="T69" fmla="*/ 429 h 1003"/>
                      <a:gd name="T70" fmla="*/ 606 w 918"/>
                      <a:gd name="T71" fmla="*/ 406 h 1003"/>
                      <a:gd name="T72" fmla="*/ 584 w 918"/>
                      <a:gd name="T73" fmla="*/ 482 h 1003"/>
                      <a:gd name="T74" fmla="*/ 584 w 918"/>
                      <a:gd name="T75" fmla="*/ 575 h 1003"/>
                      <a:gd name="T76" fmla="*/ 750 w 918"/>
                      <a:gd name="T77" fmla="*/ 598 h 1003"/>
                      <a:gd name="T78" fmla="*/ 773 w 918"/>
                      <a:gd name="T79" fmla="*/ 488 h 1003"/>
                      <a:gd name="T80" fmla="*/ 773 w 918"/>
                      <a:gd name="T81" fmla="*/ 257 h 1003"/>
                      <a:gd name="T82" fmla="*/ 750 w 918"/>
                      <a:gd name="T83" fmla="*/ 180 h 1003"/>
                      <a:gd name="T84" fmla="*/ 584 w 918"/>
                      <a:gd name="T85" fmla="*/ 203 h 1003"/>
                      <a:gd name="T86" fmla="*/ 584 w 918"/>
                      <a:gd name="T87" fmla="*/ 262 h 1003"/>
                      <a:gd name="T88" fmla="*/ 606 w 918"/>
                      <a:gd name="T89" fmla="*/ 372 h 1003"/>
                      <a:gd name="T90" fmla="*/ 773 w 918"/>
                      <a:gd name="T91" fmla="*/ 350 h 1003"/>
                      <a:gd name="T92" fmla="*/ 773 w 918"/>
                      <a:gd name="T93" fmla="*/ 25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18" h="1003">
                        <a:moveTo>
                          <a:pt x="866" y="0"/>
                        </a:moveTo>
                        <a:cubicBezTo>
                          <a:pt x="894" y="0"/>
                          <a:pt x="917" y="22"/>
                          <a:pt x="917" y="51"/>
                        </a:cubicBezTo>
                        <a:lnTo>
                          <a:pt x="917" y="951"/>
                        </a:lnTo>
                        <a:cubicBezTo>
                          <a:pt x="917" y="979"/>
                          <a:pt x="894" y="1002"/>
                          <a:pt x="866" y="1002"/>
                        </a:cubicBezTo>
                        <a:lnTo>
                          <a:pt x="50" y="1002"/>
                        </a:lnTo>
                        <a:cubicBezTo>
                          <a:pt x="22" y="1002"/>
                          <a:pt x="0" y="979"/>
                          <a:pt x="0" y="951"/>
                        </a:cubicBezTo>
                        <a:lnTo>
                          <a:pt x="0" y="51"/>
                        </a:lnTo>
                        <a:cubicBezTo>
                          <a:pt x="0" y="22"/>
                          <a:pt x="22" y="0"/>
                          <a:pt x="50" y="0"/>
                        </a:cubicBezTo>
                        <a:lnTo>
                          <a:pt x="866" y="0"/>
                        </a:lnTo>
                        <a:close/>
                        <a:moveTo>
                          <a:pt x="367" y="262"/>
                        </a:moveTo>
                        <a:lnTo>
                          <a:pt x="367" y="350"/>
                        </a:lnTo>
                        <a:cubicBezTo>
                          <a:pt x="367" y="364"/>
                          <a:pt x="378" y="372"/>
                          <a:pt x="389" y="372"/>
                        </a:cubicBezTo>
                        <a:lnTo>
                          <a:pt x="533" y="372"/>
                        </a:lnTo>
                        <a:cubicBezTo>
                          <a:pt x="547" y="372"/>
                          <a:pt x="556" y="361"/>
                          <a:pt x="556" y="350"/>
                        </a:cubicBezTo>
                        <a:lnTo>
                          <a:pt x="556" y="262"/>
                        </a:lnTo>
                        <a:lnTo>
                          <a:pt x="556" y="257"/>
                        </a:lnTo>
                        <a:lnTo>
                          <a:pt x="556" y="203"/>
                        </a:lnTo>
                        <a:cubicBezTo>
                          <a:pt x="556" y="189"/>
                          <a:pt x="544" y="180"/>
                          <a:pt x="533" y="180"/>
                        </a:cubicBezTo>
                        <a:lnTo>
                          <a:pt x="389" y="180"/>
                        </a:lnTo>
                        <a:cubicBezTo>
                          <a:pt x="375" y="180"/>
                          <a:pt x="367" y="192"/>
                          <a:pt x="367" y="203"/>
                        </a:cubicBezTo>
                        <a:lnTo>
                          <a:pt x="367" y="257"/>
                        </a:lnTo>
                        <a:lnTo>
                          <a:pt x="367" y="262"/>
                        </a:lnTo>
                        <a:close/>
                        <a:moveTo>
                          <a:pt x="367" y="491"/>
                        </a:moveTo>
                        <a:lnTo>
                          <a:pt x="367" y="578"/>
                        </a:lnTo>
                        <a:cubicBezTo>
                          <a:pt x="367" y="592"/>
                          <a:pt x="378" y="601"/>
                          <a:pt x="389" y="601"/>
                        </a:cubicBezTo>
                        <a:lnTo>
                          <a:pt x="533" y="601"/>
                        </a:lnTo>
                        <a:cubicBezTo>
                          <a:pt x="547" y="601"/>
                          <a:pt x="556" y="590"/>
                          <a:pt x="556" y="578"/>
                        </a:cubicBezTo>
                        <a:lnTo>
                          <a:pt x="556" y="491"/>
                        </a:lnTo>
                        <a:lnTo>
                          <a:pt x="556" y="485"/>
                        </a:lnTo>
                        <a:lnTo>
                          <a:pt x="556" y="432"/>
                        </a:lnTo>
                        <a:cubicBezTo>
                          <a:pt x="556" y="417"/>
                          <a:pt x="544" y="409"/>
                          <a:pt x="533" y="409"/>
                        </a:cubicBezTo>
                        <a:lnTo>
                          <a:pt x="389" y="409"/>
                        </a:lnTo>
                        <a:cubicBezTo>
                          <a:pt x="375" y="409"/>
                          <a:pt x="367" y="420"/>
                          <a:pt x="367" y="432"/>
                        </a:cubicBezTo>
                        <a:lnTo>
                          <a:pt x="367" y="485"/>
                        </a:lnTo>
                        <a:lnTo>
                          <a:pt x="367" y="491"/>
                        </a:lnTo>
                        <a:close/>
                        <a:moveTo>
                          <a:pt x="146" y="262"/>
                        </a:moveTo>
                        <a:lnTo>
                          <a:pt x="146" y="350"/>
                        </a:lnTo>
                        <a:cubicBezTo>
                          <a:pt x="146" y="364"/>
                          <a:pt x="158" y="372"/>
                          <a:pt x="169" y="372"/>
                        </a:cubicBezTo>
                        <a:lnTo>
                          <a:pt x="313" y="372"/>
                        </a:lnTo>
                        <a:cubicBezTo>
                          <a:pt x="327" y="372"/>
                          <a:pt x="335" y="361"/>
                          <a:pt x="335" y="350"/>
                        </a:cubicBezTo>
                        <a:lnTo>
                          <a:pt x="335" y="262"/>
                        </a:lnTo>
                        <a:lnTo>
                          <a:pt x="335" y="257"/>
                        </a:lnTo>
                        <a:lnTo>
                          <a:pt x="335" y="203"/>
                        </a:lnTo>
                        <a:cubicBezTo>
                          <a:pt x="335" y="189"/>
                          <a:pt x="324" y="180"/>
                          <a:pt x="313" y="180"/>
                        </a:cubicBezTo>
                        <a:lnTo>
                          <a:pt x="169" y="180"/>
                        </a:lnTo>
                        <a:cubicBezTo>
                          <a:pt x="155" y="180"/>
                          <a:pt x="146" y="192"/>
                          <a:pt x="146" y="203"/>
                        </a:cubicBezTo>
                        <a:lnTo>
                          <a:pt x="146" y="257"/>
                        </a:lnTo>
                        <a:lnTo>
                          <a:pt x="146" y="262"/>
                        </a:lnTo>
                        <a:close/>
                        <a:moveTo>
                          <a:pt x="146" y="491"/>
                        </a:moveTo>
                        <a:lnTo>
                          <a:pt x="146" y="578"/>
                        </a:lnTo>
                        <a:cubicBezTo>
                          <a:pt x="146" y="592"/>
                          <a:pt x="158" y="601"/>
                          <a:pt x="169" y="601"/>
                        </a:cubicBezTo>
                        <a:lnTo>
                          <a:pt x="313" y="601"/>
                        </a:lnTo>
                        <a:cubicBezTo>
                          <a:pt x="327" y="601"/>
                          <a:pt x="335" y="590"/>
                          <a:pt x="335" y="578"/>
                        </a:cubicBezTo>
                        <a:lnTo>
                          <a:pt x="335" y="491"/>
                        </a:lnTo>
                        <a:lnTo>
                          <a:pt x="335" y="485"/>
                        </a:lnTo>
                        <a:lnTo>
                          <a:pt x="335" y="432"/>
                        </a:lnTo>
                        <a:cubicBezTo>
                          <a:pt x="335" y="417"/>
                          <a:pt x="324" y="409"/>
                          <a:pt x="313" y="409"/>
                        </a:cubicBezTo>
                        <a:lnTo>
                          <a:pt x="169" y="409"/>
                        </a:lnTo>
                        <a:cubicBezTo>
                          <a:pt x="155" y="409"/>
                          <a:pt x="146" y="420"/>
                          <a:pt x="146" y="432"/>
                        </a:cubicBezTo>
                        <a:lnTo>
                          <a:pt x="146" y="485"/>
                        </a:lnTo>
                        <a:lnTo>
                          <a:pt x="146" y="491"/>
                        </a:lnTo>
                        <a:close/>
                        <a:moveTo>
                          <a:pt x="773" y="793"/>
                        </a:moveTo>
                        <a:lnTo>
                          <a:pt x="773" y="635"/>
                        </a:lnTo>
                        <a:lnTo>
                          <a:pt x="146" y="635"/>
                        </a:lnTo>
                        <a:lnTo>
                          <a:pt x="146" y="793"/>
                        </a:lnTo>
                        <a:cubicBezTo>
                          <a:pt x="146" y="807"/>
                          <a:pt x="158" y="821"/>
                          <a:pt x="175" y="821"/>
                        </a:cubicBezTo>
                        <a:lnTo>
                          <a:pt x="745" y="821"/>
                        </a:lnTo>
                        <a:cubicBezTo>
                          <a:pt x="759" y="821"/>
                          <a:pt x="773" y="810"/>
                          <a:pt x="773" y="793"/>
                        </a:cubicBezTo>
                        <a:close/>
                        <a:moveTo>
                          <a:pt x="773" y="482"/>
                        </a:moveTo>
                        <a:lnTo>
                          <a:pt x="773" y="429"/>
                        </a:lnTo>
                        <a:cubicBezTo>
                          <a:pt x="773" y="415"/>
                          <a:pt x="762" y="406"/>
                          <a:pt x="750" y="406"/>
                        </a:cubicBezTo>
                        <a:lnTo>
                          <a:pt x="606" y="406"/>
                        </a:lnTo>
                        <a:cubicBezTo>
                          <a:pt x="592" y="406"/>
                          <a:pt x="584" y="417"/>
                          <a:pt x="584" y="429"/>
                        </a:cubicBezTo>
                        <a:lnTo>
                          <a:pt x="584" y="482"/>
                        </a:lnTo>
                        <a:lnTo>
                          <a:pt x="584" y="488"/>
                        </a:lnTo>
                        <a:lnTo>
                          <a:pt x="584" y="575"/>
                        </a:lnTo>
                        <a:cubicBezTo>
                          <a:pt x="584" y="590"/>
                          <a:pt x="595" y="598"/>
                          <a:pt x="606" y="598"/>
                        </a:cubicBezTo>
                        <a:lnTo>
                          <a:pt x="750" y="598"/>
                        </a:lnTo>
                        <a:cubicBezTo>
                          <a:pt x="764" y="598"/>
                          <a:pt x="773" y="587"/>
                          <a:pt x="773" y="575"/>
                        </a:cubicBezTo>
                        <a:lnTo>
                          <a:pt x="773" y="488"/>
                        </a:lnTo>
                        <a:lnTo>
                          <a:pt x="773" y="482"/>
                        </a:lnTo>
                        <a:close/>
                        <a:moveTo>
                          <a:pt x="773" y="257"/>
                        </a:moveTo>
                        <a:lnTo>
                          <a:pt x="773" y="203"/>
                        </a:lnTo>
                        <a:cubicBezTo>
                          <a:pt x="773" y="189"/>
                          <a:pt x="762" y="180"/>
                          <a:pt x="750" y="180"/>
                        </a:cubicBezTo>
                        <a:lnTo>
                          <a:pt x="606" y="180"/>
                        </a:lnTo>
                        <a:cubicBezTo>
                          <a:pt x="592" y="180"/>
                          <a:pt x="584" y="192"/>
                          <a:pt x="584" y="203"/>
                        </a:cubicBezTo>
                        <a:lnTo>
                          <a:pt x="584" y="257"/>
                        </a:lnTo>
                        <a:lnTo>
                          <a:pt x="584" y="262"/>
                        </a:lnTo>
                        <a:lnTo>
                          <a:pt x="584" y="350"/>
                        </a:lnTo>
                        <a:cubicBezTo>
                          <a:pt x="584" y="364"/>
                          <a:pt x="595" y="372"/>
                          <a:pt x="606" y="372"/>
                        </a:cubicBezTo>
                        <a:lnTo>
                          <a:pt x="750" y="372"/>
                        </a:lnTo>
                        <a:cubicBezTo>
                          <a:pt x="764" y="372"/>
                          <a:pt x="773" y="361"/>
                          <a:pt x="773" y="350"/>
                        </a:cubicBezTo>
                        <a:lnTo>
                          <a:pt x="773" y="262"/>
                        </a:lnTo>
                        <a:lnTo>
                          <a:pt x="773" y="25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400"/>
                  </a:p>
                </p:txBody>
              </p:sp>
            </p:grpSp>
            <p:sp>
              <p:nvSpPr>
                <p:cNvPr id="142" name="Rectangle 141"/>
                <p:cNvSpPr/>
                <p:nvPr/>
              </p:nvSpPr>
              <p:spPr>
                <a:xfrm>
                  <a:off x="4174173" y="2103309"/>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a:p>
              </p:txBody>
            </p:sp>
          </p:grpSp>
          <p:sp>
            <p:nvSpPr>
              <p:cNvPr id="140" name="Rectangle 139"/>
              <p:cNvSpPr/>
              <p:nvPr/>
            </p:nvSpPr>
            <p:spPr>
              <a:xfrm>
                <a:off x="6515562" y="2402146"/>
                <a:ext cx="1355898" cy="306024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Public Subnet</a:t>
                </a:r>
              </a:p>
              <a:p>
                <a:r>
                  <a:rPr lang="en-US" sz="1200" dirty="0">
                    <a:solidFill>
                      <a:schemeClr val="accent1"/>
                    </a:solidFill>
                  </a:rPr>
                  <a:t>“</a:t>
                </a:r>
                <a:r>
                  <a:rPr lang="en-US" sz="1200" dirty="0" err="1">
                    <a:solidFill>
                      <a:schemeClr val="accent1"/>
                    </a:solidFill>
                  </a:rPr>
                  <a:t>envs</a:t>
                </a:r>
                <a:r>
                  <a:rPr lang="en-US" sz="1200" dirty="0">
                    <a:solidFill>
                      <a:schemeClr val="accent1"/>
                    </a:solidFill>
                  </a:rPr>
                  <a:t>”</a:t>
                </a:r>
              </a:p>
              <a:p>
                <a:r>
                  <a:rPr lang="en-US" sz="1200" dirty="0">
                    <a:solidFill>
                      <a:schemeClr val="accent1"/>
                    </a:solidFill>
                  </a:rPr>
                  <a:t>10.0.7.0/24</a:t>
                </a:r>
              </a:p>
            </p:txBody>
          </p:sp>
        </p:grpSp>
        <p:grpSp>
          <p:nvGrpSpPr>
            <p:cNvPr id="58" name="Group 57"/>
            <p:cNvGrpSpPr/>
            <p:nvPr/>
          </p:nvGrpSpPr>
          <p:grpSpPr>
            <a:xfrm>
              <a:off x="1216956" y="2071112"/>
              <a:ext cx="805942" cy="858568"/>
              <a:chOff x="5786699" y="1481549"/>
              <a:chExt cx="805942" cy="858568"/>
            </a:xfrm>
          </p:grpSpPr>
          <p:grpSp>
            <p:nvGrpSpPr>
              <p:cNvPr id="113" name="Group 112"/>
              <p:cNvGrpSpPr/>
              <p:nvPr/>
            </p:nvGrpSpPr>
            <p:grpSpPr>
              <a:xfrm>
                <a:off x="5830775" y="1481549"/>
                <a:ext cx="724280" cy="543828"/>
                <a:chOff x="5830775" y="1771488"/>
                <a:chExt cx="724280" cy="543828"/>
              </a:xfrm>
            </p:grpSpPr>
            <p:sp>
              <p:nvSpPr>
                <p:cNvPr id="115" name="Rectangle 114"/>
                <p:cNvSpPr/>
                <p:nvPr/>
              </p:nvSpPr>
              <p:spPr>
                <a:xfrm>
                  <a:off x="5830775" y="1771488"/>
                  <a:ext cx="724280" cy="543828"/>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116" name="Group 115"/>
                <p:cNvGrpSpPr/>
                <p:nvPr/>
              </p:nvGrpSpPr>
              <p:grpSpPr>
                <a:xfrm>
                  <a:off x="5871029" y="1866789"/>
                  <a:ext cx="640304" cy="398878"/>
                  <a:chOff x="2498725" y="4094163"/>
                  <a:chExt cx="774700" cy="482600"/>
                </a:xfrm>
              </p:grpSpPr>
              <p:sp>
                <p:nvSpPr>
                  <p:cNvPr id="117" name="Freeform 2"/>
                  <p:cNvSpPr>
                    <a:spLocks noChangeArrowheads="1"/>
                  </p:cNvSpPr>
                  <p:nvPr/>
                </p:nvSpPr>
                <p:spPr bwMode="auto">
                  <a:xfrm>
                    <a:off x="2770188" y="4516438"/>
                    <a:ext cx="60325" cy="60325"/>
                  </a:xfrm>
                  <a:custGeom>
                    <a:avLst/>
                    <a:gdLst>
                      <a:gd name="T0" fmla="*/ 168 w 169"/>
                      <a:gd name="T1" fmla="*/ 84 h 169"/>
                      <a:gd name="T2" fmla="*/ 157 w 169"/>
                      <a:gd name="T3" fmla="*/ 126 h 169"/>
                      <a:gd name="T4" fmla="*/ 126 w 169"/>
                      <a:gd name="T5" fmla="*/ 156 h 169"/>
                      <a:gd name="T6" fmla="*/ 84 w 169"/>
                      <a:gd name="T7" fmla="*/ 168 h 169"/>
                      <a:gd name="T8" fmla="*/ 42 w 169"/>
                      <a:gd name="T9" fmla="*/ 156 h 169"/>
                      <a:gd name="T10" fmla="*/ 11 w 169"/>
                      <a:gd name="T11" fmla="*/ 126 h 169"/>
                      <a:gd name="T12" fmla="*/ 0 w 169"/>
                      <a:gd name="T13" fmla="*/ 84 h 169"/>
                      <a:gd name="T14" fmla="*/ 11 w 169"/>
                      <a:gd name="T15" fmla="*/ 42 h 169"/>
                      <a:gd name="T16" fmla="*/ 42 w 169"/>
                      <a:gd name="T17" fmla="*/ 11 h 169"/>
                      <a:gd name="T18" fmla="*/ 84 w 169"/>
                      <a:gd name="T19" fmla="*/ 0 h 169"/>
                      <a:gd name="T20" fmla="*/ 126 w 169"/>
                      <a:gd name="T21" fmla="*/ 11 h 169"/>
                      <a:gd name="T22" fmla="*/ 157 w 169"/>
                      <a:gd name="T23" fmla="*/ 42 h 169"/>
                      <a:gd name="T24" fmla="*/ 168 w 169"/>
                      <a:gd name="T25" fmla="*/ 8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69">
                        <a:moveTo>
                          <a:pt x="168" y="84"/>
                        </a:moveTo>
                        <a:cubicBezTo>
                          <a:pt x="168" y="99"/>
                          <a:pt x="164" y="113"/>
                          <a:pt x="157" y="126"/>
                        </a:cubicBezTo>
                        <a:cubicBezTo>
                          <a:pt x="149" y="140"/>
                          <a:pt x="139" y="149"/>
                          <a:pt x="126" y="156"/>
                        </a:cubicBezTo>
                        <a:cubicBezTo>
                          <a:pt x="113" y="164"/>
                          <a:pt x="99" y="168"/>
                          <a:pt x="84" y="168"/>
                        </a:cubicBezTo>
                        <a:cubicBezTo>
                          <a:pt x="69" y="168"/>
                          <a:pt x="55" y="164"/>
                          <a:pt x="42" y="156"/>
                        </a:cubicBezTo>
                        <a:cubicBezTo>
                          <a:pt x="29" y="149"/>
                          <a:pt x="18" y="140"/>
                          <a:pt x="11" y="126"/>
                        </a:cubicBezTo>
                        <a:cubicBezTo>
                          <a:pt x="3" y="113"/>
                          <a:pt x="0" y="100"/>
                          <a:pt x="0" y="84"/>
                        </a:cubicBezTo>
                        <a:cubicBezTo>
                          <a:pt x="0" y="69"/>
                          <a:pt x="3" y="55"/>
                          <a:pt x="11" y="42"/>
                        </a:cubicBezTo>
                        <a:cubicBezTo>
                          <a:pt x="18" y="29"/>
                          <a:pt x="29" y="19"/>
                          <a:pt x="42" y="11"/>
                        </a:cubicBezTo>
                        <a:cubicBezTo>
                          <a:pt x="55" y="3"/>
                          <a:pt x="69" y="0"/>
                          <a:pt x="84" y="0"/>
                        </a:cubicBezTo>
                        <a:cubicBezTo>
                          <a:pt x="99" y="0"/>
                          <a:pt x="113" y="3"/>
                          <a:pt x="126" y="11"/>
                        </a:cubicBezTo>
                        <a:cubicBezTo>
                          <a:pt x="139" y="19"/>
                          <a:pt x="149" y="29"/>
                          <a:pt x="157" y="42"/>
                        </a:cubicBezTo>
                        <a:cubicBezTo>
                          <a:pt x="164" y="55"/>
                          <a:pt x="168" y="68"/>
                          <a:pt x="168" y="84"/>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8" name="Freeform 3"/>
                  <p:cNvSpPr>
                    <a:spLocks noChangeArrowheads="1"/>
                  </p:cNvSpPr>
                  <p:nvPr/>
                </p:nvSpPr>
                <p:spPr bwMode="auto">
                  <a:xfrm>
                    <a:off x="2854325" y="4516438"/>
                    <a:ext cx="60325" cy="60325"/>
                  </a:xfrm>
                  <a:custGeom>
                    <a:avLst/>
                    <a:gdLst>
                      <a:gd name="T0" fmla="*/ 84 w 169"/>
                      <a:gd name="T1" fmla="*/ 0 h 169"/>
                      <a:gd name="T2" fmla="*/ 0 w 169"/>
                      <a:gd name="T3" fmla="*/ 84 h 169"/>
                      <a:gd name="T4" fmla="*/ 84 w 169"/>
                      <a:gd name="T5" fmla="*/ 168 h 169"/>
                      <a:gd name="T6" fmla="*/ 168 w 169"/>
                      <a:gd name="T7" fmla="*/ 84 h 169"/>
                      <a:gd name="T8" fmla="*/ 84 w 169"/>
                      <a:gd name="T9" fmla="*/ 0 h 169"/>
                      <a:gd name="T10" fmla="*/ 84 w 169"/>
                      <a:gd name="T11" fmla="*/ 134 h 169"/>
                      <a:gd name="T12" fmla="*/ 34 w 169"/>
                      <a:gd name="T13" fmla="*/ 84 h 169"/>
                      <a:gd name="T14" fmla="*/ 84 w 169"/>
                      <a:gd name="T15" fmla="*/ 34 h 169"/>
                      <a:gd name="T16" fmla="*/ 134 w 169"/>
                      <a:gd name="T17" fmla="*/ 84 h 169"/>
                      <a:gd name="T18" fmla="*/ 84 w 169"/>
                      <a:gd name="T19" fmla="*/ 13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9">
                        <a:moveTo>
                          <a:pt x="84" y="0"/>
                        </a:moveTo>
                        <a:cubicBezTo>
                          <a:pt x="37" y="0"/>
                          <a:pt x="0" y="37"/>
                          <a:pt x="0" y="84"/>
                        </a:cubicBezTo>
                        <a:cubicBezTo>
                          <a:pt x="0" y="131"/>
                          <a:pt x="37" y="168"/>
                          <a:pt x="84" y="168"/>
                        </a:cubicBezTo>
                        <a:cubicBezTo>
                          <a:pt x="131" y="168"/>
                          <a:pt x="168" y="131"/>
                          <a:pt x="168" y="84"/>
                        </a:cubicBezTo>
                        <a:cubicBezTo>
                          <a:pt x="168" y="37"/>
                          <a:pt x="128" y="0"/>
                          <a:pt x="84" y="0"/>
                        </a:cubicBezTo>
                        <a:close/>
                        <a:moveTo>
                          <a:pt x="84" y="134"/>
                        </a:moveTo>
                        <a:cubicBezTo>
                          <a:pt x="55" y="134"/>
                          <a:pt x="34" y="110"/>
                          <a:pt x="34" y="84"/>
                        </a:cubicBezTo>
                        <a:cubicBezTo>
                          <a:pt x="34" y="55"/>
                          <a:pt x="58" y="34"/>
                          <a:pt x="84" y="34"/>
                        </a:cubicBezTo>
                        <a:cubicBezTo>
                          <a:pt x="113" y="34"/>
                          <a:pt x="134" y="58"/>
                          <a:pt x="134" y="84"/>
                        </a:cubicBezTo>
                        <a:cubicBezTo>
                          <a:pt x="134" y="110"/>
                          <a:pt x="110" y="134"/>
                          <a:pt x="84" y="134"/>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9" name="Freeform 4"/>
                  <p:cNvSpPr>
                    <a:spLocks noChangeArrowheads="1"/>
                  </p:cNvSpPr>
                  <p:nvPr/>
                </p:nvSpPr>
                <p:spPr bwMode="auto">
                  <a:xfrm>
                    <a:off x="2938463" y="4516438"/>
                    <a:ext cx="60325" cy="60325"/>
                  </a:xfrm>
                  <a:custGeom>
                    <a:avLst/>
                    <a:gdLst>
                      <a:gd name="T0" fmla="*/ 84 w 169"/>
                      <a:gd name="T1" fmla="*/ 0 h 169"/>
                      <a:gd name="T2" fmla="*/ 0 w 169"/>
                      <a:gd name="T3" fmla="*/ 84 h 169"/>
                      <a:gd name="T4" fmla="*/ 84 w 169"/>
                      <a:gd name="T5" fmla="*/ 168 h 169"/>
                      <a:gd name="T6" fmla="*/ 168 w 169"/>
                      <a:gd name="T7" fmla="*/ 84 h 169"/>
                      <a:gd name="T8" fmla="*/ 84 w 169"/>
                      <a:gd name="T9" fmla="*/ 0 h 169"/>
                      <a:gd name="T10" fmla="*/ 84 w 169"/>
                      <a:gd name="T11" fmla="*/ 134 h 169"/>
                      <a:gd name="T12" fmla="*/ 34 w 169"/>
                      <a:gd name="T13" fmla="*/ 84 h 169"/>
                      <a:gd name="T14" fmla="*/ 84 w 169"/>
                      <a:gd name="T15" fmla="*/ 34 h 169"/>
                      <a:gd name="T16" fmla="*/ 134 w 169"/>
                      <a:gd name="T17" fmla="*/ 84 h 169"/>
                      <a:gd name="T18" fmla="*/ 84 w 169"/>
                      <a:gd name="T19" fmla="*/ 13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9">
                        <a:moveTo>
                          <a:pt x="84" y="0"/>
                        </a:moveTo>
                        <a:cubicBezTo>
                          <a:pt x="37" y="0"/>
                          <a:pt x="0" y="37"/>
                          <a:pt x="0" y="84"/>
                        </a:cubicBezTo>
                        <a:cubicBezTo>
                          <a:pt x="0" y="131"/>
                          <a:pt x="37" y="168"/>
                          <a:pt x="84" y="168"/>
                        </a:cubicBezTo>
                        <a:cubicBezTo>
                          <a:pt x="131" y="168"/>
                          <a:pt x="168" y="131"/>
                          <a:pt x="168" y="84"/>
                        </a:cubicBezTo>
                        <a:cubicBezTo>
                          <a:pt x="168" y="37"/>
                          <a:pt x="131" y="0"/>
                          <a:pt x="84" y="0"/>
                        </a:cubicBezTo>
                        <a:close/>
                        <a:moveTo>
                          <a:pt x="84" y="134"/>
                        </a:moveTo>
                        <a:cubicBezTo>
                          <a:pt x="55" y="134"/>
                          <a:pt x="34" y="110"/>
                          <a:pt x="34" y="84"/>
                        </a:cubicBezTo>
                        <a:cubicBezTo>
                          <a:pt x="34" y="55"/>
                          <a:pt x="58" y="34"/>
                          <a:pt x="84" y="34"/>
                        </a:cubicBezTo>
                        <a:cubicBezTo>
                          <a:pt x="110" y="34"/>
                          <a:pt x="134" y="58"/>
                          <a:pt x="134" y="84"/>
                        </a:cubicBezTo>
                        <a:cubicBezTo>
                          <a:pt x="134" y="110"/>
                          <a:pt x="113" y="134"/>
                          <a:pt x="84" y="134"/>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0" name="Freeform 5"/>
                  <p:cNvSpPr>
                    <a:spLocks noChangeArrowheads="1"/>
                  </p:cNvSpPr>
                  <p:nvPr/>
                </p:nvSpPr>
                <p:spPr bwMode="auto">
                  <a:xfrm>
                    <a:off x="3198813" y="4235450"/>
                    <a:ext cx="74612" cy="112713"/>
                  </a:xfrm>
                  <a:custGeom>
                    <a:avLst/>
                    <a:gdLst>
                      <a:gd name="T0" fmla="*/ 158 w 206"/>
                      <a:gd name="T1" fmla="*/ 110 h 314"/>
                      <a:gd name="T2" fmla="*/ 55 w 206"/>
                      <a:gd name="T3" fmla="*/ 8 h 314"/>
                      <a:gd name="T4" fmla="*/ 24 w 206"/>
                      <a:gd name="T5" fmla="*/ 8 h 314"/>
                      <a:gd name="T6" fmla="*/ 8 w 206"/>
                      <a:gd name="T7" fmla="*/ 23 h 314"/>
                      <a:gd name="T8" fmla="*/ 8 w 206"/>
                      <a:gd name="T9" fmla="*/ 55 h 314"/>
                      <a:gd name="T10" fmla="*/ 110 w 206"/>
                      <a:gd name="T11" fmla="*/ 157 h 314"/>
                      <a:gd name="T12" fmla="*/ 8 w 206"/>
                      <a:gd name="T13" fmla="*/ 259 h 314"/>
                      <a:gd name="T14" fmla="*/ 8 w 206"/>
                      <a:gd name="T15" fmla="*/ 290 h 314"/>
                      <a:gd name="T16" fmla="*/ 24 w 206"/>
                      <a:gd name="T17" fmla="*/ 305 h 314"/>
                      <a:gd name="T18" fmla="*/ 55 w 206"/>
                      <a:gd name="T19" fmla="*/ 305 h 314"/>
                      <a:gd name="T20" fmla="*/ 158 w 206"/>
                      <a:gd name="T21" fmla="*/ 204 h 314"/>
                      <a:gd name="T22" fmla="*/ 205 w 206"/>
                      <a:gd name="T23" fmla="*/ 157 h 314"/>
                      <a:gd name="T24" fmla="*/ 158 w 206"/>
                      <a:gd name="T25" fmla="*/ 11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314">
                        <a:moveTo>
                          <a:pt x="158" y="110"/>
                        </a:moveTo>
                        <a:lnTo>
                          <a:pt x="55" y="8"/>
                        </a:lnTo>
                        <a:cubicBezTo>
                          <a:pt x="47" y="0"/>
                          <a:pt x="32" y="0"/>
                          <a:pt x="24" y="8"/>
                        </a:cubicBezTo>
                        <a:lnTo>
                          <a:pt x="8" y="23"/>
                        </a:lnTo>
                        <a:cubicBezTo>
                          <a:pt x="0" y="31"/>
                          <a:pt x="0" y="47"/>
                          <a:pt x="8" y="55"/>
                        </a:cubicBezTo>
                        <a:lnTo>
                          <a:pt x="110" y="157"/>
                        </a:lnTo>
                        <a:lnTo>
                          <a:pt x="8" y="259"/>
                        </a:lnTo>
                        <a:cubicBezTo>
                          <a:pt x="0" y="266"/>
                          <a:pt x="0" y="282"/>
                          <a:pt x="8" y="290"/>
                        </a:cubicBezTo>
                        <a:lnTo>
                          <a:pt x="24" y="305"/>
                        </a:lnTo>
                        <a:cubicBezTo>
                          <a:pt x="32" y="313"/>
                          <a:pt x="47" y="313"/>
                          <a:pt x="55" y="305"/>
                        </a:cubicBezTo>
                        <a:lnTo>
                          <a:pt x="158" y="204"/>
                        </a:lnTo>
                        <a:lnTo>
                          <a:pt x="205" y="157"/>
                        </a:lnTo>
                        <a:lnTo>
                          <a:pt x="158" y="11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1" name="Freeform 6"/>
                  <p:cNvSpPr>
                    <a:spLocks noChangeArrowheads="1"/>
                  </p:cNvSpPr>
                  <p:nvPr/>
                </p:nvSpPr>
                <p:spPr bwMode="auto">
                  <a:xfrm>
                    <a:off x="2498725" y="4235450"/>
                    <a:ext cx="74613" cy="112713"/>
                  </a:xfrm>
                  <a:custGeom>
                    <a:avLst/>
                    <a:gdLst>
                      <a:gd name="T0" fmla="*/ 197 w 206"/>
                      <a:gd name="T1" fmla="*/ 23 h 314"/>
                      <a:gd name="T2" fmla="*/ 181 w 206"/>
                      <a:gd name="T3" fmla="*/ 8 h 314"/>
                      <a:gd name="T4" fmla="*/ 149 w 206"/>
                      <a:gd name="T5" fmla="*/ 8 h 314"/>
                      <a:gd name="T6" fmla="*/ 47 w 206"/>
                      <a:gd name="T7" fmla="*/ 110 h 314"/>
                      <a:gd name="T8" fmla="*/ 0 w 206"/>
                      <a:gd name="T9" fmla="*/ 157 h 314"/>
                      <a:gd name="T10" fmla="*/ 47 w 206"/>
                      <a:gd name="T11" fmla="*/ 204 h 314"/>
                      <a:gd name="T12" fmla="*/ 149 w 206"/>
                      <a:gd name="T13" fmla="*/ 305 h 314"/>
                      <a:gd name="T14" fmla="*/ 181 w 206"/>
                      <a:gd name="T15" fmla="*/ 305 h 314"/>
                      <a:gd name="T16" fmla="*/ 197 w 206"/>
                      <a:gd name="T17" fmla="*/ 290 h 314"/>
                      <a:gd name="T18" fmla="*/ 197 w 206"/>
                      <a:gd name="T19" fmla="*/ 259 h 314"/>
                      <a:gd name="T20" fmla="*/ 94 w 206"/>
                      <a:gd name="T21" fmla="*/ 157 h 314"/>
                      <a:gd name="T22" fmla="*/ 197 w 206"/>
                      <a:gd name="T23" fmla="*/ 55 h 314"/>
                      <a:gd name="T24" fmla="*/ 197 w 206"/>
                      <a:gd name="T25" fmla="*/ 2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314">
                        <a:moveTo>
                          <a:pt x="197" y="23"/>
                        </a:moveTo>
                        <a:lnTo>
                          <a:pt x="181" y="8"/>
                        </a:lnTo>
                        <a:cubicBezTo>
                          <a:pt x="173" y="0"/>
                          <a:pt x="157" y="0"/>
                          <a:pt x="149" y="8"/>
                        </a:cubicBezTo>
                        <a:lnTo>
                          <a:pt x="47" y="110"/>
                        </a:lnTo>
                        <a:lnTo>
                          <a:pt x="0" y="157"/>
                        </a:lnTo>
                        <a:lnTo>
                          <a:pt x="47" y="204"/>
                        </a:lnTo>
                        <a:lnTo>
                          <a:pt x="149" y="305"/>
                        </a:lnTo>
                        <a:cubicBezTo>
                          <a:pt x="157" y="313"/>
                          <a:pt x="173" y="313"/>
                          <a:pt x="181" y="305"/>
                        </a:cubicBezTo>
                        <a:lnTo>
                          <a:pt x="197" y="290"/>
                        </a:lnTo>
                        <a:cubicBezTo>
                          <a:pt x="205" y="282"/>
                          <a:pt x="205" y="266"/>
                          <a:pt x="197" y="259"/>
                        </a:cubicBezTo>
                        <a:lnTo>
                          <a:pt x="94" y="157"/>
                        </a:lnTo>
                        <a:lnTo>
                          <a:pt x="197" y="55"/>
                        </a:lnTo>
                        <a:cubicBezTo>
                          <a:pt x="205" y="47"/>
                          <a:pt x="205" y="31"/>
                          <a:pt x="197" y="23"/>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2" name="Freeform 7"/>
                  <p:cNvSpPr>
                    <a:spLocks noChangeArrowheads="1"/>
                  </p:cNvSpPr>
                  <p:nvPr/>
                </p:nvSpPr>
                <p:spPr bwMode="auto">
                  <a:xfrm>
                    <a:off x="2593975" y="4094163"/>
                    <a:ext cx="581025" cy="398462"/>
                  </a:xfrm>
                  <a:custGeom>
                    <a:avLst/>
                    <a:gdLst>
                      <a:gd name="T0" fmla="*/ 45 w 1614"/>
                      <a:gd name="T1" fmla="*/ 0 h 1109"/>
                      <a:gd name="T2" fmla="*/ 0 w 1614"/>
                      <a:gd name="T3" fmla="*/ 1063 h 1109"/>
                      <a:gd name="T4" fmla="*/ 1568 w 1614"/>
                      <a:gd name="T5" fmla="*/ 1108 h 1109"/>
                      <a:gd name="T6" fmla="*/ 1613 w 1614"/>
                      <a:gd name="T7" fmla="*/ 44 h 1109"/>
                      <a:gd name="T8" fmla="*/ 1020 w 1614"/>
                      <a:gd name="T9" fmla="*/ 241 h 1109"/>
                      <a:gd name="T10" fmla="*/ 1099 w 1614"/>
                      <a:gd name="T11" fmla="*/ 320 h 1109"/>
                      <a:gd name="T12" fmla="*/ 1020 w 1614"/>
                      <a:gd name="T13" fmla="*/ 241 h 1109"/>
                      <a:gd name="T14" fmla="*/ 638 w 1614"/>
                      <a:gd name="T15" fmla="*/ 728 h 1109"/>
                      <a:gd name="T16" fmla="*/ 396 w 1614"/>
                      <a:gd name="T17" fmla="*/ 728 h 1109"/>
                      <a:gd name="T18" fmla="*/ 163 w 1614"/>
                      <a:gd name="T19" fmla="*/ 840 h 1109"/>
                      <a:gd name="T20" fmla="*/ 887 w 1614"/>
                      <a:gd name="T21" fmla="*/ 155 h 1109"/>
                      <a:gd name="T22" fmla="*/ 845 w 1614"/>
                      <a:gd name="T23" fmla="*/ 825 h 1109"/>
                      <a:gd name="T24" fmla="*/ 1099 w 1614"/>
                      <a:gd name="T25" fmla="*/ 516 h 1109"/>
                      <a:gd name="T26" fmla="*/ 1018 w 1614"/>
                      <a:gd name="T27" fmla="*/ 595 h 1109"/>
                      <a:gd name="T28" fmla="*/ 1102 w 1614"/>
                      <a:gd name="T29" fmla="*/ 869 h 1109"/>
                      <a:gd name="T30" fmla="*/ 1020 w 1614"/>
                      <a:gd name="T31" fmla="*/ 791 h 1109"/>
                      <a:gd name="T32" fmla="*/ 1102 w 1614"/>
                      <a:gd name="T33" fmla="*/ 869 h 1109"/>
                      <a:gd name="T34" fmla="*/ 1316 w 1614"/>
                      <a:gd name="T35" fmla="*/ 906 h 1109"/>
                      <a:gd name="T36" fmla="*/ 1235 w 1614"/>
                      <a:gd name="T37" fmla="*/ 791 h 1109"/>
                      <a:gd name="T38" fmla="*/ 1316 w 1614"/>
                      <a:gd name="T39" fmla="*/ 838 h 1109"/>
                      <a:gd name="T40" fmla="*/ 1442 w 1614"/>
                      <a:gd name="T41" fmla="*/ 746 h 1109"/>
                      <a:gd name="T42" fmla="*/ 1251 w 1614"/>
                      <a:gd name="T43" fmla="*/ 493 h 1109"/>
                      <a:gd name="T44" fmla="*/ 1285 w 1614"/>
                      <a:gd name="T45" fmla="*/ 459 h 1109"/>
                      <a:gd name="T46" fmla="*/ 1385 w 1614"/>
                      <a:gd name="T47" fmla="*/ 459 h 1109"/>
                      <a:gd name="T48" fmla="*/ 1419 w 1614"/>
                      <a:gd name="T49" fmla="*/ 493 h 1109"/>
                      <a:gd name="T50" fmla="*/ 1419 w 1614"/>
                      <a:gd name="T51" fmla="*/ 592 h 1109"/>
                      <a:gd name="T52" fmla="*/ 1403 w 1614"/>
                      <a:gd name="T53" fmla="*/ 634 h 1109"/>
                      <a:gd name="T54" fmla="*/ 1337 w 1614"/>
                      <a:gd name="T55" fmla="*/ 577 h 1109"/>
                      <a:gd name="T56" fmla="*/ 1272 w 1614"/>
                      <a:gd name="T57" fmla="*/ 634 h 1109"/>
                      <a:gd name="T58" fmla="*/ 1256 w 1614"/>
                      <a:gd name="T59" fmla="*/ 592 h 1109"/>
                      <a:gd name="T60" fmla="*/ 1251 w 1614"/>
                      <a:gd name="T61" fmla="*/ 493 h 1109"/>
                      <a:gd name="T62" fmla="*/ 1316 w 1614"/>
                      <a:gd name="T63" fmla="*/ 354 h 1109"/>
                      <a:gd name="T64" fmla="*/ 1235 w 1614"/>
                      <a:gd name="T65" fmla="*/ 238 h 1109"/>
                      <a:gd name="T66" fmla="*/ 1316 w 1614"/>
                      <a:gd name="T67" fmla="*/ 286 h 1109"/>
                      <a:gd name="T68" fmla="*/ 1442 w 1614"/>
                      <a:gd name="T69" fmla="*/ 194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14" h="1109">
                        <a:moveTo>
                          <a:pt x="1568" y="0"/>
                        </a:moveTo>
                        <a:lnTo>
                          <a:pt x="45" y="0"/>
                        </a:lnTo>
                        <a:cubicBezTo>
                          <a:pt x="21" y="0"/>
                          <a:pt x="0" y="21"/>
                          <a:pt x="0" y="44"/>
                        </a:cubicBezTo>
                        <a:lnTo>
                          <a:pt x="0" y="1063"/>
                        </a:lnTo>
                        <a:cubicBezTo>
                          <a:pt x="0" y="1087"/>
                          <a:pt x="21" y="1108"/>
                          <a:pt x="45" y="1108"/>
                        </a:cubicBezTo>
                        <a:lnTo>
                          <a:pt x="1568" y="1108"/>
                        </a:lnTo>
                        <a:cubicBezTo>
                          <a:pt x="1592" y="1108"/>
                          <a:pt x="1613" y="1087"/>
                          <a:pt x="1613" y="1063"/>
                        </a:cubicBezTo>
                        <a:lnTo>
                          <a:pt x="1613" y="44"/>
                        </a:lnTo>
                        <a:cubicBezTo>
                          <a:pt x="1613" y="21"/>
                          <a:pt x="1592" y="0"/>
                          <a:pt x="1568" y="0"/>
                        </a:cubicBezTo>
                        <a:close/>
                        <a:moveTo>
                          <a:pt x="1020" y="241"/>
                        </a:moveTo>
                        <a:lnTo>
                          <a:pt x="1099" y="241"/>
                        </a:lnTo>
                        <a:lnTo>
                          <a:pt x="1099" y="320"/>
                        </a:lnTo>
                        <a:lnTo>
                          <a:pt x="1020" y="320"/>
                        </a:lnTo>
                        <a:lnTo>
                          <a:pt x="1020" y="241"/>
                        </a:lnTo>
                        <a:close/>
                        <a:moveTo>
                          <a:pt x="845" y="825"/>
                        </a:moveTo>
                        <a:lnTo>
                          <a:pt x="638" y="728"/>
                        </a:lnTo>
                        <a:cubicBezTo>
                          <a:pt x="638" y="730"/>
                          <a:pt x="603" y="767"/>
                          <a:pt x="517" y="767"/>
                        </a:cubicBezTo>
                        <a:cubicBezTo>
                          <a:pt x="430" y="767"/>
                          <a:pt x="396" y="728"/>
                          <a:pt x="396" y="728"/>
                        </a:cubicBezTo>
                        <a:lnTo>
                          <a:pt x="189" y="825"/>
                        </a:lnTo>
                        <a:cubicBezTo>
                          <a:pt x="179" y="830"/>
                          <a:pt x="171" y="835"/>
                          <a:pt x="163" y="840"/>
                        </a:cubicBezTo>
                        <a:lnTo>
                          <a:pt x="163" y="155"/>
                        </a:lnTo>
                        <a:lnTo>
                          <a:pt x="887" y="155"/>
                        </a:lnTo>
                        <a:lnTo>
                          <a:pt x="887" y="856"/>
                        </a:lnTo>
                        <a:cubicBezTo>
                          <a:pt x="874" y="844"/>
                          <a:pt x="862" y="832"/>
                          <a:pt x="845" y="825"/>
                        </a:cubicBezTo>
                        <a:close/>
                        <a:moveTo>
                          <a:pt x="1018" y="516"/>
                        </a:moveTo>
                        <a:lnTo>
                          <a:pt x="1099" y="516"/>
                        </a:lnTo>
                        <a:lnTo>
                          <a:pt x="1099" y="595"/>
                        </a:lnTo>
                        <a:lnTo>
                          <a:pt x="1018" y="595"/>
                        </a:lnTo>
                        <a:lnTo>
                          <a:pt x="1018" y="516"/>
                        </a:lnTo>
                        <a:close/>
                        <a:moveTo>
                          <a:pt x="1102" y="869"/>
                        </a:moveTo>
                        <a:lnTo>
                          <a:pt x="1020" y="869"/>
                        </a:lnTo>
                        <a:lnTo>
                          <a:pt x="1020" y="791"/>
                        </a:lnTo>
                        <a:lnTo>
                          <a:pt x="1102" y="791"/>
                        </a:lnTo>
                        <a:lnTo>
                          <a:pt x="1102" y="869"/>
                        </a:lnTo>
                        <a:close/>
                        <a:moveTo>
                          <a:pt x="1442" y="780"/>
                        </a:moveTo>
                        <a:lnTo>
                          <a:pt x="1316" y="906"/>
                        </a:lnTo>
                        <a:lnTo>
                          <a:pt x="1235" y="825"/>
                        </a:lnTo>
                        <a:cubicBezTo>
                          <a:pt x="1225" y="814"/>
                          <a:pt x="1225" y="801"/>
                          <a:pt x="1235" y="791"/>
                        </a:cubicBezTo>
                        <a:cubicBezTo>
                          <a:pt x="1246" y="780"/>
                          <a:pt x="1259" y="780"/>
                          <a:pt x="1269" y="791"/>
                        </a:cubicBezTo>
                        <a:lnTo>
                          <a:pt x="1316" y="838"/>
                        </a:lnTo>
                        <a:lnTo>
                          <a:pt x="1408" y="746"/>
                        </a:lnTo>
                        <a:cubicBezTo>
                          <a:pt x="1419" y="736"/>
                          <a:pt x="1432" y="736"/>
                          <a:pt x="1442" y="746"/>
                        </a:cubicBezTo>
                        <a:cubicBezTo>
                          <a:pt x="1453" y="756"/>
                          <a:pt x="1453" y="770"/>
                          <a:pt x="1442" y="780"/>
                        </a:cubicBezTo>
                        <a:close/>
                        <a:moveTo>
                          <a:pt x="1251" y="493"/>
                        </a:moveTo>
                        <a:cubicBezTo>
                          <a:pt x="1240" y="482"/>
                          <a:pt x="1240" y="469"/>
                          <a:pt x="1251" y="459"/>
                        </a:cubicBezTo>
                        <a:cubicBezTo>
                          <a:pt x="1261" y="448"/>
                          <a:pt x="1275" y="448"/>
                          <a:pt x="1285" y="459"/>
                        </a:cubicBezTo>
                        <a:lnTo>
                          <a:pt x="1335" y="508"/>
                        </a:lnTo>
                        <a:lnTo>
                          <a:pt x="1385" y="459"/>
                        </a:lnTo>
                        <a:cubicBezTo>
                          <a:pt x="1395" y="448"/>
                          <a:pt x="1408" y="448"/>
                          <a:pt x="1419" y="459"/>
                        </a:cubicBezTo>
                        <a:cubicBezTo>
                          <a:pt x="1429" y="469"/>
                          <a:pt x="1429" y="482"/>
                          <a:pt x="1419" y="493"/>
                        </a:cubicBezTo>
                        <a:lnTo>
                          <a:pt x="1369" y="543"/>
                        </a:lnTo>
                        <a:lnTo>
                          <a:pt x="1419" y="592"/>
                        </a:lnTo>
                        <a:cubicBezTo>
                          <a:pt x="1429" y="603"/>
                          <a:pt x="1429" y="616"/>
                          <a:pt x="1419" y="626"/>
                        </a:cubicBezTo>
                        <a:cubicBezTo>
                          <a:pt x="1413" y="632"/>
                          <a:pt x="1408" y="634"/>
                          <a:pt x="1403" y="634"/>
                        </a:cubicBezTo>
                        <a:cubicBezTo>
                          <a:pt x="1398" y="634"/>
                          <a:pt x="1390" y="632"/>
                          <a:pt x="1387" y="626"/>
                        </a:cubicBezTo>
                        <a:lnTo>
                          <a:pt x="1337" y="577"/>
                        </a:lnTo>
                        <a:lnTo>
                          <a:pt x="1288" y="626"/>
                        </a:lnTo>
                        <a:cubicBezTo>
                          <a:pt x="1282" y="632"/>
                          <a:pt x="1277" y="634"/>
                          <a:pt x="1272" y="634"/>
                        </a:cubicBezTo>
                        <a:cubicBezTo>
                          <a:pt x="1267" y="634"/>
                          <a:pt x="1259" y="632"/>
                          <a:pt x="1256" y="626"/>
                        </a:cubicBezTo>
                        <a:cubicBezTo>
                          <a:pt x="1246" y="616"/>
                          <a:pt x="1246" y="603"/>
                          <a:pt x="1256" y="592"/>
                        </a:cubicBezTo>
                        <a:lnTo>
                          <a:pt x="1306" y="543"/>
                        </a:lnTo>
                        <a:lnTo>
                          <a:pt x="1251" y="493"/>
                        </a:lnTo>
                        <a:close/>
                        <a:moveTo>
                          <a:pt x="1442" y="228"/>
                        </a:moveTo>
                        <a:lnTo>
                          <a:pt x="1316" y="354"/>
                        </a:lnTo>
                        <a:lnTo>
                          <a:pt x="1235" y="273"/>
                        </a:lnTo>
                        <a:cubicBezTo>
                          <a:pt x="1225" y="262"/>
                          <a:pt x="1225" y="249"/>
                          <a:pt x="1235" y="238"/>
                        </a:cubicBezTo>
                        <a:cubicBezTo>
                          <a:pt x="1246" y="228"/>
                          <a:pt x="1259" y="228"/>
                          <a:pt x="1269" y="238"/>
                        </a:cubicBezTo>
                        <a:lnTo>
                          <a:pt x="1316" y="286"/>
                        </a:lnTo>
                        <a:lnTo>
                          <a:pt x="1408" y="194"/>
                        </a:lnTo>
                        <a:cubicBezTo>
                          <a:pt x="1419" y="183"/>
                          <a:pt x="1432" y="183"/>
                          <a:pt x="1442" y="194"/>
                        </a:cubicBezTo>
                        <a:cubicBezTo>
                          <a:pt x="1453" y="204"/>
                          <a:pt x="1453" y="220"/>
                          <a:pt x="1442" y="228"/>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 name="Freeform 8"/>
                  <p:cNvSpPr>
                    <a:spLocks noChangeArrowheads="1"/>
                  </p:cNvSpPr>
                  <p:nvPr/>
                </p:nvSpPr>
                <p:spPr bwMode="auto">
                  <a:xfrm>
                    <a:off x="2724150" y="4176713"/>
                    <a:ext cx="114300" cy="166687"/>
                  </a:xfrm>
                  <a:custGeom>
                    <a:avLst/>
                    <a:gdLst>
                      <a:gd name="T0" fmla="*/ 2 w 318"/>
                      <a:gd name="T1" fmla="*/ 270 h 464"/>
                      <a:gd name="T2" fmla="*/ 10 w 318"/>
                      <a:gd name="T3" fmla="*/ 317 h 464"/>
                      <a:gd name="T4" fmla="*/ 39 w 318"/>
                      <a:gd name="T5" fmla="*/ 343 h 464"/>
                      <a:gd name="T6" fmla="*/ 39 w 318"/>
                      <a:gd name="T7" fmla="*/ 343 h 464"/>
                      <a:gd name="T8" fmla="*/ 157 w 318"/>
                      <a:gd name="T9" fmla="*/ 463 h 464"/>
                      <a:gd name="T10" fmla="*/ 157 w 318"/>
                      <a:gd name="T11" fmla="*/ 463 h 464"/>
                      <a:gd name="T12" fmla="*/ 157 w 318"/>
                      <a:gd name="T13" fmla="*/ 463 h 464"/>
                      <a:gd name="T14" fmla="*/ 157 w 318"/>
                      <a:gd name="T15" fmla="*/ 463 h 464"/>
                      <a:gd name="T16" fmla="*/ 157 w 318"/>
                      <a:gd name="T17" fmla="*/ 463 h 464"/>
                      <a:gd name="T18" fmla="*/ 157 w 318"/>
                      <a:gd name="T19" fmla="*/ 463 h 464"/>
                      <a:gd name="T20" fmla="*/ 157 w 318"/>
                      <a:gd name="T21" fmla="*/ 463 h 464"/>
                      <a:gd name="T22" fmla="*/ 157 w 318"/>
                      <a:gd name="T23" fmla="*/ 463 h 464"/>
                      <a:gd name="T24" fmla="*/ 157 w 318"/>
                      <a:gd name="T25" fmla="*/ 463 h 464"/>
                      <a:gd name="T26" fmla="*/ 157 w 318"/>
                      <a:gd name="T27" fmla="*/ 463 h 464"/>
                      <a:gd name="T28" fmla="*/ 157 w 318"/>
                      <a:gd name="T29" fmla="*/ 463 h 464"/>
                      <a:gd name="T30" fmla="*/ 275 w 318"/>
                      <a:gd name="T31" fmla="*/ 343 h 464"/>
                      <a:gd name="T32" fmla="*/ 275 w 318"/>
                      <a:gd name="T33" fmla="*/ 343 h 464"/>
                      <a:gd name="T34" fmla="*/ 306 w 318"/>
                      <a:gd name="T35" fmla="*/ 317 h 464"/>
                      <a:gd name="T36" fmla="*/ 314 w 318"/>
                      <a:gd name="T37" fmla="*/ 270 h 464"/>
                      <a:gd name="T38" fmla="*/ 298 w 318"/>
                      <a:gd name="T39" fmla="*/ 238 h 464"/>
                      <a:gd name="T40" fmla="*/ 309 w 318"/>
                      <a:gd name="T41" fmla="*/ 149 h 464"/>
                      <a:gd name="T42" fmla="*/ 191 w 318"/>
                      <a:gd name="T43" fmla="*/ 28 h 464"/>
                      <a:gd name="T44" fmla="*/ 167 w 318"/>
                      <a:gd name="T45" fmla="*/ 0 h 464"/>
                      <a:gd name="T46" fmla="*/ 5 w 318"/>
                      <a:gd name="T47" fmla="*/ 141 h 464"/>
                      <a:gd name="T48" fmla="*/ 5 w 318"/>
                      <a:gd name="T49" fmla="*/ 157 h 464"/>
                      <a:gd name="T50" fmla="*/ 15 w 318"/>
                      <a:gd name="T51" fmla="*/ 238 h 464"/>
                      <a:gd name="T52" fmla="*/ 2 w 318"/>
                      <a:gd name="T53" fmla="*/ 27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8" h="464">
                        <a:moveTo>
                          <a:pt x="2" y="270"/>
                        </a:moveTo>
                        <a:lnTo>
                          <a:pt x="10" y="317"/>
                        </a:lnTo>
                        <a:cubicBezTo>
                          <a:pt x="13" y="333"/>
                          <a:pt x="26" y="343"/>
                          <a:pt x="39" y="343"/>
                        </a:cubicBezTo>
                        <a:lnTo>
                          <a:pt x="39" y="343"/>
                        </a:lnTo>
                        <a:cubicBezTo>
                          <a:pt x="55" y="457"/>
                          <a:pt x="141" y="463"/>
                          <a:pt x="157" y="463"/>
                        </a:cubicBezTo>
                        <a:lnTo>
                          <a:pt x="157" y="463"/>
                        </a:lnTo>
                        <a:lnTo>
                          <a:pt x="157" y="463"/>
                        </a:lnTo>
                        <a:lnTo>
                          <a:pt x="157" y="463"/>
                        </a:lnTo>
                        <a:lnTo>
                          <a:pt x="157" y="463"/>
                        </a:lnTo>
                        <a:lnTo>
                          <a:pt x="157" y="463"/>
                        </a:lnTo>
                        <a:lnTo>
                          <a:pt x="157" y="463"/>
                        </a:lnTo>
                        <a:lnTo>
                          <a:pt x="157" y="463"/>
                        </a:lnTo>
                        <a:lnTo>
                          <a:pt x="157" y="463"/>
                        </a:lnTo>
                        <a:lnTo>
                          <a:pt x="157" y="463"/>
                        </a:lnTo>
                        <a:lnTo>
                          <a:pt x="157" y="463"/>
                        </a:lnTo>
                        <a:cubicBezTo>
                          <a:pt x="170" y="463"/>
                          <a:pt x="259" y="457"/>
                          <a:pt x="275" y="343"/>
                        </a:cubicBezTo>
                        <a:lnTo>
                          <a:pt x="275" y="343"/>
                        </a:lnTo>
                        <a:cubicBezTo>
                          <a:pt x="291" y="343"/>
                          <a:pt x="304" y="333"/>
                          <a:pt x="306" y="317"/>
                        </a:cubicBezTo>
                        <a:lnTo>
                          <a:pt x="314" y="270"/>
                        </a:lnTo>
                        <a:cubicBezTo>
                          <a:pt x="317" y="256"/>
                          <a:pt x="309" y="243"/>
                          <a:pt x="298" y="238"/>
                        </a:cubicBezTo>
                        <a:cubicBezTo>
                          <a:pt x="304" y="217"/>
                          <a:pt x="309" y="180"/>
                          <a:pt x="309" y="149"/>
                        </a:cubicBezTo>
                        <a:cubicBezTo>
                          <a:pt x="309" y="94"/>
                          <a:pt x="259" y="36"/>
                          <a:pt x="191" y="28"/>
                        </a:cubicBezTo>
                        <a:lnTo>
                          <a:pt x="167" y="0"/>
                        </a:lnTo>
                        <a:cubicBezTo>
                          <a:pt x="5" y="7"/>
                          <a:pt x="5" y="141"/>
                          <a:pt x="5" y="141"/>
                        </a:cubicBezTo>
                        <a:lnTo>
                          <a:pt x="5" y="157"/>
                        </a:lnTo>
                        <a:cubicBezTo>
                          <a:pt x="5" y="188"/>
                          <a:pt x="10" y="220"/>
                          <a:pt x="15" y="238"/>
                        </a:cubicBezTo>
                        <a:cubicBezTo>
                          <a:pt x="5" y="243"/>
                          <a:pt x="0" y="256"/>
                          <a:pt x="2" y="27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114" name="Rectangle 113"/>
              <p:cNvSpPr/>
              <p:nvPr/>
            </p:nvSpPr>
            <p:spPr>
              <a:xfrm>
                <a:off x="5786699" y="2001563"/>
                <a:ext cx="805942" cy="33855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ID &amp; Access</a:t>
                </a:r>
              </a:p>
              <a:p>
                <a:pPr algn="ctr"/>
                <a:r>
                  <a:rPr lang="en-US" sz="800" b="1" dirty="0">
                    <a:solidFill>
                      <a:schemeClr val="accent1"/>
                    </a:solidFill>
                    <a:latin typeface="Arial" charset="0"/>
                    <a:ea typeface="Arial" charset="0"/>
                    <a:cs typeface="Arial" charset="0"/>
                  </a:rPr>
                  <a:t>Management </a:t>
                </a:r>
              </a:p>
            </p:txBody>
          </p:sp>
        </p:grpSp>
        <p:grpSp>
          <p:nvGrpSpPr>
            <p:cNvPr id="59" name="Group 58"/>
            <p:cNvGrpSpPr/>
            <p:nvPr/>
          </p:nvGrpSpPr>
          <p:grpSpPr>
            <a:xfrm>
              <a:off x="6083046" y="767908"/>
              <a:ext cx="1126608" cy="1161777"/>
              <a:chOff x="11115459" y="1468849"/>
              <a:chExt cx="595644" cy="781110"/>
            </a:xfrm>
          </p:grpSpPr>
          <p:grpSp>
            <p:nvGrpSpPr>
              <p:cNvPr id="99" name="Group 98"/>
              <p:cNvGrpSpPr/>
              <p:nvPr/>
            </p:nvGrpSpPr>
            <p:grpSpPr>
              <a:xfrm>
                <a:off x="11128158" y="1468849"/>
                <a:ext cx="582945" cy="635162"/>
                <a:chOff x="11128158" y="1758788"/>
                <a:chExt cx="582945" cy="635162"/>
              </a:xfrm>
            </p:grpSpPr>
            <p:sp>
              <p:nvSpPr>
                <p:cNvPr id="101" name="Rectangle 100"/>
                <p:cNvSpPr/>
                <p:nvPr/>
              </p:nvSpPr>
              <p:spPr>
                <a:xfrm>
                  <a:off x="11128158" y="1758788"/>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102" name="Group 101"/>
                <p:cNvGrpSpPr/>
                <p:nvPr/>
              </p:nvGrpSpPr>
              <p:grpSpPr>
                <a:xfrm>
                  <a:off x="11241397" y="1822288"/>
                  <a:ext cx="366075" cy="514343"/>
                  <a:chOff x="2633663" y="5051425"/>
                  <a:chExt cx="442912" cy="622300"/>
                </a:xfrm>
              </p:grpSpPr>
              <p:sp>
                <p:nvSpPr>
                  <p:cNvPr id="103" name="Freeform 56"/>
                  <p:cNvSpPr>
                    <a:spLocks noChangeArrowheads="1"/>
                  </p:cNvSpPr>
                  <p:nvPr/>
                </p:nvSpPr>
                <p:spPr bwMode="auto">
                  <a:xfrm>
                    <a:off x="2633663" y="5300663"/>
                    <a:ext cx="442912" cy="73025"/>
                  </a:xfrm>
                  <a:custGeom>
                    <a:avLst/>
                    <a:gdLst>
                      <a:gd name="T0" fmla="*/ 1201 w 1230"/>
                      <a:gd name="T1" fmla="*/ 199 h 202"/>
                      <a:gd name="T2" fmla="*/ 1229 w 1230"/>
                      <a:gd name="T3" fmla="*/ 173 h 202"/>
                      <a:gd name="T4" fmla="*/ 1229 w 1230"/>
                      <a:gd name="T5" fmla="*/ 28 h 202"/>
                      <a:gd name="T6" fmla="*/ 1201 w 1230"/>
                      <a:gd name="T7" fmla="*/ 2 h 202"/>
                      <a:gd name="T8" fmla="*/ 401 w 1230"/>
                      <a:gd name="T9" fmla="*/ 2 h 202"/>
                      <a:gd name="T10" fmla="*/ 401 w 1230"/>
                      <a:gd name="T11" fmla="*/ 201 h 202"/>
                      <a:gd name="T12" fmla="*/ 1201 w 1230"/>
                      <a:gd name="T13" fmla="*/ 199 h 202"/>
                      <a:gd name="T14" fmla="*/ 333 w 1230"/>
                      <a:gd name="T15" fmla="*/ 199 h 202"/>
                      <a:gd name="T16" fmla="*/ 333 w 1230"/>
                      <a:gd name="T17" fmla="*/ 0 h 202"/>
                      <a:gd name="T18" fmla="*/ 29 w 1230"/>
                      <a:gd name="T19" fmla="*/ 0 h 202"/>
                      <a:gd name="T20" fmla="*/ 0 w 1230"/>
                      <a:gd name="T21" fmla="*/ 26 h 202"/>
                      <a:gd name="T22" fmla="*/ 0 w 1230"/>
                      <a:gd name="T23" fmla="*/ 170 h 202"/>
                      <a:gd name="T24" fmla="*/ 29 w 1230"/>
                      <a:gd name="T25" fmla="*/ 196 h 202"/>
                      <a:gd name="T26" fmla="*/ 333 w 1230"/>
                      <a:gd name="T27" fmla="*/ 19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0" h="202">
                        <a:moveTo>
                          <a:pt x="1201" y="199"/>
                        </a:moveTo>
                        <a:cubicBezTo>
                          <a:pt x="1216" y="199"/>
                          <a:pt x="1229" y="186"/>
                          <a:pt x="1229" y="173"/>
                        </a:cubicBezTo>
                        <a:lnTo>
                          <a:pt x="1229" y="28"/>
                        </a:lnTo>
                        <a:cubicBezTo>
                          <a:pt x="1229" y="13"/>
                          <a:pt x="1216" y="2"/>
                          <a:pt x="1201" y="2"/>
                        </a:cubicBezTo>
                        <a:lnTo>
                          <a:pt x="401" y="2"/>
                        </a:lnTo>
                        <a:lnTo>
                          <a:pt x="401" y="201"/>
                        </a:lnTo>
                        <a:lnTo>
                          <a:pt x="1201" y="199"/>
                        </a:lnTo>
                        <a:close/>
                        <a:moveTo>
                          <a:pt x="333" y="199"/>
                        </a:moveTo>
                        <a:lnTo>
                          <a:pt x="333" y="0"/>
                        </a:lnTo>
                        <a:lnTo>
                          <a:pt x="29" y="0"/>
                        </a:lnTo>
                        <a:cubicBezTo>
                          <a:pt x="13" y="0"/>
                          <a:pt x="0" y="13"/>
                          <a:pt x="0" y="26"/>
                        </a:cubicBezTo>
                        <a:lnTo>
                          <a:pt x="0" y="170"/>
                        </a:lnTo>
                        <a:cubicBezTo>
                          <a:pt x="0" y="186"/>
                          <a:pt x="13" y="196"/>
                          <a:pt x="29" y="196"/>
                        </a:cubicBezTo>
                        <a:lnTo>
                          <a:pt x="333" y="199"/>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57"/>
                  <p:cNvSpPr>
                    <a:spLocks noChangeArrowheads="1"/>
                  </p:cNvSpPr>
                  <p:nvPr/>
                </p:nvSpPr>
                <p:spPr bwMode="auto">
                  <a:xfrm>
                    <a:off x="2867025" y="5529263"/>
                    <a:ext cx="209550" cy="73025"/>
                  </a:xfrm>
                  <a:custGeom>
                    <a:avLst/>
                    <a:gdLst>
                      <a:gd name="T0" fmla="*/ 551 w 580"/>
                      <a:gd name="T1" fmla="*/ 0 h 201"/>
                      <a:gd name="T2" fmla="*/ 0 w 580"/>
                      <a:gd name="T3" fmla="*/ 0 h 201"/>
                      <a:gd name="T4" fmla="*/ 0 w 580"/>
                      <a:gd name="T5" fmla="*/ 200 h 201"/>
                      <a:gd name="T6" fmla="*/ 551 w 580"/>
                      <a:gd name="T7" fmla="*/ 200 h 201"/>
                      <a:gd name="T8" fmla="*/ 579 w 580"/>
                      <a:gd name="T9" fmla="*/ 171 h 201"/>
                      <a:gd name="T10" fmla="*/ 579 w 580"/>
                      <a:gd name="T11" fmla="*/ 29 h 201"/>
                      <a:gd name="T12" fmla="*/ 551 w 58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580" h="201">
                        <a:moveTo>
                          <a:pt x="551" y="0"/>
                        </a:moveTo>
                        <a:lnTo>
                          <a:pt x="0" y="0"/>
                        </a:lnTo>
                        <a:lnTo>
                          <a:pt x="0" y="200"/>
                        </a:lnTo>
                        <a:lnTo>
                          <a:pt x="551" y="200"/>
                        </a:lnTo>
                        <a:cubicBezTo>
                          <a:pt x="566" y="200"/>
                          <a:pt x="579" y="186"/>
                          <a:pt x="579" y="171"/>
                        </a:cubicBezTo>
                        <a:lnTo>
                          <a:pt x="579" y="29"/>
                        </a:lnTo>
                        <a:cubicBezTo>
                          <a:pt x="579" y="13"/>
                          <a:pt x="566" y="0"/>
                          <a:pt x="551" y="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58"/>
                  <p:cNvSpPr>
                    <a:spLocks noChangeArrowheads="1"/>
                  </p:cNvSpPr>
                  <p:nvPr/>
                </p:nvSpPr>
                <p:spPr bwMode="auto">
                  <a:xfrm>
                    <a:off x="2633663" y="5529263"/>
                    <a:ext cx="209550" cy="73025"/>
                  </a:xfrm>
                  <a:custGeom>
                    <a:avLst/>
                    <a:gdLst>
                      <a:gd name="T0" fmla="*/ 29 w 580"/>
                      <a:gd name="T1" fmla="*/ 0 h 201"/>
                      <a:gd name="T2" fmla="*/ 0 w 580"/>
                      <a:gd name="T3" fmla="*/ 27 h 201"/>
                      <a:gd name="T4" fmla="*/ 0 w 580"/>
                      <a:gd name="T5" fmla="*/ 171 h 201"/>
                      <a:gd name="T6" fmla="*/ 29 w 580"/>
                      <a:gd name="T7" fmla="*/ 200 h 201"/>
                      <a:gd name="T8" fmla="*/ 579 w 580"/>
                      <a:gd name="T9" fmla="*/ 200 h 201"/>
                      <a:gd name="T10" fmla="*/ 579 w 580"/>
                      <a:gd name="T11" fmla="*/ 0 h 201"/>
                      <a:gd name="T12" fmla="*/ 29 w 58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580" h="201">
                        <a:moveTo>
                          <a:pt x="29" y="0"/>
                        </a:moveTo>
                        <a:cubicBezTo>
                          <a:pt x="13" y="0"/>
                          <a:pt x="0" y="13"/>
                          <a:pt x="0" y="27"/>
                        </a:cubicBezTo>
                        <a:lnTo>
                          <a:pt x="0" y="171"/>
                        </a:lnTo>
                        <a:cubicBezTo>
                          <a:pt x="0" y="186"/>
                          <a:pt x="13" y="200"/>
                          <a:pt x="29" y="200"/>
                        </a:cubicBezTo>
                        <a:lnTo>
                          <a:pt x="579" y="200"/>
                        </a:lnTo>
                        <a:lnTo>
                          <a:pt x="579" y="0"/>
                        </a:lnTo>
                        <a:lnTo>
                          <a:pt x="29"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59"/>
                  <p:cNvSpPr>
                    <a:spLocks noChangeArrowheads="1"/>
                  </p:cNvSpPr>
                  <p:nvPr/>
                </p:nvSpPr>
                <p:spPr bwMode="auto">
                  <a:xfrm>
                    <a:off x="2867025" y="5192713"/>
                    <a:ext cx="146050" cy="71437"/>
                  </a:xfrm>
                  <a:custGeom>
                    <a:avLst/>
                    <a:gdLst>
                      <a:gd name="T0" fmla="*/ 380 w 407"/>
                      <a:gd name="T1" fmla="*/ 199 h 200"/>
                      <a:gd name="T2" fmla="*/ 406 w 407"/>
                      <a:gd name="T3" fmla="*/ 173 h 200"/>
                      <a:gd name="T4" fmla="*/ 406 w 407"/>
                      <a:gd name="T5" fmla="*/ 29 h 200"/>
                      <a:gd name="T6" fmla="*/ 380 w 407"/>
                      <a:gd name="T7" fmla="*/ 0 h 200"/>
                      <a:gd name="T8" fmla="*/ 0 w 407"/>
                      <a:gd name="T9" fmla="*/ 0 h 200"/>
                      <a:gd name="T10" fmla="*/ 0 w 407"/>
                      <a:gd name="T11" fmla="*/ 199 h 200"/>
                      <a:gd name="T12" fmla="*/ 380 w 407"/>
                      <a:gd name="T13" fmla="*/ 199 h 200"/>
                    </a:gdLst>
                    <a:ahLst/>
                    <a:cxnLst>
                      <a:cxn ang="0">
                        <a:pos x="T0" y="T1"/>
                      </a:cxn>
                      <a:cxn ang="0">
                        <a:pos x="T2" y="T3"/>
                      </a:cxn>
                      <a:cxn ang="0">
                        <a:pos x="T4" y="T5"/>
                      </a:cxn>
                      <a:cxn ang="0">
                        <a:pos x="T6" y="T7"/>
                      </a:cxn>
                      <a:cxn ang="0">
                        <a:pos x="T8" y="T9"/>
                      </a:cxn>
                      <a:cxn ang="0">
                        <a:pos x="T10" y="T11"/>
                      </a:cxn>
                      <a:cxn ang="0">
                        <a:pos x="T12" y="T13"/>
                      </a:cxn>
                    </a:cxnLst>
                    <a:rect l="0" t="0" r="r" b="b"/>
                    <a:pathLst>
                      <a:path w="407" h="200">
                        <a:moveTo>
                          <a:pt x="380" y="199"/>
                        </a:moveTo>
                        <a:cubicBezTo>
                          <a:pt x="396" y="199"/>
                          <a:pt x="406" y="186"/>
                          <a:pt x="406" y="173"/>
                        </a:cubicBezTo>
                        <a:lnTo>
                          <a:pt x="406" y="29"/>
                        </a:lnTo>
                        <a:cubicBezTo>
                          <a:pt x="406" y="13"/>
                          <a:pt x="393" y="0"/>
                          <a:pt x="380" y="0"/>
                        </a:cubicBezTo>
                        <a:lnTo>
                          <a:pt x="0" y="0"/>
                        </a:lnTo>
                        <a:lnTo>
                          <a:pt x="0" y="199"/>
                        </a:lnTo>
                        <a:lnTo>
                          <a:pt x="380" y="199"/>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60"/>
                  <p:cNvSpPr>
                    <a:spLocks noChangeArrowheads="1"/>
                  </p:cNvSpPr>
                  <p:nvPr/>
                </p:nvSpPr>
                <p:spPr bwMode="auto">
                  <a:xfrm>
                    <a:off x="2693988" y="5192713"/>
                    <a:ext cx="147637" cy="71437"/>
                  </a:xfrm>
                  <a:custGeom>
                    <a:avLst/>
                    <a:gdLst>
                      <a:gd name="T0" fmla="*/ 29 w 410"/>
                      <a:gd name="T1" fmla="*/ 199 h 200"/>
                      <a:gd name="T2" fmla="*/ 409 w 410"/>
                      <a:gd name="T3" fmla="*/ 199 h 200"/>
                      <a:gd name="T4" fmla="*/ 409 w 410"/>
                      <a:gd name="T5" fmla="*/ 0 h 200"/>
                      <a:gd name="T6" fmla="*/ 29 w 410"/>
                      <a:gd name="T7" fmla="*/ 0 h 200"/>
                      <a:gd name="T8" fmla="*/ 0 w 410"/>
                      <a:gd name="T9" fmla="*/ 29 h 200"/>
                      <a:gd name="T10" fmla="*/ 0 w 410"/>
                      <a:gd name="T11" fmla="*/ 173 h 200"/>
                      <a:gd name="T12" fmla="*/ 29 w 410"/>
                      <a:gd name="T13" fmla="*/ 199 h 200"/>
                    </a:gdLst>
                    <a:ahLst/>
                    <a:cxnLst>
                      <a:cxn ang="0">
                        <a:pos x="T0" y="T1"/>
                      </a:cxn>
                      <a:cxn ang="0">
                        <a:pos x="T2" y="T3"/>
                      </a:cxn>
                      <a:cxn ang="0">
                        <a:pos x="T4" y="T5"/>
                      </a:cxn>
                      <a:cxn ang="0">
                        <a:pos x="T6" y="T7"/>
                      </a:cxn>
                      <a:cxn ang="0">
                        <a:pos x="T8" y="T9"/>
                      </a:cxn>
                      <a:cxn ang="0">
                        <a:pos x="T10" y="T11"/>
                      </a:cxn>
                      <a:cxn ang="0">
                        <a:pos x="T12" y="T13"/>
                      </a:cxn>
                    </a:cxnLst>
                    <a:rect l="0" t="0" r="r" b="b"/>
                    <a:pathLst>
                      <a:path w="410" h="200">
                        <a:moveTo>
                          <a:pt x="29" y="199"/>
                        </a:moveTo>
                        <a:lnTo>
                          <a:pt x="409" y="199"/>
                        </a:lnTo>
                        <a:lnTo>
                          <a:pt x="409" y="0"/>
                        </a:lnTo>
                        <a:lnTo>
                          <a:pt x="29" y="0"/>
                        </a:lnTo>
                        <a:cubicBezTo>
                          <a:pt x="13" y="0"/>
                          <a:pt x="0" y="13"/>
                          <a:pt x="0" y="29"/>
                        </a:cubicBezTo>
                        <a:lnTo>
                          <a:pt x="0" y="173"/>
                        </a:lnTo>
                        <a:cubicBezTo>
                          <a:pt x="3" y="186"/>
                          <a:pt x="16" y="199"/>
                          <a:pt x="29" y="199"/>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61"/>
                  <p:cNvSpPr>
                    <a:spLocks noChangeArrowheads="1"/>
                  </p:cNvSpPr>
                  <p:nvPr/>
                </p:nvSpPr>
                <p:spPr bwMode="auto">
                  <a:xfrm>
                    <a:off x="2841625" y="5600700"/>
                    <a:ext cx="25400" cy="3175"/>
                  </a:xfrm>
                  <a:custGeom>
                    <a:avLst/>
                    <a:gdLst>
                      <a:gd name="T0" fmla="*/ 34 w 69"/>
                      <a:gd name="T1" fmla="*/ 7 h 8"/>
                      <a:gd name="T2" fmla="*/ 0 w 69"/>
                      <a:gd name="T3" fmla="*/ 7 h 8"/>
                      <a:gd name="T4" fmla="*/ 0 w 69"/>
                      <a:gd name="T5" fmla="*/ 0 h 8"/>
                      <a:gd name="T6" fmla="*/ 68 w 69"/>
                      <a:gd name="T7" fmla="*/ 0 h 8"/>
                      <a:gd name="T8" fmla="*/ 68 w 69"/>
                      <a:gd name="T9" fmla="*/ 7 h 8"/>
                      <a:gd name="T10" fmla="*/ 34 w 69"/>
                      <a:gd name="T11" fmla="*/ 7 h 8"/>
                    </a:gdLst>
                    <a:ahLst/>
                    <a:cxnLst>
                      <a:cxn ang="0">
                        <a:pos x="T0" y="T1"/>
                      </a:cxn>
                      <a:cxn ang="0">
                        <a:pos x="T2" y="T3"/>
                      </a:cxn>
                      <a:cxn ang="0">
                        <a:pos x="T4" y="T5"/>
                      </a:cxn>
                      <a:cxn ang="0">
                        <a:pos x="T6" y="T7"/>
                      </a:cxn>
                      <a:cxn ang="0">
                        <a:pos x="T8" y="T9"/>
                      </a:cxn>
                      <a:cxn ang="0">
                        <a:pos x="T10" y="T11"/>
                      </a:cxn>
                    </a:cxnLst>
                    <a:rect l="0" t="0" r="r" b="b"/>
                    <a:pathLst>
                      <a:path w="69" h="8">
                        <a:moveTo>
                          <a:pt x="34" y="7"/>
                        </a:moveTo>
                        <a:lnTo>
                          <a:pt x="0" y="7"/>
                        </a:lnTo>
                        <a:lnTo>
                          <a:pt x="0" y="0"/>
                        </a:lnTo>
                        <a:lnTo>
                          <a:pt x="68" y="0"/>
                        </a:lnTo>
                        <a:lnTo>
                          <a:pt x="68" y="7"/>
                        </a:lnTo>
                        <a:lnTo>
                          <a:pt x="34" y="7"/>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62"/>
                  <p:cNvSpPr>
                    <a:spLocks noChangeArrowheads="1"/>
                  </p:cNvSpPr>
                  <p:nvPr/>
                </p:nvSpPr>
                <p:spPr bwMode="auto">
                  <a:xfrm>
                    <a:off x="2693988" y="5414963"/>
                    <a:ext cx="212725" cy="71437"/>
                  </a:xfrm>
                  <a:custGeom>
                    <a:avLst/>
                    <a:gdLst>
                      <a:gd name="T0" fmla="*/ 29 w 589"/>
                      <a:gd name="T1" fmla="*/ 0 h 200"/>
                      <a:gd name="T2" fmla="*/ 0 w 589"/>
                      <a:gd name="T3" fmla="*/ 29 h 200"/>
                      <a:gd name="T4" fmla="*/ 0 w 589"/>
                      <a:gd name="T5" fmla="*/ 173 h 200"/>
                      <a:gd name="T6" fmla="*/ 29 w 589"/>
                      <a:gd name="T7" fmla="*/ 199 h 200"/>
                      <a:gd name="T8" fmla="*/ 588 w 589"/>
                      <a:gd name="T9" fmla="*/ 199 h 200"/>
                      <a:gd name="T10" fmla="*/ 588 w 589"/>
                      <a:gd name="T11" fmla="*/ 0 h 200"/>
                      <a:gd name="T12" fmla="*/ 29 w 589"/>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589" h="200">
                        <a:moveTo>
                          <a:pt x="29" y="0"/>
                        </a:moveTo>
                        <a:cubicBezTo>
                          <a:pt x="13" y="0"/>
                          <a:pt x="0" y="13"/>
                          <a:pt x="0" y="29"/>
                        </a:cubicBezTo>
                        <a:lnTo>
                          <a:pt x="0" y="173"/>
                        </a:lnTo>
                        <a:cubicBezTo>
                          <a:pt x="0" y="188"/>
                          <a:pt x="13" y="199"/>
                          <a:pt x="29" y="199"/>
                        </a:cubicBezTo>
                        <a:lnTo>
                          <a:pt x="588" y="199"/>
                        </a:lnTo>
                        <a:lnTo>
                          <a:pt x="588" y="0"/>
                        </a:lnTo>
                        <a:lnTo>
                          <a:pt x="29"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63"/>
                  <p:cNvSpPr>
                    <a:spLocks noChangeArrowheads="1"/>
                  </p:cNvSpPr>
                  <p:nvPr/>
                </p:nvSpPr>
                <p:spPr bwMode="auto">
                  <a:xfrm>
                    <a:off x="2930525" y="5414963"/>
                    <a:ext cx="82550" cy="71437"/>
                  </a:xfrm>
                  <a:custGeom>
                    <a:avLst/>
                    <a:gdLst>
                      <a:gd name="T0" fmla="*/ 0 w 229"/>
                      <a:gd name="T1" fmla="*/ 0 h 200"/>
                      <a:gd name="T2" fmla="*/ 0 w 229"/>
                      <a:gd name="T3" fmla="*/ 199 h 200"/>
                      <a:gd name="T4" fmla="*/ 202 w 229"/>
                      <a:gd name="T5" fmla="*/ 199 h 200"/>
                      <a:gd name="T6" fmla="*/ 228 w 229"/>
                      <a:gd name="T7" fmla="*/ 173 h 200"/>
                      <a:gd name="T8" fmla="*/ 228 w 229"/>
                      <a:gd name="T9" fmla="*/ 29 h 200"/>
                      <a:gd name="T10" fmla="*/ 202 w 229"/>
                      <a:gd name="T11" fmla="*/ 0 h 200"/>
                      <a:gd name="T12" fmla="*/ 0 w 229"/>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229" h="200">
                        <a:moveTo>
                          <a:pt x="0" y="0"/>
                        </a:moveTo>
                        <a:lnTo>
                          <a:pt x="0" y="199"/>
                        </a:lnTo>
                        <a:lnTo>
                          <a:pt x="202" y="199"/>
                        </a:lnTo>
                        <a:cubicBezTo>
                          <a:pt x="218" y="199"/>
                          <a:pt x="228" y="186"/>
                          <a:pt x="228" y="173"/>
                        </a:cubicBezTo>
                        <a:lnTo>
                          <a:pt x="228" y="29"/>
                        </a:lnTo>
                        <a:cubicBezTo>
                          <a:pt x="228" y="13"/>
                          <a:pt x="215" y="0"/>
                          <a:pt x="202" y="0"/>
                        </a:cubicBezTo>
                        <a:lnTo>
                          <a:pt x="0"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64"/>
                  <p:cNvSpPr>
                    <a:spLocks noChangeArrowheads="1"/>
                  </p:cNvSpPr>
                  <p:nvPr/>
                </p:nvSpPr>
                <p:spPr bwMode="auto">
                  <a:xfrm>
                    <a:off x="2841625" y="5600700"/>
                    <a:ext cx="25400" cy="73025"/>
                  </a:xfrm>
                  <a:custGeom>
                    <a:avLst/>
                    <a:gdLst>
                      <a:gd name="T0" fmla="*/ 34 w 69"/>
                      <a:gd name="T1" fmla="*/ 201 h 202"/>
                      <a:gd name="T2" fmla="*/ 0 w 69"/>
                      <a:gd name="T3" fmla="*/ 201 h 202"/>
                      <a:gd name="T4" fmla="*/ 0 w 69"/>
                      <a:gd name="T5" fmla="*/ 0 h 202"/>
                      <a:gd name="T6" fmla="*/ 68 w 69"/>
                      <a:gd name="T7" fmla="*/ 0 h 202"/>
                      <a:gd name="T8" fmla="*/ 68 w 69"/>
                      <a:gd name="T9" fmla="*/ 201 h 202"/>
                      <a:gd name="T10" fmla="*/ 34 w 69"/>
                      <a:gd name="T11" fmla="*/ 201 h 202"/>
                    </a:gdLst>
                    <a:ahLst/>
                    <a:cxnLst>
                      <a:cxn ang="0">
                        <a:pos x="T0" y="T1"/>
                      </a:cxn>
                      <a:cxn ang="0">
                        <a:pos x="T2" y="T3"/>
                      </a:cxn>
                      <a:cxn ang="0">
                        <a:pos x="T4" y="T5"/>
                      </a:cxn>
                      <a:cxn ang="0">
                        <a:pos x="T6" y="T7"/>
                      </a:cxn>
                      <a:cxn ang="0">
                        <a:pos x="T8" y="T9"/>
                      </a:cxn>
                      <a:cxn ang="0">
                        <a:pos x="T10" y="T11"/>
                      </a:cxn>
                    </a:cxnLst>
                    <a:rect l="0" t="0" r="r" b="b"/>
                    <a:pathLst>
                      <a:path w="69" h="202">
                        <a:moveTo>
                          <a:pt x="34" y="201"/>
                        </a:moveTo>
                        <a:lnTo>
                          <a:pt x="0" y="201"/>
                        </a:lnTo>
                        <a:lnTo>
                          <a:pt x="0" y="0"/>
                        </a:lnTo>
                        <a:lnTo>
                          <a:pt x="68" y="0"/>
                        </a:lnTo>
                        <a:lnTo>
                          <a:pt x="68" y="201"/>
                        </a:lnTo>
                        <a:lnTo>
                          <a:pt x="34" y="201"/>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65"/>
                  <p:cNvSpPr>
                    <a:spLocks noChangeArrowheads="1"/>
                  </p:cNvSpPr>
                  <p:nvPr/>
                </p:nvSpPr>
                <p:spPr bwMode="auto">
                  <a:xfrm>
                    <a:off x="2805113" y="5051425"/>
                    <a:ext cx="100012" cy="141288"/>
                  </a:xfrm>
                  <a:custGeom>
                    <a:avLst/>
                    <a:gdLst>
                      <a:gd name="T0" fmla="*/ 275 w 276"/>
                      <a:gd name="T1" fmla="*/ 236 h 394"/>
                      <a:gd name="T2" fmla="*/ 139 w 276"/>
                      <a:gd name="T3" fmla="*/ 0 h 394"/>
                      <a:gd name="T4" fmla="*/ 0 w 276"/>
                      <a:gd name="T5" fmla="*/ 236 h 394"/>
                      <a:gd name="T6" fmla="*/ 102 w 276"/>
                      <a:gd name="T7" fmla="*/ 236 h 394"/>
                      <a:gd name="T8" fmla="*/ 102 w 276"/>
                      <a:gd name="T9" fmla="*/ 393 h 394"/>
                      <a:gd name="T10" fmla="*/ 173 w 276"/>
                      <a:gd name="T11" fmla="*/ 393 h 394"/>
                      <a:gd name="T12" fmla="*/ 173 w 276"/>
                      <a:gd name="T13" fmla="*/ 236 h 394"/>
                      <a:gd name="T14" fmla="*/ 275 w 276"/>
                      <a:gd name="T15" fmla="*/ 236 h 3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394">
                        <a:moveTo>
                          <a:pt x="275" y="236"/>
                        </a:moveTo>
                        <a:lnTo>
                          <a:pt x="139" y="0"/>
                        </a:lnTo>
                        <a:lnTo>
                          <a:pt x="0" y="236"/>
                        </a:lnTo>
                        <a:lnTo>
                          <a:pt x="102" y="236"/>
                        </a:lnTo>
                        <a:lnTo>
                          <a:pt x="102" y="393"/>
                        </a:lnTo>
                        <a:lnTo>
                          <a:pt x="173" y="393"/>
                        </a:lnTo>
                        <a:lnTo>
                          <a:pt x="173" y="236"/>
                        </a:lnTo>
                        <a:lnTo>
                          <a:pt x="275" y="236"/>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100" name="Rectangle 99"/>
              <p:cNvSpPr/>
              <p:nvPr/>
            </p:nvSpPr>
            <p:spPr>
              <a:xfrm>
                <a:off x="11115459" y="2034515"/>
                <a:ext cx="595644" cy="215444"/>
              </a:xfrm>
              <a:prstGeom prst="rect">
                <a:avLst/>
              </a:prstGeom>
            </p:spPr>
            <p:txBody>
              <a:bodyPr wrap="square">
                <a:spAutoFit/>
              </a:bodyPr>
              <a:lstStyle/>
              <a:p>
                <a:pPr algn="ctr"/>
                <a:r>
                  <a:rPr lang="en-US" sz="800" b="1">
                    <a:solidFill>
                      <a:schemeClr val="accent1"/>
                    </a:solidFill>
                    <a:latin typeface="Arial" charset="0"/>
                    <a:ea typeface="Arial" charset="0"/>
                    <a:cs typeface="Arial" charset="0"/>
                  </a:rPr>
                  <a:t>Firewall</a:t>
                </a:r>
                <a:endParaRPr lang="en-US" sz="800" b="1" dirty="0">
                  <a:solidFill>
                    <a:schemeClr val="accent1"/>
                  </a:solidFill>
                  <a:latin typeface="Arial" charset="0"/>
                  <a:ea typeface="Arial" charset="0"/>
                  <a:cs typeface="Arial" charset="0"/>
                </a:endParaRPr>
              </a:p>
            </p:txBody>
          </p:sp>
        </p:grpSp>
        <p:grpSp>
          <p:nvGrpSpPr>
            <p:cNvPr id="60" name="Group 59"/>
            <p:cNvGrpSpPr/>
            <p:nvPr/>
          </p:nvGrpSpPr>
          <p:grpSpPr>
            <a:xfrm>
              <a:off x="1242969" y="3831504"/>
              <a:ext cx="805942" cy="925330"/>
              <a:chOff x="1526467" y="2625219"/>
              <a:chExt cx="805942" cy="925330"/>
            </a:xfrm>
          </p:grpSpPr>
          <p:grpSp>
            <p:nvGrpSpPr>
              <p:cNvPr id="92" name="Group 91"/>
              <p:cNvGrpSpPr/>
              <p:nvPr/>
            </p:nvGrpSpPr>
            <p:grpSpPr>
              <a:xfrm>
                <a:off x="1604613" y="2625219"/>
                <a:ext cx="667030" cy="635162"/>
                <a:chOff x="1604613" y="2882206"/>
                <a:chExt cx="667030" cy="635162"/>
              </a:xfrm>
            </p:grpSpPr>
            <p:sp>
              <p:nvSpPr>
                <p:cNvPr id="94" name="Rectangle 93"/>
                <p:cNvSpPr/>
                <p:nvPr/>
              </p:nvSpPr>
              <p:spPr>
                <a:xfrm>
                  <a:off x="1604613" y="2882206"/>
                  <a:ext cx="667030"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95" name="Group 94"/>
                <p:cNvGrpSpPr/>
                <p:nvPr/>
              </p:nvGrpSpPr>
              <p:grpSpPr>
                <a:xfrm>
                  <a:off x="1656521" y="2969368"/>
                  <a:ext cx="566827" cy="444801"/>
                  <a:chOff x="4667250" y="5094288"/>
                  <a:chExt cx="685800" cy="538162"/>
                </a:xfrm>
              </p:grpSpPr>
              <p:sp>
                <p:nvSpPr>
                  <p:cNvPr id="96" name="Freeform 53"/>
                  <p:cNvSpPr>
                    <a:spLocks noChangeArrowheads="1"/>
                  </p:cNvSpPr>
                  <p:nvPr/>
                </p:nvSpPr>
                <p:spPr bwMode="auto">
                  <a:xfrm>
                    <a:off x="4997450" y="5094288"/>
                    <a:ext cx="355600" cy="201612"/>
                  </a:xfrm>
                  <a:custGeom>
                    <a:avLst/>
                    <a:gdLst>
                      <a:gd name="T0" fmla="*/ 809 w 988"/>
                      <a:gd name="T1" fmla="*/ 199 h 559"/>
                      <a:gd name="T2" fmla="*/ 793 w 988"/>
                      <a:gd name="T3" fmla="*/ 199 h 559"/>
                      <a:gd name="T4" fmla="*/ 623 w 988"/>
                      <a:gd name="T5" fmla="*/ 76 h 559"/>
                      <a:gd name="T6" fmla="*/ 565 w 988"/>
                      <a:gd name="T7" fmla="*/ 86 h 559"/>
                      <a:gd name="T8" fmla="*/ 400 w 988"/>
                      <a:gd name="T9" fmla="*/ 0 h 559"/>
                      <a:gd name="T10" fmla="*/ 206 w 988"/>
                      <a:gd name="T11" fmla="*/ 154 h 559"/>
                      <a:gd name="T12" fmla="*/ 201 w 988"/>
                      <a:gd name="T13" fmla="*/ 154 h 559"/>
                      <a:gd name="T14" fmla="*/ 0 w 988"/>
                      <a:gd name="T15" fmla="*/ 356 h 559"/>
                      <a:gd name="T16" fmla="*/ 201 w 988"/>
                      <a:gd name="T17" fmla="*/ 558 h 559"/>
                      <a:gd name="T18" fmla="*/ 809 w 988"/>
                      <a:gd name="T19" fmla="*/ 558 h 559"/>
                      <a:gd name="T20" fmla="*/ 987 w 988"/>
                      <a:gd name="T21" fmla="*/ 380 h 559"/>
                      <a:gd name="T22" fmla="*/ 809 w 988"/>
                      <a:gd name="T23" fmla="*/ 19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8" h="559">
                        <a:moveTo>
                          <a:pt x="809" y="199"/>
                        </a:moveTo>
                        <a:cubicBezTo>
                          <a:pt x="803" y="199"/>
                          <a:pt x="798" y="199"/>
                          <a:pt x="793" y="199"/>
                        </a:cubicBezTo>
                        <a:cubicBezTo>
                          <a:pt x="769" y="128"/>
                          <a:pt x="704" y="76"/>
                          <a:pt x="623" y="76"/>
                        </a:cubicBezTo>
                        <a:cubicBezTo>
                          <a:pt x="602" y="76"/>
                          <a:pt x="583" y="78"/>
                          <a:pt x="565" y="86"/>
                        </a:cubicBezTo>
                        <a:cubicBezTo>
                          <a:pt x="528" y="34"/>
                          <a:pt x="468" y="0"/>
                          <a:pt x="400" y="0"/>
                        </a:cubicBezTo>
                        <a:cubicBezTo>
                          <a:pt x="305" y="0"/>
                          <a:pt x="227" y="65"/>
                          <a:pt x="206" y="154"/>
                        </a:cubicBezTo>
                        <a:cubicBezTo>
                          <a:pt x="203" y="154"/>
                          <a:pt x="203" y="154"/>
                          <a:pt x="201" y="154"/>
                        </a:cubicBezTo>
                        <a:cubicBezTo>
                          <a:pt x="90" y="154"/>
                          <a:pt x="0" y="244"/>
                          <a:pt x="0" y="356"/>
                        </a:cubicBezTo>
                        <a:cubicBezTo>
                          <a:pt x="0" y="469"/>
                          <a:pt x="88" y="558"/>
                          <a:pt x="201" y="558"/>
                        </a:cubicBezTo>
                        <a:lnTo>
                          <a:pt x="809" y="558"/>
                        </a:lnTo>
                        <a:cubicBezTo>
                          <a:pt x="906" y="558"/>
                          <a:pt x="987" y="480"/>
                          <a:pt x="987" y="380"/>
                        </a:cubicBezTo>
                        <a:cubicBezTo>
                          <a:pt x="987" y="278"/>
                          <a:pt x="906" y="199"/>
                          <a:pt x="809" y="199"/>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4"/>
                  <p:cNvSpPr>
                    <a:spLocks noChangeArrowheads="1"/>
                  </p:cNvSpPr>
                  <p:nvPr/>
                </p:nvSpPr>
                <p:spPr bwMode="auto">
                  <a:xfrm>
                    <a:off x="4918075" y="5287963"/>
                    <a:ext cx="127000" cy="112712"/>
                  </a:xfrm>
                  <a:custGeom>
                    <a:avLst/>
                    <a:gdLst>
                      <a:gd name="T0" fmla="*/ 48 w 354"/>
                      <a:gd name="T1" fmla="*/ 314 h 315"/>
                      <a:gd name="T2" fmla="*/ 0 w 354"/>
                      <a:gd name="T3" fmla="*/ 259 h 315"/>
                      <a:gd name="T4" fmla="*/ 45 w 354"/>
                      <a:gd name="T5" fmla="*/ 223 h 315"/>
                      <a:gd name="T6" fmla="*/ 92 w 354"/>
                      <a:gd name="T7" fmla="*/ 278 h 315"/>
                      <a:gd name="T8" fmla="*/ 48 w 354"/>
                      <a:gd name="T9" fmla="*/ 314 h 315"/>
                      <a:gd name="T10" fmla="*/ 134 w 354"/>
                      <a:gd name="T11" fmla="*/ 241 h 315"/>
                      <a:gd name="T12" fmla="*/ 87 w 354"/>
                      <a:gd name="T13" fmla="*/ 186 h 315"/>
                      <a:gd name="T14" fmla="*/ 132 w 354"/>
                      <a:gd name="T15" fmla="*/ 149 h 315"/>
                      <a:gd name="T16" fmla="*/ 179 w 354"/>
                      <a:gd name="T17" fmla="*/ 204 h 315"/>
                      <a:gd name="T18" fmla="*/ 134 w 354"/>
                      <a:gd name="T19" fmla="*/ 241 h 315"/>
                      <a:gd name="T20" fmla="*/ 223 w 354"/>
                      <a:gd name="T21" fmla="*/ 165 h 315"/>
                      <a:gd name="T22" fmla="*/ 176 w 354"/>
                      <a:gd name="T23" fmla="*/ 110 h 315"/>
                      <a:gd name="T24" fmla="*/ 221 w 354"/>
                      <a:gd name="T25" fmla="*/ 73 h 315"/>
                      <a:gd name="T26" fmla="*/ 267 w 354"/>
                      <a:gd name="T27" fmla="*/ 128 h 315"/>
                      <a:gd name="T28" fmla="*/ 223 w 354"/>
                      <a:gd name="T29" fmla="*/ 165 h 315"/>
                      <a:gd name="T30" fmla="*/ 309 w 354"/>
                      <a:gd name="T31" fmla="*/ 92 h 315"/>
                      <a:gd name="T32" fmla="*/ 262 w 354"/>
                      <a:gd name="T33" fmla="*/ 37 h 315"/>
                      <a:gd name="T34" fmla="*/ 306 w 354"/>
                      <a:gd name="T35" fmla="*/ 0 h 315"/>
                      <a:gd name="T36" fmla="*/ 353 w 354"/>
                      <a:gd name="T37" fmla="*/ 55 h 315"/>
                      <a:gd name="T38" fmla="*/ 309 w 354"/>
                      <a:gd name="T39" fmla="*/ 9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315">
                        <a:moveTo>
                          <a:pt x="48" y="314"/>
                        </a:moveTo>
                        <a:lnTo>
                          <a:pt x="0" y="259"/>
                        </a:lnTo>
                        <a:lnTo>
                          <a:pt x="45" y="223"/>
                        </a:lnTo>
                        <a:lnTo>
                          <a:pt x="92" y="278"/>
                        </a:lnTo>
                        <a:lnTo>
                          <a:pt x="48" y="314"/>
                        </a:lnTo>
                        <a:close/>
                        <a:moveTo>
                          <a:pt x="134" y="241"/>
                        </a:moveTo>
                        <a:lnTo>
                          <a:pt x="87" y="186"/>
                        </a:lnTo>
                        <a:lnTo>
                          <a:pt x="132" y="149"/>
                        </a:lnTo>
                        <a:lnTo>
                          <a:pt x="179" y="204"/>
                        </a:lnTo>
                        <a:lnTo>
                          <a:pt x="134" y="241"/>
                        </a:lnTo>
                        <a:close/>
                        <a:moveTo>
                          <a:pt x="223" y="165"/>
                        </a:moveTo>
                        <a:lnTo>
                          <a:pt x="176" y="110"/>
                        </a:lnTo>
                        <a:lnTo>
                          <a:pt x="221" y="73"/>
                        </a:lnTo>
                        <a:lnTo>
                          <a:pt x="267" y="128"/>
                        </a:lnTo>
                        <a:lnTo>
                          <a:pt x="223" y="165"/>
                        </a:lnTo>
                        <a:close/>
                        <a:moveTo>
                          <a:pt x="309" y="92"/>
                        </a:moveTo>
                        <a:lnTo>
                          <a:pt x="262" y="37"/>
                        </a:lnTo>
                        <a:lnTo>
                          <a:pt x="306" y="0"/>
                        </a:lnTo>
                        <a:lnTo>
                          <a:pt x="353" y="55"/>
                        </a:lnTo>
                        <a:lnTo>
                          <a:pt x="309" y="92"/>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55"/>
                  <p:cNvSpPr>
                    <a:spLocks noChangeArrowheads="1"/>
                  </p:cNvSpPr>
                  <p:nvPr/>
                </p:nvSpPr>
                <p:spPr bwMode="auto">
                  <a:xfrm>
                    <a:off x="4667250" y="5346700"/>
                    <a:ext cx="285750" cy="285750"/>
                  </a:xfrm>
                  <a:custGeom>
                    <a:avLst/>
                    <a:gdLst>
                      <a:gd name="T0" fmla="*/ 396 w 793"/>
                      <a:gd name="T1" fmla="*/ 0 h 793"/>
                      <a:gd name="T2" fmla="*/ 0 w 793"/>
                      <a:gd name="T3" fmla="*/ 396 h 793"/>
                      <a:gd name="T4" fmla="*/ 396 w 793"/>
                      <a:gd name="T5" fmla="*/ 792 h 793"/>
                      <a:gd name="T6" fmla="*/ 792 w 793"/>
                      <a:gd name="T7" fmla="*/ 396 h 793"/>
                      <a:gd name="T8" fmla="*/ 396 w 793"/>
                      <a:gd name="T9" fmla="*/ 0 h 793"/>
                      <a:gd name="T10" fmla="*/ 103 w 793"/>
                      <a:gd name="T11" fmla="*/ 375 h 793"/>
                      <a:gd name="T12" fmla="*/ 202 w 793"/>
                      <a:gd name="T13" fmla="*/ 375 h 793"/>
                      <a:gd name="T14" fmla="*/ 202 w 793"/>
                      <a:gd name="T15" fmla="*/ 312 h 793"/>
                      <a:gd name="T16" fmla="*/ 344 w 793"/>
                      <a:gd name="T17" fmla="*/ 394 h 793"/>
                      <a:gd name="T18" fmla="*/ 202 w 793"/>
                      <a:gd name="T19" fmla="*/ 475 h 793"/>
                      <a:gd name="T20" fmla="*/ 202 w 793"/>
                      <a:gd name="T21" fmla="*/ 412 h 793"/>
                      <a:gd name="T22" fmla="*/ 103 w 793"/>
                      <a:gd name="T23" fmla="*/ 412 h 793"/>
                      <a:gd name="T24" fmla="*/ 103 w 793"/>
                      <a:gd name="T25" fmla="*/ 375 h 793"/>
                      <a:gd name="T26" fmla="*/ 399 w 793"/>
                      <a:gd name="T27" fmla="*/ 687 h 793"/>
                      <a:gd name="T28" fmla="*/ 318 w 793"/>
                      <a:gd name="T29" fmla="*/ 546 h 793"/>
                      <a:gd name="T30" fmla="*/ 381 w 793"/>
                      <a:gd name="T31" fmla="*/ 546 h 793"/>
                      <a:gd name="T32" fmla="*/ 381 w 793"/>
                      <a:gd name="T33" fmla="*/ 247 h 793"/>
                      <a:gd name="T34" fmla="*/ 318 w 793"/>
                      <a:gd name="T35" fmla="*/ 247 h 793"/>
                      <a:gd name="T36" fmla="*/ 399 w 793"/>
                      <a:gd name="T37" fmla="*/ 105 h 793"/>
                      <a:gd name="T38" fmla="*/ 480 w 793"/>
                      <a:gd name="T39" fmla="*/ 247 h 793"/>
                      <a:gd name="T40" fmla="*/ 417 w 793"/>
                      <a:gd name="T41" fmla="*/ 247 h 793"/>
                      <a:gd name="T42" fmla="*/ 417 w 793"/>
                      <a:gd name="T43" fmla="*/ 543 h 793"/>
                      <a:gd name="T44" fmla="*/ 480 w 793"/>
                      <a:gd name="T45" fmla="*/ 543 h 793"/>
                      <a:gd name="T46" fmla="*/ 399 w 793"/>
                      <a:gd name="T47" fmla="*/ 687 h 793"/>
                      <a:gd name="T48" fmla="*/ 596 w 793"/>
                      <a:gd name="T49" fmla="*/ 480 h 793"/>
                      <a:gd name="T50" fmla="*/ 454 w 793"/>
                      <a:gd name="T51" fmla="*/ 399 h 793"/>
                      <a:gd name="T52" fmla="*/ 596 w 793"/>
                      <a:gd name="T53" fmla="*/ 318 h 793"/>
                      <a:gd name="T54" fmla="*/ 596 w 793"/>
                      <a:gd name="T55" fmla="*/ 380 h 793"/>
                      <a:gd name="T56" fmla="*/ 695 w 793"/>
                      <a:gd name="T57" fmla="*/ 380 h 793"/>
                      <a:gd name="T58" fmla="*/ 695 w 793"/>
                      <a:gd name="T59" fmla="*/ 422 h 793"/>
                      <a:gd name="T60" fmla="*/ 596 w 793"/>
                      <a:gd name="T61" fmla="*/ 422 h 793"/>
                      <a:gd name="T62" fmla="*/ 596 w 793"/>
                      <a:gd name="T63" fmla="*/ 480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3" h="793">
                        <a:moveTo>
                          <a:pt x="396" y="0"/>
                        </a:moveTo>
                        <a:cubicBezTo>
                          <a:pt x="178" y="0"/>
                          <a:pt x="0" y="179"/>
                          <a:pt x="0" y="396"/>
                        </a:cubicBezTo>
                        <a:cubicBezTo>
                          <a:pt x="0" y="614"/>
                          <a:pt x="178" y="792"/>
                          <a:pt x="396" y="792"/>
                        </a:cubicBezTo>
                        <a:cubicBezTo>
                          <a:pt x="613" y="792"/>
                          <a:pt x="792" y="614"/>
                          <a:pt x="792" y="396"/>
                        </a:cubicBezTo>
                        <a:cubicBezTo>
                          <a:pt x="792" y="176"/>
                          <a:pt x="613" y="0"/>
                          <a:pt x="396" y="0"/>
                        </a:cubicBezTo>
                        <a:close/>
                        <a:moveTo>
                          <a:pt x="103" y="375"/>
                        </a:moveTo>
                        <a:lnTo>
                          <a:pt x="202" y="375"/>
                        </a:lnTo>
                        <a:lnTo>
                          <a:pt x="202" y="312"/>
                        </a:lnTo>
                        <a:lnTo>
                          <a:pt x="344" y="394"/>
                        </a:lnTo>
                        <a:lnTo>
                          <a:pt x="202" y="475"/>
                        </a:lnTo>
                        <a:lnTo>
                          <a:pt x="202" y="412"/>
                        </a:lnTo>
                        <a:lnTo>
                          <a:pt x="103" y="412"/>
                        </a:lnTo>
                        <a:lnTo>
                          <a:pt x="103" y="375"/>
                        </a:lnTo>
                        <a:close/>
                        <a:moveTo>
                          <a:pt x="399" y="687"/>
                        </a:moveTo>
                        <a:lnTo>
                          <a:pt x="318" y="546"/>
                        </a:lnTo>
                        <a:lnTo>
                          <a:pt x="381" y="546"/>
                        </a:lnTo>
                        <a:lnTo>
                          <a:pt x="381" y="247"/>
                        </a:lnTo>
                        <a:lnTo>
                          <a:pt x="318" y="247"/>
                        </a:lnTo>
                        <a:lnTo>
                          <a:pt x="399" y="105"/>
                        </a:lnTo>
                        <a:lnTo>
                          <a:pt x="480" y="247"/>
                        </a:lnTo>
                        <a:lnTo>
                          <a:pt x="417" y="247"/>
                        </a:lnTo>
                        <a:lnTo>
                          <a:pt x="417" y="543"/>
                        </a:lnTo>
                        <a:lnTo>
                          <a:pt x="480" y="543"/>
                        </a:lnTo>
                        <a:lnTo>
                          <a:pt x="399" y="687"/>
                        </a:lnTo>
                        <a:close/>
                        <a:moveTo>
                          <a:pt x="596" y="480"/>
                        </a:moveTo>
                        <a:lnTo>
                          <a:pt x="454" y="399"/>
                        </a:lnTo>
                        <a:lnTo>
                          <a:pt x="596" y="318"/>
                        </a:lnTo>
                        <a:lnTo>
                          <a:pt x="596" y="380"/>
                        </a:lnTo>
                        <a:lnTo>
                          <a:pt x="695" y="380"/>
                        </a:lnTo>
                        <a:lnTo>
                          <a:pt x="695" y="422"/>
                        </a:lnTo>
                        <a:lnTo>
                          <a:pt x="596" y="422"/>
                        </a:lnTo>
                        <a:lnTo>
                          <a:pt x="596" y="480"/>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93" name="Rectangle 92"/>
              <p:cNvSpPr/>
              <p:nvPr/>
            </p:nvSpPr>
            <p:spPr>
              <a:xfrm>
                <a:off x="1526467" y="3211995"/>
                <a:ext cx="805942" cy="33855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Internet Gateway</a:t>
                </a:r>
              </a:p>
            </p:txBody>
          </p:sp>
        </p:grpSp>
        <p:grpSp>
          <p:nvGrpSpPr>
            <p:cNvPr id="61" name="Group 60"/>
            <p:cNvGrpSpPr/>
            <p:nvPr/>
          </p:nvGrpSpPr>
          <p:grpSpPr>
            <a:xfrm>
              <a:off x="4244854" y="861676"/>
              <a:ext cx="1335462" cy="982979"/>
              <a:chOff x="6898798" y="2637919"/>
              <a:chExt cx="905480" cy="674276"/>
            </a:xfrm>
          </p:grpSpPr>
          <p:grpSp>
            <p:nvGrpSpPr>
              <p:cNvPr id="82" name="Group 81"/>
              <p:cNvGrpSpPr/>
              <p:nvPr/>
            </p:nvGrpSpPr>
            <p:grpSpPr>
              <a:xfrm>
                <a:off x="7061115" y="2637919"/>
                <a:ext cx="591364" cy="543828"/>
                <a:chOff x="7061115" y="2894906"/>
                <a:chExt cx="591364" cy="543828"/>
              </a:xfrm>
            </p:grpSpPr>
            <p:sp>
              <p:nvSpPr>
                <p:cNvPr id="84" name="Rectangle 83"/>
                <p:cNvSpPr/>
                <p:nvPr/>
              </p:nvSpPr>
              <p:spPr>
                <a:xfrm>
                  <a:off x="7061115" y="2894906"/>
                  <a:ext cx="591364" cy="543828"/>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85" name="Group 84"/>
                <p:cNvGrpSpPr/>
                <p:nvPr/>
              </p:nvGrpSpPr>
              <p:grpSpPr>
                <a:xfrm>
                  <a:off x="7148163" y="3017029"/>
                  <a:ext cx="408063" cy="297847"/>
                  <a:chOff x="8126925" y="1926270"/>
                  <a:chExt cx="493712" cy="360363"/>
                </a:xfrm>
              </p:grpSpPr>
              <p:sp>
                <p:nvSpPr>
                  <p:cNvPr id="86" name="Freeform 56"/>
                  <p:cNvSpPr>
                    <a:spLocks noChangeArrowheads="1"/>
                  </p:cNvSpPr>
                  <p:nvPr/>
                </p:nvSpPr>
                <p:spPr bwMode="auto">
                  <a:xfrm>
                    <a:off x="8428550" y="1926270"/>
                    <a:ext cx="120650" cy="184150"/>
                  </a:xfrm>
                  <a:custGeom>
                    <a:avLst/>
                    <a:gdLst>
                      <a:gd name="T0" fmla="*/ 317 w 336"/>
                      <a:gd name="T1" fmla="*/ 260 h 510"/>
                      <a:gd name="T2" fmla="*/ 327 w 336"/>
                      <a:gd name="T3" fmla="*/ 163 h 510"/>
                      <a:gd name="T4" fmla="*/ 199 w 336"/>
                      <a:gd name="T5" fmla="*/ 31 h 510"/>
                      <a:gd name="T6" fmla="*/ 175 w 336"/>
                      <a:gd name="T7" fmla="*/ 0 h 510"/>
                      <a:gd name="T8" fmla="*/ 0 w 336"/>
                      <a:gd name="T9" fmla="*/ 152 h 510"/>
                      <a:gd name="T10" fmla="*/ 0 w 336"/>
                      <a:gd name="T11" fmla="*/ 170 h 510"/>
                      <a:gd name="T12" fmla="*/ 2 w 336"/>
                      <a:gd name="T13" fmla="*/ 194 h 510"/>
                      <a:gd name="T14" fmla="*/ 70 w 336"/>
                      <a:gd name="T15" fmla="*/ 333 h 510"/>
                      <a:gd name="T16" fmla="*/ 62 w 336"/>
                      <a:gd name="T17" fmla="*/ 412 h 510"/>
                      <a:gd name="T18" fmla="*/ 76 w 336"/>
                      <a:gd name="T19" fmla="*/ 469 h 510"/>
                      <a:gd name="T20" fmla="*/ 162 w 336"/>
                      <a:gd name="T21" fmla="*/ 509 h 510"/>
                      <a:gd name="T22" fmla="*/ 162 w 336"/>
                      <a:gd name="T23" fmla="*/ 509 h 510"/>
                      <a:gd name="T24" fmla="*/ 162 w 336"/>
                      <a:gd name="T25" fmla="*/ 509 h 510"/>
                      <a:gd name="T26" fmla="*/ 162 w 336"/>
                      <a:gd name="T27" fmla="*/ 509 h 510"/>
                      <a:gd name="T28" fmla="*/ 162 w 336"/>
                      <a:gd name="T29" fmla="*/ 509 h 510"/>
                      <a:gd name="T30" fmla="*/ 162 w 336"/>
                      <a:gd name="T31" fmla="*/ 509 h 510"/>
                      <a:gd name="T32" fmla="*/ 162 w 336"/>
                      <a:gd name="T33" fmla="*/ 509 h 510"/>
                      <a:gd name="T34" fmla="*/ 162 w 336"/>
                      <a:gd name="T35" fmla="*/ 509 h 510"/>
                      <a:gd name="T36" fmla="*/ 162 w 336"/>
                      <a:gd name="T37" fmla="*/ 509 h 510"/>
                      <a:gd name="T38" fmla="*/ 162 w 336"/>
                      <a:gd name="T39" fmla="*/ 509 h 510"/>
                      <a:gd name="T40" fmla="*/ 291 w 336"/>
                      <a:gd name="T41" fmla="*/ 377 h 510"/>
                      <a:gd name="T42" fmla="*/ 291 w 336"/>
                      <a:gd name="T43" fmla="*/ 377 h 510"/>
                      <a:gd name="T44" fmla="*/ 325 w 336"/>
                      <a:gd name="T45" fmla="*/ 349 h 510"/>
                      <a:gd name="T46" fmla="*/ 333 w 336"/>
                      <a:gd name="T47" fmla="*/ 296 h 510"/>
                      <a:gd name="T48" fmla="*/ 317 w 336"/>
                      <a:gd name="T49" fmla="*/ 26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510">
                        <a:moveTo>
                          <a:pt x="317" y="260"/>
                        </a:moveTo>
                        <a:cubicBezTo>
                          <a:pt x="322" y="239"/>
                          <a:pt x="327" y="199"/>
                          <a:pt x="327" y="163"/>
                        </a:cubicBezTo>
                        <a:cubicBezTo>
                          <a:pt x="327" y="102"/>
                          <a:pt x="272" y="39"/>
                          <a:pt x="199" y="31"/>
                        </a:cubicBezTo>
                        <a:lnTo>
                          <a:pt x="175" y="0"/>
                        </a:lnTo>
                        <a:cubicBezTo>
                          <a:pt x="0" y="8"/>
                          <a:pt x="0" y="152"/>
                          <a:pt x="0" y="152"/>
                        </a:cubicBezTo>
                        <a:lnTo>
                          <a:pt x="0" y="170"/>
                        </a:lnTo>
                        <a:cubicBezTo>
                          <a:pt x="0" y="178"/>
                          <a:pt x="0" y="186"/>
                          <a:pt x="2" y="194"/>
                        </a:cubicBezTo>
                        <a:cubicBezTo>
                          <a:pt x="44" y="228"/>
                          <a:pt x="70" y="280"/>
                          <a:pt x="70" y="333"/>
                        </a:cubicBezTo>
                        <a:cubicBezTo>
                          <a:pt x="70" y="357"/>
                          <a:pt x="68" y="383"/>
                          <a:pt x="62" y="412"/>
                        </a:cubicBezTo>
                        <a:cubicBezTo>
                          <a:pt x="73" y="430"/>
                          <a:pt x="78" y="448"/>
                          <a:pt x="76" y="469"/>
                        </a:cubicBezTo>
                        <a:cubicBezTo>
                          <a:pt x="110" y="506"/>
                          <a:pt x="154" y="509"/>
                          <a:pt x="162" y="509"/>
                        </a:cubicBezTo>
                        <a:lnTo>
                          <a:pt x="162" y="509"/>
                        </a:lnTo>
                        <a:lnTo>
                          <a:pt x="162" y="509"/>
                        </a:lnTo>
                        <a:lnTo>
                          <a:pt x="162" y="509"/>
                        </a:lnTo>
                        <a:lnTo>
                          <a:pt x="162" y="509"/>
                        </a:lnTo>
                        <a:lnTo>
                          <a:pt x="162" y="509"/>
                        </a:lnTo>
                        <a:lnTo>
                          <a:pt x="162" y="509"/>
                        </a:lnTo>
                        <a:lnTo>
                          <a:pt x="162" y="509"/>
                        </a:lnTo>
                        <a:lnTo>
                          <a:pt x="162" y="509"/>
                        </a:lnTo>
                        <a:lnTo>
                          <a:pt x="162" y="509"/>
                        </a:lnTo>
                        <a:cubicBezTo>
                          <a:pt x="178" y="509"/>
                          <a:pt x="272" y="503"/>
                          <a:pt x="291" y="377"/>
                        </a:cubicBezTo>
                        <a:lnTo>
                          <a:pt x="291" y="377"/>
                        </a:lnTo>
                        <a:cubicBezTo>
                          <a:pt x="306" y="377"/>
                          <a:pt x="322" y="364"/>
                          <a:pt x="325" y="349"/>
                        </a:cubicBezTo>
                        <a:lnTo>
                          <a:pt x="333" y="296"/>
                        </a:lnTo>
                        <a:cubicBezTo>
                          <a:pt x="335" y="278"/>
                          <a:pt x="327" y="265"/>
                          <a:pt x="317" y="26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57"/>
                  <p:cNvSpPr>
                    <a:spLocks noChangeArrowheads="1"/>
                  </p:cNvSpPr>
                  <p:nvPr/>
                </p:nvSpPr>
                <p:spPr bwMode="auto">
                  <a:xfrm>
                    <a:off x="8430137" y="2108833"/>
                    <a:ext cx="190500" cy="177800"/>
                  </a:xfrm>
                  <a:custGeom>
                    <a:avLst/>
                    <a:gdLst>
                      <a:gd name="T0" fmla="*/ 451 w 528"/>
                      <a:gd name="T1" fmla="*/ 47 h 494"/>
                      <a:gd name="T2" fmla="*/ 451 w 528"/>
                      <a:gd name="T3" fmla="*/ 47 h 494"/>
                      <a:gd name="T4" fmla="*/ 364 w 528"/>
                      <a:gd name="T5" fmla="*/ 21 h 494"/>
                      <a:gd name="T6" fmla="*/ 317 w 528"/>
                      <a:gd name="T7" fmla="*/ 8 h 494"/>
                      <a:gd name="T8" fmla="*/ 283 w 528"/>
                      <a:gd name="T9" fmla="*/ 0 h 494"/>
                      <a:gd name="T10" fmla="*/ 283 w 528"/>
                      <a:gd name="T11" fmla="*/ 0 h 494"/>
                      <a:gd name="T12" fmla="*/ 157 w 528"/>
                      <a:gd name="T13" fmla="*/ 50 h 494"/>
                      <a:gd name="T14" fmla="*/ 157 w 528"/>
                      <a:gd name="T15" fmla="*/ 50 h 494"/>
                      <a:gd name="T16" fmla="*/ 57 w 528"/>
                      <a:gd name="T17" fmla="*/ 24 h 494"/>
                      <a:gd name="T18" fmla="*/ 18 w 528"/>
                      <a:gd name="T19" fmla="*/ 79 h 494"/>
                      <a:gd name="T20" fmla="*/ 0 w 528"/>
                      <a:gd name="T21" fmla="*/ 126 h 494"/>
                      <a:gd name="T22" fmla="*/ 13 w 528"/>
                      <a:gd name="T23" fmla="*/ 128 h 494"/>
                      <a:gd name="T24" fmla="*/ 63 w 528"/>
                      <a:gd name="T25" fmla="*/ 142 h 494"/>
                      <a:gd name="T26" fmla="*/ 136 w 528"/>
                      <a:gd name="T27" fmla="*/ 165 h 494"/>
                      <a:gd name="T28" fmla="*/ 157 w 528"/>
                      <a:gd name="T29" fmla="*/ 173 h 494"/>
                      <a:gd name="T30" fmla="*/ 267 w 528"/>
                      <a:gd name="T31" fmla="*/ 354 h 494"/>
                      <a:gd name="T32" fmla="*/ 267 w 528"/>
                      <a:gd name="T33" fmla="*/ 493 h 494"/>
                      <a:gd name="T34" fmla="*/ 527 w 528"/>
                      <a:gd name="T35" fmla="*/ 493 h 494"/>
                      <a:gd name="T36" fmla="*/ 527 w 528"/>
                      <a:gd name="T37" fmla="*/ 178 h 494"/>
                      <a:gd name="T38" fmla="*/ 451 w 528"/>
                      <a:gd name="T39" fmla="*/ 4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8" h="494">
                        <a:moveTo>
                          <a:pt x="451" y="47"/>
                        </a:moveTo>
                        <a:lnTo>
                          <a:pt x="451" y="47"/>
                        </a:lnTo>
                        <a:cubicBezTo>
                          <a:pt x="427" y="39"/>
                          <a:pt x="396" y="29"/>
                          <a:pt x="364" y="21"/>
                        </a:cubicBezTo>
                        <a:cubicBezTo>
                          <a:pt x="346" y="16"/>
                          <a:pt x="330" y="10"/>
                          <a:pt x="317" y="8"/>
                        </a:cubicBezTo>
                        <a:cubicBezTo>
                          <a:pt x="296" y="3"/>
                          <a:pt x="283" y="0"/>
                          <a:pt x="283" y="0"/>
                        </a:cubicBezTo>
                        <a:lnTo>
                          <a:pt x="283" y="0"/>
                        </a:lnTo>
                        <a:cubicBezTo>
                          <a:pt x="259" y="34"/>
                          <a:pt x="210" y="50"/>
                          <a:pt x="157" y="50"/>
                        </a:cubicBezTo>
                        <a:lnTo>
                          <a:pt x="157" y="50"/>
                        </a:lnTo>
                        <a:cubicBezTo>
                          <a:pt x="120" y="50"/>
                          <a:pt x="84" y="39"/>
                          <a:pt x="57" y="24"/>
                        </a:cubicBezTo>
                        <a:cubicBezTo>
                          <a:pt x="52" y="47"/>
                          <a:pt x="39" y="65"/>
                          <a:pt x="18" y="79"/>
                        </a:cubicBezTo>
                        <a:cubicBezTo>
                          <a:pt x="13" y="94"/>
                          <a:pt x="8" y="110"/>
                          <a:pt x="0" y="126"/>
                        </a:cubicBezTo>
                        <a:lnTo>
                          <a:pt x="13" y="128"/>
                        </a:lnTo>
                        <a:cubicBezTo>
                          <a:pt x="26" y="131"/>
                          <a:pt x="44" y="136"/>
                          <a:pt x="63" y="142"/>
                        </a:cubicBezTo>
                        <a:cubicBezTo>
                          <a:pt x="92" y="149"/>
                          <a:pt x="118" y="157"/>
                          <a:pt x="136" y="165"/>
                        </a:cubicBezTo>
                        <a:lnTo>
                          <a:pt x="157" y="173"/>
                        </a:lnTo>
                        <a:cubicBezTo>
                          <a:pt x="225" y="210"/>
                          <a:pt x="267" y="278"/>
                          <a:pt x="267" y="354"/>
                        </a:cubicBezTo>
                        <a:lnTo>
                          <a:pt x="267" y="493"/>
                        </a:lnTo>
                        <a:lnTo>
                          <a:pt x="527" y="493"/>
                        </a:lnTo>
                        <a:lnTo>
                          <a:pt x="527" y="178"/>
                        </a:lnTo>
                        <a:cubicBezTo>
                          <a:pt x="527" y="121"/>
                          <a:pt x="495" y="71"/>
                          <a:pt x="451" y="47"/>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58"/>
                  <p:cNvSpPr>
                    <a:spLocks noChangeArrowheads="1"/>
                  </p:cNvSpPr>
                  <p:nvPr/>
                </p:nvSpPr>
                <p:spPr bwMode="auto">
                  <a:xfrm>
                    <a:off x="8126925" y="2108833"/>
                    <a:ext cx="188912" cy="177800"/>
                  </a:xfrm>
                  <a:custGeom>
                    <a:avLst/>
                    <a:gdLst>
                      <a:gd name="T0" fmla="*/ 367 w 525"/>
                      <a:gd name="T1" fmla="*/ 173 h 494"/>
                      <a:gd name="T2" fmla="*/ 388 w 525"/>
                      <a:gd name="T3" fmla="*/ 162 h 494"/>
                      <a:gd name="T4" fmla="*/ 393 w 525"/>
                      <a:gd name="T5" fmla="*/ 162 h 494"/>
                      <a:gd name="T6" fmla="*/ 464 w 525"/>
                      <a:gd name="T7" fmla="*/ 142 h 494"/>
                      <a:gd name="T8" fmla="*/ 514 w 525"/>
                      <a:gd name="T9" fmla="*/ 128 h 494"/>
                      <a:gd name="T10" fmla="*/ 524 w 525"/>
                      <a:gd name="T11" fmla="*/ 126 h 494"/>
                      <a:gd name="T12" fmla="*/ 506 w 525"/>
                      <a:gd name="T13" fmla="*/ 79 h 494"/>
                      <a:gd name="T14" fmla="*/ 469 w 525"/>
                      <a:gd name="T15" fmla="*/ 24 h 494"/>
                      <a:gd name="T16" fmla="*/ 369 w 525"/>
                      <a:gd name="T17" fmla="*/ 50 h 494"/>
                      <a:gd name="T18" fmla="*/ 243 w 525"/>
                      <a:gd name="T19" fmla="*/ 0 h 494"/>
                      <a:gd name="T20" fmla="*/ 209 w 525"/>
                      <a:gd name="T21" fmla="*/ 8 h 494"/>
                      <a:gd name="T22" fmla="*/ 162 w 525"/>
                      <a:gd name="T23" fmla="*/ 21 h 494"/>
                      <a:gd name="T24" fmla="*/ 78 w 525"/>
                      <a:gd name="T25" fmla="*/ 47 h 494"/>
                      <a:gd name="T26" fmla="*/ 0 w 525"/>
                      <a:gd name="T27" fmla="*/ 178 h 494"/>
                      <a:gd name="T28" fmla="*/ 0 w 525"/>
                      <a:gd name="T29" fmla="*/ 493 h 494"/>
                      <a:gd name="T30" fmla="*/ 259 w 525"/>
                      <a:gd name="T31" fmla="*/ 493 h 494"/>
                      <a:gd name="T32" fmla="*/ 259 w 525"/>
                      <a:gd name="T33" fmla="*/ 354 h 494"/>
                      <a:gd name="T34" fmla="*/ 367 w 525"/>
                      <a:gd name="T35" fmla="*/ 173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5" h="494">
                        <a:moveTo>
                          <a:pt x="367" y="173"/>
                        </a:moveTo>
                        <a:lnTo>
                          <a:pt x="388" y="162"/>
                        </a:lnTo>
                        <a:lnTo>
                          <a:pt x="393" y="162"/>
                        </a:lnTo>
                        <a:cubicBezTo>
                          <a:pt x="411" y="157"/>
                          <a:pt x="435" y="149"/>
                          <a:pt x="464" y="142"/>
                        </a:cubicBezTo>
                        <a:cubicBezTo>
                          <a:pt x="482" y="136"/>
                          <a:pt x="498" y="131"/>
                          <a:pt x="514" y="128"/>
                        </a:cubicBezTo>
                        <a:lnTo>
                          <a:pt x="524" y="126"/>
                        </a:lnTo>
                        <a:cubicBezTo>
                          <a:pt x="516" y="110"/>
                          <a:pt x="511" y="94"/>
                          <a:pt x="506" y="79"/>
                        </a:cubicBezTo>
                        <a:cubicBezTo>
                          <a:pt x="487" y="65"/>
                          <a:pt x="474" y="47"/>
                          <a:pt x="469" y="24"/>
                        </a:cubicBezTo>
                        <a:cubicBezTo>
                          <a:pt x="443" y="42"/>
                          <a:pt x="406" y="50"/>
                          <a:pt x="369" y="50"/>
                        </a:cubicBezTo>
                        <a:cubicBezTo>
                          <a:pt x="320" y="50"/>
                          <a:pt x="270" y="31"/>
                          <a:pt x="243" y="0"/>
                        </a:cubicBezTo>
                        <a:cubicBezTo>
                          <a:pt x="243" y="0"/>
                          <a:pt x="230" y="3"/>
                          <a:pt x="209" y="8"/>
                        </a:cubicBezTo>
                        <a:cubicBezTo>
                          <a:pt x="196" y="10"/>
                          <a:pt x="181" y="16"/>
                          <a:pt x="162" y="21"/>
                        </a:cubicBezTo>
                        <a:cubicBezTo>
                          <a:pt x="133" y="29"/>
                          <a:pt x="102" y="39"/>
                          <a:pt x="78" y="47"/>
                        </a:cubicBezTo>
                        <a:cubicBezTo>
                          <a:pt x="31" y="71"/>
                          <a:pt x="0" y="121"/>
                          <a:pt x="0" y="178"/>
                        </a:cubicBezTo>
                        <a:lnTo>
                          <a:pt x="0" y="493"/>
                        </a:lnTo>
                        <a:lnTo>
                          <a:pt x="259" y="493"/>
                        </a:lnTo>
                        <a:lnTo>
                          <a:pt x="259" y="354"/>
                        </a:lnTo>
                        <a:cubicBezTo>
                          <a:pt x="259" y="278"/>
                          <a:pt x="301" y="207"/>
                          <a:pt x="367" y="173"/>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59"/>
                  <p:cNvSpPr>
                    <a:spLocks noChangeArrowheads="1"/>
                  </p:cNvSpPr>
                  <p:nvPr/>
                </p:nvSpPr>
                <p:spPr bwMode="auto">
                  <a:xfrm>
                    <a:off x="8196775" y="1927858"/>
                    <a:ext cx="120650" cy="180975"/>
                  </a:xfrm>
                  <a:custGeom>
                    <a:avLst/>
                    <a:gdLst>
                      <a:gd name="T0" fmla="*/ 173 w 336"/>
                      <a:gd name="T1" fmla="*/ 503 h 504"/>
                      <a:gd name="T2" fmla="*/ 173 w 336"/>
                      <a:gd name="T3" fmla="*/ 503 h 504"/>
                      <a:gd name="T4" fmla="*/ 173 w 336"/>
                      <a:gd name="T5" fmla="*/ 503 h 504"/>
                      <a:gd name="T6" fmla="*/ 173 w 336"/>
                      <a:gd name="T7" fmla="*/ 503 h 504"/>
                      <a:gd name="T8" fmla="*/ 173 w 336"/>
                      <a:gd name="T9" fmla="*/ 503 h 504"/>
                      <a:gd name="T10" fmla="*/ 173 w 336"/>
                      <a:gd name="T11" fmla="*/ 503 h 504"/>
                      <a:gd name="T12" fmla="*/ 175 w 336"/>
                      <a:gd name="T13" fmla="*/ 503 h 504"/>
                      <a:gd name="T14" fmla="*/ 175 w 336"/>
                      <a:gd name="T15" fmla="*/ 503 h 504"/>
                      <a:gd name="T16" fmla="*/ 175 w 336"/>
                      <a:gd name="T17" fmla="*/ 503 h 504"/>
                      <a:gd name="T18" fmla="*/ 175 w 336"/>
                      <a:gd name="T19" fmla="*/ 503 h 504"/>
                      <a:gd name="T20" fmla="*/ 262 w 336"/>
                      <a:gd name="T21" fmla="*/ 464 h 504"/>
                      <a:gd name="T22" fmla="*/ 275 w 336"/>
                      <a:gd name="T23" fmla="*/ 409 h 504"/>
                      <a:gd name="T24" fmla="*/ 267 w 336"/>
                      <a:gd name="T25" fmla="*/ 338 h 504"/>
                      <a:gd name="T26" fmla="*/ 267 w 336"/>
                      <a:gd name="T27" fmla="*/ 319 h 504"/>
                      <a:gd name="T28" fmla="*/ 335 w 336"/>
                      <a:gd name="T29" fmla="*/ 167 h 504"/>
                      <a:gd name="T30" fmla="*/ 335 w 336"/>
                      <a:gd name="T31" fmla="*/ 162 h 504"/>
                      <a:gd name="T32" fmla="*/ 207 w 336"/>
                      <a:gd name="T33" fmla="*/ 31 h 504"/>
                      <a:gd name="T34" fmla="*/ 183 w 336"/>
                      <a:gd name="T35" fmla="*/ 0 h 504"/>
                      <a:gd name="T36" fmla="*/ 8 w 336"/>
                      <a:gd name="T37" fmla="*/ 152 h 504"/>
                      <a:gd name="T38" fmla="*/ 8 w 336"/>
                      <a:gd name="T39" fmla="*/ 170 h 504"/>
                      <a:gd name="T40" fmla="*/ 18 w 336"/>
                      <a:gd name="T41" fmla="*/ 259 h 504"/>
                      <a:gd name="T42" fmla="*/ 2 w 336"/>
                      <a:gd name="T43" fmla="*/ 293 h 504"/>
                      <a:gd name="T44" fmla="*/ 10 w 336"/>
                      <a:gd name="T45" fmla="*/ 346 h 504"/>
                      <a:gd name="T46" fmla="*/ 42 w 336"/>
                      <a:gd name="T47" fmla="*/ 374 h 504"/>
                      <a:gd name="T48" fmla="*/ 42 w 336"/>
                      <a:gd name="T49" fmla="*/ 374 h 504"/>
                      <a:gd name="T50" fmla="*/ 173 w 336"/>
                      <a:gd name="T51" fmla="*/ 50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6" h="504">
                        <a:moveTo>
                          <a:pt x="173" y="503"/>
                        </a:moveTo>
                        <a:lnTo>
                          <a:pt x="173" y="503"/>
                        </a:lnTo>
                        <a:lnTo>
                          <a:pt x="173" y="503"/>
                        </a:lnTo>
                        <a:lnTo>
                          <a:pt x="173" y="503"/>
                        </a:lnTo>
                        <a:lnTo>
                          <a:pt x="173" y="503"/>
                        </a:lnTo>
                        <a:lnTo>
                          <a:pt x="173" y="503"/>
                        </a:lnTo>
                        <a:lnTo>
                          <a:pt x="175" y="503"/>
                        </a:lnTo>
                        <a:lnTo>
                          <a:pt x="175" y="503"/>
                        </a:lnTo>
                        <a:lnTo>
                          <a:pt x="175" y="503"/>
                        </a:lnTo>
                        <a:lnTo>
                          <a:pt x="175" y="503"/>
                        </a:lnTo>
                        <a:cubicBezTo>
                          <a:pt x="186" y="503"/>
                          <a:pt x="228" y="500"/>
                          <a:pt x="262" y="464"/>
                        </a:cubicBezTo>
                        <a:cubicBezTo>
                          <a:pt x="259" y="445"/>
                          <a:pt x="264" y="424"/>
                          <a:pt x="275" y="409"/>
                        </a:cubicBezTo>
                        <a:cubicBezTo>
                          <a:pt x="270" y="382"/>
                          <a:pt x="267" y="359"/>
                          <a:pt x="267" y="338"/>
                        </a:cubicBezTo>
                        <a:lnTo>
                          <a:pt x="267" y="319"/>
                        </a:lnTo>
                        <a:cubicBezTo>
                          <a:pt x="267" y="277"/>
                          <a:pt x="283" y="215"/>
                          <a:pt x="335" y="167"/>
                        </a:cubicBezTo>
                        <a:cubicBezTo>
                          <a:pt x="335" y="165"/>
                          <a:pt x="335" y="162"/>
                          <a:pt x="335" y="162"/>
                        </a:cubicBezTo>
                        <a:cubicBezTo>
                          <a:pt x="335" y="102"/>
                          <a:pt x="280" y="39"/>
                          <a:pt x="207" y="31"/>
                        </a:cubicBezTo>
                        <a:lnTo>
                          <a:pt x="183" y="0"/>
                        </a:lnTo>
                        <a:cubicBezTo>
                          <a:pt x="8" y="7"/>
                          <a:pt x="8" y="152"/>
                          <a:pt x="8" y="152"/>
                        </a:cubicBezTo>
                        <a:lnTo>
                          <a:pt x="8" y="170"/>
                        </a:lnTo>
                        <a:cubicBezTo>
                          <a:pt x="8" y="204"/>
                          <a:pt x="15" y="241"/>
                          <a:pt x="18" y="259"/>
                        </a:cubicBezTo>
                        <a:cubicBezTo>
                          <a:pt x="8" y="267"/>
                          <a:pt x="0" y="280"/>
                          <a:pt x="2" y="293"/>
                        </a:cubicBezTo>
                        <a:lnTo>
                          <a:pt x="10" y="346"/>
                        </a:lnTo>
                        <a:cubicBezTo>
                          <a:pt x="13" y="361"/>
                          <a:pt x="26" y="374"/>
                          <a:pt x="42" y="374"/>
                        </a:cubicBezTo>
                        <a:lnTo>
                          <a:pt x="42" y="374"/>
                        </a:lnTo>
                        <a:cubicBezTo>
                          <a:pt x="63" y="498"/>
                          <a:pt x="157" y="503"/>
                          <a:pt x="173" y="503"/>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60"/>
                  <p:cNvSpPr>
                    <a:spLocks noChangeArrowheads="1"/>
                  </p:cNvSpPr>
                  <p:nvPr/>
                </p:nvSpPr>
                <p:spPr bwMode="auto">
                  <a:xfrm>
                    <a:off x="8311075" y="1989770"/>
                    <a:ext cx="123825" cy="182563"/>
                  </a:xfrm>
                  <a:custGeom>
                    <a:avLst/>
                    <a:gdLst>
                      <a:gd name="T0" fmla="*/ 10 w 343"/>
                      <a:gd name="T1" fmla="*/ 346 h 507"/>
                      <a:gd name="T2" fmla="*/ 41 w 343"/>
                      <a:gd name="T3" fmla="*/ 375 h 507"/>
                      <a:gd name="T4" fmla="*/ 170 w 343"/>
                      <a:gd name="T5" fmla="*/ 506 h 507"/>
                      <a:gd name="T6" fmla="*/ 297 w 343"/>
                      <a:gd name="T7" fmla="*/ 375 h 507"/>
                      <a:gd name="T8" fmla="*/ 331 w 343"/>
                      <a:gd name="T9" fmla="*/ 346 h 507"/>
                      <a:gd name="T10" fmla="*/ 339 w 343"/>
                      <a:gd name="T11" fmla="*/ 293 h 507"/>
                      <a:gd name="T12" fmla="*/ 321 w 343"/>
                      <a:gd name="T13" fmla="*/ 259 h 507"/>
                      <a:gd name="T14" fmla="*/ 331 w 343"/>
                      <a:gd name="T15" fmla="*/ 162 h 507"/>
                      <a:gd name="T16" fmla="*/ 203 w 343"/>
                      <a:gd name="T17" fmla="*/ 31 h 507"/>
                      <a:gd name="T18" fmla="*/ 180 w 343"/>
                      <a:gd name="T19" fmla="*/ 0 h 507"/>
                      <a:gd name="T20" fmla="*/ 5 w 343"/>
                      <a:gd name="T21" fmla="*/ 152 h 507"/>
                      <a:gd name="T22" fmla="*/ 5 w 343"/>
                      <a:gd name="T23" fmla="*/ 170 h 507"/>
                      <a:gd name="T24" fmla="*/ 15 w 343"/>
                      <a:gd name="T25" fmla="*/ 259 h 507"/>
                      <a:gd name="T26" fmla="*/ 2 w 343"/>
                      <a:gd name="T27" fmla="*/ 293 h 507"/>
                      <a:gd name="T28" fmla="*/ 10 w 343"/>
                      <a:gd name="T29" fmla="*/ 34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3" h="507">
                        <a:moveTo>
                          <a:pt x="10" y="346"/>
                        </a:moveTo>
                        <a:cubicBezTo>
                          <a:pt x="13" y="361"/>
                          <a:pt x="26" y="375"/>
                          <a:pt x="41" y="375"/>
                        </a:cubicBezTo>
                        <a:cubicBezTo>
                          <a:pt x="60" y="500"/>
                          <a:pt x="154" y="506"/>
                          <a:pt x="170" y="506"/>
                        </a:cubicBezTo>
                        <a:cubicBezTo>
                          <a:pt x="186" y="506"/>
                          <a:pt x="279" y="500"/>
                          <a:pt x="297" y="375"/>
                        </a:cubicBezTo>
                        <a:cubicBezTo>
                          <a:pt x="313" y="375"/>
                          <a:pt x="329" y="361"/>
                          <a:pt x="331" y="346"/>
                        </a:cubicBezTo>
                        <a:lnTo>
                          <a:pt x="339" y="293"/>
                        </a:lnTo>
                        <a:cubicBezTo>
                          <a:pt x="342" y="278"/>
                          <a:pt x="334" y="264"/>
                          <a:pt x="321" y="259"/>
                        </a:cubicBezTo>
                        <a:cubicBezTo>
                          <a:pt x="326" y="238"/>
                          <a:pt x="331" y="199"/>
                          <a:pt x="331" y="162"/>
                        </a:cubicBezTo>
                        <a:cubicBezTo>
                          <a:pt x="331" y="102"/>
                          <a:pt x="276" y="39"/>
                          <a:pt x="203" y="31"/>
                        </a:cubicBezTo>
                        <a:lnTo>
                          <a:pt x="180" y="0"/>
                        </a:lnTo>
                        <a:cubicBezTo>
                          <a:pt x="5" y="7"/>
                          <a:pt x="5" y="152"/>
                          <a:pt x="5" y="152"/>
                        </a:cubicBezTo>
                        <a:lnTo>
                          <a:pt x="5" y="170"/>
                        </a:lnTo>
                        <a:cubicBezTo>
                          <a:pt x="5" y="204"/>
                          <a:pt x="13" y="241"/>
                          <a:pt x="15" y="259"/>
                        </a:cubicBezTo>
                        <a:cubicBezTo>
                          <a:pt x="7" y="267"/>
                          <a:pt x="0" y="280"/>
                          <a:pt x="2" y="293"/>
                        </a:cubicBezTo>
                        <a:lnTo>
                          <a:pt x="10" y="346"/>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61"/>
                  <p:cNvSpPr>
                    <a:spLocks noChangeArrowheads="1"/>
                  </p:cNvSpPr>
                  <p:nvPr/>
                </p:nvSpPr>
                <p:spPr bwMode="auto">
                  <a:xfrm>
                    <a:off x="8241225" y="2170745"/>
                    <a:ext cx="266700" cy="114300"/>
                  </a:xfrm>
                  <a:custGeom>
                    <a:avLst/>
                    <a:gdLst>
                      <a:gd name="T0" fmla="*/ 0 w 739"/>
                      <a:gd name="T1" fmla="*/ 317 h 318"/>
                      <a:gd name="T2" fmla="*/ 0 w 739"/>
                      <a:gd name="T3" fmla="*/ 178 h 318"/>
                      <a:gd name="T4" fmla="*/ 79 w 739"/>
                      <a:gd name="T5" fmla="*/ 47 h 318"/>
                      <a:gd name="T6" fmla="*/ 79 w 739"/>
                      <a:gd name="T7" fmla="*/ 47 h 318"/>
                      <a:gd name="T8" fmla="*/ 162 w 739"/>
                      <a:gd name="T9" fmla="*/ 21 h 318"/>
                      <a:gd name="T10" fmla="*/ 210 w 739"/>
                      <a:gd name="T11" fmla="*/ 7 h 318"/>
                      <a:gd name="T12" fmla="*/ 244 w 739"/>
                      <a:gd name="T13" fmla="*/ 0 h 318"/>
                      <a:gd name="T14" fmla="*/ 370 w 739"/>
                      <a:gd name="T15" fmla="*/ 49 h 318"/>
                      <a:gd name="T16" fmla="*/ 370 w 739"/>
                      <a:gd name="T17" fmla="*/ 49 h 318"/>
                      <a:gd name="T18" fmla="*/ 494 w 739"/>
                      <a:gd name="T19" fmla="*/ 0 h 318"/>
                      <a:gd name="T20" fmla="*/ 494 w 739"/>
                      <a:gd name="T21" fmla="*/ 0 h 318"/>
                      <a:gd name="T22" fmla="*/ 528 w 739"/>
                      <a:gd name="T23" fmla="*/ 7 h 318"/>
                      <a:gd name="T24" fmla="*/ 576 w 739"/>
                      <a:gd name="T25" fmla="*/ 21 h 318"/>
                      <a:gd name="T26" fmla="*/ 660 w 739"/>
                      <a:gd name="T27" fmla="*/ 47 h 318"/>
                      <a:gd name="T28" fmla="*/ 660 w 739"/>
                      <a:gd name="T29" fmla="*/ 47 h 318"/>
                      <a:gd name="T30" fmla="*/ 738 w 739"/>
                      <a:gd name="T31" fmla="*/ 178 h 318"/>
                      <a:gd name="T32" fmla="*/ 738 w 739"/>
                      <a:gd name="T33" fmla="*/ 317 h 318"/>
                      <a:gd name="T34" fmla="*/ 0 w 739"/>
                      <a:gd name="T35" fmla="*/ 31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9" h="318">
                        <a:moveTo>
                          <a:pt x="0" y="317"/>
                        </a:moveTo>
                        <a:lnTo>
                          <a:pt x="0" y="178"/>
                        </a:lnTo>
                        <a:cubicBezTo>
                          <a:pt x="0" y="120"/>
                          <a:pt x="31" y="70"/>
                          <a:pt x="79" y="47"/>
                        </a:cubicBezTo>
                        <a:lnTo>
                          <a:pt x="79" y="47"/>
                        </a:lnTo>
                        <a:cubicBezTo>
                          <a:pt x="102" y="39"/>
                          <a:pt x="134" y="28"/>
                          <a:pt x="162" y="21"/>
                        </a:cubicBezTo>
                        <a:cubicBezTo>
                          <a:pt x="181" y="15"/>
                          <a:pt x="197" y="10"/>
                          <a:pt x="210" y="7"/>
                        </a:cubicBezTo>
                        <a:cubicBezTo>
                          <a:pt x="231" y="2"/>
                          <a:pt x="244" y="0"/>
                          <a:pt x="244" y="0"/>
                        </a:cubicBezTo>
                        <a:cubicBezTo>
                          <a:pt x="267" y="34"/>
                          <a:pt x="317" y="49"/>
                          <a:pt x="370" y="49"/>
                        </a:cubicBezTo>
                        <a:lnTo>
                          <a:pt x="370" y="49"/>
                        </a:lnTo>
                        <a:cubicBezTo>
                          <a:pt x="418" y="49"/>
                          <a:pt x="468" y="31"/>
                          <a:pt x="494" y="0"/>
                        </a:cubicBezTo>
                        <a:lnTo>
                          <a:pt x="494" y="0"/>
                        </a:lnTo>
                        <a:cubicBezTo>
                          <a:pt x="494" y="0"/>
                          <a:pt x="507" y="2"/>
                          <a:pt x="528" y="7"/>
                        </a:cubicBezTo>
                        <a:cubicBezTo>
                          <a:pt x="542" y="10"/>
                          <a:pt x="557" y="15"/>
                          <a:pt x="576" y="21"/>
                        </a:cubicBezTo>
                        <a:cubicBezTo>
                          <a:pt x="604" y="28"/>
                          <a:pt x="636" y="39"/>
                          <a:pt x="660" y="47"/>
                        </a:cubicBezTo>
                        <a:lnTo>
                          <a:pt x="660" y="47"/>
                        </a:lnTo>
                        <a:cubicBezTo>
                          <a:pt x="707" y="70"/>
                          <a:pt x="738" y="120"/>
                          <a:pt x="738" y="178"/>
                        </a:cubicBezTo>
                        <a:lnTo>
                          <a:pt x="738" y="317"/>
                        </a:lnTo>
                        <a:lnTo>
                          <a:pt x="0" y="317"/>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83" name="Rectangle 82"/>
              <p:cNvSpPr/>
              <p:nvPr/>
            </p:nvSpPr>
            <p:spPr>
              <a:xfrm>
                <a:off x="6898798" y="3096751"/>
                <a:ext cx="905480" cy="21544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Users/Groups</a:t>
                </a:r>
              </a:p>
            </p:txBody>
          </p:sp>
        </p:grpSp>
        <p:grpSp>
          <p:nvGrpSpPr>
            <p:cNvPr id="62" name="Group 61"/>
            <p:cNvGrpSpPr/>
            <p:nvPr/>
          </p:nvGrpSpPr>
          <p:grpSpPr>
            <a:xfrm>
              <a:off x="1292944" y="2895826"/>
              <a:ext cx="595644" cy="908854"/>
              <a:chOff x="11115459" y="2625219"/>
              <a:chExt cx="595644" cy="908854"/>
            </a:xfrm>
          </p:grpSpPr>
          <p:grpSp>
            <p:nvGrpSpPr>
              <p:cNvPr id="78" name="Group 77"/>
              <p:cNvGrpSpPr/>
              <p:nvPr/>
            </p:nvGrpSpPr>
            <p:grpSpPr>
              <a:xfrm>
                <a:off x="11128158" y="2625219"/>
                <a:ext cx="582945" cy="635162"/>
                <a:chOff x="11128158" y="2882206"/>
                <a:chExt cx="582945" cy="635162"/>
              </a:xfrm>
            </p:grpSpPr>
            <p:sp>
              <p:nvSpPr>
                <p:cNvPr id="80" name="Rectangle 79"/>
                <p:cNvSpPr/>
                <p:nvPr/>
              </p:nvSpPr>
              <p:spPr>
                <a:xfrm>
                  <a:off x="11128158" y="2882206"/>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1" name="Freeform 28"/>
                <p:cNvSpPr>
                  <a:spLocks noChangeArrowheads="1"/>
                </p:cNvSpPr>
                <p:nvPr/>
              </p:nvSpPr>
              <p:spPr bwMode="auto">
                <a:xfrm>
                  <a:off x="11241003" y="2951107"/>
                  <a:ext cx="359515" cy="478917"/>
                </a:xfrm>
                <a:custGeom>
                  <a:avLst/>
                  <a:gdLst>
                    <a:gd name="T0" fmla="*/ 603 w 1207"/>
                    <a:gd name="T1" fmla="*/ 0 h 1610"/>
                    <a:gd name="T2" fmla="*/ 0 w 1207"/>
                    <a:gd name="T3" fmla="*/ 260 h 1610"/>
                    <a:gd name="T4" fmla="*/ 0 w 1207"/>
                    <a:gd name="T5" fmla="*/ 834 h 1610"/>
                    <a:gd name="T6" fmla="*/ 0 w 1207"/>
                    <a:gd name="T7" fmla="*/ 834 h 1610"/>
                    <a:gd name="T8" fmla="*/ 603 w 1207"/>
                    <a:gd name="T9" fmla="*/ 1609 h 1610"/>
                    <a:gd name="T10" fmla="*/ 1206 w 1207"/>
                    <a:gd name="T11" fmla="*/ 834 h 1610"/>
                    <a:gd name="T12" fmla="*/ 1206 w 1207"/>
                    <a:gd name="T13" fmla="*/ 834 h 1610"/>
                    <a:gd name="T14" fmla="*/ 1206 w 1207"/>
                    <a:gd name="T15" fmla="*/ 260 h 1610"/>
                    <a:gd name="T16" fmla="*/ 603 w 1207"/>
                    <a:gd name="T17" fmla="*/ 0 h 1610"/>
                    <a:gd name="T18" fmla="*/ 702 w 1207"/>
                    <a:gd name="T19" fmla="*/ 1051 h 1610"/>
                    <a:gd name="T20" fmla="*/ 267 w 1207"/>
                    <a:gd name="T21" fmla="*/ 1051 h 1610"/>
                    <a:gd name="T22" fmla="*/ 267 w 1207"/>
                    <a:gd name="T23" fmla="*/ 990 h 1610"/>
                    <a:gd name="T24" fmla="*/ 702 w 1207"/>
                    <a:gd name="T25" fmla="*/ 990 h 1610"/>
                    <a:gd name="T26" fmla="*/ 702 w 1207"/>
                    <a:gd name="T27" fmla="*/ 1051 h 1610"/>
                    <a:gd name="T28" fmla="*/ 702 w 1207"/>
                    <a:gd name="T29" fmla="*/ 816 h 1610"/>
                    <a:gd name="T30" fmla="*/ 267 w 1207"/>
                    <a:gd name="T31" fmla="*/ 816 h 1610"/>
                    <a:gd name="T32" fmla="*/ 267 w 1207"/>
                    <a:gd name="T33" fmla="*/ 756 h 1610"/>
                    <a:gd name="T34" fmla="*/ 702 w 1207"/>
                    <a:gd name="T35" fmla="*/ 756 h 1610"/>
                    <a:gd name="T36" fmla="*/ 702 w 1207"/>
                    <a:gd name="T37" fmla="*/ 816 h 1610"/>
                    <a:gd name="T38" fmla="*/ 702 w 1207"/>
                    <a:gd name="T39" fmla="*/ 567 h 1610"/>
                    <a:gd name="T40" fmla="*/ 267 w 1207"/>
                    <a:gd name="T41" fmla="*/ 567 h 1610"/>
                    <a:gd name="T42" fmla="*/ 267 w 1207"/>
                    <a:gd name="T43" fmla="*/ 506 h 1610"/>
                    <a:gd name="T44" fmla="*/ 702 w 1207"/>
                    <a:gd name="T45" fmla="*/ 506 h 1610"/>
                    <a:gd name="T46" fmla="*/ 702 w 1207"/>
                    <a:gd name="T47" fmla="*/ 567 h 1610"/>
                    <a:gd name="T48" fmla="*/ 964 w 1207"/>
                    <a:gd name="T49" fmla="*/ 967 h 1610"/>
                    <a:gd name="T50" fmla="*/ 860 w 1207"/>
                    <a:gd name="T51" fmla="*/ 1072 h 1610"/>
                    <a:gd name="T52" fmla="*/ 791 w 1207"/>
                    <a:gd name="T53" fmla="*/ 1004 h 1610"/>
                    <a:gd name="T54" fmla="*/ 791 w 1207"/>
                    <a:gd name="T55" fmla="*/ 975 h 1610"/>
                    <a:gd name="T56" fmla="*/ 820 w 1207"/>
                    <a:gd name="T57" fmla="*/ 975 h 1610"/>
                    <a:gd name="T58" fmla="*/ 860 w 1207"/>
                    <a:gd name="T59" fmla="*/ 1014 h 1610"/>
                    <a:gd name="T60" fmla="*/ 938 w 1207"/>
                    <a:gd name="T61" fmla="*/ 935 h 1610"/>
                    <a:gd name="T62" fmla="*/ 967 w 1207"/>
                    <a:gd name="T63" fmla="*/ 935 h 1610"/>
                    <a:gd name="T64" fmla="*/ 964 w 1207"/>
                    <a:gd name="T65" fmla="*/ 967 h 1610"/>
                    <a:gd name="T66" fmla="*/ 815 w 1207"/>
                    <a:gd name="T67" fmla="*/ 732 h 1610"/>
                    <a:gd name="T68" fmla="*/ 815 w 1207"/>
                    <a:gd name="T69" fmla="*/ 703 h 1610"/>
                    <a:gd name="T70" fmla="*/ 844 w 1207"/>
                    <a:gd name="T71" fmla="*/ 703 h 1610"/>
                    <a:gd name="T72" fmla="*/ 886 w 1207"/>
                    <a:gd name="T73" fmla="*/ 745 h 1610"/>
                    <a:gd name="T74" fmla="*/ 928 w 1207"/>
                    <a:gd name="T75" fmla="*/ 703 h 1610"/>
                    <a:gd name="T76" fmla="*/ 957 w 1207"/>
                    <a:gd name="T77" fmla="*/ 703 h 1610"/>
                    <a:gd name="T78" fmla="*/ 957 w 1207"/>
                    <a:gd name="T79" fmla="*/ 732 h 1610"/>
                    <a:gd name="T80" fmla="*/ 915 w 1207"/>
                    <a:gd name="T81" fmla="*/ 774 h 1610"/>
                    <a:gd name="T82" fmla="*/ 957 w 1207"/>
                    <a:gd name="T83" fmla="*/ 816 h 1610"/>
                    <a:gd name="T84" fmla="*/ 957 w 1207"/>
                    <a:gd name="T85" fmla="*/ 845 h 1610"/>
                    <a:gd name="T86" fmla="*/ 943 w 1207"/>
                    <a:gd name="T87" fmla="*/ 850 h 1610"/>
                    <a:gd name="T88" fmla="*/ 930 w 1207"/>
                    <a:gd name="T89" fmla="*/ 845 h 1610"/>
                    <a:gd name="T90" fmla="*/ 888 w 1207"/>
                    <a:gd name="T91" fmla="*/ 803 h 1610"/>
                    <a:gd name="T92" fmla="*/ 846 w 1207"/>
                    <a:gd name="T93" fmla="*/ 845 h 1610"/>
                    <a:gd name="T94" fmla="*/ 833 w 1207"/>
                    <a:gd name="T95" fmla="*/ 850 h 1610"/>
                    <a:gd name="T96" fmla="*/ 820 w 1207"/>
                    <a:gd name="T97" fmla="*/ 845 h 1610"/>
                    <a:gd name="T98" fmla="*/ 820 w 1207"/>
                    <a:gd name="T99" fmla="*/ 816 h 1610"/>
                    <a:gd name="T100" fmla="*/ 862 w 1207"/>
                    <a:gd name="T101" fmla="*/ 774 h 1610"/>
                    <a:gd name="T102" fmla="*/ 815 w 1207"/>
                    <a:gd name="T103" fmla="*/ 732 h 1610"/>
                    <a:gd name="T104" fmla="*/ 970 w 1207"/>
                    <a:gd name="T105" fmla="*/ 501 h 1610"/>
                    <a:gd name="T106" fmla="*/ 865 w 1207"/>
                    <a:gd name="T107" fmla="*/ 606 h 1610"/>
                    <a:gd name="T108" fmla="*/ 797 w 1207"/>
                    <a:gd name="T109" fmla="*/ 538 h 1610"/>
                    <a:gd name="T110" fmla="*/ 797 w 1207"/>
                    <a:gd name="T111" fmla="*/ 509 h 1610"/>
                    <a:gd name="T112" fmla="*/ 825 w 1207"/>
                    <a:gd name="T113" fmla="*/ 509 h 1610"/>
                    <a:gd name="T114" fmla="*/ 865 w 1207"/>
                    <a:gd name="T115" fmla="*/ 548 h 1610"/>
                    <a:gd name="T116" fmla="*/ 943 w 1207"/>
                    <a:gd name="T117" fmla="*/ 470 h 1610"/>
                    <a:gd name="T118" fmla="*/ 972 w 1207"/>
                    <a:gd name="T119" fmla="*/ 470 h 1610"/>
                    <a:gd name="T120" fmla="*/ 970 w 1207"/>
                    <a:gd name="T121" fmla="*/ 501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7" h="1610">
                      <a:moveTo>
                        <a:pt x="603" y="0"/>
                      </a:moveTo>
                      <a:lnTo>
                        <a:pt x="0" y="260"/>
                      </a:lnTo>
                      <a:lnTo>
                        <a:pt x="0" y="834"/>
                      </a:lnTo>
                      <a:lnTo>
                        <a:pt x="0" y="834"/>
                      </a:lnTo>
                      <a:cubicBezTo>
                        <a:pt x="18" y="1153"/>
                        <a:pt x="251" y="1433"/>
                        <a:pt x="603" y="1609"/>
                      </a:cubicBezTo>
                      <a:cubicBezTo>
                        <a:pt x="954" y="1433"/>
                        <a:pt x="1187" y="1153"/>
                        <a:pt x="1206" y="834"/>
                      </a:cubicBezTo>
                      <a:lnTo>
                        <a:pt x="1206" y="834"/>
                      </a:lnTo>
                      <a:lnTo>
                        <a:pt x="1206" y="260"/>
                      </a:lnTo>
                      <a:lnTo>
                        <a:pt x="603" y="0"/>
                      </a:lnTo>
                      <a:close/>
                      <a:moveTo>
                        <a:pt x="702" y="1051"/>
                      </a:moveTo>
                      <a:lnTo>
                        <a:pt x="267" y="1051"/>
                      </a:lnTo>
                      <a:lnTo>
                        <a:pt x="267" y="990"/>
                      </a:lnTo>
                      <a:lnTo>
                        <a:pt x="702" y="990"/>
                      </a:lnTo>
                      <a:lnTo>
                        <a:pt x="702" y="1051"/>
                      </a:lnTo>
                      <a:close/>
                      <a:moveTo>
                        <a:pt x="702" y="816"/>
                      </a:moveTo>
                      <a:lnTo>
                        <a:pt x="267" y="816"/>
                      </a:lnTo>
                      <a:lnTo>
                        <a:pt x="267" y="756"/>
                      </a:lnTo>
                      <a:lnTo>
                        <a:pt x="702" y="756"/>
                      </a:lnTo>
                      <a:lnTo>
                        <a:pt x="702" y="816"/>
                      </a:lnTo>
                      <a:close/>
                      <a:moveTo>
                        <a:pt x="702" y="567"/>
                      </a:moveTo>
                      <a:lnTo>
                        <a:pt x="267" y="567"/>
                      </a:lnTo>
                      <a:lnTo>
                        <a:pt x="267" y="506"/>
                      </a:lnTo>
                      <a:lnTo>
                        <a:pt x="702" y="506"/>
                      </a:lnTo>
                      <a:lnTo>
                        <a:pt x="702" y="567"/>
                      </a:lnTo>
                      <a:close/>
                      <a:moveTo>
                        <a:pt x="964" y="967"/>
                      </a:moveTo>
                      <a:lnTo>
                        <a:pt x="860" y="1072"/>
                      </a:lnTo>
                      <a:lnTo>
                        <a:pt x="791" y="1004"/>
                      </a:lnTo>
                      <a:cubicBezTo>
                        <a:pt x="784" y="996"/>
                        <a:pt x="783" y="983"/>
                        <a:pt x="791" y="975"/>
                      </a:cubicBezTo>
                      <a:cubicBezTo>
                        <a:pt x="798" y="967"/>
                        <a:pt x="812" y="967"/>
                        <a:pt x="820" y="975"/>
                      </a:cubicBezTo>
                      <a:lnTo>
                        <a:pt x="860" y="1014"/>
                      </a:lnTo>
                      <a:lnTo>
                        <a:pt x="938" y="935"/>
                      </a:lnTo>
                      <a:cubicBezTo>
                        <a:pt x="946" y="928"/>
                        <a:pt x="959" y="928"/>
                        <a:pt x="967" y="935"/>
                      </a:cubicBezTo>
                      <a:cubicBezTo>
                        <a:pt x="972" y="946"/>
                        <a:pt x="972" y="959"/>
                        <a:pt x="964" y="967"/>
                      </a:cubicBezTo>
                      <a:close/>
                      <a:moveTo>
                        <a:pt x="815" y="732"/>
                      </a:moveTo>
                      <a:cubicBezTo>
                        <a:pt x="807" y="724"/>
                        <a:pt x="807" y="711"/>
                        <a:pt x="815" y="703"/>
                      </a:cubicBezTo>
                      <a:cubicBezTo>
                        <a:pt x="823" y="695"/>
                        <a:pt x="836" y="695"/>
                        <a:pt x="844" y="703"/>
                      </a:cubicBezTo>
                      <a:lnTo>
                        <a:pt x="886" y="745"/>
                      </a:lnTo>
                      <a:lnTo>
                        <a:pt x="928" y="703"/>
                      </a:lnTo>
                      <a:cubicBezTo>
                        <a:pt x="936" y="695"/>
                        <a:pt x="949" y="695"/>
                        <a:pt x="957" y="703"/>
                      </a:cubicBezTo>
                      <a:cubicBezTo>
                        <a:pt x="964" y="711"/>
                        <a:pt x="964" y="724"/>
                        <a:pt x="957" y="732"/>
                      </a:cubicBezTo>
                      <a:lnTo>
                        <a:pt x="915" y="774"/>
                      </a:lnTo>
                      <a:lnTo>
                        <a:pt x="957" y="816"/>
                      </a:lnTo>
                      <a:cubicBezTo>
                        <a:pt x="964" y="824"/>
                        <a:pt x="964" y="837"/>
                        <a:pt x="957" y="845"/>
                      </a:cubicBezTo>
                      <a:cubicBezTo>
                        <a:pt x="954" y="847"/>
                        <a:pt x="948" y="850"/>
                        <a:pt x="943" y="850"/>
                      </a:cubicBezTo>
                      <a:cubicBezTo>
                        <a:pt x="937" y="850"/>
                        <a:pt x="933" y="847"/>
                        <a:pt x="930" y="845"/>
                      </a:cubicBezTo>
                      <a:lnTo>
                        <a:pt x="888" y="803"/>
                      </a:lnTo>
                      <a:lnTo>
                        <a:pt x="846" y="845"/>
                      </a:lnTo>
                      <a:cubicBezTo>
                        <a:pt x="844" y="847"/>
                        <a:pt x="838" y="850"/>
                        <a:pt x="833" y="850"/>
                      </a:cubicBezTo>
                      <a:cubicBezTo>
                        <a:pt x="827" y="850"/>
                        <a:pt x="823" y="847"/>
                        <a:pt x="820" y="845"/>
                      </a:cubicBezTo>
                      <a:cubicBezTo>
                        <a:pt x="812" y="837"/>
                        <a:pt x="812" y="824"/>
                        <a:pt x="820" y="816"/>
                      </a:cubicBezTo>
                      <a:lnTo>
                        <a:pt x="862" y="774"/>
                      </a:lnTo>
                      <a:lnTo>
                        <a:pt x="815" y="732"/>
                      </a:lnTo>
                      <a:close/>
                      <a:moveTo>
                        <a:pt x="970" y="501"/>
                      </a:moveTo>
                      <a:lnTo>
                        <a:pt x="865" y="606"/>
                      </a:lnTo>
                      <a:lnTo>
                        <a:pt x="797" y="538"/>
                      </a:lnTo>
                      <a:cubicBezTo>
                        <a:pt x="789" y="530"/>
                        <a:pt x="789" y="517"/>
                        <a:pt x="797" y="509"/>
                      </a:cubicBezTo>
                      <a:cubicBezTo>
                        <a:pt x="805" y="501"/>
                        <a:pt x="818" y="501"/>
                        <a:pt x="825" y="509"/>
                      </a:cubicBezTo>
                      <a:lnTo>
                        <a:pt x="865" y="548"/>
                      </a:lnTo>
                      <a:lnTo>
                        <a:pt x="943" y="470"/>
                      </a:lnTo>
                      <a:cubicBezTo>
                        <a:pt x="951" y="462"/>
                        <a:pt x="964" y="462"/>
                        <a:pt x="972" y="470"/>
                      </a:cubicBezTo>
                      <a:cubicBezTo>
                        <a:pt x="978" y="480"/>
                        <a:pt x="978" y="493"/>
                        <a:pt x="970" y="501"/>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79" name="Rectangle 78"/>
              <p:cNvSpPr/>
              <p:nvPr/>
            </p:nvSpPr>
            <p:spPr>
              <a:xfrm>
                <a:off x="11115459" y="3195519"/>
                <a:ext cx="595644" cy="33855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Security Lists</a:t>
                </a:r>
              </a:p>
            </p:txBody>
          </p:sp>
        </p:grpSp>
        <p:grpSp>
          <p:nvGrpSpPr>
            <p:cNvPr id="63" name="Group 62"/>
            <p:cNvGrpSpPr/>
            <p:nvPr/>
          </p:nvGrpSpPr>
          <p:grpSpPr>
            <a:xfrm>
              <a:off x="1254311" y="4781125"/>
              <a:ext cx="805942" cy="821665"/>
              <a:chOff x="4627853" y="3775928"/>
              <a:chExt cx="805942" cy="821665"/>
            </a:xfrm>
          </p:grpSpPr>
          <p:grpSp>
            <p:nvGrpSpPr>
              <p:cNvPr id="66" name="Group 65"/>
              <p:cNvGrpSpPr/>
              <p:nvPr/>
            </p:nvGrpSpPr>
            <p:grpSpPr>
              <a:xfrm>
                <a:off x="4699417" y="3775928"/>
                <a:ext cx="688664" cy="635162"/>
                <a:chOff x="4699417" y="3991725"/>
                <a:chExt cx="688664" cy="635162"/>
              </a:xfrm>
            </p:grpSpPr>
            <p:sp>
              <p:nvSpPr>
                <p:cNvPr id="68" name="Rectangle 67"/>
                <p:cNvSpPr/>
                <p:nvPr/>
              </p:nvSpPr>
              <p:spPr>
                <a:xfrm>
                  <a:off x="4699417" y="3991725"/>
                  <a:ext cx="688664"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69" name="Group 68"/>
                <p:cNvGrpSpPr/>
                <p:nvPr/>
              </p:nvGrpSpPr>
              <p:grpSpPr>
                <a:xfrm>
                  <a:off x="4749217" y="4099739"/>
                  <a:ext cx="585238" cy="408699"/>
                  <a:chOff x="6914075" y="4126545"/>
                  <a:chExt cx="768350" cy="536575"/>
                </a:xfrm>
              </p:grpSpPr>
              <p:sp>
                <p:nvSpPr>
                  <p:cNvPr id="70" name="Freeform 29"/>
                  <p:cNvSpPr>
                    <a:spLocks noChangeArrowheads="1"/>
                  </p:cNvSpPr>
                  <p:nvPr/>
                </p:nvSpPr>
                <p:spPr bwMode="auto">
                  <a:xfrm>
                    <a:off x="7301425" y="4328158"/>
                    <a:ext cx="325437" cy="173037"/>
                  </a:xfrm>
                  <a:custGeom>
                    <a:avLst/>
                    <a:gdLst>
                      <a:gd name="T0" fmla="*/ 877 w 904"/>
                      <a:gd name="T1" fmla="*/ 418 h 480"/>
                      <a:gd name="T2" fmla="*/ 851 w 904"/>
                      <a:gd name="T3" fmla="*/ 479 h 480"/>
                      <a:gd name="T4" fmla="*/ 0 w 904"/>
                      <a:gd name="T5" fmla="*/ 124 h 480"/>
                      <a:gd name="T6" fmla="*/ 51 w 904"/>
                      <a:gd name="T7" fmla="*/ 0 h 480"/>
                      <a:gd name="T8" fmla="*/ 903 w 904"/>
                      <a:gd name="T9" fmla="*/ 356 h 480"/>
                      <a:gd name="T10" fmla="*/ 877 w 904"/>
                      <a:gd name="T11" fmla="*/ 418 h 480"/>
                    </a:gdLst>
                    <a:ahLst/>
                    <a:cxnLst>
                      <a:cxn ang="0">
                        <a:pos x="T0" y="T1"/>
                      </a:cxn>
                      <a:cxn ang="0">
                        <a:pos x="T2" y="T3"/>
                      </a:cxn>
                      <a:cxn ang="0">
                        <a:pos x="T4" y="T5"/>
                      </a:cxn>
                      <a:cxn ang="0">
                        <a:pos x="T6" y="T7"/>
                      </a:cxn>
                      <a:cxn ang="0">
                        <a:pos x="T8" y="T9"/>
                      </a:cxn>
                      <a:cxn ang="0">
                        <a:pos x="T10" y="T11"/>
                      </a:cxn>
                    </a:cxnLst>
                    <a:rect l="0" t="0" r="r" b="b"/>
                    <a:pathLst>
                      <a:path w="904" h="480">
                        <a:moveTo>
                          <a:pt x="877" y="418"/>
                        </a:moveTo>
                        <a:lnTo>
                          <a:pt x="851" y="479"/>
                        </a:lnTo>
                        <a:lnTo>
                          <a:pt x="0" y="124"/>
                        </a:lnTo>
                        <a:lnTo>
                          <a:pt x="51" y="0"/>
                        </a:lnTo>
                        <a:lnTo>
                          <a:pt x="903" y="356"/>
                        </a:lnTo>
                        <a:lnTo>
                          <a:pt x="877" y="418"/>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0"/>
                  <p:cNvSpPr>
                    <a:spLocks noChangeArrowheads="1"/>
                  </p:cNvSpPr>
                  <p:nvPr/>
                </p:nvSpPr>
                <p:spPr bwMode="auto">
                  <a:xfrm>
                    <a:off x="7166487" y="4126545"/>
                    <a:ext cx="185738" cy="93663"/>
                  </a:xfrm>
                  <a:custGeom>
                    <a:avLst/>
                    <a:gdLst>
                      <a:gd name="T0" fmla="*/ 27 w 518"/>
                      <a:gd name="T1" fmla="*/ 73 h 260"/>
                      <a:gd name="T2" fmla="*/ 8 w 518"/>
                      <a:gd name="T3" fmla="*/ 26 h 260"/>
                      <a:gd name="T4" fmla="*/ 56 w 518"/>
                      <a:gd name="T5" fmla="*/ 7 h 260"/>
                      <a:gd name="T6" fmla="*/ 491 w 518"/>
                      <a:gd name="T7" fmla="*/ 186 h 260"/>
                      <a:gd name="T8" fmla="*/ 509 w 518"/>
                      <a:gd name="T9" fmla="*/ 233 h 260"/>
                      <a:gd name="T10" fmla="*/ 462 w 518"/>
                      <a:gd name="T11" fmla="*/ 254 h 260"/>
                      <a:gd name="T12" fmla="*/ 27 w 518"/>
                      <a:gd name="T13" fmla="*/ 73 h 260"/>
                    </a:gdLst>
                    <a:ahLst/>
                    <a:cxnLst>
                      <a:cxn ang="0">
                        <a:pos x="T0" y="T1"/>
                      </a:cxn>
                      <a:cxn ang="0">
                        <a:pos x="T2" y="T3"/>
                      </a:cxn>
                      <a:cxn ang="0">
                        <a:pos x="T4" y="T5"/>
                      </a:cxn>
                      <a:cxn ang="0">
                        <a:pos x="T6" y="T7"/>
                      </a:cxn>
                      <a:cxn ang="0">
                        <a:pos x="T8" y="T9"/>
                      </a:cxn>
                      <a:cxn ang="0">
                        <a:pos x="T10" y="T11"/>
                      </a:cxn>
                      <a:cxn ang="0">
                        <a:pos x="T12" y="T13"/>
                      </a:cxn>
                    </a:cxnLst>
                    <a:rect l="0" t="0" r="r" b="b"/>
                    <a:pathLst>
                      <a:path w="518" h="260">
                        <a:moveTo>
                          <a:pt x="27" y="73"/>
                        </a:moveTo>
                        <a:cubicBezTo>
                          <a:pt x="8" y="65"/>
                          <a:pt x="0" y="45"/>
                          <a:pt x="8" y="26"/>
                        </a:cubicBezTo>
                        <a:cubicBezTo>
                          <a:pt x="15" y="8"/>
                          <a:pt x="37" y="0"/>
                          <a:pt x="56" y="7"/>
                        </a:cubicBezTo>
                        <a:lnTo>
                          <a:pt x="491" y="186"/>
                        </a:lnTo>
                        <a:cubicBezTo>
                          <a:pt x="509" y="194"/>
                          <a:pt x="517" y="215"/>
                          <a:pt x="509" y="233"/>
                        </a:cubicBezTo>
                        <a:cubicBezTo>
                          <a:pt x="501" y="251"/>
                          <a:pt x="480" y="259"/>
                          <a:pt x="462" y="254"/>
                        </a:cubicBezTo>
                        <a:lnTo>
                          <a:pt x="27" y="73"/>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1"/>
                  <p:cNvSpPr>
                    <a:spLocks noChangeArrowheads="1"/>
                  </p:cNvSpPr>
                  <p:nvPr/>
                </p:nvSpPr>
                <p:spPr bwMode="auto">
                  <a:xfrm>
                    <a:off x="7164900" y="4166233"/>
                    <a:ext cx="163512" cy="80962"/>
                  </a:xfrm>
                  <a:custGeom>
                    <a:avLst/>
                    <a:gdLst>
                      <a:gd name="T0" fmla="*/ 446 w 456"/>
                      <a:gd name="T1" fmla="*/ 203 h 225"/>
                      <a:gd name="T2" fmla="*/ 437 w 456"/>
                      <a:gd name="T3" fmla="*/ 224 h 225"/>
                      <a:gd name="T4" fmla="*/ 0 w 456"/>
                      <a:gd name="T5" fmla="*/ 41 h 225"/>
                      <a:gd name="T6" fmla="*/ 17 w 456"/>
                      <a:gd name="T7" fmla="*/ 0 h 225"/>
                      <a:gd name="T8" fmla="*/ 455 w 456"/>
                      <a:gd name="T9" fmla="*/ 182 h 225"/>
                      <a:gd name="T10" fmla="*/ 446 w 456"/>
                      <a:gd name="T11" fmla="*/ 203 h 225"/>
                    </a:gdLst>
                    <a:ahLst/>
                    <a:cxnLst>
                      <a:cxn ang="0">
                        <a:pos x="T0" y="T1"/>
                      </a:cxn>
                      <a:cxn ang="0">
                        <a:pos x="T2" y="T3"/>
                      </a:cxn>
                      <a:cxn ang="0">
                        <a:pos x="T4" y="T5"/>
                      </a:cxn>
                      <a:cxn ang="0">
                        <a:pos x="T6" y="T7"/>
                      </a:cxn>
                      <a:cxn ang="0">
                        <a:pos x="T8" y="T9"/>
                      </a:cxn>
                      <a:cxn ang="0">
                        <a:pos x="T10" y="T11"/>
                      </a:cxn>
                    </a:cxnLst>
                    <a:rect l="0" t="0" r="r" b="b"/>
                    <a:pathLst>
                      <a:path w="456" h="225">
                        <a:moveTo>
                          <a:pt x="446" y="203"/>
                        </a:moveTo>
                        <a:lnTo>
                          <a:pt x="437" y="224"/>
                        </a:lnTo>
                        <a:lnTo>
                          <a:pt x="0" y="41"/>
                        </a:lnTo>
                        <a:lnTo>
                          <a:pt x="17" y="0"/>
                        </a:lnTo>
                        <a:lnTo>
                          <a:pt x="455" y="182"/>
                        </a:lnTo>
                        <a:lnTo>
                          <a:pt x="446" y="203"/>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2"/>
                  <p:cNvSpPr>
                    <a:spLocks noChangeArrowheads="1"/>
                  </p:cNvSpPr>
                  <p:nvPr/>
                </p:nvSpPr>
                <p:spPr bwMode="auto">
                  <a:xfrm>
                    <a:off x="7049012" y="4405945"/>
                    <a:ext cx="185738" cy="95250"/>
                  </a:xfrm>
                  <a:custGeom>
                    <a:avLst/>
                    <a:gdLst>
                      <a:gd name="T0" fmla="*/ 491 w 518"/>
                      <a:gd name="T1" fmla="*/ 188 h 263"/>
                      <a:gd name="T2" fmla="*/ 509 w 518"/>
                      <a:gd name="T3" fmla="*/ 235 h 263"/>
                      <a:gd name="T4" fmla="*/ 462 w 518"/>
                      <a:gd name="T5" fmla="*/ 254 h 263"/>
                      <a:gd name="T6" fmla="*/ 27 w 518"/>
                      <a:gd name="T7" fmla="*/ 73 h 263"/>
                      <a:gd name="T8" fmla="*/ 8 w 518"/>
                      <a:gd name="T9" fmla="*/ 26 h 263"/>
                      <a:gd name="T10" fmla="*/ 55 w 518"/>
                      <a:gd name="T11" fmla="*/ 7 h 263"/>
                      <a:gd name="T12" fmla="*/ 491 w 518"/>
                      <a:gd name="T13" fmla="*/ 188 h 263"/>
                    </a:gdLst>
                    <a:ahLst/>
                    <a:cxnLst>
                      <a:cxn ang="0">
                        <a:pos x="T0" y="T1"/>
                      </a:cxn>
                      <a:cxn ang="0">
                        <a:pos x="T2" y="T3"/>
                      </a:cxn>
                      <a:cxn ang="0">
                        <a:pos x="T4" y="T5"/>
                      </a:cxn>
                      <a:cxn ang="0">
                        <a:pos x="T6" y="T7"/>
                      </a:cxn>
                      <a:cxn ang="0">
                        <a:pos x="T8" y="T9"/>
                      </a:cxn>
                      <a:cxn ang="0">
                        <a:pos x="T10" y="T11"/>
                      </a:cxn>
                      <a:cxn ang="0">
                        <a:pos x="T12" y="T13"/>
                      </a:cxn>
                    </a:cxnLst>
                    <a:rect l="0" t="0" r="r" b="b"/>
                    <a:pathLst>
                      <a:path w="518" h="263">
                        <a:moveTo>
                          <a:pt x="491" y="188"/>
                        </a:moveTo>
                        <a:cubicBezTo>
                          <a:pt x="509" y="196"/>
                          <a:pt x="517" y="217"/>
                          <a:pt x="509" y="235"/>
                        </a:cubicBezTo>
                        <a:cubicBezTo>
                          <a:pt x="501" y="254"/>
                          <a:pt x="480" y="262"/>
                          <a:pt x="462" y="254"/>
                        </a:cubicBezTo>
                        <a:lnTo>
                          <a:pt x="27" y="73"/>
                        </a:lnTo>
                        <a:cubicBezTo>
                          <a:pt x="8" y="65"/>
                          <a:pt x="0" y="44"/>
                          <a:pt x="8" y="26"/>
                        </a:cubicBezTo>
                        <a:cubicBezTo>
                          <a:pt x="14" y="10"/>
                          <a:pt x="37" y="0"/>
                          <a:pt x="55" y="7"/>
                        </a:cubicBezTo>
                        <a:lnTo>
                          <a:pt x="491" y="188"/>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3"/>
                  <p:cNvSpPr>
                    <a:spLocks noChangeArrowheads="1"/>
                  </p:cNvSpPr>
                  <p:nvPr/>
                </p:nvSpPr>
                <p:spPr bwMode="auto">
                  <a:xfrm>
                    <a:off x="7074412" y="4380545"/>
                    <a:ext cx="163513" cy="80963"/>
                  </a:xfrm>
                  <a:custGeom>
                    <a:avLst/>
                    <a:gdLst>
                      <a:gd name="T0" fmla="*/ 446 w 456"/>
                      <a:gd name="T1" fmla="*/ 203 h 225"/>
                      <a:gd name="T2" fmla="*/ 438 w 456"/>
                      <a:gd name="T3" fmla="*/ 224 h 225"/>
                      <a:gd name="T4" fmla="*/ 0 w 456"/>
                      <a:gd name="T5" fmla="*/ 41 h 225"/>
                      <a:gd name="T6" fmla="*/ 17 w 456"/>
                      <a:gd name="T7" fmla="*/ 0 h 225"/>
                      <a:gd name="T8" fmla="*/ 455 w 456"/>
                      <a:gd name="T9" fmla="*/ 182 h 225"/>
                      <a:gd name="T10" fmla="*/ 446 w 456"/>
                      <a:gd name="T11" fmla="*/ 203 h 225"/>
                    </a:gdLst>
                    <a:ahLst/>
                    <a:cxnLst>
                      <a:cxn ang="0">
                        <a:pos x="T0" y="T1"/>
                      </a:cxn>
                      <a:cxn ang="0">
                        <a:pos x="T2" y="T3"/>
                      </a:cxn>
                      <a:cxn ang="0">
                        <a:pos x="T4" y="T5"/>
                      </a:cxn>
                      <a:cxn ang="0">
                        <a:pos x="T6" y="T7"/>
                      </a:cxn>
                      <a:cxn ang="0">
                        <a:pos x="T8" y="T9"/>
                      </a:cxn>
                      <a:cxn ang="0">
                        <a:pos x="T10" y="T11"/>
                      </a:cxn>
                    </a:cxnLst>
                    <a:rect l="0" t="0" r="r" b="b"/>
                    <a:pathLst>
                      <a:path w="456" h="225">
                        <a:moveTo>
                          <a:pt x="446" y="203"/>
                        </a:moveTo>
                        <a:lnTo>
                          <a:pt x="438" y="224"/>
                        </a:lnTo>
                        <a:lnTo>
                          <a:pt x="0" y="41"/>
                        </a:lnTo>
                        <a:lnTo>
                          <a:pt x="17" y="0"/>
                        </a:lnTo>
                        <a:lnTo>
                          <a:pt x="455" y="182"/>
                        </a:lnTo>
                        <a:lnTo>
                          <a:pt x="446" y="203"/>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4"/>
                  <p:cNvSpPr>
                    <a:spLocks noChangeArrowheads="1"/>
                  </p:cNvSpPr>
                  <p:nvPr/>
                </p:nvSpPr>
                <p:spPr bwMode="auto">
                  <a:xfrm>
                    <a:off x="7076000" y="4190045"/>
                    <a:ext cx="252412" cy="247650"/>
                  </a:xfrm>
                  <a:custGeom>
                    <a:avLst/>
                    <a:gdLst>
                      <a:gd name="T0" fmla="*/ 600 w 701"/>
                      <a:gd name="T1" fmla="*/ 448 h 687"/>
                      <a:gd name="T2" fmla="*/ 501 w 701"/>
                      <a:gd name="T3" fmla="*/ 686 h 687"/>
                      <a:gd name="T4" fmla="*/ 0 w 701"/>
                      <a:gd name="T5" fmla="*/ 477 h 687"/>
                      <a:gd name="T6" fmla="*/ 199 w 701"/>
                      <a:gd name="T7" fmla="*/ 0 h 687"/>
                      <a:gd name="T8" fmla="*/ 700 w 701"/>
                      <a:gd name="T9" fmla="*/ 210 h 687"/>
                      <a:gd name="T10" fmla="*/ 600 w 701"/>
                      <a:gd name="T11" fmla="*/ 448 h 687"/>
                    </a:gdLst>
                    <a:ahLst/>
                    <a:cxnLst>
                      <a:cxn ang="0">
                        <a:pos x="T0" y="T1"/>
                      </a:cxn>
                      <a:cxn ang="0">
                        <a:pos x="T2" y="T3"/>
                      </a:cxn>
                      <a:cxn ang="0">
                        <a:pos x="T4" y="T5"/>
                      </a:cxn>
                      <a:cxn ang="0">
                        <a:pos x="T6" y="T7"/>
                      </a:cxn>
                      <a:cxn ang="0">
                        <a:pos x="T8" y="T9"/>
                      </a:cxn>
                      <a:cxn ang="0">
                        <a:pos x="T10" y="T11"/>
                      </a:cxn>
                    </a:cxnLst>
                    <a:rect l="0" t="0" r="r" b="b"/>
                    <a:pathLst>
                      <a:path w="701" h="687">
                        <a:moveTo>
                          <a:pt x="600" y="448"/>
                        </a:moveTo>
                        <a:lnTo>
                          <a:pt x="501" y="686"/>
                        </a:lnTo>
                        <a:lnTo>
                          <a:pt x="0" y="477"/>
                        </a:lnTo>
                        <a:lnTo>
                          <a:pt x="199" y="0"/>
                        </a:lnTo>
                        <a:lnTo>
                          <a:pt x="700" y="210"/>
                        </a:lnTo>
                        <a:lnTo>
                          <a:pt x="600" y="448"/>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35"/>
                  <p:cNvSpPr>
                    <a:spLocks noChangeArrowheads="1"/>
                  </p:cNvSpPr>
                  <p:nvPr/>
                </p:nvSpPr>
                <p:spPr bwMode="auto">
                  <a:xfrm>
                    <a:off x="7615750" y="4453570"/>
                    <a:ext cx="66675" cy="76200"/>
                  </a:xfrm>
                  <a:custGeom>
                    <a:avLst/>
                    <a:gdLst>
                      <a:gd name="T0" fmla="*/ 71 w 185"/>
                      <a:gd name="T1" fmla="*/ 0 h 213"/>
                      <a:gd name="T2" fmla="*/ 0 w 185"/>
                      <a:gd name="T3" fmla="*/ 167 h 213"/>
                      <a:gd name="T4" fmla="*/ 34 w 185"/>
                      <a:gd name="T5" fmla="*/ 191 h 213"/>
                      <a:gd name="T6" fmla="*/ 166 w 185"/>
                      <a:gd name="T7" fmla="*/ 139 h 213"/>
                      <a:gd name="T8" fmla="*/ 110 w 185"/>
                      <a:gd name="T9" fmla="*/ 7 h 213"/>
                      <a:gd name="T10" fmla="*/ 71 w 185"/>
                      <a:gd name="T11" fmla="*/ 0 h 213"/>
                    </a:gdLst>
                    <a:ahLst/>
                    <a:cxnLst>
                      <a:cxn ang="0">
                        <a:pos x="T0" y="T1"/>
                      </a:cxn>
                      <a:cxn ang="0">
                        <a:pos x="T2" y="T3"/>
                      </a:cxn>
                      <a:cxn ang="0">
                        <a:pos x="T4" y="T5"/>
                      </a:cxn>
                      <a:cxn ang="0">
                        <a:pos x="T6" y="T7"/>
                      </a:cxn>
                      <a:cxn ang="0">
                        <a:pos x="T8" y="T9"/>
                      </a:cxn>
                      <a:cxn ang="0">
                        <a:pos x="T10" y="T11"/>
                      </a:cxn>
                    </a:cxnLst>
                    <a:rect l="0" t="0" r="r" b="b"/>
                    <a:pathLst>
                      <a:path w="185" h="213">
                        <a:moveTo>
                          <a:pt x="71" y="0"/>
                        </a:moveTo>
                        <a:lnTo>
                          <a:pt x="0" y="167"/>
                        </a:lnTo>
                        <a:cubicBezTo>
                          <a:pt x="8" y="178"/>
                          <a:pt x="21" y="186"/>
                          <a:pt x="34" y="191"/>
                        </a:cubicBezTo>
                        <a:cubicBezTo>
                          <a:pt x="84" y="212"/>
                          <a:pt x="145" y="188"/>
                          <a:pt x="166" y="139"/>
                        </a:cubicBezTo>
                        <a:cubicBezTo>
                          <a:pt x="184" y="86"/>
                          <a:pt x="160" y="28"/>
                          <a:pt x="110" y="7"/>
                        </a:cubicBezTo>
                        <a:cubicBezTo>
                          <a:pt x="97" y="2"/>
                          <a:pt x="84" y="0"/>
                          <a:pt x="71" y="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36"/>
                  <p:cNvSpPr>
                    <a:spLocks noChangeArrowheads="1"/>
                  </p:cNvSpPr>
                  <p:nvPr/>
                </p:nvSpPr>
                <p:spPr bwMode="auto">
                  <a:xfrm>
                    <a:off x="6914075" y="4561520"/>
                    <a:ext cx="457200" cy="101600"/>
                  </a:xfrm>
                  <a:custGeom>
                    <a:avLst/>
                    <a:gdLst>
                      <a:gd name="T0" fmla="*/ 1269 w 1270"/>
                      <a:gd name="T1" fmla="*/ 94 h 284"/>
                      <a:gd name="T2" fmla="*/ 634 w 1270"/>
                      <a:gd name="T3" fmla="*/ 0 h 284"/>
                      <a:gd name="T4" fmla="*/ 0 w 1270"/>
                      <a:gd name="T5" fmla="*/ 94 h 284"/>
                      <a:gd name="T6" fmla="*/ 0 w 1270"/>
                      <a:gd name="T7" fmla="*/ 189 h 284"/>
                      <a:gd name="T8" fmla="*/ 0 w 1270"/>
                      <a:gd name="T9" fmla="*/ 189 h 284"/>
                      <a:gd name="T10" fmla="*/ 0 w 1270"/>
                      <a:gd name="T11" fmla="*/ 189 h 284"/>
                      <a:gd name="T12" fmla="*/ 634 w 1270"/>
                      <a:gd name="T13" fmla="*/ 283 h 284"/>
                      <a:gd name="T14" fmla="*/ 1269 w 1270"/>
                      <a:gd name="T15" fmla="*/ 189 h 284"/>
                      <a:gd name="T16" fmla="*/ 1269 w 1270"/>
                      <a:gd name="T17" fmla="*/ 189 h 284"/>
                      <a:gd name="T18" fmla="*/ 1269 w 1270"/>
                      <a:gd name="T19" fmla="*/ 189 h 284"/>
                      <a:gd name="T20" fmla="*/ 1269 w 1270"/>
                      <a:gd name="T21" fmla="*/ 9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0" h="284">
                        <a:moveTo>
                          <a:pt x="1269" y="94"/>
                        </a:moveTo>
                        <a:cubicBezTo>
                          <a:pt x="1269" y="42"/>
                          <a:pt x="985" y="0"/>
                          <a:pt x="634" y="0"/>
                        </a:cubicBezTo>
                        <a:cubicBezTo>
                          <a:pt x="282" y="0"/>
                          <a:pt x="0" y="42"/>
                          <a:pt x="0" y="94"/>
                        </a:cubicBezTo>
                        <a:lnTo>
                          <a:pt x="0" y="189"/>
                        </a:lnTo>
                        <a:lnTo>
                          <a:pt x="0" y="189"/>
                        </a:lnTo>
                        <a:lnTo>
                          <a:pt x="0" y="189"/>
                        </a:lnTo>
                        <a:cubicBezTo>
                          <a:pt x="0" y="241"/>
                          <a:pt x="282" y="283"/>
                          <a:pt x="634" y="283"/>
                        </a:cubicBezTo>
                        <a:cubicBezTo>
                          <a:pt x="985" y="283"/>
                          <a:pt x="1269" y="241"/>
                          <a:pt x="1269" y="189"/>
                        </a:cubicBezTo>
                        <a:lnTo>
                          <a:pt x="1269" y="189"/>
                        </a:lnTo>
                        <a:lnTo>
                          <a:pt x="1269" y="189"/>
                        </a:lnTo>
                        <a:lnTo>
                          <a:pt x="1269" y="94"/>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67" name="Rectangle 66"/>
              <p:cNvSpPr/>
              <p:nvPr/>
            </p:nvSpPr>
            <p:spPr>
              <a:xfrm>
                <a:off x="4627853" y="4382149"/>
                <a:ext cx="805942" cy="21544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Policies</a:t>
                </a:r>
              </a:p>
            </p:txBody>
          </p:sp>
        </p:grpSp>
        <p:cxnSp>
          <p:nvCxnSpPr>
            <p:cNvPr id="64" name="Straight Arrow Connector 63"/>
            <p:cNvCxnSpPr/>
            <p:nvPr/>
          </p:nvCxnSpPr>
          <p:spPr>
            <a:xfrm flipV="1">
              <a:off x="5340921" y="1295400"/>
              <a:ext cx="755078" cy="6007"/>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69211" y="1626914"/>
              <a:ext cx="12008" cy="1083557"/>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334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 Deployment</a:t>
            </a:r>
          </a:p>
        </p:txBody>
      </p:sp>
      <p:sp>
        <p:nvSpPr>
          <p:cNvPr id="3" name="Content Placeholder 2"/>
          <p:cNvSpPr>
            <a:spLocks noGrp="1"/>
          </p:cNvSpPr>
          <p:nvPr>
            <p:ph idx="1"/>
          </p:nvPr>
        </p:nvSpPr>
        <p:spPr>
          <a:xfrm>
            <a:off x="531151" y="1524001"/>
            <a:ext cx="5056849" cy="4419600"/>
          </a:xfrm>
        </p:spPr>
        <p:txBody>
          <a:bodyPr/>
          <a:lstStyle/>
          <a:p>
            <a:r>
              <a:rPr lang="en-US" dirty="0"/>
              <a:t>Logon to OCI Console</a:t>
            </a:r>
          </a:p>
          <a:p>
            <a:r>
              <a:rPr lang="en-US" dirty="0"/>
              <a:t>In a browser, launch the OCI console and navigate to Resource Manager </a:t>
            </a:r>
            <a:r>
              <a:rPr lang="en-US" dirty="0">
                <a:sym typeface="Wingdings" panose="05000000000000000000" pitchFamily="2" charset="2"/>
              </a:rPr>
              <a:t></a:t>
            </a:r>
            <a:r>
              <a:rPr lang="en-US" dirty="0"/>
              <a:t>Stacks</a:t>
            </a:r>
          </a:p>
          <a:p>
            <a:r>
              <a:rPr lang="en-US" dirty="0"/>
              <a:t>Add a new stack by uploading the newly created psftcm-setup.zip file.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p:cNvPicPr/>
          <p:nvPr/>
        </p:nvPicPr>
        <p:blipFill>
          <a:blip r:embed="rId2"/>
          <a:stretch>
            <a:fillRect/>
          </a:stretch>
        </p:blipFill>
        <p:spPr>
          <a:xfrm>
            <a:off x="6170610" y="1676231"/>
            <a:ext cx="5792789" cy="3852501"/>
          </a:xfrm>
          <a:prstGeom prst="rect">
            <a:avLst/>
          </a:prstGeom>
        </p:spPr>
      </p:pic>
    </p:spTree>
    <p:extLst>
      <p:ext uri="{BB962C8B-B14F-4D97-AF65-F5344CB8AC3E}">
        <p14:creationId xmlns:p14="http://schemas.microsoft.com/office/powerpoint/2010/main" val="332886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Resource Manager</a:t>
            </a:r>
          </a:p>
        </p:txBody>
      </p:sp>
      <p:sp>
        <p:nvSpPr>
          <p:cNvPr id="3" name="Content Placeholder 2"/>
          <p:cNvSpPr>
            <a:spLocks noGrp="1"/>
          </p:cNvSpPr>
          <p:nvPr>
            <p:ph idx="1"/>
          </p:nvPr>
        </p:nvSpPr>
        <p:spPr/>
        <p:txBody>
          <a:bodyPr/>
          <a:lstStyle/>
          <a:p>
            <a:r>
              <a:rPr lang="en-US" dirty="0"/>
              <a:t>Click Next.. </a:t>
            </a:r>
          </a:p>
          <a:p>
            <a:r>
              <a:rPr lang="en-US" dirty="0"/>
              <a:t>Click Create. This will add a new stack and open the stack details page.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p:cNvPicPr/>
          <p:nvPr/>
        </p:nvPicPr>
        <p:blipFill>
          <a:blip r:embed="rId2"/>
          <a:stretch>
            <a:fillRect/>
          </a:stretch>
        </p:blipFill>
        <p:spPr>
          <a:xfrm>
            <a:off x="741488" y="2552574"/>
            <a:ext cx="5179478" cy="3495142"/>
          </a:xfrm>
          <a:prstGeom prst="rect">
            <a:avLst/>
          </a:prstGeom>
          <a:ln>
            <a:solidFill>
              <a:schemeClr val="accent1"/>
            </a:solidFill>
          </a:ln>
        </p:spPr>
      </p:pic>
      <p:pic>
        <p:nvPicPr>
          <p:cNvPr id="6" name="Picture 5"/>
          <p:cNvPicPr/>
          <p:nvPr/>
        </p:nvPicPr>
        <p:blipFill>
          <a:blip r:embed="rId3"/>
          <a:stretch>
            <a:fillRect/>
          </a:stretch>
        </p:blipFill>
        <p:spPr>
          <a:xfrm>
            <a:off x="6313495" y="2552573"/>
            <a:ext cx="5474117" cy="3619630"/>
          </a:xfrm>
          <a:prstGeom prst="rect">
            <a:avLst/>
          </a:prstGeom>
        </p:spPr>
      </p:pic>
    </p:spTree>
    <p:extLst>
      <p:ext uri="{BB962C8B-B14F-4D97-AF65-F5344CB8AC3E}">
        <p14:creationId xmlns:p14="http://schemas.microsoft.com/office/powerpoint/2010/main" val="154180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CM using Resource Manager</a:t>
            </a:r>
          </a:p>
        </p:txBody>
      </p:sp>
      <p:sp>
        <p:nvSpPr>
          <p:cNvPr id="3" name="Content Placeholder 2"/>
          <p:cNvSpPr>
            <a:spLocks noGrp="1"/>
          </p:cNvSpPr>
          <p:nvPr>
            <p:ph idx="1"/>
          </p:nvPr>
        </p:nvSpPr>
        <p:spPr/>
        <p:txBody>
          <a:bodyPr/>
          <a:lstStyle/>
          <a:p>
            <a:r>
              <a:rPr lang="en-US" dirty="0"/>
              <a:t>On the stack details page, under “Terraform Actions”, click Plan.</a:t>
            </a:r>
          </a:p>
          <a:p>
            <a:endParaRPr lang="en-US" dirty="0"/>
          </a:p>
          <a:p>
            <a:endParaRPr lang="en-US" dirty="0"/>
          </a:p>
          <a:p>
            <a:endParaRPr lang="en-US" dirty="0"/>
          </a:p>
          <a:p>
            <a:pPr lvl="0"/>
            <a:r>
              <a:rPr lang="en-US" dirty="0"/>
              <a:t>After the Plan completes successfully, run Terraform Apply.</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41422" y="2002797"/>
            <a:ext cx="3371850" cy="1657350"/>
          </a:xfrm>
          <a:prstGeom prst="rect">
            <a:avLst/>
          </a:prstGeom>
          <a:noFill/>
          <a:ln>
            <a:solidFill>
              <a:schemeClr val="accent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41422" y="4138943"/>
            <a:ext cx="3352800" cy="1638300"/>
          </a:xfrm>
          <a:prstGeom prst="rect">
            <a:avLst/>
          </a:prstGeom>
          <a:noFill/>
          <a:ln>
            <a:solidFill>
              <a:schemeClr val="accent1"/>
            </a:solidFill>
          </a:ln>
        </p:spPr>
      </p:pic>
    </p:spTree>
    <p:extLst>
      <p:ext uri="{BB962C8B-B14F-4D97-AF65-F5344CB8AC3E}">
        <p14:creationId xmlns:p14="http://schemas.microsoft.com/office/powerpoint/2010/main" val="11291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using Resource Manager</a:t>
            </a:r>
          </a:p>
        </p:txBody>
      </p:sp>
      <p:sp>
        <p:nvSpPr>
          <p:cNvPr id="3" name="Content Placeholder 2"/>
          <p:cNvSpPr>
            <a:spLocks noGrp="1"/>
          </p:cNvSpPr>
          <p:nvPr>
            <p:ph idx="1"/>
          </p:nvPr>
        </p:nvSpPr>
        <p:spPr/>
        <p:txBody>
          <a:bodyPr/>
          <a:lstStyle/>
          <a:p>
            <a:r>
              <a:rPr lang="en-US" dirty="0"/>
              <a:t>Terraform Apply job is a long running process.  After it completes, the output from this job will have the IP address and PIA URL of CM instance.  To obtain those details, click on the Job name.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5" name="Picture 4"/>
          <p:cNvPicPr/>
          <p:nvPr/>
        </p:nvPicPr>
        <p:blipFill>
          <a:blip r:embed="rId2"/>
          <a:stretch>
            <a:fillRect/>
          </a:stretch>
        </p:blipFill>
        <p:spPr>
          <a:xfrm>
            <a:off x="886406" y="3018057"/>
            <a:ext cx="5943600" cy="1057275"/>
          </a:xfrm>
          <a:prstGeom prst="rect">
            <a:avLst/>
          </a:prstGeom>
          <a:ln>
            <a:solidFill>
              <a:schemeClr val="accent1"/>
            </a:solidFill>
          </a:ln>
        </p:spPr>
      </p:pic>
    </p:spTree>
    <p:extLst>
      <p:ext uri="{BB962C8B-B14F-4D97-AF65-F5344CB8AC3E}">
        <p14:creationId xmlns:p14="http://schemas.microsoft.com/office/powerpoint/2010/main" val="173234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using Resource Manager</a:t>
            </a:r>
          </a:p>
        </p:txBody>
      </p:sp>
      <p:sp>
        <p:nvSpPr>
          <p:cNvPr id="3" name="Content Placeholder 2"/>
          <p:cNvSpPr>
            <a:spLocks noGrp="1"/>
          </p:cNvSpPr>
          <p:nvPr>
            <p:ph idx="1"/>
          </p:nvPr>
        </p:nvSpPr>
        <p:spPr/>
        <p:txBody>
          <a:bodyPr/>
          <a:lstStyle/>
          <a:p>
            <a:r>
              <a:rPr lang="en-US" dirty="0"/>
              <a:t>On the job details page, click on Output link under Resources.</a:t>
            </a:r>
          </a:p>
          <a:p>
            <a:endParaRPr lang="en-US" dirty="0"/>
          </a:p>
          <a:p>
            <a:endParaRPr lang="en-US" dirty="0"/>
          </a:p>
          <a:p>
            <a:endParaRPr lang="en-US" dirty="0"/>
          </a:p>
          <a:p>
            <a:endParaRPr lang="en-US" dirty="0"/>
          </a:p>
          <a:p>
            <a:pPr lvl="0"/>
            <a:endParaRPr lang="en-US" sz="2000" dirty="0"/>
          </a:p>
          <a:p>
            <a:pPr lvl="0"/>
            <a:r>
              <a:rPr lang="en-US" sz="2000" dirty="0"/>
              <a:t>Make a note of </a:t>
            </a:r>
            <a:r>
              <a:rPr lang="en-US" sz="2000" b="1" dirty="0" err="1"/>
              <a:t>Custom_Linux_Image_for_CM</a:t>
            </a:r>
            <a:r>
              <a:rPr lang="en-US" sz="2000" dirty="0"/>
              <a:t> and </a:t>
            </a:r>
            <a:r>
              <a:rPr lang="en-US" sz="2000" b="1" dirty="0"/>
              <a:t>Windows_2012_Platform_Image_for_CM </a:t>
            </a:r>
            <a:r>
              <a:rPr lang="en-US" sz="2000" dirty="0"/>
              <a:t>values. These OCIDs will be required in the next section. </a:t>
            </a:r>
          </a:p>
          <a:p>
            <a:pPr lvl="0"/>
            <a:r>
              <a:rPr lang="en-US" sz="2000" dirty="0"/>
              <a:t>Make a note of </a:t>
            </a:r>
            <a:r>
              <a:rPr lang="en-US" sz="2000" b="1" dirty="0" err="1"/>
              <a:t>CM_public_ip</a:t>
            </a:r>
            <a:r>
              <a:rPr lang="en-US" sz="2000" dirty="0"/>
              <a:t> and </a:t>
            </a:r>
            <a:r>
              <a:rPr lang="en-US" sz="2000" b="1" dirty="0" err="1"/>
              <a:t>CM_http_url</a:t>
            </a:r>
            <a:r>
              <a:rPr 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5" name="Picture 4"/>
          <p:cNvPicPr/>
          <p:nvPr/>
        </p:nvPicPr>
        <p:blipFill>
          <a:blip r:embed="rId2"/>
          <a:stretch>
            <a:fillRect/>
          </a:stretch>
        </p:blipFill>
        <p:spPr>
          <a:xfrm>
            <a:off x="841139" y="1966106"/>
            <a:ext cx="5943600" cy="2273935"/>
          </a:xfrm>
          <a:prstGeom prst="rect">
            <a:avLst/>
          </a:prstGeom>
          <a:ln>
            <a:solidFill>
              <a:schemeClr val="accent1"/>
            </a:solidFill>
          </a:ln>
        </p:spPr>
      </p:pic>
    </p:spTree>
    <p:extLst>
      <p:ext uri="{BB962C8B-B14F-4D97-AF65-F5344CB8AC3E}">
        <p14:creationId xmlns:p14="http://schemas.microsoft.com/office/powerpoint/2010/main" val="52260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Completing CM deployment</a:t>
            </a:r>
          </a:p>
        </p:txBody>
      </p:sp>
      <p:sp>
        <p:nvSpPr>
          <p:cNvPr id="3" name="Content Placeholder 2"/>
          <p:cNvSpPr>
            <a:spLocks noGrp="1"/>
          </p:cNvSpPr>
          <p:nvPr>
            <p:ph idx="1"/>
          </p:nvPr>
        </p:nvSpPr>
        <p:spPr/>
        <p:txBody>
          <a:bodyPr/>
          <a:lstStyle/>
          <a:p>
            <a:r>
              <a:rPr lang="en-US" dirty="0"/>
              <a:t>Wait for Terraform job to complete</a:t>
            </a:r>
          </a:p>
          <a:p>
            <a:endParaRPr lang="en-US" dirty="0"/>
          </a:p>
          <a:p>
            <a:endParaRPr lang="en-US" dirty="0"/>
          </a:p>
          <a:p>
            <a:endParaRPr lang="en-US" dirty="0"/>
          </a:p>
          <a:p>
            <a:endParaRPr lang="en-US" dirty="0"/>
          </a:p>
          <a:p>
            <a:endParaRPr lang="en-US" dirty="0"/>
          </a:p>
          <a:p>
            <a:pPr lvl="1"/>
            <a:r>
              <a:rPr lang="en-US" dirty="0"/>
              <a:t>Add an entry to </a:t>
            </a:r>
            <a:r>
              <a:rPr lang="en-US" b="1" dirty="0"/>
              <a:t>C:\Windows\System32\drivers\etc\hosts</a:t>
            </a:r>
            <a:r>
              <a:rPr lang="en-US" dirty="0"/>
              <a:t> entry on your laptop/workstation as shown below. Use the hostname value for attribute </a:t>
            </a:r>
          </a:p>
          <a:p>
            <a:pPr lvl="2"/>
            <a:r>
              <a:rPr lang="en-US" b="1" dirty="0"/>
              <a:t>Add an entry </a:t>
            </a:r>
            <a:r>
              <a:rPr lang="en-US" dirty="0"/>
              <a:t>129.213.145.213  labcm.cm.labnet.oraclevcn.com</a:t>
            </a:r>
          </a:p>
          <a:p>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28</a:t>
            </a:fld>
            <a:endParaRPr lang="en-US" dirty="0"/>
          </a:p>
        </p:txBody>
      </p:sp>
      <p:pic>
        <p:nvPicPr>
          <p:cNvPr id="5" name="Picture 4"/>
          <p:cNvPicPr/>
          <p:nvPr/>
        </p:nvPicPr>
        <p:blipFill>
          <a:blip r:embed="rId2"/>
          <a:stretch>
            <a:fillRect/>
          </a:stretch>
        </p:blipFill>
        <p:spPr>
          <a:xfrm>
            <a:off x="859246" y="2074749"/>
            <a:ext cx="5943600" cy="2273935"/>
          </a:xfrm>
          <a:prstGeom prst="rect">
            <a:avLst/>
          </a:prstGeom>
          <a:ln>
            <a:solidFill>
              <a:schemeClr val="accent1"/>
            </a:solidFill>
          </a:ln>
        </p:spPr>
      </p:pic>
    </p:spTree>
    <p:extLst>
      <p:ext uri="{BB962C8B-B14F-4D97-AF65-F5344CB8AC3E}">
        <p14:creationId xmlns:p14="http://schemas.microsoft.com/office/powerpoint/2010/main" val="223542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4</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4: Log in to Cloud Manager , configure Settings and Subscribe to Release channels </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12967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7"/>
          <p:cNvGrpSpPr/>
          <p:nvPr/>
        </p:nvGrpSpPr>
        <p:grpSpPr>
          <a:xfrm>
            <a:off x="10263280" y="1167271"/>
            <a:ext cx="800701" cy="735286"/>
            <a:chOff x="8041835" y="389646"/>
            <a:chExt cx="1329176" cy="1305702"/>
          </a:xfrm>
        </p:grpSpPr>
        <p:pic>
          <p:nvPicPr>
            <p:cNvPr id="67" name="Picture 14" descr="C:\Users\Paul\Desktop\SLIDE 10 icons\slide 10 (developer).png"/>
            <p:cNvPicPr>
              <a:picLocks noChangeAspect="1" noChangeArrowheads="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041835" y="389646"/>
              <a:ext cx="1329176" cy="1305702"/>
            </a:xfrm>
            <a:prstGeom prst="rect">
              <a:avLst/>
            </a:prstGeom>
            <a:solidFill>
              <a:srgbClr val="FFFFFF"/>
            </a:solidFill>
          </p:spPr>
        </p:pic>
        <p:pic>
          <p:nvPicPr>
            <p:cNvPr id="68" name="Picture 17" descr="C:\Users\Paul\Desktop\SLIDE 10 icons\slide 10 (storage).png"/>
            <p:cNvPicPr>
              <a:picLocks noChangeAspect="1" noChangeArrowheads="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436011" y="846082"/>
              <a:ext cx="477801" cy="392831"/>
            </a:xfrm>
            <a:prstGeom prst="rect">
              <a:avLst/>
            </a:prstGeom>
            <a:solidFill>
              <a:srgbClr val="FFFFFF"/>
            </a:solidFill>
          </p:spPr>
        </p:pic>
      </p:grpSp>
      <p:sp>
        <p:nvSpPr>
          <p:cNvPr id="123" name="Title 1"/>
          <p:cNvSpPr>
            <a:spLocks noGrp="1"/>
          </p:cNvSpPr>
          <p:nvPr>
            <p:ph type="title"/>
          </p:nvPr>
        </p:nvSpPr>
        <p:spPr bwMode="gray">
          <a:xfrm>
            <a:off x="454224" y="305614"/>
            <a:ext cx="10360506" cy="584048"/>
          </a:xfrm>
        </p:spPr>
        <p:txBody>
          <a:bodyPr/>
          <a:lstStyle/>
          <a:p>
            <a:r>
              <a:rPr lang="en-US" dirty="0"/>
              <a:t>PeopleSoft Cloud Manager</a:t>
            </a:r>
          </a:p>
        </p:txBody>
      </p:sp>
      <p:cxnSp>
        <p:nvCxnSpPr>
          <p:cNvPr id="41" name="Straight Connector 40"/>
          <p:cNvCxnSpPr/>
          <p:nvPr/>
        </p:nvCxnSpPr>
        <p:spPr bwMode="gray">
          <a:xfrm flipH="1" flipV="1">
            <a:off x="7817169" y="1925481"/>
            <a:ext cx="3147030" cy="6401"/>
          </a:xfrm>
          <a:prstGeom prst="line">
            <a:avLst/>
          </a:prstGeom>
          <a:ln w="12700">
            <a:solidFill>
              <a:srgbClr val="5E5F6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bwMode="gray">
          <a:xfrm>
            <a:off x="8040444" y="1500072"/>
            <a:ext cx="2250294" cy="410015"/>
          </a:xfrm>
          <a:prstGeom prst="rect">
            <a:avLst/>
          </a:prstGeom>
          <a:noFill/>
        </p:spPr>
        <p:txBody>
          <a:bodyPr wrap="square" lIns="0" tIns="50665" rIns="0" bIns="50665"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Manage Life Cycle</a:t>
            </a:r>
          </a:p>
        </p:txBody>
      </p:sp>
      <p:cxnSp>
        <p:nvCxnSpPr>
          <p:cNvPr id="56" name="Straight Connector 55"/>
          <p:cNvCxnSpPr/>
          <p:nvPr/>
        </p:nvCxnSpPr>
        <p:spPr bwMode="gray">
          <a:xfrm flipV="1">
            <a:off x="7840215" y="4582673"/>
            <a:ext cx="3198736" cy="13230"/>
          </a:xfrm>
          <a:prstGeom prst="line">
            <a:avLst/>
          </a:prstGeom>
          <a:ln w="12700">
            <a:solidFill>
              <a:srgbClr val="5E5F6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bwMode="gray">
          <a:xfrm>
            <a:off x="8166768" y="4228973"/>
            <a:ext cx="2469515" cy="307697"/>
          </a:xfrm>
          <a:prstGeom prst="rect">
            <a:avLst/>
          </a:prstGeom>
          <a:noFill/>
        </p:spPr>
        <p:txBody>
          <a:bodyPr wrap="square" lIns="0" tIns="0" rIns="0" bIns="0"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Migrate to Cloud</a:t>
            </a:r>
          </a:p>
        </p:txBody>
      </p:sp>
      <p:sp>
        <p:nvSpPr>
          <p:cNvPr id="42" name="TextBox 41"/>
          <p:cNvSpPr txBox="1">
            <a:spLocks/>
          </p:cNvSpPr>
          <p:nvPr/>
        </p:nvSpPr>
        <p:spPr bwMode="gray">
          <a:xfrm>
            <a:off x="1258916" y="4752865"/>
            <a:ext cx="3532435" cy="1395932"/>
          </a:xfrm>
          <a:prstGeom prst="rect">
            <a:avLst/>
          </a:prstGeom>
          <a:noFill/>
        </p:spPr>
        <p:txBody>
          <a:bodyPr wrap="square" lIns="0" tIns="38071" rIns="0" bIns="0" rtlCol="0">
            <a:normAutofit/>
          </a:bodyPr>
          <a:lstStyle>
            <a:defPPr>
              <a:defRPr lang="en-US"/>
            </a:defPPr>
            <a:lvl1pPr marL="285750" indent="-285750" defTabSz="1218683">
              <a:spcAft>
                <a:spcPts val="600"/>
              </a:spcAft>
              <a:buSzPct val="80000"/>
              <a:buFont typeface="Arial" panose="020B0604020202020204" pitchFamily="34" charset="0"/>
              <a:buChar char="•"/>
              <a:defRPr kern="0">
                <a:solidFill>
                  <a:srgbClr val="5E5F60"/>
                </a:solidFill>
                <a:ea typeface="Arial Unicode MS" pitchFamily="34" charset="-128"/>
                <a:cs typeface="Calibri" pitchFamily="34" charset="0"/>
              </a:defRPr>
            </a:lvl1pPr>
          </a:lstStyle>
          <a:p>
            <a:pPr marL="182825" indent="-182825"/>
            <a:r>
              <a:rPr lang="en-US" sz="1799" dirty="0"/>
              <a:t>Customize your application deployment</a:t>
            </a:r>
          </a:p>
          <a:p>
            <a:pPr marL="182825" indent="-182825"/>
            <a:r>
              <a:rPr lang="en-US" sz="1799" dirty="0"/>
              <a:t>Define your topology</a:t>
            </a:r>
          </a:p>
          <a:p>
            <a:pPr marL="182825" indent="-182825"/>
            <a:r>
              <a:rPr lang="en-US" sz="1799" dirty="0"/>
              <a:t>Monitor and scale up to workloads</a:t>
            </a:r>
          </a:p>
        </p:txBody>
      </p:sp>
      <p:grpSp>
        <p:nvGrpSpPr>
          <p:cNvPr id="10" name="Group 15"/>
          <p:cNvGrpSpPr/>
          <p:nvPr/>
        </p:nvGrpSpPr>
        <p:grpSpPr>
          <a:xfrm>
            <a:off x="1196065" y="1443373"/>
            <a:ext cx="696439" cy="498745"/>
            <a:chOff x="7392020" y="1862907"/>
            <a:chExt cx="1129007" cy="779448"/>
          </a:xfrm>
        </p:grpSpPr>
        <p:sp>
          <p:nvSpPr>
            <p:cNvPr id="59" name="Freeform 42"/>
            <p:cNvSpPr>
              <a:spLocks/>
            </p:cNvSpPr>
            <p:nvPr/>
          </p:nvSpPr>
          <p:spPr bwMode="gray">
            <a:xfrm>
              <a:off x="8348587" y="1973268"/>
              <a:ext cx="52825" cy="52839"/>
            </a:xfrm>
            <a:custGeom>
              <a:avLst/>
              <a:gdLst/>
              <a:ahLst/>
              <a:cxnLst>
                <a:cxn ang="0">
                  <a:pos x="76" y="0"/>
                </a:cxn>
                <a:cxn ang="0">
                  <a:pos x="76" y="76"/>
                </a:cxn>
                <a:cxn ang="0">
                  <a:pos x="0" y="76"/>
                </a:cxn>
                <a:cxn ang="0">
                  <a:pos x="0" y="0"/>
                </a:cxn>
                <a:cxn ang="0">
                  <a:pos x="76" y="0"/>
                </a:cxn>
              </a:cxnLst>
              <a:rect l="0" t="0" r="r" b="b"/>
              <a:pathLst>
                <a:path w="76" h="76">
                  <a:moveTo>
                    <a:pt x="76" y="0"/>
                  </a:moveTo>
                  <a:cubicBezTo>
                    <a:pt x="76" y="25"/>
                    <a:pt x="76" y="50"/>
                    <a:pt x="76" y="76"/>
                  </a:cubicBezTo>
                  <a:cubicBezTo>
                    <a:pt x="51" y="76"/>
                    <a:pt x="26" y="76"/>
                    <a:pt x="0" y="76"/>
                  </a:cubicBezTo>
                  <a:cubicBezTo>
                    <a:pt x="0" y="51"/>
                    <a:pt x="0" y="26"/>
                    <a:pt x="0" y="0"/>
                  </a:cubicBezTo>
                  <a:cubicBezTo>
                    <a:pt x="25" y="0"/>
                    <a:pt x="50" y="0"/>
                    <a:pt x="76" y="0"/>
                  </a:cubicBezTo>
                  <a:close/>
                </a:path>
              </a:pathLst>
            </a:custGeom>
            <a:solidFill>
              <a:srgbClr val="FFFFFF"/>
            </a:solidFill>
            <a:ln w="9525">
              <a:solidFill>
                <a:schemeClr val="bg1"/>
              </a:solidFill>
              <a:round/>
              <a:headEnd/>
              <a:tailEnd/>
            </a:ln>
          </p:spPr>
          <p:txBody>
            <a:bodyPr vert="horz" wrap="square" lIns="91073" tIns="45539" rIns="91073" bIns="45539" numCol="1" anchor="t" anchorCtr="0" compatLnSpc="1">
              <a:prstTxWarp prst="textNoShape">
                <a:avLst/>
              </a:prstTxWarp>
            </a:bodyPr>
            <a:lstStyle/>
            <a:p>
              <a:pPr defTabSz="910594"/>
              <a:endParaRPr lang="en-US" sz="1899" dirty="0">
                <a:solidFill>
                  <a:srgbClr val="5F5F5F"/>
                </a:solidFill>
              </a:endParaRPr>
            </a:p>
          </p:txBody>
        </p:sp>
        <p:grpSp>
          <p:nvGrpSpPr>
            <p:cNvPr id="11" name="Group 14"/>
            <p:cNvGrpSpPr/>
            <p:nvPr/>
          </p:nvGrpSpPr>
          <p:grpSpPr bwMode="gray">
            <a:xfrm>
              <a:off x="7673911" y="1862907"/>
              <a:ext cx="567712" cy="475167"/>
              <a:chOff x="8079080" y="76201"/>
              <a:chExt cx="357020" cy="298743"/>
            </a:xfrm>
            <a:solidFill>
              <a:schemeClr val="accent4"/>
            </a:solidFill>
          </p:grpSpPr>
          <p:sp>
            <p:nvSpPr>
              <p:cNvPr id="137" name="Freeform 14"/>
              <p:cNvSpPr>
                <a:spLocks noChangeArrowheads="1"/>
              </p:cNvSpPr>
              <p:nvPr/>
            </p:nvSpPr>
            <p:spPr bwMode="gray">
              <a:xfrm>
                <a:off x="8079080" y="276777"/>
                <a:ext cx="96186" cy="92225"/>
              </a:xfrm>
              <a:custGeom>
                <a:avLst/>
                <a:gdLst>
                  <a:gd name="T0" fmla="*/ 812 w 1501"/>
                  <a:gd name="T1" fmla="*/ 1437 h 1438"/>
                  <a:gd name="T2" fmla="*/ 812 w 1501"/>
                  <a:gd name="T3" fmla="*/ 1437 h 1438"/>
                  <a:gd name="T4" fmla="*/ 1500 w 1501"/>
                  <a:gd name="T5" fmla="*/ 781 h 1438"/>
                  <a:gd name="T6" fmla="*/ 781 w 1501"/>
                  <a:gd name="T7" fmla="*/ 0 h 1438"/>
                  <a:gd name="T8" fmla="*/ 0 w 1501"/>
                  <a:gd name="T9" fmla="*/ 750 h 1438"/>
                  <a:gd name="T10" fmla="*/ 812 w 1501"/>
                  <a:gd name="T11" fmla="*/ 1437 h 1438"/>
                </a:gdLst>
                <a:ahLst/>
                <a:cxnLst>
                  <a:cxn ang="0">
                    <a:pos x="T0" y="T1"/>
                  </a:cxn>
                  <a:cxn ang="0">
                    <a:pos x="T2" y="T3"/>
                  </a:cxn>
                  <a:cxn ang="0">
                    <a:pos x="T4" y="T5"/>
                  </a:cxn>
                  <a:cxn ang="0">
                    <a:pos x="T6" y="T7"/>
                  </a:cxn>
                  <a:cxn ang="0">
                    <a:pos x="T8" y="T9"/>
                  </a:cxn>
                  <a:cxn ang="0">
                    <a:pos x="T10" y="T11"/>
                  </a:cxn>
                </a:cxnLst>
                <a:rect l="0" t="0" r="r" b="b"/>
                <a:pathLst>
                  <a:path w="1501" h="1438">
                    <a:moveTo>
                      <a:pt x="812" y="1437"/>
                    </a:moveTo>
                    <a:lnTo>
                      <a:pt x="812" y="1437"/>
                    </a:lnTo>
                    <a:cubicBezTo>
                      <a:pt x="1500" y="781"/>
                      <a:pt x="1500" y="781"/>
                      <a:pt x="1500" y="781"/>
                    </a:cubicBezTo>
                    <a:cubicBezTo>
                      <a:pt x="1187" y="594"/>
                      <a:pt x="937" y="312"/>
                      <a:pt x="781" y="0"/>
                    </a:cubicBezTo>
                    <a:cubicBezTo>
                      <a:pt x="0" y="750"/>
                      <a:pt x="0" y="750"/>
                      <a:pt x="0" y="750"/>
                    </a:cubicBezTo>
                    <a:cubicBezTo>
                      <a:pt x="344" y="875"/>
                      <a:pt x="656" y="1125"/>
                      <a:pt x="812" y="14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38" name="Freeform 15"/>
              <p:cNvSpPr>
                <a:spLocks noChangeArrowheads="1"/>
              </p:cNvSpPr>
              <p:nvPr/>
            </p:nvSpPr>
            <p:spPr bwMode="gray">
              <a:xfrm>
                <a:off x="8341894" y="274797"/>
                <a:ext cx="94206" cy="100147"/>
              </a:xfrm>
              <a:custGeom>
                <a:avLst/>
                <a:gdLst>
                  <a:gd name="T0" fmla="*/ 1469 w 1470"/>
                  <a:gd name="T1" fmla="*/ 781 h 1563"/>
                  <a:gd name="T2" fmla="*/ 1469 w 1470"/>
                  <a:gd name="T3" fmla="*/ 781 h 1563"/>
                  <a:gd name="T4" fmla="*/ 751 w 1470"/>
                  <a:gd name="T5" fmla="*/ 0 h 1563"/>
                  <a:gd name="T6" fmla="*/ 0 w 1470"/>
                  <a:gd name="T7" fmla="*/ 812 h 1563"/>
                  <a:gd name="T8" fmla="*/ 688 w 1470"/>
                  <a:gd name="T9" fmla="*/ 1562 h 1563"/>
                  <a:gd name="T10" fmla="*/ 1469 w 1470"/>
                  <a:gd name="T11" fmla="*/ 781 h 1563"/>
                </a:gdLst>
                <a:ahLst/>
                <a:cxnLst>
                  <a:cxn ang="0">
                    <a:pos x="T0" y="T1"/>
                  </a:cxn>
                  <a:cxn ang="0">
                    <a:pos x="T2" y="T3"/>
                  </a:cxn>
                  <a:cxn ang="0">
                    <a:pos x="T4" y="T5"/>
                  </a:cxn>
                  <a:cxn ang="0">
                    <a:pos x="T6" y="T7"/>
                  </a:cxn>
                  <a:cxn ang="0">
                    <a:pos x="T8" y="T9"/>
                  </a:cxn>
                  <a:cxn ang="0">
                    <a:pos x="T10" y="T11"/>
                  </a:cxn>
                </a:cxnLst>
                <a:rect l="0" t="0" r="r" b="b"/>
                <a:pathLst>
                  <a:path w="1470" h="1563">
                    <a:moveTo>
                      <a:pt x="1469" y="781"/>
                    </a:moveTo>
                    <a:lnTo>
                      <a:pt x="1469" y="781"/>
                    </a:lnTo>
                    <a:cubicBezTo>
                      <a:pt x="751" y="0"/>
                      <a:pt x="751" y="0"/>
                      <a:pt x="751" y="0"/>
                    </a:cubicBezTo>
                    <a:cubicBezTo>
                      <a:pt x="594" y="343"/>
                      <a:pt x="344" y="593"/>
                      <a:pt x="0" y="812"/>
                    </a:cubicBezTo>
                    <a:cubicBezTo>
                      <a:pt x="688" y="1562"/>
                      <a:pt x="688" y="1562"/>
                      <a:pt x="688" y="1562"/>
                    </a:cubicBezTo>
                    <a:cubicBezTo>
                      <a:pt x="844" y="1218"/>
                      <a:pt x="1126" y="937"/>
                      <a:pt x="1469" y="7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39" name="Freeform 16"/>
              <p:cNvSpPr>
                <a:spLocks noChangeArrowheads="1"/>
              </p:cNvSpPr>
              <p:nvPr/>
            </p:nvSpPr>
            <p:spPr bwMode="gray">
              <a:xfrm>
                <a:off x="8249669" y="240566"/>
                <a:ext cx="22066" cy="14145"/>
              </a:xfrm>
              <a:custGeom>
                <a:avLst/>
                <a:gdLst>
                  <a:gd name="T0" fmla="*/ 156 w 345"/>
                  <a:gd name="T1" fmla="*/ 0 h 220"/>
                  <a:gd name="T2" fmla="*/ 0 w 345"/>
                  <a:gd name="T3" fmla="*/ 0 h 220"/>
                  <a:gd name="T4" fmla="*/ 63 w 345"/>
                  <a:gd name="T5" fmla="*/ 219 h 220"/>
                  <a:gd name="T6" fmla="*/ 281 w 345"/>
                  <a:gd name="T7" fmla="*/ 219 h 220"/>
                  <a:gd name="T8" fmla="*/ 344 w 345"/>
                  <a:gd name="T9" fmla="*/ 0 h 220"/>
                  <a:gd name="T10" fmla="*/ 156 w 345"/>
                  <a:gd name="T11" fmla="*/ 0 h 220"/>
                </a:gdLst>
                <a:ahLst/>
                <a:cxnLst>
                  <a:cxn ang="0">
                    <a:pos x="T0" y="T1"/>
                  </a:cxn>
                  <a:cxn ang="0">
                    <a:pos x="T2" y="T3"/>
                  </a:cxn>
                  <a:cxn ang="0">
                    <a:pos x="T4" y="T5"/>
                  </a:cxn>
                  <a:cxn ang="0">
                    <a:pos x="T6" y="T7"/>
                  </a:cxn>
                  <a:cxn ang="0">
                    <a:pos x="T8" y="T9"/>
                  </a:cxn>
                  <a:cxn ang="0">
                    <a:pos x="T10" y="T11"/>
                  </a:cxn>
                </a:cxnLst>
                <a:rect l="0" t="0" r="r" b="b"/>
                <a:pathLst>
                  <a:path w="345" h="220">
                    <a:moveTo>
                      <a:pt x="156" y="0"/>
                    </a:moveTo>
                    <a:lnTo>
                      <a:pt x="0" y="0"/>
                    </a:lnTo>
                    <a:lnTo>
                      <a:pt x="63" y="219"/>
                    </a:lnTo>
                    <a:lnTo>
                      <a:pt x="281" y="219"/>
                    </a:lnTo>
                    <a:lnTo>
                      <a:pt x="344" y="0"/>
                    </a:lnTo>
                    <a:lnTo>
                      <a:pt x="15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40" name="Freeform 17"/>
              <p:cNvSpPr>
                <a:spLocks noChangeArrowheads="1"/>
              </p:cNvSpPr>
              <p:nvPr/>
            </p:nvSpPr>
            <p:spPr bwMode="gray">
              <a:xfrm>
                <a:off x="8249669" y="240566"/>
                <a:ext cx="22066" cy="14145"/>
              </a:xfrm>
              <a:custGeom>
                <a:avLst/>
                <a:gdLst>
                  <a:gd name="T0" fmla="*/ 156 w 345"/>
                  <a:gd name="T1" fmla="*/ 0 h 220"/>
                  <a:gd name="T2" fmla="*/ 0 w 345"/>
                  <a:gd name="T3" fmla="*/ 0 h 220"/>
                  <a:gd name="T4" fmla="*/ 63 w 345"/>
                  <a:gd name="T5" fmla="*/ 219 h 220"/>
                  <a:gd name="T6" fmla="*/ 281 w 345"/>
                  <a:gd name="T7" fmla="*/ 219 h 220"/>
                  <a:gd name="T8" fmla="*/ 344 w 345"/>
                  <a:gd name="T9" fmla="*/ 0 h 220"/>
                  <a:gd name="T10" fmla="*/ 156 w 345"/>
                  <a:gd name="T11" fmla="*/ 0 h 220"/>
                </a:gdLst>
                <a:ahLst/>
                <a:cxnLst>
                  <a:cxn ang="0">
                    <a:pos x="T0" y="T1"/>
                  </a:cxn>
                  <a:cxn ang="0">
                    <a:pos x="T2" y="T3"/>
                  </a:cxn>
                  <a:cxn ang="0">
                    <a:pos x="T4" y="T5"/>
                  </a:cxn>
                  <a:cxn ang="0">
                    <a:pos x="T6" y="T7"/>
                  </a:cxn>
                  <a:cxn ang="0">
                    <a:pos x="T8" y="T9"/>
                  </a:cxn>
                  <a:cxn ang="0">
                    <a:pos x="T10" y="T11"/>
                  </a:cxn>
                </a:cxnLst>
                <a:rect l="0" t="0" r="r" b="b"/>
                <a:pathLst>
                  <a:path w="345" h="220">
                    <a:moveTo>
                      <a:pt x="156" y="0"/>
                    </a:moveTo>
                    <a:lnTo>
                      <a:pt x="0" y="0"/>
                    </a:lnTo>
                    <a:lnTo>
                      <a:pt x="63" y="219"/>
                    </a:lnTo>
                    <a:lnTo>
                      <a:pt x="281" y="219"/>
                    </a:lnTo>
                    <a:lnTo>
                      <a:pt x="344" y="0"/>
                    </a:lnTo>
                    <a:lnTo>
                      <a:pt x="156"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41" name="Freeform 18"/>
              <p:cNvSpPr>
                <a:spLocks noChangeArrowheads="1"/>
              </p:cNvSpPr>
              <p:nvPr/>
            </p:nvSpPr>
            <p:spPr bwMode="gray">
              <a:xfrm>
                <a:off x="8129436" y="76201"/>
                <a:ext cx="264795" cy="262814"/>
              </a:xfrm>
              <a:custGeom>
                <a:avLst/>
                <a:gdLst>
                  <a:gd name="T0" fmla="*/ 2063 w 4126"/>
                  <a:gd name="T1" fmla="*/ 0 h 4095"/>
                  <a:gd name="T2" fmla="*/ 2063 w 4126"/>
                  <a:gd name="T3" fmla="*/ 0 h 4095"/>
                  <a:gd name="T4" fmla="*/ 0 w 4126"/>
                  <a:gd name="T5" fmla="*/ 2062 h 4095"/>
                  <a:gd name="T6" fmla="*/ 2063 w 4126"/>
                  <a:gd name="T7" fmla="*/ 4094 h 4095"/>
                  <a:gd name="T8" fmla="*/ 4125 w 4126"/>
                  <a:gd name="T9" fmla="*/ 2062 h 4095"/>
                  <a:gd name="T10" fmla="*/ 2063 w 4126"/>
                  <a:gd name="T11" fmla="*/ 0 h 4095"/>
                  <a:gd name="T12" fmla="*/ 1531 w 4126"/>
                  <a:gd name="T13" fmla="*/ 1000 h 4095"/>
                  <a:gd name="T14" fmla="*/ 1531 w 4126"/>
                  <a:gd name="T15" fmla="*/ 1000 h 4095"/>
                  <a:gd name="T16" fmla="*/ 2063 w 4126"/>
                  <a:gd name="T17" fmla="*/ 687 h 4095"/>
                  <a:gd name="T18" fmla="*/ 2594 w 4126"/>
                  <a:gd name="T19" fmla="*/ 1000 h 4095"/>
                  <a:gd name="T20" fmla="*/ 2625 w 4126"/>
                  <a:gd name="T21" fmla="*/ 1437 h 4095"/>
                  <a:gd name="T22" fmla="*/ 2063 w 4126"/>
                  <a:gd name="T23" fmla="*/ 2187 h 4095"/>
                  <a:gd name="T24" fmla="*/ 1500 w 4126"/>
                  <a:gd name="T25" fmla="*/ 1437 h 4095"/>
                  <a:gd name="T26" fmla="*/ 1531 w 4126"/>
                  <a:gd name="T27" fmla="*/ 1000 h 4095"/>
                  <a:gd name="T28" fmla="*/ 2063 w 4126"/>
                  <a:gd name="T29" fmla="*/ 0 h 4095"/>
                  <a:gd name="T30" fmla="*/ 2281 w 4126"/>
                  <a:gd name="T31" fmla="*/ 3250 h 4095"/>
                  <a:gd name="T32" fmla="*/ 2281 w 4126"/>
                  <a:gd name="T33" fmla="*/ 3250 h 4095"/>
                  <a:gd name="T34" fmla="*/ 2156 w 4126"/>
                  <a:gd name="T35" fmla="*/ 2844 h 4095"/>
                  <a:gd name="T36" fmla="*/ 1938 w 4126"/>
                  <a:gd name="T37" fmla="*/ 2844 h 4095"/>
                  <a:gd name="T38" fmla="*/ 1813 w 4126"/>
                  <a:gd name="T39" fmla="*/ 3250 h 4095"/>
                  <a:gd name="T40" fmla="*/ 688 w 4126"/>
                  <a:gd name="T41" fmla="*/ 3250 h 4095"/>
                  <a:gd name="T42" fmla="*/ 688 w 4126"/>
                  <a:gd name="T43" fmla="*/ 2687 h 4095"/>
                  <a:gd name="T44" fmla="*/ 750 w 4126"/>
                  <a:gd name="T45" fmla="*/ 2625 h 4095"/>
                  <a:gd name="T46" fmla="*/ 1625 w 4126"/>
                  <a:gd name="T47" fmla="*/ 2187 h 4095"/>
                  <a:gd name="T48" fmla="*/ 2063 w 4126"/>
                  <a:gd name="T49" fmla="*/ 2344 h 4095"/>
                  <a:gd name="T50" fmla="*/ 2500 w 4126"/>
                  <a:gd name="T51" fmla="*/ 2187 h 4095"/>
                  <a:gd name="T52" fmla="*/ 3375 w 4126"/>
                  <a:gd name="T53" fmla="*/ 2656 h 4095"/>
                  <a:gd name="T54" fmla="*/ 3406 w 4126"/>
                  <a:gd name="T55" fmla="*/ 2719 h 4095"/>
                  <a:gd name="T56" fmla="*/ 3406 w 4126"/>
                  <a:gd name="T57" fmla="*/ 3250 h 4095"/>
                  <a:gd name="T58" fmla="*/ 2281 w 4126"/>
                  <a:gd name="T59" fmla="*/ 325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26" h="4095">
                    <a:moveTo>
                      <a:pt x="2063" y="0"/>
                    </a:moveTo>
                    <a:lnTo>
                      <a:pt x="2063" y="0"/>
                    </a:lnTo>
                    <a:cubicBezTo>
                      <a:pt x="906" y="0"/>
                      <a:pt x="0" y="937"/>
                      <a:pt x="0" y="2062"/>
                    </a:cubicBezTo>
                    <a:cubicBezTo>
                      <a:pt x="0" y="3187"/>
                      <a:pt x="906" y="4094"/>
                      <a:pt x="2063" y="4094"/>
                    </a:cubicBezTo>
                    <a:cubicBezTo>
                      <a:pt x="3188" y="4094"/>
                      <a:pt x="4125" y="3187"/>
                      <a:pt x="4125" y="2062"/>
                    </a:cubicBezTo>
                    <a:cubicBezTo>
                      <a:pt x="4125" y="937"/>
                      <a:pt x="3188" y="0"/>
                      <a:pt x="2063" y="0"/>
                    </a:cubicBezTo>
                    <a:lnTo>
                      <a:pt x="1531" y="1000"/>
                    </a:lnTo>
                    <a:lnTo>
                      <a:pt x="1531" y="1000"/>
                    </a:lnTo>
                    <a:cubicBezTo>
                      <a:pt x="1625" y="812"/>
                      <a:pt x="1844" y="687"/>
                      <a:pt x="2063" y="687"/>
                    </a:cubicBezTo>
                    <a:cubicBezTo>
                      <a:pt x="2250" y="687"/>
                      <a:pt x="2469" y="812"/>
                      <a:pt x="2594" y="1000"/>
                    </a:cubicBezTo>
                    <a:cubicBezTo>
                      <a:pt x="2656" y="1125"/>
                      <a:pt x="2625" y="1281"/>
                      <a:pt x="2625" y="1437"/>
                    </a:cubicBezTo>
                    <a:cubicBezTo>
                      <a:pt x="2594" y="1875"/>
                      <a:pt x="2406" y="2187"/>
                      <a:pt x="2063" y="2187"/>
                    </a:cubicBezTo>
                    <a:cubicBezTo>
                      <a:pt x="1719" y="2187"/>
                      <a:pt x="1531" y="1875"/>
                      <a:pt x="1500" y="1437"/>
                    </a:cubicBezTo>
                    <a:cubicBezTo>
                      <a:pt x="1469" y="1281"/>
                      <a:pt x="1438" y="1125"/>
                      <a:pt x="1531" y="1000"/>
                    </a:cubicBezTo>
                    <a:lnTo>
                      <a:pt x="2063" y="0"/>
                    </a:lnTo>
                    <a:close/>
                    <a:moveTo>
                      <a:pt x="2281" y="3250"/>
                    </a:moveTo>
                    <a:lnTo>
                      <a:pt x="2281" y="3250"/>
                    </a:lnTo>
                    <a:cubicBezTo>
                      <a:pt x="2156" y="2844"/>
                      <a:pt x="2156" y="2844"/>
                      <a:pt x="2156" y="2844"/>
                    </a:cubicBezTo>
                    <a:cubicBezTo>
                      <a:pt x="1938" y="2844"/>
                      <a:pt x="1938" y="2844"/>
                      <a:pt x="1938" y="2844"/>
                    </a:cubicBezTo>
                    <a:cubicBezTo>
                      <a:pt x="1813" y="3250"/>
                      <a:pt x="1813" y="3250"/>
                      <a:pt x="1813" y="3250"/>
                    </a:cubicBezTo>
                    <a:cubicBezTo>
                      <a:pt x="688" y="3250"/>
                      <a:pt x="688" y="3250"/>
                      <a:pt x="688" y="3250"/>
                    </a:cubicBezTo>
                    <a:cubicBezTo>
                      <a:pt x="688" y="2687"/>
                      <a:pt x="688" y="2687"/>
                      <a:pt x="688" y="2687"/>
                    </a:cubicBezTo>
                    <a:cubicBezTo>
                      <a:pt x="688" y="2687"/>
                      <a:pt x="688" y="2656"/>
                      <a:pt x="750" y="2625"/>
                    </a:cubicBezTo>
                    <a:cubicBezTo>
                      <a:pt x="906" y="2594"/>
                      <a:pt x="1469" y="2375"/>
                      <a:pt x="1625" y="2187"/>
                    </a:cubicBezTo>
                    <a:cubicBezTo>
                      <a:pt x="1750" y="2281"/>
                      <a:pt x="1906" y="2344"/>
                      <a:pt x="2063" y="2344"/>
                    </a:cubicBezTo>
                    <a:cubicBezTo>
                      <a:pt x="2219" y="2344"/>
                      <a:pt x="2375" y="2281"/>
                      <a:pt x="2500" y="2187"/>
                    </a:cubicBezTo>
                    <a:cubicBezTo>
                      <a:pt x="2719" y="2406"/>
                      <a:pt x="3219" y="2594"/>
                      <a:pt x="3375" y="2656"/>
                    </a:cubicBezTo>
                    <a:cubicBezTo>
                      <a:pt x="3406" y="2656"/>
                      <a:pt x="3406" y="2719"/>
                      <a:pt x="3406" y="2719"/>
                    </a:cubicBezTo>
                    <a:cubicBezTo>
                      <a:pt x="3406" y="3250"/>
                      <a:pt x="3406" y="3250"/>
                      <a:pt x="3406" y="3250"/>
                    </a:cubicBezTo>
                    <a:lnTo>
                      <a:pt x="2281" y="32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grpSp>
        <p:sp>
          <p:nvSpPr>
            <p:cNvPr id="2" name="Oval 1"/>
            <p:cNvSpPr/>
            <p:nvPr/>
          </p:nvSpPr>
          <p:spPr bwMode="gray">
            <a:xfrm>
              <a:off x="7392020" y="2251026"/>
              <a:ext cx="376843" cy="376843"/>
            </a:xfrm>
            <a:prstGeom prst="ellipse">
              <a:avLst/>
            </a:prstGeom>
            <a:solidFill>
              <a:srgbClr val="4657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3" rIns="91404" bIns="45703" numCol="1" spcCol="0" rtlCol="0" fromWordArt="0" anchor="ctr" anchorCtr="0" forceAA="0" compatLnSpc="1">
              <a:prstTxWarp prst="textNoShape">
                <a:avLst/>
              </a:prstTxWarp>
              <a:noAutofit/>
            </a:bodyPr>
            <a:lstStyle/>
            <a:p>
              <a:pPr algn="ctr" defTabSz="914087">
                <a:lnSpc>
                  <a:spcPct val="90000"/>
                </a:lnSpc>
              </a:pPr>
              <a:endParaRPr lang="en-US" sz="1899" dirty="0">
                <a:solidFill>
                  <a:srgbClr val="FFFFFF"/>
                </a:solidFill>
              </a:endParaRPr>
            </a:p>
          </p:txBody>
        </p:sp>
        <p:grpSp>
          <p:nvGrpSpPr>
            <p:cNvPr id="13" name="Group 49"/>
            <p:cNvGrpSpPr/>
            <p:nvPr/>
          </p:nvGrpSpPr>
          <p:grpSpPr bwMode="gray">
            <a:xfrm>
              <a:off x="7493906" y="2347783"/>
              <a:ext cx="173347" cy="186679"/>
              <a:chOff x="8227631" y="4354639"/>
              <a:chExt cx="457017" cy="492165"/>
            </a:xfrm>
            <a:solidFill>
              <a:schemeClr val="bg1"/>
            </a:solidFill>
          </p:grpSpPr>
          <p:sp>
            <p:nvSpPr>
              <p:cNvPr id="51" name="Freeform 425"/>
              <p:cNvSpPr>
                <a:spLocks noEditPoints="1"/>
              </p:cNvSpPr>
              <p:nvPr/>
            </p:nvSpPr>
            <p:spPr bwMode="gray">
              <a:xfrm>
                <a:off x="8233492" y="4354639"/>
                <a:ext cx="451155" cy="205069"/>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defTabSz="914087"/>
                <a:endParaRPr lang="en-US" sz="1899" dirty="0">
                  <a:solidFill>
                    <a:srgbClr val="5F5F5F"/>
                  </a:solidFill>
                </a:endParaRPr>
              </a:p>
            </p:txBody>
          </p:sp>
          <p:sp>
            <p:nvSpPr>
              <p:cNvPr id="52" name="Freeform 426"/>
              <p:cNvSpPr>
                <a:spLocks noEditPoints="1"/>
              </p:cNvSpPr>
              <p:nvPr/>
            </p:nvSpPr>
            <p:spPr bwMode="gray">
              <a:xfrm>
                <a:off x="8227631" y="4547992"/>
                <a:ext cx="457014" cy="158199"/>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defTabSz="914087"/>
                <a:endParaRPr lang="en-US" sz="1899" dirty="0">
                  <a:solidFill>
                    <a:srgbClr val="5F5F5F"/>
                  </a:solidFill>
                </a:endParaRPr>
              </a:p>
            </p:txBody>
          </p:sp>
          <p:sp>
            <p:nvSpPr>
              <p:cNvPr id="53" name="Freeform 427"/>
              <p:cNvSpPr>
                <a:spLocks noEditPoints="1"/>
              </p:cNvSpPr>
              <p:nvPr/>
            </p:nvSpPr>
            <p:spPr bwMode="gray">
              <a:xfrm>
                <a:off x="8227634" y="4688608"/>
                <a:ext cx="457014" cy="158196"/>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defTabSz="914087"/>
                <a:endParaRPr lang="en-US" sz="1899" dirty="0">
                  <a:solidFill>
                    <a:srgbClr val="5F5F5F"/>
                  </a:solidFill>
                </a:endParaRPr>
              </a:p>
            </p:txBody>
          </p:sp>
        </p:grpSp>
        <p:sp>
          <p:nvSpPr>
            <p:cNvPr id="57" name="Oval 56"/>
            <p:cNvSpPr/>
            <p:nvPr/>
          </p:nvSpPr>
          <p:spPr bwMode="gray">
            <a:xfrm>
              <a:off x="8146082" y="2267410"/>
              <a:ext cx="374945" cy="374945"/>
            </a:xfrm>
            <a:prstGeom prst="ellipse">
              <a:avLst/>
            </a:prstGeom>
            <a:solidFill>
              <a:srgbClr val="4657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3" rIns="91404" bIns="45703" numCol="1" spcCol="0" rtlCol="0" fromWordArt="0" anchor="ctr" anchorCtr="0" forceAA="0" compatLnSpc="1">
              <a:prstTxWarp prst="textNoShape">
                <a:avLst/>
              </a:prstTxWarp>
              <a:noAutofit/>
            </a:bodyPr>
            <a:lstStyle/>
            <a:p>
              <a:pPr algn="ctr" defTabSz="914087">
                <a:lnSpc>
                  <a:spcPct val="90000"/>
                </a:lnSpc>
              </a:pPr>
              <a:endParaRPr lang="en-US" sz="1899" dirty="0">
                <a:solidFill>
                  <a:srgbClr val="FFFFFF"/>
                </a:solidFill>
              </a:endParaRPr>
            </a:p>
          </p:txBody>
        </p:sp>
        <p:sp>
          <p:nvSpPr>
            <p:cNvPr id="63" name="Freeform 47"/>
            <p:cNvSpPr>
              <a:spLocks/>
            </p:cNvSpPr>
            <p:nvPr/>
          </p:nvSpPr>
          <p:spPr bwMode="gray">
            <a:xfrm>
              <a:off x="8195496" y="2365139"/>
              <a:ext cx="290375" cy="173140"/>
            </a:xfrm>
            <a:custGeom>
              <a:avLst/>
              <a:gdLst/>
              <a:ahLst/>
              <a:cxnLst>
                <a:cxn ang="0">
                  <a:pos x="548" y="452"/>
                </a:cxn>
                <a:cxn ang="0">
                  <a:pos x="477" y="442"/>
                </a:cxn>
                <a:cxn ang="0">
                  <a:pos x="423" y="448"/>
                </a:cxn>
                <a:cxn ang="0">
                  <a:pos x="338" y="472"/>
                </a:cxn>
                <a:cxn ang="0">
                  <a:pos x="250" y="447"/>
                </a:cxn>
                <a:cxn ang="0">
                  <a:pos x="205" y="438"/>
                </a:cxn>
                <a:cxn ang="0">
                  <a:pos x="16" y="305"/>
                </a:cxn>
                <a:cxn ang="0">
                  <a:pos x="152" y="114"/>
                </a:cxn>
                <a:cxn ang="0">
                  <a:pos x="183" y="89"/>
                </a:cxn>
                <a:cxn ang="0">
                  <a:pos x="296" y="4"/>
                </a:cxn>
                <a:cxn ang="0">
                  <a:pos x="390" y="25"/>
                </a:cxn>
                <a:cxn ang="0">
                  <a:pos x="418" y="29"/>
                </a:cxn>
                <a:cxn ang="0">
                  <a:pos x="535" y="50"/>
                </a:cxn>
                <a:cxn ang="0">
                  <a:pos x="552" y="71"/>
                </a:cxn>
                <a:cxn ang="0">
                  <a:pos x="565" y="81"/>
                </a:cxn>
                <a:cxn ang="0">
                  <a:pos x="651" y="139"/>
                </a:cxn>
                <a:cxn ang="0">
                  <a:pos x="684" y="161"/>
                </a:cxn>
                <a:cxn ang="0">
                  <a:pos x="782" y="257"/>
                </a:cxn>
                <a:cxn ang="0">
                  <a:pos x="697" y="393"/>
                </a:cxn>
                <a:cxn ang="0">
                  <a:pos x="661" y="411"/>
                </a:cxn>
                <a:cxn ang="0">
                  <a:pos x="567" y="451"/>
                </a:cxn>
                <a:cxn ang="0">
                  <a:pos x="548" y="452"/>
                </a:cxn>
              </a:cxnLst>
              <a:rect l="0" t="0" r="r" b="b"/>
              <a:pathLst>
                <a:path w="793" h="472">
                  <a:moveTo>
                    <a:pt x="548" y="452"/>
                  </a:moveTo>
                  <a:cubicBezTo>
                    <a:pt x="521" y="452"/>
                    <a:pt x="499" y="448"/>
                    <a:pt x="477" y="442"/>
                  </a:cubicBezTo>
                  <a:cubicBezTo>
                    <a:pt x="458" y="436"/>
                    <a:pt x="440" y="438"/>
                    <a:pt x="423" y="448"/>
                  </a:cubicBezTo>
                  <a:cubicBezTo>
                    <a:pt x="397" y="464"/>
                    <a:pt x="368" y="472"/>
                    <a:pt x="338" y="472"/>
                  </a:cubicBezTo>
                  <a:cubicBezTo>
                    <a:pt x="306" y="472"/>
                    <a:pt x="277" y="464"/>
                    <a:pt x="250" y="447"/>
                  </a:cubicBezTo>
                  <a:cubicBezTo>
                    <a:pt x="236" y="438"/>
                    <a:pt x="221" y="435"/>
                    <a:pt x="205" y="438"/>
                  </a:cubicBezTo>
                  <a:cubicBezTo>
                    <a:pt x="120" y="454"/>
                    <a:pt x="32" y="396"/>
                    <a:pt x="16" y="305"/>
                  </a:cubicBezTo>
                  <a:cubicBezTo>
                    <a:pt x="0" y="208"/>
                    <a:pt x="66" y="128"/>
                    <a:pt x="152" y="114"/>
                  </a:cubicBezTo>
                  <a:cubicBezTo>
                    <a:pt x="168" y="111"/>
                    <a:pt x="177" y="103"/>
                    <a:pt x="183" y="89"/>
                  </a:cubicBezTo>
                  <a:cubicBezTo>
                    <a:pt x="204" y="40"/>
                    <a:pt x="242" y="11"/>
                    <a:pt x="296" y="4"/>
                  </a:cubicBezTo>
                  <a:cubicBezTo>
                    <a:pt x="330" y="0"/>
                    <a:pt x="361" y="7"/>
                    <a:pt x="390" y="25"/>
                  </a:cubicBezTo>
                  <a:cubicBezTo>
                    <a:pt x="399" y="31"/>
                    <a:pt x="408" y="32"/>
                    <a:pt x="418" y="29"/>
                  </a:cubicBezTo>
                  <a:cubicBezTo>
                    <a:pt x="460" y="16"/>
                    <a:pt x="500" y="21"/>
                    <a:pt x="535" y="50"/>
                  </a:cubicBezTo>
                  <a:cubicBezTo>
                    <a:pt x="542" y="56"/>
                    <a:pt x="547" y="64"/>
                    <a:pt x="552" y="71"/>
                  </a:cubicBezTo>
                  <a:cubicBezTo>
                    <a:pt x="556" y="76"/>
                    <a:pt x="560" y="80"/>
                    <a:pt x="565" y="81"/>
                  </a:cubicBezTo>
                  <a:cubicBezTo>
                    <a:pt x="603" y="87"/>
                    <a:pt x="631" y="108"/>
                    <a:pt x="651" y="139"/>
                  </a:cubicBezTo>
                  <a:cubicBezTo>
                    <a:pt x="659" y="151"/>
                    <a:pt x="670" y="158"/>
                    <a:pt x="684" y="161"/>
                  </a:cubicBezTo>
                  <a:cubicBezTo>
                    <a:pt x="734" y="169"/>
                    <a:pt x="773" y="207"/>
                    <a:pt x="782" y="257"/>
                  </a:cubicBezTo>
                  <a:cubicBezTo>
                    <a:pt x="793" y="317"/>
                    <a:pt x="756" y="376"/>
                    <a:pt x="697" y="393"/>
                  </a:cubicBezTo>
                  <a:cubicBezTo>
                    <a:pt x="684" y="396"/>
                    <a:pt x="672" y="402"/>
                    <a:pt x="661" y="411"/>
                  </a:cubicBezTo>
                  <a:cubicBezTo>
                    <a:pt x="633" y="433"/>
                    <a:pt x="602" y="447"/>
                    <a:pt x="567" y="451"/>
                  </a:cubicBezTo>
                  <a:cubicBezTo>
                    <a:pt x="559" y="452"/>
                    <a:pt x="552" y="452"/>
                    <a:pt x="548" y="452"/>
                  </a:cubicBezTo>
                  <a:close/>
                </a:path>
              </a:pathLst>
            </a:custGeom>
            <a:solidFill>
              <a:srgbClr val="FFFFFF"/>
            </a:solidFill>
            <a:ln w="9525">
              <a:noFill/>
              <a:round/>
              <a:headEnd/>
              <a:tailEnd/>
            </a:ln>
          </p:spPr>
          <p:txBody>
            <a:bodyPr vert="horz" wrap="square" lIns="91404" tIns="45703" rIns="91404" bIns="45703" numCol="1" anchor="t" anchorCtr="0" compatLnSpc="1">
              <a:prstTxWarp prst="textNoShape">
                <a:avLst/>
              </a:prstTxWarp>
            </a:bodyPr>
            <a:lstStyle/>
            <a:p>
              <a:pPr defTabSz="914087"/>
              <a:endParaRPr lang="en-US" sz="1899" dirty="0">
                <a:solidFill>
                  <a:srgbClr val="5F5F5F"/>
                </a:solidFill>
              </a:endParaRPr>
            </a:p>
          </p:txBody>
        </p:sp>
      </p:grpSp>
      <p:sp>
        <p:nvSpPr>
          <p:cNvPr id="66" name="TextBox 65"/>
          <p:cNvSpPr txBox="1">
            <a:spLocks/>
          </p:cNvSpPr>
          <p:nvPr/>
        </p:nvSpPr>
        <p:spPr bwMode="gray">
          <a:xfrm>
            <a:off x="7949180" y="2005635"/>
            <a:ext cx="3737943" cy="1316214"/>
          </a:xfrm>
          <a:prstGeom prst="rect">
            <a:avLst/>
          </a:prstGeom>
          <a:noFill/>
        </p:spPr>
        <p:txBody>
          <a:bodyPr wrap="square" lIns="0" tIns="38071" rIns="0" bIns="0" rtlCol="0">
            <a:noAutofit/>
          </a:bodyPr>
          <a:lstStyle>
            <a:defPPr>
              <a:defRPr lang="en-US"/>
            </a:defPPr>
            <a:lvl1pPr marL="285750" indent="-285750" defTabSz="1218683">
              <a:spcAft>
                <a:spcPts val="600"/>
              </a:spcAft>
              <a:buSzPct val="80000"/>
              <a:buFont typeface="Arial" panose="020B0604020202020204" pitchFamily="34" charset="0"/>
              <a:buChar char="•"/>
              <a:defRPr kern="0">
                <a:solidFill>
                  <a:srgbClr val="5E5F60"/>
                </a:solidFill>
                <a:ea typeface="Arial Unicode MS" pitchFamily="34" charset="-128"/>
                <a:cs typeface="Calibri" pitchFamily="34" charset="0"/>
              </a:defRPr>
            </a:lvl1pPr>
          </a:lstStyle>
          <a:p>
            <a:pPr marL="182825" indent="-182825"/>
            <a:r>
              <a:rPr lang="en-US" sz="1799" dirty="0"/>
              <a:t>Subscribe to Update Release Channels</a:t>
            </a:r>
          </a:p>
          <a:p>
            <a:pPr marL="182825" indent="-182825"/>
            <a:r>
              <a:rPr lang="en-US" sz="1799" dirty="0"/>
              <a:t>Set up PUM environments</a:t>
            </a:r>
          </a:p>
          <a:p>
            <a:pPr marL="182825" indent="-182825"/>
            <a:r>
              <a:rPr lang="en-US" sz="1799" dirty="0"/>
              <a:t>Safely test and evaluate new features and customizations</a:t>
            </a:r>
          </a:p>
        </p:txBody>
      </p:sp>
      <p:cxnSp>
        <p:nvCxnSpPr>
          <p:cNvPr id="62" name="Straight Connector 61"/>
          <p:cNvCxnSpPr/>
          <p:nvPr/>
        </p:nvCxnSpPr>
        <p:spPr bwMode="gray">
          <a:xfrm flipV="1">
            <a:off x="1138328" y="4590444"/>
            <a:ext cx="3505047" cy="42983"/>
          </a:xfrm>
          <a:prstGeom prst="line">
            <a:avLst/>
          </a:prstGeom>
          <a:ln w="12700">
            <a:solidFill>
              <a:srgbClr val="5E5F6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bwMode="gray">
          <a:xfrm flipH="1">
            <a:off x="2016779" y="4198090"/>
            <a:ext cx="2631041" cy="384582"/>
          </a:xfrm>
          <a:prstGeom prst="rect">
            <a:avLst/>
          </a:prstGeom>
          <a:noFill/>
        </p:spPr>
        <p:txBody>
          <a:bodyPr wrap="square" lIns="0" tIns="38071" rIns="0" bIns="38071"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Publish App Blueprints</a:t>
            </a:r>
          </a:p>
        </p:txBody>
      </p:sp>
      <p:sp>
        <p:nvSpPr>
          <p:cNvPr id="85" name="TextBox 84"/>
          <p:cNvSpPr txBox="1">
            <a:spLocks/>
          </p:cNvSpPr>
          <p:nvPr/>
        </p:nvSpPr>
        <p:spPr bwMode="gray">
          <a:xfrm>
            <a:off x="7973653" y="4737712"/>
            <a:ext cx="3094976" cy="1378338"/>
          </a:xfrm>
          <a:prstGeom prst="rect">
            <a:avLst/>
          </a:prstGeom>
          <a:noFill/>
        </p:spPr>
        <p:txBody>
          <a:bodyPr wrap="square" lIns="0" tIns="38071" rIns="0" bIns="0" rtlCol="0">
            <a:noAutofit/>
          </a:bodyPr>
          <a:lstStyle>
            <a:defPPr>
              <a:defRPr lang="en-US"/>
            </a:defPPr>
            <a:lvl1pPr marL="182880" indent="-182880" defTabSz="1218683">
              <a:spcAft>
                <a:spcPts val="600"/>
              </a:spcAft>
              <a:buSzPct val="80000"/>
              <a:buFont typeface="Arial" panose="020B0604020202020204" pitchFamily="34" charset="0"/>
              <a:buChar char="•"/>
              <a:defRPr sz="1700" kern="0">
                <a:solidFill>
                  <a:srgbClr val="5E5F60"/>
                </a:solidFill>
                <a:ea typeface="Arial Unicode MS" pitchFamily="34" charset="-128"/>
                <a:cs typeface="Calibri" pitchFamily="34" charset="0"/>
              </a:defRPr>
            </a:lvl1pPr>
          </a:lstStyle>
          <a:p>
            <a:r>
              <a:rPr lang="en-US" sz="1799" dirty="0"/>
              <a:t>Lift and Shift your on-premise systems to Cloud</a:t>
            </a:r>
          </a:p>
          <a:p>
            <a:r>
              <a:rPr lang="en-US" sz="1799" dirty="0"/>
              <a:t>Securely backup and restore your PeopleSoft environments on Oracle Cloud</a:t>
            </a:r>
          </a:p>
        </p:txBody>
      </p:sp>
      <p:sp>
        <p:nvSpPr>
          <p:cNvPr id="90" name="TextBox 89"/>
          <p:cNvSpPr txBox="1"/>
          <p:nvPr/>
        </p:nvSpPr>
        <p:spPr bwMode="gray">
          <a:xfrm flipH="1">
            <a:off x="1975724" y="1621312"/>
            <a:ext cx="2667652" cy="384582"/>
          </a:xfrm>
          <a:prstGeom prst="rect">
            <a:avLst/>
          </a:prstGeom>
          <a:noFill/>
        </p:spPr>
        <p:txBody>
          <a:bodyPr wrap="square" lIns="0" tIns="38071" rIns="0" bIns="38071"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Self Service Deployment</a:t>
            </a:r>
          </a:p>
        </p:txBody>
      </p:sp>
      <p:cxnSp>
        <p:nvCxnSpPr>
          <p:cNvPr id="94" name="Straight Connector 93"/>
          <p:cNvCxnSpPr/>
          <p:nvPr/>
        </p:nvCxnSpPr>
        <p:spPr bwMode="gray">
          <a:xfrm>
            <a:off x="1171066" y="1985894"/>
            <a:ext cx="3317363" cy="7276"/>
          </a:xfrm>
          <a:prstGeom prst="line">
            <a:avLst/>
          </a:prstGeom>
          <a:ln w="12700">
            <a:solidFill>
              <a:srgbClr val="5E5F6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a:spLocks/>
          </p:cNvSpPr>
          <p:nvPr/>
        </p:nvSpPr>
        <p:spPr bwMode="gray">
          <a:xfrm flipH="1">
            <a:off x="1315880" y="2002431"/>
            <a:ext cx="3315532" cy="1889896"/>
          </a:xfrm>
          <a:prstGeom prst="rect">
            <a:avLst/>
          </a:prstGeom>
          <a:noFill/>
        </p:spPr>
        <p:txBody>
          <a:bodyPr wrap="square" lIns="0" tIns="38071" rIns="0" bIns="0" rtlCol="0">
            <a:normAutofit/>
          </a:bodyPr>
          <a:lstStyle/>
          <a:p>
            <a:pPr marL="182825" indent="-182825" defTabSz="1218317">
              <a:spcAft>
                <a:spcPts val="600"/>
              </a:spcAft>
              <a:buSzPct val="80000"/>
              <a:buFont typeface="Arial" panose="020B0604020202020204" pitchFamily="34" charset="0"/>
              <a:buChar char="•"/>
              <a:defRPr/>
            </a:pPr>
            <a:r>
              <a:rPr lang="en-US" sz="1799" kern="0" dirty="0">
                <a:solidFill>
                  <a:srgbClr val="5E5F60"/>
                </a:solidFill>
                <a:ea typeface="Arial Unicode MS" pitchFamily="34" charset="-128"/>
                <a:cs typeface="Calibri" pitchFamily="34" charset="0"/>
              </a:rPr>
              <a:t>One touch provisioning</a:t>
            </a:r>
          </a:p>
          <a:p>
            <a:pPr marL="182825" indent="-182825" defTabSz="1218317">
              <a:spcAft>
                <a:spcPts val="600"/>
              </a:spcAft>
              <a:buSzPct val="80000"/>
              <a:buFont typeface="Arial" panose="020B0604020202020204" pitchFamily="34" charset="0"/>
              <a:buChar char="•"/>
              <a:defRPr/>
            </a:pPr>
            <a:r>
              <a:rPr lang="en-US" sz="1799" kern="0" dirty="0">
                <a:solidFill>
                  <a:srgbClr val="5E5F60"/>
                </a:solidFill>
                <a:ea typeface="Arial Unicode MS" pitchFamily="34" charset="-128"/>
                <a:cs typeface="Calibri" pitchFamily="34" charset="0"/>
              </a:rPr>
              <a:t>Rapid, on-demand deployment </a:t>
            </a:r>
          </a:p>
          <a:p>
            <a:pPr marL="182825" indent="-182825" defTabSz="1218317">
              <a:spcAft>
                <a:spcPts val="600"/>
              </a:spcAft>
              <a:buSzPct val="80000"/>
              <a:buFont typeface="Arial" panose="020B0604020202020204" pitchFamily="34" charset="0"/>
              <a:buChar char="•"/>
              <a:defRPr/>
            </a:pPr>
            <a:r>
              <a:rPr lang="en-US" sz="1799" kern="0" dirty="0">
                <a:solidFill>
                  <a:srgbClr val="5E5F60"/>
                </a:solidFill>
                <a:ea typeface="Arial Unicode MS" pitchFamily="34" charset="-128"/>
                <a:cs typeface="Calibri" pitchFamily="34" charset="0"/>
              </a:rPr>
              <a:t>Manage instances - create Demo, Dev, Test or Prod environments</a:t>
            </a:r>
          </a:p>
        </p:txBody>
      </p:sp>
      <p:cxnSp>
        <p:nvCxnSpPr>
          <p:cNvPr id="24" name="Straight Connector 23"/>
          <p:cNvCxnSpPr/>
          <p:nvPr/>
        </p:nvCxnSpPr>
        <p:spPr>
          <a:xfrm>
            <a:off x="4471241" y="1984897"/>
            <a:ext cx="747653" cy="401243"/>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70" idx="7"/>
          </p:cNvCxnSpPr>
          <p:nvPr/>
        </p:nvCxnSpPr>
        <p:spPr>
          <a:xfrm flipH="1">
            <a:off x="7069517" y="1915875"/>
            <a:ext cx="765502" cy="470267"/>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70" idx="3"/>
          </p:cNvCxnSpPr>
          <p:nvPr/>
        </p:nvCxnSpPr>
        <p:spPr>
          <a:xfrm flipV="1">
            <a:off x="4643377" y="4167696"/>
            <a:ext cx="575519" cy="431258"/>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70" idx="5"/>
          </p:cNvCxnSpPr>
          <p:nvPr/>
        </p:nvCxnSpPr>
        <p:spPr>
          <a:xfrm flipH="1" flipV="1">
            <a:off x="7069518" y="4167697"/>
            <a:ext cx="777646" cy="428204"/>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835618" y="1906285"/>
            <a:ext cx="2617174" cy="2710659"/>
            <a:chOff x="4625345" y="1829914"/>
            <a:chExt cx="3090531" cy="3325882"/>
          </a:xfrm>
        </p:grpSpPr>
        <p:grpSp>
          <p:nvGrpSpPr>
            <p:cNvPr id="5" name="Group 2"/>
            <p:cNvGrpSpPr/>
            <p:nvPr/>
          </p:nvGrpSpPr>
          <p:grpSpPr bwMode="gray">
            <a:xfrm>
              <a:off x="4625345" y="1829914"/>
              <a:ext cx="3090531" cy="3227389"/>
              <a:chOff x="4377351" y="1789998"/>
              <a:chExt cx="3434124" cy="3586197"/>
            </a:xfrm>
            <a:solidFill>
              <a:srgbClr val="B0C3C8"/>
            </a:solidFill>
          </p:grpSpPr>
          <p:grpSp>
            <p:nvGrpSpPr>
              <p:cNvPr id="6" name="Group 68"/>
              <p:cNvGrpSpPr/>
              <p:nvPr/>
            </p:nvGrpSpPr>
            <p:grpSpPr bwMode="gray">
              <a:xfrm>
                <a:off x="4377351" y="1941176"/>
                <a:ext cx="3434124" cy="3435019"/>
                <a:chOff x="4696163" y="1655444"/>
                <a:chExt cx="2576264" cy="2576264"/>
              </a:xfrm>
              <a:grpFill/>
            </p:grpSpPr>
            <p:sp>
              <p:nvSpPr>
                <p:cNvPr id="70" name="Oval 69"/>
                <p:cNvSpPr/>
                <p:nvPr/>
              </p:nvSpPr>
              <p:spPr bwMode="gray">
                <a:xfrm>
                  <a:off x="4696163" y="1655444"/>
                  <a:ext cx="2576264" cy="2576264"/>
                </a:xfrm>
                <a:prstGeom prst="ellipse">
                  <a:avLst/>
                </a:pr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pPr defTabSz="1218317">
                    <a:defRPr/>
                  </a:pPr>
                  <a:endParaRPr lang="en-US" sz="1500" kern="0" dirty="0">
                    <a:solidFill>
                      <a:sysClr val="windowText" lastClr="000000"/>
                    </a:solidFill>
                    <a:latin typeface="Arial"/>
                  </a:endParaRPr>
                </a:p>
              </p:txBody>
            </p:sp>
            <p:sp>
              <p:nvSpPr>
                <p:cNvPr id="71" name="Oval 70"/>
                <p:cNvSpPr/>
                <p:nvPr/>
              </p:nvSpPr>
              <p:spPr bwMode="gray">
                <a:xfrm>
                  <a:off x="5090306" y="2049587"/>
                  <a:ext cx="1787978" cy="1787978"/>
                </a:xfrm>
                <a:prstGeom prst="ellipse">
                  <a:avLst/>
                </a:prstGeom>
                <a:solidFill>
                  <a:schemeClr val="bg2"/>
                </a:solidFill>
                <a:ln w="69850" cap="flat" cmpd="sng" algn="ctr">
                  <a:solidFill>
                    <a:sysClr val="window" lastClr="FFFFFF"/>
                  </a:solidFill>
                  <a:prstDash val="solid"/>
                </a:ln>
                <a:effectLst/>
              </p:spPr>
              <p:txBody>
                <a:bodyPr rtlCol="0" anchor="ctr"/>
                <a:lstStyle/>
                <a:p>
                  <a:pPr algn="ctr" defTabSz="1218317">
                    <a:defRPr/>
                  </a:pPr>
                  <a:endParaRPr lang="en-US" sz="1899" kern="0" dirty="0">
                    <a:solidFill>
                      <a:sysClr val="window" lastClr="FFFFFF"/>
                    </a:solidFill>
                    <a:latin typeface="Arial"/>
                  </a:endParaRPr>
                </a:p>
              </p:txBody>
            </p:sp>
          </p:grpSp>
          <p:cxnSp>
            <p:nvCxnSpPr>
              <p:cNvPr id="73" name="Straight Connector 72"/>
              <p:cNvCxnSpPr/>
              <p:nvPr/>
            </p:nvCxnSpPr>
            <p:spPr bwMode="gray">
              <a:xfrm flipV="1">
                <a:off x="6094413" y="1789998"/>
                <a:ext cx="0" cy="634967"/>
              </a:xfrm>
              <a:prstGeom prst="line">
                <a:avLst/>
              </a:prstGeom>
              <a:grpFill/>
              <a:ln w="63500" cap="flat" cmpd="sng" algn="ctr">
                <a:solidFill>
                  <a:sysClr val="window" lastClr="FFFFFF"/>
                </a:solidFill>
                <a:prstDash val="solid"/>
              </a:ln>
              <a:effectLst/>
            </p:spPr>
          </p:cxnSp>
          <p:cxnSp>
            <p:nvCxnSpPr>
              <p:cNvPr id="74" name="Straight Connector 73"/>
              <p:cNvCxnSpPr/>
              <p:nvPr/>
            </p:nvCxnSpPr>
            <p:spPr bwMode="gray">
              <a:xfrm>
                <a:off x="4377351" y="3770337"/>
                <a:ext cx="525387" cy="0"/>
              </a:xfrm>
              <a:prstGeom prst="line">
                <a:avLst/>
              </a:prstGeom>
              <a:grpFill/>
              <a:ln w="63500" cap="flat" cmpd="sng" algn="ctr">
                <a:solidFill>
                  <a:sysClr val="window" lastClr="FFFFFF"/>
                </a:solidFill>
                <a:prstDash val="solid"/>
              </a:ln>
              <a:effectLst/>
            </p:spPr>
          </p:cxnSp>
          <p:cxnSp>
            <p:nvCxnSpPr>
              <p:cNvPr id="75" name="Straight Connector 74"/>
              <p:cNvCxnSpPr/>
              <p:nvPr/>
            </p:nvCxnSpPr>
            <p:spPr bwMode="gray">
              <a:xfrm flipH="1">
                <a:off x="7258425" y="3728854"/>
                <a:ext cx="553050" cy="0"/>
              </a:xfrm>
              <a:prstGeom prst="line">
                <a:avLst/>
              </a:prstGeom>
              <a:grpFill/>
              <a:ln w="63500" cap="flat" cmpd="sng" algn="ctr">
                <a:solidFill>
                  <a:sysClr val="window" lastClr="FFFFFF"/>
                </a:solidFill>
                <a:prstDash val="solid"/>
              </a:ln>
              <a:effectLst/>
            </p:spPr>
          </p:cxnSp>
        </p:grpSp>
        <p:cxnSp>
          <p:nvCxnSpPr>
            <p:cNvPr id="96" name="Straight Connector 95"/>
            <p:cNvCxnSpPr/>
            <p:nvPr/>
          </p:nvCxnSpPr>
          <p:spPr bwMode="gray">
            <a:xfrm flipV="1">
              <a:off x="6194209" y="4584359"/>
              <a:ext cx="0" cy="571437"/>
            </a:xfrm>
            <a:prstGeom prst="line">
              <a:avLst/>
            </a:prstGeom>
            <a:solidFill>
              <a:srgbClr val="B0C3C8"/>
            </a:solidFill>
            <a:ln w="63500" cap="flat" cmpd="sng" algn="ctr">
              <a:solidFill>
                <a:sysClr val="window" lastClr="FFFFFF"/>
              </a:solidFill>
              <a:prstDash val="solid"/>
            </a:ln>
            <a:effectLst/>
          </p:spPr>
        </p:cxnSp>
        <p:sp>
          <p:nvSpPr>
            <p:cNvPr id="15" name="TextBox 14"/>
            <p:cNvSpPr txBox="1"/>
            <p:nvPr/>
          </p:nvSpPr>
          <p:spPr>
            <a:xfrm>
              <a:off x="5418586" y="3208023"/>
              <a:ext cx="1519109" cy="592591"/>
            </a:xfrm>
            <a:prstGeom prst="rect">
              <a:avLst/>
            </a:prstGeom>
            <a:noFill/>
          </p:spPr>
          <p:txBody>
            <a:bodyPr wrap="none" lIns="0" tIns="0" rIns="0" bIns="0" rtlCol="0">
              <a:noAutofit/>
            </a:bodyPr>
            <a:lstStyle/>
            <a:p>
              <a:pPr algn="ctr">
                <a:lnSpc>
                  <a:spcPct val="90000"/>
                </a:lnSpc>
              </a:pPr>
              <a:r>
                <a:rPr lang="en-US" sz="1999" b="1" dirty="0">
                  <a:solidFill>
                    <a:schemeClr val="bg2">
                      <a:lumMod val="25000"/>
                    </a:schemeClr>
                  </a:solidFill>
                </a:rPr>
                <a:t>PeopleSoft </a:t>
              </a:r>
            </a:p>
            <a:p>
              <a:pPr algn="ctr">
                <a:lnSpc>
                  <a:spcPct val="90000"/>
                </a:lnSpc>
              </a:pPr>
              <a:r>
                <a:rPr lang="en-US" sz="1999" b="1" dirty="0">
                  <a:solidFill>
                    <a:schemeClr val="bg2">
                      <a:lumMod val="25000"/>
                    </a:schemeClr>
                  </a:solidFill>
                </a:rPr>
                <a:t>Cloud Manager</a:t>
              </a:r>
            </a:p>
          </p:txBody>
        </p:sp>
      </p:grpSp>
      <p:grpSp>
        <p:nvGrpSpPr>
          <p:cNvPr id="60" name="Group 59"/>
          <p:cNvGrpSpPr/>
          <p:nvPr/>
        </p:nvGrpSpPr>
        <p:grpSpPr>
          <a:xfrm>
            <a:off x="1096389" y="4013933"/>
            <a:ext cx="617043" cy="492775"/>
            <a:chOff x="5495680" y="3476137"/>
            <a:chExt cx="2249825" cy="1770103"/>
          </a:xfrm>
          <a:solidFill>
            <a:schemeClr val="bg2">
              <a:lumMod val="25000"/>
            </a:schemeClr>
          </a:solidFill>
        </p:grpSpPr>
        <p:sp>
          <p:nvSpPr>
            <p:cNvPr id="61" name="Oval 60"/>
            <p:cNvSpPr/>
            <p:nvPr/>
          </p:nvSpPr>
          <p:spPr>
            <a:xfrm>
              <a:off x="7244570" y="4651469"/>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69" name="Oval 68"/>
            <p:cNvSpPr/>
            <p:nvPr/>
          </p:nvSpPr>
          <p:spPr>
            <a:xfrm>
              <a:off x="6370125" y="4669463"/>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72" name="Oval 71"/>
            <p:cNvSpPr/>
            <p:nvPr/>
          </p:nvSpPr>
          <p:spPr>
            <a:xfrm>
              <a:off x="6371427" y="3476137"/>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76" name="Oval 75"/>
            <p:cNvSpPr/>
            <p:nvPr/>
          </p:nvSpPr>
          <p:spPr>
            <a:xfrm>
              <a:off x="5495680" y="4682264"/>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cxnSp>
          <p:nvCxnSpPr>
            <p:cNvPr id="77" name="Straight Connector 76"/>
            <p:cNvCxnSpPr>
              <a:stCxn id="72" idx="0"/>
              <a:endCxn id="69" idx="0"/>
            </p:cNvCxnSpPr>
            <p:nvPr/>
          </p:nvCxnSpPr>
          <p:spPr>
            <a:xfrm flipH="1">
              <a:off x="6620593" y="3476137"/>
              <a:ext cx="1301" cy="1193327"/>
            </a:xfrm>
            <a:prstGeom prst="line">
              <a:avLst/>
            </a:prstGeom>
            <a:grpFill/>
            <a:ln w="41275">
              <a:solidFill>
                <a:schemeClr val="bg2">
                  <a:lumMod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6" idx="0"/>
              <a:endCxn id="61" idx="0"/>
            </p:cNvCxnSpPr>
            <p:nvPr/>
          </p:nvCxnSpPr>
          <p:spPr>
            <a:xfrm rot="5400000" flipH="1" flipV="1">
              <a:off x="6605196" y="3792422"/>
              <a:ext cx="30795" cy="1748890"/>
            </a:xfrm>
            <a:prstGeom prst="bentConnector3">
              <a:avLst>
                <a:gd name="adj1" fmla="val 1130028"/>
              </a:avLst>
            </a:prstGeom>
            <a:grpFill/>
            <a:ln w="41275">
              <a:solidFill>
                <a:schemeClr val="bg2">
                  <a:lumMod val="25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10365633" y="3892328"/>
            <a:ext cx="729101" cy="644341"/>
            <a:chOff x="6875776" y="4333110"/>
            <a:chExt cx="862429" cy="819346"/>
          </a:xfrm>
          <a:solidFill>
            <a:schemeClr val="bg2">
              <a:lumMod val="25000"/>
            </a:schemeClr>
          </a:solidFill>
        </p:grpSpPr>
        <p:sp>
          <p:nvSpPr>
            <p:cNvPr id="79" name="Freeform 138"/>
            <p:cNvSpPr>
              <a:spLocks noEditPoints="1"/>
            </p:cNvSpPr>
            <p:nvPr/>
          </p:nvSpPr>
          <p:spPr bwMode="gray">
            <a:xfrm>
              <a:off x="6875776" y="4333110"/>
              <a:ext cx="862429" cy="456655"/>
            </a:xfrm>
            <a:custGeom>
              <a:avLst/>
              <a:gdLst/>
              <a:ahLst/>
              <a:cxnLst>
                <a:cxn ang="0">
                  <a:pos x="413" y="457"/>
                </a:cxn>
                <a:cxn ang="0">
                  <a:pos x="185" y="457"/>
                </a:cxn>
                <a:cxn ang="0">
                  <a:pos x="35" y="367"/>
                </a:cxn>
                <a:cxn ang="0">
                  <a:pos x="63" y="172"/>
                </a:cxn>
                <a:cxn ang="0">
                  <a:pos x="185" y="121"/>
                </a:cxn>
                <a:cxn ang="0">
                  <a:pos x="191" y="117"/>
                </a:cxn>
                <a:cxn ang="0">
                  <a:pos x="321" y="10"/>
                </a:cxn>
                <a:cxn ang="0">
                  <a:pos x="489" y="95"/>
                </a:cxn>
                <a:cxn ang="0">
                  <a:pos x="496" y="99"/>
                </a:cxn>
                <a:cxn ang="0">
                  <a:pos x="638" y="168"/>
                </a:cxn>
                <a:cxn ang="0">
                  <a:pos x="646" y="172"/>
                </a:cxn>
                <a:cxn ang="0">
                  <a:pos x="778" y="284"/>
                </a:cxn>
                <a:cxn ang="0">
                  <a:pos x="744" y="413"/>
                </a:cxn>
                <a:cxn ang="0">
                  <a:pos x="656" y="456"/>
                </a:cxn>
                <a:cxn ang="0">
                  <a:pos x="640" y="457"/>
                </a:cxn>
                <a:cxn ang="0">
                  <a:pos x="413" y="457"/>
                </a:cxn>
                <a:cxn ang="0">
                  <a:pos x="220" y="204"/>
                </a:cxn>
                <a:cxn ang="0">
                  <a:pos x="191" y="195"/>
                </a:cxn>
                <a:cxn ang="0">
                  <a:pos x="186" y="189"/>
                </a:cxn>
                <a:cxn ang="0">
                  <a:pos x="183" y="158"/>
                </a:cxn>
                <a:cxn ang="0">
                  <a:pos x="178" y="153"/>
                </a:cxn>
                <a:cxn ang="0">
                  <a:pos x="160" y="155"/>
                </a:cxn>
                <a:cxn ang="0">
                  <a:pos x="49" y="312"/>
                </a:cxn>
                <a:cxn ang="0">
                  <a:pos x="181" y="425"/>
                </a:cxn>
                <a:cxn ang="0">
                  <a:pos x="646" y="425"/>
                </a:cxn>
                <a:cxn ang="0">
                  <a:pos x="718" y="394"/>
                </a:cxn>
                <a:cxn ang="0">
                  <a:pos x="748" y="303"/>
                </a:cxn>
                <a:cxn ang="0">
                  <a:pos x="703" y="222"/>
                </a:cxn>
                <a:cxn ang="0">
                  <a:pos x="630" y="205"/>
                </a:cxn>
                <a:cxn ang="0">
                  <a:pos x="620" y="200"/>
                </a:cxn>
                <a:cxn ang="0">
                  <a:pos x="538" y="135"/>
                </a:cxn>
                <a:cxn ang="0">
                  <a:pos x="441" y="153"/>
                </a:cxn>
                <a:cxn ang="0">
                  <a:pos x="438" y="153"/>
                </a:cxn>
                <a:cxn ang="0">
                  <a:pos x="410" y="140"/>
                </a:cxn>
                <a:cxn ang="0">
                  <a:pos x="459" y="107"/>
                </a:cxn>
                <a:cxn ang="0">
                  <a:pos x="456" y="102"/>
                </a:cxn>
                <a:cxn ang="0">
                  <a:pos x="238" y="95"/>
                </a:cxn>
                <a:cxn ang="0">
                  <a:pos x="215" y="182"/>
                </a:cxn>
                <a:cxn ang="0">
                  <a:pos x="220" y="204"/>
                </a:cxn>
              </a:cxnLst>
              <a:rect l="0" t="0" r="r" b="b"/>
              <a:pathLst>
                <a:path w="786" h="457">
                  <a:moveTo>
                    <a:pt x="413" y="457"/>
                  </a:moveTo>
                  <a:cubicBezTo>
                    <a:pt x="337" y="457"/>
                    <a:pt x="261" y="457"/>
                    <a:pt x="185" y="457"/>
                  </a:cubicBezTo>
                  <a:cubicBezTo>
                    <a:pt x="118" y="456"/>
                    <a:pt x="67" y="426"/>
                    <a:pt x="35" y="367"/>
                  </a:cubicBezTo>
                  <a:cubicBezTo>
                    <a:pt x="0" y="304"/>
                    <a:pt x="13" y="222"/>
                    <a:pt x="63" y="172"/>
                  </a:cubicBezTo>
                  <a:cubicBezTo>
                    <a:pt x="97" y="138"/>
                    <a:pt x="137" y="121"/>
                    <a:pt x="185" y="121"/>
                  </a:cubicBezTo>
                  <a:cubicBezTo>
                    <a:pt x="188" y="121"/>
                    <a:pt x="189" y="120"/>
                    <a:pt x="191" y="117"/>
                  </a:cubicBezTo>
                  <a:cubicBezTo>
                    <a:pt x="214" y="57"/>
                    <a:pt x="258" y="21"/>
                    <a:pt x="321" y="10"/>
                  </a:cubicBezTo>
                  <a:cubicBezTo>
                    <a:pt x="389" y="0"/>
                    <a:pt x="457" y="35"/>
                    <a:pt x="489" y="95"/>
                  </a:cubicBezTo>
                  <a:cubicBezTo>
                    <a:pt x="491" y="98"/>
                    <a:pt x="493" y="99"/>
                    <a:pt x="496" y="99"/>
                  </a:cubicBezTo>
                  <a:cubicBezTo>
                    <a:pt x="555" y="98"/>
                    <a:pt x="603" y="121"/>
                    <a:pt x="638" y="168"/>
                  </a:cubicBezTo>
                  <a:cubicBezTo>
                    <a:pt x="640" y="171"/>
                    <a:pt x="642" y="172"/>
                    <a:pt x="646" y="172"/>
                  </a:cubicBezTo>
                  <a:cubicBezTo>
                    <a:pt x="711" y="172"/>
                    <a:pt x="767" y="220"/>
                    <a:pt x="778" y="284"/>
                  </a:cubicBezTo>
                  <a:cubicBezTo>
                    <a:pt x="786" y="332"/>
                    <a:pt x="776" y="376"/>
                    <a:pt x="744" y="413"/>
                  </a:cubicBezTo>
                  <a:cubicBezTo>
                    <a:pt x="721" y="439"/>
                    <a:pt x="691" y="453"/>
                    <a:pt x="656" y="456"/>
                  </a:cubicBezTo>
                  <a:cubicBezTo>
                    <a:pt x="651" y="457"/>
                    <a:pt x="645" y="457"/>
                    <a:pt x="640" y="457"/>
                  </a:cubicBezTo>
                  <a:cubicBezTo>
                    <a:pt x="564" y="457"/>
                    <a:pt x="489" y="457"/>
                    <a:pt x="413" y="457"/>
                  </a:cubicBezTo>
                  <a:close/>
                  <a:moveTo>
                    <a:pt x="220" y="204"/>
                  </a:moveTo>
                  <a:cubicBezTo>
                    <a:pt x="210" y="201"/>
                    <a:pt x="200" y="198"/>
                    <a:pt x="191" y="195"/>
                  </a:cubicBezTo>
                  <a:cubicBezTo>
                    <a:pt x="188" y="194"/>
                    <a:pt x="186" y="192"/>
                    <a:pt x="186" y="189"/>
                  </a:cubicBezTo>
                  <a:cubicBezTo>
                    <a:pt x="185" y="179"/>
                    <a:pt x="183" y="169"/>
                    <a:pt x="183" y="158"/>
                  </a:cubicBezTo>
                  <a:cubicBezTo>
                    <a:pt x="182" y="155"/>
                    <a:pt x="182" y="153"/>
                    <a:pt x="178" y="153"/>
                  </a:cubicBezTo>
                  <a:cubicBezTo>
                    <a:pt x="172" y="154"/>
                    <a:pt x="166" y="154"/>
                    <a:pt x="160" y="155"/>
                  </a:cubicBezTo>
                  <a:cubicBezTo>
                    <a:pt x="86" y="169"/>
                    <a:pt x="37" y="237"/>
                    <a:pt x="49" y="312"/>
                  </a:cubicBezTo>
                  <a:cubicBezTo>
                    <a:pt x="59" y="376"/>
                    <a:pt x="116" y="425"/>
                    <a:pt x="181" y="425"/>
                  </a:cubicBezTo>
                  <a:cubicBezTo>
                    <a:pt x="336" y="425"/>
                    <a:pt x="491" y="425"/>
                    <a:pt x="646" y="425"/>
                  </a:cubicBezTo>
                  <a:cubicBezTo>
                    <a:pt x="674" y="425"/>
                    <a:pt x="699" y="414"/>
                    <a:pt x="718" y="394"/>
                  </a:cubicBezTo>
                  <a:cubicBezTo>
                    <a:pt x="742" y="368"/>
                    <a:pt x="751" y="337"/>
                    <a:pt x="748" y="303"/>
                  </a:cubicBezTo>
                  <a:cubicBezTo>
                    <a:pt x="746" y="269"/>
                    <a:pt x="731" y="242"/>
                    <a:pt x="703" y="222"/>
                  </a:cubicBezTo>
                  <a:cubicBezTo>
                    <a:pt x="681" y="207"/>
                    <a:pt x="656" y="202"/>
                    <a:pt x="630" y="205"/>
                  </a:cubicBezTo>
                  <a:cubicBezTo>
                    <a:pt x="625" y="206"/>
                    <a:pt x="622" y="204"/>
                    <a:pt x="620" y="200"/>
                  </a:cubicBezTo>
                  <a:cubicBezTo>
                    <a:pt x="601" y="167"/>
                    <a:pt x="574" y="145"/>
                    <a:pt x="538" y="135"/>
                  </a:cubicBezTo>
                  <a:cubicBezTo>
                    <a:pt x="503" y="126"/>
                    <a:pt x="470" y="128"/>
                    <a:pt x="441" y="153"/>
                  </a:cubicBezTo>
                  <a:cubicBezTo>
                    <a:pt x="440" y="153"/>
                    <a:pt x="439" y="154"/>
                    <a:pt x="438" y="153"/>
                  </a:cubicBezTo>
                  <a:cubicBezTo>
                    <a:pt x="428" y="149"/>
                    <a:pt x="419" y="145"/>
                    <a:pt x="410" y="140"/>
                  </a:cubicBezTo>
                  <a:cubicBezTo>
                    <a:pt x="424" y="125"/>
                    <a:pt x="440" y="115"/>
                    <a:pt x="459" y="107"/>
                  </a:cubicBezTo>
                  <a:cubicBezTo>
                    <a:pt x="458" y="105"/>
                    <a:pt x="457" y="104"/>
                    <a:pt x="456" y="102"/>
                  </a:cubicBezTo>
                  <a:cubicBezTo>
                    <a:pt x="407" y="23"/>
                    <a:pt x="292" y="19"/>
                    <a:pt x="238" y="95"/>
                  </a:cubicBezTo>
                  <a:cubicBezTo>
                    <a:pt x="219" y="121"/>
                    <a:pt x="210" y="150"/>
                    <a:pt x="215" y="182"/>
                  </a:cubicBezTo>
                  <a:cubicBezTo>
                    <a:pt x="217" y="189"/>
                    <a:pt x="218" y="196"/>
                    <a:pt x="220" y="2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grpSp>
          <p:nvGrpSpPr>
            <p:cNvPr id="80" name="Group 79"/>
            <p:cNvGrpSpPr/>
            <p:nvPr/>
          </p:nvGrpSpPr>
          <p:grpSpPr>
            <a:xfrm>
              <a:off x="7188182" y="4894993"/>
              <a:ext cx="213103" cy="257463"/>
              <a:chOff x="9785151" y="4368010"/>
              <a:chExt cx="270667" cy="363590"/>
            </a:xfrm>
            <a:grpFill/>
          </p:grpSpPr>
          <p:sp>
            <p:nvSpPr>
              <p:cNvPr id="82" name="Freeform 425"/>
              <p:cNvSpPr>
                <a:spLocks noEditPoints="1"/>
              </p:cNvSpPr>
              <p:nvPr/>
            </p:nvSpPr>
            <p:spPr bwMode="gray">
              <a:xfrm>
                <a:off x="9788623" y="4368010"/>
                <a:ext cx="267195" cy="151497"/>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83" name="Freeform 426"/>
              <p:cNvSpPr>
                <a:spLocks noEditPoints="1"/>
              </p:cNvSpPr>
              <p:nvPr/>
            </p:nvSpPr>
            <p:spPr bwMode="gray">
              <a:xfrm>
                <a:off x="9785151" y="4510852"/>
                <a:ext cx="270665" cy="116869"/>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84" name="Freeform 427"/>
              <p:cNvSpPr>
                <a:spLocks noEditPoints="1"/>
              </p:cNvSpPr>
              <p:nvPr/>
            </p:nvSpPr>
            <p:spPr bwMode="gray">
              <a:xfrm>
                <a:off x="9785153" y="4614731"/>
                <a:ext cx="270665" cy="116869"/>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grpSp>
        <p:sp>
          <p:nvSpPr>
            <p:cNvPr id="81" name="Right Arrow 80"/>
            <p:cNvSpPr/>
            <p:nvPr/>
          </p:nvSpPr>
          <p:spPr>
            <a:xfrm rot="5400000" flipH="1">
              <a:off x="7168441" y="4663733"/>
              <a:ext cx="252580" cy="163811"/>
            </a:xfrm>
            <a:prstGeom prst="rightArrow">
              <a:avLst>
                <a:gd name="adj1" fmla="val 47092"/>
                <a:gd name="adj2" fmla="val 51517"/>
              </a:avLst>
            </a:pr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a:solidFill>
                  <a:srgbClr val="5F5F5F"/>
                </a:solidFill>
              </a:endParaRPr>
            </a:p>
          </p:txBody>
        </p:sp>
      </p:grpSp>
      <p:sp>
        <p:nvSpPr>
          <p:cNvPr id="86" name="Text Placeholder 5"/>
          <p:cNvSpPr txBox="1">
            <a:spLocks/>
          </p:cNvSpPr>
          <p:nvPr/>
        </p:nvSpPr>
        <p:spPr>
          <a:xfrm>
            <a:off x="359140" y="808379"/>
            <a:ext cx="11122302" cy="343210"/>
          </a:xfrm>
          <a:prstGeom prst="rect">
            <a:avLst/>
          </a:prstGeom>
        </p:spPr>
        <p:txBody>
          <a:bodyPr/>
          <a:lstStyle/>
          <a:p>
            <a:pPr marL="0" lvl="1">
              <a:lnSpc>
                <a:spcPct val="110000"/>
              </a:lnSpc>
              <a:spcAft>
                <a:spcPts val="1200"/>
              </a:spcAft>
              <a:buClr>
                <a:srgbClr val="5E5F60"/>
              </a:buClr>
            </a:pPr>
            <a:r>
              <a:rPr lang="en-US" sz="2399" b="1" dirty="0"/>
              <a:t>Features for Oracle Cloud</a:t>
            </a:r>
            <a:endParaRPr lang="en-US" sz="2399" b="1" dirty="0">
              <a:solidFill>
                <a:schemeClr val="tx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212450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Resources available</a:t>
            </a:r>
          </a:p>
        </p:txBody>
      </p:sp>
      <p:sp>
        <p:nvSpPr>
          <p:cNvPr id="3" name="Content Placeholder 2"/>
          <p:cNvSpPr>
            <a:spLocks noGrp="1"/>
          </p:cNvSpPr>
          <p:nvPr>
            <p:ph idx="1"/>
          </p:nvPr>
        </p:nvSpPr>
        <p:spPr/>
        <p:txBody>
          <a:bodyPr/>
          <a:lstStyle/>
          <a:p>
            <a:r>
              <a:rPr lang="en-US" dirty="0"/>
              <a:t>Delete the temporary </a:t>
            </a:r>
            <a:r>
              <a:rPr lang="en-US" dirty="0" err="1"/>
              <a:t>workvm</a:t>
            </a:r>
            <a:endParaRPr lang="en-US" dirty="0"/>
          </a:p>
          <a:p>
            <a:pPr lvl="0"/>
            <a:r>
              <a:rPr lang="en-US" dirty="0"/>
              <a:t>On the OCI console, navigate to Menu </a:t>
            </a:r>
            <a:r>
              <a:rPr lang="en-US" dirty="0">
                <a:sym typeface="Wingdings" panose="05000000000000000000" pitchFamily="2" charset="2"/>
              </a:rPr>
              <a:t></a:t>
            </a:r>
            <a:r>
              <a:rPr lang="en-US" dirty="0"/>
              <a:t> Compute </a:t>
            </a:r>
            <a:r>
              <a:rPr lang="en-US" dirty="0">
                <a:sym typeface="Wingdings" panose="05000000000000000000" pitchFamily="2" charset="2"/>
              </a:rPr>
              <a:t></a:t>
            </a:r>
            <a:r>
              <a:rPr lang="en-US" dirty="0"/>
              <a:t> Instances.  Click on the ‘</a:t>
            </a:r>
            <a:r>
              <a:rPr lang="en-US" dirty="0" err="1"/>
              <a:t>workvm</a:t>
            </a:r>
            <a:r>
              <a:rPr lang="en-US" dirty="0"/>
              <a:t>’.  Delete this instance, by clicking on Actions </a:t>
            </a:r>
            <a:r>
              <a:rPr lang="en-US" dirty="0">
                <a:sym typeface="Wingdings" panose="05000000000000000000" pitchFamily="2" charset="2"/>
              </a:rPr>
              <a:t></a:t>
            </a:r>
            <a:r>
              <a:rPr lang="en-US" dirty="0"/>
              <a:t> Terminate.  Wait for few seconds for the status to change to TERMINATING or TERMINATED.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30</a:t>
            </a:fld>
            <a:endParaRPr lang="en-US" dirty="0"/>
          </a:p>
        </p:txBody>
      </p:sp>
    </p:spTree>
    <p:extLst>
      <p:ext uri="{BB962C8B-B14F-4D97-AF65-F5344CB8AC3E}">
        <p14:creationId xmlns:p14="http://schemas.microsoft.com/office/powerpoint/2010/main" val="189914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Cloud Manager</a:t>
            </a:r>
          </a:p>
        </p:txBody>
      </p:sp>
      <p:sp>
        <p:nvSpPr>
          <p:cNvPr id="3" name="Content Placeholder 2"/>
          <p:cNvSpPr>
            <a:spLocks noGrp="1"/>
          </p:cNvSpPr>
          <p:nvPr>
            <p:ph idx="1"/>
          </p:nvPr>
        </p:nvSpPr>
        <p:spPr/>
        <p:txBody>
          <a:bodyPr/>
          <a:lstStyle/>
          <a:p>
            <a:pPr lvl="0"/>
            <a:r>
              <a:rPr lang="en-US" dirty="0"/>
              <a:t>Navigate to Cloud Manager Dashboard | Cloud Manager Settings | Cloud Manager Settings </a:t>
            </a:r>
          </a:p>
          <a:p>
            <a:pPr lvl="0"/>
            <a:r>
              <a:rPr lang="en-US" dirty="0"/>
              <a:t>Update My Oracle Support (MOS) Credentials.  This is required to download DPKs and PRPs automatically. </a:t>
            </a:r>
          </a:p>
          <a:p>
            <a:pPr lvl="0"/>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5" name="Picture 4"/>
          <p:cNvPicPr/>
          <p:nvPr/>
        </p:nvPicPr>
        <p:blipFill>
          <a:blip r:embed="rId2"/>
          <a:stretch>
            <a:fillRect/>
          </a:stretch>
        </p:blipFill>
        <p:spPr>
          <a:xfrm>
            <a:off x="726063" y="3263365"/>
            <a:ext cx="5630545" cy="3155950"/>
          </a:xfrm>
          <a:prstGeom prst="rect">
            <a:avLst/>
          </a:prstGeom>
        </p:spPr>
      </p:pic>
    </p:spTree>
    <p:extLst>
      <p:ext uri="{BB962C8B-B14F-4D97-AF65-F5344CB8AC3E}">
        <p14:creationId xmlns:p14="http://schemas.microsoft.com/office/powerpoint/2010/main" val="24165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Cloud Manager Settings</a:t>
            </a:r>
          </a:p>
        </p:txBody>
      </p:sp>
      <p:sp>
        <p:nvSpPr>
          <p:cNvPr id="3" name="Content Placeholder 2"/>
          <p:cNvSpPr>
            <a:spLocks noGrp="1"/>
          </p:cNvSpPr>
          <p:nvPr>
            <p:ph idx="1"/>
          </p:nvPr>
        </p:nvSpPr>
        <p:spPr/>
        <p:txBody>
          <a:bodyPr/>
          <a:lstStyle/>
          <a:p>
            <a:r>
              <a:rPr lang="en-US" dirty="0"/>
              <a:t>Navigate to Infrastructure Settings and update Operating System Images using below provided OCIDs.  Use the OCIDs that were obtained in earlier steps.</a:t>
            </a:r>
          </a:p>
          <a:p>
            <a:endParaRPr lang="en-US" dirty="0"/>
          </a:p>
          <a:p>
            <a:endParaRPr lang="en-US" dirty="0"/>
          </a:p>
          <a:p>
            <a:r>
              <a:rPr lang="en-US" dirty="0"/>
              <a:t>Save</a:t>
            </a:r>
          </a:p>
          <a:p>
            <a:r>
              <a:rPr lang="en-US" dirty="0"/>
              <a:t>Click ‘Refresh OCI Metadata’ button on top of the page and wait for few minutes</a:t>
            </a:r>
          </a:p>
          <a:p>
            <a:pPr marL="0" indent="0">
              <a:buNone/>
            </a:pP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03199741"/>
              </p:ext>
            </p:extLst>
          </p:nvPr>
        </p:nvGraphicFramePr>
        <p:xfrm>
          <a:off x="857439" y="2686978"/>
          <a:ext cx="5711825" cy="693548"/>
        </p:xfrm>
        <a:graphic>
          <a:graphicData uri="http://schemas.openxmlformats.org/drawingml/2006/table">
            <a:tbl>
              <a:tblPr firstRow="1" firstCol="1" bandRow="1">
                <a:tableStyleId>{5FD0F851-EC5A-4D38-B0AD-8093EC10F338}</a:tableStyleId>
              </a:tblPr>
              <a:tblGrid>
                <a:gridCol w="800100">
                  <a:extLst>
                    <a:ext uri="{9D8B030D-6E8A-4147-A177-3AD203B41FA5}">
                      <a16:colId xmlns:a16="http://schemas.microsoft.com/office/drawing/2014/main" val="1028366208"/>
                    </a:ext>
                  </a:extLst>
                </a:gridCol>
                <a:gridCol w="4911725">
                  <a:extLst>
                    <a:ext uri="{9D8B030D-6E8A-4147-A177-3AD203B41FA5}">
                      <a16:colId xmlns:a16="http://schemas.microsoft.com/office/drawing/2014/main" val="1599988643"/>
                    </a:ext>
                  </a:extLst>
                </a:gridCol>
              </a:tblGrid>
              <a:tr h="0">
                <a:tc>
                  <a:txBody>
                    <a:bodyPr/>
                    <a:lstStyle/>
                    <a:p>
                      <a:pPr marL="0" marR="0">
                        <a:lnSpc>
                          <a:spcPct val="107000"/>
                        </a:lnSpc>
                        <a:spcBef>
                          <a:spcPts val="0"/>
                        </a:spcBef>
                        <a:spcAft>
                          <a:spcPts val="0"/>
                        </a:spcAft>
                      </a:pPr>
                      <a:r>
                        <a:rPr lang="en-US" sz="1100">
                          <a:effectLst/>
                        </a:rPr>
                        <a:t>Linux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ocid1.image.oc1..aaaaaaaa6zck2znchipgxmj5y5pslzlbxjqynqbefaud6dwf5ibnxra5uyjq</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2525292"/>
                  </a:ext>
                </a:extLst>
              </a:tr>
              <a:tr h="0">
                <a:tc>
                  <a:txBody>
                    <a:bodyPr/>
                    <a:lstStyle/>
                    <a:p>
                      <a:pPr marL="0" marR="0">
                        <a:lnSpc>
                          <a:spcPct val="107000"/>
                        </a:lnSpc>
                        <a:spcBef>
                          <a:spcPts val="0"/>
                        </a:spcBef>
                        <a:spcAft>
                          <a:spcPts val="0"/>
                        </a:spcAft>
                      </a:pPr>
                      <a:r>
                        <a:rPr lang="en-US" sz="1100">
                          <a:effectLst/>
                        </a:rPr>
                        <a:t>Windows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ocid1.image.oc1.iad.aaaaaaaauypu4ncl5aqki4fsxezho7dmm7jydgpuc6pfzr6lkyy4ii2t3m7q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7927816"/>
                  </a:ext>
                </a:extLst>
              </a:tr>
              <a:tr h="0">
                <a:tc>
                  <a:txBody>
                    <a:bodyPr/>
                    <a:lstStyle/>
                    <a:p>
                      <a:pPr marL="0" marR="0">
                        <a:lnSpc>
                          <a:spcPct val="107000"/>
                        </a:lnSpc>
                        <a:spcBef>
                          <a:spcPts val="0"/>
                        </a:spcBef>
                        <a:spcAft>
                          <a:spcPts val="0"/>
                        </a:spcAft>
                      </a:pPr>
                      <a:r>
                        <a:rPr lang="en-US" sz="1100">
                          <a:effectLst/>
                        </a:rPr>
                        <a:t>Windows 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Any complex password. For </a:t>
                      </a:r>
                      <a:r>
                        <a:rPr lang="en-US" sz="1000" dirty="0" err="1">
                          <a:effectLst/>
                        </a:rPr>
                        <a:t>e.g</a:t>
                      </a:r>
                      <a:r>
                        <a:rPr lang="en-US" sz="1000" dirty="0">
                          <a:effectLst/>
                        </a:rPr>
                        <a:t> zScSGFEhV^sQ6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8137702"/>
                  </a:ext>
                </a:extLst>
              </a:tr>
            </a:tbl>
          </a:graphicData>
        </a:graphic>
      </p:graphicFrame>
    </p:spTree>
    <p:extLst>
      <p:ext uri="{BB962C8B-B14F-4D97-AF65-F5344CB8AC3E}">
        <p14:creationId xmlns:p14="http://schemas.microsoft.com/office/powerpoint/2010/main" val="16844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File Server</a:t>
            </a:r>
          </a:p>
        </p:txBody>
      </p:sp>
      <p:sp>
        <p:nvSpPr>
          <p:cNvPr id="3" name="Content Placeholder 2"/>
          <p:cNvSpPr>
            <a:spLocks noGrp="1"/>
          </p:cNvSpPr>
          <p:nvPr>
            <p:ph idx="1"/>
          </p:nvPr>
        </p:nvSpPr>
        <p:spPr/>
        <p:txBody>
          <a:bodyPr/>
          <a:lstStyle/>
          <a:p>
            <a:r>
              <a:rPr lang="en-US" dirty="0"/>
              <a:t>Next, navigate to File Server tab.  Provide the following inputs and hit Create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6" name="Picture 5"/>
          <p:cNvPicPr/>
          <p:nvPr/>
        </p:nvPicPr>
        <p:blipFill>
          <a:blip r:embed="rId2"/>
          <a:stretch>
            <a:fillRect/>
          </a:stretch>
        </p:blipFill>
        <p:spPr>
          <a:xfrm>
            <a:off x="531151" y="2357400"/>
            <a:ext cx="5943600" cy="333121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68876068"/>
              </p:ext>
            </p:extLst>
          </p:nvPr>
        </p:nvGraphicFramePr>
        <p:xfrm>
          <a:off x="531151" y="4697152"/>
          <a:ext cx="5600700" cy="864935"/>
        </p:xfrm>
        <a:graphic>
          <a:graphicData uri="http://schemas.openxmlformats.org/drawingml/2006/table">
            <a:tbl>
              <a:tblPr firstRow="1" firstCol="1" bandRow="1">
                <a:tableStyleId>{5FD0F851-EC5A-4D38-B0AD-8093EC10F338}</a:tableStyleId>
              </a:tblPr>
              <a:tblGrid>
                <a:gridCol w="1928495">
                  <a:extLst>
                    <a:ext uri="{9D8B030D-6E8A-4147-A177-3AD203B41FA5}">
                      <a16:colId xmlns:a16="http://schemas.microsoft.com/office/drawing/2014/main" val="3759375004"/>
                    </a:ext>
                  </a:extLst>
                </a:gridCol>
                <a:gridCol w="3672205">
                  <a:extLst>
                    <a:ext uri="{9D8B030D-6E8A-4147-A177-3AD203B41FA5}">
                      <a16:colId xmlns:a16="http://schemas.microsoft.com/office/drawing/2014/main" val="2242702483"/>
                    </a:ext>
                  </a:extLst>
                </a:gridCol>
              </a:tblGrid>
              <a:tr h="0">
                <a:tc>
                  <a:txBody>
                    <a:bodyPr/>
                    <a:lstStyle/>
                    <a:p>
                      <a:pPr marL="0" marR="0">
                        <a:lnSpc>
                          <a:spcPct val="107000"/>
                        </a:lnSpc>
                        <a:spcBef>
                          <a:spcPts val="0"/>
                        </a:spcBef>
                        <a:spcAft>
                          <a:spcPts val="0"/>
                        </a:spcAft>
                      </a:pPr>
                      <a:r>
                        <a:rPr lang="en-US" sz="1100" dirty="0">
                          <a:effectLst/>
                        </a:rPr>
                        <a:t>File Server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mycmfs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194858"/>
                  </a:ext>
                </a:extLst>
              </a:tr>
              <a:tr h="0">
                <a:tc>
                  <a:txBody>
                    <a:bodyPr/>
                    <a:lstStyle/>
                    <a:p>
                      <a:pPr marL="0" marR="0">
                        <a:lnSpc>
                          <a:spcPct val="107000"/>
                        </a:lnSpc>
                        <a:spcBef>
                          <a:spcPts val="0"/>
                        </a:spcBef>
                        <a:spcAft>
                          <a:spcPts val="0"/>
                        </a:spcAft>
                      </a:pPr>
                      <a:r>
                        <a:rPr lang="en-US" sz="1100" dirty="0">
                          <a:effectLst/>
                        </a:rPr>
                        <a:t>VM 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VM.Standard2.1 (Modify in case your tenancy does not have this shape)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879981"/>
                  </a:ext>
                </a:extLst>
              </a:tr>
              <a:tr h="0">
                <a:tc>
                  <a:txBody>
                    <a:bodyPr/>
                    <a:lstStyle/>
                    <a:p>
                      <a:pPr marL="0" marR="0">
                        <a:lnSpc>
                          <a:spcPct val="107000"/>
                        </a:lnSpc>
                        <a:spcBef>
                          <a:spcPts val="0"/>
                        </a:spcBef>
                        <a:spcAft>
                          <a:spcPts val="0"/>
                        </a:spcAft>
                      </a:pPr>
                      <a:r>
                        <a:rPr lang="en-US" sz="1100" dirty="0">
                          <a:effectLst/>
                        </a:rPr>
                        <a:t>Boot Volume 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30 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5256464"/>
                  </a:ext>
                </a:extLst>
              </a:tr>
              <a:tr h="0">
                <a:tc>
                  <a:txBody>
                    <a:bodyPr/>
                    <a:lstStyle/>
                    <a:p>
                      <a:pPr marL="0" marR="0">
                        <a:lnSpc>
                          <a:spcPct val="107000"/>
                        </a:lnSpc>
                        <a:spcBef>
                          <a:spcPts val="0"/>
                        </a:spcBef>
                        <a:spcAft>
                          <a:spcPts val="0"/>
                        </a:spcAft>
                      </a:pPr>
                      <a:r>
                        <a:rPr lang="en-US" sz="1100" dirty="0">
                          <a:effectLst/>
                        </a:rPr>
                        <a:t>Data Volume 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500 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732263"/>
                  </a:ext>
                </a:extLst>
              </a:tr>
            </a:tbl>
          </a:graphicData>
        </a:graphic>
      </p:graphicFrame>
    </p:spTree>
    <p:extLst>
      <p:ext uri="{BB962C8B-B14F-4D97-AF65-F5344CB8AC3E}">
        <p14:creationId xmlns:p14="http://schemas.microsoft.com/office/powerpoint/2010/main" val="307601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680200" y="1759981"/>
            <a:ext cx="5187950" cy="2907665"/>
          </a:xfrm>
          <a:prstGeom prst="rect">
            <a:avLst/>
          </a:prstGeom>
          <a:ln>
            <a:solidFill>
              <a:schemeClr val="accent1"/>
            </a:solidFill>
          </a:ln>
        </p:spPr>
      </p:pic>
      <p:sp>
        <p:nvSpPr>
          <p:cNvPr id="2" name="Title 1"/>
          <p:cNvSpPr>
            <a:spLocks noGrp="1"/>
          </p:cNvSpPr>
          <p:nvPr>
            <p:ph type="title"/>
          </p:nvPr>
        </p:nvSpPr>
        <p:spPr/>
        <p:txBody>
          <a:bodyPr/>
          <a:lstStyle/>
          <a:p>
            <a:r>
              <a:rPr lang="en-US" dirty="0"/>
              <a:t>Subscribe to Channels</a:t>
            </a:r>
          </a:p>
        </p:txBody>
      </p:sp>
      <p:sp>
        <p:nvSpPr>
          <p:cNvPr id="3" name="Content Placeholder 2"/>
          <p:cNvSpPr>
            <a:spLocks noGrp="1"/>
          </p:cNvSpPr>
          <p:nvPr>
            <p:ph idx="1"/>
          </p:nvPr>
        </p:nvSpPr>
        <p:spPr>
          <a:xfrm>
            <a:off x="459385" y="1539844"/>
            <a:ext cx="6220815" cy="4419600"/>
          </a:xfrm>
        </p:spPr>
        <p:txBody>
          <a:bodyPr/>
          <a:lstStyle/>
          <a:p>
            <a:r>
              <a:rPr lang="en-US" dirty="0"/>
              <a:t>Subscribe to Channels</a:t>
            </a:r>
          </a:p>
          <a:p>
            <a:pPr lvl="0"/>
            <a:r>
              <a:rPr lang="en-US" dirty="0"/>
              <a:t>Navigate to Cloud Manager Dashboard Repository </a:t>
            </a:r>
            <a:r>
              <a:rPr lang="en-US" dirty="0">
                <a:sym typeface="Wingdings" panose="05000000000000000000" pitchFamily="2" charset="2"/>
              </a:rPr>
              <a:t></a:t>
            </a:r>
            <a:r>
              <a:rPr lang="en-US" dirty="0"/>
              <a:t> Download Subscriptions</a:t>
            </a:r>
            <a:r>
              <a:rPr lang="en-US" dirty="0">
                <a:sym typeface="Wingdings" panose="05000000000000000000" pitchFamily="2" charset="2"/>
              </a:rPr>
              <a:t></a:t>
            </a:r>
            <a:endParaRPr lang="en-US" dirty="0"/>
          </a:p>
          <a:p>
            <a:pPr lvl="0"/>
            <a:r>
              <a:rPr lang="en-US" dirty="0"/>
              <a:t>Go to the Unsubscribed tab</a:t>
            </a:r>
          </a:p>
          <a:p>
            <a:pPr lvl="0"/>
            <a:r>
              <a:rPr lang="en-US" dirty="0"/>
              <a:t>On a download channel of your choice, click on related actions menu and click Subscribe. </a:t>
            </a:r>
            <a:r>
              <a:rPr lang="en-US" dirty="0" err="1"/>
              <a:t>E.g</a:t>
            </a:r>
            <a:r>
              <a:rPr lang="en-US" dirty="0"/>
              <a:t>, HCM_92_Linux.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257173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5</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Create Template and Provision PUM instance</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35</a:t>
            </a:fld>
            <a:endParaRPr lang="en-US" dirty="0"/>
          </a:p>
        </p:txBody>
      </p:sp>
    </p:spTree>
    <p:extLst>
      <p:ext uri="{BB962C8B-B14F-4D97-AF65-F5344CB8AC3E}">
        <p14:creationId xmlns:p14="http://schemas.microsoft.com/office/powerpoint/2010/main" val="298089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Edits</a:t>
            </a:r>
          </a:p>
        </p:txBody>
      </p:sp>
      <p:sp>
        <p:nvSpPr>
          <p:cNvPr id="3" name="Content Placeholder 2"/>
          <p:cNvSpPr>
            <a:spLocks noGrp="1"/>
          </p:cNvSpPr>
          <p:nvPr>
            <p:ph idx="1"/>
          </p:nvPr>
        </p:nvSpPr>
        <p:spPr/>
        <p:txBody>
          <a:bodyPr/>
          <a:lstStyle/>
          <a:p>
            <a:r>
              <a:rPr lang="en-US" dirty="0"/>
              <a:t>Navigate to Dashboard | Topology | PUM </a:t>
            </a:r>
            <a:r>
              <a:rPr lang="en-US" dirty="0" err="1"/>
              <a:t>Fulltier</a:t>
            </a:r>
            <a:r>
              <a:rPr lang="en-US" dirty="0"/>
              <a:t> topology. This topology will be used to create a new </a:t>
            </a:r>
          </a:p>
          <a:p>
            <a:r>
              <a:rPr lang="en-US" dirty="0"/>
              <a:t>Review the nodes and update the Shapes.  Click Full Tier node and select a shape that is available in your AD 2. In this case, select VM.Standard2.1.</a:t>
            </a:r>
          </a:p>
          <a:p>
            <a:r>
              <a:rPr lang="en-US" dirty="0"/>
              <a:t>Delete the Windows node from the topology. Click ‘Delete’ on the page shown below and save the topology.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36</a:t>
            </a:fld>
            <a:endParaRPr lang="en-US" dirty="0"/>
          </a:p>
        </p:txBody>
      </p:sp>
    </p:spTree>
    <p:extLst>
      <p:ext uri="{BB962C8B-B14F-4D97-AF65-F5344CB8AC3E}">
        <p14:creationId xmlns:p14="http://schemas.microsoft.com/office/powerpoint/2010/main" val="9680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Template</a:t>
            </a:r>
          </a:p>
        </p:txBody>
      </p:sp>
      <p:sp>
        <p:nvSpPr>
          <p:cNvPr id="3" name="Content Placeholder 2"/>
          <p:cNvSpPr>
            <a:spLocks noGrp="1"/>
          </p:cNvSpPr>
          <p:nvPr>
            <p:ph idx="1"/>
          </p:nvPr>
        </p:nvSpPr>
        <p:spPr/>
        <p:txBody>
          <a:bodyPr/>
          <a:lstStyle/>
          <a:p>
            <a:r>
              <a:rPr lang="en-US" dirty="0"/>
              <a:t> Navigate to Dashboard | Environment Template.  Click Add New Template button. Provide below details and click Next</a:t>
            </a:r>
          </a:p>
          <a:p>
            <a:r>
              <a:rPr lang="en-US" dirty="0"/>
              <a:t>On Select Topology page, click on search icon to search for a topology and select the PUM </a:t>
            </a:r>
            <a:r>
              <a:rPr lang="en-US" dirty="0" err="1"/>
              <a:t>Fulltier</a:t>
            </a:r>
            <a:r>
              <a:rPr lang="en-US" dirty="0"/>
              <a:t> topology you modified in earlier step</a:t>
            </a:r>
          </a:p>
          <a:p>
            <a:r>
              <a:rPr lang="en-US" dirty="0"/>
              <a:t>Select Custom attributes , Click Edit</a:t>
            </a:r>
          </a:p>
          <a:p>
            <a:r>
              <a:rPr lang="en-US" dirty="0"/>
              <a:t>Expand the Region and Availability Domains section.  Select the Region and Availability Domain in which Cloud Manager instance is NOT deployed (AD-2).</a:t>
            </a:r>
          </a:p>
          <a:p>
            <a:r>
              <a:rPr lang="en-US" dirty="0"/>
              <a:t>Click Next, Review and Submit</a:t>
            </a:r>
          </a:p>
        </p:txBody>
      </p:sp>
      <p:sp>
        <p:nvSpPr>
          <p:cNvPr id="4" name="Slide Number Placeholder 3"/>
          <p:cNvSpPr>
            <a:spLocks noGrp="1"/>
          </p:cNvSpPr>
          <p:nvPr>
            <p:ph type="sldNum" sz="quarter" idx="12"/>
          </p:nvPr>
        </p:nvSpPr>
        <p:spPr/>
        <p:txBody>
          <a:bodyPr/>
          <a:lstStyle/>
          <a:p>
            <a:fld id="{C51EAA63-D034-42AE-91FA-B13B9518C7BE}" type="slidenum">
              <a:rPr lang="en-US" smtClean="0"/>
              <a:pPr/>
              <a:t>37</a:t>
            </a:fld>
            <a:endParaRPr lang="en-US" dirty="0"/>
          </a:p>
        </p:txBody>
      </p:sp>
    </p:spTree>
    <p:extLst>
      <p:ext uri="{BB962C8B-B14F-4D97-AF65-F5344CB8AC3E}">
        <p14:creationId xmlns:p14="http://schemas.microsoft.com/office/powerpoint/2010/main" val="82898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Environment </a:t>
            </a:r>
          </a:p>
        </p:txBody>
      </p:sp>
      <p:sp>
        <p:nvSpPr>
          <p:cNvPr id="3" name="Content Placeholder 2"/>
          <p:cNvSpPr>
            <a:spLocks noGrp="1"/>
          </p:cNvSpPr>
          <p:nvPr>
            <p:ph idx="1"/>
          </p:nvPr>
        </p:nvSpPr>
        <p:spPr/>
        <p:txBody>
          <a:bodyPr/>
          <a:lstStyle/>
          <a:p>
            <a:r>
              <a:rPr lang="en-US" dirty="0"/>
              <a:t>Navigate to Dashboard | Environments.  Click Create Environment button. </a:t>
            </a:r>
          </a:p>
          <a:p>
            <a:r>
              <a:rPr lang="en-US" dirty="0"/>
              <a:t>Provide a unique environment name. Select the Template that was created in previous section – MYPUM. Expand all sections under Environment Attributes and provide all inputs.  Use the table given below for quick and default values. Click Done to begin the environment provisioning process. </a:t>
            </a:r>
          </a:p>
          <a:p>
            <a:r>
              <a:rPr lang="en-US" dirty="0"/>
              <a:t>Monitor the deployment logs under Dashboard | Environments | &lt;Environment&gt; | Action Menu | Details | Logs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38</a:t>
            </a:fld>
            <a:endParaRPr lang="en-US" dirty="0"/>
          </a:p>
        </p:txBody>
      </p:sp>
    </p:spTree>
    <p:extLst>
      <p:ext uri="{BB962C8B-B14F-4D97-AF65-F5344CB8AC3E}">
        <p14:creationId xmlns:p14="http://schemas.microsoft.com/office/powerpoint/2010/main" val="68762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deployment…</a:t>
            </a:r>
          </a:p>
        </p:txBody>
      </p:sp>
      <p:sp>
        <p:nvSpPr>
          <p:cNvPr id="4" name="Slide Number Placeholder 3"/>
          <p:cNvSpPr>
            <a:spLocks noGrp="1"/>
          </p:cNvSpPr>
          <p:nvPr>
            <p:ph type="sldNum" sz="quarter" idx="12"/>
          </p:nvPr>
        </p:nvSpPr>
        <p:spPr/>
        <p:txBody>
          <a:bodyPr/>
          <a:lstStyle/>
          <a:p>
            <a:fld id="{C51EAA63-D034-42AE-91FA-B13B9518C7BE}" type="slidenum">
              <a:rPr lang="en-US" smtClean="0"/>
              <a:pPr/>
              <a:t>39</a:t>
            </a:fld>
            <a:endParaRPr lang="en-US" dirty="0"/>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479" y="717550"/>
            <a:ext cx="10477501"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65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FC76A4-5A7B-844D-A2FB-E1AF247504FD}"/>
              </a:ext>
            </a:extLst>
          </p:cNvPr>
          <p:cNvSpPr>
            <a:spLocks noGrp="1"/>
          </p:cNvSpPr>
          <p:nvPr>
            <p:ph type="ftr" sz="quarter" idx="11"/>
          </p:nvPr>
        </p:nvSpPr>
        <p:spPr/>
        <p:txBody>
          <a:bodyPr/>
          <a:lstStyle/>
          <a:p>
            <a:r>
              <a:rPr lang="en-US"/>
              <a:t>Confidential – Oracle Internal/Restricted/Highly Restricted</a:t>
            </a:r>
            <a:endParaRPr lang="en-US" dirty="0"/>
          </a:p>
        </p:txBody>
      </p:sp>
      <p:sp>
        <p:nvSpPr>
          <p:cNvPr id="3" name="Slide Number Placeholder 2">
            <a:extLst>
              <a:ext uri="{FF2B5EF4-FFF2-40B4-BE49-F238E27FC236}">
                <a16:creationId xmlns:a16="http://schemas.microsoft.com/office/drawing/2014/main" id="{0EFA3CD5-0D61-784A-B08D-12828A471032}"/>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
        <p:nvSpPr>
          <p:cNvPr id="4" name="Title 3">
            <a:extLst>
              <a:ext uri="{FF2B5EF4-FFF2-40B4-BE49-F238E27FC236}">
                <a16:creationId xmlns:a16="http://schemas.microsoft.com/office/drawing/2014/main" id="{D356B69F-598C-D94A-9C8F-693D0DB39BC1}"/>
              </a:ext>
            </a:extLst>
          </p:cNvPr>
          <p:cNvSpPr>
            <a:spLocks noGrp="1"/>
          </p:cNvSpPr>
          <p:nvPr>
            <p:ph type="title"/>
          </p:nvPr>
        </p:nvSpPr>
        <p:spPr>
          <a:xfrm>
            <a:off x="641540" y="1893824"/>
            <a:ext cx="11125200" cy="889000"/>
          </a:xfrm>
        </p:spPr>
        <p:txBody>
          <a:bodyPr/>
          <a:lstStyle/>
          <a:p>
            <a:r>
              <a:rPr lang="en-US" dirty="0">
                <a:hlinkClick r:id="rId2"/>
              </a:rPr>
              <a:t>https://www.oracle.com/corporate/events/cloudtestdrive</a:t>
            </a:r>
            <a:br>
              <a:rPr lang="en-US" dirty="0"/>
            </a:br>
            <a:br>
              <a:rPr lang="en-US" dirty="0"/>
            </a:br>
            <a:r>
              <a:rPr lang="en-US" dirty="0">
                <a:hlinkClick r:id="rId3"/>
              </a:rPr>
              <a:t>https://</a:t>
            </a:r>
            <a:r>
              <a:rPr lang="en-US" dirty="0" err="1">
                <a:hlinkClick r:id="rId3"/>
              </a:rPr>
              <a:t>github.com</a:t>
            </a:r>
            <a:r>
              <a:rPr lang="en-US" dirty="0">
                <a:hlinkClick r:id="rId3"/>
              </a:rPr>
              <a:t>/rkon02/</a:t>
            </a:r>
            <a:r>
              <a:rPr lang="en-US" dirty="0" err="1">
                <a:hlinkClick r:id="rId3"/>
              </a:rPr>
              <a:t>TestDrive</a:t>
            </a:r>
            <a:endParaRPr lang="en-US" dirty="0"/>
          </a:p>
        </p:txBody>
      </p:sp>
    </p:spTree>
    <p:extLst>
      <p:ext uri="{BB962C8B-B14F-4D97-AF65-F5344CB8AC3E}">
        <p14:creationId xmlns:p14="http://schemas.microsoft.com/office/powerpoint/2010/main" val="80122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Summary</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40</a:t>
            </a:fld>
            <a:endParaRPr lang="en-US" dirty="0"/>
          </a:p>
        </p:txBody>
      </p:sp>
    </p:spTree>
    <p:extLst>
      <p:ext uri="{BB962C8B-B14F-4D97-AF65-F5344CB8AC3E}">
        <p14:creationId xmlns:p14="http://schemas.microsoft.com/office/powerpoint/2010/main" val="30432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Application-gray.gif"/>
          <p:cNvPicPr>
            <a:picLocks noChangeAspect="1"/>
          </p:cNvPicPr>
          <p:nvPr/>
        </p:nvPicPr>
        <p:blipFill>
          <a:blip r:embed="rId3" cstate="print"/>
          <a:stretch>
            <a:fillRect/>
          </a:stretch>
        </p:blipFill>
        <p:spPr>
          <a:xfrm>
            <a:off x="245818" y="1115997"/>
            <a:ext cx="1908807" cy="1908807"/>
          </a:xfrm>
          <a:prstGeom prst="rect">
            <a:avLst/>
          </a:prstGeom>
        </p:spPr>
      </p:pic>
      <p:sp>
        <p:nvSpPr>
          <p:cNvPr id="2" name="Title 1"/>
          <p:cNvSpPr>
            <a:spLocks noGrp="1"/>
          </p:cNvSpPr>
          <p:nvPr>
            <p:ph type="title"/>
          </p:nvPr>
        </p:nvSpPr>
        <p:spPr>
          <a:xfrm>
            <a:off x="521543" y="329530"/>
            <a:ext cx="11122302" cy="666164"/>
          </a:xfrm>
        </p:spPr>
        <p:txBody>
          <a:bodyPr/>
          <a:lstStyle/>
          <a:p>
            <a:r>
              <a:rPr lang="en-US" dirty="0"/>
              <a:t>Running PeopleSoft on Oracle Cloud – More with Less</a:t>
            </a:r>
          </a:p>
        </p:txBody>
      </p:sp>
      <p:sp>
        <p:nvSpPr>
          <p:cNvPr id="13" name="Content Placeholder 2"/>
          <p:cNvSpPr txBox="1">
            <a:spLocks/>
          </p:cNvSpPr>
          <p:nvPr/>
        </p:nvSpPr>
        <p:spPr>
          <a:xfrm>
            <a:off x="1617669" y="1198249"/>
            <a:ext cx="4588227" cy="2033161"/>
          </a:xfrm>
          <a:prstGeom prst="rect">
            <a:avLst/>
          </a:prstGeom>
        </p:spPr>
        <p:txBody>
          <a:bodyPr>
            <a:noAutofit/>
          </a:bodyPr>
          <a:lstStyle/>
          <a:p>
            <a:pPr marL="228531" indent="-228531">
              <a:lnSpc>
                <a:spcPct val="90000"/>
              </a:lnSpc>
              <a:spcBef>
                <a:spcPts val="1200"/>
              </a:spcBef>
              <a:buClr>
                <a:schemeClr val="tx1">
                  <a:lumMod val="60000"/>
                  <a:lumOff val="40000"/>
                </a:schemeClr>
              </a:buClr>
              <a:buFont typeface="Arial" panose="020B0604020202020204" pitchFamily="34" charset="0"/>
              <a:buChar char="•"/>
              <a:defRPr/>
            </a:pPr>
            <a:r>
              <a:rPr lang="en-US" sz="2799" dirty="0"/>
              <a:t>Cloud Manager Automation</a:t>
            </a:r>
            <a:endParaRPr lang="en-US" sz="2399" dirty="0"/>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Automation</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Infrastructure Deployment</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PeopleSoft Services</a:t>
            </a:r>
          </a:p>
          <a:p>
            <a:pPr marL="274238" lvl="1">
              <a:lnSpc>
                <a:spcPct val="90000"/>
              </a:lnSpc>
              <a:spcBef>
                <a:spcPts val="800"/>
              </a:spcBef>
              <a:buClr>
                <a:schemeClr val="tx1">
                  <a:lumMod val="60000"/>
                  <a:lumOff val="40000"/>
                </a:schemeClr>
              </a:buClr>
              <a:defRPr/>
            </a:pPr>
            <a:endParaRPr lang="en-US" sz="2399" dirty="0"/>
          </a:p>
        </p:txBody>
      </p:sp>
      <p:sp>
        <p:nvSpPr>
          <p:cNvPr id="16" name="Content Placeholder 2"/>
          <p:cNvSpPr txBox="1">
            <a:spLocks/>
          </p:cNvSpPr>
          <p:nvPr/>
        </p:nvSpPr>
        <p:spPr>
          <a:xfrm>
            <a:off x="8257055" y="1294010"/>
            <a:ext cx="4173763" cy="2156787"/>
          </a:xfrm>
          <a:prstGeom prst="rect">
            <a:avLst/>
          </a:prstGeom>
        </p:spPr>
        <p:txBody>
          <a:bodyPr>
            <a:noAutofit/>
          </a:bodyPr>
          <a:lstStyle/>
          <a:p>
            <a:pPr marL="457063" indent="-457063">
              <a:lnSpc>
                <a:spcPct val="90000"/>
              </a:lnSpc>
              <a:spcBef>
                <a:spcPts val="1200"/>
              </a:spcBef>
              <a:buClr>
                <a:schemeClr val="tx1">
                  <a:lumMod val="60000"/>
                  <a:lumOff val="40000"/>
                </a:schemeClr>
              </a:buClr>
              <a:buFont typeface="Arial" panose="020B0604020202020204" pitchFamily="34" charset="0"/>
              <a:buChar char="•"/>
              <a:defRPr/>
            </a:pPr>
            <a:r>
              <a:rPr lang="en-US" sz="2799" dirty="0"/>
              <a:t>Create your services</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Define Blueprint</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Self Service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Deploy test, UAT, prod</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Clone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endParaRPr lang="en-US" sz="2399" dirty="0"/>
          </a:p>
        </p:txBody>
      </p:sp>
      <p:sp>
        <p:nvSpPr>
          <p:cNvPr id="18" name="Content Placeholder 2"/>
          <p:cNvSpPr txBox="1">
            <a:spLocks/>
          </p:cNvSpPr>
          <p:nvPr/>
        </p:nvSpPr>
        <p:spPr>
          <a:xfrm>
            <a:off x="2154625" y="4123112"/>
            <a:ext cx="3719245" cy="2092406"/>
          </a:xfrm>
          <a:prstGeom prst="rect">
            <a:avLst/>
          </a:prstGeom>
        </p:spPr>
        <p:txBody>
          <a:bodyPr>
            <a:noAutofit/>
          </a:bodyPr>
          <a:lstStyle/>
          <a:p>
            <a:pPr marL="228531" indent="-228531">
              <a:lnSpc>
                <a:spcPct val="90000"/>
              </a:lnSpc>
              <a:spcBef>
                <a:spcPts val="1200"/>
              </a:spcBef>
              <a:buClr>
                <a:schemeClr val="tx1">
                  <a:lumMod val="60000"/>
                  <a:lumOff val="40000"/>
                </a:schemeClr>
              </a:buClr>
              <a:buFont typeface="Arial" panose="020B0604020202020204" pitchFamily="34" charset="0"/>
              <a:buChar char="•"/>
              <a:defRPr/>
            </a:pPr>
            <a:r>
              <a:rPr lang="en-US" sz="2799" dirty="0"/>
              <a:t>Migrate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Lift and Shift</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Migration Tools</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Import database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endParaRPr lang="en-US" sz="2399" dirty="0"/>
          </a:p>
        </p:txBody>
      </p:sp>
      <p:sp>
        <p:nvSpPr>
          <p:cNvPr id="20" name="Content Placeholder 2"/>
          <p:cNvSpPr txBox="1">
            <a:spLocks/>
          </p:cNvSpPr>
          <p:nvPr/>
        </p:nvSpPr>
        <p:spPr>
          <a:xfrm>
            <a:off x="8247046" y="3748603"/>
            <a:ext cx="3719245" cy="2330418"/>
          </a:xfrm>
          <a:prstGeom prst="rect">
            <a:avLst/>
          </a:prstGeom>
        </p:spPr>
        <p:txBody>
          <a:bodyPr>
            <a:noAutofit/>
          </a:bodyPr>
          <a:lstStyle/>
          <a:p>
            <a:pPr marL="228531" indent="-228531">
              <a:lnSpc>
                <a:spcPct val="90000"/>
              </a:lnSpc>
              <a:spcBef>
                <a:spcPts val="1200"/>
              </a:spcBef>
              <a:buClr>
                <a:schemeClr val="tx1">
                  <a:lumMod val="60000"/>
                  <a:lumOff val="40000"/>
                </a:schemeClr>
              </a:buClr>
              <a:buFont typeface="Arial" panose="020B0604020202020204" pitchFamily="34" charset="0"/>
              <a:buChar char="•"/>
              <a:defRPr/>
            </a:pPr>
            <a:r>
              <a:rPr lang="en-US" sz="2799" dirty="0"/>
              <a:t>Manage Life Cycle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PUM updates</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Tools Update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Tools Upgrade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On demand Scaling</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Backup, Restore</a:t>
            </a:r>
          </a:p>
          <a:p>
            <a:pPr marL="502769" lvl="1" indent="-228531">
              <a:lnSpc>
                <a:spcPct val="90000"/>
              </a:lnSpc>
              <a:spcBef>
                <a:spcPts val="800"/>
              </a:spcBef>
              <a:buClr>
                <a:schemeClr val="tx1">
                  <a:lumMod val="60000"/>
                  <a:lumOff val="40000"/>
                </a:schemeClr>
              </a:buClr>
              <a:defRPr/>
            </a:pPr>
            <a:endParaRPr lang="en-US" sz="2399" dirty="0"/>
          </a:p>
          <a:p>
            <a:pPr marL="502769" lvl="1" indent="-228531">
              <a:lnSpc>
                <a:spcPct val="90000"/>
              </a:lnSpc>
              <a:spcBef>
                <a:spcPts val="800"/>
              </a:spcBef>
              <a:buClr>
                <a:schemeClr val="tx1">
                  <a:lumMod val="60000"/>
                  <a:lumOff val="40000"/>
                </a:schemeClr>
              </a:buClr>
              <a:defRPr/>
            </a:pPr>
            <a:endParaRPr lang="en-US" sz="2399" dirty="0"/>
          </a:p>
        </p:txBody>
      </p:sp>
      <p:pic>
        <p:nvPicPr>
          <p:cNvPr id="21" name="Picture 20" descr="ic-Cloud-gray.gif"/>
          <p:cNvPicPr>
            <a:picLocks noChangeAspect="1"/>
          </p:cNvPicPr>
          <p:nvPr/>
        </p:nvPicPr>
        <p:blipFill>
          <a:blip r:embed="rId4" cstate="print"/>
          <a:stretch>
            <a:fillRect/>
          </a:stretch>
        </p:blipFill>
        <p:spPr>
          <a:xfrm>
            <a:off x="6512344" y="3922232"/>
            <a:ext cx="1744711" cy="1744711"/>
          </a:xfrm>
          <a:prstGeom prst="rect">
            <a:avLst/>
          </a:prstGeom>
        </p:spPr>
      </p:pic>
      <p:sp>
        <p:nvSpPr>
          <p:cNvPr id="3" name="TextBox 2"/>
          <p:cNvSpPr txBox="1"/>
          <p:nvPr/>
        </p:nvSpPr>
        <p:spPr>
          <a:xfrm>
            <a:off x="7013847" y="5273471"/>
            <a:ext cx="914162" cy="914162"/>
          </a:xfrm>
          <a:prstGeom prst="rect">
            <a:avLst/>
          </a:prstGeom>
          <a:noFill/>
        </p:spPr>
        <p:txBody>
          <a:bodyPr wrap="none" lIns="0" tIns="0" rIns="0" bIns="0" rtlCol="0">
            <a:noAutofit/>
          </a:bodyPr>
          <a:lstStyle/>
          <a:p>
            <a:pPr>
              <a:lnSpc>
                <a:spcPct val="90000"/>
              </a:lnSpc>
            </a:pPr>
            <a:r>
              <a:rPr lang="en-US" sz="3199" dirty="0"/>
              <a:t>60%</a:t>
            </a:r>
          </a:p>
        </p:txBody>
      </p:sp>
      <p:sp>
        <p:nvSpPr>
          <p:cNvPr id="12" name="TextBox 11"/>
          <p:cNvSpPr txBox="1"/>
          <p:nvPr/>
        </p:nvSpPr>
        <p:spPr>
          <a:xfrm>
            <a:off x="7084905" y="2834441"/>
            <a:ext cx="914162" cy="914162"/>
          </a:xfrm>
          <a:prstGeom prst="rect">
            <a:avLst/>
          </a:prstGeom>
          <a:noFill/>
        </p:spPr>
        <p:txBody>
          <a:bodyPr wrap="none" lIns="0" tIns="0" rIns="0" bIns="0" rtlCol="0">
            <a:noAutofit/>
          </a:bodyPr>
          <a:lstStyle/>
          <a:p>
            <a:pPr>
              <a:lnSpc>
                <a:spcPct val="90000"/>
              </a:lnSpc>
            </a:pPr>
            <a:r>
              <a:rPr lang="en-US" sz="3199" dirty="0"/>
              <a:t>30%</a:t>
            </a:r>
          </a:p>
        </p:txBody>
      </p:sp>
      <p:sp>
        <p:nvSpPr>
          <p:cNvPr id="17" name="TextBox 16"/>
          <p:cNvSpPr txBox="1"/>
          <p:nvPr/>
        </p:nvSpPr>
        <p:spPr>
          <a:xfrm>
            <a:off x="1014648" y="5511899"/>
            <a:ext cx="914162" cy="914162"/>
          </a:xfrm>
          <a:prstGeom prst="rect">
            <a:avLst/>
          </a:prstGeom>
          <a:noFill/>
        </p:spPr>
        <p:txBody>
          <a:bodyPr wrap="none" lIns="0" tIns="0" rIns="0" bIns="0" rtlCol="0">
            <a:noAutofit/>
          </a:bodyPr>
          <a:lstStyle/>
          <a:p>
            <a:pPr>
              <a:lnSpc>
                <a:spcPct val="90000"/>
              </a:lnSpc>
            </a:pPr>
            <a:r>
              <a:rPr lang="en-US" sz="3199" dirty="0"/>
              <a:t>25%</a:t>
            </a:r>
          </a:p>
        </p:txBody>
      </p:sp>
      <p:grpSp>
        <p:nvGrpSpPr>
          <p:cNvPr id="19" name="Group 18"/>
          <p:cNvGrpSpPr/>
          <p:nvPr/>
        </p:nvGrpSpPr>
        <p:grpSpPr>
          <a:xfrm>
            <a:off x="606383" y="4263000"/>
            <a:ext cx="1187675" cy="1063173"/>
            <a:chOff x="1284243" y="2638166"/>
            <a:chExt cx="885250" cy="1002788"/>
          </a:xfrm>
          <a:solidFill>
            <a:schemeClr val="accent3"/>
          </a:solidFill>
        </p:grpSpPr>
        <p:sp>
          <p:nvSpPr>
            <p:cNvPr id="23" name="Freeform 282"/>
            <p:cNvSpPr>
              <a:spLocks noChangeArrowheads="1"/>
            </p:cNvSpPr>
            <p:nvPr/>
          </p:nvSpPr>
          <p:spPr bwMode="auto">
            <a:xfrm>
              <a:off x="1284243" y="3465102"/>
              <a:ext cx="14426" cy="14707"/>
            </a:xfrm>
            <a:custGeom>
              <a:avLst/>
              <a:gdLst>
                <a:gd name="T0" fmla="*/ 8 w 9"/>
                <a:gd name="T1" fmla="*/ 4 h 10"/>
                <a:gd name="T2" fmla="*/ 5 w 9"/>
                <a:gd name="T3" fmla="*/ 9 h 10"/>
                <a:gd name="T4" fmla="*/ 1 w 9"/>
                <a:gd name="T5" fmla="*/ 4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4"/>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4" name="Freeform 283"/>
            <p:cNvSpPr>
              <a:spLocks noChangeArrowheads="1"/>
            </p:cNvSpPr>
            <p:nvPr/>
          </p:nvSpPr>
          <p:spPr bwMode="auto">
            <a:xfrm>
              <a:off x="1284243" y="3557390"/>
              <a:ext cx="14426" cy="16178"/>
            </a:xfrm>
            <a:custGeom>
              <a:avLst/>
              <a:gdLst>
                <a:gd name="T0" fmla="*/ 8 w 9"/>
                <a:gd name="T1" fmla="*/ 4 h 10"/>
                <a:gd name="T2" fmla="*/ 5 w 9"/>
                <a:gd name="T3" fmla="*/ 9 h 10"/>
                <a:gd name="T4" fmla="*/ 1 w 9"/>
                <a:gd name="T5" fmla="*/ 5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5"/>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5" name="Freeform 285"/>
            <p:cNvSpPr>
              <a:spLocks noChangeArrowheads="1"/>
            </p:cNvSpPr>
            <p:nvPr/>
          </p:nvSpPr>
          <p:spPr bwMode="auto">
            <a:xfrm>
              <a:off x="1353923" y="3592541"/>
              <a:ext cx="75016" cy="39708"/>
            </a:xfrm>
            <a:custGeom>
              <a:avLst/>
              <a:gdLst>
                <a:gd name="T0" fmla="*/ 36 w 42"/>
                <a:gd name="T1" fmla="*/ 20 h 22"/>
                <a:gd name="T2" fmla="*/ 3 w 42"/>
                <a:gd name="T3" fmla="*/ 6 h 22"/>
                <a:gd name="T4" fmla="*/ 1 w 42"/>
                <a:gd name="T5" fmla="*/ 2 h 22"/>
                <a:gd name="T6" fmla="*/ 5 w 42"/>
                <a:gd name="T7" fmla="*/ 0 h 22"/>
                <a:gd name="T8" fmla="*/ 38 w 42"/>
                <a:gd name="T9" fmla="*/ 14 h 22"/>
                <a:gd name="T10" fmla="*/ 40 w 42"/>
                <a:gd name="T11" fmla="*/ 19 h 22"/>
                <a:gd name="T12" fmla="*/ 37 w 42"/>
                <a:gd name="T13" fmla="*/ 21 h 22"/>
                <a:gd name="T14" fmla="*/ 36 w 42"/>
                <a:gd name="T15" fmla="*/ 20 h 2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2"/>
                <a:gd name="T26" fmla="*/ 42 w 42"/>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2">
                  <a:moveTo>
                    <a:pt x="36" y="20"/>
                  </a:moveTo>
                  <a:lnTo>
                    <a:pt x="3" y="6"/>
                  </a:lnTo>
                  <a:cubicBezTo>
                    <a:pt x="1" y="6"/>
                    <a:pt x="0" y="4"/>
                    <a:pt x="1" y="2"/>
                  </a:cubicBezTo>
                  <a:cubicBezTo>
                    <a:pt x="2" y="0"/>
                    <a:pt x="4" y="0"/>
                    <a:pt x="5" y="0"/>
                  </a:cubicBezTo>
                  <a:lnTo>
                    <a:pt x="38" y="14"/>
                  </a:lnTo>
                  <a:cubicBezTo>
                    <a:pt x="40" y="15"/>
                    <a:pt x="41" y="17"/>
                    <a:pt x="40" y="19"/>
                  </a:cubicBezTo>
                  <a:cubicBezTo>
                    <a:pt x="39" y="20"/>
                    <a:pt x="38" y="21"/>
                    <a:pt x="37" y="21"/>
                  </a:cubicBezTo>
                  <a:cubicBezTo>
                    <a:pt x="37" y="21"/>
                    <a:pt x="36" y="21"/>
                    <a:pt x="36" y="20"/>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6" name="Freeform 286"/>
            <p:cNvSpPr>
              <a:spLocks noChangeArrowheads="1"/>
            </p:cNvSpPr>
            <p:nvPr/>
          </p:nvSpPr>
          <p:spPr bwMode="auto">
            <a:xfrm>
              <a:off x="1284243" y="3269423"/>
              <a:ext cx="14426" cy="16178"/>
            </a:xfrm>
            <a:custGeom>
              <a:avLst/>
              <a:gdLst>
                <a:gd name="T0" fmla="*/ 8 w 9"/>
                <a:gd name="T1" fmla="*/ 4 h 10"/>
                <a:gd name="T2" fmla="*/ 5 w 9"/>
                <a:gd name="T3" fmla="*/ 9 h 10"/>
                <a:gd name="T4" fmla="*/ 1 w 9"/>
                <a:gd name="T5" fmla="*/ 4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4"/>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7" name="Freeform 287"/>
            <p:cNvSpPr>
              <a:spLocks noChangeArrowheads="1"/>
            </p:cNvSpPr>
            <p:nvPr/>
          </p:nvSpPr>
          <p:spPr bwMode="auto">
            <a:xfrm>
              <a:off x="1367243" y="3150270"/>
              <a:ext cx="384262" cy="490684"/>
            </a:xfrm>
            <a:custGeom>
              <a:avLst/>
              <a:gdLst>
                <a:gd name="T0" fmla="*/ 140 w 248"/>
                <a:gd name="T1" fmla="*/ 0 h 308"/>
                <a:gd name="T2" fmla="*/ 228 w 248"/>
                <a:gd name="T3" fmla="*/ 37 h 308"/>
                <a:gd name="T4" fmla="*/ 247 w 248"/>
                <a:gd name="T5" fmla="*/ 68 h 308"/>
                <a:gd name="T6" fmla="*/ 247 w 248"/>
                <a:gd name="T7" fmla="*/ 247 h 308"/>
                <a:gd name="T8" fmla="*/ 106 w 248"/>
                <a:gd name="T9" fmla="*/ 307 h 308"/>
                <a:gd name="T10" fmla="*/ 106 w 248"/>
                <a:gd name="T11" fmla="*/ 307 h 308"/>
                <a:gd name="T12" fmla="*/ 13 w 248"/>
                <a:gd name="T13" fmla="*/ 267 h 308"/>
                <a:gd name="T14" fmla="*/ 0 w 248"/>
                <a:gd name="T15" fmla="*/ 240 h 308"/>
                <a:gd name="T16" fmla="*/ 0 w 248"/>
                <a:gd name="T17" fmla="*/ 60 h 308"/>
                <a:gd name="T18" fmla="*/ 0 w 248"/>
                <a:gd name="T19" fmla="*/ 60 h 308"/>
                <a:gd name="T20" fmla="*/ 140 w 248"/>
                <a:gd name="T21" fmla="*/ 0 h 308"/>
                <a:gd name="T22" fmla="*/ 108 w 248"/>
                <a:gd name="T23" fmla="*/ 145 h 308"/>
                <a:gd name="T24" fmla="*/ 108 w 248"/>
                <a:gd name="T25" fmla="*/ 106 h 308"/>
                <a:gd name="T26" fmla="*/ 11 w 248"/>
                <a:gd name="T27" fmla="*/ 66 h 308"/>
                <a:gd name="T28" fmla="*/ 11 w 248"/>
                <a:gd name="T29" fmla="*/ 237 h 308"/>
                <a:gd name="T30" fmla="*/ 19 w 248"/>
                <a:gd name="T31" fmla="*/ 255 h 308"/>
                <a:gd name="T32" fmla="*/ 108 w 248"/>
                <a:gd name="T33" fmla="*/ 294 h 308"/>
                <a:gd name="T34" fmla="*/ 108 w 248"/>
                <a:gd name="T35" fmla="*/ 259 h 308"/>
                <a:gd name="T36" fmla="*/ 21 w 248"/>
                <a:gd name="T37" fmla="*/ 222 h 308"/>
                <a:gd name="T38" fmla="*/ 21 w 248"/>
                <a:gd name="T39" fmla="*/ 208 h 308"/>
                <a:gd name="T40" fmla="*/ 108 w 248"/>
                <a:gd name="T41" fmla="*/ 245 h 308"/>
                <a:gd name="T42" fmla="*/ 108 w 248"/>
                <a:gd name="T43" fmla="*/ 209 h 308"/>
                <a:gd name="T44" fmla="*/ 21 w 248"/>
                <a:gd name="T45" fmla="*/ 172 h 308"/>
                <a:gd name="T46" fmla="*/ 21 w 248"/>
                <a:gd name="T47" fmla="*/ 158 h 308"/>
                <a:gd name="T48" fmla="*/ 108 w 248"/>
                <a:gd name="T49" fmla="*/ 195 h 308"/>
                <a:gd name="T50" fmla="*/ 108 w 248"/>
                <a:gd name="T51" fmla="*/ 159 h 308"/>
                <a:gd name="T52" fmla="*/ 21 w 248"/>
                <a:gd name="T53" fmla="*/ 122 h 308"/>
                <a:gd name="T54" fmla="*/ 21 w 248"/>
                <a:gd name="T55" fmla="*/ 108 h 308"/>
                <a:gd name="T56" fmla="*/ 108 w 248"/>
                <a:gd name="T57" fmla="*/ 145 h 3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308"/>
                <a:gd name="T89" fmla="*/ 248 w 248"/>
                <a:gd name="T90" fmla="*/ 308 h 3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308">
                  <a:moveTo>
                    <a:pt x="140" y="0"/>
                  </a:moveTo>
                  <a:lnTo>
                    <a:pt x="228" y="37"/>
                  </a:lnTo>
                  <a:cubicBezTo>
                    <a:pt x="242" y="43"/>
                    <a:pt x="247" y="50"/>
                    <a:pt x="247" y="68"/>
                  </a:cubicBezTo>
                  <a:lnTo>
                    <a:pt x="247" y="247"/>
                  </a:lnTo>
                  <a:lnTo>
                    <a:pt x="106" y="307"/>
                  </a:lnTo>
                  <a:lnTo>
                    <a:pt x="13" y="267"/>
                  </a:lnTo>
                  <a:cubicBezTo>
                    <a:pt x="3" y="261"/>
                    <a:pt x="0" y="254"/>
                    <a:pt x="0" y="240"/>
                  </a:cubicBezTo>
                  <a:lnTo>
                    <a:pt x="0" y="60"/>
                  </a:lnTo>
                  <a:lnTo>
                    <a:pt x="140" y="0"/>
                  </a:lnTo>
                  <a:close/>
                  <a:moveTo>
                    <a:pt x="108" y="145"/>
                  </a:moveTo>
                  <a:lnTo>
                    <a:pt x="108" y="106"/>
                  </a:lnTo>
                  <a:lnTo>
                    <a:pt x="11" y="66"/>
                  </a:lnTo>
                  <a:lnTo>
                    <a:pt x="11" y="237"/>
                  </a:lnTo>
                  <a:cubicBezTo>
                    <a:pt x="11" y="250"/>
                    <a:pt x="14" y="253"/>
                    <a:pt x="19" y="255"/>
                  </a:cubicBezTo>
                  <a:lnTo>
                    <a:pt x="108" y="294"/>
                  </a:lnTo>
                  <a:lnTo>
                    <a:pt x="108" y="259"/>
                  </a:lnTo>
                  <a:lnTo>
                    <a:pt x="21" y="222"/>
                  </a:lnTo>
                  <a:lnTo>
                    <a:pt x="21" y="208"/>
                  </a:lnTo>
                  <a:lnTo>
                    <a:pt x="108" y="245"/>
                  </a:lnTo>
                  <a:lnTo>
                    <a:pt x="108" y="209"/>
                  </a:lnTo>
                  <a:lnTo>
                    <a:pt x="21" y="172"/>
                  </a:lnTo>
                  <a:lnTo>
                    <a:pt x="21" y="158"/>
                  </a:lnTo>
                  <a:lnTo>
                    <a:pt x="108" y="195"/>
                  </a:lnTo>
                  <a:lnTo>
                    <a:pt x="108" y="159"/>
                  </a:lnTo>
                  <a:lnTo>
                    <a:pt x="21" y="122"/>
                  </a:lnTo>
                  <a:lnTo>
                    <a:pt x="21" y="108"/>
                  </a:lnTo>
                  <a:lnTo>
                    <a:pt x="108" y="145"/>
                  </a:ln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8" name="Freeform 288"/>
            <p:cNvSpPr>
              <a:spLocks noChangeArrowheads="1"/>
            </p:cNvSpPr>
            <p:nvPr/>
          </p:nvSpPr>
          <p:spPr bwMode="auto">
            <a:xfrm>
              <a:off x="1284243" y="3363181"/>
              <a:ext cx="14426" cy="14707"/>
            </a:xfrm>
            <a:custGeom>
              <a:avLst/>
              <a:gdLst>
                <a:gd name="T0" fmla="*/ 8 w 9"/>
                <a:gd name="T1" fmla="*/ 4 h 10"/>
                <a:gd name="T2" fmla="*/ 5 w 9"/>
                <a:gd name="T3" fmla="*/ 9 h 10"/>
                <a:gd name="T4" fmla="*/ 1 w 9"/>
                <a:gd name="T5" fmla="*/ 4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4"/>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9" name="Freeform 289"/>
            <p:cNvSpPr>
              <a:spLocks noChangeArrowheads="1"/>
            </p:cNvSpPr>
            <p:nvPr/>
          </p:nvSpPr>
          <p:spPr bwMode="auto">
            <a:xfrm>
              <a:off x="1353923" y="3304500"/>
              <a:ext cx="75016" cy="38239"/>
            </a:xfrm>
            <a:custGeom>
              <a:avLst/>
              <a:gdLst>
                <a:gd name="T0" fmla="*/ 36 w 42"/>
                <a:gd name="T1" fmla="*/ 20 h 22"/>
                <a:gd name="T2" fmla="*/ 3 w 42"/>
                <a:gd name="T3" fmla="*/ 6 h 22"/>
                <a:gd name="T4" fmla="*/ 1 w 42"/>
                <a:gd name="T5" fmla="*/ 2 h 22"/>
                <a:gd name="T6" fmla="*/ 5 w 42"/>
                <a:gd name="T7" fmla="*/ 1 h 22"/>
                <a:gd name="T8" fmla="*/ 38 w 42"/>
                <a:gd name="T9" fmla="*/ 15 h 22"/>
                <a:gd name="T10" fmla="*/ 40 w 42"/>
                <a:gd name="T11" fmla="*/ 19 h 22"/>
                <a:gd name="T12" fmla="*/ 37 w 42"/>
                <a:gd name="T13" fmla="*/ 21 h 22"/>
                <a:gd name="T14" fmla="*/ 36 w 42"/>
                <a:gd name="T15" fmla="*/ 20 h 2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2"/>
                <a:gd name="T26" fmla="*/ 42 w 42"/>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2">
                  <a:moveTo>
                    <a:pt x="36" y="20"/>
                  </a:moveTo>
                  <a:lnTo>
                    <a:pt x="3" y="6"/>
                  </a:lnTo>
                  <a:cubicBezTo>
                    <a:pt x="1" y="6"/>
                    <a:pt x="0" y="4"/>
                    <a:pt x="1" y="2"/>
                  </a:cubicBezTo>
                  <a:cubicBezTo>
                    <a:pt x="2" y="1"/>
                    <a:pt x="4" y="0"/>
                    <a:pt x="5" y="1"/>
                  </a:cubicBezTo>
                  <a:lnTo>
                    <a:pt x="38" y="15"/>
                  </a:lnTo>
                  <a:cubicBezTo>
                    <a:pt x="40" y="15"/>
                    <a:pt x="41" y="17"/>
                    <a:pt x="40" y="19"/>
                  </a:cubicBezTo>
                  <a:cubicBezTo>
                    <a:pt x="39" y="20"/>
                    <a:pt x="38" y="21"/>
                    <a:pt x="37" y="21"/>
                  </a:cubicBezTo>
                  <a:cubicBezTo>
                    <a:pt x="37" y="21"/>
                    <a:pt x="36" y="21"/>
                    <a:pt x="36" y="20"/>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0" name="Freeform 290"/>
            <p:cNvSpPr>
              <a:spLocks noChangeArrowheads="1"/>
            </p:cNvSpPr>
            <p:nvPr/>
          </p:nvSpPr>
          <p:spPr bwMode="auto">
            <a:xfrm>
              <a:off x="1590446" y="2638166"/>
              <a:ext cx="474753" cy="441215"/>
            </a:xfrm>
            <a:custGeom>
              <a:avLst/>
              <a:gdLst>
                <a:gd name="T0" fmla="*/ 266 w 305"/>
                <a:gd name="T1" fmla="*/ 212 h 280"/>
                <a:gd name="T2" fmla="*/ 304 w 305"/>
                <a:gd name="T3" fmla="*/ 250 h 280"/>
                <a:gd name="T4" fmla="*/ 276 w 305"/>
                <a:gd name="T5" fmla="*/ 279 h 280"/>
                <a:gd name="T6" fmla="*/ 29 w 305"/>
                <a:gd name="T7" fmla="*/ 279 h 280"/>
                <a:gd name="T8" fmla="*/ 0 w 305"/>
                <a:gd name="T9" fmla="*/ 250 h 280"/>
                <a:gd name="T10" fmla="*/ 38 w 305"/>
                <a:gd name="T11" fmla="*/ 212 h 280"/>
                <a:gd name="T12" fmla="*/ 38 w 305"/>
                <a:gd name="T13" fmla="*/ 50 h 280"/>
                <a:gd name="T14" fmla="*/ 119 w 305"/>
                <a:gd name="T15" fmla="*/ 50 h 280"/>
                <a:gd name="T16" fmla="*/ 119 w 305"/>
                <a:gd name="T17" fmla="*/ 0 h 280"/>
                <a:gd name="T18" fmla="*/ 186 w 305"/>
                <a:gd name="T19" fmla="*/ 0 h 280"/>
                <a:gd name="T20" fmla="*/ 186 w 305"/>
                <a:gd name="T21" fmla="*/ 110 h 280"/>
                <a:gd name="T22" fmla="*/ 221 w 305"/>
                <a:gd name="T23" fmla="*/ 110 h 280"/>
                <a:gd name="T24" fmla="*/ 162 w 305"/>
                <a:gd name="T25" fmla="*/ 168 h 280"/>
                <a:gd name="T26" fmla="*/ 152 w 305"/>
                <a:gd name="T27" fmla="*/ 172 h 280"/>
                <a:gd name="T28" fmla="*/ 142 w 305"/>
                <a:gd name="T29" fmla="*/ 168 h 280"/>
                <a:gd name="T30" fmla="*/ 84 w 305"/>
                <a:gd name="T31" fmla="*/ 110 h 280"/>
                <a:gd name="T32" fmla="*/ 119 w 305"/>
                <a:gd name="T33" fmla="*/ 110 h 280"/>
                <a:gd name="T34" fmla="*/ 119 w 305"/>
                <a:gd name="T35" fmla="*/ 69 h 280"/>
                <a:gd name="T36" fmla="*/ 57 w 305"/>
                <a:gd name="T37" fmla="*/ 69 h 280"/>
                <a:gd name="T38" fmla="*/ 57 w 305"/>
                <a:gd name="T39" fmla="*/ 203 h 280"/>
                <a:gd name="T40" fmla="*/ 247 w 305"/>
                <a:gd name="T41" fmla="*/ 203 h 280"/>
                <a:gd name="T42" fmla="*/ 247 w 305"/>
                <a:gd name="T43" fmla="*/ 69 h 280"/>
                <a:gd name="T44" fmla="*/ 196 w 305"/>
                <a:gd name="T45" fmla="*/ 69 h 280"/>
                <a:gd name="T46" fmla="*/ 196 w 305"/>
                <a:gd name="T47" fmla="*/ 50 h 280"/>
                <a:gd name="T48" fmla="*/ 266 w 305"/>
                <a:gd name="T49" fmla="*/ 50 h 280"/>
                <a:gd name="T50" fmla="*/ 266 w 305"/>
                <a:gd name="T51" fmla="*/ 212 h 280"/>
                <a:gd name="T52" fmla="*/ 114 w 305"/>
                <a:gd name="T53" fmla="*/ 250 h 280"/>
                <a:gd name="T54" fmla="*/ 190 w 305"/>
                <a:gd name="T55" fmla="*/ 250 h 280"/>
                <a:gd name="T56" fmla="*/ 184 w 305"/>
                <a:gd name="T57" fmla="*/ 231 h 280"/>
                <a:gd name="T58" fmla="*/ 121 w 305"/>
                <a:gd name="T59" fmla="*/ 231 h 280"/>
                <a:gd name="T60" fmla="*/ 114 w 305"/>
                <a:gd name="T61" fmla="*/ 250 h 2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5"/>
                <a:gd name="T94" fmla="*/ 0 h 280"/>
                <a:gd name="T95" fmla="*/ 305 w 305"/>
                <a:gd name="T96" fmla="*/ 280 h 2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5" h="280">
                  <a:moveTo>
                    <a:pt x="266" y="212"/>
                  </a:moveTo>
                  <a:lnTo>
                    <a:pt x="304" y="250"/>
                  </a:lnTo>
                  <a:cubicBezTo>
                    <a:pt x="304" y="266"/>
                    <a:pt x="292" y="279"/>
                    <a:pt x="276" y="279"/>
                  </a:cubicBezTo>
                  <a:lnTo>
                    <a:pt x="29" y="279"/>
                  </a:lnTo>
                  <a:cubicBezTo>
                    <a:pt x="13" y="279"/>
                    <a:pt x="0" y="266"/>
                    <a:pt x="0" y="250"/>
                  </a:cubicBezTo>
                  <a:lnTo>
                    <a:pt x="38" y="212"/>
                  </a:lnTo>
                  <a:lnTo>
                    <a:pt x="38" y="50"/>
                  </a:lnTo>
                  <a:lnTo>
                    <a:pt x="119" y="50"/>
                  </a:lnTo>
                  <a:lnTo>
                    <a:pt x="119" y="0"/>
                  </a:lnTo>
                  <a:lnTo>
                    <a:pt x="186" y="0"/>
                  </a:lnTo>
                  <a:lnTo>
                    <a:pt x="186" y="110"/>
                  </a:lnTo>
                  <a:lnTo>
                    <a:pt x="221" y="110"/>
                  </a:lnTo>
                  <a:lnTo>
                    <a:pt x="162" y="168"/>
                  </a:lnTo>
                  <a:cubicBezTo>
                    <a:pt x="160" y="171"/>
                    <a:pt x="156" y="172"/>
                    <a:pt x="152" y="172"/>
                  </a:cubicBezTo>
                  <a:cubicBezTo>
                    <a:pt x="148" y="172"/>
                    <a:pt x="145" y="171"/>
                    <a:pt x="142" y="168"/>
                  </a:cubicBezTo>
                  <a:lnTo>
                    <a:pt x="84" y="110"/>
                  </a:lnTo>
                  <a:lnTo>
                    <a:pt x="119" y="110"/>
                  </a:lnTo>
                  <a:lnTo>
                    <a:pt x="119" y="69"/>
                  </a:lnTo>
                  <a:lnTo>
                    <a:pt x="57" y="69"/>
                  </a:lnTo>
                  <a:lnTo>
                    <a:pt x="57" y="203"/>
                  </a:lnTo>
                  <a:lnTo>
                    <a:pt x="247" y="203"/>
                  </a:lnTo>
                  <a:lnTo>
                    <a:pt x="247" y="69"/>
                  </a:lnTo>
                  <a:lnTo>
                    <a:pt x="196" y="69"/>
                  </a:lnTo>
                  <a:lnTo>
                    <a:pt x="196" y="50"/>
                  </a:lnTo>
                  <a:lnTo>
                    <a:pt x="266" y="50"/>
                  </a:lnTo>
                  <a:lnTo>
                    <a:pt x="266" y="212"/>
                  </a:lnTo>
                  <a:close/>
                  <a:moveTo>
                    <a:pt x="114" y="250"/>
                  </a:moveTo>
                  <a:lnTo>
                    <a:pt x="190" y="250"/>
                  </a:lnTo>
                  <a:lnTo>
                    <a:pt x="184" y="231"/>
                  </a:lnTo>
                  <a:lnTo>
                    <a:pt x="121" y="231"/>
                  </a:lnTo>
                  <a:lnTo>
                    <a:pt x="114" y="250"/>
                  </a:ln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1" name="Freeform 291"/>
            <p:cNvSpPr>
              <a:spLocks noChangeArrowheads="1"/>
            </p:cNvSpPr>
            <p:nvPr/>
          </p:nvSpPr>
          <p:spPr bwMode="auto">
            <a:xfrm>
              <a:off x="1811462" y="3367693"/>
              <a:ext cx="358031" cy="127016"/>
            </a:xfrm>
            <a:custGeom>
              <a:avLst/>
              <a:gdLst>
                <a:gd name="T0" fmla="*/ 114 w 228"/>
                <a:gd name="T1" fmla="*/ 21 h 80"/>
                <a:gd name="T2" fmla="*/ 192 w 228"/>
                <a:gd name="T3" fmla="*/ 15 h 80"/>
                <a:gd name="T4" fmla="*/ 227 w 228"/>
                <a:gd name="T5" fmla="*/ 0 h 80"/>
                <a:gd name="T6" fmla="*/ 227 w 228"/>
                <a:gd name="T7" fmla="*/ 56 h 80"/>
                <a:gd name="T8" fmla="*/ 114 w 228"/>
                <a:gd name="T9" fmla="*/ 79 h 80"/>
                <a:gd name="T10" fmla="*/ 0 w 228"/>
                <a:gd name="T11" fmla="*/ 56 h 80"/>
                <a:gd name="T12" fmla="*/ 0 w 228"/>
                <a:gd name="T13" fmla="*/ 0 h 80"/>
                <a:gd name="T14" fmla="*/ 36 w 228"/>
                <a:gd name="T15" fmla="*/ 15 h 80"/>
                <a:gd name="T16" fmla="*/ 114 w 228"/>
                <a:gd name="T17" fmla="*/ 21 h 80"/>
                <a:gd name="T18" fmla="*/ 152 w 228"/>
                <a:gd name="T19" fmla="*/ 45 h 80"/>
                <a:gd name="T20" fmla="*/ 210 w 228"/>
                <a:gd name="T21" fmla="*/ 35 h 80"/>
                <a:gd name="T22" fmla="*/ 213 w 228"/>
                <a:gd name="T23" fmla="*/ 29 h 80"/>
                <a:gd name="T24" fmla="*/ 206 w 228"/>
                <a:gd name="T25" fmla="*/ 26 h 80"/>
                <a:gd name="T26" fmla="*/ 151 w 228"/>
                <a:gd name="T27" fmla="*/ 35 h 80"/>
                <a:gd name="T28" fmla="*/ 147 w 228"/>
                <a:gd name="T29" fmla="*/ 40 h 80"/>
                <a:gd name="T30" fmla="*/ 152 w 228"/>
                <a:gd name="T31" fmla="*/ 45 h 80"/>
                <a:gd name="T32" fmla="*/ 152 w 228"/>
                <a:gd name="T33" fmla="*/ 45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8"/>
                <a:gd name="T52" fmla="*/ 0 h 80"/>
                <a:gd name="T53" fmla="*/ 228 w 228"/>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8" h="80">
                  <a:moveTo>
                    <a:pt x="114" y="21"/>
                  </a:moveTo>
                  <a:cubicBezTo>
                    <a:pt x="143" y="21"/>
                    <a:pt x="171" y="19"/>
                    <a:pt x="192" y="15"/>
                  </a:cubicBezTo>
                  <a:cubicBezTo>
                    <a:pt x="211" y="11"/>
                    <a:pt x="223" y="6"/>
                    <a:pt x="227" y="0"/>
                  </a:cubicBezTo>
                  <a:lnTo>
                    <a:pt x="227" y="56"/>
                  </a:lnTo>
                  <a:cubicBezTo>
                    <a:pt x="220" y="79"/>
                    <a:pt x="118" y="79"/>
                    <a:pt x="114" y="79"/>
                  </a:cubicBezTo>
                  <a:cubicBezTo>
                    <a:pt x="109" y="79"/>
                    <a:pt x="7" y="79"/>
                    <a:pt x="0" y="56"/>
                  </a:cubicBezTo>
                  <a:lnTo>
                    <a:pt x="0" y="0"/>
                  </a:lnTo>
                  <a:cubicBezTo>
                    <a:pt x="5" y="6"/>
                    <a:pt x="16" y="11"/>
                    <a:pt x="36" y="15"/>
                  </a:cubicBezTo>
                  <a:cubicBezTo>
                    <a:pt x="56" y="19"/>
                    <a:pt x="84" y="21"/>
                    <a:pt x="114" y="21"/>
                  </a:cubicBezTo>
                  <a:close/>
                  <a:moveTo>
                    <a:pt x="152" y="45"/>
                  </a:moveTo>
                  <a:cubicBezTo>
                    <a:pt x="179" y="43"/>
                    <a:pt x="197" y="40"/>
                    <a:pt x="210" y="35"/>
                  </a:cubicBezTo>
                  <a:cubicBezTo>
                    <a:pt x="212" y="34"/>
                    <a:pt x="214" y="31"/>
                    <a:pt x="213" y="29"/>
                  </a:cubicBezTo>
                  <a:cubicBezTo>
                    <a:pt x="211" y="26"/>
                    <a:pt x="208" y="25"/>
                    <a:pt x="206" y="26"/>
                  </a:cubicBezTo>
                  <a:cubicBezTo>
                    <a:pt x="194" y="30"/>
                    <a:pt x="177" y="33"/>
                    <a:pt x="151" y="35"/>
                  </a:cubicBezTo>
                  <a:cubicBezTo>
                    <a:pt x="149" y="35"/>
                    <a:pt x="146" y="37"/>
                    <a:pt x="147" y="40"/>
                  </a:cubicBezTo>
                  <a:cubicBezTo>
                    <a:pt x="147" y="43"/>
                    <a:pt x="149" y="45"/>
                    <a:pt x="152" y="45"/>
                  </a:cubicBez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2" name="Freeform 292"/>
            <p:cNvSpPr>
              <a:spLocks noChangeArrowheads="1"/>
            </p:cNvSpPr>
            <p:nvPr/>
          </p:nvSpPr>
          <p:spPr bwMode="auto">
            <a:xfrm>
              <a:off x="1811462" y="3477164"/>
              <a:ext cx="358031" cy="127017"/>
            </a:xfrm>
            <a:custGeom>
              <a:avLst/>
              <a:gdLst>
                <a:gd name="T0" fmla="*/ 114 w 228"/>
                <a:gd name="T1" fmla="*/ 21 h 80"/>
                <a:gd name="T2" fmla="*/ 192 w 228"/>
                <a:gd name="T3" fmla="*/ 15 h 80"/>
                <a:gd name="T4" fmla="*/ 227 w 228"/>
                <a:gd name="T5" fmla="*/ 0 h 80"/>
                <a:gd name="T6" fmla="*/ 227 w 228"/>
                <a:gd name="T7" fmla="*/ 53 h 80"/>
                <a:gd name="T8" fmla="*/ 114 w 228"/>
                <a:gd name="T9" fmla="*/ 79 h 80"/>
                <a:gd name="T10" fmla="*/ 0 w 228"/>
                <a:gd name="T11" fmla="*/ 53 h 80"/>
                <a:gd name="T12" fmla="*/ 0 w 228"/>
                <a:gd name="T13" fmla="*/ 0 h 80"/>
                <a:gd name="T14" fmla="*/ 36 w 228"/>
                <a:gd name="T15" fmla="*/ 15 h 80"/>
                <a:gd name="T16" fmla="*/ 114 w 228"/>
                <a:gd name="T17" fmla="*/ 21 h 80"/>
                <a:gd name="T18" fmla="*/ 152 w 228"/>
                <a:gd name="T19" fmla="*/ 45 h 80"/>
                <a:gd name="T20" fmla="*/ 210 w 228"/>
                <a:gd name="T21" fmla="*/ 35 h 80"/>
                <a:gd name="T22" fmla="*/ 213 w 228"/>
                <a:gd name="T23" fmla="*/ 29 h 80"/>
                <a:gd name="T24" fmla="*/ 206 w 228"/>
                <a:gd name="T25" fmla="*/ 26 h 80"/>
                <a:gd name="T26" fmla="*/ 151 w 228"/>
                <a:gd name="T27" fmla="*/ 35 h 80"/>
                <a:gd name="T28" fmla="*/ 147 w 228"/>
                <a:gd name="T29" fmla="*/ 40 h 80"/>
                <a:gd name="T30" fmla="*/ 152 w 228"/>
                <a:gd name="T31" fmla="*/ 45 h 80"/>
                <a:gd name="T32" fmla="*/ 152 w 228"/>
                <a:gd name="T33" fmla="*/ 45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8"/>
                <a:gd name="T52" fmla="*/ 0 h 80"/>
                <a:gd name="T53" fmla="*/ 228 w 228"/>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8" h="80">
                  <a:moveTo>
                    <a:pt x="114" y="21"/>
                  </a:moveTo>
                  <a:cubicBezTo>
                    <a:pt x="143" y="21"/>
                    <a:pt x="171" y="19"/>
                    <a:pt x="192" y="15"/>
                  </a:cubicBezTo>
                  <a:cubicBezTo>
                    <a:pt x="211" y="11"/>
                    <a:pt x="223" y="6"/>
                    <a:pt x="227" y="0"/>
                  </a:cubicBezTo>
                  <a:lnTo>
                    <a:pt x="227" y="53"/>
                  </a:lnTo>
                  <a:cubicBezTo>
                    <a:pt x="227" y="79"/>
                    <a:pt x="118" y="79"/>
                    <a:pt x="114" y="79"/>
                  </a:cubicBezTo>
                  <a:cubicBezTo>
                    <a:pt x="109" y="79"/>
                    <a:pt x="0" y="79"/>
                    <a:pt x="0" y="53"/>
                  </a:cubicBezTo>
                  <a:lnTo>
                    <a:pt x="0" y="0"/>
                  </a:lnTo>
                  <a:cubicBezTo>
                    <a:pt x="5" y="6"/>
                    <a:pt x="16" y="11"/>
                    <a:pt x="36" y="15"/>
                  </a:cubicBezTo>
                  <a:cubicBezTo>
                    <a:pt x="57" y="19"/>
                    <a:pt x="84" y="21"/>
                    <a:pt x="114" y="21"/>
                  </a:cubicBezTo>
                  <a:close/>
                  <a:moveTo>
                    <a:pt x="152" y="45"/>
                  </a:moveTo>
                  <a:cubicBezTo>
                    <a:pt x="179" y="43"/>
                    <a:pt x="197" y="40"/>
                    <a:pt x="210" y="35"/>
                  </a:cubicBezTo>
                  <a:cubicBezTo>
                    <a:pt x="212" y="34"/>
                    <a:pt x="214" y="31"/>
                    <a:pt x="213" y="29"/>
                  </a:cubicBezTo>
                  <a:cubicBezTo>
                    <a:pt x="211" y="26"/>
                    <a:pt x="208" y="25"/>
                    <a:pt x="206" y="26"/>
                  </a:cubicBezTo>
                  <a:cubicBezTo>
                    <a:pt x="194" y="30"/>
                    <a:pt x="177" y="33"/>
                    <a:pt x="151" y="35"/>
                  </a:cubicBezTo>
                  <a:cubicBezTo>
                    <a:pt x="149" y="35"/>
                    <a:pt x="146" y="37"/>
                    <a:pt x="147" y="40"/>
                  </a:cubicBezTo>
                  <a:cubicBezTo>
                    <a:pt x="147" y="43"/>
                    <a:pt x="149" y="45"/>
                    <a:pt x="152" y="45"/>
                  </a:cubicBez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3" name="Freeform 293"/>
            <p:cNvSpPr>
              <a:spLocks noChangeArrowheads="1"/>
            </p:cNvSpPr>
            <p:nvPr/>
          </p:nvSpPr>
          <p:spPr bwMode="auto">
            <a:xfrm>
              <a:off x="1811462" y="3210642"/>
              <a:ext cx="358031" cy="161779"/>
            </a:xfrm>
            <a:custGeom>
              <a:avLst/>
              <a:gdLst>
                <a:gd name="T0" fmla="*/ 0 w 228"/>
                <a:gd name="T1" fmla="*/ 26 h 102"/>
                <a:gd name="T2" fmla="*/ 114 w 228"/>
                <a:gd name="T3" fmla="*/ 0 h 102"/>
                <a:gd name="T4" fmla="*/ 227 w 228"/>
                <a:gd name="T5" fmla="*/ 26 h 102"/>
                <a:gd name="T6" fmla="*/ 227 w 228"/>
                <a:gd name="T7" fmla="*/ 75 h 102"/>
                <a:gd name="T8" fmla="*/ 114 w 228"/>
                <a:gd name="T9" fmla="*/ 101 h 102"/>
                <a:gd name="T10" fmla="*/ 0 w 228"/>
                <a:gd name="T11" fmla="*/ 75 h 102"/>
                <a:gd name="T12" fmla="*/ 0 w 228"/>
                <a:gd name="T13" fmla="*/ 26 h 102"/>
                <a:gd name="T14" fmla="*/ 152 w 228"/>
                <a:gd name="T15" fmla="*/ 67 h 102"/>
                <a:gd name="T16" fmla="*/ 210 w 228"/>
                <a:gd name="T17" fmla="*/ 57 h 102"/>
                <a:gd name="T18" fmla="*/ 213 w 228"/>
                <a:gd name="T19" fmla="*/ 51 h 102"/>
                <a:gd name="T20" fmla="*/ 206 w 228"/>
                <a:gd name="T21" fmla="*/ 48 h 102"/>
                <a:gd name="T22" fmla="*/ 151 w 228"/>
                <a:gd name="T23" fmla="*/ 57 h 102"/>
                <a:gd name="T24" fmla="*/ 147 w 228"/>
                <a:gd name="T25" fmla="*/ 62 h 102"/>
                <a:gd name="T26" fmla="*/ 152 w 228"/>
                <a:gd name="T27" fmla="*/ 67 h 102"/>
                <a:gd name="T28" fmla="*/ 152 w 228"/>
                <a:gd name="T29" fmla="*/ 67 h 102"/>
                <a:gd name="T30" fmla="*/ 114 w 228"/>
                <a:gd name="T31" fmla="*/ 42 h 102"/>
                <a:gd name="T32" fmla="*/ 217 w 228"/>
                <a:gd name="T33" fmla="*/ 26 h 102"/>
                <a:gd name="T34" fmla="*/ 217 w 228"/>
                <a:gd name="T35" fmla="*/ 26 h 102"/>
                <a:gd name="T36" fmla="*/ 114 w 228"/>
                <a:gd name="T37" fmla="*/ 10 h 102"/>
                <a:gd name="T38" fmla="*/ 11 w 228"/>
                <a:gd name="T39" fmla="*/ 26 h 102"/>
                <a:gd name="T40" fmla="*/ 11 w 228"/>
                <a:gd name="T41" fmla="*/ 26 h 102"/>
                <a:gd name="T42" fmla="*/ 114 w 228"/>
                <a:gd name="T43" fmla="*/ 42 h 10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8"/>
                <a:gd name="T67" fmla="*/ 0 h 102"/>
                <a:gd name="T68" fmla="*/ 228 w 228"/>
                <a:gd name="T69" fmla="*/ 102 h 10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8" h="102">
                  <a:moveTo>
                    <a:pt x="0" y="26"/>
                  </a:moveTo>
                  <a:cubicBezTo>
                    <a:pt x="0" y="0"/>
                    <a:pt x="109" y="0"/>
                    <a:pt x="114" y="0"/>
                  </a:cubicBezTo>
                  <a:cubicBezTo>
                    <a:pt x="118" y="0"/>
                    <a:pt x="227" y="0"/>
                    <a:pt x="227" y="26"/>
                  </a:cubicBezTo>
                  <a:lnTo>
                    <a:pt x="227" y="75"/>
                  </a:lnTo>
                  <a:cubicBezTo>
                    <a:pt x="227" y="101"/>
                    <a:pt x="118" y="101"/>
                    <a:pt x="114" y="101"/>
                  </a:cubicBezTo>
                  <a:cubicBezTo>
                    <a:pt x="109" y="101"/>
                    <a:pt x="0" y="101"/>
                    <a:pt x="0" y="75"/>
                  </a:cubicBezTo>
                  <a:lnTo>
                    <a:pt x="0" y="26"/>
                  </a:lnTo>
                  <a:close/>
                  <a:moveTo>
                    <a:pt x="152" y="67"/>
                  </a:moveTo>
                  <a:cubicBezTo>
                    <a:pt x="179" y="65"/>
                    <a:pt x="197" y="62"/>
                    <a:pt x="210" y="57"/>
                  </a:cubicBezTo>
                  <a:cubicBezTo>
                    <a:pt x="212" y="56"/>
                    <a:pt x="214" y="53"/>
                    <a:pt x="213" y="51"/>
                  </a:cubicBezTo>
                  <a:cubicBezTo>
                    <a:pt x="211" y="48"/>
                    <a:pt x="208" y="47"/>
                    <a:pt x="206" y="48"/>
                  </a:cubicBezTo>
                  <a:cubicBezTo>
                    <a:pt x="194" y="52"/>
                    <a:pt x="177" y="55"/>
                    <a:pt x="151" y="57"/>
                  </a:cubicBezTo>
                  <a:cubicBezTo>
                    <a:pt x="149" y="57"/>
                    <a:pt x="146" y="59"/>
                    <a:pt x="147" y="62"/>
                  </a:cubicBezTo>
                  <a:cubicBezTo>
                    <a:pt x="147" y="65"/>
                    <a:pt x="149" y="67"/>
                    <a:pt x="152" y="67"/>
                  </a:cubicBezTo>
                  <a:close/>
                  <a:moveTo>
                    <a:pt x="114" y="42"/>
                  </a:moveTo>
                  <a:cubicBezTo>
                    <a:pt x="176" y="42"/>
                    <a:pt x="213" y="32"/>
                    <a:pt x="217" y="26"/>
                  </a:cubicBezTo>
                  <a:cubicBezTo>
                    <a:pt x="213" y="20"/>
                    <a:pt x="177" y="10"/>
                    <a:pt x="114" y="10"/>
                  </a:cubicBezTo>
                  <a:cubicBezTo>
                    <a:pt x="51" y="10"/>
                    <a:pt x="14" y="20"/>
                    <a:pt x="11" y="26"/>
                  </a:cubicBezTo>
                  <a:cubicBezTo>
                    <a:pt x="15" y="32"/>
                    <a:pt x="51" y="42"/>
                    <a:pt x="114" y="42"/>
                  </a:cubicBez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grpSp>
      <p:pic>
        <p:nvPicPr>
          <p:cNvPr id="34" name="Picture 3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36090" y="1562340"/>
            <a:ext cx="1595888" cy="1276710"/>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927617" y="4660095"/>
            <a:ext cx="803343" cy="443638"/>
          </a:xfrm>
          <a:prstGeom prst="rect">
            <a:avLst/>
          </a:prstGeom>
        </p:spPr>
      </p:pic>
    </p:spTree>
    <p:extLst>
      <p:ext uri="{BB962C8B-B14F-4D97-AF65-F5344CB8AC3E}">
        <p14:creationId xmlns:p14="http://schemas.microsoft.com/office/powerpoint/2010/main" val="198594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67" y="-724590"/>
            <a:ext cx="8846340" cy="8846340"/>
          </a:xfrm>
          <a:prstGeom prst="rect">
            <a:avLst/>
          </a:prstGeom>
        </p:spPr>
      </p:pic>
      <p:cxnSp>
        <p:nvCxnSpPr>
          <p:cNvPr id="69" name="Curved Connector 54"/>
          <p:cNvCxnSpPr/>
          <p:nvPr/>
        </p:nvCxnSpPr>
        <p:spPr>
          <a:xfrm rot="16200000" flipH="1">
            <a:off x="1647862" y="2974475"/>
            <a:ext cx="634169" cy="1107330"/>
          </a:xfrm>
          <a:prstGeom prst="curvedConnector2">
            <a:avLst/>
          </a:prstGeom>
          <a:noFill/>
          <a:ln w="63500" cap="flat" cmpd="sng" algn="ctr">
            <a:solidFill>
              <a:schemeClr val="tx1"/>
            </a:solidFill>
            <a:prstDash val="solid"/>
            <a:tailEnd type="triangle"/>
          </a:ln>
          <a:effectLst/>
        </p:spPr>
      </p:cxnSp>
      <p:cxnSp>
        <p:nvCxnSpPr>
          <p:cNvPr id="72" name="Curved Connector 54"/>
          <p:cNvCxnSpPr/>
          <p:nvPr/>
        </p:nvCxnSpPr>
        <p:spPr>
          <a:xfrm rot="5400000" flipH="1" flipV="1">
            <a:off x="1647162" y="3904673"/>
            <a:ext cx="634169" cy="1105848"/>
          </a:xfrm>
          <a:prstGeom prst="curvedConnector2">
            <a:avLst/>
          </a:prstGeom>
          <a:noFill/>
          <a:ln w="63500" cap="flat" cmpd="sng" algn="ctr">
            <a:solidFill>
              <a:schemeClr val="tx1"/>
            </a:solidFill>
            <a:prstDash val="solid"/>
            <a:tailEnd type="triangle"/>
          </a:ln>
          <a:effectLst/>
        </p:spPr>
      </p:cxnSp>
      <p:sp>
        <p:nvSpPr>
          <p:cNvPr id="2" name="Title 1"/>
          <p:cNvSpPr>
            <a:spLocks noGrp="1"/>
          </p:cNvSpPr>
          <p:nvPr>
            <p:ph type="title"/>
          </p:nvPr>
        </p:nvSpPr>
        <p:spPr/>
        <p:txBody>
          <a:bodyPr/>
          <a:lstStyle/>
          <a:p>
            <a:r>
              <a:rPr lang="en-US" dirty="0"/>
              <a:t>Build your own service offerings</a:t>
            </a:r>
          </a:p>
        </p:txBody>
      </p:sp>
      <p:sp>
        <p:nvSpPr>
          <p:cNvPr id="13" name="TextBox 12"/>
          <p:cNvSpPr txBox="1">
            <a:spLocks/>
          </p:cNvSpPr>
          <p:nvPr/>
        </p:nvSpPr>
        <p:spPr bwMode="gray">
          <a:xfrm flipH="1">
            <a:off x="8808297" y="1132486"/>
            <a:ext cx="2862382" cy="861294"/>
          </a:xfrm>
          <a:prstGeom prst="rect">
            <a:avLst/>
          </a:prstGeom>
          <a:noFill/>
        </p:spPr>
        <p:txBody>
          <a:bodyPr wrap="square" lIns="0" tIns="0" rIns="0" bIns="0" rtlCol="0" anchor="ctr" anchorCtr="0">
            <a:spAutoFit/>
          </a:bodyPr>
          <a:lstStyle/>
          <a:p>
            <a:pPr algn="ctr" defTabSz="1217952">
              <a:buClr>
                <a:srgbClr val="F0AB00"/>
              </a:buClr>
              <a:buSzPct val="80000"/>
              <a:defRPr/>
            </a:pPr>
            <a:r>
              <a:rPr lang="en-US" sz="2798" b="1" kern="0" dirty="0">
                <a:solidFill>
                  <a:schemeClr val="accent1">
                    <a:lumMod val="60000"/>
                    <a:lumOff val="40000"/>
                  </a:schemeClr>
                </a:solidFill>
                <a:latin typeface="Calibri"/>
                <a:ea typeface="Arial Unicode MS" pitchFamily="34" charset="-128"/>
                <a:cs typeface="Calibri" pitchFamily="34" charset="0"/>
              </a:rPr>
              <a:t>Your own Service Offerings</a:t>
            </a:r>
          </a:p>
        </p:txBody>
      </p:sp>
      <p:pic>
        <p:nvPicPr>
          <p:cNvPr id="2050" name="Picture 2"/>
          <p:cNvPicPr>
            <a:picLocks noChangeAspect="1" noChangeArrowheads="1"/>
          </p:cNvPicPr>
          <p:nvPr/>
        </p:nvPicPr>
        <p:blipFill>
          <a:blip r:embed="rId4" cstate="print"/>
          <a:srcRect l="4586" r="4586"/>
          <a:stretch>
            <a:fillRect/>
          </a:stretch>
        </p:blipFill>
        <p:spPr bwMode="auto">
          <a:xfrm>
            <a:off x="506241" y="1772429"/>
            <a:ext cx="1810079" cy="774296"/>
          </a:xfrm>
          <a:prstGeom prst="rect">
            <a:avLst/>
          </a:prstGeom>
          <a:noFill/>
          <a:ln w="9525">
            <a:noFill/>
            <a:miter lim="800000"/>
            <a:headEnd/>
            <a:tailEnd/>
          </a:ln>
          <a:effectLst/>
        </p:spPr>
      </p:pic>
      <p:grpSp>
        <p:nvGrpSpPr>
          <p:cNvPr id="4" name="Group 34"/>
          <p:cNvGrpSpPr>
            <a:grpSpLocks noChangeAspect="1"/>
          </p:cNvGrpSpPr>
          <p:nvPr/>
        </p:nvGrpSpPr>
        <p:grpSpPr>
          <a:xfrm>
            <a:off x="2881831" y="3395315"/>
            <a:ext cx="839095" cy="1142404"/>
            <a:chOff x="1107989" y="7871729"/>
            <a:chExt cx="2024107" cy="2755754"/>
          </a:xfrm>
        </p:grpSpPr>
        <p:sp>
          <p:nvSpPr>
            <p:cNvPr id="34" name="Rectangle 33"/>
            <p:cNvSpPr/>
            <p:nvPr/>
          </p:nvSpPr>
          <p:spPr>
            <a:xfrm>
              <a:off x="1114202" y="7878006"/>
              <a:ext cx="2011680" cy="2743200"/>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72" name="Picture 24" descr="C:\Users\Public\Pictures\ic-Inventory-gray.jpg"/>
            <p:cNvPicPr>
              <a:picLocks noChangeAspect="1" noChangeArrowheads="1"/>
            </p:cNvPicPr>
            <p:nvPr/>
          </p:nvPicPr>
          <p:blipFill>
            <a:blip r:embed="rId5" cstate="print">
              <a:clrChange>
                <a:clrFrom>
                  <a:srgbClr val="808080"/>
                </a:clrFrom>
                <a:clrTo>
                  <a:srgbClr val="808080">
                    <a:alpha val="0"/>
                  </a:srgbClr>
                </a:clrTo>
              </a:clrChange>
            </a:blip>
            <a:srcRect l="22425" t="12458" r="22425" b="12458"/>
            <a:stretch>
              <a:fillRect/>
            </a:stretch>
          </p:blipFill>
          <p:spPr bwMode="auto">
            <a:xfrm>
              <a:off x="1107989" y="7871729"/>
              <a:ext cx="2024107" cy="2755754"/>
            </a:xfrm>
            <a:prstGeom prst="rect">
              <a:avLst/>
            </a:prstGeom>
            <a:noFill/>
          </p:spPr>
        </p:pic>
      </p:grpSp>
      <p:grpSp>
        <p:nvGrpSpPr>
          <p:cNvPr id="5" name="Group 38"/>
          <p:cNvGrpSpPr>
            <a:grpSpLocks noChangeAspect="1"/>
          </p:cNvGrpSpPr>
          <p:nvPr/>
        </p:nvGrpSpPr>
        <p:grpSpPr>
          <a:xfrm>
            <a:off x="1136304" y="2418424"/>
            <a:ext cx="549956" cy="913924"/>
            <a:chOff x="-6070541" y="-3127678"/>
            <a:chExt cx="1658277" cy="2755755"/>
          </a:xfrm>
        </p:grpSpPr>
        <p:sp>
          <p:nvSpPr>
            <p:cNvPr id="38" name="Rectangle 37"/>
            <p:cNvSpPr/>
            <p:nvPr/>
          </p:nvSpPr>
          <p:spPr>
            <a:xfrm>
              <a:off x="-6064363" y="-3121401"/>
              <a:ext cx="1645920" cy="2743200"/>
            </a:xfrm>
            <a:prstGeom prst="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68" name="Picture 20" descr="C:\Users\Public\Pictures\ic-ArchivingData-gray.jpg"/>
            <p:cNvPicPr>
              <a:picLocks noChangeAspect="1" noChangeArrowheads="1"/>
            </p:cNvPicPr>
            <p:nvPr/>
          </p:nvPicPr>
          <p:blipFill>
            <a:blip r:embed="rId6" cstate="print">
              <a:clrChange>
                <a:clrFrom>
                  <a:srgbClr val="808080"/>
                </a:clrFrom>
                <a:clrTo>
                  <a:srgbClr val="808080">
                    <a:alpha val="0"/>
                  </a:srgbClr>
                </a:clrTo>
              </a:clrChange>
            </a:blip>
            <a:srcRect l="27409" t="12458" r="27409" b="12458"/>
            <a:stretch>
              <a:fillRect/>
            </a:stretch>
          </p:blipFill>
          <p:spPr bwMode="auto">
            <a:xfrm>
              <a:off x="-6070541" y="-3127678"/>
              <a:ext cx="1658277" cy="2755755"/>
            </a:xfrm>
            <a:prstGeom prst="rect">
              <a:avLst/>
            </a:prstGeom>
            <a:noFill/>
          </p:spPr>
        </p:pic>
      </p:grpSp>
      <p:pic>
        <p:nvPicPr>
          <p:cNvPr id="1028" name="Picture 4" descr="C:\Users\mweintra.ORADEV\Pictures\ic-Building_Office-gray.png"/>
          <p:cNvPicPr>
            <a:picLocks noChangeAspect="1" noChangeArrowheads="1"/>
          </p:cNvPicPr>
          <p:nvPr/>
        </p:nvPicPr>
        <p:blipFill>
          <a:blip r:embed="rId7" cstate="print"/>
          <a:srcRect l="15000" t="12500" r="15000" b="15000"/>
          <a:stretch>
            <a:fillRect/>
          </a:stretch>
        </p:blipFill>
        <p:spPr bwMode="auto">
          <a:xfrm>
            <a:off x="1002155" y="4825017"/>
            <a:ext cx="629730" cy="652220"/>
          </a:xfrm>
          <a:prstGeom prst="rect">
            <a:avLst/>
          </a:prstGeom>
          <a:noFill/>
        </p:spPr>
      </p:pic>
      <p:sp>
        <p:nvSpPr>
          <p:cNvPr id="36" name="Rectangle 35"/>
          <p:cNvSpPr/>
          <p:nvPr/>
        </p:nvSpPr>
        <p:spPr>
          <a:xfrm>
            <a:off x="2387453" y="4447363"/>
            <a:ext cx="1827848" cy="731140"/>
          </a:xfrm>
          <a:prstGeom prst="rect">
            <a:avLst/>
          </a:prstGeom>
        </p:spPr>
        <p:txBody>
          <a:bodyPr wrap="square" anchor="ctr" anchorCtr="0">
            <a:noAutofit/>
          </a:bodyPr>
          <a:lstStyle/>
          <a:p>
            <a:pPr algn="ctr">
              <a:defRPr/>
            </a:pPr>
            <a:r>
              <a:rPr lang="en-US" sz="1998" b="1" dirty="0">
                <a:solidFill>
                  <a:srgbClr val="FF8D14"/>
                </a:solidFill>
                <a:latin typeface="Calibri"/>
              </a:rPr>
              <a:t>Application Packages</a:t>
            </a:r>
          </a:p>
        </p:txBody>
      </p:sp>
      <p:grpSp>
        <p:nvGrpSpPr>
          <p:cNvPr id="8" name="Group 43"/>
          <p:cNvGrpSpPr>
            <a:grpSpLocks noChangeAspect="1"/>
          </p:cNvGrpSpPr>
          <p:nvPr/>
        </p:nvGrpSpPr>
        <p:grpSpPr>
          <a:xfrm>
            <a:off x="4253331" y="3395315"/>
            <a:ext cx="1314323" cy="1142404"/>
            <a:chOff x="4795530" y="7754056"/>
            <a:chExt cx="2749508" cy="2389866"/>
          </a:xfrm>
        </p:grpSpPr>
        <p:sp>
          <p:nvSpPr>
            <p:cNvPr id="37" name="Rectangle 36"/>
            <p:cNvSpPr/>
            <p:nvPr/>
          </p:nvSpPr>
          <p:spPr>
            <a:xfrm>
              <a:off x="4798684" y="7760269"/>
              <a:ext cx="2743200" cy="2377440"/>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71" name="Picture 23" descr="C:\Users\Public\Pictures\ic-Network-gray.jpg"/>
            <p:cNvPicPr>
              <a:picLocks noChangeAspect="1" noChangeArrowheads="1"/>
            </p:cNvPicPr>
            <p:nvPr/>
          </p:nvPicPr>
          <p:blipFill>
            <a:blip r:embed="rId8" cstate="print">
              <a:clrChange>
                <a:clrFrom>
                  <a:srgbClr val="7E7F81"/>
                </a:clrFrom>
                <a:clrTo>
                  <a:srgbClr val="7E7F81">
                    <a:alpha val="0"/>
                  </a:srgbClr>
                </a:clrTo>
              </a:clrChange>
            </a:blip>
            <a:srcRect l="12479" t="17442" r="12479" b="17442"/>
            <a:stretch>
              <a:fillRect/>
            </a:stretch>
          </p:blipFill>
          <p:spPr bwMode="auto">
            <a:xfrm>
              <a:off x="4795530" y="7754056"/>
              <a:ext cx="2749508" cy="2389866"/>
            </a:xfrm>
            <a:prstGeom prst="rect">
              <a:avLst/>
            </a:prstGeom>
            <a:noFill/>
          </p:spPr>
        </p:pic>
      </p:grpSp>
      <p:sp>
        <p:nvSpPr>
          <p:cNvPr id="45" name="Rectangle 44"/>
          <p:cNvSpPr/>
          <p:nvPr/>
        </p:nvSpPr>
        <p:spPr>
          <a:xfrm>
            <a:off x="3996565" y="4447363"/>
            <a:ext cx="1827848" cy="731140"/>
          </a:xfrm>
          <a:prstGeom prst="rect">
            <a:avLst/>
          </a:prstGeom>
        </p:spPr>
        <p:txBody>
          <a:bodyPr wrap="none" anchor="ctr" anchorCtr="0">
            <a:noAutofit/>
          </a:bodyPr>
          <a:lstStyle/>
          <a:p>
            <a:pPr algn="ctr">
              <a:defRPr/>
            </a:pPr>
            <a:r>
              <a:rPr lang="en-US" sz="1998" b="1" dirty="0">
                <a:solidFill>
                  <a:srgbClr val="A52641"/>
                </a:solidFill>
                <a:latin typeface="Calibri"/>
              </a:rPr>
              <a:t>Topology</a:t>
            </a:r>
          </a:p>
        </p:txBody>
      </p:sp>
      <p:grpSp>
        <p:nvGrpSpPr>
          <p:cNvPr id="9" name="Group 46"/>
          <p:cNvGrpSpPr>
            <a:grpSpLocks noChangeAspect="1"/>
          </p:cNvGrpSpPr>
          <p:nvPr/>
        </p:nvGrpSpPr>
        <p:grpSpPr>
          <a:xfrm>
            <a:off x="6114678" y="3395315"/>
            <a:ext cx="1555359" cy="1142404"/>
            <a:chOff x="12002563" y="8230063"/>
            <a:chExt cx="2755754" cy="2024091"/>
          </a:xfrm>
        </p:grpSpPr>
        <p:sp>
          <p:nvSpPr>
            <p:cNvPr id="46" name="Rectangle 45"/>
            <p:cNvSpPr/>
            <p:nvPr/>
          </p:nvSpPr>
          <p:spPr>
            <a:xfrm>
              <a:off x="12008840" y="8236268"/>
              <a:ext cx="2743200" cy="2011680"/>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61" name="Picture 13" descr="C:\Users\Public\Pictures\ic-ProductDevelopment-gray.jpg"/>
            <p:cNvPicPr>
              <a:picLocks noChangeAspect="1" noChangeArrowheads="1"/>
            </p:cNvPicPr>
            <p:nvPr/>
          </p:nvPicPr>
          <p:blipFill>
            <a:blip r:embed="rId9" cstate="print">
              <a:clrChange>
                <a:clrFrom>
                  <a:srgbClr val="808080"/>
                </a:clrFrom>
                <a:clrTo>
                  <a:srgbClr val="808080">
                    <a:alpha val="0"/>
                  </a:srgbClr>
                </a:clrTo>
              </a:clrChange>
            </a:blip>
            <a:srcRect l="12458" t="19934" r="12458" b="24917"/>
            <a:stretch>
              <a:fillRect/>
            </a:stretch>
          </p:blipFill>
          <p:spPr bwMode="auto">
            <a:xfrm>
              <a:off x="12002563" y="8230063"/>
              <a:ext cx="2755754" cy="2024091"/>
            </a:xfrm>
            <a:prstGeom prst="rect">
              <a:avLst/>
            </a:prstGeom>
            <a:solidFill>
              <a:schemeClr val="tx2"/>
            </a:solidFill>
          </p:spPr>
        </p:pic>
      </p:grpSp>
      <p:sp>
        <p:nvSpPr>
          <p:cNvPr id="48" name="Rectangle 47"/>
          <p:cNvSpPr/>
          <p:nvPr/>
        </p:nvSpPr>
        <p:spPr>
          <a:xfrm>
            <a:off x="5978431" y="4447363"/>
            <a:ext cx="1827848" cy="731140"/>
          </a:xfrm>
          <a:prstGeom prst="rect">
            <a:avLst/>
          </a:prstGeom>
        </p:spPr>
        <p:txBody>
          <a:bodyPr wrap="square" anchor="ctr" anchorCtr="0">
            <a:noAutofit/>
          </a:bodyPr>
          <a:lstStyle/>
          <a:p>
            <a:pPr algn="ctr">
              <a:defRPr/>
            </a:pPr>
            <a:r>
              <a:rPr lang="en-US" sz="1998" b="1" dirty="0">
                <a:solidFill>
                  <a:srgbClr val="374A58"/>
                </a:solidFill>
                <a:latin typeface="Calibri"/>
              </a:rPr>
              <a:t>Environment Templates</a:t>
            </a:r>
          </a:p>
        </p:txBody>
      </p:sp>
      <p:grpSp>
        <p:nvGrpSpPr>
          <p:cNvPr id="10" name="Group 49"/>
          <p:cNvGrpSpPr>
            <a:grpSpLocks noChangeAspect="1"/>
          </p:cNvGrpSpPr>
          <p:nvPr/>
        </p:nvGrpSpPr>
        <p:grpSpPr>
          <a:xfrm>
            <a:off x="8777049" y="2202879"/>
            <a:ext cx="1190501" cy="913924"/>
            <a:chOff x="14995404" y="3661644"/>
            <a:chExt cx="2755754" cy="2115539"/>
          </a:xfrm>
          <a:solidFill>
            <a:schemeClr val="accent1">
              <a:lumMod val="60000"/>
              <a:lumOff val="40000"/>
            </a:schemeClr>
          </a:solidFill>
        </p:grpSpPr>
        <p:sp>
          <p:nvSpPr>
            <p:cNvPr id="49" name="Rectangle 48"/>
            <p:cNvSpPr/>
            <p:nvPr/>
          </p:nvSpPr>
          <p:spPr>
            <a:xfrm>
              <a:off x="15001681" y="3667853"/>
              <a:ext cx="2743200" cy="210312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64" name="Picture 16" descr="C:\Users\mweintra.ORADEV\Pictures\ic-OracleCloud-Database-gray.jpg"/>
            <p:cNvPicPr>
              <a:picLocks noChangeAspect="1" noChangeArrowheads="1"/>
            </p:cNvPicPr>
            <p:nvPr/>
          </p:nvPicPr>
          <p:blipFill>
            <a:blip r:embed="rId10" cstate="print">
              <a:clrChange>
                <a:clrFrom>
                  <a:srgbClr val="808080"/>
                </a:clrFrom>
                <a:clrTo>
                  <a:srgbClr val="808080">
                    <a:alpha val="0"/>
                  </a:srgbClr>
                </a:clrTo>
              </a:clrChange>
            </a:blip>
            <a:srcRect l="12458" t="19934" r="12458" b="22425"/>
            <a:stretch>
              <a:fillRect/>
            </a:stretch>
          </p:blipFill>
          <p:spPr bwMode="auto">
            <a:xfrm>
              <a:off x="14995404" y="3661644"/>
              <a:ext cx="2755754" cy="2115539"/>
            </a:xfrm>
            <a:prstGeom prst="rect">
              <a:avLst/>
            </a:prstGeom>
            <a:grpFill/>
          </p:spPr>
        </p:pic>
      </p:grpSp>
      <p:sp>
        <p:nvSpPr>
          <p:cNvPr id="53" name="TextBox 52"/>
          <p:cNvSpPr txBox="1">
            <a:spLocks/>
          </p:cNvSpPr>
          <p:nvPr/>
        </p:nvSpPr>
        <p:spPr bwMode="gray">
          <a:xfrm flipH="1">
            <a:off x="3996567" y="2296440"/>
            <a:ext cx="2284810" cy="430647"/>
          </a:xfrm>
          <a:prstGeom prst="rect">
            <a:avLst/>
          </a:prstGeom>
          <a:noFill/>
        </p:spPr>
        <p:txBody>
          <a:bodyPr wrap="square" lIns="0" tIns="0" rIns="0" bIns="0" rtlCol="0" anchor="ctr" anchorCtr="0">
            <a:spAutoFit/>
          </a:bodyPr>
          <a:lstStyle/>
          <a:p>
            <a:pPr algn="ctr" defTabSz="1217952">
              <a:buClr>
                <a:srgbClr val="F0AB00"/>
              </a:buClr>
              <a:buSzPct val="80000"/>
              <a:defRPr/>
            </a:pPr>
            <a:r>
              <a:rPr lang="en-US" sz="2798" b="1" kern="0" dirty="0">
                <a:solidFill>
                  <a:srgbClr val="007395"/>
                </a:solidFill>
                <a:latin typeface="Calibri"/>
                <a:ea typeface="Arial Unicode MS" pitchFamily="34" charset="-128"/>
                <a:cs typeface="Calibri" pitchFamily="34" charset="0"/>
              </a:rPr>
              <a:t>Cloud Manager</a:t>
            </a:r>
          </a:p>
        </p:txBody>
      </p:sp>
      <p:grpSp>
        <p:nvGrpSpPr>
          <p:cNvPr id="15" name="Group 53"/>
          <p:cNvGrpSpPr>
            <a:grpSpLocks noChangeAspect="1"/>
          </p:cNvGrpSpPr>
          <p:nvPr/>
        </p:nvGrpSpPr>
        <p:grpSpPr>
          <a:xfrm>
            <a:off x="8777049" y="3607188"/>
            <a:ext cx="1190501" cy="913924"/>
            <a:chOff x="14995404" y="3661644"/>
            <a:chExt cx="2755754" cy="2115539"/>
          </a:xfrm>
          <a:solidFill>
            <a:schemeClr val="accent1">
              <a:lumMod val="60000"/>
              <a:lumOff val="40000"/>
            </a:schemeClr>
          </a:solidFill>
        </p:grpSpPr>
        <p:sp>
          <p:nvSpPr>
            <p:cNvPr id="55" name="Rectangle 54"/>
            <p:cNvSpPr/>
            <p:nvPr/>
          </p:nvSpPr>
          <p:spPr>
            <a:xfrm>
              <a:off x="15001681" y="3667853"/>
              <a:ext cx="2743200" cy="210312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56" name="Picture 16" descr="C:\Users\mweintra.ORADEV\Pictures\ic-OracleCloud-Database-gray.jpg"/>
            <p:cNvPicPr>
              <a:picLocks noChangeAspect="1" noChangeArrowheads="1"/>
            </p:cNvPicPr>
            <p:nvPr/>
          </p:nvPicPr>
          <p:blipFill>
            <a:blip r:embed="rId10" cstate="print">
              <a:clrChange>
                <a:clrFrom>
                  <a:srgbClr val="808080"/>
                </a:clrFrom>
                <a:clrTo>
                  <a:srgbClr val="808080">
                    <a:alpha val="0"/>
                  </a:srgbClr>
                </a:clrTo>
              </a:clrChange>
            </a:blip>
            <a:srcRect l="12458" t="19934" r="12458" b="22425"/>
            <a:stretch>
              <a:fillRect/>
            </a:stretch>
          </p:blipFill>
          <p:spPr bwMode="auto">
            <a:xfrm>
              <a:off x="14995404" y="3661644"/>
              <a:ext cx="2755754" cy="2115539"/>
            </a:xfrm>
            <a:prstGeom prst="rect">
              <a:avLst/>
            </a:prstGeom>
            <a:grpFill/>
          </p:spPr>
        </p:pic>
      </p:grpSp>
      <p:grpSp>
        <p:nvGrpSpPr>
          <p:cNvPr id="16" name="Group 56"/>
          <p:cNvGrpSpPr>
            <a:grpSpLocks noChangeAspect="1"/>
          </p:cNvGrpSpPr>
          <p:nvPr/>
        </p:nvGrpSpPr>
        <p:grpSpPr>
          <a:xfrm>
            <a:off x="8777049" y="5013466"/>
            <a:ext cx="1190501" cy="913924"/>
            <a:chOff x="14995404" y="3661644"/>
            <a:chExt cx="2755754" cy="2115539"/>
          </a:xfrm>
          <a:solidFill>
            <a:schemeClr val="accent1">
              <a:lumMod val="60000"/>
              <a:lumOff val="40000"/>
            </a:schemeClr>
          </a:solidFill>
        </p:grpSpPr>
        <p:sp>
          <p:nvSpPr>
            <p:cNvPr id="58" name="Rectangle 57"/>
            <p:cNvSpPr/>
            <p:nvPr/>
          </p:nvSpPr>
          <p:spPr>
            <a:xfrm>
              <a:off x="15001681" y="3667853"/>
              <a:ext cx="2743200" cy="210312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59" name="Picture 16" descr="C:\Users\mweintra.ORADEV\Pictures\ic-OracleCloud-Database-gray.jpg"/>
            <p:cNvPicPr>
              <a:picLocks noChangeAspect="1" noChangeArrowheads="1"/>
            </p:cNvPicPr>
            <p:nvPr/>
          </p:nvPicPr>
          <p:blipFill>
            <a:blip r:embed="rId10" cstate="print">
              <a:clrChange>
                <a:clrFrom>
                  <a:srgbClr val="808080"/>
                </a:clrFrom>
                <a:clrTo>
                  <a:srgbClr val="808080">
                    <a:alpha val="0"/>
                  </a:srgbClr>
                </a:clrTo>
              </a:clrChange>
            </a:blip>
            <a:srcRect l="12458" t="19934" r="12458" b="22425"/>
            <a:stretch>
              <a:fillRect/>
            </a:stretch>
          </p:blipFill>
          <p:spPr bwMode="auto">
            <a:xfrm>
              <a:off x="14995404" y="3661644"/>
              <a:ext cx="2755754" cy="2115539"/>
            </a:xfrm>
            <a:prstGeom prst="rect">
              <a:avLst/>
            </a:prstGeom>
            <a:grpFill/>
          </p:spPr>
        </p:pic>
      </p:grpSp>
      <p:sp>
        <p:nvSpPr>
          <p:cNvPr id="63" name="Rectangle 62"/>
          <p:cNvSpPr/>
          <p:nvPr/>
        </p:nvSpPr>
        <p:spPr>
          <a:xfrm>
            <a:off x="3593677" y="3560245"/>
            <a:ext cx="789334" cy="731140"/>
          </a:xfrm>
          <a:prstGeom prst="rect">
            <a:avLst/>
          </a:prstGeom>
        </p:spPr>
        <p:txBody>
          <a:bodyPr wrap="square" anchor="ctr" anchorCtr="0">
            <a:noAutofit/>
          </a:bodyPr>
          <a:lstStyle/>
          <a:p>
            <a:pPr algn="ctr">
              <a:defRPr/>
            </a:pPr>
            <a:r>
              <a:rPr lang="en-US" sz="7196" b="1" dirty="0">
                <a:solidFill>
                  <a:srgbClr val="58595B"/>
                </a:solidFill>
                <a:latin typeface="Calibri"/>
              </a:rPr>
              <a:t>+</a:t>
            </a:r>
          </a:p>
        </p:txBody>
      </p:sp>
      <p:sp>
        <p:nvSpPr>
          <p:cNvPr id="64" name="Rectangle 63"/>
          <p:cNvSpPr/>
          <p:nvPr/>
        </p:nvSpPr>
        <p:spPr>
          <a:xfrm>
            <a:off x="5459328" y="3560245"/>
            <a:ext cx="789334" cy="731140"/>
          </a:xfrm>
          <a:prstGeom prst="rect">
            <a:avLst/>
          </a:prstGeom>
        </p:spPr>
        <p:txBody>
          <a:bodyPr wrap="square" anchor="ctr" anchorCtr="0">
            <a:noAutofit/>
          </a:bodyPr>
          <a:lstStyle/>
          <a:p>
            <a:pPr algn="ctr">
              <a:defRPr/>
            </a:pPr>
            <a:r>
              <a:rPr lang="en-US" sz="7196" b="1" dirty="0">
                <a:solidFill>
                  <a:srgbClr val="58595B"/>
                </a:solidFill>
                <a:latin typeface="Calibri"/>
              </a:rPr>
              <a:t>=</a:t>
            </a:r>
          </a:p>
        </p:txBody>
      </p:sp>
      <p:sp>
        <p:nvSpPr>
          <p:cNvPr id="65" name="Rectangle 64"/>
          <p:cNvSpPr/>
          <p:nvPr/>
        </p:nvSpPr>
        <p:spPr>
          <a:xfrm>
            <a:off x="9923668" y="2296439"/>
            <a:ext cx="2130879"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“Know It &amp; Demo” Service</a:t>
            </a:r>
          </a:p>
        </p:txBody>
      </p:sp>
      <p:sp>
        <p:nvSpPr>
          <p:cNvPr id="66" name="Rectangle 65"/>
          <p:cNvSpPr/>
          <p:nvPr/>
        </p:nvSpPr>
        <p:spPr>
          <a:xfrm>
            <a:off x="9919997" y="3311761"/>
            <a:ext cx="2267241"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“PeopleTools update testing” Service</a:t>
            </a:r>
          </a:p>
        </p:txBody>
      </p:sp>
      <p:sp>
        <p:nvSpPr>
          <p:cNvPr id="67" name="Rectangle 66"/>
          <p:cNvSpPr/>
          <p:nvPr/>
        </p:nvSpPr>
        <p:spPr>
          <a:xfrm>
            <a:off x="9923668" y="5097125"/>
            <a:ext cx="2200150"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“Selective Adoption” service</a:t>
            </a:r>
          </a:p>
        </p:txBody>
      </p:sp>
      <p:sp>
        <p:nvSpPr>
          <p:cNvPr id="68" name="Rectangle 67"/>
          <p:cNvSpPr/>
          <p:nvPr/>
        </p:nvSpPr>
        <p:spPr>
          <a:xfrm>
            <a:off x="346764" y="5203583"/>
            <a:ext cx="2130879" cy="731140"/>
          </a:xfrm>
          <a:prstGeom prst="rect">
            <a:avLst/>
          </a:prstGeom>
        </p:spPr>
        <p:txBody>
          <a:bodyPr wrap="square" anchor="ctr" anchorCtr="0">
            <a:noAutofit/>
          </a:bodyPr>
          <a:lstStyle/>
          <a:p>
            <a:pPr algn="ctr">
              <a:defRPr/>
            </a:pPr>
            <a:r>
              <a:rPr lang="en-US" sz="1600" dirty="0">
                <a:solidFill>
                  <a:srgbClr val="58595B"/>
                </a:solidFill>
                <a:latin typeface="Calibri"/>
              </a:rPr>
              <a:t>On Premise Instances</a:t>
            </a:r>
          </a:p>
        </p:txBody>
      </p:sp>
      <p:cxnSp>
        <p:nvCxnSpPr>
          <p:cNvPr id="73" name="Curved Connector 54"/>
          <p:cNvCxnSpPr>
            <a:endCxn id="2064" idx="1"/>
          </p:cNvCxnSpPr>
          <p:nvPr/>
        </p:nvCxnSpPr>
        <p:spPr>
          <a:xfrm flipV="1">
            <a:off x="7901928" y="2659844"/>
            <a:ext cx="875121" cy="1413491"/>
          </a:xfrm>
          <a:prstGeom prst="curvedConnector3">
            <a:avLst>
              <a:gd name="adj1" fmla="val 50000"/>
            </a:avLst>
          </a:prstGeom>
          <a:noFill/>
          <a:ln w="63500" cap="flat" cmpd="sng" algn="ctr">
            <a:solidFill>
              <a:schemeClr val="tx1"/>
            </a:solidFill>
            <a:prstDash val="solid"/>
            <a:tailEnd type="triangle"/>
          </a:ln>
          <a:effectLst/>
        </p:spPr>
      </p:cxnSp>
      <p:cxnSp>
        <p:nvCxnSpPr>
          <p:cNvPr id="76" name="Curved Connector 54"/>
          <p:cNvCxnSpPr>
            <a:endCxn id="59" idx="1"/>
          </p:cNvCxnSpPr>
          <p:nvPr/>
        </p:nvCxnSpPr>
        <p:spPr>
          <a:xfrm>
            <a:off x="7901928" y="4073332"/>
            <a:ext cx="875121" cy="1397096"/>
          </a:xfrm>
          <a:prstGeom prst="curvedConnector3">
            <a:avLst>
              <a:gd name="adj1" fmla="val 50000"/>
            </a:avLst>
          </a:prstGeom>
          <a:noFill/>
          <a:ln w="63500" cap="flat" cmpd="sng" algn="ctr">
            <a:solidFill>
              <a:schemeClr val="tx1"/>
            </a:solidFill>
            <a:prstDash val="solid"/>
            <a:tailEnd type="triangle"/>
          </a:ln>
          <a:effectLst/>
        </p:spPr>
      </p:cxnSp>
      <p:cxnSp>
        <p:nvCxnSpPr>
          <p:cNvPr id="85" name="Straight Arrow Connector 84"/>
          <p:cNvCxnSpPr/>
          <p:nvPr/>
        </p:nvCxnSpPr>
        <p:spPr>
          <a:xfrm>
            <a:off x="8031461" y="4066854"/>
            <a:ext cx="776836" cy="0"/>
          </a:xfrm>
          <a:prstGeom prst="straightConnector1">
            <a:avLst/>
          </a:prstGeom>
          <a:noFill/>
          <a:ln w="63500" cap="flat" cmpd="sng" algn="ctr">
            <a:solidFill>
              <a:schemeClr val="tx1"/>
            </a:solidFill>
            <a:prstDash val="solid"/>
            <a:tailEnd type="triangle"/>
          </a:ln>
          <a:effectLst/>
        </p:spPr>
      </p:cxnSp>
      <p:sp>
        <p:nvSpPr>
          <p:cNvPr id="90" name="Rectangle 89"/>
          <p:cNvSpPr/>
          <p:nvPr/>
        </p:nvSpPr>
        <p:spPr>
          <a:xfrm>
            <a:off x="798625" y="4190849"/>
            <a:ext cx="639746" cy="456962"/>
          </a:xfrm>
          <a:prstGeom prst="rect">
            <a:avLst/>
          </a:prstGeom>
        </p:spPr>
        <p:txBody>
          <a:bodyPr wrap="square" lIns="0" tIns="0" rIns="0" bIns="0" anchor="ctr" anchorCtr="0">
            <a:noAutofit/>
          </a:bodyPr>
          <a:lstStyle/>
          <a:p>
            <a:pPr algn="ctr">
              <a:defRPr/>
            </a:pPr>
            <a:r>
              <a:rPr lang="en-US" sz="1400" dirty="0">
                <a:solidFill>
                  <a:srgbClr val="58595B"/>
                </a:solidFill>
                <a:latin typeface="Calibri"/>
              </a:rPr>
              <a:t>Move &amp; Improve</a:t>
            </a:r>
          </a:p>
        </p:txBody>
      </p:sp>
      <p:sp>
        <p:nvSpPr>
          <p:cNvPr id="91" name="Rectangle 90"/>
          <p:cNvSpPr/>
          <p:nvPr/>
        </p:nvSpPr>
        <p:spPr>
          <a:xfrm>
            <a:off x="746403" y="3426554"/>
            <a:ext cx="822532" cy="456962"/>
          </a:xfrm>
          <a:prstGeom prst="rect">
            <a:avLst/>
          </a:prstGeom>
        </p:spPr>
        <p:txBody>
          <a:bodyPr wrap="square" lIns="0" tIns="0" rIns="0" bIns="0" anchor="ctr" anchorCtr="0">
            <a:noAutofit/>
          </a:bodyPr>
          <a:lstStyle/>
          <a:p>
            <a:pPr algn="ctr">
              <a:defRPr/>
            </a:pPr>
            <a:r>
              <a:rPr lang="en-US" sz="1400" dirty="0">
                <a:solidFill>
                  <a:srgbClr val="58595B"/>
                </a:solidFill>
                <a:latin typeface="Calibri"/>
              </a:rPr>
              <a:t>Subscribe to updates</a:t>
            </a:r>
          </a:p>
        </p:txBody>
      </p:sp>
      <p:sp>
        <p:nvSpPr>
          <p:cNvPr id="78" name="Rectangle 77"/>
          <p:cNvSpPr/>
          <p:nvPr/>
        </p:nvSpPr>
        <p:spPr>
          <a:xfrm>
            <a:off x="2554239" y="2849486"/>
            <a:ext cx="5255062" cy="2513290"/>
          </a:xfrm>
          <a:prstGeom prst="rect">
            <a:avLst/>
          </a:prstGeom>
          <a:noFill/>
          <a:ln w="38100">
            <a:solidFill>
              <a:schemeClr val="tx1"/>
            </a:solidFill>
            <a:prstDash val="lg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sp>
        <p:nvSpPr>
          <p:cNvPr id="54" name="Rectangle 53"/>
          <p:cNvSpPr/>
          <p:nvPr/>
        </p:nvSpPr>
        <p:spPr>
          <a:xfrm>
            <a:off x="9889033" y="4036150"/>
            <a:ext cx="2200149"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“Dev &amp; test” Service</a:t>
            </a:r>
          </a:p>
        </p:txBody>
      </p:sp>
      <p:sp>
        <p:nvSpPr>
          <p:cNvPr id="3" name="Footer Placeholder 2"/>
          <p:cNvSpPr>
            <a:spLocks noGrp="1"/>
          </p:cNvSpPr>
          <p:nvPr>
            <p:ph type="ftr" sz="quarter" idx="11"/>
          </p:nvPr>
        </p:nvSpPr>
        <p:spPr/>
        <p:txBody>
          <a:bodyPr/>
          <a:lstStyle/>
          <a:p>
            <a:r>
              <a:rPr lang="en-US"/>
              <a:t>Confidential – Oracle Restricted</a:t>
            </a:r>
          </a:p>
        </p:txBody>
      </p:sp>
    </p:spTree>
    <p:extLst>
      <p:ext uri="{BB962C8B-B14F-4D97-AF65-F5344CB8AC3E}">
        <p14:creationId xmlns:p14="http://schemas.microsoft.com/office/powerpoint/2010/main" val="326091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6" grpId="0"/>
      <p:bldP spid="45" grpId="0"/>
      <p:bldP spid="48" grpId="0"/>
      <p:bldP spid="53" grpId="0"/>
      <p:bldP spid="63" grpId="0"/>
      <p:bldP spid="64" grpId="0"/>
      <p:bldP spid="65" grpId="0"/>
      <p:bldP spid="66" grpId="0"/>
      <p:bldP spid="67" grpId="0"/>
      <p:bldP spid="68" grpId="0"/>
      <p:bldP spid="90" grpId="0"/>
      <p:bldP spid="91" grpId="0"/>
      <p:bldP spid="78" grpId="0" animBg="1"/>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5"/>
          <p:cNvGrpSpPr/>
          <p:nvPr/>
        </p:nvGrpSpPr>
        <p:grpSpPr>
          <a:xfrm>
            <a:off x="2705352" y="1242556"/>
            <a:ext cx="9488128" cy="5558275"/>
            <a:chOff x="5179898" y="1794002"/>
            <a:chExt cx="8017318" cy="4799591"/>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4662" y="1980536"/>
              <a:ext cx="3494163" cy="2616509"/>
            </a:xfrm>
            <a:prstGeom prst="rect">
              <a:avLst/>
            </a:prstGeom>
            <a:noFill/>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9898" y="1794002"/>
              <a:ext cx="8017318" cy="4799591"/>
            </a:xfrm>
            <a:prstGeom prst="rect">
              <a:avLst/>
            </a:prstGeom>
            <a:noFill/>
          </p:spPr>
        </p:pic>
      </p:grpSp>
      <p:sp>
        <p:nvSpPr>
          <p:cNvPr id="53" name="Title 4"/>
          <p:cNvSpPr>
            <a:spLocks noGrp="1"/>
          </p:cNvSpPr>
          <p:nvPr>
            <p:ph type="title"/>
          </p:nvPr>
        </p:nvSpPr>
        <p:spPr/>
        <p:txBody>
          <a:bodyPr/>
          <a:lstStyle/>
          <a:p>
            <a:r>
              <a:rPr lang="en-US" dirty="0"/>
              <a:t>PeopleSoft Cloud Manager</a:t>
            </a:r>
            <a:endParaRPr lang="en-US" sz="2700" dirty="0">
              <a:solidFill>
                <a:srgbClr val="FF0000"/>
              </a:solidFill>
            </a:endParaRPr>
          </a:p>
        </p:txBody>
      </p:sp>
      <p:sp>
        <p:nvSpPr>
          <p:cNvPr id="108" name="Rounded Rectangle 107"/>
          <p:cNvSpPr/>
          <p:nvPr/>
        </p:nvSpPr>
        <p:spPr>
          <a:xfrm>
            <a:off x="4849793" y="3472406"/>
            <a:ext cx="5879940" cy="1979270"/>
          </a:xfrm>
          <a:prstGeom prst="roundRect">
            <a:avLst/>
          </a:prstGeom>
          <a:solidFill>
            <a:srgbClr val="D1DBE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lnSpc>
                <a:spcPct val="90000"/>
              </a:lnSpc>
            </a:pPr>
            <a:endParaRPr lang="en-US"/>
          </a:p>
        </p:txBody>
      </p:sp>
      <p:sp>
        <p:nvSpPr>
          <p:cNvPr id="111" name="TextBox 110"/>
          <p:cNvSpPr txBox="1"/>
          <p:nvPr/>
        </p:nvSpPr>
        <p:spPr>
          <a:xfrm>
            <a:off x="5639088" y="3057873"/>
            <a:ext cx="1932720" cy="241770"/>
          </a:xfrm>
          <a:prstGeom prst="rect">
            <a:avLst/>
          </a:prstGeom>
          <a:noFill/>
        </p:spPr>
        <p:txBody>
          <a:bodyPr wrap="square" lIns="0" tIns="0" rIns="0" bIns="0" rtlCol="0">
            <a:noAutofit/>
          </a:bodyPr>
          <a:lstStyle/>
          <a:p>
            <a:r>
              <a:rPr lang="en-US" sz="1000" b="1" dirty="0">
                <a:latin typeface="Helvetica Neue"/>
                <a:cs typeface="Helvetica Neue"/>
              </a:rPr>
              <a:t>Cloud Manager Manager Image</a:t>
            </a:r>
          </a:p>
        </p:txBody>
      </p:sp>
      <p:sp>
        <p:nvSpPr>
          <p:cNvPr id="129" name="TextBox 128"/>
          <p:cNvSpPr txBox="1"/>
          <p:nvPr/>
        </p:nvSpPr>
        <p:spPr>
          <a:xfrm>
            <a:off x="10025471" y="5954655"/>
            <a:ext cx="1216699" cy="315079"/>
          </a:xfrm>
          <a:prstGeom prst="rect">
            <a:avLst/>
          </a:prstGeom>
          <a:noFill/>
        </p:spPr>
        <p:txBody>
          <a:bodyPr wrap="none" lIns="0" tIns="0" rIns="0" bIns="0" rtlCol="0">
            <a:noAutofit/>
          </a:bodyPr>
          <a:lstStyle/>
          <a:p>
            <a:pPr>
              <a:lnSpc>
                <a:spcPct val="90000"/>
              </a:lnSpc>
            </a:pPr>
            <a:r>
              <a:rPr lang="en-US" sz="2000" b="1" dirty="0">
                <a:solidFill>
                  <a:schemeClr val="accent1"/>
                </a:solidFill>
              </a:rPr>
              <a:t>Oracle Cloud</a:t>
            </a:r>
          </a:p>
        </p:txBody>
      </p:sp>
      <p:sp>
        <p:nvSpPr>
          <p:cNvPr id="132" name="TextBox 131"/>
          <p:cNvSpPr txBox="1"/>
          <p:nvPr/>
        </p:nvSpPr>
        <p:spPr>
          <a:xfrm>
            <a:off x="6212960" y="5611373"/>
            <a:ext cx="2202115" cy="233016"/>
          </a:xfrm>
          <a:prstGeom prst="rect">
            <a:avLst/>
          </a:prstGeom>
          <a:noFill/>
        </p:spPr>
        <p:txBody>
          <a:bodyPr wrap="none" lIns="0" tIns="0" rIns="0" bIns="0" rtlCol="0">
            <a:noAutofit/>
          </a:bodyPr>
          <a:lstStyle/>
          <a:p>
            <a:pPr algn="ctr">
              <a:lnSpc>
                <a:spcPct val="90000"/>
              </a:lnSpc>
            </a:pPr>
            <a:r>
              <a:rPr lang="en-US" sz="1600" dirty="0"/>
              <a:t>Your Tenancy</a:t>
            </a:r>
          </a:p>
        </p:txBody>
      </p:sp>
      <p:grpSp>
        <p:nvGrpSpPr>
          <p:cNvPr id="103" name="Group 102"/>
          <p:cNvGrpSpPr/>
          <p:nvPr/>
        </p:nvGrpSpPr>
        <p:grpSpPr>
          <a:xfrm>
            <a:off x="5184658" y="3899614"/>
            <a:ext cx="2168196" cy="1593485"/>
            <a:chOff x="5184658" y="3899614"/>
            <a:chExt cx="2168196" cy="1593485"/>
          </a:xfrm>
        </p:grpSpPr>
        <p:grpSp>
          <p:nvGrpSpPr>
            <p:cNvPr id="4" name="Group 5"/>
            <p:cNvGrpSpPr/>
            <p:nvPr/>
          </p:nvGrpSpPr>
          <p:grpSpPr>
            <a:xfrm>
              <a:off x="5313960" y="3899614"/>
              <a:ext cx="2038894" cy="1308424"/>
              <a:chOff x="5313960" y="3899614"/>
              <a:chExt cx="2038894" cy="1308424"/>
            </a:xfrm>
          </p:grpSpPr>
          <p:sp>
            <p:nvSpPr>
              <p:cNvPr id="76" name="Rounded Rectangle 75"/>
              <p:cNvSpPr/>
              <p:nvPr/>
            </p:nvSpPr>
            <p:spPr>
              <a:xfrm>
                <a:off x="5503491" y="3899614"/>
                <a:ext cx="1849363" cy="1308424"/>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pPr>
                <a:endParaRPr lang="en-US" sz="1400" dirty="0"/>
              </a:p>
            </p:txBody>
          </p:sp>
          <p:sp>
            <p:nvSpPr>
              <p:cNvPr id="71" name="Rectangle 70"/>
              <p:cNvSpPr/>
              <p:nvPr/>
            </p:nvSpPr>
            <p:spPr>
              <a:xfrm>
                <a:off x="5313960" y="4468053"/>
                <a:ext cx="400002" cy="250018"/>
              </a:xfrm>
              <a:prstGeom prst="rect">
                <a:avLst/>
              </a:prstGeom>
              <a:solidFill>
                <a:srgbClr val="F80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900" dirty="0"/>
                  <a:t>HTTPS</a:t>
                </a:r>
              </a:p>
            </p:txBody>
          </p:sp>
        </p:grpSp>
        <p:sp>
          <p:nvSpPr>
            <p:cNvPr id="131" name="TextBox 130"/>
            <p:cNvSpPr txBox="1"/>
            <p:nvPr/>
          </p:nvSpPr>
          <p:spPr>
            <a:xfrm>
              <a:off x="5184658" y="5225129"/>
              <a:ext cx="1887527" cy="267970"/>
            </a:xfrm>
            <a:prstGeom prst="rect">
              <a:avLst/>
            </a:prstGeom>
            <a:noFill/>
          </p:spPr>
          <p:txBody>
            <a:bodyPr wrap="none" lIns="0" tIns="0" rIns="0" bIns="0" rtlCol="0">
              <a:noAutofit/>
            </a:bodyPr>
            <a:lstStyle/>
            <a:p>
              <a:pPr>
                <a:lnSpc>
                  <a:spcPct val="90000"/>
                </a:lnSpc>
              </a:pPr>
              <a:r>
                <a:rPr lang="en-US" sz="1600" dirty="0">
                  <a:solidFill>
                    <a:srgbClr val="FF0000"/>
                  </a:solidFill>
                </a:rPr>
                <a:t>PeopleSoft Cloud Manager VM</a:t>
              </a:r>
            </a:p>
          </p:txBody>
        </p:sp>
        <p:pic>
          <p:nvPicPr>
            <p:cNvPr id="125" name="Picture 124"/>
            <p:cNvPicPr>
              <a:picLocks noChangeAspect="1"/>
            </p:cNvPicPr>
            <p:nvPr/>
          </p:nvPicPr>
          <p:blipFill>
            <a:blip r:embed="rId5" cstate="print"/>
            <a:stretch>
              <a:fillRect/>
            </a:stretch>
          </p:blipFill>
          <p:spPr>
            <a:xfrm>
              <a:off x="5857408" y="4001930"/>
              <a:ext cx="1143000" cy="1102385"/>
            </a:xfrm>
            <a:prstGeom prst="rect">
              <a:avLst/>
            </a:prstGeom>
          </p:spPr>
        </p:pic>
      </p:grpSp>
      <p:sp>
        <p:nvSpPr>
          <p:cNvPr id="44" name="TextBox 43"/>
          <p:cNvSpPr txBox="1"/>
          <p:nvPr/>
        </p:nvSpPr>
        <p:spPr>
          <a:xfrm>
            <a:off x="506410" y="1949597"/>
            <a:ext cx="3547435" cy="3622875"/>
          </a:xfrm>
          <a:prstGeom prst="rect">
            <a:avLst/>
          </a:prstGeom>
          <a:noFill/>
        </p:spPr>
        <p:txBody>
          <a:bodyPr wrap="none" lIns="0" tIns="0" rIns="0" bIns="0" rtlCol="0">
            <a:noAutofit/>
          </a:bodyPr>
          <a:lstStyle/>
          <a:p>
            <a:pPr marL="342900" indent="-342900">
              <a:buFont typeface="Arial" panose="020B0604020202020204" pitchFamily="34" charset="0"/>
              <a:buChar char="•"/>
            </a:pPr>
            <a:r>
              <a:rPr lang="en-US" sz="2000" dirty="0"/>
              <a:t>Cloud Manager</a:t>
            </a:r>
          </a:p>
          <a:p>
            <a:pPr lvl="1"/>
            <a:r>
              <a:rPr lang="en-US" dirty="0"/>
              <a:t>Image 10 available in</a:t>
            </a:r>
          </a:p>
          <a:p>
            <a:pPr marL="1200150" lvl="2" indent="-285750">
              <a:buFont typeface="Arial" panose="020B0604020202020204" pitchFamily="34" charset="0"/>
              <a:buChar char="•"/>
            </a:pPr>
            <a:r>
              <a:rPr lang="en-US" dirty="0"/>
              <a:t>OCI Marketplace</a:t>
            </a:r>
          </a:p>
          <a:p>
            <a:pPr marL="1200150" lvl="2" indent="-285750">
              <a:buFont typeface="Arial" panose="020B0604020202020204" pitchFamily="34" charset="0"/>
              <a:buChar char="•"/>
            </a:pPr>
            <a:endParaRPr lang="en-US" dirty="0"/>
          </a:p>
          <a:p>
            <a:pPr marL="342900" indent="-342900">
              <a:buFont typeface="Arial" panose="020B0604020202020204" pitchFamily="34" charset="0"/>
              <a:buChar char="•"/>
            </a:pPr>
            <a:r>
              <a:rPr lang="en-US" sz="2000" dirty="0"/>
              <a:t>Setup OCI Network infrastructure</a:t>
            </a:r>
          </a:p>
          <a:p>
            <a:pPr lvl="1"/>
            <a:r>
              <a:rPr lang="en-US" dirty="0"/>
              <a:t>VCN, Subnet, Sec list, Users</a:t>
            </a:r>
          </a:p>
          <a:p>
            <a:pPr lvl="1">
              <a:buFont typeface="Arial" pitchFamily="34" charset="0"/>
              <a:buChar char="•"/>
            </a:pPr>
            <a:endParaRPr lang="en-US" dirty="0"/>
          </a:p>
          <a:p>
            <a:pPr marL="285750" indent="-285750">
              <a:buFont typeface="Arial" panose="020B0604020202020204" pitchFamily="34" charset="0"/>
              <a:buChar char="•"/>
            </a:pPr>
            <a:r>
              <a:rPr lang="en-US" dirty="0"/>
              <a:t>Install CM on Compute VM</a:t>
            </a:r>
          </a:p>
          <a:p>
            <a:pPr lvl="1"/>
            <a:r>
              <a:rPr lang="en-US" dirty="0"/>
              <a:t>Bootstrap installation</a:t>
            </a:r>
          </a:p>
          <a:p>
            <a:pPr lvl="1">
              <a:buFont typeface="Arial" pitchFamily="34" charset="0"/>
              <a:buChar char="•"/>
            </a:pPr>
            <a:endParaRPr lang="en-US" dirty="0"/>
          </a:p>
          <a:p>
            <a:pPr marL="342900" indent="-342900">
              <a:buFont typeface="Arial" panose="020B0604020202020204" pitchFamily="34" charset="0"/>
              <a:buChar char="•"/>
            </a:pPr>
            <a:r>
              <a:rPr lang="en-US" sz="2000" dirty="0"/>
              <a:t>Configure Settings</a:t>
            </a:r>
          </a:p>
          <a:p>
            <a:pPr marL="742950" lvl="1" indent="-285750">
              <a:buFont typeface="Arial" panose="020B0604020202020204" pitchFamily="34" charset="0"/>
              <a:buChar char="•"/>
            </a:pPr>
            <a:r>
              <a:rPr lang="en-US" dirty="0"/>
              <a:t>Set </a:t>
            </a:r>
            <a:r>
              <a:rPr lang="en-US" dirty="0" err="1"/>
              <a:t>MoS</a:t>
            </a:r>
            <a:r>
              <a:rPr lang="en-US" dirty="0"/>
              <a:t> credentials</a:t>
            </a:r>
          </a:p>
          <a:p>
            <a:pPr marL="742950" lvl="1" indent="-285750">
              <a:buFont typeface="Arial" panose="020B0604020202020204" pitchFamily="34" charset="0"/>
              <a:buChar char="•"/>
            </a:pPr>
            <a:r>
              <a:rPr lang="en-US" dirty="0"/>
              <a:t>Linux/Windows VM OCID</a:t>
            </a:r>
          </a:p>
          <a:p>
            <a:pPr marL="342900" indent="-342900">
              <a:lnSpc>
                <a:spcPct val="90000"/>
              </a:lnSpc>
              <a:buFont typeface="+mj-lt"/>
              <a:buAutoNum type="arabicPeriod"/>
            </a:pPr>
            <a:endParaRPr lang="en-US" sz="1600" dirty="0"/>
          </a:p>
        </p:txBody>
      </p:sp>
      <p:sp>
        <p:nvSpPr>
          <p:cNvPr id="45" name="Slide Number Placeholder 3"/>
          <p:cNvSpPr txBox="1">
            <a:spLocks/>
          </p:cNvSpPr>
          <p:nvPr/>
        </p:nvSpPr>
        <p:spPr>
          <a:xfrm>
            <a:off x="11276011" y="6556248"/>
            <a:ext cx="381661" cy="182880"/>
          </a:xfrm>
          <a:prstGeom prst="rect">
            <a:avLst/>
          </a:prstGeom>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1EAA63-D034-42AE-91FA-B13B9518C7BE}" type="slidenum">
              <a:rPr kumimoji="0" lang="en-US" sz="85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5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9" name="Group 88"/>
          <p:cNvGrpSpPr/>
          <p:nvPr/>
        </p:nvGrpSpPr>
        <p:grpSpPr>
          <a:xfrm>
            <a:off x="7868133" y="3591147"/>
            <a:ext cx="2615637" cy="772509"/>
            <a:chOff x="7838232" y="3591147"/>
            <a:chExt cx="2615637" cy="772509"/>
          </a:xfrm>
        </p:grpSpPr>
        <p:sp>
          <p:nvSpPr>
            <p:cNvPr id="49" name="Oval 48"/>
            <p:cNvSpPr/>
            <p:nvPr/>
          </p:nvSpPr>
          <p:spPr bwMode="gray">
            <a:xfrm>
              <a:off x="7838232"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59" name="Oval 58"/>
            <p:cNvSpPr/>
            <p:nvPr/>
          </p:nvSpPr>
          <p:spPr bwMode="gray">
            <a:xfrm>
              <a:off x="9634237"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65" name="Oval 64"/>
            <p:cNvSpPr/>
            <p:nvPr/>
          </p:nvSpPr>
          <p:spPr bwMode="gray">
            <a:xfrm>
              <a:off x="8736234"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grpSp>
      <p:grpSp>
        <p:nvGrpSpPr>
          <p:cNvPr id="90" name="Group 89"/>
          <p:cNvGrpSpPr/>
          <p:nvPr/>
        </p:nvGrpSpPr>
        <p:grpSpPr>
          <a:xfrm>
            <a:off x="7868133" y="4600074"/>
            <a:ext cx="2615637" cy="772509"/>
            <a:chOff x="7838232" y="3591147"/>
            <a:chExt cx="2615637" cy="772509"/>
          </a:xfrm>
        </p:grpSpPr>
        <p:sp>
          <p:nvSpPr>
            <p:cNvPr id="98" name="Oval 97"/>
            <p:cNvSpPr/>
            <p:nvPr/>
          </p:nvSpPr>
          <p:spPr bwMode="gray">
            <a:xfrm>
              <a:off x="7838232"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96" name="Oval 95"/>
            <p:cNvSpPr/>
            <p:nvPr/>
          </p:nvSpPr>
          <p:spPr bwMode="gray">
            <a:xfrm>
              <a:off x="9634237"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94" name="Oval 93"/>
            <p:cNvSpPr/>
            <p:nvPr/>
          </p:nvSpPr>
          <p:spPr bwMode="gray">
            <a:xfrm>
              <a:off x="8736234"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grpSp>
      <p:sp>
        <p:nvSpPr>
          <p:cNvPr id="100" name="Down Arrow 99"/>
          <p:cNvSpPr/>
          <p:nvPr/>
        </p:nvSpPr>
        <p:spPr bwMode="gray">
          <a:xfrm>
            <a:off x="6339117" y="3239999"/>
            <a:ext cx="155283" cy="571447"/>
          </a:xfrm>
          <a:prstGeom prst="downArrow">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19" name="Text Placeholder 18">
            <a:extLst>
              <a:ext uri="{FF2B5EF4-FFF2-40B4-BE49-F238E27FC236}">
                <a16:creationId xmlns:a16="http://schemas.microsoft.com/office/drawing/2014/main" id="{4C42CDF5-FD57-D241-A8FB-67F5A50ED89E}"/>
              </a:ext>
            </a:extLst>
          </p:cNvPr>
          <p:cNvSpPr>
            <a:spLocks noGrp="1"/>
          </p:cNvSpPr>
          <p:nvPr>
            <p:ph type="body" sz="quarter" idx="13"/>
          </p:nvPr>
        </p:nvSpPr>
        <p:spPr/>
        <p:txBody>
          <a:bodyPr/>
          <a:lstStyle/>
          <a:p>
            <a:r>
              <a:rPr lang="en-US" dirty="0"/>
              <a:t>Deployment</a:t>
            </a:r>
          </a:p>
        </p:txBody>
      </p:sp>
      <p:grpSp>
        <p:nvGrpSpPr>
          <p:cNvPr id="51" name="Group 50"/>
          <p:cNvGrpSpPr/>
          <p:nvPr/>
        </p:nvGrpSpPr>
        <p:grpSpPr>
          <a:xfrm>
            <a:off x="5919491" y="2420134"/>
            <a:ext cx="1075283" cy="569516"/>
            <a:chOff x="112072" y="1672180"/>
            <a:chExt cx="1858566" cy="884587"/>
          </a:xfrm>
        </p:grpSpPr>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629" y="1748928"/>
              <a:ext cx="1675864" cy="750787"/>
            </a:xfrm>
            <a:prstGeom prst="rect">
              <a:avLst/>
            </a:prstGeom>
          </p:spPr>
        </p:pic>
        <p:sp>
          <p:nvSpPr>
            <p:cNvPr id="55" name="Rounded Rectangle 54"/>
            <p:cNvSpPr/>
            <p:nvPr/>
          </p:nvSpPr>
          <p:spPr bwMode="gray">
            <a:xfrm>
              <a:off x="112072" y="1672180"/>
              <a:ext cx="1858566" cy="884587"/>
            </a:xfrm>
            <a:prstGeom prst="roundRect">
              <a:avLst/>
            </a:prstGeom>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200" b="1" dirty="0">
                <a:solidFill>
                  <a:schemeClr val="tx1"/>
                </a:solidFill>
              </a:endParaRPr>
            </a:p>
          </p:txBody>
        </p:sp>
      </p:grpSp>
      <p:sp>
        <p:nvSpPr>
          <p:cNvPr id="43" name="Freeform 71"/>
          <p:cNvSpPr>
            <a:spLocks noChangeArrowheads="1"/>
          </p:cNvSpPr>
          <p:nvPr/>
        </p:nvSpPr>
        <p:spPr bwMode="auto">
          <a:xfrm>
            <a:off x="8063300" y="3761034"/>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71"/>
          <p:cNvSpPr>
            <a:spLocks noChangeArrowheads="1"/>
          </p:cNvSpPr>
          <p:nvPr/>
        </p:nvSpPr>
        <p:spPr bwMode="auto">
          <a:xfrm>
            <a:off x="8960730" y="3730777"/>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71"/>
          <p:cNvSpPr>
            <a:spLocks noChangeArrowheads="1"/>
          </p:cNvSpPr>
          <p:nvPr/>
        </p:nvSpPr>
        <p:spPr bwMode="auto">
          <a:xfrm>
            <a:off x="9851155" y="3730777"/>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71"/>
          <p:cNvSpPr>
            <a:spLocks noChangeArrowheads="1"/>
          </p:cNvSpPr>
          <p:nvPr/>
        </p:nvSpPr>
        <p:spPr bwMode="auto">
          <a:xfrm>
            <a:off x="9860738" y="475600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71"/>
          <p:cNvSpPr>
            <a:spLocks noChangeArrowheads="1"/>
          </p:cNvSpPr>
          <p:nvPr/>
        </p:nvSpPr>
        <p:spPr bwMode="auto">
          <a:xfrm>
            <a:off x="8960730" y="4786733"/>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71"/>
          <p:cNvSpPr>
            <a:spLocks noChangeArrowheads="1"/>
          </p:cNvSpPr>
          <p:nvPr/>
        </p:nvSpPr>
        <p:spPr bwMode="auto">
          <a:xfrm>
            <a:off x="8054470" y="475600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TextBox 74"/>
          <p:cNvSpPr txBox="1"/>
          <p:nvPr/>
        </p:nvSpPr>
        <p:spPr>
          <a:xfrm>
            <a:off x="8140779" y="4376501"/>
            <a:ext cx="1887527" cy="267970"/>
          </a:xfrm>
          <a:prstGeom prst="rect">
            <a:avLst/>
          </a:prstGeom>
          <a:noFill/>
        </p:spPr>
        <p:txBody>
          <a:bodyPr wrap="none" lIns="0" tIns="0" rIns="0" bIns="0" rtlCol="0">
            <a:noAutofit/>
          </a:bodyPr>
          <a:lstStyle/>
          <a:p>
            <a:pPr>
              <a:lnSpc>
                <a:spcPct val="90000"/>
              </a:lnSpc>
            </a:pPr>
            <a:r>
              <a:rPr lang="en-US" sz="1600" dirty="0">
                <a:solidFill>
                  <a:srgbClr val="FF0000"/>
                </a:solidFill>
              </a:rPr>
              <a:t>PeopleSoft Environments</a:t>
            </a:r>
          </a:p>
        </p:txBody>
      </p:sp>
    </p:spTree>
    <p:extLst>
      <p:ext uri="{BB962C8B-B14F-4D97-AF65-F5344CB8AC3E}">
        <p14:creationId xmlns:p14="http://schemas.microsoft.com/office/powerpoint/2010/main" val="335223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up)">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 calcmode="lin" valueType="num">
                                      <p:cBhvr>
                                        <p:cTn id="12" dur="500" fill="hold"/>
                                        <p:tgtEl>
                                          <p:spTgt spid="103"/>
                                        </p:tgtEl>
                                        <p:attrNameLst>
                                          <p:attrName>ppt_w</p:attrName>
                                        </p:attrNameLst>
                                      </p:cBhvr>
                                      <p:tavLst>
                                        <p:tav tm="0">
                                          <p:val>
                                            <p:fltVal val="0"/>
                                          </p:val>
                                        </p:tav>
                                        <p:tav tm="100000">
                                          <p:val>
                                            <p:strVal val="#ppt_w"/>
                                          </p:val>
                                        </p:tav>
                                      </p:tavLst>
                                    </p:anim>
                                    <p:anim calcmode="lin" valueType="num">
                                      <p:cBhvr>
                                        <p:cTn id="13" dur="500" fill="hold"/>
                                        <p:tgtEl>
                                          <p:spTgt spid="103"/>
                                        </p:tgtEl>
                                        <p:attrNameLst>
                                          <p:attrName>ppt_h</p:attrName>
                                        </p:attrNameLst>
                                      </p:cBhvr>
                                      <p:tavLst>
                                        <p:tav tm="0">
                                          <p:val>
                                            <p:fltVal val="0"/>
                                          </p:val>
                                        </p:tav>
                                        <p:tav tm="100000">
                                          <p:val>
                                            <p:strVal val="#ppt_h"/>
                                          </p:val>
                                        </p:tav>
                                      </p:tavLst>
                                    </p:anim>
                                    <p:animEffect transition="in" filter="fade">
                                      <p:cBhvr>
                                        <p:cTn id="14" dur="500"/>
                                        <p:tgtEl>
                                          <p:spTgt spid="10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anim calcmode="lin" valueType="num">
                                      <p:cBhvr additive="base">
                                        <p:cTn id="19" dur="500" fill="hold"/>
                                        <p:tgtEl>
                                          <p:spTgt spid="89"/>
                                        </p:tgtEl>
                                        <p:attrNameLst>
                                          <p:attrName>ppt_x</p:attrName>
                                        </p:attrNameLst>
                                      </p:cBhvr>
                                      <p:tavLst>
                                        <p:tav tm="0">
                                          <p:val>
                                            <p:strVal val="#ppt_x"/>
                                          </p:val>
                                        </p:tav>
                                        <p:tav tm="100000">
                                          <p:val>
                                            <p:strVal val="#ppt_x"/>
                                          </p:val>
                                        </p:tav>
                                      </p:tavLst>
                                    </p:anim>
                                    <p:anim calcmode="lin" valueType="num">
                                      <p:cBhvr additive="base">
                                        <p:cTn id="20" dur="500" fill="hold"/>
                                        <p:tgtEl>
                                          <p:spTgt spid="8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fill="hold"/>
                                        <p:tgtEl>
                                          <p:spTgt spid="90"/>
                                        </p:tgtEl>
                                        <p:attrNameLst>
                                          <p:attrName>ppt_x</p:attrName>
                                        </p:attrNameLst>
                                      </p:cBhvr>
                                      <p:tavLst>
                                        <p:tav tm="0">
                                          <p:val>
                                            <p:strVal val="#ppt_x"/>
                                          </p:val>
                                        </p:tav>
                                        <p:tav tm="100000">
                                          <p:val>
                                            <p:strVal val="#ppt_x"/>
                                          </p:val>
                                        </p:tav>
                                      </p:tavLst>
                                    </p:anim>
                                    <p:anim calcmode="lin" valueType="num">
                                      <p:cBhvr additive="base">
                                        <p:cTn id="2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51EAA63-D034-42AE-91FA-B13B9518C7BE}" type="slidenum">
              <a:rPr lang="uk-UA" smtClean="0"/>
              <a:pPr/>
              <a:t>8</a:t>
            </a:fld>
            <a:endParaRPr lang="uk-UA" dirty="0"/>
          </a:p>
        </p:txBody>
      </p:sp>
      <p:pic>
        <p:nvPicPr>
          <p:cNvPr id="4" name="Picture 22"/>
          <p:cNvPicPr>
            <a:picLocks noChangeAspect="1" noChangeArrowheads="1"/>
          </p:cNvPicPr>
          <p:nvPr/>
        </p:nvPicPr>
        <p:blipFill>
          <a:blip r:embed="rId3" cstate="print"/>
          <a:srcRect l="-2" t="8739" r="1196" b="25565"/>
          <a:stretch>
            <a:fillRect/>
          </a:stretch>
        </p:blipFill>
        <p:spPr bwMode="auto">
          <a:xfrm>
            <a:off x="3798364" y="2177814"/>
            <a:ext cx="6934200" cy="4368093"/>
          </a:xfrm>
          <a:prstGeom prst="rect">
            <a:avLst/>
          </a:prstGeom>
          <a:noFill/>
          <a:ln w="9525">
            <a:noFill/>
            <a:miter lim="800000"/>
            <a:headEnd/>
            <a:tailEnd/>
          </a:ln>
        </p:spPr>
      </p:pic>
      <p:sp>
        <p:nvSpPr>
          <p:cNvPr id="9" name="Flowchart: Process 12"/>
          <p:cNvSpPr/>
          <p:nvPr/>
        </p:nvSpPr>
        <p:spPr>
          <a:xfrm>
            <a:off x="2629418" y="2534270"/>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3: Deploy automation through resource manager cloud stack </a:t>
            </a:r>
            <a:endParaRPr lang="en-US" sz="1200" b="1" dirty="0">
              <a:solidFill>
                <a:schemeClr val="bg1"/>
              </a:solidFill>
            </a:endParaRPr>
          </a:p>
        </p:txBody>
      </p:sp>
      <p:sp>
        <p:nvSpPr>
          <p:cNvPr id="11" name="Flowchart: Process 18"/>
          <p:cNvSpPr/>
          <p:nvPr/>
        </p:nvSpPr>
        <p:spPr>
          <a:xfrm>
            <a:off x="2645623" y="4352190"/>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b="1" dirty="0">
                <a:solidFill>
                  <a:schemeClr val="bg1"/>
                </a:solidFill>
              </a:rPr>
              <a:t>Exercise 4: Log in to Cloud Manager , configure Settings and Subscribe to Release channels </a:t>
            </a:r>
            <a:endParaRPr lang="en-US" sz="1200" b="1" dirty="0">
              <a:solidFill>
                <a:schemeClr val="bg1"/>
              </a:solidFill>
            </a:endParaRPr>
          </a:p>
        </p:txBody>
      </p:sp>
      <p:sp>
        <p:nvSpPr>
          <p:cNvPr id="16" name="Flowchart: Process 24"/>
          <p:cNvSpPr/>
          <p:nvPr/>
        </p:nvSpPr>
        <p:spPr>
          <a:xfrm>
            <a:off x="9269163" y="4014132"/>
            <a:ext cx="2632347" cy="3731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dirty="0">
                <a:solidFill>
                  <a:srgbClr val="000000"/>
                </a:solidFill>
              </a:rPr>
              <a:t>Bootstrap install of CM</a:t>
            </a:r>
          </a:p>
        </p:txBody>
      </p:sp>
      <p:sp>
        <p:nvSpPr>
          <p:cNvPr id="17" name="Flowchart: Process 25"/>
          <p:cNvSpPr/>
          <p:nvPr/>
        </p:nvSpPr>
        <p:spPr>
          <a:xfrm>
            <a:off x="9269163" y="3474554"/>
            <a:ext cx="2632347" cy="46837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dirty="0">
                <a:solidFill>
                  <a:srgbClr val="000000"/>
                </a:solidFill>
              </a:rPr>
              <a:t>Subscribe and accept license agreement of CM and Linux Ref image</a:t>
            </a:r>
            <a:endParaRPr lang="en-US" sz="1200" dirty="0">
              <a:solidFill>
                <a:srgbClr val="000000"/>
              </a:solidFill>
            </a:endParaRPr>
          </a:p>
        </p:txBody>
      </p:sp>
      <p:sp>
        <p:nvSpPr>
          <p:cNvPr id="18" name="Flowchart: Process 26"/>
          <p:cNvSpPr/>
          <p:nvPr/>
        </p:nvSpPr>
        <p:spPr>
          <a:xfrm>
            <a:off x="6395261" y="4424497"/>
            <a:ext cx="2632347" cy="4879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dirty="0">
                <a:solidFill>
                  <a:srgbClr val="000000"/>
                </a:solidFill>
              </a:rPr>
              <a:t>Configure Settings of CM, Create File Server and Subscribe to Channel  </a:t>
            </a:r>
            <a:endParaRPr lang="en-US" sz="1200" dirty="0">
              <a:solidFill>
                <a:srgbClr val="000000"/>
              </a:solidFill>
            </a:endParaRPr>
          </a:p>
        </p:txBody>
      </p:sp>
      <p:sp>
        <p:nvSpPr>
          <p:cNvPr id="21" name="Title 1"/>
          <p:cNvSpPr txBox="1">
            <a:spLocks/>
          </p:cNvSpPr>
          <p:nvPr/>
        </p:nvSpPr>
        <p:spPr>
          <a:xfrm>
            <a:off x="150812" y="152400"/>
            <a:ext cx="11125200" cy="8890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tx1"/>
                </a:solidFill>
                <a:effectLst/>
                <a:uLnTx/>
                <a:uFillTx/>
                <a:latin typeface="+mj-lt"/>
                <a:ea typeface="+mj-ea"/>
                <a:cs typeface="+mj-cs"/>
              </a:rPr>
              <a:t>Storyboard</a:t>
            </a:r>
            <a:endParaRPr kumimoji="0" lang="en-US" sz="3600" b="1" i="0" u="none" strike="noStrike" kern="1200" cap="none" spc="0" normalizeH="0" baseline="0" noProof="0" dirty="0">
              <a:ln>
                <a:noFill/>
              </a:ln>
              <a:solidFill>
                <a:srgbClr val="FF0000"/>
              </a:solidFill>
              <a:effectLst/>
              <a:uLnTx/>
              <a:uFillTx/>
              <a:latin typeface="+mj-lt"/>
              <a:ea typeface="+mj-ea"/>
              <a:cs typeface="+mj-cs"/>
            </a:endParaRPr>
          </a:p>
        </p:txBody>
      </p:sp>
      <p:sp>
        <p:nvSpPr>
          <p:cNvPr id="23" name="Rectangle 22"/>
          <p:cNvSpPr/>
          <p:nvPr/>
        </p:nvSpPr>
        <p:spPr>
          <a:xfrm rot="16200000">
            <a:off x="1492598" y="3423329"/>
            <a:ext cx="1253869" cy="369332"/>
          </a:xfrm>
          <a:prstGeom prst="rect">
            <a:avLst/>
          </a:prstGeom>
        </p:spPr>
        <p:txBody>
          <a:bodyPr wrap="none">
            <a:spAutoFit/>
          </a:bodyPr>
          <a:lstStyle/>
          <a:p>
            <a:r>
              <a:rPr lang="en-US" dirty="0">
                <a:solidFill>
                  <a:srgbClr val="0070C0"/>
                </a:solidFill>
              </a:rPr>
              <a:t>Cloud (OCI)</a:t>
            </a:r>
          </a:p>
        </p:txBody>
      </p:sp>
      <p:cxnSp>
        <p:nvCxnSpPr>
          <p:cNvPr id="26" name="Straight Arrow Connector 25"/>
          <p:cNvCxnSpPr>
            <a:cxnSpLocks/>
          </p:cNvCxnSpPr>
          <p:nvPr/>
        </p:nvCxnSpPr>
        <p:spPr>
          <a:xfrm flipV="1">
            <a:off x="2360612" y="1313867"/>
            <a:ext cx="0" cy="4160278"/>
          </a:xfrm>
          <a:prstGeom prst="straightConnector1">
            <a:avLst/>
          </a:prstGeom>
          <a:ln w="19050">
            <a:solidFill>
              <a:srgbClr val="0070C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54"/>
          <p:cNvSpPr/>
          <p:nvPr/>
        </p:nvSpPr>
        <p:spPr>
          <a:xfrm>
            <a:off x="2641672" y="726403"/>
            <a:ext cx="3446418" cy="304800"/>
          </a:xfrm>
          <a:prstGeom prst="flowChartProcess">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b="1" dirty="0">
                <a:solidFill>
                  <a:schemeClr val="accent1"/>
                </a:solidFill>
              </a:rPr>
              <a:t>What</a:t>
            </a:r>
            <a:endParaRPr lang="en-US" sz="1200" b="1" dirty="0">
              <a:solidFill>
                <a:schemeClr val="accent1"/>
              </a:solidFill>
            </a:endParaRPr>
          </a:p>
        </p:txBody>
      </p:sp>
      <p:sp>
        <p:nvSpPr>
          <p:cNvPr id="30" name="Flowchart: Process 55"/>
          <p:cNvSpPr/>
          <p:nvPr/>
        </p:nvSpPr>
        <p:spPr>
          <a:xfrm>
            <a:off x="6425318" y="716475"/>
            <a:ext cx="2606241" cy="304800"/>
          </a:xfrm>
          <a:prstGeom prst="flowChartProcess">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b="1" dirty="0">
                <a:solidFill>
                  <a:schemeClr val="accent1"/>
                </a:solidFill>
              </a:rPr>
              <a:t>How</a:t>
            </a:r>
            <a:endParaRPr lang="en-US" sz="1200" b="1" dirty="0">
              <a:solidFill>
                <a:schemeClr val="accent1"/>
              </a:solidFill>
            </a:endParaRPr>
          </a:p>
        </p:txBody>
      </p:sp>
      <p:pic>
        <p:nvPicPr>
          <p:cNvPr id="31" name="Picture 2"/>
          <p:cNvPicPr>
            <a:picLocks noChangeAspect="1" noChangeArrowheads="1"/>
          </p:cNvPicPr>
          <p:nvPr/>
        </p:nvPicPr>
        <p:blipFill>
          <a:blip r:embed="rId4" cstate="print"/>
          <a:srcRect/>
          <a:stretch>
            <a:fillRect/>
          </a:stretch>
        </p:blipFill>
        <p:spPr bwMode="auto">
          <a:xfrm>
            <a:off x="675910" y="3066646"/>
            <a:ext cx="1219200" cy="1034473"/>
          </a:xfrm>
          <a:prstGeom prst="rect">
            <a:avLst/>
          </a:prstGeom>
          <a:noFill/>
          <a:ln w="9525">
            <a:noFill/>
            <a:miter lim="800000"/>
            <a:headEnd/>
            <a:tailEnd/>
          </a:ln>
        </p:spPr>
      </p:pic>
      <p:sp>
        <p:nvSpPr>
          <p:cNvPr id="39" name="Flowchart: Process 47"/>
          <p:cNvSpPr/>
          <p:nvPr/>
        </p:nvSpPr>
        <p:spPr>
          <a:xfrm>
            <a:off x="9269163" y="4441240"/>
            <a:ext cx="2632347" cy="4879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rgbClr val="000000"/>
                </a:solidFill>
              </a:rPr>
              <a:t>Use the Oracle PeopleSoft Cloud Manager user interface</a:t>
            </a:r>
          </a:p>
        </p:txBody>
      </p:sp>
      <p:sp>
        <p:nvSpPr>
          <p:cNvPr id="41" name="Flowchart: Process 50"/>
          <p:cNvSpPr/>
          <p:nvPr/>
        </p:nvSpPr>
        <p:spPr>
          <a:xfrm>
            <a:off x="9244718" y="716475"/>
            <a:ext cx="2606241" cy="304800"/>
          </a:xfrm>
          <a:prstGeom prst="flowChartProcess">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b="1" dirty="0">
                <a:solidFill>
                  <a:schemeClr val="accent1"/>
                </a:solidFill>
              </a:rPr>
              <a:t>Notes</a:t>
            </a:r>
            <a:endParaRPr lang="en-US" sz="1200" b="1" dirty="0">
              <a:solidFill>
                <a:schemeClr val="accent1"/>
              </a:solidFill>
            </a:endParaRPr>
          </a:p>
        </p:txBody>
      </p:sp>
      <p:sp>
        <p:nvSpPr>
          <p:cNvPr id="42" name="Rectangle 41">
            <a:extLst>
              <a:ext uri="{FF2B5EF4-FFF2-40B4-BE49-F238E27FC236}">
                <a16:creationId xmlns:a16="http://schemas.microsoft.com/office/drawing/2014/main" id="{15F7DEEC-C2D4-D445-A23E-2D4EE6512B5A}"/>
              </a:ext>
            </a:extLst>
          </p:cNvPr>
          <p:cNvSpPr/>
          <p:nvPr/>
        </p:nvSpPr>
        <p:spPr>
          <a:xfrm>
            <a:off x="8969686" y="205296"/>
            <a:ext cx="3005696" cy="461665"/>
          </a:xfrm>
          <a:prstGeom prst="rect">
            <a:avLst/>
          </a:prstGeom>
          <a:solidFill>
            <a:schemeClr val="accent6"/>
          </a:solidFill>
        </p:spPr>
        <p:txBody>
          <a:bodyPr wrap="none">
            <a:spAutoFit/>
          </a:bodyPr>
          <a:lstStyle/>
          <a:p>
            <a:pPr algn="r"/>
            <a:r>
              <a:rPr lang="en-US" sz="1200" b="1" dirty="0">
                <a:solidFill>
                  <a:schemeClr val="bg1"/>
                </a:solidFill>
              </a:rPr>
              <a:t>Go to LAB Workbook :  </a:t>
            </a:r>
          </a:p>
          <a:p>
            <a:pPr algn="r"/>
            <a:r>
              <a:rPr lang="en-US" sz="1200" b="1" dirty="0">
                <a:solidFill>
                  <a:schemeClr val="bg1"/>
                </a:solidFill>
              </a:rPr>
              <a:t>Workshop Overview </a:t>
            </a:r>
            <a:r>
              <a:rPr lang="en-US" sz="1200" b="1" dirty="0">
                <a:solidFill>
                  <a:schemeClr val="bg1"/>
                </a:solidFill>
                <a:sym typeface="Wingdings" pitchFamily="2" charset="2"/>
              </a:rPr>
              <a:t></a:t>
            </a:r>
            <a:r>
              <a:rPr lang="en-US" sz="1200" b="1" dirty="0">
                <a:solidFill>
                  <a:schemeClr val="bg1"/>
                </a:solidFill>
              </a:rPr>
              <a:t> Workshop Overview</a:t>
            </a:r>
          </a:p>
        </p:txBody>
      </p:sp>
      <p:sp>
        <p:nvSpPr>
          <p:cNvPr id="46" name="Flowchart: Process 12">
            <a:extLst>
              <a:ext uri="{FF2B5EF4-FFF2-40B4-BE49-F238E27FC236}">
                <a16:creationId xmlns:a16="http://schemas.microsoft.com/office/drawing/2014/main" id="{1FBE15B5-BBE9-BE44-9389-19D180A8B7E2}"/>
              </a:ext>
            </a:extLst>
          </p:cNvPr>
          <p:cNvSpPr/>
          <p:nvPr/>
        </p:nvSpPr>
        <p:spPr>
          <a:xfrm>
            <a:off x="2641672" y="1194258"/>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1: Log in to Your Trial Tenancy</a:t>
            </a:r>
            <a:endParaRPr lang="en-US" sz="1200" b="1" dirty="0">
              <a:solidFill>
                <a:schemeClr val="bg1"/>
              </a:solidFill>
            </a:endParaRPr>
          </a:p>
        </p:txBody>
      </p:sp>
      <p:sp>
        <p:nvSpPr>
          <p:cNvPr id="47" name="Flowchart: Process 16">
            <a:extLst>
              <a:ext uri="{FF2B5EF4-FFF2-40B4-BE49-F238E27FC236}">
                <a16:creationId xmlns:a16="http://schemas.microsoft.com/office/drawing/2014/main" id="{2E301523-BF0A-6343-9B86-6E274E72FFEF}"/>
              </a:ext>
            </a:extLst>
          </p:cNvPr>
          <p:cNvSpPr/>
          <p:nvPr/>
        </p:nvSpPr>
        <p:spPr>
          <a:xfrm>
            <a:off x="2641672" y="1822569"/>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2:  Generate keys and package automation script</a:t>
            </a:r>
            <a:endParaRPr lang="en-US" sz="1200" b="1" dirty="0">
              <a:solidFill>
                <a:schemeClr val="bg1"/>
              </a:solidFill>
            </a:endParaRPr>
          </a:p>
        </p:txBody>
      </p:sp>
      <p:sp>
        <p:nvSpPr>
          <p:cNvPr id="49" name="Flowchart: Process 24">
            <a:extLst>
              <a:ext uri="{FF2B5EF4-FFF2-40B4-BE49-F238E27FC236}">
                <a16:creationId xmlns:a16="http://schemas.microsoft.com/office/drawing/2014/main" id="{A36D8558-4E21-2F47-AA32-C1A717B293B4}"/>
              </a:ext>
            </a:extLst>
          </p:cNvPr>
          <p:cNvSpPr/>
          <p:nvPr/>
        </p:nvSpPr>
        <p:spPr>
          <a:xfrm>
            <a:off x="6425318" y="1776594"/>
            <a:ext cx="2632347" cy="479534"/>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solidFill>
                  <a:srgbClr val="000000"/>
                </a:solidFill>
              </a:rPr>
              <a:t>Download and run the Cloud Manager network automation package script</a:t>
            </a:r>
          </a:p>
        </p:txBody>
      </p:sp>
      <p:sp>
        <p:nvSpPr>
          <p:cNvPr id="50" name="Flowchart: Process 25">
            <a:extLst>
              <a:ext uri="{FF2B5EF4-FFF2-40B4-BE49-F238E27FC236}">
                <a16:creationId xmlns:a16="http://schemas.microsoft.com/office/drawing/2014/main" id="{0FFE8C93-C156-B245-ADEB-69E5B3774AE8}"/>
              </a:ext>
            </a:extLst>
          </p:cNvPr>
          <p:cNvSpPr/>
          <p:nvPr/>
        </p:nvSpPr>
        <p:spPr>
          <a:xfrm>
            <a:off x="6412264" y="1171828"/>
            <a:ext cx="2632347" cy="46837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solidFill>
                  <a:srgbClr val="000000"/>
                </a:solidFill>
              </a:rPr>
              <a:t>Get trial account details from your email</a:t>
            </a:r>
            <a:endParaRPr lang="en-US" sz="1200" dirty="0">
              <a:solidFill>
                <a:srgbClr val="000000"/>
              </a:solidFill>
            </a:endParaRPr>
          </a:p>
        </p:txBody>
      </p:sp>
      <p:sp>
        <p:nvSpPr>
          <p:cNvPr id="51" name="Flowchart: Process 26">
            <a:extLst>
              <a:ext uri="{FF2B5EF4-FFF2-40B4-BE49-F238E27FC236}">
                <a16:creationId xmlns:a16="http://schemas.microsoft.com/office/drawing/2014/main" id="{BCDF1ECD-2D17-9348-B1E8-DF446C6084F1}"/>
              </a:ext>
            </a:extLst>
          </p:cNvPr>
          <p:cNvSpPr/>
          <p:nvPr/>
        </p:nvSpPr>
        <p:spPr>
          <a:xfrm>
            <a:off x="9256910" y="2509443"/>
            <a:ext cx="2628395" cy="864439"/>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dirty="0">
                <a:solidFill>
                  <a:srgbClr val="000000"/>
                </a:solidFill>
              </a:rPr>
              <a:t>Create a new instance from Marketplace</a:t>
            </a:r>
          </a:p>
          <a:p>
            <a:pPr>
              <a:defRPr/>
            </a:pPr>
            <a:r>
              <a:rPr lang="en-GB" sz="1200" dirty="0">
                <a:solidFill>
                  <a:srgbClr val="000000"/>
                </a:solidFill>
              </a:rPr>
              <a:t>Create user, group, compartment and network resources</a:t>
            </a:r>
            <a:endParaRPr lang="en-US" sz="1200" dirty="0">
              <a:solidFill>
                <a:srgbClr val="000000"/>
              </a:solidFill>
            </a:endParaRPr>
          </a:p>
        </p:txBody>
      </p:sp>
      <p:sp>
        <p:nvSpPr>
          <p:cNvPr id="52" name="Flowchart: Process 45">
            <a:extLst>
              <a:ext uri="{FF2B5EF4-FFF2-40B4-BE49-F238E27FC236}">
                <a16:creationId xmlns:a16="http://schemas.microsoft.com/office/drawing/2014/main" id="{1F9900C6-9BC7-3E44-82A8-55DDCB221BA6}"/>
              </a:ext>
            </a:extLst>
          </p:cNvPr>
          <p:cNvSpPr/>
          <p:nvPr/>
        </p:nvSpPr>
        <p:spPr>
          <a:xfrm>
            <a:off x="9244718" y="1649575"/>
            <a:ext cx="2602290" cy="77828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dirty="0">
                <a:solidFill>
                  <a:srgbClr val="000000"/>
                </a:solidFill>
              </a:rPr>
              <a:t>Download, run the automation package , generate keys , Package scripts and upload to Resource Manager</a:t>
            </a:r>
          </a:p>
        </p:txBody>
      </p:sp>
      <p:sp>
        <p:nvSpPr>
          <p:cNvPr id="53" name="Flowchart: Process 46">
            <a:extLst>
              <a:ext uri="{FF2B5EF4-FFF2-40B4-BE49-F238E27FC236}">
                <a16:creationId xmlns:a16="http://schemas.microsoft.com/office/drawing/2014/main" id="{676D200C-1C83-4A4F-AA67-DA2034A30F84}"/>
              </a:ext>
            </a:extLst>
          </p:cNvPr>
          <p:cNvSpPr/>
          <p:nvPr/>
        </p:nvSpPr>
        <p:spPr>
          <a:xfrm>
            <a:off x="9244718" y="1111298"/>
            <a:ext cx="2632347" cy="46837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rgbClr val="000000"/>
                </a:solidFill>
              </a:rPr>
              <a:t>Sign-up for a trial account at the welcome desk</a:t>
            </a:r>
          </a:p>
        </p:txBody>
      </p:sp>
      <p:sp>
        <p:nvSpPr>
          <p:cNvPr id="54" name="Flowchart: Process 47">
            <a:extLst>
              <a:ext uri="{FF2B5EF4-FFF2-40B4-BE49-F238E27FC236}">
                <a16:creationId xmlns:a16="http://schemas.microsoft.com/office/drawing/2014/main" id="{A63BE38B-2EB9-3444-BBEB-D1D884E9FF8C}"/>
              </a:ext>
            </a:extLst>
          </p:cNvPr>
          <p:cNvSpPr/>
          <p:nvPr/>
        </p:nvSpPr>
        <p:spPr>
          <a:xfrm>
            <a:off x="6395260" y="2540398"/>
            <a:ext cx="2632347" cy="4879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dirty="0">
                <a:solidFill>
                  <a:srgbClr val="000000"/>
                </a:solidFill>
              </a:rPr>
              <a:t>Launch Resource Manager Stack</a:t>
            </a:r>
            <a:endParaRPr lang="en-US" sz="1200" dirty="0">
              <a:solidFill>
                <a:srgbClr val="000000"/>
              </a:solidFill>
            </a:endParaRPr>
          </a:p>
        </p:txBody>
      </p:sp>
      <p:sp>
        <p:nvSpPr>
          <p:cNvPr id="55" name="Flowchart: Process 16">
            <a:extLst>
              <a:ext uri="{FF2B5EF4-FFF2-40B4-BE49-F238E27FC236}">
                <a16:creationId xmlns:a16="http://schemas.microsoft.com/office/drawing/2014/main" id="{EA16E4C8-46B6-254F-A6A6-32360CC39FBD}"/>
              </a:ext>
            </a:extLst>
          </p:cNvPr>
          <p:cNvSpPr/>
          <p:nvPr/>
        </p:nvSpPr>
        <p:spPr>
          <a:xfrm>
            <a:off x="2641672" y="4988370"/>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5: Create Template and Provision PUM instance</a:t>
            </a:r>
            <a:endParaRPr lang="en-US" sz="1200" b="1" dirty="0">
              <a:solidFill>
                <a:schemeClr val="bg1"/>
              </a:solidFill>
            </a:endParaRPr>
          </a:p>
        </p:txBody>
      </p:sp>
      <p:sp>
        <p:nvSpPr>
          <p:cNvPr id="57" name="Flowchart: Process 24">
            <a:extLst>
              <a:ext uri="{FF2B5EF4-FFF2-40B4-BE49-F238E27FC236}">
                <a16:creationId xmlns:a16="http://schemas.microsoft.com/office/drawing/2014/main" id="{16F72389-272A-5C4F-BD74-67137BBE572E}"/>
              </a:ext>
            </a:extLst>
          </p:cNvPr>
          <p:cNvSpPr/>
          <p:nvPr/>
        </p:nvSpPr>
        <p:spPr>
          <a:xfrm>
            <a:off x="6395261" y="5000495"/>
            <a:ext cx="2632347" cy="479534"/>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solidFill>
                  <a:srgbClr val="000000"/>
                </a:solidFill>
              </a:rPr>
              <a:t>Create new topology and template for PUM, and provision a environment</a:t>
            </a:r>
          </a:p>
        </p:txBody>
      </p:sp>
      <p:sp>
        <p:nvSpPr>
          <p:cNvPr id="59" name="Flowchart: Process 45">
            <a:extLst>
              <a:ext uri="{FF2B5EF4-FFF2-40B4-BE49-F238E27FC236}">
                <a16:creationId xmlns:a16="http://schemas.microsoft.com/office/drawing/2014/main" id="{56C9F547-35B4-BD45-91B8-6BB000C1527F}"/>
              </a:ext>
            </a:extLst>
          </p:cNvPr>
          <p:cNvSpPr/>
          <p:nvPr/>
        </p:nvSpPr>
        <p:spPr>
          <a:xfrm>
            <a:off x="9269163" y="5000495"/>
            <a:ext cx="2616142" cy="479534"/>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rgbClr val="000000"/>
                </a:solidFill>
              </a:rPr>
              <a:t>Use the Oracle PeopleSoft Cloud Manager user interface</a:t>
            </a:r>
          </a:p>
        </p:txBody>
      </p:sp>
    </p:spTree>
    <p:extLst>
      <p:ext uri="{BB962C8B-B14F-4D97-AF65-F5344CB8AC3E}">
        <p14:creationId xmlns:p14="http://schemas.microsoft.com/office/powerpoint/2010/main" val="126501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5"/>
          <p:cNvGrpSpPr/>
          <p:nvPr/>
        </p:nvGrpSpPr>
        <p:grpSpPr>
          <a:xfrm>
            <a:off x="3460769" y="537210"/>
            <a:ext cx="8700750" cy="5097018"/>
            <a:chOff x="5179898" y="1794002"/>
            <a:chExt cx="8017318" cy="4799591"/>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4662" y="1980536"/>
              <a:ext cx="3494163" cy="2616509"/>
            </a:xfrm>
            <a:prstGeom prst="rect">
              <a:avLst/>
            </a:prstGeom>
            <a:noFill/>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9898" y="1794002"/>
              <a:ext cx="8017318" cy="4799591"/>
            </a:xfrm>
            <a:prstGeom prst="rect">
              <a:avLst/>
            </a:prstGeom>
            <a:noFill/>
          </p:spPr>
        </p:pic>
      </p:grpSp>
      <p:sp>
        <p:nvSpPr>
          <p:cNvPr id="108" name="Rounded Rectangle 107"/>
          <p:cNvSpPr/>
          <p:nvPr/>
        </p:nvSpPr>
        <p:spPr>
          <a:xfrm>
            <a:off x="6068791" y="2685230"/>
            <a:ext cx="4378229" cy="1898322"/>
          </a:xfrm>
          <a:prstGeom prst="roundRect">
            <a:avLst/>
          </a:prstGeom>
          <a:solidFill>
            <a:srgbClr val="D1DBE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lnSpc>
                <a:spcPct val="90000"/>
              </a:lnSpc>
            </a:pPr>
            <a:endParaRPr lang="en-US" dirty="0"/>
          </a:p>
        </p:txBody>
      </p:sp>
      <p:sp>
        <p:nvSpPr>
          <p:cNvPr id="111" name="TextBox 110"/>
          <p:cNvSpPr txBox="1"/>
          <p:nvPr/>
        </p:nvSpPr>
        <p:spPr>
          <a:xfrm>
            <a:off x="5975881" y="1892300"/>
            <a:ext cx="1110683" cy="350026"/>
          </a:xfrm>
          <a:prstGeom prst="rect">
            <a:avLst/>
          </a:prstGeom>
          <a:noFill/>
        </p:spPr>
        <p:txBody>
          <a:bodyPr wrap="square" lIns="0" tIns="0" rIns="0" bIns="0" rtlCol="0">
            <a:noAutofit/>
          </a:bodyPr>
          <a:lstStyle/>
          <a:p>
            <a:pPr algn="r"/>
            <a:r>
              <a:rPr lang="en-US" sz="1000" b="1" dirty="0">
                <a:latin typeface="Helvetica Neue"/>
                <a:cs typeface="Helvetica Neue"/>
              </a:rPr>
              <a:t>PeopleSoft Cloud Manager Image</a:t>
            </a:r>
          </a:p>
        </p:txBody>
      </p:sp>
      <p:sp>
        <p:nvSpPr>
          <p:cNvPr id="129" name="TextBox 128"/>
          <p:cNvSpPr txBox="1"/>
          <p:nvPr/>
        </p:nvSpPr>
        <p:spPr>
          <a:xfrm>
            <a:off x="6309360" y="5282773"/>
            <a:ext cx="2531149" cy="315079"/>
          </a:xfrm>
          <a:prstGeom prst="rect">
            <a:avLst/>
          </a:prstGeom>
          <a:noFill/>
        </p:spPr>
        <p:txBody>
          <a:bodyPr wrap="none" lIns="0" tIns="0" rIns="0" bIns="0" rtlCol="0">
            <a:noAutofit/>
          </a:bodyPr>
          <a:lstStyle/>
          <a:p>
            <a:pPr>
              <a:lnSpc>
                <a:spcPct val="90000"/>
              </a:lnSpc>
            </a:pPr>
            <a:r>
              <a:rPr lang="en-US" sz="2000" b="1" dirty="0">
                <a:solidFill>
                  <a:schemeClr val="accent1"/>
                </a:solidFill>
              </a:rPr>
              <a:t>Oracle Cloud Infrastructure</a:t>
            </a:r>
          </a:p>
        </p:txBody>
      </p:sp>
      <p:sp>
        <p:nvSpPr>
          <p:cNvPr id="132" name="TextBox 131"/>
          <p:cNvSpPr txBox="1"/>
          <p:nvPr/>
        </p:nvSpPr>
        <p:spPr>
          <a:xfrm>
            <a:off x="7202837" y="4627167"/>
            <a:ext cx="2202115" cy="233016"/>
          </a:xfrm>
          <a:prstGeom prst="rect">
            <a:avLst/>
          </a:prstGeom>
          <a:noFill/>
        </p:spPr>
        <p:txBody>
          <a:bodyPr wrap="none" lIns="0" tIns="0" rIns="0" bIns="0" rtlCol="0">
            <a:noAutofit/>
          </a:bodyPr>
          <a:lstStyle/>
          <a:p>
            <a:pPr algn="ctr">
              <a:lnSpc>
                <a:spcPct val="90000"/>
              </a:lnSpc>
            </a:pPr>
            <a:r>
              <a:rPr lang="en-US" sz="1600" dirty="0"/>
              <a:t>Trial Tenancy</a:t>
            </a:r>
          </a:p>
        </p:txBody>
      </p:sp>
      <p:grpSp>
        <p:nvGrpSpPr>
          <p:cNvPr id="35" name="Group 34">
            <a:extLst>
              <a:ext uri="{FF2B5EF4-FFF2-40B4-BE49-F238E27FC236}">
                <a16:creationId xmlns:a16="http://schemas.microsoft.com/office/drawing/2014/main" id="{14402F88-048B-DD4D-9EDA-4364A993D6BF}"/>
              </a:ext>
            </a:extLst>
          </p:cNvPr>
          <p:cNvGrpSpPr/>
          <p:nvPr/>
        </p:nvGrpSpPr>
        <p:grpSpPr>
          <a:xfrm>
            <a:off x="6594120" y="2985214"/>
            <a:ext cx="1985104" cy="1546622"/>
            <a:chOff x="6594120" y="2985214"/>
            <a:chExt cx="1985104" cy="1546622"/>
          </a:xfrm>
        </p:grpSpPr>
        <p:sp>
          <p:nvSpPr>
            <p:cNvPr id="131" name="TextBox 130"/>
            <p:cNvSpPr txBox="1"/>
            <p:nvPr/>
          </p:nvSpPr>
          <p:spPr>
            <a:xfrm>
              <a:off x="6691697" y="4263866"/>
              <a:ext cx="1887527" cy="267970"/>
            </a:xfrm>
            <a:prstGeom prst="rect">
              <a:avLst/>
            </a:prstGeom>
            <a:noFill/>
          </p:spPr>
          <p:txBody>
            <a:bodyPr wrap="none" lIns="0" tIns="0" rIns="0" bIns="0" rtlCol="0">
              <a:noAutofit/>
            </a:bodyPr>
            <a:lstStyle/>
            <a:p>
              <a:pPr algn="ctr">
                <a:lnSpc>
                  <a:spcPct val="90000"/>
                </a:lnSpc>
              </a:pPr>
              <a:r>
                <a:rPr lang="en-US" sz="1400" dirty="0">
                  <a:solidFill>
                    <a:srgbClr val="FF0000"/>
                  </a:solidFill>
                </a:rPr>
                <a:t>PeopleSoft Cloud Manager VM</a:t>
              </a:r>
            </a:p>
          </p:txBody>
        </p:sp>
        <p:grpSp>
          <p:nvGrpSpPr>
            <p:cNvPr id="24" name="Group 23">
              <a:extLst>
                <a:ext uri="{FF2B5EF4-FFF2-40B4-BE49-F238E27FC236}">
                  <a16:creationId xmlns:a16="http://schemas.microsoft.com/office/drawing/2014/main" id="{B13FFE15-7B3D-2E44-B9FE-4671FD7A5161}"/>
                </a:ext>
              </a:extLst>
            </p:cNvPr>
            <p:cNvGrpSpPr/>
            <p:nvPr/>
          </p:nvGrpSpPr>
          <p:grpSpPr>
            <a:xfrm>
              <a:off x="6594120" y="2985214"/>
              <a:ext cx="1921230" cy="1261226"/>
              <a:chOff x="6594120" y="2985214"/>
              <a:chExt cx="1921230" cy="1261226"/>
            </a:xfrm>
          </p:grpSpPr>
          <p:grpSp>
            <p:nvGrpSpPr>
              <p:cNvPr id="4" name="Group 5"/>
              <p:cNvGrpSpPr/>
              <p:nvPr/>
            </p:nvGrpSpPr>
            <p:grpSpPr>
              <a:xfrm>
                <a:off x="6594120" y="2985214"/>
                <a:ext cx="1921230" cy="1261226"/>
                <a:chOff x="5313960" y="3899614"/>
                <a:chExt cx="2038894" cy="1308424"/>
              </a:xfrm>
            </p:grpSpPr>
            <p:sp>
              <p:nvSpPr>
                <p:cNvPr id="76" name="Rounded Rectangle 75"/>
                <p:cNvSpPr/>
                <p:nvPr/>
              </p:nvSpPr>
              <p:spPr>
                <a:xfrm>
                  <a:off x="5503491" y="3899614"/>
                  <a:ext cx="1849363" cy="1308424"/>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pPr>
                  <a:endParaRPr lang="en-US" sz="1400" dirty="0"/>
                </a:p>
              </p:txBody>
            </p:sp>
            <p:sp>
              <p:nvSpPr>
                <p:cNvPr id="71" name="Rectangle 70"/>
                <p:cNvSpPr/>
                <p:nvPr/>
              </p:nvSpPr>
              <p:spPr>
                <a:xfrm>
                  <a:off x="5313960" y="4242756"/>
                  <a:ext cx="400002" cy="250018"/>
                </a:xfrm>
                <a:prstGeom prst="rect">
                  <a:avLst/>
                </a:prstGeom>
                <a:solidFill>
                  <a:srgbClr val="F80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900" dirty="0"/>
                    <a:t>HTTPS</a:t>
                  </a:r>
                </a:p>
              </p:txBody>
            </p:sp>
            <p:sp>
              <p:nvSpPr>
                <p:cNvPr id="68" name="Rectangle 67">
                  <a:extLst>
                    <a:ext uri="{FF2B5EF4-FFF2-40B4-BE49-F238E27FC236}">
                      <a16:creationId xmlns:a16="http://schemas.microsoft.com/office/drawing/2014/main" id="{7827575D-0D66-4144-9C4C-F0131A9E505D}"/>
                    </a:ext>
                  </a:extLst>
                </p:cNvPr>
                <p:cNvSpPr/>
                <p:nvPr/>
              </p:nvSpPr>
              <p:spPr>
                <a:xfrm>
                  <a:off x="5330133" y="4614298"/>
                  <a:ext cx="400002" cy="250018"/>
                </a:xfrm>
                <a:prstGeom prst="rect">
                  <a:avLst/>
                </a:prstGeom>
                <a:solidFill>
                  <a:srgbClr val="F80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900" dirty="0"/>
                    <a:t>SSH</a:t>
                  </a:r>
                </a:p>
              </p:txBody>
            </p:sp>
          </p:grpSp>
          <p:pic>
            <p:nvPicPr>
              <p:cNvPr id="125" name="Picture 124"/>
              <p:cNvPicPr>
                <a:picLocks noChangeAspect="1"/>
              </p:cNvPicPr>
              <p:nvPr/>
            </p:nvPicPr>
            <p:blipFill>
              <a:blip r:embed="rId5" cstate="print"/>
              <a:stretch>
                <a:fillRect/>
              </a:stretch>
            </p:blipFill>
            <p:spPr>
              <a:xfrm>
                <a:off x="7138368" y="3145021"/>
                <a:ext cx="1004817" cy="969113"/>
              </a:xfrm>
              <a:prstGeom prst="rect">
                <a:avLst/>
              </a:prstGeom>
            </p:spPr>
          </p:pic>
        </p:grpSp>
      </p:grpSp>
      <p:sp>
        <p:nvSpPr>
          <p:cNvPr id="45" name="Slide Number Placeholder 3"/>
          <p:cNvSpPr txBox="1">
            <a:spLocks/>
          </p:cNvSpPr>
          <p:nvPr/>
        </p:nvSpPr>
        <p:spPr>
          <a:xfrm>
            <a:off x="11466181" y="6556248"/>
            <a:ext cx="381661" cy="182880"/>
          </a:xfrm>
          <a:prstGeom prst="rect">
            <a:avLst/>
          </a:prstGeom>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1EAA63-D034-42AE-91FA-B13B9518C7BE}" type="slidenum">
              <a:rPr kumimoji="0" lang="en-US" sz="85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50" b="0" i="0" u="none" strike="noStrike" kern="1200" cap="none" spc="0" normalizeH="0" baseline="0" noProof="0" dirty="0">
              <a:ln>
                <a:noFill/>
              </a:ln>
              <a:solidFill>
                <a:schemeClr val="tx1"/>
              </a:solidFill>
              <a:effectLst/>
              <a:uLnTx/>
              <a:uFillTx/>
              <a:latin typeface="+mn-lt"/>
              <a:ea typeface="+mn-ea"/>
              <a:cs typeface="+mn-cs"/>
            </a:endParaRPr>
          </a:p>
        </p:txBody>
      </p:sp>
      <p:sp>
        <p:nvSpPr>
          <p:cNvPr id="54" name="Title 1">
            <a:extLst>
              <a:ext uri="{FF2B5EF4-FFF2-40B4-BE49-F238E27FC236}">
                <a16:creationId xmlns:a16="http://schemas.microsoft.com/office/drawing/2014/main" id="{8D61BCEA-49AF-924C-81DA-8928F03C1CB5}"/>
              </a:ext>
            </a:extLst>
          </p:cNvPr>
          <p:cNvSpPr>
            <a:spLocks noGrp="1"/>
          </p:cNvSpPr>
          <p:nvPr>
            <p:ph type="title"/>
          </p:nvPr>
        </p:nvSpPr>
        <p:spPr>
          <a:xfrm>
            <a:off x="531812" y="406400"/>
            <a:ext cx="11125200" cy="510012"/>
          </a:xfrm>
        </p:spPr>
        <p:txBody>
          <a:bodyPr/>
          <a:lstStyle/>
          <a:p>
            <a:r>
              <a:rPr lang="en-US" dirty="0"/>
              <a:t>Workshop Architecture</a:t>
            </a:r>
            <a:endParaRPr lang="en-US" b="1" dirty="0">
              <a:solidFill>
                <a:srgbClr val="FF0000"/>
              </a:solidFill>
            </a:endParaRPr>
          </a:p>
        </p:txBody>
      </p:sp>
      <p:pic>
        <p:nvPicPr>
          <p:cNvPr id="55" name="Picture 54">
            <a:extLst>
              <a:ext uri="{FF2B5EF4-FFF2-40B4-BE49-F238E27FC236}">
                <a16:creationId xmlns:a16="http://schemas.microsoft.com/office/drawing/2014/main" id="{F4F7F590-92FF-294D-998F-5E2CD759D89C}"/>
              </a:ext>
            </a:extLst>
          </p:cNvPr>
          <p:cNvPicPr>
            <a:picLocks noChangeAspect="1"/>
          </p:cNvPicPr>
          <p:nvPr/>
        </p:nvPicPr>
        <p:blipFill>
          <a:blip r:embed="rId6" cstate="print"/>
          <a:stretch>
            <a:fillRect/>
          </a:stretch>
        </p:blipFill>
        <p:spPr>
          <a:xfrm>
            <a:off x="2980918" y="4159643"/>
            <a:ext cx="2575120" cy="1770395"/>
          </a:xfrm>
          <a:prstGeom prst="rect">
            <a:avLst/>
          </a:prstGeom>
        </p:spPr>
      </p:pic>
      <p:sp>
        <p:nvSpPr>
          <p:cNvPr id="56" name="TextBox 55">
            <a:extLst>
              <a:ext uri="{FF2B5EF4-FFF2-40B4-BE49-F238E27FC236}">
                <a16:creationId xmlns:a16="http://schemas.microsoft.com/office/drawing/2014/main" id="{50C9588A-376F-924D-B155-B0F374E192EE}"/>
              </a:ext>
            </a:extLst>
          </p:cNvPr>
          <p:cNvSpPr txBox="1"/>
          <p:nvPr/>
        </p:nvSpPr>
        <p:spPr>
          <a:xfrm>
            <a:off x="3377388" y="4174916"/>
            <a:ext cx="1665897" cy="914400"/>
          </a:xfrm>
          <a:prstGeom prst="rect">
            <a:avLst/>
          </a:prstGeom>
          <a:noFill/>
        </p:spPr>
        <p:txBody>
          <a:bodyPr wrap="none" lIns="0" tIns="0" rIns="0" bIns="0" rtlCol="0">
            <a:noAutofit/>
          </a:bodyPr>
          <a:lstStyle/>
          <a:p>
            <a:pPr marL="285750" indent="-285750">
              <a:lnSpc>
                <a:spcPts val="2320"/>
              </a:lnSpc>
              <a:buFont typeface="Arial" panose="020B0604020202020204" pitchFamily="34" charset="0"/>
              <a:buChar char="•"/>
            </a:pPr>
            <a:r>
              <a:rPr lang="en-US" sz="1600" dirty="0">
                <a:solidFill>
                  <a:schemeClr val="bg1"/>
                </a:solidFill>
              </a:rPr>
              <a:t>Laptop</a:t>
            </a:r>
          </a:p>
          <a:p>
            <a:pPr marL="285750" indent="-285750">
              <a:lnSpc>
                <a:spcPts val="2320"/>
              </a:lnSpc>
              <a:buFont typeface="Arial" panose="020B0604020202020204" pitchFamily="34" charset="0"/>
              <a:buChar char="•"/>
            </a:pPr>
            <a:r>
              <a:rPr lang="en-US" sz="1600" dirty="0">
                <a:solidFill>
                  <a:schemeClr val="bg1"/>
                </a:solidFill>
              </a:rPr>
              <a:t>Modern Browser</a:t>
            </a:r>
          </a:p>
          <a:p>
            <a:pPr marL="285750" indent="-285750">
              <a:lnSpc>
                <a:spcPts val="2320"/>
              </a:lnSpc>
              <a:buFont typeface="Arial" panose="020B0604020202020204" pitchFamily="34" charset="0"/>
              <a:buChar char="•"/>
            </a:pPr>
            <a:r>
              <a:rPr lang="en-US" sz="1600" dirty="0" err="1">
                <a:solidFill>
                  <a:schemeClr val="bg1"/>
                </a:solidFill>
              </a:rPr>
              <a:t>Git</a:t>
            </a:r>
            <a:r>
              <a:rPr lang="en-US" sz="1600" dirty="0">
                <a:solidFill>
                  <a:schemeClr val="bg1"/>
                </a:solidFill>
              </a:rPr>
              <a:t> Bash for Win</a:t>
            </a:r>
          </a:p>
        </p:txBody>
      </p:sp>
      <p:grpSp>
        <p:nvGrpSpPr>
          <p:cNvPr id="23" name="Group 22">
            <a:extLst>
              <a:ext uri="{FF2B5EF4-FFF2-40B4-BE49-F238E27FC236}">
                <a16:creationId xmlns:a16="http://schemas.microsoft.com/office/drawing/2014/main" id="{2B08687F-C8E0-8049-84BA-1BBAF4898A62}"/>
              </a:ext>
            </a:extLst>
          </p:cNvPr>
          <p:cNvGrpSpPr/>
          <p:nvPr/>
        </p:nvGrpSpPr>
        <p:grpSpPr>
          <a:xfrm>
            <a:off x="6173370" y="2760030"/>
            <a:ext cx="4125060" cy="1771806"/>
            <a:chOff x="6173370" y="2760030"/>
            <a:chExt cx="4125060" cy="1771806"/>
          </a:xfrm>
        </p:grpSpPr>
        <p:sp>
          <p:nvSpPr>
            <p:cNvPr id="12" name="Rounded Rectangle 11">
              <a:extLst>
                <a:ext uri="{FF2B5EF4-FFF2-40B4-BE49-F238E27FC236}">
                  <a16:creationId xmlns:a16="http://schemas.microsoft.com/office/drawing/2014/main" id="{C8859BF0-B028-FE48-B9DD-CD9881D727B8}"/>
                </a:ext>
              </a:extLst>
            </p:cNvPr>
            <p:cNvSpPr/>
            <p:nvPr/>
          </p:nvSpPr>
          <p:spPr bwMode="gray">
            <a:xfrm>
              <a:off x="6309360" y="2889883"/>
              <a:ext cx="3989070" cy="1641953"/>
            </a:xfrm>
            <a:prstGeom prst="roundRect">
              <a:avLst/>
            </a:prstGeom>
            <a:noFill/>
            <a:ln w="15875">
              <a:solidFill>
                <a:schemeClr val="accent3"/>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pic>
          <p:nvPicPr>
            <p:cNvPr id="10" name="Picture 9">
              <a:extLst>
                <a:ext uri="{FF2B5EF4-FFF2-40B4-BE49-F238E27FC236}">
                  <a16:creationId xmlns:a16="http://schemas.microsoft.com/office/drawing/2014/main" id="{2010EF98-F69C-D542-B485-9554E43BBAA2}"/>
                </a:ext>
              </a:extLst>
            </p:cNvPr>
            <p:cNvPicPr>
              <a:picLocks noChangeAspect="1"/>
            </p:cNvPicPr>
            <p:nvPr/>
          </p:nvPicPr>
          <p:blipFill>
            <a:blip r:embed="rId7"/>
            <a:stretch>
              <a:fillRect/>
            </a:stretch>
          </p:blipFill>
          <p:spPr>
            <a:xfrm>
              <a:off x="6173370" y="2760030"/>
              <a:ext cx="475114" cy="475114"/>
            </a:xfrm>
            <a:prstGeom prst="rect">
              <a:avLst/>
            </a:prstGeom>
          </p:spPr>
        </p:pic>
      </p:grpSp>
      <p:grpSp>
        <p:nvGrpSpPr>
          <p:cNvPr id="25" name="Group 24">
            <a:extLst>
              <a:ext uri="{FF2B5EF4-FFF2-40B4-BE49-F238E27FC236}">
                <a16:creationId xmlns:a16="http://schemas.microsoft.com/office/drawing/2014/main" id="{1C021B91-8C8F-AE41-91D6-14879EF07994}"/>
              </a:ext>
            </a:extLst>
          </p:cNvPr>
          <p:cNvGrpSpPr/>
          <p:nvPr/>
        </p:nvGrpSpPr>
        <p:grpSpPr>
          <a:xfrm>
            <a:off x="8851113" y="2962498"/>
            <a:ext cx="1708013" cy="667982"/>
            <a:chOff x="8851113" y="2962498"/>
            <a:chExt cx="1708013" cy="667982"/>
          </a:xfrm>
        </p:grpSpPr>
        <p:sp>
          <p:nvSpPr>
            <p:cNvPr id="49" name="Oval 48"/>
            <p:cNvSpPr/>
            <p:nvPr/>
          </p:nvSpPr>
          <p:spPr bwMode="gray">
            <a:xfrm>
              <a:off x="8851113" y="2962498"/>
              <a:ext cx="708729" cy="667982"/>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13" name="TextBox 12">
              <a:extLst>
                <a:ext uri="{FF2B5EF4-FFF2-40B4-BE49-F238E27FC236}">
                  <a16:creationId xmlns:a16="http://schemas.microsoft.com/office/drawing/2014/main" id="{4F1191A5-F1C7-0940-9E89-FF44D22C1E9B}"/>
                </a:ext>
              </a:extLst>
            </p:cNvPr>
            <p:cNvSpPr txBox="1"/>
            <p:nvPr/>
          </p:nvSpPr>
          <p:spPr>
            <a:xfrm>
              <a:off x="9589164" y="3237754"/>
              <a:ext cx="969962" cy="187495"/>
            </a:xfrm>
            <a:prstGeom prst="rect">
              <a:avLst/>
            </a:prstGeom>
            <a:noFill/>
          </p:spPr>
          <p:txBody>
            <a:bodyPr wrap="none" lIns="0" tIns="0" rIns="0" bIns="0" rtlCol="0">
              <a:noAutofit/>
            </a:bodyPr>
            <a:lstStyle/>
            <a:p>
              <a:pPr>
                <a:lnSpc>
                  <a:spcPct val="90000"/>
                </a:lnSpc>
              </a:pPr>
              <a:r>
                <a:rPr lang="en-US" sz="1200" dirty="0" err="1"/>
                <a:t>Env</a:t>
              </a:r>
              <a:r>
                <a:rPr lang="en-US" sz="1200" dirty="0"/>
                <a:t> 1</a:t>
              </a:r>
            </a:p>
          </p:txBody>
        </p:sp>
      </p:grpSp>
      <p:grpSp>
        <p:nvGrpSpPr>
          <p:cNvPr id="26" name="Group 25">
            <a:extLst>
              <a:ext uri="{FF2B5EF4-FFF2-40B4-BE49-F238E27FC236}">
                <a16:creationId xmlns:a16="http://schemas.microsoft.com/office/drawing/2014/main" id="{0ACF65C4-4804-6244-8BFD-F945A41927FE}"/>
              </a:ext>
            </a:extLst>
          </p:cNvPr>
          <p:cNvGrpSpPr/>
          <p:nvPr/>
        </p:nvGrpSpPr>
        <p:grpSpPr>
          <a:xfrm>
            <a:off x="8851113" y="3754255"/>
            <a:ext cx="1708013" cy="667982"/>
            <a:chOff x="8851113" y="3754255"/>
            <a:chExt cx="1708013" cy="667982"/>
          </a:xfrm>
        </p:grpSpPr>
        <p:sp>
          <p:nvSpPr>
            <p:cNvPr id="98" name="Oval 97"/>
            <p:cNvSpPr/>
            <p:nvPr/>
          </p:nvSpPr>
          <p:spPr bwMode="gray">
            <a:xfrm>
              <a:off x="8851113" y="3754255"/>
              <a:ext cx="708729" cy="667982"/>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63" name="TextBox 62">
              <a:extLst>
                <a:ext uri="{FF2B5EF4-FFF2-40B4-BE49-F238E27FC236}">
                  <a16:creationId xmlns:a16="http://schemas.microsoft.com/office/drawing/2014/main" id="{2B2AD21D-8BB9-E445-B724-D0A7CCBB5DB1}"/>
                </a:ext>
              </a:extLst>
            </p:cNvPr>
            <p:cNvSpPr txBox="1"/>
            <p:nvPr/>
          </p:nvSpPr>
          <p:spPr>
            <a:xfrm>
              <a:off x="9589164" y="4004466"/>
              <a:ext cx="969962" cy="170450"/>
            </a:xfrm>
            <a:prstGeom prst="rect">
              <a:avLst/>
            </a:prstGeom>
            <a:noFill/>
          </p:spPr>
          <p:txBody>
            <a:bodyPr wrap="none" lIns="0" tIns="0" rIns="0" bIns="0" rtlCol="0">
              <a:noAutofit/>
            </a:bodyPr>
            <a:lstStyle/>
            <a:p>
              <a:pPr>
                <a:lnSpc>
                  <a:spcPct val="90000"/>
                </a:lnSpc>
              </a:pPr>
              <a:r>
                <a:rPr lang="en-US" sz="1200" dirty="0" err="1"/>
                <a:t>Env</a:t>
              </a:r>
              <a:r>
                <a:rPr lang="en-US" sz="1200" dirty="0"/>
                <a:t> 2</a:t>
              </a:r>
            </a:p>
          </p:txBody>
        </p:sp>
      </p:grpSp>
      <p:pic>
        <p:nvPicPr>
          <p:cNvPr id="15" name="Picture 14">
            <a:extLst>
              <a:ext uri="{FF2B5EF4-FFF2-40B4-BE49-F238E27FC236}">
                <a16:creationId xmlns:a16="http://schemas.microsoft.com/office/drawing/2014/main" id="{0EED0F76-9B2A-C849-A8C3-20FD1E214AD0}"/>
              </a:ext>
            </a:extLst>
          </p:cNvPr>
          <p:cNvPicPr>
            <a:picLocks noChangeAspect="1"/>
          </p:cNvPicPr>
          <p:nvPr/>
        </p:nvPicPr>
        <p:blipFill>
          <a:blip r:embed="rId8"/>
          <a:stretch>
            <a:fillRect/>
          </a:stretch>
        </p:blipFill>
        <p:spPr>
          <a:xfrm>
            <a:off x="5058733" y="2191341"/>
            <a:ext cx="749300" cy="749300"/>
          </a:xfrm>
          <a:prstGeom prst="rect">
            <a:avLst/>
          </a:prstGeom>
        </p:spPr>
      </p:pic>
      <p:sp>
        <p:nvSpPr>
          <p:cNvPr id="64" name="TextBox 63">
            <a:extLst>
              <a:ext uri="{FF2B5EF4-FFF2-40B4-BE49-F238E27FC236}">
                <a16:creationId xmlns:a16="http://schemas.microsoft.com/office/drawing/2014/main" id="{8F8C32AC-16F5-F24B-8495-4B52E31AEE16}"/>
              </a:ext>
            </a:extLst>
          </p:cNvPr>
          <p:cNvSpPr txBox="1"/>
          <p:nvPr/>
        </p:nvSpPr>
        <p:spPr>
          <a:xfrm>
            <a:off x="4942423" y="2974041"/>
            <a:ext cx="1018686" cy="341264"/>
          </a:xfrm>
          <a:prstGeom prst="rect">
            <a:avLst/>
          </a:prstGeom>
          <a:noFill/>
        </p:spPr>
        <p:txBody>
          <a:bodyPr wrap="none" lIns="0" tIns="0" rIns="0" bIns="0" rtlCol="0">
            <a:noAutofit/>
          </a:bodyPr>
          <a:lstStyle/>
          <a:p>
            <a:pPr algn="ctr"/>
            <a:r>
              <a:rPr lang="en-US" sz="1000" b="1" dirty="0">
                <a:latin typeface="Helvetica Neue"/>
                <a:cs typeface="Helvetica Neue"/>
              </a:rPr>
              <a:t>Resource</a:t>
            </a:r>
          </a:p>
          <a:p>
            <a:pPr algn="ctr"/>
            <a:r>
              <a:rPr lang="en-US" sz="1000" b="1" dirty="0">
                <a:latin typeface="Helvetica Neue"/>
                <a:cs typeface="Helvetica Neue"/>
              </a:rPr>
              <a:t>Manager</a:t>
            </a:r>
          </a:p>
        </p:txBody>
      </p:sp>
      <p:sp>
        <p:nvSpPr>
          <p:cNvPr id="17" name="TextBox 16">
            <a:extLst>
              <a:ext uri="{FF2B5EF4-FFF2-40B4-BE49-F238E27FC236}">
                <a16:creationId xmlns:a16="http://schemas.microsoft.com/office/drawing/2014/main" id="{82C1EA22-5D37-024B-A187-ED9B7626C793}"/>
              </a:ext>
            </a:extLst>
          </p:cNvPr>
          <p:cNvSpPr txBox="1"/>
          <p:nvPr/>
        </p:nvSpPr>
        <p:spPr>
          <a:xfrm>
            <a:off x="6861621" y="1254527"/>
            <a:ext cx="1732213" cy="327232"/>
          </a:xfrm>
          <a:prstGeom prst="rect">
            <a:avLst/>
          </a:prstGeom>
          <a:noFill/>
        </p:spPr>
        <p:txBody>
          <a:bodyPr wrap="none" lIns="0" tIns="0" rIns="0" bIns="0" rtlCol="0">
            <a:noAutofit/>
          </a:bodyPr>
          <a:lstStyle/>
          <a:p>
            <a:pPr>
              <a:lnSpc>
                <a:spcPct val="90000"/>
              </a:lnSpc>
            </a:pPr>
            <a:r>
              <a:rPr lang="en-US" dirty="0"/>
              <a:t>Cloud Marketplace</a:t>
            </a:r>
          </a:p>
        </p:txBody>
      </p:sp>
      <p:cxnSp>
        <p:nvCxnSpPr>
          <p:cNvPr id="22" name="Straight Arrow Connector 21">
            <a:extLst>
              <a:ext uri="{FF2B5EF4-FFF2-40B4-BE49-F238E27FC236}">
                <a16:creationId xmlns:a16="http://schemas.microsoft.com/office/drawing/2014/main" id="{017A7757-2154-1140-B8D2-25C47DF30FFB}"/>
              </a:ext>
            </a:extLst>
          </p:cNvPr>
          <p:cNvCxnSpPr/>
          <p:nvPr/>
        </p:nvCxnSpPr>
        <p:spPr>
          <a:xfrm>
            <a:off x="5830819" y="2760030"/>
            <a:ext cx="342551" cy="129853"/>
          </a:xfrm>
          <a:prstGeom prst="straightConnector1">
            <a:avLst/>
          </a:prstGeom>
          <a:ln w="19050">
            <a:solidFill>
              <a:schemeClr val="accent2"/>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100" name="Down Arrow 99"/>
          <p:cNvSpPr/>
          <p:nvPr/>
        </p:nvSpPr>
        <p:spPr bwMode="gray">
          <a:xfrm>
            <a:off x="7562126" y="2430963"/>
            <a:ext cx="165602" cy="500374"/>
          </a:xfrm>
          <a:prstGeom prst="downArrow">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cxnSp>
        <p:nvCxnSpPr>
          <p:cNvPr id="28" name="Straight Arrow Connector 27">
            <a:extLst>
              <a:ext uri="{FF2B5EF4-FFF2-40B4-BE49-F238E27FC236}">
                <a16:creationId xmlns:a16="http://schemas.microsoft.com/office/drawing/2014/main" id="{863459B9-7938-144B-8C1C-4546A2DB9F6F}"/>
              </a:ext>
            </a:extLst>
          </p:cNvPr>
          <p:cNvCxnSpPr>
            <a:stCxn id="76" idx="3"/>
          </p:cNvCxnSpPr>
          <p:nvPr/>
        </p:nvCxnSpPr>
        <p:spPr>
          <a:xfrm flipV="1">
            <a:off x="8515350" y="3425249"/>
            <a:ext cx="335763" cy="190578"/>
          </a:xfrm>
          <a:prstGeom prst="straightConnector1">
            <a:avLst/>
          </a:prstGeom>
          <a:ln w="19050">
            <a:solidFill>
              <a:schemeClr val="accent2"/>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AF31577-D4F1-CA41-A0F9-8E57FDF7F633}"/>
              </a:ext>
            </a:extLst>
          </p:cNvPr>
          <p:cNvCxnSpPr>
            <a:cxnSpLocks/>
          </p:cNvCxnSpPr>
          <p:nvPr/>
        </p:nvCxnSpPr>
        <p:spPr>
          <a:xfrm>
            <a:off x="8515350" y="3754255"/>
            <a:ext cx="402692" cy="160862"/>
          </a:xfrm>
          <a:prstGeom prst="straightConnector1">
            <a:avLst/>
          </a:prstGeom>
          <a:ln w="19050">
            <a:solidFill>
              <a:schemeClr val="accent2"/>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1D58CC9-FC40-9640-A014-1B7739F349D0}"/>
              </a:ext>
            </a:extLst>
          </p:cNvPr>
          <p:cNvSpPr txBox="1"/>
          <p:nvPr/>
        </p:nvSpPr>
        <p:spPr>
          <a:xfrm>
            <a:off x="412899" y="1002024"/>
            <a:ext cx="3927944" cy="1886404"/>
          </a:xfrm>
          <a:prstGeom prst="rect">
            <a:avLst/>
          </a:prstGeom>
          <a:noFill/>
        </p:spPr>
        <p:txBody>
          <a:bodyPr wrap="none" lIns="0" tIns="0" rIns="0" bIns="0" rtlCol="0">
            <a:noAutofit/>
          </a:bodyPr>
          <a:lstStyle/>
          <a:p>
            <a:pPr marL="342900" indent="-342900">
              <a:lnSpc>
                <a:spcPct val="90000"/>
              </a:lnSpc>
              <a:buFont typeface="+mj-lt"/>
              <a:buAutoNum type="arabicPeriod"/>
            </a:pPr>
            <a:r>
              <a:rPr lang="en-US" dirty="0"/>
              <a:t>Download and run install package</a:t>
            </a:r>
          </a:p>
          <a:p>
            <a:pPr marL="800100" lvl="1" indent="-342900">
              <a:lnSpc>
                <a:spcPct val="90000"/>
              </a:lnSpc>
              <a:buFont typeface="+mj-lt"/>
              <a:buAutoNum type="arabicPeriod"/>
            </a:pPr>
            <a:r>
              <a:rPr lang="en-US" dirty="0"/>
              <a:t>Generate SSH and API keys</a:t>
            </a:r>
          </a:p>
          <a:p>
            <a:pPr marL="800100" lvl="1" indent="-342900">
              <a:lnSpc>
                <a:spcPct val="90000"/>
              </a:lnSpc>
              <a:buFont typeface="+mj-lt"/>
              <a:buAutoNum type="arabicPeriod"/>
            </a:pPr>
            <a:r>
              <a:rPr lang="en-US" dirty="0"/>
              <a:t>Repackage and upload scripts</a:t>
            </a:r>
          </a:p>
          <a:p>
            <a:pPr marL="342900" indent="-342900">
              <a:lnSpc>
                <a:spcPct val="90000"/>
              </a:lnSpc>
              <a:buFont typeface="+mj-lt"/>
              <a:buAutoNum type="arabicPeriod"/>
            </a:pPr>
            <a:r>
              <a:rPr lang="en-US" dirty="0"/>
              <a:t>Provision OCI Resources using Resource Manager</a:t>
            </a:r>
          </a:p>
          <a:p>
            <a:pPr marL="800100" lvl="1" indent="-342900">
              <a:lnSpc>
                <a:spcPct val="90000"/>
              </a:lnSpc>
              <a:buFont typeface="+mj-lt"/>
              <a:buAutoNum type="arabicPeriod"/>
            </a:pPr>
            <a:r>
              <a:rPr lang="en-US" dirty="0"/>
              <a:t>Creation of OCI resources</a:t>
            </a:r>
          </a:p>
          <a:p>
            <a:pPr marL="800100" lvl="1" indent="-342900">
              <a:lnSpc>
                <a:spcPct val="90000"/>
              </a:lnSpc>
              <a:buFont typeface="+mj-lt"/>
              <a:buAutoNum type="arabicPeriod"/>
            </a:pPr>
            <a:r>
              <a:rPr lang="en-US" dirty="0"/>
              <a:t>Creation of Network resources</a:t>
            </a:r>
          </a:p>
          <a:p>
            <a:pPr marL="800100" lvl="1" indent="-342900">
              <a:lnSpc>
                <a:spcPct val="90000"/>
              </a:lnSpc>
              <a:buFont typeface="+mj-lt"/>
              <a:buAutoNum type="arabicPeriod"/>
            </a:pPr>
            <a:r>
              <a:rPr lang="en-US" dirty="0"/>
              <a:t>Creation of CM compute VM</a:t>
            </a:r>
          </a:p>
          <a:p>
            <a:pPr marL="800100" lvl="1" indent="-342900">
              <a:lnSpc>
                <a:spcPct val="90000"/>
              </a:lnSpc>
              <a:buFont typeface="+mj-lt"/>
              <a:buAutoNum type="arabicPeriod"/>
            </a:pPr>
            <a:r>
              <a:rPr lang="en-US" dirty="0"/>
              <a:t>Installation of CM bootstrap</a:t>
            </a:r>
          </a:p>
          <a:p>
            <a:pPr marL="342900" indent="-342900">
              <a:lnSpc>
                <a:spcPct val="90000"/>
              </a:lnSpc>
              <a:buFont typeface="+mj-lt"/>
              <a:buAutoNum type="arabicPeriod"/>
            </a:pPr>
            <a:r>
              <a:rPr lang="en-US" dirty="0"/>
              <a:t>Configure Settings</a:t>
            </a:r>
          </a:p>
          <a:p>
            <a:pPr marL="800100" lvl="1" indent="-342900">
              <a:lnSpc>
                <a:spcPct val="90000"/>
              </a:lnSpc>
              <a:buFont typeface="+mj-lt"/>
              <a:buAutoNum type="arabicPeriod"/>
            </a:pPr>
            <a:r>
              <a:rPr lang="en-US" dirty="0"/>
              <a:t>Define </a:t>
            </a:r>
            <a:r>
              <a:rPr lang="en-US" dirty="0" err="1"/>
              <a:t>MoS</a:t>
            </a:r>
            <a:r>
              <a:rPr lang="en-US" dirty="0"/>
              <a:t> credentials</a:t>
            </a:r>
          </a:p>
          <a:p>
            <a:pPr marL="800100" lvl="1" indent="-342900">
              <a:lnSpc>
                <a:spcPct val="90000"/>
              </a:lnSpc>
              <a:buFont typeface="+mj-lt"/>
              <a:buAutoNum type="arabicPeriod"/>
            </a:pPr>
            <a:r>
              <a:rPr lang="en-US" dirty="0"/>
              <a:t>Set Linux Ref Image OCID</a:t>
            </a:r>
          </a:p>
          <a:p>
            <a:pPr marL="800100" lvl="1" indent="-342900">
              <a:lnSpc>
                <a:spcPct val="90000"/>
              </a:lnSpc>
              <a:buFont typeface="+mj-lt"/>
              <a:buAutoNum type="arabicPeriod"/>
            </a:pPr>
            <a:r>
              <a:rPr lang="en-US" dirty="0"/>
              <a:t>Subscribe to Release channel</a:t>
            </a:r>
          </a:p>
          <a:p>
            <a:pPr marL="342900" indent="-342900">
              <a:lnSpc>
                <a:spcPct val="90000"/>
              </a:lnSpc>
              <a:buFont typeface="+mj-lt"/>
              <a:buAutoNum type="arabicPeriod"/>
            </a:pPr>
            <a:r>
              <a:rPr lang="en-US" dirty="0"/>
              <a:t>Create Env1</a:t>
            </a:r>
          </a:p>
          <a:p>
            <a:pPr marL="800100" lvl="1" indent="-342900">
              <a:lnSpc>
                <a:spcPct val="90000"/>
              </a:lnSpc>
              <a:buFont typeface="+mj-lt"/>
              <a:buAutoNum type="arabicPeriod"/>
            </a:pPr>
            <a:r>
              <a:rPr lang="en-US" dirty="0"/>
              <a:t>Create Template</a:t>
            </a:r>
          </a:p>
          <a:p>
            <a:pPr marL="800100" lvl="1" indent="-342900">
              <a:lnSpc>
                <a:spcPct val="90000"/>
              </a:lnSpc>
              <a:buFont typeface="+mj-lt"/>
              <a:buAutoNum type="arabicPeriod"/>
            </a:pPr>
            <a:r>
              <a:rPr lang="en-US" dirty="0"/>
              <a:t>Provision </a:t>
            </a:r>
            <a:r>
              <a:rPr lang="en-US" dirty="0" err="1"/>
              <a:t>Env</a:t>
            </a:r>
            <a:endParaRPr lang="en-US" dirty="0"/>
          </a:p>
        </p:txBody>
      </p:sp>
      <p:pic>
        <p:nvPicPr>
          <p:cNvPr id="33" name="Picture 32">
            <a:extLst>
              <a:ext uri="{FF2B5EF4-FFF2-40B4-BE49-F238E27FC236}">
                <a16:creationId xmlns:a16="http://schemas.microsoft.com/office/drawing/2014/main" id="{CA92D8E0-4161-284A-B4D3-D961D4316FFC}"/>
              </a:ext>
            </a:extLst>
          </p:cNvPr>
          <p:cNvPicPr>
            <a:picLocks noChangeAspect="1"/>
          </p:cNvPicPr>
          <p:nvPr/>
        </p:nvPicPr>
        <p:blipFill>
          <a:blip r:embed="rId9"/>
          <a:stretch>
            <a:fillRect/>
          </a:stretch>
        </p:blipFill>
        <p:spPr>
          <a:xfrm>
            <a:off x="4604652" y="5981004"/>
            <a:ext cx="675542" cy="221489"/>
          </a:xfrm>
          <a:prstGeom prst="rect">
            <a:avLst/>
          </a:prstGeom>
        </p:spPr>
      </p:pic>
      <p:sp>
        <p:nvSpPr>
          <p:cNvPr id="34" name="TextBox 33">
            <a:extLst>
              <a:ext uri="{FF2B5EF4-FFF2-40B4-BE49-F238E27FC236}">
                <a16:creationId xmlns:a16="http://schemas.microsoft.com/office/drawing/2014/main" id="{8905CF2B-250B-514A-8E8D-4D2D06955443}"/>
              </a:ext>
            </a:extLst>
          </p:cNvPr>
          <p:cNvSpPr txBox="1"/>
          <p:nvPr/>
        </p:nvSpPr>
        <p:spPr>
          <a:xfrm>
            <a:off x="5648666" y="5674249"/>
            <a:ext cx="2146368" cy="622824"/>
          </a:xfrm>
          <a:prstGeom prst="rect">
            <a:avLst/>
          </a:prstGeom>
          <a:noFill/>
        </p:spPr>
        <p:txBody>
          <a:bodyPr wrap="none" lIns="0" tIns="0" rIns="0" bIns="0" rtlCol="0">
            <a:noAutofit/>
          </a:bodyPr>
          <a:lstStyle/>
          <a:p>
            <a:pPr marL="123825" indent="-123825">
              <a:lnSpc>
                <a:spcPct val="90000"/>
              </a:lnSpc>
              <a:buFont typeface="Arial" panose="020B0604020202020204" pitchFamily="34" charset="0"/>
              <a:buChar char="•"/>
            </a:pPr>
            <a:r>
              <a:rPr lang="en-US" sz="1200" dirty="0"/>
              <a:t>CM Automation Script</a:t>
            </a:r>
          </a:p>
          <a:p>
            <a:pPr marL="123825" indent="-123825">
              <a:lnSpc>
                <a:spcPct val="90000"/>
              </a:lnSpc>
              <a:buFont typeface="Arial" panose="020B0604020202020204" pitchFamily="34" charset="0"/>
              <a:buChar char="•"/>
            </a:pPr>
            <a:r>
              <a:rPr lang="en-US" sz="1200" dirty="0"/>
              <a:t>OCI Console</a:t>
            </a:r>
          </a:p>
          <a:p>
            <a:pPr marL="123825" indent="-123825">
              <a:lnSpc>
                <a:spcPct val="90000"/>
              </a:lnSpc>
              <a:buFont typeface="Arial" panose="020B0604020202020204" pitchFamily="34" charset="0"/>
              <a:buChar char="•"/>
            </a:pPr>
            <a:r>
              <a:rPr lang="en-US" sz="1200" dirty="0" err="1"/>
              <a:t>Git</a:t>
            </a:r>
            <a:r>
              <a:rPr lang="en-US" sz="1200" dirty="0"/>
              <a:t> Bash for Windows</a:t>
            </a:r>
          </a:p>
        </p:txBody>
      </p:sp>
      <p:grpSp>
        <p:nvGrpSpPr>
          <p:cNvPr id="50" name="Group 49"/>
          <p:cNvGrpSpPr/>
          <p:nvPr/>
        </p:nvGrpSpPr>
        <p:grpSpPr>
          <a:xfrm>
            <a:off x="7132136" y="1790291"/>
            <a:ext cx="1075283" cy="569516"/>
            <a:chOff x="112072" y="1672180"/>
            <a:chExt cx="1858566" cy="884587"/>
          </a:xfrm>
        </p:grpSpPr>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6629" y="1748928"/>
              <a:ext cx="1675864" cy="750787"/>
            </a:xfrm>
            <a:prstGeom prst="rect">
              <a:avLst/>
            </a:prstGeom>
          </p:spPr>
        </p:pic>
        <p:sp>
          <p:nvSpPr>
            <p:cNvPr id="53" name="Rounded Rectangle 52"/>
            <p:cNvSpPr/>
            <p:nvPr/>
          </p:nvSpPr>
          <p:spPr bwMode="gray">
            <a:xfrm>
              <a:off x="112072" y="1672180"/>
              <a:ext cx="1858566" cy="884587"/>
            </a:xfrm>
            <a:prstGeom prst="roundRect">
              <a:avLst/>
            </a:prstGeom>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200" b="1" dirty="0">
                <a:solidFill>
                  <a:schemeClr val="tx1"/>
                </a:solidFill>
              </a:endParaRPr>
            </a:p>
          </p:txBody>
        </p:sp>
      </p:grpSp>
      <p:sp>
        <p:nvSpPr>
          <p:cNvPr id="47" name="Freeform 71"/>
          <p:cNvSpPr>
            <a:spLocks noChangeArrowheads="1"/>
          </p:cNvSpPr>
          <p:nvPr/>
        </p:nvSpPr>
        <p:spPr bwMode="auto">
          <a:xfrm>
            <a:off x="9013538" y="304947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71"/>
          <p:cNvSpPr>
            <a:spLocks noChangeArrowheads="1"/>
          </p:cNvSpPr>
          <p:nvPr/>
        </p:nvSpPr>
        <p:spPr bwMode="auto">
          <a:xfrm>
            <a:off x="9004363" y="384114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44182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anim calcmode="lin" valueType="num">
                                      <p:cBhvr>
                                        <p:cTn id="14" dur="500" fill="hold"/>
                                        <p:tgtEl>
                                          <p:spTgt spid="23"/>
                                        </p:tgtEl>
                                        <p:attrNameLst>
                                          <p:attrName>ppt_x</p:attrName>
                                        </p:attrNameLst>
                                      </p:cBhvr>
                                      <p:tavLst>
                                        <p:tav tm="0">
                                          <p:val>
                                            <p:fltVal val="0.5"/>
                                          </p:val>
                                        </p:tav>
                                        <p:tav tm="100000">
                                          <p:val>
                                            <p:strVal val="#ppt_x"/>
                                          </p:val>
                                        </p:tav>
                                      </p:tavLst>
                                    </p:anim>
                                    <p:anim calcmode="lin" valueType="num">
                                      <p:cBhvr>
                                        <p:cTn id="15" dur="500" fill="hold"/>
                                        <p:tgtEl>
                                          <p:spTgt spid="23"/>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22" presetClass="exit" presetSubtype="8" fill="hold" nodeType="afterEffect">
                                  <p:stCondLst>
                                    <p:cond delay="0"/>
                                  </p:stCondLst>
                                  <p:childTnLst>
                                    <p:animEffect transition="out" filter="wipe(left)">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wipe(up)">
                                      <p:cBhvr>
                                        <p:cTn id="24" dur="500"/>
                                        <p:tgtEl>
                                          <p:spTgt spid="100"/>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par>
                          <p:cTn id="31" fill="hold">
                            <p:stCondLst>
                              <p:cond delay="1000"/>
                            </p:stCondLst>
                            <p:childTnLst>
                              <p:par>
                                <p:cTn id="32" presetID="22" presetClass="exit" presetSubtype="1" fill="hold" grpId="1" nodeType="afterEffect">
                                  <p:stCondLst>
                                    <p:cond delay="0"/>
                                  </p:stCondLst>
                                  <p:childTnLst>
                                    <p:animEffect transition="out" filter="wipe(up)">
                                      <p:cBhvr>
                                        <p:cTn id="33" dur="500"/>
                                        <p:tgtEl>
                                          <p:spTgt spid="100"/>
                                        </p:tgtEl>
                                      </p:cBhvr>
                                    </p:animEffect>
                                    <p:set>
                                      <p:cBhvr>
                                        <p:cTn id="34" dur="1" fill="hold">
                                          <p:stCondLst>
                                            <p:cond delay="499"/>
                                          </p:stCondLst>
                                        </p:cTn>
                                        <p:tgtEl>
                                          <p:spTgt spid="10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500"/>
                            </p:stCondLst>
                            <p:childTnLst>
                              <p:par>
                                <p:cTn id="41" presetID="53" presetClass="entr" presetSubtype="528"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anim calcmode="lin" valueType="num">
                                      <p:cBhvr>
                                        <p:cTn id="46" dur="500" fill="hold"/>
                                        <p:tgtEl>
                                          <p:spTgt spid="25"/>
                                        </p:tgtEl>
                                        <p:attrNameLst>
                                          <p:attrName>ppt_x</p:attrName>
                                        </p:attrNameLst>
                                      </p:cBhvr>
                                      <p:tavLst>
                                        <p:tav tm="0">
                                          <p:val>
                                            <p:fltVal val="0.5"/>
                                          </p:val>
                                        </p:tav>
                                        <p:tav tm="100000">
                                          <p:val>
                                            <p:strVal val="#ppt_x"/>
                                          </p:val>
                                        </p:tav>
                                      </p:tavLst>
                                    </p:anim>
                                    <p:anim calcmode="lin" valueType="num">
                                      <p:cBhvr>
                                        <p:cTn id="47" dur="500" fill="hold"/>
                                        <p:tgtEl>
                                          <p:spTgt spid="25"/>
                                        </p:tgtEl>
                                        <p:attrNameLst>
                                          <p:attrName>ppt_y</p:attrName>
                                        </p:attrNameLst>
                                      </p:cBhvr>
                                      <p:tavLst>
                                        <p:tav tm="0">
                                          <p:val>
                                            <p:fltVal val="0.5"/>
                                          </p:val>
                                        </p:tav>
                                        <p:tav tm="100000">
                                          <p:val>
                                            <p:strVal val="#ppt_y"/>
                                          </p:val>
                                        </p:tav>
                                      </p:tavLst>
                                    </p:anim>
                                  </p:childTnLst>
                                </p:cTn>
                              </p:par>
                            </p:childTnLst>
                          </p:cTn>
                        </p:par>
                        <p:par>
                          <p:cTn id="48" fill="hold">
                            <p:stCondLst>
                              <p:cond delay="1000"/>
                            </p:stCondLst>
                            <p:childTnLst>
                              <p:par>
                                <p:cTn id="49" presetID="22" presetClass="exit" presetSubtype="8" fill="hold" nodeType="afterEffect">
                                  <p:stCondLst>
                                    <p:cond delay="0"/>
                                  </p:stCondLst>
                                  <p:childTnLst>
                                    <p:animEffect transition="out" filter="wipe(left)">
                                      <p:cBhvr>
                                        <p:cTn id="50" dur="500"/>
                                        <p:tgtEl>
                                          <p:spTgt spid="28"/>
                                        </p:tgtEl>
                                      </p:cBhvr>
                                    </p:animEffect>
                                    <p:set>
                                      <p:cBhvr>
                                        <p:cTn id="51" dur="1" fill="hold">
                                          <p:stCondLst>
                                            <p:cond delay="499"/>
                                          </p:stCondLst>
                                        </p:cTn>
                                        <p:tgtEl>
                                          <p:spTgt spid="2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left)">
                                      <p:cBhvr>
                                        <p:cTn id="56" dur="500"/>
                                        <p:tgtEl>
                                          <p:spTgt spid="77"/>
                                        </p:tgtEl>
                                      </p:cBhvr>
                                    </p:animEffect>
                                  </p:childTnLst>
                                </p:cTn>
                              </p:par>
                            </p:childTnLst>
                          </p:cTn>
                        </p:par>
                        <p:par>
                          <p:cTn id="57" fill="hold">
                            <p:stCondLst>
                              <p:cond delay="500"/>
                            </p:stCondLst>
                            <p:childTnLst>
                              <p:par>
                                <p:cTn id="58" presetID="53" presetClass="entr" presetSubtype="528"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p:cTn id="60" dur="500" fill="hold"/>
                                        <p:tgtEl>
                                          <p:spTgt spid="26"/>
                                        </p:tgtEl>
                                        <p:attrNameLst>
                                          <p:attrName>ppt_w</p:attrName>
                                        </p:attrNameLst>
                                      </p:cBhvr>
                                      <p:tavLst>
                                        <p:tav tm="0">
                                          <p:val>
                                            <p:fltVal val="0"/>
                                          </p:val>
                                        </p:tav>
                                        <p:tav tm="100000">
                                          <p:val>
                                            <p:strVal val="#ppt_w"/>
                                          </p:val>
                                        </p:tav>
                                      </p:tavLst>
                                    </p:anim>
                                    <p:anim calcmode="lin" valueType="num">
                                      <p:cBhvr>
                                        <p:cTn id="61" dur="500" fill="hold"/>
                                        <p:tgtEl>
                                          <p:spTgt spid="26"/>
                                        </p:tgtEl>
                                        <p:attrNameLst>
                                          <p:attrName>ppt_h</p:attrName>
                                        </p:attrNameLst>
                                      </p:cBhvr>
                                      <p:tavLst>
                                        <p:tav tm="0">
                                          <p:val>
                                            <p:fltVal val="0"/>
                                          </p:val>
                                        </p:tav>
                                        <p:tav tm="100000">
                                          <p:val>
                                            <p:strVal val="#ppt_h"/>
                                          </p:val>
                                        </p:tav>
                                      </p:tavLst>
                                    </p:anim>
                                    <p:animEffect transition="in" filter="fade">
                                      <p:cBhvr>
                                        <p:cTn id="62" dur="500"/>
                                        <p:tgtEl>
                                          <p:spTgt spid="26"/>
                                        </p:tgtEl>
                                      </p:cBhvr>
                                    </p:animEffect>
                                    <p:anim calcmode="lin" valueType="num">
                                      <p:cBhvr>
                                        <p:cTn id="63" dur="500" fill="hold"/>
                                        <p:tgtEl>
                                          <p:spTgt spid="26"/>
                                        </p:tgtEl>
                                        <p:attrNameLst>
                                          <p:attrName>ppt_x</p:attrName>
                                        </p:attrNameLst>
                                      </p:cBhvr>
                                      <p:tavLst>
                                        <p:tav tm="0">
                                          <p:val>
                                            <p:fltVal val="0.5"/>
                                          </p:val>
                                        </p:tav>
                                        <p:tav tm="100000">
                                          <p:val>
                                            <p:strVal val="#ppt_x"/>
                                          </p:val>
                                        </p:tav>
                                      </p:tavLst>
                                    </p:anim>
                                    <p:anim calcmode="lin" valueType="num">
                                      <p:cBhvr>
                                        <p:cTn id="64" dur="500" fill="hold"/>
                                        <p:tgtEl>
                                          <p:spTgt spid="26"/>
                                        </p:tgtEl>
                                        <p:attrNameLst>
                                          <p:attrName>ppt_y</p:attrName>
                                        </p:attrNameLst>
                                      </p:cBhvr>
                                      <p:tavLst>
                                        <p:tav tm="0">
                                          <p:val>
                                            <p:fltVal val="0.5"/>
                                          </p:val>
                                        </p:tav>
                                        <p:tav tm="100000">
                                          <p:val>
                                            <p:strVal val="#ppt_y"/>
                                          </p:val>
                                        </p:tav>
                                      </p:tavLst>
                                    </p:anim>
                                  </p:childTnLst>
                                </p:cTn>
                              </p:par>
                            </p:childTnLst>
                          </p:cTn>
                        </p:par>
                        <p:par>
                          <p:cTn id="65" fill="hold">
                            <p:stCondLst>
                              <p:cond delay="1000"/>
                            </p:stCondLst>
                            <p:childTnLst>
                              <p:par>
                                <p:cTn id="66" presetID="22" presetClass="exit" presetSubtype="8" fill="hold" nodeType="afterEffect">
                                  <p:stCondLst>
                                    <p:cond delay="0"/>
                                  </p:stCondLst>
                                  <p:childTnLst>
                                    <p:animEffect transition="out" filter="wipe(left)">
                                      <p:cBhvr>
                                        <p:cTn id="67" dur="500"/>
                                        <p:tgtEl>
                                          <p:spTgt spid="77"/>
                                        </p:tgtEl>
                                      </p:cBhvr>
                                    </p:animEffect>
                                    <p:set>
                                      <p:cBhvr>
                                        <p:cTn id="68"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6">
  <a:themeElements>
    <a:clrScheme name="Oracle 10g">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7-v1.potx" id="{35B949F9-3D9B-8545-ABB1-2D605795AFEE}" vid="{03E2794D-D50C-4E4B-B0AA-789E97C39BD8}"/>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Oracle-16x9-2017-170104</Template>
  <TotalTime>38304</TotalTime>
  <Words>1975</Words>
  <Application>Microsoft Macintosh PowerPoint</Application>
  <PresentationFormat>Custom</PresentationFormat>
  <Paragraphs>344</Paragraphs>
  <Slides>40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Helvetica Neue</vt:lpstr>
      <vt:lpstr>Times</vt:lpstr>
      <vt:lpstr>Oracle_16x9_2016</vt:lpstr>
      <vt:lpstr>PowerPoint Presentation</vt:lpstr>
      <vt:lpstr>Deploying and managing PeopleSoft on Oracle Cloud Infrastructure</vt:lpstr>
      <vt:lpstr>PeopleSoft Cloud Manager</vt:lpstr>
      <vt:lpstr>https://www.oracle.com/corporate/events/cloudtestdrive  https://github.com/rkon02/TestDrive</vt:lpstr>
      <vt:lpstr>Running PeopleSoft on Oracle Cloud – More with Less</vt:lpstr>
      <vt:lpstr>Build your own service offerings</vt:lpstr>
      <vt:lpstr>PeopleSoft Cloud Manager</vt:lpstr>
      <vt:lpstr>PowerPoint Presentation</vt:lpstr>
      <vt:lpstr>Workshop Architecture</vt:lpstr>
      <vt:lpstr>Hands-on Lab Setup</vt:lpstr>
      <vt:lpstr>Set Up Lab Workstation</vt:lpstr>
      <vt:lpstr>Exercise 1</vt:lpstr>
      <vt:lpstr>Registration Email</vt:lpstr>
      <vt:lpstr>Exercise 2</vt:lpstr>
      <vt:lpstr>Prepare automation package</vt:lpstr>
      <vt:lpstr>PowerPoint Presentation</vt:lpstr>
      <vt:lpstr>PowerPoint Presentation</vt:lpstr>
      <vt:lpstr>PowerPoint Presentation</vt:lpstr>
      <vt:lpstr>PowerPoint Presentation</vt:lpstr>
      <vt:lpstr>Exercise 3</vt:lpstr>
      <vt:lpstr>Oracle Cloud Infrastructure Resource Manager</vt:lpstr>
      <vt:lpstr>Resource Manager Deploys OCI Resources </vt:lpstr>
      <vt:lpstr>Resource Manager Deployment</vt:lpstr>
      <vt:lpstr>Using Resource Manager</vt:lpstr>
      <vt:lpstr>Deploy CM using Resource Manager</vt:lpstr>
      <vt:lpstr>Deploy using Resource Manager</vt:lpstr>
      <vt:lpstr>Deploy using Resource Manager</vt:lpstr>
      <vt:lpstr>Completing CM deployment</vt:lpstr>
      <vt:lpstr>Exercise 4</vt:lpstr>
      <vt:lpstr>Making Resources available</vt:lpstr>
      <vt:lpstr>Configuring Cloud Manager</vt:lpstr>
      <vt:lpstr>Configuring Cloud Manager Settings</vt:lpstr>
      <vt:lpstr>Configuring File Server</vt:lpstr>
      <vt:lpstr>Subscribe to Channels</vt:lpstr>
      <vt:lpstr>Exercise 5</vt:lpstr>
      <vt:lpstr>Topology Edits</vt:lpstr>
      <vt:lpstr>Create New Template</vt:lpstr>
      <vt:lpstr>Create Environment </vt:lpstr>
      <vt:lpstr>After deployment…</vt:lpstr>
      <vt:lpstr>Summary</vt:lpstr>
    </vt:vector>
  </TitlesOfParts>
  <Company>Oracle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OpenWorld Event Branded Template</dc:title>
  <dc:subject>Corproate Presentation Template</dc:subject>
  <dc:creator>ephelps</dc:creator>
  <cp:lastModifiedBy>Rich Konopka</cp:lastModifiedBy>
  <cp:revision>454</cp:revision>
  <cp:lastPrinted>2017-11-20T21:49:31Z</cp:lastPrinted>
  <dcterms:created xsi:type="dcterms:W3CDTF">2017-06-20T16:22:48Z</dcterms:created>
  <dcterms:modified xsi:type="dcterms:W3CDTF">2020-01-28T15:58:31Z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