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5C3E2C-16BE-4DA4-8EAD-3B9BC45ABCA6}">
  <a:tblStyle styleId="{D55C3E2C-16BE-4DA4-8EAD-3B9BC45A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1017ac5b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1017ac5b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1017ac5b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1017ac5b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1017ac5b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1017ac5b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2694d80c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2694d80c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2694d80c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2694d80c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1017ac5b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1017ac5b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1017ac5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1017ac5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1017ac5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1017ac5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1017ac5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1017ac5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1017ac5b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1017ac5b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1017ac5b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1017ac5b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1017ac5b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1017ac5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2694d80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2694d80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2694d80c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2694d80c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vldb.org/conf/1985/P127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LRU vs MRU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S</a:t>
            </a:r>
            <a:r>
              <a:rPr lang="en"/>
              <a:t>448  Staff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22"/>
          <p:cNvGraphicFramePr/>
          <p:nvPr/>
        </p:nvGraphicFramePr>
        <p:xfrm>
          <a:off x="124485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{D55C3E2C-16BE-4DA4-8EAD-3B9BC45ABCA6}</a:tableStyleId>
              </a:tblPr>
              <a:tblGrid>
                <a:gridCol w="585100"/>
                <a:gridCol w="1065850"/>
                <a:gridCol w="1607675"/>
                <a:gridCol w="1523725"/>
                <a:gridCol w="1729775"/>
              </a:tblGrid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Clock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Block Read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 #1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 #2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 #3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 (7)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PB3 (8)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PA2 (5)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(pinned)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 (7)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 (8)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PA2 (9)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(unpinned)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PA3 (10) (pinned)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 (8)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PA2 (9)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PA3 (10) (pinned)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PB1 (11)</a:t>
                      </a:r>
                      <a:endParaRPr i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PA2 (9)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PA3 (10) (pinned)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PB1 (11)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PB2 (12)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PA3 (10) (pinned)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PB3 (13)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 (12)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PA3 (14) (unpinned)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 (13)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 (12)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140225"/>
            <a:ext cx="8520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Join (Continue) LRU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 </a:t>
            </a:r>
            <a:endParaRPr sz="2420"/>
          </a:p>
        </p:txBody>
      </p:sp>
      <p:sp>
        <p:nvSpPr>
          <p:cNvPr id="115" name="Google Shape;115;p22"/>
          <p:cNvSpPr txBox="1"/>
          <p:nvPr/>
        </p:nvSpPr>
        <p:spPr>
          <a:xfrm>
            <a:off x="1290650" y="4080200"/>
            <a:ext cx="658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sing </a:t>
            </a:r>
            <a:r>
              <a:rPr b="1" lang="en"/>
              <a:t>LRU</a:t>
            </a:r>
            <a:r>
              <a:rPr lang="en"/>
              <a:t>, every scan of a page will cost a page miss.so we need to re-read to get 2nd record - so IOs is #</a:t>
            </a:r>
            <a:r>
              <a:rPr lang="en"/>
              <a:t>pages</a:t>
            </a:r>
            <a:r>
              <a:rPr lang="en"/>
              <a:t> in A * #pages in B.  However, </a:t>
            </a:r>
            <a:r>
              <a:rPr b="1" lang="en"/>
              <a:t>MRU</a:t>
            </a:r>
            <a:r>
              <a:rPr lang="en"/>
              <a:t> will do much better.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3"/>
          <p:cNvGraphicFramePr/>
          <p:nvPr/>
        </p:nvGraphicFramePr>
        <p:xfrm>
          <a:off x="359950" y="10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{D55C3E2C-16BE-4DA4-8EAD-3B9BC45ABCA6}</a:tableStyleId>
              </a:tblPr>
              <a:tblGrid>
                <a:gridCol w="607650"/>
                <a:gridCol w="1065500"/>
                <a:gridCol w="1531050"/>
                <a:gridCol w="1492850"/>
                <a:gridCol w="1431825"/>
              </a:tblGrid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Clock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Block Read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 #1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 #2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 #3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PA1 (pinned) (0)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PA1 (pinned) (0)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PB1 (1)</a:t>
                      </a:r>
                      <a:endParaRPr i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PA1 (pinned) (0)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PB1 (1)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PB2 (2)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PA1 (pinned) (0)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PB1 (1)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PB3 (3)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PA1 (unpinned) (4)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PB1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 (3)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PA2 (5)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PB1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 (3)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PA2 (5)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(pinned)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PB1 (6)  (page hit)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 (3)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PA2 (5)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(pinned)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PB2 (7)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 (3)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PA2 (5)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(pinned)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PB2 (7)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 (8) (page hit)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140225"/>
            <a:ext cx="8520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Join MRU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 </a:t>
            </a:r>
            <a:endParaRPr sz="2420"/>
          </a:p>
        </p:txBody>
      </p:sp>
      <p:sp>
        <p:nvSpPr>
          <p:cNvPr id="122" name="Google Shape;122;p23"/>
          <p:cNvSpPr txBox="1"/>
          <p:nvPr/>
        </p:nvSpPr>
        <p:spPr>
          <a:xfrm>
            <a:off x="6488850" y="2834650"/>
            <a:ext cx="261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Unpin PA1, which is the most recently used page.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Read PA2 to replace PA1.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4"/>
          <p:cNvGraphicFramePr/>
          <p:nvPr/>
        </p:nvGraphicFramePr>
        <p:xfrm>
          <a:off x="124485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{D55C3E2C-16BE-4DA4-8EAD-3B9BC45ABCA6}</a:tableStyleId>
              </a:tblPr>
              <a:tblGrid>
                <a:gridCol w="714800"/>
                <a:gridCol w="1142175"/>
                <a:gridCol w="1653475"/>
                <a:gridCol w="1554250"/>
                <a:gridCol w="1447425"/>
              </a:tblGrid>
              <a:tr h="35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Clock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Block Read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 #1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 #2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 #3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PA2 (5)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(pinned)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PB2 (7)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 (8) (page hit)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PA2 (9)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(unpinned)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PB2 (7)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 (8)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PA3 (10) (pinned)</a:t>
                      </a:r>
                      <a:endParaRPr i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PB2 (7)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 (8)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PA3 (10) (pinned)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PB2 (7)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PB1 (11)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PA3 (10) (pinned)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PB2 (12) (page hit)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PB1 (11)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PA3 (10) (pinned)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PB3 (13)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PB1 (11)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PA3 (14) (unpinned)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 (13)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 (11)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40225"/>
            <a:ext cx="8520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Join (Continue) MRU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 </a:t>
            </a:r>
            <a:endParaRPr sz="2420"/>
          </a:p>
        </p:txBody>
      </p:sp>
      <p:sp>
        <p:nvSpPr>
          <p:cNvPr id="129" name="Google Shape;129;p24"/>
          <p:cNvSpPr txBox="1"/>
          <p:nvPr/>
        </p:nvSpPr>
        <p:spPr>
          <a:xfrm>
            <a:off x="1366850" y="4080200"/>
            <a:ext cx="65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b="1" lang="en"/>
              <a:t>M</a:t>
            </a:r>
            <a:r>
              <a:rPr b="1" lang="en"/>
              <a:t>RU</a:t>
            </a:r>
            <a:r>
              <a:rPr lang="en"/>
              <a:t>, </a:t>
            </a:r>
            <a:r>
              <a:rPr lang="en">
                <a:solidFill>
                  <a:schemeClr val="dk1"/>
                </a:solidFill>
              </a:rPr>
              <a:t>we have #frame -1 page hits in 2nd scan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Discussion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MRU isn’t always better either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Root vs. lower-level nodes of index, lots of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MRU keeps low-level from old searches, may discard root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LRU more likely to keep root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know more, see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Hong-Tai Chou and David J. DeWitt. An Evaluation of Buffer Management Strategies for Relational Database </a:t>
            </a:r>
            <a:r>
              <a:rPr lang="en"/>
              <a:t>S</a:t>
            </a:r>
            <a:r>
              <a:rPr lang="en"/>
              <a:t>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http://www.vldb.org/conf/1985/P127.PDF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427950" y="306825"/>
            <a:ext cx="82881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recently used (LRU)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Discards the least recently used items first.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200" y="1642325"/>
            <a:ext cx="6273600" cy="30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recently used (MRU)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Discards, in contrast to LRU, the most recently used items first.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60" y="1707373"/>
            <a:ext cx="5817076" cy="31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Sequential flooding : Nasty situation caused by LRU + repeated sequential scans.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 </a:t>
            </a:r>
            <a:endParaRPr sz="24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5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frames &lt; # pages in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LRU, every scan of the file will result in reading every page of the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us say there is 2 buffer frames Frame #1 and Frame #2, 3 pages in file P1, P2 and P3. What would happen if we scan the file twice(P1, P2, P3, P1, P2, P3) with sequential scan?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{D55C3E2C-16BE-4DA4-8EAD-3B9BC45ABCA6}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Frame 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Frame #2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P1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P2</a:t>
                      </a:r>
                      <a:endParaRPr i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P1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P2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P3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Sequential flooding (Continue) LRU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 </a:t>
            </a:r>
            <a:endParaRPr sz="2420"/>
          </a:p>
        </p:txBody>
      </p:sp>
      <p:sp>
        <p:nvSpPr>
          <p:cNvPr id="82" name="Google Shape;82;p17"/>
          <p:cNvSpPr txBox="1"/>
          <p:nvPr/>
        </p:nvSpPr>
        <p:spPr>
          <a:xfrm>
            <a:off x="1366850" y="4385000"/>
            <a:ext cx="65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see, using </a:t>
            </a:r>
            <a:r>
              <a:rPr b="1" lang="en"/>
              <a:t>LRU</a:t>
            </a:r>
            <a:r>
              <a:rPr lang="en"/>
              <a:t>, every scan of a page will cost a page miss. However, </a:t>
            </a:r>
            <a:r>
              <a:rPr b="1" lang="en"/>
              <a:t>MRU</a:t>
            </a:r>
            <a:r>
              <a:rPr lang="en"/>
              <a:t> will do much better.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{D55C3E2C-16BE-4DA4-8EAD-3B9BC45ABCA6}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 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Frame 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Frame #2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P1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P2</a:t>
                      </a:r>
                      <a:endParaRPr i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P3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P1 (Page hit)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P3 (Page Hit)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Sequential flooding (Continue) MRU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 </a:t>
            </a:r>
            <a:endParaRPr sz="2420"/>
          </a:p>
        </p:txBody>
      </p:sp>
      <p:sp>
        <p:nvSpPr>
          <p:cNvPr id="89" name="Google Shape;89;p18"/>
          <p:cNvSpPr txBox="1"/>
          <p:nvPr/>
        </p:nvSpPr>
        <p:spPr>
          <a:xfrm>
            <a:off x="1366850" y="4385000"/>
            <a:ext cx="65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sing </a:t>
            </a:r>
            <a:r>
              <a:rPr b="1" lang="en"/>
              <a:t>M</a:t>
            </a:r>
            <a:r>
              <a:rPr b="1" lang="en"/>
              <a:t>RU</a:t>
            </a:r>
            <a:r>
              <a:rPr lang="en"/>
              <a:t>, We have two Page hits. In general, we can have #frame page hits in 2nd scan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Join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have two #frames. Join two files, and each of them has 3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record A do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for each record of B do</a:t>
            </a:r>
            <a:endParaRPr sz="1400"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If record match then output ...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Join:  Smarter - compare everything in the pages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we have two #frames. Join two files, and each of them has 3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page PA of A do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for each page PB of B do</a:t>
            </a:r>
            <a:endParaRPr sz="1400"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match the records in PA and PB ...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1"/>
          <p:cNvGraphicFramePr/>
          <p:nvPr/>
        </p:nvGraphicFramePr>
        <p:xfrm>
          <a:off x="359950" y="10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{D55C3E2C-16BE-4DA4-8EAD-3B9BC45ABCA6}</a:tableStyleId>
              </a:tblPr>
              <a:tblGrid>
                <a:gridCol w="581275"/>
                <a:gridCol w="1076625"/>
                <a:gridCol w="1538625"/>
                <a:gridCol w="1492900"/>
                <a:gridCol w="1439450"/>
              </a:tblGrid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Clock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Block Read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 #1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 #2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 #3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PA1 (pinned) (0)</a:t>
                      </a:r>
                      <a:endParaRPr i="1" sz="12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PA1 (pinned) (0)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PB1 (1)</a:t>
                      </a:r>
                      <a:endParaRPr i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PA1 (pinned)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(0)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PB1 (1)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PB2 (2)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PA1 (pinned)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(0)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PB3 (3)</a:t>
                      </a:r>
                      <a:endParaRPr i="1"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 (2)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PA1 (unpinned) (4)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PB3 (3)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 (2)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PA1 (4)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 (3)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PA2 (5) </a:t>
                      </a: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(pinned)</a:t>
                      </a:r>
                      <a:endParaRPr i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PA1 (4)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PB1 (6)</a:t>
                      </a:r>
                      <a:endParaRPr i="1"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PA2 (5) (pinned)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PB2 (7)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PB1 (6)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PA2 (5) (pinned)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PB2 (7)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PB3 (8)</a:t>
                      </a:r>
                      <a:endParaRPr i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PA2 (5)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(pinned)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40225"/>
            <a:ext cx="85206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Join LRU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 </a:t>
            </a:r>
            <a:endParaRPr sz="2420"/>
          </a:p>
        </p:txBody>
      </p:sp>
      <p:sp>
        <p:nvSpPr>
          <p:cNvPr id="108" name="Google Shape;108;p21"/>
          <p:cNvSpPr txBox="1"/>
          <p:nvPr/>
        </p:nvSpPr>
        <p:spPr>
          <a:xfrm>
            <a:off x="6573575" y="2811925"/>
            <a:ext cx="248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Unpin PA1, which is the most recently used page.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