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9" r:id="rId3"/>
    <p:sldId id="257" r:id="rId4"/>
    <p:sldId id="258" r:id="rId5"/>
    <p:sldId id="270" r:id="rId6"/>
    <p:sldId id="272" r:id="rId7"/>
    <p:sldId id="273" r:id="rId8"/>
    <p:sldId id="271" r:id="rId9"/>
    <p:sldId id="261" r:id="rId10"/>
    <p:sldId id="262" r:id="rId11"/>
    <p:sldId id="265" r:id="rId12"/>
    <p:sldId id="274" r:id="rId13"/>
    <p:sldId id="266"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0E9E4C4-D849-48C1-8BE4-5BA3DB3A923B}"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DBAB-301B-4A20-AB82-1A9C07D72D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3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9E4C4-D849-48C1-8BE4-5BA3DB3A923B}"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9258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9E4C4-D849-48C1-8BE4-5BA3DB3A923B}"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DBAB-301B-4A20-AB82-1A9C07D72DE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88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9E4C4-D849-48C1-8BE4-5BA3DB3A923B}"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338525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E9E4C4-D849-48C1-8BE4-5BA3DB3A923B}"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DBAB-301B-4A20-AB82-1A9C07D72D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03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E9E4C4-D849-48C1-8BE4-5BA3DB3A923B}"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226232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E9E4C4-D849-48C1-8BE4-5BA3DB3A923B}"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154020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E9E4C4-D849-48C1-8BE4-5BA3DB3A923B}"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324389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9E4C4-D849-48C1-8BE4-5BA3DB3A923B}"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117982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E9E4C4-D849-48C1-8BE4-5BA3DB3A923B}"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DBAB-301B-4A20-AB82-1A9C07D72DEA}" type="slidenum">
              <a:rPr lang="en-US" smtClean="0"/>
              <a:t>‹#›</a:t>
            </a:fld>
            <a:endParaRPr lang="en-US"/>
          </a:p>
        </p:txBody>
      </p:sp>
    </p:spTree>
    <p:extLst>
      <p:ext uri="{BB962C8B-B14F-4D97-AF65-F5344CB8AC3E}">
        <p14:creationId xmlns:p14="http://schemas.microsoft.com/office/powerpoint/2010/main" val="370546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E9E4C4-D849-48C1-8BE4-5BA3DB3A923B}"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DBAB-301B-4A20-AB82-1A9C07D72D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6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E9E4C4-D849-48C1-8BE4-5BA3DB3A923B}" type="datetimeFigureOut">
              <a:rPr lang="en-US" smtClean="0"/>
              <a:t>3/22/2021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2CDBAB-301B-4A20-AB82-1A9C07D72DE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6384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tepoint.com/using-explain-to-write-better-mysql-queries/" TargetMode="External"/><Relationship Id="rId2" Type="http://schemas.openxmlformats.org/officeDocument/2006/relationships/hyperlink" Target="https://dbdiagram.io/d" TargetMode="External"/><Relationship Id="rId1" Type="http://schemas.openxmlformats.org/officeDocument/2006/relationships/slideLayout" Target="../slideLayouts/slideLayout2.xml"/><Relationship Id="rId4" Type="http://schemas.openxmlformats.org/officeDocument/2006/relationships/hyperlink" Target="https://searchcode.com/codesearch/raw/92265810/"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searchcode.com/codesearch/raw/9226581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7EE5-B67D-496D-81DF-A676191D1681}"/>
              </a:ext>
            </a:extLst>
          </p:cNvPr>
          <p:cNvSpPr>
            <a:spLocks noGrp="1"/>
          </p:cNvSpPr>
          <p:nvPr>
            <p:ph type="ctrTitle"/>
          </p:nvPr>
        </p:nvSpPr>
        <p:spPr/>
        <p:txBody>
          <a:bodyPr/>
          <a:lstStyle/>
          <a:p>
            <a:r>
              <a:rPr lang="en-US" dirty="0"/>
              <a:t>PSO Week 10</a:t>
            </a:r>
          </a:p>
        </p:txBody>
      </p:sp>
      <p:sp>
        <p:nvSpPr>
          <p:cNvPr id="3" name="Subtitle 2">
            <a:extLst>
              <a:ext uri="{FF2B5EF4-FFF2-40B4-BE49-F238E27FC236}">
                <a16:creationId xmlns:a16="http://schemas.microsoft.com/office/drawing/2014/main" id="{DDF9F8D9-17D0-41BA-BD61-188CDC062456}"/>
              </a:ext>
            </a:extLst>
          </p:cNvPr>
          <p:cNvSpPr>
            <a:spLocks noGrp="1"/>
          </p:cNvSpPr>
          <p:nvPr>
            <p:ph type="subTitle" idx="1"/>
          </p:nvPr>
        </p:nvSpPr>
        <p:spPr/>
        <p:txBody>
          <a:bodyPr>
            <a:normAutofit/>
          </a:bodyPr>
          <a:lstStyle/>
          <a:p>
            <a:r>
              <a:rPr lang="en-US" sz="2400" dirty="0"/>
              <a:t>Query optimization example for 3 tables</a:t>
            </a:r>
          </a:p>
        </p:txBody>
      </p:sp>
    </p:spTree>
    <p:extLst>
      <p:ext uri="{BB962C8B-B14F-4D97-AF65-F5344CB8AC3E}">
        <p14:creationId xmlns:p14="http://schemas.microsoft.com/office/powerpoint/2010/main" val="10901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8C9A-B331-4433-BE54-E8AF0CC49542}"/>
              </a:ext>
            </a:extLst>
          </p:cNvPr>
          <p:cNvSpPr>
            <a:spLocks noGrp="1"/>
          </p:cNvSpPr>
          <p:nvPr>
            <p:ph type="title"/>
          </p:nvPr>
        </p:nvSpPr>
        <p:spPr/>
        <p:txBody>
          <a:bodyPr/>
          <a:lstStyle/>
          <a:p>
            <a:r>
              <a:rPr lang="en-US" dirty="0"/>
              <a:t>Cost estimation for 3 table join(1):</a:t>
            </a:r>
          </a:p>
        </p:txBody>
      </p:sp>
      <p:sp>
        <p:nvSpPr>
          <p:cNvPr id="3" name="Content Placeholder 2">
            <a:extLst>
              <a:ext uri="{FF2B5EF4-FFF2-40B4-BE49-F238E27FC236}">
                <a16:creationId xmlns:a16="http://schemas.microsoft.com/office/drawing/2014/main" id="{7CDC35E0-6AF2-4407-BB93-E3BDFD4DBC75}"/>
              </a:ext>
            </a:extLst>
          </p:cNvPr>
          <p:cNvSpPr>
            <a:spLocks noGrp="1"/>
          </p:cNvSpPr>
          <p:nvPr>
            <p:ph idx="1"/>
          </p:nvPr>
        </p:nvSpPr>
        <p:spPr>
          <a:xfrm>
            <a:off x="1024128" y="1892300"/>
            <a:ext cx="10380472" cy="4417060"/>
          </a:xfrm>
        </p:spPr>
        <p:txBody>
          <a:bodyPr>
            <a:normAutofit/>
          </a:bodyPr>
          <a:lstStyle/>
          <a:p>
            <a:r>
              <a:rPr lang="en-US" sz="2000" b="0" dirty="0">
                <a:solidFill>
                  <a:srgbClr val="303339"/>
                </a:solidFill>
                <a:effectLst/>
                <a:latin typeface="Times New Roman" panose="02020603050405020304" pitchFamily="18" charset="0"/>
                <a:cs typeface="Times New Roman" panose="02020603050405020304" pitchFamily="18" charset="0"/>
              </a:rPr>
              <a:t>If you look at the above result, you can see all of the symptoms of a bad query. But even if I wrote a better query, the results would still be the same since there are no indexes. The join type is shown as “ALL” (which is the worst), which means MySQL was unable to identify any keys that can be used in the join and hence the possible keys and key columns are null. Most importantly, the rows column shows MySQL scans all of the records of each table for query. That means for executing the query, it will scan 326 × 110 × </a:t>
            </a:r>
            <a:r>
              <a:rPr lang="en-US" sz="2000" dirty="0">
                <a:latin typeface="Times New Roman" panose="02020603050405020304" pitchFamily="18" charset="0"/>
                <a:cs typeface="Times New Roman" panose="02020603050405020304" pitchFamily="18" charset="0"/>
              </a:rPr>
              <a:t>2996</a:t>
            </a:r>
            <a:r>
              <a:rPr lang="en-US" sz="2000" b="0" dirty="0">
                <a:solidFill>
                  <a:srgbClr val="303339"/>
                </a:solidFill>
                <a:effectLst/>
                <a:latin typeface="Times New Roman" panose="02020603050405020304" pitchFamily="18" charset="0"/>
                <a:cs typeface="Times New Roman" panose="02020603050405020304" pitchFamily="18" charset="0"/>
              </a:rPr>
              <a:t> =</a:t>
            </a:r>
            <a:r>
              <a:rPr lang="en-US" sz="2000" dirty="0">
                <a:solidFill>
                  <a:srgbClr val="303339"/>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107436560  </a:t>
            </a:r>
            <a:r>
              <a:rPr lang="en-US" sz="2000" b="0" dirty="0">
                <a:solidFill>
                  <a:srgbClr val="303339"/>
                </a:solidFill>
                <a:effectLst/>
                <a:latin typeface="Times New Roman" panose="02020603050405020304" pitchFamily="18" charset="0"/>
                <a:cs typeface="Times New Roman" panose="02020603050405020304" pitchFamily="18" charset="0"/>
              </a:rPr>
              <a:t>records to find the three matching results. That’s horrible, and it will only increase exponentially as the database grows.</a:t>
            </a:r>
          </a:p>
          <a:p>
            <a:pPr algn="l"/>
            <a:endParaRPr lang="en-US" sz="2000" b="0" dirty="0">
              <a:solidFill>
                <a:srgbClr val="303339"/>
              </a:solidFill>
              <a:effectLst/>
              <a:latin typeface="Times New Roman" panose="02020603050405020304" pitchFamily="18" charset="0"/>
              <a:cs typeface="Times New Roman" panose="02020603050405020304" pitchFamily="18" charset="0"/>
            </a:endParaRPr>
          </a:p>
          <a:p>
            <a:pPr algn="l"/>
            <a:r>
              <a:rPr lang="en-US" sz="2000" b="0" dirty="0">
                <a:solidFill>
                  <a:srgbClr val="303339"/>
                </a:solidFill>
                <a:effectLst/>
                <a:latin typeface="Times New Roman" panose="02020603050405020304" pitchFamily="18" charset="0"/>
                <a:cs typeface="Times New Roman" panose="02020603050405020304" pitchFamily="18" charset="0"/>
              </a:rPr>
              <a:t>We can add primary keys for each table to optimize but we are going to use </a:t>
            </a:r>
            <a:r>
              <a:rPr lang="en-US" sz="2000" dirty="0">
                <a:solidFill>
                  <a:srgbClr val="303339"/>
                </a:solidFill>
                <a:latin typeface="Times New Roman" panose="02020603050405020304" pitchFamily="18" charset="0"/>
                <a:cs typeface="Times New Roman" panose="02020603050405020304" pitchFamily="18" charset="0"/>
              </a:rPr>
              <a:t>create index and</a:t>
            </a:r>
            <a:r>
              <a:rPr lang="en-US" sz="2000" b="0" dirty="0">
                <a:solidFill>
                  <a:srgbClr val="303339"/>
                </a:solidFill>
                <a:effectLst/>
                <a:latin typeface="Times New Roman" panose="02020603050405020304" pitchFamily="18" charset="0"/>
                <a:cs typeface="Times New Roman" panose="02020603050405020304" pitchFamily="18" charset="0"/>
              </a:rPr>
              <a:t> execute the query once again. As a rule of thumb, you can look at the columns used in the JOIN clauses of the query as good candidates for keys because MySQL will always scan those columns to find matching records.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47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8C9A-B331-4433-BE54-E8AF0CC49542}"/>
              </a:ext>
            </a:extLst>
          </p:cNvPr>
          <p:cNvSpPr>
            <a:spLocks noGrp="1"/>
          </p:cNvSpPr>
          <p:nvPr>
            <p:ph type="title"/>
          </p:nvPr>
        </p:nvSpPr>
        <p:spPr>
          <a:xfrm>
            <a:off x="1024128" y="369316"/>
            <a:ext cx="9720072" cy="1499616"/>
          </a:xfrm>
        </p:spPr>
        <p:txBody>
          <a:bodyPr/>
          <a:lstStyle/>
          <a:p>
            <a:r>
              <a:rPr lang="en-US" dirty="0"/>
              <a:t>Altering tables</a:t>
            </a:r>
          </a:p>
        </p:txBody>
      </p:sp>
      <p:sp>
        <p:nvSpPr>
          <p:cNvPr id="3" name="Content Placeholder 2">
            <a:extLst>
              <a:ext uri="{FF2B5EF4-FFF2-40B4-BE49-F238E27FC236}">
                <a16:creationId xmlns:a16="http://schemas.microsoft.com/office/drawing/2014/main" id="{7CDC35E0-6AF2-4407-BB93-E3BDFD4DBC75}"/>
              </a:ext>
            </a:extLst>
          </p:cNvPr>
          <p:cNvSpPr>
            <a:spLocks noGrp="1"/>
          </p:cNvSpPr>
          <p:nvPr>
            <p:ph idx="1"/>
          </p:nvPr>
        </p:nvSpPr>
        <p:spPr>
          <a:xfrm>
            <a:off x="1024128" y="1658210"/>
            <a:ext cx="5592572" cy="4023360"/>
          </a:xfrm>
        </p:spPr>
        <p:txBody>
          <a:bodyPr>
            <a:noAutofit/>
          </a:bodyPr>
          <a:lstStyle/>
          <a:p>
            <a:pPr marL="0" indent="0" algn="l">
              <a:buNone/>
            </a:pPr>
            <a:r>
              <a:rPr lang="en-US" sz="1600" dirty="0">
                <a:solidFill>
                  <a:srgbClr val="303339"/>
                </a:solidFill>
                <a:latin typeface="Times New Roman" panose="02020603050405020304" pitchFamily="18" charset="0"/>
                <a:cs typeface="Times New Roman" panose="02020603050405020304" pitchFamily="18" charset="0"/>
              </a:rPr>
              <a:t>You can add primary key to optimize:</a:t>
            </a:r>
            <a:endParaRPr lang="en-US" sz="1600" b="0" dirty="0">
              <a:solidFill>
                <a:srgbClr val="303339"/>
              </a:solidFill>
              <a:effectLst/>
              <a:latin typeface="Times New Roman" panose="02020603050405020304" pitchFamily="18" charset="0"/>
              <a:cs typeface="Times New Roman" panose="02020603050405020304" pitchFamily="18" charset="0"/>
            </a:endParaRPr>
          </a:p>
          <a:p>
            <a:pPr algn="l"/>
            <a:r>
              <a:rPr lang="en-US" sz="1600" b="0" dirty="0">
                <a:solidFill>
                  <a:srgbClr val="303339"/>
                </a:solidFill>
                <a:effectLst/>
                <a:latin typeface="Times New Roman" panose="02020603050405020304" pitchFamily="18" charset="0"/>
                <a:cs typeface="Times New Roman" panose="02020603050405020304" pitchFamily="18" charset="0"/>
              </a:rPr>
              <a:t>ALTER TABLE </a:t>
            </a:r>
            <a:r>
              <a:rPr lang="en-US" sz="1600" b="0" dirty="0" err="1">
                <a:solidFill>
                  <a:srgbClr val="303339"/>
                </a:solidFill>
                <a:effectLst/>
                <a:latin typeface="Times New Roman" panose="02020603050405020304" pitchFamily="18" charset="0"/>
                <a:cs typeface="Times New Roman" panose="02020603050405020304" pitchFamily="18" charset="0"/>
              </a:rPr>
              <a:t>orderdetails</a:t>
            </a:r>
            <a:endParaRPr lang="en-US" sz="1600" b="0" dirty="0">
              <a:solidFill>
                <a:srgbClr val="303339"/>
              </a:solidFill>
              <a:effectLst/>
              <a:latin typeface="Times New Roman" panose="02020603050405020304" pitchFamily="18" charset="0"/>
              <a:cs typeface="Times New Roman" panose="02020603050405020304" pitchFamily="18" charset="0"/>
            </a:endParaRPr>
          </a:p>
          <a:p>
            <a:pPr marL="0" indent="0" algn="l">
              <a:buNone/>
            </a:pPr>
            <a:r>
              <a:rPr lang="en-US" sz="1600" b="0" dirty="0">
                <a:solidFill>
                  <a:srgbClr val="303339"/>
                </a:solidFill>
                <a:effectLst/>
                <a:latin typeface="Times New Roman" panose="02020603050405020304" pitchFamily="18" charset="0"/>
                <a:cs typeface="Times New Roman" panose="02020603050405020304" pitchFamily="18" charset="0"/>
              </a:rPr>
              <a:t>   ADD PRIMARY KEY (</a:t>
            </a:r>
            <a:r>
              <a:rPr lang="en-US" sz="1600" b="0" dirty="0" err="1">
                <a:solidFill>
                  <a:srgbClr val="303339"/>
                </a:solidFill>
                <a:effectLst/>
                <a:latin typeface="Times New Roman" panose="02020603050405020304" pitchFamily="18" charset="0"/>
                <a:cs typeface="Times New Roman" panose="02020603050405020304" pitchFamily="18" charset="0"/>
              </a:rPr>
              <a:t>orderNumber</a:t>
            </a:r>
            <a:r>
              <a:rPr lang="en-US" sz="1600" b="0" dirty="0">
                <a:solidFill>
                  <a:srgbClr val="303339"/>
                </a:solidFill>
                <a:effectLst/>
                <a:latin typeface="Times New Roman" panose="02020603050405020304" pitchFamily="18" charset="0"/>
                <a:cs typeface="Times New Roman" panose="02020603050405020304" pitchFamily="18" charset="0"/>
              </a:rPr>
              <a:t>, </a:t>
            </a:r>
            <a:r>
              <a:rPr lang="en-US" sz="1600" b="0" dirty="0" err="1">
                <a:solidFill>
                  <a:srgbClr val="303339"/>
                </a:solidFill>
                <a:effectLst/>
                <a:latin typeface="Times New Roman" panose="02020603050405020304" pitchFamily="18" charset="0"/>
                <a:cs typeface="Times New Roman" panose="02020603050405020304" pitchFamily="18" charset="0"/>
              </a:rPr>
              <a:t>productCode</a:t>
            </a:r>
            <a:r>
              <a:rPr lang="en-US" sz="1600" b="0" dirty="0">
                <a:solidFill>
                  <a:srgbClr val="303339"/>
                </a:solidFill>
                <a:effectLst/>
                <a:latin typeface="Times New Roman" panose="02020603050405020304" pitchFamily="18" charset="0"/>
                <a:cs typeface="Times New Roman" panose="02020603050405020304" pitchFamily="18" charset="0"/>
              </a:rPr>
              <a:t>);</a:t>
            </a:r>
          </a:p>
          <a:p>
            <a:pPr marL="0" indent="0" algn="l">
              <a:buNone/>
            </a:pPr>
            <a:endParaRPr lang="en-US" sz="1600" b="0" dirty="0">
              <a:solidFill>
                <a:srgbClr val="303339"/>
              </a:solidFill>
              <a:effectLst/>
              <a:latin typeface="Times New Roman" panose="02020603050405020304" pitchFamily="18" charset="0"/>
              <a:cs typeface="Times New Roman" panose="02020603050405020304" pitchFamily="18" charset="0"/>
            </a:endParaRPr>
          </a:p>
          <a:p>
            <a:pPr algn="l"/>
            <a:r>
              <a:rPr lang="en-US" sz="1600" b="0" dirty="0">
                <a:solidFill>
                  <a:srgbClr val="303339"/>
                </a:solidFill>
                <a:effectLst/>
                <a:latin typeface="Times New Roman" panose="02020603050405020304" pitchFamily="18" charset="0"/>
                <a:cs typeface="Times New Roman" panose="02020603050405020304" pitchFamily="18" charset="0"/>
              </a:rPr>
              <a:t>ALTER TABLE orders</a:t>
            </a:r>
          </a:p>
          <a:p>
            <a:pPr marL="0" indent="0" algn="l">
              <a:buNone/>
            </a:pPr>
            <a:r>
              <a:rPr lang="en-US" sz="1600" b="0" dirty="0">
                <a:solidFill>
                  <a:srgbClr val="303339"/>
                </a:solidFill>
                <a:effectLst/>
                <a:latin typeface="Times New Roman" panose="02020603050405020304" pitchFamily="18" charset="0"/>
                <a:cs typeface="Times New Roman" panose="02020603050405020304" pitchFamily="18" charset="0"/>
              </a:rPr>
              <a:t>  ADD PRIMARY KEY (</a:t>
            </a:r>
            <a:r>
              <a:rPr lang="en-US" sz="1600" b="0" dirty="0" err="1">
                <a:solidFill>
                  <a:srgbClr val="303339"/>
                </a:solidFill>
                <a:effectLst/>
                <a:latin typeface="Times New Roman" panose="02020603050405020304" pitchFamily="18" charset="0"/>
                <a:cs typeface="Times New Roman" panose="02020603050405020304" pitchFamily="18" charset="0"/>
              </a:rPr>
              <a:t>orderNumber</a:t>
            </a:r>
            <a:r>
              <a:rPr lang="en-US" sz="1600" b="0" dirty="0">
                <a:solidFill>
                  <a:srgbClr val="303339"/>
                </a:solidFill>
                <a:effectLst/>
                <a:latin typeface="Times New Roman" panose="02020603050405020304" pitchFamily="18" charset="0"/>
                <a:cs typeface="Times New Roman" panose="02020603050405020304" pitchFamily="18" charset="0"/>
              </a:rPr>
              <a:t>),</a:t>
            </a:r>
          </a:p>
          <a:p>
            <a:pPr marL="0" indent="0" algn="l">
              <a:buNone/>
            </a:pPr>
            <a:r>
              <a:rPr lang="en-US" sz="1600" b="0" dirty="0">
                <a:solidFill>
                  <a:srgbClr val="303339"/>
                </a:solidFill>
                <a:effectLst/>
                <a:latin typeface="Times New Roman" panose="02020603050405020304" pitchFamily="18" charset="0"/>
                <a:cs typeface="Times New Roman" panose="02020603050405020304" pitchFamily="18" charset="0"/>
              </a:rPr>
              <a:t>ADD KEY (</a:t>
            </a:r>
            <a:r>
              <a:rPr lang="en-US" sz="1600" b="0" dirty="0" err="1">
                <a:solidFill>
                  <a:srgbClr val="303339"/>
                </a:solidFill>
                <a:effectLst/>
                <a:latin typeface="Times New Roman" panose="02020603050405020304" pitchFamily="18" charset="0"/>
                <a:cs typeface="Times New Roman" panose="02020603050405020304" pitchFamily="18" charset="0"/>
              </a:rPr>
              <a:t>customerNumber</a:t>
            </a:r>
            <a:r>
              <a:rPr lang="en-US" sz="1600" b="0" dirty="0">
                <a:solidFill>
                  <a:srgbClr val="303339"/>
                </a:solidFill>
                <a:effectLst/>
                <a:latin typeface="Times New Roman" panose="02020603050405020304" pitchFamily="18" charset="0"/>
                <a:cs typeface="Times New Roman" panose="02020603050405020304" pitchFamily="18" charset="0"/>
              </a:rPr>
              <a:t>);</a:t>
            </a:r>
          </a:p>
          <a:p>
            <a:pPr marL="0" indent="0" algn="l">
              <a:buNone/>
            </a:pPr>
            <a:endParaRPr lang="en-US" sz="1600" b="0" dirty="0">
              <a:solidFill>
                <a:srgbClr val="303339"/>
              </a:solidFill>
              <a:effectLst/>
              <a:latin typeface="Times New Roman" panose="02020603050405020304" pitchFamily="18" charset="0"/>
              <a:cs typeface="Times New Roman" panose="02020603050405020304" pitchFamily="18" charset="0"/>
            </a:endParaRPr>
          </a:p>
          <a:p>
            <a:pPr algn="l"/>
            <a:r>
              <a:rPr lang="en-US" sz="1600" b="0" dirty="0">
                <a:solidFill>
                  <a:srgbClr val="303339"/>
                </a:solidFill>
                <a:effectLst/>
                <a:latin typeface="Times New Roman" panose="02020603050405020304" pitchFamily="18" charset="0"/>
                <a:cs typeface="Times New Roman" panose="02020603050405020304" pitchFamily="18" charset="0"/>
              </a:rPr>
              <a:t>ALTER TABLE products </a:t>
            </a:r>
          </a:p>
          <a:p>
            <a:pPr marL="0" indent="0" algn="l">
              <a:buNone/>
            </a:pPr>
            <a:r>
              <a:rPr lang="en-US" sz="1600" b="0" dirty="0">
                <a:solidFill>
                  <a:srgbClr val="303339"/>
                </a:solidFill>
                <a:effectLst/>
                <a:latin typeface="Times New Roman" panose="02020603050405020304" pitchFamily="18" charset="0"/>
                <a:cs typeface="Times New Roman" panose="02020603050405020304" pitchFamily="18" charset="0"/>
              </a:rPr>
              <a:t>ADD PRIMARY KEY (</a:t>
            </a:r>
            <a:r>
              <a:rPr lang="en-US" sz="1600" b="0" dirty="0" err="1">
                <a:solidFill>
                  <a:srgbClr val="303339"/>
                </a:solidFill>
                <a:effectLst/>
                <a:latin typeface="Times New Roman" panose="02020603050405020304" pitchFamily="18" charset="0"/>
                <a:cs typeface="Times New Roman" panose="02020603050405020304" pitchFamily="18" charset="0"/>
              </a:rPr>
              <a:t>productCode</a:t>
            </a:r>
            <a:r>
              <a:rPr lang="en-US" sz="1600" b="0" dirty="0">
                <a:solidFill>
                  <a:srgbClr val="303339"/>
                </a:solidFill>
                <a:effectLst/>
                <a:latin typeface="Times New Roman" panose="02020603050405020304" pitchFamily="18" charset="0"/>
                <a:cs typeface="Times New Roman" panose="02020603050405020304" pitchFamily="18" charset="0"/>
              </a:rPr>
              <a:t>),</a:t>
            </a:r>
          </a:p>
        </p:txBody>
      </p:sp>
      <p:sp>
        <p:nvSpPr>
          <p:cNvPr id="4" name="Content Placeholder 2">
            <a:extLst>
              <a:ext uri="{FF2B5EF4-FFF2-40B4-BE49-F238E27FC236}">
                <a16:creationId xmlns:a16="http://schemas.microsoft.com/office/drawing/2014/main" id="{8D6A6E0F-B5C7-469D-BE15-EB5C80A9504D}"/>
              </a:ext>
            </a:extLst>
          </p:cNvPr>
          <p:cNvSpPr txBox="1">
            <a:spLocks/>
          </p:cNvSpPr>
          <p:nvPr/>
        </p:nvSpPr>
        <p:spPr>
          <a:xfrm>
            <a:off x="7073772" y="2465324"/>
            <a:ext cx="5592572" cy="402336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sz="1600" dirty="0">
                <a:solidFill>
                  <a:srgbClr val="303339"/>
                </a:solidFill>
                <a:latin typeface="Times New Roman" panose="02020603050405020304" pitchFamily="18" charset="0"/>
                <a:cs typeface="Times New Roman" panose="02020603050405020304" pitchFamily="18" charset="0"/>
              </a:rPr>
              <a:t>You can create index</a:t>
            </a:r>
          </a:p>
          <a:p>
            <a:endParaRPr lang="en-US" sz="1600" dirty="0">
              <a:solidFill>
                <a:srgbClr val="303339"/>
              </a:solidFill>
              <a:latin typeface="Times New Roman" panose="02020603050405020304" pitchFamily="18" charset="0"/>
              <a:cs typeface="Times New Roman" panose="02020603050405020304" pitchFamily="18" charset="0"/>
            </a:endParaRPr>
          </a:p>
          <a:p>
            <a:r>
              <a:rPr lang="en-US" sz="1600" dirty="0">
                <a:solidFill>
                  <a:srgbClr val="303339"/>
                </a:solidFill>
                <a:latin typeface="Times New Roman" panose="02020603050405020304" pitchFamily="18" charset="0"/>
                <a:cs typeface="Times New Roman" panose="02020603050405020304" pitchFamily="18" charset="0"/>
              </a:rPr>
              <a:t>CREATE INDEX </a:t>
            </a:r>
            <a:r>
              <a:rPr lang="en-US" sz="1600" dirty="0" err="1">
                <a:solidFill>
                  <a:srgbClr val="303339"/>
                </a:solidFill>
                <a:latin typeface="Times New Roman" panose="02020603050405020304" pitchFamily="18" charset="0"/>
                <a:cs typeface="Times New Roman" panose="02020603050405020304" pitchFamily="18" charset="0"/>
              </a:rPr>
              <a:t>i</a:t>
            </a:r>
            <a:endParaRPr lang="en-US" sz="1600" dirty="0">
              <a:solidFill>
                <a:srgbClr val="303339"/>
              </a:solidFill>
              <a:latin typeface="Times New Roman" panose="02020603050405020304" pitchFamily="18" charset="0"/>
              <a:cs typeface="Times New Roman" panose="02020603050405020304" pitchFamily="18" charset="0"/>
            </a:endParaRPr>
          </a:p>
          <a:p>
            <a:r>
              <a:rPr lang="en-US" sz="1600" dirty="0">
                <a:solidFill>
                  <a:srgbClr val="303339"/>
                </a:solidFill>
                <a:latin typeface="Times New Roman" panose="02020603050405020304" pitchFamily="18" charset="0"/>
                <a:cs typeface="Times New Roman" panose="02020603050405020304" pitchFamily="18" charset="0"/>
              </a:rPr>
              <a:t>ON </a:t>
            </a:r>
            <a:r>
              <a:rPr lang="en-US" sz="1600" dirty="0" err="1">
                <a:solidFill>
                  <a:srgbClr val="303339"/>
                </a:solidFill>
                <a:latin typeface="Times New Roman" panose="02020603050405020304" pitchFamily="18" charset="0"/>
                <a:cs typeface="Times New Roman" panose="02020603050405020304" pitchFamily="18" charset="0"/>
              </a:rPr>
              <a:t>orderdetails</a:t>
            </a:r>
            <a:r>
              <a:rPr lang="en-US" sz="1600" dirty="0">
                <a:solidFill>
                  <a:srgbClr val="303339"/>
                </a:solidFill>
                <a:latin typeface="Times New Roman" panose="02020603050405020304" pitchFamily="18" charset="0"/>
                <a:cs typeface="Times New Roman" panose="02020603050405020304" pitchFamily="18" charset="0"/>
              </a:rPr>
              <a:t> (</a:t>
            </a:r>
            <a:r>
              <a:rPr lang="en-US" sz="1600" dirty="0" err="1">
                <a:solidFill>
                  <a:srgbClr val="303339"/>
                </a:solidFill>
                <a:latin typeface="Times New Roman" panose="02020603050405020304" pitchFamily="18" charset="0"/>
                <a:cs typeface="Times New Roman" panose="02020603050405020304" pitchFamily="18" charset="0"/>
              </a:rPr>
              <a:t>productCode</a:t>
            </a:r>
            <a:r>
              <a:rPr lang="en-US" sz="1600" dirty="0">
                <a:solidFill>
                  <a:srgbClr val="303339"/>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C0ECED9C-5DD6-4715-B006-525A853672B8}"/>
              </a:ext>
            </a:extLst>
          </p:cNvPr>
          <p:cNvSpPr txBox="1"/>
          <p:nvPr/>
        </p:nvSpPr>
        <p:spPr>
          <a:xfrm>
            <a:off x="5708342" y="3142695"/>
            <a:ext cx="1118586" cy="769441"/>
          </a:xfrm>
          <a:prstGeom prst="rect">
            <a:avLst/>
          </a:prstGeom>
          <a:noFill/>
        </p:spPr>
        <p:txBody>
          <a:bodyPr wrap="square" rtlCol="0">
            <a:spAutoFit/>
          </a:bodyPr>
          <a:lstStyle/>
          <a:p>
            <a:r>
              <a:rPr lang="en-US" sz="4400" dirty="0"/>
              <a:t>OR</a:t>
            </a:r>
          </a:p>
        </p:txBody>
      </p:sp>
    </p:spTree>
    <p:extLst>
      <p:ext uri="{BB962C8B-B14F-4D97-AF65-F5344CB8AC3E}">
        <p14:creationId xmlns:p14="http://schemas.microsoft.com/office/powerpoint/2010/main" val="229227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CDFD-4903-45FE-808D-ED4B1320B15E}"/>
              </a:ext>
            </a:extLst>
          </p:cNvPr>
          <p:cNvSpPr>
            <a:spLocks noGrp="1"/>
          </p:cNvSpPr>
          <p:nvPr>
            <p:ph type="title"/>
          </p:nvPr>
        </p:nvSpPr>
        <p:spPr>
          <a:xfrm>
            <a:off x="841247" y="978619"/>
            <a:ext cx="7033246" cy="1106424"/>
          </a:xfrm>
        </p:spPr>
        <p:txBody>
          <a:bodyPr>
            <a:normAutofit/>
          </a:bodyPr>
          <a:lstStyle/>
          <a:p>
            <a:r>
              <a:rPr lang="en-US" sz="4000" dirty="0"/>
              <a:t>Output of RERUN of explain </a:t>
            </a:r>
          </a:p>
        </p:txBody>
      </p:sp>
      <p:sp>
        <p:nvSpPr>
          <p:cNvPr id="3" name="Content Placeholder 2">
            <a:extLst>
              <a:ext uri="{FF2B5EF4-FFF2-40B4-BE49-F238E27FC236}">
                <a16:creationId xmlns:a16="http://schemas.microsoft.com/office/drawing/2014/main" id="{EFAE7B6A-603F-469B-A400-EF6CBEB62049}"/>
              </a:ext>
            </a:extLst>
          </p:cNvPr>
          <p:cNvSpPr>
            <a:spLocks noGrp="1"/>
          </p:cNvSpPr>
          <p:nvPr>
            <p:ph idx="1"/>
          </p:nvPr>
        </p:nvSpPr>
        <p:spPr>
          <a:xfrm>
            <a:off x="264200" y="2252870"/>
            <a:ext cx="11285649" cy="3560251"/>
          </a:xfrm>
        </p:spPr>
        <p:txBody>
          <a:bodyPr>
            <a:normAutofit/>
          </a:bodyPr>
          <a:lstStyle/>
          <a:p>
            <a:endParaRPr lang="en-US" sz="1700" dirty="0"/>
          </a:p>
          <a:p>
            <a:r>
              <a:rPr lang="en-US" sz="2000" dirty="0"/>
              <a:t>Result of Explain on the query after create index</a:t>
            </a:r>
          </a:p>
          <a:p>
            <a:r>
              <a:rPr lang="en-US" sz="2000" dirty="0"/>
              <a:t>Output:</a:t>
            </a:r>
          </a:p>
          <a:p>
            <a:r>
              <a:rPr lang="en-US" sz="1200" dirty="0">
                <a:latin typeface="Times New Roman" panose="02020603050405020304" pitchFamily="18" charset="0"/>
                <a:cs typeface="Times New Roman" panose="02020603050405020304" pitchFamily="18" charset="0"/>
              </a:rPr>
              <a:t>id	</a:t>
            </a:r>
            <a:r>
              <a:rPr lang="en-US" sz="1200" dirty="0" err="1">
                <a:latin typeface="Times New Roman" panose="02020603050405020304" pitchFamily="18" charset="0"/>
                <a:cs typeface="Times New Roman" panose="02020603050405020304" pitchFamily="18" charset="0"/>
              </a:rPr>
              <a:t>select_type</a:t>
            </a:r>
            <a:r>
              <a:rPr lang="en-US" sz="1200" dirty="0">
                <a:latin typeface="Times New Roman" panose="02020603050405020304" pitchFamily="18" charset="0"/>
                <a:cs typeface="Times New Roman" panose="02020603050405020304" pitchFamily="18" charset="0"/>
              </a:rPr>
              <a:t>	table	partitions	type	</a:t>
            </a:r>
            <a:r>
              <a:rPr lang="en-US" sz="1200" dirty="0" err="1">
                <a:latin typeface="Times New Roman" panose="02020603050405020304" pitchFamily="18" charset="0"/>
                <a:cs typeface="Times New Roman" panose="02020603050405020304" pitchFamily="18" charset="0"/>
              </a:rPr>
              <a:t>possible_keys</a:t>
            </a:r>
            <a:r>
              <a:rPr lang="en-US" sz="1200" dirty="0">
                <a:latin typeface="Times New Roman" panose="02020603050405020304" pitchFamily="18" charset="0"/>
                <a:cs typeface="Times New Roman" panose="02020603050405020304" pitchFamily="18" charset="0"/>
              </a:rPr>
              <a:t>	key	</a:t>
            </a:r>
            <a:r>
              <a:rPr lang="en-US" sz="1200" dirty="0" err="1">
                <a:latin typeface="Times New Roman" panose="02020603050405020304" pitchFamily="18" charset="0"/>
                <a:cs typeface="Times New Roman" panose="02020603050405020304" pitchFamily="18" charset="0"/>
              </a:rPr>
              <a:t>key_len</a:t>
            </a:r>
            <a:r>
              <a:rPr lang="en-US" sz="1200" dirty="0">
                <a:latin typeface="Times New Roman" panose="02020603050405020304" pitchFamily="18" charset="0"/>
                <a:cs typeface="Times New Roman" panose="02020603050405020304" pitchFamily="18" charset="0"/>
              </a:rPr>
              <a:t>	ref	rows	filtered	Extra</a:t>
            </a:r>
          </a:p>
          <a:p>
            <a:r>
              <a:rPr lang="en-US" sz="1200" dirty="0">
                <a:latin typeface="Times New Roman" panose="02020603050405020304" pitchFamily="18" charset="0"/>
                <a:cs typeface="Times New Roman" panose="02020603050405020304" pitchFamily="18" charset="0"/>
              </a:rPr>
              <a:t>1	SIMPLE	p	NULL	ALL	NULL	NULL	NULL	NULL	110	100.00	NULL</a:t>
            </a:r>
          </a:p>
          <a:p>
            <a:r>
              <a:rPr lang="en-US" sz="1200" dirty="0">
                <a:latin typeface="Times New Roman" panose="02020603050405020304" pitchFamily="18" charset="0"/>
                <a:cs typeface="Times New Roman" panose="02020603050405020304" pitchFamily="18" charset="0"/>
              </a:rPr>
              <a:t>1	SIMPLE	d	NULL	ref	c	c	17           </a:t>
            </a:r>
            <a:r>
              <a:rPr lang="en-US" sz="1200" dirty="0" err="1">
                <a:latin typeface="Times New Roman" panose="02020603050405020304" pitchFamily="18" charset="0"/>
                <a:cs typeface="Times New Roman" panose="02020603050405020304" pitchFamily="18" charset="0"/>
              </a:rPr>
              <a:t>test.p.productCode</a:t>
            </a:r>
            <a:r>
              <a:rPr lang="en-US" sz="1200" dirty="0">
                <a:latin typeface="Times New Roman" panose="02020603050405020304" pitchFamily="18" charset="0"/>
                <a:cs typeface="Times New Roman" panose="02020603050405020304" pitchFamily="18" charset="0"/>
              </a:rPr>
              <a:t>	  27	100.00	Using where</a:t>
            </a:r>
          </a:p>
          <a:p>
            <a:r>
              <a:rPr lang="en-US" sz="1200" dirty="0">
                <a:latin typeface="Times New Roman" panose="02020603050405020304" pitchFamily="18" charset="0"/>
                <a:cs typeface="Times New Roman" panose="02020603050405020304" pitchFamily="18" charset="0"/>
              </a:rPr>
              <a:t>1	SIMPLE	o	NULL	ALL	NULL	NULL	NULL	NULL	  326	1.00	Using where; Using join buffer (hash join)</a:t>
            </a:r>
          </a:p>
        </p:txBody>
      </p:sp>
    </p:spTree>
    <p:extLst>
      <p:ext uri="{BB962C8B-B14F-4D97-AF65-F5344CB8AC3E}">
        <p14:creationId xmlns:p14="http://schemas.microsoft.com/office/powerpoint/2010/main" val="406840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8C9A-B331-4433-BE54-E8AF0CC49542}"/>
              </a:ext>
            </a:extLst>
          </p:cNvPr>
          <p:cNvSpPr>
            <a:spLocks noGrp="1"/>
          </p:cNvSpPr>
          <p:nvPr>
            <p:ph type="title"/>
          </p:nvPr>
        </p:nvSpPr>
        <p:spPr/>
        <p:txBody>
          <a:bodyPr/>
          <a:lstStyle/>
          <a:p>
            <a:r>
              <a:rPr lang="en-US" dirty="0"/>
              <a:t>Cost estimation for 3 table join(2):</a:t>
            </a:r>
          </a:p>
        </p:txBody>
      </p:sp>
      <p:sp>
        <p:nvSpPr>
          <p:cNvPr id="3" name="Content Placeholder 2">
            <a:extLst>
              <a:ext uri="{FF2B5EF4-FFF2-40B4-BE49-F238E27FC236}">
                <a16:creationId xmlns:a16="http://schemas.microsoft.com/office/drawing/2014/main" id="{7CDC35E0-6AF2-4407-BB93-E3BDFD4DBC75}"/>
              </a:ext>
            </a:extLst>
          </p:cNvPr>
          <p:cNvSpPr>
            <a:spLocks noGrp="1"/>
          </p:cNvSpPr>
          <p:nvPr>
            <p:ph idx="1"/>
          </p:nvPr>
        </p:nvSpPr>
        <p:spPr/>
        <p:txBody>
          <a:bodyPr>
            <a:normAutofit/>
          </a:bodyPr>
          <a:lstStyle/>
          <a:p>
            <a:pPr algn="l"/>
            <a:r>
              <a:rPr lang="en-US" sz="2000" b="0" dirty="0">
                <a:solidFill>
                  <a:srgbClr val="303339"/>
                </a:solidFill>
                <a:effectLst/>
                <a:latin typeface="Times New Roman" panose="02020603050405020304" pitchFamily="18" charset="0"/>
                <a:cs typeface="Times New Roman" panose="02020603050405020304" pitchFamily="18" charset="0"/>
              </a:rPr>
              <a:t>After adding index </a:t>
            </a:r>
            <a:r>
              <a:rPr lang="en-US" sz="2000" b="0" dirty="0" err="1">
                <a:solidFill>
                  <a:srgbClr val="303339"/>
                </a:solidFill>
                <a:effectLst/>
                <a:latin typeface="Times New Roman" panose="02020603050405020304" pitchFamily="18" charset="0"/>
                <a:cs typeface="Times New Roman" panose="02020603050405020304" pitchFamily="18" charset="0"/>
              </a:rPr>
              <a:t>i</a:t>
            </a:r>
            <a:r>
              <a:rPr lang="en-US" sz="2000" b="0" dirty="0">
                <a:solidFill>
                  <a:srgbClr val="303339"/>
                </a:solidFill>
                <a:effectLst/>
                <a:latin typeface="Times New Roman" panose="02020603050405020304" pitchFamily="18" charset="0"/>
                <a:cs typeface="Times New Roman" panose="02020603050405020304" pitchFamily="18" charset="0"/>
              </a:rPr>
              <a:t>, the number of records scanned has been brought down to 326 × 110 × 27 =</a:t>
            </a:r>
            <a:r>
              <a:rPr lang="en-US" sz="2000" dirty="0">
                <a:solidFill>
                  <a:srgbClr val="303339"/>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968220. As you can see the numbe</a:t>
            </a:r>
            <a:r>
              <a:rPr lang="en-US" sz="2000" dirty="0">
                <a:solidFill>
                  <a:srgbClr val="202124"/>
                </a:solidFill>
                <a:latin typeface="Times New Roman" panose="02020603050405020304" pitchFamily="18" charset="0"/>
                <a:cs typeface="Times New Roman" panose="02020603050405020304" pitchFamily="18" charset="0"/>
              </a:rPr>
              <a:t>r of rows for </a:t>
            </a:r>
            <a:r>
              <a:rPr lang="en-US" sz="2000" dirty="0" err="1">
                <a:solidFill>
                  <a:srgbClr val="202124"/>
                </a:solidFill>
                <a:latin typeface="Times New Roman" panose="02020603050405020304" pitchFamily="18" charset="0"/>
                <a:cs typeface="Times New Roman" panose="02020603050405020304" pitchFamily="18" charset="0"/>
              </a:rPr>
              <a:t>orderdetails</a:t>
            </a:r>
            <a:r>
              <a:rPr lang="en-US" sz="2000" dirty="0">
                <a:solidFill>
                  <a:srgbClr val="202124"/>
                </a:solidFill>
                <a:latin typeface="Times New Roman" panose="02020603050405020304" pitchFamily="18" charset="0"/>
                <a:cs typeface="Times New Roman" panose="02020603050405020304" pitchFamily="18" charset="0"/>
              </a:rPr>
              <a:t> came down from 2996 to 27 for the join. </a:t>
            </a:r>
            <a:r>
              <a:rPr lang="en-US" sz="2000" b="0" i="0" dirty="0">
                <a:solidFill>
                  <a:srgbClr val="202124"/>
                </a:solidFill>
                <a:effectLst/>
                <a:latin typeface="Times New Roman" panose="02020603050405020304" pitchFamily="18" charset="0"/>
                <a:cs typeface="Times New Roman" panose="02020603050405020304" pitchFamily="18" charset="0"/>
              </a:rPr>
              <a:t> </a:t>
            </a:r>
          </a:p>
          <a:p>
            <a:pPr algn="l"/>
            <a:endParaRPr lang="en-US" sz="2000" dirty="0">
              <a:solidFill>
                <a:srgbClr val="202124"/>
              </a:solidFill>
              <a:latin typeface="Times New Roman" panose="02020603050405020304" pitchFamily="18" charset="0"/>
              <a:cs typeface="Times New Roman" panose="02020603050405020304" pitchFamily="18" charset="0"/>
            </a:endParaRPr>
          </a:p>
          <a:p>
            <a:pPr algn="l"/>
            <a:r>
              <a:rPr lang="en-US" sz="2000" b="0" i="0" dirty="0">
                <a:solidFill>
                  <a:srgbClr val="202124"/>
                </a:solidFill>
                <a:effectLst/>
                <a:latin typeface="Times New Roman" panose="02020603050405020304" pitchFamily="18" charset="0"/>
                <a:cs typeface="Times New Roman" panose="02020603050405020304" pitchFamily="18" charset="0"/>
              </a:rPr>
              <a:t>If we add the primary keys for the tables then we can bring it further down to </a:t>
            </a:r>
            <a:r>
              <a:rPr lang="en-US" sz="2000" b="0" dirty="0">
                <a:solidFill>
                  <a:srgbClr val="303339"/>
                </a:solidFill>
                <a:effectLst/>
                <a:latin typeface="Times New Roman" panose="02020603050405020304" pitchFamily="18" charset="0"/>
                <a:cs typeface="Times New Roman" panose="02020603050405020304" pitchFamily="18" charset="0"/>
              </a:rPr>
              <a:t>1 × 1 × 4  = 4. That means for each record with </a:t>
            </a:r>
            <a:r>
              <a:rPr lang="en-US" sz="2000" b="0" dirty="0" err="1">
                <a:solidFill>
                  <a:srgbClr val="303339"/>
                </a:solidFill>
                <a:effectLst/>
                <a:latin typeface="Times New Roman" panose="02020603050405020304" pitchFamily="18" charset="0"/>
                <a:cs typeface="Times New Roman" panose="02020603050405020304" pitchFamily="18" charset="0"/>
              </a:rPr>
              <a:t>orderNumber</a:t>
            </a:r>
            <a:r>
              <a:rPr lang="en-US" sz="2000" b="0" dirty="0">
                <a:solidFill>
                  <a:srgbClr val="303339"/>
                </a:solidFill>
                <a:effectLst/>
                <a:latin typeface="Times New Roman" panose="02020603050405020304" pitchFamily="18" charset="0"/>
                <a:cs typeface="Times New Roman" panose="02020603050405020304" pitchFamily="18" charset="0"/>
              </a:rPr>
              <a:t> 10101 in the </a:t>
            </a:r>
            <a:r>
              <a:rPr lang="en-US" sz="2000" b="0" dirty="0" err="1">
                <a:solidFill>
                  <a:srgbClr val="303339"/>
                </a:solidFill>
                <a:effectLst/>
                <a:latin typeface="Times New Roman" panose="02020603050405020304" pitchFamily="18" charset="0"/>
                <a:cs typeface="Times New Roman" panose="02020603050405020304" pitchFamily="18" charset="0"/>
              </a:rPr>
              <a:t>orderdetails</a:t>
            </a:r>
            <a:r>
              <a:rPr lang="en-US" sz="2000" b="0" dirty="0">
                <a:solidFill>
                  <a:srgbClr val="303339"/>
                </a:solidFill>
                <a:effectLst/>
                <a:latin typeface="Times New Roman" panose="02020603050405020304" pitchFamily="18" charset="0"/>
                <a:cs typeface="Times New Roman" panose="02020603050405020304" pitchFamily="18" charset="0"/>
              </a:rPr>
              <a:t> table, MySQL was able to directly find the matching record in all other tables using the indexes and didn’t have to resort to scanning the entire table.</a:t>
            </a:r>
          </a:p>
          <a:p>
            <a:pPr marL="0" indent="0" algn="l">
              <a:buNone/>
            </a:pPr>
            <a:endParaRPr lang="en-US" sz="2000" dirty="0">
              <a:solidFill>
                <a:srgbClr val="303339"/>
              </a:solidFill>
              <a:latin typeface="Times New Roman" panose="02020603050405020304" pitchFamily="18" charset="0"/>
              <a:cs typeface="Times New Roman" panose="02020603050405020304" pitchFamily="18" charset="0"/>
            </a:endParaRPr>
          </a:p>
          <a:p>
            <a:pPr marL="0" indent="0" algn="l">
              <a:buNone/>
            </a:pPr>
            <a:endParaRPr lang="en-US" sz="2000" b="0" dirty="0">
              <a:solidFill>
                <a:srgbClr val="303339"/>
              </a:solidFill>
              <a:effectLst/>
              <a:latin typeface="Times New Roman" panose="02020603050405020304" pitchFamily="18" charset="0"/>
              <a:cs typeface="Times New Roman" panose="02020603050405020304" pitchFamily="18" charset="0"/>
            </a:endParaRPr>
          </a:p>
          <a:p>
            <a:pPr algn="l"/>
            <a:endParaRPr lang="en-US" sz="2000" b="0" dirty="0">
              <a:solidFill>
                <a:srgbClr val="3033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38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C78A-C54F-492E-873C-9FFF8847F3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94D778-2C2D-466C-8B0B-9EA3407C6932}"/>
              </a:ext>
            </a:extLst>
          </p:cNvPr>
          <p:cNvSpPr>
            <a:spLocks noGrp="1"/>
          </p:cNvSpPr>
          <p:nvPr>
            <p:ph idx="1"/>
          </p:nvPr>
        </p:nvSpPr>
        <p:spPr/>
        <p:txBody>
          <a:bodyPr/>
          <a:lstStyle/>
          <a:p>
            <a:r>
              <a:rPr lang="en-US" dirty="0">
                <a:hlinkClick r:id="rId2"/>
              </a:rPr>
              <a:t>https://dbdiagram.io/d</a:t>
            </a:r>
            <a:endParaRPr lang="en-US" dirty="0"/>
          </a:p>
          <a:p>
            <a:endParaRPr lang="en-US" dirty="0"/>
          </a:p>
          <a:p>
            <a:r>
              <a:rPr lang="en-US" dirty="0">
                <a:hlinkClick r:id="rId3"/>
              </a:rPr>
              <a:t>https://www.sitepoint.com/using-explain-to-write-better-mysql-queries/</a:t>
            </a:r>
            <a:endParaRPr lang="en-US" dirty="0"/>
          </a:p>
          <a:p>
            <a:endParaRPr lang="en-US" dirty="0"/>
          </a:p>
          <a:p>
            <a:r>
              <a:rPr lang="en-US">
                <a:hlinkClick r:id="rId4"/>
              </a:rPr>
              <a:t>https://searchcode.com/codesearch/raw/92265810/</a:t>
            </a:r>
            <a:endParaRPr lang="en-US"/>
          </a:p>
          <a:p>
            <a:endParaRPr lang="en-US" dirty="0"/>
          </a:p>
          <a:p>
            <a:endParaRPr lang="en-US" dirty="0"/>
          </a:p>
          <a:p>
            <a:endParaRPr lang="en-US" dirty="0"/>
          </a:p>
        </p:txBody>
      </p:sp>
    </p:spTree>
    <p:extLst>
      <p:ext uri="{BB962C8B-B14F-4D97-AF65-F5344CB8AC3E}">
        <p14:creationId xmlns:p14="http://schemas.microsoft.com/office/powerpoint/2010/main" val="381963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CE87-EEB0-4D9A-A9BF-666D3B5BAE3E}"/>
              </a:ext>
            </a:extLst>
          </p:cNvPr>
          <p:cNvSpPr>
            <a:spLocks noGrp="1"/>
          </p:cNvSpPr>
          <p:nvPr>
            <p:ph type="title"/>
          </p:nvPr>
        </p:nvSpPr>
        <p:spPr>
          <a:xfrm>
            <a:off x="3384550" y="179470"/>
            <a:ext cx="7639050" cy="1325563"/>
          </a:xfrm>
        </p:spPr>
        <p:txBody>
          <a:bodyPr>
            <a:normAutofit fontScale="90000"/>
          </a:bodyPr>
          <a:lstStyle/>
          <a:p>
            <a:r>
              <a:rPr lang="en-US" b="1" dirty="0">
                <a:solidFill>
                  <a:srgbClr val="201F1E"/>
                </a:solidFill>
              </a:rPr>
              <a:t>C</a:t>
            </a:r>
            <a:r>
              <a:rPr lang="en-US" b="1" i="0" dirty="0">
                <a:solidFill>
                  <a:srgbClr val="201F1E"/>
                </a:solidFill>
                <a:effectLst/>
              </a:rPr>
              <a:t>ost estimate for a </a:t>
            </a:r>
            <a:br>
              <a:rPr lang="en-US" b="1" i="0" dirty="0">
                <a:solidFill>
                  <a:srgbClr val="201F1E"/>
                </a:solidFill>
                <a:effectLst/>
              </a:rPr>
            </a:br>
            <a:r>
              <a:rPr lang="en-US" b="1" i="0" dirty="0">
                <a:solidFill>
                  <a:srgbClr val="201F1E"/>
                </a:solidFill>
                <a:effectLst/>
              </a:rPr>
              <a:t>simple three-table join</a:t>
            </a:r>
            <a:endParaRPr lang="en-US" b="1" dirty="0"/>
          </a:p>
        </p:txBody>
      </p:sp>
      <p:sp>
        <p:nvSpPr>
          <p:cNvPr id="3" name="TextBox 2">
            <a:extLst>
              <a:ext uri="{FF2B5EF4-FFF2-40B4-BE49-F238E27FC236}">
                <a16:creationId xmlns:a16="http://schemas.microsoft.com/office/drawing/2014/main" id="{34D42CD4-147A-4FD8-A358-425D658BE6CE}"/>
              </a:ext>
            </a:extLst>
          </p:cNvPr>
          <p:cNvSpPr txBox="1"/>
          <p:nvPr/>
        </p:nvSpPr>
        <p:spPr>
          <a:xfrm>
            <a:off x="753978" y="1657433"/>
            <a:ext cx="893441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Today we will be going over an example for calculating the cost estimate for a 3 table join.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be using a sample e-commerce database for this example. The schema has been provided in the next slide. The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queries to make the database is at </a:t>
            </a:r>
            <a:r>
              <a:rPr lang="en-US" sz="2000" dirty="0">
                <a:latin typeface="Times New Roman" panose="02020603050405020304" pitchFamily="18" charset="0"/>
                <a:cs typeface="Times New Roman" panose="02020603050405020304" pitchFamily="18" charset="0"/>
                <a:hlinkClick r:id="rId2"/>
              </a:rPr>
              <a:t>https://searchcode.com/codesearch/raw/92265810/</a:t>
            </a:r>
            <a:r>
              <a:rPr lang="en-US" sz="2000" dirty="0">
                <a:latin typeface="Times New Roman" panose="02020603050405020304" pitchFamily="18" charset="0"/>
                <a:cs typeface="Times New Roman" panose="02020603050405020304" pitchFamily="18" charset="0"/>
              </a:rPr>
              <a:t>. It is to be noted that I have removed the primary keys from the database for this example.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are going to be using Explain for optimizing the query.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orders has 326 rows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a:t>
            </a:r>
            <a:r>
              <a:rPr lang="en-US" sz="2000" dirty="0" err="1">
                <a:latin typeface="Times New Roman" panose="02020603050405020304" pitchFamily="18" charset="0"/>
                <a:cs typeface="Times New Roman" panose="02020603050405020304" pitchFamily="18" charset="0"/>
              </a:rPr>
              <a:t>orderdetails</a:t>
            </a:r>
            <a:r>
              <a:rPr lang="en-US" sz="2000" dirty="0">
                <a:latin typeface="Times New Roman" panose="02020603050405020304" pitchFamily="18" charset="0"/>
                <a:cs typeface="Times New Roman" panose="02020603050405020304" pitchFamily="18" charset="0"/>
              </a:rPr>
              <a:t> has 2996 rows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products has 110 rows</a:t>
            </a:r>
          </a:p>
        </p:txBody>
      </p:sp>
    </p:spTree>
    <p:extLst>
      <p:ext uri="{BB962C8B-B14F-4D97-AF65-F5344CB8AC3E}">
        <p14:creationId xmlns:p14="http://schemas.microsoft.com/office/powerpoint/2010/main" val="266102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3FBB-D229-4706-B492-968538DABD94}"/>
              </a:ext>
            </a:extLst>
          </p:cNvPr>
          <p:cNvSpPr>
            <a:spLocks noGrp="1"/>
          </p:cNvSpPr>
          <p:nvPr>
            <p:ph type="title"/>
          </p:nvPr>
        </p:nvSpPr>
        <p:spPr>
          <a:xfrm>
            <a:off x="449094" y="-165630"/>
            <a:ext cx="10515600" cy="1325563"/>
          </a:xfrm>
        </p:spPr>
        <p:txBody>
          <a:bodyPr/>
          <a:lstStyle/>
          <a:p>
            <a:r>
              <a:rPr lang="en-US" dirty="0"/>
              <a:t>The SQL database schema</a:t>
            </a:r>
          </a:p>
        </p:txBody>
      </p:sp>
      <p:sp>
        <p:nvSpPr>
          <p:cNvPr id="3" name="TextBox 2">
            <a:extLst>
              <a:ext uri="{FF2B5EF4-FFF2-40B4-BE49-F238E27FC236}">
                <a16:creationId xmlns:a16="http://schemas.microsoft.com/office/drawing/2014/main" id="{9F9AED05-DE22-4ED5-9627-D0C7A4BBE5B3}"/>
              </a:ext>
            </a:extLst>
          </p:cNvPr>
          <p:cNvSpPr txBox="1"/>
          <p:nvPr/>
        </p:nvSpPr>
        <p:spPr>
          <a:xfrm>
            <a:off x="189818" y="1912136"/>
            <a:ext cx="1094452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will be using the an</a:t>
            </a:r>
          </a:p>
          <a:p>
            <a:r>
              <a:rPr lang="en-US" dirty="0"/>
              <a:t>ecommerce database. </a:t>
            </a:r>
          </a:p>
          <a:p>
            <a:r>
              <a:rPr lang="en-US" dirty="0"/>
              <a:t>The schema for the database 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descr="Graphical user interface, application&#10;&#10;Description automatically generated">
            <a:extLst>
              <a:ext uri="{FF2B5EF4-FFF2-40B4-BE49-F238E27FC236}">
                <a16:creationId xmlns:a16="http://schemas.microsoft.com/office/drawing/2014/main" id="{56761502-3EAE-4C4C-9273-07D2F216B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448" y="741422"/>
            <a:ext cx="8908552" cy="5959356"/>
          </a:xfrm>
          <a:prstGeom prst="rect">
            <a:avLst/>
          </a:prstGeom>
        </p:spPr>
      </p:pic>
      <p:sp>
        <p:nvSpPr>
          <p:cNvPr id="4" name="TextBox 3">
            <a:extLst>
              <a:ext uri="{FF2B5EF4-FFF2-40B4-BE49-F238E27FC236}">
                <a16:creationId xmlns:a16="http://schemas.microsoft.com/office/drawing/2014/main" id="{59DF9E8B-EA17-4F1C-A425-1161946A9760}"/>
              </a:ext>
            </a:extLst>
          </p:cNvPr>
          <p:cNvSpPr txBox="1"/>
          <p:nvPr/>
        </p:nvSpPr>
        <p:spPr>
          <a:xfrm>
            <a:off x="3400147" y="1089278"/>
            <a:ext cx="2086252" cy="369332"/>
          </a:xfrm>
          <a:prstGeom prst="rect">
            <a:avLst/>
          </a:prstGeom>
          <a:noFill/>
          <a:ln w="76200">
            <a:solidFill>
              <a:schemeClr val="accent4">
                <a:lumMod val="60000"/>
                <a:lumOff val="40000"/>
              </a:schemeClr>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EC6F7A95-5E06-4FAF-9B5A-51010C3651DE}"/>
              </a:ext>
            </a:extLst>
          </p:cNvPr>
          <p:cNvSpPr txBox="1"/>
          <p:nvPr/>
        </p:nvSpPr>
        <p:spPr>
          <a:xfrm>
            <a:off x="6819529" y="779446"/>
            <a:ext cx="2086252" cy="369332"/>
          </a:xfrm>
          <a:prstGeom prst="rect">
            <a:avLst/>
          </a:prstGeom>
          <a:noFill/>
          <a:ln w="76200">
            <a:solidFill>
              <a:schemeClr val="accent4">
                <a:lumMod val="60000"/>
                <a:lumOff val="40000"/>
              </a:schemeClr>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BF3B9023-97F2-4C87-A765-8092CFA34E96}"/>
              </a:ext>
            </a:extLst>
          </p:cNvPr>
          <p:cNvSpPr txBox="1"/>
          <p:nvPr/>
        </p:nvSpPr>
        <p:spPr>
          <a:xfrm>
            <a:off x="3934286" y="5130097"/>
            <a:ext cx="2086252" cy="369332"/>
          </a:xfrm>
          <a:prstGeom prst="rect">
            <a:avLst/>
          </a:prstGeom>
          <a:noFill/>
          <a:ln w="76200">
            <a:solidFill>
              <a:schemeClr val="accent4">
                <a:lumMod val="60000"/>
                <a:lumOff val="40000"/>
              </a:schemeClr>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BF0434D-8E1C-4A21-843A-7FF06A78CD30}"/>
              </a:ext>
            </a:extLst>
          </p:cNvPr>
          <p:cNvSpPr txBox="1"/>
          <p:nvPr/>
        </p:nvSpPr>
        <p:spPr>
          <a:xfrm>
            <a:off x="489782" y="4444446"/>
            <a:ext cx="2086252" cy="646331"/>
          </a:xfrm>
          <a:prstGeom prst="rect">
            <a:avLst/>
          </a:prstGeom>
          <a:noFill/>
          <a:ln w="76200">
            <a:solidFill>
              <a:schemeClr val="accent4">
                <a:lumMod val="60000"/>
                <a:lumOff val="40000"/>
              </a:schemeClr>
            </a:solidFill>
          </a:ln>
        </p:spPr>
        <p:txBody>
          <a:bodyPr wrap="square" rtlCol="0">
            <a:spAutoFit/>
          </a:bodyPr>
          <a:lstStyle/>
          <a:p>
            <a:r>
              <a:rPr lang="en-US" dirty="0"/>
              <a:t>The tables being used</a:t>
            </a:r>
          </a:p>
        </p:txBody>
      </p:sp>
    </p:spTree>
    <p:extLst>
      <p:ext uri="{BB962C8B-B14F-4D97-AF65-F5344CB8AC3E}">
        <p14:creationId xmlns:p14="http://schemas.microsoft.com/office/powerpoint/2010/main" val="82953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CE87-EEB0-4D9A-A9BF-666D3B5BAE3E}"/>
              </a:ext>
            </a:extLst>
          </p:cNvPr>
          <p:cNvSpPr>
            <a:spLocks noGrp="1"/>
          </p:cNvSpPr>
          <p:nvPr>
            <p:ph type="title"/>
          </p:nvPr>
        </p:nvSpPr>
        <p:spPr>
          <a:xfrm>
            <a:off x="3037656" y="433470"/>
            <a:ext cx="6944544" cy="1325563"/>
          </a:xfrm>
        </p:spPr>
        <p:txBody>
          <a:bodyPr>
            <a:normAutofit fontScale="90000"/>
          </a:bodyPr>
          <a:lstStyle/>
          <a:p>
            <a:r>
              <a:rPr lang="en-US" b="1" dirty="0"/>
              <a:t>The Query to be optimized </a:t>
            </a:r>
          </a:p>
        </p:txBody>
      </p:sp>
      <p:sp>
        <p:nvSpPr>
          <p:cNvPr id="3" name="TextBox 2">
            <a:extLst>
              <a:ext uri="{FF2B5EF4-FFF2-40B4-BE49-F238E27FC236}">
                <a16:creationId xmlns:a16="http://schemas.microsoft.com/office/drawing/2014/main" id="{34D42CD4-147A-4FD8-A358-425D658BE6CE}"/>
              </a:ext>
            </a:extLst>
          </p:cNvPr>
          <p:cNvSpPr txBox="1"/>
          <p:nvPr/>
        </p:nvSpPr>
        <p:spPr>
          <a:xfrm>
            <a:off x="1490578" y="2246813"/>
            <a:ext cx="8934419" cy="3046988"/>
          </a:xfrm>
          <a:prstGeom prst="rect">
            <a:avLst/>
          </a:prstGeom>
          <a:noFill/>
        </p:spPr>
        <p:txBody>
          <a:bodyPr wrap="square" rtlCol="0">
            <a:spAutoFit/>
          </a:bodyPr>
          <a:lstStyle/>
          <a:p>
            <a:r>
              <a:rPr lang="en-US" sz="2400" dirty="0">
                <a:latin typeface="Tw Cen MT (Body)"/>
                <a:cs typeface="Calibri" panose="020F0502020204030204" pitchFamily="34" charset="0"/>
              </a:rPr>
              <a:t>The query that we are going to calculate the cost for: </a:t>
            </a:r>
          </a:p>
          <a:p>
            <a:r>
              <a:rPr lang="en-US" sz="2400" dirty="0">
                <a:solidFill>
                  <a:srgbClr val="303339"/>
                </a:solidFill>
                <a:latin typeface="Tw Cen MT (Body)"/>
                <a:cs typeface="Calibri" panose="020F0502020204030204" pitchFamily="34" charset="0"/>
              </a:rPr>
              <a:t>EXPLAIN SELECT * FROM</a:t>
            </a:r>
          </a:p>
          <a:p>
            <a:r>
              <a:rPr lang="en-US" sz="2400" dirty="0">
                <a:solidFill>
                  <a:srgbClr val="303339"/>
                </a:solidFill>
                <a:latin typeface="Tw Cen MT (Body)"/>
                <a:cs typeface="Calibri" panose="020F0502020204030204" pitchFamily="34" charset="0"/>
              </a:rPr>
              <a:t>products p</a:t>
            </a:r>
          </a:p>
          <a:p>
            <a:r>
              <a:rPr lang="en-US" sz="2400" dirty="0">
                <a:solidFill>
                  <a:srgbClr val="303339"/>
                </a:solidFill>
                <a:latin typeface="Tw Cen MT (Body)"/>
                <a:cs typeface="Calibri" panose="020F0502020204030204" pitchFamily="34" charset="0"/>
              </a:rPr>
              <a:t>INNER JOIN </a:t>
            </a:r>
            <a:r>
              <a:rPr lang="en-US" sz="2400" dirty="0" err="1">
                <a:solidFill>
                  <a:srgbClr val="303339"/>
                </a:solidFill>
                <a:latin typeface="Tw Cen MT (Body)"/>
                <a:cs typeface="Calibri" panose="020F0502020204030204" pitchFamily="34" charset="0"/>
              </a:rPr>
              <a:t>orderdetails</a:t>
            </a:r>
            <a:r>
              <a:rPr lang="en-US" sz="2400" dirty="0">
                <a:solidFill>
                  <a:srgbClr val="303339"/>
                </a:solidFill>
                <a:latin typeface="Tw Cen MT (Body)"/>
                <a:cs typeface="Calibri" panose="020F0502020204030204" pitchFamily="34" charset="0"/>
              </a:rPr>
              <a:t> d ON </a:t>
            </a:r>
            <a:r>
              <a:rPr lang="en-US" sz="2400" dirty="0" err="1">
                <a:solidFill>
                  <a:srgbClr val="303339"/>
                </a:solidFill>
                <a:latin typeface="Tw Cen MT (Body)"/>
                <a:cs typeface="Calibri" panose="020F0502020204030204" pitchFamily="34" charset="0"/>
              </a:rPr>
              <a:t>p.productCode</a:t>
            </a:r>
            <a:r>
              <a:rPr lang="en-US" sz="2400" dirty="0">
                <a:solidFill>
                  <a:srgbClr val="303339"/>
                </a:solidFill>
                <a:latin typeface="Tw Cen MT (Body)"/>
                <a:cs typeface="Calibri" panose="020F0502020204030204" pitchFamily="34" charset="0"/>
              </a:rPr>
              <a:t> = </a:t>
            </a:r>
            <a:r>
              <a:rPr lang="en-US" sz="2400" dirty="0" err="1">
                <a:solidFill>
                  <a:srgbClr val="303339"/>
                </a:solidFill>
                <a:latin typeface="Tw Cen MT (Body)"/>
                <a:cs typeface="Calibri" panose="020F0502020204030204" pitchFamily="34" charset="0"/>
              </a:rPr>
              <a:t>d.productCode</a:t>
            </a:r>
            <a:endParaRPr lang="en-US" sz="2400" dirty="0">
              <a:solidFill>
                <a:srgbClr val="303339"/>
              </a:solidFill>
              <a:latin typeface="Tw Cen MT (Body)"/>
              <a:cs typeface="Calibri" panose="020F0502020204030204" pitchFamily="34" charset="0"/>
            </a:endParaRPr>
          </a:p>
          <a:p>
            <a:r>
              <a:rPr lang="en-US" sz="2400" dirty="0">
                <a:solidFill>
                  <a:srgbClr val="303339"/>
                </a:solidFill>
                <a:latin typeface="Tw Cen MT (Body)"/>
                <a:cs typeface="Calibri" panose="020F0502020204030204" pitchFamily="34" charset="0"/>
              </a:rPr>
              <a:t>INNER JOIN orders o ON </a:t>
            </a:r>
            <a:r>
              <a:rPr lang="en-US" sz="2400" dirty="0" err="1">
                <a:solidFill>
                  <a:srgbClr val="303339"/>
                </a:solidFill>
                <a:latin typeface="Tw Cen MT (Body)"/>
                <a:cs typeface="Calibri" panose="020F0502020204030204" pitchFamily="34" charset="0"/>
              </a:rPr>
              <a:t>d.orderNumber</a:t>
            </a:r>
            <a:r>
              <a:rPr lang="en-US" sz="2400" dirty="0">
                <a:solidFill>
                  <a:srgbClr val="303339"/>
                </a:solidFill>
                <a:latin typeface="Tw Cen MT (Body)"/>
                <a:cs typeface="Calibri" panose="020F0502020204030204" pitchFamily="34" charset="0"/>
              </a:rPr>
              <a:t> = </a:t>
            </a:r>
            <a:r>
              <a:rPr lang="en-US" sz="2400" dirty="0" err="1">
                <a:solidFill>
                  <a:srgbClr val="303339"/>
                </a:solidFill>
                <a:latin typeface="Tw Cen MT (Body)"/>
                <a:cs typeface="Calibri" panose="020F0502020204030204" pitchFamily="34" charset="0"/>
              </a:rPr>
              <a:t>o.orderNumber</a:t>
            </a:r>
            <a:endParaRPr lang="en-US" sz="2400" dirty="0">
              <a:solidFill>
                <a:srgbClr val="303339"/>
              </a:solidFill>
              <a:latin typeface="Tw Cen MT (Body)"/>
              <a:cs typeface="Calibri" panose="020F0502020204030204" pitchFamily="34" charset="0"/>
            </a:endParaRPr>
          </a:p>
          <a:p>
            <a:r>
              <a:rPr lang="en-US" sz="2400" dirty="0">
                <a:solidFill>
                  <a:srgbClr val="303339"/>
                </a:solidFill>
                <a:latin typeface="Tw Cen MT (Body)"/>
                <a:cs typeface="Calibri" panose="020F0502020204030204" pitchFamily="34" charset="0"/>
              </a:rPr>
              <a:t>WHERE </a:t>
            </a:r>
            <a:r>
              <a:rPr lang="en-US" sz="2400" dirty="0" err="1">
                <a:solidFill>
                  <a:srgbClr val="303339"/>
                </a:solidFill>
                <a:latin typeface="Tw Cen MT (Body)"/>
                <a:cs typeface="Calibri" panose="020F0502020204030204" pitchFamily="34" charset="0"/>
              </a:rPr>
              <a:t>o.orderNumber</a:t>
            </a:r>
            <a:r>
              <a:rPr lang="en-US" sz="2400" dirty="0">
                <a:solidFill>
                  <a:srgbClr val="303339"/>
                </a:solidFill>
                <a:latin typeface="Tw Cen MT (Body)"/>
                <a:cs typeface="Calibri" panose="020F0502020204030204" pitchFamily="34" charset="0"/>
              </a:rPr>
              <a:t> = ‘10101G’</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endParaRPr lang="en-US" sz="2400" dirty="0">
              <a:latin typeface="Tw Cen MT (Body)"/>
              <a:cs typeface="Calibri" panose="020F0502020204030204" pitchFamily="34" charset="0"/>
            </a:endParaRPr>
          </a:p>
        </p:txBody>
      </p:sp>
    </p:spTree>
    <p:extLst>
      <p:ext uri="{BB962C8B-B14F-4D97-AF65-F5344CB8AC3E}">
        <p14:creationId xmlns:p14="http://schemas.microsoft.com/office/powerpoint/2010/main" val="408560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D42CD4-147A-4FD8-A358-425D658BE6CE}"/>
              </a:ext>
            </a:extLst>
          </p:cNvPr>
          <p:cNvSpPr txBox="1"/>
          <p:nvPr/>
        </p:nvSpPr>
        <p:spPr>
          <a:xfrm>
            <a:off x="1490578" y="2246813"/>
            <a:ext cx="8934419"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w Cen MT (Body)"/>
                <a:cs typeface="Calibri" panose="020F0502020204030204" pitchFamily="34" charset="0"/>
              </a:rPr>
              <a:t>We are going to be joining products and </a:t>
            </a:r>
            <a:r>
              <a:rPr lang="en-US" sz="2400" dirty="0" err="1">
                <a:latin typeface="Tw Cen MT (Body)"/>
                <a:cs typeface="Calibri" panose="020F0502020204030204" pitchFamily="34" charset="0"/>
              </a:rPr>
              <a:t>orderdetails</a:t>
            </a:r>
            <a:r>
              <a:rPr lang="en-US" sz="2400" dirty="0">
                <a:latin typeface="Tw Cen MT (Body)"/>
                <a:cs typeface="Calibri" panose="020F0502020204030204" pitchFamily="34" charset="0"/>
              </a:rPr>
              <a:t> table and see the intermediate result of rows.</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r>
              <a:rPr lang="en-US" sz="2400" dirty="0">
                <a:latin typeface="Tw Cen MT (Body)"/>
                <a:cs typeface="Calibri" panose="020F0502020204030204" pitchFamily="34" charset="0"/>
              </a:rPr>
              <a:t>We are going to compare the above result with the result of joining </a:t>
            </a:r>
            <a:r>
              <a:rPr lang="en-US" sz="2400" dirty="0" err="1">
                <a:latin typeface="Tw Cen MT (Body)"/>
                <a:cs typeface="Calibri" panose="020F0502020204030204" pitchFamily="34" charset="0"/>
              </a:rPr>
              <a:t>orderdetails</a:t>
            </a:r>
            <a:r>
              <a:rPr lang="en-US" sz="2400" dirty="0">
                <a:latin typeface="Tw Cen MT (Body)"/>
                <a:cs typeface="Calibri" panose="020F0502020204030204" pitchFamily="34" charset="0"/>
              </a:rPr>
              <a:t> with orders first. </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r>
              <a:rPr lang="en-US" sz="2400" dirty="0">
                <a:latin typeface="Tw Cen MT (Body)"/>
                <a:cs typeface="Calibri" panose="020F0502020204030204" pitchFamily="34" charset="0"/>
              </a:rPr>
              <a:t>Then after that we are going to be seeing the result of explain for all the joins</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r>
              <a:rPr lang="en-US" sz="2400" dirty="0">
                <a:latin typeface="Tw Cen MT (Body)"/>
                <a:cs typeface="Calibri" panose="020F0502020204030204" pitchFamily="34" charset="0"/>
              </a:rPr>
              <a:t>Lastly, we will try and improve the cost estimate by using create index.</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p:txBody>
      </p:sp>
      <p:sp>
        <p:nvSpPr>
          <p:cNvPr id="9" name="TextBox 8">
            <a:extLst>
              <a:ext uri="{FF2B5EF4-FFF2-40B4-BE49-F238E27FC236}">
                <a16:creationId xmlns:a16="http://schemas.microsoft.com/office/drawing/2014/main" id="{A03D9A3E-BAB3-4C00-B6EF-27863174F15F}"/>
              </a:ext>
            </a:extLst>
          </p:cNvPr>
          <p:cNvSpPr txBox="1"/>
          <p:nvPr/>
        </p:nvSpPr>
        <p:spPr>
          <a:xfrm>
            <a:off x="1914008" y="807868"/>
            <a:ext cx="8087558" cy="523220"/>
          </a:xfrm>
          <a:prstGeom prst="rect">
            <a:avLst/>
          </a:prstGeom>
          <a:noFill/>
        </p:spPr>
        <p:txBody>
          <a:bodyPr wrap="square" rtlCol="0">
            <a:spAutoFit/>
          </a:bodyPr>
          <a:lstStyle/>
          <a:p>
            <a:r>
              <a:rPr lang="en-US" sz="2800" dirty="0"/>
              <a:t>products JOIN </a:t>
            </a:r>
            <a:r>
              <a:rPr lang="en-US" sz="2800" dirty="0" err="1"/>
              <a:t>orderdetails</a:t>
            </a:r>
            <a:r>
              <a:rPr lang="en-US" sz="2800" dirty="0"/>
              <a:t> VS </a:t>
            </a:r>
            <a:r>
              <a:rPr lang="en-US" sz="2800" dirty="0" err="1"/>
              <a:t>orderdetails</a:t>
            </a:r>
            <a:r>
              <a:rPr lang="en-US" sz="2800" dirty="0"/>
              <a:t> join orders</a:t>
            </a:r>
          </a:p>
        </p:txBody>
      </p:sp>
      <p:sp>
        <p:nvSpPr>
          <p:cNvPr id="10" name="TextBox 9">
            <a:extLst>
              <a:ext uri="{FF2B5EF4-FFF2-40B4-BE49-F238E27FC236}">
                <a16:creationId xmlns:a16="http://schemas.microsoft.com/office/drawing/2014/main" id="{C4CEA5DE-15DA-4DA3-8A1F-ECE92FD2481B}"/>
              </a:ext>
            </a:extLst>
          </p:cNvPr>
          <p:cNvSpPr txBox="1"/>
          <p:nvPr/>
        </p:nvSpPr>
        <p:spPr>
          <a:xfrm>
            <a:off x="3898777" y="1265730"/>
            <a:ext cx="4934505" cy="523220"/>
          </a:xfrm>
          <a:prstGeom prst="rect">
            <a:avLst/>
          </a:prstGeom>
          <a:noFill/>
        </p:spPr>
        <p:txBody>
          <a:bodyPr wrap="square" rtlCol="0">
            <a:spAutoFit/>
          </a:bodyPr>
          <a:lstStyle/>
          <a:p>
            <a:r>
              <a:rPr lang="en-US" sz="2800" dirty="0"/>
              <a:t>p JOIN d       VS      d JOIN o</a:t>
            </a:r>
          </a:p>
        </p:txBody>
      </p:sp>
    </p:spTree>
    <p:extLst>
      <p:ext uri="{BB962C8B-B14F-4D97-AF65-F5344CB8AC3E}">
        <p14:creationId xmlns:p14="http://schemas.microsoft.com/office/powerpoint/2010/main" val="244502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D42CD4-147A-4FD8-A358-425D658BE6CE}"/>
              </a:ext>
            </a:extLst>
          </p:cNvPr>
          <p:cNvSpPr txBox="1"/>
          <p:nvPr/>
        </p:nvSpPr>
        <p:spPr>
          <a:xfrm>
            <a:off x="1375168" y="2090172"/>
            <a:ext cx="893441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w Cen MT (Body)"/>
                <a:cs typeface="Calibri" panose="020F0502020204030204" pitchFamily="34" charset="0"/>
              </a:rPr>
              <a:t>For products JOIN </a:t>
            </a:r>
            <a:r>
              <a:rPr lang="en-US" sz="2400" dirty="0" err="1">
                <a:latin typeface="Tw Cen MT (Body)"/>
                <a:cs typeface="Calibri" panose="020F0502020204030204" pitchFamily="34" charset="0"/>
              </a:rPr>
              <a:t>orderdetailswe</a:t>
            </a:r>
            <a:r>
              <a:rPr lang="en-US" sz="2400" dirty="0">
                <a:latin typeface="Tw Cen MT (Body)"/>
                <a:cs typeface="Calibri" panose="020F0502020204030204" pitchFamily="34" charset="0"/>
              </a:rPr>
              <a:t>, we know that products table has 110 rows and </a:t>
            </a:r>
            <a:r>
              <a:rPr lang="en-US" sz="2400" dirty="0" err="1">
                <a:latin typeface="Tw Cen MT (Body)"/>
                <a:cs typeface="Calibri" panose="020F0502020204030204" pitchFamily="34" charset="0"/>
              </a:rPr>
              <a:t>orderdetails</a:t>
            </a:r>
            <a:r>
              <a:rPr lang="en-US" sz="2400" dirty="0">
                <a:latin typeface="Tw Cen MT (Body)"/>
                <a:cs typeface="Calibri" panose="020F0502020204030204" pitchFamily="34" charset="0"/>
              </a:rPr>
              <a:t> has 2996 rows</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r>
              <a:rPr lang="en-US" sz="2400" dirty="0">
                <a:latin typeface="Tw Cen MT (Body)"/>
                <a:cs typeface="Calibri" panose="020F0502020204030204" pitchFamily="34" charset="0"/>
              </a:rPr>
              <a:t>After the join we will have 110*2996 = </a:t>
            </a:r>
            <a:r>
              <a:rPr lang="en-US" sz="2400" b="0" i="0" dirty="0">
                <a:solidFill>
                  <a:srgbClr val="FF0000"/>
                </a:solidFill>
                <a:effectLst/>
                <a:latin typeface="Tw Cen MT (Body)"/>
              </a:rPr>
              <a:t>329560 rows</a:t>
            </a:r>
          </a:p>
          <a:p>
            <a:pPr marL="285750" indent="-285750">
              <a:buFont typeface="Arial" panose="020B0604020202020204" pitchFamily="34" charset="0"/>
              <a:buChar char="•"/>
            </a:pPr>
            <a:endParaRPr lang="en-US" sz="2400" dirty="0">
              <a:solidFill>
                <a:srgbClr val="202124"/>
              </a:solidFill>
              <a:latin typeface="Tw Cen MT (Body)"/>
            </a:endParaRPr>
          </a:p>
          <a:p>
            <a:pPr marL="285750" indent="-285750">
              <a:buFont typeface="Arial" panose="020B0604020202020204" pitchFamily="34" charset="0"/>
              <a:buChar char="•"/>
            </a:pPr>
            <a:r>
              <a:rPr lang="en-US" sz="2400" b="0" i="0" dirty="0">
                <a:solidFill>
                  <a:srgbClr val="202124"/>
                </a:solidFill>
                <a:effectLst/>
                <a:latin typeface="Tw Cen MT (Body)"/>
              </a:rPr>
              <a:t>You can do this manually and then use EXPLAIN for more information</a:t>
            </a:r>
            <a:endParaRPr lang="en-US" sz="2400" dirty="0">
              <a:latin typeface="Tw Cen MT (Body)"/>
              <a:cs typeface="Calibri" panose="020F0502020204030204" pitchFamily="34" charset="0"/>
            </a:endParaRPr>
          </a:p>
          <a:p>
            <a:pPr marL="285750" indent="-285750">
              <a:buFont typeface="Arial" panose="020B0604020202020204" pitchFamily="34" charset="0"/>
              <a:buChar char="•"/>
            </a:pPr>
            <a:endParaRPr lang="en-US" sz="2400" dirty="0">
              <a:latin typeface="Tw Cen MT (Body)"/>
              <a:cs typeface="Calibri" panose="020F0502020204030204" pitchFamily="34" charset="0"/>
            </a:endParaRPr>
          </a:p>
        </p:txBody>
      </p:sp>
      <p:sp>
        <p:nvSpPr>
          <p:cNvPr id="9" name="TextBox 8">
            <a:extLst>
              <a:ext uri="{FF2B5EF4-FFF2-40B4-BE49-F238E27FC236}">
                <a16:creationId xmlns:a16="http://schemas.microsoft.com/office/drawing/2014/main" id="{A03D9A3E-BAB3-4C00-B6EF-27863174F15F}"/>
              </a:ext>
            </a:extLst>
          </p:cNvPr>
          <p:cNvSpPr txBox="1"/>
          <p:nvPr/>
        </p:nvSpPr>
        <p:spPr>
          <a:xfrm>
            <a:off x="2681057" y="807867"/>
            <a:ext cx="6445188" cy="769441"/>
          </a:xfrm>
          <a:prstGeom prst="rect">
            <a:avLst/>
          </a:prstGeom>
          <a:noFill/>
        </p:spPr>
        <p:txBody>
          <a:bodyPr wrap="square" rtlCol="0">
            <a:spAutoFit/>
          </a:bodyPr>
          <a:lstStyle/>
          <a:p>
            <a:r>
              <a:rPr lang="en-US" sz="4400" dirty="0"/>
              <a:t>products JOIN </a:t>
            </a:r>
            <a:r>
              <a:rPr lang="en-US" sz="4400" dirty="0" err="1"/>
              <a:t>orderdetails</a:t>
            </a:r>
            <a:endParaRPr lang="en-US" sz="4400" dirty="0"/>
          </a:p>
        </p:txBody>
      </p:sp>
    </p:spTree>
    <p:extLst>
      <p:ext uri="{BB962C8B-B14F-4D97-AF65-F5344CB8AC3E}">
        <p14:creationId xmlns:p14="http://schemas.microsoft.com/office/powerpoint/2010/main" val="109558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03D9A3E-BAB3-4C00-B6EF-27863174F15F}"/>
              </a:ext>
            </a:extLst>
          </p:cNvPr>
          <p:cNvSpPr txBox="1"/>
          <p:nvPr/>
        </p:nvSpPr>
        <p:spPr>
          <a:xfrm>
            <a:off x="3231471" y="807867"/>
            <a:ext cx="5894773" cy="769441"/>
          </a:xfrm>
          <a:prstGeom prst="rect">
            <a:avLst/>
          </a:prstGeom>
          <a:noFill/>
        </p:spPr>
        <p:txBody>
          <a:bodyPr wrap="square" rtlCol="0">
            <a:spAutoFit/>
          </a:bodyPr>
          <a:lstStyle/>
          <a:p>
            <a:r>
              <a:rPr lang="en-US" sz="4400" dirty="0" err="1"/>
              <a:t>orderdetails</a:t>
            </a:r>
            <a:r>
              <a:rPr lang="en-US" sz="4400" dirty="0"/>
              <a:t> JOIN orders</a:t>
            </a:r>
          </a:p>
        </p:txBody>
      </p:sp>
      <p:sp>
        <p:nvSpPr>
          <p:cNvPr id="5" name="TextBox 4">
            <a:extLst>
              <a:ext uri="{FF2B5EF4-FFF2-40B4-BE49-F238E27FC236}">
                <a16:creationId xmlns:a16="http://schemas.microsoft.com/office/drawing/2014/main" id="{32CAC61F-9527-42FD-A45A-09F8D451B0C8}"/>
              </a:ext>
            </a:extLst>
          </p:cNvPr>
          <p:cNvSpPr txBox="1"/>
          <p:nvPr/>
        </p:nvSpPr>
        <p:spPr>
          <a:xfrm>
            <a:off x="1552722" y="2106250"/>
            <a:ext cx="893441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w Cen MT (Body)"/>
                <a:cs typeface="Calibri" panose="020F0502020204030204" pitchFamily="34" charset="0"/>
              </a:rPr>
              <a:t>For </a:t>
            </a:r>
            <a:r>
              <a:rPr lang="en-US" sz="2400" dirty="0" err="1">
                <a:latin typeface="Tw Cen MT (Body)"/>
                <a:cs typeface="Calibri" panose="020F0502020204030204" pitchFamily="34" charset="0"/>
              </a:rPr>
              <a:t>orderdetails</a:t>
            </a:r>
            <a:r>
              <a:rPr lang="en-US" sz="2400" dirty="0">
                <a:latin typeface="Tw Cen MT (Body)"/>
                <a:cs typeface="Calibri" panose="020F0502020204030204" pitchFamily="34" charset="0"/>
              </a:rPr>
              <a:t> JOIN order, we know that orders has 326 rows and </a:t>
            </a:r>
            <a:r>
              <a:rPr lang="en-US" sz="2400" dirty="0" err="1">
                <a:latin typeface="Tw Cen MT (Body)"/>
                <a:cs typeface="Calibri" panose="020F0502020204030204" pitchFamily="34" charset="0"/>
              </a:rPr>
              <a:t>orderdetails</a:t>
            </a:r>
            <a:r>
              <a:rPr lang="en-US" sz="2400" dirty="0">
                <a:latin typeface="Tw Cen MT (Body)"/>
                <a:cs typeface="Calibri" panose="020F0502020204030204" pitchFamily="34" charset="0"/>
              </a:rPr>
              <a:t> has 2996 rows. </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r>
              <a:rPr lang="en-US" sz="2400" dirty="0">
                <a:latin typeface="Tw Cen MT (Body)"/>
                <a:cs typeface="Calibri" panose="020F0502020204030204" pitchFamily="34" charset="0"/>
              </a:rPr>
              <a:t>After the join we will have 326*2996 = </a:t>
            </a:r>
            <a:r>
              <a:rPr lang="en-US" sz="2400" b="0" i="0" dirty="0">
                <a:solidFill>
                  <a:srgbClr val="FF0000"/>
                </a:solidFill>
                <a:effectLst/>
                <a:latin typeface="Tw Cen MT (Body)"/>
              </a:rPr>
              <a:t>976696 rows </a:t>
            </a:r>
            <a:r>
              <a:rPr lang="en-US" sz="2400" b="0" i="0" dirty="0">
                <a:solidFill>
                  <a:srgbClr val="202124"/>
                </a:solidFill>
                <a:effectLst/>
                <a:latin typeface="Tw Cen MT (Body)"/>
              </a:rPr>
              <a:t>which is greater than </a:t>
            </a:r>
            <a:r>
              <a:rPr lang="en-US" sz="2400" b="0" i="0" dirty="0">
                <a:solidFill>
                  <a:srgbClr val="FF0000"/>
                </a:solidFill>
                <a:effectLst/>
                <a:latin typeface="Tw Cen MT (Body)"/>
              </a:rPr>
              <a:t>329560</a:t>
            </a:r>
          </a:p>
          <a:p>
            <a:pPr marL="285750" indent="-285750">
              <a:buFont typeface="Arial" panose="020B0604020202020204" pitchFamily="34" charset="0"/>
              <a:buChar char="•"/>
            </a:pPr>
            <a:endParaRPr lang="en-US" sz="2400" dirty="0">
              <a:solidFill>
                <a:srgbClr val="202124"/>
              </a:solidFill>
              <a:latin typeface="Tw Cen MT (Body)"/>
            </a:endParaRPr>
          </a:p>
          <a:p>
            <a:pPr marL="285750" indent="-285750">
              <a:buFont typeface="Arial" panose="020B0604020202020204" pitchFamily="34" charset="0"/>
              <a:buChar char="•"/>
            </a:pPr>
            <a:r>
              <a:rPr lang="en-US" sz="2400" b="0" i="0" dirty="0">
                <a:solidFill>
                  <a:srgbClr val="202124"/>
                </a:solidFill>
                <a:effectLst/>
                <a:latin typeface="Tw Cen MT (Body)"/>
              </a:rPr>
              <a:t>We can see that the number of rows for the intermediate steps may differ when you are joining 3 tables. This is why join order is important.  </a:t>
            </a:r>
            <a:endParaRPr lang="en-US" sz="2400" dirty="0">
              <a:latin typeface="Tw Cen MT (Body)"/>
              <a:cs typeface="Calibri" panose="020F0502020204030204" pitchFamily="34" charset="0"/>
            </a:endParaRPr>
          </a:p>
          <a:p>
            <a:pPr marL="285750" indent="-285750">
              <a:buFont typeface="Arial" panose="020B0604020202020204" pitchFamily="34" charset="0"/>
              <a:buChar char="•"/>
            </a:pPr>
            <a:endParaRPr lang="en-US" sz="2400" b="0" i="0" dirty="0">
              <a:solidFill>
                <a:srgbClr val="202124"/>
              </a:solidFill>
              <a:effectLst/>
              <a:latin typeface="Tw Cen MT (Body)"/>
            </a:endParaRPr>
          </a:p>
          <a:p>
            <a:pPr marL="285750" indent="-285750">
              <a:buFont typeface="Arial" panose="020B0604020202020204" pitchFamily="34" charset="0"/>
              <a:buChar char="•"/>
            </a:pPr>
            <a:endParaRPr lang="en-US" sz="2400" dirty="0">
              <a:solidFill>
                <a:srgbClr val="202124"/>
              </a:solidFill>
              <a:latin typeface="Tw Cen MT (Body)"/>
            </a:endParaRPr>
          </a:p>
        </p:txBody>
      </p:sp>
    </p:spTree>
    <p:extLst>
      <p:ext uri="{BB962C8B-B14F-4D97-AF65-F5344CB8AC3E}">
        <p14:creationId xmlns:p14="http://schemas.microsoft.com/office/powerpoint/2010/main" val="309466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CE87-EEB0-4D9A-A9BF-666D3B5BAE3E}"/>
              </a:ext>
            </a:extLst>
          </p:cNvPr>
          <p:cNvSpPr>
            <a:spLocks noGrp="1"/>
          </p:cNvSpPr>
          <p:nvPr>
            <p:ph type="title"/>
          </p:nvPr>
        </p:nvSpPr>
        <p:spPr>
          <a:xfrm>
            <a:off x="3037656" y="433470"/>
            <a:ext cx="6944544" cy="1325563"/>
          </a:xfrm>
        </p:spPr>
        <p:txBody>
          <a:bodyPr>
            <a:normAutofit fontScale="90000"/>
          </a:bodyPr>
          <a:lstStyle/>
          <a:p>
            <a:r>
              <a:rPr lang="en-US" b="1" dirty="0"/>
              <a:t>The Query to be optimized </a:t>
            </a:r>
          </a:p>
        </p:txBody>
      </p:sp>
      <p:sp>
        <p:nvSpPr>
          <p:cNvPr id="3" name="TextBox 2">
            <a:extLst>
              <a:ext uri="{FF2B5EF4-FFF2-40B4-BE49-F238E27FC236}">
                <a16:creationId xmlns:a16="http://schemas.microsoft.com/office/drawing/2014/main" id="{34D42CD4-147A-4FD8-A358-425D658BE6CE}"/>
              </a:ext>
            </a:extLst>
          </p:cNvPr>
          <p:cNvSpPr txBox="1"/>
          <p:nvPr/>
        </p:nvSpPr>
        <p:spPr>
          <a:xfrm>
            <a:off x="1490578" y="2246813"/>
            <a:ext cx="8934419"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w Cen MT (Body)"/>
                <a:cs typeface="Calibri" panose="020F0502020204030204" pitchFamily="34" charset="0"/>
              </a:rPr>
              <a:t>The query that we are going to calculate the cost for: </a:t>
            </a:r>
          </a:p>
          <a:p>
            <a:r>
              <a:rPr lang="en-US" sz="2400" dirty="0">
                <a:solidFill>
                  <a:srgbClr val="303339"/>
                </a:solidFill>
                <a:latin typeface="Tw Cen MT (Body)"/>
                <a:cs typeface="Calibri" panose="020F0502020204030204" pitchFamily="34" charset="0"/>
              </a:rPr>
              <a:t>EXPLAIN SELECT * FROM</a:t>
            </a:r>
          </a:p>
          <a:p>
            <a:r>
              <a:rPr lang="en-US" sz="2400" dirty="0">
                <a:solidFill>
                  <a:srgbClr val="303339"/>
                </a:solidFill>
                <a:latin typeface="Tw Cen MT (Body)"/>
                <a:cs typeface="Calibri" panose="020F0502020204030204" pitchFamily="34" charset="0"/>
              </a:rPr>
              <a:t>products p</a:t>
            </a:r>
          </a:p>
          <a:p>
            <a:r>
              <a:rPr lang="en-US" sz="2400" dirty="0">
                <a:solidFill>
                  <a:srgbClr val="303339"/>
                </a:solidFill>
                <a:latin typeface="Tw Cen MT (Body)"/>
                <a:cs typeface="Calibri" panose="020F0502020204030204" pitchFamily="34" charset="0"/>
              </a:rPr>
              <a:t>INNER JOIN </a:t>
            </a:r>
            <a:r>
              <a:rPr lang="en-US" sz="2400" dirty="0" err="1">
                <a:solidFill>
                  <a:srgbClr val="303339"/>
                </a:solidFill>
                <a:latin typeface="Tw Cen MT (Body)"/>
                <a:cs typeface="Calibri" panose="020F0502020204030204" pitchFamily="34" charset="0"/>
              </a:rPr>
              <a:t>orderdetails</a:t>
            </a:r>
            <a:r>
              <a:rPr lang="en-US" sz="2400" dirty="0">
                <a:solidFill>
                  <a:srgbClr val="303339"/>
                </a:solidFill>
                <a:latin typeface="Tw Cen MT (Body)"/>
                <a:cs typeface="Calibri" panose="020F0502020204030204" pitchFamily="34" charset="0"/>
              </a:rPr>
              <a:t> d ON </a:t>
            </a:r>
            <a:r>
              <a:rPr lang="en-US" sz="2400" dirty="0" err="1">
                <a:solidFill>
                  <a:srgbClr val="303339"/>
                </a:solidFill>
                <a:latin typeface="Tw Cen MT (Body)"/>
                <a:cs typeface="Calibri" panose="020F0502020204030204" pitchFamily="34" charset="0"/>
              </a:rPr>
              <a:t>p.productCode</a:t>
            </a:r>
            <a:r>
              <a:rPr lang="en-US" sz="2400" dirty="0">
                <a:solidFill>
                  <a:srgbClr val="303339"/>
                </a:solidFill>
                <a:latin typeface="Tw Cen MT (Body)"/>
                <a:cs typeface="Calibri" panose="020F0502020204030204" pitchFamily="34" charset="0"/>
              </a:rPr>
              <a:t> = </a:t>
            </a:r>
            <a:r>
              <a:rPr lang="en-US" sz="2400" dirty="0" err="1">
                <a:solidFill>
                  <a:srgbClr val="303339"/>
                </a:solidFill>
                <a:latin typeface="Tw Cen MT (Body)"/>
                <a:cs typeface="Calibri" panose="020F0502020204030204" pitchFamily="34" charset="0"/>
              </a:rPr>
              <a:t>d.productCode</a:t>
            </a:r>
            <a:endParaRPr lang="en-US" sz="2400" dirty="0">
              <a:solidFill>
                <a:srgbClr val="303339"/>
              </a:solidFill>
              <a:latin typeface="Tw Cen MT (Body)"/>
              <a:cs typeface="Calibri" panose="020F0502020204030204" pitchFamily="34" charset="0"/>
            </a:endParaRPr>
          </a:p>
          <a:p>
            <a:r>
              <a:rPr lang="en-US" sz="2400" dirty="0">
                <a:solidFill>
                  <a:srgbClr val="303339"/>
                </a:solidFill>
                <a:latin typeface="Tw Cen MT (Body)"/>
                <a:cs typeface="Calibri" panose="020F0502020204030204" pitchFamily="34" charset="0"/>
              </a:rPr>
              <a:t>INNER JOIN orders o ON </a:t>
            </a:r>
            <a:r>
              <a:rPr lang="en-US" sz="2400" dirty="0" err="1">
                <a:solidFill>
                  <a:srgbClr val="303339"/>
                </a:solidFill>
                <a:latin typeface="Tw Cen MT (Body)"/>
                <a:cs typeface="Calibri" panose="020F0502020204030204" pitchFamily="34" charset="0"/>
              </a:rPr>
              <a:t>d.orderNumber</a:t>
            </a:r>
            <a:r>
              <a:rPr lang="en-US" sz="2400" dirty="0">
                <a:solidFill>
                  <a:srgbClr val="303339"/>
                </a:solidFill>
                <a:latin typeface="Tw Cen MT (Body)"/>
                <a:cs typeface="Calibri" panose="020F0502020204030204" pitchFamily="34" charset="0"/>
              </a:rPr>
              <a:t> = </a:t>
            </a:r>
            <a:r>
              <a:rPr lang="en-US" sz="2400" dirty="0" err="1">
                <a:solidFill>
                  <a:srgbClr val="303339"/>
                </a:solidFill>
                <a:latin typeface="Tw Cen MT (Body)"/>
                <a:cs typeface="Calibri" panose="020F0502020204030204" pitchFamily="34" charset="0"/>
              </a:rPr>
              <a:t>o.orderNumber</a:t>
            </a:r>
            <a:endParaRPr lang="en-US" sz="2400" dirty="0">
              <a:solidFill>
                <a:srgbClr val="303339"/>
              </a:solidFill>
              <a:latin typeface="Tw Cen MT (Body)"/>
              <a:cs typeface="Calibri" panose="020F0502020204030204" pitchFamily="34" charset="0"/>
            </a:endParaRPr>
          </a:p>
          <a:p>
            <a:r>
              <a:rPr lang="en-US" sz="2400" dirty="0">
                <a:solidFill>
                  <a:srgbClr val="303339"/>
                </a:solidFill>
                <a:latin typeface="Tw Cen MT (Body)"/>
                <a:cs typeface="Calibri" panose="020F0502020204030204" pitchFamily="34" charset="0"/>
              </a:rPr>
              <a:t>WHERE </a:t>
            </a:r>
            <a:r>
              <a:rPr lang="en-US" sz="2400" dirty="0" err="1">
                <a:solidFill>
                  <a:srgbClr val="303339"/>
                </a:solidFill>
                <a:latin typeface="Tw Cen MT (Body)"/>
                <a:cs typeface="Calibri" panose="020F0502020204030204" pitchFamily="34" charset="0"/>
              </a:rPr>
              <a:t>o.orderNumber</a:t>
            </a:r>
            <a:r>
              <a:rPr lang="en-US" sz="2400" dirty="0">
                <a:solidFill>
                  <a:srgbClr val="303339"/>
                </a:solidFill>
                <a:latin typeface="Tw Cen MT (Body)"/>
                <a:cs typeface="Calibri" panose="020F0502020204030204" pitchFamily="34" charset="0"/>
              </a:rPr>
              <a:t> = ‘10101G’</a:t>
            </a:r>
          </a:p>
          <a:p>
            <a:pPr marL="285750" indent="-285750">
              <a:buFont typeface="Arial" panose="020B0604020202020204" pitchFamily="34" charset="0"/>
              <a:buChar char="•"/>
            </a:pPr>
            <a:endParaRPr lang="en-US" sz="2400" dirty="0">
              <a:latin typeface="Tw Cen MT (Body)"/>
              <a:cs typeface="Calibri" panose="020F0502020204030204" pitchFamily="34" charset="0"/>
            </a:endParaRPr>
          </a:p>
          <a:p>
            <a:pPr marL="285750" indent="-285750">
              <a:buFont typeface="Arial" panose="020B0604020202020204" pitchFamily="34" charset="0"/>
              <a:buChar char="•"/>
            </a:pPr>
            <a:endParaRPr lang="en-US" sz="2400" dirty="0">
              <a:latin typeface="Tw Cen MT (Body)"/>
              <a:cs typeface="Calibri" panose="020F0502020204030204" pitchFamily="34" charset="0"/>
            </a:endParaRPr>
          </a:p>
        </p:txBody>
      </p:sp>
    </p:spTree>
    <p:extLst>
      <p:ext uri="{BB962C8B-B14F-4D97-AF65-F5344CB8AC3E}">
        <p14:creationId xmlns:p14="http://schemas.microsoft.com/office/powerpoint/2010/main" val="198133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CDFD-4903-45FE-808D-ED4B1320B15E}"/>
              </a:ext>
            </a:extLst>
          </p:cNvPr>
          <p:cNvSpPr>
            <a:spLocks noGrp="1"/>
          </p:cNvSpPr>
          <p:nvPr>
            <p:ph type="title"/>
          </p:nvPr>
        </p:nvSpPr>
        <p:spPr>
          <a:xfrm>
            <a:off x="841247" y="978619"/>
            <a:ext cx="3410712" cy="1106424"/>
          </a:xfrm>
        </p:spPr>
        <p:txBody>
          <a:bodyPr>
            <a:normAutofit/>
          </a:bodyPr>
          <a:lstStyle/>
          <a:p>
            <a:r>
              <a:rPr lang="en-US" sz="4000" dirty="0"/>
              <a:t>Output of explain </a:t>
            </a:r>
          </a:p>
        </p:txBody>
      </p:sp>
      <p:sp>
        <p:nvSpPr>
          <p:cNvPr id="3" name="Content Placeholder 2">
            <a:extLst>
              <a:ext uri="{FF2B5EF4-FFF2-40B4-BE49-F238E27FC236}">
                <a16:creationId xmlns:a16="http://schemas.microsoft.com/office/drawing/2014/main" id="{EFAE7B6A-603F-469B-A400-EF6CBEB62049}"/>
              </a:ext>
            </a:extLst>
          </p:cNvPr>
          <p:cNvSpPr>
            <a:spLocks noGrp="1"/>
          </p:cNvSpPr>
          <p:nvPr>
            <p:ph idx="1"/>
          </p:nvPr>
        </p:nvSpPr>
        <p:spPr>
          <a:xfrm>
            <a:off x="264200" y="2252870"/>
            <a:ext cx="11285649" cy="3560251"/>
          </a:xfrm>
        </p:spPr>
        <p:txBody>
          <a:bodyPr>
            <a:normAutofit/>
          </a:bodyPr>
          <a:lstStyle/>
          <a:p>
            <a:endParaRPr lang="en-US" sz="1700" dirty="0"/>
          </a:p>
          <a:p>
            <a:r>
              <a:rPr lang="en-US" sz="2000" dirty="0"/>
              <a:t>Result of Explain on the query </a:t>
            </a:r>
          </a:p>
          <a:p>
            <a:r>
              <a:rPr lang="en-US" sz="2000" dirty="0"/>
              <a:t>Output:</a:t>
            </a:r>
          </a:p>
          <a:p>
            <a:r>
              <a:rPr lang="en-US" sz="1200" dirty="0">
                <a:latin typeface="Times New Roman" panose="02020603050405020304" pitchFamily="18" charset="0"/>
                <a:cs typeface="Times New Roman" panose="02020603050405020304" pitchFamily="18" charset="0"/>
              </a:rPr>
              <a:t>id	</a:t>
            </a:r>
            <a:r>
              <a:rPr lang="en-US" sz="1200" dirty="0" err="1">
                <a:latin typeface="Times New Roman" panose="02020603050405020304" pitchFamily="18" charset="0"/>
                <a:cs typeface="Times New Roman" panose="02020603050405020304" pitchFamily="18" charset="0"/>
              </a:rPr>
              <a:t>select_type</a:t>
            </a:r>
            <a:r>
              <a:rPr lang="en-US" sz="1200" dirty="0">
                <a:latin typeface="Times New Roman" panose="02020603050405020304" pitchFamily="18" charset="0"/>
                <a:cs typeface="Times New Roman" panose="02020603050405020304" pitchFamily="18" charset="0"/>
              </a:rPr>
              <a:t>	table	partitions	type	</a:t>
            </a:r>
            <a:r>
              <a:rPr lang="en-US" sz="1200" dirty="0" err="1">
                <a:latin typeface="Times New Roman" panose="02020603050405020304" pitchFamily="18" charset="0"/>
                <a:cs typeface="Times New Roman" panose="02020603050405020304" pitchFamily="18" charset="0"/>
              </a:rPr>
              <a:t>possible_keys</a:t>
            </a:r>
            <a:r>
              <a:rPr lang="en-US" sz="1200" dirty="0">
                <a:latin typeface="Times New Roman" panose="02020603050405020304" pitchFamily="18" charset="0"/>
                <a:cs typeface="Times New Roman" panose="02020603050405020304" pitchFamily="18" charset="0"/>
              </a:rPr>
              <a:t>	key	</a:t>
            </a:r>
            <a:r>
              <a:rPr lang="en-US" sz="1200" dirty="0" err="1">
                <a:latin typeface="Times New Roman" panose="02020603050405020304" pitchFamily="18" charset="0"/>
                <a:cs typeface="Times New Roman" panose="02020603050405020304" pitchFamily="18" charset="0"/>
              </a:rPr>
              <a:t>key_len</a:t>
            </a:r>
            <a:r>
              <a:rPr lang="en-US" sz="1200" dirty="0">
                <a:latin typeface="Times New Roman" panose="02020603050405020304" pitchFamily="18" charset="0"/>
                <a:cs typeface="Times New Roman" panose="02020603050405020304" pitchFamily="18" charset="0"/>
              </a:rPr>
              <a:t>	ref	rows	filtered	Extra</a:t>
            </a:r>
          </a:p>
          <a:p>
            <a:r>
              <a:rPr lang="en-US" sz="1200" dirty="0">
                <a:latin typeface="Times New Roman" panose="02020603050405020304" pitchFamily="18" charset="0"/>
                <a:cs typeface="Times New Roman" panose="02020603050405020304" pitchFamily="18" charset="0"/>
              </a:rPr>
              <a:t>1	SIMPLE	o	NULL	ALL	NULL	NULL	NULL	NULL	326	10.00	Using where</a:t>
            </a:r>
          </a:p>
          <a:p>
            <a:r>
              <a:rPr lang="en-US" sz="1200" dirty="0">
                <a:latin typeface="Times New Roman" panose="02020603050405020304" pitchFamily="18" charset="0"/>
                <a:cs typeface="Times New Roman" panose="02020603050405020304" pitchFamily="18" charset="0"/>
              </a:rPr>
              <a:t>1	SIMPLE	p	NULL	ALL	NULL	NULL	NULL	NULL	110	100.00	Using join buffer     (hash join)</a:t>
            </a:r>
          </a:p>
          <a:p>
            <a:r>
              <a:rPr lang="en-US" sz="1200" dirty="0">
                <a:latin typeface="Times New Roman" panose="02020603050405020304" pitchFamily="18" charset="0"/>
                <a:cs typeface="Times New Roman" panose="02020603050405020304" pitchFamily="18" charset="0"/>
              </a:rPr>
              <a:t>1	SIMPLE	d	NULL	ALL	NULL	NULL	NULL	NULL	2996	1.00	Using where; Using join buffer (hash join)</a:t>
            </a:r>
          </a:p>
        </p:txBody>
      </p:sp>
    </p:spTree>
    <p:extLst>
      <p:ext uri="{BB962C8B-B14F-4D97-AF65-F5344CB8AC3E}">
        <p14:creationId xmlns:p14="http://schemas.microsoft.com/office/powerpoint/2010/main" val="4212558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271</TotalTime>
  <Words>1125</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Tw Cen MT</vt:lpstr>
      <vt:lpstr>Tw Cen MT (Body)</vt:lpstr>
      <vt:lpstr>Tw Cen MT Condensed</vt:lpstr>
      <vt:lpstr>Wingdings 3</vt:lpstr>
      <vt:lpstr>Integral</vt:lpstr>
      <vt:lpstr>PSO Week 10</vt:lpstr>
      <vt:lpstr>Cost estimate for a  simple three-table join</vt:lpstr>
      <vt:lpstr>The SQL database schema</vt:lpstr>
      <vt:lpstr>The Query to be optimized </vt:lpstr>
      <vt:lpstr>PowerPoint Presentation</vt:lpstr>
      <vt:lpstr>PowerPoint Presentation</vt:lpstr>
      <vt:lpstr>PowerPoint Presentation</vt:lpstr>
      <vt:lpstr>The Query to be optimized </vt:lpstr>
      <vt:lpstr>Output of explain </vt:lpstr>
      <vt:lpstr>Cost estimation for 3 table join(1):</vt:lpstr>
      <vt:lpstr>Altering tables</vt:lpstr>
      <vt:lpstr>Output of RERUN of explain </vt:lpstr>
      <vt:lpstr>Cost estimation for 3 table join(2):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PSO Week 10</dc:title>
  <dc:creator>Faisal Tariq Vora</dc:creator>
  <cp:lastModifiedBy>Faisal Tariq Vora</cp:lastModifiedBy>
  <cp:revision>24</cp:revision>
  <dcterms:created xsi:type="dcterms:W3CDTF">2021-03-22T08:04:02Z</dcterms:created>
  <dcterms:modified xsi:type="dcterms:W3CDTF">2021-03-22T20:48:08Z</dcterms:modified>
</cp:coreProperties>
</file>