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1" r:id="rId1"/>
  </p:sldMasterIdLst>
  <p:notesMasterIdLst>
    <p:notesMasterId r:id="rId17"/>
  </p:notesMasterIdLst>
  <p:sldIdLst>
    <p:sldId id="256" r:id="rId2"/>
    <p:sldId id="429" r:id="rId3"/>
    <p:sldId id="419" r:id="rId4"/>
    <p:sldId id="417" r:id="rId5"/>
    <p:sldId id="432" r:id="rId6"/>
    <p:sldId id="427" r:id="rId7"/>
    <p:sldId id="420" r:id="rId8"/>
    <p:sldId id="430" r:id="rId9"/>
    <p:sldId id="434" r:id="rId10"/>
    <p:sldId id="440" r:id="rId11"/>
    <p:sldId id="437" r:id="rId12"/>
    <p:sldId id="441" r:id="rId13"/>
    <p:sldId id="368" r:id="rId14"/>
    <p:sldId id="442" r:id="rId15"/>
    <p:sldId id="416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2DB36FB-B249-F143-B3FB-9F7596770BAD}">
          <p14:sldIdLst>
            <p14:sldId id="256"/>
          </p14:sldIdLst>
        </p14:section>
        <p14:section name="ACID" id="{44BAD7A4-B868-8743-84F9-7AE1745F7549}">
          <p14:sldIdLst>
            <p14:sldId id="429"/>
          </p14:sldIdLst>
        </p14:section>
        <p14:section name="Logging" id="{FA2CCB09-4AC0-5C48-AE76-EE0F49710680}">
          <p14:sldIdLst>
            <p14:sldId id="419"/>
            <p14:sldId id="417"/>
            <p14:sldId id="432"/>
            <p14:sldId id="427"/>
            <p14:sldId id="420"/>
            <p14:sldId id="430"/>
            <p14:sldId id="434"/>
          </p14:sldIdLst>
        </p14:section>
        <p14:section name="Shadow Paging" id="{083F2822-976C-054E-990D-FBAAD6C01B36}">
          <p14:sldIdLst>
            <p14:sldId id="440"/>
            <p14:sldId id="437"/>
            <p14:sldId id="441"/>
            <p14:sldId id="368"/>
            <p14:sldId id="442"/>
            <p14:sldId id="41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F2FD"/>
    <a:srgbClr val="0432FF"/>
    <a:srgbClr val="FFF144"/>
    <a:srgbClr val="FFF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42"/>
    <p:restoredTop sz="97152"/>
  </p:normalViewPr>
  <p:slideViewPr>
    <p:cSldViewPr snapToGrid="0" snapToObjects="1">
      <p:cViewPr varScale="1">
        <p:scale>
          <a:sx n="158" d="100"/>
          <a:sy n="158" d="100"/>
        </p:scale>
        <p:origin x="32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E4F4A6-74F0-FA4E-BDDA-4E863D8079D5}" type="datetimeFigureOut">
              <a:rPr lang="en-US" smtClean="0"/>
              <a:t>4/11/21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C28EEC-F7CA-AC48-B00C-9C7BADA95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71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Transaction Table – one entry for each active transaction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Transaction ID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Status – running / committed / aborted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err="1">
                <a:highlight>
                  <a:srgbClr val="FFFF00"/>
                </a:highlight>
              </a:rPr>
              <a:t>LastLSN</a:t>
            </a:r>
            <a:r>
              <a:rPr lang="en-US" dirty="0">
                <a:highlight>
                  <a:srgbClr val="FFFF00"/>
                </a:highlight>
              </a:rPr>
              <a:t> – </a:t>
            </a:r>
            <a:r>
              <a:rPr lang="en-US" i="1" dirty="0">
                <a:highlight>
                  <a:srgbClr val="FFFF00"/>
                </a:highlight>
              </a:rPr>
              <a:t>the LSN for the transaction’s last log record (transaction can have multiple log records)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Dirty Page Table – one entry per dirty page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err="1"/>
              <a:t>recLSN</a:t>
            </a:r>
            <a:r>
              <a:rPr lang="en-US" dirty="0"/>
              <a:t> – LSN of log record that 1</a:t>
            </a:r>
            <a:r>
              <a:rPr lang="en-US" baseline="30000" dirty="0"/>
              <a:t>st</a:t>
            </a:r>
            <a:r>
              <a:rPr lang="en-US" dirty="0"/>
              <a:t> caused page to be dirty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Set to current end of log when a page is inserted into dirty page table 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Recorded in checkpoints, helps to minimize redo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C28EEC-F7CA-AC48-B00C-9C7BADA95BE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385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C28EEC-F7CA-AC48-B00C-9C7BADA95BE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4654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42D795F-DA65-4D1D-BFC3-A33AC7DA06CB}" type="slidenum">
              <a:rPr lang="en-US" altLang="en-US" sz="1200">
                <a:latin typeface="Times New Roman" panose="02020603050405020304" pitchFamily="18" charset="0"/>
              </a:rPr>
              <a:pPr/>
              <a:t>10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84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71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93E8B95-2BA0-4928-8378-B7E68F09E8DE}" type="slidenum">
              <a:rPr lang="en-US" altLang="en-US" sz="1200">
                <a:latin typeface="Times New Roman" panose="02020603050405020304" pitchFamily="18" charset="0"/>
              </a:rPr>
              <a:pPr/>
              <a:t>13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87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FAA2869-6F37-4D2F-8D3E-1F22A186ACB3}" type="slidenum">
              <a:rPr lang="en-US" altLang="en-US" sz="1200">
                <a:latin typeface="Times New Roman" panose="02020603050405020304" pitchFamily="18" charset="0"/>
              </a:rPr>
              <a:pPr/>
              <a:t>14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8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9452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807E3-8B5F-FB49-A9A9-F20F1C6BB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>
            <a:normAutofit/>
          </a:bodyPr>
          <a:lstStyle>
            <a:lvl1pPr algn="ctr">
              <a:defRPr sz="3600" b="1">
                <a:solidFill>
                  <a:srgbClr val="002060"/>
                </a:solidFill>
                <a:latin typeface="Helvetic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6DA3A4-D3E2-0F4B-9083-B6695F026B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>
                <a:latin typeface="Helvetica" pitchFamily="2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F859A-C62F-1043-8525-50DB74DF8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A288-3E12-4240-857C-8514159936CB}" type="datetimeFigureOut">
              <a:rPr lang="en-US" smtClean="0"/>
              <a:t>4/11/21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FFBAA0-63E5-574C-B6AF-4B43DA322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5BF72-6EF6-AB4E-A2F1-C3ABCF018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85062-8E24-6E44-8BE6-18FE476BF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5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1D615-02A2-2640-96A7-F9AFB88AD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D1C6F4-24A4-1D4E-B45F-6020E0C071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CDA003-A511-F746-8ACB-34D03FB18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A288-3E12-4240-857C-8514159936CB}" type="datetimeFigureOut">
              <a:rPr lang="en-US" smtClean="0"/>
              <a:t>4/11/21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04A305-E3C5-1146-AA87-CE2B14FDD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83602-A2C0-F848-9E0C-BF96A1EC3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85062-8E24-6E44-8BE6-18FE476BF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697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DF0E07-73A4-7E41-90C9-D6206D6366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5D0FF0-D042-CF49-8CF8-7F802EA27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33BE47-170D-D044-B016-F07A642EE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A288-3E12-4240-857C-8514159936CB}" type="datetimeFigureOut">
              <a:rPr lang="en-US" smtClean="0"/>
              <a:t>4/11/21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47A68-5BD5-BF42-A7A5-C4C7C780B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00559-E050-EE47-8DCA-1596C5FC7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85062-8E24-6E44-8BE6-18FE476BF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855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6DC52-DB85-AA4C-8A85-E7BF0334C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479700"/>
          </a:xfrm>
        </p:spPr>
        <p:txBody>
          <a:bodyPr>
            <a:normAutofit/>
          </a:bodyPr>
          <a:lstStyle>
            <a:lvl1pPr>
              <a:defRPr sz="2800" b="1">
                <a:solidFill>
                  <a:srgbClr val="002060"/>
                </a:solidFill>
                <a:latin typeface="Helvetic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02999-361A-3F45-8306-21C127227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13791"/>
            <a:ext cx="7886700" cy="5163172"/>
          </a:xfrm>
        </p:spPr>
        <p:txBody>
          <a:bodyPr/>
          <a:lstStyle>
            <a:lvl1pPr>
              <a:defRPr>
                <a:latin typeface="Helvetica" pitchFamily="2" charset="0"/>
              </a:defRPr>
            </a:lvl1pPr>
            <a:lvl2pPr>
              <a:defRPr>
                <a:latin typeface="Helvetica" pitchFamily="2" charset="0"/>
              </a:defRPr>
            </a:lvl2pPr>
            <a:lvl3pPr>
              <a:defRPr>
                <a:latin typeface="Helvetica" pitchFamily="2" charset="0"/>
              </a:defRPr>
            </a:lvl3pPr>
            <a:lvl4pPr>
              <a:defRPr>
                <a:latin typeface="Helvetica" pitchFamily="2" charset="0"/>
              </a:defRPr>
            </a:lvl4pPr>
            <a:lvl5pPr>
              <a:defRPr>
                <a:latin typeface="Helvetica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8FFE77-F523-BE40-AA6E-9F8F45D6E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A288-3E12-4240-857C-8514159936CB}" type="datetimeFigureOut">
              <a:rPr lang="en-US" smtClean="0"/>
              <a:t>4/11/21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F61FB8-F6EF-8043-9483-87C3D4628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AE022-3F3D-F944-81E9-D924FF1A4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85062-8E24-6E44-8BE6-18FE476BF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434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2FD54-427F-3243-8E06-4E3BAB2F9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>
            <a:normAutofit/>
          </a:bodyPr>
          <a:lstStyle>
            <a:lvl1pPr>
              <a:defRPr sz="4000" b="1">
                <a:solidFill>
                  <a:srgbClr val="002060"/>
                </a:solidFill>
                <a:latin typeface="Helvetic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D761E3-B616-F442-8C0A-6DDD820882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788FC-2685-7C4C-883B-A5E7A8FFC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A288-3E12-4240-857C-8514159936CB}" type="datetimeFigureOut">
              <a:rPr lang="en-US" smtClean="0"/>
              <a:t>4/11/21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BF502-EA8D-DD45-A102-FDC2D36E1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95D429-CF97-F342-8DC8-D606A4FA1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85062-8E24-6E44-8BE6-18FE476BF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034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1C3B1-712C-4A45-AD57-E049AF2B0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240E9-BA6F-DE46-AE50-9A1B1D8C71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defRPr>
                <a:latin typeface="Helvetica" pitchFamily="2" charset="0"/>
              </a:defRPr>
            </a:lvl1pPr>
            <a:lvl2pPr>
              <a:defRPr>
                <a:latin typeface="Helvetica" pitchFamily="2" charset="0"/>
              </a:defRPr>
            </a:lvl2pPr>
            <a:lvl3pPr>
              <a:defRPr>
                <a:latin typeface="Helvetica" pitchFamily="2" charset="0"/>
              </a:defRPr>
            </a:lvl3pPr>
            <a:lvl4pPr>
              <a:defRPr>
                <a:latin typeface="Helvetica" pitchFamily="2" charset="0"/>
              </a:defRPr>
            </a:lvl4pPr>
            <a:lvl5pPr>
              <a:defRPr>
                <a:latin typeface="Helvetica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506ECF-A62A-E34D-B106-232ABA804C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defRPr>
                <a:latin typeface="Helvetica" pitchFamily="2" charset="0"/>
              </a:defRPr>
            </a:lvl1pPr>
            <a:lvl2pPr>
              <a:defRPr>
                <a:latin typeface="Helvetica" pitchFamily="2" charset="0"/>
              </a:defRPr>
            </a:lvl2pPr>
            <a:lvl3pPr>
              <a:defRPr>
                <a:latin typeface="Helvetica" pitchFamily="2" charset="0"/>
              </a:defRPr>
            </a:lvl3pPr>
            <a:lvl4pPr>
              <a:defRPr>
                <a:latin typeface="Helvetica" pitchFamily="2" charset="0"/>
              </a:defRPr>
            </a:lvl4pPr>
            <a:lvl5pPr>
              <a:defRPr>
                <a:latin typeface="Helvetica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E6B743-048A-334D-B358-C380BB1B3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A288-3E12-4240-857C-8514159936CB}" type="datetimeFigureOut">
              <a:rPr lang="en-US" smtClean="0"/>
              <a:t>4/11/21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F0B643-B0B4-634C-B19A-ADCBF0CA9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8F592E-4A7B-F844-9650-67E902F53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85062-8E24-6E44-8BE6-18FE476BF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053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0A750-9A56-784D-9CCE-B54554D34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427364-7977-7A42-9EFA-CF26D23A91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84434A-F6BF-FB48-86B4-083BE0E64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0772DE-D39E-CF4D-BF92-9B67B318F9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D73E1B-808E-E44E-B0CB-DF2E541892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A3E6C1-1903-4946-8946-8C7689A78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A288-3E12-4240-857C-8514159936CB}" type="datetimeFigureOut">
              <a:rPr lang="en-US" smtClean="0"/>
              <a:t>4/11/21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BC34A3-901B-6849-ACAB-B898329F8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7B2401-5494-BD48-85EE-DB785A0F8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85062-8E24-6E44-8BE6-18FE476BF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649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C04C84-2F1B-2540-B1CA-70F43E4EC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A288-3E12-4240-857C-8514159936CB}" type="datetimeFigureOut">
              <a:rPr lang="en-US" smtClean="0"/>
              <a:t>4/11/21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6B890E-931F-BF4B-944F-64B6A6593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48F272-925E-714D-B430-117C24701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85062-8E24-6E44-8BE6-18FE476BF0D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0A4EEE0-2456-0940-9AE1-B09CAE1AB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479700"/>
          </a:xfrm>
        </p:spPr>
        <p:txBody>
          <a:bodyPr>
            <a:normAutofit/>
          </a:bodyPr>
          <a:lstStyle>
            <a:lvl1pPr>
              <a:defRPr sz="2800" b="1">
                <a:solidFill>
                  <a:srgbClr val="002060"/>
                </a:solidFill>
                <a:latin typeface="Helvetic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88193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3F2D5A-9812-EC4F-99AC-40DBF3BF7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A288-3E12-4240-857C-8514159936CB}" type="datetimeFigureOut">
              <a:rPr lang="en-US" smtClean="0"/>
              <a:t>4/11/21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24953F-8BD1-654D-9E12-E2B22A5A4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CF2222-7F26-9E41-905D-A02EC1FD7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85062-8E24-6E44-8BE6-18FE476BF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045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3A87A-3F40-4243-B242-4A75200AD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8EAB9-5FCF-F749-B6B3-C4F4EF7787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068160-A4C0-784A-B292-69039F4390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EB3F98-3183-6B4E-AD55-0598914A1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A288-3E12-4240-857C-8514159936CB}" type="datetimeFigureOut">
              <a:rPr lang="en-US" smtClean="0"/>
              <a:t>4/11/21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0180F9-488F-D742-9BC0-B29FA9ECE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1FC67B-C204-2D49-80A1-B015E8F7D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85062-8E24-6E44-8BE6-18FE476BF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825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8A264-3BB6-084D-8495-7E2630495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6CAF28-7506-6E40-874E-2CCB6C2DC1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FEB175-F583-5447-93A8-5AE90E3509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DEC9DC-58AD-0E44-B9B4-0055AF455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A288-3E12-4240-857C-8514159936CB}" type="datetimeFigureOut">
              <a:rPr lang="en-US" smtClean="0"/>
              <a:t>4/11/21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D26122-5646-D748-B086-70F7CE705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E9B97E-7796-A146-B07C-2D0A2292B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85062-8E24-6E44-8BE6-18FE476BF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230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487F1C-F3AC-FF4A-B90E-244F71EF1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D89304-B4B2-D24E-A3BD-6E4673A3BB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4FAD1-B93A-C640-862D-14B01603D8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0EA288-3E12-4240-857C-8514159936CB}" type="datetimeFigureOut">
              <a:rPr lang="en-US" smtClean="0"/>
              <a:t>4/11/21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8B1BC-E6A6-9E49-B3D0-C285FA13A2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671A9-00DE-FB47-A87F-22F0CF5EDF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85062-8E24-6E44-8BE6-18FE476BF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761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pages.cs.wisc.edu/~dbbook/openAccess/thirdEdition/slides/slides3ed-english/Ch18_Recovery-95.pdf" TargetMode="External"/><Relationship Id="rId7" Type="http://schemas.openxmlformats.org/officeDocument/2006/relationships/hyperlink" Target="https://www.geeksforgeeks.org/shadow-paging-dbms/" TargetMode="External"/><Relationship Id="rId2" Type="http://schemas.openxmlformats.org/officeDocument/2006/relationships/hyperlink" Target="https://www.db-book.com/db7/slides-dir/PDF-dir/ch19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eeksforgeeks.org/log-based-recovery-in-dbms/" TargetMode="External"/><Relationship Id="rId5" Type="http://schemas.openxmlformats.org/officeDocument/2006/relationships/hyperlink" Target="https://www.geeksforgeeks.org/database-recovery-techniques-in-dbms/" TargetMode="External"/><Relationship Id="rId4" Type="http://schemas.openxmlformats.org/officeDocument/2006/relationships/hyperlink" Target="https://www.csee.umbc.edu/courses/461/current/burt/lectures/lec25/recovery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9FBC6-151E-F142-8769-BDB2053D49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PSO Week 13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66F51B-DAEA-2845-91F4-0D9C973127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CS448 Staff</a:t>
            </a:r>
          </a:p>
        </p:txBody>
      </p:sp>
    </p:spTree>
    <p:extLst>
      <p:ext uri="{BB962C8B-B14F-4D97-AF65-F5344CB8AC3E}">
        <p14:creationId xmlns:p14="http://schemas.microsoft.com/office/powerpoint/2010/main" val="1658643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Shadow Paging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idx="1"/>
          </p:nvPr>
        </p:nvSpPr>
        <p:spPr>
          <a:xfrm>
            <a:off x="674703" y="1102497"/>
            <a:ext cx="5101318" cy="3359144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altLang="en-US" dirty="0"/>
              <a:t>Idea: maintain</a:t>
            </a:r>
            <a:r>
              <a:rPr lang="en-US" altLang="en-US" i="1" dirty="0"/>
              <a:t> two</a:t>
            </a:r>
            <a:r>
              <a:rPr lang="en-US" altLang="en-US" dirty="0"/>
              <a:t> page tables during the lifetime of a transaction –</a:t>
            </a:r>
            <a:br>
              <a:rPr lang="en-US" altLang="en-US" dirty="0"/>
            </a:br>
            <a:r>
              <a:rPr lang="en-US" altLang="en-US" dirty="0"/>
              <a:t>the </a:t>
            </a:r>
            <a:r>
              <a:rPr lang="en-US" altLang="en-US" b="1" dirty="0">
                <a:solidFill>
                  <a:srgbClr val="002060"/>
                </a:solidFill>
              </a:rPr>
              <a:t>current page table</a:t>
            </a:r>
            <a:r>
              <a:rPr lang="en-US" altLang="en-US" dirty="0"/>
              <a:t>, and the </a:t>
            </a:r>
            <a:r>
              <a:rPr lang="en-US" altLang="en-US" b="1" dirty="0">
                <a:solidFill>
                  <a:srgbClr val="002060"/>
                </a:solidFill>
              </a:rPr>
              <a:t>shadow page table</a:t>
            </a:r>
          </a:p>
          <a:p>
            <a:endParaRPr lang="en-US" altLang="en-US" dirty="0"/>
          </a:p>
          <a:p>
            <a:r>
              <a:rPr lang="en-US" altLang="en-US" dirty="0"/>
              <a:t>Store the </a:t>
            </a:r>
            <a:r>
              <a:rPr lang="en-US" altLang="en-US" b="1" dirty="0">
                <a:solidFill>
                  <a:srgbClr val="002060"/>
                </a:solidFill>
              </a:rPr>
              <a:t>shadow page table </a:t>
            </a:r>
            <a:r>
              <a:rPr lang="en-US" altLang="en-US" dirty="0"/>
              <a:t>in nonvolatile storage</a:t>
            </a:r>
          </a:p>
          <a:p>
            <a:pPr lvl="1"/>
            <a:r>
              <a:rPr lang="en-US" altLang="en-US" dirty="0"/>
              <a:t>table is never modified during execution</a:t>
            </a:r>
          </a:p>
          <a:p>
            <a:pPr marL="0" indent="0">
              <a:buNone/>
            </a:pPr>
            <a:endParaRPr lang="en-US" altLang="en-US" dirty="0"/>
          </a:p>
          <a:p>
            <a:pPr>
              <a:buFont typeface="Wingdings" pitchFamily="2" charset="2"/>
              <a:buChar char="Ø"/>
            </a:pPr>
            <a:r>
              <a:rPr lang="en-US" altLang="en-US" dirty="0"/>
              <a:t>To start with, both the page tables are identical.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D89912-1093-634C-9382-1C6004CD6B10}"/>
              </a:ext>
            </a:extLst>
          </p:cNvPr>
          <p:cNvSpPr txBox="1"/>
          <p:nvPr/>
        </p:nvSpPr>
        <p:spPr>
          <a:xfrm>
            <a:off x="4323450" y="6528309"/>
            <a:ext cx="4820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Reference: Database System Concepts, 7th ed. (textbook)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66A293-D000-264C-BEBC-B7D84DA48A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27" t="1543" r="9723" b="618"/>
          <a:stretch>
            <a:fillRect/>
          </a:stretch>
        </p:blipFill>
        <p:spPr bwMode="auto">
          <a:xfrm>
            <a:off x="5675586" y="1102497"/>
            <a:ext cx="3077491" cy="2778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0A0DBC2B-41D0-FD48-991B-0A1EC8D94F23}"/>
              </a:ext>
            </a:extLst>
          </p:cNvPr>
          <p:cNvSpPr txBox="1">
            <a:spLocks noChangeArrowheads="1"/>
          </p:cNvSpPr>
          <p:nvPr/>
        </p:nvSpPr>
        <p:spPr>
          <a:xfrm>
            <a:off x="674703" y="4461641"/>
            <a:ext cx="7679184" cy="2008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Ø"/>
            </a:pPr>
            <a:r>
              <a:rPr lang="en-US" altLang="en-US" dirty="0"/>
              <a:t>Whenever any page is about to be written for the first time: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altLang="en-US" dirty="0"/>
              <a:t>A copy of this page is made onto an unused page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altLang="en-US" dirty="0"/>
              <a:t>The current page table is then made to point to the copy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altLang="en-US" dirty="0"/>
              <a:t>The update is performed on the copy</a:t>
            </a:r>
          </a:p>
        </p:txBody>
      </p:sp>
    </p:spTree>
    <p:extLst>
      <p:ext uri="{BB962C8B-B14F-4D97-AF65-F5344CB8AC3E}">
        <p14:creationId xmlns:p14="http://schemas.microsoft.com/office/powerpoint/2010/main" val="3553761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7C113-6BA7-D949-B603-B61715411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Recovery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FED641F-9E9D-B848-BBEE-09C168EB73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2056"/>
              </p:ext>
            </p:extLst>
          </p:nvPr>
        </p:nvGraphicFramePr>
        <p:xfrm>
          <a:off x="5313191" y="2380733"/>
          <a:ext cx="845127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5127">
                  <a:extLst>
                    <a:ext uri="{9D8B030D-6E8A-4147-A177-3AD203B41FA5}">
                      <a16:colId xmlns:a16="http://schemas.microsoft.com/office/drawing/2014/main" val="37384307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5018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224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3035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4102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7329524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C3DEE0EF-1896-4049-8D59-6C475D76F3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0647094"/>
              </p:ext>
            </p:extLst>
          </p:nvPr>
        </p:nvGraphicFramePr>
        <p:xfrm>
          <a:off x="962867" y="2380733"/>
          <a:ext cx="845127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5127">
                  <a:extLst>
                    <a:ext uri="{9D8B030D-6E8A-4147-A177-3AD203B41FA5}">
                      <a16:colId xmlns:a16="http://schemas.microsoft.com/office/drawing/2014/main" val="37384307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5018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224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3035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4102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7329524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7679B064-EB7C-424E-8D3D-50080C301C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983381"/>
              </p:ext>
            </p:extLst>
          </p:nvPr>
        </p:nvGraphicFramePr>
        <p:xfrm>
          <a:off x="3138029" y="1995747"/>
          <a:ext cx="942946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2946">
                  <a:extLst>
                    <a:ext uri="{9D8B030D-6E8A-4147-A177-3AD203B41FA5}">
                      <a16:colId xmlns:a16="http://schemas.microsoft.com/office/drawing/2014/main" val="37384307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Helvetica" pitchFamily="2" charset="0"/>
                        </a:rPr>
                        <a:t>P1 (Old)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1658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Helvetica" pitchFamily="2" charset="0"/>
                        </a:rPr>
                        <a:t>P3 (Old)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5018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Helvetica" pitchFamily="2" charset="0"/>
                        </a:rPr>
                        <a:t>P2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224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Helvetica" pitchFamily="2" charset="0"/>
                        </a:rPr>
                        <a:t>P4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3035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Helvetica" pitchFamily="2" charset="0"/>
                        </a:rPr>
                        <a:t>P5 (Old)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4102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Helvetica" pitchFamily="2" charset="0"/>
                        </a:rPr>
                        <a:t>P3 (New)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7329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Helvetica" pitchFamily="2" charset="0"/>
                        </a:rPr>
                        <a:t>P1 (New)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3369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Helvetica" pitchFamily="2" charset="0"/>
                        </a:rPr>
                        <a:t>P5 (New)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8485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Helvetica" pitchFamily="2" charset="0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059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Helvetica" pitchFamily="2" charset="0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3966294"/>
                  </a:ext>
                </a:extLst>
              </a:tr>
            </a:tbl>
          </a:graphicData>
        </a:graphic>
      </p:graphicFrame>
      <p:grpSp>
        <p:nvGrpSpPr>
          <p:cNvPr id="71" name="Group 70">
            <a:extLst>
              <a:ext uri="{FF2B5EF4-FFF2-40B4-BE49-F238E27FC236}">
                <a16:creationId xmlns:a16="http://schemas.microsoft.com/office/drawing/2014/main" id="{0385C5F3-8B8E-C14E-9D9B-975804B74B1B}"/>
              </a:ext>
            </a:extLst>
          </p:cNvPr>
          <p:cNvGrpSpPr/>
          <p:nvPr/>
        </p:nvGrpSpPr>
        <p:grpSpPr>
          <a:xfrm>
            <a:off x="4119928" y="4961746"/>
            <a:ext cx="1154309" cy="764909"/>
            <a:chOff x="4129586" y="4568398"/>
            <a:chExt cx="1154309" cy="764909"/>
          </a:xfrm>
        </p:grpSpPr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AF6EA1C2-B7CF-1740-8C59-8486D4F00B64}"/>
                </a:ext>
              </a:extLst>
            </p:cNvPr>
            <p:cNvSpPr/>
            <p:nvPr/>
          </p:nvSpPr>
          <p:spPr>
            <a:xfrm>
              <a:off x="4129586" y="4568398"/>
              <a:ext cx="171938" cy="764909"/>
            </a:xfrm>
            <a:prstGeom prst="rightBrac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1EC7482-B27F-1648-A607-A7DB2C74A581}"/>
                </a:ext>
              </a:extLst>
            </p:cNvPr>
            <p:cNvSpPr txBox="1"/>
            <p:nvPr/>
          </p:nvSpPr>
          <p:spPr>
            <a:xfrm>
              <a:off x="4305742" y="4796963"/>
              <a:ext cx="9781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Times" pitchFamily="2" charset="0"/>
                </a:rPr>
                <a:t>free blocks</a:t>
              </a: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E426FEB1-1A2C-754B-8493-F25DC7C0C8CB}"/>
              </a:ext>
            </a:extLst>
          </p:cNvPr>
          <p:cNvGrpSpPr/>
          <p:nvPr/>
        </p:nvGrpSpPr>
        <p:grpSpPr>
          <a:xfrm>
            <a:off x="4821882" y="1679884"/>
            <a:ext cx="1827744" cy="534934"/>
            <a:chOff x="4821882" y="1679884"/>
            <a:chExt cx="1827744" cy="53493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CB922D7-C9F0-5C41-9B23-05E9EFEEF68E}"/>
                </a:ext>
              </a:extLst>
            </p:cNvPr>
            <p:cNvSpPr txBox="1"/>
            <p:nvPr/>
          </p:nvSpPr>
          <p:spPr>
            <a:xfrm>
              <a:off x="4821882" y="1937819"/>
              <a:ext cx="18277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" pitchFamily="2" charset="0"/>
                </a:rPr>
                <a:t>(after updating P3, P1, P5)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D589502-121A-1E48-A76D-569DB0279546}"/>
                </a:ext>
              </a:extLst>
            </p:cNvPr>
            <p:cNvSpPr txBox="1"/>
            <p:nvPr/>
          </p:nvSpPr>
          <p:spPr>
            <a:xfrm>
              <a:off x="4906040" y="1679884"/>
              <a:ext cx="165942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Times" pitchFamily="2" charset="0"/>
                </a:rPr>
                <a:t>current page table</a:t>
              </a: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C1C3E04F-69C7-394B-9683-B73A3979B25D}"/>
              </a:ext>
            </a:extLst>
          </p:cNvPr>
          <p:cNvGrpSpPr/>
          <p:nvPr/>
        </p:nvGrpSpPr>
        <p:grpSpPr>
          <a:xfrm>
            <a:off x="534073" y="1679509"/>
            <a:ext cx="1702710" cy="509370"/>
            <a:chOff x="534073" y="1679509"/>
            <a:chExt cx="1702710" cy="50937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4E7368B-2628-CF4C-ADB9-B44BEB3EC4A2}"/>
                </a:ext>
              </a:extLst>
            </p:cNvPr>
            <p:cNvSpPr txBox="1"/>
            <p:nvPr/>
          </p:nvSpPr>
          <p:spPr>
            <a:xfrm>
              <a:off x="861299" y="1911880"/>
              <a:ext cx="10118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" pitchFamily="2" charset="0"/>
                </a:rPr>
                <a:t>(not updated)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8CF80F3-8E0C-6348-BA95-C69B31875378}"/>
                </a:ext>
              </a:extLst>
            </p:cNvPr>
            <p:cNvSpPr txBox="1"/>
            <p:nvPr/>
          </p:nvSpPr>
          <p:spPr>
            <a:xfrm>
              <a:off x="534073" y="1679509"/>
              <a:ext cx="17027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Times" pitchFamily="2" charset="0"/>
                </a:rPr>
                <a:t>shadow page table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CC461C62-5001-454F-9B8F-E312C7673D05}"/>
              </a:ext>
            </a:extLst>
          </p:cNvPr>
          <p:cNvSpPr txBox="1"/>
          <p:nvPr/>
        </p:nvSpPr>
        <p:spPr>
          <a:xfrm>
            <a:off x="2957721" y="1582978"/>
            <a:ext cx="13035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" pitchFamily="2" charset="0"/>
              </a:rPr>
              <a:t>pages on disk</a:t>
            </a: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8B9595C4-8B64-8A43-9398-E5BB250C0158}"/>
              </a:ext>
            </a:extLst>
          </p:cNvPr>
          <p:cNvGrpSpPr/>
          <p:nvPr/>
        </p:nvGrpSpPr>
        <p:grpSpPr>
          <a:xfrm>
            <a:off x="1385429" y="2205729"/>
            <a:ext cx="1752600" cy="1826328"/>
            <a:chOff x="1385429" y="2205729"/>
            <a:chExt cx="1752600" cy="1826328"/>
          </a:xfrm>
        </p:grpSpPr>
        <p:cxnSp>
          <p:nvCxnSpPr>
            <p:cNvPr id="21" name="Curved Connector 20">
              <a:extLst>
                <a:ext uri="{FF2B5EF4-FFF2-40B4-BE49-F238E27FC236}">
                  <a16:creationId xmlns:a16="http://schemas.microsoft.com/office/drawing/2014/main" id="{62ABBDB7-345B-F54D-91A4-2CA4E6324B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85429" y="2205729"/>
              <a:ext cx="1752600" cy="367644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178A6210-638F-5D48-A0F0-074D81F3AA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85429" y="2573374"/>
              <a:ext cx="1752600" cy="740004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84B5F0AB-B910-A24A-BC00-1BFBCF671E48}"/>
                </a:ext>
              </a:extLst>
            </p:cNvPr>
            <p:cNvCxnSpPr>
              <a:cxnSpLocks/>
            </p:cNvCxnSpPr>
            <p:nvPr/>
          </p:nvCxnSpPr>
          <p:spPr>
            <a:xfrm>
              <a:off x="1401737" y="2938138"/>
              <a:ext cx="1736292" cy="1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urved Connector 28">
              <a:extLst>
                <a:ext uri="{FF2B5EF4-FFF2-40B4-BE49-F238E27FC236}">
                  <a16:creationId xmlns:a16="http://schemas.microsoft.com/office/drawing/2014/main" id="{8DF38414-CB43-FA46-84EE-D39DA02DDA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85429" y="3313380"/>
              <a:ext cx="1752600" cy="351147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urved Connector 30">
              <a:extLst>
                <a:ext uri="{FF2B5EF4-FFF2-40B4-BE49-F238E27FC236}">
                  <a16:creationId xmlns:a16="http://schemas.microsoft.com/office/drawing/2014/main" id="{9C406912-B736-4E4F-93B7-81FDABA2E6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01737" y="3664527"/>
              <a:ext cx="1736292" cy="367530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Curved Connector 58">
            <a:extLst>
              <a:ext uri="{FF2B5EF4-FFF2-40B4-BE49-F238E27FC236}">
                <a16:creationId xmlns:a16="http://schemas.microsoft.com/office/drawing/2014/main" id="{5557E7EF-5D8F-4F49-938A-7824D060C0E5}"/>
              </a:ext>
            </a:extLst>
          </p:cNvPr>
          <p:cNvCxnSpPr/>
          <p:nvPr/>
        </p:nvCxnSpPr>
        <p:spPr>
          <a:xfrm rot="10800000" flipV="1">
            <a:off x="4080976" y="3307832"/>
            <a:ext cx="1559823" cy="72422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urved Connector 60">
            <a:extLst>
              <a:ext uri="{FF2B5EF4-FFF2-40B4-BE49-F238E27FC236}">
                <a16:creationId xmlns:a16="http://schemas.microsoft.com/office/drawing/2014/main" id="{B1AAB69E-6550-114A-BD0D-42839FB7FE1A}"/>
              </a:ext>
            </a:extLst>
          </p:cNvPr>
          <p:cNvCxnSpPr/>
          <p:nvPr/>
        </p:nvCxnSpPr>
        <p:spPr>
          <a:xfrm rot="10800000">
            <a:off x="4080976" y="3307833"/>
            <a:ext cx="1559823" cy="35669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urved Connector 62">
            <a:extLst>
              <a:ext uri="{FF2B5EF4-FFF2-40B4-BE49-F238E27FC236}">
                <a16:creationId xmlns:a16="http://schemas.microsoft.com/office/drawing/2014/main" id="{94F2B7A1-B4D0-3A4A-A20D-82D293DB7226}"/>
              </a:ext>
            </a:extLst>
          </p:cNvPr>
          <p:cNvCxnSpPr>
            <a:cxnSpLocks/>
          </p:cNvCxnSpPr>
          <p:nvPr/>
        </p:nvCxnSpPr>
        <p:spPr>
          <a:xfrm rot="10800000" flipV="1">
            <a:off x="4080974" y="4032058"/>
            <a:ext cx="1559828" cy="73451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oup 92">
            <a:extLst>
              <a:ext uri="{FF2B5EF4-FFF2-40B4-BE49-F238E27FC236}">
                <a16:creationId xmlns:a16="http://schemas.microsoft.com/office/drawing/2014/main" id="{12CB0570-4A5D-8242-B7F6-D79B364FAB6F}"/>
              </a:ext>
            </a:extLst>
          </p:cNvPr>
          <p:cNvGrpSpPr/>
          <p:nvPr/>
        </p:nvGrpSpPr>
        <p:grpSpPr>
          <a:xfrm>
            <a:off x="6243080" y="3105835"/>
            <a:ext cx="2009056" cy="369332"/>
            <a:chOff x="6243080" y="3105835"/>
            <a:chExt cx="2009056" cy="369332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A1D4C14-D667-F743-B2EA-134D756E9257}"/>
                </a:ext>
              </a:extLst>
            </p:cNvPr>
            <p:cNvSpPr txBox="1"/>
            <p:nvPr/>
          </p:nvSpPr>
          <p:spPr>
            <a:xfrm>
              <a:off x="6785068" y="3105835"/>
              <a:ext cx="1467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T2 writes P3</a:t>
              </a:r>
            </a:p>
          </p:txBody>
        </p:sp>
        <p:sp>
          <p:nvSpPr>
            <p:cNvPr id="66" name="Right Arrow 65">
              <a:extLst>
                <a:ext uri="{FF2B5EF4-FFF2-40B4-BE49-F238E27FC236}">
                  <a16:creationId xmlns:a16="http://schemas.microsoft.com/office/drawing/2014/main" id="{8A2908C4-D83D-B542-8FCA-3CA208C034AF}"/>
                </a:ext>
              </a:extLst>
            </p:cNvPr>
            <p:cNvSpPr/>
            <p:nvPr/>
          </p:nvSpPr>
          <p:spPr>
            <a:xfrm rot="10800000">
              <a:off x="6243080" y="3152002"/>
              <a:ext cx="457226" cy="27699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F52D7EE1-7F70-204F-8670-D24DFBEF45C8}"/>
              </a:ext>
            </a:extLst>
          </p:cNvPr>
          <p:cNvGrpSpPr/>
          <p:nvPr/>
        </p:nvGrpSpPr>
        <p:grpSpPr>
          <a:xfrm>
            <a:off x="6272409" y="2380733"/>
            <a:ext cx="1979727" cy="369332"/>
            <a:chOff x="6272409" y="2380733"/>
            <a:chExt cx="1979727" cy="369332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A25CAF4-E454-C34A-9E49-7212B54950F7}"/>
                </a:ext>
              </a:extLst>
            </p:cNvPr>
            <p:cNvSpPr txBox="1"/>
            <p:nvPr/>
          </p:nvSpPr>
          <p:spPr>
            <a:xfrm>
              <a:off x="6785068" y="2380733"/>
              <a:ext cx="1467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T3 writes P1</a:t>
              </a:r>
            </a:p>
          </p:txBody>
        </p:sp>
        <p:sp>
          <p:nvSpPr>
            <p:cNvPr id="67" name="Right Arrow 66">
              <a:extLst>
                <a:ext uri="{FF2B5EF4-FFF2-40B4-BE49-F238E27FC236}">
                  <a16:creationId xmlns:a16="http://schemas.microsoft.com/office/drawing/2014/main" id="{081E0C17-9937-A040-920C-9F7CB771E497}"/>
                </a:ext>
              </a:extLst>
            </p:cNvPr>
            <p:cNvSpPr/>
            <p:nvPr/>
          </p:nvSpPr>
          <p:spPr>
            <a:xfrm rot="10800000">
              <a:off x="6272409" y="2426338"/>
              <a:ext cx="457226" cy="27699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49410A05-6977-934F-B0F6-E3B9910AC33D}"/>
              </a:ext>
            </a:extLst>
          </p:cNvPr>
          <p:cNvGrpSpPr/>
          <p:nvPr/>
        </p:nvGrpSpPr>
        <p:grpSpPr>
          <a:xfrm>
            <a:off x="6276849" y="3838759"/>
            <a:ext cx="2009056" cy="369332"/>
            <a:chOff x="6276849" y="3838759"/>
            <a:chExt cx="2009056" cy="369332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8903E65-667A-174E-B77C-8CBC85017983}"/>
                </a:ext>
              </a:extLst>
            </p:cNvPr>
            <p:cNvSpPr txBox="1"/>
            <p:nvPr/>
          </p:nvSpPr>
          <p:spPr>
            <a:xfrm>
              <a:off x="6818837" y="3838759"/>
              <a:ext cx="1467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T2 writes P5</a:t>
              </a:r>
            </a:p>
          </p:txBody>
        </p:sp>
        <p:sp>
          <p:nvSpPr>
            <p:cNvPr id="77" name="Right Arrow 76">
              <a:extLst>
                <a:ext uri="{FF2B5EF4-FFF2-40B4-BE49-F238E27FC236}">
                  <a16:creationId xmlns:a16="http://schemas.microsoft.com/office/drawing/2014/main" id="{70AC99EC-BC7E-C642-A95D-F1EED0E49F0F}"/>
                </a:ext>
              </a:extLst>
            </p:cNvPr>
            <p:cNvSpPr/>
            <p:nvPr/>
          </p:nvSpPr>
          <p:spPr>
            <a:xfrm rot="10800000">
              <a:off x="6276849" y="3884926"/>
              <a:ext cx="457226" cy="27699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3F8D6A31-1787-334E-BB2B-C3B3FECC6457}"/>
              </a:ext>
            </a:extLst>
          </p:cNvPr>
          <p:cNvCxnSpPr/>
          <p:nvPr/>
        </p:nvCxnSpPr>
        <p:spPr>
          <a:xfrm flipH="1">
            <a:off x="4080973" y="2564837"/>
            <a:ext cx="1460845" cy="1834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urved Connector 87">
            <a:extLst>
              <a:ext uri="{FF2B5EF4-FFF2-40B4-BE49-F238E27FC236}">
                <a16:creationId xmlns:a16="http://schemas.microsoft.com/office/drawing/2014/main" id="{7515E6E8-D6E2-A844-A689-7DB717F31900}"/>
              </a:ext>
            </a:extLst>
          </p:cNvPr>
          <p:cNvCxnSpPr/>
          <p:nvPr/>
        </p:nvCxnSpPr>
        <p:spPr>
          <a:xfrm rot="10800000">
            <a:off x="4080974" y="2938138"/>
            <a:ext cx="1559825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>
            <a:extLst>
              <a:ext uri="{FF2B5EF4-FFF2-40B4-BE49-F238E27FC236}">
                <a16:creationId xmlns:a16="http://schemas.microsoft.com/office/drawing/2014/main" id="{EC2AE5F5-7860-3E4D-AF7C-4FEE5A93438E}"/>
              </a:ext>
            </a:extLst>
          </p:cNvPr>
          <p:cNvGrpSpPr/>
          <p:nvPr/>
        </p:nvGrpSpPr>
        <p:grpSpPr>
          <a:xfrm>
            <a:off x="5689208" y="4171880"/>
            <a:ext cx="3454792" cy="727203"/>
            <a:chOff x="5689208" y="4171880"/>
            <a:chExt cx="3454792" cy="727203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B6A2CE2D-F270-D548-B1E4-B7092B2F9E3C}"/>
                </a:ext>
              </a:extLst>
            </p:cNvPr>
            <p:cNvSpPr txBox="1"/>
            <p:nvPr/>
          </p:nvSpPr>
          <p:spPr>
            <a:xfrm>
              <a:off x="5689208" y="4529751"/>
              <a:ext cx="34547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  <a:latin typeface="Helvetica" pitchFamily="2" charset="0"/>
                </a:rPr>
                <a:t>Crash happens </a:t>
              </a:r>
              <a:r>
                <a:rPr lang="en-US" i="1" u="sng" dirty="0">
                  <a:solidFill>
                    <a:srgbClr val="C00000"/>
                  </a:solidFill>
                  <a:latin typeface="Helvetica" pitchFamily="2" charset="0"/>
                </a:rPr>
                <a:t>before</a:t>
              </a:r>
              <a:r>
                <a:rPr lang="en-US" dirty="0">
                  <a:solidFill>
                    <a:srgbClr val="C00000"/>
                  </a:solidFill>
                  <a:latin typeface="Helvetica" pitchFamily="2" charset="0"/>
                </a:rPr>
                <a:t> commits!</a:t>
              </a:r>
            </a:p>
          </p:txBody>
        </p:sp>
        <p:sp>
          <p:nvSpPr>
            <p:cNvPr id="96" name="Right Brace 95">
              <a:extLst>
                <a:ext uri="{FF2B5EF4-FFF2-40B4-BE49-F238E27FC236}">
                  <a16:creationId xmlns:a16="http://schemas.microsoft.com/office/drawing/2014/main" id="{B934DCCF-B545-F240-9859-F35E69E094FE}"/>
                </a:ext>
              </a:extLst>
            </p:cNvPr>
            <p:cNvSpPr/>
            <p:nvPr/>
          </p:nvSpPr>
          <p:spPr>
            <a:xfrm rot="5400000">
              <a:off x="7381667" y="3575280"/>
              <a:ext cx="355600" cy="1548799"/>
            </a:xfrm>
            <a:prstGeom prst="rightBrac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7BA12A91-3072-CF4B-9AB1-85273B35E033}"/>
              </a:ext>
            </a:extLst>
          </p:cNvPr>
          <p:cNvGrpSpPr/>
          <p:nvPr/>
        </p:nvGrpSpPr>
        <p:grpSpPr>
          <a:xfrm>
            <a:off x="575963" y="4351933"/>
            <a:ext cx="1582484" cy="1138112"/>
            <a:chOff x="575963" y="4351933"/>
            <a:chExt cx="1582484" cy="1138112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A6B5DDC9-C8E8-7140-9055-02D5931F4052}"/>
                </a:ext>
              </a:extLst>
            </p:cNvPr>
            <p:cNvSpPr txBox="1"/>
            <p:nvPr/>
          </p:nvSpPr>
          <p:spPr>
            <a:xfrm>
              <a:off x="575963" y="4843714"/>
              <a:ext cx="158248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6">
                      <a:lumMod val="75000"/>
                    </a:schemeClr>
                  </a:solidFill>
                  <a:latin typeface="Helvetica" pitchFamily="2" charset="0"/>
                </a:rPr>
                <a:t>Recovery:</a:t>
              </a:r>
            </a:p>
            <a:p>
              <a:pPr algn="ctr"/>
              <a:r>
                <a:rPr lang="en-US" dirty="0">
                  <a:solidFill>
                    <a:schemeClr val="accent6">
                      <a:lumMod val="75000"/>
                    </a:schemeClr>
                  </a:solidFill>
                  <a:latin typeface="Helvetica" pitchFamily="2" charset="0"/>
                </a:rPr>
                <a:t>nothing to do!</a:t>
              </a:r>
            </a:p>
          </p:txBody>
        </p:sp>
        <p:sp>
          <p:nvSpPr>
            <p:cNvPr id="98" name="Right Arrow 97">
              <a:extLst>
                <a:ext uri="{FF2B5EF4-FFF2-40B4-BE49-F238E27FC236}">
                  <a16:creationId xmlns:a16="http://schemas.microsoft.com/office/drawing/2014/main" id="{5EC66EE8-679D-234A-A3D1-D4C5368C628B}"/>
                </a:ext>
              </a:extLst>
            </p:cNvPr>
            <p:cNvSpPr/>
            <p:nvPr/>
          </p:nvSpPr>
          <p:spPr>
            <a:xfrm rot="16200000">
              <a:off x="1156815" y="4442047"/>
              <a:ext cx="457226" cy="276998"/>
            </a:xfrm>
            <a:prstGeom prst="rightArrow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73089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7C113-6BA7-D949-B603-B61715411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Recovery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FED641F-9E9D-B848-BBEE-09C168EB73EC}"/>
              </a:ext>
            </a:extLst>
          </p:cNvPr>
          <p:cNvGraphicFramePr>
            <a:graphicFrameLocks noGrp="1"/>
          </p:cNvGraphicFramePr>
          <p:nvPr/>
        </p:nvGraphicFramePr>
        <p:xfrm>
          <a:off x="5313191" y="2380733"/>
          <a:ext cx="845127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5127">
                  <a:extLst>
                    <a:ext uri="{9D8B030D-6E8A-4147-A177-3AD203B41FA5}">
                      <a16:colId xmlns:a16="http://schemas.microsoft.com/office/drawing/2014/main" val="37384307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5018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224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3035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4102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7329524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7679B064-EB7C-424E-8D3D-50080C301C1B}"/>
              </a:ext>
            </a:extLst>
          </p:cNvPr>
          <p:cNvGraphicFramePr>
            <a:graphicFrameLocks noGrp="1"/>
          </p:cNvGraphicFramePr>
          <p:nvPr/>
        </p:nvGraphicFramePr>
        <p:xfrm>
          <a:off x="3138029" y="1995747"/>
          <a:ext cx="942946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2946">
                  <a:extLst>
                    <a:ext uri="{9D8B030D-6E8A-4147-A177-3AD203B41FA5}">
                      <a16:colId xmlns:a16="http://schemas.microsoft.com/office/drawing/2014/main" val="37384307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Helvetica" pitchFamily="2" charset="0"/>
                        </a:rPr>
                        <a:t>P1 (Old)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1658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Helvetica" pitchFamily="2" charset="0"/>
                        </a:rPr>
                        <a:t>P3 (Old)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5018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Helvetica" pitchFamily="2" charset="0"/>
                        </a:rPr>
                        <a:t>P2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224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Helvetica" pitchFamily="2" charset="0"/>
                        </a:rPr>
                        <a:t>P4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3035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Helvetica" pitchFamily="2" charset="0"/>
                        </a:rPr>
                        <a:t>P5 (Old)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4102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Helvetica" pitchFamily="2" charset="0"/>
                        </a:rPr>
                        <a:t>P3 (New)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7329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Helvetica" pitchFamily="2" charset="0"/>
                        </a:rPr>
                        <a:t>P1 (New)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3369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Helvetica" pitchFamily="2" charset="0"/>
                        </a:rPr>
                        <a:t>P5 (New)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8485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Helvetica" pitchFamily="2" charset="0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059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Helvetica" pitchFamily="2" charset="0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3966294"/>
                  </a:ext>
                </a:extLst>
              </a:tr>
            </a:tbl>
          </a:graphicData>
        </a:graphic>
      </p:graphicFrame>
      <p:grpSp>
        <p:nvGrpSpPr>
          <p:cNvPr id="71" name="Group 70">
            <a:extLst>
              <a:ext uri="{FF2B5EF4-FFF2-40B4-BE49-F238E27FC236}">
                <a16:creationId xmlns:a16="http://schemas.microsoft.com/office/drawing/2014/main" id="{0385C5F3-8B8E-C14E-9D9B-975804B74B1B}"/>
              </a:ext>
            </a:extLst>
          </p:cNvPr>
          <p:cNvGrpSpPr/>
          <p:nvPr/>
        </p:nvGrpSpPr>
        <p:grpSpPr>
          <a:xfrm>
            <a:off x="4119928" y="4961746"/>
            <a:ext cx="1154309" cy="764909"/>
            <a:chOff x="4129586" y="4568398"/>
            <a:chExt cx="1154309" cy="764909"/>
          </a:xfrm>
        </p:grpSpPr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AF6EA1C2-B7CF-1740-8C59-8486D4F00B64}"/>
                </a:ext>
              </a:extLst>
            </p:cNvPr>
            <p:cNvSpPr/>
            <p:nvPr/>
          </p:nvSpPr>
          <p:spPr>
            <a:xfrm>
              <a:off x="4129586" y="4568398"/>
              <a:ext cx="171938" cy="764909"/>
            </a:xfrm>
            <a:prstGeom prst="rightBrac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1EC7482-B27F-1648-A607-A7DB2C74A581}"/>
                </a:ext>
              </a:extLst>
            </p:cNvPr>
            <p:cNvSpPr txBox="1"/>
            <p:nvPr/>
          </p:nvSpPr>
          <p:spPr>
            <a:xfrm>
              <a:off x="4305742" y="4796963"/>
              <a:ext cx="9781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Times" pitchFamily="2" charset="0"/>
                </a:rPr>
                <a:t>free blocks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CC461C62-5001-454F-9B8F-E312C7673D05}"/>
              </a:ext>
            </a:extLst>
          </p:cNvPr>
          <p:cNvSpPr txBox="1"/>
          <p:nvPr/>
        </p:nvSpPr>
        <p:spPr>
          <a:xfrm>
            <a:off x="3030020" y="1604645"/>
            <a:ext cx="13035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" pitchFamily="2" charset="0"/>
              </a:rPr>
              <a:t>pages on disk</a:t>
            </a:r>
          </a:p>
        </p:txBody>
      </p:sp>
      <p:cxnSp>
        <p:nvCxnSpPr>
          <p:cNvPr id="59" name="Curved Connector 58">
            <a:extLst>
              <a:ext uri="{FF2B5EF4-FFF2-40B4-BE49-F238E27FC236}">
                <a16:creationId xmlns:a16="http://schemas.microsoft.com/office/drawing/2014/main" id="{5557E7EF-5D8F-4F49-938A-7824D060C0E5}"/>
              </a:ext>
            </a:extLst>
          </p:cNvPr>
          <p:cNvCxnSpPr/>
          <p:nvPr/>
        </p:nvCxnSpPr>
        <p:spPr>
          <a:xfrm rot="10800000" flipV="1">
            <a:off x="4080976" y="3307832"/>
            <a:ext cx="1559823" cy="72422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urved Connector 60">
            <a:extLst>
              <a:ext uri="{FF2B5EF4-FFF2-40B4-BE49-F238E27FC236}">
                <a16:creationId xmlns:a16="http://schemas.microsoft.com/office/drawing/2014/main" id="{B1AAB69E-6550-114A-BD0D-42839FB7FE1A}"/>
              </a:ext>
            </a:extLst>
          </p:cNvPr>
          <p:cNvCxnSpPr/>
          <p:nvPr/>
        </p:nvCxnSpPr>
        <p:spPr>
          <a:xfrm rot="10800000">
            <a:off x="4080976" y="3307833"/>
            <a:ext cx="1559823" cy="35669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urved Connector 62">
            <a:extLst>
              <a:ext uri="{FF2B5EF4-FFF2-40B4-BE49-F238E27FC236}">
                <a16:creationId xmlns:a16="http://schemas.microsoft.com/office/drawing/2014/main" id="{94F2B7A1-B4D0-3A4A-A20D-82D293DB7226}"/>
              </a:ext>
            </a:extLst>
          </p:cNvPr>
          <p:cNvCxnSpPr>
            <a:cxnSpLocks/>
          </p:cNvCxnSpPr>
          <p:nvPr/>
        </p:nvCxnSpPr>
        <p:spPr>
          <a:xfrm rot="10800000" flipV="1">
            <a:off x="4080974" y="4032058"/>
            <a:ext cx="1559828" cy="73451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oup 92">
            <a:extLst>
              <a:ext uri="{FF2B5EF4-FFF2-40B4-BE49-F238E27FC236}">
                <a16:creationId xmlns:a16="http://schemas.microsoft.com/office/drawing/2014/main" id="{12CB0570-4A5D-8242-B7F6-D79B364FAB6F}"/>
              </a:ext>
            </a:extLst>
          </p:cNvPr>
          <p:cNvGrpSpPr/>
          <p:nvPr/>
        </p:nvGrpSpPr>
        <p:grpSpPr>
          <a:xfrm>
            <a:off x="6243080" y="3105835"/>
            <a:ext cx="2009056" cy="369332"/>
            <a:chOff x="6243080" y="3105835"/>
            <a:chExt cx="2009056" cy="369332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A1D4C14-D667-F743-B2EA-134D756E9257}"/>
                </a:ext>
              </a:extLst>
            </p:cNvPr>
            <p:cNvSpPr txBox="1"/>
            <p:nvPr/>
          </p:nvSpPr>
          <p:spPr>
            <a:xfrm>
              <a:off x="6785068" y="3105835"/>
              <a:ext cx="1467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T2 writes P3</a:t>
              </a:r>
            </a:p>
          </p:txBody>
        </p:sp>
        <p:sp>
          <p:nvSpPr>
            <p:cNvPr id="66" name="Right Arrow 65">
              <a:extLst>
                <a:ext uri="{FF2B5EF4-FFF2-40B4-BE49-F238E27FC236}">
                  <a16:creationId xmlns:a16="http://schemas.microsoft.com/office/drawing/2014/main" id="{8A2908C4-D83D-B542-8FCA-3CA208C034AF}"/>
                </a:ext>
              </a:extLst>
            </p:cNvPr>
            <p:cNvSpPr/>
            <p:nvPr/>
          </p:nvSpPr>
          <p:spPr>
            <a:xfrm rot="10800000">
              <a:off x="6243080" y="3152002"/>
              <a:ext cx="457226" cy="276998"/>
            </a:xfrm>
            <a:prstGeom prst="rightArrow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F52D7EE1-7F70-204F-8670-D24DFBEF45C8}"/>
              </a:ext>
            </a:extLst>
          </p:cNvPr>
          <p:cNvGrpSpPr/>
          <p:nvPr/>
        </p:nvGrpSpPr>
        <p:grpSpPr>
          <a:xfrm>
            <a:off x="6272409" y="2380733"/>
            <a:ext cx="1979727" cy="369332"/>
            <a:chOff x="6272409" y="2380733"/>
            <a:chExt cx="1979727" cy="369332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A25CAF4-E454-C34A-9E49-7212B54950F7}"/>
                </a:ext>
              </a:extLst>
            </p:cNvPr>
            <p:cNvSpPr txBox="1"/>
            <p:nvPr/>
          </p:nvSpPr>
          <p:spPr>
            <a:xfrm>
              <a:off x="6785068" y="2380733"/>
              <a:ext cx="1467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T3 writes P1</a:t>
              </a:r>
            </a:p>
          </p:txBody>
        </p:sp>
        <p:sp>
          <p:nvSpPr>
            <p:cNvPr id="67" name="Right Arrow 66">
              <a:extLst>
                <a:ext uri="{FF2B5EF4-FFF2-40B4-BE49-F238E27FC236}">
                  <a16:creationId xmlns:a16="http://schemas.microsoft.com/office/drawing/2014/main" id="{081E0C17-9937-A040-920C-9F7CB771E497}"/>
                </a:ext>
              </a:extLst>
            </p:cNvPr>
            <p:cNvSpPr/>
            <p:nvPr/>
          </p:nvSpPr>
          <p:spPr>
            <a:xfrm rot="10800000">
              <a:off x="6272409" y="2426338"/>
              <a:ext cx="457226" cy="276998"/>
            </a:xfrm>
            <a:prstGeom prst="rightArrow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49410A05-6977-934F-B0F6-E3B9910AC33D}"/>
              </a:ext>
            </a:extLst>
          </p:cNvPr>
          <p:cNvGrpSpPr/>
          <p:nvPr/>
        </p:nvGrpSpPr>
        <p:grpSpPr>
          <a:xfrm>
            <a:off x="6276849" y="3838759"/>
            <a:ext cx="2009056" cy="369332"/>
            <a:chOff x="6276849" y="3838759"/>
            <a:chExt cx="2009056" cy="369332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8903E65-667A-174E-B77C-8CBC85017983}"/>
                </a:ext>
              </a:extLst>
            </p:cNvPr>
            <p:cNvSpPr txBox="1"/>
            <p:nvPr/>
          </p:nvSpPr>
          <p:spPr>
            <a:xfrm>
              <a:off x="6818837" y="3838759"/>
              <a:ext cx="1467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T2 writes P5</a:t>
              </a:r>
            </a:p>
          </p:txBody>
        </p:sp>
        <p:sp>
          <p:nvSpPr>
            <p:cNvPr id="77" name="Right Arrow 76">
              <a:extLst>
                <a:ext uri="{FF2B5EF4-FFF2-40B4-BE49-F238E27FC236}">
                  <a16:creationId xmlns:a16="http://schemas.microsoft.com/office/drawing/2014/main" id="{70AC99EC-BC7E-C642-A95D-F1EED0E49F0F}"/>
                </a:ext>
              </a:extLst>
            </p:cNvPr>
            <p:cNvSpPr/>
            <p:nvPr/>
          </p:nvSpPr>
          <p:spPr>
            <a:xfrm rot="10800000">
              <a:off x="6276849" y="3884926"/>
              <a:ext cx="457226" cy="276998"/>
            </a:xfrm>
            <a:prstGeom prst="rightArrow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3F8D6A31-1787-334E-BB2B-C3B3FECC6457}"/>
              </a:ext>
            </a:extLst>
          </p:cNvPr>
          <p:cNvCxnSpPr/>
          <p:nvPr/>
        </p:nvCxnSpPr>
        <p:spPr>
          <a:xfrm flipH="1">
            <a:off x="4080973" y="2564837"/>
            <a:ext cx="1460845" cy="1834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urved Connector 87">
            <a:extLst>
              <a:ext uri="{FF2B5EF4-FFF2-40B4-BE49-F238E27FC236}">
                <a16:creationId xmlns:a16="http://schemas.microsoft.com/office/drawing/2014/main" id="{7515E6E8-D6E2-A844-A689-7DB717F31900}"/>
              </a:ext>
            </a:extLst>
          </p:cNvPr>
          <p:cNvCxnSpPr/>
          <p:nvPr/>
        </p:nvCxnSpPr>
        <p:spPr>
          <a:xfrm rot="10800000">
            <a:off x="4080974" y="2938138"/>
            <a:ext cx="1559825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6F2B819F-C83B-144B-AFF5-09642F1D58A5}"/>
              </a:ext>
            </a:extLst>
          </p:cNvPr>
          <p:cNvSpPr txBox="1"/>
          <p:nvPr/>
        </p:nvSpPr>
        <p:spPr>
          <a:xfrm>
            <a:off x="5114587" y="1391980"/>
            <a:ext cx="25907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Helvetica" pitchFamily="2" charset="0"/>
              </a:rPr>
              <a:t>Commit transactions: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396D16C-78D5-1A42-9A91-8F94AA2B3799}"/>
              </a:ext>
            </a:extLst>
          </p:cNvPr>
          <p:cNvGrpSpPr/>
          <p:nvPr/>
        </p:nvGrpSpPr>
        <p:grpSpPr>
          <a:xfrm>
            <a:off x="5427503" y="1761081"/>
            <a:ext cx="1924874" cy="568495"/>
            <a:chOff x="5596588" y="1760447"/>
            <a:chExt cx="1924874" cy="568495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48B72AF-EC98-274F-8FB7-196182AE338B}"/>
                </a:ext>
              </a:extLst>
            </p:cNvPr>
            <p:cNvSpPr txBox="1"/>
            <p:nvPr/>
          </p:nvSpPr>
          <p:spPr>
            <a:xfrm>
              <a:off x="5818752" y="1760447"/>
              <a:ext cx="170271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Times" pitchFamily="2" charset="0"/>
                </a:rPr>
                <a:t>shadow page table</a:t>
              </a:r>
            </a:p>
          </p:txBody>
        </p:sp>
        <p:sp>
          <p:nvSpPr>
            <p:cNvPr id="47" name="Bent Arrow 46">
              <a:extLst>
                <a:ext uri="{FF2B5EF4-FFF2-40B4-BE49-F238E27FC236}">
                  <a16:creationId xmlns:a16="http://schemas.microsoft.com/office/drawing/2014/main" id="{9B23D4A8-BE8B-F949-B193-A8148EC0311F}"/>
                </a:ext>
              </a:extLst>
            </p:cNvPr>
            <p:cNvSpPr/>
            <p:nvPr/>
          </p:nvSpPr>
          <p:spPr>
            <a:xfrm rot="5400000" flipV="1">
              <a:off x="5501095" y="2004820"/>
              <a:ext cx="419615" cy="228629"/>
            </a:xfrm>
            <a:prstGeom prst="bentArrow">
              <a:avLst>
                <a:gd name="adj1" fmla="val 20968"/>
                <a:gd name="adj2" fmla="val 24549"/>
                <a:gd name="adj3" fmla="val 29774"/>
                <a:gd name="adj4" fmla="val 4852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055A13-82AA-1943-A4AD-EDC3D480B8B5}"/>
              </a:ext>
            </a:extLst>
          </p:cNvPr>
          <p:cNvGrpSpPr/>
          <p:nvPr/>
        </p:nvGrpSpPr>
        <p:grpSpPr>
          <a:xfrm>
            <a:off x="5952798" y="4171880"/>
            <a:ext cx="3191202" cy="789866"/>
            <a:chOff x="5952798" y="4171880"/>
            <a:chExt cx="3191202" cy="789866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B6A2CE2D-F270-D548-B1E4-B7092B2F9E3C}"/>
                </a:ext>
              </a:extLst>
            </p:cNvPr>
            <p:cNvSpPr txBox="1"/>
            <p:nvPr/>
          </p:nvSpPr>
          <p:spPr>
            <a:xfrm>
              <a:off x="5952798" y="4592414"/>
              <a:ext cx="31912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Crash happens </a:t>
              </a:r>
              <a:r>
                <a:rPr lang="en-US" i="1" dirty="0">
                  <a:latin typeface="Helvetica" pitchFamily="2" charset="0"/>
                </a:rPr>
                <a:t>after</a:t>
              </a:r>
              <a:r>
                <a:rPr lang="en-US" dirty="0">
                  <a:latin typeface="Helvetica" pitchFamily="2" charset="0"/>
                </a:rPr>
                <a:t> commits</a:t>
              </a:r>
            </a:p>
          </p:txBody>
        </p:sp>
        <p:sp>
          <p:nvSpPr>
            <p:cNvPr id="51" name="Right Brace 50">
              <a:extLst>
                <a:ext uri="{FF2B5EF4-FFF2-40B4-BE49-F238E27FC236}">
                  <a16:creationId xmlns:a16="http://schemas.microsoft.com/office/drawing/2014/main" id="{8F3FFCD0-DD2D-9545-B5B5-DE49FD81A713}"/>
                </a:ext>
              </a:extLst>
            </p:cNvPr>
            <p:cNvSpPr/>
            <p:nvPr/>
          </p:nvSpPr>
          <p:spPr>
            <a:xfrm rot="5400000">
              <a:off x="7381667" y="3575280"/>
              <a:ext cx="355600" cy="1548799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9B1CE9D-50E9-7C47-A2AF-A8724451D401}"/>
              </a:ext>
            </a:extLst>
          </p:cNvPr>
          <p:cNvGrpSpPr/>
          <p:nvPr/>
        </p:nvGrpSpPr>
        <p:grpSpPr>
          <a:xfrm>
            <a:off x="5640800" y="4337247"/>
            <a:ext cx="3247600" cy="1180934"/>
            <a:chOff x="5640800" y="4337247"/>
            <a:chExt cx="3247600" cy="1180934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A6B5DDC9-C8E8-7140-9055-02D5931F4052}"/>
                </a:ext>
              </a:extLst>
            </p:cNvPr>
            <p:cNvSpPr txBox="1"/>
            <p:nvPr/>
          </p:nvSpPr>
          <p:spPr>
            <a:xfrm>
              <a:off x="6126105" y="5148849"/>
              <a:ext cx="27622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6">
                      <a:lumMod val="75000"/>
                    </a:schemeClr>
                  </a:solidFill>
                  <a:latin typeface="Helvetica" pitchFamily="2" charset="0"/>
                </a:rPr>
                <a:t>Recovery: </a:t>
              </a:r>
              <a:r>
                <a:rPr lang="en-US" dirty="0">
                  <a:solidFill>
                    <a:schemeClr val="accent6">
                      <a:lumMod val="75000"/>
                    </a:schemeClr>
                  </a:solidFill>
                  <a:latin typeface="Helvetica" pitchFamily="2" charset="0"/>
                </a:rPr>
                <a:t>nothing to do!</a:t>
              </a:r>
            </a:p>
          </p:txBody>
        </p:sp>
        <p:sp>
          <p:nvSpPr>
            <p:cNvPr id="53" name="Bent Arrow 52">
              <a:extLst>
                <a:ext uri="{FF2B5EF4-FFF2-40B4-BE49-F238E27FC236}">
                  <a16:creationId xmlns:a16="http://schemas.microsoft.com/office/drawing/2014/main" id="{A2C148D5-E8CB-3344-9933-764558DF5A3E}"/>
                </a:ext>
              </a:extLst>
            </p:cNvPr>
            <p:cNvSpPr/>
            <p:nvPr/>
          </p:nvSpPr>
          <p:spPr>
            <a:xfrm rot="16200000">
              <a:off x="5382805" y="4595242"/>
              <a:ext cx="1033509" cy="517520"/>
            </a:xfrm>
            <a:prstGeom prst="bentArrow">
              <a:avLst>
                <a:gd name="adj1" fmla="val 17147"/>
                <a:gd name="adj2" fmla="val 25000"/>
                <a:gd name="adj3" fmla="val 25000"/>
                <a:gd name="adj4" fmla="val 47676"/>
              </a:avLst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58" name="Table 4">
            <a:extLst>
              <a:ext uri="{FF2B5EF4-FFF2-40B4-BE49-F238E27FC236}">
                <a16:creationId xmlns:a16="http://schemas.microsoft.com/office/drawing/2014/main" id="{3E4A094E-4614-F148-8DFB-9BBD62E990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7275337"/>
              </p:ext>
            </p:extLst>
          </p:nvPr>
        </p:nvGraphicFramePr>
        <p:xfrm>
          <a:off x="962867" y="2380733"/>
          <a:ext cx="845127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5127">
                  <a:extLst>
                    <a:ext uri="{9D8B030D-6E8A-4147-A177-3AD203B41FA5}">
                      <a16:colId xmlns:a16="http://schemas.microsoft.com/office/drawing/2014/main" val="37384307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5018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224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3035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4102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7329524"/>
                  </a:ext>
                </a:extLst>
              </a:tr>
            </a:tbl>
          </a:graphicData>
        </a:graphic>
      </p:graphicFrame>
      <p:grpSp>
        <p:nvGrpSpPr>
          <p:cNvPr id="60" name="Group 59">
            <a:extLst>
              <a:ext uri="{FF2B5EF4-FFF2-40B4-BE49-F238E27FC236}">
                <a16:creationId xmlns:a16="http://schemas.microsoft.com/office/drawing/2014/main" id="{B4BAEBB8-AB7D-0C4D-AB58-436A2440373C}"/>
              </a:ext>
            </a:extLst>
          </p:cNvPr>
          <p:cNvGrpSpPr/>
          <p:nvPr/>
        </p:nvGrpSpPr>
        <p:grpSpPr>
          <a:xfrm>
            <a:off x="534073" y="1679509"/>
            <a:ext cx="1702710" cy="509370"/>
            <a:chOff x="534073" y="1679509"/>
            <a:chExt cx="1702710" cy="509370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C6DBCC7D-9D00-144D-A354-8E96DCA36FEA}"/>
                </a:ext>
              </a:extLst>
            </p:cNvPr>
            <p:cNvSpPr txBox="1"/>
            <p:nvPr/>
          </p:nvSpPr>
          <p:spPr>
            <a:xfrm>
              <a:off x="861299" y="1911880"/>
              <a:ext cx="10118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" pitchFamily="2" charset="0"/>
                </a:rPr>
                <a:t>(not updated)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79D70887-3E31-774D-A11F-8B2A0EF05AC0}"/>
                </a:ext>
              </a:extLst>
            </p:cNvPr>
            <p:cNvSpPr txBox="1"/>
            <p:nvPr/>
          </p:nvSpPr>
          <p:spPr>
            <a:xfrm>
              <a:off x="534073" y="1679509"/>
              <a:ext cx="17027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Times" pitchFamily="2" charset="0"/>
                </a:rPr>
                <a:t>shadow page table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D759F696-BDE2-FC4D-BAF6-7424AF1E9A4B}"/>
              </a:ext>
            </a:extLst>
          </p:cNvPr>
          <p:cNvGrpSpPr/>
          <p:nvPr/>
        </p:nvGrpSpPr>
        <p:grpSpPr>
          <a:xfrm>
            <a:off x="1385429" y="2205729"/>
            <a:ext cx="1752600" cy="1826328"/>
            <a:chOff x="1385429" y="2205729"/>
            <a:chExt cx="1752600" cy="1826328"/>
          </a:xfrm>
        </p:grpSpPr>
        <p:cxnSp>
          <p:nvCxnSpPr>
            <p:cNvPr id="73" name="Curved Connector 72">
              <a:extLst>
                <a:ext uri="{FF2B5EF4-FFF2-40B4-BE49-F238E27FC236}">
                  <a16:creationId xmlns:a16="http://schemas.microsoft.com/office/drawing/2014/main" id="{000208AB-3D78-144F-9118-DFD2DF0B1B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85429" y="2205729"/>
              <a:ext cx="1752600" cy="367644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urved Connector 73">
              <a:extLst>
                <a:ext uri="{FF2B5EF4-FFF2-40B4-BE49-F238E27FC236}">
                  <a16:creationId xmlns:a16="http://schemas.microsoft.com/office/drawing/2014/main" id="{149EA640-473B-8847-809E-35255CBDAD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85429" y="2573374"/>
              <a:ext cx="1752600" cy="740004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urved Connector 74">
              <a:extLst>
                <a:ext uri="{FF2B5EF4-FFF2-40B4-BE49-F238E27FC236}">
                  <a16:creationId xmlns:a16="http://schemas.microsoft.com/office/drawing/2014/main" id="{059885D5-60D0-F542-A8B0-1E60CF2A3A26}"/>
                </a:ext>
              </a:extLst>
            </p:cNvPr>
            <p:cNvCxnSpPr>
              <a:cxnSpLocks/>
            </p:cNvCxnSpPr>
            <p:nvPr/>
          </p:nvCxnSpPr>
          <p:spPr>
            <a:xfrm>
              <a:off x="1401737" y="2938138"/>
              <a:ext cx="1736292" cy="1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urved Connector 77">
              <a:extLst>
                <a:ext uri="{FF2B5EF4-FFF2-40B4-BE49-F238E27FC236}">
                  <a16:creationId xmlns:a16="http://schemas.microsoft.com/office/drawing/2014/main" id="{82AA530D-483C-A140-A83E-1200A1D017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85429" y="3313380"/>
              <a:ext cx="1752600" cy="351147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urved Connector 78">
              <a:extLst>
                <a:ext uri="{FF2B5EF4-FFF2-40B4-BE49-F238E27FC236}">
                  <a16:creationId xmlns:a16="http://schemas.microsoft.com/office/drawing/2014/main" id="{A45E1433-63A0-E949-9B56-643B46F5A4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01737" y="3664527"/>
              <a:ext cx="1736292" cy="367530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E1A1FB31-ADE3-704F-969E-7CF06FE13DDD}"/>
              </a:ext>
            </a:extLst>
          </p:cNvPr>
          <p:cNvSpPr/>
          <p:nvPr/>
        </p:nvSpPr>
        <p:spPr>
          <a:xfrm>
            <a:off x="612466" y="1679509"/>
            <a:ext cx="2509379" cy="2912905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21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Shadow Paging (Cont.)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idx="1"/>
          </p:nvPr>
        </p:nvSpPr>
        <p:spPr>
          <a:xfrm>
            <a:off x="656948" y="1102497"/>
            <a:ext cx="7688062" cy="5367972"/>
          </a:xfrm>
          <a:prstGeom prst="rect">
            <a:avLst/>
          </a:prstGeo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altLang="en-US" dirty="0"/>
              <a:t>To commit a transaction: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  1.  Flush all modified pages in main memory to disk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  2.  Output </a:t>
            </a:r>
            <a:r>
              <a:rPr lang="en-US" altLang="en-US" b="1" dirty="0">
                <a:solidFill>
                  <a:srgbClr val="002060"/>
                </a:solidFill>
              </a:rPr>
              <a:t>current page table </a:t>
            </a:r>
            <a:r>
              <a:rPr lang="en-US" altLang="en-US" dirty="0"/>
              <a:t>to disk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  3.  Make the </a:t>
            </a:r>
            <a:r>
              <a:rPr lang="en-US" altLang="en-US" b="1" dirty="0">
                <a:solidFill>
                  <a:srgbClr val="002060"/>
                </a:solidFill>
              </a:rPr>
              <a:t>current page table </a:t>
            </a:r>
            <a:r>
              <a:rPr lang="en-US" altLang="en-US" dirty="0"/>
              <a:t>the </a:t>
            </a:r>
            <a:r>
              <a:rPr lang="en-US" altLang="en-US" i="1" dirty="0"/>
              <a:t>new</a:t>
            </a:r>
            <a:r>
              <a:rPr lang="en-US" altLang="en-US" dirty="0"/>
              <a:t> </a:t>
            </a:r>
            <a:r>
              <a:rPr lang="en-US" altLang="en-US" b="1" dirty="0">
                <a:solidFill>
                  <a:srgbClr val="002060"/>
                </a:solidFill>
              </a:rPr>
              <a:t>shadow page table</a:t>
            </a:r>
          </a:p>
          <a:p>
            <a:pPr lvl="1"/>
            <a:r>
              <a:rPr lang="en-US" altLang="en-US" dirty="0"/>
              <a:t>Update the pointer to point to current page table on disk</a:t>
            </a:r>
          </a:p>
          <a:p>
            <a:pPr lvl="1"/>
            <a:r>
              <a:rPr lang="en-US" altLang="en-US" dirty="0"/>
              <a:t>Transactions are now committed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No recovery is needed after a crash — new transactions can start right away, using the shadow page table.</a:t>
            </a:r>
          </a:p>
          <a:p>
            <a:endParaRPr lang="en-US" altLang="en-US" dirty="0"/>
          </a:p>
          <a:p>
            <a:r>
              <a:rPr lang="en-US" altLang="en-US" dirty="0"/>
              <a:t>Pages not pointed to from current/shadow page table should be freed (garbage collected).</a:t>
            </a:r>
          </a:p>
          <a:p>
            <a:endParaRPr lang="en-US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2B5757-B353-F143-BAF4-A8C89BD49BAE}"/>
              </a:ext>
            </a:extLst>
          </p:cNvPr>
          <p:cNvSpPr txBox="1"/>
          <p:nvPr/>
        </p:nvSpPr>
        <p:spPr>
          <a:xfrm>
            <a:off x="4323450" y="6528309"/>
            <a:ext cx="4820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Reference: Database System Concepts, 7th ed. (textbook)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6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6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6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6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62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Shadow Paging (Cont.)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idx="1"/>
          </p:nvPr>
        </p:nvSpPr>
        <p:spPr>
          <a:xfrm>
            <a:off x="665825" y="1102497"/>
            <a:ext cx="7838984" cy="536797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Advantages:</a:t>
            </a:r>
          </a:p>
          <a:p>
            <a:pPr lvl="1">
              <a:buFont typeface="Wingdings" pitchFamily="2" charset="2"/>
              <a:buChar char="ü"/>
            </a:pPr>
            <a:r>
              <a:rPr lang="en-US" altLang="en-US" dirty="0"/>
              <a:t>no overhead of writing log records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ü"/>
            </a:pPr>
            <a:r>
              <a:rPr lang="en-US" altLang="en-US" dirty="0"/>
              <a:t>recovery is trivial</a:t>
            </a:r>
          </a:p>
          <a:p>
            <a:pPr lvl="1"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Disadvantages:</a:t>
            </a:r>
          </a:p>
          <a:p>
            <a:pPr lvl="1">
              <a:lnSpc>
                <a:spcPct val="90000"/>
              </a:lnSpc>
              <a:buSzPct val="125000"/>
              <a:buFont typeface="System Font Regular"/>
              <a:buChar char="×"/>
            </a:pPr>
            <a:r>
              <a:rPr lang="en-US" altLang="en-US" dirty="0"/>
              <a:t>Commit overhead is high</a:t>
            </a:r>
            <a:br>
              <a:rPr lang="en-US" altLang="en-US" dirty="0"/>
            </a:br>
            <a:r>
              <a:rPr lang="en-US" i="1" dirty="0"/>
              <a:t>Example:</a:t>
            </a:r>
            <a:r>
              <a:rPr lang="en-US" dirty="0"/>
              <a:t> 10 small transactions that update different pages</a:t>
            </a:r>
          </a:p>
          <a:p>
            <a:pPr lvl="2"/>
            <a:r>
              <a:rPr lang="en-US" b="1" dirty="0">
                <a:solidFill>
                  <a:srgbClr val="002060"/>
                </a:solidFill>
              </a:rPr>
              <a:t>Shadow Paging </a:t>
            </a:r>
            <a:r>
              <a:rPr lang="en-US" dirty="0"/>
              <a:t>– Need to flush all 10 pages!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/>
              <a:t>Better for big changes</a:t>
            </a:r>
          </a:p>
          <a:p>
            <a:pPr lvl="2"/>
            <a:r>
              <a:rPr lang="en-US" b="1" dirty="0">
                <a:solidFill>
                  <a:srgbClr val="002060"/>
                </a:solidFill>
              </a:rPr>
              <a:t>Logging</a:t>
            </a:r>
            <a:r>
              <a:rPr lang="en-US" dirty="0"/>
              <a:t> – All 10 transactions probably fit in a page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/>
              <a:t>Better for small changes</a:t>
            </a:r>
            <a:endParaRPr lang="en-US" altLang="en-US" dirty="0"/>
          </a:p>
          <a:p>
            <a:pPr lvl="1">
              <a:lnSpc>
                <a:spcPct val="90000"/>
              </a:lnSpc>
              <a:buSzPct val="125000"/>
              <a:buFont typeface="System Font Regular"/>
              <a:buChar char="×"/>
            </a:pPr>
            <a:r>
              <a:rPr lang="en-US" altLang="en-US" dirty="0"/>
              <a:t>Data gets fragmented (related pages get separated on disk)</a:t>
            </a:r>
          </a:p>
          <a:p>
            <a:pPr lvl="1">
              <a:lnSpc>
                <a:spcPct val="90000"/>
              </a:lnSpc>
              <a:buSzPct val="125000"/>
              <a:buFont typeface="System Font Regular"/>
              <a:buChar char="×"/>
            </a:pPr>
            <a:r>
              <a:rPr lang="en-US" altLang="en-US" dirty="0"/>
              <a:t>Need to garbage collect pages containing old versions of modified data</a:t>
            </a:r>
          </a:p>
          <a:p>
            <a:pPr lvl="1">
              <a:lnSpc>
                <a:spcPct val="90000"/>
              </a:lnSpc>
            </a:pPr>
            <a:endParaRPr lang="en-US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7FC70D-C478-DA46-8A6D-4D3312C2B050}"/>
              </a:ext>
            </a:extLst>
          </p:cNvPr>
          <p:cNvSpPr txBox="1"/>
          <p:nvPr/>
        </p:nvSpPr>
        <p:spPr>
          <a:xfrm>
            <a:off x="4323450" y="6528309"/>
            <a:ext cx="4820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Reference: Database System Concepts, 7th ed. (textbook)</a:t>
            </a:r>
          </a:p>
        </p:txBody>
      </p:sp>
    </p:spTree>
    <p:extLst>
      <p:ext uri="{BB962C8B-B14F-4D97-AF65-F5344CB8AC3E}">
        <p14:creationId xmlns:p14="http://schemas.microsoft.com/office/powerpoint/2010/main" val="11383457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53806-640B-6644-A638-D0190FCA3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044AA-4957-B246-833C-DF48F4233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i="1" dirty="0"/>
          </a:p>
          <a:p>
            <a:r>
              <a:rPr lang="en-US" i="1" dirty="0"/>
              <a:t>Database System Concepts</a:t>
            </a:r>
            <a:r>
              <a:rPr lang="en-US" dirty="0"/>
              <a:t>, 7</a:t>
            </a:r>
            <a:r>
              <a:rPr lang="en-US" baseline="30000" dirty="0"/>
              <a:t>th</a:t>
            </a:r>
            <a:r>
              <a:rPr lang="en-US" dirty="0"/>
              <a:t> ed. (textbook)</a:t>
            </a:r>
            <a:br>
              <a:rPr lang="en-US" dirty="0"/>
            </a:br>
            <a:r>
              <a:rPr lang="en-US" dirty="0"/>
              <a:t>Abraham </a:t>
            </a:r>
            <a:r>
              <a:rPr lang="en-US" dirty="0" err="1"/>
              <a:t>Silberschatz</a:t>
            </a:r>
            <a:r>
              <a:rPr lang="en-US" dirty="0"/>
              <a:t>, Henry F. </a:t>
            </a:r>
            <a:r>
              <a:rPr lang="en-US" dirty="0" err="1"/>
              <a:t>Korth</a:t>
            </a:r>
            <a:r>
              <a:rPr lang="en-US" dirty="0"/>
              <a:t>, S. Sudarshan</a:t>
            </a:r>
          </a:p>
          <a:p>
            <a:pPr lvl="1"/>
            <a:r>
              <a:rPr lang="en-US" dirty="0"/>
              <a:t>Ch. 19 [</a:t>
            </a:r>
            <a:r>
              <a:rPr lang="en-US" dirty="0">
                <a:hlinkClick r:id="rId2"/>
              </a:rPr>
              <a:t>slides</a:t>
            </a:r>
            <a:r>
              <a:rPr lang="en-US" dirty="0"/>
              <a:t>]</a:t>
            </a:r>
            <a:br>
              <a:rPr lang="en-US" dirty="0"/>
            </a:br>
            <a:endParaRPr lang="en-US" dirty="0"/>
          </a:p>
          <a:p>
            <a:r>
              <a:rPr lang="en-US" i="1" dirty="0"/>
              <a:t>Database Management Systems</a:t>
            </a:r>
            <a:r>
              <a:rPr lang="en-US" dirty="0"/>
              <a:t>, 3</a:t>
            </a:r>
            <a:r>
              <a:rPr lang="en-US" baseline="30000" dirty="0"/>
              <a:t>rd</a:t>
            </a:r>
            <a:r>
              <a:rPr lang="en-US" dirty="0"/>
              <a:t> ed.</a:t>
            </a:r>
            <a:br>
              <a:rPr lang="en-US" dirty="0"/>
            </a:br>
            <a:r>
              <a:rPr lang="en-US" dirty="0"/>
              <a:t>R. Ramakrishnan and J. </a:t>
            </a:r>
            <a:r>
              <a:rPr lang="en-US" dirty="0" err="1"/>
              <a:t>Gehrke</a:t>
            </a:r>
            <a:endParaRPr lang="en-US" dirty="0"/>
          </a:p>
          <a:p>
            <a:pPr lvl="1"/>
            <a:r>
              <a:rPr lang="en-US" dirty="0"/>
              <a:t>Ch. 18 [</a:t>
            </a:r>
            <a:r>
              <a:rPr lang="en-US" dirty="0">
                <a:hlinkClick r:id="rId3"/>
              </a:rPr>
              <a:t>slides</a:t>
            </a:r>
            <a:r>
              <a:rPr lang="en-US" dirty="0"/>
              <a:t>]</a:t>
            </a:r>
            <a:br>
              <a:rPr lang="en-US" dirty="0"/>
            </a:br>
            <a:endParaRPr lang="en-US" dirty="0">
              <a:hlinkClick r:id="rId4"/>
            </a:endParaRPr>
          </a:p>
          <a:p>
            <a:r>
              <a:rPr lang="en-US" dirty="0"/>
              <a:t>Additional references:</a:t>
            </a:r>
          </a:p>
          <a:p>
            <a:pPr lvl="1"/>
            <a:r>
              <a:rPr lang="en-US" sz="1600" dirty="0">
                <a:hlinkClick r:id="rId5"/>
              </a:rPr>
              <a:t>https://www.geeksforgeeks.org/database-recovery-techniques-in-dbms/</a:t>
            </a:r>
            <a:endParaRPr lang="en-US" sz="1600" dirty="0"/>
          </a:p>
          <a:p>
            <a:pPr lvl="1"/>
            <a:r>
              <a:rPr lang="en-US" sz="1600" dirty="0">
                <a:hlinkClick r:id="rId6"/>
              </a:rPr>
              <a:t>https://www.geeksforgeeks.org/log-based-recovery-in-dbms/</a:t>
            </a:r>
            <a:endParaRPr lang="en-US" sz="1600" dirty="0"/>
          </a:p>
          <a:p>
            <a:pPr lvl="1"/>
            <a:r>
              <a:rPr lang="en-US" sz="1600" dirty="0">
                <a:hlinkClick r:id="rId7"/>
              </a:rPr>
              <a:t>https://www.geeksforgeeks.org/shadow-paging-dbms/</a:t>
            </a:r>
            <a:endParaRPr lang="en-US" sz="1600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339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8918B-24A3-1F41-A717-B77AF5381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D2F8E-1CF4-914A-997F-79BE85F44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Atomicity</a:t>
            </a:r>
          </a:p>
          <a:p>
            <a:pPr lvl="1"/>
            <a:r>
              <a:rPr lang="en-US" dirty="0"/>
              <a:t>All actions in transaction happen, or none happen</a:t>
            </a:r>
          </a:p>
          <a:p>
            <a:pPr lvl="1"/>
            <a:r>
              <a:rPr lang="en-US" dirty="0"/>
              <a:t>Transactions may abort (rollback)</a:t>
            </a:r>
          </a:p>
          <a:p>
            <a:r>
              <a:rPr lang="en-US" dirty="0"/>
              <a:t>Durability</a:t>
            </a:r>
          </a:p>
          <a:p>
            <a:pPr lvl="1"/>
            <a:r>
              <a:rPr lang="en-US" dirty="0"/>
              <a:t>If transaction commits, its effects persist</a:t>
            </a:r>
          </a:p>
          <a:p>
            <a:pPr lvl="1"/>
            <a:r>
              <a:rPr lang="en-US" dirty="0"/>
              <a:t>What if DBMS stops running? 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dirty="0">
                <a:solidFill>
                  <a:srgbClr val="002060"/>
                </a:solidFill>
              </a:rPr>
              <a:t>Recovery Manager </a:t>
            </a:r>
            <a:r>
              <a:rPr lang="en-US" dirty="0"/>
              <a:t>guarantees Atomicity and Durability</a:t>
            </a:r>
          </a:p>
          <a:p>
            <a:endParaRPr lang="en-US" dirty="0"/>
          </a:p>
          <a:p>
            <a:r>
              <a:rPr lang="en-US" dirty="0"/>
              <a:t>Desired behavior after system restarts</a:t>
            </a:r>
          </a:p>
          <a:p>
            <a:pPr lvl="1"/>
            <a:r>
              <a:rPr lang="en-US" dirty="0">
                <a:solidFill>
                  <a:srgbClr val="0432FF"/>
                </a:solidFill>
              </a:rPr>
              <a:t>T1, T2, T3 </a:t>
            </a:r>
            <a:r>
              <a:rPr lang="en-US" dirty="0"/>
              <a:t>should be durable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T4, T5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should be aborted </a:t>
            </a:r>
            <a:br>
              <a:rPr lang="en-US" dirty="0"/>
            </a:br>
            <a:r>
              <a:rPr lang="en-US" dirty="0"/>
              <a:t>(effects not seen)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AD5050-DFAA-DA42-8C99-3BF339BFECF1}"/>
              </a:ext>
            </a:extLst>
          </p:cNvPr>
          <p:cNvSpPr txBox="1"/>
          <p:nvPr/>
        </p:nvSpPr>
        <p:spPr>
          <a:xfrm>
            <a:off x="4781908" y="6492873"/>
            <a:ext cx="43620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Reference: Database Management Systems, 3rd ed.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5122AD-A715-0A47-AAE8-A526BF644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6883" y="4195466"/>
            <a:ext cx="3205424" cy="164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872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8918B-24A3-1F41-A717-B77AF5381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Idea: Logging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D2F8E-1CF4-914A-997F-79BE85F44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Record UNDO and REDO information for every update in a </a:t>
            </a:r>
            <a:r>
              <a:rPr lang="en-US" b="1" dirty="0">
                <a:solidFill>
                  <a:srgbClr val="002060"/>
                </a:solidFill>
              </a:rPr>
              <a:t>log</a:t>
            </a:r>
          </a:p>
          <a:p>
            <a:pPr lvl="1"/>
            <a:r>
              <a:rPr lang="en-US" dirty="0"/>
              <a:t>Sequential writes to log (put it in separate disk)</a:t>
            </a:r>
          </a:p>
          <a:p>
            <a:pPr lvl="1"/>
            <a:r>
              <a:rPr lang="en-US" dirty="0"/>
              <a:t>Minimal info (diff) written to log</a:t>
            </a:r>
          </a:p>
          <a:p>
            <a:pPr lvl="2">
              <a:buFont typeface="Wingdings" pitchFamily="2" charset="2"/>
              <a:buChar char="Ø"/>
            </a:pPr>
            <a:r>
              <a:rPr lang="en-US" sz="1800" dirty="0"/>
              <a:t> multiple updates fit in a single log page!</a:t>
            </a:r>
            <a:br>
              <a:rPr lang="en-US" dirty="0"/>
            </a:br>
            <a:endParaRPr lang="en-US" dirty="0"/>
          </a:p>
          <a:p>
            <a:r>
              <a:rPr lang="en-US" b="1" dirty="0">
                <a:solidFill>
                  <a:srgbClr val="002060"/>
                </a:solidFill>
              </a:rPr>
              <a:t>Log</a:t>
            </a:r>
            <a:r>
              <a:rPr lang="en-US" dirty="0"/>
              <a:t> – an ordered list of REDO / UNDO actions</a:t>
            </a:r>
          </a:p>
          <a:p>
            <a:pPr lvl="1"/>
            <a:r>
              <a:rPr lang="en-US" dirty="0"/>
              <a:t>Log record contains: </a:t>
            </a:r>
            <a:br>
              <a:rPr lang="en-US" dirty="0"/>
            </a:br>
            <a:r>
              <a:rPr lang="en-US" dirty="0"/>
              <a:t>transaction ID, page ID, offset, length, old data, new data</a:t>
            </a:r>
            <a:endParaRPr lang="en-US" dirty="0"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 lvl="1"/>
            <a:r>
              <a:rPr lang="en-US" dirty="0"/>
              <a:t>and additional control info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51AC7F-B7B0-A24A-B1F4-462358F4D321}"/>
              </a:ext>
            </a:extLst>
          </p:cNvPr>
          <p:cNvSpPr txBox="1"/>
          <p:nvPr/>
        </p:nvSpPr>
        <p:spPr>
          <a:xfrm>
            <a:off x="4781908" y="6492873"/>
            <a:ext cx="43620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Reference: Database Management Systems, 3rd ed.</a:t>
            </a:r>
          </a:p>
        </p:txBody>
      </p:sp>
    </p:spTree>
    <p:extLst>
      <p:ext uri="{BB962C8B-B14F-4D97-AF65-F5344CB8AC3E}">
        <p14:creationId xmlns:p14="http://schemas.microsoft.com/office/powerpoint/2010/main" val="1882976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8918B-24A3-1F41-A717-B77AF5381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Write-Ahead Logging (WAL)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D2F8E-1CF4-914A-997F-79BE85F44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rgbClr val="002060"/>
                </a:solidFill>
              </a:rPr>
              <a:t>Write-Ahead Logging</a:t>
            </a:r>
            <a:r>
              <a:rPr lang="en-US" dirty="0"/>
              <a:t> Protocol: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dirty="0"/>
              <a:t>Must </a:t>
            </a:r>
            <a:r>
              <a:rPr lang="en-US" i="1" dirty="0"/>
              <a:t>force</a:t>
            </a:r>
            <a:r>
              <a:rPr lang="en-US" dirty="0"/>
              <a:t> the </a:t>
            </a:r>
            <a:r>
              <a:rPr lang="en-US" b="1" dirty="0"/>
              <a:t>log record</a:t>
            </a:r>
            <a:r>
              <a:rPr lang="en-US" dirty="0"/>
              <a:t> for an update </a:t>
            </a:r>
            <a:r>
              <a:rPr lang="en-US" i="1" dirty="0"/>
              <a:t>before</a:t>
            </a:r>
            <a:r>
              <a:rPr lang="en-US" dirty="0"/>
              <a:t> the corresponding </a:t>
            </a:r>
            <a:r>
              <a:rPr lang="en-US" b="1" dirty="0"/>
              <a:t>data page</a:t>
            </a:r>
            <a:r>
              <a:rPr lang="en-US" dirty="0"/>
              <a:t> gets to disk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dirty="0"/>
              <a:t>Must write </a:t>
            </a:r>
            <a:r>
              <a:rPr lang="en-US" i="1" dirty="0"/>
              <a:t>all</a:t>
            </a:r>
            <a:r>
              <a:rPr lang="en-US" dirty="0"/>
              <a:t> </a:t>
            </a:r>
            <a:r>
              <a:rPr lang="en-US" b="1" dirty="0"/>
              <a:t>log records</a:t>
            </a:r>
            <a:r>
              <a:rPr lang="en-US" dirty="0"/>
              <a:t> for a transaction </a:t>
            </a:r>
            <a:r>
              <a:rPr lang="en-US" i="1" dirty="0"/>
              <a:t>before commit</a:t>
            </a:r>
          </a:p>
          <a:p>
            <a:pPr lvl="1"/>
            <a:endParaRPr lang="en-US" dirty="0"/>
          </a:p>
          <a:p>
            <a:r>
              <a:rPr lang="en-US" dirty="0"/>
              <a:t>#1 enables Atomicity</a:t>
            </a:r>
          </a:p>
          <a:p>
            <a:r>
              <a:rPr lang="en-US" dirty="0"/>
              <a:t>#2 enables Durability</a:t>
            </a:r>
          </a:p>
          <a:p>
            <a:endParaRPr lang="en-US" dirty="0"/>
          </a:p>
          <a:p>
            <a:r>
              <a:rPr lang="en-US" dirty="0"/>
              <a:t>How is logging (and recovery) done?</a:t>
            </a:r>
          </a:p>
          <a:p>
            <a:pPr lvl="1"/>
            <a:r>
              <a:rPr lang="en-US" dirty="0"/>
              <a:t>Use the ARIES algorithm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269D18-66EA-B74A-976C-06252F44CA4B}"/>
              </a:ext>
            </a:extLst>
          </p:cNvPr>
          <p:cNvSpPr txBox="1"/>
          <p:nvPr/>
        </p:nvSpPr>
        <p:spPr>
          <a:xfrm>
            <a:off x="4781908" y="6492873"/>
            <a:ext cx="43620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Reference: Database Management Systems, 3rd ed.</a:t>
            </a:r>
          </a:p>
        </p:txBody>
      </p:sp>
    </p:spTree>
    <p:extLst>
      <p:ext uri="{BB962C8B-B14F-4D97-AF65-F5344CB8AC3E}">
        <p14:creationId xmlns:p14="http://schemas.microsoft.com/office/powerpoint/2010/main" val="903338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8918B-24A3-1F41-A717-B77AF5381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 and the 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D2F8E-1CF4-914A-997F-79BE85F44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log record has a unique </a:t>
            </a:r>
            <a:r>
              <a:rPr lang="en-US" b="1" dirty="0">
                <a:solidFill>
                  <a:srgbClr val="002060"/>
                </a:solidFill>
              </a:rPr>
              <a:t>Log Sequence Number (LSN)</a:t>
            </a:r>
          </a:p>
          <a:p>
            <a:pPr lvl="1"/>
            <a:r>
              <a:rPr lang="en-US" dirty="0"/>
              <a:t>LSNs are always increasing</a:t>
            </a:r>
          </a:p>
          <a:p>
            <a:pPr lvl="1"/>
            <a:r>
              <a:rPr lang="en-US" altLang="en-US" dirty="0"/>
              <a:t>Typically an </a:t>
            </a:r>
            <a:r>
              <a:rPr lang="en-US" altLang="en-US" i="1" dirty="0"/>
              <a:t>offset</a:t>
            </a:r>
            <a:r>
              <a:rPr lang="en-US" altLang="en-US" dirty="0"/>
              <a:t> from beginning of log file to allow fast access</a:t>
            </a:r>
          </a:p>
          <a:p>
            <a:pPr lvl="1"/>
            <a:endParaRPr lang="en-US" altLang="en-US" dirty="0"/>
          </a:p>
          <a:p>
            <a:r>
              <a:rPr lang="en-US" dirty="0"/>
              <a:t>Each data page contains a </a:t>
            </a:r>
            <a:r>
              <a:rPr lang="en-US" b="1" dirty="0" err="1">
                <a:solidFill>
                  <a:srgbClr val="002060"/>
                </a:solidFill>
              </a:rPr>
              <a:t>pageLSN</a:t>
            </a:r>
            <a:endParaRPr lang="en-US" b="1" dirty="0">
              <a:solidFill>
                <a:srgbClr val="002060"/>
              </a:solidFill>
            </a:endParaRPr>
          </a:p>
          <a:p>
            <a:pPr lvl="1"/>
            <a:r>
              <a:rPr lang="en-US" dirty="0"/>
              <a:t>The LSN of the most recent log record for an update to that page</a:t>
            </a:r>
          </a:p>
          <a:p>
            <a:pPr lvl="1"/>
            <a:endParaRPr lang="en-US" dirty="0"/>
          </a:p>
          <a:p>
            <a:r>
              <a:rPr lang="en-US" dirty="0"/>
              <a:t>System keeps track of </a:t>
            </a:r>
            <a:r>
              <a:rPr lang="en-US" b="1" dirty="0" err="1">
                <a:solidFill>
                  <a:srgbClr val="002060"/>
                </a:solidFill>
              </a:rPr>
              <a:t>flushedLSN</a:t>
            </a:r>
            <a:endParaRPr lang="en-US" b="1" dirty="0">
              <a:solidFill>
                <a:srgbClr val="002060"/>
              </a:solidFill>
            </a:endParaRPr>
          </a:p>
          <a:p>
            <a:pPr lvl="1"/>
            <a:r>
              <a:rPr lang="en-US" dirty="0"/>
              <a:t>The max LSN flushed so far</a:t>
            </a:r>
          </a:p>
          <a:p>
            <a:pPr lvl="1"/>
            <a:endParaRPr lang="en-US" dirty="0"/>
          </a:p>
          <a:p>
            <a:r>
              <a:rPr lang="en-US" dirty="0"/>
              <a:t>WAL: Before a page is written</a:t>
            </a:r>
          </a:p>
          <a:p>
            <a:pPr lvl="1"/>
            <a:r>
              <a:rPr lang="en-US" dirty="0" err="1">
                <a:solidFill>
                  <a:srgbClr val="002060"/>
                </a:solidFill>
              </a:rPr>
              <a:t>pageLSN</a:t>
            </a:r>
            <a:r>
              <a:rPr lang="en-US" dirty="0"/>
              <a:t> ≤ </a:t>
            </a:r>
            <a:r>
              <a:rPr lang="en-US" dirty="0" err="1">
                <a:solidFill>
                  <a:srgbClr val="002060"/>
                </a:solidFill>
              </a:rPr>
              <a:t>flushedLSN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CB01B0-B562-674B-833D-5F595E972F21}"/>
              </a:ext>
            </a:extLst>
          </p:cNvPr>
          <p:cNvSpPr txBox="1"/>
          <p:nvPr/>
        </p:nvSpPr>
        <p:spPr>
          <a:xfrm>
            <a:off x="4781908" y="6492873"/>
            <a:ext cx="43620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Reference: Database Management Systems, 3rd ed.</a:t>
            </a:r>
          </a:p>
        </p:txBody>
      </p:sp>
    </p:spTree>
    <p:extLst>
      <p:ext uri="{BB962C8B-B14F-4D97-AF65-F5344CB8AC3E}">
        <p14:creationId xmlns:p14="http://schemas.microsoft.com/office/powerpoint/2010/main" val="2336565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8918B-24A3-1F41-A717-B77AF5381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Log-Related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D2F8E-1CF4-914A-997F-79BE85F44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Transaction Table</a:t>
            </a:r>
          </a:p>
          <a:p>
            <a:pPr lvl="1"/>
            <a:r>
              <a:rPr lang="en-US" dirty="0"/>
              <a:t>One entry per active transaction</a:t>
            </a:r>
          </a:p>
          <a:p>
            <a:pPr lvl="1"/>
            <a:r>
              <a:rPr lang="en-US" altLang="en-US" dirty="0"/>
              <a:t>Contains transaction ID, status (running/committed/aborted), and </a:t>
            </a:r>
            <a:r>
              <a:rPr lang="en-US" altLang="en-US" dirty="0" err="1"/>
              <a:t>LastLSN</a:t>
            </a:r>
            <a:endParaRPr lang="en-US" altLang="en-US" dirty="0"/>
          </a:p>
          <a:p>
            <a:pPr lvl="1"/>
            <a:endParaRPr lang="en-US" altLang="en-US" dirty="0"/>
          </a:p>
          <a:p>
            <a:r>
              <a:rPr lang="en-US" b="1" dirty="0">
                <a:solidFill>
                  <a:srgbClr val="002060"/>
                </a:solidFill>
              </a:rPr>
              <a:t>Dirty Page Table</a:t>
            </a:r>
          </a:p>
          <a:p>
            <a:pPr lvl="1"/>
            <a:r>
              <a:rPr lang="en-US" dirty="0"/>
              <a:t>One entry per dirty page in buffer pool</a:t>
            </a:r>
          </a:p>
          <a:p>
            <a:pPr lvl="1"/>
            <a:r>
              <a:rPr lang="en-US" dirty="0"/>
              <a:t>Contains </a:t>
            </a:r>
            <a:r>
              <a:rPr lang="en-US" b="1" dirty="0" err="1">
                <a:solidFill>
                  <a:srgbClr val="002060"/>
                </a:solidFill>
              </a:rPr>
              <a:t>recLSN</a:t>
            </a:r>
            <a:r>
              <a:rPr lang="en-US" dirty="0"/>
              <a:t> – the LSN of the log record which </a:t>
            </a:r>
            <a:r>
              <a:rPr lang="en-US" i="1" u="sng" dirty="0"/>
              <a:t>first</a:t>
            </a:r>
            <a:r>
              <a:rPr lang="en-US" dirty="0"/>
              <a:t> caused the page to be dirty</a:t>
            </a:r>
          </a:p>
          <a:p>
            <a:pPr lvl="2"/>
            <a:r>
              <a:rPr lang="en-US" altLang="en-US" dirty="0"/>
              <a:t>Set to current end of log when a page is inserted into dirty page table </a:t>
            </a:r>
            <a:br>
              <a:rPr lang="en-US" altLang="en-US" dirty="0"/>
            </a:br>
            <a:r>
              <a:rPr lang="en-US" altLang="en-US" dirty="0"/>
              <a:t>(just before being updated)</a:t>
            </a:r>
          </a:p>
          <a:p>
            <a:pPr lvl="2"/>
            <a:r>
              <a:rPr lang="en-US" altLang="en-US" dirty="0"/>
              <a:t>Recorded in checkpoints, helps to minimize redo work</a:t>
            </a:r>
          </a:p>
          <a:p>
            <a:pPr lvl="1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CB01B0-B562-674B-833D-5F595E972F21}"/>
              </a:ext>
            </a:extLst>
          </p:cNvPr>
          <p:cNvSpPr txBox="1"/>
          <p:nvPr/>
        </p:nvSpPr>
        <p:spPr>
          <a:xfrm>
            <a:off x="4781908" y="6492873"/>
            <a:ext cx="43620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Reference: Database Management Systems, 3rd ed.</a:t>
            </a:r>
          </a:p>
        </p:txBody>
      </p:sp>
    </p:spTree>
    <p:extLst>
      <p:ext uri="{BB962C8B-B14F-4D97-AF65-F5344CB8AC3E}">
        <p14:creationId xmlns:p14="http://schemas.microsoft.com/office/powerpoint/2010/main" val="3589065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en-US" altLang="en-US">
                <a:effectLst/>
              </a:rPr>
              <a:t>ARIES Data Structures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66424AC4-F86E-4FFE-BA07-F2924FFEF1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4364" y="934864"/>
            <a:ext cx="7227909" cy="55034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EFEA34-85E7-BE4D-A2F3-4654499AB0BA}"/>
              </a:ext>
            </a:extLst>
          </p:cNvPr>
          <p:cNvSpPr txBox="1"/>
          <p:nvPr/>
        </p:nvSpPr>
        <p:spPr>
          <a:xfrm>
            <a:off x="4074984" y="6530536"/>
            <a:ext cx="50690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Adapted from: Database System Concepts, 7th ed. (textbook)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01356E-CBD8-7D4B-AB61-83933DE7BFFC}"/>
              </a:ext>
            </a:extLst>
          </p:cNvPr>
          <p:cNvSpPr txBox="1"/>
          <p:nvPr/>
        </p:nvSpPr>
        <p:spPr>
          <a:xfrm>
            <a:off x="5161277" y="3066444"/>
            <a:ext cx="2414939" cy="45080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Helvetica" pitchFamily="2" charset="0"/>
              </a:rPr>
              <a:t>(“log tail”)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14E5DCA-DC16-4546-B4D4-CB79CFE90DC3}"/>
              </a:ext>
            </a:extLst>
          </p:cNvPr>
          <p:cNvGrpSpPr/>
          <p:nvPr/>
        </p:nvGrpSpPr>
        <p:grpSpPr>
          <a:xfrm>
            <a:off x="4186592" y="2076342"/>
            <a:ext cx="3389624" cy="1461045"/>
            <a:chOff x="4790273" y="2055879"/>
            <a:chExt cx="3389624" cy="1461045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2C347AE-F5D2-5D41-828B-C578C07851B9}"/>
                </a:ext>
              </a:extLst>
            </p:cNvPr>
            <p:cNvSpPr/>
            <p:nvPr/>
          </p:nvSpPr>
          <p:spPr>
            <a:xfrm>
              <a:off x="4845538" y="2086708"/>
              <a:ext cx="3334359" cy="13422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0948ED3-E004-AE4E-9314-3781EBDCFB79}"/>
                </a:ext>
              </a:extLst>
            </p:cNvPr>
            <p:cNvGrpSpPr/>
            <p:nvPr/>
          </p:nvGrpSpPr>
          <p:grpSpPr>
            <a:xfrm>
              <a:off x="4790273" y="2055879"/>
              <a:ext cx="2524370" cy="1461045"/>
              <a:chOff x="4790273" y="2055879"/>
              <a:chExt cx="2524370" cy="1461045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9353FDE1-D61D-594D-956E-06C64722A9E4}"/>
                      </a:ext>
                    </a:extLst>
                  </p:cNvPr>
                  <p:cNvSpPr txBox="1"/>
                  <p:nvPr/>
                </p:nvSpPr>
                <p:spPr>
                  <a:xfrm>
                    <a:off x="4859021" y="2055879"/>
                    <a:ext cx="2395728" cy="269304"/>
                  </a:xfrm>
                  <a:prstGeom prst="rect">
                    <a:avLst/>
                  </a:prstGeom>
                  <a:solidFill>
                    <a:srgbClr val="D8F2FD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150" dirty="0">
                        <a:latin typeface="Helvetica" pitchFamily="2" charset="0"/>
                      </a:rPr>
                      <a:t>LSN: &lt;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15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5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15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a14:m>
                    <a:r>
                      <a:rPr lang="en-US" sz="1150" dirty="0">
                        <a:latin typeface="Helvetica" pitchFamily="2" charset="0"/>
                      </a:rPr>
                      <a:t>, </a:t>
                    </a:r>
                    <a:r>
                      <a:rPr lang="en-US" sz="1150" dirty="0" err="1">
                        <a:latin typeface="Helvetica" pitchFamily="2" charset="0"/>
                      </a:rPr>
                      <a:t>PageID.Offset</a:t>
                    </a:r>
                    <a:r>
                      <a:rPr lang="en-US" sz="1150" dirty="0">
                        <a:latin typeface="Helvetica" pitchFamily="2" charset="0"/>
                      </a:rPr>
                      <a:t>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15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5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15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r>
                      <a:rPr lang="en-US" sz="1150" dirty="0">
                        <a:latin typeface="Helvetica" pitchFamily="2" charset="0"/>
                      </a:rPr>
                      <a:t>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15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5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15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15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r>
                      <a:rPr lang="en-US" sz="1150" dirty="0">
                        <a:latin typeface="Helvetica" pitchFamily="2" charset="0"/>
                      </a:rPr>
                      <a:t>&gt; </a:t>
                    </a:r>
                  </a:p>
                </p:txBody>
              </p:sp>
            </mc:Choice>
            <mc:Fallback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9353FDE1-D61D-594D-956E-06C64722A9E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59021" y="2055879"/>
                    <a:ext cx="2395728" cy="26930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r="-524" b="-13043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7B33938E-1CD2-E94A-B78D-027AAAFAC0A6}"/>
                  </a:ext>
                </a:extLst>
              </p:cNvPr>
              <p:cNvGrpSpPr/>
              <p:nvPr/>
            </p:nvGrpSpPr>
            <p:grpSpPr>
              <a:xfrm>
                <a:off x="4790273" y="2227568"/>
                <a:ext cx="2524370" cy="1289356"/>
                <a:chOff x="4790831" y="2008554"/>
                <a:chExt cx="2524370" cy="1289356"/>
              </a:xfrm>
            </p:grpSpPr>
            <p:pic>
              <p:nvPicPr>
                <p:cNvPr id="20" name="Graphic 19">
                  <a:extLst>
                    <a:ext uri="{FF2B5EF4-FFF2-40B4-BE49-F238E27FC236}">
                      <a16:creationId xmlns:a16="http://schemas.microsoft.com/office/drawing/2014/main" id="{096F038D-371C-8F44-8CD2-F8E0BC1A777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rcRect l="53027" t="19881" r="12047" b="56691"/>
                <a:stretch/>
              </p:blipFill>
              <p:spPr>
                <a:xfrm>
                  <a:off x="4790831" y="2008554"/>
                  <a:ext cx="2524369" cy="1289355"/>
                </a:xfrm>
                <a:prstGeom prst="rect">
                  <a:avLst/>
                </a:prstGeom>
              </p:spPr>
            </p:pic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8B3F0ABD-5CCB-EA40-BA5D-471436AD4CBF}"/>
                    </a:ext>
                  </a:extLst>
                </p:cNvPr>
                <p:cNvSpPr txBox="1"/>
                <p:nvPr/>
              </p:nvSpPr>
              <p:spPr>
                <a:xfrm>
                  <a:off x="5764959" y="3045982"/>
                  <a:ext cx="1550242" cy="251928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noAutofit/>
                </a:bodyPr>
                <a:lstStyle/>
                <a:p>
                  <a:r>
                    <a:rPr lang="en-US" sz="1400" dirty="0">
                      <a:solidFill>
                        <a:schemeClr val="bg2">
                          <a:lumMod val="25000"/>
                        </a:schemeClr>
                      </a:solidFill>
                      <a:latin typeface="Helvetica" pitchFamily="2" charset="0"/>
                    </a:rPr>
                    <a:t>(“log tail”)</a:t>
                  </a:r>
                </a:p>
              </p:txBody>
            </p:sp>
          </p:grpSp>
        </p:grp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677AC14B-FA25-F645-B322-4E122542A1BD}"/>
              </a:ext>
            </a:extLst>
          </p:cNvPr>
          <p:cNvSpPr txBox="1"/>
          <p:nvPr/>
        </p:nvSpPr>
        <p:spPr>
          <a:xfrm>
            <a:off x="6962105" y="3268940"/>
            <a:ext cx="114646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 err="1">
                <a:latin typeface="Helvetica" pitchFamily="2" charset="0"/>
              </a:rPr>
              <a:t>flushedLSN</a:t>
            </a:r>
            <a:endParaRPr lang="en-US" sz="1350" b="1" dirty="0">
              <a:latin typeface="Helvetica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B7BA7F1-F1ED-A944-A336-679718E79689}"/>
              </a:ext>
            </a:extLst>
          </p:cNvPr>
          <p:cNvSpPr txBox="1"/>
          <p:nvPr/>
        </p:nvSpPr>
        <p:spPr>
          <a:xfrm>
            <a:off x="7047613" y="2977682"/>
            <a:ext cx="569387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Helvetica" pitchFamily="2" charset="0"/>
              </a:rPr>
              <a:t>7565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800C5CB-0632-3A4D-A151-91E7A5BC45D3}"/>
              </a:ext>
            </a:extLst>
          </p:cNvPr>
          <p:cNvCxnSpPr/>
          <p:nvPr/>
        </p:nvCxnSpPr>
        <p:spPr>
          <a:xfrm>
            <a:off x="7547684" y="3588219"/>
            <a:ext cx="967666" cy="0"/>
          </a:xfrm>
          <a:prstGeom prst="line">
            <a:avLst/>
          </a:prstGeom>
          <a:ln w="1143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4102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9C9EB-BE3E-B048-8E23-7C7114052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Recovery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78A55D7-F102-1741-9883-9C6FBCA625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638575"/>
              </p:ext>
            </p:extLst>
          </p:nvPr>
        </p:nvGraphicFramePr>
        <p:xfrm>
          <a:off x="3356148" y="1014413"/>
          <a:ext cx="2940957" cy="4079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2875">
                  <a:extLst>
                    <a:ext uri="{9D8B030D-6E8A-4147-A177-3AD203B41FA5}">
                      <a16:colId xmlns:a16="http://schemas.microsoft.com/office/drawing/2014/main" val="669450805"/>
                    </a:ext>
                  </a:extLst>
                </a:gridCol>
                <a:gridCol w="2268082">
                  <a:extLst>
                    <a:ext uri="{9D8B030D-6E8A-4147-A177-3AD203B41FA5}">
                      <a16:colId xmlns:a16="http://schemas.microsoft.com/office/drawing/2014/main" val="391225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Helvetica" pitchFamily="2" charset="0"/>
                        </a:rPr>
                        <a:t>LSN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Helvetica" pitchFamily="2" charset="0"/>
                        </a:rPr>
                        <a:t>Log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4339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Helvetica" pitchFamily="2" charset="0"/>
                        </a:rPr>
                        <a:t>00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itchFamily="2" charset="0"/>
                        </a:rPr>
                        <a:t>Begin checkpoint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74675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Helvetica" pitchFamily="2" charset="0"/>
                        </a:rPr>
                        <a:t>05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itchFamily="2" charset="0"/>
                        </a:rPr>
                        <a:t>End checkpoint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07587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Helvetica" pitchFamily="2" charset="0"/>
                        </a:rPr>
                        <a:t>10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itchFamily="2" charset="0"/>
                        </a:rPr>
                        <a:t>Update: T1 writes P5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492907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Helvetica" pitchFamily="2" charset="0"/>
                        </a:rPr>
                        <a:t>20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itchFamily="2" charset="0"/>
                        </a:rPr>
                        <a:t>Update: T2 writes P3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70214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Helvetica" pitchFamily="2" charset="0"/>
                        </a:rPr>
                        <a:t>30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itchFamily="2" charset="0"/>
                        </a:rPr>
                        <a:t>T1 abort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16045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Helvetica" pitchFamily="2" charset="0"/>
                        </a:rPr>
                        <a:t>40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itchFamily="2" charset="0"/>
                        </a:rPr>
                        <a:t>CLR: Undo T1 LSN 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51440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Helvetica" pitchFamily="2" charset="0"/>
                        </a:rPr>
                        <a:t>45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itchFamily="2" charset="0"/>
                        </a:rPr>
                        <a:t>T1 End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05855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Helvetica" pitchFamily="2" charset="0"/>
                        </a:rPr>
                        <a:t>50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itchFamily="2" charset="0"/>
                        </a:rPr>
                        <a:t>Update: T3 writes P1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41729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Helvetica" pitchFamily="2" charset="0"/>
                        </a:rPr>
                        <a:t>60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itchFamily="2" charset="0"/>
                        </a:rPr>
                        <a:t>Update: T2 writes P5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049195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dirty="0">
                        <a:latin typeface="Helvetica" pitchFamily="2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  <a:latin typeface="Helvetica" pitchFamily="2" charset="0"/>
                        </a:rPr>
                        <a:t>CRASH, RESTART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9898071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800DA19-FBED-C44D-88B0-8BE6860A9174}"/>
              </a:ext>
            </a:extLst>
          </p:cNvPr>
          <p:cNvSpPr txBox="1"/>
          <p:nvPr/>
        </p:nvSpPr>
        <p:spPr>
          <a:xfrm>
            <a:off x="4781908" y="6492873"/>
            <a:ext cx="43620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Reference: Database Management Systems, 3rd ed.</a:t>
            </a:r>
          </a:p>
        </p:txBody>
      </p:sp>
      <p:sp>
        <p:nvSpPr>
          <p:cNvPr id="58" name="Freeform 57">
            <a:extLst>
              <a:ext uri="{FF2B5EF4-FFF2-40B4-BE49-F238E27FC236}">
                <a16:creationId xmlns:a16="http://schemas.microsoft.com/office/drawing/2014/main" id="{641DE8E4-8D48-6D42-92BB-54ECD5D7766D}"/>
              </a:ext>
            </a:extLst>
          </p:cNvPr>
          <p:cNvSpPr/>
          <p:nvPr/>
        </p:nvSpPr>
        <p:spPr>
          <a:xfrm>
            <a:off x="4862945" y="2272145"/>
            <a:ext cx="1320347" cy="720437"/>
          </a:xfrm>
          <a:custGeom>
            <a:avLst/>
            <a:gdLst>
              <a:gd name="connsiteX0" fmla="*/ 0 w 1320347"/>
              <a:gd name="connsiteY0" fmla="*/ 720437 h 720437"/>
              <a:gd name="connsiteX1" fmla="*/ 1274619 w 1320347"/>
              <a:gd name="connsiteY1" fmla="*/ 332510 h 720437"/>
              <a:gd name="connsiteX2" fmla="*/ 914400 w 1320347"/>
              <a:gd name="connsiteY2" fmla="*/ 0 h 720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20347" h="720437">
                <a:moveTo>
                  <a:pt x="0" y="720437"/>
                </a:moveTo>
                <a:cubicBezTo>
                  <a:pt x="561109" y="586510"/>
                  <a:pt x="1122219" y="452583"/>
                  <a:pt x="1274619" y="332510"/>
                </a:cubicBezTo>
                <a:cubicBezTo>
                  <a:pt x="1427019" y="212437"/>
                  <a:pt x="1170709" y="106218"/>
                  <a:pt x="914400" y="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 58">
            <a:extLst>
              <a:ext uri="{FF2B5EF4-FFF2-40B4-BE49-F238E27FC236}">
                <a16:creationId xmlns:a16="http://schemas.microsoft.com/office/drawing/2014/main" id="{849B856F-D00A-424B-9104-3CCF91C40328}"/>
              </a:ext>
            </a:extLst>
          </p:cNvPr>
          <p:cNvSpPr/>
          <p:nvPr/>
        </p:nvSpPr>
        <p:spPr>
          <a:xfrm>
            <a:off x="4765964" y="3061855"/>
            <a:ext cx="1400045" cy="706581"/>
          </a:xfrm>
          <a:custGeom>
            <a:avLst/>
            <a:gdLst>
              <a:gd name="connsiteX0" fmla="*/ 0 w 1400045"/>
              <a:gd name="connsiteY0" fmla="*/ 706581 h 706581"/>
              <a:gd name="connsiteX1" fmla="*/ 1399309 w 1400045"/>
              <a:gd name="connsiteY1" fmla="*/ 332509 h 706581"/>
              <a:gd name="connsiteX2" fmla="*/ 152400 w 1400045"/>
              <a:gd name="connsiteY2" fmla="*/ 0 h 706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00045" h="706581">
                <a:moveTo>
                  <a:pt x="0" y="706581"/>
                </a:moveTo>
                <a:cubicBezTo>
                  <a:pt x="686954" y="578426"/>
                  <a:pt x="1373909" y="450272"/>
                  <a:pt x="1399309" y="332509"/>
                </a:cubicBezTo>
                <a:cubicBezTo>
                  <a:pt x="1424709" y="214746"/>
                  <a:pt x="788554" y="107373"/>
                  <a:pt x="152400" y="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 59">
            <a:extLst>
              <a:ext uri="{FF2B5EF4-FFF2-40B4-BE49-F238E27FC236}">
                <a16:creationId xmlns:a16="http://schemas.microsoft.com/office/drawing/2014/main" id="{E67E0FDC-EB31-E444-8C51-DE91DB58EF90}"/>
              </a:ext>
            </a:extLst>
          </p:cNvPr>
          <p:cNvSpPr/>
          <p:nvPr/>
        </p:nvSpPr>
        <p:spPr>
          <a:xfrm>
            <a:off x="5735782" y="2632364"/>
            <a:ext cx="1261189" cy="1870363"/>
          </a:xfrm>
          <a:custGeom>
            <a:avLst/>
            <a:gdLst>
              <a:gd name="connsiteX0" fmla="*/ 110836 w 1261189"/>
              <a:gd name="connsiteY0" fmla="*/ 1870363 h 1870363"/>
              <a:gd name="connsiteX1" fmla="*/ 1260763 w 1261189"/>
              <a:gd name="connsiteY1" fmla="*/ 665018 h 1870363"/>
              <a:gd name="connsiteX2" fmla="*/ 0 w 1261189"/>
              <a:gd name="connsiteY2" fmla="*/ 0 h 1870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61189" h="1870363">
                <a:moveTo>
                  <a:pt x="110836" y="1870363"/>
                </a:moveTo>
                <a:cubicBezTo>
                  <a:pt x="695036" y="1423554"/>
                  <a:pt x="1279236" y="976745"/>
                  <a:pt x="1260763" y="665018"/>
                </a:cubicBezTo>
                <a:cubicBezTo>
                  <a:pt x="1242290" y="353291"/>
                  <a:pt x="621145" y="176645"/>
                  <a:pt x="0" y="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D4C89FA-DBA0-8D45-A3AC-B3EA70056315}"/>
              </a:ext>
            </a:extLst>
          </p:cNvPr>
          <p:cNvSpPr txBox="1"/>
          <p:nvPr/>
        </p:nvSpPr>
        <p:spPr>
          <a:xfrm>
            <a:off x="7108039" y="304028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2060"/>
                </a:solidFill>
                <a:latin typeface="Helvetica" pitchFamily="2" charset="0"/>
              </a:rPr>
              <a:t>PrevLSN</a:t>
            </a:r>
            <a:endParaRPr lang="en-US" dirty="0">
              <a:solidFill>
                <a:srgbClr val="002060"/>
              </a:solidFill>
              <a:latin typeface="Helvetica" pitchFamily="2" charset="0"/>
            </a:endParaRP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80F636F0-A0D1-184E-A239-985D1D2F297A}"/>
              </a:ext>
            </a:extLst>
          </p:cNvPr>
          <p:cNvGrpSpPr/>
          <p:nvPr/>
        </p:nvGrpSpPr>
        <p:grpSpPr>
          <a:xfrm>
            <a:off x="766253" y="1079449"/>
            <a:ext cx="2267892" cy="3679740"/>
            <a:chOff x="766253" y="1079449"/>
            <a:chExt cx="2267892" cy="3679740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75C0344-7958-3243-BED6-737E12725D13}"/>
                </a:ext>
              </a:extLst>
            </p:cNvPr>
            <p:cNvSpPr txBox="1"/>
            <p:nvPr/>
          </p:nvSpPr>
          <p:spPr>
            <a:xfrm>
              <a:off x="766253" y="1896867"/>
              <a:ext cx="2267892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Helvetica" pitchFamily="2" charset="0"/>
                </a:rPr>
                <a:t>Transaction Table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err="1">
                  <a:latin typeface="Helvetica" pitchFamily="2" charset="0"/>
                </a:rPr>
                <a:t>lastLSN</a:t>
              </a:r>
              <a:endParaRPr lang="en-US" dirty="0">
                <a:latin typeface="Helvetica" pitchFamily="2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latin typeface="Helvetica" pitchFamily="2" charset="0"/>
                </a:rPr>
                <a:t>status</a:t>
              </a:r>
            </a:p>
            <a:p>
              <a:endParaRPr lang="en-US" dirty="0">
                <a:latin typeface="Helvetica" pitchFamily="2" charset="0"/>
              </a:endParaRPr>
            </a:p>
            <a:p>
              <a:r>
                <a:rPr lang="en-US" b="1" dirty="0">
                  <a:latin typeface="Helvetica" pitchFamily="2" charset="0"/>
                </a:rPr>
                <a:t>Dirty Page Table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err="1">
                  <a:latin typeface="Helvetica" pitchFamily="2" charset="0"/>
                </a:rPr>
                <a:t>recLSN</a:t>
              </a:r>
              <a:endParaRPr lang="en-US" dirty="0">
                <a:latin typeface="Helvetica" pitchFamily="2" charset="0"/>
              </a:endParaRPr>
            </a:p>
            <a:p>
              <a:endParaRPr lang="en-US" dirty="0">
                <a:latin typeface="Helvetica" pitchFamily="2" charset="0"/>
              </a:endParaRPr>
            </a:p>
            <a:p>
              <a:r>
                <a:rPr lang="en-US" b="1" dirty="0" err="1">
                  <a:latin typeface="Helvetica" pitchFamily="2" charset="0"/>
                </a:rPr>
                <a:t>flushedLSN</a:t>
              </a:r>
              <a:endParaRPr lang="en-US" b="1" dirty="0">
                <a:latin typeface="Helvetica" pitchFamily="2" charset="0"/>
              </a:endParaRPr>
            </a:p>
            <a:p>
              <a:endParaRPr lang="en-US" dirty="0">
                <a:latin typeface="Helvetica" pitchFamily="2" charset="0"/>
              </a:endParaRPr>
            </a:p>
            <a:p>
              <a:r>
                <a:rPr lang="en-US" dirty="0" err="1">
                  <a:solidFill>
                    <a:srgbClr val="C00000"/>
                  </a:solidFill>
                  <a:latin typeface="Helvetica" pitchFamily="2" charset="0"/>
                </a:rPr>
                <a:t>ToUndo</a:t>
              </a:r>
              <a:endParaRPr lang="en-US" dirty="0">
                <a:solidFill>
                  <a:srgbClr val="C00000"/>
                </a:solidFill>
                <a:latin typeface="Helvetica" pitchFamily="2" charset="0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756FFC05-C638-CD4C-93B4-5037BA6FBE32}"/>
                </a:ext>
              </a:extLst>
            </p:cNvPr>
            <p:cNvSpPr txBox="1"/>
            <p:nvPr/>
          </p:nvSpPr>
          <p:spPr>
            <a:xfrm>
              <a:off x="766253" y="1079449"/>
              <a:ext cx="2088708" cy="6591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>
                  <a:latin typeface="Helvetica" pitchFamily="2" charset="0"/>
                </a:rPr>
                <a:t>RAM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4497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9C9EB-BE3E-B048-8E23-7C7114052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Recovery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78A55D7-F102-1741-9883-9C6FBCA625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1115126"/>
              </p:ext>
            </p:extLst>
          </p:nvPr>
        </p:nvGraphicFramePr>
        <p:xfrm>
          <a:off x="3356148" y="1014413"/>
          <a:ext cx="2940957" cy="5191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2875">
                  <a:extLst>
                    <a:ext uri="{9D8B030D-6E8A-4147-A177-3AD203B41FA5}">
                      <a16:colId xmlns:a16="http://schemas.microsoft.com/office/drawing/2014/main" val="669450805"/>
                    </a:ext>
                  </a:extLst>
                </a:gridCol>
                <a:gridCol w="2268082">
                  <a:extLst>
                    <a:ext uri="{9D8B030D-6E8A-4147-A177-3AD203B41FA5}">
                      <a16:colId xmlns:a16="http://schemas.microsoft.com/office/drawing/2014/main" val="391225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Helvetica" pitchFamily="2" charset="0"/>
                        </a:rPr>
                        <a:t>LSN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Helvetica" pitchFamily="2" charset="0"/>
                        </a:rPr>
                        <a:t>Log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4339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Helvetica" pitchFamily="2" charset="0"/>
                        </a:rPr>
                        <a:t>00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itchFamily="2" charset="0"/>
                        </a:rPr>
                        <a:t>Begin checkpoint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74675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Helvetica" pitchFamily="2" charset="0"/>
                        </a:rPr>
                        <a:t>05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itchFamily="2" charset="0"/>
                        </a:rPr>
                        <a:t>End checkpoint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07587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Helvetica" pitchFamily="2" charset="0"/>
                        </a:rPr>
                        <a:t>10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itchFamily="2" charset="0"/>
                        </a:rPr>
                        <a:t>Update: T1 writes P5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492907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Helvetica" pitchFamily="2" charset="0"/>
                        </a:rPr>
                        <a:t>20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itchFamily="2" charset="0"/>
                        </a:rPr>
                        <a:t>Update: T2 writes P3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70214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Helvetica" pitchFamily="2" charset="0"/>
                        </a:rPr>
                        <a:t>30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itchFamily="2" charset="0"/>
                        </a:rPr>
                        <a:t>T1 abort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16045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Helvetica" pitchFamily="2" charset="0"/>
                        </a:rPr>
                        <a:t>40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itchFamily="2" charset="0"/>
                        </a:rPr>
                        <a:t>CLR: Undo T1 LSN 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51440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Helvetica" pitchFamily="2" charset="0"/>
                        </a:rPr>
                        <a:t>45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itchFamily="2" charset="0"/>
                        </a:rPr>
                        <a:t>T1 End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05855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Helvetica" pitchFamily="2" charset="0"/>
                        </a:rPr>
                        <a:t>50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itchFamily="2" charset="0"/>
                        </a:rPr>
                        <a:t>Update: T3 writes P1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41729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Helvetica" pitchFamily="2" charset="0"/>
                        </a:rPr>
                        <a:t>60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itchFamily="2" charset="0"/>
                        </a:rPr>
                        <a:t>Update: T2 writes P5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049195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dirty="0">
                        <a:latin typeface="Helvetica" pitchFamily="2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itchFamily="2" charset="0"/>
                        </a:rPr>
                        <a:t>CRASH, RESTART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98980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Helvetica" pitchFamily="2" charset="0"/>
                        </a:rPr>
                        <a:t>70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itchFamily="2" charset="0"/>
                        </a:rPr>
                        <a:t>CLR: Undo T2 LSN 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129157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Helvetica" pitchFamily="2" charset="0"/>
                        </a:rPr>
                        <a:t>80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itchFamily="2" charset="0"/>
                        </a:rPr>
                        <a:t>CLR: Undo T3 LSN 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39915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Helvetica" pitchFamily="2" charset="0"/>
                        </a:rPr>
                        <a:t>85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itchFamily="2" charset="0"/>
                        </a:rPr>
                        <a:t>T3 End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4980197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800DA19-FBED-C44D-88B0-8BE6860A9174}"/>
              </a:ext>
            </a:extLst>
          </p:cNvPr>
          <p:cNvSpPr txBox="1"/>
          <p:nvPr/>
        </p:nvSpPr>
        <p:spPr>
          <a:xfrm>
            <a:off x="4781908" y="6492873"/>
            <a:ext cx="43620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Reference: Database Management Systems, 3rd ed.</a:t>
            </a:r>
          </a:p>
        </p:txBody>
      </p:sp>
      <p:sp>
        <p:nvSpPr>
          <p:cNvPr id="62" name="Freeform 61">
            <a:extLst>
              <a:ext uri="{FF2B5EF4-FFF2-40B4-BE49-F238E27FC236}">
                <a16:creationId xmlns:a16="http://schemas.microsoft.com/office/drawing/2014/main" id="{529A1E09-06F8-7D4C-A08E-EAB7539E4A46}"/>
              </a:ext>
            </a:extLst>
          </p:cNvPr>
          <p:cNvSpPr/>
          <p:nvPr/>
        </p:nvSpPr>
        <p:spPr>
          <a:xfrm>
            <a:off x="5929745" y="2590800"/>
            <a:ext cx="1200728" cy="2632364"/>
          </a:xfrm>
          <a:custGeom>
            <a:avLst/>
            <a:gdLst>
              <a:gd name="connsiteX0" fmla="*/ 124691 w 1200728"/>
              <a:gd name="connsiteY0" fmla="*/ 2632364 h 2632364"/>
              <a:gd name="connsiteX1" fmla="*/ 997528 w 1200728"/>
              <a:gd name="connsiteY1" fmla="*/ 1496291 h 2632364"/>
              <a:gd name="connsiteX2" fmla="*/ 1122219 w 1200728"/>
              <a:gd name="connsiteY2" fmla="*/ 401782 h 2632364"/>
              <a:gd name="connsiteX3" fmla="*/ 0 w 1200728"/>
              <a:gd name="connsiteY3" fmla="*/ 0 h 2632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00728" h="2632364">
                <a:moveTo>
                  <a:pt x="124691" y="2632364"/>
                </a:moveTo>
                <a:cubicBezTo>
                  <a:pt x="477982" y="2250209"/>
                  <a:pt x="831273" y="1868055"/>
                  <a:pt x="997528" y="1496291"/>
                </a:cubicBezTo>
                <a:cubicBezTo>
                  <a:pt x="1163783" y="1124527"/>
                  <a:pt x="1288474" y="651164"/>
                  <a:pt x="1122219" y="401782"/>
                </a:cubicBezTo>
                <a:cubicBezTo>
                  <a:pt x="955964" y="152400"/>
                  <a:pt x="477982" y="76200"/>
                  <a:pt x="0" y="0"/>
                </a:cubicBezTo>
              </a:path>
            </a:pathLst>
          </a:custGeom>
          <a:noFill/>
          <a:ln>
            <a:solidFill>
              <a:srgbClr val="C0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168A585-ABC2-9642-BA28-21389C625CC5}"/>
              </a:ext>
            </a:extLst>
          </p:cNvPr>
          <p:cNvSpPr txBox="1"/>
          <p:nvPr/>
        </p:nvSpPr>
        <p:spPr>
          <a:xfrm>
            <a:off x="7130473" y="3610293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C00000"/>
                </a:solidFill>
                <a:latin typeface="Helvetica" pitchFamily="2" charset="0"/>
              </a:rPr>
              <a:t>UndoNextLSN</a:t>
            </a:r>
            <a:endParaRPr lang="en-US" dirty="0">
              <a:solidFill>
                <a:srgbClr val="C00000"/>
              </a:solidFill>
              <a:latin typeface="Helvetica" pitchFamily="2" charset="0"/>
            </a:endParaRP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81C05FC-D6F9-EC4E-9F43-47F7C0EE5A59}"/>
              </a:ext>
            </a:extLst>
          </p:cNvPr>
          <p:cNvSpPr/>
          <p:nvPr/>
        </p:nvSpPr>
        <p:spPr>
          <a:xfrm>
            <a:off x="5846618" y="4114800"/>
            <a:ext cx="1067082" cy="1468582"/>
          </a:xfrm>
          <a:custGeom>
            <a:avLst/>
            <a:gdLst>
              <a:gd name="connsiteX0" fmla="*/ 83127 w 1067082"/>
              <a:gd name="connsiteY0" fmla="*/ 1468582 h 1468582"/>
              <a:gd name="connsiteX1" fmla="*/ 1066800 w 1067082"/>
              <a:gd name="connsiteY1" fmla="*/ 457200 h 1468582"/>
              <a:gd name="connsiteX2" fmla="*/ 0 w 1067082"/>
              <a:gd name="connsiteY2" fmla="*/ 0 h 1468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67082" h="1468582">
                <a:moveTo>
                  <a:pt x="83127" y="1468582"/>
                </a:moveTo>
                <a:cubicBezTo>
                  <a:pt x="581891" y="1085273"/>
                  <a:pt x="1080655" y="701964"/>
                  <a:pt x="1066800" y="457200"/>
                </a:cubicBezTo>
                <a:cubicBezTo>
                  <a:pt x="1052945" y="212436"/>
                  <a:pt x="526472" y="106218"/>
                  <a:pt x="0" y="0"/>
                </a:cubicBezTo>
              </a:path>
            </a:pathLst>
          </a:custGeom>
          <a:noFill/>
          <a:ln>
            <a:solidFill>
              <a:srgbClr val="C0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4B94B9B-BB3C-D743-A8DD-D24A6E1C7EFF}"/>
              </a:ext>
            </a:extLst>
          </p:cNvPr>
          <p:cNvGrpSpPr/>
          <p:nvPr/>
        </p:nvGrpSpPr>
        <p:grpSpPr>
          <a:xfrm>
            <a:off x="766253" y="1079449"/>
            <a:ext cx="2267892" cy="3679740"/>
            <a:chOff x="766253" y="1079449"/>
            <a:chExt cx="2267892" cy="367974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5C916E9-AEB7-FC4F-99B5-E0312F68ECB8}"/>
                </a:ext>
              </a:extLst>
            </p:cNvPr>
            <p:cNvSpPr txBox="1"/>
            <p:nvPr/>
          </p:nvSpPr>
          <p:spPr>
            <a:xfrm>
              <a:off x="766253" y="1896867"/>
              <a:ext cx="2267892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Helvetica" pitchFamily="2" charset="0"/>
                </a:rPr>
                <a:t>Transaction Table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err="1">
                  <a:latin typeface="Helvetica" pitchFamily="2" charset="0"/>
                </a:rPr>
                <a:t>lastLSN</a:t>
              </a:r>
              <a:endParaRPr lang="en-US" dirty="0">
                <a:latin typeface="Helvetica" pitchFamily="2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latin typeface="Helvetica" pitchFamily="2" charset="0"/>
                </a:rPr>
                <a:t>status</a:t>
              </a:r>
            </a:p>
            <a:p>
              <a:endParaRPr lang="en-US" dirty="0">
                <a:latin typeface="Helvetica" pitchFamily="2" charset="0"/>
              </a:endParaRPr>
            </a:p>
            <a:p>
              <a:r>
                <a:rPr lang="en-US" b="1" dirty="0">
                  <a:latin typeface="Helvetica" pitchFamily="2" charset="0"/>
                </a:rPr>
                <a:t>Dirty Page Table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err="1">
                  <a:latin typeface="Helvetica" pitchFamily="2" charset="0"/>
                </a:rPr>
                <a:t>recLSN</a:t>
              </a:r>
              <a:endParaRPr lang="en-US" dirty="0">
                <a:latin typeface="Helvetica" pitchFamily="2" charset="0"/>
              </a:endParaRPr>
            </a:p>
            <a:p>
              <a:endParaRPr lang="en-US" dirty="0">
                <a:latin typeface="Helvetica" pitchFamily="2" charset="0"/>
              </a:endParaRPr>
            </a:p>
            <a:p>
              <a:r>
                <a:rPr lang="en-US" b="1" dirty="0" err="1">
                  <a:latin typeface="Helvetica" pitchFamily="2" charset="0"/>
                </a:rPr>
                <a:t>flushedLSN</a:t>
              </a:r>
              <a:endParaRPr lang="en-US" b="1" dirty="0">
                <a:latin typeface="Helvetica" pitchFamily="2" charset="0"/>
              </a:endParaRPr>
            </a:p>
            <a:p>
              <a:endParaRPr lang="en-US" dirty="0">
                <a:latin typeface="Helvetica" pitchFamily="2" charset="0"/>
              </a:endParaRPr>
            </a:p>
            <a:p>
              <a:r>
                <a:rPr lang="en-US" dirty="0" err="1">
                  <a:solidFill>
                    <a:srgbClr val="C00000"/>
                  </a:solidFill>
                  <a:latin typeface="Helvetica" pitchFamily="2" charset="0"/>
                </a:rPr>
                <a:t>ToUndo</a:t>
              </a:r>
              <a:endParaRPr lang="en-US" dirty="0">
                <a:solidFill>
                  <a:srgbClr val="C00000"/>
                </a:solidFill>
                <a:latin typeface="Helvetica" pitchFamily="2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AEF4753-2F6F-2D44-98A2-566E6FCE708A}"/>
                </a:ext>
              </a:extLst>
            </p:cNvPr>
            <p:cNvSpPr txBox="1"/>
            <p:nvPr/>
          </p:nvSpPr>
          <p:spPr>
            <a:xfrm>
              <a:off x="766253" y="1079449"/>
              <a:ext cx="2088708" cy="6591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>
                  <a:latin typeface="Helvetica" pitchFamily="2" charset="0"/>
                </a:rPr>
                <a:t>RAM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79250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1478</TotalTime>
  <Words>1225</Words>
  <Application>Microsoft Macintosh PowerPoint</Application>
  <PresentationFormat>On-screen Show (4:3)</PresentationFormat>
  <Paragraphs>248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CMU Typewriter Text</vt:lpstr>
      <vt:lpstr>Helvetica</vt:lpstr>
      <vt:lpstr>Monotype Sorts</vt:lpstr>
      <vt:lpstr>System Font Regular</vt:lpstr>
      <vt:lpstr>Times</vt:lpstr>
      <vt:lpstr>Times New Roman</vt:lpstr>
      <vt:lpstr>Wingdings</vt:lpstr>
      <vt:lpstr>Office Theme</vt:lpstr>
      <vt:lpstr>PSO Week 13</vt:lpstr>
      <vt:lpstr>Motivation</vt:lpstr>
      <vt:lpstr>Basic Idea: Logging</vt:lpstr>
      <vt:lpstr>Write-Ahead Logging (WAL)</vt:lpstr>
      <vt:lpstr>WAL and the Log</vt:lpstr>
      <vt:lpstr>Other Log-Related State</vt:lpstr>
      <vt:lpstr>ARIES Data Structures</vt:lpstr>
      <vt:lpstr>Example of Recovery</vt:lpstr>
      <vt:lpstr>Example of Recovery</vt:lpstr>
      <vt:lpstr>Shadow Paging</vt:lpstr>
      <vt:lpstr>Example of Recovery</vt:lpstr>
      <vt:lpstr>Example of Recovery</vt:lpstr>
      <vt:lpstr>Shadow Paging (Cont.)</vt:lpstr>
      <vt:lpstr>Shadow Paging (Cont.)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PSO Week 13</dc:title>
  <dc:creator>Giselle Zeno</dc:creator>
  <cp:lastModifiedBy>Giselle Zeno</cp:lastModifiedBy>
  <cp:revision>69</cp:revision>
  <dcterms:created xsi:type="dcterms:W3CDTF">2021-04-12T01:07:50Z</dcterms:created>
  <dcterms:modified xsi:type="dcterms:W3CDTF">2021-04-13T01:46:21Z</dcterms:modified>
</cp:coreProperties>
</file>