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9F3D82-4F19-40DC-9256-A12A13FF6FAA}">
  <a:tblStyle styleId="{2C9F3D82-4F19-40DC-9256-A12A13FF6F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2bcf5ab5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2bcf5ab5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2bcf5ab5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2bcf5ab5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2bcf5ab5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2bcf5ab5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2bcf5ab5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2bcf5ab5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31081fb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31081fb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31081fb7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31081fb7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31081fb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31081fb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2bcf5ab5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2bcf5ab5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2bcf5ab5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2bcf5ab5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2bcf5ab5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2bcf5ab5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2bcf5ab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2bcf5ab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2bcf5ab5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2bcf5ab5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2bcf5ab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2bcf5ab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trigger called initCount initializes a counter variable before every execution of an INSERT statement that adds tuples to the Students relation. </a:t>
            </a:r>
            <a:endParaRPr/>
          </a:p>
          <a:p>
            <a:pPr indent="0" lvl="0" marL="0" rtl="0" algn="l">
              <a:spcBef>
                <a:spcPts val="0"/>
              </a:spcBef>
              <a:spcAft>
                <a:spcPts val="0"/>
              </a:spcAft>
              <a:buNone/>
            </a:pPr>
            <a:r>
              <a:rPr lang="en"/>
              <a:t>This trigger executes before the activating statement. </a:t>
            </a:r>
            <a:endParaRPr/>
          </a:p>
          <a:p>
            <a:pPr indent="0" lvl="0" marL="0" rtl="0" algn="l">
              <a:spcBef>
                <a:spcPts val="0"/>
              </a:spcBef>
              <a:spcAft>
                <a:spcPts val="0"/>
              </a:spcAft>
              <a:buNone/>
            </a:pPr>
            <a:r>
              <a:rPr lang="en"/>
              <a:t>It is executed just once per INSERT statement, regardless of the number of records inserted =&gt; statement-level trigger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2bcf5ab5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2bcf5ab5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trigger called incrCount increments the counter for each inserted tuple that satisfies the condition age&lt;18.</a:t>
            </a:r>
            <a:endParaRPr/>
          </a:p>
          <a:p>
            <a:pPr indent="0" lvl="0" marL="0" rtl="0" algn="l">
              <a:spcBef>
                <a:spcPts val="0"/>
              </a:spcBef>
              <a:spcAft>
                <a:spcPts val="0"/>
              </a:spcAft>
              <a:buNone/>
            </a:pPr>
            <a:r>
              <a:rPr lang="en">
                <a:solidFill>
                  <a:schemeClr val="dk1"/>
                </a:solidFill>
              </a:rPr>
              <a:t>This trigger executes after the activating statement.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have to examine the age field of the inserted Students record to decide whether to increment the count, the triggering event should be defined to occur for each modified record; the FOR EACH ROW clause is used to do this=&gt; row-level</a:t>
            </a:r>
            <a:endParaRPr>
              <a:solidFill>
                <a:schemeClr val="dk1"/>
              </a:solidFill>
            </a:endParaRPr>
          </a:p>
          <a:p>
            <a:pPr indent="0" lvl="0" marL="0" rtl="0" algn="l">
              <a:spcBef>
                <a:spcPts val="0"/>
              </a:spcBef>
              <a:spcAft>
                <a:spcPts val="0"/>
              </a:spcAft>
              <a:buNone/>
            </a:pPr>
            <a:r>
              <a:rPr lang="en"/>
              <a:t>'new' is just-inserted tuple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2bcf5ab5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2bcf5ab5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would be useful to be able to refer to the set of inserted Students records, rather than just one changed record at a time.</a:t>
            </a:r>
            <a:endParaRPr/>
          </a:p>
          <a:p>
            <a:pPr indent="0" lvl="0" marL="0" rtl="0" algn="l">
              <a:spcBef>
                <a:spcPts val="0"/>
              </a:spcBef>
              <a:spcAft>
                <a:spcPts val="0"/>
              </a:spcAft>
              <a:buNone/>
            </a:pPr>
            <a:r>
              <a:rPr lang="en"/>
              <a:t>NEW TABLE enables us to give a table name (InsertedTuples) to the set of newly inserted tuples. </a:t>
            </a:r>
            <a:endParaRPr/>
          </a:p>
          <a:p>
            <a:pPr indent="0" lvl="0" marL="0" rtl="0" algn="l">
              <a:spcBef>
                <a:spcPts val="0"/>
              </a:spcBef>
              <a:spcAft>
                <a:spcPts val="0"/>
              </a:spcAft>
              <a:buNone/>
            </a:pPr>
            <a:r>
              <a:rPr lang="en"/>
              <a:t>The trigger is evaluated once for each SQL statement that inserts tuples into Students, and inserts a single tuple into a table that contains statistics on modifications to database tables.</a:t>
            </a:r>
            <a:endParaRPr/>
          </a:p>
          <a:p>
            <a:pPr indent="0" lvl="0" marL="0" rtl="0" algn="l">
              <a:spcBef>
                <a:spcPts val="0"/>
              </a:spcBef>
              <a:spcAft>
                <a:spcPts val="0"/>
              </a:spcAft>
              <a:buNone/>
            </a:pPr>
            <a:r>
              <a:rPr lang="en"/>
              <a:t>Example 2 only computes the count; an additional trigger is required to insert the appropriate tuple into the statistics table.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2bcf5ab5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2bcf5ab5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2bcf5ab5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2bcf5ab5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2bcf5ab5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2bcf5ab5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the tradeoffs of using a trigger:</a:t>
            </a:r>
            <a:endParaRPr/>
          </a:p>
          <a:p>
            <a:pPr indent="0" lvl="0" marL="0" rtl="0" algn="l">
              <a:spcBef>
                <a:spcPts val="0"/>
              </a:spcBef>
              <a:spcAft>
                <a:spcPts val="0"/>
              </a:spcAft>
              <a:buNone/>
            </a:pPr>
            <a:r>
              <a:rPr lang="en"/>
              <a:t>Unintended behavior VS. no better option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2bcf5ab5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2bcf5ab5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768096" y="438912"/>
            <a:ext cx="7290000" cy="1124700"/>
          </a:xfrm>
          <a:prstGeom prst="rect">
            <a:avLst/>
          </a:prstGeom>
          <a:noFill/>
          <a:ln>
            <a:noFill/>
          </a:ln>
        </p:spPr>
        <p:txBody>
          <a:bodyPr anchorCtr="0" anchor="ctr" bIns="34275" lIns="68575" spcFirstLastPara="1" rIns="68575" wrap="square" tIns="34275">
            <a:normAutofit/>
          </a:bodyPr>
          <a:lstStyle>
            <a:lvl1pPr lvl="0" rtl="0" algn="l">
              <a:lnSpc>
                <a:spcPct val="80000"/>
              </a:lnSpc>
              <a:spcBef>
                <a:spcPts val="0"/>
              </a:spcBef>
              <a:spcAft>
                <a:spcPts val="0"/>
              </a:spcAft>
              <a:buClr>
                <a:srgbClr val="0C0C0C"/>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768096" y="1714500"/>
            <a:ext cx="7290000" cy="3017400"/>
          </a:xfrm>
          <a:prstGeom prst="rect">
            <a:avLst/>
          </a:prstGeom>
          <a:noFill/>
          <a:ln>
            <a:noFill/>
          </a:ln>
        </p:spPr>
        <p:txBody>
          <a:bodyPr anchorCtr="0" anchor="t" bIns="34275" lIns="34275" spcFirstLastPara="1" rIns="34275" wrap="square" tIns="34275">
            <a:normAutofit/>
          </a:bodyPr>
          <a:lstStyle>
            <a:lvl1pPr indent="-317500" lvl="0" marL="457200" rtl="0" algn="l">
              <a:lnSpc>
                <a:spcPct val="90000"/>
              </a:lnSpc>
              <a:spcBef>
                <a:spcPts val="900"/>
              </a:spcBef>
              <a:spcAft>
                <a:spcPts val="0"/>
              </a:spcAft>
              <a:buSzPts val="1400"/>
              <a:buChar char="●"/>
              <a:defRPr/>
            </a:lvl1pPr>
            <a:lvl2pPr indent="-317500" lvl="1" marL="914400" rtl="0" algn="l">
              <a:lnSpc>
                <a:spcPct val="90000"/>
              </a:lnSpc>
              <a:spcBef>
                <a:spcPts val="200"/>
              </a:spcBef>
              <a:spcAft>
                <a:spcPts val="0"/>
              </a:spcAft>
              <a:buSzPts val="1400"/>
              <a:buChar char="○"/>
              <a:defRPr/>
            </a:lvl2pPr>
            <a:lvl3pPr indent="-317500" lvl="2" marL="1371600" rtl="0" algn="l">
              <a:lnSpc>
                <a:spcPct val="90000"/>
              </a:lnSpc>
              <a:spcBef>
                <a:spcPts val="300"/>
              </a:spcBef>
              <a:spcAft>
                <a:spcPts val="0"/>
              </a:spcAft>
              <a:buSzPts val="1400"/>
              <a:buChar char="■"/>
              <a:defRPr/>
            </a:lvl3pPr>
            <a:lvl4pPr indent="-317500" lvl="3" marL="1828800" rtl="0" algn="l">
              <a:lnSpc>
                <a:spcPct val="90000"/>
              </a:lnSpc>
              <a:spcBef>
                <a:spcPts val="300"/>
              </a:spcBef>
              <a:spcAft>
                <a:spcPts val="0"/>
              </a:spcAft>
              <a:buSzPts val="1400"/>
              <a:buChar char="●"/>
              <a:defRPr/>
            </a:lvl4pPr>
            <a:lvl5pPr indent="-317500" lvl="4" marL="2286000" rtl="0" algn="l">
              <a:lnSpc>
                <a:spcPct val="90000"/>
              </a:lnSpc>
              <a:spcBef>
                <a:spcPts val="300"/>
              </a:spcBef>
              <a:spcAft>
                <a:spcPts val="0"/>
              </a:spcAft>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53" name="Google Shape;53;p13"/>
          <p:cNvSpPr txBox="1"/>
          <p:nvPr>
            <p:ph idx="10" type="dt"/>
          </p:nvPr>
        </p:nvSpPr>
        <p:spPr>
          <a:xfrm>
            <a:off x="768097" y="4853028"/>
            <a:ext cx="1615500" cy="2058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3632199" y="4853028"/>
            <a:ext cx="4426200" cy="2058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8128000" y="4853028"/>
            <a:ext cx="730500" cy="205800"/>
          </a:xfrm>
          <a:prstGeom prst="rect">
            <a:avLst/>
          </a:prstGeom>
          <a:noFill/>
          <a:ln>
            <a:noFill/>
          </a:ln>
        </p:spPr>
        <p:txBody>
          <a:bodyPr anchorCtr="0" anchor="ctr" bIns="34275" lIns="68575" spcFirstLastPara="1" rIns="68575" wrap="square" tIns="34275">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oracletutorial.com/plsql-tutorial/oracle-instead-of-trigger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oracletutorial.com/plsql-tutorial/oracle-instead-of-trigger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cs.oracle.com/cd/B19306_01/server.102/b14220/triggers.htm" TargetMode="External"/><Relationship Id="rId4" Type="http://schemas.openxmlformats.org/officeDocument/2006/relationships/hyperlink" Target="https://www.oracletutorial.com/plsql-tutorial/oracle-instead-of-trigg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CS448 PSO</a:t>
            </a:r>
            <a:endParaRPr/>
          </a:p>
          <a:p>
            <a:pPr indent="0" lvl="0" marL="0" rtl="0" algn="ctr">
              <a:spcBef>
                <a:spcPts val="0"/>
              </a:spcBef>
              <a:spcAft>
                <a:spcPts val="0"/>
              </a:spcAft>
              <a:buNone/>
            </a:pPr>
            <a:r>
              <a:rPr lang="en" sz="3200"/>
              <a:t>Week 14</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CS448 Staff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Triggers</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Row triggers and Statement triggers</a:t>
            </a:r>
            <a:endParaRPr/>
          </a:p>
          <a:p>
            <a:pPr indent="-342900" lvl="0" marL="457200" rtl="0" algn="l">
              <a:spcBef>
                <a:spcPts val="0"/>
              </a:spcBef>
              <a:spcAft>
                <a:spcPts val="0"/>
              </a:spcAft>
              <a:buSzPts val="1800"/>
              <a:buChar char="●"/>
            </a:pPr>
            <a:r>
              <a:rPr lang="en"/>
              <a:t>BEFORE and AFTER triggers</a:t>
            </a:r>
            <a:endParaRPr/>
          </a:p>
          <a:p>
            <a:pPr indent="-342900" lvl="0" marL="457200" rtl="0" algn="l">
              <a:spcBef>
                <a:spcPts val="0"/>
              </a:spcBef>
              <a:spcAft>
                <a:spcPts val="0"/>
              </a:spcAft>
              <a:buSzPts val="1800"/>
              <a:buChar char="●"/>
            </a:pPr>
            <a:r>
              <a:rPr lang="en"/>
              <a:t>INSTEAD OF triggers</a:t>
            </a:r>
            <a:endParaRPr/>
          </a:p>
          <a:p>
            <a:pPr indent="-342900" lvl="0" marL="457200" rtl="0" algn="l">
              <a:spcBef>
                <a:spcPts val="0"/>
              </a:spcBef>
              <a:spcAft>
                <a:spcPts val="0"/>
              </a:spcAft>
              <a:buSzPts val="1800"/>
              <a:buChar char="●"/>
            </a:pPr>
            <a:r>
              <a:rPr lang="en"/>
              <a:t>Triggers on system event and user events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Row Trigger and Statement Trigger</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Row trigger: fired each time the table is affected by the triggering statement</a:t>
            </a:r>
            <a:endParaRPr/>
          </a:p>
          <a:p>
            <a:pPr indent="-317500" lvl="1" marL="914400" rtl="0" algn="l">
              <a:spcBef>
                <a:spcPts val="0"/>
              </a:spcBef>
              <a:spcAft>
                <a:spcPts val="0"/>
              </a:spcAft>
              <a:buSzPts val="1400"/>
              <a:buChar char="○"/>
            </a:pPr>
            <a:r>
              <a:rPr lang="en"/>
              <a:t>Useful if the code in the trigger action depends on data provided by the triggering statement or rows </a:t>
            </a:r>
            <a:endParaRPr/>
          </a:p>
          <a:p>
            <a:pPr indent="-317500" lvl="1" marL="914400" rtl="0" algn="l">
              <a:spcBef>
                <a:spcPts val="0"/>
              </a:spcBef>
              <a:spcAft>
                <a:spcPts val="0"/>
              </a:spcAft>
              <a:buSzPts val="1400"/>
              <a:buChar char="○"/>
            </a:pPr>
            <a:r>
              <a:rPr lang="en"/>
              <a:t>e.g. A row trigger is fired once for each row affected by the UPDATE statement.</a:t>
            </a:r>
            <a:endParaRPr/>
          </a:p>
          <a:p>
            <a:pPr indent="-342900" lvl="0" marL="457200" rtl="0" algn="l">
              <a:spcBef>
                <a:spcPts val="0"/>
              </a:spcBef>
              <a:spcAft>
                <a:spcPts val="0"/>
              </a:spcAft>
              <a:buSzPts val="1800"/>
              <a:buChar char="●"/>
            </a:pPr>
            <a:r>
              <a:rPr lang="en"/>
              <a:t>Statement trigger: fired once on behalf of the triggering statement, regardless of the number of rows in the table that the triggering statement affects, even if no rows are affected.</a:t>
            </a:r>
            <a:endParaRPr/>
          </a:p>
          <a:p>
            <a:pPr indent="-317500" lvl="1" marL="914400" rtl="0" algn="l">
              <a:spcBef>
                <a:spcPts val="0"/>
              </a:spcBef>
              <a:spcAft>
                <a:spcPts val="0"/>
              </a:spcAft>
              <a:buSzPts val="1400"/>
              <a:buChar char="○"/>
            </a:pPr>
            <a:r>
              <a:rPr lang="en"/>
              <a:t>Useful if the code in the trigger action does not depend on the data provided by the triggering statement or the rows affected.</a:t>
            </a:r>
            <a:endParaRPr/>
          </a:p>
          <a:p>
            <a:pPr indent="-317500" lvl="1" marL="914400" rtl="0" algn="l">
              <a:spcBef>
                <a:spcPts val="0"/>
              </a:spcBef>
              <a:spcAft>
                <a:spcPts val="0"/>
              </a:spcAft>
              <a:buSzPts val="1400"/>
              <a:buChar char="○"/>
            </a:pPr>
            <a:r>
              <a:rPr lang="en"/>
              <a:t>e.g. make a complex security check on the current time or user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BEFORE and AFTER trigger</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BEFORE triggers run the trigger action before the triggering statement is run. It is commonly used when:</a:t>
            </a:r>
            <a:endParaRPr/>
          </a:p>
          <a:p>
            <a:pPr indent="-317500" lvl="1" marL="914400" rtl="0" algn="l">
              <a:spcBef>
                <a:spcPts val="0"/>
              </a:spcBef>
              <a:spcAft>
                <a:spcPts val="0"/>
              </a:spcAft>
              <a:buSzPts val="1400"/>
              <a:buChar char="○"/>
            </a:pPr>
            <a:r>
              <a:rPr lang="en"/>
              <a:t>When the trigger action determines whether the triggering statement should be allowed to complete. Using a BEFORE trigger for this purpose, you can eliminate unnecessary processing of the triggering statement and its eventual rollback in cases where an exception is raised in the trigger action.</a:t>
            </a:r>
            <a:endParaRPr/>
          </a:p>
          <a:p>
            <a:pPr indent="-317500" lvl="1" marL="914400" rtl="0" algn="l">
              <a:spcBef>
                <a:spcPts val="0"/>
              </a:spcBef>
              <a:spcAft>
                <a:spcPts val="0"/>
              </a:spcAft>
              <a:buSzPts val="1400"/>
              <a:buChar char="○"/>
            </a:pPr>
            <a:r>
              <a:rPr lang="en"/>
              <a:t>To derive specific column values before completing a triggering INSERT or UPDATE statement.</a:t>
            </a:r>
            <a:endParaRPr/>
          </a:p>
          <a:p>
            <a:pPr indent="-342900" lvl="0" marL="457200" rtl="0" algn="l">
              <a:spcBef>
                <a:spcPts val="0"/>
              </a:spcBef>
              <a:spcAft>
                <a:spcPts val="0"/>
              </a:spcAft>
              <a:buSzPts val="1800"/>
              <a:buChar char="●"/>
            </a:pPr>
            <a:r>
              <a:rPr lang="en"/>
              <a:t>AFTER Triggers</a:t>
            </a:r>
            <a:endParaRPr/>
          </a:p>
          <a:p>
            <a:pPr indent="-317500" lvl="1" marL="914400" rtl="0" algn="l">
              <a:spcBef>
                <a:spcPts val="0"/>
              </a:spcBef>
              <a:spcAft>
                <a:spcPts val="0"/>
              </a:spcAft>
              <a:buSzPts val="1400"/>
              <a:buChar char="○"/>
            </a:pPr>
            <a:r>
              <a:rPr lang="en"/>
              <a:t>AFTER triggers run the trigger action after the triggering statement is run.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INSTEAD OF triggers</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 views</a:t>
            </a:r>
            <a:endParaRPr/>
          </a:p>
          <a:p>
            <a:pPr indent="-342900" lvl="0" marL="457200" rtl="0" algn="l">
              <a:spcBef>
                <a:spcPts val="0"/>
              </a:spcBef>
              <a:spcAft>
                <a:spcPts val="0"/>
              </a:spcAft>
              <a:buSzPts val="1800"/>
              <a:buChar char="●"/>
            </a:pPr>
            <a:r>
              <a:rPr lang="en"/>
              <a:t>INSTEAD OF triggers provide a transparent way of modifying views that cannot be modified directly through DML statements (INSERT, UPDATE, and DELETE). </a:t>
            </a:r>
            <a:endParaRPr/>
          </a:p>
          <a:p>
            <a:pPr indent="-342900" lvl="0" marL="457200" rtl="0" algn="l">
              <a:spcBef>
                <a:spcPts val="0"/>
              </a:spcBef>
              <a:spcAft>
                <a:spcPts val="0"/>
              </a:spcAft>
              <a:buSzPts val="1800"/>
              <a:buChar char="●"/>
            </a:pPr>
            <a:r>
              <a:rPr lang="en"/>
              <a:t>You can write normal INSERT, UPDATE, and DELETE statements against the view and the INSTEAD OF trigger is fired to update the underlying tables appropriately. INSTEAD OF triggers are activated for each row of the view that gets modified.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graphicFrame>
        <p:nvGraphicFramePr>
          <p:cNvPr id="142" name="Google Shape;142;p27"/>
          <p:cNvGraphicFramePr/>
          <p:nvPr/>
        </p:nvGraphicFramePr>
        <p:xfrm>
          <a:off x="347775" y="1104900"/>
          <a:ext cx="3000000" cy="3000000"/>
        </p:xfrm>
        <a:graphic>
          <a:graphicData uri="http://schemas.openxmlformats.org/drawingml/2006/table">
            <a:tbl>
              <a:tblPr>
                <a:noFill/>
                <a:tableStyleId>{2C9F3D82-4F19-40DC-9256-A12A13FF6FAA}</a:tableStyleId>
              </a:tblPr>
              <a:tblGrid>
                <a:gridCol w="1247525"/>
              </a:tblGrid>
              <a:tr h="269750">
                <a:tc>
                  <a:txBody>
                    <a:bodyPr/>
                    <a:lstStyle/>
                    <a:p>
                      <a:pPr indent="0" lvl="0" marL="0" rtl="0" algn="l">
                        <a:spcBef>
                          <a:spcPts val="0"/>
                        </a:spcBef>
                        <a:spcAft>
                          <a:spcPts val="0"/>
                        </a:spcAft>
                        <a:buNone/>
                      </a:pPr>
                      <a:r>
                        <a:rPr lang="en"/>
                        <a:t>CONTACTS</a:t>
                      </a:r>
                      <a:endParaRPr/>
                    </a:p>
                  </a:txBody>
                  <a:tcPr marT="91425" marB="91425" marR="91425" marL="91425"/>
                </a:tc>
              </a:tr>
              <a:tr h="175325">
                <a:tc rowSpan="4">
                  <a:txBody>
                    <a:bodyPr/>
                    <a:lstStyle/>
                    <a:p>
                      <a:pPr indent="0" lvl="0" marL="0" rtl="0" algn="l">
                        <a:spcBef>
                          <a:spcPts val="0"/>
                        </a:spcBef>
                        <a:spcAft>
                          <a:spcPts val="0"/>
                        </a:spcAft>
                        <a:buNone/>
                      </a:pPr>
                      <a:r>
                        <a:rPr lang="en" u="sng"/>
                        <a:t>ID</a:t>
                      </a:r>
                      <a:endParaRPr u="sng"/>
                    </a:p>
                    <a:p>
                      <a:pPr indent="0" lvl="0" marL="0" rtl="0" algn="l">
                        <a:spcBef>
                          <a:spcPts val="0"/>
                        </a:spcBef>
                        <a:spcAft>
                          <a:spcPts val="0"/>
                        </a:spcAft>
                        <a:buNone/>
                      </a:pPr>
                      <a:r>
                        <a:rPr lang="en"/>
                        <a:t>Email</a:t>
                      </a:r>
                      <a:endParaRPr/>
                    </a:p>
                  </a:txBody>
                  <a:tcPr marT="91425" marB="91425" marR="91425" marL="91425"/>
                </a:tc>
              </a:tr>
              <a:tr h="175325">
                <a:tc vMerge="1"/>
              </a:tr>
              <a:tr h="175325">
                <a:tc vMerge="1"/>
              </a:tr>
              <a:tr h="175325">
                <a:tc vMerge="1"/>
              </a:tr>
            </a:tbl>
          </a:graphicData>
        </a:graphic>
      </p:graphicFrame>
      <p:graphicFrame>
        <p:nvGraphicFramePr>
          <p:cNvPr id="143" name="Google Shape;143;p27"/>
          <p:cNvGraphicFramePr/>
          <p:nvPr/>
        </p:nvGraphicFramePr>
        <p:xfrm>
          <a:off x="1799950" y="1104900"/>
          <a:ext cx="3000000" cy="3000000"/>
        </p:xfrm>
        <a:graphic>
          <a:graphicData uri="http://schemas.openxmlformats.org/drawingml/2006/table">
            <a:tbl>
              <a:tblPr>
                <a:noFill/>
                <a:tableStyleId>{2C9F3D82-4F19-40DC-9256-A12A13FF6FAA}</a:tableStyleId>
              </a:tblPr>
              <a:tblGrid>
                <a:gridCol w="1584625"/>
              </a:tblGrid>
              <a:tr h="324600">
                <a:tc>
                  <a:txBody>
                    <a:bodyPr/>
                    <a:lstStyle/>
                    <a:p>
                      <a:pPr indent="0" lvl="0" marL="0" rtl="0" algn="l">
                        <a:spcBef>
                          <a:spcPts val="0"/>
                        </a:spcBef>
                        <a:spcAft>
                          <a:spcPts val="0"/>
                        </a:spcAft>
                        <a:buNone/>
                      </a:pPr>
                      <a:r>
                        <a:rPr lang="en"/>
                        <a:t>CUSTOMERS</a:t>
                      </a:r>
                      <a:endParaRPr/>
                    </a:p>
                  </a:txBody>
                  <a:tcPr marT="91425" marB="91425" marR="91425" marL="91425"/>
                </a:tc>
              </a:tr>
              <a:tr h="257525">
                <a:tc rowSpan="4">
                  <a:txBody>
                    <a:bodyPr/>
                    <a:lstStyle/>
                    <a:p>
                      <a:pPr indent="0" lvl="0" marL="0" rtl="0" algn="l">
                        <a:spcBef>
                          <a:spcPts val="0"/>
                        </a:spcBef>
                        <a:spcAft>
                          <a:spcPts val="0"/>
                        </a:spcAft>
                        <a:buNone/>
                      </a:pPr>
                      <a:r>
                        <a:rPr lang="en" u="sng"/>
                        <a:t>ID</a:t>
                      </a:r>
                      <a:endParaRPr u="sng"/>
                    </a:p>
                    <a:p>
                      <a:pPr indent="0" lvl="0" marL="0" rtl="0" algn="l">
                        <a:spcBef>
                          <a:spcPts val="0"/>
                        </a:spcBef>
                        <a:spcAft>
                          <a:spcPts val="0"/>
                        </a:spcAft>
                        <a:buNone/>
                      </a:pPr>
                      <a:r>
                        <a:rPr lang="en"/>
                        <a:t>Name</a:t>
                      </a:r>
                      <a:endParaRPr/>
                    </a:p>
                    <a:p>
                      <a:pPr indent="0" lvl="0" marL="0" rtl="0" algn="l">
                        <a:spcBef>
                          <a:spcPts val="0"/>
                        </a:spcBef>
                        <a:spcAft>
                          <a:spcPts val="0"/>
                        </a:spcAft>
                        <a:buNone/>
                      </a:pPr>
                      <a:r>
                        <a:rPr lang="en"/>
                        <a:t>Address</a:t>
                      </a:r>
                      <a:endParaRPr/>
                    </a:p>
                    <a:p>
                      <a:pPr indent="0" lvl="0" marL="0" rtl="0" algn="l">
                        <a:spcBef>
                          <a:spcPts val="0"/>
                        </a:spcBef>
                        <a:spcAft>
                          <a:spcPts val="0"/>
                        </a:spcAft>
                        <a:buNone/>
                      </a:pPr>
                      <a:r>
                        <a:rPr lang="en"/>
                        <a:t>Credit_limit</a:t>
                      </a:r>
                      <a:endParaRPr/>
                    </a:p>
                  </a:txBody>
                  <a:tcPr marT="91425" marB="91425" marR="91425" marL="91425"/>
                </a:tc>
              </a:tr>
              <a:tr h="257525">
                <a:tc vMerge="1"/>
              </a:tr>
              <a:tr h="257525">
                <a:tc vMerge="1"/>
              </a:tr>
              <a:tr h="263725">
                <a:tc vMerge="1"/>
              </a:tr>
            </a:tbl>
          </a:graphicData>
        </a:graphic>
      </p:graphicFrame>
      <p:sp>
        <p:nvSpPr>
          <p:cNvPr id="144" name="Google Shape;144;p27"/>
          <p:cNvSpPr txBox="1"/>
          <p:nvPr/>
        </p:nvSpPr>
        <p:spPr>
          <a:xfrm>
            <a:off x="3711650" y="1139900"/>
            <a:ext cx="4656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CREATE VIEW view_customers AS</a:t>
            </a:r>
            <a:endParaRPr/>
          </a:p>
          <a:p>
            <a:pPr indent="0" lvl="0" marL="0" rtl="0" algn="l">
              <a:spcBef>
                <a:spcPts val="0"/>
              </a:spcBef>
              <a:spcAft>
                <a:spcPts val="0"/>
              </a:spcAft>
              <a:buNone/>
            </a:pPr>
            <a:r>
              <a:rPr lang="en"/>
              <a:t>	SELECT ID, Name, Address, Credit_limit, Email</a:t>
            </a:r>
            <a:endParaRPr/>
          </a:p>
          <a:p>
            <a:pPr indent="0" lvl="0" marL="0" rtl="0" algn="l">
              <a:spcBef>
                <a:spcPts val="0"/>
              </a:spcBef>
              <a:spcAft>
                <a:spcPts val="0"/>
              </a:spcAft>
              <a:buNone/>
            </a:pPr>
            <a:r>
              <a:rPr lang="en"/>
              <a:t>	FROM Customers</a:t>
            </a:r>
            <a:endParaRPr/>
          </a:p>
          <a:p>
            <a:pPr indent="0" lvl="0" marL="0" rtl="0" algn="l">
              <a:spcBef>
                <a:spcPts val="0"/>
              </a:spcBef>
              <a:spcAft>
                <a:spcPts val="0"/>
              </a:spcAft>
              <a:buNone/>
            </a:pPr>
            <a:r>
              <a:rPr lang="en"/>
              <a:t>	INNER JOIN Contacts USING (ID);</a:t>
            </a:r>
            <a:endParaRPr/>
          </a:p>
        </p:txBody>
      </p:sp>
      <p:cxnSp>
        <p:nvCxnSpPr>
          <p:cNvPr id="145" name="Google Shape;145;p27"/>
          <p:cNvCxnSpPr/>
          <p:nvPr/>
        </p:nvCxnSpPr>
        <p:spPr>
          <a:xfrm>
            <a:off x="6950" y="2766375"/>
            <a:ext cx="9154200" cy="6900"/>
          </a:xfrm>
          <a:prstGeom prst="straightConnector1">
            <a:avLst/>
          </a:prstGeom>
          <a:noFill/>
          <a:ln cap="flat" cmpd="sng" w="9525">
            <a:solidFill>
              <a:schemeClr val="dk2"/>
            </a:solidFill>
            <a:prstDash val="solid"/>
            <a:round/>
            <a:headEnd len="med" w="med" type="none"/>
            <a:tailEnd len="med" w="med" type="none"/>
          </a:ln>
        </p:spPr>
      </p:cxnSp>
      <p:sp>
        <p:nvSpPr>
          <p:cNvPr id="146" name="Google Shape;146;p27"/>
          <p:cNvSpPr txBox="1"/>
          <p:nvPr/>
        </p:nvSpPr>
        <p:spPr>
          <a:xfrm>
            <a:off x="118150" y="3294625"/>
            <a:ext cx="414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INSERT INTO view_customers VALUES</a:t>
            </a:r>
            <a:endParaRPr/>
          </a:p>
          <a:p>
            <a:pPr indent="0" lvl="0" marL="0" rtl="0" algn="l">
              <a:spcBef>
                <a:spcPts val="0"/>
              </a:spcBef>
              <a:spcAft>
                <a:spcPts val="0"/>
              </a:spcAft>
              <a:buNone/>
            </a:pPr>
            <a:r>
              <a:rPr lang="en"/>
              <a:t>(123, 'John Doe', 'Lafayette', '10k', 'jd@some');</a:t>
            </a:r>
            <a:endParaRPr/>
          </a:p>
        </p:txBody>
      </p:sp>
      <p:sp>
        <p:nvSpPr>
          <p:cNvPr id="147" name="Google Shape;147;p27"/>
          <p:cNvSpPr/>
          <p:nvPr/>
        </p:nvSpPr>
        <p:spPr>
          <a:xfrm>
            <a:off x="4260850" y="3393925"/>
            <a:ext cx="1292700" cy="417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txBox="1"/>
          <p:nvPr/>
        </p:nvSpPr>
        <p:spPr>
          <a:xfrm>
            <a:off x="5887225" y="3402325"/>
            <a:ext cx="120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ERROR</a:t>
            </a:r>
            <a:endParaRPr/>
          </a:p>
        </p:txBody>
      </p:sp>
      <p:sp>
        <p:nvSpPr>
          <p:cNvPr id="149" name="Google Shape;149;p27"/>
          <p:cNvSpPr txBox="1"/>
          <p:nvPr/>
        </p:nvSpPr>
        <p:spPr>
          <a:xfrm>
            <a:off x="6294300" y="4404600"/>
            <a:ext cx="2849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Reference: </a:t>
            </a:r>
            <a:r>
              <a:rPr lang="en" sz="1100" u="sng">
                <a:solidFill>
                  <a:schemeClr val="hlink"/>
                </a:solidFill>
                <a:hlinkClick r:id="rId3"/>
              </a:rPr>
              <a:t>https://www.oracletutorial.com/plsql-tutorial/oracle-instead-of-triggers/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(cont'd)</a:t>
            </a:r>
            <a:endParaRPr/>
          </a:p>
        </p:txBody>
      </p:sp>
      <p:sp>
        <p:nvSpPr>
          <p:cNvPr id="155" name="Google Shape;155;p28"/>
          <p:cNvSpPr txBox="1"/>
          <p:nvPr/>
        </p:nvSpPr>
        <p:spPr>
          <a:xfrm>
            <a:off x="950100" y="1149800"/>
            <a:ext cx="7243800" cy="3375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en"/>
              <a:t>CREATE TRIGGER new_customer_trigger</a:t>
            </a:r>
            <a:endParaRPr/>
          </a:p>
          <a:p>
            <a:pPr indent="0" lvl="0" marL="0" rtl="0" algn="l">
              <a:lnSpc>
                <a:spcPct val="150000"/>
              </a:lnSpc>
              <a:spcBef>
                <a:spcPts val="0"/>
              </a:spcBef>
              <a:spcAft>
                <a:spcPts val="0"/>
              </a:spcAft>
              <a:buNone/>
            </a:pPr>
            <a:r>
              <a:rPr lang="en"/>
              <a:t>    </a:t>
            </a:r>
            <a:r>
              <a:rPr lang="en">
                <a:solidFill>
                  <a:srgbClr val="0000FF"/>
                </a:solidFill>
              </a:rPr>
              <a:t>INSTEAD OF</a:t>
            </a:r>
            <a:r>
              <a:rPr lang="en"/>
              <a:t> INSERT ON view_customers</a:t>
            </a:r>
            <a:endParaRPr/>
          </a:p>
          <a:p>
            <a:pPr indent="0" lvl="0" marL="0" rtl="0" algn="l">
              <a:lnSpc>
                <a:spcPct val="150000"/>
              </a:lnSpc>
              <a:spcBef>
                <a:spcPts val="0"/>
              </a:spcBef>
              <a:spcAft>
                <a:spcPts val="0"/>
              </a:spcAft>
              <a:buNone/>
            </a:pPr>
            <a:r>
              <a:rPr lang="en"/>
              <a:t>    FOR EACH ROW</a:t>
            </a:r>
            <a:endParaRPr/>
          </a:p>
          <a:p>
            <a:pPr indent="0" lvl="0" marL="0" rtl="0" algn="l">
              <a:lnSpc>
                <a:spcPct val="150000"/>
              </a:lnSpc>
              <a:spcBef>
                <a:spcPts val="0"/>
              </a:spcBef>
              <a:spcAft>
                <a:spcPts val="0"/>
              </a:spcAft>
              <a:buNone/>
            </a:pPr>
            <a:r>
              <a:rPr lang="en"/>
              <a:t>BEGIN</a:t>
            </a:r>
            <a:endParaRPr/>
          </a:p>
          <a:p>
            <a:pPr indent="0" lvl="0" marL="0" rtl="0" algn="l">
              <a:lnSpc>
                <a:spcPct val="150000"/>
              </a:lnSpc>
              <a:spcBef>
                <a:spcPts val="0"/>
              </a:spcBef>
              <a:spcAft>
                <a:spcPts val="0"/>
              </a:spcAft>
              <a:buNone/>
            </a:pPr>
            <a:r>
              <a:rPr lang="en">
                <a:solidFill>
                  <a:srgbClr val="999999"/>
                </a:solidFill>
              </a:rPr>
              <a:t>    </a:t>
            </a:r>
            <a:r>
              <a:rPr lang="en">
                <a:solidFill>
                  <a:srgbClr val="999999"/>
                </a:solidFill>
              </a:rPr>
              <a:t>-- insert a new customer first</a:t>
            </a:r>
            <a:endParaRPr>
              <a:solidFill>
                <a:srgbClr val="999999"/>
              </a:solidFill>
            </a:endParaRPr>
          </a:p>
          <a:p>
            <a:pPr indent="0" lvl="0" marL="0" rtl="0" algn="l">
              <a:lnSpc>
                <a:spcPct val="150000"/>
              </a:lnSpc>
              <a:spcBef>
                <a:spcPts val="0"/>
              </a:spcBef>
              <a:spcAft>
                <a:spcPts val="0"/>
              </a:spcAft>
              <a:buNone/>
            </a:pPr>
            <a:r>
              <a:rPr lang="en"/>
              <a:t>    INSERT INTO customers(ID, name, address, credit_limit)</a:t>
            </a:r>
            <a:endParaRPr/>
          </a:p>
          <a:p>
            <a:pPr indent="0" lvl="0" marL="0" rtl="0" algn="l">
              <a:lnSpc>
                <a:spcPct val="150000"/>
              </a:lnSpc>
              <a:spcBef>
                <a:spcPts val="0"/>
              </a:spcBef>
              <a:spcAft>
                <a:spcPts val="0"/>
              </a:spcAft>
              <a:buNone/>
            </a:pPr>
            <a:r>
              <a:rPr lang="en"/>
              <a:t>    VALUES(:NEW.ID, :NEW.NAME, :NEW.address, :NEW.credit_limit);</a:t>
            </a:r>
            <a:endParaRPr/>
          </a:p>
          <a:p>
            <a:pPr indent="0" lvl="0" marL="0" rtl="0" algn="l">
              <a:lnSpc>
                <a:spcPct val="150000"/>
              </a:lnSpc>
              <a:spcBef>
                <a:spcPts val="0"/>
              </a:spcBef>
              <a:spcAft>
                <a:spcPts val="0"/>
              </a:spcAft>
              <a:buNone/>
            </a:pPr>
            <a:r>
              <a:rPr lang="en"/>
              <a:t>    </a:t>
            </a:r>
            <a:endParaRPr/>
          </a:p>
          <a:p>
            <a:pPr indent="0" lvl="0" marL="0" rtl="0" algn="l">
              <a:lnSpc>
                <a:spcPct val="150000"/>
              </a:lnSpc>
              <a:spcBef>
                <a:spcPts val="0"/>
              </a:spcBef>
              <a:spcAft>
                <a:spcPts val="0"/>
              </a:spcAft>
              <a:buNone/>
            </a:pPr>
            <a:r>
              <a:rPr lang="en">
                <a:solidFill>
                  <a:srgbClr val="999999"/>
                </a:solidFill>
              </a:rPr>
              <a:t>    -- insert the contact</a:t>
            </a:r>
            <a:endParaRPr>
              <a:solidFill>
                <a:srgbClr val="999999"/>
              </a:solidFill>
            </a:endParaRPr>
          </a:p>
          <a:p>
            <a:pPr indent="0" lvl="0" marL="0" rtl="0" algn="l">
              <a:lnSpc>
                <a:spcPct val="150000"/>
              </a:lnSpc>
              <a:spcBef>
                <a:spcPts val="0"/>
              </a:spcBef>
              <a:spcAft>
                <a:spcPts val="0"/>
              </a:spcAft>
              <a:buNone/>
            </a:pPr>
            <a:r>
              <a:rPr lang="en"/>
              <a:t>    INSERT INTO contacts(ID, email)</a:t>
            </a:r>
            <a:endParaRPr/>
          </a:p>
          <a:p>
            <a:pPr indent="0" lvl="0" marL="0" rtl="0" algn="l">
              <a:lnSpc>
                <a:spcPct val="150000"/>
              </a:lnSpc>
              <a:spcBef>
                <a:spcPts val="0"/>
              </a:spcBef>
              <a:spcAft>
                <a:spcPts val="0"/>
              </a:spcAft>
              <a:buNone/>
            </a:pPr>
            <a:r>
              <a:rPr lang="en"/>
              <a:t>    VALUES(</a:t>
            </a:r>
            <a:r>
              <a:rPr lang="en">
                <a:solidFill>
                  <a:schemeClr val="dk1"/>
                </a:solidFill>
              </a:rPr>
              <a:t>:NEW.ID, </a:t>
            </a:r>
            <a:r>
              <a:rPr lang="en"/>
              <a:t>:NEW.email);</a:t>
            </a:r>
            <a:endParaRPr/>
          </a:p>
          <a:p>
            <a:pPr indent="0" lvl="0" marL="0" rtl="0" algn="l">
              <a:lnSpc>
                <a:spcPct val="150000"/>
              </a:lnSpc>
              <a:spcBef>
                <a:spcPts val="0"/>
              </a:spcBef>
              <a:spcAft>
                <a:spcPts val="0"/>
              </a:spcAft>
              <a:buNone/>
            </a:pPr>
            <a:r>
              <a:rPr lang="en"/>
              <a:t>END;</a:t>
            </a:r>
            <a:endParaRPr/>
          </a:p>
        </p:txBody>
      </p:sp>
      <p:sp>
        <p:nvSpPr>
          <p:cNvPr id="156" name="Google Shape;156;p28"/>
          <p:cNvSpPr txBox="1"/>
          <p:nvPr/>
        </p:nvSpPr>
        <p:spPr>
          <a:xfrm>
            <a:off x="4455600" y="4574100"/>
            <a:ext cx="4688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Reference: </a:t>
            </a:r>
            <a:r>
              <a:rPr lang="en" sz="1100" u="sng">
                <a:solidFill>
                  <a:schemeClr val="hlink"/>
                </a:solidFill>
                <a:hlinkClick r:id="rId3"/>
              </a:rPr>
              <a:t>https://www.oracletutorial.com/plsql-tutorial/oracle-instead-of-triggers/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MySQL</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Doesn't have INSTEAD OF triggers</a:t>
            </a:r>
            <a:endParaRPr/>
          </a:p>
          <a:p>
            <a:pPr indent="-342900" lvl="0" marL="457200" rtl="0" algn="l">
              <a:spcBef>
                <a:spcPts val="0"/>
              </a:spcBef>
              <a:spcAft>
                <a:spcPts val="0"/>
              </a:spcAft>
              <a:buSzPts val="1800"/>
              <a:buChar char="●"/>
            </a:pPr>
            <a:r>
              <a:rPr lang="en"/>
              <a:t>Has updatable views</a:t>
            </a:r>
            <a:endParaRPr/>
          </a:p>
          <a:p>
            <a:pPr indent="-317500" lvl="1" marL="914400" rtl="0" algn="l">
              <a:spcBef>
                <a:spcPts val="0"/>
              </a:spcBef>
              <a:spcAft>
                <a:spcPts val="0"/>
              </a:spcAft>
              <a:buSzPts val="1400"/>
              <a:buChar char="○"/>
            </a:pPr>
            <a:r>
              <a:rPr lang="en"/>
              <a:t>For a view to be updatable, there must be a one-to-one relationship between the rows in the view and the rows in the underlying table.</a:t>
            </a:r>
            <a:endParaRPr/>
          </a:p>
          <a:p>
            <a:pPr indent="-317500" lvl="1" marL="914400" rtl="0" algn="l">
              <a:spcBef>
                <a:spcPts val="0"/>
              </a:spcBef>
              <a:spcAft>
                <a:spcPts val="0"/>
              </a:spcAft>
              <a:buSzPts val="1400"/>
              <a:buChar char="○"/>
            </a:pPr>
            <a:r>
              <a:rPr lang="en"/>
              <a:t>Cannot have: aggregate functions, DISTINCT, GROUP BY, HAVING, UNION/UNION ALL, subquery in the select list,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Triggers on system events and user events</a:t>
            </a:r>
            <a:endParaRPr/>
          </a:p>
        </p:txBody>
      </p:sp>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Triggers can be used to publish information about database events to subscribers.</a:t>
            </a:r>
            <a:endParaRPr/>
          </a:p>
          <a:p>
            <a:pPr indent="-342900" lvl="0" marL="457200" rtl="0" algn="l">
              <a:spcBef>
                <a:spcPts val="0"/>
              </a:spcBef>
              <a:spcAft>
                <a:spcPts val="0"/>
              </a:spcAft>
              <a:buSzPts val="1800"/>
              <a:buChar char="●"/>
            </a:pPr>
            <a:r>
              <a:rPr lang="en"/>
              <a:t>Events can include:</a:t>
            </a:r>
            <a:endParaRPr/>
          </a:p>
          <a:p>
            <a:pPr indent="-317500" lvl="1" marL="914400" rtl="0" algn="l">
              <a:spcBef>
                <a:spcPts val="0"/>
              </a:spcBef>
              <a:spcAft>
                <a:spcPts val="0"/>
              </a:spcAft>
              <a:buSzPts val="1400"/>
              <a:buChar char="○"/>
            </a:pPr>
            <a:r>
              <a:rPr lang="en"/>
              <a:t>System events (can be defined at the database level or schema level)</a:t>
            </a:r>
            <a:endParaRPr/>
          </a:p>
          <a:p>
            <a:pPr indent="-317500" lvl="2" marL="1371600" rtl="0" algn="l">
              <a:spcBef>
                <a:spcPts val="0"/>
              </a:spcBef>
              <a:spcAft>
                <a:spcPts val="0"/>
              </a:spcAft>
              <a:buSzPts val="1400"/>
              <a:buChar char="■"/>
            </a:pPr>
            <a:r>
              <a:rPr lang="en"/>
              <a:t>Database startup and shutdown</a:t>
            </a:r>
            <a:endParaRPr/>
          </a:p>
          <a:p>
            <a:pPr indent="-317500" lvl="2" marL="1371600" rtl="0" algn="l">
              <a:spcBef>
                <a:spcPts val="0"/>
              </a:spcBef>
              <a:spcAft>
                <a:spcPts val="0"/>
              </a:spcAft>
              <a:buSzPts val="1400"/>
              <a:buChar char="■"/>
            </a:pPr>
            <a:r>
              <a:rPr lang="en"/>
              <a:t>Data guard role transitions</a:t>
            </a:r>
            <a:endParaRPr/>
          </a:p>
          <a:p>
            <a:pPr indent="-317500" lvl="2" marL="1371600" rtl="0" algn="l">
              <a:spcBef>
                <a:spcPts val="0"/>
              </a:spcBef>
              <a:spcAft>
                <a:spcPts val="0"/>
              </a:spcAft>
              <a:buSzPts val="1400"/>
              <a:buChar char="■"/>
            </a:pPr>
            <a:r>
              <a:rPr lang="en"/>
              <a:t>Server error message events</a:t>
            </a:r>
            <a:endParaRPr/>
          </a:p>
          <a:p>
            <a:pPr indent="-317500" lvl="1" marL="914400" rtl="0" algn="l">
              <a:spcBef>
                <a:spcPts val="0"/>
              </a:spcBef>
              <a:spcAft>
                <a:spcPts val="0"/>
              </a:spcAft>
              <a:buSzPts val="1400"/>
              <a:buChar char="○"/>
            </a:pPr>
            <a:r>
              <a:rPr lang="en"/>
              <a:t>User events</a:t>
            </a:r>
            <a:endParaRPr/>
          </a:p>
          <a:p>
            <a:pPr indent="-317500" lvl="2" marL="1371600" rtl="0" algn="l">
              <a:spcBef>
                <a:spcPts val="0"/>
              </a:spcBef>
              <a:spcAft>
                <a:spcPts val="0"/>
              </a:spcAft>
              <a:buSzPts val="1400"/>
              <a:buChar char="■"/>
            </a:pPr>
            <a:r>
              <a:rPr lang="en"/>
              <a:t>User logon and logoff</a:t>
            </a:r>
            <a:endParaRPr/>
          </a:p>
          <a:p>
            <a:pPr indent="-317500" lvl="2" marL="1371600" rtl="0" algn="l">
              <a:spcBef>
                <a:spcPts val="0"/>
              </a:spcBef>
              <a:spcAft>
                <a:spcPts val="0"/>
              </a:spcAft>
              <a:buSzPts val="1400"/>
              <a:buChar char="■"/>
            </a:pPr>
            <a:r>
              <a:rPr lang="en"/>
              <a:t>DDL statements</a:t>
            </a:r>
            <a:endParaRPr/>
          </a:p>
          <a:p>
            <a:pPr indent="-317500" lvl="2" marL="1371600" rtl="0" algn="l">
              <a:spcBef>
                <a:spcPts val="0"/>
              </a:spcBef>
              <a:spcAft>
                <a:spcPts val="0"/>
              </a:spcAft>
              <a:buSzPts val="1400"/>
              <a:buChar char="■"/>
            </a:pPr>
            <a:r>
              <a:rPr lang="en"/>
              <a:t>DML statements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Execution model for triggers</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Recall a single SQL statement can fire up to four types of triggers:</a:t>
            </a:r>
            <a:endParaRPr/>
          </a:p>
          <a:p>
            <a:pPr indent="-342900" lvl="0" marL="457200" rtl="0" algn="l">
              <a:spcBef>
                <a:spcPts val="1200"/>
              </a:spcBef>
              <a:spcAft>
                <a:spcPts val="0"/>
              </a:spcAft>
              <a:buSzPts val="1800"/>
              <a:buChar char="●"/>
            </a:pPr>
            <a:r>
              <a:rPr lang="en"/>
              <a:t>BEFORE </a:t>
            </a:r>
            <a:r>
              <a:rPr i="1" lang="en"/>
              <a:t>row</a:t>
            </a:r>
            <a:r>
              <a:rPr lang="en"/>
              <a:t> triggers</a:t>
            </a:r>
            <a:endParaRPr/>
          </a:p>
          <a:p>
            <a:pPr indent="-342900" lvl="0" marL="457200" rtl="0" algn="l">
              <a:spcBef>
                <a:spcPts val="0"/>
              </a:spcBef>
              <a:spcAft>
                <a:spcPts val="0"/>
              </a:spcAft>
              <a:buSzPts val="1800"/>
              <a:buChar char="●"/>
            </a:pPr>
            <a:r>
              <a:rPr lang="en"/>
              <a:t>BEFORE </a:t>
            </a:r>
            <a:r>
              <a:rPr i="1" lang="en"/>
              <a:t>statement</a:t>
            </a:r>
            <a:r>
              <a:rPr lang="en"/>
              <a:t> triggers</a:t>
            </a:r>
            <a:endParaRPr/>
          </a:p>
          <a:p>
            <a:pPr indent="-342900" lvl="0" marL="457200" rtl="0" algn="l">
              <a:spcBef>
                <a:spcPts val="0"/>
              </a:spcBef>
              <a:spcAft>
                <a:spcPts val="0"/>
              </a:spcAft>
              <a:buSzPts val="1800"/>
              <a:buChar char="●"/>
            </a:pPr>
            <a:r>
              <a:rPr lang="en"/>
              <a:t>AFTER </a:t>
            </a:r>
            <a:r>
              <a:rPr i="1" lang="en"/>
              <a:t>row</a:t>
            </a:r>
            <a:r>
              <a:rPr lang="en"/>
              <a:t> triggers</a:t>
            </a:r>
            <a:endParaRPr/>
          </a:p>
          <a:p>
            <a:pPr indent="-342900" lvl="0" marL="457200" rtl="0" algn="l">
              <a:spcBef>
                <a:spcPts val="0"/>
              </a:spcBef>
              <a:spcAft>
                <a:spcPts val="0"/>
              </a:spcAft>
              <a:buSzPts val="1800"/>
              <a:buChar char="●"/>
            </a:pPr>
            <a:r>
              <a:rPr lang="en"/>
              <a:t>AFTER </a:t>
            </a:r>
            <a:r>
              <a:rPr i="1" lang="en"/>
              <a:t>statement</a:t>
            </a:r>
            <a:r>
              <a:rPr lang="en"/>
              <a:t> triggers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Orders of running triggers</a:t>
            </a:r>
            <a:endParaRPr/>
          </a:p>
        </p:txBody>
      </p:sp>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Run all </a:t>
            </a:r>
            <a:r>
              <a:rPr b="1" lang="en"/>
              <a:t>BEFORE</a:t>
            </a:r>
            <a:r>
              <a:rPr lang="en"/>
              <a:t> </a:t>
            </a:r>
            <a:r>
              <a:rPr b="1" i="1" lang="en"/>
              <a:t>statement</a:t>
            </a:r>
            <a:r>
              <a:rPr lang="en"/>
              <a:t> triggers that apply to the statement.</a:t>
            </a:r>
            <a:endParaRPr/>
          </a:p>
          <a:p>
            <a:pPr indent="-342900" lvl="0" marL="457200" rtl="0" algn="l">
              <a:spcBef>
                <a:spcPts val="0"/>
              </a:spcBef>
              <a:spcAft>
                <a:spcPts val="0"/>
              </a:spcAft>
              <a:buSzPts val="1800"/>
              <a:buAutoNum type="arabicPeriod"/>
            </a:pPr>
            <a:r>
              <a:rPr lang="en"/>
              <a:t>Loop for each row affected by the SQL statement.</a:t>
            </a:r>
            <a:endParaRPr/>
          </a:p>
          <a:p>
            <a:pPr indent="-317500" lvl="1" marL="914400" rtl="0" algn="l">
              <a:spcBef>
                <a:spcPts val="0"/>
              </a:spcBef>
              <a:spcAft>
                <a:spcPts val="0"/>
              </a:spcAft>
              <a:buSzPts val="1400"/>
              <a:buAutoNum type="alphaLcPeriod"/>
            </a:pPr>
            <a:r>
              <a:rPr lang="en"/>
              <a:t>Run all </a:t>
            </a:r>
            <a:r>
              <a:rPr b="1" lang="en"/>
              <a:t>BEFORE</a:t>
            </a:r>
            <a:r>
              <a:rPr lang="en"/>
              <a:t> </a:t>
            </a:r>
            <a:r>
              <a:rPr b="1" i="1" lang="en"/>
              <a:t>row</a:t>
            </a:r>
            <a:r>
              <a:rPr lang="en"/>
              <a:t> triggers that apply to the statement.</a:t>
            </a:r>
            <a:endParaRPr/>
          </a:p>
          <a:p>
            <a:pPr indent="-317500" lvl="1" marL="914400" rtl="0" algn="l">
              <a:spcBef>
                <a:spcPts val="0"/>
              </a:spcBef>
              <a:spcAft>
                <a:spcPts val="0"/>
              </a:spcAft>
              <a:buSzPts val="1400"/>
              <a:buAutoNum type="alphaLcPeriod"/>
            </a:pPr>
            <a:r>
              <a:rPr lang="en"/>
              <a:t>Lock and change row, and perform integrity constraint checking. (The lock is not released until the transaction is committed.)</a:t>
            </a:r>
            <a:endParaRPr/>
          </a:p>
          <a:p>
            <a:pPr indent="-317500" lvl="1" marL="914400" rtl="0" algn="l">
              <a:spcBef>
                <a:spcPts val="0"/>
              </a:spcBef>
              <a:spcAft>
                <a:spcPts val="0"/>
              </a:spcAft>
              <a:buSzPts val="1400"/>
              <a:buAutoNum type="alphaLcPeriod"/>
            </a:pPr>
            <a:r>
              <a:rPr lang="en"/>
              <a:t>Run all </a:t>
            </a:r>
            <a:r>
              <a:rPr b="1" lang="en"/>
              <a:t>AFTER</a:t>
            </a:r>
            <a:r>
              <a:rPr lang="en"/>
              <a:t> </a:t>
            </a:r>
            <a:r>
              <a:rPr b="1" i="1" lang="en"/>
              <a:t>row</a:t>
            </a:r>
            <a:r>
              <a:rPr lang="en"/>
              <a:t> triggers that apply to the statement.</a:t>
            </a:r>
            <a:endParaRPr/>
          </a:p>
          <a:p>
            <a:pPr indent="-342900" lvl="0" marL="457200" rtl="0" algn="l">
              <a:spcBef>
                <a:spcPts val="0"/>
              </a:spcBef>
              <a:spcAft>
                <a:spcPts val="0"/>
              </a:spcAft>
              <a:buSzPts val="1800"/>
              <a:buAutoNum type="arabicPeriod"/>
            </a:pPr>
            <a:r>
              <a:rPr lang="en"/>
              <a:t>Complete deferred integrity constraint checking.</a:t>
            </a:r>
            <a:endParaRPr/>
          </a:p>
          <a:p>
            <a:pPr indent="-342900" lvl="0" marL="457200" rtl="0" algn="l">
              <a:spcBef>
                <a:spcPts val="0"/>
              </a:spcBef>
              <a:spcAft>
                <a:spcPts val="0"/>
              </a:spcAft>
              <a:buSzPts val="1800"/>
              <a:buAutoNum type="arabicPeriod"/>
            </a:pPr>
            <a:r>
              <a:rPr lang="en"/>
              <a:t>Run all </a:t>
            </a:r>
            <a:r>
              <a:rPr b="1" lang="en"/>
              <a:t>AFTER</a:t>
            </a:r>
            <a:r>
              <a:rPr lang="en"/>
              <a:t> </a:t>
            </a:r>
            <a:r>
              <a:rPr b="1" i="1" lang="en"/>
              <a:t>statement</a:t>
            </a:r>
            <a:r>
              <a:rPr lang="en"/>
              <a:t> triggers that apply to the statement.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Note that the execution model is recursive because of cascading triggers.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Triggers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trigger is a procedure that is automatically invoked by the DBMS in response to specified changes to the database</a:t>
            </a:r>
            <a:endParaRPr/>
          </a:p>
          <a:p>
            <a:pPr indent="-342900" lvl="0" marL="457200" rtl="0" algn="l">
              <a:spcBef>
                <a:spcPts val="0"/>
              </a:spcBef>
              <a:spcAft>
                <a:spcPts val="0"/>
              </a:spcAft>
              <a:buSzPts val="1800"/>
              <a:buChar char="●"/>
            </a:pPr>
            <a:r>
              <a:rPr lang="en"/>
              <a:t>A database that has a set of associated triggers is called an </a:t>
            </a:r>
            <a:r>
              <a:rPr b="1" lang="en"/>
              <a:t>active database</a:t>
            </a:r>
            <a:r>
              <a:rPr lang="en"/>
              <a:t>.</a:t>
            </a:r>
            <a:endParaRPr/>
          </a:p>
          <a:p>
            <a:pPr indent="-342900" lvl="0" marL="457200" rtl="0" algn="l">
              <a:spcBef>
                <a:spcPts val="0"/>
              </a:spcBef>
              <a:spcAft>
                <a:spcPts val="0"/>
              </a:spcAft>
              <a:buSzPts val="1800"/>
              <a:buChar char="●"/>
            </a:pPr>
            <a:r>
              <a:rPr lang="en"/>
              <a:t>A trigger description contains three parts:</a:t>
            </a:r>
            <a:endParaRPr/>
          </a:p>
          <a:p>
            <a:pPr indent="-317500" lvl="1" marL="914400" rtl="0" algn="l">
              <a:spcBef>
                <a:spcPts val="0"/>
              </a:spcBef>
              <a:spcAft>
                <a:spcPts val="0"/>
              </a:spcAft>
              <a:buSzPts val="1400"/>
              <a:buChar char="○"/>
            </a:pPr>
            <a:r>
              <a:rPr b="1" lang="en"/>
              <a:t>Event</a:t>
            </a:r>
            <a:r>
              <a:rPr lang="en"/>
              <a:t>: A change to the database that activates the trigger</a:t>
            </a:r>
            <a:endParaRPr/>
          </a:p>
          <a:p>
            <a:pPr indent="-317500" lvl="1" marL="914400" rtl="0" algn="l">
              <a:spcBef>
                <a:spcPts val="0"/>
              </a:spcBef>
              <a:spcAft>
                <a:spcPts val="0"/>
              </a:spcAft>
              <a:buSzPts val="1400"/>
              <a:buChar char="○"/>
            </a:pPr>
            <a:r>
              <a:rPr b="1" lang="en"/>
              <a:t>Condition</a:t>
            </a:r>
            <a:r>
              <a:rPr lang="en"/>
              <a:t>: A query or test that is run when the trigger is activated</a:t>
            </a:r>
            <a:endParaRPr/>
          </a:p>
          <a:p>
            <a:pPr indent="-317500" lvl="1" marL="914400" rtl="0" algn="l">
              <a:spcBef>
                <a:spcPts val="0"/>
              </a:spcBef>
              <a:spcAft>
                <a:spcPts val="0"/>
              </a:spcAft>
              <a:buSzPts val="1400"/>
              <a:buChar char="○"/>
            </a:pPr>
            <a:r>
              <a:rPr b="1" lang="en"/>
              <a:t>Action</a:t>
            </a:r>
            <a:r>
              <a:rPr lang="en"/>
              <a:t>: A procedure that is executed when the trigger is activated and its condition is true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86" name="Google Shape;18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"The cow book": Database management systems by Raghu Ramakrishnan and Johannes Gehrke</a:t>
            </a:r>
            <a:endParaRPr/>
          </a:p>
          <a:p>
            <a:pPr indent="-342900" lvl="0" marL="457200" rtl="0" algn="l">
              <a:spcBef>
                <a:spcPts val="0"/>
              </a:spcBef>
              <a:spcAft>
                <a:spcPts val="0"/>
              </a:spcAft>
              <a:buSzPts val="1800"/>
              <a:buAutoNum type="arabicPeriod"/>
            </a:pPr>
            <a:r>
              <a:rPr lang="en" sz="1100" u="sng">
                <a:solidFill>
                  <a:schemeClr val="hlink"/>
                </a:solidFill>
                <a:hlinkClick r:id="rId3"/>
              </a:rPr>
              <a:t>https://docs.oracle.com/cd/B19306_01/server.102/b14220/triggers.htm</a:t>
            </a:r>
            <a:endParaRPr/>
          </a:p>
          <a:p>
            <a:pPr indent="-342900" lvl="0" marL="457200" rtl="0" algn="l">
              <a:lnSpc>
                <a:spcPct val="100000"/>
              </a:lnSpc>
              <a:spcBef>
                <a:spcPts val="0"/>
              </a:spcBef>
              <a:spcAft>
                <a:spcPts val="0"/>
              </a:spcAft>
              <a:buSzPts val="1800"/>
              <a:buAutoNum type="arabicPeriod"/>
            </a:pPr>
            <a:r>
              <a:rPr lang="en" sz="1100" u="sng">
                <a:solidFill>
                  <a:schemeClr val="accent5"/>
                </a:solidFill>
                <a:hlinkClick r:id="rId4">
                  <a:extLst>
                    <a:ext uri="{A12FA001-AC4F-418D-AE19-62706E023703}">
                      <ahyp:hlinkClr val="tx"/>
                    </a:ext>
                  </a:extLst>
                </a:hlinkClick>
              </a:rPr>
              <a:t>https://www.oracletutorial.com/plsql-tutorial/oracle-instead-of-triggers/</a:t>
            </a:r>
            <a:endParaRPr sz="1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1: statement-level trigger</a:t>
            </a:r>
            <a:endParaRPr/>
          </a:p>
        </p:txBody>
      </p:sp>
      <p:sp>
        <p:nvSpPr>
          <p:cNvPr id="73" name="Google Shape;73;p16"/>
          <p:cNvSpPr txBox="1"/>
          <p:nvPr>
            <p:ph idx="1" type="body"/>
          </p:nvPr>
        </p:nvSpPr>
        <p:spPr>
          <a:xfrm>
            <a:off x="311700" y="1152475"/>
            <a:ext cx="643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TRIGGER initCount </a:t>
            </a:r>
            <a:r>
              <a:rPr lang="en">
                <a:solidFill>
                  <a:schemeClr val="accent1"/>
                </a:solidFill>
              </a:rPr>
              <a:t>BEFORE</a:t>
            </a:r>
            <a:r>
              <a:rPr lang="en"/>
              <a:t> INSERT ON Students</a:t>
            </a:r>
            <a:endParaRPr/>
          </a:p>
          <a:p>
            <a:pPr indent="0" lvl="0" marL="0" rtl="0" algn="l">
              <a:spcBef>
                <a:spcPts val="1200"/>
              </a:spcBef>
              <a:spcAft>
                <a:spcPts val="0"/>
              </a:spcAft>
              <a:buNone/>
            </a:pPr>
            <a:r>
              <a:rPr lang="en"/>
              <a:t>	DECLARE</a:t>
            </a:r>
            <a:endParaRPr/>
          </a:p>
          <a:p>
            <a:pPr indent="0" lvl="0" marL="0" rtl="0" algn="l">
              <a:spcBef>
                <a:spcPts val="1200"/>
              </a:spcBef>
              <a:spcAft>
                <a:spcPts val="0"/>
              </a:spcAft>
              <a:buNone/>
            </a:pPr>
            <a:r>
              <a:rPr lang="en"/>
              <a:t>		count INTEGER;</a:t>
            </a:r>
            <a:endParaRPr/>
          </a:p>
          <a:p>
            <a:pPr indent="0" lvl="0" marL="0" rtl="0" algn="l">
              <a:spcBef>
                <a:spcPts val="1200"/>
              </a:spcBef>
              <a:spcAft>
                <a:spcPts val="0"/>
              </a:spcAft>
              <a:buNone/>
            </a:pPr>
            <a:r>
              <a:rPr lang="en"/>
              <a:t>	BEGIN</a:t>
            </a:r>
            <a:endParaRPr/>
          </a:p>
          <a:p>
            <a:pPr indent="0" lvl="0" marL="0" rtl="0" algn="l">
              <a:spcBef>
                <a:spcPts val="1200"/>
              </a:spcBef>
              <a:spcAft>
                <a:spcPts val="0"/>
              </a:spcAft>
              <a:buNone/>
            </a:pPr>
            <a:r>
              <a:rPr lang="en"/>
              <a:t>		count := 0;</a:t>
            </a:r>
            <a:endParaRPr/>
          </a:p>
          <a:p>
            <a:pPr indent="0" lvl="0" marL="0" rtl="0" algn="l">
              <a:spcBef>
                <a:spcPts val="1200"/>
              </a:spcBef>
              <a:spcAft>
                <a:spcPts val="1200"/>
              </a:spcAft>
              <a:buNone/>
            </a:pPr>
            <a:r>
              <a:rPr lang="en"/>
              <a:t>	END</a:t>
            </a:r>
            <a:endParaRPr/>
          </a:p>
        </p:txBody>
      </p:sp>
      <p:sp>
        <p:nvSpPr>
          <p:cNvPr id="74" name="Google Shape;74;p16"/>
          <p:cNvSpPr txBox="1"/>
          <p:nvPr>
            <p:ph idx="1" type="body"/>
          </p:nvPr>
        </p:nvSpPr>
        <p:spPr>
          <a:xfrm>
            <a:off x="7145300" y="1152475"/>
            <a:ext cx="1793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Event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b="1" lang="en"/>
              <a:t>/* Action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2: row-level trigger</a:t>
            </a:r>
            <a:endParaRPr/>
          </a:p>
        </p:txBody>
      </p:sp>
      <p:sp>
        <p:nvSpPr>
          <p:cNvPr id="80" name="Google Shape;80;p17"/>
          <p:cNvSpPr txBox="1"/>
          <p:nvPr>
            <p:ph idx="1" type="body"/>
          </p:nvPr>
        </p:nvSpPr>
        <p:spPr>
          <a:xfrm>
            <a:off x="311700" y="1152475"/>
            <a:ext cx="643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TRIGGER incrCount </a:t>
            </a:r>
            <a:r>
              <a:rPr lang="en">
                <a:solidFill>
                  <a:schemeClr val="accent1"/>
                </a:solidFill>
              </a:rPr>
              <a:t>AFTER</a:t>
            </a:r>
            <a:r>
              <a:rPr lang="en"/>
              <a:t> INSERT ON Students</a:t>
            </a:r>
            <a:endParaRPr/>
          </a:p>
          <a:p>
            <a:pPr indent="0" lvl="0" marL="0" rtl="0" algn="l">
              <a:spcBef>
                <a:spcPts val="1200"/>
              </a:spcBef>
              <a:spcAft>
                <a:spcPts val="0"/>
              </a:spcAft>
              <a:buNone/>
            </a:pPr>
            <a:r>
              <a:rPr lang="en"/>
              <a:t>	WHEN (</a:t>
            </a:r>
            <a:r>
              <a:rPr lang="en">
                <a:solidFill>
                  <a:schemeClr val="accent1"/>
                </a:solidFill>
              </a:rPr>
              <a:t>new</a:t>
            </a:r>
            <a:r>
              <a:rPr lang="en"/>
              <a:t>.age &lt; 18)</a:t>
            </a:r>
            <a:endParaRPr/>
          </a:p>
          <a:p>
            <a:pPr indent="0" lvl="0" marL="0" rtl="0" algn="l">
              <a:spcBef>
                <a:spcPts val="1200"/>
              </a:spcBef>
              <a:spcAft>
                <a:spcPts val="0"/>
              </a:spcAft>
              <a:buNone/>
            </a:pPr>
            <a:r>
              <a:rPr lang="en"/>
              <a:t>	</a:t>
            </a:r>
            <a:r>
              <a:rPr lang="en">
                <a:solidFill>
                  <a:schemeClr val="accent1"/>
                </a:solidFill>
              </a:rPr>
              <a:t>FOR EACH ROW</a:t>
            </a:r>
            <a:endParaRPr>
              <a:solidFill>
                <a:schemeClr val="accent1"/>
              </a:solidFill>
            </a:endParaRPr>
          </a:p>
          <a:p>
            <a:pPr indent="0" lvl="0" marL="0" rtl="0" algn="l">
              <a:spcBef>
                <a:spcPts val="1200"/>
              </a:spcBef>
              <a:spcAft>
                <a:spcPts val="0"/>
              </a:spcAft>
              <a:buNone/>
            </a:pPr>
            <a:r>
              <a:rPr lang="en"/>
              <a:t>	BEGIN</a:t>
            </a:r>
            <a:endParaRPr/>
          </a:p>
          <a:p>
            <a:pPr indent="0" lvl="0" marL="0" rtl="0" algn="l">
              <a:spcBef>
                <a:spcPts val="1200"/>
              </a:spcBef>
              <a:spcAft>
                <a:spcPts val="0"/>
              </a:spcAft>
              <a:buNone/>
            </a:pPr>
            <a:r>
              <a:rPr lang="en"/>
              <a:t>		count := count + 1;</a:t>
            </a:r>
            <a:endParaRPr/>
          </a:p>
          <a:p>
            <a:pPr indent="0" lvl="0" marL="0" rtl="0" algn="l">
              <a:spcBef>
                <a:spcPts val="1200"/>
              </a:spcBef>
              <a:spcAft>
                <a:spcPts val="1200"/>
              </a:spcAft>
              <a:buNone/>
            </a:pPr>
            <a:r>
              <a:rPr lang="en"/>
              <a:t>	END</a:t>
            </a:r>
            <a:endParaRPr/>
          </a:p>
        </p:txBody>
      </p:sp>
      <p:sp>
        <p:nvSpPr>
          <p:cNvPr id="81" name="Google Shape;81;p17"/>
          <p:cNvSpPr txBox="1"/>
          <p:nvPr>
            <p:ph idx="1" type="body"/>
          </p:nvPr>
        </p:nvSpPr>
        <p:spPr>
          <a:xfrm>
            <a:off x="7145300" y="1152475"/>
            <a:ext cx="1793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Event */</a:t>
            </a:r>
            <a:endParaRPr b="1"/>
          </a:p>
          <a:p>
            <a:pPr indent="0" lvl="0" marL="0" rtl="0" algn="l">
              <a:spcBef>
                <a:spcPts val="1200"/>
              </a:spcBef>
              <a:spcAft>
                <a:spcPts val="0"/>
              </a:spcAft>
              <a:buNone/>
            </a:pPr>
            <a:r>
              <a:rPr b="1" lang="en"/>
              <a:t>/* Condition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b="1" lang="en"/>
              <a:t>/* Action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3: set-oriented trigger</a:t>
            </a:r>
            <a:endParaRPr/>
          </a:p>
        </p:txBody>
      </p:sp>
      <p:sp>
        <p:nvSpPr>
          <p:cNvPr id="87" name="Google Shape;87;p18"/>
          <p:cNvSpPr txBox="1"/>
          <p:nvPr>
            <p:ph idx="1" type="body"/>
          </p:nvPr>
        </p:nvSpPr>
        <p:spPr>
          <a:xfrm>
            <a:off x="311700" y="1152475"/>
            <a:ext cx="6437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CREATE TRIGGER setCount </a:t>
            </a:r>
            <a:r>
              <a:rPr lang="en" sz="1600">
                <a:solidFill>
                  <a:schemeClr val="accent1"/>
                </a:solidFill>
              </a:rPr>
              <a:t>AFTER</a:t>
            </a:r>
            <a:r>
              <a:rPr lang="en" sz="1600"/>
              <a:t> INSERT ON Students</a:t>
            </a:r>
            <a:endParaRPr sz="1600"/>
          </a:p>
          <a:p>
            <a:pPr indent="0" lvl="0" marL="0" rtl="0" algn="l">
              <a:spcBef>
                <a:spcPts val="1200"/>
              </a:spcBef>
              <a:spcAft>
                <a:spcPts val="0"/>
              </a:spcAft>
              <a:buNone/>
            </a:pPr>
            <a:r>
              <a:rPr lang="en" sz="1600"/>
              <a:t>REFERENCING </a:t>
            </a:r>
            <a:r>
              <a:rPr lang="en" sz="1600">
                <a:solidFill>
                  <a:schemeClr val="accent1"/>
                </a:solidFill>
              </a:rPr>
              <a:t>NEW TABLE</a:t>
            </a:r>
            <a:r>
              <a:rPr lang="en" sz="1600"/>
              <a:t> AS InsertedTuples</a:t>
            </a:r>
            <a:endParaRPr sz="1600"/>
          </a:p>
          <a:p>
            <a:pPr indent="0" lvl="0" marL="0" rtl="0" algn="l">
              <a:spcBef>
                <a:spcPts val="1200"/>
              </a:spcBef>
              <a:spcAft>
                <a:spcPts val="0"/>
              </a:spcAft>
              <a:buNone/>
            </a:pPr>
            <a:r>
              <a:rPr lang="en" sz="1600"/>
              <a:t>FOR EACH STATEMENT</a:t>
            </a:r>
            <a:endParaRPr sz="1600"/>
          </a:p>
          <a:p>
            <a:pPr indent="0" lvl="0" marL="0" rtl="0" algn="l">
              <a:spcBef>
                <a:spcPts val="1200"/>
              </a:spcBef>
              <a:spcAft>
                <a:spcPts val="0"/>
              </a:spcAft>
              <a:buNone/>
            </a:pPr>
            <a:r>
              <a:rPr lang="en" sz="1600"/>
              <a:t>	INSERT</a:t>
            </a:r>
            <a:endParaRPr sz="1600"/>
          </a:p>
          <a:p>
            <a:pPr indent="0" lvl="0" marL="0" rtl="0" algn="l">
              <a:spcBef>
                <a:spcPts val="1200"/>
              </a:spcBef>
              <a:spcAft>
                <a:spcPts val="0"/>
              </a:spcAft>
              <a:buNone/>
            </a:pPr>
            <a:r>
              <a:rPr lang="en" sz="1600"/>
              <a:t>		INTO StatTable(ModifiedTable, ModificationType, Count)</a:t>
            </a:r>
            <a:endParaRPr sz="1600"/>
          </a:p>
          <a:p>
            <a:pPr indent="0" lvl="0" marL="0" rtl="0" algn="l">
              <a:spcBef>
                <a:spcPts val="1200"/>
              </a:spcBef>
              <a:spcAft>
                <a:spcPts val="0"/>
              </a:spcAft>
              <a:buNone/>
            </a:pPr>
            <a:r>
              <a:rPr lang="en" sz="1600"/>
              <a:t>		SELECT 'Students', 'Insert', COUNT *</a:t>
            </a:r>
            <a:endParaRPr sz="1600"/>
          </a:p>
          <a:p>
            <a:pPr indent="0" lvl="0" marL="0" rtl="0" algn="l">
              <a:spcBef>
                <a:spcPts val="1200"/>
              </a:spcBef>
              <a:spcAft>
                <a:spcPts val="0"/>
              </a:spcAft>
              <a:buNone/>
            </a:pPr>
            <a:r>
              <a:rPr lang="en" sz="1600"/>
              <a:t>		FROM InsertedTuples T</a:t>
            </a:r>
            <a:endParaRPr sz="1600"/>
          </a:p>
          <a:p>
            <a:pPr indent="0" lvl="0" marL="0" rtl="0" algn="l">
              <a:spcBef>
                <a:spcPts val="1200"/>
              </a:spcBef>
              <a:spcAft>
                <a:spcPts val="1200"/>
              </a:spcAft>
              <a:buNone/>
            </a:pPr>
            <a:r>
              <a:rPr lang="en" sz="1600"/>
              <a:t>		WHERE T.age &lt; 18</a:t>
            </a:r>
            <a:endParaRPr sz="1600"/>
          </a:p>
        </p:txBody>
      </p:sp>
      <p:sp>
        <p:nvSpPr>
          <p:cNvPr id="88" name="Google Shape;88;p18"/>
          <p:cNvSpPr txBox="1"/>
          <p:nvPr>
            <p:ph idx="1" type="body"/>
          </p:nvPr>
        </p:nvSpPr>
        <p:spPr>
          <a:xfrm>
            <a:off x="7145300" y="1152475"/>
            <a:ext cx="1793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 Event */</a:t>
            </a:r>
            <a:endParaRPr b="1" sz="1600"/>
          </a:p>
          <a:p>
            <a:pPr indent="0" lvl="0" marL="0" rtl="0" algn="l">
              <a:spcBef>
                <a:spcPts val="1200"/>
              </a:spcBef>
              <a:spcAft>
                <a:spcPts val="0"/>
              </a:spcAft>
              <a:buNone/>
            </a:pPr>
            <a:r>
              <a:t/>
            </a:r>
            <a:endParaRPr b="1" sz="1600"/>
          </a:p>
          <a:p>
            <a:pPr indent="0" lvl="0" marL="0" rtl="0" algn="l">
              <a:spcBef>
                <a:spcPts val="1200"/>
              </a:spcBef>
              <a:spcAft>
                <a:spcPts val="0"/>
              </a:spcAft>
              <a:buNone/>
            </a:pPr>
            <a:r>
              <a:rPr b="1" lang="en" sz="1600"/>
              <a:t>Statement-level</a:t>
            </a:r>
            <a:endParaRPr b="1" sz="1600"/>
          </a:p>
          <a:p>
            <a:pPr indent="0" lvl="0" marL="0" rtl="0" algn="l">
              <a:spcBef>
                <a:spcPts val="1200"/>
              </a:spcBef>
              <a:spcAft>
                <a:spcPts val="1200"/>
              </a:spcAft>
              <a:buNone/>
            </a:pPr>
            <a:r>
              <a:rPr b="1" lang="en" sz="1600"/>
              <a:t>/* Action */</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Triggers in Oracle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Triggers in Oracle</a:t>
            </a:r>
            <a:endParaRPr/>
          </a:p>
        </p:txBody>
      </p:sp>
      <p:sp>
        <p:nvSpPr>
          <p:cNvPr id="99" name="Google Shape;99;p20"/>
          <p:cNvSpPr txBox="1"/>
          <p:nvPr/>
        </p:nvSpPr>
        <p:spPr>
          <a:xfrm>
            <a:off x="0" y="4257225"/>
            <a:ext cx="914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Figure source: https://docs.oracle.com/cd/B19306_01/server.102/b14220/triggers.htm</a:t>
            </a:r>
            <a:endParaRPr/>
          </a:p>
          <a:p>
            <a:pPr indent="0" lvl="0" marL="0" rtl="0" algn="l">
              <a:spcBef>
                <a:spcPts val="0"/>
              </a:spcBef>
              <a:spcAft>
                <a:spcPts val="0"/>
              </a:spcAft>
              <a:buNone/>
            </a:pPr>
            <a:r>
              <a:rPr lang="en"/>
              <a:t>Figure shows a database application with some SQL statements that implicitly fire several triggers stored in the database. Notice that the database stores triggers separately from their associated tables.</a:t>
            </a:r>
            <a:endParaRPr/>
          </a:p>
        </p:txBody>
      </p:sp>
      <p:pic>
        <p:nvPicPr>
          <p:cNvPr id="100" name="Google Shape;100;p20"/>
          <p:cNvPicPr preferRelativeResize="0"/>
          <p:nvPr/>
        </p:nvPicPr>
        <p:blipFill>
          <a:blip r:embed="rId3">
            <a:alphaModFix/>
          </a:blip>
          <a:stretch>
            <a:fillRect/>
          </a:stretch>
        </p:blipFill>
        <p:spPr>
          <a:xfrm>
            <a:off x="1851188" y="1017725"/>
            <a:ext cx="5441619" cy="3239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Cascading triggers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Although triggers are useful for customizing a database, use them only when necessary. Excessive use of triggers can </a:t>
            </a:r>
            <a:r>
              <a:rPr b="1" lang="en"/>
              <a:t>result in complex interdependencies</a:t>
            </a:r>
            <a:r>
              <a:rPr lang="en"/>
              <a:t>, which can be difficult to maintain in a large application. For example, when a trigger fires, a SQL statement within its trigger action potentially can </a:t>
            </a:r>
            <a:r>
              <a:rPr b="1" lang="en"/>
              <a:t>fire other triggers</a:t>
            </a:r>
            <a:r>
              <a:rPr lang="en"/>
              <a:t>, resulting in </a:t>
            </a:r>
            <a:r>
              <a:rPr b="1" lang="en"/>
              <a:t>cascading triggers</a:t>
            </a:r>
            <a:r>
              <a:rPr lang="en"/>
              <a:t>. This can produce </a:t>
            </a:r>
            <a:r>
              <a:rPr b="1" lang="en"/>
              <a:t>unintended effects</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nvSpPr>
        <p:spPr>
          <a:xfrm>
            <a:off x="0" y="4255175"/>
            <a:ext cx="910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Figure source: https://docs.oracle.com/cd/B19306_01/server.102/b14220/triggers.htm</a:t>
            </a:r>
            <a:endParaRPr/>
          </a:p>
          <a:p>
            <a:pPr indent="0" lvl="0" marL="0" rtl="0" algn="l">
              <a:spcBef>
                <a:spcPts val="0"/>
              </a:spcBef>
              <a:spcAft>
                <a:spcPts val="0"/>
              </a:spcAft>
              <a:buNone/>
            </a:pPr>
            <a:r>
              <a:rPr lang="en"/>
              <a:t>Figure </a:t>
            </a:r>
            <a:r>
              <a:rPr lang="en"/>
              <a:t>shows cascading triggers. One SQL statement fires the UPDATE_T1 trigger, which fires the INSERT_T2 trigger, and so on.</a:t>
            </a:r>
            <a:endParaRPr/>
          </a:p>
        </p:txBody>
      </p:sp>
      <p:pic>
        <p:nvPicPr>
          <p:cNvPr id="112" name="Google Shape;112;p22"/>
          <p:cNvPicPr preferRelativeResize="0"/>
          <p:nvPr/>
        </p:nvPicPr>
        <p:blipFill>
          <a:blip r:embed="rId3">
            <a:alphaModFix/>
          </a:blip>
          <a:stretch>
            <a:fillRect/>
          </a:stretch>
        </p:blipFill>
        <p:spPr>
          <a:xfrm>
            <a:off x="1871313" y="36975"/>
            <a:ext cx="5365075" cy="4321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