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3CA7AF-0746-4807-97EB-ADE8554941A4}">
  <a:tblStyle styleId="{A73CA7AF-0746-4807-97EB-ADE8554941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071dfefb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071dfefb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071dfefb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071dfefb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071dfefb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071dfefb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071dfefb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071dfefb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071dfefb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071dfefb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071dfefb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071dfefb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071dfef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071dfef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071dfefb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071dfefb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071dfefb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071dfefb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071dfefb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071dfefb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071dfef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071dfef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071dfefb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071dfefb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071dfefb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071dfefb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2bcf5ab5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2bcf5ab5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071dfefb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071dfefb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566f18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566f1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5566f18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5566f18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071dfefb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071dfefb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071dfefb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071dfefb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071dfef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071dfef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071dfefb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071dfefb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rmAutofit/>
          </a:bodyPr>
          <a:lstStyle>
            <a:lvl1pPr lvl="0" rtl="0" algn="l">
              <a:lnSpc>
                <a:spcPct val="80000"/>
              </a:lnSpc>
              <a:spcBef>
                <a:spcPts val="0"/>
              </a:spcBef>
              <a:spcAft>
                <a:spcPts val="0"/>
              </a:spcAft>
              <a:buClr>
                <a:srgbClr val="0C0C0C"/>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768096" y="1714500"/>
            <a:ext cx="7290000" cy="3017400"/>
          </a:xfrm>
          <a:prstGeom prst="rect">
            <a:avLst/>
          </a:prstGeom>
          <a:noFill/>
          <a:ln>
            <a:noFill/>
          </a:ln>
        </p:spPr>
        <p:txBody>
          <a:bodyPr anchorCtr="0" anchor="t" bIns="34275" lIns="34275" spcFirstLastPara="1" rIns="34275" wrap="square" tIns="34275">
            <a:normAutofit/>
          </a:bodyPr>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53" name="Google Shape;53;p13"/>
          <p:cNvSpPr txBox="1"/>
          <p:nvPr>
            <p:ph idx="10" type="dt"/>
          </p:nvPr>
        </p:nvSpPr>
        <p:spPr>
          <a:xfrm>
            <a:off x="768097" y="4853028"/>
            <a:ext cx="1615500" cy="2058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632199" y="4853028"/>
            <a:ext cx="4426200" cy="2058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8128000" y="4853028"/>
            <a:ext cx="730500" cy="205800"/>
          </a:xfrm>
          <a:prstGeom prst="rect">
            <a:avLst/>
          </a:prstGeom>
          <a:noFill/>
          <a:ln>
            <a:noFill/>
          </a:ln>
        </p:spPr>
        <p:txBody>
          <a:bodyPr anchorCtr="0" anchor="ctr" bIns="34275" lIns="68575" spcFirstLastPara="1" rIns="68575" wrap="square" tIns="34275">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CS448 PSO</a:t>
            </a:r>
            <a:endParaRPr/>
          </a:p>
          <a:p>
            <a:pPr indent="0" lvl="0" marL="0" rtl="0" algn="ctr">
              <a:spcBef>
                <a:spcPts val="0"/>
              </a:spcBef>
              <a:spcAft>
                <a:spcPts val="0"/>
              </a:spcAft>
              <a:buNone/>
            </a:pPr>
            <a:r>
              <a:rPr lang="en" sz="3200"/>
              <a:t>Week 15:  Recovery Q&amp;A</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CS448 Staff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 (1)</a:t>
            </a:r>
            <a:endParaRPr/>
          </a:p>
        </p:txBody>
      </p:sp>
      <p:graphicFrame>
        <p:nvGraphicFramePr>
          <p:cNvPr id="116" name="Google Shape;116;p23"/>
          <p:cNvGraphicFramePr/>
          <p:nvPr/>
        </p:nvGraphicFramePr>
        <p:xfrm>
          <a:off x="4358700" y="-12140"/>
          <a:ext cx="3000000" cy="3000000"/>
        </p:xfrm>
        <a:graphic>
          <a:graphicData uri="http://schemas.openxmlformats.org/drawingml/2006/table">
            <a:tbl>
              <a:tblPr>
                <a:noFill/>
                <a:tableStyleId>{A73CA7AF-0746-4807-97EB-ADE8554941A4}</a:tableStyleId>
              </a:tblPr>
              <a:tblGrid>
                <a:gridCol w="3832800"/>
              </a:tblGrid>
              <a:tr h="368600">
                <a:tc>
                  <a:txBody>
                    <a:bodyPr/>
                    <a:lstStyle/>
                    <a:p>
                      <a:pPr indent="0" lvl="0" marL="0" rtl="0" algn="l">
                        <a:spcBef>
                          <a:spcPts val="0"/>
                        </a:spcBef>
                        <a:spcAft>
                          <a:spcPts val="0"/>
                        </a:spcAft>
                        <a:buNone/>
                      </a:pPr>
                      <a:r>
                        <a:rPr lang="en"/>
                        <a:t>Start_txn, T1</a:t>
                      </a:r>
                      <a:endParaRPr/>
                    </a:p>
                  </a:txBody>
                  <a:tcPr marT="91425" marB="91425" marR="91425" marL="91425"/>
                </a:tc>
              </a:tr>
              <a:tr h="368600">
                <a:tc>
                  <a:txBody>
                    <a:bodyPr/>
                    <a:lstStyle/>
                    <a:p>
                      <a:pPr indent="0" lvl="0" marL="0" rtl="0" algn="l">
                        <a:spcBef>
                          <a:spcPts val="0"/>
                        </a:spcBef>
                        <a:spcAft>
                          <a:spcPts val="0"/>
                        </a:spcAft>
                        <a:buNone/>
                      </a:pPr>
                      <a:r>
                        <a:rPr lang="en"/>
                        <a:t>Write, T1, D, 10, 20</a:t>
                      </a:r>
                      <a:endParaRPr/>
                    </a:p>
                  </a:txBody>
                  <a:tcPr marT="91425" marB="91425" marR="91425" marL="91425"/>
                </a:tc>
              </a:tr>
              <a:tr h="368600">
                <a:tc>
                  <a:txBody>
                    <a:bodyPr/>
                    <a:lstStyle/>
                    <a:p>
                      <a:pPr indent="0" lvl="0" marL="0" rtl="0" algn="l">
                        <a:spcBef>
                          <a:spcPts val="0"/>
                        </a:spcBef>
                        <a:spcAft>
                          <a:spcPts val="0"/>
                        </a:spcAft>
                        <a:buNone/>
                      </a:pPr>
                      <a:r>
                        <a:rPr lang="en"/>
                        <a:t>commit T1</a:t>
                      </a:r>
                      <a:endParaRPr/>
                    </a:p>
                  </a:txBody>
                  <a:tcPr marT="91425" marB="91425" marR="91425" marL="91425"/>
                </a:tc>
              </a:tr>
              <a:tr h="368600">
                <a:tc>
                  <a:txBody>
                    <a:bodyPr/>
                    <a:lstStyle/>
                    <a:p>
                      <a:pPr indent="0" lvl="0" marL="0" rtl="0" algn="l">
                        <a:spcBef>
                          <a:spcPts val="0"/>
                        </a:spcBef>
                        <a:spcAft>
                          <a:spcPts val="0"/>
                        </a:spcAft>
                        <a:buNone/>
                      </a:pPr>
                      <a:r>
                        <a:rPr lang="en">
                          <a:solidFill>
                            <a:srgbClr val="0000FF"/>
                          </a:solidFill>
                        </a:rPr>
                        <a:t>checkpoint</a:t>
                      </a:r>
                      <a:endParaRPr>
                        <a:solidFill>
                          <a:srgbClr val="0000FF"/>
                        </a:solidFill>
                      </a:endParaRPr>
                    </a:p>
                  </a:txBody>
                  <a:tcPr marT="91425" marB="91425" marR="91425" marL="91425"/>
                </a:tc>
              </a:tr>
              <a:tr h="368600">
                <a:tc>
                  <a:txBody>
                    <a:bodyPr/>
                    <a:lstStyle/>
                    <a:p>
                      <a:pPr indent="0" lvl="0" marL="0" rtl="0" algn="l">
                        <a:spcBef>
                          <a:spcPts val="0"/>
                        </a:spcBef>
                        <a:spcAft>
                          <a:spcPts val="0"/>
                        </a:spcAft>
                        <a:buNone/>
                      </a:pPr>
                      <a:r>
                        <a:rPr lang="en"/>
                        <a:t>Start_txn, T4</a:t>
                      </a:r>
                      <a:endParaRPr/>
                    </a:p>
                  </a:txBody>
                  <a:tcPr marT="91425" marB="91425" marR="91425" marL="91425"/>
                </a:tc>
              </a:tr>
              <a:tr h="368600">
                <a:tc>
                  <a:txBody>
                    <a:bodyPr/>
                    <a:lstStyle/>
                    <a:p>
                      <a:pPr indent="0" lvl="0" marL="0" rtl="0" algn="l">
                        <a:spcBef>
                          <a:spcPts val="0"/>
                        </a:spcBef>
                        <a:spcAft>
                          <a:spcPts val="0"/>
                        </a:spcAft>
                        <a:buNone/>
                      </a:pPr>
                      <a:r>
                        <a:rPr lang="en"/>
                        <a:t>Write, T4, B, 10, 15</a:t>
                      </a:r>
                      <a:endParaRPr/>
                    </a:p>
                  </a:txBody>
                  <a:tcPr marT="91425" marB="91425" marR="91425" marL="91425"/>
                </a:tc>
              </a:tr>
              <a:tr h="368600">
                <a:tc>
                  <a:txBody>
                    <a:bodyPr/>
                    <a:lstStyle/>
                    <a:p>
                      <a:pPr indent="0" lvl="0" marL="0" rtl="0" algn="l">
                        <a:spcBef>
                          <a:spcPts val="0"/>
                        </a:spcBef>
                        <a:spcAft>
                          <a:spcPts val="0"/>
                        </a:spcAft>
                        <a:buNone/>
                      </a:pPr>
                      <a:r>
                        <a:rPr lang="en"/>
                        <a:t>Write, T4, A, 40, 20</a:t>
                      </a:r>
                      <a:endParaRPr/>
                    </a:p>
                  </a:txBody>
                  <a:tcPr marT="91425" marB="91425" marR="91425" marL="91425"/>
                </a:tc>
              </a:tr>
              <a:tr h="368600">
                <a:tc>
                  <a:txBody>
                    <a:bodyPr/>
                    <a:lstStyle/>
                    <a:p>
                      <a:pPr indent="0" lvl="0" marL="0" rtl="0" algn="l">
                        <a:spcBef>
                          <a:spcPts val="0"/>
                        </a:spcBef>
                        <a:spcAft>
                          <a:spcPts val="0"/>
                        </a:spcAft>
                        <a:buNone/>
                      </a:pPr>
                      <a:r>
                        <a:rPr lang="en"/>
                        <a:t>Commit T4</a:t>
                      </a:r>
                      <a:endParaRPr/>
                    </a:p>
                  </a:txBody>
                  <a:tcPr marT="91425" marB="91425" marR="91425" marL="91425"/>
                </a:tc>
              </a:tr>
              <a:tr h="368600">
                <a:tc>
                  <a:txBody>
                    <a:bodyPr/>
                    <a:lstStyle/>
                    <a:p>
                      <a:pPr indent="0" lvl="0" marL="0" rtl="0" algn="l">
                        <a:spcBef>
                          <a:spcPts val="0"/>
                        </a:spcBef>
                        <a:spcAft>
                          <a:spcPts val="0"/>
                        </a:spcAft>
                        <a:buNone/>
                      </a:pPr>
                      <a:r>
                        <a:rPr lang="en">
                          <a:solidFill>
                            <a:schemeClr val="dk1"/>
                          </a:solidFill>
                        </a:rPr>
                        <a:t>Start_txn, T2</a:t>
                      </a:r>
                      <a:endParaRPr/>
                    </a:p>
                  </a:txBody>
                  <a:tcPr marT="91425" marB="91425" marR="91425" marL="91425"/>
                </a:tc>
              </a:tr>
              <a:tr h="368600">
                <a:tc>
                  <a:txBody>
                    <a:bodyPr/>
                    <a:lstStyle/>
                    <a:p>
                      <a:pPr indent="0" lvl="0" marL="0" rtl="0" algn="l">
                        <a:spcBef>
                          <a:spcPts val="0"/>
                        </a:spcBef>
                        <a:spcAft>
                          <a:spcPts val="0"/>
                        </a:spcAft>
                        <a:buNone/>
                      </a:pPr>
                      <a:r>
                        <a:rPr lang="en">
                          <a:solidFill>
                            <a:schemeClr val="dk1"/>
                          </a:solidFill>
                        </a:rPr>
                        <a:t>Write, T2, B, 15, 25</a:t>
                      </a:r>
                      <a:endParaRPr/>
                    </a:p>
                  </a:txBody>
                  <a:tcPr marT="91425" marB="91425" marR="91425" marL="91425"/>
                </a:tc>
              </a:tr>
              <a:tr h="368600">
                <a:tc>
                  <a:txBody>
                    <a:bodyPr/>
                    <a:lstStyle/>
                    <a:p>
                      <a:pPr indent="0" lvl="0" marL="0" rtl="0" algn="l">
                        <a:spcBef>
                          <a:spcPts val="0"/>
                        </a:spcBef>
                        <a:spcAft>
                          <a:spcPts val="0"/>
                        </a:spcAft>
                        <a:buNone/>
                      </a:pPr>
                      <a:r>
                        <a:rPr lang="en">
                          <a:solidFill>
                            <a:schemeClr val="dk1"/>
                          </a:solidFill>
                        </a:rPr>
                        <a:t>Start_txn, T3</a:t>
                      </a:r>
                      <a:endParaRPr/>
                    </a:p>
                  </a:txBody>
                  <a:tcPr marT="91425" marB="91425" marR="91425" marL="91425"/>
                </a:tc>
              </a:tr>
              <a:tr h="368600">
                <a:tc>
                  <a:txBody>
                    <a:bodyPr/>
                    <a:lstStyle/>
                    <a:p>
                      <a:pPr indent="0" lvl="0" marL="0" rtl="0" algn="l">
                        <a:spcBef>
                          <a:spcPts val="0"/>
                        </a:spcBef>
                        <a:spcAft>
                          <a:spcPts val="0"/>
                        </a:spcAft>
                        <a:buNone/>
                      </a:pPr>
                      <a:r>
                        <a:rPr lang="en"/>
                        <a:t>Write, T3, A, 20, 50</a:t>
                      </a:r>
                      <a:endParaRPr/>
                    </a:p>
                  </a:txBody>
                  <a:tcPr marT="91425" marB="91425" marR="91425" marL="91425"/>
                </a:tc>
              </a:tr>
              <a:tr h="368600">
                <a:tc>
                  <a:txBody>
                    <a:bodyPr/>
                    <a:lstStyle/>
                    <a:p>
                      <a:pPr indent="0" lvl="0" marL="0" rtl="0" algn="l">
                        <a:spcBef>
                          <a:spcPts val="0"/>
                        </a:spcBef>
                        <a:spcAft>
                          <a:spcPts val="0"/>
                        </a:spcAft>
                        <a:buNone/>
                      </a:pPr>
                      <a:r>
                        <a:rPr lang="en"/>
                        <a:t>Write, T2, D, 20, 45</a:t>
                      </a:r>
                      <a:endParaRPr/>
                    </a:p>
                  </a:txBody>
                  <a:tcPr marT="91425" marB="91425" marR="91425" marL="91425"/>
                </a:tc>
              </a:tr>
            </a:tbl>
          </a:graphicData>
        </a:graphic>
      </p:graphicFrame>
      <p:sp>
        <p:nvSpPr>
          <p:cNvPr id="117" name="Google Shape;117;p23"/>
          <p:cNvSpPr txBox="1"/>
          <p:nvPr>
            <p:ph idx="1" type="body"/>
          </p:nvPr>
        </p:nvSpPr>
        <p:spPr>
          <a:xfrm>
            <a:off x="311700" y="1152475"/>
            <a:ext cx="383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 Since we have a checkpoint, we do not have to redo any committed transaction that occurs before the checkpoint.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2(2)</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Which transactions should be undone?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 (2)</a:t>
            </a:r>
            <a:endParaRPr/>
          </a:p>
        </p:txBody>
      </p:sp>
      <p:graphicFrame>
        <p:nvGraphicFramePr>
          <p:cNvPr id="129" name="Google Shape;129;p25"/>
          <p:cNvGraphicFramePr/>
          <p:nvPr/>
        </p:nvGraphicFramePr>
        <p:xfrm>
          <a:off x="4358700" y="-12140"/>
          <a:ext cx="3000000" cy="3000000"/>
        </p:xfrm>
        <a:graphic>
          <a:graphicData uri="http://schemas.openxmlformats.org/drawingml/2006/table">
            <a:tbl>
              <a:tblPr>
                <a:noFill/>
                <a:tableStyleId>{A73CA7AF-0746-4807-97EB-ADE8554941A4}</a:tableStyleId>
              </a:tblPr>
              <a:tblGrid>
                <a:gridCol w="3832800"/>
              </a:tblGrid>
              <a:tr h="368600">
                <a:tc>
                  <a:txBody>
                    <a:bodyPr/>
                    <a:lstStyle/>
                    <a:p>
                      <a:pPr indent="0" lvl="0" marL="0" rtl="0" algn="l">
                        <a:spcBef>
                          <a:spcPts val="0"/>
                        </a:spcBef>
                        <a:spcAft>
                          <a:spcPts val="0"/>
                        </a:spcAft>
                        <a:buNone/>
                      </a:pPr>
                      <a:r>
                        <a:rPr lang="en"/>
                        <a:t>Start_txn, T1</a:t>
                      </a:r>
                      <a:endParaRPr/>
                    </a:p>
                  </a:txBody>
                  <a:tcPr marT="91425" marB="91425" marR="91425" marL="91425"/>
                </a:tc>
              </a:tr>
              <a:tr h="368600">
                <a:tc>
                  <a:txBody>
                    <a:bodyPr/>
                    <a:lstStyle/>
                    <a:p>
                      <a:pPr indent="0" lvl="0" marL="0" rtl="0" algn="l">
                        <a:spcBef>
                          <a:spcPts val="0"/>
                        </a:spcBef>
                        <a:spcAft>
                          <a:spcPts val="0"/>
                        </a:spcAft>
                        <a:buNone/>
                      </a:pPr>
                      <a:r>
                        <a:rPr lang="en"/>
                        <a:t>Write, T1, D, 10, 20</a:t>
                      </a:r>
                      <a:endParaRPr/>
                    </a:p>
                  </a:txBody>
                  <a:tcPr marT="91425" marB="91425" marR="91425" marL="91425"/>
                </a:tc>
              </a:tr>
              <a:tr h="368600">
                <a:tc>
                  <a:txBody>
                    <a:bodyPr/>
                    <a:lstStyle/>
                    <a:p>
                      <a:pPr indent="0" lvl="0" marL="0" rtl="0" algn="l">
                        <a:spcBef>
                          <a:spcPts val="0"/>
                        </a:spcBef>
                        <a:spcAft>
                          <a:spcPts val="0"/>
                        </a:spcAft>
                        <a:buNone/>
                      </a:pPr>
                      <a:r>
                        <a:rPr lang="en"/>
                        <a:t>commit T1</a:t>
                      </a:r>
                      <a:endParaRPr/>
                    </a:p>
                  </a:txBody>
                  <a:tcPr marT="91425" marB="91425" marR="91425" marL="91425"/>
                </a:tc>
              </a:tr>
              <a:tr h="368600">
                <a:tc>
                  <a:txBody>
                    <a:bodyPr/>
                    <a:lstStyle/>
                    <a:p>
                      <a:pPr indent="0" lvl="0" marL="0" rtl="0" algn="l">
                        <a:spcBef>
                          <a:spcPts val="0"/>
                        </a:spcBef>
                        <a:spcAft>
                          <a:spcPts val="0"/>
                        </a:spcAft>
                        <a:buNone/>
                      </a:pPr>
                      <a:r>
                        <a:rPr lang="en">
                          <a:solidFill>
                            <a:schemeClr val="dk1"/>
                          </a:solidFill>
                        </a:rPr>
                        <a:t>checkpoint</a:t>
                      </a:r>
                      <a:endParaRPr>
                        <a:solidFill>
                          <a:schemeClr val="dk1"/>
                        </a:solidFill>
                      </a:endParaRPr>
                    </a:p>
                  </a:txBody>
                  <a:tcPr marT="91425" marB="91425" marR="91425" marL="91425"/>
                </a:tc>
              </a:tr>
              <a:tr h="368600">
                <a:tc>
                  <a:txBody>
                    <a:bodyPr/>
                    <a:lstStyle/>
                    <a:p>
                      <a:pPr indent="0" lvl="0" marL="0" rtl="0" algn="l">
                        <a:spcBef>
                          <a:spcPts val="0"/>
                        </a:spcBef>
                        <a:spcAft>
                          <a:spcPts val="0"/>
                        </a:spcAft>
                        <a:buNone/>
                      </a:pPr>
                      <a:r>
                        <a:rPr lang="en">
                          <a:solidFill>
                            <a:srgbClr val="0000FF"/>
                          </a:solidFill>
                        </a:rPr>
                        <a:t>Start_txn, T4</a:t>
                      </a:r>
                      <a:endParaRPr>
                        <a:solidFill>
                          <a:srgbClr val="0000FF"/>
                        </a:solidFill>
                      </a:endParaRPr>
                    </a:p>
                  </a:txBody>
                  <a:tcPr marT="91425" marB="91425" marR="91425" marL="91425"/>
                </a:tc>
              </a:tr>
              <a:tr h="368600">
                <a:tc>
                  <a:txBody>
                    <a:bodyPr/>
                    <a:lstStyle/>
                    <a:p>
                      <a:pPr indent="0" lvl="0" marL="0" rtl="0" algn="l">
                        <a:spcBef>
                          <a:spcPts val="0"/>
                        </a:spcBef>
                        <a:spcAft>
                          <a:spcPts val="0"/>
                        </a:spcAft>
                        <a:buNone/>
                      </a:pPr>
                      <a:r>
                        <a:rPr lang="en"/>
                        <a:t>Write, T4, B, 10, 15</a:t>
                      </a:r>
                      <a:endParaRPr/>
                    </a:p>
                  </a:txBody>
                  <a:tcPr marT="91425" marB="91425" marR="91425" marL="91425"/>
                </a:tc>
              </a:tr>
              <a:tr h="368600">
                <a:tc>
                  <a:txBody>
                    <a:bodyPr/>
                    <a:lstStyle/>
                    <a:p>
                      <a:pPr indent="0" lvl="0" marL="0" rtl="0" algn="l">
                        <a:spcBef>
                          <a:spcPts val="0"/>
                        </a:spcBef>
                        <a:spcAft>
                          <a:spcPts val="0"/>
                        </a:spcAft>
                        <a:buNone/>
                      </a:pPr>
                      <a:r>
                        <a:rPr lang="en"/>
                        <a:t>Write, T4, A, 40, 20</a:t>
                      </a:r>
                      <a:endParaRPr/>
                    </a:p>
                  </a:txBody>
                  <a:tcPr marT="91425" marB="91425" marR="91425" marL="91425"/>
                </a:tc>
              </a:tr>
              <a:tr h="368600">
                <a:tc>
                  <a:txBody>
                    <a:bodyPr/>
                    <a:lstStyle/>
                    <a:p>
                      <a:pPr indent="0" lvl="0" marL="0" rtl="0" algn="l">
                        <a:spcBef>
                          <a:spcPts val="0"/>
                        </a:spcBef>
                        <a:spcAft>
                          <a:spcPts val="0"/>
                        </a:spcAft>
                        <a:buNone/>
                      </a:pPr>
                      <a:r>
                        <a:rPr lang="en">
                          <a:solidFill>
                            <a:schemeClr val="accent1"/>
                          </a:solidFill>
                        </a:rPr>
                        <a:t>Commit T4</a:t>
                      </a:r>
                      <a:endParaRPr>
                        <a:solidFill>
                          <a:schemeClr val="accent1"/>
                        </a:solidFill>
                      </a:endParaRPr>
                    </a:p>
                  </a:txBody>
                  <a:tcPr marT="91425" marB="91425" marR="91425" marL="91425"/>
                </a:tc>
              </a:tr>
              <a:tr h="368600">
                <a:tc>
                  <a:txBody>
                    <a:bodyPr/>
                    <a:lstStyle/>
                    <a:p>
                      <a:pPr indent="0" lvl="0" marL="0" rtl="0" algn="l">
                        <a:spcBef>
                          <a:spcPts val="0"/>
                        </a:spcBef>
                        <a:spcAft>
                          <a:spcPts val="0"/>
                        </a:spcAft>
                        <a:buNone/>
                      </a:pPr>
                      <a:r>
                        <a:rPr lang="en">
                          <a:solidFill>
                            <a:srgbClr val="0000FF"/>
                          </a:solidFill>
                        </a:rPr>
                        <a:t>Start_txn, T2</a:t>
                      </a:r>
                      <a:endParaRPr>
                        <a:solidFill>
                          <a:srgbClr val="0000FF"/>
                        </a:solidFill>
                      </a:endParaRPr>
                    </a:p>
                  </a:txBody>
                  <a:tcPr marT="91425" marB="91425" marR="91425" marL="91425"/>
                </a:tc>
              </a:tr>
              <a:tr h="368600">
                <a:tc>
                  <a:txBody>
                    <a:bodyPr/>
                    <a:lstStyle/>
                    <a:p>
                      <a:pPr indent="0" lvl="0" marL="0" rtl="0" algn="l">
                        <a:spcBef>
                          <a:spcPts val="0"/>
                        </a:spcBef>
                        <a:spcAft>
                          <a:spcPts val="0"/>
                        </a:spcAft>
                        <a:buNone/>
                      </a:pPr>
                      <a:r>
                        <a:rPr lang="en">
                          <a:solidFill>
                            <a:schemeClr val="dk1"/>
                          </a:solidFill>
                        </a:rPr>
                        <a:t>Write, T2, B, 15, 25</a:t>
                      </a:r>
                      <a:endParaRPr/>
                    </a:p>
                  </a:txBody>
                  <a:tcPr marT="91425" marB="91425" marR="91425" marL="91425"/>
                </a:tc>
              </a:tr>
              <a:tr h="368600">
                <a:tc>
                  <a:txBody>
                    <a:bodyPr/>
                    <a:lstStyle/>
                    <a:p>
                      <a:pPr indent="0" lvl="0" marL="0" rtl="0" algn="l">
                        <a:spcBef>
                          <a:spcPts val="0"/>
                        </a:spcBef>
                        <a:spcAft>
                          <a:spcPts val="0"/>
                        </a:spcAft>
                        <a:buNone/>
                      </a:pPr>
                      <a:r>
                        <a:rPr lang="en">
                          <a:solidFill>
                            <a:srgbClr val="0000FF"/>
                          </a:solidFill>
                        </a:rPr>
                        <a:t>Start_txn, T3</a:t>
                      </a:r>
                      <a:endParaRPr>
                        <a:solidFill>
                          <a:srgbClr val="0000FF"/>
                        </a:solidFill>
                      </a:endParaRPr>
                    </a:p>
                  </a:txBody>
                  <a:tcPr marT="91425" marB="91425" marR="91425" marL="91425"/>
                </a:tc>
              </a:tr>
              <a:tr h="368600">
                <a:tc>
                  <a:txBody>
                    <a:bodyPr/>
                    <a:lstStyle/>
                    <a:p>
                      <a:pPr indent="0" lvl="0" marL="0" rtl="0" algn="l">
                        <a:spcBef>
                          <a:spcPts val="0"/>
                        </a:spcBef>
                        <a:spcAft>
                          <a:spcPts val="0"/>
                        </a:spcAft>
                        <a:buNone/>
                      </a:pPr>
                      <a:r>
                        <a:rPr lang="en"/>
                        <a:t>Write, T3, A, 20, 50</a:t>
                      </a:r>
                      <a:endParaRPr/>
                    </a:p>
                  </a:txBody>
                  <a:tcPr marT="91425" marB="91425" marR="91425" marL="91425"/>
                </a:tc>
              </a:tr>
              <a:tr h="368600">
                <a:tc>
                  <a:txBody>
                    <a:bodyPr/>
                    <a:lstStyle/>
                    <a:p>
                      <a:pPr indent="0" lvl="0" marL="0" rtl="0" algn="l">
                        <a:spcBef>
                          <a:spcPts val="0"/>
                        </a:spcBef>
                        <a:spcAft>
                          <a:spcPts val="0"/>
                        </a:spcAft>
                        <a:buNone/>
                      </a:pPr>
                      <a:r>
                        <a:rPr lang="en"/>
                        <a:t>Write, T2, D, 20, 45</a:t>
                      </a:r>
                      <a:endParaRPr/>
                    </a:p>
                  </a:txBody>
                  <a:tcPr marT="91425" marB="91425" marR="91425" marL="91425"/>
                </a:tc>
              </a:tr>
            </a:tbl>
          </a:graphicData>
        </a:graphic>
      </p:graphicFrame>
      <p:sp>
        <p:nvSpPr>
          <p:cNvPr id="130" name="Google Shape;130;p25"/>
          <p:cNvSpPr txBox="1"/>
          <p:nvPr>
            <p:ph idx="1" type="body"/>
          </p:nvPr>
        </p:nvSpPr>
        <p:spPr>
          <a:xfrm>
            <a:off x="311700" y="1152475"/>
            <a:ext cx="383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Only T2 and T3 are in the undo-list after redo phase as T4 has committed.</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3</a:t>
            </a:r>
            <a:endParaRPr/>
          </a:p>
        </p:txBody>
      </p:sp>
      <p:graphicFrame>
        <p:nvGraphicFramePr>
          <p:cNvPr id="136" name="Google Shape;136;p26"/>
          <p:cNvGraphicFramePr/>
          <p:nvPr/>
        </p:nvGraphicFramePr>
        <p:xfrm>
          <a:off x="445600" y="1537230"/>
          <a:ext cx="3000000" cy="3000000"/>
        </p:xfrm>
        <a:graphic>
          <a:graphicData uri="http://schemas.openxmlformats.org/drawingml/2006/table">
            <a:tbl>
              <a:tblPr>
                <a:noFill/>
                <a:tableStyleId>{A73CA7AF-0746-4807-97EB-ADE8554941A4}</a:tableStyleId>
              </a:tblPr>
              <a:tblGrid>
                <a:gridCol w="2063200"/>
                <a:gridCol w="2063200"/>
                <a:gridCol w="2063200"/>
                <a:gridCol w="2063200"/>
              </a:tblGrid>
              <a:tr h="326300">
                <a:tc>
                  <a:txBody>
                    <a:bodyPr/>
                    <a:lstStyle/>
                    <a:p>
                      <a:pPr indent="0" lvl="0" marL="0" rtl="0" algn="l">
                        <a:spcBef>
                          <a:spcPts val="0"/>
                        </a:spcBef>
                        <a:spcAft>
                          <a:spcPts val="0"/>
                        </a:spcAft>
                        <a:buNone/>
                      </a:pPr>
                      <a:r>
                        <a:rPr lang="en"/>
                        <a:t>Level</a:t>
                      </a:r>
                      <a:endParaRPr/>
                    </a:p>
                  </a:txBody>
                  <a:tcPr marT="91425" marB="91425" marR="91425" marL="91425"/>
                </a:tc>
                <a:tc>
                  <a:txBody>
                    <a:bodyPr/>
                    <a:lstStyle/>
                    <a:p>
                      <a:pPr indent="0" lvl="0" marL="0" rtl="0" algn="l">
                        <a:spcBef>
                          <a:spcPts val="0"/>
                        </a:spcBef>
                        <a:spcAft>
                          <a:spcPts val="0"/>
                        </a:spcAft>
                        <a:buNone/>
                      </a:pPr>
                      <a:r>
                        <a:rPr lang="en"/>
                        <a:t>Dirty Read</a:t>
                      </a:r>
                      <a:endParaRPr/>
                    </a:p>
                  </a:txBody>
                  <a:tcPr marT="91425" marB="91425" marR="91425" marL="91425"/>
                </a:tc>
                <a:tc>
                  <a:txBody>
                    <a:bodyPr/>
                    <a:lstStyle/>
                    <a:p>
                      <a:pPr indent="0" lvl="0" marL="0" rtl="0" algn="l">
                        <a:spcBef>
                          <a:spcPts val="0"/>
                        </a:spcBef>
                        <a:spcAft>
                          <a:spcPts val="0"/>
                        </a:spcAft>
                        <a:buNone/>
                      </a:pPr>
                      <a:r>
                        <a:rPr lang="en"/>
                        <a:t>Unrepeatable Read</a:t>
                      </a:r>
                      <a:endParaRPr/>
                    </a:p>
                  </a:txBody>
                  <a:tcPr marT="91425" marB="91425" marR="91425" marL="91425"/>
                </a:tc>
                <a:tc>
                  <a:txBody>
                    <a:bodyPr/>
                    <a:lstStyle/>
                    <a:p>
                      <a:pPr indent="0" lvl="0" marL="0" rtl="0" algn="l">
                        <a:spcBef>
                          <a:spcPts val="0"/>
                        </a:spcBef>
                        <a:spcAft>
                          <a:spcPts val="0"/>
                        </a:spcAft>
                        <a:buNone/>
                      </a:pPr>
                      <a:r>
                        <a:rPr lang="en"/>
                        <a:t>Phantom</a:t>
                      </a:r>
                      <a:endParaRPr/>
                    </a:p>
                  </a:txBody>
                  <a:tcPr marT="91425" marB="91425" marR="91425" marL="91425"/>
                </a:tc>
              </a:tr>
              <a:tr h="502000">
                <a:tc>
                  <a:txBody>
                    <a:bodyPr/>
                    <a:lstStyle/>
                    <a:p>
                      <a:pPr indent="0" lvl="0" marL="0" rtl="0" algn="l">
                        <a:spcBef>
                          <a:spcPts val="0"/>
                        </a:spcBef>
                        <a:spcAft>
                          <a:spcPts val="0"/>
                        </a:spcAft>
                        <a:buNone/>
                      </a:pPr>
                      <a:r>
                        <a:rPr lang="en"/>
                        <a:t>READ UNCOMMITTED</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26300">
                <a:tc>
                  <a:txBody>
                    <a:bodyPr/>
                    <a:lstStyle/>
                    <a:p>
                      <a:pPr indent="0" lvl="0" marL="0" rtl="0" algn="l">
                        <a:spcBef>
                          <a:spcPts val="0"/>
                        </a:spcBef>
                        <a:spcAft>
                          <a:spcPts val="0"/>
                        </a:spcAft>
                        <a:buNone/>
                      </a:pPr>
                      <a:r>
                        <a:rPr lang="en"/>
                        <a:t>READ COMMITTED</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502000">
                <a:tc>
                  <a:txBody>
                    <a:bodyPr/>
                    <a:lstStyle/>
                    <a:p>
                      <a:pPr indent="0" lvl="0" marL="0" rtl="0" algn="l">
                        <a:spcBef>
                          <a:spcPts val="0"/>
                        </a:spcBef>
                        <a:spcAft>
                          <a:spcPts val="0"/>
                        </a:spcAft>
                        <a:buNone/>
                      </a:pPr>
                      <a:r>
                        <a:rPr lang="en"/>
                        <a:t>REPEATABLE READ</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26300">
                <a:tc>
                  <a:txBody>
                    <a:bodyPr/>
                    <a:lstStyle/>
                    <a:p>
                      <a:pPr indent="0" lvl="0" marL="0" rtl="0" algn="l">
                        <a:spcBef>
                          <a:spcPts val="0"/>
                        </a:spcBef>
                        <a:spcAft>
                          <a:spcPts val="0"/>
                        </a:spcAft>
                        <a:buNone/>
                      </a:pPr>
                      <a:r>
                        <a:rPr lang="en"/>
                        <a:t>SERIALIZABLE</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3</a:t>
            </a:r>
            <a:endParaRPr/>
          </a:p>
        </p:txBody>
      </p:sp>
      <p:graphicFrame>
        <p:nvGraphicFramePr>
          <p:cNvPr id="142" name="Google Shape;142;p27"/>
          <p:cNvGraphicFramePr/>
          <p:nvPr/>
        </p:nvGraphicFramePr>
        <p:xfrm>
          <a:off x="445600" y="1537230"/>
          <a:ext cx="3000000" cy="3000000"/>
        </p:xfrm>
        <a:graphic>
          <a:graphicData uri="http://schemas.openxmlformats.org/drawingml/2006/table">
            <a:tbl>
              <a:tblPr>
                <a:noFill/>
                <a:tableStyleId>{A73CA7AF-0746-4807-97EB-ADE8554941A4}</a:tableStyleId>
              </a:tblPr>
              <a:tblGrid>
                <a:gridCol w="2063200"/>
                <a:gridCol w="2063200"/>
                <a:gridCol w="2063200"/>
                <a:gridCol w="2063200"/>
              </a:tblGrid>
              <a:tr h="326300">
                <a:tc>
                  <a:txBody>
                    <a:bodyPr/>
                    <a:lstStyle/>
                    <a:p>
                      <a:pPr indent="0" lvl="0" marL="0" rtl="0" algn="l">
                        <a:spcBef>
                          <a:spcPts val="0"/>
                        </a:spcBef>
                        <a:spcAft>
                          <a:spcPts val="0"/>
                        </a:spcAft>
                        <a:buNone/>
                      </a:pPr>
                      <a:r>
                        <a:rPr lang="en"/>
                        <a:t>Level</a:t>
                      </a:r>
                      <a:endParaRPr/>
                    </a:p>
                  </a:txBody>
                  <a:tcPr marT="91425" marB="91425" marR="91425" marL="91425"/>
                </a:tc>
                <a:tc>
                  <a:txBody>
                    <a:bodyPr/>
                    <a:lstStyle/>
                    <a:p>
                      <a:pPr indent="0" lvl="0" marL="0" rtl="0" algn="l">
                        <a:spcBef>
                          <a:spcPts val="0"/>
                        </a:spcBef>
                        <a:spcAft>
                          <a:spcPts val="0"/>
                        </a:spcAft>
                        <a:buNone/>
                      </a:pPr>
                      <a:r>
                        <a:rPr lang="en"/>
                        <a:t>Dirty Read</a:t>
                      </a:r>
                      <a:endParaRPr/>
                    </a:p>
                  </a:txBody>
                  <a:tcPr marT="91425" marB="91425" marR="91425" marL="91425"/>
                </a:tc>
                <a:tc>
                  <a:txBody>
                    <a:bodyPr/>
                    <a:lstStyle/>
                    <a:p>
                      <a:pPr indent="0" lvl="0" marL="0" rtl="0" algn="l">
                        <a:spcBef>
                          <a:spcPts val="0"/>
                        </a:spcBef>
                        <a:spcAft>
                          <a:spcPts val="0"/>
                        </a:spcAft>
                        <a:buNone/>
                      </a:pPr>
                      <a:r>
                        <a:rPr lang="en"/>
                        <a:t>Unrepeatable Read</a:t>
                      </a:r>
                      <a:endParaRPr/>
                    </a:p>
                  </a:txBody>
                  <a:tcPr marT="91425" marB="91425" marR="91425" marL="91425"/>
                </a:tc>
                <a:tc>
                  <a:txBody>
                    <a:bodyPr/>
                    <a:lstStyle/>
                    <a:p>
                      <a:pPr indent="0" lvl="0" marL="0" rtl="0" algn="l">
                        <a:spcBef>
                          <a:spcPts val="0"/>
                        </a:spcBef>
                        <a:spcAft>
                          <a:spcPts val="0"/>
                        </a:spcAft>
                        <a:buNone/>
                      </a:pPr>
                      <a:r>
                        <a:rPr lang="en"/>
                        <a:t>Phantom</a:t>
                      </a:r>
                      <a:endParaRPr/>
                    </a:p>
                  </a:txBody>
                  <a:tcPr marT="91425" marB="91425" marR="91425" marL="91425"/>
                </a:tc>
              </a:tr>
              <a:tr h="502000">
                <a:tc>
                  <a:txBody>
                    <a:bodyPr/>
                    <a:lstStyle/>
                    <a:p>
                      <a:pPr indent="0" lvl="0" marL="0" rtl="0" algn="l">
                        <a:spcBef>
                          <a:spcPts val="0"/>
                        </a:spcBef>
                        <a:spcAft>
                          <a:spcPts val="0"/>
                        </a:spcAft>
                        <a:buNone/>
                      </a:pPr>
                      <a:r>
                        <a:rPr lang="en"/>
                        <a:t>READ UNCOMMITTED</a:t>
                      </a:r>
                      <a:endParaRPr/>
                    </a:p>
                  </a:txBody>
                  <a:tcPr marT="91425" marB="91425" marR="91425" marL="91425"/>
                </a:tc>
                <a:tc>
                  <a:txBody>
                    <a:bodyPr/>
                    <a:lstStyle/>
                    <a:p>
                      <a:pPr indent="0" lvl="0" marL="0" rtl="0" algn="l">
                        <a:spcBef>
                          <a:spcPts val="0"/>
                        </a:spcBef>
                        <a:spcAft>
                          <a:spcPts val="0"/>
                        </a:spcAft>
                        <a:buNone/>
                      </a:pPr>
                      <a:r>
                        <a:rPr lang="en"/>
                        <a:t>Maybe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Maybe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Maybe</a:t>
                      </a:r>
                      <a:endParaRPr/>
                    </a:p>
                  </a:txBody>
                  <a:tcPr marT="91425" marB="91425" marR="91425" marL="91425"/>
                </a:tc>
              </a:tr>
              <a:tr h="326300">
                <a:tc>
                  <a:txBody>
                    <a:bodyPr/>
                    <a:lstStyle/>
                    <a:p>
                      <a:pPr indent="0" lvl="0" marL="0" rtl="0" algn="l">
                        <a:spcBef>
                          <a:spcPts val="0"/>
                        </a:spcBef>
                        <a:spcAft>
                          <a:spcPts val="0"/>
                        </a:spcAft>
                        <a:buNone/>
                      </a:pPr>
                      <a:r>
                        <a:rPr lang="en"/>
                        <a:t>READ COMMITTED</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Maybe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Maybe</a:t>
                      </a:r>
                      <a:endParaRPr/>
                    </a:p>
                  </a:txBody>
                  <a:tcPr marT="91425" marB="91425" marR="91425" marL="91425"/>
                </a:tc>
              </a:tr>
              <a:tr h="502000">
                <a:tc>
                  <a:txBody>
                    <a:bodyPr/>
                    <a:lstStyle/>
                    <a:p>
                      <a:pPr indent="0" lvl="0" marL="0" rtl="0" algn="l">
                        <a:spcBef>
                          <a:spcPts val="0"/>
                        </a:spcBef>
                        <a:spcAft>
                          <a:spcPts val="0"/>
                        </a:spcAft>
                        <a:buNone/>
                      </a:pPr>
                      <a:r>
                        <a:rPr lang="en"/>
                        <a:t>REPEATABLE READ</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Maybe</a:t>
                      </a:r>
                      <a:endParaRPr/>
                    </a:p>
                  </a:txBody>
                  <a:tcPr marT="91425" marB="91425" marR="91425" marL="91425"/>
                </a:tc>
              </a:tr>
              <a:tr h="326300">
                <a:tc>
                  <a:txBody>
                    <a:bodyPr/>
                    <a:lstStyle/>
                    <a:p>
                      <a:pPr indent="0" lvl="0" marL="0" rtl="0" algn="l">
                        <a:spcBef>
                          <a:spcPts val="0"/>
                        </a:spcBef>
                        <a:spcAft>
                          <a:spcPts val="0"/>
                        </a:spcAft>
                        <a:buNone/>
                      </a:pPr>
                      <a:r>
                        <a:rPr lang="en"/>
                        <a:t>SERIALIZABLE</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4</a:t>
            </a:r>
            <a:endParaRPr/>
          </a:p>
        </p:txBody>
      </p:sp>
      <p:sp>
        <p:nvSpPr>
          <p:cNvPr id="148" name="Google Shape;148;p28"/>
          <p:cNvSpPr txBox="1"/>
          <p:nvPr>
            <p:ph idx="1" type="body"/>
          </p:nvPr>
        </p:nvSpPr>
        <p:spPr>
          <a:xfrm>
            <a:off x="311700" y="1152475"/>
            <a:ext cx="346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the following relational schema: </a:t>
            </a:r>
            <a:endParaRPr/>
          </a:p>
          <a:p>
            <a:pPr indent="0" lvl="0" marL="0" rtl="0" algn="l">
              <a:spcBef>
                <a:spcPts val="1200"/>
              </a:spcBef>
              <a:spcAft>
                <a:spcPts val="0"/>
              </a:spcAft>
              <a:buClr>
                <a:schemeClr val="dk1"/>
              </a:buClr>
              <a:buSzPts val="1100"/>
              <a:buFont typeface="Arial"/>
              <a:buNone/>
            </a:pPr>
            <a:r>
              <a:rPr lang="en"/>
              <a:t>Employee(Emp#, Name, Salary, Dept#)</a:t>
            </a:r>
            <a:endParaRPr/>
          </a:p>
          <a:p>
            <a:pPr indent="0" lvl="0" marL="0" rtl="0" algn="l">
              <a:spcBef>
                <a:spcPts val="1200"/>
              </a:spcBef>
              <a:spcAft>
                <a:spcPts val="0"/>
              </a:spcAft>
              <a:buClr>
                <a:schemeClr val="dk1"/>
              </a:buClr>
              <a:buSzPts val="1100"/>
              <a:buFont typeface="Arial"/>
              <a:buNone/>
            </a:pPr>
            <a:r>
              <a:rPr lang="en"/>
              <a:t>and the following interleaving transactions schedule:</a:t>
            </a:r>
            <a:endParaRPr/>
          </a:p>
          <a:p>
            <a:pPr indent="0" lvl="0" marL="0" rtl="0" algn="l">
              <a:spcBef>
                <a:spcPts val="1200"/>
              </a:spcBef>
              <a:spcAft>
                <a:spcPts val="1200"/>
              </a:spcAft>
              <a:buNone/>
            </a:pPr>
            <a:r>
              <a:t/>
            </a:r>
            <a:endParaRPr/>
          </a:p>
        </p:txBody>
      </p:sp>
      <p:graphicFrame>
        <p:nvGraphicFramePr>
          <p:cNvPr id="149" name="Google Shape;149;p28"/>
          <p:cNvGraphicFramePr/>
          <p:nvPr/>
        </p:nvGraphicFramePr>
        <p:xfrm>
          <a:off x="3941650" y="337822"/>
          <a:ext cx="3000000" cy="3000000"/>
        </p:xfrm>
        <a:graphic>
          <a:graphicData uri="http://schemas.openxmlformats.org/drawingml/2006/table">
            <a:tbl>
              <a:tblPr>
                <a:noFill/>
                <a:tableStyleId>{A73CA7AF-0746-4807-97EB-ADE8554941A4}</a:tableStyleId>
              </a:tblPr>
              <a:tblGrid>
                <a:gridCol w="2523725"/>
                <a:gridCol w="2523725"/>
              </a:tblGrid>
              <a:tr h="311550">
                <a:tc>
                  <a:txBody>
                    <a:bodyPr/>
                    <a:lstStyle/>
                    <a:p>
                      <a:pPr indent="0" lvl="0" marL="0" rtl="0" algn="l">
                        <a:spcBef>
                          <a:spcPts val="0"/>
                        </a:spcBef>
                        <a:spcAft>
                          <a:spcPts val="0"/>
                        </a:spcAft>
                        <a:buNone/>
                      </a:pPr>
                      <a:r>
                        <a:rPr lang="en"/>
                        <a:t>T1</a:t>
                      </a:r>
                      <a:endParaRPr/>
                    </a:p>
                  </a:txBody>
                  <a:tcPr marT="91425" marB="91425" marR="91425" marL="91425"/>
                </a:tc>
                <a:tc>
                  <a:txBody>
                    <a:bodyPr/>
                    <a:lstStyle/>
                    <a:p>
                      <a:pPr indent="0" lvl="0" marL="0" rtl="0" algn="l">
                        <a:spcBef>
                          <a:spcPts val="0"/>
                        </a:spcBef>
                        <a:spcAft>
                          <a:spcPts val="0"/>
                        </a:spcAft>
                        <a:buNone/>
                      </a:pPr>
                      <a:r>
                        <a:rPr lang="en"/>
                        <a:t>T2</a:t>
                      </a:r>
                      <a:endParaRPr/>
                    </a:p>
                  </a:txBody>
                  <a:tcPr marT="91425" marB="91425" marR="91425" marL="91425"/>
                </a:tc>
              </a:tr>
              <a:tr h="647100">
                <a:tc>
                  <a:txBody>
                    <a:bodyPr/>
                    <a:lstStyle/>
                    <a:p>
                      <a:pPr indent="0" lvl="0" marL="0" rtl="0" algn="l">
                        <a:spcBef>
                          <a:spcPts val="0"/>
                        </a:spcBef>
                        <a:spcAft>
                          <a:spcPts val="0"/>
                        </a:spcAft>
                        <a:buNone/>
                      </a:pPr>
                      <a:r>
                        <a:rPr lang="en"/>
                        <a:t>SELECT Name</a:t>
                      </a:r>
                      <a:endParaRPr/>
                    </a:p>
                    <a:p>
                      <a:pPr indent="0" lvl="0" marL="0" rtl="0" algn="l">
                        <a:spcBef>
                          <a:spcPts val="0"/>
                        </a:spcBef>
                        <a:spcAft>
                          <a:spcPts val="0"/>
                        </a:spcAft>
                        <a:buNone/>
                      </a:pPr>
                      <a:r>
                        <a:rPr lang="en"/>
                        <a:t>FROM Employee</a:t>
                      </a:r>
                      <a:endParaRPr/>
                    </a:p>
                    <a:p>
                      <a:pPr indent="0" lvl="0" marL="0" rtl="0" algn="l">
                        <a:spcBef>
                          <a:spcPts val="0"/>
                        </a:spcBef>
                        <a:spcAft>
                          <a:spcPts val="0"/>
                        </a:spcAft>
                        <a:buNone/>
                      </a:pPr>
                      <a:r>
                        <a:rPr lang="en"/>
                        <a:t>WHERE Dept#=20;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97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INSERT INTO Employee</a:t>
                      </a:r>
                      <a:endParaRPr/>
                    </a:p>
                    <a:p>
                      <a:pPr indent="0" lvl="0" marL="0" rtl="0" algn="l">
                        <a:spcBef>
                          <a:spcPts val="0"/>
                        </a:spcBef>
                        <a:spcAft>
                          <a:spcPts val="0"/>
                        </a:spcAft>
                        <a:buNone/>
                      </a:pPr>
                      <a:r>
                        <a:rPr lang="en"/>
                        <a:t>VALUES (22,'aa',2222,20);</a:t>
                      </a:r>
                      <a:endParaRPr/>
                    </a:p>
                  </a:txBody>
                  <a:tcPr marT="91425" marB="91425" marR="91425" marL="91425"/>
                </a:tc>
              </a:tr>
              <a:tr h="3115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COMMIT;</a:t>
                      </a:r>
                      <a:endParaRPr/>
                    </a:p>
                  </a:txBody>
                  <a:tcPr marT="91425" marB="91425" marR="91425" marL="91425"/>
                </a:tc>
              </a:tr>
              <a:tr h="647100">
                <a:tc>
                  <a:txBody>
                    <a:bodyPr/>
                    <a:lstStyle/>
                    <a:p>
                      <a:pPr indent="0" lvl="0" marL="0" rtl="0" algn="l">
                        <a:spcBef>
                          <a:spcPts val="0"/>
                        </a:spcBef>
                        <a:spcAft>
                          <a:spcPts val="0"/>
                        </a:spcAft>
                        <a:buClr>
                          <a:schemeClr val="dk1"/>
                        </a:buClr>
                        <a:buSzPts val="1100"/>
                        <a:buFont typeface="Arial"/>
                        <a:buNone/>
                      </a:pPr>
                      <a:r>
                        <a:rPr lang="en">
                          <a:solidFill>
                            <a:schemeClr val="dk1"/>
                          </a:solidFill>
                        </a:rPr>
                        <a:t>SELECT Name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Employee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WHERE Dept#=20;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47100">
                <a:tc>
                  <a:txBody>
                    <a:bodyPr/>
                    <a:lstStyle/>
                    <a:p>
                      <a:pPr indent="0" lvl="0" marL="0" rtl="0" algn="l">
                        <a:spcBef>
                          <a:spcPts val="0"/>
                        </a:spcBef>
                        <a:spcAft>
                          <a:spcPts val="0"/>
                        </a:spcAft>
                        <a:buNone/>
                      </a:pPr>
                      <a:r>
                        <a:rPr lang="en">
                          <a:solidFill>
                            <a:schemeClr val="dk1"/>
                          </a:solidFill>
                        </a:rPr>
                        <a:t>UPDATE Employee</a:t>
                      </a:r>
                      <a:endParaRPr>
                        <a:solidFill>
                          <a:schemeClr val="dk1"/>
                        </a:solidFill>
                      </a:endParaRPr>
                    </a:p>
                    <a:p>
                      <a:pPr indent="0" lvl="0" marL="0" rtl="0" algn="l">
                        <a:spcBef>
                          <a:spcPts val="0"/>
                        </a:spcBef>
                        <a:spcAft>
                          <a:spcPts val="0"/>
                        </a:spcAft>
                        <a:buNone/>
                      </a:pPr>
                      <a:r>
                        <a:rPr lang="en">
                          <a:solidFill>
                            <a:schemeClr val="dk1"/>
                          </a:solidFill>
                        </a:rPr>
                        <a:t>SET salary=salary+10</a:t>
                      </a:r>
                      <a:endParaRPr>
                        <a:solidFill>
                          <a:schemeClr val="dk1"/>
                        </a:solidFill>
                      </a:endParaRPr>
                    </a:p>
                    <a:p>
                      <a:pPr indent="0" lvl="0" marL="0" rtl="0" algn="l">
                        <a:spcBef>
                          <a:spcPts val="0"/>
                        </a:spcBef>
                        <a:spcAft>
                          <a:spcPts val="0"/>
                        </a:spcAft>
                        <a:buNone/>
                      </a:pPr>
                      <a:r>
                        <a:rPr lang="en">
                          <a:solidFill>
                            <a:schemeClr val="dk1"/>
                          </a:solidFill>
                        </a:rPr>
                        <a:t>WHERE Dept#=10;</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97075">
                <a:tc>
                  <a:txBody>
                    <a:bodyPr/>
                    <a:lstStyle/>
                    <a:p>
                      <a:pPr indent="0" lvl="0" marL="0" rtl="0" algn="l">
                        <a:spcBef>
                          <a:spcPts val="0"/>
                        </a:spcBef>
                        <a:spcAft>
                          <a:spcPts val="0"/>
                        </a:spcAft>
                        <a:buNone/>
                      </a:pPr>
                      <a:r>
                        <a:rPr lang="en">
                          <a:solidFill>
                            <a:schemeClr val="dk1"/>
                          </a:solidFill>
                        </a:rPr>
                        <a:t>COMMIT;</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4(1)</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txn T1 runs under the SQL-92 Repeatable Read isolation level, the above schedule is allowed.</a:t>
            </a:r>
            <a:endParaRPr/>
          </a:p>
          <a:p>
            <a:pPr indent="0" lvl="0" marL="0" rtl="0" algn="l">
              <a:spcBef>
                <a:spcPts val="1200"/>
              </a:spcBef>
              <a:spcAft>
                <a:spcPts val="1200"/>
              </a:spcAft>
              <a:buNone/>
            </a:pPr>
            <a:r>
              <a:rPr lang="en"/>
              <a:t>True/False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4(1)</a:t>
            </a:r>
            <a:endParaRPr/>
          </a:p>
        </p:txBody>
      </p:sp>
      <p:sp>
        <p:nvSpPr>
          <p:cNvPr id="161" name="Google Shape;161;p30"/>
          <p:cNvSpPr txBox="1"/>
          <p:nvPr>
            <p:ph idx="1" type="body"/>
          </p:nvPr>
        </p:nvSpPr>
        <p:spPr>
          <a:xfrm>
            <a:off x="311700" y="1152475"/>
            <a:ext cx="346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True.</a:t>
            </a:r>
            <a:endParaRPr/>
          </a:p>
          <a:p>
            <a:pPr indent="0" lvl="0" marL="0" rtl="0" algn="l">
              <a:spcBef>
                <a:spcPts val="1200"/>
              </a:spcBef>
              <a:spcAft>
                <a:spcPts val="0"/>
              </a:spcAft>
              <a:buNone/>
            </a:pPr>
            <a:r>
              <a:rPr lang="en"/>
              <a:t>The Repeatable Read allows for phantom reads to occur.</a:t>
            </a:r>
            <a:endParaRPr/>
          </a:p>
          <a:p>
            <a:pPr indent="0" lvl="0" marL="0" rtl="0" algn="l">
              <a:spcBef>
                <a:spcPts val="1200"/>
              </a:spcBef>
              <a:spcAft>
                <a:spcPts val="1200"/>
              </a:spcAft>
              <a:buNone/>
            </a:pPr>
            <a:r>
              <a:t/>
            </a:r>
            <a:endParaRPr/>
          </a:p>
        </p:txBody>
      </p:sp>
      <p:graphicFrame>
        <p:nvGraphicFramePr>
          <p:cNvPr id="162" name="Google Shape;162;p30"/>
          <p:cNvGraphicFramePr/>
          <p:nvPr/>
        </p:nvGraphicFramePr>
        <p:xfrm>
          <a:off x="3941650" y="337822"/>
          <a:ext cx="3000000" cy="3000000"/>
        </p:xfrm>
        <a:graphic>
          <a:graphicData uri="http://schemas.openxmlformats.org/drawingml/2006/table">
            <a:tbl>
              <a:tblPr>
                <a:noFill/>
                <a:tableStyleId>{A73CA7AF-0746-4807-97EB-ADE8554941A4}</a:tableStyleId>
              </a:tblPr>
              <a:tblGrid>
                <a:gridCol w="2523725"/>
                <a:gridCol w="2523725"/>
              </a:tblGrid>
              <a:tr h="311550">
                <a:tc>
                  <a:txBody>
                    <a:bodyPr/>
                    <a:lstStyle/>
                    <a:p>
                      <a:pPr indent="0" lvl="0" marL="0" rtl="0" algn="l">
                        <a:spcBef>
                          <a:spcPts val="0"/>
                        </a:spcBef>
                        <a:spcAft>
                          <a:spcPts val="0"/>
                        </a:spcAft>
                        <a:buNone/>
                      </a:pPr>
                      <a:r>
                        <a:rPr lang="en"/>
                        <a:t>T1</a:t>
                      </a:r>
                      <a:endParaRPr/>
                    </a:p>
                  </a:txBody>
                  <a:tcPr marT="91425" marB="91425" marR="91425" marL="91425"/>
                </a:tc>
                <a:tc>
                  <a:txBody>
                    <a:bodyPr/>
                    <a:lstStyle/>
                    <a:p>
                      <a:pPr indent="0" lvl="0" marL="0" rtl="0" algn="l">
                        <a:spcBef>
                          <a:spcPts val="0"/>
                        </a:spcBef>
                        <a:spcAft>
                          <a:spcPts val="0"/>
                        </a:spcAft>
                        <a:buNone/>
                      </a:pPr>
                      <a:r>
                        <a:rPr lang="en"/>
                        <a:t>T2</a:t>
                      </a:r>
                      <a:endParaRPr/>
                    </a:p>
                  </a:txBody>
                  <a:tcPr marT="91425" marB="91425" marR="91425" marL="91425"/>
                </a:tc>
              </a:tr>
              <a:tr h="647100">
                <a:tc>
                  <a:txBody>
                    <a:bodyPr/>
                    <a:lstStyle/>
                    <a:p>
                      <a:pPr indent="0" lvl="0" marL="0" rtl="0" algn="l">
                        <a:spcBef>
                          <a:spcPts val="0"/>
                        </a:spcBef>
                        <a:spcAft>
                          <a:spcPts val="0"/>
                        </a:spcAft>
                        <a:buNone/>
                      </a:pPr>
                      <a:r>
                        <a:rPr lang="en"/>
                        <a:t>SELECT Name</a:t>
                      </a:r>
                      <a:endParaRPr/>
                    </a:p>
                    <a:p>
                      <a:pPr indent="0" lvl="0" marL="0" rtl="0" algn="l">
                        <a:spcBef>
                          <a:spcPts val="0"/>
                        </a:spcBef>
                        <a:spcAft>
                          <a:spcPts val="0"/>
                        </a:spcAft>
                        <a:buNone/>
                      </a:pPr>
                      <a:r>
                        <a:rPr lang="en"/>
                        <a:t>FROM Employee</a:t>
                      </a:r>
                      <a:endParaRPr/>
                    </a:p>
                    <a:p>
                      <a:pPr indent="0" lvl="0" marL="0" rtl="0" algn="l">
                        <a:spcBef>
                          <a:spcPts val="0"/>
                        </a:spcBef>
                        <a:spcAft>
                          <a:spcPts val="0"/>
                        </a:spcAft>
                        <a:buNone/>
                      </a:pPr>
                      <a:r>
                        <a:rPr lang="en"/>
                        <a:t>WHERE Dept#=20;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97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INSERT INTO Employee</a:t>
                      </a:r>
                      <a:endParaRPr/>
                    </a:p>
                    <a:p>
                      <a:pPr indent="0" lvl="0" marL="0" rtl="0" algn="l">
                        <a:spcBef>
                          <a:spcPts val="0"/>
                        </a:spcBef>
                        <a:spcAft>
                          <a:spcPts val="0"/>
                        </a:spcAft>
                        <a:buNone/>
                      </a:pPr>
                      <a:r>
                        <a:rPr lang="en"/>
                        <a:t>VALUES (22,'aa',2222,20);</a:t>
                      </a:r>
                      <a:endParaRPr/>
                    </a:p>
                  </a:txBody>
                  <a:tcPr marT="91425" marB="91425" marR="91425" marL="91425"/>
                </a:tc>
              </a:tr>
              <a:tr h="3115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COMMIT;</a:t>
                      </a:r>
                      <a:endParaRPr/>
                    </a:p>
                  </a:txBody>
                  <a:tcPr marT="91425" marB="91425" marR="91425" marL="91425"/>
                </a:tc>
              </a:tr>
              <a:tr h="647100">
                <a:tc>
                  <a:txBody>
                    <a:bodyPr/>
                    <a:lstStyle/>
                    <a:p>
                      <a:pPr indent="0" lvl="0" marL="0" rtl="0" algn="l">
                        <a:spcBef>
                          <a:spcPts val="0"/>
                        </a:spcBef>
                        <a:spcAft>
                          <a:spcPts val="0"/>
                        </a:spcAft>
                        <a:buNone/>
                      </a:pPr>
                      <a:r>
                        <a:rPr lang="en">
                          <a:solidFill>
                            <a:schemeClr val="dk1"/>
                          </a:solidFill>
                        </a:rPr>
                        <a:t>SELECT Name</a:t>
                      </a:r>
                      <a:endParaRPr>
                        <a:solidFill>
                          <a:schemeClr val="dk1"/>
                        </a:solidFill>
                      </a:endParaRPr>
                    </a:p>
                    <a:p>
                      <a:pPr indent="0" lvl="0" marL="0" rtl="0" algn="l">
                        <a:spcBef>
                          <a:spcPts val="0"/>
                        </a:spcBef>
                        <a:spcAft>
                          <a:spcPts val="0"/>
                        </a:spcAft>
                        <a:buNone/>
                      </a:pPr>
                      <a:r>
                        <a:rPr lang="en">
                          <a:solidFill>
                            <a:schemeClr val="dk1"/>
                          </a:solidFill>
                        </a:rPr>
                        <a:t>FROM Employee</a:t>
                      </a:r>
                      <a:endParaRPr>
                        <a:solidFill>
                          <a:schemeClr val="dk1"/>
                        </a:solidFill>
                      </a:endParaRPr>
                    </a:p>
                    <a:p>
                      <a:pPr indent="0" lvl="0" marL="0" rtl="0" algn="l">
                        <a:spcBef>
                          <a:spcPts val="0"/>
                        </a:spcBef>
                        <a:spcAft>
                          <a:spcPts val="0"/>
                        </a:spcAft>
                        <a:buNone/>
                      </a:pPr>
                      <a:r>
                        <a:rPr lang="en">
                          <a:solidFill>
                            <a:schemeClr val="dk1"/>
                          </a:solidFill>
                        </a:rPr>
                        <a:t>WHERE Dept#=20;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47100">
                <a:tc>
                  <a:txBody>
                    <a:bodyPr/>
                    <a:lstStyle/>
                    <a:p>
                      <a:pPr indent="0" lvl="0" marL="0" rtl="0" algn="l">
                        <a:spcBef>
                          <a:spcPts val="0"/>
                        </a:spcBef>
                        <a:spcAft>
                          <a:spcPts val="0"/>
                        </a:spcAft>
                        <a:buNone/>
                      </a:pPr>
                      <a:r>
                        <a:rPr lang="en">
                          <a:solidFill>
                            <a:schemeClr val="dk1"/>
                          </a:solidFill>
                        </a:rPr>
                        <a:t>UPDATE Employee</a:t>
                      </a:r>
                      <a:endParaRPr>
                        <a:solidFill>
                          <a:schemeClr val="dk1"/>
                        </a:solidFill>
                      </a:endParaRPr>
                    </a:p>
                    <a:p>
                      <a:pPr indent="0" lvl="0" marL="0" rtl="0" algn="l">
                        <a:spcBef>
                          <a:spcPts val="0"/>
                        </a:spcBef>
                        <a:spcAft>
                          <a:spcPts val="0"/>
                        </a:spcAft>
                        <a:buNone/>
                      </a:pPr>
                      <a:r>
                        <a:rPr lang="en">
                          <a:solidFill>
                            <a:schemeClr val="dk1"/>
                          </a:solidFill>
                        </a:rPr>
                        <a:t>SET salary=salary+10</a:t>
                      </a:r>
                      <a:endParaRPr>
                        <a:solidFill>
                          <a:schemeClr val="dk1"/>
                        </a:solidFill>
                      </a:endParaRPr>
                    </a:p>
                    <a:p>
                      <a:pPr indent="0" lvl="0" marL="0" rtl="0" algn="l">
                        <a:spcBef>
                          <a:spcPts val="0"/>
                        </a:spcBef>
                        <a:spcAft>
                          <a:spcPts val="0"/>
                        </a:spcAft>
                        <a:buNone/>
                      </a:pPr>
                      <a:r>
                        <a:rPr lang="en">
                          <a:solidFill>
                            <a:schemeClr val="dk1"/>
                          </a:solidFill>
                        </a:rPr>
                        <a:t>WHERE Dept#=10;</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97075">
                <a:tc>
                  <a:txBody>
                    <a:bodyPr/>
                    <a:lstStyle/>
                    <a:p>
                      <a:pPr indent="0" lvl="0" marL="0" rtl="0" algn="l">
                        <a:spcBef>
                          <a:spcPts val="0"/>
                        </a:spcBef>
                        <a:spcAft>
                          <a:spcPts val="0"/>
                        </a:spcAft>
                        <a:buNone/>
                      </a:pPr>
                      <a:r>
                        <a:rPr lang="en">
                          <a:solidFill>
                            <a:schemeClr val="dk1"/>
                          </a:solidFill>
                        </a:rPr>
                        <a:t>COMMIT;</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4(2)</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above schedule is serializable.</a:t>
            </a:r>
            <a:endParaRPr/>
          </a:p>
          <a:p>
            <a:pPr indent="0" lvl="0" marL="0" rtl="0" algn="l">
              <a:spcBef>
                <a:spcPts val="1200"/>
              </a:spcBef>
              <a:spcAft>
                <a:spcPts val="1200"/>
              </a:spcAft>
              <a:buNone/>
            </a:pPr>
            <a:r>
              <a:rPr lang="en"/>
              <a:t>True/False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4(2)</a:t>
            </a:r>
            <a:endParaRPr/>
          </a:p>
        </p:txBody>
      </p:sp>
      <p:sp>
        <p:nvSpPr>
          <p:cNvPr id="174" name="Google Shape;174;p32"/>
          <p:cNvSpPr txBox="1"/>
          <p:nvPr>
            <p:ph idx="1" type="body"/>
          </p:nvPr>
        </p:nvSpPr>
        <p:spPr>
          <a:xfrm>
            <a:off x="311700" y="1152475"/>
            <a:ext cx="346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False</a:t>
            </a:r>
            <a:r>
              <a:rPr lang="en"/>
              <a:t>.</a:t>
            </a:r>
            <a:endParaRPr/>
          </a:p>
          <a:p>
            <a:pPr indent="0" lvl="0" marL="0" rtl="0" algn="l">
              <a:spcBef>
                <a:spcPts val="1200"/>
              </a:spcBef>
              <a:spcAft>
                <a:spcPts val="0"/>
              </a:spcAft>
              <a:buNone/>
            </a:pPr>
            <a:r>
              <a:rPr lang="en"/>
              <a:t>It is not equivalent to any possible serial schedule: T1-&gt;T2 or T2-&gt;T1.</a:t>
            </a:r>
            <a:endParaRPr/>
          </a:p>
          <a:p>
            <a:pPr indent="0" lvl="0" marL="0" rtl="0" algn="l">
              <a:spcBef>
                <a:spcPts val="1200"/>
              </a:spcBef>
              <a:spcAft>
                <a:spcPts val="1200"/>
              </a:spcAft>
              <a:buNone/>
            </a:pPr>
            <a:r>
              <a:t/>
            </a:r>
            <a:endParaRPr/>
          </a:p>
        </p:txBody>
      </p:sp>
      <p:graphicFrame>
        <p:nvGraphicFramePr>
          <p:cNvPr id="175" name="Google Shape;175;p32"/>
          <p:cNvGraphicFramePr/>
          <p:nvPr/>
        </p:nvGraphicFramePr>
        <p:xfrm>
          <a:off x="3941650" y="337822"/>
          <a:ext cx="3000000" cy="3000000"/>
        </p:xfrm>
        <a:graphic>
          <a:graphicData uri="http://schemas.openxmlformats.org/drawingml/2006/table">
            <a:tbl>
              <a:tblPr>
                <a:noFill/>
                <a:tableStyleId>{A73CA7AF-0746-4807-97EB-ADE8554941A4}</a:tableStyleId>
              </a:tblPr>
              <a:tblGrid>
                <a:gridCol w="2523725"/>
                <a:gridCol w="2523725"/>
              </a:tblGrid>
              <a:tr h="311550">
                <a:tc>
                  <a:txBody>
                    <a:bodyPr/>
                    <a:lstStyle/>
                    <a:p>
                      <a:pPr indent="0" lvl="0" marL="0" rtl="0" algn="l">
                        <a:spcBef>
                          <a:spcPts val="0"/>
                        </a:spcBef>
                        <a:spcAft>
                          <a:spcPts val="0"/>
                        </a:spcAft>
                        <a:buNone/>
                      </a:pPr>
                      <a:r>
                        <a:rPr lang="en"/>
                        <a:t>T1</a:t>
                      </a:r>
                      <a:endParaRPr/>
                    </a:p>
                  </a:txBody>
                  <a:tcPr marT="91425" marB="91425" marR="91425" marL="91425"/>
                </a:tc>
                <a:tc>
                  <a:txBody>
                    <a:bodyPr/>
                    <a:lstStyle/>
                    <a:p>
                      <a:pPr indent="0" lvl="0" marL="0" rtl="0" algn="l">
                        <a:spcBef>
                          <a:spcPts val="0"/>
                        </a:spcBef>
                        <a:spcAft>
                          <a:spcPts val="0"/>
                        </a:spcAft>
                        <a:buNone/>
                      </a:pPr>
                      <a:r>
                        <a:rPr lang="en"/>
                        <a:t>T2</a:t>
                      </a:r>
                      <a:endParaRPr/>
                    </a:p>
                  </a:txBody>
                  <a:tcPr marT="91425" marB="91425" marR="91425" marL="91425"/>
                </a:tc>
              </a:tr>
              <a:tr h="647100">
                <a:tc>
                  <a:txBody>
                    <a:bodyPr/>
                    <a:lstStyle/>
                    <a:p>
                      <a:pPr indent="0" lvl="0" marL="0" rtl="0" algn="l">
                        <a:spcBef>
                          <a:spcPts val="0"/>
                        </a:spcBef>
                        <a:spcAft>
                          <a:spcPts val="0"/>
                        </a:spcAft>
                        <a:buNone/>
                      </a:pPr>
                      <a:r>
                        <a:rPr lang="en"/>
                        <a:t>SELECT Name</a:t>
                      </a:r>
                      <a:endParaRPr/>
                    </a:p>
                    <a:p>
                      <a:pPr indent="0" lvl="0" marL="0" rtl="0" algn="l">
                        <a:spcBef>
                          <a:spcPts val="0"/>
                        </a:spcBef>
                        <a:spcAft>
                          <a:spcPts val="0"/>
                        </a:spcAft>
                        <a:buNone/>
                      </a:pPr>
                      <a:r>
                        <a:rPr lang="en"/>
                        <a:t>FROM Employee</a:t>
                      </a:r>
                      <a:endParaRPr/>
                    </a:p>
                    <a:p>
                      <a:pPr indent="0" lvl="0" marL="0" rtl="0" algn="l">
                        <a:spcBef>
                          <a:spcPts val="0"/>
                        </a:spcBef>
                        <a:spcAft>
                          <a:spcPts val="0"/>
                        </a:spcAft>
                        <a:buNone/>
                      </a:pPr>
                      <a:r>
                        <a:rPr lang="en"/>
                        <a:t>WHERE Dept#=20;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97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INSERT INTO Employee</a:t>
                      </a:r>
                      <a:endParaRPr/>
                    </a:p>
                    <a:p>
                      <a:pPr indent="0" lvl="0" marL="0" rtl="0" algn="l">
                        <a:spcBef>
                          <a:spcPts val="0"/>
                        </a:spcBef>
                        <a:spcAft>
                          <a:spcPts val="0"/>
                        </a:spcAft>
                        <a:buNone/>
                      </a:pPr>
                      <a:r>
                        <a:rPr lang="en"/>
                        <a:t>VALUES (22,'aa',2222,20);</a:t>
                      </a:r>
                      <a:endParaRPr/>
                    </a:p>
                  </a:txBody>
                  <a:tcPr marT="91425" marB="91425" marR="91425" marL="91425"/>
                </a:tc>
              </a:tr>
              <a:tr h="3115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COMMIT;</a:t>
                      </a:r>
                      <a:endParaRPr/>
                    </a:p>
                  </a:txBody>
                  <a:tcPr marT="91425" marB="91425" marR="91425" marL="91425"/>
                </a:tc>
              </a:tr>
              <a:tr h="647100">
                <a:tc>
                  <a:txBody>
                    <a:bodyPr/>
                    <a:lstStyle/>
                    <a:p>
                      <a:pPr indent="0" lvl="0" marL="0" rtl="0" algn="l">
                        <a:spcBef>
                          <a:spcPts val="0"/>
                        </a:spcBef>
                        <a:spcAft>
                          <a:spcPts val="0"/>
                        </a:spcAft>
                        <a:buNone/>
                      </a:pPr>
                      <a:r>
                        <a:rPr lang="en">
                          <a:solidFill>
                            <a:schemeClr val="dk1"/>
                          </a:solidFill>
                        </a:rPr>
                        <a:t>SELECT Name</a:t>
                      </a:r>
                      <a:endParaRPr>
                        <a:solidFill>
                          <a:schemeClr val="dk1"/>
                        </a:solidFill>
                      </a:endParaRPr>
                    </a:p>
                    <a:p>
                      <a:pPr indent="0" lvl="0" marL="0" rtl="0" algn="l">
                        <a:spcBef>
                          <a:spcPts val="0"/>
                        </a:spcBef>
                        <a:spcAft>
                          <a:spcPts val="0"/>
                        </a:spcAft>
                        <a:buNone/>
                      </a:pPr>
                      <a:r>
                        <a:rPr lang="en">
                          <a:solidFill>
                            <a:schemeClr val="dk1"/>
                          </a:solidFill>
                        </a:rPr>
                        <a:t>FROM Employee</a:t>
                      </a:r>
                      <a:endParaRPr>
                        <a:solidFill>
                          <a:schemeClr val="dk1"/>
                        </a:solidFill>
                      </a:endParaRPr>
                    </a:p>
                    <a:p>
                      <a:pPr indent="0" lvl="0" marL="0" rtl="0" algn="l">
                        <a:spcBef>
                          <a:spcPts val="0"/>
                        </a:spcBef>
                        <a:spcAft>
                          <a:spcPts val="0"/>
                        </a:spcAft>
                        <a:buNone/>
                      </a:pPr>
                      <a:r>
                        <a:rPr lang="en">
                          <a:solidFill>
                            <a:schemeClr val="dk1"/>
                          </a:solidFill>
                        </a:rPr>
                        <a:t>WHERE Dept#=20;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647100">
                <a:tc>
                  <a:txBody>
                    <a:bodyPr/>
                    <a:lstStyle/>
                    <a:p>
                      <a:pPr indent="0" lvl="0" marL="0" rtl="0" algn="l">
                        <a:spcBef>
                          <a:spcPts val="0"/>
                        </a:spcBef>
                        <a:spcAft>
                          <a:spcPts val="0"/>
                        </a:spcAft>
                        <a:buNone/>
                      </a:pPr>
                      <a:r>
                        <a:rPr lang="en">
                          <a:solidFill>
                            <a:schemeClr val="dk1"/>
                          </a:solidFill>
                        </a:rPr>
                        <a:t>UPDATE Employee</a:t>
                      </a:r>
                      <a:endParaRPr>
                        <a:solidFill>
                          <a:schemeClr val="dk1"/>
                        </a:solidFill>
                      </a:endParaRPr>
                    </a:p>
                    <a:p>
                      <a:pPr indent="0" lvl="0" marL="0" rtl="0" algn="l">
                        <a:spcBef>
                          <a:spcPts val="0"/>
                        </a:spcBef>
                        <a:spcAft>
                          <a:spcPts val="0"/>
                        </a:spcAft>
                        <a:buNone/>
                      </a:pPr>
                      <a:r>
                        <a:rPr lang="en">
                          <a:solidFill>
                            <a:schemeClr val="dk1"/>
                          </a:solidFill>
                        </a:rPr>
                        <a:t>SET salary=salary+10</a:t>
                      </a:r>
                      <a:endParaRPr>
                        <a:solidFill>
                          <a:schemeClr val="dk1"/>
                        </a:solidFill>
                      </a:endParaRPr>
                    </a:p>
                    <a:p>
                      <a:pPr indent="0" lvl="0" marL="0" rtl="0" algn="l">
                        <a:spcBef>
                          <a:spcPts val="0"/>
                        </a:spcBef>
                        <a:spcAft>
                          <a:spcPts val="0"/>
                        </a:spcAft>
                        <a:buNone/>
                      </a:pPr>
                      <a:r>
                        <a:rPr lang="en">
                          <a:solidFill>
                            <a:schemeClr val="dk1"/>
                          </a:solidFill>
                        </a:rPr>
                        <a:t>WHERE Dept#=10;</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97075">
                <a:tc>
                  <a:txBody>
                    <a:bodyPr/>
                    <a:lstStyle/>
                    <a:p>
                      <a:pPr indent="0" lvl="0" marL="0" rtl="0" algn="l">
                        <a:spcBef>
                          <a:spcPts val="0"/>
                        </a:spcBef>
                        <a:spcAft>
                          <a:spcPts val="0"/>
                        </a:spcAft>
                        <a:buNone/>
                      </a:pPr>
                      <a:r>
                        <a:rPr lang="en">
                          <a:solidFill>
                            <a:schemeClr val="dk1"/>
                          </a:solidFill>
                        </a:rPr>
                        <a:t>COMMIT;</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Question 1(1)</a:t>
            </a:r>
            <a:endParaRPr/>
          </a:p>
        </p:txBody>
      </p:sp>
      <p:sp>
        <p:nvSpPr>
          <p:cNvPr id="67" name="Google Shape;67;p15"/>
          <p:cNvSpPr txBox="1"/>
          <p:nvPr>
            <p:ph idx="1" type="body"/>
          </p:nvPr>
        </p:nvSpPr>
        <p:spPr>
          <a:xfrm>
            <a:off x="311700" y="1060625"/>
            <a:ext cx="8520600" cy="350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is a transaction? In what ways is it different from an ordinary program (in a language such as Java)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5</a:t>
            </a:r>
            <a:endParaRPr/>
          </a:p>
        </p:txBody>
      </p:sp>
      <p:sp>
        <p:nvSpPr>
          <p:cNvPr id="181" name="Google Shape;18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If a txn only issues CREATE TABLE commands, the txn does not need to acquire any lock.</a:t>
            </a:r>
            <a:endParaRPr/>
          </a:p>
          <a:p>
            <a:pPr indent="-317500" lvl="1" marL="914400" rtl="0" algn="l">
              <a:spcBef>
                <a:spcPts val="0"/>
              </a:spcBef>
              <a:spcAft>
                <a:spcPts val="0"/>
              </a:spcAft>
              <a:buSzPts val="1400"/>
              <a:buAutoNum type="alphaLcPeriod"/>
            </a:pPr>
            <a:r>
              <a:rPr lang="en"/>
              <a:t>True/</a:t>
            </a:r>
            <a:r>
              <a:rPr b="1" lang="en"/>
              <a:t>False</a:t>
            </a:r>
            <a:endParaRPr b="1"/>
          </a:p>
          <a:p>
            <a:pPr indent="-342900" lvl="0" marL="457200" rtl="0" algn="l">
              <a:spcBef>
                <a:spcPts val="0"/>
              </a:spcBef>
              <a:spcAft>
                <a:spcPts val="0"/>
              </a:spcAft>
              <a:buSzPts val="1800"/>
              <a:buAutoNum type="arabicPeriod"/>
            </a:pPr>
            <a:r>
              <a:rPr lang="en"/>
              <a:t>The use of strict 2PL protocol prevents cascading rollbacks</a:t>
            </a:r>
            <a:endParaRPr/>
          </a:p>
          <a:p>
            <a:pPr indent="-317500" lvl="1" marL="914400" rtl="0" algn="l">
              <a:spcBef>
                <a:spcPts val="0"/>
              </a:spcBef>
              <a:spcAft>
                <a:spcPts val="0"/>
              </a:spcAft>
              <a:buSzPts val="1400"/>
              <a:buAutoNum type="alphaLcPeriod"/>
            </a:pPr>
            <a:r>
              <a:rPr b="1" lang="en"/>
              <a:t>True</a:t>
            </a:r>
            <a:r>
              <a:rPr lang="en"/>
              <a:t>/False</a:t>
            </a:r>
            <a:endParaRPr/>
          </a:p>
          <a:p>
            <a:pPr indent="-342900" lvl="0" marL="457200" rtl="0" algn="l">
              <a:spcBef>
                <a:spcPts val="0"/>
              </a:spcBef>
              <a:spcAft>
                <a:spcPts val="0"/>
              </a:spcAft>
              <a:buSzPts val="1800"/>
              <a:buAutoNum type="arabicPeriod"/>
            </a:pPr>
            <a:r>
              <a:rPr lang="en"/>
              <a:t>Consider the write-ahead-logging (WAL) recovery protocol. The use of checkpoints reduces the amount of transactions that have to be redone</a:t>
            </a:r>
            <a:endParaRPr/>
          </a:p>
          <a:p>
            <a:pPr indent="-317500" lvl="1" marL="914400" rtl="0" algn="l">
              <a:spcBef>
                <a:spcPts val="0"/>
              </a:spcBef>
              <a:spcAft>
                <a:spcPts val="0"/>
              </a:spcAft>
              <a:buSzPts val="1400"/>
              <a:buAutoNum type="alphaLcPeriod"/>
            </a:pPr>
            <a:r>
              <a:rPr b="1" lang="en"/>
              <a:t>True</a:t>
            </a:r>
            <a:r>
              <a:rPr lang="en"/>
              <a:t>/False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interesting database research topics</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Multi-mode databases</a:t>
            </a:r>
            <a:endParaRPr/>
          </a:p>
          <a:p>
            <a:pPr indent="-317500" lvl="1" marL="914400" rtl="0" algn="l">
              <a:spcBef>
                <a:spcPts val="0"/>
              </a:spcBef>
              <a:spcAft>
                <a:spcPts val="0"/>
              </a:spcAft>
              <a:buSzPts val="1400"/>
              <a:buChar char="○"/>
            </a:pPr>
            <a:r>
              <a:rPr lang="en"/>
              <a:t>Combine SQL, NoSQL (graph database, key-value stores, …) in one database</a:t>
            </a:r>
            <a:endParaRPr/>
          </a:p>
          <a:p>
            <a:pPr indent="-342900" lvl="0" marL="457200" rtl="0" algn="l">
              <a:spcBef>
                <a:spcPts val="0"/>
              </a:spcBef>
              <a:spcAft>
                <a:spcPts val="0"/>
              </a:spcAft>
              <a:buSzPts val="1800"/>
              <a:buChar char="●"/>
            </a:pPr>
            <a:r>
              <a:rPr lang="en"/>
              <a:t>Query compilation</a:t>
            </a:r>
            <a:endParaRPr/>
          </a:p>
          <a:p>
            <a:pPr indent="-317500" lvl="1" marL="914400" rtl="0" algn="l">
              <a:spcBef>
                <a:spcPts val="0"/>
              </a:spcBef>
              <a:spcAft>
                <a:spcPts val="0"/>
              </a:spcAft>
              <a:buSzPts val="1400"/>
              <a:buChar char="○"/>
            </a:pPr>
            <a:r>
              <a:rPr lang="en"/>
              <a:t>VS. query interpretation</a:t>
            </a:r>
            <a:endParaRPr/>
          </a:p>
          <a:p>
            <a:pPr indent="-342900" lvl="0" marL="457200" rtl="0" algn="l">
              <a:spcBef>
                <a:spcPts val="0"/>
              </a:spcBef>
              <a:spcAft>
                <a:spcPts val="0"/>
              </a:spcAft>
              <a:buSzPts val="1800"/>
              <a:buChar char="●"/>
            </a:pPr>
            <a:r>
              <a:rPr lang="en"/>
              <a:t>Cloud native databases</a:t>
            </a:r>
            <a:endParaRPr/>
          </a:p>
          <a:p>
            <a:pPr indent="-342900" lvl="0" marL="457200" rtl="0" algn="l">
              <a:spcBef>
                <a:spcPts val="0"/>
              </a:spcBef>
              <a:spcAft>
                <a:spcPts val="0"/>
              </a:spcAft>
              <a:buSzPts val="1800"/>
              <a:buChar char="●"/>
            </a:pPr>
            <a:r>
              <a:rPr lang="en"/>
              <a:t>Learned indexes</a:t>
            </a:r>
            <a:endParaRPr/>
          </a:p>
          <a:p>
            <a:pPr indent="-317500" lvl="1" marL="914400" rtl="0" algn="l">
              <a:spcBef>
                <a:spcPts val="0"/>
              </a:spcBef>
              <a:spcAft>
                <a:spcPts val="0"/>
              </a:spcAft>
              <a:buSzPts val="1400"/>
              <a:buChar char="○"/>
            </a:pPr>
            <a:r>
              <a:rPr lang="en"/>
              <a:t>With machine learning</a:t>
            </a:r>
            <a:endParaRPr/>
          </a:p>
          <a:p>
            <a:pPr indent="-342900" lvl="0" marL="457200" rtl="0" algn="l">
              <a:spcBef>
                <a:spcPts val="0"/>
              </a:spcBef>
              <a:spcAft>
                <a:spcPts val="0"/>
              </a:spcAft>
              <a:buSzPts val="1800"/>
              <a:buChar char="●"/>
            </a:pPr>
            <a:r>
              <a:rPr lang="en"/>
              <a:t>RDMA-based concurrent indexing</a:t>
            </a:r>
            <a:endParaRPr/>
          </a:p>
          <a:p>
            <a:pPr indent="-342900" lvl="0" marL="457200" rtl="0" algn="l">
              <a:spcBef>
                <a:spcPts val="0"/>
              </a:spcBef>
              <a:spcAft>
                <a:spcPts val="0"/>
              </a:spcAft>
              <a:buSzPts val="1800"/>
              <a:buChar char="●"/>
            </a:pPr>
            <a:r>
              <a:rPr lang="en"/>
              <a:t>Distributed indexes</a:t>
            </a:r>
            <a:endParaRPr/>
          </a:p>
          <a:p>
            <a:pPr indent="-342900" lvl="0" marL="457200" rtl="0" algn="l">
              <a:spcBef>
                <a:spcPts val="0"/>
              </a:spcBef>
              <a:spcAft>
                <a:spcPts val="0"/>
              </a:spcAft>
              <a:buSzPts val="1800"/>
              <a:buChar char="●"/>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 cow book": Database management systems by Raghu Ramakrishnan and Johannes Gehrke</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1(1)</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A transaction is an execution of a user program, and is seen by the DBMS as a series or list of actions. The actions that can be executed by a transaction include reads and writes of database objects, whereas actions in an ordinary program could involve user input, access to network devices, user interface drawing, etc.</a:t>
            </a:r>
            <a:endParaRPr/>
          </a:p>
          <a:p>
            <a:pPr indent="0" lvl="0" marL="0" rtl="0" algn="l">
              <a:spcBef>
                <a:spcPts val="1200"/>
              </a:spcBef>
              <a:spcAft>
                <a:spcPts val="0"/>
              </a:spcAft>
              <a:buClr>
                <a:schemeClr val="dk1"/>
              </a:buClr>
              <a:buSzPct val="61111"/>
              <a:buFont typeface="Arial"/>
              <a:buNone/>
            </a:pPr>
            <a:r>
              <a:rPr lang="en"/>
              <a:t>We typically want transactions to be ACID:</a:t>
            </a:r>
            <a:endParaRPr/>
          </a:p>
          <a:p>
            <a:pPr indent="-334327" lvl="0" marL="457200" rtl="0" algn="l">
              <a:spcBef>
                <a:spcPts val="1200"/>
              </a:spcBef>
              <a:spcAft>
                <a:spcPts val="0"/>
              </a:spcAft>
              <a:buSzPct val="100000"/>
              <a:buChar char="●"/>
            </a:pPr>
            <a:r>
              <a:rPr lang="en"/>
              <a:t>Atomic - “All or nothing”</a:t>
            </a:r>
            <a:endParaRPr/>
          </a:p>
          <a:p>
            <a:pPr indent="-334327" lvl="0" marL="457200" rtl="0" algn="l">
              <a:spcBef>
                <a:spcPts val="0"/>
              </a:spcBef>
              <a:spcAft>
                <a:spcPts val="0"/>
              </a:spcAft>
              <a:buSzPct val="100000"/>
              <a:buChar char="●"/>
            </a:pPr>
            <a:r>
              <a:rPr lang="en"/>
              <a:t>Consistent - At the end of the transaction, the results satisfy all </a:t>
            </a:r>
            <a:r>
              <a:rPr lang="en"/>
              <a:t>expectations</a:t>
            </a:r>
            <a:r>
              <a:rPr lang="en"/>
              <a:t>/constraints/requirements</a:t>
            </a:r>
            <a:endParaRPr/>
          </a:p>
          <a:p>
            <a:pPr indent="-334327" lvl="0" marL="457200" rtl="0" algn="l">
              <a:spcBef>
                <a:spcPts val="0"/>
              </a:spcBef>
              <a:spcAft>
                <a:spcPts val="0"/>
              </a:spcAft>
              <a:buSzPct val="100000"/>
              <a:buChar char="●"/>
            </a:pPr>
            <a:r>
              <a:rPr lang="en"/>
              <a:t>Isolated - Executes as if nothing else is happening in the system</a:t>
            </a:r>
            <a:endParaRPr/>
          </a:p>
          <a:p>
            <a:pPr indent="-334327" lvl="0" marL="457200" rtl="0" algn="l">
              <a:spcBef>
                <a:spcPts val="0"/>
              </a:spcBef>
              <a:spcAft>
                <a:spcPts val="0"/>
              </a:spcAft>
              <a:buSzPct val="100000"/>
              <a:buChar char="●"/>
            </a:pPr>
            <a:r>
              <a:rPr lang="en"/>
              <a:t>Durable - Once completed, the results survive failures</a:t>
            </a:r>
            <a:endParaRPr/>
          </a:p>
          <a:p>
            <a:pPr indent="0" lvl="0" marL="0" rtl="0" algn="l">
              <a:spcBef>
                <a:spcPts val="1200"/>
              </a:spcBef>
              <a:spcAft>
                <a:spcPts val="1200"/>
              </a:spcAft>
              <a:buNone/>
            </a:pPr>
            <a:r>
              <a:rPr lang="en"/>
              <a:t>But it is possible to relax these constraints.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1(2)</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of the ACID properties could be violated if transactions are not serializable?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1(2)</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of the ACID properties could be violated if transactions are not serializable?</a:t>
            </a:r>
            <a:endParaRPr/>
          </a:p>
          <a:p>
            <a:pPr indent="-342900" lvl="0" marL="457200" rtl="0" algn="l">
              <a:spcBef>
                <a:spcPts val="1200"/>
              </a:spcBef>
              <a:spcAft>
                <a:spcPts val="0"/>
              </a:spcAft>
              <a:buSzPts val="1800"/>
              <a:buChar char="●"/>
            </a:pPr>
            <a:r>
              <a:rPr lang="en"/>
              <a:t>Isolation.  Obviously, since the results are not the same as the transaction running by itself.</a:t>
            </a:r>
            <a:endParaRPr/>
          </a:p>
          <a:p>
            <a:pPr indent="-342900" lvl="0" marL="457200" rtl="0" algn="l">
              <a:spcBef>
                <a:spcPts val="0"/>
              </a:spcBef>
              <a:spcAft>
                <a:spcPts val="0"/>
              </a:spcAft>
              <a:buSzPts val="1800"/>
              <a:buChar char="●"/>
            </a:pPr>
            <a:r>
              <a:rPr lang="en"/>
              <a:t>Consistency.  Even if each transaction running in isolation is consistent, non-serializable transactions could result in inconsistencies (such as transfers between bank accounts resulting in money “disappearing” - the sum of account balances doesn’t equal the actual sum of money the bank has.)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Question 1(3)</a:t>
            </a:r>
            <a:endParaRPr/>
          </a:p>
        </p:txBody>
      </p:sp>
      <p:sp>
        <p:nvSpPr>
          <p:cNvPr id="91" name="Google Shape;91;p19"/>
          <p:cNvSpPr txBox="1"/>
          <p:nvPr>
            <p:ph idx="1" type="body"/>
          </p:nvPr>
        </p:nvSpPr>
        <p:spPr>
          <a:xfrm>
            <a:off x="311700" y="1060625"/>
            <a:ext cx="8520600" cy="350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does the recovery manager ensure atomicity of transactions? How does it ensure durability?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Question 1(3)</a:t>
            </a:r>
            <a:endParaRPr/>
          </a:p>
        </p:txBody>
      </p:sp>
      <p:sp>
        <p:nvSpPr>
          <p:cNvPr id="97" name="Google Shape;97;p20"/>
          <p:cNvSpPr txBox="1"/>
          <p:nvPr>
            <p:ph idx="1" type="body"/>
          </p:nvPr>
        </p:nvSpPr>
        <p:spPr>
          <a:xfrm>
            <a:off x="311700" y="1060625"/>
            <a:ext cx="8520600" cy="350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Recovery Manager ensures atomicity of transactions by undoing the actions of transactions that do not commit. It ensures durability by making sure that all actions of committed transactions survive system crashes and media failures.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a:t>
            </a:r>
            <a:endParaRPr/>
          </a:p>
        </p:txBody>
      </p:sp>
      <p:graphicFrame>
        <p:nvGraphicFramePr>
          <p:cNvPr id="103" name="Google Shape;103;p21"/>
          <p:cNvGraphicFramePr/>
          <p:nvPr/>
        </p:nvGraphicFramePr>
        <p:xfrm>
          <a:off x="4358700" y="-12140"/>
          <a:ext cx="3000000" cy="3000000"/>
        </p:xfrm>
        <a:graphic>
          <a:graphicData uri="http://schemas.openxmlformats.org/drawingml/2006/table">
            <a:tbl>
              <a:tblPr>
                <a:noFill/>
                <a:tableStyleId>{A73CA7AF-0746-4807-97EB-ADE8554941A4}</a:tableStyleId>
              </a:tblPr>
              <a:tblGrid>
                <a:gridCol w="3832800"/>
              </a:tblGrid>
              <a:tr h="368600">
                <a:tc>
                  <a:txBody>
                    <a:bodyPr/>
                    <a:lstStyle/>
                    <a:p>
                      <a:pPr indent="0" lvl="0" marL="0" rtl="0" algn="l">
                        <a:spcBef>
                          <a:spcPts val="0"/>
                        </a:spcBef>
                        <a:spcAft>
                          <a:spcPts val="0"/>
                        </a:spcAft>
                        <a:buNone/>
                      </a:pPr>
                      <a:r>
                        <a:rPr lang="en"/>
                        <a:t>Start_txn, T1</a:t>
                      </a:r>
                      <a:endParaRPr/>
                    </a:p>
                  </a:txBody>
                  <a:tcPr marT="91425" marB="91425" marR="91425" marL="91425"/>
                </a:tc>
              </a:tr>
              <a:tr h="368600">
                <a:tc>
                  <a:txBody>
                    <a:bodyPr/>
                    <a:lstStyle/>
                    <a:p>
                      <a:pPr indent="0" lvl="0" marL="0" rtl="0" algn="l">
                        <a:spcBef>
                          <a:spcPts val="0"/>
                        </a:spcBef>
                        <a:spcAft>
                          <a:spcPts val="0"/>
                        </a:spcAft>
                        <a:buNone/>
                      </a:pPr>
                      <a:r>
                        <a:rPr lang="en"/>
                        <a:t>Write, T1, D, 10, 20</a:t>
                      </a:r>
                      <a:endParaRPr/>
                    </a:p>
                  </a:txBody>
                  <a:tcPr marT="91425" marB="91425" marR="91425" marL="91425"/>
                </a:tc>
              </a:tr>
              <a:tr h="368600">
                <a:tc>
                  <a:txBody>
                    <a:bodyPr/>
                    <a:lstStyle/>
                    <a:p>
                      <a:pPr indent="0" lvl="0" marL="0" rtl="0" algn="l">
                        <a:spcBef>
                          <a:spcPts val="0"/>
                        </a:spcBef>
                        <a:spcAft>
                          <a:spcPts val="0"/>
                        </a:spcAft>
                        <a:buNone/>
                      </a:pPr>
                      <a:r>
                        <a:rPr lang="en"/>
                        <a:t>commit T1</a:t>
                      </a:r>
                      <a:endParaRPr/>
                    </a:p>
                  </a:txBody>
                  <a:tcPr marT="91425" marB="91425" marR="91425" marL="91425"/>
                </a:tc>
              </a:tr>
              <a:tr h="368600">
                <a:tc>
                  <a:txBody>
                    <a:bodyPr/>
                    <a:lstStyle/>
                    <a:p>
                      <a:pPr indent="0" lvl="0" marL="0" rtl="0" algn="l">
                        <a:spcBef>
                          <a:spcPts val="0"/>
                        </a:spcBef>
                        <a:spcAft>
                          <a:spcPts val="0"/>
                        </a:spcAft>
                        <a:buNone/>
                      </a:pPr>
                      <a:r>
                        <a:rPr lang="en"/>
                        <a:t>checkpoint</a:t>
                      </a:r>
                      <a:endParaRPr/>
                    </a:p>
                  </a:txBody>
                  <a:tcPr marT="91425" marB="91425" marR="91425" marL="91425"/>
                </a:tc>
              </a:tr>
              <a:tr h="368600">
                <a:tc>
                  <a:txBody>
                    <a:bodyPr/>
                    <a:lstStyle/>
                    <a:p>
                      <a:pPr indent="0" lvl="0" marL="0" rtl="0" algn="l">
                        <a:spcBef>
                          <a:spcPts val="0"/>
                        </a:spcBef>
                        <a:spcAft>
                          <a:spcPts val="0"/>
                        </a:spcAft>
                        <a:buNone/>
                      </a:pPr>
                      <a:r>
                        <a:rPr lang="en"/>
                        <a:t>Start_txn, T4</a:t>
                      </a:r>
                      <a:endParaRPr/>
                    </a:p>
                  </a:txBody>
                  <a:tcPr marT="91425" marB="91425" marR="91425" marL="91425"/>
                </a:tc>
              </a:tr>
              <a:tr h="368600">
                <a:tc>
                  <a:txBody>
                    <a:bodyPr/>
                    <a:lstStyle/>
                    <a:p>
                      <a:pPr indent="0" lvl="0" marL="0" rtl="0" algn="l">
                        <a:spcBef>
                          <a:spcPts val="0"/>
                        </a:spcBef>
                        <a:spcAft>
                          <a:spcPts val="0"/>
                        </a:spcAft>
                        <a:buNone/>
                      </a:pPr>
                      <a:r>
                        <a:rPr lang="en"/>
                        <a:t>Write, T4, B, 10, 15</a:t>
                      </a:r>
                      <a:endParaRPr/>
                    </a:p>
                  </a:txBody>
                  <a:tcPr marT="91425" marB="91425" marR="91425" marL="91425"/>
                </a:tc>
              </a:tr>
              <a:tr h="368600">
                <a:tc>
                  <a:txBody>
                    <a:bodyPr/>
                    <a:lstStyle/>
                    <a:p>
                      <a:pPr indent="0" lvl="0" marL="0" rtl="0" algn="l">
                        <a:spcBef>
                          <a:spcPts val="0"/>
                        </a:spcBef>
                        <a:spcAft>
                          <a:spcPts val="0"/>
                        </a:spcAft>
                        <a:buNone/>
                      </a:pPr>
                      <a:r>
                        <a:rPr lang="en"/>
                        <a:t>Write, T4, A, 40, 20</a:t>
                      </a:r>
                      <a:endParaRPr/>
                    </a:p>
                  </a:txBody>
                  <a:tcPr marT="91425" marB="91425" marR="91425" marL="91425"/>
                </a:tc>
              </a:tr>
              <a:tr h="368600">
                <a:tc>
                  <a:txBody>
                    <a:bodyPr/>
                    <a:lstStyle/>
                    <a:p>
                      <a:pPr indent="0" lvl="0" marL="0" rtl="0" algn="l">
                        <a:spcBef>
                          <a:spcPts val="0"/>
                        </a:spcBef>
                        <a:spcAft>
                          <a:spcPts val="0"/>
                        </a:spcAft>
                        <a:buNone/>
                      </a:pPr>
                      <a:r>
                        <a:rPr lang="en"/>
                        <a:t>Commit T4</a:t>
                      </a:r>
                      <a:endParaRPr/>
                    </a:p>
                  </a:txBody>
                  <a:tcPr marT="91425" marB="91425" marR="91425" marL="91425"/>
                </a:tc>
              </a:tr>
              <a:tr h="368600">
                <a:tc>
                  <a:txBody>
                    <a:bodyPr/>
                    <a:lstStyle/>
                    <a:p>
                      <a:pPr indent="0" lvl="0" marL="0" rtl="0" algn="l">
                        <a:spcBef>
                          <a:spcPts val="0"/>
                        </a:spcBef>
                        <a:spcAft>
                          <a:spcPts val="0"/>
                        </a:spcAft>
                        <a:buNone/>
                      </a:pPr>
                      <a:r>
                        <a:rPr lang="en">
                          <a:solidFill>
                            <a:schemeClr val="dk1"/>
                          </a:solidFill>
                        </a:rPr>
                        <a:t>Start_txn, T2</a:t>
                      </a:r>
                      <a:endParaRPr/>
                    </a:p>
                  </a:txBody>
                  <a:tcPr marT="91425" marB="91425" marR="91425" marL="91425"/>
                </a:tc>
              </a:tr>
              <a:tr h="368600">
                <a:tc>
                  <a:txBody>
                    <a:bodyPr/>
                    <a:lstStyle/>
                    <a:p>
                      <a:pPr indent="0" lvl="0" marL="0" rtl="0" algn="l">
                        <a:spcBef>
                          <a:spcPts val="0"/>
                        </a:spcBef>
                        <a:spcAft>
                          <a:spcPts val="0"/>
                        </a:spcAft>
                        <a:buClr>
                          <a:schemeClr val="dk1"/>
                        </a:buClr>
                        <a:buSzPts val="1100"/>
                        <a:buFont typeface="Arial"/>
                        <a:buNone/>
                      </a:pPr>
                      <a:r>
                        <a:rPr lang="en">
                          <a:solidFill>
                            <a:schemeClr val="dk1"/>
                          </a:solidFill>
                        </a:rPr>
                        <a:t>Write, T2, B, 15, 25</a:t>
                      </a:r>
                      <a:endParaRPr/>
                    </a:p>
                  </a:txBody>
                  <a:tcPr marT="91425" marB="91425" marR="91425" marL="91425"/>
                </a:tc>
              </a:tr>
              <a:tr h="368600">
                <a:tc>
                  <a:txBody>
                    <a:bodyPr/>
                    <a:lstStyle/>
                    <a:p>
                      <a:pPr indent="0" lvl="0" marL="0" rtl="0" algn="l">
                        <a:spcBef>
                          <a:spcPts val="0"/>
                        </a:spcBef>
                        <a:spcAft>
                          <a:spcPts val="0"/>
                        </a:spcAft>
                        <a:buClr>
                          <a:schemeClr val="dk1"/>
                        </a:buClr>
                        <a:buSzPts val="1100"/>
                        <a:buFont typeface="Arial"/>
                        <a:buNone/>
                      </a:pPr>
                      <a:r>
                        <a:rPr lang="en">
                          <a:solidFill>
                            <a:schemeClr val="dk1"/>
                          </a:solidFill>
                        </a:rPr>
                        <a:t>Start_txn, T3</a:t>
                      </a:r>
                      <a:endParaRPr/>
                    </a:p>
                  </a:txBody>
                  <a:tcPr marT="91425" marB="91425" marR="91425" marL="91425"/>
                </a:tc>
              </a:tr>
              <a:tr h="368600">
                <a:tc>
                  <a:txBody>
                    <a:bodyPr/>
                    <a:lstStyle/>
                    <a:p>
                      <a:pPr indent="0" lvl="0" marL="0" rtl="0" algn="l">
                        <a:spcBef>
                          <a:spcPts val="0"/>
                        </a:spcBef>
                        <a:spcAft>
                          <a:spcPts val="0"/>
                        </a:spcAft>
                        <a:buNone/>
                      </a:pPr>
                      <a:r>
                        <a:rPr lang="en"/>
                        <a:t>Write, T3, A, 20, 50</a:t>
                      </a:r>
                      <a:endParaRPr/>
                    </a:p>
                  </a:txBody>
                  <a:tcPr marT="91425" marB="91425" marR="91425" marL="91425"/>
                </a:tc>
              </a:tr>
              <a:tr h="368600">
                <a:tc>
                  <a:txBody>
                    <a:bodyPr/>
                    <a:lstStyle/>
                    <a:p>
                      <a:pPr indent="0" lvl="0" marL="0" rtl="0" algn="l">
                        <a:spcBef>
                          <a:spcPts val="0"/>
                        </a:spcBef>
                        <a:spcAft>
                          <a:spcPts val="0"/>
                        </a:spcAft>
                        <a:buNone/>
                      </a:pPr>
                      <a:r>
                        <a:rPr lang="en"/>
                        <a:t>Write, T2, D, 20, 45</a:t>
                      </a:r>
                      <a:endParaRPr/>
                    </a:p>
                  </a:txBody>
                  <a:tcPr marT="91425" marB="91425" marR="91425" marL="91425"/>
                </a:tc>
              </a:tr>
            </a:tbl>
          </a:graphicData>
        </a:graphic>
      </p:graphicFrame>
      <p:sp>
        <p:nvSpPr>
          <p:cNvPr id="104" name="Google Shape;104;p21"/>
          <p:cNvSpPr txBox="1"/>
          <p:nvPr>
            <p:ph idx="1" type="body"/>
          </p:nvPr>
        </p:nvSpPr>
        <p:spPr>
          <a:xfrm>
            <a:off x="311700" y="1152475"/>
            <a:ext cx="3832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Suppose that the recovery mechanism uses the write-ahead logging (WAL) protocol and the immediate database modification. Suppose that there is crash and when the recovery starts, the content of the log is as follows: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2(1)</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 we need to redo txn 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