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urier Prim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rierPrim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urierPrim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urierPrime-italic.fntdata"/><Relationship Id="rId6" Type="http://schemas.openxmlformats.org/officeDocument/2006/relationships/slide" Target="slides/slide1.xml"/><Relationship Id="rId18" Type="http://schemas.openxmlformats.org/officeDocument/2006/relationships/font" Target="fonts/CourierPrim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5c550f2d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5c550f2d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Clustered index</a:t>
            </a:r>
            <a:r>
              <a:rPr lang="en">
                <a:solidFill>
                  <a:schemeClr val="dk1"/>
                </a:solidFill>
              </a:rPr>
              <a:t> on bid attribute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Join column sid is </a:t>
            </a:r>
            <a:r>
              <a:rPr b="1" lang="en">
                <a:solidFill>
                  <a:schemeClr val="dk1"/>
                </a:solidFill>
              </a:rPr>
              <a:t>key</a:t>
            </a:r>
            <a:r>
              <a:rPr lang="en">
                <a:solidFill>
                  <a:schemeClr val="dk1"/>
                </a:solidFill>
              </a:rPr>
              <a:t> for Sailors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At most 1 matching tuple, </a:t>
            </a:r>
            <a:r>
              <a:rPr b="1" lang="en">
                <a:solidFill>
                  <a:schemeClr val="dk1"/>
                </a:solidFill>
              </a:rPr>
              <a:t>unclustered index </a:t>
            </a:r>
            <a:r>
              <a:rPr lang="en">
                <a:solidFill>
                  <a:schemeClr val="dk1"/>
                </a:solidFill>
              </a:rPr>
              <a:t>on sid OK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Decision to not push rating &gt; 5 before join is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based on availability of sid index for Sailors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a hash index 1.2 I/Os (on average)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5c550f2d5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5c550f2d5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c550f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c550f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schema for doing boat reservations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3 relations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Boats</a:t>
            </a:r>
            <a:r>
              <a:rPr lang="en"/>
              <a:t> (that can be reserved)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Boat ID</a:t>
            </a:r>
            <a:r>
              <a:rPr lang="en"/>
              <a:t> - </a:t>
            </a:r>
            <a:r>
              <a:rPr lang="en"/>
              <a:t>I</a:t>
            </a:r>
            <a:r>
              <a:rPr lang="en"/>
              <a:t>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Name</a:t>
            </a:r>
            <a:r>
              <a:rPr lang="en"/>
              <a:t> - </a:t>
            </a:r>
            <a:r>
              <a:rPr lang="en"/>
              <a:t>S</a:t>
            </a:r>
            <a:r>
              <a:rPr lang="en"/>
              <a:t>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Color</a:t>
            </a:r>
            <a:r>
              <a:rPr lang="en"/>
              <a:t> - </a:t>
            </a:r>
            <a:r>
              <a:rPr lang="en"/>
              <a:t>S</a:t>
            </a:r>
            <a:r>
              <a:rPr lang="en"/>
              <a:t>tring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Sailors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Sailor ID</a:t>
            </a:r>
            <a:r>
              <a:rPr lang="en"/>
              <a:t> - Integer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Sailor name</a:t>
            </a:r>
            <a:r>
              <a:rPr lang="en"/>
              <a:t> -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Rating</a:t>
            </a:r>
            <a:r>
              <a:rPr lang="en"/>
              <a:t> - Integer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Age</a:t>
            </a:r>
            <a:r>
              <a:rPr lang="en"/>
              <a:t> - Real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Reserves</a:t>
            </a:r>
            <a:r>
              <a:rPr lang="en"/>
              <a:t> (boat reservations)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Sailor ID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Boat ID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Day (of reservation)</a:t>
            </a:r>
            <a:r>
              <a:rPr lang="en"/>
              <a:t> - 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Name of person that made reservation 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c550f2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c550f2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c550f2d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c550f2d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c550f2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c550f2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c550f2d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c550f2d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Sailors = </a:t>
            </a:r>
            <a:r>
              <a:rPr lang="en"/>
              <a:t>500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Reserves = 1000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Cost </a:t>
            </a:r>
            <a:r>
              <a:rPr lang="en"/>
              <a:t>= 500+(500*1000) = 500,500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Pick Reserves as </a:t>
            </a:r>
            <a:r>
              <a:rPr b="1" lang="en"/>
              <a:t>outer join table</a:t>
            </a:r>
            <a:r>
              <a:rPr lang="en"/>
              <a:t> = 500 pages (Sailors)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</a:t>
            </a:r>
            <a:r>
              <a:rPr b="1" lang="en"/>
              <a:t>nested loop join</a:t>
            </a:r>
            <a:r>
              <a:rPr lang="en"/>
              <a:t> = 500 * 1000 (Sailors * Reserves)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5c550f2d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5c550f2d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Push selects &amp; Assume 5 buffers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Cost of </a:t>
            </a:r>
            <a:r>
              <a:rPr b="1" lang="en">
                <a:solidFill>
                  <a:schemeClr val="dk1"/>
                </a:solidFill>
              </a:rPr>
              <a:t>Select</a:t>
            </a:r>
            <a:r>
              <a:rPr lang="en">
                <a:solidFill>
                  <a:schemeClr val="dk1"/>
                </a:solidFill>
              </a:rPr>
              <a:t> is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Scan + Write temporary table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Cost of </a:t>
            </a:r>
            <a:r>
              <a:rPr b="1" lang="en">
                <a:solidFill>
                  <a:schemeClr val="dk1"/>
                </a:solidFill>
              </a:rPr>
              <a:t>Merge-Sort </a:t>
            </a:r>
            <a:r>
              <a:rPr lang="en">
                <a:solidFill>
                  <a:schemeClr val="dk1"/>
                </a:solidFill>
              </a:rPr>
              <a:t>is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Sort temporary tables + Merge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5c550f2d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5c550f2d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use Block Nested-Loops join instead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BNL cost = 1100 </a:t>
            </a:r>
            <a:r>
              <a:rPr lang="en">
                <a:solidFill>
                  <a:schemeClr val="dk1"/>
                </a:solidFill>
              </a:rPr>
              <a:t>I/Os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Total cost = 2770 I/Os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c550f2d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5c550f2d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push projections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Temporary table T1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Sid attribute only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Fits in 3 pages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Temporary table T2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Sid and name attributes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BNL cost under 250 pages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Total cost &lt; 2000 I/Os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PSO Week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CS448 Staff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Plan 1: With Indexes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11700" y="1152475"/>
            <a:ext cx="4701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Fig 3: Query Evaluation Plan (With Index)</a:t>
            </a:r>
            <a:endParaRPr/>
          </a:p>
        </p:txBody>
      </p:sp>
      <p:sp>
        <p:nvSpPr>
          <p:cNvPr id="221" name="Google Shape;221;p22"/>
          <p:cNvSpPr txBox="1"/>
          <p:nvPr>
            <p:ph idx="2" type="body"/>
          </p:nvPr>
        </p:nvSpPr>
        <p:spPr>
          <a:xfrm>
            <a:off x="5013375" y="1152475"/>
            <a:ext cx="38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Clustered index on </a:t>
            </a:r>
            <a:r>
              <a:rPr lang="en" sz="1300">
                <a:latin typeface="Courier Prime"/>
                <a:ea typeface="Courier Prime"/>
                <a:cs typeface="Courier Prime"/>
                <a:sym typeface="Courier Prime"/>
              </a:rPr>
              <a:t>bid</a:t>
            </a:r>
            <a:r>
              <a:rPr lang="en" sz="1300"/>
              <a:t> of Reserves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# selected tuples: </a:t>
            </a:r>
            <a:br>
              <a:rPr lang="en" sz="1300"/>
            </a:br>
            <a:r>
              <a:rPr lang="en" sz="1300"/>
              <a:t>100,000/100 = 1000 tuples, </a:t>
            </a:r>
            <a:br>
              <a:rPr lang="en" sz="1300"/>
            </a:br>
            <a:r>
              <a:rPr lang="en" sz="1300"/>
              <a:t>on 1000/100 = 10 pages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INL</a:t>
            </a:r>
            <a:r>
              <a:rPr lang="en" sz="1300"/>
              <a:t> with pipelining (projecting out unneeded fields does not help)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Join column </a:t>
            </a:r>
            <a:r>
              <a:rPr lang="en" sz="13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sid</a:t>
            </a:r>
            <a:r>
              <a:rPr lang="en" sz="1300">
                <a:solidFill>
                  <a:schemeClr val="dk1"/>
                </a:solidFill>
              </a:rPr>
              <a:t> is </a:t>
            </a:r>
            <a:r>
              <a:rPr i="1" lang="en" sz="1300">
                <a:solidFill>
                  <a:schemeClr val="dk1"/>
                </a:solidFill>
              </a:rPr>
              <a:t>key</a:t>
            </a:r>
            <a:r>
              <a:rPr lang="en" sz="1300">
                <a:solidFill>
                  <a:schemeClr val="dk1"/>
                </a:solidFill>
              </a:rPr>
              <a:t> for Sailors</a:t>
            </a:r>
            <a:br>
              <a:rPr lang="en" sz="1300">
                <a:solidFill>
                  <a:schemeClr val="dk1"/>
                </a:solidFill>
              </a:rPr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Cost</a:t>
            </a:r>
            <a:r>
              <a:rPr lang="en" sz="1300"/>
              <a:t>: 1210 I/Os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Select Reserve tuples (10 I/Os)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each, get matching Sailors tuple (1000*1.2 I/Os)</a:t>
            </a:r>
            <a:endParaRPr sz="1300"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96" y="1317712"/>
            <a:ext cx="701641" cy="20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847" y="2855333"/>
            <a:ext cx="631443" cy="16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69" y="3532857"/>
            <a:ext cx="850548" cy="16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048" y="2192403"/>
            <a:ext cx="850550" cy="169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2"/>
          <p:cNvCxnSpPr/>
          <p:nvPr/>
        </p:nvCxnSpPr>
        <p:spPr>
          <a:xfrm flipH="1" rot="2700000">
            <a:off x="1247084" y="2374088"/>
            <a:ext cx="5940" cy="4688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/>
          <p:nvPr/>
        </p:nvCxnSpPr>
        <p:spPr>
          <a:xfrm flipH="1" rot="-4912194">
            <a:off x="1792015" y="2374206"/>
            <a:ext cx="6364" cy="46883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" name="Google Shape;228;p22"/>
          <p:cNvGrpSpPr/>
          <p:nvPr/>
        </p:nvGrpSpPr>
        <p:grpSpPr>
          <a:xfrm>
            <a:off x="2097500" y="2149175"/>
            <a:ext cx="2477575" cy="615600"/>
            <a:chOff x="2028150" y="1715850"/>
            <a:chExt cx="2477575" cy="615600"/>
          </a:xfrm>
        </p:grpSpPr>
        <p:sp>
          <p:nvSpPr>
            <p:cNvPr id="229" name="Google Shape;229;p22"/>
            <p:cNvSpPr/>
            <p:nvPr/>
          </p:nvSpPr>
          <p:spPr>
            <a:xfrm>
              <a:off x="2028150" y="1723347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2709325" y="1715850"/>
              <a:ext cx="1796400" cy="615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/>
                <a:t>Index</a:t>
              </a:r>
              <a:r>
                <a:rPr b="1" lang="en"/>
                <a:t> Nested-Loops Join</a:t>
              </a:r>
              <a:endParaRPr b="1"/>
            </a:p>
          </p:txBody>
        </p:sp>
      </p:grpSp>
      <p:pic>
        <p:nvPicPr>
          <p:cNvPr id="231" name="Google Shape;23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031" y="2855076"/>
            <a:ext cx="948207" cy="1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2"/>
          <p:cNvGrpSpPr/>
          <p:nvPr/>
        </p:nvGrpSpPr>
        <p:grpSpPr>
          <a:xfrm>
            <a:off x="2054750" y="1254550"/>
            <a:ext cx="1649575" cy="369300"/>
            <a:chOff x="2041050" y="1528500"/>
            <a:chExt cx="1649575" cy="369300"/>
          </a:xfrm>
        </p:grpSpPr>
        <p:sp>
          <p:nvSpPr>
            <p:cNvPr id="233" name="Google Shape;233;p22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2722225" y="1528500"/>
              <a:ext cx="968400" cy="3693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on-the-fly</a:t>
              </a:r>
              <a:endParaRPr sz="1200"/>
            </a:p>
          </p:txBody>
        </p:sp>
      </p:grpSp>
      <p:pic>
        <p:nvPicPr>
          <p:cNvPr id="235" name="Google Shape;23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3826" y="1759349"/>
            <a:ext cx="818040" cy="1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2"/>
          <p:cNvCxnSpPr/>
          <p:nvPr/>
        </p:nvCxnSpPr>
        <p:spPr>
          <a:xfrm flipH="1">
            <a:off x="889126" y="3079753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2"/>
          <p:cNvSpPr txBox="1"/>
          <p:nvPr/>
        </p:nvSpPr>
        <p:spPr>
          <a:xfrm>
            <a:off x="417975" y="3696450"/>
            <a:ext cx="94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(1000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1765625" y="2999525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(500 pages)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239" name="Google Shape;239;p22"/>
          <p:cNvCxnSpPr/>
          <p:nvPr/>
        </p:nvCxnSpPr>
        <p:spPr>
          <a:xfrm flipH="1">
            <a:off x="1518701" y="1549803"/>
            <a:ext cx="60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/>
          <p:nvPr/>
        </p:nvCxnSpPr>
        <p:spPr>
          <a:xfrm flipH="1">
            <a:off x="1518701" y="1966178"/>
            <a:ext cx="60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" name="Google Shape;241;p22"/>
          <p:cNvGrpSpPr/>
          <p:nvPr/>
        </p:nvGrpSpPr>
        <p:grpSpPr>
          <a:xfrm>
            <a:off x="2054750" y="1701850"/>
            <a:ext cx="1649575" cy="369300"/>
            <a:chOff x="2041050" y="1528500"/>
            <a:chExt cx="1649575" cy="369300"/>
          </a:xfrm>
        </p:grpSpPr>
        <p:sp>
          <p:nvSpPr>
            <p:cNvPr id="242" name="Google Shape;242;p22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2722225" y="1528500"/>
              <a:ext cx="968400" cy="3693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on-the-fly</a:t>
              </a:r>
              <a:endParaRPr sz="1200"/>
            </a:p>
          </p:txBody>
        </p:sp>
      </p:grpSp>
      <p:grpSp>
        <p:nvGrpSpPr>
          <p:cNvPr id="244" name="Google Shape;244;p22"/>
          <p:cNvGrpSpPr/>
          <p:nvPr/>
        </p:nvGrpSpPr>
        <p:grpSpPr>
          <a:xfrm>
            <a:off x="1250247" y="2944739"/>
            <a:ext cx="2544128" cy="1121686"/>
            <a:chOff x="1700547" y="914514"/>
            <a:chExt cx="2544128" cy="1121686"/>
          </a:xfrm>
        </p:grpSpPr>
        <p:sp>
          <p:nvSpPr>
            <p:cNvPr id="245" name="Google Shape;245;p22"/>
            <p:cNvSpPr/>
            <p:nvPr/>
          </p:nvSpPr>
          <p:spPr>
            <a:xfrm rot="2891388">
              <a:off x="1712471" y="1070576"/>
              <a:ext cx="541351" cy="274076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2207675" y="1482100"/>
              <a:ext cx="2037000" cy="554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Use hash index;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 not write result to temp</a:t>
              </a:r>
              <a:endParaRPr sz="12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is evaluated by converting it to a tree of operators and evaluating the operators in the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 for optimizing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set of alternative plans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Must prune search space; typically left-deep plans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estimate cost of each plan that is considered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Estimate size of result </a:t>
            </a:r>
            <a:r>
              <a:rPr lang="en"/>
              <a:t>and </a:t>
            </a:r>
            <a:r>
              <a:rPr lang="en"/>
              <a:t>cost for each plan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Must understand query optimization in order to fully understand the performance of a given database design (relations, indexes) on a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workload (set of queries)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Reference: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chemeClr val="dk1"/>
                </a:solidFill>
              </a:rPr>
              <a:t>Database Management Systems, 3rd edition, by Ramakrishnan and Gehrke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for Examples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consider example queries using the following schema: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  <a:t>Boats(</a:t>
            </a:r>
            <a:r>
              <a:rPr lang="en" sz="1600" u="sng">
                <a:latin typeface="Courier Prime"/>
                <a:ea typeface="Courier Prime"/>
                <a:cs typeface="Courier Prime"/>
                <a:sym typeface="Courier Prime"/>
              </a:rPr>
              <a:t>bid</a:t>
            </a:r>
            <a: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  <a:t>, </a:t>
            </a:r>
            <a: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  <a:t>name</a:t>
            </a:r>
            <a: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  <a:t>, color)</a:t>
            </a:r>
            <a:b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Sailors(</a:t>
            </a:r>
            <a:r>
              <a:rPr lang="en" sz="1600" u="sng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sid</a:t>
            </a:r>
            <a:r>
              <a:rPr lang="en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sname, rating, age)</a:t>
            </a:r>
            <a:b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  <a:t>Reserves(</a:t>
            </a:r>
            <a:r>
              <a:rPr lang="en" sz="1600" u="sng">
                <a:latin typeface="Courier Prime"/>
                <a:ea typeface="Courier Prime"/>
                <a:cs typeface="Courier Prime"/>
                <a:sym typeface="Courier Prime"/>
              </a:rPr>
              <a:t>sid, bid, day</a:t>
            </a:r>
            <a:r>
              <a:rPr lang="en" sz="1600">
                <a:latin typeface="Courier Prime"/>
                <a:ea typeface="Courier Prime"/>
                <a:cs typeface="Courier Prime"/>
                <a:sym typeface="Courier Prime"/>
              </a:rPr>
              <a:t>, rname)</a:t>
            </a:r>
            <a:endParaRPr sz="16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Prime"/>
                <a:ea typeface="Courier Prime"/>
                <a:cs typeface="Courier Prime"/>
                <a:sym typeface="Courier Prime"/>
              </a:rPr>
              <a:t>sname</a:t>
            </a:r>
            <a:r>
              <a:rPr lang="en"/>
              <a:t> = sailor’s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Prime"/>
                <a:ea typeface="Courier Prime"/>
                <a:cs typeface="Courier Prime"/>
                <a:sym typeface="Courier Prime"/>
              </a:rPr>
              <a:t>r</a:t>
            </a:r>
            <a:r>
              <a:rPr lang="en">
                <a:latin typeface="Courier Prime"/>
                <a:ea typeface="Courier Prime"/>
                <a:cs typeface="Courier Prime"/>
                <a:sym typeface="Courier Prime"/>
              </a:rPr>
              <a:t>name</a:t>
            </a:r>
            <a:r>
              <a:rPr lang="en"/>
              <a:t> = name of person who made reservation (might be different person than sailor)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for Examples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assume</a:t>
            </a:r>
            <a:r>
              <a:rPr lang="en"/>
              <a:t>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Prime"/>
              <a:buChar char="●"/>
            </a:pPr>
            <a:r>
              <a:rPr lang="en">
                <a:latin typeface="Courier Prime"/>
                <a:ea typeface="Courier Prime"/>
                <a:cs typeface="Courier Prime"/>
                <a:sym typeface="Courier Prime"/>
              </a:rPr>
              <a:t>Reserves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tuple is 40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tuples per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1,000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Prime"/>
              <a:buChar char="●"/>
            </a:pPr>
            <a:r>
              <a:rPr lang="en">
                <a:latin typeface="Courier Prime"/>
                <a:ea typeface="Courier Prime"/>
                <a:cs typeface="Courier Prime"/>
                <a:sym typeface="Courier Prime"/>
              </a:rPr>
              <a:t>Sailors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tuple is 50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 tuples per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 pages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2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SQL query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SELECT	S.sname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		Reserves R, Sailors S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WHERE		R.sid = S.sid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	AND R.bid = 100 AND S.rating &gt; 5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endParaRPr sz="12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Relational Algebra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13" y="3248102"/>
            <a:ext cx="4374623" cy="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Example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2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SQL query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SELECT	S.sname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		Reserves R, Sailors S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WHERE		R.sid = S.sid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		AND R.bid = 100 AND S.rating &gt; 5</a:t>
            </a:r>
            <a:br>
              <a:rPr lang="en" sz="12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</a:br>
            <a:endParaRPr sz="12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Relational Algebra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6027000" y="1152475"/>
            <a:ext cx="2805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Fig 1: Relational Algebra Tree</a:t>
            </a:r>
            <a:endParaRPr b="1"/>
          </a:p>
        </p:txBody>
      </p:sp>
      <p:grpSp>
        <p:nvGrpSpPr>
          <p:cNvPr id="82" name="Google Shape;82;p17"/>
          <p:cNvGrpSpPr/>
          <p:nvPr/>
        </p:nvGrpSpPr>
        <p:grpSpPr>
          <a:xfrm>
            <a:off x="6294122" y="1455137"/>
            <a:ext cx="2271044" cy="2233239"/>
            <a:chOff x="2504825" y="1433001"/>
            <a:chExt cx="2676856" cy="2594074"/>
          </a:xfrm>
        </p:grpSpPr>
        <p:pic>
          <p:nvPicPr>
            <p:cNvPr id="83" name="Google Shape;8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125" y="1433001"/>
              <a:ext cx="827016" cy="23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4825" y="3837050"/>
              <a:ext cx="744275" cy="19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79150" y="3837050"/>
              <a:ext cx="1002531" cy="19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7852" y="3097525"/>
              <a:ext cx="1215600" cy="23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7663" y="2296500"/>
              <a:ext cx="2335942" cy="238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" name="Google Shape;88;p17"/>
            <p:cNvCxnSpPr/>
            <p:nvPr/>
          </p:nvCxnSpPr>
          <p:spPr>
            <a:xfrm flipH="1">
              <a:off x="3762177" y="1782246"/>
              <a:ext cx="69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 flipH="1">
              <a:off x="3762190" y="2587796"/>
              <a:ext cx="69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 flipH="1" rot="2700000">
              <a:off x="3442053" y="3312383"/>
              <a:ext cx="6788" cy="548573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7"/>
            <p:cNvCxnSpPr/>
            <p:nvPr/>
          </p:nvCxnSpPr>
          <p:spPr>
            <a:xfrm flipH="1" rot="-4832261">
              <a:off x="4084253" y="3312377"/>
              <a:ext cx="7299" cy="54857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9313" y="3248102"/>
            <a:ext cx="4374623" cy="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Evaluation Plan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701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Fig 2: Query Evaluation Plan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5013375" y="1152475"/>
            <a:ext cx="38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Cost</a:t>
            </a:r>
            <a:r>
              <a:rPr lang="en" sz="1500"/>
              <a:t>: </a:t>
            </a:r>
            <a:r>
              <a:rPr lang="en" sz="1500"/>
              <a:t>500 + 500*1000</a:t>
            </a:r>
            <a:r>
              <a:rPr lang="en" sz="1500"/>
              <a:t> I/Os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Pick R as outer join table = 500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Nested Loop Join = 500*1000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Misses opportunities: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Selections could have been “pushed” earlier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use is made of any available indexes</a:t>
            </a:r>
            <a:br>
              <a:rPr lang="en" sz="1300"/>
            </a:b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Goal of optimization: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Find more efficient plans that compute the same answer</a:t>
            </a:r>
            <a:endParaRPr sz="1300"/>
          </a:p>
        </p:txBody>
      </p:sp>
      <p:grpSp>
        <p:nvGrpSpPr>
          <p:cNvPr id="100" name="Google Shape;100;p18"/>
          <p:cNvGrpSpPr/>
          <p:nvPr/>
        </p:nvGrpSpPr>
        <p:grpSpPr>
          <a:xfrm>
            <a:off x="433122" y="1317712"/>
            <a:ext cx="2271044" cy="2240088"/>
            <a:chOff x="2504825" y="1433001"/>
            <a:chExt cx="2676856" cy="2602030"/>
          </a:xfrm>
        </p:grpSpPr>
        <p:pic>
          <p:nvPicPr>
            <p:cNvPr id="101" name="Google Shape;10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125" y="1433001"/>
              <a:ext cx="827016" cy="23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04825" y="3837050"/>
              <a:ext cx="744275" cy="19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79150" y="3845005"/>
              <a:ext cx="1002531" cy="19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7852" y="3097525"/>
              <a:ext cx="1215600" cy="23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7663" y="2296500"/>
              <a:ext cx="2335942" cy="238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6" name="Google Shape;106;p18"/>
            <p:cNvCxnSpPr/>
            <p:nvPr/>
          </p:nvCxnSpPr>
          <p:spPr>
            <a:xfrm flipH="1">
              <a:off x="3762177" y="1782246"/>
              <a:ext cx="69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8"/>
            <p:cNvCxnSpPr/>
            <p:nvPr/>
          </p:nvCxnSpPr>
          <p:spPr>
            <a:xfrm flipH="1">
              <a:off x="3762190" y="2587796"/>
              <a:ext cx="69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8"/>
            <p:cNvCxnSpPr/>
            <p:nvPr/>
          </p:nvCxnSpPr>
          <p:spPr>
            <a:xfrm flipH="1" rot="2700000">
              <a:off x="3442053" y="3312383"/>
              <a:ext cx="6788" cy="548573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8"/>
            <p:cNvCxnSpPr/>
            <p:nvPr/>
          </p:nvCxnSpPr>
          <p:spPr>
            <a:xfrm flipH="1" rot="-4832261">
              <a:off x="4084253" y="3312377"/>
              <a:ext cx="7299" cy="54857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8"/>
          <p:cNvGrpSpPr/>
          <p:nvPr/>
        </p:nvGrpSpPr>
        <p:grpSpPr>
          <a:xfrm>
            <a:off x="2035825" y="1254550"/>
            <a:ext cx="1649575" cy="400200"/>
            <a:chOff x="2041050" y="1528500"/>
            <a:chExt cx="1649575" cy="400200"/>
          </a:xfrm>
        </p:grpSpPr>
        <p:sp>
          <p:nvSpPr>
            <p:cNvPr id="111" name="Google Shape;111;p18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2722225" y="1528500"/>
              <a:ext cx="968400" cy="40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on-the-fly</a:t>
              </a:r>
              <a:endParaRPr/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2633400" y="1934300"/>
            <a:ext cx="1649575" cy="400200"/>
            <a:chOff x="2041050" y="1528500"/>
            <a:chExt cx="1649575" cy="400200"/>
          </a:xfrm>
        </p:grpSpPr>
        <p:sp>
          <p:nvSpPr>
            <p:cNvPr id="114" name="Google Shape;114;p18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2722225" y="1528500"/>
              <a:ext cx="968400" cy="40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on-the-fly</a:t>
              </a:r>
              <a:endParaRPr/>
            </a:p>
          </p:txBody>
        </p:sp>
      </p:grpSp>
      <p:grpSp>
        <p:nvGrpSpPr>
          <p:cNvPr id="116" name="Google Shape;116;p18"/>
          <p:cNvGrpSpPr/>
          <p:nvPr/>
        </p:nvGrpSpPr>
        <p:grpSpPr>
          <a:xfrm>
            <a:off x="2196800" y="2675700"/>
            <a:ext cx="2671975" cy="615600"/>
            <a:chOff x="2041050" y="1528500"/>
            <a:chExt cx="2671975" cy="615600"/>
          </a:xfrm>
        </p:grpSpPr>
        <p:sp>
          <p:nvSpPr>
            <p:cNvPr id="117" name="Google Shape;117;p18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2722225" y="1528500"/>
              <a:ext cx="1990800" cy="615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Simple </a:t>
              </a:r>
              <a:br>
                <a:rPr b="1" lang="en"/>
              </a:br>
              <a:r>
                <a:rPr b="1" lang="en"/>
                <a:t>Nested Loops Join</a:t>
              </a:r>
              <a:endParaRPr b="1"/>
            </a:p>
          </p:txBody>
        </p:sp>
      </p:grpSp>
      <p:sp>
        <p:nvSpPr>
          <p:cNvPr id="119" name="Google Shape;119;p18"/>
          <p:cNvSpPr txBox="1"/>
          <p:nvPr/>
        </p:nvSpPr>
        <p:spPr>
          <a:xfrm>
            <a:off x="311700" y="3557800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</a:t>
            </a:r>
            <a:r>
              <a:rPr lang="en" sz="1000">
                <a:solidFill>
                  <a:srgbClr val="666666"/>
                </a:solidFill>
              </a:rPr>
              <a:t>500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752275" y="3557800"/>
            <a:ext cx="104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(1000 pages)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Plan 1: No Indexes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4701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Fig 2a: Query Evaluation Plan (No Index, Sort-Merge)</a:t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5013375" y="1152475"/>
            <a:ext cx="38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300"/>
              <a:t>Main difference:</a:t>
            </a:r>
            <a:r>
              <a:rPr lang="en" sz="1300"/>
              <a:t> push selects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Assume we have 5 buffers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Cost</a:t>
            </a:r>
            <a:r>
              <a:rPr lang="en" sz="1300"/>
              <a:t>: 3560 I/Os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Selects</a:t>
            </a:r>
            <a:r>
              <a:rPr lang="en" sz="1300"/>
              <a:t> (1760 I/Os)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Scan Reserves = 1000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Write T1 = 10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Scan Sailors = 500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Write T2 = 250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Merge-Sort Join</a:t>
            </a:r>
            <a:r>
              <a:rPr lang="en" sz="1300"/>
              <a:t> (2300 I/Os)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Sort T1 = 2*2*10 (2 passes)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Sort T2 = 2*3*250 (3 passes)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Merge T1 and T2 = 10+250</a:t>
            </a:r>
            <a:endParaRPr sz="13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96" y="1317712"/>
            <a:ext cx="701641" cy="20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247" y="3436908"/>
            <a:ext cx="631443" cy="16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69" y="3456657"/>
            <a:ext cx="850548" cy="16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063" y="2059151"/>
            <a:ext cx="1031315" cy="2055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/>
          <p:nvPr/>
        </p:nvCxnSpPr>
        <p:spPr>
          <a:xfrm flipH="1">
            <a:off x="1518639" y="1618378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/>
          <p:nvPr/>
        </p:nvCxnSpPr>
        <p:spPr>
          <a:xfrm flipH="1" rot="2700000">
            <a:off x="1247084" y="2297888"/>
            <a:ext cx="5940" cy="4688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 flipH="1" rot="-4912194">
            <a:off x="1792015" y="2298006"/>
            <a:ext cx="6364" cy="46883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19"/>
          <p:cNvGrpSpPr/>
          <p:nvPr/>
        </p:nvGrpSpPr>
        <p:grpSpPr>
          <a:xfrm>
            <a:off x="2186600" y="1961825"/>
            <a:ext cx="2477575" cy="400200"/>
            <a:chOff x="2041050" y="1528500"/>
            <a:chExt cx="2477575" cy="400200"/>
          </a:xfrm>
        </p:grpSpPr>
        <p:sp>
          <p:nvSpPr>
            <p:cNvPr id="136" name="Google Shape;136;p19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722225" y="1528500"/>
              <a:ext cx="1796400" cy="40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Sort-Merge Join</a:t>
              </a:r>
              <a:endParaRPr b="1"/>
            </a:p>
          </p:txBody>
        </p:sp>
      </p:grpSp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031" y="2778876"/>
            <a:ext cx="948207" cy="1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9"/>
          <p:cNvGrpSpPr/>
          <p:nvPr/>
        </p:nvGrpSpPr>
        <p:grpSpPr>
          <a:xfrm>
            <a:off x="2054750" y="1254550"/>
            <a:ext cx="1649575" cy="400200"/>
            <a:chOff x="2041050" y="1528500"/>
            <a:chExt cx="1649575" cy="400200"/>
          </a:xfrm>
        </p:grpSpPr>
        <p:sp>
          <p:nvSpPr>
            <p:cNvPr id="140" name="Google Shape;140;p19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2722225" y="1528500"/>
              <a:ext cx="968400" cy="40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on-the-fly</a:t>
              </a:r>
              <a:endParaRPr/>
            </a:p>
          </p:txBody>
        </p:sp>
      </p:grpSp>
      <p:pic>
        <p:nvPicPr>
          <p:cNvPr id="142" name="Google Shape;14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049" y="2757550"/>
            <a:ext cx="1031300" cy="206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/>
          <p:nvPr/>
        </p:nvCxnSpPr>
        <p:spPr>
          <a:xfrm flipH="1">
            <a:off x="889126" y="3003553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2265976" y="3003553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417975" y="3620250"/>
            <a:ext cx="94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(1000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793025" y="3581100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(500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18025" y="2694800"/>
            <a:ext cx="2497500" cy="31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FA8D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3023025" y="2647500"/>
            <a:ext cx="1914175" cy="831300"/>
            <a:chOff x="2117250" y="1528500"/>
            <a:chExt cx="1914175" cy="831300"/>
          </a:xfrm>
        </p:grpSpPr>
        <p:sp>
          <p:nvSpPr>
            <p:cNvPr id="149" name="Google Shape;149;p19"/>
            <p:cNvSpPr/>
            <p:nvPr/>
          </p:nvSpPr>
          <p:spPr>
            <a:xfrm>
              <a:off x="2117250" y="1591650"/>
              <a:ext cx="4647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2722225" y="1528500"/>
              <a:ext cx="1309200" cy="8313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Scans;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write to temp T1, T2</a:t>
              </a:r>
              <a:endParaRPr/>
            </a:p>
          </p:txBody>
        </p:sp>
      </p:grpSp>
      <p:sp>
        <p:nvSpPr>
          <p:cNvPr id="151" name="Google Shape;151;p19"/>
          <p:cNvSpPr txBox="1"/>
          <p:nvPr/>
        </p:nvSpPr>
        <p:spPr>
          <a:xfrm>
            <a:off x="390675" y="2386600"/>
            <a:ext cx="85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797613" y="2397286"/>
            <a:ext cx="9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(250 pages)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Plan 1: No indexes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152475"/>
            <a:ext cx="4701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Fig 2b: Query Evaluation Plan </a:t>
            </a:r>
            <a:r>
              <a:rPr b="1" lang="en">
                <a:solidFill>
                  <a:schemeClr val="dk1"/>
                </a:solidFill>
              </a:rPr>
              <a:t>(No Indexes, BNL)</a:t>
            </a:r>
            <a:endParaRPr/>
          </a:p>
        </p:txBody>
      </p:sp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5013375" y="1152475"/>
            <a:ext cx="38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300"/>
              <a:t>Main difference:</a:t>
            </a:r>
            <a:r>
              <a:rPr lang="en" sz="1300"/>
              <a:t> push selects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Assume we have 5 buffers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Cost</a:t>
            </a:r>
            <a:r>
              <a:rPr lang="en" sz="1300"/>
              <a:t>: 2770 I/Os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Selects</a:t>
            </a:r>
            <a:r>
              <a:rPr lang="en" sz="1300"/>
              <a:t> (1760 I/Os)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Block-Nested Loops</a:t>
            </a:r>
            <a:r>
              <a:rPr b="1" lang="en" sz="1300"/>
              <a:t> Join</a:t>
            </a:r>
            <a:r>
              <a:rPr lang="en" sz="1300"/>
              <a:t> (BNL)</a:t>
            </a:r>
            <a:br>
              <a:rPr lang="en" sz="1300"/>
            </a:br>
            <a:r>
              <a:rPr lang="en" sz="1300"/>
              <a:t>(1100 I/Os)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</a:t>
            </a:r>
            <a:r>
              <a:rPr lang="en" sz="1300"/>
              <a:t>ost</a:t>
            </a:r>
            <a:r>
              <a:rPr lang="en" sz="1300"/>
              <a:t> = </a:t>
            </a:r>
            <a:r>
              <a:rPr lang="en" sz="1300"/>
              <a:t>Scan of outer + #outer blocks * scan of inner</a:t>
            </a:r>
            <a:br>
              <a:rPr lang="en" sz="1300"/>
            </a:br>
            <a:r>
              <a:rPr lang="en" sz="1300"/>
              <a:t>#outer blocks = ceiling(#pages of outer/blocksize)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T2 as Outer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1 buffer holds T1, 3 buffer holds T2, 1 buffer output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#outer blocks = ceiling(250/3) = 84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Cost = 250 + 84*10 = 1090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Cost of flushing the buffer:10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Total I/O 1100 = 1090+10</a:t>
            </a:r>
            <a:endParaRPr sz="1300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96" y="1317712"/>
            <a:ext cx="701641" cy="20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247" y="3436908"/>
            <a:ext cx="631443" cy="16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69" y="3456657"/>
            <a:ext cx="850548" cy="16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063" y="2059151"/>
            <a:ext cx="1031315" cy="2055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0"/>
          <p:cNvCxnSpPr/>
          <p:nvPr/>
        </p:nvCxnSpPr>
        <p:spPr>
          <a:xfrm flipH="1">
            <a:off x="1518639" y="1618378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 flipH="1" rot="2700000">
            <a:off x="1247084" y="2297888"/>
            <a:ext cx="5940" cy="4688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 flipH="1" rot="-4912194">
            <a:off x="1792015" y="2298006"/>
            <a:ext cx="6364" cy="46883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0"/>
          <p:cNvGrpSpPr/>
          <p:nvPr/>
        </p:nvGrpSpPr>
        <p:grpSpPr>
          <a:xfrm>
            <a:off x="2186600" y="1961825"/>
            <a:ext cx="2477575" cy="615600"/>
            <a:chOff x="2041050" y="1528500"/>
            <a:chExt cx="2477575" cy="615600"/>
          </a:xfrm>
        </p:grpSpPr>
        <p:sp>
          <p:nvSpPr>
            <p:cNvPr id="168" name="Google Shape;168;p20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2722225" y="1528500"/>
              <a:ext cx="1796400" cy="6156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/>
                <a:t>Block</a:t>
              </a:r>
              <a:r>
                <a:rPr b="1" lang="en"/>
                <a:t> Nested-Loops Join</a:t>
              </a:r>
              <a:endParaRPr b="1"/>
            </a:p>
          </p:txBody>
        </p:sp>
      </p:grpSp>
      <p:pic>
        <p:nvPicPr>
          <p:cNvPr id="170" name="Google Shape;17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031" y="2778876"/>
            <a:ext cx="948207" cy="1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0"/>
          <p:cNvGrpSpPr/>
          <p:nvPr/>
        </p:nvGrpSpPr>
        <p:grpSpPr>
          <a:xfrm>
            <a:off x="2054750" y="1254550"/>
            <a:ext cx="1649575" cy="400200"/>
            <a:chOff x="2041050" y="1528500"/>
            <a:chExt cx="1649575" cy="400200"/>
          </a:xfrm>
        </p:grpSpPr>
        <p:sp>
          <p:nvSpPr>
            <p:cNvPr id="172" name="Google Shape;172;p20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2722225" y="1528500"/>
              <a:ext cx="968400" cy="40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on-the-fly</a:t>
              </a:r>
              <a:endParaRPr/>
            </a:p>
          </p:txBody>
        </p:sp>
      </p:grpSp>
      <p:pic>
        <p:nvPicPr>
          <p:cNvPr id="174" name="Google Shape;17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049" y="2757550"/>
            <a:ext cx="1031300" cy="206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0"/>
          <p:cNvCxnSpPr/>
          <p:nvPr/>
        </p:nvCxnSpPr>
        <p:spPr>
          <a:xfrm flipH="1">
            <a:off x="889126" y="3003553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/>
          <p:nvPr/>
        </p:nvCxnSpPr>
        <p:spPr>
          <a:xfrm flipH="1">
            <a:off x="2265976" y="3003553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417975" y="3620250"/>
            <a:ext cx="94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(1000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793025" y="3581100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(500 pages)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179" name="Google Shape;179;p20"/>
          <p:cNvGrpSpPr/>
          <p:nvPr/>
        </p:nvGrpSpPr>
        <p:grpSpPr>
          <a:xfrm>
            <a:off x="3023025" y="2647500"/>
            <a:ext cx="1914175" cy="831300"/>
            <a:chOff x="2117250" y="1528500"/>
            <a:chExt cx="1914175" cy="831300"/>
          </a:xfrm>
        </p:grpSpPr>
        <p:sp>
          <p:nvSpPr>
            <p:cNvPr id="180" name="Google Shape;180;p20"/>
            <p:cNvSpPr/>
            <p:nvPr/>
          </p:nvSpPr>
          <p:spPr>
            <a:xfrm>
              <a:off x="2117250" y="1591650"/>
              <a:ext cx="4647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2722225" y="1528500"/>
              <a:ext cx="1309200" cy="8313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Scans;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write to temp T1, T2</a:t>
              </a:r>
              <a:endParaRPr/>
            </a:p>
          </p:txBody>
        </p:sp>
      </p:grpSp>
      <p:sp>
        <p:nvSpPr>
          <p:cNvPr id="182" name="Google Shape;182;p20"/>
          <p:cNvSpPr txBox="1"/>
          <p:nvPr/>
        </p:nvSpPr>
        <p:spPr>
          <a:xfrm>
            <a:off x="390675" y="2386600"/>
            <a:ext cx="85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797613" y="2397286"/>
            <a:ext cx="9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(250 pages)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Plan 1: No Indexes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152475"/>
            <a:ext cx="4701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Fig 2b: Query Evaluation Plan (No Indexes, BNL)</a:t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5013375" y="1152475"/>
            <a:ext cx="38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300"/>
              <a:t>Main difference:</a:t>
            </a:r>
            <a:r>
              <a:rPr lang="en" sz="1300"/>
              <a:t> push selects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Assume we have 5 buffers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Cost</a:t>
            </a:r>
            <a:r>
              <a:rPr lang="en" sz="1300"/>
              <a:t>: 2700 I/Os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Selects</a:t>
            </a:r>
            <a:r>
              <a:rPr lang="en" sz="1300"/>
              <a:t> (1760 I/Os)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Block-Nested Loops Join</a:t>
            </a:r>
            <a:r>
              <a:rPr lang="en" sz="1300"/>
              <a:t> (BNL)</a:t>
            </a:r>
            <a:br>
              <a:rPr lang="en" sz="1300"/>
            </a:br>
            <a:r>
              <a:rPr lang="en" sz="1300"/>
              <a:t>(1100 I/Os)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If we “push” projections</a:t>
            </a:r>
            <a:endParaRPr i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T1</a:t>
            </a:r>
            <a:r>
              <a:rPr lang="en" sz="1300"/>
              <a:t> has only </a:t>
            </a:r>
            <a:r>
              <a:rPr lang="en" sz="1300">
                <a:latin typeface="Courier Prime"/>
                <a:ea typeface="Courier Prime"/>
                <a:cs typeface="Courier Prime"/>
                <a:sym typeface="Courier Prime"/>
              </a:rPr>
              <a:t>sid</a:t>
            </a:r>
            <a:endParaRPr sz="13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fits in 3 pages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T2</a:t>
            </a:r>
            <a:r>
              <a:rPr lang="en" sz="1300"/>
              <a:t> has only </a:t>
            </a:r>
            <a:r>
              <a:rPr lang="en" sz="1300">
                <a:latin typeface="Courier Prime"/>
                <a:ea typeface="Courier Prime"/>
                <a:cs typeface="Courier Prime"/>
                <a:sym typeface="Courier Prime"/>
              </a:rPr>
              <a:t>sid</a:t>
            </a:r>
            <a:r>
              <a:rPr lang="en" sz="1300"/>
              <a:t> and </a:t>
            </a:r>
            <a:r>
              <a:rPr lang="en" sz="1300">
                <a:latin typeface="Courier Prime"/>
                <a:ea typeface="Courier Prime"/>
                <a:cs typeface="Courier Prime"/>
                <a:sym typeface="Courier Prime"/>
              </a:rPr>
              <a:t>name</a:t>
            </a:r>
            <a:endParaRPr sz="13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BNL cost: </a:t>
            </a:r>
            <a:r>
              <a:rPr i="1" lang="en" sz="1300"/>
              <a:t>under 250 pages</a:t>
            </a:r>
            <a:endParaRPr i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Cost total: </a:t>
            </a:r>
            <a:r>
              <a:rPr lang="en" sz="1300"/>
              <a:t> &lt; 2000 I/Os</a:t>
            </a:r>
            <a:endParaRPr sz="13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96" y="1317712"/>
            <a:ext cx="701641" cy="20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247" y="3436908"/>
            <a:ext cx="631443" cy="16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69" y="3456657"/>
            <a:ext cx="850548" cy="16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063" y="2059151"/>
            <a:ext cx="1031315" cy="2055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1"/>
          <p:cNvCxnSpPr/>
          <p:nvPr/>
        </p:nvCxnSpPr>
        <p:spPr>
          <a:xfrm flipH="1">
            <a:off x="1518639" y="1618378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 flipH="1" rot="2700000">
            <a:off x="1247084" y="2297888"/>
            <a:ext cx="5940" cy="4688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/>
          <p:nvPr/>
        </p:nvCxnSpPr>
        <p:spPr>
          <a:xfrm flipH="1" rot="-4912194">
            <a:off x="1792015" y="2298006"/>
            <a:ext cx="6364" cy="46883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21"/>
          <p:cNvGrpSpPr/>
          <p:nvPr/>
        </p:nvGrpSpPr>
        <p:grpSpPr>
          <a:xfrm>
            <a:off x="2186600" y="1961825"/>
            <a:ext cx="2477575" cy="615600"/>
            <a:chOff x="2041050" y="1528500"/>
            <a:chExt cx="2477575" cy="615600"/>
          </a:xfrm>
        </p:grpSpPr>
        <p:sp>
          <p:nvSpPr>
            <p:cNvPr id="199" name="Google Shape;199;p21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2722225" y="1528500"/>
              <a:ext cx="1796400" cy="6156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Block Nested-Loops Join</a:t>
              </a:r>
              <a:endParaRPr b="1"/>
            </a:p>
          </p:txBody>
        </p:sp>
      </p:grpSp>
      <p:pic>
        <p:nvPicPr>
          <p:cNvPr id="201" name="Google Shape;20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031" y="2778876"/>
            <a:ext cx="948207" cy="1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21"/>
          <p:cNvGrpSpPr/>
          <p:nvPr/>
        </p:nvGrpSpPr>
        <p:grpSpPr>
          <a:xfrm>
            <a:off x="2054750" y="1254550"/>
            <a:ext cx="1649575" cy="400200"/>
            <a:chOff x="2041050" y="1528500"/>
            <a:chExt cx="1649575" cy="400200"/>
          </a:xfrm>
        </p:grpSpPr>
        <p:sp>
          <p:nvSpPr>
            <p:cNvPr id="203" name="Google Shape;203;p21"/>
            <p:cNvSpPr/>
            <p:nvPr/>
          </p:nvSpPr>
          <p:spPr>
            <a:xfrm>
              <a:off x="2041050" y="1591650"/>
              <a:ext cx="5412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22225" y="1528500"/>
              <a:ext cx="968400" cy="40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on-the-fly</a:t>
              </a:r>
              <a:endParaRPr/>
            </a:p>
          </p:txBody>
        </p:sp>
      </p:grpSp>
      <p:pic>
        <p:nvPicPr>
          <p:cNvPr id="205" name="Google Shape;20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049" y="2757550"/>
            <a:ext cx="1031300" cy="206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1"/>
          <p:cNvCxnSpPr/>
          <p:nvPr/>
        </p:nvCxnSpPr>
        <p:spPr>
          <a:xfrm flipH="1">
            <a:off x="889126" y="3003553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1"/>
          <p:cNvCxnSpPr/>
          <p:nvPr/>
        </p:nvCxnSpPr>
        <p:spPr>
          <a:xfrm flipH="1">
            <a:off x="2265976" y="3003553"/>
            <a:ext cx="60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1"/>
          <p:cNvSpPr txBox="1"/>
          <p:nvPr/>
        </p:nvSpPr>
        <p:spPr>
          <a:xfrm>
            <a:off x="417975" y="3620250"/>
            <a:ext cx="94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(1000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1793025" y="3581100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(500 pages)</a:t>
            </a:r>
            <a:endParaRPr sz="1000">
              <a:solidFill>
                <a:srgbClr val="666666"/>
              </a:solidFill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3023025" y="2647500"/>
            <a:ext cx="1914175" cy="831300"/>
            <a:chOff x="2117250" y="1528500"/>
            <a:chExt cx="1914175" cy="831300"/>
          </a:xfrm>
        </p:grpSpPr>
        <p:sp>
          <p:nvSpPr>
            <p:cNvPr id="211" name="Google Shape;211;p21"/>
            <p:cNvSpPr/>
            <p:nvPr/>
          </p:nvSpPr>
          <p:spPr>
            <a:xfrm>
              <a:off x="2117250" y="1591650"/>
              <a:ext cx="464700" cy="273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2722225" y="1528500"/>
              <a:ext cx="1309200" cy="8313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Scans;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write to temp T1, T2</a:t>
              </a:r>
              <a:endParaRPr/>
            </a:p>
          </p:txBody>
        </p:sp>
      </p:grpSp>
      <p:sp>
        <p:nvSpPr>
          <p:cNvPr id="213" name="Google Shape;213;p21"/>
          <p:cNvSpPr txBox="1"/>
          <p:nvPr/>
        </p:nvSpPr>
        <p:spPr>
          <a:xfrm>
            <a:off x="390675" y="2386600"/>
            <a:ext cx="85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(10 pages)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1797613" y="2397286"/>
            <a:ext cx="9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(250 pages)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 - Black Fo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