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17C292C-88CC-488E-8690-1773C8D439A2}">
  <a:tblStyle styleId="{117C292C-88CC-488E-8690-1773C8D439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slide" Target="slides/slide18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e77a58d82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ce77a58d82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ce77a58d82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ce77a58d82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ce77a58d82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ce77a58d82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a1db045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7a1db045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ce77a58d82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ce77a58d82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ce77a58d82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ce77a58d82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ce77a58d82_0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ce77a58d82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ce77a58d82_0_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ce77a58d82_0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ce77a58d82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ce77a58d82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e77a58d82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e77a58d82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e77a58d82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e77a58d82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e77a58d82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e77a58d82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e77a58d82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e77a58d82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e77a58d82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e77a58d82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0424E"/>
                </a:solidFill>
                <a:highlight>
                  <a:srgbClr val="FFFFFF"/>
                </a:highlight>
              </a:rPr>
              <a:t>For example, if transaction T</a:t>
            </a:r>
            <a:r>
              <a:rPr lang="en" sz="950">
                <a:solidFill>
                  <a:srgbClr val="40424E"/>
                </a:solidFill>
                <a:highlight>
                  <a:srgbClr val="FFFFFF"/>
                </a:highlight>
              </a:rPr>
              <a:t>i</a:t>
            </a:r>
            <a:r>
              <a:rPr lang="en" sz="1300">
                <a:solidFill>
                  <a:srgbClr val="40424E"/>
                </a:solidFill>
                <a:highlight>
                  <a:srgbClr val="FFFFFF"/>
                </a:highlight>
              </a:rPr>
              <a:t> gets an explicit lock on file F</a:t>
            </a:r>
            <a:r>
              <a:rPr lang="en" sz="950">
                <a:solidFill>
                  <a:srgbClr val="40424E"/>
                </a:solidFill>
                <a:highlight>
                  <a:srgbClr val="FFFFFF"/>
                </a:highlight>
              </a:rPr>
              <a:t>c</a:t>
            </a:r>
            <a:r>
              <a:rPr lang="en" sz="1300">
                <a:solidFill>
                  <a:srgbClr val="40424E"/>
                </a:solidFill>
                <a:highlight>
                  <a:srgbClr val="FFFFFF"/>
                </a:highlight>
              </a:rPr>
              <a:t> in exclusive mode, then it has an implicit lock in exclusive mode on all the records belonging to that file. It does not need to lock the individual records of F</a:t>
            </a:r>
            <a:r>
              <a:rPr lang="en" sz="950">
                <a:solidFill>
                  <a:srgbClr val="40424E"/>
                </a:solidFill>
                <a:highlight>
                  <a:srgbClr val="FFFFFF"/>
                </a:highlight>
              </a:rPr>
              <a:t>c</a:t>
            </a:r>
            <a:r>
              <a:rPr lang="en" sz="1300">
                <a:solidFill>
                  <a:srgbClr val="40424E"/>
                </a:solidFill>
                <a:highlight>
                  <a:srgbClr val="FFFFFF"/>
                </a:highlight>
              </a:rPr>
              <a:t> explicitly.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e77a58d82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ce77a58d82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e77a58d82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e77a58d82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e77a58d82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e77a58d82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geeksforgeeks.org/multiple-granularity-locking-in-dbms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PSO Week 12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CS448  Staff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</a:t>
            </a:r>
            <a:r>
              <a:rPr lang="en"/>
              <a:t>Multiple Granularity</a:t>
            </a:r>
            <a:endParaRPr/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311700" y="1152475"/>
            <a:ext cx="406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T1 reads a record in ra2.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T2 modifies a record ra9.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T3 reads all records in Fa.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T4 reads the entire database.</a:t>
            </a:r>
            <a:endParaRPr/>
          </a:p>
        </p:txBody>
      </p:sp>
      <p:grpSp>
        <p:nvGrpSpPr>
          <p:cNvPr id="193" name="Google Shape;193;p22"/>
          <p:cNvGrpSpPr/>
          <p:nvPr/>
        </p:nvGrpSpPr>
        <p:grpSpPr>
          <a:xfrm>
            <a:off x="864475" y="1350725"/>
            <a:ext cx="7874475" cy="3403250"/>
            <a:chOff x="559675" y="1350725"/>
            <a:chExt cx="7874475" cy="3403250"/>
          </a:xfrm>
        </p:grpSpPr>
        <p:grpSp>
          <p:nvGrpSpPr>
            <p:cNvPr id="194" name="Google Shape;194;p22"/>
            <p:cNvGrpSpPr/>
            <p:nvPr/>
          </p:nvGrpSpPr>
          <p:grpSpPr>
            <a:xfrm>
              <a:off x="4481163" y="1350725"/>
              <a:ext cx="3242250" cy="1389000"/>
              <a:chOff x="4481163" y="1350725"/>
              <a:chExt cx="3242250" cy="1389000"/>
            </a:xfrm>
          </p:grpSpPr>
          <p:sp>
            <p:nvSpPr>
              <p:cNvPr id="195" name="Google Shape;195;p22"/>
              <p:cNvSpPr/>
              <p:nvPr/>
            </p:nvSpPr>
            <p:spPr>
              <a:xfrm>
                <a:off x="5709775" y="1350725"/>
                <a:ext cx="641100" cy="572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/>
                  <a:t>DB</a:t>
                </a:r>
                <a:endParaRPr sz="1600"/>
              </a:p>
            </p:txBody>
          </p:sp>
          <p:sp>
            <p:nvSpPr>
              <p:cNvPr id="196" name="Google Shape;196;p22"/>
              <p:cNvSpPr/>
              <p:nvPr/>
            </p:nvSpPr>
            <p:spPr>
              <a:xfrm>
                <a:off x="4481163" y="2167025"/>
                <a:ext cx="641100" cy="572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/>
                  <a:t>A1</a:t>
                </a:r>
                <a:endParaRPr sz="1600"/>
              </a:p>
            </p:txBody>
          </p:sp>
          <p:sp>
            <p:nvSpPr>
              <p:cNvPr id="197" name="Google Shape;197;p22"/>
              <p:cNvSpPr/>
              <p:nvPr/>
            </p:nvSpPr>
            <p:spPr>
              <a:xfrm>
                <a:off x="7082313" y="2167025"/>
                <a:ext cx="641100" cy="572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/>
                  <a:t>A2</a:t>
                </a:r>
                <a:endParaRPr sz="1600"/>
              </a:p>
            </p:txBody>
          </p:sp>
          <p:cxnSp>
            <p:nvCxnSpPr>
              <p:cNvPr id="198" name="Google Shape;198;p22"/>
              <p:cNvCxnSpPr>
                <a:stCxn id="195" idx="3"/>
                <a:endCxn id="196" idx="7"/>
              </p:cNvCxnSpPr>
              <p:nvPr/>
            </p:nvCxnSpPr>
            <p:spPr>
              <a:xfrm flipH="1">
                <a:off x="5028462" y="1839555"/>
                <a:ext cx="775200" cy="411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99" name="Google Shape;199;p22"/>
              <p:cNvCxnSpPr>
                <a:stCxn id="195" idx="5"/>
                <a:endCxn id="197" idx="1"/>
              </p:cNvCxnSpPr>
              <p:nvPr/>
            </p:nvCxnSpPr>
            <p:spPr>
              <a:xfrm>
                <a:off x="6256988" y="1839555"/>
                <a:ext cx="919200" cy="411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200" name="Google Shape;200;p22"/>
            <p:cNvGrpSpPr/>
            <p:nvPr/>
          </p:nvGrpSpPr>
          <p:grpSpPr>
            <a:xfrm>
              <a:off x="6350875" y="3265525"/>
              <a:ext cx="2083275" cy="1488450"/>
              <a:chOff x="6350875" y="3265525"/>
              <a:chExt cx="2083275" cy="1488450"/>
            </a:xfrm>
          </p:grpSpPr>
          <p:sp>
            <p:nvSpPr>
              <p:cNvPr id="201" name="Google Shape;201;p22"/>
              <p:cNvSpPr/>
              <p:nvPr/>
            </p:nvSpPr>
            <p:spPr>
              <a:xfrm>
                <a:off x="7085725" y="3265525"/>
                <a:ext cx="641100" cy="572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/>
                  <a:t>Fc</a:t>
                </a:r>
                <a:endParaRPr sz="1600"/>
              </a:p>
            </p:txBody>
          </p:sp>
          <p:sp>
            <p:nvSpPr>
              <p:cNvPr id="202" name="Google Shape;202;p22"/>
              <p:cNvSpPr/>
              <p:nvPr/>
            </p:nvSpPr>
            <p:spPr>
              <a:xfrm>
                <a:off x="6350875" y="4181275"/>
                <a:ext cx="641100" cy="572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/>
                  <a:t>rc1</a:t>
                </a:r>
                <a:endParaRPr/>
              </a:p>
            </p:txBody>
          </p:sp>
          <p:sp>
            <p:nvSpPr>
              <p:cNvPr id="203" name="Google Shape;203;p22"/>
              <p:cNvSpPr/>
              <p:nvPr/>
            </p:nvSpPr>
            <p:spPr>
              <a:xfrm>
                <a:off x="7793050" y="4181275"/>
                <a:ext cx="641100" cy="572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rcm</a:t>
                </a:r>
                <a:endParaRPr sz="1300"/>
              </a:p>
            </p:txBody>
          </p:sp>
          <p:cxnSp>
            <p:nvCxnSpPr>
              <p:cNvPr id="204" name="Google Shape;204;p22"/>
              <p:cNvCxnSpPr>
                <a:stCxn id="201" idx="3"/>
                <a:endCxn id="202" idx="0"/>
              </p:cNvCxnSpPr>
              <p:nvPr/>
            </p:nvCxnSpPr>
            <p:spPr>
              <a:xfrm flipH="1">
                <a:off x="6671412" y="3754355"/>
                <a:ext cx="508200" cy="426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05" name="Google Shape;205;p22"/>
              <p:cNvCxnSpPr>
                <a:stCxn id="201" idx="5"/>
                <a:endCxn id="203" idx="0"/>
              </p:cNvCxnSpPr>
              <p:nvPr/>
            </p:nvCxnSpPr>
            <p:spPr>
              <a:xfrm>
                <a:off x="7632938" y="3754355"/>
                <a:ext cx="480600" cy="426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06" name="Google Shape;206;p22"/>
              <p:cNvSpPr txBox="1"/>
              <p:nvPr/>
            </p:nvSpPr>
            <p:spPr>
              <a:xfrm>
                <a:off x="7165800" y="4281275"/>
                <a:ext cx="4716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. . .</a:t>
                </a:r>
                <a:endParaRPr/>
              </a:p>
            </p:txBody>
          </p:sp>
        </p:grpSp>
        <p:grpSp>
          <p:nvGrpSpPr>
            <p:cNvPr id="207" name="Google Shape;207;p22"/>
            <p:cNvGrpSpPr/>
            <p:nvPr/>
          </p:nvGrpSpPr>
          <p:grpSpPr>
            <a:xfrm>
              <a:off x="3760075" y="3265525"/>
              <a:ext cx="2083275" cy="1488450"/>
              <a:chOff x="6350875" y="3265525"/>
              <a:chExt cx="2083275" cy="1488450"/>
            </a:xfrm>
          </p:grpSpPr>
          <p:sp>
            <p:nvSpPr>
              <p:cNvPr id="208" name="Google Shape;208;p22"/>
              <p:cNvSpPr/>
              <p:nvPr/>
            </p:nvSpPr>
            <p:spPr>
              <a:xfrm>
                <a:off x="7085725" y="3265525"/>
                <a:ext cx="641100" cy="572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/>
                  <a:t>Fb</a:t>
                </a:r>
                <a:endParaRPr sz="1600"/>
              </a:p>
            </p:txBody>
          </p:sp>
          <p:sp>
            <p:nvSpPr>
              <p:cNvPr id="209" name="Google Shape;209;p22"/>
              <p:cNvSpPr/>
              <p:nvPr/>
            </p:nvSpPr>
            <p:spPr>
              <a:xfrm>
                <a:off x="6350875" y="4181275"/>
                <a:ext cx="641100" cy="572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/>
                  <a:t>rb1</a:t>
                </a:r>
                <a:endParaRPr/>
              </a:p>
            </p:txBody>
          </p:sp>
          <p:sp>
            <p:nvSpPr>
              <p:cNvPr id="210" name="Google Shape;210;p22"/>
              <p:cNvSpPr/>
              <p:nvPr/>
            </p:nvSpPr>
            <p:spPr>
              <a:xfrm>
                <a:off x="7793050" y="4181275"/>
                <a:ext cx="641100" cy="572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rbk</a:t>
                </a:r>
                <a:endParaRPr sz="1300"/>
              </a:p>
            </p:txBody>
          </p:sp>
          <p:cxnSp>
            <p:nvCxnSpPr>
              <p:cNvPr id="211" name="Google Shape;211;p22"/>
              <p:cNvCxnSpPr>
                <a:stCxn id="208" idx="3"/>
                <a:endCxn id="209" idx="0"/>
              </p:cNvCxnSpPr>
              <p:nvPr/>
            </p:nvCxnSpPr>
            <p:spPr>
              <a:xfrm flipH="1">
                <a:off x="6671412" y="3754355"/>
                <a:ext cx="508200" cy="426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12" name="Google Shape;212;p22"/>
              <p:cNvCxnSpPr>
                <a:stCxn id="208" idx="5"/>
                <a:endCxn id="210" idx="0"/>
              </p:cNvCxnSpPr>
              <p:nvPr/>
            </p:nvCxnSpPr>
            <p:spPr>
              <a:xfrm>
                <a:off x="7632938" y="3754355"/>
                <a:ext cx="480600" cy="426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13" name="Google Shape;213;p22"/>
              <p:cNvSpPr txBox="1"/>
              <p:nvPr/>
            </p:nvSpPr>
            <p:spPr>
              <a:xfrm>
                <a:off x="7165800" y="4281275"/>
                <a:ext cx="4716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. . .</a:t>
                </a:r>
                <a:endParaRPr/>
              </a:p>
            </p:txBody>
          </p:sp>
        </p:grpSp>
        <p:cxnSp>
          <p:nvCxnSpPr>
            <p:cNvPr id="214" name="Google Shape;214;p22"/>
            <p:cNvCxnSpPr>
              <a:stCxn id="196" idx="4"/>
              <a:endCxn id="208" idx="0"/>
            </p:cNvCxnSpPr>
            <p:nvPr/>
          </p:nvCxnSpPr>
          <p:spPr>
            <a:xfrm>
              <a:off x="4801713" y="2739725"/>
              <a:ext cx="13800" cy="525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5" name="Google Shape;215;p22"/>
            <p:cNvCxnSpPr>
              <a:stCxn id="197" idx="4"/>
              <a:endCxn id="201" idx="0"/>
            </p:cNvCxnSpPr>
            <p:nvPr/>
          </p:nvCxnSpPr>
          <p:spPr>
            <a:xfrm>
              <a:off x="7402863" y="2739725"/>
              <a:ext cx="3300" cy="525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6" name="Google Shape;216;p22"/>
            <p:cNvCxnSpPr>
              <a:stCxn id="196" idx="2"/>
              <a:endCxn id="217" idx="0"/>
            </p:cNvCxnSpPr>
            <p:nvPr/>
          </p:nvCxnSpPr>
          <p:spPr>
            <a:xfrm flipH="1">
              <a:off x="2300763" y="2453375"/>
              <a:ext cx="2180400" cy="8121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218" name="Google Shape;218;p22"/>
            <p:cNvGrpSpPr/>
            <p:nvPr/>
          </p:nvGrpSpPr>
          <p:grpSpPr>
            <a:xfrm>
              <a:off x="559675" y="3265525"/>
              <a:ext cx="2769075" cy="1488450"/>
              <a:chOff x="559675" y="3265525"/>
              <a:chExt cx="2769075" cy="1488450"/>
            </a:xfrm>
          </p:grpSpPr>
          <p:sp>
            <p:nvSpPr>
              <p:cNvPr id="217" name="Google Shape;217;p22"/>
              <p:cNvSpPr/>
              <p:nvPr/>
            </p:nvSpPr>
            <p:spPr>
              <a:xfrm>
                <a:off x="1980325" y="3265525"/>
                <a:ext cx="641100" cy="572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/>
                  <a:t>Fa</a:t>
                </a:r>
                <a:endParaRPr sz="1600"/>
              </a:p>
            </p:txBody>
          </p:sp>
          <p:sp>
            <p:nvSpPr>
              <p:cNvPr id="219" name="Google Shape;219;p22"/>
              <p:cNvSpPr/>
              <p:nvPr/>
            </p:nvSpPr>
            <p:spPr>
              <a:xfrm>
                <a:off x="1397875" y="4181275"/>
                <a:ext cx="641100" cy="572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/>
                  <a:t>ra2</a:t>
                </a:r>
                <a:endParaRPr/>
              </a:p>
            </p:txBody>
          </p:sp>
          <p:sp>
            <p:nvSpPr>
              <p:cNvPr id="220" name="Google Shape;220;p22"/>
              <p:cNvSpPr/>
              <p:nvPr/>
            </p:nvSpPr>
            <p:spPr>
              <a:xfrm>
                <a:off x="2687650" y="4181275"/>
                <a:ext cx="641100" cy="572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ran</a:t>
                </a:r>
                <a:endParaRPr sz="1300"/>
              </a:p>
            </p:txBody>
          </p:sp>
          <p:cxnSp>
            <p:nvCxnSpPr>
              <p:cNvPr id="221" name="Google Shape;221;p22"/>
              <p:cNvCxnSpPr>
                <a:stCxn id="217" idx="3"/>
                <a:endCxn id="219" idx="0"/>
              </p:cNvCxnSpPr>
              <p:nvPr/>
            </p:nvCxnSpPr>
            <p:spPr>
              <a:xfrm flipH="1">
                <a:off x="1718412" y="3754355"/>
                <a:ext cx="355800" cy="426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22" name="Google Shape;222;p22"/>
              <p:cNvCxnSpPr>
                <a:stCxn id="217" idx="5"/>
                <a:endCxn id="220" idx="0"/>
              </p:cNvCxnSpPr>
              <p:nvPr/>
            </p:nvCxnSpPr>
            <p:spPr>
              <a:xfrm>
                <a:off x="2527538" y="3754355"/>
                <a:ext cx="480600" cy="426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23" name="Google Shape;223;p22"/>
              <p:cNvSpPr txBox="1"/>
              <p:nvPr/>
            </p:nvSpPr>
            <p:spPr>
              <a:xfrm>
                <a:off x="2136600" y="4281275"/>
                <a:ext cx="4716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. . .</a:t>
                </a:r>
                <a:endParaRPr/>
              </a:p>
            </p:txBody>
          </p:sp>
          <p:sp>
            <p:nvSpPr>
              <p:cNvPr id="224" name="Google Shape;224;p22"/>
              <p:cNvSpPr/>
              <p:nvPr/>
            </p:nvSpPr>
            <p:spPr>
              <a:xfrm>
                <a:off x="559675" y="4181275"/>
                <a:ext cx="641100" cy="572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/>
                  <a:t>ra1</a:t>
                </a:r>
                <a:endParaRPr/>
              </a:p>
            </p:txBody>
          </p:sp>
          <p:cxnSp>
            <p:nvCxnSpPr>
              <p:cNvPr id="225" name="Google Shape;225;p22"/>
              <p:cNvCxnSpPr>
                <a:stCxn id="217" idx="2"/>
                <a:endCxn id="224" idx="0"/>
              </p:cNvCxnSpPr>
              <p:nvPr/>
            </p:nvCxnSpPr>
            <p:spPr>
              <a:xfrm flipH="1">
                <a:off x="880225" y="3551875"/>
                <a:ext cx="1100100" cy="62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</a:t>
            </a:r>
            <a:r>
              <a:rPr lang="en"/>
              <a:t>Multiple Granularity</a:t>
            </a:r>
            <a:endParaRPr/>
          </a:p>
        </p:txBody>
      </p:sp>
      <p:sp>
        <p:nvSpPr>
          <p:cNvPr id="231" name="Google Shape;231;p23"/>
          <p:cNvSpPr txBox="1"/>
          <p:nvPr>
            <p:ph idx="1" type="body"/>
          </p:nvPr>
        </p:nvSpPr>
        <p:spPr>
          <a:xfrm>
            <a:off x="311700" y="1152475"/>
            <a:ext cx="396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T1 reads a record in ra2.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T2 modifies a record ra9.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T3 reads all records in Fa.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T4 reads the entire database.</a:t>
            </a:r>
            <a:endParaRPr/>
          </a:p>
        </p:txBody>
      </p:sp>
      <p:graphicFrame>
        <p:nvGraphicFramePr>
          <p:cNvPr id="232" name="Google Shape;232;p23"/>
          <p:cNvGraphicFramePr/>
          <p:nvPr/>
        </p:nvGraphicFramePr>
        <p:xfrm>
          <a:off x="4572000" y="1237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{117C292C-88CC-488E-8690-1773C8D439A2}</a:tableStyleId>
              </a:tblPr>
              <a:tblGrid>
                <a:gridCol w="697500"/>
                <a:gridCol w="697500"/>
                <a:gridCol w="697500"/>
                <a:gridCol w="697500"/>
                <a:gridCol w="6975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7" name="Google Shape;237;p24"/>
          <p:cNvGraphicFramePr/>
          <p:nvPr/>
        </p:nvGraphicFramePr>
        <p:xfrm>
          <a:off x="387800" y="148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{117C292C-88CC-488E-8690-1773C8D439A2}</a:tableStyleId>
              </a:tblPr>
              <a:tblGrid>
                <a:gridCol w="697500"/>
                <a:gridCol w="697500"/>
                <a:gridCol w="697500"/>
                <a:gridCol w="697500"/>
                <a:gridCol w="6975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8" name="Google Shape;23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Multiple Granularity</a:t>
            </a:r>
            <a:endParaRPr/>
          </a:p>
        </p:txBody>
      </p:sp>
      <p:grpSp>
        <p:nvGrpSpPr>
          <p:cNvPr id="239" name="Google Shape;239;p24"/>
          <p:cNvGrpSpPr/>
          <p:nvPr/>
        </p:nvGrpSpPr>
        <p:grpSpPr>
          <a:xfrm>
            <a:off x="4120900" y="1291500"/>
            <a:ext cx="4716901" cy="3649775"/>
            <a:chOff x="4120900" y="1291500"/>
            <a:chExt cx="4716901" cy="3649775"/>
          </a:xfrm>
        </p:grpSpPr>
        <p:pic>
          <p:nvPicPr>
            <p:cNvPr id="240" name="Google Shape;240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20900" y="1291500"/>
              <a:ext cx="4716901" cy="3233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1" name="Google Shape;241;p24"/>
            <p:cNvSpPr txBox="1"/>
            <p:nvPr/>
          </p:nvSpPr>
          <p:spPr>
            <a:xfrm>
              <a:off x="4281550" y="4479575"/>
              <a:ext cx="4395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Compatibility Matrix</a:t>
              </a:r>
              <a:endParaRPr b="1" sz="1800"/>
            </a:p>
          </p:txBody>
        </p:sp>
      </p:grpSp>
      <p:grpSp>
        <p:nvGrpSpPr>
          <p:cNvPr id="242" name="Google Shape;242;p24"/>
          <p:cNvGrpSpPr/>
          <p:nvPr/>
        </p:nvGrpSpPr>
        <p:grpSpPr>
          <a:xfrm>
            <a:off x="1891100" y="1930475"/>
            <a:ext cx="4183675" cy="1113625"/>
            <a:chOff x="1891100" y="1930475"/>
            <a:chExt cx="4183675" cy="1113625"/>
          </a:xfrm>
        </p:grpSpPr>
        <p:sp>
          <p:nvSpPr>
            <p:cNvPr id="243" name="Google Shape;243;p24"/>
            <p:cNvSpPr/>
            <p:nvPr/>
          </p:nvSpPr>
          <p:spPr>
            <a:xfrm>
              <a:off x="5715975" y="2571750"/>
              <a:ext cx="358800" cy="320400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4"/>
            <p:cNvSpPr/>
            <p:nvPr/>
          </p:nvSpPr>
          <p:spPr>
            <a:xfrm>
              <a:off x="3357675" y="1930475"/>
              <a:ext cx="358800" cy="320400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4"/>
            <p:cNvSpPr/>
            <p:nvPr/>
          </p:nvSpPr>
          <p:spPr>
            <a:xfrm>
              <a:off x="1952150" y="1930475"/>
              <a:ext cx="358800" cy="320400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4"/>
            <p:cNvSpPr/>
            <p:nvPr/>
          </p:nvSpPr>
          <p:spPr>
            <a:xfrm>
              <a:off x="1891100" y="2723700"/>
              <a:ext cx="1184400" cy="320400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7" name="Google Shape;247;p24"/>
          <p:cNvSpPr txBox="1"/>
          <p:nvPr/>
        </p:nvSpPr>
        <p:spPr>
          <a:xfrm>
            <a:off x="176400" y="3983525"/>
            <a:ext cx="3891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T1, T3 and T4 can access the database concurrently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T2 can execute concurrently with T1, but not with either T3 or T4.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2" name="Google Shape;252;p25"/>
          <p:cNvGraphicFramePr/>
          <p:nvPr/>
        </p:nvGraphicFramePr>
        <p:xfrm>
          <a:off x="433600" y="20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{117C292C-88CC-488E-8690-1773C8D439A2}</a:tableStyleId>
              </a:tblPr>
              <a:tblGrid>
                <a:gridCol w="581250"/>
                <a:gridCol w="581250"/>
                <a:gridCol w="581250"/>
                <a:gridCol w="581250"/>
                <a:gridCol w="581250"/>
                <a:gridCol w="5812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>
                        <a:solidFill>
                          <a:srgbClr val="8E7CC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DB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IX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Fa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S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Fa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IX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DB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S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53" name="Google Shape;253;p25"/>
          <p:cNvGrpSpPr/>
          <p:nvPr/>
        </p:nvGrpSpPr>
        <p:grpSpPr>
          <a:xfrm>
            <a:off x="3983774" y="1122000"/>
            <a:ext cx="5005949" cy="1964005"/>
            <a:chOff x="298958" y="1350743"/>
            <a:chExt cx="8564498" cy="3403232"/>
          </a:xfrm>
        </p:grpSpPr>
        <p:grpSp>
          <p:nvGrpSpPr>
            <p:cNvPr id="254" name="Google Shape;254;p25"/>
            <p:cNvGrpSpPr/>
            <p:nvPr/>
          </p:nvGrpSpPr>
          <p:grpSpPr>
            <a:xfrm>
              <a:off x="4481166" y="1350743"/>
              <a:ext cx="3523776" cy="1388980"/>
              <a:chOff x="4481166" y="1350743"/>
              <a:chExt cx="3523776" cy="1388980"/>
            </a:xfrm>
          </p:grpSpPr>
          <p:sp>
            <p:nvSpPr>
              <p:cNvPr id="255" name="Google Shape;255;p25"/>
              <p:cNvSpPr/>
              <p:nvPr/>
            </p:nvSpPr>
            <p:spPr>
              <a:xfrm>
                <a:off x="5709783" y="1350743"/>
                <a:ext cx="919200" cy="572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/>
                  <a:t>DB</a:t>
                </a:r>
                <a:endParaRPr sz="1200"/>
              </a:p>
            </p:txBody>
          </p:sp>
          <p:sp>
            <p:nvSpPr>
              <p:cNvPr id="256" name="Google Shape;256;p25"/>
              <p:cNvSpPr/>
              <p:nvPr/>
            </p:nvSpPr>
            <p:spPr>
              <a:xfrm>
                <a:off x="4481166" y="2167022"/>
                <a:ext cx="919200" cy="572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A1</a:t>
                </a:r>
                <a:endParaRPr sz="1200"/>
              </a:p>
            </p:txBody>
          </p:sp>
          <p:sp>
            <p:nvSpPr>
              <p:cNvPr id="257" name="Google Shape;257;p25"/>
              <p:cNvSpPr/>
              <p:nvPr/>
            </p:nvSpPr>
            <p:spPr>
              <a:xfrm>
                <a:off x="7085742" y="2160654"/>
                <a:ext cx="919200" cy="572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A2</a:t>
                </a:r>
                <a:endParaRPr sz="1200"/>
              </a:p>
            </p:txBody>
          </p:sp>
          <p:cxnSp>
            <p:nvCxnSpPr>
              <p:cNvPr id="258" name="Google Shape;258;p25"/>
              <p:cNvCxnSpPr>
                <a:stCxn id="255" idx="3"/>
                <a:endCxn id="256" idx="7"/>
              </p:cNvCxnSpPr>
              <p:nvPr/>
            </p:nvCxnSpPr>
            <p:spPr>
              <a:xfrm flipH="1">
                <a:off x="5265696" y="1839573"/>
                <a:ext cx="578700" cy="411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59" name="Google Shape;259;p25"/>
              <p:cNvCxnSpPr>
                <a:stCxn id="255" idx="5"/>
                <a:endCxn id="257" idx="1"/>
              </p:cNvCxnSpPr>
              <p:nvPr/>
            </p:nvCxnSpPr>
            <p:spPr>
              <a:xfrm>
                <a:off x="6494369" y="1839573"/>
                <a:ext cx="726000" cy="405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260" name="Google Shape;260;p25"/>
            <p:cNvGrpSpPr/>
            <p:nvPr/>
          </p:nvGrpSpPr>
          <p:grpSpPr>
            <a:xfrm>
              <a:off x="6350883" y="3265532"/>
              <a:ext cx="2512573" cy="1488443"/>
              <a:chOff x="6350883" y="3265532"/>
              <a:chExt cx="2512573" cy="1488443"/>
            </a:xfrm>
          </p:grpSpPr>
          <p:sp>
            <p:nvSpPr>
              <p:cNvPr id="261" name="Google Shape;261;p25"/>
              <p:cNvSpPr/>
              <p:nvPr/>
            </p:nvSpPr>
            <p:spPr>
              <a:xfrm>
                <a:off x="7085742" y="3265532"/>
                <a:ext cx="919200" cy="572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Fc</a:t>
                </a:r>
                <a:endParaRPr sz="1200"/>
              </a:p>
            </p:txBody>
          </p:sp>
          <p:sp>
            <p:nvSpPr>
              <p:cNvPr id="262" name="Google Shape;262;p25"/>
              <p:cNvSpPr/>
              <p:nvPr/>
            </p:nvSpPr>
            <p:spPr>
              <a:xfrm>
                <a:off x="6350883" y="4181275"/>
                <a:ext cx="1001400" cy="572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rc1</a:t>
                </a:r>
                <a:endParaRPr sz="1200"/>
              </a:p>
            </p:txBody>
          </p:sp>
          <p:sp>
            <p:nvSpPr>
              <p:cNvPr id="263" name="Google Shape;263;p25"/>
              <p:cNvSpPr/>
              <p:nvPr/>
            </p:nvSpPr>
            <p:spPr>
              <a:xfrm>
                <a:off x="7793056" y="4181275"/>
                <a:ext cx="1070400" cy="572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rcm</a:t>
                </a:r>
                <a:endParaRPr sz="1200"/>
              </a:p>
            </p:txBody>
          </p:sp>
          <p:cxnSp>
            <p:nvCxnSpPr>
              <p:cNvPr id="264" name="Google Shape;264;p25"/>
              <p:cNvCxnSpPr>
                <a:stCxn id="261" idx="3"/>
                <a:endCxn id="262" idx="0"/>
              </p:cNvCxnSpPr>
              <p:nvPr/>
            </p:nvCxnSpPr>
            <p:spPr>
              <a:xfrm flipH="1">
                <a:off x="6851656" y="3754362"/>
                <a:ext cx="368700" cy="426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65" name="Google Shape;265;p25"/>
              <p:cNvCxnSpPr>
                <a:stCxn id="261" idx="5"/>
                <a:endCxn id="263" idx="0"/>
              </p:cNvCxnSpPr>
              <p:nvPr/>
            </p:nvCxnSpPr>
            <p:spPr>
              <a:xfrm>
                <a:off x="7870329" y="3754362"/>
                <a:ext cx="457800" cy="426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66" name="Google Shape;266;p25"/>
              <p:cNvSpPr txBox="1"/>
              <p:nvPr/>
            </p:nvSpPr>
            <p:spPr>
              <a:xfrm>
                <a:off x="7296182" y="4149218"/>
                <a:ext cx="619500" cy="56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..</a:t>
                </a:r>
                <a:r>
                  <a:rPr lang="en" sz="900"/>
                  <a:t>.</a:t>
                </a:r>
                <a:endParaRPr sz="900"/>
              </a:p>
            </p:txBody>
          </p:sp>
        </p:grpSp>
        <p:grpSp>
          <p:nvGrpSpPr>
            <p:cNvPr id="267" name="Google Shape;267;p25"/>
            <p:cNvGrpSpPr/>
            <p:nvPr/>
          </p:nvGrpSpPr>
          <p:grpSpPr>
            <a:xfrm>
              <a:off x="3760079" y="3265532"/>
              <a:ext cx="2443573" cy="1488443"/>
              <a:chOff x="6350879" y="3265532"/>
              <a:chExt cx="2443573" cy="1488443"/>
            </a:xfrm>
          </p:grpSpPr>
          <p:sp>
            <p:nvSpPr>
              <p:cNvPr id="268" name="Google Shape;268;p25"/>
              <p:cNvSpPr/>
              <p:nvPr/>
            </p:nvSpPr>
            <p:spPr>
              <a:xfrm>
                <a:off x="7085743" y="3265532"/>
                <a:ext cx="905400" cy="572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Fb</a:t>
                </a:r>
                <a:endParaRPr sz="1200"/>
              </a:p>
            </p:txBody>
          </p:sp>
          <p:sp>
            <p:nvSpPr>
              <p:cNvPr id="269" name="Google Shape;269;p25"/>
              <p:cNvSpPr/>
              <p:nvPr/>
            </p:nvSpPr>
            <p:spPr>
              <a:xfrm>
                <a:off x="6350879" y="4181275"/>
                <a:ext cx="1001400" cy="572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rb1</a:t>
                </a:r>
                <a:endParaRPr sz="1200"/>
              </a:p>
            </p:txBody>
          </p:sp>
          <p:sp>
            <p:nvSpPr>
              <p:cNvPr id="270" name="Google Shape;270;p25"/>
              <p:cNvSpPr/>
              <p:nvPr/>
            </p:nvSpPr>
            <p:spPr>
              <a:xfrm>
                <a:off x="7793052" y="4181275"/>
                <a:ext cx="1001400" cy="572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rbk</a:t>
                </a:r>
                <a:endParaRPr sz="1200"/>
              </a:p>
            </p:txBody>
          </p:sp>
          <p:cxnSp>
            <p:nvCxnSpPr>
              <p:cNvPr id="271" name="Google Shape;271;p25"/>
              <p:cNvCxnSpPr>
                <a:stCxn id="268" idx="3"/>
                <a:endCxn id="269" idx="0"/>
              </p:cNvCxnSpPr>
              <p:nvPr/>
            </p:nvCxnSpPr>
            <p:spPr>
              <a:xfrm flipH="1">
                <a:off x="6851436" y="3754362"/>
                <a:ext cx="366900" cy="426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72" name="Google Shape;272;p25"/>
              <p:cNvCxnSpPr>
                <a:stCxn id="268" idx="5"/>
                <a:endCxn id="270" idx="0"/>
              </p:cNvCxnSpPr>
              <p:nvPr/>
            </p:nvCxnSpPr>
            <p:spPr>
              <a:xfrm>
                <a:off x="7858550" y="3754362"/>
                <a:ext cx="435300" cy="426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73" name="Google Shape;273;p25"/>
              <p:cNvSpPr txBox="1"/>
              <p:nvPr/>
            </p:nvSpPr>
            <p:spPr>
              <a:xfrm>
                <a:off x="7296176" y="4149218"/>
                <a:ext cx="549000" cy="56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900">
                    <a:solidFill>
                      <a:schemeClr val="dk1"/>
                    </a:solidFill>
                  </a:rPr>
                  <a:t>...</a:t>
                </a:r>
                <a:endParaRPr/>
              </a:p>
            </p:txBody>
          </p:sp>
        </p:grpSp>
        <p:cxnSp>
          <p:nvCxnSpPr>
            <p:cNvPr id="274" name="Google Shape;274;p25"/>
            <p:cNvCxnSpPr>
              <a:stCxn id="256" idx="4"/>
              <a:endCxn id="268" idx="0"/>
            </p:cNvCxnSpPr>
            <p:nvPr/>
          </p:nvCxnSpPr>
          <p:spPr>
            <a:xfrm>
              <a:off x="4940766" y="2739722"/>
              <a:ext cx="6900" cy="525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5" name="Google Shape;275;p25"/>
            <p:cNvCxnSpPr>
              <a:stCxn id="257" idx="4"/>
              <a:endCxn id="261" idx="0"/>
            </p:cNvCxnSpPr>
            <p:nvPr/>
          </p:nvCxnSpPr>
          <p:spPr>
            <a:xfrm>
              <a:off x="7545342" y="2733354"/>
              <a:ext cx="0" cy="532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6" name="Google Shape;276;p25"/>
            <p:cNvCxnSpPr>
              <a:stCxn id="256" idx="2"/>
              <a:endCxn id="277" idx="0"/>
            </p:cNvCxnSpPr>
            <p:nvPr/>
          </p:nvCxnSpPr>
          <p:spPr>
            <a:xfrm flipH="1">
              <a:off x="2439966" y="2453372"/>
              <a:ext cx="2041200" cy="8121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278" name="Google Shape;278;p25"/>
            <p:cNvGrpSpPr/>
            <p:nvPr/>
          </p:nvGrpSpPr>
          <p:grpSpPr>
            <a:xfrm>
              <a:off x="298958" y="3265532"/>
              <a:ext cx="3390119" cy="1488443"/>
              <a:chOff x="298958" y="3265532"/>
              <a:chExt cx="3390119" cy="1488443"/>
            </a:xfrm>
          </p:grpSpPr>
          <p:sp>
            <p:nvSpPr>
              <p:cNvPr id="277" name="Google Shape;277;p25"/>
              <p:cNvSpPr/>
              <p:nvPr/>
            </p:nvSpPr>
            <p:spPr>
              <a:xfrm>
                <a:off x="1980305" y="3265532"/>
                <a:ext cx="919200" cy="572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Fa</a:t>
                </a:r>
                <a:endParaRPr sz="1200"/>
              </a:p>
            </p:txBody>
          </p:sp>
          <p:sp>
            <p:nvSpPr>
              <p:cNvPr id="279" name="Google Shape;279;p25"/>
              <p:cNvSpPr/>
              <p:nvPr/>
            </p:nvSpPr>
            <p:spPr>
              <a:xfrm>
                <a:off x="1397890" y="4181275"/>
                <a:ext cx="1001400" cy="572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ra2</a:t>
                </a:r>
                <a:endParaRPr sz="1200"/>
              </a:p>
            </p:txBody>
          </p:sp>
          <p:sp>
            <p:nvSpPr>
              <p:cNvPr id="280" name="Google Shape;280;p25"/>
              <p:cNvSpPr/>
              <p:nvPr/>
            </p:nvSpPr>
            <p:spPr>
              <a:xfrm>
                <a:off x="2687677" y="4181275"/>
                <a:ext cx="1001400" cy="572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ran</a:t>
                </a:r>
                <a:endParaRPr sz="1200"/>
              </a:p>
            </p:txBody>
          </p:sp>
          <p:cxnSp>
            <p:nvCxnSpPr>
              <p:cNvPr id="281" name="Google Shape;281;p25"/>
              <p:cNvCxnSpPr>
                <a:stCxn id="277" idx="3"/>
                <a:endCxn id="279" idx="0"/>
              </p:cNvCxnSpPr>
              <p:nvPr/>
            </p:nvCxnSpPr>
            <p:spPr>
              <a:xfrm flipH="1">
                <a:off x="1898619" y="3754362"/>
                <a:ext cx="216300" cy="426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82" name="Google Shape;282;p25"/>
              <p:cNvCxnSpPr>
                <a:stCxn id="277" idx="5"/>
                <a:endCxn id="280" idx="0"/>
              </p:cNvCxnSpPr>
              <p:nvPr/>
            </p:nvCxnSpPr>
            <p:spPr>
              <a:xfrm>
                <a:off x="2764891" y="3754362"/>
                <a:ext cx="423600" cy="426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83" name="Google Shape;283;p25"/>
              <p:cNvSpPr txBox="1"/>
              <p:nvPr/>
            </p:nvSpPr>
            <p:spPr>
              <a:xfrm>
                <a:off x="2256658" y="4149218"/>
                <a:ext cx="508200" cy="56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900">
                    <a:solidFill>
                      <a:schemeClr val="dk1"/>
                    </a:solidFill>
                  </a:rPr>
                  <a:t>...</a:t>
                </a:r>
                <a:endParaRPr/>
              </a:p>
            </p:txBody>
          </p:sp>
          <p:sp>
            <p:nvSpPr>
              <p:cNvPr id="284" name="Google Shape;284;p25"/>
              <p:cNvSpPr/>
              <p:nvPr/>
            </p:nvSpPr>
            <p:spPr>
              <a:xfrm>
                <a:off x="298958" y="4181275"/>
                <a:ext cx="1001400" cy="572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ra1</a:t>
                </a:r>
                <a:endParaRPr sz="1200"/>
              </a:p>
            </p:txBody>
          </p:sp>
          <p:cxnSp>
            <p:nvCxnSpPr>
              <p:cNvPr id="285" name="Google Shape;285;p25"/>
              <p:cNvCxnSpPr>
                <a:stCxn id="277" idx="2"/>
                <a:endCxn id="284" idx="0"/>
              </p:cNvCxnSpPr>
              <p:nvPr/>
            </p:nvCxnSpPr>
            <p:spPr>
              <a:xfrm flipH="1">
                <a:off x="799805" y="3551882"/>
                <a:ext cx="1180500" cy="62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  <p:sp>
        <p:nvSpPr>
          <p:cNvPr id="286" name="Google Shape;286;p25"/>
          <p:cNvSpPr/>
          <p:nvPr/>
        </p:nvSpPr>
        <p:spPr>
          <a:xfrm>
            <a:off x="5730875" y="473475"/>
            <a:ext cx="969300" cy="741300"/>
          </a:xfrm>
          <a:prstGeom prst="wedgeRoundRectCallout">
            <a:avLst>
              <a:gd fmla="val 44501" name="adj1"/>
              <a:gd fmla="val 99404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: T1:IS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7: T3:IS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9: T2:IX</a:t>
            </a:r>
            <a:endParaRPr/>
          </a:p>
        </p:txBody>
      </p:sp>
      <p:grpSp>
        <p:nvGrpSpPr>
          <p:cNvPr id="287" name="Google Shape;287;p25"/>
          <p:cNvGrpSpPr/>
          <p:nvPr/>
        </p:nvGrpSpPr>
        <p:grpSpPr>
          <a:xfrm>
            <a:off x="1014850" y="381575"/>
            <a:ext cx="7906250" cy="4573125"/>
            <a:chOff x="1014850" y="381575"/>
            <a:chExt cx="7906250" cy="4573125"/>
          </a:xfrm>
        </p:grpSpPr>
        <p:sp>
          <p:nvSpPr>
            <p:cNvPr id="288" name="Google Shape;288;p25"/>
            <p:cNvSpPr/>
            <p:nvPr/>
          </p:nvSpPr>
          <p:spPr>
            <a:xfrm>
              <a:off x="7951800" y="381575"/>
              <a:ext cx="969300" cy="847200"/>
            </a:xfrm>
            <a:prstGeom prst="wedgeRoundRectCallout">
              <a:avLst>
                <a:gd fmla="val -79916" name="adj1"/>
                <a:gd fmla="val 66197" name="adj2"/>
                <a:gd fmla="val 0" name="adj3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1:  T1:IS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5:  </a:t>
              </a:r>
              <a:r>
                <a:rPr lang="en">
                  <a:solidFill>
                    <a:srgbClr val="FF0000"/>
                  </a:solidFill>
                </a:rPr>
                <a:t>T2:IX</a:t>
              </a:r>
              <a:endParaRPr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6:  T3:IS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11: </a:t>
              </a:r>
              <a:r>
                <a:rPr lang="en">
                  <a:solidFill>
                    <a:srgbClr val="FF0000"/>
                  </a:solidFill>
                </a:rPr>
                <a:t>T4:S</a:t>
              </a:r>
              <a:r>
                <a:rPr lang="en"/>
                <a:t> </a:t>
              </a:r>
              <a:endParaRPr/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1051650" y="2181150"/>
              <a:ext cx="1707000" cy="428700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5"/>
            <p:cNvSpPr/>
            <p:nvPr/>
          </p:nvSpPr>
          <p:spPr>
            <a:xfrm>
              <a:off x="1014850" y="4558400"/>
              <a:ext cx="2906400" cy="396300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" name="Google Shape;291;p25"/>
          <p:cNvGrpSpPr/>
          <p:nvPr/>
        </p:nvGrpSpPr>
        <p:grpSpPr>
          <a:xfrm>
            <a:off x="938500" y="1122000"/>
            <a:ext cx="4311500" cy="3436400"/>
            <a:chOff x="938500" y="1350600"/>
            <a:chExt cx="4311500" cy="3436400"/>
          </a:xfrm>
        </p:grpSpPr>
        <p:sp>
          <p:nvSpPr>
            <p:cNvPr id="292" name="Google Shape;292;p25"/>
            <p:cNvSpPr/>
            <p:nvPr/>
          </p:nvSpPr>
          <p:spPr>
            <a:xfrm>
              <a:off x="4280700" y="1350600"/>
              <a:ext cx="969300" cy="741300"/>
            </a:xfrm>
            <a:prstGeom prst="wedgeRoundRectCallout">
              <a:avLst>
                <a:gd fmla="val 44501" name="adj1"/>
                <a:gd fmla="val 99404" name="adj2"/>
                <a:gd fmla="val 0" name="adj3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r>
                <a:rPr lang="en"/>
                <a:t>: T1:IS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8: </a:t>
              </a:r>
              <a:r>
                <a:rPr lang="en">
                  <a:solidFill>
                    <a:schemeClr val="accent5"/>
                  </a:solidFill>
                </a:rPr>
                <a:t>T3:S</a:t>
              </a:r>
              <a:endParaRPr>
                <a:solidFill>
                  <a:schemeClr val="accent5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9: </a:t>
              </a:r>
              <a:r>
                <a:rPr lang="en">
                  <a:solidFill>
                    <a:schemeClr val="accent5"/>
                  </a:solidFill>
                </a:rPr>
                <a:t>T2:IX</a:t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293" name="Google Shape;293;p25"/>
            <p:cNvSpPr/>
            <p:nvPr/>
          </p:nvSpPr>
          <p:spPr>
            <a:xfrm>
              <a:off x="1014850" y="3641724"/>
              <a:ext cx="2325000" cy="342000"/>
            </a:xfrm>
            <a:prstGeom prst="ellipse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5"/>
            <p:cNvSpPr/>
            <p:nvPr/>
          </p:nvSpPr>
          <p:spPr>
            <a:xfrm>
              <a:off x="938500" y="4445000"/>
              <a:ext cx="2144400" cy="342000"/>
            </a:xfrm>
            <a:prstGeom prst="ellipse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5" name="Google Shape;295;p25"/>
          <p:cNvSpPr/>
          <p:nvPr/>
        </p:nvSpPr>
        <p:spPr>
          <a:xfrm>
            <a:off x="4234700" y="3395925"/>
            <a:ext cx="969300" cy="305700"/>
          </a:xfrm>
          <a:prstGeom prst="wedgeRoundRectCallout">
            <a:avLst>
              <a:gd fmla="val 20138" name="adj1"/>
              <a:gd fmla="val -129768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: T1:ra2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296" name="Google Shape;29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0991" y="3288860"/>
            <a:ext cx="2357978" cy="1605943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5"/>
          <p:cNvSpPr/>
          <p:nvPr/>
        </p:nvSpPr>
        <p:spPr>
          <a:xfrm>
            <a:off x="6814750" y="3914850"/>
            <a:ext cx="198600" cy="1908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The Phantom Phenomenon (Independent to Multiple Granularity)</a:t>
            </a:r>
            <a:endParaRPr sz="2220"/>
          </a:p>
        </p:txBody>
      </p:sp>
      <p:sp>
        <p:nvSpPr>
          <p:cNvPr id="303" name="Google Shape;30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following two transactions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T1: </a:t>
            </a:r>
            <a:r>
              <a:rPr lang="en"/>
              <a:t>select count(*) from instructor where dept_name = </a:t>
            </a:r>
            <a:r>
              <a:rPr b="1" lang="en" u="sng"/>
              <a:t>'Physics'</a:t>
            </a:r>
            <a:r>
              <a:rPr lang="en"/>
              <a:t> 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T2: insert into instructor values (11111, 'Feynman', </a:t>
            </a:r>
            <a:r>
              <a:rPr b="1" lang="en" u="sng"/>
              <a:t>'Physics'</a:t>
            </a:r>
            <a:r>
              <a:rPr lang="en"/>
              <a:t>, 94000);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happens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T1 uses the tuple newly inserted by T2 in computing </a:t>
            </a:r>
            <a:r>
              <a:rPr b="1" lang="en" u="sng"/>
              <a:t>count(*)</a:t>
            </a:r>
            <a:r>
              <a:rPr lang="en"/>
              <a:t>, then T2 comes first.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T1 does not use  the tuple newly inserted by T2 in computing </a:t>
            </a:r>
            <a:r>
              <a:rPr b="1" lang="en" u="sng"/>
              <a:t>count(*)</a:t>
            </a:r>
            <a:r>
              <a:rPr lang="en"/>
              <a:t>, then T1 comes first.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T1 and T2 do not access any tuple in common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T1 and T2 conflict with each other, on a phantom tuple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Undetectable at the tuple granularity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Detect t</a:t>
            </a:r>
            <a:r>
              <a:rPr lang="en"/>
              <a:t>he Phantom Phenomenon</a:t>
            </a:r>
            <a:endParaRPr/>
          </a:p>
        </p:txBody>
      </p:sp>
      <p:sp>
        <p:nvSpPr>
          <p:cNvPr id="309" name="Google Shape;30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T1 find all instructor tuples with dept_name = “Physics”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T1 search either the whole instructor relation, or at least </a:t>
            </a:r>
            <a:r>
              <a:rPr b="1" lang="en" u="sng"/>
              <a:t>an index including column “dept_name”</a:t>
            </a:r>
            <a:endParaRPr b="1"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T2 Insert a new tuple into the relation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T2 update </a:t>
            </a:r>
            <a:r>
              <a:rPr b="1" lang="en" u="sng"/>
              <a:t>the </a:t>
            </a:r>
            <a:r>
              <a:rPr b="1" lang="en" u="sng"/>
              <a:t>index including column “dept_name”</a:t>
            </a:r>
            <a:endParaRPr b="1"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T1 and T2 conflict on the </a:t>
            </a:r>
            <a:r>
              <a:rPr b="1" lang="en" u="sng"/>
              <a:t>the information used to find the tuples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Lock the tuples that are accessed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Lock data item corresponding to the relation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u="sng"/>
              <a:t>Index-locking Protocol</a:t>
            </a:r>
            <a:endParaRPr b="1" u="sng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ndex-locking Protocol</a:t>
            </a:r>
            <a:endParaRPr/>
          </a:p>
        </p:txBody>
      </p:sp>
      <p:sp>
        <p:nvSpPr>
          <p:cNvPr id="315" name="Google Shape;31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Turn</a:t>
            </a:r>
            <a:r>
              <a:rPr lang="en"/>
              <a:t> instances of the phantom phenomenon into conflicts on locks on index leaf nodes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Protocol: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Every relation must have </a:t>
            </a:r>
            <a:r>
              <a:rPr b="1" lang="en" u="sng"/>
              <a:t>at least one index</a:t>
            </a:r>
            <a:r>
              <a:rPr lang="en"/>
              <a:t>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Ti can access tuples of a relation only after first finding them through one or more of the indices on the relation.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b="1" lang="en" u="sng"/>
              <a:t>A relation scan</a:t>
            </a:r>
            <a:r>
              <a:rPr lang="en"/>
              <a:t> = scan all the leaves of one of the indices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If Ti performs a </a:t>
            </a:r>
            <a:r>
              <a:rPr b="1" lang="en" u="sng"/>
              <a:t>lookup</a:t>
            </a:r>
            <a:r>
              <a:rPr lang="en"/>
              <a:t>, then Ti must acquire a </a:t>
            </a:r>
            <a:r>
              <a:rPr b="1" lang="en" u="sng"/>
              <a:t>shared lock</a:t>
            </a:r>
            <a:r>
              <a:rPr lang="en"/>
              <a:t> on all the index leaf nodes that it accesses.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If Ti insert, delete, or update a tuple in a relation, then Ti must update all affected indices on relation.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For </a:t>
            </a:r>
            <a:r>
              <a:rPr b="1" lang="en" u="sng"/>
              <a:t>insertion and deletion</a:t>
            </a:r>
            <a:r>
              <a:rPr lang="en"/>
              <a:t>, the </a:t>
            </a:r>
            <a:r>
              <a:rPr b="1" lang="en" u="sng"/>
              <a:t>leaf nodes affected</a:t>
            </a:r>
            <a:r>
              <a:rPr lang="en"/>
              <a:t> are those that contain (</a:t>
            </a:r>
            <a:r>
              <a:rPr b="1" lang="en" u="sng"/>
              <a:t>after insertion</a:t>
            </a:r>
            <a:r>
              <a:rPr lang="en"/>
              <a:t>) or contained (</a:t>
            </a:r>
            <a:r>
              <a:rPr b="1" lang="en" u="sng"/>
              <a:t>before deletion</a:t>
            </a:r>
            <a:r>
              <a:rPr lang="en"/>
              <a:t>) the search-key value of the tuple.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For </a:t>
            </a:r>
            <a:r>
              <a:rPr b="1" lang="en" u="sng"/>
              <a:t>updates</a:t>
            </a:r>
            <a:r>
              <a:rPr lang="en"/>
              <a:t>, the </a:t>
            </a:r>
            <a:r>
              <a:rPr b="1" lang="en" u="sng"/>
              <a:t>leaf nodes affected</a:t>
            </a:r>
            <a:r>
              <a:rPr lang="en"/>
              <a:t> are those that (</a:t>
            </a:r>
            <a:r>
              <a:rPr b="1" lang="en" u="sng"/>
              <a:t>before the modification</a:t>
            </a:r>
            <a:r>
              <a:rPr lang="en"/>
              <a:t>) contained the old value of the search key, and nodes that (</a:t>
            </a:r>
            <a:r>
              <a:rPr b="1" lang="en" u="sng"/>
              <a:t>after the modification</a:t>
            </a:r>
            <a:r>
              <a:rPr lang="en"/>
              <a:t>) contain the new value of the search key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Follow the </a:t>
            </a:r>
            <a:r>
              <a:rPr b="1" lang="en" u="sng"/>
              <a:t>2-phase locking</a:t>
            </a:r>
            <a:r>
              <a:rPr lang="en"/>
              <a:t> protocol for both tuples and indices.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321" name="Google Shape;32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Granularity Locking in DBMS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https://www.geeksforgeeks.org/multiple-granularity-locking-in-dbms/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 System Concepts 7th Edition Chapter 18.3-18.4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0"/>
          <p:cNvSpPr txBox="1"/>
          <p:nvPr/>
        </p:nvSpPr>
        <p:spPr>
          <a:xfrm>
            <a:off x="427950" y="306825"/>
            <a:ext cx="8288100" cy="43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 You!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Concurrency Control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Granularity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Phantom Phenomenon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Granularity?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T1 that needs to </a:t>
            </a:r>
            <a:r>
              <a:rPr lang="en"/>
              <a:t>access the</a:t>
            </a:r>
            <a:r>
              <a:rPr b="1" lang="en"/>
              <a:t> </a:t>
            </a:r>
            <a:r>
              <a:rPr b="1" lang="en" u="sng"/>
              <a:t>entire database</a:t>
            </a:r>
            <a:endParaRPr b="1" u="sng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T1 must lock </a:t>
            </a:r>
            <a:r>
              <a:rPr b="1" lang="en" u="sng"/>
              <a:t>each item</a:t>
            </a:r>
            <a:r>
              <a:rPr lang="en"/>
              <a:t> in the database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Less efficient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b="1" lang="en" u="sng">
                <a:solidFill>
                  <a:srgbClr val="666666"/>
                </a:solidFill>
              </a:rPr>
              <a:t>a single lock</a:t>
            </a:r>
            <a:r>
              <a:rPr lang="en">
                <a:solidFill>
                  <a:srgbClr val="666666"/>
                </a:solidFill>
              </a:rPr>
              <a:t> to lock the entire database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T2 access </a:t>
            </a:r>
            <a:r>
              <a:rPr b="1" lang="en" u="sng">
                <a:solidFill>
                  <a:srgbClr val="666666"/>
                </a:solidFill>
              </a:rPr>
              <a:t>a few data items</a:t>
            </a:r>
            <a:r>
              <a:rPr lang="en">
                <a:solidFill>
                  <a:srgbClr val="666666"/>
                </a:solidFill>
              </a:rPr>
              <a:t> from a database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b="1" lang="en" u="sng">
                <a:solidFill>
                  <a:srgbClr val="666666"/>
                </a:solidFill>
              </a:rPr>
              <a:t>Unnecessary</a:t>
            </a:r>
            <a:r>
              <a:rPr lang="en">
                <a:solidFill>
                  <a:srgbClr val="666666"/>
                </a:solidFill>
              </a:rPr>
              <a:t> to </a:t>
            </a:r>
            <a:r>
              <a:rPr lang="en" sz="1300">
                <a:solidFill>
                  <a:srgbClr val="40424E"/>
                </a:solidFill>
                <a:highlight>
                  <a:srgbClr val="FFFFFF"/>
                </a:highlight>
              </a:rPr>
              <a:t>lock the entire database</a:t>
            </a:r>
            <a:endParaRPr sz="1300">
              <a:solidFill>
                <a:srgbClr val="40424E"/>
              </a:solidFill>
              <a:highlight>
                <a:srgbClr val="FFFFFF"/>
              </a:highlight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40424E"/>
              </a:buClr>
              <a:buSzPts val="1300"/>
              <a:buChar char="○"/>
            </a:pPr>
            <a:r>
              <a:rPr lang="en" sz="1300">
                <a:solidFill>
                  <a:srgbClr val="40424E"/>
                </a:solidFill>
                <a:highlight>
                  <a:srgbClr val="FFFFFF"/>
                </a:highlight>
              </a:rPr>
              <a:t>Loss of Concurrency</a:t>
            </a:r>
            <a:endParaRPr sz="1300">
              <a:solidFill>
                <a:srgbClr val="40424E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0424E"/>
              </a:buClr>
              <a:buSzPts val="1800"/>
              <a:buChar char="●"/>
            </a:pPr>
            <a:r>
              <a:rPr lang="en">
                <a:solidFill>
                  <a:srgbClr val="40424E"/>
                </a:solidFill>
                <a:highlight>
                  <a:srgbClr val="FFFFFF"/>
                </a:highlight>
              </a:rPr>
              <a:t>Granularity</a:t>
            </a:r>
            <a:endParaRPr>
              <a:solidFill>
                <a:srgbClr val="40424E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0424E"/>
              </a:buClr>
              <a:buSzPts val="1400"/>
              <a:buChar char="○"/>
            </a:pPr>
            <a:r>
              <a:rPr lang="en">
                <a:solidFill>
                  <a:srgbClr val="40424E"/>
                </a:solidFill>
                <a:highlight>
                  <a:srgbClr val="FFFFFF"/>
                </a:highlight>
              </a:rPr>
              <a:t>Tradeoff between </a:t>
            </a:r>
            <a:r>
              <a:rPr lang="en" sz="1300">
                <a:solidFill>
                  <a:srgbClr val="40424E"/>
                </a:solidFill>
                <a:highlight>
                  <a:srgbClr val="FFFFFF"/>
                </a:highlight>
              </a:rPr>
              <a:t>Efficiency and Concurrency</a:t>
            </a:r>
            <a:endParaRPr>
              <a:solidFill>
                <a:srgbClr val="40424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Granularity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Granularity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300">
                <a:solidFill>
                  <a:srgbClr val="40424E"/>
                </a:solidFill>
                <a:highlight>
                  <a:srgbClr val="FFFFFF"/>
                </a:highlight>
              </a:rPr>
              <a:t>the size of data item allowed to lock</a:t>
            </a:r>
            <a:endParaRPr sz="1300">
              <a:solidFill>
                <a:srgbClr val="40424E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0424E"/>
              </a:buClr>
              <a:buSzPts val="1800"/>
              <a:buChar char="●"/>
            </a:pPr>
            <a:r>
              <a:rPr lang="en">
                <a:solidFill>
                  <a:srgbClr val="40424E"/>
                </a:solidFill>
                <a:highlight>
                  <a:srgbClr val="FFFFFF"/>
                </a:highlight>
              </a:rPr>
              <a:t>Multiple Granularity</a:t>
            </a:r>
            <a:endParaRPr>
              <a:solidFill>
                <a:srgbClr val="40424E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0424E"/>
              </a:buClr>
              <a:buSzPts val="1400"/>
              <a:buChar char="○"/>
            </a:pPr>
            <a:r>
              <a:rPr b="1" lang="en" u="sng">
                <a:solidFill>
                  <a:srgbClr val="40424E"/>
                </a:solidFill>
                <a:highlight>
                  <a:srgbClr val="FFFFFF"/>
                </a:highlight>
              </a:rPr>
              <a:t>hierarchically</a:t>
            </a:r>
            <a:r>
              <a:rPr lang="en">
                <a:solidFill>
                  <a:srgbClr val="40424E"/>
                </a:solidFill>
                <a:highlight>
                  <a:srgbClr val="FFFFFF"/>
                </a:highlight>
              </a:rPr>
              <a:t> breaking up the database into </a:t>
            </a:r>
            <a:r>
              <a:rPr b="1" lang="en" u="sng">
                <a:solidFill>
                  <a:srgbClr val="40424E"/>
                </a:solidFill>
                <a:highlight>
                  <a:srgbClr val="FFFFFF"/>
                </a:highlight>
              </a:rPr>
              <a:t>blocks</a:t>
            </a:r>
            <a:endParaRPr b="1" u="sng">
              <a:solidFill>
                <a:srgbClr val="40424E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0424E"/>
              </a:buClr>
              <a:buSzPts val="1400"/>
              <a:buChar char="○"/>
            </a:pPr>
            <a:r>
              <a:rPr lang="en">
                <a:solidFill>
                  <a:srgbClr val="40424E"/>
                </a:solidFill>
                <a:highlight>
                  <a:srgbClr val="FFFFFF"/>
                </a:highlight>
              </a:rPr>
              <a:t>Blocks</a:t>
            </a:r>
            <a:endParaRPr>
              <a:solidFill>
                <a:srgbClr val="40424E"/>
              </a:solidFill>
              <a:highlight>
                <a:srgbClr val="FFFFFF"/>
              </a:highlight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40424E"/>
              </a:buClr>
              <a:buSzPts val="1400"/>
              <a:buChar char="■"/>
            </a:pPr>
            <a:r>
              <a:rPr lang="en">
                <a:solidFill>
                  <a:srgbClr val="40424E"/>
                </a:solidFill>
                <a:highlight>
                  <a:srgbClr val="FFFFFF"/>
                </a:highlight>
              </a:rPr>
              <a:t>can be locked and can be track what need to lock and in what fashion</a:t>
            </a:r>
            <a:endParaRPr>
              <a:solidFill>
                <a:srgbClr val="40424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Granularity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area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record</a:t>
            </a:r>
            <a:endParaRPr/>
          </a:p>
        </p:txBody>
      </p:sp>
      <p:grpSp>
        <p:nvGrpSpPr>
          <p:cNvPr id="80" name="Google Shape;80;p17"/>
          <p:cNvGrpSpPr/>
          <p:nvPr/>
        </p:nvGrpSpPr>
        <p:grpSpPr>
          <a:xfrm>
            <a:off x="864475" y="1350725"/>
            <a:ext cx="7874475" cy="3403250"/>
            <a:chOff x="559675" y="1350725"/>
            <a:chExt cx="7874475" cy="3403250"/>
          </a:xfrm>
        </p:grpSpPr>
        <p:grpSp>
          <p:nvGrpSpPr>
            <p:cNvPr id="81" name="Google Shape;81;p17"/>
            <p:cNvGrpSpPr/>
            <p:nvPr/>
          </p:nvGrpSpPr>
          <p:grpSpPr>
            <a:xfrm>
              <a:off x="4481163" y="1350725"/>
              <a:ext cx="3242250" cy="1389000"/>
              <a:chOff x="4481163" y="1350725"/>
              <a:chExt cx="3242250" cy="1389000"/>
            </a:xfrm>
          </p:grpSpPr>
          <p:sp>
            <p:nvSpPr>
              <p:cNvPr id="82" name="Google Shape;82;p17"/>
              <p:cNvSpPr/>
              <p:nvPr/>
            </p:nvSpPr>
            <p:spPr>
              <a:xfrm>
                <a:off x="5709775" y="1350725"/>
                <a:ext cx="641100" cy="572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/>
                  <a:t>DB</a:t>
                </a:r>
                <a:endParaRPr sz="1600"/>
              </a:p>
            </p:txBody>
          </p:sp>
          <p:sp>
            <p:nvSpPr>
              <p:cNvPr id="83" name="Google Shape;83;p17"/>
              <p:cNvSpPr/>
              <p:nvPr/>
            </p:nvSpPr>
            <p:spPr>
              <a:xfrm>
                <a:off x="4481163" y="2167025"/>
                <a:ext cx="641100" cy="572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/>
                  <a:t>A1</a:t>
                </a:r>
                <a:endParaRPr sz="1600"/>
              </a:p>
            </p:txBody>
          </p:sp>
          <p:sp>
            <p:nvSpPr>
              <p:cNvPr id="84" name="Google Shape;84;p17"/>
              <p:cNvSpPr/>
              <p:nvPr/>
            </p:nvSpPr>
            <p:spPr>
              <a:xfrm>
                <a:off x="7082313" y="2167025"/>
                <a:ext cx="641100" cy="572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/>
                  <a:t>A2</a:t>
                </a:r>
                <a:endParaRPr sz="1600"/>
              </a:p>
            </p:txBody>
          </p:sp>
          <p:cxnSp>
            <p:nvCxnSpPr>
              <p:cNvPr id="85" name="Google Shape;85;p17"/>
              <p:cNvCxnSpPr>
                <a:stCxn id="82" idx="3"/>
                <a:endCxn id="83" idx="7"/>
              </p:cNvCxnSpPr>
              <p:nvPr/>
            </p:nvCxnSpPr>
            <p:spPr>
              <a:xfrm flipH="1">
                <a:off x="5028462" y="1839555"/>
                <a:ext cx="775200" cy="411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86" name="Google Shape;86;p17"/>
              <p:cNvCxnSpPr>
                <a:stCxn id="82" idx="5"/>
                <a:endCxn id="84" idx="1"/>
              </p:cNvCxnSpPr>
              <p:nvPr/>
            </p:nvCxnSpPr>
            <p:spPr>
              <a:xfrm>
                <a:off x="6256988" y="1839555"/>
                <a:ext cx="919200" cy="411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87" name="Google Shape;87;p17"/>
            <p:cNvGrpSpPr/>
            <p:nvPr/>
          </p:nvGrpSpPr>
          <p:grpSpPr>
            <a:xfrm>
              <a:off x="6350875" y="3265525"/>
              <a:ext cx="2083275" cy="1488450"/>
              <a:chOff x="6350875" y="3265525"/>
              <a:chExt cx="2083275" cy="1488450"/>
            </a:xfrm>
          </p:grpSpPr>
          <p:sp>
            <p:nvSpPr>
              <p:cNvPr id="88" name="Google Shape;88;p17"/>
              <p:cNvSpPr/>
              <p:nvPr/>
            </p:nvSpPr>
            <p:spPr>
              <a:xfrm>
                <a:off x="7085725" y="3265525"/>
                <a:ext cx="641100" cy="572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/>
                  <a:t>Fc</a:t>
                </a:r>
                <a:endParaRPr sz="1600"/>
              </a:p>
            </p:txBody>
          </p:sp>
          <p:sp>
            <p:nvSpPr>
              <p:cNvPr id="89" name="Google Shape;89;p17"/>
              <p:cNvSpPr/>
              <p:nvPr/>
            </p:nvSpPr>
            <p:spPr>
              <a:xfrm>
                <a:off x="6350875" y="4181275"/>
                <a:ext cx="641100" cy="572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/>
                  <a:t>rc1</a:t>
                </a:r>
                <a:endParaRPr/>
              </a:p>
            </p:txBody>
          </p:sp>
          <p:sp>
            <p:nvSpPr>
              <p:cNvPr id="90" name="Google Shape;90;p17"/>
              <p:cNvSpPr/>
              <p:nvPr/>
            </p:nvSpPr>
            <p:spPr>
              <a:xfrm>
                <a:off x="7793050" y="4181275"/>
                <a:ext cx="641100" cy="572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rcm</a:t>
                </a:r>
                <a:endParaRPr sz="1300"/>
              </a:p>
            </p:txBody>
          </p:sp>
          <p:cxnSp>
            <p:nvCxnSpPr>
              <p:cNvPr id="91" name="Google Shape;91;p17"/>
              <p:cNvCxnSpPr>
                <a:stCxn id="88" idx="3"/>
                <a:endCxn id="89" idx="0"/>
              </p:cNvCxnSpPr>
              <p:nvPr/>
            </p:nvCxnSpPr>
            <p:spPr>
              <a:xfrm flipH="1">
                <a:off x="6671412" y="3754355"/>
                <a:ext cx="508200" cy="426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2" name="Google Shape;92;p17"/>
              <p:cNvCxnSpPr>
                <a:stCxn id="88" idx="5"/>
                <a:endCxn id="90" idx="0"/>
              </p:cNvCxnSpPr>
              <p:nvPr/>
            </p:nvCxnSpPr>
            <p:spPr>
              <a:xfrm>
                <a:off x="7632938" y="3754355"/>
                <a:ext cx="480600" cy="426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93" name="Google Shape;93;p17"/>
              <p:cNvSpPr txBox="1"/>
              <p:nvPr/>
            </p:nvSpPr>
            <p:spPr>
              <a:xfrm>
                <a:off x="7165800" y="4281275"/>
                <a:ext cx="4716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. . .</a:t>
                </a:r>
                <a:endParaRPr/>
              </a:p>
            </p:txBody>
          </p:sp>
        </p:grpSp>
        <p:grpSp>
          <p:nvGrpSpPr>
            <p:cNvPr id="94" name="Google Shape;94;p17"/>
            <p:cNvGrpSpPr/>
            <p:nvPr/>
          </p:nvGrpSpPr>
          <p:grpSpPr>
            <a:xfrm>
              <a:off x="3760075" y="3265525"/>
              <a:ext cx="2083275" cy="1488450"/>
              <a:chOff x="6350875" y="3265525"/>
              <a:chExt cx="2083275" cy="1488450"/>
            </a:xfrm>
          </p:grpSpPr>
          <p:sp>
            <p:nvSpPr>
              <p:cNvPr id="95" name="Google Shape;95;p17"/>
              <p:cNvSpPr/>
              <p:nvPr/>
            </p:nvSpPr>
            <p:spPr>
              <a:xfrm>
                <a:off x="7085725" y="3265525"/>
                <a:ext cx="641100" cy="572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/>
                  <a:t>Fb</a:t>
                </a:r>
                <a:endParaRPr sz="1600"/>
              </a:p>
            </p:txBody>
          </p:sp>
          <p:sp>
            <p:nvSpPr>
              <p:cNvPr id="96" name="Google Shape;96;p17"/>
              <p:cNvSpPr/>
              <p:nvPr/>
            </p:nvSpPr>
            <p:spPr>
              <a:xfrm>
                <a:off x="6350875" y="4181275"/>
                <a:ext cx="641100" cy="572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/>
                  <a:t>rb1</a:t>
                </a:r>
                <a:endParaRPr/>
              </a:p>
            </p:txBody>
          </p:sp>
          <p:sp>
            <p:nvSpPr>
              <p:cNvPr id="97" name="Google Shape;97;p17"/>
              <p:cNvSpPr/>
              <p:nvPr/>
            </p:nvSpPr>
            <p:spPr>
              <a:xfrm>
                <a:off x="7793050" y="4181275"/>
                <a:ext cx="641100" cy="572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rbk</a:t>
                </a:r>
                <a:endParaRPr sz="1300"/>
              </a:p>
            </p:txBody>
          </p:sp>
          <p:cxnSp>
            <p:nvCxnSpPr>
              <p:cNvPr id="98" name="Google Shape;98;p17"/>
              <p:cNvCxnSpPr>
                <a:stCxn id="95" idx="3"/>
                <a:endCxn id="96" idx="0"/>
              </p:cNvCxnSpPr>
              <p:nvPr/>
            </p:nvCxnSpPr>
            <p:spPr>
              <a:xfrm flipH="1">
                <a:off x="6671412" y="3754355"/>
                <a:ext cx="508200" cy="426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9" name="Google Shape;99;p17"/>
              <p:cNvCxnSpPr>
                <a:stCxn id="95" idx="5"/>
                <a:endCxn id="97" idx="0"/>
              </p:cNvCxnSpPr>
              <p:nvPr/>
            </p:nvCxnSpPr>
            <p:spPr>
              <a:xfrm>
                <a:off x="7632938" y="3754355"/>
                <a:ext cx="480600" cy="426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00" name="Google Shape;100;p17"/>
              <p:cNvSpPr txBox="1"/>
              <p:nvPr/>
            </p:nvSpPr>
            <p:spPr>
              <a:xfrm>
                <a:off x="7165800" y="4281275"/>
                <a:ext cx="4716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. . .</a:t>
                </a:r>
                <a:endParaRPr/>
              </a:p>
            </p:txBody>
          </p:sp>
        </p:grpSp>
        <p:cxnSp>
          <p:nvCxnSpPr>
            <p:cNvPr id="101" name="Google Shape;101;p17"/>
            <p:cNvCxnSpPr>
              <a:stCxn id="83" idx="4"/>
              <a:endCxn id="95" idx="0"/>
            </p:cNvCxnSpPr>
            <p:nvPr/>
          </p:nvCxnSpPr>
          <p:spPr>
            <a:xfrm>
              <a:off x="4801713" y="2739725"/>
              <a:ext cx="13800" cy="525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2" name="Google Shape;102;p17"/>
            <p:cNvCxnSpPr>
              <a:stCxn id="84" idx="4"/>
              <a:endCxn id="88" idx="0"/>
            </p:cNvCxnSpPr>
            <p:nvPr/>
          </p:nvCxnSpPr>
          <p:spPr>
            <a:xfrm>
              <a:off x="7402863" y="2739725"/>
              <a:ext cx="3300" cy="525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3" name="Google Shape;103;p17"/>
            <p:cNvCxnSpPr>
              <a:stCxn id="83" idx="2"/>
              <a:endCxn id="104" idx="0"/>
            </p:cNvCxnSpPr>
            <p:nvPr/>
          </p:nvCxnSpPr>
          <p:spPr>
            <a:xfrm flipH="1">
              <a:off x="2300763" y="2453375"/>
              <a:ext cx="2180400" cy="8121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05" name="Google Shape;105;p17"/>
            <p:cNvGrpSpPr/>
            <p:nvPr/>
          </p:nvGrpSpPr>
          <p:grpSpPr>
            <a:xfrm>
              <a:off x="559675" y="3265525"/>
              <a:ext cx="2769075" cy="1488450"/>
              <a:chOff x="559675" y="3265525"/>
              <a:chExt cx="2769075" cy="1488450"/>
            </a:xfrm>
          </p:grpSpPr>
          <p:sp>
            <p:nvSpPr>
              <p:cNvPr id="104" name="Google Shape;104;p17"/>
              <p:cNvSpPr/>
              <p:nvPr/>
            </p:nvSpPr>
            <p:spPr>
              <a:xfrm>
                <a:off x="1980325" y="3265525"/>
                <a:ext cx="641100" cy="572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/>
                  <a:t>Fa</a:t>
                </a:r>
                <a:endParaRPr sz="1600"/>
              </a:p>
            </p:txBody>
          </p:sp>
          <p:sp>
            <p:nvSpPr>
              <p:cNvPr id="106" name="Google Shape;106;p17"/>
              <p:cNvSpPr/>
              <p:nvPr/>
            </p:nvSpPr>
            <p:spPr>
              <a:xfrm>
                <a:off x="1397875" y="4181275"/>
                <a:ext cx="641100" cy="572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/>
                  <a:t>ra2</a:t>
                </a:r>
                <a:endParaRPr/>
              </a:p>
            </p:txBody>
          </p:sp>
          <p:sp>
            <p:nvSpPr>
              <p:cNvPr id="107" name="Google Shape;107;p17"/>
              <p:cNvSpPr/>
              <p:nvPr/>
            </p:nvSpPr>
            <p:spPr>
              <a:xfrm>
                <a:off x="2687650" y="4181275"/>
                <a:ext cx="641100" cy="572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ran</a:t>
                </a:r>
                <a:endParaRPr sz="1300"/>
              </a:p>
            </p:txBody>
          </p:sp>
          <p:cxnSp>
            <p:nvCxnSpPr>
              <p:cNvPr id="108" name="Google Shape;108;p17"/>
              <p:cNvCxnSpPr>
                <a:stCxn id="104" idx="3"/>
                <a:endCxn id="106" idx="0"/>
              </p:cNvCxnSpPr>
              <p:nvPr/>
            </p:nvCxnSpPr>
            <p:spPr>
              <a:xfrm flipH="1">
                <a:off x="1718412" y="3754355"/>
                <a:ext cx="355800" cy="426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09" name="Google Shape;109;p17"/>
              <p:cNvCxnSpPr>
                <a:stCxn id="104" idx="5"/>
                <a:endCxn id="107" idx="0"/>
              </p:cNvCxnSpPr>
              <p:nvPr/>
            </p:nvCxnSpPr>
            <p:spPr>
              <a:xfrm>
                <a:off x="2527538" y="3754355"/>
                <a:ext cx="480600" cy="426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10" name="Google Shape;110;p17"/>
              <p:cNvSpPr txBox="1"/>
              <p:nvPr/>
            </p:nvSpPr>
            <p:spPr>
              <a:xfrm>
                <a:off x="2136600" y="4281275"/>
                <a:ext cx="4716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. . .</a:t>
                </a:r>
                <a:endParaRPr/>
              </a:p>
            </p:txBody>
          </p:sp>
          <p:sp>
            <p:nvSpPr>
              <p:cNvPr id="111" name="Google Shape;111;p17"/>
              <p:cNvSpPr/>
              <p:nvPr/>
            </p:nvSpPr>
            <p:spPr>
              <a:xfrm>
                <a:off x="559675" y="4181275"/>
                <a:ext cx="641100" cy="572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/>
                  <a:t>ra1</a:t>
                </a:r>
                <a:endParaRPr/>
              </a:p>
            </p:txBody>
          </p:sp>
          <p:cxnSp>
            <p:nvCxnSpPr>
              <p:cNvPr id="112" name="Google Shape;112;p17"/>
              <p:cNvCxnSpPr>
                <a:stCxn id="104" idx="2"/>
                <a:endCxn id="111" idx="0"/>
              </p:cNvCxnSpPr>
              <p:nvPr/>
            </p:nvCxnSpPr>
            <p:spPr>
              <a:xfrm flipH="1">
                <a:off x="880225" y="3551875"/>
                <a:ext cx="1100100" cy="62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Granularity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1700" y="1152475"/>
            <a:ext cx="476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Each</a:t>
            </a:r>
            <a:r>
              <a:rPr lang="en" sz="1600"/>
              <a:t> node can be locked </a:t>
            </a:r>
            <a:r>
              <a:rPr b="1" lang="en" sz="1600" u="sng"/>
              <a:t>individually</a:t>
            </a:r>
            <a:endParaRPr b="1" sz="1600" u="sng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 u="sng"/>
              <a:t>2-phase</a:t>
            </a:r>
            <a:r>
              <a:rPr lang="en" sz="1600"/>
              <a:t> locking protocol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Lock a node in </a:t>
            </a:r>
            <a:r>
              <a:rPr b="1" lang="en" sz="1600" u="sng"/>
              <a:t>shared</a:t>
            </a:r>
            <a:r>
              <a:rPr lang="en" sz="1600"/>
              <a:t> or </a:t>
            </a:r>
            <a:r>
              <a:rPr b="1" lang="en" sz="1600" u="sng"/>
              <a:t>exclusive</a:t>
            </a:r>
            <a:r>
              <a:rPr lang="en" sz="1600"/>
              <a:t> mode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 u="sng"/>
              <a:t>Implicitly</a:t>
            </a:r>
            <a:r>
              <a:rPr lang="en" sz="1600"/>
              <a:t> locks all the descendants of that node in the </a:t>
            </a:r>
            <a:r>
              <a:rPr b="1" lang="en" sz="1600" u="sng"/>
              <a:t>same lock mode</a:t>
            </a:r>
            <a:endParaRPr b="1" sz="1600" u="sng"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864475" y="1350725"/>
            <a:ext cx="7874475" cy="3403250"/>
            <a:chOff x="559675" y="1350725"/>
            <a:chExt cx="7874475" cy="3403250"/>
          </a:xfrm>
        </p:grpSpPr>
        <p:grpSp>
          <p:nvGrpSpPr>
            <p:cNvPr id="120" name="Google Shape;120;p18"/>
            <p:cNvGrpSpPr/>
            <p:nvPr/>
          </p:nvGrpSpPr>
          <p:grpSpPr>
            <a:xfrm>
              <a:off x="4481163" y="1350725"/>
              <a:ext cx="3242250" cy="1389000"/>
              <a:chOff x="4481163" y="1350725"/>
              <a:chExt cx="3242250" cy="1389000"/>
            </a:xfrm>
          </p:grpSpPr>
          <p:sp>
            <p:nvSpPr>
              <p:cNvPr id="121" name="Google Shape;121;p18"/>
              <p:cNvSpPr/>
              <p:nvPr/>
            </p:nvSpPr>
            <p:spPr>
              <a:xfrm>
                <a:off x="5709775" y="1350725"/>
                <a:ext cx="641100" cy="572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/>
                  <a:t>DB</a:t>
                </a:r>
                <a:endParaRPr sz="1600"/>
              </a:p>
            </p:txBody>
          </p:sp>
          <p:sp>
            <p:nvSpPr>
              <p:cNvPr id="122" name="Google Shape;122;p18"/>
              <p:cNvSpPr/>
              <p:nvPr/>
            </p:nvSpPr>
            <p:spPr>
              <a:xfrm>
                <a:off x="4481163" y="2167025"/>
                <a:ext cx="641100" cy="572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/>
                  <a:t>A1</a:t>
                </a:r>
                <a:endParaRPr sz="1600"/>
              </a:p>
            </p:txBody>
          </p:sp>
          <p:sp>
            <p:nvSpPr>
              <p:cNvPr id="123" name="Google Shape;123;p18"/>
              <p:cNvSpPr/>
              <p:nvPr/>
            </p:nvSpPr>
            <p:spPr>
              <a:xfrm>
                <a:off x="7082313" y="2167025"/>
                <a:ext cx="641100" cy="572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/>
                  <a:t>A2</a:t>
                </a:r>
                <a:endParaRPr sz="1600"/>
              </a:p>
            </p:txBody>
          </p:sp>
          <p:cxnSp>
            <p:nvCxnSpPr>
              <p:cNvPr id="124" name="Google Shape;124;p18"/>
              <p:cNvCxnSpPr>
                <a:stCxn id="121" idx="3"/>
                <a:endCxn id="122" idx="7"/>
              </p:cNvCxnSpPr>
              <p:nvPr/>
            </p:nvCxnSpPr>
            <p:spPr>
              <a:xfrm flipH="1">
                <a:off x="5028462" y="1839555"/>
                <a:ext cx="775200" cy="411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25" name="Google Shape;125;p18"/>
              <p:cNvCxnSpPr>
                <a:stCxn id="121" idx="5"/>
                <a:endCxn id="123" idx="1"/>
              </p:cNvCxnSpPr>
              <p:nvPr/>
            </p:nvCxnSpPr>
            <p:spPr>
              <a:xfrm>
                <a:off x="6256988" y="1839555"/>
                <a:ext cx="919200" cy="411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126" name="Google Shape;126;p18"/>
            <p:cNvGrpSpPr/>
            <p:nvPr/>
          </p:nvGrpSpPr>
          <p:grpSpPr>
            <a:xfrm>
              <a:off x="6350875" y="3265525"/>
              <a:ext cx="2083275" cy="1488450"/>
              <a:chOff x="6350875" y="3265525"/>
              <a:chExt cx="2083275" cy="1488450"/>
            </a:xfrm>
          </p:grpSpPr>
          <p:sp>
            <p:nvSpPr>
              <p:cNvPr id="127" name="Google Shape;127;p18"/>
              <p:cNvSpPr/>
              <p:nvPr/>
            </p:nvSpPr>
            <p:spPr>
              <a:xfrm>
                <a:off x="7085725" y="3265525"/>
                <a:ext cx="641100" cy="572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/>
                  <a:t>Fc</a:t>
                </a:r>
                <a:endParaRPr sz="1600"/>
              </a:p>
            </p:txBody>
          </p:sp>
          <p:sp>
            <p:nvSpPr>
              <p:cNvPr id="128" name="Google Shape;128;p18"/>
              <p:cNvSpPr/>
              <p:nvPr/>
            </p:nvSpPr>
            <p:spPr>
              <a:xfrm>
                <a:off x="6350875" y="4181275"/>
                <a:ext cx="641100" cy="572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/>
                  <a:t>rc1</a:t>
                </a:r>
                <a:endParaRPr/>
              </a:p>
            </p:txBody>
          </p:sp>
          <p:sp>
            <p:nvSpPr>
              <p:cNvPr id="129" name="Google Shape;129;p18"/>
              <p:cNvSpPr/>
              <p:nvPr/>
            </p:nvSpPr>
            <p:spPr>
              <a:xfrm>
                <a:off x="7793050" y="4181275"/>
                <a:ext cx="641100" cy="572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rcm</a:t>
                </a:r>
                <a:endParaRPr sz="1300"/>
              </a:p>
            </p:txBody>
          </p:sp>
          <p:cxnSp>
            <p:nvCxnSpPr>
              <p:cNvPr id="130" name="Google Shape;130;p18"/>
              <p:cNvCxnSpPr>
                <a:stCxn id="127" idx="3"/>
                <a:endCxn id="128" idx="0"/>
              </p:cNvCxnSpPr>
              <p:nvPr/>
            </p:nvCxnSpPr>
            <p:spPr>
              <a:xfrm flipH="1">
                <a:off x="6671412" y="3754355"/>
                <a:ext cx="508200" cy="426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31" name="Google Shape;131;p18"/>
              <p:cNvCxnSpPr>
                <a:stCxn id="127" idx="5"/>
                <a:endCxn id="129" idx="0"/>
              </p:cNvCxnSpPr>
              <p:nvPr/>
            </p:nvCxnSpPr>
            <p:spPr>
              <a:xfrm>
                <a:off x="7632938" y="3754355"/>
                <a:ext cx="480600" cy="426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32" name="Google Shape;132;p18"/>
              <p:cNvSpPr txBox="1"/>
              <p:nvPr/>
            </p:nvSpPr>
            <p:spPr>
              <a:xfrm>
                <a:off x="7165800" y="4281275"/>
                <a:ext cx="4716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. . .</a:t>
                </a:r>
                <a:endParaRPr/>
              </a:p>
            </p:txBody>
          </p:sp>
        </p:grpSp>
        <p:grpSp>
          <p:nvGrpSpPr>
            <p:cNvPr id="133" name="Google Shape;133;p18"/>
            <p:cNvGrpSpPr/>
            <p:nvPr/>
          </p:nvGrpSpPr>
          <p:grpSpPr>
            <a:xfrm>
              <a:off x="3760075" y="3265525"/>
              <a:ext cx="2083275" cy="1488450"/>
              <a:chOff x="6350875" y="3265525"/>
              <a:chExt cx="2083275" cy="1488450"/>
            </a:xfrm>
          </p:grpSpPr>
          <p:sp>
            <p:nvSpPr>
              <p:cNvPr id="134" name="Google Shape;134;p18"/>
              <p:cNvSpPr/>
              <p:nvPr/>
            </p:nvSpPr>
            <p:spPr>
              <a:xfrm>
                <a:off x="7085725" y="3265525"/>
                <a:ext cx="641100" cy="572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/>
                  <a:t>Fb</a:t>
                </a:r>
                <a:endParaRPr sz="1600"/>
              </a:p>
            </p:txBody>
          </p:sp>
          <p:sp>
            <p:nvSpPr>
              <p:cNvPr id="135" name="Google Shape;135;p18"/>
              <p:cNvSpPr/>
              <p:nvPr/>
            </p:nvSpPr>
            <p:spPr>
              <a:xfrm>
                <a:off x="6350875" y="4181275"/>
                <a:ext cx="641100" cy="572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/>
                  <a:t>rb1</a:t>
                </a:r>
                <a:endParaRPr/>
              </a:p>
            </p:txBody>
          </p:sp>
          <p:sp>
            <p:nvSpPr>
              <p:cNvPr id="136" name="Google Shape;136;p18"/>
              <p:cNvSpPr/>
              <p:nvPr/>
            </p:nvSpPr>
            <p:spPr>
              <a:xfrm>
                <a:off x="7793050" y="4181275"/>
                <a:ext cx="641100" cy="572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rbk</a:t>
                </a:r>
                <a:endParaRPr sz="1300"/>
              </a:p>
            </p:txBody>
          </p:sp>
          <p:cxnSp>
            <p:nvCxnSpPr>
              <p:cNvPr id="137" name="Google Shape;137;p18"/>
              <p:cNvCxnSpPr>
                <a:stCxn id="134" idx="3"/>
                <a:endCxn id="135" idx="0"/>
              </p:cNvCxnSpPr>
              <p:nvPr/>
            </p:nvCxnSpPr>
            <p:spPr>
              <a:xfrm flipH="1">
                <a:off x="6671412" y="3754355"/>
                <a:ext cx="508200" cy="426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38" name="Google Shape;138;p18"/>
              <p:cNvCxnSpPr>
                <a:stCxn id="134" idx="5"/>
                <a:endCxn id="136" idx="0"/>
              </p:cNvCxnSpPr>
              <p:nvPr/>
            </p:nvCxnSpPr>
            <p:spPr>
              <a:xfrm>
                <a:off x="7632938" y="3754355"/>
                <a:ext cx="480600" cy="426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39" name="Google Shape;139;p18"/>
              <p:cNvSpPr txBox="1"/>
              <p:nvPr/>
            </p:nvSpPr>
            <p:spPr>
              <a:xfrm>
                <a:off x="7165800" y="4281275"/>
                <a:ext cx="4716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. . .</a:t>
                </a:r>
                <a:endParaRPr/>
              </a:p>
            </p:txBody>
          </p:sp>
        </p:grpSp>
        <p:cxnSp>
          <p:nvCxnSpPr>
            <p:cNvPr id="140" name="Google Shape;140;p18"/>
            <p:cNvCxnSpPr>
              <a:stCxn id="122" idx="4"/>
              <a:endCxn id="134" idx="0"/>
            </p:cNvCxnSpPr>
            <p:nvPr/>
          </p:nvCxnSpPr>
          <p:spPr>
            <a:xfrm>
              <a:off x="4801713" y="2739725"/>
              <a:ext cx="13800" cy="525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1" name="Google Shape;141;p18"/>
            <p:cNvCxnSpPr>
              <a:stCxn id="123" idx="4"/>
              <a:endCxn id="127" idx="0"/>
            </p:cNvCxnSpPr>
            <p:nvPr/>
          </p:nvCxnSpPr>
          <p:spPr>
            <a:xfrm>
              <a:off x="7402863" y="2739725"/>
              <a:ext cx="3300" cy="525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2" name="Google Shape;142;p18"/>
            <p:cNvCxnSpPr>
              <a:stCxn id="122" idx="2"/>
              <a:endCxn id="143" idx="0"/>
            </p:cNvCxnSpPr>
            <p:nvPr/>
          </p:nvCxnSpPr>
          <p:spPr>
            <a:xfrm flipH="1">
              <a:off x="2300763" y="2453375"/>
              <a:ext cx="2180400" cy="8121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44" name="Google Shape;144;p18"/>
            <p:cNvGrpSpPr/>
            <p:nvPr/>
          </p:nvGrpSpPr>
          <p:grpSpPr>
            <a:xfrm>
              <a:off x="559675" y="3265525"/>
              <a:ext cx="2769075" cy="1488450"/>
              <a:chOff x="559675" y="3265525"/>
              <a:chExt cx="2769075" cy="1488450"/>
            </a:xfrm>
          </p:grpSpPr>
          <p:sp>
            <p:nvSpPr>
              <p:cNvPr id="143" name="Google Shape;143;p18"/>
              <p:cNvSpPr/>
              <p:nvPr/>
            </p:nvSpPr>
            <p:spPr>
              <a:xfrm>
                <a:off x="1980325" y="3265525"/>
                <a:ext cx="641100" cy="572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/>
                  <a:t>Fa</a:t>
                </a:r>
                <a:endParaRPr sz="1600"/>
              </a:p>
            </p:txBody>
          </p:sp>
          <p:sp>
            <p:nvSpPr>
              <p:cNvPr id="145" name="Google Shape;145;p18"/>
              <p:cNvSpPr/>
              <p:nvPr/>
            </p:nvSpPr>
            <p:spPr>
              <a:xfrm>
                <a:off x="1397875" y="4181275"/>
                <a:ext cx="641100" cy="572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/>
                  <a:t>ra2</a:t>
                </a:r>
                <a:endParaRPr/>
              </a:p>
            </p:txBody>
          </p:sp>
          <p:sp>
            <p:nvSpPr>
              <p:cNvPr id="146" name="Google Shape;146;p18"/>
              <p:cNvSpPr/>
              <p:nvPr/>
            </p:nvSpPr>
            <p:spPr>
              <a:xfrm>
                <a:off x="2687650" y="4181275"/>
                <a:ext cx="641100" cy="572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ran</a:t>
                </a:r>
                <a:endParaRPr sz="1300"/>
              </a:p>
            </p:txBody>
          </p:sp>
          <p:cxnSp>
            <p:nvCxnSpPr>
              <p:cNvPr id="147" name="Google Shape;147;p18"/>
              <p:cNvCxnSpPr>
                <a:stCxn id="143" idx="3"/>
                <a:endCxn id="145" idx="0"/>
              </p:cNvCxnSpPr>
              <p:nvPr/>
            </p:nvCxnSpPr>
            <p:spPr>
              <a:xfrm flipH="1">
                <a:off x="1718412" y="3754355"/>
                <a:ext cx="355800" cy="426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48" name="Google Shape;148;p18"/>
              <p:cNvCxnSpPr>
                <a:stCxn id="143" idx="5"/>
                <a:endCxn id="146" idx="0"/>
              </p:cNvCxnSpPr>
              <p:nvPr/>
            </p:nvCxnSpPr>
            <p:spPr>
              <a:xfrm>
                <a:off x="2527538" y="3754355"/>
                <a:ext cx="480600" cy="426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49" name="Google Shape;149;p18"/>
              <p:cNvSpPr txBox="1"/>
              <p:nvPr/>
            </p:nvSpPr>
            <p:spPr>
              <a:xfrm>
                <a:off x="2136600" y="4281275"/>
                <a:ext cx="4716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. . .</a:t>
                </a:r>
                <a:endParaRPr/>
              </a:p>
            </p:txBody>
          </p:sp>
          <p:sp>
            <p:nvSpPr>
              <p:cNvPr id="150" name="Google Shape;150;p18"/>
              <p:cNvSpPr/>
              <p:nvPr/>
            </p:nvSpPr>
            <p:spPr>
              <a:xfrm>
                <a:off x="559675" y="4181275"/>
                <a:ext cx="641100" cy="572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/>
                  <a:t>ra1</a:t>
                </a:r>
                <a:endParaRPr/>
              </a:p>
            </p:txBody>
          </p:sp>
          <p:cxnSp>
            <p:nvCxnSpPr>
              <p:cNvPr id="151" name="Google Shape;151;p18"/>
              <p:cNvCxnSpPr>
                <a:stCxn id="143" idx="2"/>
                <a:endCxn id="150" idx="0"/>
              </p:cNvCxnSpPr>
              <p:nvPr/>
            </p:nvCxnSpPr>
            <p:spPr>
              <a:xfrm flipH="1">
                <a:off x="880225" y="3551875"/>
                <a:ext cx="1100100" cy="62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  <p:grpSp>
        <p:nvGrpSpPr>
          <p:cNvPr id="152" name="Google Shape;152;p18"/>
          <p:cNvGrpSpPr/>
          <p:nvPr/>
        </p:nvGrpSpPr>
        <p:grpSpPr>
          <a:xfrm>
            <a:off x="7390525" y="2961175"/>
            <a:ext cx="1576375" cy="877050"/>
            <a:chOff x="7390525" y="2961175"/>
            <a:chExt cx="1576375" cy="877050"/>
          </a:xfrm>
        </p:grpSpPr>
        <p:sp>
          <p:nvSpPr>
            <p:cNvPr id="153" name="Google Shape;153;p18"/>
            <p:cNvSpPr/>
            <p:nvPr/>
          </p:nvSpPr>
          <p:spPr>
            <a:xfrm>
              <a:off x="7390525" y="3265525"/>
              <a:ext cx="641100" cy="572700"/>
            </a:xfrm>
            <a:prstGeom prst="ellipse">
              <a:avLst/>
            </a:prstGeom>
            <a:solidFill>
              <a:srgbClr val="3D85C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/>
                <a:t>Fc</a:t>
              </a:r>
              <a:endParaRPr sz="1600"/>
            </a:p>
          </p:txBody>
        </p:sp>
        <p:sp>
          <p:nvSpPr>
            <p:cNvPr id="154" name="Google Shape;154;p18"/>
            <p:cNvSpPr/>
            <p:nvPr/>
          </p:nvSpPr>
          <p:spPr>
            <a:xfrm rot="-1428302">
              <a:off x="7831711" y="3217382"/>
              <a:ext cx="509878" cy="159430"/>
            </a:xfrm>
            <a:prstGeom prst="leftArrow">
              <a:avLst>
                <a:gd fmla="val 50000" name="adj1"/>
                <a:gd fmla="val 54163" name="adj2"/>
              </a:avLst>
            </a:prstGeom>
            <a:solidFill>
              <a:srgbClr val="CC412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8"/>
            <p:cNvSpPr txBox="1"/>
            <p:nvPr/>
          </p:nvSpPr>
          <p:spPr>
            <a:xfrm>
              <a:off x="8363900" y="2961175"/>
              <a:ext cx="60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</a:rPr>
                <a:t>Lock</a:t>
              </a:r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156" name="Google Shape;156;p18"/>
          <p:cNvGrpSpPr/>
          <p:nvPr/>
        </p:nvGrpSpPr>
        <p:grpSpPr>
          <a:xfrm>
            <a:off x="6655675" y="3253241"/>
            <a:ext cx="2488325" cy="1500734"/>
            <a:chOff x="6655675" y="3253241"/>
            <a:chExt cx="2488325" cy="1500734"/>
          </a:xfrm>
        </p:grpSpPr>
        <p:grpSp>
          <p:nvGrpSpPr>
            <p:cNvPr id="157" name="Google Shape;157;p18"/>
            <p:cNvGrpSpPr/>
            <p:nvPr/>
          </p:nvGrpSpPr>
          <p:grpSpPr>
            <a:xfrm>
              <a:off x="6655675" y="4181275"/>
              <a:ext cx="2083275" cy="572700"/>
              <a:chOff x="6350875" y="4181275"/>
              <a:chExt cx="2083275" cy="572700"/>
            </a:xfrm>
          </p:grpSpPr>
          <p:sp>
            <p:nvSpPr>
              <p:cNvPr id="158" name="Google Shape;158;p18"/>
              <p:cNvSpPr/>
              <p:nvPr/>
            </p:nvSpPr>
            <p:spPr>
              <a:xfrm>
                <a:off x="6350875" y="4181275"/>
                <a:ext cx="641100" cy="572700"/>
              </a:xfrm>
              <a:prstGeom prst="ellipse">
                <a:avLst/>
              </a:prstGeom>
              <a:solidFill>
                <a:srgbClr val="CFE2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/>
                  <a:t>rc1</a:t>
                </a:r>
                <a:endParaRPr/>
              </a:p>
            </p:txBody>
          </p:sp>
          <p:sp>
            <p:nvSpPr>
              <p:cNvPr id="159" name="Google Shape;159;p18"/>
              <p:cNvSpPr/>
              <p:nvPr/>
            </p:nvSpPr>
            <p:spPr>
              <a:xfrm>
                <a:off x="7793050" y="4181275"/>
                <a:ext cx="641100" cy="572700"/>
              </a:xfrm>
              <a:prstGeom prst="ellipse">
                <a:avLst/>
              </a:prstGeom>
              <a:solidFill>
                <a:srgbClr val="CFE2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rcm</a:t>
                </a:r>
                <a:endParaRPr sz="1300"/>
              </a:p>
            </p:txBody>
          </p:sp>
        </p:grpSp>
        <p:sp>
          <p:nvSpPr>
            <p:cNvPr id="160" name="Google Shape;160;p18"/>
            <p:cNvSpPr/>
            <p:nvPr/>
          </p:nvSpPr>
          <p:spPr>
            <a:xfrm rot="-2426723">
              <a:off x="6992412" y="3804301"/>
              <a:ext cx="1757761" cy="159379"/>
            </a:xfrm>
            <a:prstGeom prst="leftArrow">
              <a:avLst>
                <a:gd fmla="val 50000" name="adj1"/>
                <a:gd fmla="val 54163" name="adj2"/>
              </a:avLst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8"/>
            <p:cNvSpPr/>
            <p:nvPr/>
          </p:nvSpPr>
          <p:spPr>
            <a:xfrm rot="-5396913">
              <a:off x="8157700" y="3733373"/>
              <a:ext cx="1002300" cy="159300"/>
            </a:xfrm>
            <a:prstGeom prst="leftArrow">
              <a:avLst>
                <a:gd fmla="val 50000" name="adj1"/>
                <a:gd fmla="val 54163" name="adj2"/>
              </a:avLst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8"/>
            <p:cNvSpPr txBox="1"/>
            <p:nvPr/>
          </p:nvSpPr>
          <p:spPr>
            <a:xfrm>
              <a:off x="7854300" y="3612925"/>
              <a:ext cx="1289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CC4125"/>
                  </a:solidFill>
                </a:rPr>
                <a:t>Implicitly lock</a:t>
              </a:r>
              <a:endParaRPr>
                <a:solidFill>
                  <a:srgbClr val="CC4125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Intention Mode Lock</a:t>
            </a:r>
            <a:endParaRPr/>
          </a:p>
        </p:txBody>
      </p:sp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Intention-Shared (IS)</a:t>
            </a:r>
            <a:r>
              <a:rPr lang="en" sz="1600"/>
              <a:t>: explicit locking at a lower level of the tree but only with shared locks.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Intention-Exclusive (IX)</a:t>
            </a:r>
            <a:r>
              <a:rPr lang="en" sz="1600"/>
              <a:t>: explicit locking at a lower level with exclusive or shared locks.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Shared &amp; Intention-Exclusive (SIX)</a:t>
            </a:r>
            <a:r>
              <a:rPr lang="en" sz="1600"/>
              <a:t>: the sub-tree rooted by that node is locked explicitly in shared mode and explicit locking is being done at a lower level with exclusive mode locks.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 2-Phase Multiple Granularity Locking Protocol  </a:t>
            </a:r>
            <a:endParaRPr/>
          </a:p>
        </p:txBody>
      </p:sp>
      <p:grpSp>
        <p:nvGrpSpPr>
          <p:cNvPr id="174" name="Google Shape;174;p20"/>
          <p:cNvGrpSpPr/>
          <p:nvPr/>
        </p:nvGrpSpPr>
        <p:grpSpPr>
          <a:xfrm>
            <a:off x="4120900" y="1291500"/>
            <a:ext cx="4716901" cy="3649775"/>
            <a:chOff x="4120900" y="1291500"/>
            <a:chExt cx="4716901" cy="3649775"/>
          </a:xfrm>
        </p:grpSpPr>
        <p:pic>
          <p:nvPicPr>
            <p:cNvPr id="175" name="Google Shape;175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20900" y="1291500"/>
              <a:ext cx="4716901" cy="3233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Google Shape;176;p20"/>
            <p:cNvSpPr txBox="1"/>
            <p:nvPr/>
          </p:nvSpPr>
          <p:spPr>
            <a:xfrm>
              <a:off x="4281550" y="4479575"/>
              <a:ext cx="4395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Compatibility Matri</a:t>
              </a:r>
              <a:r>
                <a:rPr b="1" lang="en" sz="1800"/>
                <a:t>x</a:t>
              </a:r>
              <a:endParaRPr b="1" sz="1800"/>
            </a:p>
          </p:txBody>
        </p:sp>
      </p:grp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311700" y="1152475"/>
            <a:ext cx="365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 sz="1300">
                <a:solidFill>
                  <a:srgbClr val="434343"/>
                </a:solidFill>
              </a:rPr>
              <a:t>Ti must follow the lock-compatibility matrix.</a:t>
            </a:r>
            <a:r>
              <a:rPr lang="en" sz="1300">
                <a:solidFill>
                  <a:srgbClr val="434343"/>
                </a:solidFill>
              </a:rPr>
              <a:t> </a:t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Locks are acquired in </a:t>
            </a:r>
            <a:r>
              <a:rPr b="1" lang="en" sz="1300" u="sng">
                <a:solidFill>
                  <a:srgbClr val="434343"/>
                </a:solidFill>
                <a:highlight>
                  <a:srgbClr val="FFFFFF"/>
                </a:highlight>
              </a:rPr>
              <a:t>top-down</a:t>
            </a: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 (</a:t>
            </a:r>
            <a:r>
              <a:rPr b="1" lang="en" sz="1300" u="sng">
                <a:solidFill>
                  <a:srgbClr val="434343"/>
                </a:solidFill>
                <a:highlight>
                  <a:srgbClr val="FFFFFF"/>
                </a:highlight>
              </a:rPr>
              <a:t>root-to-leaf</a:t>
            </a: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) order </a:t>
            </a:r>
            <a:endParaRPr sz="13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Locks are released in </a:t>
            </a:r>
            <a:r>
              <a:rPr b="1" lang="en" sz="1300" u="sng">
                <a:solidFill>
                  <a:srgbClr val="434343"/>
                </a:solidFill>
                <a:highlight>
                  <a:srgbClr val="FFFFFF"/>
                </a:highlight>
              </a:rPr>
              <a:t>bottom-up (leaf to-root)</a:t>
            </a: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 order</a:t>
            </a:r>
            <a:endParaRPr sz="13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2-Phase Multiple Granularity Locking Protocol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311700" y="1152475"/>
            <a:ext cx="374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300">
                <a:solidFill>
                  <a:srgbClr val="434343"/>
                </a:solidFill>
              </a:rPr>
              <a:t>Ti must follow the lock-compatibility matrix. </a:t>
            </a:r>
            <a:endParaRPr sz="1300"/>
          </a:p>
          <a:p>
            <a:pPr indent="-30495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300"/>
              <a:t>Transaction Ti must </a:t>
            </a:r>
            <a:r>
              <a:rPr b="1" lang="en" sz="1300" u="sng"/>
              <a:t>lock the root of the tree first</a:t>
            </a:r>
            <a:r>
              <a:rPr lang="en" sz="1300"/>
              <a:t>, and it can lock it in any mode.</a:t>
            </a:r>
            <a:endParaRPr sz="1300"/>
          </a:p>
          <a:p>
            <a:pPr indent="-30495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300"/>
              <a:t>Transaction Ti can lock a node in </a:t>
            </a:r>
            <a:r>
              <a:rPr b="1" lang="en" sz="1300" u="sng"/>
              <a:t>S or IS </a:t>
            </a:r>
            <a:r>
              <a:rPr lang="en" sz="1300"/>
              <a:t>mode only if Ti currently has the </a:t>
            </a:r>
            <a:r>
              <a:rPr b="1" lang="en" sz="1300" u="sng"/>
              <a:t>parent</a:t>
            </a:r>
            <a:r>
              <a:rPr lang="en" sz="1300"/>
              <a:t> of the node locked in either </a:t>
            </a:r>
            <a:r>
              <a:rPr b="1" lang="en" sz="1300" u="sng"/>
              <a:t>IX or IS</a:t>
            </a:r>
            <a:r>
              <a:rPr lang="en" sz="1300"/>
              <a:t> mode.</a:t>
            </a:r>
            <a:endParaRPr sz="1300"/>
          </a:p>
          <a:p>
            <a:pPr indent="-30495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300"/>
              <a:t>Transaction Ti can lock a node in </a:t>
            </a:r>
            <a:r>
              <a:rPr b="1" lang="en" sz="1300" u="sng"/>
              <a:t>X, SIX, or IX</a:t>
            </a:r>
            <a:r>
              <a:rPr lang="en" sz="1300"/>
              <a:t> mode only if Ti currently has the </a:t>
            </a:r>
            <a:r>
              <a:rPr b="1" lang="en" sz="1300" u="sng"/>
              <a:t>parent</a:t>
            </a:r>
            <a:r>
              <a:rPr lang="en" sz="1300"/>
              <a:t> of the node locked in either </a:t>
            </a:r>
            <a:r>
              <a:rPr b="1" lang="en" sz="1300" u="sng"/>
              <a:t>IX or SIX</a:t>
            </a:r>
            <a:r>
              <a:rPr lang="en" sz="1300"/>
              <a:t> mode.</a:t>
            </a:r>
            <a:endParaRPr sz="1300"/>
          </a:p>
          <a:p>
            <a:pPr indent="-30495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300"/>
              <a:t>Transaction Ti can lock a node only if Ti has not previously unlocked any node (i.e., Ti is two phase).</a:t>
            </a:r>
            <a:endParaRPr sz="1300"/>
          </a:p>
          <a:p>
            <a:pPr indent="-30495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300"/>
              <a:t>Transaction Ti can unlock a node only if Ti currently has none of the children of the node locked.</a:t>
            </a:r>
            <a:endParaRPr sz="13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ct val="61111"/>
              <a:buNone/>
            </a:pPr>
            <a:r>
              <a:t/>
            </a:r>
            <a:endParaRPr sz="1665"/>
          </a:p>
        </p:txBody>
      </p:sp>
      <p:grpSp>
        <p:nvGrpSpPr>
          <p:cNvPr id="184" name="Google Shape;184;p21"/>
          <p:cNvGrpSpPr/>
          <p:nvPr/>
        </p:nvGrpSpPr>
        <p:grpSpPr>
          <a:xfrm>
            <a:off x="4120900" y="1291500"/>
            <a:ext cx="4716901" cy="3649775"/>
            <a:chOff x="4120900" y="1291500"/>
            <a:chExt cx="4716901" cy="3649775"/>
          </a:xfrm>
        </p:grpSpPr>
        <p:pic>
          <p:nvPicPr>
            <p:cNvPr id="185" name="Google Shape;185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20900" y="1291500"/>
              <a:ext cx="4716901" cy="3233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" name="Google Shape;186;p21"/>
            <p:cNvSpPr txBox="1"/>
            <p:nvPr/>
          </p:nvSpPr>
          <p:spPr>
            <a:xfrm>
              <a:off x="4281550" y="4479575"/>
              <a:ext cx="4395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Compatibility Matrix</a:t>
              </a:r>
              <a:endParaRPr b="1" sz="18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