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DF7F-EB51-4AE4-90B2-CC6D4828D0CC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E953-C28E-400A-BAEE-DFF36A007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9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DF7F-EB51-4AE4-90B2-CC6D4828D0CC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E953-C28E-400A-BAEE-DFF36A007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5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DF7F-EB51-4AE4-90B2-CC6D4828D0CC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E953-C28E-400A-BAEE-DFF36A007BB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9146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DF7F-EB51-4AE4-90B2-CC6D4828D0CC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E953-C28E-400A-BAEE-DFF36A007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55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DF7F-EB51-4AE4-90B2-CC6D4828D0CC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E953-C28E-400A-BAEE-DFF36A007BB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7890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DF7F-EB51-4AE4-90B2-CC6D4828D0CC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E953-C28E-400A-BAEE-DFF36A007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70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DF7F-EB51-4AE4-90B2-CC6D4828D0CC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E953-C28E-400A-BAEE-DFF36A007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94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DF7F-EB51-4AE4-90B2-CC6D4828D0CC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E953-C28E-400A-BAEE-DFF36A007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0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DF7F-EB51-4AE4-90B2-CC6D4828D0CC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E953-C28E-400A-BAEE-DFF36A007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2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DF7F-EB51-4AE4-90B2-CC6D4828D0CC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E953-C28E-400A-BAEE-DFF36A007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7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DF7F-EB51-4AE4-90B2-CC6D4828D0CC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E953-C28E-400A-BAEE-DFF36A007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1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DF7F-EB51-4AE4-90B2-CC6D4828D0CC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E953-C28E-400A-BAEE-DFF36A007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51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DF7F-EB51-4AE4-90B2-CC6D4828D0CC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E953-C28E-400A-BAEE-DFF36A007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8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DF7F-EB51-4AE4-90B2-CC6D4828D0CC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E953-C28E-400A-BAEE-DFF36A007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1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DF7F-EB51-4AE4-90B2-CC6D4828D0CC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E953-C28E-400A-BAEE-DFF36A007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9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DF7F-EB51-4AE4-90B2-CC6D4828D0CC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CE953-C28E-400A-BAEE-DFF36A007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7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0DF7F-EB51-4AE4-90B2-CC6D4828D0CC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6CE953-C28E-400A-BAEE-DFF36A007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05131" y="245204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 smtClean="0"/>
              <a:t>Examples</a:t>
            </a:r>
            <a:endParaRPr lang="en-US" sz="5400" b="1" u="sng" dirty="0"/>
          </a:p>
        </p:txBody>
      </p:sp>
    </p:spTree>
    <p:extLst>
      <p:ext uri="{BB962C8B-B14F-4D97-AF65-F5344CB8AC3E}">
        <p14:creationId xmlns:p14="http://schemas.microsoft.com/office/powerpoint/2010/main" val="1230731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142852"/>
            <a:ext cx="8229600" cy="78519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Rotating Accumulator </a:t>
            </a:r>
            <a:endParaRPr lang="en-IN" sz="36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00108"/>
            <a:ext cx="8472518" cy="55007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RAR	(Rotate Acc Right through Carry)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CY </a:t>
            </a:r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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, 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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, ….. 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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, 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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CY</a:t>
            </a:r>
          </a:p>
          <a:p>
            <a:pPr lvl="1">
              <a:buNone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None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None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None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None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RRC	Rotate Acc Right without Carry)</a:t>
            </a:r>
          </a:p>
          <a:p>
            <a:pPr>
              <a:spcBef>
                <a:spcPts val="0"/>
              </a:spcBef>
              <a:buNone/>
            </a:pP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	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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, ….. 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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, 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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, A</a:t>
            </a:r>
            <a:r>
              <a:rPr lang="en-US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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CY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en-IN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027028" y="2774634"/>
            <a:ext cx="640080" cy="64008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</a:t>
            </a:r>
            <a:endParaRPr lang="en-US" sz="20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44788" y="5417840"/>
            <a:ext cx="640080" cy="64008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20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721444" y="5417840"/>
            <a:ext cx="640080" cy="64008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20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398100" y="5417840"/>
            <a:ext cx="640080" cy="64008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20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074756" y="5417840"/>
            <a:ext cx="640080" cy="64008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20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751412" y="5417840"/>
            <a:ext cx="640080" cy="64008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20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428068" y="5417840"/>
            <a:ext cx="640080" cy="64008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20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104724" y="5417840"/>
            <a:ext cx="640080" cy="64008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20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781380" y="5417840"/>
            <a:ext cx="640080" cy="64008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20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028616" y="5417840"/>
            <a:ext cx="640080" cy="64008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</a:t>
            </a:r>
            <a:endParaRPr lang="en-US" sz="20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rot="10800000">
            <a:off x="3668696" y="5715016"/>
            <a:ext cx="357190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>
            <a:off x="3612216" y="5985016"/>
            <a:ext cx="540000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864000" y="6232740"/>
            <a:ext cx="5940000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>
            <a:off x="9543158" y="5977140"/>
            <a:ext cx="540000" cy="1588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>
            <a:off x="9455174" y="5715016"/>
            <a:ext cx="357190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2665388" y="2428868"/>
            <a:ext cx="7146976" cy="1175860"/>
            <a:chOff x="1141388" y="2428868"/>
            <a:chExt cx="7146976" cy="1175860"/>
          </a:xfrm>
        </p:grpSpPr>
        <p:sp>
          <p:nvSpPr>
            <p:cNvPr id="6" name="Rectangle 5"/>
            <p:cNvSpPr/>
            <p:nvPr/>
          </p:nvSpPr>
          <p:spPr>
            <a:xfrm>
              <a:off x="2519200" y="2774634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95856" y="2774634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72512" y="2774634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49168" y="2774634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5824" y="2774634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02480" y="2774634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579136" y="2774634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55792" y="2774634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26" name="Curved Down Arrow 25"/>
            <p:cNvSpPr/>
            <p:nvPr/>
          </p:nvSpPr>
          <p:spPr>
            <a:xfrm rot="10800000" flipH="1" flipV="1">
              <a:off x="2928927" y="2428868"/>
              <a:ext cx="428627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rot="10800000">
              <a:off x="2143108" y="3071810"/>
              <a:ext cx="35719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10800000">
              <a:off x="1142976" y="3071810"/>
              <a:ext cx="35719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5400000">
              <a:off x="890182" y="3323810"/>
              <a:ext cx="50400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142976" y="3589534"/>
              <a:ext cx="7143800" cy="15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5400000">
              <a:off x="8017570" y="3333934"/>
              <a:ext cx="54000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10800000">
              <a:off x="7929586" y="3071810"/>
              <a:ext cx="35719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urved Down Arrow 54"/>
            <p:cNvSpPr/>
            <p:nvPr/>
          </p:nvSpPr>
          <p:spPr>
            <a:xfrm rot="10800000" flipH="1" flipV="1">
              <a:off x="3643307" y="2428868"/>
              <a:ext cx="428627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60" name="Curved Down Arrow 59"/>
            <p:cNvSpPr/>
            <p:nvPr/>
          </p:nvSpPr>
          <p:spPr>
            <a:xfrm rot="10800000" flipH="1" flipV="1">
              <a:off x="4286249" y="2428868"/>
              <a:ext cx="428627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61" name="Curved Down Arrow 60"/>
            <p:cNvSpPr/>
            <p:nvPr/>
          </p:nvSpPr>
          <p:spPr>
            <a:xfrm rot="10800000" flipH="1" flipV="1">
              <a:off x="5000629" y="2428868"/>
              <a:ext cx="428627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62" name="Curved Down Arrow 61"/>
            <p:cNvSpPr/>
            <p:nvPr/>
          </p:nvSpPr>
          <p:spPr>
            <a:xfrm rot="10800000" flipH="1" flipV="1">
              <a:off x="5643571" y="2428868"/>
              <a:ext cx="428627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63" name="Curved Down Arrow 62"/>
            <p:cNvSpPr/>
            <p:nvPr/>
          </p:nvSpPr>
          <p:spPr>
            <a:xfrm rot="10800000" flipH="1" flipV="1">
              <a:off x="6286513" y="2428868"/>
              <a:ext cx="428627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64" name="Curved Down Arrow 63"/>
            <p:cNvSpPr/>
            <p:nvPr/>
          </p:nvSpPr>
          <p:spPr>
            <a:xfrm rot="10800000" flipH="1" flipV="1">
              <a:off x="7000893" y="2428868"/>
              <a:ext cx="428627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65" name="Curved Down Arrow 64"/>
          <p:cNvSpPr/>
          <p:nvPr/>
        </p:nvSpPr>
        <p:spPr>
          <a:xfrm rot="10800000" flipH="1" flipV="1">
            <a:off x="4452928" y="5072073"/>
            <a:ext cx="428627" cy="285752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6" name="Curved Down Arrow 65"/>
          <p:cNvSpPr/>
          <p:nvPr/>
        </p:nvSpPr>
        <p:spPr>
          <a:xfrm rot="10800000" flipH="1" flipV="1">
            <a:off x="5167308" y="5072073"/>
            <a:ext cx="428627" cy="285752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7" name="Curved Down Arrow 66"/>
          <p:cNvSpPr/>
          <p:nvPr/>
        </p:nvSpPr>
        <p:spPr>
          <a:xfrm rot="10800000" flipH="1" flipV="1">
            <a:off x="5810250" y="5072073"/>
            <a:ext cx="428627" cy="285752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8" name="Curved Down Arrow 67"/>
          <p:cNvSpPr/>
          <p:nvPr/>
        </p:nvSpPr>
        <p:spPr>
          <a:xfrm rot="10800000" flipH="1" flipV="1">
            <a:off x="6524630" y="5072073"/>
            <a:ext cx="428627" cy="285752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9" name="Curved Down Arrow 68"/>
          <p:cNvSpPr/>
          <p:nvPr/>
        </p:nvSpPr>
        <p:spPr>
          <a:xfrm rot="10800000" flipH="1" flipV="1">
            <a:off x="7167572" y="5072073"/>
            <a:ext cx="428627" cy="285752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0" name="Curved Down Arrow 69"/>
          <p:cNvSpPr/>
          <p:nvPr/>
        </p:nvSpPr>
        <p:spPr>
          <a:xfrm rot="10800000" flipH="1" flipV="1">
            <a:off x="7810514" y="5072073"/>
            <a:ext cx="428627" cy="285752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1" name="Curved Down Arrow 70"/>
          <p:cNvSpPr/>
          <p:nvPr/>
        </p:nvSpPr>
        <p:spPr>
          <a:xfrm rot="10800000" flipH="1" flipV="1">
            <a:off x="8524894" y="5072073"/>
            <a:ext cx="428627" cy="285752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86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0"/>
            <a:ext cx="9753600" cy="550072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Example : RAR(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Rotate </a:t>
            </a:r>
            <a:r>
              <a:rPr lang="en-US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Acc Right through 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Carry)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defRPr/>
            </a:pPr>
            <a:r>
              <a:rPr lang="en-US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US" sz="3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CY </a:t>
            </a:r>
            <a:r>
              <a:rPr lang="en-US" sz="2800" b="1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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, 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b="1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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, ….. 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b="1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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, 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b="1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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CY</a:t>
            </a:r>
          </a:p>
          <a:p>
            <a:pPr marL="742950" lvl="1" indent="-285750">
              <a:spcBef>
                <a:spcPct val="20000"/>
              </a:spcBef>
              <a:defRPr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742950" lvl="1" indent="-285750">
              <a:spcBef>
                <a:spcPct val="20000"/>
              </a:spcBef>
              <a:defRPr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742950" lvl="1" indent="-285750">
              <a:spcBef>
                <a:spcPct val="20000"/>
              </a:spcBef>
              <a:defRPr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742950" lvl="1" indent="-285750">
              <a:spcBef>
                <a:spcPct val="20000"/>
              </a:spcBef>
              <a:defRPr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742950" lvl="1" indent="-285750">
              <a:spcBef>
                <a:spcPct val="20000"/>
              </a:spcBef>
              <a:defRPr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514600" y="1600200"/>
            <a:ext cx="7146976" cy="1175860"/>
            <a:chOff x="1141388" y="2428868"/>
            <a:chExt cx="7146976" cy="1175860"/>
          </a:xfrm>
        </p:grpSpPr>
        <p:sp>
          <p:nvSpPr>
            <p:cNvPr id="6" name="Rectangle 5"/>
            <p:cNvSpPr/>
            <p:nvPr/>
          </p:nvSpPr>
          <p:spPr>
            <a:xfrm>
              <a:off x="2519200" y="2774634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95856" y="2774634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872512" y="2774634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49168" y="2774634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25824" y="2774634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2480" y="2774634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79136" y="2774634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55792" y="2774634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14" name="Curved Down Arrow 13"/>
            <p:cNvSpPr/>
            <p:nvPr/>
          </p:nvSpPr>
          <p:spPr>
            <a:xfrm rot="10800000" flipH="1" flipV="1">
              <a:off x="2928927" y="2428868"/>
              <a:ext cx="428627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10800000">
              <a:off x="2143108" y="3071810"/>
              <a:ext cx="35719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0800000">
              <a:off x="1142976" y="3071810"/>
              <a:ext cx="35719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>
              <a:off x="890182" y="3323810"/>
              <a:ext cx="50400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142976" y="3589534"/>
              <a:ext cx="7143800" cy="15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>
              <a:off x="8017570" y="3333934"/>
              <a:ext cx="54000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0800000">
              <a:off x="7929586" y="3071810"/>
              <a:ext cx="35719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urved Down Arrow 20"/>
            <p:cNvSpPr/>
            <p:nvPr/>
          </p:nvSpPr>
          <p:spPr>
            <a:xfrm rot="10800000" flipH="1" flipV="1">
              <a:off x="3643307" y="2428868"/>
              <a:ext cx="428627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2" name="Curved Down Arrow 21"/>
            <p:cNvSpPr/>
            <p:nvPr/>
          </p:nvSpPr>
          <p:spPr>
            <a:xfrm rot="10800000" flipH="1" flipV="1">
              <a:off x="4286249" y="2428868"/>
              <a:ext cx="428627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3" name="Curved Down Arrow 22"/>
            <p:cNvSpPr/>
            <p:nvPr/>
          </p:nvSpPr>
          <p:spPr>
            <a:xfrm rot="10800000" flipH="1" flipV="1">
              <a:off x="5000629" y="2428868"/>
              <a:ext cx="428627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4" name="Curved Down Arrow 23"/>
            <p:cNvSpPr/>
            <p:nvPr/>
          </p:nvSpPr>
          <p:spPr>
            <a:xfrm rot="10800000" flipH="1" flipV="1">
              <a:off x="5643571" y="2428868"/>
              <a:ext cx="428627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5" name="Curved Down Arrow 24"/>
            <p:cNvSpPr/>
            <p:nvPr/>
          </p:nvSpPr>
          <p:spPr>
            <a:xfrm rot="10800000" flipH="1" flipV="1">
              <a:off x="6286513" y="2428868"/>
              <a:ext cx="428627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6" name="Curved Down Arrow 25"/>
            <p:cNvSpPr/>
            <p:nvPr/>
          </p:nvSpPr>
          <p:spPr>
            <a:xfrm rot="10800000" flipH="1" flipV="1">
              <a:off x="7000893" y="2428868"/>
              <a:ext cx="428627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2895600" y="1950720"/>
            <a:ext cx="640080" cy="64008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CY=0</a:t>
            </a:r>
            <a:endParaRPr lang="en-US" sz="20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2590800" y="3429000"/>
            <a:ext cx="7146976" cy="1175860"/>
            <a:chOff x="914400" y="4038600"/>
            <a:chExt cx="7146976" cy="1175860"/>
          </a:xfrm>
        </p:grpSpPr>
        <p:grpSp>
          <p:nvGrpSpPr>
            <p:cNvPr id="28" name="Group 27"/>
            <p:cNvGrpSpPr/>
            <p:nvPr/>
          </p:nvGrpSpPr>
          <p:grpSpPr>
            <a:xfrm>
              <a:off x="914400" y="4038600"/>
              <a:ext cx="7146976" cy="1175860"/>
              <a:chOff x="1141388" y="2428868"/>
              <a:chExt cx="7146976" cy="117586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2519200" y="2774634"/>
                <a:ext cx="640080" cy="640080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baseline="-25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195856" y="2774634"/>
                <a:ext cx="640080" cy="640080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baseline="-25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872512" y="2774634"/>
                <a:ext cx="640080" cy="640080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baseline="-25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549168" y="2774634"/>
                <a:ext cx="640080" cy="640080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baseline="-25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225824" y="2774634"/>
                <a:ext cx="640080" cy="640080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baseline="-25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5902480" y="2774634"/>
                <a:ext cx="640080" cy="640080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baseline="-25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579136" y="2774634"/>
                <a:ext cx="640080" cy="640080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baseline="-25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255792" y="2774634"/>
                <a:ext cx="640080" cy="640080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baseline="-25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37" name="Curved Down Arrow 36"/>
              <p:cNvSpPr/>
              <p:nvPr/>
            </p:nvSpPr>
            <p:spPr>
              <a:xfrm rot="10800000" flipH="1" flipV="1">
                <a:off x="2928927" y="2428868"/>
                <a:ext cx="428627" cy="285752"/>
              </a:xfrm>
              <a:prstGeom prst="curvedDownArrow">
                <a:avLst>
                  <a:gd name="adj1" fmla="val 25000"/>
                  <a:gd name="adj2" fmla="val 50000"/>
                  <a:gd name="adj3" fmla="val 25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 rot="10800000">
                <a:off x="2143108" y="3071810"/>
                <a:ext cx="357190" cy="158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rot="10800000">
                <a:off x="1142976" y="3071810"/>
                <a:ext cx="357190" cy="158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rot="5400000">
                <a:off x="890182" y="3323810"/>
                <a:ext cx="504000" cy="158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142976" y="3589534"/>
                <a:ext cx="7143800" cy="158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rot="5400000">
                <a:off x="8017570" y="3333934"/>
                <a:ext cx="540000" cy="158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rot="10800000">
                <a:off x="7929586" y="3071810"/>
                <a:ext cx="357190" cy="158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Curved Down Arrow 43"/>
              <p:cNvSpPr/>
              <p:nvPr/>
            </p:nvSpPr>
            <p:spPr>
              <a:xfrm rot="10800000" flipH="1" flipV="1">
                <a:off x="3643307" y="2428868"/>
                <a:ext cx="428627" cy="285752"/>
              </a:xfrm>
              <a:prstGeom prst="curvedDownArrow">
                <a:avLst>
                  <a:gd name="adj1" fmla="val 25000"/>
                  <a:gd name="adj2" fmla="val 50000"/>
                  <a:gd name="adj3" fmla="val 25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Curved Down Arrow 44"/>
              <p:cNvSpPr/>
              <p:nvPr/>
            </p:nvSpPr>
            <p:spPr>
              <a:xfrm rot="10800000" flipH="1" flipV="1">
                <a:off x="4286249" y="2428868"/>
                <a:ext cx="428627" cy="285752"/>
              </a:xfrm>
              <a:prstGeom prst="curvedDownArrow">
                <a:avLst>
                  <a:gd name="adj1" fmla="val 25000"/>
                  <a:gd name="adj2" fmla="val 50000"/>
                  <a:gd name="adj3" fmla="val 25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Curved Down Arrow 45"/>
              <p:cNvSpPr/>
              <p:nvPr/>
            </p:nvSpPr>
            <p:spPr>
              <a:xfrm rot="10800000" flipH="1" flipV="1">
                <a:off x="5000629" y="2428868"/>
                <a:ext cx="428627" cy="285752"/>
              </a:xfrm>
              <a:prstGeom prst="curvedDownArrow">
                <a:avLst>
                  <a:gd name="adj1" fmla="val 25000"/>
                  <a:gd name="adj2" fmla="val 50000"/>
                  <a:gd name="adj3" fmla="val 25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Curved Down Arrow 46"/>
              <p:cNvSpPr/>
              <p:nvPr/>
            </p:nvSpPr>
            <p:spPr>
              <a:xfrm rot="10800000" flipH="1" flipV="1">
                <a:off x="5643571" y="2428868"/>
                <a:ext cx="428627" cy="285752"/>
              </a:xfrm>
              <a:prstGeom prst="curvedDownArrow">
                <a:avLst>
                  <a:gd name="adj1" fmla="val 25000"/>
                  <a:gd name="adj2" fmla="val 50000"/>
                  <a:gd name="adj3" fmla="val 25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Curved Down Arrow 47"/>
              <p:cNvSpPr/>
              <p:nvPr/>
            </p:nvSpPr>
            <p:spPr>
              <a:xfrm rot="10800000" flipH="1" flipV="1">
                <a:off x="6286513" y="2428868"/>
                <a:ext cx="428627" cy="285752"/>
              </a:xfrm>
              <a:prstGeom prst="curvedDownArrow">
                <a:avLst>
                  <a:gd name="adj1" fmla="val 25000"/>
                  <a:gd name="adj2" fmla="val 50000"/>
                  <a:gd name="adj3" fmla="val 25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Curved Down Arrow 48"/>
              <p:cNvSpPr/>
              <p:nvPr/>
            </p:nvSpPr>
            <p:spPr>
              <a:xfrm rot="10800000" flipH="1" flipV="1">
                <a:off x="7000893" y="2428868"/>
                <a:ext cx="428627" cy="285752"/>
              </a:xfrm>
              <a:prstGeom prst="curvedDownArrow">
                <a:avLst>
                  <a:gd name="adj1" fmla="val 25000"/>
                  <a:gd name="adj2" fmla="val 50000"/>
                  <a:gd name="adj3" fmla="val 25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1295400" y="43434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CY=1</a:t>
              </a:r>
              <a:endParaRPr lang="en-US" sz="20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9448800" y="16764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81H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524000" y="1600201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Before the inst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601200" y="34290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40H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24000" y="2971801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After the RAR A instruction  </a:t>
            </a:r>
          </a:p>
        </p:txBody>
      </p:sp>
    </p:spTree>
    <p:extLst>
      <p:ext uri="{BB962C8B-B14F-4D97-AF65-F5344CB8AC3E}">
        <p14:creationId xmlns:p14="http://schemas.microsoft.com/office/powerpoint/2010/main" val="143216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524000" y="245664"/>
            <a:ext cx="9144000" cy="550072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Example: RRC(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Rotate </a:t>
            </a:r>
            <a:r>
              <a:rPr lang="en-US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Acc Right without 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Carry)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	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b="1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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, ….. 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b="1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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, 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800" b="1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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  <a:r>
              <a:rPr lang="en-US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 , A</a:t>
            </a:r>
            <a:r>
              <a:rPr lang="en-US" sz="32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US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200" b="1" dirty="0"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</a:t>
            </a:r>
            <a:r>
              <a:rPr lang="en-US" sz="32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CY</a:t>
            </a:r>
          </a:p>
          <a:p>
            <a:pPr marL="742950" lvl="1" indent="-285750">
              <a:spcBef>
                <a:spcPct val="20000"/>
              </a:spcBef>
              <a:defRPr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742950" lvl="1" indent="-285750">
              <a:spcBef>
                <a:spcPct val="20000"/>
              </a:spcBef>
              <a:defRPr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742950" lvl="1" indent="-285750">
              <a:spcBef>
                <a:spcPct val="20000"/>
              </a:spcBef>
              <a:defRPr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742950" lvl="1" indent="-285750">
              <a:spcBef>
                <a:spcPct val="20000"/>
              </a:spcBef>
              <a:defRPr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742950" lvl="1" indent="-285750">
              <a:spcBef>
                <a:spcPct val="20000"/>
              </a:spcBef>
              <a:defRPr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516320" y="1600200"/>
            <a:ext cx="6145256" cy="1175860"/>
            <a:chOff x="2143108" y="2428868"/>
            <a:chExt cx="6145256" cy="1175860"/>
          </a:xfrm>
        </p:grpSpPr>
        <p:sp>
          <p:nvSpPr>
            <p:cNvPr id="4" name="Rectangle 3"/>
            <p:cNvSpPr/>
            <p:nvPr/>
          </p:nvSpPr>
          <p:spPr>
            <a:xfrm>
              <a:off x="2519200" y="2774634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195856" y="2774634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72512" y="2774634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549168" y="2774634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5824" y="2774634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902480" y="2774634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79136" y="2774634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55792" y="2774634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12" name="Curved Down Arrow 11"/>
            <p:cNvSpPr/>
            <p:nvPr/>
          </p:nvSpPr>
          <p:spPr>
            <a:xfrm rot="10800000" flipH="1" flipV="1">
              <a:off x="2928927" y="2428868"/>
              <a:ext cx="428627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10800000">
              <a:off x="2143108" y="3071810"/>
              <a:ext cx="35719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2031594" y="3319074"/>
              <a:ext cx="50400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>
              <a:off x="8017570" y="3333934"/>
              <a:ext cx="54000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10800000">
              <a:off x="7929586" y="3071810"/>
              <a:ext cx="35719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urved Down Arrow 18"/>
            <p:cNvSpPr/>
            <p:nvPr/>
          </p:nvSpPr>
          <p:spPr>
            <a:xfrm rot="10800000" flipH="1" flipV="1">
              <a:off x="3643307" y="2428868"/>
              <a:ext cx="428627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0" name="Curved Down Arrow 19"/>
            <p:cNvSpPr/>
            <p:nvPr/>
          </p:nvSpPr>
          <p:spPr>
            <a:xfrm rot="10800000" flipH="1" flipV="1">
              <a:off x="4286249" y="2428868"/>
              <a:ext cx="428627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1" name="Curved Down Arrow 20"/>
            <p:cNvSpPr/>
            <p:nvPr/>
          </p:nvSpPr>
          <p:spPr>
            <a:xfrm rot="10800000" flipH="1" flipV="1">
              <a:off x="5000629" y="2428868"/>
              <a:ext cx="428627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2" name="Curved Down Arrow 21"/>
            <p:cNvSpPr/>
            <p:nvPr/>
          </p:nvSpPr>
          <p:spPr>
            <a:xfrm rot="10800000" flipH="1" flipV="1">
              <a:off x="5643571" y="2428868"/>
              <a:ext cx="428627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3" name="Curved Down Arrow 22"/>
            <p:cNvSpPr/>
            <p:nvPr/>
          </p:nvSpPr>
          <p:spPr>
            <a:xfrm rot="10800000" flipH="1" flipV="1">
              <a:off x="6286513" y="2428868"/>
              <a:ext cx="428627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4" name="Curved Down Arrow 23"/>
            <p:cNvSpPr/>
            <p:nvPr/>
          </p:nvSpPr>
          <p:spPr>
            <a:xfrm rot="10800000" flipH="1" flipV="1">
              <a:off x="7000893" y="2428868"/>
              <a:ext cx="428627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971800" y="3429000"/>
            <a:ext cx="6765976" cy="1175860"/>
            <a:chOff x="1295400" y="4038600"/>
            <a:chExt cx="6765976" cy="1175860"/>
          </a:xfrm>
        </p:grpSpPr>
        <p:grpSp>
          <p:nvGrpSpPr>
            <p:cNvPr id="26" name="Group 27"/>
            <p:cNvGrpSpPr/>
            <p:nvPr/>
          </p:nvGrpSpPr>
          <p:grpSpPr>
            <a:xfrm>
              <a:off x="1916120" y="4038600"/>
              <a:ext cx="6145256" cy="1175860"/>
              <a:chOff x="2143108" y="2428868"/>
              <a:chExt cx="6145256" cy="117586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2519200" y="2774634"/>
                <a:ext cx="640080" cy="640080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baseline="-25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195856" y="2774634"/>
                <a:ext cx="640080" cy="640080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baseline="-25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872512" y="2774634"/>
                <a:ext cx="640080" cy="640080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baseline="-25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549168" y="2774634"/>
                <a:ext cx="640080" cy="640080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baseline="-25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225824" y="2774634"/>
                <a:ext cx="640080" cy="640080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baseline="-25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902480" y="2774634"/>
                <a:ext cx="640080" cy="640080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baseline="-25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579136" y="2774634"/>
                <a:ext cx="640080" cy="640080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baseline="-25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255792" y="2774634"/>
                <a:ext cx="640080" cy="640080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000" b="1" baseline="-25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36" name="Curved Down Arrow 35"/>
              <p:cNvSpPr/>
              <p:nvPr/>
            </p:nvSpPr>
            <p:spPr>
              <a:xfrm rot="10800000" flipH="1" flipV="1">
                <a:off x="2928927" y="2428868"/>
                <a:ext cx="428627" cy="285752"/>
              </a:xfrm>
              <a:prstGeom prst="curvedDownArrow">
                <a:avLst>
                  <a:gd name="adj1" fmla="val 25000"/>
                  <a:gd name="adj2" fmla="val 50000"/>
                  <a:gd name="adj3" fmla="val 25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Straight Arrow Connector 36"/>
              <p:cNvCxnSpPr/>
              <p:nvPr/>
            </p:nvCxnSpPr>
            <p:spPr>
              <a:xfrm rot="10800000">
                <a:off x="2143108" y="3038468"/>
                <a:ext cx="357190" cy="158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rot="5400000">
                <a:off x="2018482" y="3304374"/>
                <a:ext cx="533400" cy="158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284388" y="3571868"/>
                <a:ext cx="6002388" cy="158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rot="5400000">
                <a:off x="8017570" y="3333934"/>
                <a:ext cx="540000" cy="158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rot="10800000">
                <a:off x="7929586" y="3071810"/>
                <a:ext cx="357190" cy="158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Curved Down Arrow 42"/>
              <p:cNvSpPr/>
              <p:nvPr/>
            </p:nvSpPr>
            <p:spPr>
              <a:xfrm rot="10800000" flipH="1" flipV="1">
                <a:off x="3643307" y="2428868"/>
                <a:ext cx="428627" cy="285752"/>
              </a:xfrm>
              <a:prstGeom prst="curvedDownArrow">
                <a:avLst>
                  <a:gd name="adj1" fmla="val 25000"/>
                  <a:gd name="adj2" fmla="val 50000"/>
                  <a:gd name="adj3" fmla="val 25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Curved Down Arrow 43"/>
              <p:cNvSpPr/>
              <p:nvPr/>
            </p:nvSpPr>
            <p:spPr>
              <a:xfrm rot="10800000" flipH="1" flipV="1">
                <a:off x="4286249" y="2428868"/>
                <a:ext cx="428627" cy="285752"/>
              </a:xfrm>
              <a:prstGeom prst="curvedDownArrow">
                <a:avLst>
                  <a:gd name="adj1" fmla="val 25000"/>
                  <a:gd name="adj2" fmla="val 50000"/>
                  <a:gd name="adj3" fmla="val 25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Curved Down Arrow 44"/>
              <p:cNvSpPr/>
              <p:nvPr/>
            </p:nvSpPr>
            <p:spPr>
              <a:xfrm rot="10800000" flipH="1" flipV="1">
                <a:off x="5000629" y="2428868"/>
                <a:ext cx="428627" cy="285752"/>
              </a:xfrm>
              <a:prstGeom prst="curvedDownArrow">
                <a:avLst>
                  <a:gd name="adj1" fmla="val 25000"/>
                  <a:gd name="adj2" fmla="val 50000"/>
                  <a:gd name="adj3" fmla="val 25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Curved Down Arrow 45"/>
              <p:cNvSpPr/>
              <p:nvPr/>
            </p:nvSpPr>
            <p:spPr>
              <a:xfrm rot="10800000" flipH="1" flipV="1">
                <a:off x="5643571" y="2428868"/>
                <a:ext cx="428627" cy="285752"/>
              </a:xfrm>
              <a:prstGeom prst="curvedDownArrow">
                <a:avLst>
                  <a:gd name="adj1" fmla="val 25000"/>
                  <a:gd name="adj2" fmla="val 50000"/>
                  <a:gd name="adj3" fmla="val 25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Curved Down Arrow 46"/>
              <p:cNvSpPr/>
              <p:nvPr/>
            </p:nvSpPr>
            <p:spPr>
              <a:xfrm rot="10800000" flipH="1" flipV="1">
                <a:off x="6286513" y="2428868"/>
                <a:ext cx="428627" cy="285752"/>
              </a:xfrm>
              <a:prstGeom prst="curvedDownArrow">
                <a:avLst>
                  <a:gd name="adj1" fmla="val 25000"/>
                  <a:gd name="adj2" fmla="val 50000"/>
                  <a:gd name="adj3" fmla="val 25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Curved Down Arrow 47"/>
              <p:cNvSpPr/>
              <p:nvPr/>
            </p:nvSpPr>
            <p:spPr>
              <a:xfrm rot="10800000" flipH="1" flipV="1">
                <a:off x="7000893" y="2428868"/>
                <a:ext cx="428627" cy="285752"/>
              </a:xfrm>
              <a:prstGeom prst="curvedDownArrow">
                <a:avLst>
                  <a:gd name="adj1" fmla="val 25000"/>
                  <a:gd name="adj2" fmla="val 50000"/>
                  <a:gd name="adj3" fmla="val 25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1295400" y="43434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CY=1</a:t>
              </a:r>
              <a:endParaRPr lang="en-US" sz="20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9448800" y="16764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81H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524000" y="1600201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Before the inst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601200" y="34290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C0H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524000" y="2971801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After the RRC A  instruction  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95600" y="1905000"/>
            <a:ext cx="640080" cy="64008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CY=0</a:t>
            </a:r>
            <a:endParaRPr lang="en-US" sz="20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3657600" y="2743200"/>
            <a:ext cx="6002388" cy="15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507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8495" y="972813"/>
            <a:ext cx="8472518" cy="55007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b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RAL	(Rotate Acc Left through Carry)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CY 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←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, 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←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, ….. 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←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, 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←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CY</a:t>
            </a:r>
          </a:p>
          <a:p>
            <a:pPr lvl="1">
              <a:buNone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None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None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None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None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RLC	(Rotate Acc Left without Carry)</a:t>
            </a:r>
          </a:p>
          <a:p>
            <a:pPr>
              <a:spcBef>
                <a:spcPts val="0"/>
              </a:spcBef>
              <a:buNone/>
            </a:pP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	CY 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←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, 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←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, ….. 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←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, 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←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en-IN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" name="Group 35"/>
          <p:cNvGrpSpPr/>
          <p:nvPr/>
        </p:nvGrpSpPr>
        <p:grpSpPr>
          <a:xfrm>
            <a:off x="2665388" y="2428868"/>
            <a:ext cx="7146976" cy="1183736"/>
            <a:chOff x="1141388" y="2928934"/>
            <a:chExt cx="7146976" cy="1183736"/>
          </a:xfrm>
        </p:grpSpPr>
        <p:sp>
          <p:nvSpPr>
            <p:cNvPr id="6" name="Rectangle 5"/>
            <p:cNvSpPr/>
            <p:nvPr/>
          </p:nvSpPr>
          <p:spPr>
            <a:xfrm>
              <a:off x="2519200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95856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72512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49168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5824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02480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579136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55792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03028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CY</a:t>
              </a:r>
              <a:endParaRPr lang="en-US" sz="20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Curved Down Arrow 14"/>
            <p:cNvSpPr/>
            <p:nvPr/>
          </p:nvSpPr>
          <p:spPr>
            <a:xfrm rot="10800000" flipV="1">
              <a:off x="6929454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9" name="Curved Down Arrow 18"/>
            <p:cNvSpPr/>
            <p:nvPr/>
          </p:nvSpPr>
          <p:spPr>
            <a:xfrm rot="10800000" flipV="1">
              <a:off x="6215074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1" name="Curved Down Arrow 20"/>
            <p:cNvSpPr/>
            <p:nvPr/>
          </p:nvSpPr>
          <p:spPr>
            <a:xfrm rot="10800000" flipV="1">
              <a:off x="5500694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3" name="Curved Down Arrow 22"/>
            <p:cNvSpPr/>
            <p:nvPr/>
          </p:nvSpPr>
          <p:spPr>
            <a:xfrm rot="10800000" flipV="1">
              <a:off x="4857752" y="2928935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4" name="Curved Down Arrow 23"/>
            <p:cNvSpPr/>
            <p:nvPr/>
          </p:nvSpPr>
          <p:spPr>
            <a:xfrm rot="10800000" flipV="1">
              <a:off x="4214810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5" name="Curved Down Arrow 24"/>
            <p:cNvSpPr/>
            <p:nvPr/>
          </p:nvSpPr>
          <p:spPr>
            <a:xfrm rot="10800000" flipV="1">
              <a:off x="3571868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6" name="Curved Down Arrow 25"/>
            <p:cNvSpPr/>
            <p:nvPr/>
          </p:nvSpPr>
          <p:spPr>
            <a:xfrm rot="10800000" flipV="1">
              <a:off x="2786051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rot="10800000">
              <a:off x="2143108" y="3571876"/>
              <a:ext cx="35719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10800000">
              <a:off x="1142976" y="3571876"/>
              <a:ext cx="35719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5400000">
              <a:off x="872182" y="3841876"/>
              <a:ext cx="54000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142976" y="4089600"/>
              <a:ext cx="7143800" cy="15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5400000">
              <a:off x="8017570" y="3834000"/>
              <a:ext cx="54000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10800000">
              <a:off x="7929586" y="3571876"/>
              <a:ext cx="35719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61"/>
          <p:cNvGrpSpPr/>
          <p:nvPr/>
        </p:nvGrpSpPr>
        <p:grpSpPr>
          <a:xfrm>
            <a:off x="3028616" y="5072074"/>
            <a:ext cx="6785336" cy="1183736"/>
            <a:chOff x="1504616" y="5072074"/>
            <a:chExt cx="6785336" cy="1183736"/>
          </a:xfrm>
        </p:grpSpPr>
        <p:sp>
          <p:nvSpPr>
            <p:cNvPr id="38" name="Rectangle 37"/>
            <p:cNvSpPr/>
            <p:nvPr/>
          </p:nvSpPr>
          <p:spPr>
            <a:xfrm>
              <a:off x="2520788" y="541784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197444" y="541784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874100" y="541784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50756" y="541784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227412" y="541784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904068" y="541784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580724" y="541784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257380" y="541784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en-US" sz="20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504616" y="541784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CY</a:t>
              </a:r>
              <a:endParaRPr lang="en-US" sz="20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Curved Down Arrow 46"/>
            <p:cNvSpPr/>
            <p:nvPr/>
          </p:nvSpPr>
          <p:spPr>
            <a:xfrm rot="10800000" flipV="1">
              <a:off x="6931042" y="507207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8" name="Curved Down Arrow 47"/>
            <p:cNvSpPr/>
            <p:nvPr/>
          </p:nvSpPr>
          <p:spPr>
            <a:xfrm rot="10800000" flipV="1">
              <a:off x="6216662" y="507207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9" name="Curved Down Arrow 48"/>
            <p:cNvSpPr/>
            <p:nvPr/>
          </p:nvSpPr>
          <p:spPr>
            <a:xfrm rot="10800000" flipV="1">
              <a:off x="5502282" y="507207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50" name="Curved Down Arrow 49"/>
            <p:cNvSpPr/>
            <p:nvPr/>
          </p:nvSpPr>
          <p:spPr>
            <a:xfrm rot="10800000" flipV="1">
              <a:off x="4859340" y="5072075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51" name="Curved Down Arrow 50"/>
            <p:cNvSpPr/>
            <p:nvPr/>
          </p:nvSpPr>
          <p:spPr>
            <a:xfrm rot="10800000" flipV="1">
              <a:off x="4216398" y="507207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52" name="Curved Down Arrow 51"/>
            <p:cNvSpPr/>
            <p:nvPr/>
          </p:nvSpPr>
          <p:spPr>
            <a:xfrm rot="10800000" flipV="1">
              <a:off x="3573456" y="507207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53" name="Curved Down Arrow 52"/>
            <p:cNvSpPr/>
            <p:nvPr/>
          </p:nvSpPr>
          <p:spPr>
            <a:xfrm rot="10800000" flipV="1">
              <a:off x="2787639" y="507207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rot="10800000">
              <a:off x="2144696" y="5715016"/>
              <a:ext cx="35719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5400000">
              <a:off x="2088216" y="5985016"/>
              <a:ext cx="54000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340000" y="6232740"/>
              <a:ext cx="5940000" cy="15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rot="5400000">
              <a:off x="8019158" y="5977140"/>
              <a:ext cx="54000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10800000">
              <a:off x="7931174" y="5715016"/>
              <a:ext cx="35719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89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524000" y="228600"/>
            <a:ext cx="9144000" cy="6324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Example: RAL(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Rotate </a:t>
            </a: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Acc Left through 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Carry)</a:t>
            </a: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defRPr/>
            </a:pPr>
            <a:r>
              <a:rPr lang="en-US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CY 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←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, 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←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, ….. 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←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, 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←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CY</a:t>
            </a:r>
          </a:p>
          <a:p>
            <a:pPr marL="742950" lvl="1" indent="-285750">
              <a:spcBef>
                <a:spcPct val="20000"/>
              </a:spcBef>
              <a:defRPr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742950" lvl="1" indent="-285750">
              <a:spcBef>
                <a:spcPct val="20000"/>
              </a:spcBef>
              <a:defRPr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742950" lvl="1" indent="-285750">
              <a:spcBef>
                <a:spcPct val="20000"/>
              </a:spcBef>
              <a:defRPr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742950" lvl="1" indent="-285750">
              <a:spcBef>
                <a:spcPct val="20000"/>
              </a:spcBef>
              <a:defRPr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742950" lvl="1" indent="-285750">
              <a:spcBef>
                <a:spcPct val="20000"/>
              </a:spcBef>
              <a:defRPr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IN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5" name="Group 35"/>
          <p:cNvGrpSpPr/>
          <p:nvPr/>
        </p:nvGrpSpPr>
        <p:grpSpPr>
          <a:xfrm>
            <a:off x="2667000" y="1600200"/>
            <a:ext cx="7146976" cy="1183736"/>
            <a:chOff x="1141388" y="2928934"/>
            <a:chExt cx="7146976" cy="1183736"/>
          </a:xfrm>
        </p:grpSpPr>
        <p:sp>
          <p:nvSpPr>
            <p:cNvPr id="6" name="Rectangle 5"/>
            <p:cNvSpPr/>
            <p:nvPr/>
          </p:nvSpPr>
          <p:spPr>
            <a:xfrm>
              <a:off x="2519200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95856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872512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49168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25824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2480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79136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55792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503028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15" name="Curved Down Arrow 14"/>
            <p:cNvSpPr/>
            <p:nvPr/>
          </p:nvSpPr>
          <p:spPr>
            <a:xfrm rot="10800000" flipV="1">
              <a:off x="6929454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6" name="Curved Down Arrow 15"/>
            <p:cNvSpPr/>
            <p:nvPr/>
          </p:nvSpPr>
          <p:spPr>
            <a:xfrm rot="10800000" flipV="1">
              <a:off x="6215074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7" name="Curved Down Arrow 16"/>
            <p:cNvSpPr/>
            <p:nvPr/>
          </p:nvSpPr>
          <p:spPr>
            <a:xfrm rot="10800000" flipV="1">
              <a:off x="5500694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8" name="Curved Down Arrow 17"/>
            <p:cNvSpPr/>
            <p:nvPr/>
          </p:nvSpPr>
          <p:spPr>
            <a:xfrm rot="10800000" flipV="1">
              <a:off x="4857752" y="2928935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9" name="Curved Down Arrow 18"/>
            <p:cNvSpPr/>
            <p:nvPr/>
          </p:nvSpPr>
          <p:spPr>
            <a:xfrm rot="10800000" flipV="1">
              <a:off x="4214810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0" name="Curved Down Arrow 19"/>
            <p:cNvSpPr/>
            <p:nvPr/>
          </p:nvSpPr>
          <p:spPr>
            <a:xfrm rot="10800000" flipV="1">
              <a:off x="3571868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1" name="Curved Down Arrow 20"/>
            <p:cNvSpPr/>
            <p:nvPr/>
          </p:nvSpPr>
          <p:spPr>
            <a:xfrm rot="10800000" flipV="1">
              <a:off x="2786051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rot="10800000">
              <a:off x="2143108" y="3571876"/>
              <a:ext cx="35719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0800000">
              <a:off x="1142976" y="3571876"/>
              <a:ext cx="35719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>
              <a:off x="872182" y="3841876"/>
              <a:ext cx="54000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142976" y="4089600"/>
              <a:ext cx="7143800" cy="15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5400000">
              <a:off x="8017570" y="3834000"/>
              <a:ext cx="54000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0800000">
              <a:off x="7929586" y="3571876"/>
              <a:ext cx="35719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9448800" y="16764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AAH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52600" y="1600201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Before the inst</a:t>
            </a:r>
          </a:p>
        </p:txBody>
      </p:sp>
      <p:grpSp>
        <p:nvGrpSpPr>
          <p:cNvPr id="31" name="Group 35"/>
          <p:cNvGrpSpPr/>
          <p:nvPr/>
        </p:nvGrpSpPr>
        <p:grpSpPr>
          <a:xfrm>
            <a:off x="2743200" y="3352800"/>
            <a:ext cx="7146976" cy="1183736"/>
            <a:chOff x="1141388" y="2928934"/>
            <a:chExt cx="7146976" cy="1183736"/>
          </a:xfrm>
        </p:grpSpPr>
        <p:sp>
          <p:nvSpPr>
            <p:cNvPr id="32" name="Rectangle 31"/>
            <p:cNvSpPr/>
            <p:nvPr/>
          </p:nvSpPr>
          <p:spPr>
            <a:xfrm>
              <a:off x="2519200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195856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872512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549168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225824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902480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579136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255792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503028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41" name="Curved Down Arrow 40"/>
            <p:cNvSpPr/>
            <p:nvPr/>
          </p:nvSpPr>
          <p:spPr>
            <a:xfrm rot="10800000" flipV="1">
              <a:off x="6929454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2" name="Curved Down Arrow 41"/>
            <p:cNvSpPr/>
            <p:nvPr/>
          </p:nvSpPr>
          <p:spPr>
            <a:xfrm rot="10800000" flipV="1">
              <a:off x="6215074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3" name="Curved Down Arrow 42"/>
            <p:cNvSpPr/>
            <p:nvPr/>
          </p:nvSpPr>
          <p:spPr>
            <a:xfrm rot="10800000" flipV="1">
              <a:off x="5500694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4" name="Curved Down Arrow 43"/>
            <p:cNvSpPr/>
            <p:nvPr/>
          </p:nvSpPr>
          <p:spPr>
            <a:xfrm rot="10800000" flipV="1">
              <a:off x="4857752" y="2928935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5" name="Curved Down Arrow 44"/>
            <p:cNvSpPr/>
            <p:nvPr/>
          </p:nvSpPr>
          <p:spPr>
            <a:xfrm rot="10800000" flipV="1">
              <a:off x="4214810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6" name="Curved Down Arrow 45"/>
            <p:cNvSpPr/>
            <p:nvPr/>
          </p:nvSpPr>
          <p:spPr>
            <a:xfrm rot="10800000" flipV="1">
              <a:off x="3571868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7" name="Curved Down Arrow 46"/>
            <p:cNvSpPr/>
            <p:nvPr/>
          </p:nvSpPr>
          <p:spPr>
            <a:xfrm rot="10800000" flipV="1">
              <a:off x="2786051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rot="10800000">
              <a:off x="2143108" y="3571876"/>
              <a:ext cx="35719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10800000">
              <a:off x="1142976" y="3571876"/>
              <a:ext cx="35719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>
              <a:off x="872182" y="3841876"/>
              <a:ext cx="54000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142976" y="4089600"/>
              <a:ext cx="7143800" cy="15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5400000">
              <a:off x="8017570" y="3834000"/>
              <a:ext cx="54000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10800000">
              <a:off x="7929586" y="3571876"/>
              <a:ext cx="35719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9601200" y="34290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54H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52600" y="2971801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After the RAL A instruction 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781800" y="1905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096000" y="1905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467600" y="1905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29600" y="1905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839200" y="1905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86400" y="1905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A5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800600" y="1905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A6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191000" y="1905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A7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24200" y="19050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CY</a:t>
            </a:r>
          </a:p>
        </p:txBody>
      </p:sp>
      <p:grpSp>
        <p:nvGrpSpPr>
          <p:cNvPr id="65" name="Group 35"/>
          <p:cNvGrpSpPr/>
          <p:nvPr/>
        </p:nvGrpSpPr>
        <p:grpSpPr>
          <a:xfrm>
            <a:off x="2743200" y="4876800"/>
            <a:ext cx="7146976" cy="1183736"/>
            <a:chOff x="1141388" y="2928934"/>
            <a:chExt cx="7146976" cy="1183736"/>
          </a:xfrm>
        </p:grpSpPr>
        <p:sp>
          <p:nvSpPr>
            <p:cNvPr id="66" name="Rectangle 65"/>
            <p:cNvSpPr/>
            <p:nvPr/>
          </p:nvSpPr>
          <p:spPr>
            <a:xfrm>
              <a:off x="2519200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195856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872512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49168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225824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902480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579136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255792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503028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75" name="Curved Down Arrow 74"/>
            <p:cNvSpPr/>
            <p:nvPr/>
          </p:nvSpPr>
          <p:spPr>
            <a:xfrm rot="10800000" flipV="1">
              <a:off x="6929454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76" name="Curved Down Arrow 75"/>
            <p:cNvSpPr/>
            <p:nvPr/>
          </p:nvSpPr>
          <p:spPr>
            <a:xfrm rot="10800000" flipV="1">
              <a:off x="6215074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77" name="Curved Down Arrow 76"/>
            <p:cNvSpPr/>
            <p:nvPr/>
          </p:nvSpPr>
          <p:spPr>
            <a:xfrm rot="10800000" flipV="1">
              <a:off x="5500694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78" name="Curved Down Arrow 77"/>
            <p:cNvSpPr/>
            <p:nvPr/>
          </p:nvSpPr>
          <p:spPr>
            <a:xfrm rot="10800000" flipV="1">
              <a:off x="4857752" y="2928935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79" name="Curved Down Arrow 78"/>
            <p:cNvSpPr/>
            <p:nvPr/>
          </p:nvSpPr>
          <p:spPr>
            <a:xfrm rot="10800000" flipV="1">
              <a:off x="4214810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80" name="Curved Down Arrow 79"/>
            <p:cNvSpPr/>
            <p:nvPr/>
          </p:nvSpPr>
          <p:spPr>
            <a:xfrm rot="10800000" flipV="1">
              <a:off x="3571868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81" name="Curved Down Arrow 80"/>
            <p:cNvSpPr/>
            <p:nvPr/>
          </p:nvSpPr>
          <p:spPr>
            <a:xfrm rot="10800000" flipV="1">
              <a:off x="2786051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rot="10800000">
              <a:off x="2143108" y="3571876"/>
              <a:ext cx="35719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rot="10800000">
              <a:off x="1142976" y="3571876"/>
              <a:ext cx="35719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rot="5400000">
              <a:off x="872182" y="3841876"/>
              <a:ext cx="54000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142976" y="4089600"/>
              <a:ext cx="7143800" cy="15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rot="5400000">
              <a:off x="8017570" y="3834000"/>
              <a:ext cx="54000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rot="10800000">
              <a:off x="7929586" y="3571876"/>
              <a:ext cx="35719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/>
          <p:cNvSpPr txBox="1"/>
          <p:nvPr/>
        </p:nvSpPr>
        <p:spPr>
          <a:xfrm>
            <a:off x="9525000" y="48006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A9H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524000" y="4572001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After one more RAL A instruction  </a:t>
            </a:r>
          </a:p>
        </p:txBody>
      </p:sp>
    </p:spTree>
    <p:extLst>
      <p:ext uri="{BB962C8B-B14F-4D97-AF65-F5344CB8AC3E}">
        <p14:creationId xmlns:p14="http://schemas.microsoft.com/office/powerpoint/2010/main" val="1193557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524000" y="381000"/>
            <a:ext cx="9144000" cy="57912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Example: RLC</a:t>
            </a:r>
            <a:r>
              <a:rPr lang="en-US" sz="2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Rotate </a:t>
            </a:r>
            <a:r>
              <a:rPr lang="en-US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Acc Left without 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Carry)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defRPr/>
            </a:pP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	CY 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←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, 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←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, ….. 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←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, 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← </a:t>
            </a:r>
            <a:r>
              <a:rPr lang="en-US" sz="3000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3000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  <a:endParaRPr lang="en-US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IN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3" name="Group 61"/>
          <p:cNvGrpSpPr/>
          <p:nvPr/>
        </p:nvGrpSpPr>
        <p:grpSpPr>
          <a:xfrm>
            <a:off x="2819400" y="1600200"/>
            <a:ext cx="6785336" cy="1183736"/>
            <a:chOff x="1504616" y="5072074"/>
            <a:chExt cx="6785336" cy="1183736"/>
          </a:xfrm>
        </p:grpSpPr>
        <p:sp>
          <p:nvSpPr>
            <p:cNvPr id="4" name="Rectangle 3"/>
            <p:cNvSpPr/>
            <p:nvPr/>
          </p:nvSpPr>
          <p:spPr>
            <a:xfrm>
              <a:off x="2520788" y="541784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197444" y="541784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74100" y="541784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550756" y="541784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7412" y="541784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904068" y="541784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80724" y="541784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57380" y="541784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0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04616" y="541784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CY=0</a:t>
              </a:r>
              <a:endParaRPr lang="en-US" sz="20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Curved Down Arrow 12"/>
            <p:cNvSpPr/>
            <p:nvPr/>
          </p:nvSpPr>
          <p:spPr>
            <a:xfrm rot="10800000" flipV="1">
              <a:off x="6931042" y="507207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4" name="Curved Down Arrow 13"/>
            <p:cNvSpPr/>
            <p:nvPr/>
          </p:nvSpPr>
          <p:spPr>
            <a:xfrm rot="10800000" flipV="1">
              <a:off x="6216662" y="507207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5" name="Curved Down Arrow 14"/>
            <p:cNvSpPr/>
            <p:nvPr/>
          </p:nvSpPr>
          <p:spPr>
            <a:xfrm rot="10800000" flipV="1">
              <a:off x="5502282" y="507207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6" name="Curved Down Arrow 15"/>
            <p:cNvSpPr/>
            <p:nvPr/>
          </p:nvSpPr>
          <p:spPr>
            <a:xfrm rot="10800000" flipV="1">
              <a:off x="4859340" y="5072075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7" name="Curved Down Arrow 16"/>
            <p:cNvSpPr/>
            <p:nvPr/>
          </p:nvSpPr>
          <p:spPr>
            <a:xfrm rot="10800000" flipV="1">
              <a:off x="4216398" y="507207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8" name="Curved Down Arrow 17"/>
            <p:cNvSpPr/>
            <p:nvPr/>
          </p:nvSpPr>
          <p:spPr>
            <a:xfrm rot="10800000" flipV="1">
              <a:off x="3573456" y="507207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9" name="Curved Down Arrow 18"/>
            <p:cNvSpPr/>
            <p:nvPr/>
          </p:nvSpPr>
          <p:spPr>
            <a:xfrm rot="10800000" flipV="1">
              <a:off x="2787639" y="507207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10800000">
              <a:off x="2144696" y="5715016"/>
              <a:ext cx="35719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>
              <a:off x="2088216" y="5985016"/>
              <a:ext cx="54000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340000" y="6232740"/>
              <a:ext cx="5940000" cy="15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5400000">
              <a:off x="8019158" y="5977140"/>
              <a:ext cx="54000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10800000">
              <a:off x="7931174" y="5715016"/>
              <a:ext cx="35719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35"/>
          <p:cNvGrpSpPr/>
          <p:nvPr/>
        </p:nvGrpSpPr>
        <p:grpSpPr>
          <a:xfrm>
            <a:off x="2819400" y="3352800"/>
            <a:ext cx="6801160" cy="1183736"/>
            <a:chOff x="1503028" y="2928934"/>
            <a:chExt cx="6801160" cy="1183736"/>
          </a:xfrm>
        </p:grpSpPr>
        <p:sp>
          <p:nvSpPr>
            <p:cNvPr id="26" name="Rectangle 25"/>
            <p:cNvSpPr/>
            <p:nvPr/>
          </p:nvSpPr>
          <p:spPr>
            <a:xfrm>
              <a:off x="2519200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95856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872512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549168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25824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902480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79136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255792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03028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35" name="Curved Down Arrow 34"/>
            <p:cNvSpPr/>
            <p:nvPr/>
          </p:nvSpPr>
          <p:spPr>
            <a:xfrm rot="10800000" flipV="1">
              <a:off x="6929454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6" name="Curved Down Arrow 35"/>
            <p:cNvSpPr/>
            <p:nvPr/>
          </p:nvSpPr>
          <p:spPr>
            <a:xfrm rot="10800000" flipV="1">
              <a:off x="6215074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7" name="Curved Down Arrow 36"/>
            <p:cNvSpPr/>
            <p:nvPr/>
          </p:nvSpPr>
          <p:spPr>
            <a:xfrm rot="10800000" flipV="1">
              <a:off x="5500694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8" name="Curved Down Arrow 37"/>
            <p:cNvSpPr/>
            <p:nvPr/>
          </p:nvSpPr>
          <p:spPr>
            <a:xfrm rot="10800000" flipV="1">
              <a:off x="4857752" y="2928935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9" name="Curved Down Arrow 38"/>
            <p:cNvSpPr/>
            <p:nvPr/>
          </p:nvSpPr>
          <p:spPr>
            <a:xfrm rot="10800000" flipV="1">
              <a:off x="4214810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0" name="Curved Down Arrow 39"/>
            <p:cNvSpPr/>
            <p:nvPr/>
          </p:nvSpPr>
          <p:spPr>
            <a:xfrm rot="10800000" flipV="1">
              <a:off x="3571868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1" name="Curved Down Arrow 40"/>
            <p:cNvSpPr/>
            <p:nvPr/>
          </p:nvSpPr>
          <p:spPr>
            <a:xfrm rot="10800000" flipV="1">
              <a:off x="2786051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rot="10800000">
              <a:off x="2143108" y="3571876"/>
              <a:ext cx="35719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5400000">
              <a:off x="2091382" y="3841876"/>
              <a:ext cx="54000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16200000" flipH="1">
              <a:off x="8042706" y="3810452"/>
              <a:ext cx="507140" cy="15824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10800000">
              <a:off x="7929586" y="3571876"/>
              <a:ext cx="35719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35"/>
          <p:cNvGrpSpPr/>
          <p:nvPr/>
        </p:nvGrpSpPr>
        <p:grpSpPr>
          <a:xfrm>
            <a:off x="2819400" y="4876800"/>
            <a:ext cx="6785336" cy="1175860"/>
            <a:chOff x="1503028" y="2928934"/>
            <a:chExt cx="6785336" cy="1175860"/>
          </a:xfrm>
        </p:grpSpPr>
        <p:sp>
          <p:nvSpPr>
            <p:cNvPr id="49" name="Rectangle 48"/>
            <p:cNvSpPr/>
            <p:nvPr/>
          </p:nvSpPr>
          <p:spPr>
            <a:xfrm>
              <a:off x="2519200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195856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872512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549168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225824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902480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579136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255792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503028" y="3274700"/>
              <a:ext cx="640080" cy="64008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58" name="Curved Down Arrow 57"/>
            <p:cNvSpPr/>
            <p:nvPr/>
          </p:nvSpPr>
          <p:spPr>
            <a:xfrm rot="10800000" flipV="1">
              <a:off x="6929454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59" name="Curved Down Arrow 58"/>
            <p:cNvSpPr/>
            <p:nvPr/>
          </p:nvSpPr>
          <p:spPr>
            <a:xfrm rot="10800000" flipV="1">
              <a:off x="6215074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60" name="Curved Down Arrow 59"/>
            <p:cNvSpPr/>
            <p:nvPr/>
          </p:nvSpPr>
          <p:spPr>
            <a:xfrm rot="10800000" flipV="1">
              <a:off x="5500694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61" name="Curved Down Arrow 60"/>
            <p:cNvSpPr/>
            <p:nvPr/>
          </p:nvSpPr>
          <p:spPr>
            <a:xfrm rot="10800000" flipV="1">
              <a:off x="4857752" y="2928935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62" name="Curved Down Arrow 61"/>
            <p:cNvSpPr/>
            <p:nvPr/>
          </p:nvSpPr>
          <p:spPr>
            <a:xfrm rot="10800000" flipV="1">
              <a:off x="4214810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63" name="Curved Down Arrow 62"/>
            <p:cNvSpPr/>
            <p:nvPr/>
          </p:nvSpPr>
          <p:spPr>
            <a:xfrm rot="10800000" flipV="1">
              <a:off x="3571868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64" name="Curved Down Arrow 63"/>
            <p:cNvSpPr/>
            <p:nvPr/>
          </p:nvSpPr>
          <p:spPr>
            <a:xfrm rot="10800000" flipV="1">
              <a:off x="2786051" y="2928934"/>
              <a:ext cx="428628" cy="285752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rot="10800000">
              <a:off x="2143108" y="3538534"/>
              <a:ext cx="35719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rot="5400000">
              <a:off x="2091382" y="3807740"/>
              <a:ext cx="54000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2360588" y="4071934"/>
              <a:ext cx="5926188" cy="19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rot="5400000">
              <a:off x="8017570" y="3834000"/>
              <a:ext cx="54000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rot="10800000">
              <a:off x="7929586" y="3571876"/>
              <a:ext cx="357190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/>
          <p:cNvCxnSpPr/>
          <p:nvPr/>
        </p:nvCxnSpPr>
        <p:spPr>
          <a:xfrm>
            <a:off x="3657600" y="4495800"/>
            <a:ext cx="5943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9448800" y="16764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AAH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752600" y="1600201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Before the inst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752600" y="2971801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After the RLC A instruction 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524000" y="4572001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After one more RLC A instruction  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448800" y="34290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55H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448800" y="49530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AAH</a:t>
            </a:r>
          </a:p>
        </p:txBody>
      </p:sp>
      <p:sp>
        <p:nvSpPr>
          <p:cNvPr id="81" name="Rectangle 80"/>
          <p:cNvSpPr/>
          <p:nvPr/>
        </p:nvSpPr>
        <p:spPr>
          <a:xfrm>
            <a:off x="8580120" y="1950720"/>
            <a:ext cx="640080" cy="64008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3261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376" y="1366838"/>
            <a:ext cx="7471248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53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228600"/>
            <a:ext cx="8610600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667001"/>
            <a:ext cx="7543800" cy="385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797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255</Words>
  <Application>Microsoft Office PowerPoint</Application>
  <PresentationFormat>Widescreen</PresentationFormat>
  <Paragraphs>193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Symbol</vt:lpstr>
      <vt:lpstr>Trebuchet MS</vt:lpstr>
      <vt:lpstr>Verdana</vt:lpstr>
      <vt:lpstr>Wingdings 3</vt:lpstr>
      <vt:lpstr>Facet</vt:lpstr>
      <vt:lpstr>Examples</vt:lpstr>
      <vt:lpstr>Rotating Accumulator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8</cp:revision>
  <dcterms:created xsi:type="dcterms:W3CDTF">2024-03-27T17:19:03Z</dcterms:created>
  <dcterms:modified xsi:type="dcterms:W3CDTF">2024-05-08T10:30:16Z</dcterms:modified>
</cp:coreProperties>
</file>