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60" r:id="rId5"/>
    <p:sldId id="264" r:id="rId6"/>
    <p:sldId id="265" r:id="rId7"/>
    <p:sldId id="266" r:id="rId8"/>
    <p:sldId id="259" r:id="rId9"/>
    <p:sldId id="261" r:id="rId10"/>
    <p:sldId id="262" r:id="rId11"/>
    <p:sldId id="263"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3EBB64-95CD-4209-8AC9-470E741D7F6E}"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321231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EBB64-95CD-4209-8AC9-470E741D7F6E}"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278846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EBB64-95CD-4209-8AC9-470E741D7F6E}"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371502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EBB64-95CD-4209-8AC9-470E741D7F6E}"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389118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3EBB64-95CD-4209-8AC9-470E741D7F6E}"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129061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3EBB64-95CD-4209-8AC9-470E741D7F6E}"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4084276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3EBB64-95CD-4209-8AC9-470E741D7F6E}"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152899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3EBB64-95CD-4209-8AC9-470E741D7F6E}"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320613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EBB64-95CD-4209-8AC9-470E741D7F6E}"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234968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EBB64-95CD-4209-8AC9-470E741D7F6E}"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369721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EBB64-95CD-4209-8AC9-470E741D7F6E}"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AE5975-A196-48C8-85B6-3BDB3F97A88C}" type="slidenum">
              <a:rPr lang="en-US" smtClean="0"/>
              <a:t>‹#›</a:t>
            </a:fld>
            <a:endParaRPr lang="en-US"/>
          </a:p>
        </p:txBody>
      </p:sp>
    </p:spTree>
    <p:extLst>
      <p:ext uri="{BB962C8B-B14F-4D97-AF65-F5344CB8AC3E}">
        <p14:creationId xmlns:p14="http://schemas.microsoft.com/office/powerpoint/2010/main" val="124384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EBB64-95CD-4209-8AC9-470E741D7F6E}" type="datetimeFigureOut">
              <a:rPr lang="en-US" smtClean="0"/>
              <a:t>6/18/2024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E5975-A196-48C8-85B6-3BDB3F97A88C}" type="slidenum">
              <a:rPr lang="en-US" smtClean="0"/>
              <a:t>‹#›</a:t>
            </a:fld>
            <a:endParaRPr lang="en-US"/>
          </a:p>
        </p:txBody>
      </p:sp>
    </p:spTree>
    <p:extLst>
      <p:ext uri="{BB962C8B-B14F-4D97-AF65-F5344CB8AC3E}">
        <p14:creationId xmlns:p14="http://schemas.microsoft.com/office/powerpoint/2010/main" val="244216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4489" t="30810" r="22609" b="9597"/>
          <a:stretch/>
        </p:blipFill>
        <p:spPr>
          <a:xfrm>
            <a:off x="873457" y="996287"/>
            <a:ext cx="10099343" cy="5697940"/>
          </a:xfrm>
          <a:prstGeom prst="rect">
            <a:avLst/>
          </a:prstGeom>
        </p:spPr>
      </p:pic>
      <p:sp>
        <p:nvSpPr>
          <p:cNvPr id="5" name="Title 1"/>
          <p:cNvSpPr>
            <a:spLocks noGrp="1"/>
          </p:cNvSpPr>
          <p:nvPr>
            <p:ph type="title"/>
          </p:nvPr>
        </p:nvSpPr>
        <p:spPr>
          <a:xfrm>
            <a:off x="838200" y="365125"/>
            <a:ext cx="10515600" cy="644525"/>
          </a:xfrm>
        </p:spPr>
        <p:txBody>
          <a:bodyPr>
            <a:noAutofit/>
          </a:bodyPr>
          <a:lstStyle/>
          <a:p>
            <a:r>
              <a:rPr lang="en-US" b="1" u="sng" dirty="0"/>
              <a:t>8051 MICROCONTROLLER</a:t>
            </a:r>
            <a:endParaRPr lang="en-US" dirty="0"/>
          </a:p>
        </p:txBody>
      </p:sp>
    </p:spTree>
    <p:extLst>
      <p:ext uri="{BB962C8B-B14F-4D97-AF65-F5344CB8AC3E}">
        <p14:creationId xmlns:p14="http://schemas.microsoft.com/office/powerpoint/2010/main" val="1469130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5653" t="14720" r="26192" b="12687"/>
          <a:stretch/>
        </p:blipFill>
        <p:spPr>
          <a:xfrm>
            <a:off x="651163" y="665018"/>
            <a:ext cx="10695709" cy="5708074"/>
          </a:xfrm>
          <a:prstGeom prst="rect">
            <a:avLst/>
          </a:prstGeom>
        </p:spPr>
      </p:pic>
    </p:spTree>
    <p:extLst>
      <p:ext uri="{BB962C8B-B14F-4D97-AF65-F5344CB8AC3E}">
        <p14:creationId xmlns:p14="http://schemas.microsoft.com/office/powerpoint/2010/main" val="37910909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fontScale="90000"/>
          </a:bodyPr>
          <a:lstStyle/>
          <a:p>
            <a:r>
              <a:rPr lang="en-US" b="1" u="sng" dirty="0"/>
              <a:t>Application of 8051 </a:t>
            </a:r>
            <a:r>
              <a:rPr lang="en-US" b="1" u="sng" dirty="0" smtClean="0"/>
              <a:t>Microcontroller</a:t>
            </a:r>
            <a:endParaRPr lang="en-US" b="1" u="sng" dirty="0"/>
          </a:p>
        </p:txBody>
      </p:sp>
      <p:sp>
        <p:nvSpPr>
          <p:cNvPr id="3" name="Content Placeholder 2"/>
          <p:cNvSpPr>
            <a:spLocks noGrp="1"/>
          </p:cNvSpPr>
          <p:nvPr>
            <p:ph idx="1"/>
          </p:nvPr>
        </p:nvSpPr>
        <p:spPr>
          <a:xfrm>
            <a:off x="630381" y="1313006"/>
            <a:ext cx="10515600" cy="4351338"/>
          </a:xfrm>
        </p:spPr>
        <p:txBody>
          <a:bodyPr>
            <a:normAutofit fontScale="77500" lnSpcReduction="20000"/>
          </a:bodyPr>
          <a:lstStyle/>
          <a:p>
            <a:pPr marL="0" indent="0" algn="just">
              <a:buNone/>
            </a:pPr>
            <a:r>
              <a:rPr lang="en-US" dirty="0" smtClean="0"/>
              <a:t>The </a:t>
            </a:r>
            <a:r>
              <a:rPr lang="en-US" dirty="0"/>
              <a:t>8051 microcontroller applications include a large amount of machines because it is used for incorporating inside a project or to assemble a machine using it.</a:t>
            </a:r>
          </a:p>
          <a:p>
            <a:pPr algn="just"/>
            <a:r>
              <a:rPr lang="en-US" b="1" dirty="0" smtClean="0"/>
              <a:t>Energy </a:t>
            </a:r>
            <a:r>
              <a:rPr lang="en-US" b="1" dirty="0"/>
              <a:t>Management </a:t>
            </a:r>
            <a:r>
              <a:rPr lang="en-US" dirty="0"/>
              <a:t>: In energy management system the measuring device is used for calculating the energy consumption in industrialized and domestic applications. These systems are manufactured by integrating the microcontrollers inside their architecture configuration.</a:t>
            </a:r>
          </a:p>
          <a:p>
            <a:pPr algn="just"/>
            <a:r>
              <a:rPr lang="en-US" b="1" dirty="0"/>
              <a:t>Automobiles </a:t>
            </a:r>
            <a:r>
              <a:rPr lang="en-US" dirty="0"/>
              <a:t>: Microcontroller 8051 is to be used for providing automobile solutions. They are largely be used in hybrid motor vehicles to control engine variations.</a:t>
            </a:r>
          </a:p>
          <a:p>
            <a:pPr algn="just"/>
            <a:r>
              <a:rPr lang="en-US" b="1" dirty="0"/>
              <a:t>Touch screens</a:t>
            </a:r>
            <a:r>
              <a:rPr lang="en-US" dirty="0"/>
              <a:t>: The advanced degree of microcontroller integrate the touch sensing ability within their design .Transportable devices such as cell phones, media players and gaming devices are some example of microcontroller integrated with touch screens.</a:t>
            </a:r>
          </a:p>
          <a:p>
            <a:pPr algn="just"/>
            <a:r>
              <a:rPr lang="en-US" b="1" dirty="0"/>
              <a:t>Medical Devices</a:t>
            </a:r>
            <a:r>
              <a:rPr lang="en-US" dirty="0"/>
              <a:t>: Microcontroller is used in various medical devices such as glucose and blood pressure measurement machine for monitoring and measuring the exact result in real-time computational environment.</a:t>
            </a:r>
          </a:p>
          <a:p>
            <a:pPr marL="0" indent="0" algn="just">
              <a:buNone/>
            </a:pPr>
            <a:endParaRPr lang="en-US" dirty="0"/>
          </a:p>
        </p:txBody>
      </p:sp>
    </p:spTree>
    <p:extLst>
      <p:ext uri="{BB962C8B-B14F-4D97-AF65-F5344CB8AC3E}">
        <p14:creationId xmlns:p14="http://schemas.microsoft.com/office/powerpoint/2010/main" val="280530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25" y="232012"/>
            <a:ext cx="5685430" cy="627798"/>
          </a:xfrm>
        </p:spPr>
        <p:txBody>
          <a:bodyPr>
            <a:normAutofit fontScale="90000"/>
          </a:bodyPr>
          <a:lstStyle/>
          <a:p>
            <a:r>
              <a:rPr lang="en-US" sz="4000" b="1" u="sng" dirty="0">
                <a:latin typeface="Times New Roman" panose="02020603050405020304" pitchFamily="18" charset="0"/>
                <a:cs typeface="Times New Roman" panose="02020603050405020304" pitchFamily="18" charset="0"/>
              </a:rPr>
              <a:t>Interrupts in 8051</a:t>
            </a:r>
          </a:p>
        </p:txBody>
      </p:sp>
      <p:sp>
        <p:nvSpPr>
          <p:cNvPr id="3" name="Content Placeholder 2"/>
          <p:cNvSpPr>
            <a:spLocks noGrp="1"/>
          </p:cNvSpPr>
          <p:nvPr>
            <p:ph idx="1"/>
          </p:nvPr>
        </p:nvSpPr>
        <p:spPr>
          <a:xfrm>
            <a:off x="879143" y="996288"/>
            <a:ext cx="10080009" cy="1910686"/>
          </a:xfrm>
        </p:spPr>
        <p:txBody>
          <a:bodyPr>
            <a:normAutofit/>
          </a:bodyPr>
          <a:lstStyle/>
          <a:p>
            <a:r>
              <a:rPr lang="en-US" sz="2000" dirty="0" smtClean="0">
                <a:latin typeface="Times New Roman" panose="02020603050405020304" pitchFamily="18" charset="0"/>
                <a:cs typeface="Times New Roman" panose="02020603050405020304" pitchFamily="18" charset="0"/>
              </a:rPr>
              <a:t>Five </a:t>
            </a:r>
            <a:r>
              <a:rPr lang="en-US" sz="2000" dirty="0">
                <a:latin typeface="Times New Roman" panose="02020603050405020304" pitchFamily="18" charset="0"/>
                <a:cs typeface="Times New Roman" panose="02020603050405020304" pitchFamily="18" charset="0"/>
              </a:rPr>
              <a:t>interrupts are provided in the </a:t>
            </a:r>
            <a:r>
              <a:rPr lang="en-US" sz="2000" dirty="0" smtClean="0">
                <a:latin typeface="Times New Roman" panose="02020603050405020304" pitchFamily="18" charset="0"/>
                <a:cs typeface="Times New Roman" panose="02020603050405020304" pitchFamily="18" charset="0"/>
              </a:rPr>
              <a:t>805l.</a:t>
            </a:r>
          </a:p>
          <a:p>
            <a:r>
              <a:rPr lang="en-US" sz="2000" dirty="0" smtClean="0">
                <a:latin typeface="Times New Roman" panose="02020603050405020304" pitchFamily="18" charset="0"/>
                <a:cs typeface="Times New Roman" panose="02020603050405020304" pitchFamily="18" charset="0"/>
              </a:rPr>
              <a:t>Three </a:t>
            </a:r>
            <a:r>
              <a:rPr lang="en-US" sz="2000" dirty="0">
                <a:latin typeface="Times New Roman" panose="02020603050405020304" pitchFamily="18" charset="0"/>
                <a:cs typeface="Times New Roman" panose="02020603050405020304" pitchFamily="18" charset="0"/>
              </a:rPr>
              <a:t>of these a regenerated by internal operations: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Timer </a:t>
            </a:r>
            <a:r>
              <a:rPr lang="en-US" sz="2000" dirty="0">
                <a:latin typeface="Times New Roman" panose="02020603050405020304" pitchFamily="18" charset="0"/>
                <a:cs typeface="Times New Roman" panose="02020603050405020304" pitchFamily="18" charset="0"/>
              </a:rPr>
              <a:t>Flag 1 &amp; 0, and the serial port interrupt (RI or TI). </a:t>
            </a:r>
          </a:p>
          <a:p>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interrupts are triggered by external signals provided by circuitry that is connected to pin INT0’ and INT1’(port pins P3.2 and P3.3) </a:t>
            </a:r>
          </a:p>
        </p:txBody>
      </p:sp>
      <p:pic>
        <p:nvPicPr>
          <p:cNvPr id="4" name="Picture 3"/>
          <p:cNvPicPr>
            <a:picLocks noChangeAspect="1"/>
          </p:cNvPicPr>
          <p:nvPr/>
        </p:nvPicPr>
        <p:blipFill rotWithShape="1">
          <a:blip r:embed="rId2"/>
          <a:srcRect l="31679" t="32229" r="32868" b="22061"/>
          <a:stretch/>
        </p:blipFill>
        <p:spPr>
          <a:xfrm>
            <a:off x="1514901" y="2893326"/>
            <a:ext cx="6878471" cy="3575714"/>
          </a:xfrm>
          <a:prstGeom prst="rect">
            <a:avLst/>
          </a:prstGeom>
        </p:spPr>
      </p:pic>
    </p:spTree>
    <p:extLst>
      <p:ext uri="{BB962C8B-B14F-4D97-AF65-F5344CB8AC3E}">
        <p14:creationId xmlns:p14="http://schemas.microsoft.com/office/powerpoint/2010/main" val="280774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022" t="15439" r="23951" b="31763"/>
          <a:stretch/>
        </p:blipFill>
        <p:spPr>
          <a:xfrm>
            <a:off x="777921" y="709684"/>
            <a:ext cx="10699845" cy="5322625"/>
          </a:xfrm>
          <a:prstGeom prst="rect">
            <a:avLst/>
          </a:prstGeom>
        </p:spPr>
      </p:pic>
    </p:spTree>
    <p:extLst>
      <p:ext uri="{BB962C8B-B14F-4D97-AF65-F5344CB8AC3E}">
        <p14:creationId xmlns:p14="http://schemas.microsoft.com/office/powerpoint/2010/main" val="3952029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25386" t="37081" r="25944" b="38292"/>
          <a:stretch/>
        </p:blipFill>
        <p:spPr>
          <a:xfrm>
            <a:off x="1542196" y="1146413"/>
            <a:ext cx="8393373" cy="4080682"/>
          </a:xfrm>
          <a:prstGeom prst="rect">
            <a:avLst/>
          </a:prstGeom>
        </p:spPr>
      </p:pic>
    </p:spTree>
    <p:extLst>
      <p:ext uri="{BB962C8B-B14F-4D97-AF65-F5344CB8AC3E}">
        <p14:creationId xmlns:p14="http://schemas.microsoft.com/office/powerpoint/2010/main" val="292808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8008" t="15251" r="25000" b="21876"/>
          <a:stretch/>
        </p:blipFill>
        <p:spPr>
          <a:xfrm>
            <a:off x="736979" y="409431"/>
            <a:ext cx="11095631" cy="5609231"/>
          </a:xfrm>
          <a:prstGeom prst="rect">
            <a:avLst/>
          </a:prstGeom>
        </p:spPr>
      </p:pic>
    </p:spTree>
    <p:extLst>
      <p:ext uri="{BB962C8B-B14F-4D97-AF65-F5344CB8AC3E}">
        <p14:creationId xmlns:p14="http://schemas.microsoft.com/office/powerpoint/2010/main" val="2567571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798" t="19730" r="35804" b="50233"/>
          <a:stretch/>
        </p:blipFill>
        <p:spPr>
          <a:xfrm>
            <a:off x="1241945" y="450376"/>
            <a:ext cx="8502555" cy="3125337"/>
          </a:xfrm>
          <a:prstGeom prst="rect">
            <a:avLst/>
          </a:prstGeom>
        </p:spPr>
      </p:pic>
      <p:pic>
        <p:nvPicPr>
          <p:cNvPr id="6" name="Picture 5"/>
          <p:cNvPicPr>
            <a:picLocks noChangeAspect="1"/>
          </p:cNvPicPr>
          <p:nvPr/>
        </p:nvPicPr>
        <p:blipFill rotWithShape="1">
          <a:blip r:embed="rId3"/>
          <a:srcRect l="28008" t="52939" r="41783" b="23927"/>
          <a:stretch/>
        </p:blipFill>
        <p:spPr>
          <a:xfrm>
            <a:off x="1119116" y="3575714"/>
            <a:ext cx="10467833" cy="2674962"/>
          </a:xfrm>
          <a:prstGeom prst="rect">
            <a:avLst/>
          </a:prstGeom>
        </p:spPr>
      </p:pic>
    </p:spTree>
    <p:extLst>
      <p:ext uri="{BB962C8B-B14F-4D97-AF65-F5344CB8AC3E}">
        <p14:creationId xmlns:p14="http://schemas.microsoft.com/office/powerpoint/2010/main" val="176643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757" t="14879" r="23427" b="14226"/>
          <a:stretch/>
        </p:blipFill>
        <p:spPr>
          <a:xfrm>
            <a:off x="1023582" y="464023"/>
            <a:ext cx="9744501" cy="5786651"/>
          </a:xfrm>
          <a:prstGeom prst="rect">
            <a:avLst/>
          </a:prstGeom>
        </p:spPr>
      </p:pic>
    </p:spTree>
    <p:extLst>
      <p:ext uri="{BB962C8B-B14F-4D97-AF65-F5344CB8AC3E}">
        <p14:creationId xmlns:p14="http://schemas.microsoft.com/office/powerpoint/2010/main" val="116268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5128"/>
            <a:ext cx="10515600" cy="5040890"/>
          </a:xfrm>
        </p:spPr>
        <p:txBody>
          <a:bodyPr>
            <a:normAutofit fontScale="92500" lnSpcReduction="10000"/>
          </a:bodyPr>
          <a:lstStyle/>
          <a:p>
            <a:pPr marL="0" indent="0">
              <a:buNone/>
            </a:pPr>
            <a:r>
              <a:rPr lang="en-US" sz="3600" b="1" u="sng" dirty="0"/>
              <a:t>Features of 8051 Microcontroller:</a:t>
            </a:r>
          </a:p>
          <a:p>
            <a:r>
              <a:rPr lang="en-US" dirty="0" smtClean="0"/>
              <a:t>It </a:t>
            </a:r>
            <a:r>
              <a:rPr lang="en-US" dirty="0"/>
              <a:t>having four register banks</a:t>
            </a:r>
          </a:p>
          <a:p>
            <a:r>
              <a:rPr lang="en-US" dirty="0"/>
              <a:t>64K bytes on-chip programmable memory (ROM)</a:t>
            </a:r>
          </a:p>
          <a:p>
            <a:r>
              <a:rPr lang="en-US" dirty="0"/>
              <a:t>128 bytes on-chip data memory (RAM)</a:t>
            </a:r>
          </a:p>
          <a:p>
            <a:r>
              <a:rPr lang="en-US" dirty="0"/>
              <a:t>Address bus is 16-bit unidirectional</a:t>
            </a:r>
          </a:p>
          <a:p>
            <a:r>
              <a:rPr lang="en-US" dirty="0"/>
              <a:t>Data bus is 8-bit bidirectional</a:t>
            </a:r>
          </a:p>
          <a:p>
            <a:r>
              <a:rPr lang="en-US" dirty="0"/>
              <a:t>128 user defined flags</a:t>
            </a:r>
          </a:p>
          <a:p>
            <a:r>
              <a:rPr lang="en-US" dirty="0"/>
              <a:t>16 bit timers</a:t>
            </a:r>
          </a:p>
          <a:p>
            <a:r>
              <a:rPr lang="en-US" dirty="0"/>
              <a:t>32 general purpose registers each of 8-bit</a:t>
            </a:r>
          </a:p>
          <a:p>
            <a:r>
              <a:rPr lang="en-US" dirty="0"/>
              <a:t>8051 microcontroller offers a number of special features such as ADC, UARTs, Op-amp, etc.</a:t>
            </a:r>
          </a:p>
          <a:p>
            <a:pPr marL="0" indent="0">
              <a:buNone/>
            </a:pPr>
            <a:endParaRPr lang="en-US" dirty="0"/>
          </a:p>
        </p:txBody>
      </p:sp>
    </p:spTree>
    <p:extLst>
      <p:ext uri="{BB962C8B-B14F-4D97-AF65-F5344CB8AC3E}">
        <p14:creationId xmlns:p14="http://schemas.microsoft.com/office/powerpoint/2010/main" val="388151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9309" y="212726"/>
            <a:ext cx="9483436" cy="480002"/>
          </a:xfrm>
        </p:spPr>
        <p:txBody>
          <a:bodyPr>
            <a:normAutofit fontScale="90000"/>
          </a:bodyPr>
          <a:lstStyle/>
          <a:p>
            <a:r>
              <a:rPr lang="en-US" sz="3600" b="1" u="sng" dirty="0"/>
              <a:t>Comparisons of Microcontroller and Microprocessor:</a:t>
            </a:r>
          </a:p>
        </p:txBody>
      </p:sp>
      <p:graphicFrame>
        <p:nvGraphicFramePr>
          <p:cNvPr id="4" name="Table 3"/>
          <p:cNvGraphicFramePr>
            <a:graphicFrameLocks noGrp="1"/>
          </p:cNvGraphicFramePr>
          <p:nvPr>
            <p:extLst>
              <p:ext uri="{D42A27DB-BD31-4B8C-83A1-F6EECF244321}">
                <p14:modId xmlns:p14="http://schemas.microsoft.com/office/powerpoint/2010/main" val="2779353190"/>
              </p:ext>
            </p:extLst>
          </p:nvPr>
        </p:nvGraphicFramePr>
        <p:xfrm>
          <a:off x="581891" y="735102"/>
          <a:ext cx="10487890" cy="5859662"/>
        </p:xfrm>
        <a:graphic>
          <a:graphicData uri="http://schemas.openxmlformats.org/drawingml/2006/table">
            <a:tbl>
              <a:tblPr firstRow="1" bandRow="1">
                <a:tableStyleId>{5C22544A-7EE6-4342-B048-85BDC9FD1C3A}</a:tableStyleId>
              </a:tblPr>
              <a:tblGrid>
                <a:gridCol w="5123870"/>
                <a:gridCol w="5364020"/>
              </a:tblGrid>
              <a:tr h="304800">
                <a:tc>
                  <a:txBody>
                    <a:bodyPr/>
                    <a:lstStyle/>
                    <a:p>
                      <a:pPr marL="0" indent="0" algn="ctr">
                        <a:buNone/>
                      </a:pPr>
                      <a:r>
                        <a:rPr lang="en-US" dirty="0" smtClean="0"/>
                        <a:t>Microprocessor</a:t>
                      </a:r>
                    </a:p>
                  </a:txBody>
                  <a:tcPr/>
                </a:tc>
                <a:tc>
                  <a:txBody>
                    <a:bodyPr/>
                    <a:lstStyle/>
                    <a:p>
                      <a:pPr algn="ctr"/>
                      <a:r>
                        <a:rPr lang="en-US" dirty="0" smtClean="0"/>
                        <a:t>Microcontroller</a:t>
                      </a:r>
                      <a:endParaRPr lang="en-US" dirty="0"/>
                    </a:p>
                  </a:txBody>
                  <a:tcPr/>
                </a:tc>
              </a:tr>
              <a:tr h="654723">
                <a:tc>
                  <a:txBody>
                    <a:bodyPr/>
                    <a:lstStyle/>
                    <a:p>
                      <a:r>
                        <a:rPr lang="en-US" dirty="0" smtClean="0"/>
                        <a:t>A microprocessor is a general purpose device which is called a CPU</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microcontroller is a dedicated chip which is also called single chip computer</a:t>
                      </a:r>
                    </a:p>
                  </a:txBody>
                  <a:tcPr/>
                </a:tc>
              </a:tr>
              <a:tr h="654723">
                <a:tc>
                  <a:txBody>
                    <a:bodyPr/>
                    <a:lstStyle/>
                    <a:p>
                      <a:r>
                        <a:rPr lang="en-US" dirty="0" smtClean="0"/>
                        <a:t>A microprocessor do not contain on chip I/O Ports, Timers, Interrupt,</a:t>
                      </a:r>
                      <a:r>
                        <a:rPr lang="en-US" baseline="0" dirty="0" smtClean="0"/>
                        <a:t> </a:t>
                      </a:r>
                      <a:r>
                        <a:rPr lang="en-US" dirty="0" smtClean="0"/>
                        <a:t>Memories etc. </a:t>
                      </a:r>
                      <a:endParaRPr lang="en-US" dirty="0"/>
                    </a:p>
                  </a:txBody>
                  <a:tcPr/>
                </a:tc>
                <a:tc>
                  <a:txBody>
                    <a:bodyPr/>
                    <a:lstStyle/>
                    <a:p>
                      <a:r>
                        <a:rPr lang="en-US" dirty="0" smtClean="0"/>
                        <a:t>A microcontroller includes RAM, ROM, serial and parallel interface, timers, interrupt circuitry (in addition to CPU) in a single chip.</a:t>
                      </a:r>
                      <a:endParaRPr lang="en-US" dirty="0"/>
                    </a:p>
                  </a:txBody>
                  <a:tcPr/>
                </a:tc>
              </a:tr>
              <a:tr h="654723">
                <a:tc>
                  <a:txBody>
                    <a:bodyPr/>
                    <a:lstStyle/>
                    <a:p>
                      <a:r>
                        <a:rPr lang="en-US" dirty="0" smtClean="0"/>
                        <a:t>Microprocessors are most commonly used as the CPU in microcomputer systems.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Microcontrollers are used in small, minimum component designs performing control-oriented applications. </a:t>
                      </a:r>
                    </a:p>
                  </a:txBody>
                  <a:tcPr/>
                </a:tc>
              </a:tr>
              <a:tr h="654723">
                <a:tc>
                  <a:txBody>
                    <a:bodyPr/>
                    <a:lstStyle/>
                    <a:p>
                      <a:r>
                        <a:rPr lang="en-US" dirty="0" smtClean="0"/>
                        <a:t>Microprocessor based system design is complex and expensive/Require more hardware.</a:t>
                      </a:r>
                      <a:endParaRPr lang="en-US" dirty="0"/>
                    </a:p>
                  </a:txBody>
                  <a:tcPr/>
                </a:tc>
                <a:tc>
                  <a:txBody>
                    <a:bodyPr/>
                    <a:lstStyle/>
                    <a:p>
                      <a:r>
                        <a:rPr lang="en-US" dirty="0" smtClean="0"/>
                        <a:t>Microcontroller based system design is rather simple and cost effective./require less hardware.</a:t>
                      </a:r>
                      <a:endParaRPr lang="en-US" dirty="0"/>
                    </a:p>
                  </a:txBody>
                  <a:tcPr/>
                </a:tc>
              </a:tr>
              <a:tr h="654723">
                <a:tc>
                  <a:txBody>
                    <a:bodyPr/>
                    <a:lstStyle/>
                    <a:p>
                      <a:r>
                        <a:rPr lang="en-US" dirty="0" smtClean="0"/>
                        <a:t>The Instruction set of microprocessor is complex with large number of instructions. </a:t>
                      </a:r>
                      <a:endParaRPr lang="en-US" dirty="0"/>
                    </a:p>
                  </a:txBody>
                  <a:tcPr/>
                </a:tc>
                <a:tc>
                  <a:txBody>
                    <a:bodyPr/>
                    <a:lstStyle/>
                    <a:p>
                      <a:r>
                        <a:rPr lang="en-US" dirty="0" smtClean="0"/>
                        <a:t>The instruction set of a Microcontroller is very simple with less number of instructions.</a:t>
                      </a:r>
                      <a:endParaRPr lang="en-US" dirty="0"/>
                    </a:p>
                  </a:txBody>
                  <a:tcPr/>
                </a:tc>
              </a:tr>
              <a:tr h="654723">
                <a:tc>
                  <a:txBody>
                    <a:bodyPr/>
                    <a:lstStyle/>
                    <a:p>
                      <a:r>
                        <a:rPr lang="en-US" dirty="0" smtClean="0"/>
                        <a:t>Access time for memory</a:t>
                      </a:r>
                      <a:r>
                        <a:rPr lang="en-US" baseline="0" dirty="0" smtClean="0"/>
                        <a:t> and i/o devices are more.</a:t>
                      </a:r>
                      <a:r>
                        <a:rPr lang="en-US" dirty="0" smtClean="0"/>
                        <a:t> </a:t>
                      </a:r>
                      <a:endParaRPr lang="en-US" dirty="0"/>
                    </a:p>
                  </a:txBody>
                  <a:tcPr/>
                </a:tc>
                <a:tc>
                  <a:txBody>
                    <a:bodyPr/>
                    <a:lstStyle/>
                    <a:p>
                      <a:r>
                        <a:rPr lang="en-US" dirty="0" smtClean="0"/>
                        <a:t>Less access time foe built</a:t>
                      </a:r>
                      <a:r>
                        <a:rPr lang="en-US" baseline="0" dirty="0" smtClean="0"/>
                        <a:t> in memory and i/o devices.</a:t>
                      </a:r>
                      <a:endParaRPr lang="en-US" dirty="0"/>
                    </a:p>
                  </a:txBody>
                  <a:tcPr/>
                </a:tc>
              </a:tr>
              <a:tr h="654723">
                <a:tc>
                  <a:txBody>
                    <a:bodyPr/>
                    <a:lstStyle/>
                    <a:p>
                      <a:r>
                        <a:rPr lang="en-US" dirty="0" smtClean="0"/>
                        <a:t>Less number</a:t>
                      </a:r>
                      <a:r>
                        <a:rPr lang="en-US" baseline="0" dirty="0" smtClean="0"/>
                        <a:t> of pins are multifunctional.</a:t>
                      </a:r>
                      <a:endParaRPr lang="en-US" dirty="0"/>
                    </a:p>
                  </a:txBody>
                  <a:tcPr/>
                </a:tc>
                <a:tc>
                  <a:txBody>
                    <a:bodyPr/>
                    <a:lstStyle/>
                    <a:p>
                      <a:r>
                        <a:rPr lang="en-US" dirty="0" smtClean="0"/>
                        <a:t>More</a:t>
                      </a:r>
                      <a:r>
                        <a:rPr lang="en-US" baseline="0" dirty="0" smtClean="0"/>
                        <a:t> number of pins are multifunctional.</a:t>
                      </a:r>
                    </a:p>
                  </a:txBody>
                  <a:tcPr/>
                </a:tc>
              </a:tr>
              <a:tr h="391487">
                <a:tc>
                  <a:txBody>
                    <a:bodyPr/>
                    <a:lstStyle/>
                    <a:p>
                      <a:r>
                        <a:rPr lang="en-US" dirty="0" smtClean="0"/>
                        <a:t>Used in big</a:t>
                      </a:r>
                      <a:r>
                        <a:rPr lang="en-US" baseline="0" dirty="0" smtClean="0"/>
                        <a:t> application</a:t>
                      </a:r>
                      <a:endParaRPr lang="en-US" dirty="0"/>
                    </a:p>
                  </a:txBody>
                  <a:tcPr/>
                </a:tc>
                <a:tc>
                  <a:txBody>
                    <a:bodyPr/>
                    <a:lstStyle/>
                    <a:p>
                      <a:r>
                        <a:rPr lang="en-US" baseline="0" dirty="0" smtClean="0"/>
                        <a:t>Used to execute a single task within an application.</a:t>
                      </a:r>
                    </a:p>
                  </a:txBody>
                  <a:tcPr/>
                </a:tc>
              </a:tr>
            </a:tbl>
          </a:graphicData>
        </a:graphic>
      </p:graphicFrame>
    </p:spTree>
    <p:extLst>
      <p:ext uri="{BB962C8B-B14F-4D97-AF65-F5344CB8AC3E}">
        <p14:creationId xmlns:p14="http://schemas.microsoft.com/office/powerpoint/2010/main" val="2348194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2" y="185016"/>
            <a:ext cx="10515600" cy="590839"/>
          </a:xfrm>
        </p:spPr>
        <p:txBody>
          <a:bodyPr>
            <a:normAutofit fontScale="90000"/>
          </a:bodyPr>
          <a:lstStyle/>
          <a:p>
            <a:r>
              <a:rPr lang="en-US" b="1" u="sng" dirty="0"/>
              <a:t>Architecture of 8051 </a:t>
            </a:r>
            <a:endParaRPr lang="en-US" b="1" dirty="0"/>
          </a:p>
        </p:txBody>
      </p:sp>
      <p:pic>
        <p:nvPicPr>
          <p:cNvPr id="4" name="Content Placeholder 3"/>
          <p:cNvPicPr>
            <a:picLocks noGrp="1" noChangeAspect="1"/>
          </p:cNvPicPr>
          <p:nvPr>
            <p:ph idx="1"/>
          </p:nvPr>
        </p:nvPicPr>
        <p:blipFill rotWithShape="1">
          <a:blip r:embed="rId2"/>
          <a:srcRect l="27981" t="29684" r="24044" b="9501"/>
          <a:stretch/>
        </p:blipFill>
        <p:spPr>
          <a:xfrm>
            <a:off x="1468582" y="928255"/>
            <a:ext cx="8617527" cy="5153890"/>
          </a:xfrm>
          <a:prstGeom prst="rect">
            <a:avLst/>
          </a:prstGeom>
        </p:spPr>
      </p:pic>
    </p:spTree>
    <p:extLst>
      <p:ext uri="{BB962C8B-B14F-4D97-AF65-F5344CB8AC3E}">
        <p14:creationId xmlns:p14="http://schemas.microsoft.com/office/powerpoint/2010/main" val="1552141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340" t="23952" r="23327" b="11094"/>
          <a:stretch/>
        </p:blipFill>
        <p:spPr>
          <a:xfrm>
            <a:off x="1080655" y="415637"/>
            <a:ext cx="9504218" cy="5860473"/>
          </a:xfrm>
          <a:prstGeom prst="rect">
            <a:avLst/>
          </a:prstGeom>
        </p:spPr>
      </p:pic>
    </p:spTree>
    <p:extLst>
      <p:ext uri="{BB962C8B-B14F-4D97-AF65-F5344CB8AC3E}">
        <p14:creationId xmlns:p14="http://schemas.microsoft.com/office/powerpoint/2010/main" val="404043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8340" t="20768" r="24580" b="5045"/>
          <a:stretch/>
        </p:blipFill>
        <p:spPr>
          <a:xfrm>
            <a:off x="1260764" y="595746"/>
            <a:ext cx="9393381" cy="5749636"/>
          </a:xfrm>
          <a:prstGeom prst="rect">
            <a:avLst/>
          </a:prstGeom>
        </p:spPr>
      </p:pic>
    </p:spTree>
    <p:extLst>
      <p:ext uri="{BB962C8B-B14F-4D97-AF65-F5344CB8AC3E}">
        <p14:creationId xmlns:p14="http://schemas.microsoft.com/office/powerpoint/2010/main" val="597395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srcRect l="30846" t="21087" r="23328" b="6637"/>
          <a:stretch/>
        </p:blipFill>
        <p:spPr>
          <a:xfrm>
            <a:off x="1233054" y="623454"/>
            <a:ext cx="9351819" cy="5417127"/>
          </a:xfrm>
          <a:prstGeom prst="rect">
            <a:avLst/>
          </a:prstGeom>
        </p:spPr>
      </p:pic>
    </p:spTree>
    <p:extLst>
      <p:ext uri="{BB962C8B-B14F-4D97-AF65-F5344CB8AC3E}">
        <p14:creationId xmlns:p14="http://schemas.microsoft.com/office/powerpoint/2010/main" val="147382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73" y="212726"/>
            <a:ext cx="10515600" cy="563129"/>
          </a:xfrm>
        </p:spPr>
        <p:txBody>
          <a:bodyPr>
            <a:normAutofit fontScale="90000"/>
          </a:bodyPr>
          <a:lstStyle/>
          <a:p>
            <a:pPr algn="ctr"/>
            <a:r>
              <a:rPr lang="en-US" sz="3600" b="1" u="sng" dirty="0" smtClean="0"/>
              <a:t>Architecture of 8051 </a:t>
            </a:r>
            <a:endParaRPr lang="en-US" sz="3600" b="1" u="sng" dirty="0"/>
          </a:p>
        </p:txBody>
      </p:sp>
      <p:pic>
        <p:nvPicPr>
          <p:cNvPr id="4" name="Content Placeholder 3"/>
          <p:cNvPicPr>
            <a:picLocks noGrp="1" noChangeAspect="1"/>
          </p:cNvPicPr>
          <p:nvPr>
            <p:ph idx="1"/>
          </p:nvPr>
        </p:nvPicPr>
        <p:blipFill rotWithShape="1">
          <a:blip r:embed="rId2"/>
          <a:srcRect l="24939" t="19495" r="25834" b="11094"/>
          <a:stretch/>
        </p:blipFill>
        <p:spPr>
          <a:xfrm>
            <a:off x="674557" y="899410"/>
            <a:ext cx="10912840" cy="5696262"/>
          </a:xfrm>
          <a:prstGeom prst="rect">
            <a:avLst/>
          </a:prstGeom>
        </p:spPr>
      </p:pic>
    </p:spTree>
    <p:extLst>
      <p:ext uri="{BB962C8B-B14F-4D97-AF65-F5344CB8AC3E}">
        <p14:creationId xmlns:p14="http://schemas.microsoft.com/office/powerpoint/2010/main" val="3326668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8870"/>
            <a:ext cx="10515600" cy="881784"/>
          </a:xfrm>
          <a:solidFill>
            <a:schemeClr val="bg1"/>
          </a:solidFill>
        </p:spPr>
        <p:txBody>
          <a:bodyPr>
            <a:normAutofit/>
          </a:bodyPr>
          <a:lstStyle/>
          <a:p>
            <a:pPr algn="ctr"/>
            <a:r>
              <a:rPr lang="en-US" sz="3600" b="1" u="sng" dirty="0"/>
              <a:t>PIN DIAGRAM OF 8051</a:t>
            </a:r>
          </a:p>
        </p:txBody>
      </p:sp>
      <p:pic>
        <p:nvPicPr>
          <p:cNvPr id="4" name="Content Placeholder 3"/>
          <p:cNvPicPr>
            <a:picLocks noGrp="1" noChangeAspect="1"/>
          </p:cNvPicPr>
          <p:nvPr>
            <p:ph idx="1"/>
          </p:nvPr>
        </p:nvPicPr>
        <p:blipFill rotWithShape="1">
          <a:blip r:embed="rId2"/>
          <a:srcRect l="21895" t="19495" r="24402" b="10457"/>
          <a:stretch/>
        </p:blipFill>
        <p:spPr>
          <a:xfrm>
            <a:off x="457199" y="1066799"/>
            <a:ext cx="10266219" cy="5624945"/>
          </a:xfrm>
          <a:prstGeom prst="rect">
            <a:avLst/>
          </a:prstGeom>
        </p:spPr>
      </p:pic>
    </p:spTree>
    <p:extLst>
      <p:ext uri="{BB962C8B-B14F-4D97-AF65-F5344CB8AC3E}">
        <p14:creationId xmlns:p14="http://schemas.microsoft.com/office/powerpoint/2010/main" val="1363635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TotalTime>
  <Words>380</Words>
  <Application>Microsoft Office PowerPoint</Application>
  <PresentationFormat>Widescreen</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8051 MICROCONTROLLER</vt:lpstr>
      <vt:lpstr>PowerPoint Presentation</vt:lpstr>
      <vt:lpstr>Comparisons of Microcontroller and Microprocessor:</vt:lpstr>
      <vt:lpstr>Architecture of 8051 </vt:lpstr>
      <vt:lpstr>PowerPoint Presentation</vt:lpstr>
      <vt:lpstr>PowerPoint Presentation</vt:lpstr>
      <vt:lpstr>PowerPoint Presentation</vt:lpstr>
      <vt:lpstr>Architecture of 8051 </vt:lpstr>
      <vt:lpstr>PIN DIAGRAM OF 8051</vt:lpstr>
      <vt:lpstr>PowerPoint Presentation</vt:lpstr>
      <vt:lpstr>Application of 8051 Microcontroller</vt:lpstr>
      <vt:lpstr>Interrupts in 8051</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cp:revision>
  <dcterms:created xsi:type="dcterms:W3CDTF">2023-06-02T10:59:29Z</dcterms:created>
  <dcterms:modified xsi:type="dcterms:W3CDTF">2024-06-18T04:37:45Z</dcterms:modified>
</cp:coreProperties>
</file>