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7"/>
  </p:notesMasterIdLst>
  <p:sldIdLst>
    <p:sldId id="256" r:id="rId2"/>
    <p:sldId id="335" r:id="rId3"/>
    <p:sldId id="327" r:id="rId4"/>
    <p:sldId id="328" r:id="rId5"/>
    <p:sldId id="330" r:id="rId6"/>
    <p:sldId id="336" r:id="rId7"/>
    <p:sldId id="329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58" r:id="rId20"/>
    <p:sldId id="348" r:id="rId21"/>
    <p:sldId id="349" r:id="rId22"/>
    <p:sldId id="350" r:id="rId23"/>
    <p:sldId id="351" r:id="rId24"/>
    <p:sldId id="352" r:id="rId25"/>
    <p:sldId id="284" r:id="rId26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>
      <p:cViewPr varScale="1">
        <p:scale>
          <a:sx n="63" d="100"/>
          <a:sy n="63" d="100"/>
        </p:scale>
        <p:origin x="13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4T03:41:38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4530,'0'0'395,"0"0"-14,0 0 46,0 0 102,0 0 132,0 0 174,4 8-48,12 24-301,12 15-3397,-25-38 889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31T03:31:0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3682,'0'0'643,"0"0"-198,0 0-141,0 0-117,0 0 123,0 0 252,2-17 2891,-2 17-3435,0 0-2,2-2-13,0 1 0,0 0 0,0-1-1,0 1 1,0-1 0,0 1 0,0-1 0,-1 0-1,1 0 1,1-2 0,3-3-4,13-9-1,-14 13 3,-1 0-1,0 0 1,0-1-1,0 0 1,0 0-1,-1 0 1,4-5-1,-6 7 3,-1 2 13,0 0 11,0 0-14,0 0-26,0 0-22,0 0-66,0 0-209,0 0 228,1 0-1,-1 1 0,1-1 1,-1 0-1,1 0 0,-1 1 0,1-1 1,-1 0-1,1 0 0,-1 0 1,1 0-1,-1 0 0,1 0 1,-1 0-1,1 0 0,-1 0 1,1 0-1,-1 0 0,1 0 1,-1 0-1,1 0 0,-1-1 1,2 1-1,-2 0 28,0-1 0,1 1 0,-1 0-1,0 0 1,1 0 0,-1 0 0,0 0 0,0 0 0,1-1 0,-1 1 0,0 0 0,1 0 0,-1 0-1,0 0 1,1 0 0,-1 0 0,0 0 0,1 0 0,-1 0 0,0 0 0,1 1 0,-1-1 0,0 0-1,0 0 1,1 0 0,-1 0 0,0 0 0,1 1 0,-1-1 0,0 0 0,0 0 0,1 0 0,-1 1-1,0-1 1,0 0 0,0 0 0,1 1 0,-1-1 0,0 0 0,0 0 0,0 1 0,0-1 0,0 0-1,0 1 1,1-1 0,-1 0 0,0 1 0,0-1 0,0 0 0,0 0 0,0 1 0,0-1 0,0 0-1,0 1 1,0-1 0,0 0 0,-1 1 0,1-1 0,0 1 0,0 13-3827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9T15:41:42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1985,'0'0'560,"0"0"-512,0 0 32,0 0-80,0 0-48,0 0-800,17 4-449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9T15:41:4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1 464,'0'0'2033,"0"0"-1502,0 0-464,0 0 181,0 0 483,0 1-1502,0 12 8318,-1-7-7117,-10 4-2746,-11-3-213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29T15:42:16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 1777,'0'0'224,"0"0"-160,0 0-32,0 0 416,0 0 513,0 0-705,0 0-224,-5-19-16,3 16 80,2 3 16,0-2-16,0 2-96,0 0-32,0 0-785,4 0-895,23 13 1312,10 5-65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1468-D90A-4CDF-BC6C-1AA66E971931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D5088-6BD4-49F8-8FF1-EEA8F6A8D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183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0421DFD-3B22-4A5F-A204-E6203894F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IN" altLang="en-US" noProof="0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IN" alt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AFB70F-88CB-4FD7-B635-2FA8651320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FA23B7E-EE85-4F5E-A66F-7AA9A8BE27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EF1BF86-6145-40D2-8348-5F357006B3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A8569-780B-42EE-BD8D-EFB17A23F5D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8855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268190-6558-49C7-962C-281854F807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3FEF109-7A15-4EB4-A13B-1DD7809FC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7DF486-0CA5-48EB-8D22-F72E1F91D4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BAA3B-17D7-4038-8EE5-4BE20C43012B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53952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211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211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6AA9F9-8414-495F-98AF-26011CAA7C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D2361F-B9FB-497A-9A47-A5D8CED177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49FFA13-0A9A-43E7-A43A-C5A1FF0BFC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F4C8E-569B-4D56-A0B8-971BD0A4C765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486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DCE71E3-5505-44B3-9901-F723BED2B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FDE74A-74D1-46C3-94EF-9936E30705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DB37356-C2A3-4CC2-A653-FACFC3CF34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FA50A-00FE-46CF-A750-83E150F1090F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9066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F74FC2E-ABA1-414C-B981-4C17559D63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24380F-8C15-4A93-850C-A58F1D75DA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2E0F14F-27E6-4C94-99DA-AAB2F20223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D86E0-8762-4F18-8299-081B3B609FC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94660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2A939F-2794-417F-8903-AA81A36DA7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B774A0-D50B-4012-B52C-48D62C04B1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DBF9EE6-0D8F-473C-A86E-B923BB62F5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12FA2-4F23-4B9A-9530-E8886FE23EA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740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1218CDA-7BFC-4582-8D6E-45ED6F4D5D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ED461CD-D1D2-485E-B831-594B0D208C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566B106A-1B91-4063-8BCB-5E218BB045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C1E30-D31B-46C8-892E-FFE19B3FBA93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89063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98889F5-4C70-4105-9410-724A35AE20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2DE1A80-D532-4789-8C47-2A3B772A06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2FDCB8F-0D57-47D9-A4F4-086B01B09E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07D32-02E6-42A1-A0C9-24DF424F3B9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016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68F4481B-E686-4DA3-A8C8-AE913CC308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4B3071F-BC4D-4B14-8B8D-4BA47DEC64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B199A5E-676A-4591-9F10-734D6D6B80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6FECE-30C5-47F6-8C82-99D0E477001E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3181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BEE291-B3D2-48A8-A14A-598A0A3A62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ED381B-E1DD-4BC7-B109-78842269A2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B5E79B9-AE84-4367-992F-9B023E07C8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52AA5-6207-4AFE-88B8-3F1BD1437F3A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07248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114FC7-66C1-43FE-91B1-B8D3AF3BB8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753825-C2F9-4AC9-AEB9-AD65A3DBDB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063A009-795A-430E-9418-C5E28D20EE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A7BCC-2BC4-48E1-839A-8B39406A1B3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66374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F9CF76-ADD3-4302-9E35-07C5A57E7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E1E4CB70-9806-417D-BB7A-02943DA44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794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23C82D8-9BD1-4C8D-97A2-C69D6BC67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/>
              <a:t>Click to edit Master text styles</a:t>
            </a:r>
          </a:p>
          <a:p>
            <a:pPr lvl="1"/>
            <a:r>
              <a:rPr lang="en-IN" altLang="en-US"/>
              <a:t>Second level</a:t>
            </a:r>
          </a:p>
          <a:p>
            <a:pPr lvl="2"/>
            <a:r>
              <a:rPr lang="en-IN" altLang="en-US"/>
              <a:t>Third level</a:t>
            </a:r>
          </a:p>
          <a:p>
            <a:pPr lvl="3"/>
            <a:r>
              <a:rPr lang="en-IN" altLang="en-US"/>
              <a:t>Fourth level</a:t>
            </a:r>
          </a:p>
          <a:p>
            <a:pPr lvl="4"/>
            <a:r>
              <a:rPr lang="en-IN" altLang="en-US"/>
              <a:t>Fifth level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C4C280F1-963D-46C8-BD2E-E1A57E2518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C00C7EE3-A097-423B-8967-35BE6CAE122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IN" alt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8A08DC7E-7B7F-49A6-81A4-E7DDE4B66E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489A78C-755C-4A9B-9028-39406F5C39EC}" type="slidenum">
              <a:rPr lang="en-IN" altLang="en-US"/>
              <a:pPr>
                <a:defRPr/>
              </a:pPr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4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id="{93DFB8B8-E46F-4829-970A-5261F71E62D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49288" y="2179638"/>
            <a:ext cx="7843837" cy="1584325"/>
          </a:xfrm>
        </p:spPr>
        <p:txBody>
          <a:bodyPr/>
          <a:lstStyle/>
          <a:p>
            <a:pPr eaLnBrk="1" hangingPunct="1"/>
            <a:r>
              <a:rPr lang="en-IN" altLang="en-US" sz="3200" b="1" dirty="0">
                <a:solidFill>
                  <a:srgbClr val="000000"/>
                </a:solidFill>
              </a:rPr>
              <a:t>Design and Analysis of Algorithm</a:t>
            </a:r>
            <a:br>
              <a:rPr lang="en-IN" altLang="en-US" sz="3200" b="1" dirty="0">
                <a:solidFill>
                  <a:srgbClr val="000000"/>
                </a:solidFill>
              </a:rPr>
            </a:br>
            <a:br>
              <a:rPr lang="en-IN" altLang="en-US" sz="3200" b="1" dirty="0">
                <a:solidFill>
                  <a:srgbClr val="000000"/>
                </a:solidFill>
              </a:rPr>
            </a:br>
            <a:r>
              <a:rPr lang="en-US" sz="36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Recurrence Equation</a:t>
            </a:r>
            <a:br>
              <a:rPr lang="en-US" sz="18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(Solving Recurrence using </a:t>
            </a:r>
            <a:br>
              <a:rPr lang="en-US" sz="28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800" b="1" dirty="0">
                <a:solidFill>
                  <a:srgbClr val="99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Iteration Methods</a:t>
            </a:r>
            <a:r>
              <a:rPr lang="en-IN" altLang="en-US" dirty="0">
                <a:solidFill>
                  <a:srgbClr val="990000"/>
                </a:solidFill>
              </a:rPr>
              <a:t>)</a:t>
            </a:r>
            <a:br>
              <a:rPr lang="en-IN" altLang="en-US" sz="3400" dirty="0">
                <a:solidFill>
                  <a:srgbClr val="990000"/>
                </a:solidFill>
              </a:rPr>
            </a:br>
            <a:br>
              <a:rPr lang="en-IN" altLang="en-US" sz="3400" dirty="0">
                <a:solidFill>
                  <a:srgbClr val="000000"/>
                </a:solidFill>
              </a:rPr>
            </a:br>
            <a:endParaRPr lang="en-IN" altLang="en-US" sz="3200" b="1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49F63C-3B87-4DEB-AF21-1907C0485AA3}"/>
                  </a:ext>
                </a:extLst>
              </p14:cNvPr>
              <p14:cNvContentPartPr/>
              <p14:nvPr/>
            </p14:nvContentPartPr>
            <p14:xfrm>
              <a:off x="2053874" y="295316"/>
              <a:ext cx="18720" cy="34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49F63C-3B87-4DEB-AF21-1907C0485A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44874" y="286676"/>
                <a:ext cx="363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0CF6D3-3AFF-432E-985C-EE8A851F47F2}"/>
                  </a:ext>
                </a:extLst>
              </p14:cNvPr>
              <p14:cNvContentPartPr/>
              <p14:nvPr/>
            </p14:nvContentPartPr>
            <p14:xfrm>
              <a:off x="463034" y="4948316"/>
              <a:ext cx="39960" cy="35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0CF6D3-3AFF-432E-985C-EE8A851F47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4394" y="4939316"/>
                <a:ext cx="57600" cy="52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5DB7-3A4E-4E58-8E76-28DAD615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2)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F662F-57D2-4800-B693-171DA6AF0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1556792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𝑐𝑎𝑛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𝑤𝑟𝑖𝑡𝑒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𝑓𝑜𝑙𝑙𝑜𝑤𝑠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 11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func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 11                [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=1]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 11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+…+…+…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+11. 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+…+…+…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+11. 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F662F-57D2-4800-B693-171DA6AF0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556792"/>
                <a:ext cx="8229600" cy="3886200"/>
              </a:xfrm>
              <a:blipFill>
                <a:blip r:embed="rId2"/>
                <a:stretch>
                  <a:fillRect b="-184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690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73E4-3E18-4B5E-A23A-C3E543BC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2)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B963D-30B3-4E27-83F6-BF11FE5E1E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4400" y="1722438"/>
                <a:ext cx="7715200" cy="3886200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𝑘𝑛𝑜𝑤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𝑆𝑢𝑚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𝑖𝑛𝑓𝑖𝑛𝑖𝑡𝑒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𝐺𝑒𝑜𝑚𝑒𝑡𝑟𝑖𝑐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𝑠𝑒𝑟𝑖𝑒𝑠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𝑎𝑟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𝑎𝑟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... 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𝑎𝑟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𝑎𝑟</m:t>
                              </m:r>
                            </m:e>
                            <m:sup>
                              <m: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.2+11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Ο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B963D-30B3-4E27-83F6-BF11FE5E1E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4400" y="1722438"/>
                <a:ext cx="7715200" cy="3886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67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6F65-C057-4142-92A5-86BBB41CE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3)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20C797-1B8D-4D35-AFDD-F44BD5B53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708965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3:</a:t>
                </a:r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Solve the following recurrence relation by using Iteration method.</a:t>
                </a:r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20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0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1                    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20C797-1B8D-4D35-AFDD-F44BD5B53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708965"/>
                <a:ext cx="8229600" cy="3886200"/>
              </a:xfrm>
              <a:blipFill>
                <a:blip r:embed="rId2"/>
                <a:stretch>
                  <a:fillRect l="-741" t="-6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80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75B2-3FFF-4476-A1A3-351263AB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3)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E4B470-A8D6-4B05-9A40-D4E77E2B40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1340768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𝑚𝑒𝑎𝑛𝑠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&gt;1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=1−−−−(1) 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=8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+8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−−−−−−−−−−−−−−(2)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E4B470-A8D6-4B05-9A40-D4E77E2B4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340768"/>
                <a:ext cx="8229600" cy="3886200"/>
              </a:xfrm>
              <a:blipFill>
                <a:blip r:embed="rId2"/>
                <a:stretch>
                  <a:fillRect b="-156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769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D313-3C65-40E4-8E44-4AF49B3D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3)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6C045-C395-43C7-8603-6A5207950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699273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2,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+8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den>
                        </m:f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+8</m:t>
                    </m:r>
                    <m:f>
                      <m:f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−−−−−−−−−−−−−−(3)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……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+8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−−−−(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…+…+…+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…+…+…+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+2+1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−−−−−(4)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D6C045-C395-43C7-8603-6A5207950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699273"/>
                <a:ext cx="8229600" cy="3886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123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F3E7-9266-4FC7-818A-79A92834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3)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C0A6A-0734-4BF8-8F1A-EA7C7B439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722438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𝑠𝑒𝑟𝑖𝑒𝑠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𝑡𝑒𝑟𝑚𝑖𝑛𝑎𝑡𝑒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𝑤h𝑒𝑛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  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𝑇𝑎𝑘𝑖𝑛𝑔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𝑏𝑜𝑡h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𝑠𝑖𝑑𝑒</m:t>
                          </m:r>
                        </m:e>
                      </m:func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 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𝑏𝑒𝑐𝑎𝑢𝑠𝑒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𝑎𝑝𝑝𝑙𝑦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4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func>
                            <m:func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+2+1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−−(5)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C0A6A-0734-4BF8-8F1A-EA7C7B439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722438"/>
                <a:ext cx="8229600" cy="3886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018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6BB4-5000-4AE9-BB27-970B312CB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3)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B5BCB-F85F-4127-9C42-A0A97D3F4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556792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𝑘𝑛𝑜𝑤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𝑆𝑢𝑚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𝑓𝑖𝑛𝑖𝑡𝑒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𝐺𝑒𝑜𝑚𝑒𝑡𝑟𝑖𝑐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𝑠𝑒𝑟𝑖𝑒𝑠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𝑎𝑟</m:t>
                      </m:r>
                      <m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𝑎𝑟</m:t>
                          </m:r>
                        </m:e>
                        <m:sup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... 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𝑎𝑟</m:t>
                          </m:r>
                        </m:e>
                        <m:sup>
                          <m:r>
                            <a:rPr lang="en-IN" sz="1800" i="1" baseline="30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𝑎𝑟</m:t>
                              </m:r>
                            </m:e>
                            <m:sup>
                              <m: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r>
                        <a:rPr lang="en-IN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𝑇𝑜𝑡𝑎𝑙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𝑛𝑢𝑚𝑏𝑒𝑟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𝑡𝑒𝑟𝑚𝑠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=2.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5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𝑐𝑎𝑛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𝑤𝑟𝑖𝑡𝑡𝑒𝑛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𝑓𝑜𝑙𝑙𝑜𝑤𝑠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func>
                            <m:func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…+…+…+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+2+1</m:t>
                          </m:r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</m:e>
                        <m:sup>
                          <m:func>
                            <m:func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IN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B5BCB-F85F-4127-9C42-A0A97D3F4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556792"/>
                <a:ext cx="8229600" cy="3886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5BF492C-0CF6-4351-AFFE-27FB511A5AA1}"/>
              </a:ext>
            </a:extLst>
          </p:cNvPr>
          <p:cNvGrpSpPr/>
          <p:nvPr/>
        </p:nvGrpSpPr>
        <p:grpSpPr>
          <a:xfrm>
            <a:off x="5331674" y="2172716"/>
            <a:ext cx="262800" cy="44280"/>
            <a:chOff x="5331674" y="2172716"/>
            <a:chExt cx="262800" cy="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A706EB4-07AE-4B74-8D1A-478D744ECF51}"/>
                    </a:ext>
                  </a:extLst>
                </p14:cNvPr>
                <p14:cNvContentPartPr/>
                <p14:nvPr/>
              </p14:nvContentPartPr>
              <p14:xfrm>
                <a:off x="5331674" y="2172716"/>
                <a:ext cx="6480" cy="1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A706EB4-07AE-4B74-8D1A-478D744ECF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323034" y="2164076"/>
                  <a:ext cx="241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B39889F-6B17-4D04-B73A-C093FDADC3AE}"/>
                    </a:ext>
                  </a:extLst>
                </p14:cNvPr>
                <p14:cNvContentPartPr/>
                <p14:nvPr/>
              </p14:nvContentPartPr>
              <p14:xfrm>
                <a:off x="5581874" y="2203316"/>
                <a:ext cx="12600" cy="13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B39889F-6B17-4D04-B73A-C093FDADC3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572874" y="2194676"/>
                  <a:ext cx="30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6425202-0E32-4D90-A424-0E45E5241F29}"/>
                    </a:ext>
                  </a:extLst>
                </p14:cNvPr>
                <p14:cNvContentPartPr/>
                <p14:nvPr/>
              </p14:nvContentPartPr>
              <p14:xfrm>
                <a:off x="5523194" y="2187836"/>
                <a:ext cx="24840" cy="11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6425202-0E32-4D90-A424-0E45E5241F2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14554" y="2178836"/>
                  <a:ext cx="42480" cy="2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42309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EB91-72C1-4950-B832-7028CCB1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3)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A9F73-A180-45E9-8563-FB78C6AB4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1916832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func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e>
                          </m:func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I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IN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e>
                        </m:func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IN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IN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func>
                          </m:sup>
                        </m:s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e>
                    </m:func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=3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func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Ο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A9F73-A180-45E9-8563-FB78C6AB4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916832"/>
                <a:ext cx="8229600" cy="3886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332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552FC-2EA9-416A-AA84-BF464E0F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4)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677CE0-0F6C-431A-A269-BC7EA5EB9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844824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4: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Solve the following recurrence relation by using Iteration method.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1                    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. 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𝑆𝑡𝑟𝑎𝑠𝑠𝑖𝑜𝑛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𝐴𝑙𝑔𝑜𝑟𝑖𝑡h𝑚</m:t>
                      </m:r>
                      <m:r>
                        <a:rPr lang="en-US" sz="1800" i="1" smtClean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solidFill>
                    <a:srgbClr val="C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677CE0-0F6C-431A-A269-BC7EA5EB9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844824"/>
                <a:ext cx="8229600" cy="3886200"/>
              </a:xfrm>
              <a:blipFill>
                <a:blip r:embed="rId2"/>
                <a:stretch>
                  <a:fillRect l="-593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039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5258-8E7C-44BF-B184-351A37D8D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8E01D-3622-4D48-BE05-C0D34429A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59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743C-3834-4E39-8595-1406E31AC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Recursive 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53B75-C5CD-4D12-94A3-315EB08B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905000"/>
            <a:ext cx="7931224" cy="38862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solve the Recurrence relation the following methods are used:</a:t>
            </a:r>
            <a:endParaRPr lang="en-IN" sz="24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200" b="1" dirty="0">
                <a:solidFill>
                  <a:srgbClr val="99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Iteration method(Backward </a:t>
            </a:r>
            <a:r>
              <a:rPr lang="en-US" sz="2200" b="1" dirty="0" err="1">
                <a:solidFill>
                  <a:srgbClr val="99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Substution</a:t>
            </a:r>
            <a:r>
              <a:rPr lang="en-US" sz="2200" b="1">
                <a:solidFill>
                  <a:srgbClr val="99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200" b="1" dirty="0">
              <a:solidFill>
                <a:srgbClr val="99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Recursion-Tree method</a:t>
            </a:r>
            <a:endParaRPr lang="en-IN" sz="22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Master Method</a:t>
            </a:r>
            <a:endParaRPr lang="en-IN" sz="22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Substitution Method</a:t>
            </a:r>
            <a:endParaRPr lang="en-IN" sz="220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087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D5A33-DCC1-494A-9A69-5505717AD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59491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4)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EE52E-538E-4AE6-A394-2E93381CE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560" y="1485900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𝑚𝑒𝑎𝑛𝑠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&gt;1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=1−−−−(1) 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=7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+7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−−−−−−−−−−−−−−(2)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7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5EE52E-538E-4AE6-A394-2E93381CE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485900"/>
                <a:ext cx="8229600" cy="3886200"/>
              </a:xfrm>
              <a:blipFill>
                <a:blip r:embed="rId2"/>
                <a:stretch>
                  <a:fillRect b="-161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076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07A8-0E30-4689-B73D-E0F3DC0E4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4)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33DC44-C275-4334-B616-37D9C3CC0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556792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2,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+7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+7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−−−−−−−−−−−−−−(3)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……</m:t>
                    </m:r>
                  </m:oMath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+7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−−−(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…+…+…+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7</m:t>
                                          </m:r>
                                        </m:num>
                                        <m:den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−−−−−(4)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33DC44-C275-4334-B616-37D9C3CC0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556792"/>
                <a:ext cx="8229600" cy="3886200"/>
              </a:xfrm>
              <a:blipFill>
                <a:blip r:embed="rId2"/>
                <a:stretch>
                  <a:fillRect b="-11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4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E2C7-7CC3-491E-92F0-465918FD5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4)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2837-ACD7-498A-AD2F-A8ABC48DAA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485900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2,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+7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+7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−−−−−−−−−−−−−−(3)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+7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−−−(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…+…+…+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7</m:t>
                                          </m:r>
                                        </m:num>
                                        <m:den>
                                          <m:r>
                                            <a:rPr lang="en-US" sz="18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−−−−−(4)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82837-ACD7-498A-AD2F-A8ABC48DAA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485900"/>
                <a:ext cx="8229600" cy="3886200"/>
              </a:xfrm>
              <a:blipFill>
                <a:blip r:embed="rId2"/>
                <a:stretch>
                  <a:fillRect b="-119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832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52E0D-638A-4DF3-A69F-C87130CC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4)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B6B8A-2653-4DFB-9EE4-E83DABDA16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7584" y="1722438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𝐴𝑠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𝑘𝑛𝑜𝑤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𝑡h𝑎𝑡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𝑆𝑢𝑚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𝑓𝑖𝑛𝑖𝑡𝑒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𝐺𝑒𝑜𝑚𝑒𝑡𝑟𝑖𝑐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𝑠𝑒𝑟𝑖𝑒𝑠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𝑎𝑟</m:t>
                      </m:r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𝑎𝑟</m:t>
                          </m:r>
                        </m:e>
                        <m:sup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+ ... 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𝑎𝑟</m:t>
                          </m:r>
                        </m:e>
                        <m:sup>
                          <m:r>
                            <a:rPr lang="en-IN" sz="2000" i="1" baseline="300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𝑎𝑟</m:t>
                              </m:r>
                            </m:e>
                            <m:sup>
                              <m: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r>
                        <a:rPr lang="en-IN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𝑛𝑢𝑚𝑏𝑒𝑟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=2.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0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𝐻𝑒𝑛𝑐𝑒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4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𝑐𝑎𝑛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𝑤𝑟𝑖𝑡𝑡𝑒𝑛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𝑓𝑜𝑙𝑙𝑜𝑤𝑠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</m:e>
                        <m:sup>
                          <m:func>
                            <m:func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func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7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unc>
                                    <m:func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0.75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B6B8A-2653-4DFB-9EE4-E83DABDA1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722438"/>
                <a:ext cx="8229600" cy="3886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133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4506-4C86-4425-8F85-54B6B6BD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4)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BCB11F-FEEE-411D-928D-49C0CA5566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1485900"/>
                <a:ext cx="8229600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IN" sz="20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7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i="1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4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0.75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func>
                            <m:func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</m:e>
                          </m:func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7−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IN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0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</m:t>
                                      </m:r>
                                    </m:e>
                                  </m:func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0.75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2,8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2.80−2</m:t>
                                </m:r>
                              </m:sup>
                            </m:s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0.75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As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e>
                    </m:func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=2.80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IN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e>
                    </m:func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 </m:t>
                    </m:r>
                  </m:oMath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2.8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0.8</m:t>
                                  </m:r>
                                </m:sup>
                              </m:s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0.75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𝐻𝑒𝑛𝑐𝑒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Ο</m:t>
                    </m:r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IN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2.8</m:t>
                        </m:r>
                      </m:sup>
                    </m:sSup>
                    <m:r>
                      <a:rPr lang="en-US" sz="20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BCB11F-FEEE-411D-928D-49C0CA5566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485900"/>
                <a:ext cx="8229600" cy="3886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819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4">
            <a:extLst>
              <a:ext uri="{FF2B5EF4-FFF2-40B4-BE49-F238E27FC236}">
                <a16:creationId xmlns:a16="http://schemas.microsoft.com/office/drawing/2014/main" id="{9B6D1C1C-DA97-406C-97AA-F8C82344CCE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331913" y="1341438"/>
            <a:ext cx="6264275" cy="3240087"/>
          </a:xfrm>
          <a:prstGeom prst="rect">
            <a:avLst/>
          </a:prstGeom>
        </p:spPr>
        <p:txBody>
          <a:bodyPr wrap="none" fromWordArt="1">
            <a:prstTxWarp prst="textCurveDown">
              <a:avLst>
                <a:gd name="adj" fmla="val 43477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en-IN" sz="3600" kern="10">
                <a:ln w="9525"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latin typeface="Arial Black" panose="020B0A04020102020204" pitchFamily="34" charset="0"/>
              </a:rPr>
              <a:t>Thank 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B139-20AB-45FE-9074-ECA374F07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Method( Example 1)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6956D-1D3C-4C3D-91F9-3AB8EF5B5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1905000"/>
                <a:ext cx="7931224" cy="3886200"/>
              </a:xfrm>
            </p:spPr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Iteration method the basic idea is to expand the recurrence and express it as a summation of terms dependent only on ‘n’ (i.e. the number of input) and the initial conditions.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1: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Solve the following recurrence relation by using Iteration method.</a:t>
                </a:r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1                      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20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D6956D-1D3C-4C3D-91F9-3AB8EF5B5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905000"/>
                <a:ext cx="7931224" cy="3886200"/>
              </a:xfrm>
              <a:blipFill>
                <a:blip r:embed="rId2"/>
                <a:stretch>
                  <a:fillRect l="-846" t="-12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46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CBF7-676E-4536-A5AB-96CA6F61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1)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C117F-D499-4165-B0C7-BD25A1A86B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0485" y="1722438"/>
                <a:ext cx="8229600" cy="4044280"/>
              </a:xfrm>
            </p:spPr>
            <p:txBody>
              <a:bodyPr/>
              <a:lstStyle/>
              <a:p>
                <a:pPr marL="0" indent="0"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It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means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1   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𝑖𝑓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&gt;1 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𝑤h𝑒𝑛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=1−−−(1)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1  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−1)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2−−−−−−−−−−−−−−−−−(2)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−2)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2,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3−−−−−−−−−−−−−−−−−(</m:t>
                      </m:r>
                      <m:r>
                        <a:rPr lang="en-US" sz="18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……….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−−−−−−−−−−−−−−−−−(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C117F-D499-4165-B0C7-BD25A1A86B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485" y="1722438"/>
                <a:ext cx="8229600" cy="4044280"/>
              </a:xfrm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58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0FCEA-A6AC-431F-B81A-4AC606FD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1)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E4789-F412-4C1D-8514-5DD86CF26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905000"/>
                <a:ext cx="8003232" cy="3886200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𝐿𝑒𝑡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(1) =1   (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𝑝𝑒𝑟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𝑏𝑎𝑠𝑒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𝑐𝑜𝑛𝑑𝑖𝑡𝑖𝑜𝑛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𝑟𝑒𝑐𝑢𝑟𝑟𝑒𝑛𝑐𝑒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𝑆𝑜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𝑁𝑜𝑤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𝑝𝑢𝑡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=1+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	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∴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Θ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E4789-F412-4C1D-8514-5DD86CF26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905000"/>
                <a:ext cx="8003232" cy="3886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903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AC76-92C8-477E-9368-F7263CE2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2)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9D24C-1E32-43BE-B54A-9BAED579DD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Example 1: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Solve the following recurrence relation by using Iteration method.</a:t>
                </a:r>
                <a:endParaRPr lang="en-IN" sz="1800" dirty="0">
                  <a:solidFill>
                    <a:srgbClr val="000000"/>
                  </a:solidFill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  <m:d>
                                  <m:dPr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18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IN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                    </m:t>
                                </m:r>
                              </m:e>
                              <m:e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𝑖𝑓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9D24C-1E32-43BE-B54A-9BAED579DD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10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287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ECCA-68C0-47C8-AC0F-086E185DD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2)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26A134-27FB-4BE5-A091-605BA7E6C2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392" y="1485900"/>
                <a:ext cx="8229600" cy="3886200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𝐼𝑡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𝑚𝑒𝑎𝑛𝑠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&gt;1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=11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=1−−(1) 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𝑃𝑢𝑡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𝑣𝑎𝑙𝑢𝑒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𝑜𝑓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𝑒𝑞𝑢𝑎𝑡𝑖𝑜𝑛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1,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𝑔𝑒𝑡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</m:t>
                      </m:r>
                      <m:d>
                        <m:dPr>
                          <m:begChr m:val="["/>
                          <m:endChr m:val="]"/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+3 </m:t>
                          </m:r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18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+2.3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−−−−−−−−−−−−−−(2)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26A134-27FB-4BE5-A091-605BA7E6C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392" y="1485900"/>
                <a:ext cx="8229600" cy="3886200"/>
              </a:xfrm>
              <a:blipFill>
                <a:blip r:embed="rId2"/>
                <a:stretch>
                  <a:fillRect b="-103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0636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683A-389A-49D7-B603-A0A1B167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2)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4FD738-4B33-4472-8EF3-DDB7AA3CB4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576" y="1628800"/>
                <a:ext cx="8229600" cy="3886200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1,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𝑔𝑒𝑡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+3 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2,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𝑤𝑒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𝑔𝑒𝑡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+3 </m:t>
                          </m:r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+4.3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0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4FD738-4B33-4472-8EF3-DDB7AA3CB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576" y="1628800"/>
                <a:ext cx="8229600" cy="3886200"/>
              </a:xfrm>
              <a:blipFill>
                <a:blip r:embed="rId2"/>
                <a:stretch>
                  <a:fillRect b="-114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12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96C2-3BE6-441E-ACAF-0172847DC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</a:rPr>
              <a:t>Iteration Method ( Example 2)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E8F820-E513-4526-A9B0-E23DF8ED09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392" y="1745156"/>
                <a:ext cx="7859216" cy="3886200"/>
              </a:xfrm>
            </p:spPr>
            <p:txBody>
              <a:bodyPr/>
              <a:lstStyle/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−−−−−−−−−−−−−−(3)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…….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IN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+…+…+…+3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+3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−−−−−−−−−(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𝑎𝑛𝑑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𝑡h𝑒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𝑠𝑒𝑟𝑖𝑒𝑠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𝑡𝑒𝑟𝑚𝑖𝑛𝑎𝑡𝑒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   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𝑇𝑎𝑘𝑖𝑛𝑔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𝑏𝑜𝑡h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𝑠𝑖𝑑𝑒</m:t>
                          </m:r>
                        </m:e>
                      </m:func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 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(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𝑏𝑒𝑐𝑎𝑢𝑠𝑒</m:t>
                      </m:r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=1)</m:t>
                      </m:r>
                    </m:oMath>
                  </m:oMathPara>
                </a14:m>
                <a:endParaRPr lang="en-IN" sz="18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E8F820-E513-4526-A9B0-E23DF8ED09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392" y="1745156"/>
                <a:ext cx="7859216" cy="38862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313190"/>
      </p:ext>
    </p:extLst>
  </p:cSld>
  <p:clrMapOvr>
    <a:masterClrMapping/>
  </p:clrMapOvr>
</p:sld>
</file>

<file path=ppt/theme/theme1.xml><?xml version="1.0" encoding="utf-8"?>
<a:theme xmlns:a="http://schemas.openxmlformats.org/drawingml/2006/main" name="10069045">
  <a:themeElements>
    <a:clrScheme name="10069045 13">
      <a:dk1>
        <a:srgbClr val="003300"/>
      </a:dk1>
      <a:lt1>
        <a:srgbClr val="FFFFFF"/>
      </a:lt1>
      <a:dk2>
        <a:srgbClr val="3A566E"/>
      </a:dk2>
      <a:lt2>
        <a:srgbClr val="808080"/>
      </a:lt2>
      <a:accent1>
        <a:srgbClr val="A6BF73"/>
      </a:accent1>
      <a:accent2>
        <a:srgbClr val="FFFFCC"/>
      </a:accent2>
      <a:accent3>
        <a:srgbClr val="FFFFFF"/>
      </a:accent3>
      <a:accent4>
        <a:srgbClr val="002A00"/>
      </a:accent4>
      <a:accent5>
        <a:srgbClr val="D0DCBC"/>
      </a:accent5>
      <a:accent6>
        <a:srgbClr val="E7E7B9"/>
      </a:accent6>
      <a:hlink>
        <a:srgbClr val="7EA0BC"/>
      </a:hlink>
      <a:folHlink>
        <a:srgbClr val="BF848A"/>
      </a:folHlink>
    </a:clrScheme>
    <a:fontScheme name="10069045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006904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0069045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0069045 13">
        <a:dk1>
          <a:srgbClr val="003300"/>
        </a:dk1>
        <a:lt1>
          <a:srgbClr val="FFFFFF"/>
        </a:lt1>
        <a:dk2>
          <a:srgbClr val="3A566E"/>
        </a:dk2>
        <a:lt2>
          <a:srgbClr val="808080"/>
        </a:lt2>
        <a:accent1>
          <a:srgbClr val="A6BF73"/>
        </a:accent1>
        <a:accent2>
          <a:srgbClr val="FFFFCC"/>
        </a:accent2>
        <a:accent3>
          <a:srgbClr val="FFFFFF"/>
        </a:accent3>
        <a:accent4>
          <a:srgbClr val="002A00"/>
        </a:accent4>
        <a:accent5>
          <a:srgbClr val="D0DCBC"/>
        </a:accent5>
        <a:accent6>
          <a:srgbClr val="E7E7B9"/>
        </a:accent6>
        <a:hlink>
          <a:srgbClr val="7EA0BC"/>
        </a:hlink>
        <a:folHlink>
          <a:srgbClr val="BF848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10069045</Template>
  <TotalTime>2771</TotalTime>
  <Words>1698</Words>
  <Application>Microsoft Office PowerPoint</Application>
  <PresentationFormat>On-screen Show (4:3)</PresentationFormat>
  <Paragraphs>174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Black</vt:lpstr>
      <vt:lpstr>Calibri</vt:lpstr>
      <vt:lpstr>Cambria Math</vt:lpstr>
      <vt:lpstr>Tahoma</vt:lpstr>
      <vt:lpstr>10069045</vt:lpstr>
      <vt:lpstr>Design and Analysis of Algorithm  Recurrence Equation  (Solving Recurrence using  Iteration Methods)  </vt:lpstr>
      <vt:lpstr>Recursive Function</vt:lpstr>
      <vt:lpstr>Iteration Method( Example 1)</vt:lpstr>
      <vt:lpstr>Iteration Method ( Example 1)</vt:lpstr>
      <vt:lpstr>Iteration Method ( Example 1)</vt:lpstr>
      <vt:lpstr>Iteration Method ( Example 2)</vt:lpstr>
      <vt:lpstr>Iteration Method ( Example 2)</vt:lpstr>
      <vt:lpstr>Iteration Method ( Example 2)</vt:lpstr>
      <vt:lpstr>Iteration Method ( Example 2)</vt:lpstr>
      <vt:lpstr>Iteration Method ( Example 2)</vt:lpstr>
      <vt:lpstr>Iteration Method ( Example 2)</vt:lpstr>
      <vt:lpstr>Iteration Method ( Example 3)</vt:lpstr>
      <vt:lpstr>Iteration Method ( Example 3)</vt:lpstr>
      <vt:lpstr>Iteration Method ( Example 3)</vt:lpstr>
      <vt:lpstr>Iteration Method ( Example 3)</vt:lpstr>
      <vt:lpstr>Iteration Method ( Example 3)</vt:lpstr>
      <vt:lpstr>Iteration Method ( Example 3)</vt:lpstr>
      <vt:lpstr>Iteration Method ( Example 4)</vt:lpstr>
      <vt:lpstr>PowerPoint Presentation</vt:lpstr>
      <vt:lpstr>Iteration Method ( Example 4)</vt:lpstr>
      <vt:lpstr>Iteration Method ( Example 4)</vt:lpstr>
      <vt:lpstr>Iteration Method ( Example 4)</vt:lpstr>
      <vt:lpstr>Iteration Method ( Example 4)</vt:lpstr>
      <vt:lpstr>Iteration Method ( Example 4)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125</cp:revision>
  <dcterms:created xsi:type="dcterms:W3CDTF">2008-04-22T09:26:06Z</dcterms:created>
  <dcterms:modified xsi:type="dcterms:W3CDTF">2024-03-09T09:59:52Z</dcterms:modified>
</cp:coreProperties>
</file>