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7" r:id="rId18"/>
    <p:sldId id="284" r:id="rId1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BE1508-2A98-466E-9390-D1E8799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D32E03-54E0-4CE1-BC8B-C638195D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658BA-458E-48CD-AAF4-3C944CA91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F35A01-4324-451F-9C38-0DC913F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E3208-5EC6-4EFD-A539-C4E16DE575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905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EA4CA-4E03-4ED0-8BEB-0DB3FD58B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3762D-E069-46BF-9CAD-48C0BB812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67F8D1-33FA-4D7F-A430-3C59A238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C48C-20A1-4B0A-8E28-925F68117F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043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C4744A-8FBD-45D1-B81C-DA5F2A68A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29F10A-E61E-4B71-8726-A73E927F8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99BD4-C64D-4029-A679-8A20A47B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5943-667D-42AF-BA88-D393029C2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0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EFE0E0-A55F-4189-A7A8-F3789C1C0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4C3EE1-88A0-4858-B155-CC04027B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C0BD671-CA70-4F8C-82C8-499EFB7B7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E1F4-B977-4BB5-B8F2-7EDC6A73B3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074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B62442-89F0-4687-BC11-BCBF23623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CA8710-71B0-4089-928F-20098B552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54956-E3EB-4D6B-A0DA-67B4A5ED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2346A-DBF6-4202-9377-0CB2506115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73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A5645-FBBA-4565-BFD3-112188A1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E1426B-AD5B-450A-9BFC-895738AFD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061DFC-CEA4-4FAF-BD2D-D8E8D3FF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0FB7-5AEA-4804-83F1-120D5EF2F6E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30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631A06-7A2B-493D-8626-F4BC77A47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20E802-46FC-4CDB-87A2-F074CE3D3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787BFD-0DC6-4035-A371-4414D35F7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9F08-1748-4080-B419-9685DE462C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1D0816-6C26-4459-88A1-292C6A71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37F1C2-20FB-47F9-950A-C9472D40B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74DB39-8700-4656-B00E-F1A5C955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7539-E2EF-42C6-9906-D3D52C022F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C9570F-9A7B-4CC2-9B6D-F4798DB2C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FEC5F4-CCC3-4F6E-9529-ABD2FDD60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F97795-73E6-4D4E-A1D7-408D119F2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E1A1-4680-4680-878F-EE621C1C54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81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5307F0-DBAF-411F-816C-FA1F3C2B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312AA-793F-46BD-B2B5-36585A536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A510DC-5EF3-4A4B-8501-3F561F617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9DA1-AC8B-44E5-80E9-D3B781BAB5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0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7FDD9-330B-473D-907D-29FD12D46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A9269-6103-496C-B6CF-755F2D8E6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8A298B-632A-4295-BD6B-0CA1081E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630-EA68-4975-AED0-50EE6AC0F6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55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C2432-DFC8-4C31-AD6D-5ED19C4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200B2E-70D8-4A9E-8512-3C7B7540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02D1AA-D758-49FF-AE47-F023AA1C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FCF214-83B6-43D1-A0D7-D54079427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676C057-5EF1-4754-8E54-E2AFA29E29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B174F3-9C73-46C2-9309-5B0BB3107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2CAE8A-D3BA-4F29-99E1-F646975DA3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132856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(Merge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4C4443D-FCBA-46C8-97B4-BC78BDFF7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 [</a:t>
            </a:r>
            <a:r>
              <a:rPr lang="en-IN" altLang="en-US" sz="2400">
                <a:solidFill>
                  <a:srgbClr val="000000"/>
                </a:solidFill>
              </a:rPr>
              <a:t>A call of MERGE(9,</a:t>
            </a:r>
            <a:r>
              <a:rPr lang="en-IN" altLang="en-US" sz="2400" i="1">
                <a:solidFill>
                  <a:srgbClr val="000000"/>
                </a:solidFill>
              </a:rPr>
              <a:t> </a:t>
            </a:r>
            <a:r>
              <a:rPr lang="en-IN" altLang="en-US" sz="2400">
                <a:solidFill>
                  <a:srgbClr val="000000"/>
                </a:solidFill>
              </a:rPr>
              <a:t>12</a:t>
            </a:r>
            <a:r>
              <a:rPr lang="en-IN" altLang="en-US" sz="2400" i="1">
                <a:solidFill>
                  <a:srgbClr val="000000"/>
                </a:solidFill>
              </a:rPr>
              <a:t>, </a:t>
            </a:r>
            <a:r>
              <a:rPr lang="en-IN" altLang="en-US" sz="2400">
                <a:solidFill>
                  <a:srgbClr val="000000"/>
                </a:solidFill>
              </a:rPr>
              <a:t>16)</a:t>
            </a:r>
            <a:r>
              <a:rPr lang="en-IN" altLang="en-US" sz="2400" b="1">
                <a:solidFill>
                  <a:srgbClr val="000000"/>
                </a:solidFill>
              </a:rPr>
              <a:t>]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F5949B76-ECF5-472A-8409-BC6B9048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704137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BFDD3738-7269-4DC6-9CDE-5A25B681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7686675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151810-4AD8-40AA-BC39-044C7482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Analyzing divide-and-conquer algorithms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7F2FBD46-CA9E-43B3-B7D9-1DD3B344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77138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4D2E40-DE14-4D30-942B-192C224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Analyzing merge sort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F5544CA9-6F72-454D-AE09-B39674AB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767638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5DE577-CD64-45B3-889A-596EB7BB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1)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79B05A9D-4754-4250-A3A0-376D7E4D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88237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5FF477-3A63-4505-B05F-B84957ED7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2)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F3B40063-74B3-459A-9BD9-724AFF0D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73213"/>
            <a:ext cx="7775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9C6F2A9-B0B7-4F95-A23C-900BCD49C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n)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23EB3D7B-B0A4-4616-8C43-7A0EAFD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196975"/>
            <a:ext cx="76073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BCD-77F7-4604-A92F-528246E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Home Assignment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857D-0706-4AE7-AEAF-A4F4F3A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Solve the Recurrence of Merge Sort with the help of Master method.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6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4">
            <a:extLst>
              <a:ext uri="{FF2B5EF4-FFF2-40B4-BE49-F238E27FC236}">
                <a16:creationId xmlns:a16="http://schemas.microsoft.com/office/drawing/2014/main" id="{9F8C1158-95D7-4B86-B9D5-C43EB688EC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519801-AEDF-4CE0-862E-33B03FC79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•    Learn the technique of “divide and conquer”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in the context of merge sort </a:t>
            </a:r>
            <a:r>
              <a:rPr lang="en-IN" altLang="en-US" sz="2600">
                <a:solidFill>
                  <a:srgbClr val="000000"/>
                </a:solidFill>
              </a:rPr>
              <a:t>with analysis.</a:t>
            </a:r>
            <a:endParaRPr lang="en-IN" altLang="en-US" sz="2600" dirty="0">
              <a:solidFill>
                <a:srgbClr val="000000"/>
              </a:solidFill>
            </a:endParaRPr>
          </a:p>
          <a:p>
            <a:pPr algn="l" eaLnBrk="1" hangingPunct="1"/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7C6BF4-A9C9-4687-A2BF-693FA16A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83F5C3-BB0E-4F12-9FB7-463BA80D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 Sorting Problem </a:t>
            </a:r>
            <a:br>
              <a:rPr lang="en-IN" altLang="en-US" sz="2800" b="1">
                <a:solidFill>
                  <a:srgbClr val="000000"/>
                </a:solidFill>
              </a:rPr>
            </a:br>
            <a:r>
              <a:rPr lang="en-IN" altLang="en-US" sz="2800" b="1">
                <a:solidFill>
                  <a:srgbClr val="000000"/>
                </a:solidFill>
              </a:rPr>
              <a:t>(Divide and Conquer Approach)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A47E5C-F8CA-460E-8C98-97981BB72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075612" cy="38862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Divide </a:t>
            </a:r>
            <a:r>
              <a:rPr lang="en-IN" altLang="en-US" sz="2800">
                <a:solidFill>
                  <a:srgbClr val="000000"/>
                </a:solidFill>
              </a:rPr>
              <a:t>the problem into a number of sub problems.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Conquer </a:t>
            </a:r>
            <a:r>
              <a:rPr lang="en-IN" altLang="en-US" sz="2800">
                <a:solidFill>
                  <a:srgbClr val="000000"/>
                </a:solidFill>
              </a:rPr>
              <a:t>the sub problems by solving them recursively.</a:t>
            </a:r>
          </a:p>
          <a:p>
            <a:pPr lvl="1" eaLnBrk="1" hangingPunct="1"/>
            <a:r>
              <a:rPr lang="en-IN" altLang="en-US" b="1" i="1">
                <a:solidFill>
                  <a:srgbClr val="000000"/>
                </a:solidFill>
              </a:rPr>
              <a:t>Base case: </a:t>
            </a:r>
            <a:r>
              <a:rPr lang="en-IN" altLang="en-US">
                <a:solidFill>
                  <a:srgbClr val="000000"/>
                </a:solidFill>
              </a:rPr>
              <a:t>If the sub problems are small enough, just solve them by brute force.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Combine </a:t>
            </a:r>
            <a:r>
              <a:rPr lang="en-IN" altLang="en-US" sz="2800">
                <a:solidFill>
                  <a:srgbClr val="000000"/>
                </a:solidFill>
              </a:rPr>
              <a:t>the sub problem solutions to give a solution to the original problem.</a:t>
            </a:r>
          </a:p>
          <a:p>
            <a:pPr eaLnBrk="1" hangingPunct="1">
              <a:buFontTx/>
              <a:buNone/>
            </a:pPr>
            <a:endParaRPr lang="en-I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Merge sort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17808" cy="5010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A sorting algorithm based on divide and conquer. Its worst-case running time has a lower order of growth than insertion sort.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Because we are dealing with sub problems, we state each sub problem as sorting a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Initially, </a:t>
            </a:r>
            <a:r>
              <a:rPr lang="en-IN" altLang="en-US" sz="2000" i="1" dirty="0">
                <a:solidFill>
                  <a:srgbClr val="000000"/>
                </a:solidFill>
              </a:rPr>
              <a:t>p </a:t>
            </a:r>
            <a:r>
              <a:rPr lang="en-IN" altLang="en-US" sz="2000" dirty="0">
                <a:solidFill>
                  <a:srgbClr val="000000"/>
                </a:solidFill>
              </a:rPr>
              <a:t>= 1 and </a:t>
            </a:r>
            <a:r>
              <a:rPr lang="en-IN" altLang="en-US" sz="2000" i="1" dirty="0">
                <a:solidFill>
                  <a:srgbClr val="000000"/>
                </a:solidFill>
              </a:rPr>
              <a:t>r </a:t>
            </a:r>
            <a:r>
              <a:rPr lang="en-IN" altLang="en-US" sz="2000" dirty="0">
                <a:solidFill>
                  <a:srgbClr val="000000"/>
                </a:solidFill>
              </a:rPr>
              <a:t>= </a:t>
            </a:r>
            <a:r>
              <a:rPr lang="en-IN" altLang="en-US" sz="2000" i="1" dirty="0">
                <a:solidFill>
                  <a:srgbClr val="000000"/>
                </a:solidFill>
              </a:rPr>
              <a:t>n</a:t>
            </a:r>
            <a:r>
              <a:rPr lang="en-IN" altLang="en-US" sz="2000" dirty="0">
                <a:solidFill>
                  <a:srgbClr val="000000"/>
                </a:solidFill>
              </a:rPr>
              <a:t>, but these values change as we recurse through sub problems.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000" u="sng" dirty="0">
                <a:solidFill>
                  <a:srgbClr val="000000"/>
                </a:solidFill>
              </a:rPr>
              <a:t>To sort </a:t>
            </a:r>
            <a:r>
              <a:rPr lang="en-IN" altLang="en-US" sz="2000" i="1" u="sng" dirty="0">
                <a:solidFill>
                  <a:srgbClr val="000000"/>
                </a:solidFill>
              </a:rPr>
              <a:t>A</a:t>
            </a:r>
            <a:r>
              <a:rPr lang="en-IN" altLang="en-US" sz="2000" u="sng" dirty="0">
                <a:solidFill>
                  <a:srgbClr val="000000"/>
                </a:solidFill>
              </a:rPr>
              <a:t>[</a:t>
            </a:r>
            <a:r>
              <a:rPr lang="en-IN" altLang="en-US" sz="2000" i="1" u="sng" dirty="0">
                <a:solidFill>
                  <a:srgbClr val="000000"/>
                </a:solidFill>
              </a:rPr>
              <a:t>p . . r </a:t>
            </a:r>
            <a:r>
              <a:rPr lang="en-IN" altLang="en-US" sz="2000" u="sng" dirty="0">
                <a:solidFill>
                  <a:srgbClr val="000000"/>
                </a:solidFill>
              </a:rPr>
              <a:t>]: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Divide </a:t>
            </a:r>
            <a:r>
              <a:rPr lang="en-IN" altLang="en-US" sz="2000" dirty="0">
                <a:solidFill>
                  <a:srgbClr val="000000"/>
                </a:solidFill>
              </a:rPr>
              <a:t>by splitting into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], where 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is the halfway point of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Conquer </a:t>
            </a:r>
            <a:r>
              <a:rPr lang="en-IN" altLang="en-US" sz="2000" dirty="0">
                <a:solidFill>
                  <a:srgbClr val="000000"/>
                </a:solidFill>
              </a:rPr>
              <a:t>by recursively sorting the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Combine </a:t>
            </a:r>
            <a:r>
              <a:rPr lang="en-IN" altLang="en-US" sz="2000" dirty="0">
                <a:solidFill>
                  <a:srgbClr val="000000"/>
                </a:solidFill>
              </a:rPr>
              <a:t>by merging the two sorted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        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 to produce a single sorted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To accomplish this step, we’ll define a procedure MERGE</a:t>
            </a:r>
            <a:r>
              <a:rPr lang="en-IN" altLang="en-US" sz="2000" i="1" dirty="0">
                <a:solidFill>
                  <a:srgbClr val="000000"/>
                </a:solidFill>
              </a:rPr>
              <a:t>(A, p, q, r )</a:t>
            </a:r>
            <a:r>
              <a:rPr lang="en-IN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8B8017-8D28-442D-85D8-9FA2C540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>
                <a:solidFill>
                  <a:srgbClr val="000000"/>
                </a:solidFill>
              </a:rPr>
              <a:t>Merge Sort (Algorithm)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81B408A2-091C-458A-86C1-88D6F275C15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750" y="3068960"/>
            <a:ext cx="7048500" cy="2136775"/>
          </a:xfrm>
          <a:noFill/>
        </p:spPr>
      </p:pic>
      <p:sp>
        <p:nvSpPr>
          <p:cNvPr id="20484" name="Text Box 5">
            <a:extLst>
              <a:ext uri="{FF2B5EF4-FFF2-40B4-BE49-F238E27FC236}">
                <a16:creationId xmlns:a16="http://schemas.microsoft.com/office/drawing/2014/main" id="{98F9CA10-9B48-44BD-852A-2966473B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70564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/>
              <a:t>The recursion bottoms out when the subarray has just 1 element, so that it’s trivially</a:t>
            </a:r>
            <a:r>
              <a:rPr lang="en-IN" altLang="en-US"/>
              <a:t> </a:t>
            </a:r>
            <a:r>
              <a:rPr lang="en-IN" altLang="en-US" sz="2000"/>
              <a:t>sorted.</a:t>
            </a:r>
          </a:p>
          <a:p>
            <a:pPr eaLnBrk="1" hangingPunct="1">
              <a:spcBef>
                <a:spcPct val="50000"/>
              </a:spcBef>
            </a:pP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7A7B0F-F6CF-44AD-A48B-A63DEA1DB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FD3A9DF-6B3E-4AB2-B363-ABAD2A80F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1800" b="1" i="1"/>
              <a:t>	</a:t>
            </a:r>
            <a:r>
              <a:rPr lang="en-IN" altLang="en-US" sz="1800">
                <a:solidFill>
                  <a:srgbClr val="000000"/>
                </a:solidFill>
              </a:rPr>
              <a:t>Bottom-up view for </a:t>
            </a:r>
            <a:r>
              <a:rPr lang="en-IN" altLang="en-US" sz="1800" i="1">
                <a:solidFill>
                  <a:srgbClr val="000000"/>
                </a:solidFill>
              </a:rPr>
              <a:t>n </a:t>
            </a:r>
            <a:r>
              <a:rPr lang="en-IN" altLang="en-US" sz="1800">
                <a:solidFill>
                  <a:srgbClr val="000000"/>
                </a:solidFill>
              </a:rPr>
              <a:t>= 8: [Heavy lines demarcate subarrays used in subproblems.]</a:t>
            </a:r>
          </a:p>
          <a:p>
            <a:pPr eaLnBrk="1" hangingPunct="1"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5067908E-E8F7-406B-87CC-46A941B2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28775"/>
            <a:ext cx="36957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5A34DC-527D-4B84-8FFD-68A0C081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07CB11F-4939-4F78-B953-F6B40EFD7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1800"/>
              <a:t>	</a:t>
            </a:r>
            <a:r>
              <a:rPr lang="en-IN" altLang="en-US" sz="1800">
                <a:solidFill>
                  <a:srgbClr val="000000"/>
                </a:solidFill>
              </a:rPr>
              <a:t>Bottom-up view for </a:t>
            </a:r>
            <a:r>
              <a:rPr lang="en-IN" altLang="en-US" sz="1800" i="1">
                <a:solidFill>
                  <a:srgbClr val="000000"/>
                </a:solidFill>
              </a:rPr>
              <a:t>n </a:t>
            </a:r>
            <a:r>
              <a:rPr lang="en-IN" altLang="en-US" sz="1800">
                <a:solidFill>
                  <a:srgbClr val="000000"/>
                </a:solidFill>
              </a:rPr>
              <a:t>= 11: [Heavy lines demarcate subarrays used in subproblems.]</a:t>
            </a:r>
          </a:p>
          <a:p>
            <a:pPr eaLnBrk="1" hangingPunct="1"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14A2B05-46CD-4505-AD70-7F9BF54C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557338"/>
            <a:ext cx="47117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A7824B6-3F0D-4D04-B7EE-231CC477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049337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Merging</a:t>
            </a:r>
            <a:endParaRPr lang="en-IN" altLang="en-US" sz="3200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D6E5D1-3326-41B3-B055-2A6119D9D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229600" cy="4260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/>
              <a:t>	</a:t>
            </a:r>
            <a:r>
              <a:rPr lang="en-IN" altLang="en-US" sz="2100" b="1" dirty="0">
                <a:solidFill>
                  <a:srgbClr val="000000"/>
                </a:solidFill>
              </a:rPr>
              <a:t>Input: </a:t>
            </a:r>
            <a:r>
              <a:rPr lang="en-IN" altLang="en-US" sz="2100" dirty="0">
                <a:solidFill>
                  <a:srgbClr val="000000"/>
                </a:solidFill>
              </a:rPr>
              <a:t>Array </a:t>
            </a:r>
            <a:r>
              <a:rPr lang="en-IN" altLang="en-US" sz="2100" i="1" dirty="0">
                <a:solidFill>
                  <a:srgbClr val="000000"/>
                </a:solidFill>
              </a:rPr>
              <a:t>A </a:t>
            </a:r>
            <a:r>
              <a:rPr lang="en-IN" altLang="en-US" sz="2100" dirty="0">
                <a:solidFill>
                  <a:srgbClr val="000000"/>
                </a:solidFill>
              </a:rPr>
              <a:t>and indices </a:t>
            </a:r>
            <a:r>
              <a:rPr lang="en-IN" altLang="en-US" sz="2100" i="1" dirty="0">
                <a:solidFill>
                  <a:srgbClr val="000000"/>
                </a:solidFill>
              </a:rPr>
              <a:t>p, q, r  </a:t>
            </a:r>
            <a:r>
              <a:rPr lang="en-IN" altLang="en-US" sz="2100" dirty="0">
                <a:solidFill>
                  <a:srgbClr val="000000"/>
                </a:solidFill>
              </a:rPr>
              <a:t>such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sz="2000" i="1" dirty="0">
                <a:solidFill>
                  <a:srgbClr val="000000"/>
                </a:solidFill>
              </a:rPr>
              <a:t>p </a:t>
            </a:r>
            <a:r>
              <a:rPr lang="en-IN" altLang="en-US" sz="2000" dirty="0">
                <a:solidFill>
                  <a:srgbClr val="000000"/>
                </a:solidFill>
              </a:rPr>
              <a:t>≤ </a:t>
            </a:r>
            <a:r>
              <a:rPr lang="en-IN" altLang="en-US" sz="2000" i="1" dirty="0">
                <a:solidFill>
                  <a:srgbClr val="000000"/>
                </a:solidFill>
              </a:rPr>
              <a:t>q &lt; r </a:t>
            </a:r>
            <a:r>
              <a:rPr lang="en-IN" altLang="en-US" sz="2000" dirty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Subarray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is sorted and subarray 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 is sorted. By the restrictions on </a:t>
            </a:r>
            <a:r>
              <a:rPr lang="en-IN" altLang="en-US" sz="2000" i="1" dirty="0">
                <a:solidFill>
                  <a:srgbClr val="000000"/>
                </a:solidFill>
              </a:rPr>
              <a:t>p, q, r </a:t>
            </a:r>
            <a:r>
              <a:rPr lang="en-IN" altLang="en-US" sz="2000" dirty="0">
                <a:solidFill>
                  <a:srgbClr val="000000"/>
                </a:solidFill>
              </a:rPr>
              <a:t>, neither subarray is empty.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Output: </a:t>
            </a:r>
            <a:r>
              <a:rPr lang="en-IN" altLang="en-US" sz="2100" dirty="0">
                <a:solidFill>
                  <a:srgbClr val="000000"/>
                </a:solidFill>
              </a:rPr>
              <a:t>The two subarrays are merged into a single sorted subarray in </a:t>
            </a:r>
            <a:r>
              <a:rPr lang="en-IN" altLang="en-US" sz="2100" i="1" dirty="0">
                <a:solidFill>
                  <a:srgbClr val="000000"/>
                </a:solidFill>
              </a:rPr>
              <a:t>A</a:t>
            </a:r>
            <a:r>
              <a:rPr lang="en-IN" altLang="en-US" sz="2100" dirty="0">
                <a:solidFill>
                  <a:srgbClr val="000000"/>
                </a:solidFill>
              </a:rPr>
              <a:t>[</a:t>
            </a:r>
            <a:r>
              <a:rPr lang="en-IN" altLang="en-US" sz="2100" i="1" dirty="0">
                <a:solidFill>
                  <a:srgbClr val="000000"/>
                </a:solidFill>
              </a:rPr>
              <a:t>p . . r </a:t>
            </a:r>
            <a:r>
              <a:rPr lang="en-IN" altLang="en-US" sz="21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	We implement it so that it takes   </a:t>
            </a:r>
            <a:r>
              <a:rPr lang="en-IN" altLang="en-US" sz="2100" i="1" dirty="0">
                <a:solidFill>
                  <a:srgbClr val="000000"/>
                </a:solidFill>
              </a:rPr>
              <a:t>(n) </a:t>
            </a:r>
            <a:r>
              <a:rPr lang="en-IN" altLang="en-US" sz="2100" dirty="0">
                <a:solidFill>
                  <a:srgbClr val="000000"/>
                </a:solidFill>
              </a:rPr>
              <a:t>time, where                       	</a:t>
            </a:r>
            <a:r>
              <a:rPr lang="en-IN" altLang="en-US" sz="2100" i="1" dirty="0">
                <a:solidFill>
                  <a:srgbClr val="000000"/>
                </a:solidFill>
              </a:rPr>
              <a:t>n </a:t>
            </a:r>
            <a:r>
              <a:rPr lang="en-IN" altLang="en-US" sz="2100" dirty="0">
                <a:solidFill>
                  <a:srgbClr val="000000"/>
                </a:solidFill>
              </a:rPr>
              <a:t>= </a:t>
            </a:r>
            <a:r>
              <a:rPr lang="en-IN" altLang="en-US" sz="2100" i="1" dirty="0">
                <a:solidFill>
                  <a:srgbClr val="000000"/>
                </a:solidFill>
              </a:rPr>
              <a:t>r </a:t>
            </a:r>
            <a:r>
              <a:rPr lang="en-IN" altLang="en-US" sz="2100" dirty="0">
                <a:solidFill>
                  <a:srgbClr val="000000"/>
                </a:solidFill>
              </a:rPr>
              <a:t>− </a:t>
            </a:r>
            <a:r>
              <a:rPr lang="en-IN" altLang="en-US" sz="2100" i="1" dirty="0">
                <a:solidFill>
                  <a:srgbClr val="000000"/>
                </a:solidFill>
              </a:rPr>
              <a:t>p </a:t>
            </a:r>
            <a:r>
              <a:rPr lang="en-IN" altLang="en-US" sz="2100" dirty="0">
                <a:solidFill>
                  <a:srgbClr val="000000"/>
                </a:solidFill>
              </a:rPr>
              <a:t>+ 1 = the number of elements being merged.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F7F06FE-2197-4ABD-8E4F-CF1E2869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88" y="4966816"/>
            <a:ext cx="241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CF9BC5-73DC-4DAD-8DA1-6992EB64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3200" b="1" i="1">
                <a:solidFill>
                  <a:srgbClr val="000000"/>
                </a:solidFill>
              </a:rPr>
              <a:t>Pseudocode </a:t>
            </a:r>
            <a:r>
              <a:rPr lang="en-IN" altLang="en-US" sz="3200" b="1">
                <a:solidFill>
                  <a:srgbClr val="000000"/>
                </a:solidFill>
              </a:rPr>
              <a:t>(Merging)</a:t>
            </a:r>
            <a:endParaRPr lang="en-IN" altLang="en-US" sz="32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9140E68A-C626-456A-91E0-F9BBF663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413"/>
            <a:ext cx="52705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287</TotalTime>
  <Words>536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Tahoma</vt:lpstr>
      <vt:lpstr>10069045</vt:lpstr>
      <vt:lpstr>Design and Analysis of Algorithm   Divide and Conquer strategy  (Merge Sort) </vt:lpstr>
      <vt:lpstr>Overview</vt:lpstr>
      <vt:lpstr>A Sorting Problem  (Divide and Conquer Approach)</vt:lpstr>
      <vt:lpstr>Merge sort</vt:lpstr>
      <vt:lpstr>Merge Sort (Algorithm)</vt:lpstr>
      <vt:lpstr>Example</vt:lpstr>
      <vt:lpstr>Example</vt:lpstr>
      <vt:lpstr>Merging</vt:lpstr>
      <vt:lpstr>Pseudocode (Merging)</vt:lpstr>
      <vt:lpstr>Example [A call of MERGE(9, 12, 16)]</vt:lpstr>
      <vt:lpstr>PowerPoint Presentation</vt:lpstr>
      <vt:lpstr>Analyzing divide-and-conquer algorithms</vt:lpstr>
      <vt:lpstr>Analyzing merge sort</vt:lpstr>
      <vt:lpstr>Recursion tree (Step 1)</vt:lpstr>
      <vt:lpstr>Recursion tree (Step 2)</vt:lpstr>
      <vt:lpstr>Recursion tree (Step n)</vt:lpstr>
      <vt:lpstr>Home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16</cp:revision>
  <dcterms:created xsi:type="dcterms:W3CDTF">2008-04-22T09:26:06Z</dcterms:created>
  <dcterms:modified xsi:type="dcterms:W3CDTF">2020-10-13T11:15:25Z</dcterms:modified>
</cp:coreProperties>
</file>