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3">
  <p:sldMasterIdLst>
    <p:sldMasterId id="2147483649" r:id="rId1"/>
  </p:sldMasterIdLst>
  <p:notesMasterIdLst>
    <p:notesMasterId r:id="rId51"/>
  </p:notesMasterIdLst>
  <p:sldIdLst>
    <p:sldId id="256" r:id="rId2"/>
    <p:sldId id="286" r:id="rId3"/>
    <p:sldId id="1649" r:id="rId4"/>
    <p:sldId id="988" r:id="rId5"/>
    <p:sldId id="1651" r:id="rId6"/>
    <p:sldId id="1655" r:id="rId7"/>
    <p:sldId id="1654" r:id="rId8"/>
    <p:sldId id="1653" r:id="rId9"/>
    <p:sldId id="1656" r:id="rId10"/>
    <p:sldId id="1658" r:id="rId11"/>
    <p:sldId id="1659" r:id="rId12"/>
    <p:sldId id="1660" r:id="rId13"/>
    <p:sldId id="1661" r:id="rId14"/>
    <p:sldId id="1662" r:id="rId15"/>
    <p:sldId id="1663" r:id="rId16"/>
    <p:sldId id="1664" r:id="rId17"/>
    <p:sldId id="1665" r:id="rId18"/>
    <p:sldId id="1666" r:id="rId19"/>
    <p:sldId id="1667" r:id="rId20"/>
    <p:sldId id="1668" r:id="rId21"/>
    <p:sldId id="1669" r:id="rId22"/>
    <p:sldId id="1670" r:id="rId23"/>
    <p:sldId id="1671" r:id="rId24"/>
    <p:sldId id="1672" r:id="rId25"/>
    <p:sldId id="1673" r:id="rId26"/>
    <p:sldId id="1674" r:id="rId27"/>
    <p:sldId id="1677" r:id="rId28"/>
    <p:sldId id="1675" r:id="rId29"/>
    <p:sldId id="1678" r:id="rId30"/>
    <p:sldId id="1679" r:id="rId31"/>
    <p:sldId id="1680" r:id="rId32"/>
    <p:sldId id="1681" r:id="rId33"/>
    <p:sldId id="1682" r:id="rId34"/>
    <p:sldId id="1683" r:id="rId35"/>
    <p:sldId id="1684" r:id="rId36"/>
    <p:sldId id="1685" r:id="rId37"/>
    <p:sldId id="1686" r:id="rId38"/>
    <p:sldId id="1687" r:id="rId39"/>
    <p:sldId id="1688" r:id="rId40"/>
    <p:sldId id="1689" r:id="rId41"/>
    <p:sldId id="1690" r:id="rId42"/>
    <p:sldId id="1691" r:id="rId43"/>
    <p:sldId id="1692" r:id="rId44"/>
    <p:sldId id="1693" r:id="rId45"/>
    <p:sldId id="1694" r:id="rId46"/>
    <p:sldId id="1695" r:id="rId47"/>
    <p:sldId id="1696" r:id="rId48"/>
    <p:sldId id="1697" r:id="rId49"/>
    <p:sldId id="1156" r:id="rId50"/>
  </p:sldIdLst>
  <p:sldSz cx="9144000" cy="6858000" type="screen4x3"/>
  <p:notesSz cx="6858000" cy="9144000"/>
  <p:defaultTextStyle>
    <a:defPPr>
      <a:defRPr lang="en-IN"/>
    </a:defPPr>
    <a:lvl1pPr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Tahoma" panose="020B060403050404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Tahoma" panose="020B060403050404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3333CC"/>
    <a:srgbClr val="FF9900"/>
    <a:srgbClr val="CC6600"/>
    <a:srgbClr val="FF99FF"/>
    <a:srgbClr val="080808"/>
    <a:srgbClr val="99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77" autoAdjust="0"/>
    <p:restoredTop sz="88764" autoAdjust="0"/>
  </p:normalViewPr>
  <p:slideViewPr>
    <p:cSldViewPr>
      <p:cViewPr varScale="1">
        <p:scale>
          <a:sx n="72" d="100"/>
          <a:sy n="72" d="100"/>
        </p:scale>
        <p:origin x="1574" y="53"/>
      </p:cViewPr>
      <p:guideLst>
        <p:guide orient="horz" pos="2160"/>
        <p:guide pos="2880"/>
      </p:guideLst>
    </p:cSldViewPr>
  </p:slideViewPr>
  <p:outlineViewPr>
    <p:cViewPr>
      <p:scale>
        <a:sx n="33" d="100"/>
        <a:sy n="33" d="100"/>
      </p:scale>
      <p:origin x="0" y="-1339"/>
    </p:cViewPr>
  </p:outlineViewPr>
  <p:notesTextViewPr>
    <p:cViewPr>
      <p:scale>
        <a:sx n="100" d="100"/>
        <a:sy n="100" d="100"/>
      </p:scale>
      <p:origin x="0" y="0"/>
    </p:cViewPr>
  </p:notesTextViewPr>
  <p:notesViewPr>
    <p:cSldViewPr>
      <p:cViewPr varScale="1">
        <p:scale>
          <a:sx n="63" d="100"/>
          <a:sy n="63" d="100"/>
        </p:scale>
        <p:origin x="3134" y="6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FAFD8-BD22-4431-A7B2-3045DAA934F8}" type="datetimeFigureOut">
              <a:rPr lang="en-IN" smtClean="0"/>
              <a:t>01-12-2022</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E6175D-679A-4CD1-8071-76EC819C1C4E}" type="slidenum">
              <a:rPr lang="en-IN" smtClean="0"/>
              <a:t>‹#›</a:t>
            </a:fld>
            <a:endParaRPr lang="en-IN"/>
          </a:p>
        </p:txBody>
      </p:sp>
    </p:spTree>
    <p:extLst>
      <p:ext uri="{BB962C8B-B14F-4D97-AF65-F5344CB8AC3E}">
        <p14:creationId xmlns:p14="http://schemas.microsoft.com/office/powerpoint/2010/main" val="11438105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a:t>
            </a:fld>
            <a:endParaRPr lang="en-IN" dirty="0"/>
          </a:p>
        </p:txBody>
      </p:sp>
    </p:spTree>
    <p:extLst>
      <p:ext uri="{BB962C8B-B14F-4D97-AF65-F5344CB8AC3E}">
        <p14:creationId xmlns:p14="http://schemas.microsoft.com/office/powerpoint/2010/main" val="32340045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12</a:t>
            </a:fld>
            <a:endParaRPr lang="en-IN" dirty="0"/>
          </a:p>
        </p:txBody>
      </p:sp>
    </p:spTree>
    <p:extLst>
      <p:ext uri="{BB962C8B-B14F-4D97-AF65-F5344CB8AC3E}">
        <p14:creationId xmlns:p14="http://schemas.microsoft.com/office/powerpoint/2010/main" val="2167159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13</a:t>
            </a:fld>
            <a:endParaRPr lang="en-IN" dirty="0"/>
          </a:p>
        </p:txBody>
      </p:sp>
    </p:spTree>
    <p:extLst>
      <p:ext uri="{BB962C8B-B14F-4D97-AF65-F5344CB8AC3E}">
        <p14:creationId xmlns:p14="http://schemas.microsoft.com/office/powerpoint/2010/main" val="2553828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14</a:t>
            </a:fld>
            <a:endParaRPr lang="en-IN" dirty="0"/>
          </a:p>
        </p:txBody>
      </p:sp>
    </p:spTree>
    <p:extLst>
      <p:ext uri="{BB962C8B-B14F-4D97-AF65-F5344CB8AC3E}">
        <p14:creationId xmlns:p14="http://schemas.microsoft.com/office/powerpoint/2010/main" val="1826375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15</a:t>
            </a:fld>
            <a:endParaRPr lang="en-IN" dirty="0"/>
          </a:p>
        </p:txBody>
      </p:sp>
    </p:spTree>
    <p:extLst>
      <p:ext uri="{BB962C8B-B14F-4D97-AF65-F5344CB8AC3E}">
        <p14:creationId xmlns:p14="http://schemas.microsoft.com/office/powerpoint/2010/main" val="26347166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16</a:t>
            </a:fld>
            <a:endParaRPr lang="en-IN" dirty="0"/>
          </a:p>
        </p:txBody>
      </p:sp>
    </p:spTree>
    <p:extLst>
      <p:ext uri="{BB962C8B-B14F-4D97-AF65-F5344CB8AC3E}">
        <p14:creationId xmlns:p14="http://schemas.microsoft.com/office/powerpoint/2010/main" val="41813139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17</a:t>
            </a:fld>
            <a:endParaRPr lang="en-IN" dirty="0"/>
          </a:p>
        </p:txBody>
      </p:sp>
    </p:spTree>
    <p:extLst>
      <p:ext uri="{BB962C8B-B14F-4D97-AF65-F5344CB8AC3E}">
        <p14:creationId xmlns:p14="http://schemas.microsoft.com/office/powerpoint/2010/main" val="15635262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18</a:t>
            </a:fld>
            <a:endParaRPr lang="en-IN" dirty="0"/>
          </a:p>
        </p:txBody>
      </p:sp>
    </p:spTree>
    <p:extLst>
      <p:ext uri="{BB962C8B-B14F-4D97-AF65-F5344CB8AC3E}">
        <p14:creationId xmlns:p14="http://schemas.microsoft.com/office/powerpoint/2010/main" val="19173332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19</a:t>
            </a:fld>
            <a:endParaRPr lang="en-IN" dirty="0"/>
          </a:p>
        </p:txBody>
      </p:sp>
    </p:spTree>
    <p:extLst>
      <p:ext uri="{BB962C8B-B14F-4D97-AF65-F5344CB8AC3E}">
        <p14:creationId xmlns:p14="http://schemas.microsoft.com/office/powerpoint/2010/main" val="16709220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20</a:t>
            </a:fld>
            <a:endParaRPr lang="en-IN" dirty="0"/>
          </a:p>
        </p:txBody>
      </p:sp>
    </p:spTree>
    <p:extLst>
      <p:ext uri="{BB962C8B-B14F-4D97-AF65-F5344CB8AC3E}">
        <p14:creationId xmlns:p14="http://schemas.microsoft.com/office/powerpoint/2010/main" val="19440353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21</a:t>
            </a:fld>
            <a:endParaRPr lang="en-IN" dirty="0"/>
          </a:p>
        </p:txBody>
      </p:sp>
    </p:spTree>
    <p:extLst>
      <p:ext uri="{BB962C8B-B14F-4D97-AF65-F5344CB8AC3E}">
        <p14:creationId xmlns:p14="http://schemas.microsoft.com/office/powerpoint/2010/main" val="30252565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a:t>
            </a:fld>
            <a:endParaRPr lang="en-IN" dirty="0"/>
          </a:p>
        </p:txBody>
      </p:sp>
    </p:spTree>
    <p:extLst>
      <p:ext uri="{BB962C8B-B14F-4D97-AF65-F5344CB8AC3E}">
        <p14:creationId xmlns:p14="http://schemas.microsoft.com/office/powerpoint/2010/main" val="986606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22</a:t>
            </a:fld>
            <a:endParaRPr lang="en-IN" dirty="0"/>
          </a:p>
        </p:txBody>
      </p:sp>
    </p:spTree>
    <p:extLst>
      <p:ext uri="{BB962C8B-B14F-4D97-AF65-F5344CB8AC3E}">
        <p14:creationId xmlns:p14="http://schemas.microsoft.com/office/powerpoint/2010/main" val="1465634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23</a:t>
            </a:fld>
            <a:endParaRPr lang="en-IN" dirty="0"/>
          </a:p>
        </p:txBody>
      </p:sp>
    </p:spTree>
    <p:extLst>
      <p:ext uri="{BB962C8B-B14F-4D97-AF65-F5344CB8AC3E}">
        <p14:creationId xmlns:p14="http://schemas.microsoft.com/office/powerpoint/2010/main" val="340523116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24</a:t>
            </a:fld>
            <a:endParaRPr lang="en-IN" dirty="0"/>
          </a:p>
        </p:txBody>
      </p:sp>
    </p:spTree>
    <p:extLst>
      <p:ext uri="{BB962C8B-B14F-4D97-AF65-F5344CB8AC3E}">
        <p14:creationId xmlns:p14="http://schemas.microsoft.com/office/powerpoint/2010/main" val="28923393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25</a:t>
            </a:fld>
            <a:endParaRPr lang="en-IN" dirty="0"/>
          </a:p>
        </p:txBody>
      </p:sp>
    </p:spTree>
    <p:extLst>
      <p:ext uri="{BB962C8B-B14F-4D97-AF65-F5344CB8AC3E}">
        <p14:creationId xmlns:p14="http://schemas.microsoft.com/office/powerpoint/2010/main" val="16380738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26</a:t>
            </a:fld>
            <a:endParaRPr lang="en-IN" dirty="0"/>
          </a:p>
        </p:txBody>
      </p:sp>
    </p:spTree>
    <p:extLst>
      <p:ext uri="{BB962C8B-B14F-4D97-AF65-F5344CB8AC3E}">
        <p14:creationId xmlns:p14="http://schemas.microsoft.com/office/powerpoint/2010/main" val="396993466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27</a:t>
            </a:fld>
            <a:endParaRPr lang="en-IN" dirty="0"/>
          </a:p>
        </p:txBody>
      </p:sp>
    </p:spTree>
    <p:extLst>
      <p:ext uri="{BB962C8B-B14F-4D97-AF65-F5344CB8AC3E}">
        <p14:creationId xmlns:p14="http://schemas.microsoft.com/office/powerpoint/2010/main" val="158691741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28</a:t>
            </a:fld>
            <a:endParaRPr lang="en-IN" dirty="0"/>
          </a:p>
        </p:txBody>
      </p:sp>
    </p:spTree>
    <p:extLst>
      <p:ext uri="{BB962C8B-B14F-4D97-AF65-F5344CB8AC3E}">
        <p14:creationId xmlns:p14="http://schemas.microsoft.com/office/powerpoint/2010/main" val="385956067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29</a:t>
            </a:fld>
            <a:endParaRPr lang="en-IN" dirty="0"/>
          </a:p>
        </p:txBody>
      </p:sp>
    </p:spTree>
    <p:extLst>
      <p:ext uri="{BB962C8B-B14F-4D97-AF65-F5344CB8AC3E}">
        <p14:creationId xmlns:p14="http://schemas.microsoft.com/office/powerpoint/2010/main" val="28367709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30</a:t>
            </a:fld>
            <a:endParaRPr lang="en-IN" dirty="0"/>
          </a:p>
        </p:txBody>
      </p:sp>
    </p:spTree>
    <p:extLst>
      <p:ext uri="{BB962C8B-B14F-4D97-AF65-F5344CB8AC3E}">
        <p14:creationId xmlns:p14="http://schemas.microsoft.com/office/powerpoint/2010/main" val="37796883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31</a:t>
            </a:fld>
            <a:endParaRPr lang="en-IN" dirty="0"/>
          </a:p>
        </p:txBody>
      </p:sp>
    </p:spTree>
    <p:extLst>
      <p:ext uri="{BB962C8B-B14F-4D97-AF65-F5344CB8AC3E}">
        <p14:creationId xmlns:p14="http://schemas.microsoft.com/office/powerpoint/2010/main" val="38913176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5</a:t>
            </a:fld>
            <a:endParaRPr lang="en-IN" dirty="0"/>
          </a:p>
        </p:txBody>
      </p:sp>
    </p:spTree>
    <p:extLst>
      <p:ext uri="{BB962C8B-B14F-4D97-AF65-F5344CB8AC3E}">
        <p14:creationId xmlns:p14="http://schemas.microsoft.com/office/powerpoint/2010/main" val="1767500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32</a:t>
            </a:fld>
            <a:endParaRPr lang="en-IN" dirty="0"/>
          </a:p>
        </p:txBody>
      </p:sp>
    </p:spTree>
    <p:extLst>
      <p:ext uri="{BB962C8B-B14F-4D97-AF65-F5344CB8AC3E}">
        <p14:creationId xmlns:p14="http://schemas.microsoft.com/office/powerpoint/2010/main" val="31307821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33</a:t>
            </a:fld>
            <a:endParaRPr lang="en-IN" dirty="0"/>
          </a:p>
        </p:txBody>
      </p:sp>
    </p:spTree>
    <p:extLst>
      <p:ext uri="{BB962C8B-B14F-4D97-AF65-F5344CB8AC3E}">
        <p14:creationId xmlns:p14="http://schemas.microsoft.com/office/powerpoint/2010/main" val="7069805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34</a:t>
            </a:fld>
            <a:endParaRPr lang="en-IN" dirty="0"/>
          </a:p>
        </p:txBody>
      </p:sp>
    </p:spTree>
    <p:extLst>
      <p:ext uri="{BB962C8B-B14F-4D97-AF65-F5344CB8AC3E}">
        <p14:creationId xmlns:p14="http://schemas.microsoft.com/office/powerpoint/2010/main" val="30069383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35</a:t>
            </a:fld>
            <a:endParaRPr lang="en-IN" dirty="0"/>
          </a:p>
        </p:txBody>
      </p:sp>
    </p:spTree>
    <p:extLst>
      <p:ext uri="{BB962C8B-B14F-4D97-AF65-F5344CB8AC3E}">
        <p14:creationId xmlns:p14="http://schemas.microsoft.com/office/powerpoint/2010/main" val="111215445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36</a:t>
            </a:fld>
            <a:endParaRPr lang="en-IN" dirty="0"/>
          </a:p>
        </p:txBody>
      </p:sp>
    </p:spTree>
    <p:extLst>
      <p:ext uri="{BB962C8B-B14F-4D97-AF65-F5344CB8AC3E}">
        <p14:creationId xmlns:p14="http://schemas.microsoft.com/office/powerpoint/2010/main" val="84413294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37</a:t>
            </a:fld>
            <a:endParaRPr lang="en-IN" dirty="0"/>
          </a:p>
        </p:txBody>
      </p:sp>
    </p:spTree>
    <p:extLst>
      <p:ext uri="{BB962C8B-B14F-4D97-AF65-F5344CB8AC3E}">
        <p14:creationId xmlns:p14="http://schemas.microsoft.com/office/powerpoint/2010/main" val="124054994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38</a:t>
            </a:fld>
            <a:endParaRPr lang="en-IN" dirty="0"/>
          </a:p>
        </p:txBody>
      </p:sp>
    </p:spTree>
    <p:extLst>
      <p:ext uri="{BB962C8B-B14F-4D97-AF65-F5344CB8AC3E}">
        <p14:creationId xmlns:p14="http://schemas.microsoft.com/office/powerpoint/2010/main" val="356234466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39</a:t>
            </a:fld>
            <a:endParaRPr lang="en-IN" dirty="0"/>
          </a:p>
        </p:txBody>
      </p:sp>
    </p:spTree>
    <p:extLst>
      <p:ext uri="{BB962C8B-B14F-4D97-AF65-F5344CB8AC3E}">
        <p14:creationId xmlns:p14="http://schemas.microsoft.com/office/powerpoint/2010/main" val="165054184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40</a:t>
            </a:fld>
            <a:endParaRPr lang="en-IN" dirty="0"/>
          </a:p>
        </p:txBody>
      </p:sp>
    </p:spTree>
    <p:extLst>
      <p:ext uri="{BB962C8B-B14F-4D97-AF65-F5344CB8AC3E}">
        <p14:creationId xmlns:p14="http://schemas.microsoft.com/office/powerpoint/2010/main" val="614083341"/>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41</a:t>
            </a:fld>
            <a:endParaRPr lang="en-IN" dirty="0"/>
          </a:p>
        </p:txBody>
      </p:sp>
    </p:spTree>
    <p:extLst>
      <p:ext uri="{BB962C8B-B14F-4D97-AF65-F5344CB8AC3E}">
        <p14:creationId xmlns:p14="http://schemas.microsoft.com/office/powerpoint/2010/main" val="24915166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6</a:t>
            </a:fld>
            <a:endParaRPr lang="en-IN" dirty="0"/>
          </a:p>
        </p:txBody>
      </p:sp>
    </p:spTree>
    <p:extLst>
      <p:ext uri="{BB962C8B-B14F-4D97-AF65-F5344CB8AC3E}">
        <p14:creationId xmlns:p14="http://schemas.microsoft.com/office/powerpoint/2010/main" val="222241042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42</a:t>
            </a:fld>
            <a:endParaRPr lang="en-IN" dirty="0"/>
          </a:p>
        </p:txBody>
      </p:sp>
    </p:spTree>
    <p:extLst>
      <p:ext uri="{BB962C8B-B14F-4D97-AF65-F5344CB8AC3E}">
        <p14:creationId xmlns:p14="http://schemas.microsoft.com/office/powerpoint/2010/main" val="99165489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43</a:t>
            </a:fld>
            <a:endParaRPr lang="en-IN" dirty="0"/>
          </a:p>
        </p:txBody>
      </p:sp>
    </p:spTree>
    <p:extLst>
      <p:ext uri="{BB962C8B-B14F-4D97-AF65-F5344CB8AC3E}">
        <p14:creationId xmlns:p14="http://schemas.microsoft.com/office/powerpoint/2010/main" val="393823166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44</a:t>
            </a:fld>
            <a:endParaRPr lang="en-IN" dirty="0"/>
          </a:p>
        </p:txBody>
      </p:sp>
    </p:spTree>
    <p:extLst>
      <p:ext uri="{BB962C8B-B14F-4D97-AF65-F5344CB8AC3E}">
        <p14:creationId xmlns:p14="http://schemas.microsoft.com/office/powerpoint/2010/main" val="305884864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45</a:t>
            </a:fld>
            <a:endParaRPr lang="en-IN" dirty="0"/>
          </a:p>
        </p:txBody>
      </p:sp>
    </p:spTree>
    <p:extLst>
      <p:ext uri="{BB962C8B-B14F-4D97-AF65-F5344CB8AC3E}">
        <p14:creationId xmlns:p14="http://schemas.microsoft.com/office/powerpoint/2010/main" val="28902090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46</a:t>
            </a:fld>
            <a:endParaRPr lang="en-IN" dirty="0"/>
          </a:p>
        </p:txBody>
      </p:sp>
    </p:spTree>
    <p:extLst>
      <p:ext uri="{BB962C8B-B14F-4D97-AF65-F5344CB8AC3E}">
        <p14:creationId xmlns:p14="http://schemas.microsoft.com/office/powerpoint/2010/main" val="234010202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47</a:t>
            </a:fld>
            <a:endParaRPr lang="en-IN" dirty="0"/>
          </a:p>
        </p:txBody>
      </p:sp>
    </p:spTree>
    <p:extLst>
      <p:ext uri="{BB962C8B-B14F-4D97-AF65-F5344CB8AC3E}">
        <p14:creationId xmlns:p14="http://schemas.microsoft.com/office/powerpoint/2010/main" val="372004655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48</a:t>
            </a:fld>
            <a:endParaRPr lang="en-IN" dirty="0"/>
          </a:p>
        </p:txBody>
      </p:sp>
    </p:spTree>
    <p:extLst>
      <p:ext uri="{BB962C8B-B14F-4D97-AF65-F5344CB8AC3E}">
        <p14:creationId xmlns:p14="http://schemas.microsoft.com/office/powerpoint/2010/main" val="358458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7</a:t>
            </a:fld>
            <a:endParaRPr lang="en-IN" dirty="0"/>
          </a:p>
        </p:txBody>
      </p:sp>
    </p:spTree>
    <p:extLst>
      <p:ext uri="{BB962C8B-B14F-4D97-AF65-F5344CB8AC3E}">
        <p14:creationId xmlns:p14="http://schemas.microsoft.com/office/powerpoint/2010/main" val="2842779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8</a:t>
            </a:fld>
            <a:endParaRPr lang="en-IN" dirty="0"/>
          </a:p>
        </p:txBody>
      </p:sp>
    </p:spTree>
    <p:extLst>
      <p:ext uri="{BB962C8B-B14F-4D97-AF65-F5344CB8AC3E}">
        <p14:creationId xmlns:p14="http://schemas.microsoft.com/office/powerpoint/2010/main" val="30344566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9</a:t>
            </a:fld>
            <a:endParaRPr lang="en-IN" dirty="0"/>
          </a:p>
        </p:txBody>
      </p:sp>
    </p:spTree>
    <p:extLst>
      <p:ext uri="{BB962C8B-B14F-4D97-AF65-F5344CB8AC3E}">
        <p14:creationId xmlns:p14="http://schemas.microsoft.com/office/powerpoint/2010/main" val="419106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10</a:t>
            </a:fld>
            <a:endParaRPr lang="en-IN" dirty="0"/>
          </a:p>
        </p:txBody>
      </p:sp>
    </p:spTree>
    <p:extLst>
      <p:ext uri="{BB962C8B-B14F-4D97-AF65-F5344CB8AC3E}">
        <p14:creationId xmlns:p14="http://schemas.microsoft.com/office/powerpoint/2010/main" val="42637776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DE6175D-679A-4CD1-8071-76EC819C1C4E}" type="slidenum">
              <a:rPr lang="en-IN" smtClean="0"/>
              <a:t>11</a:t>
            </a:fld>
            <a:endParaRPr lang="en-IN" dirty="0"/>
          </a:p>
        </p:txBody>
      </p:sp>
    </p:spTree>
    <p:extLst>
      <p:ext uri="{BB962C8B-B14F-4D97-AF65-F5344CB8AC3E}">
        <p14:creationId xmlns:p14="http://schemas.microsoft.com/office/powerpoint/2010/main" val="3237762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F0BA8B3-CC7F-40B5-969D-240825559C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5123" name="Rectangle 3">
            <a:extLst>
              <a:ext uri="{FF2B5EF4-FFF2-40B4-BE49-F238E27FC236}">
                <a16:creationId xmlns:a16="http://schemas.microsoft.com/office/drawing/2014/main" id="{7BFBBD2D-E926-4E30-9553-555388DC3CCC}"/>
              </a:ext>
            </a:extLst>
          </p:cNvPr>
          <p:cNvSpPr>
            <a:spLocks noGrp="1" noChangeArrowheads="1"/>
          </p:cNvSpPr>
          <p:nvPr>
            <p:ph type="ctrTitle"/>
          </p:nvPr>
        </p:nvSpPr>
        <p:spPr>
          <a:xfrm>
            <a:off x="685800" y="2130425"/>
            <a:ext cx="7772400" cy="1470025"/>
          </a:xfrm>
        </p:spPr>
        <p:txBody>
          <a:bodyPr/>
          <a:lstStyle>
            <a:lvl1pPr>
              <a:defRPr/>
            </a:lvl1pPr>
          </a:lstStyle>
          <a:p>
            <a:pPr lvl="0"/>
            <a:r>
              <a:rPr lang="en-IN" altLang="en-US" noProof="0"/>
              <a:t>Click to edit Master title style</a:t>
            </a:r>
          </a:p>
        </p:txBody>
      </p:sp>
      <p:sp>
        <p:nvSpPr>
          <p:cNvPr id="5124" name="Rectangle 4">
            <a:extLst>
              <a:ext uri="{FF2B5EF4-FFF2-40B4-BE49-F238E27FC236}">
                <a16:creationId xmlns:a16="http://schemas.microsoft.com/office/drawing/2014/main" id="{D909FF00-A422-4A88-A132-F9328D98EAA0}"/>
              </a:ext>
            </a:extLst>
          </p:cNvPr>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en-IN" altLang="en-US" noProof="0"/>
              <a:t>Click to edit Master subtitle style</a:t>
            </a:r>
          </a:p>
        </p:txBody>
      </p:sp>
      <p:sp>
        <p:nvSpPr>
          <p:cNvPr id="5125" name="Rectangle 5">
            <a:extLst>
              <a:ext uri="{FF2B5EF4-FFF2-40B4-BE49-F238E27FC236}">
                <a16:creationId xmlns:a16="http://schemas.microsoft.com/office/drawing/2014/main" id="{BA109F2D-4F8B-44D5-B176-177E916C1435}"/>
              </a:ext>
            </a:extLst>
          </p:cNvPr>
          <p:cNvSpPr>
            <a:spLocks noGrp="1" noChangeArrowheads="1"/>
          </p:cNvSpPr>
          <p:nvPr>
            <p:ph type="dt" sz="half" idx="2"/>
          </p:nvPr>
        </p:nvSpPr>
        <p:spPr/>
        <p:txBody>
          <a:bodyPr/>
          <a:lstStyle>
            <a:lvl1pPr>
              <a:defRPr/>
            </a:lvl1pPr>
          </a:lstStyle>
          <a:p>
            <a:endParaRPr lang="en-IN" altLang="en-US"/>
          </a:p>
        </p:txBody>
      </p:sp>
      <p:sp>
        <p:nvSpPr>
          <p:cNvPr id="5126" name="Rectangle 6">
            <a:extLst>
              <a:ext uri="{FF2B5EF4-FFF2-40B4-BE49-F238E27FC236}">
                <a16:creationId xmlns:a16="http://schemas.microsoft.com/office/drawing/2014/main" id="{0CDF72A7-13C3-400A-841E-1AD5E533EA6E}"/>
              </a:ext>
            </a:extLst>
          </p:cNvPr>
          <p:cNvSpPr>
            <a:spLocks noGrp="1" noChangeArrowheads="1"/>
          </p:cNvSpPr>
          <p:nvPr>
            <p:ph type="ftr" sz="quarter" idx="3"/>
          </p:nvPr>
        </p:nvSpPr>
        <p:spPr/>
        <p:txBody>
          <a:bodyPr/>
          <a:lstStyle>
            <a:lvl1pPr>
              <a:defRPr/>
            </a:lvl1pPr>
          </a:lstStyle>
          <a:p>
            <a:endParaRPr lang="en-IN" altLang="en-US"/>
          </a:p>
        </p:txBody>
      </p:sp>
      <p:sp>
        <p:nvSpPr>
          <p:cNvPr id="5127" name="Rectangle 7">
            <a:extLst>
              <a:ext uri="{FF2B5EF4-FFF2-40B4-BE49-F238E27FC236}">
                <a16:creationId xmlns:a16="http://schemas.microsoft.com/office/drawing/2014/main" id="{9AE525EF-6B62-4870-9158-33F3207652F7}"/>
              </a:ext>
            </a:extLst>
          </p:cNvPr>
          <p:cNvSpPr>
            <a:spLocks noGrp="1" noChangeArrowheads="1"/>
          </p:cNvSpPr>
          <p:nvPr>
            <p:ph type="sldNum" sz="quarter" idx="4"/>
          </p:nvPr>
        </p:nvSpPr>
        <p:spPr/>
        <p:txBody>
          <a:bodyPr/>
          <a:lstStyle>
            <a:lvl1pPr>
              <a:defRPr/>
            </a:lvl1pPr>
          </a:lstStyle>
          <a:p>
            <a:fld id="{84995C9A-EA29-4300-8D55-B178353B0E7B}" type="slidenum">
              <a:rPr lang="en-IN" altLang="en-US"/>
              <a:pPr/>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A35A15-24B3-4541-BC35-660963E0EDE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DD10514-0DB0-46BB-A5B5-1E8AC94CE1D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2EE7157-42C8-46B7-B5BC-247DBDD81FDD}"/>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5B35B7B8-9C14-4A01-ABB1-15D206354877}"/>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B227A61A-6B9B-4FA4-8F73-71B9018BAD19}"/>
              </a:ext>
            </a:extLst>
          </p:cNvPr>
          <p:cNvSpPr>
            <a:spLocks noGrp="1"/>
          </p:cNvSpPr>
          <p:nvPr>
            <p:ph type="sldNum" sz="quarter" idx="12"/>
          </p:nvPr>
        </p:nvSpPr>
        <p:spPr/>
        <p:txBody>
          <a:bodyPr/>
          <a:lstStyle>
            <a:lvl1pPr>
              <a:defRPr/>
            </a:lvl1pPr>
          </a:lstStyle>
          <a:p>
            <a:fld id="{65E986AD-41A9-43B1-A182-4105B345D0F1}" type="slidenum">
              <a:rPr lang="en-IN" altLang="en-US"/>
              <a:pPr/>
              <a:t>‹#›</a:t>
            </a:fld>
            <a:endParaRPr lang="en-IN" altLang="en-US"/>
          </a:p>
        </p:txBody>
      </p:sp>
    </p:spTree>
    <p:extLst>
      <p:ext uri="{BB962C8B-B14F-4D97-AF65-F5344CB8AC3E}">
        <p14:creationId xmlns:p14="http://schemas.microsoft.com/office/powerpoint/2010/main" val="2278370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9C37E1-5017-4A9A-93A0-3A543238200C}"/>
              </a:ext>
            </a:extLst>
          </p:cNvPr>
          <p:cNvSpPr>
            <a:spLocks noGrp="1"/>
          </p:cNvSpPr>
          <p:nvPr>
            <p:ph type="title" orient="vert"/>
          </p:nvPr>
        </p:nvSpPr>
        <p:spPr>
          <a:xfrm>
            <a:off x="6629400" y="579438"/>
            <a:ext cx="2057400" cy="5211762"/>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51DA28A-4DE6-40C8-8BAD-EA24B2D24827}"/>
              </a:ext>
            </a:extLst>
          </p:cNvPr>
          <p:cNvSpPr>
            <a:spLocks noGrp="1"/>
          </p:cNvSpPr>
          <p:nvPr>
            <p:ph type="body" orient="vert" idx="1"/>
          </p:nvPr>
        </p:nvSpPr>
        <p:spPr>
          <a:xfrm>
            <a:off x="457200" y="579438"/>
            <a:ext cx="6019800" cy="52117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D9A1E53-CD6C-4A40-BBDA-097843C71201}"/>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26338F54-95F2-4C09-9CB6-2955582DD57C}"/>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E6F28468-0E59-4913-9B39-852ECFA5E7A6}"/>
              </a:ext>
            </a:extLst>
          </p:cNvPr>
          <p:cNvSpPr>
            <a:spLocks noGrp="1"/>
          </p:cNvSpPr>
          <p:nvPr>
            <p:ph type="sldNum" sz="quarter" idx="12"/>
          </p:nvPr>
        </p:nvSpPr>
        <p:spPr/>
        <p:txBody>
          <a:bodyPr/>
          <a:lstStyle>
            <a:lvl1pPr>
              <a:defRPr/>
            </a:lvl1pPr>
          </a:lstStyle>
          <a:p>
            <a:fld id="{76ACF109-6720-437A-B882-D64E54B7A69D}" type="slidenum">
              <a:rPr lang="en-IN" altLang="en-US"/>
              <a:pPr/>
              <a:t>‹#›</a:t>
            </a:fld>
            <a:endParaRPr lang="en-IN" altLang="en-US"/>
          </a:p>
        </p:txBody>
      </p:sp>
    </p:spTree>
    <p:extLst>
      <p:ext uri="{BB962C8B-B14F-4D97-AF65-F5344CB8AC3E}">
        <p14:creationId xmlns:p14="http://schemas.microsoft.com/office/powerpoint/2010/main" val="1770562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9094F-7F49-4494-B3DD-0CCACEFE295C}"/>
              </a:ext>
            </a:extLst>
          </p:cNvPr>
          <p:cNvSpPr>
            <a:spLocks noGrp="1"/>
          </p:cNvSpPr>
          <p:nvPr>
            <p:ph type="title"/>
          </p:nvPr>
        </p:nvSpPr>
        <p:spPr>
          <a:xfrm>
            <a:off x="457200" y="579438"/>
            <a:ext cx="8229600" cy="1143000"/>
          </a:xfr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63178B0-144E-413F-AF16-84165CFC8CF5}"/>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DB46803-D5E2-4102-AE66-42CDB63D1419}"/>
              </a:ext>
            </a:extLst>
          </p:cNvPr>
          <p:cNvSpPr>
            <a:spLocks noGrp="1"/>
          </p:cNvSpPr>
          <p:nvPr>
            <p:ph sz="quarter" idx="2"/>
          </p:nvPr>
        </p:nvSpPr>
        <p:spPr>
          <a:xfrm>
            <a:off x="4648200" y="19050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Content Placeholder 4">
            <a:extLst>
              <a:ext uri="{FF2B5EF4-FFF2-40B4-BE49-F238E27FC236}">
                <a16:creationId xmlns:a16="http://schemas.microsoft.com/office/drawing/2014/main" id="{E3E03DC1-336B-4C5A-9ACC-0CAAE8EDCF07}"/>
              </a:ext>
            </a:extLst>
          </p:cNvPr>
          <p:cNvSpPr>
            <a:spLocks noGrp="1"/>
          </p:cNvSpPr>
          <p:nvPr>
            <p:ph sz="quarter" idx="3"/>
          </p:nvPr>
        </p:nvSpPr>
        <p:spPr>
          <a:xfrm>
            <a:off x="4648200" y="3924300"/>
            <a:ext cx="4038600" cy="1866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Date Placeholder 5">
            <a:extLst>
              <a:ext uri="{FF2B5EF4-FFF2-40B4-BE49-F238E27FC236}">
                <a16:creationId xmlns:a16="http://schemas.microsoft.com/office/drawing/2014/main" id="{CF66BA8D-D738-49CA-B9DC-BB9944A2DBAF}"/>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7" name="Footer Placeholder 6">
            <a:extLst>
              <a:ext uri="{FF2B5EF4-FFF2-40B4-BE49-F238E27FC236}">
                <a16:creationId xmlns:a16="http://schemas.microsoft.com/office/drawing/2014/main" id="{136C3E44-513F-4BF5-A233-AAF68BAE24D0}"/>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8" name="Slide Number Placeholder 7">
            <a:extLst>
              <a:ext uri="{FF2B5EF4-FFF2-40B4-BE49-F238E27FC236}">
                <a16:creationId xmlns:a16="http://schemas.microsoft.com/office/drawing/2014/main" id="{061B1428-AB5B-4B6B-9227-11CBCAEC7F7A}"/>
              </a:ext>
            </a:extLst>
          </p:cNvPr>
          <p:cNvSpPr>
            <a:spLocks noGrp="1"/>
          </p:cNvSpPr>
          <p:nvPr>
            <p:ph type="sldNum" sz="quarter" idx="12"/>
          </p:nvPr>
        </p:nvSpPr>
        <p:spPr>
          <a:xfrm>
            <a:off x="6553200" y="6245225"/>
            <a:ext cx="2133600" cy="476250"/>
          </a:xfrm>
        </p:spPr>
        <p:txBody>
          <a:bodyPr/>
          <a:lstStyle>
            <a:lvl1pPr>
              <a:defRPr/>
            </a:lvl1pPr>
          </a:lstStyle>
          <a:p>
            <a:fld id="{5CFA0BEA-9AD5-45DD-965D-C034E52DA9C9}" type="slidenum">
              <a:rPr lang="en-IN" altLang="en-US"/>
              <a:pPr/>
              <a:t>‹#›</a:t>
            </a:fld>
            <a:endParaRPr lang="en-IN" altLang="en-US"/>
          </a:p>
        </p:txBody>
      </p:sp>
    </p:spTree>
    <p:extLst>
      <p:ext uri="{BB962C8B-B14F-4D97-AF65-F5344CB8AC3E}">
        <p14:creationId xmlns:p14="http://schemas.microsoft.com/office/powerpoint/2010/main" val="32520325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CC64DAF-DC5A-4687-B88E-6F1749884562}"/>
              </a:ext>
            </a:extLst>
          </p:cNvPr>
          <p:cNvSpPr>
            <a:spLocks noGrp="1"/>
          </p:cNvSpPr>
          <p:nvPr>
            <p:ph/>
          </p:nvPr>
        </p:nvSpPr>
        <p:spPr>
          <a:xfrm>
            <a:off x="457200" y="579438"/>
            <a:ext cx="8229600" cy="5211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Date Placeholder 2">
            <a:extLst>
              <a:ext uri="{FF2B5EF4-FFF2-40B4-BE49-F238E27FC236}">
                <a16:creationId xmlns:a16="http://schemas.microsoft.com/office/drawing/2014/main" id="{18B58FF8-C7E4-4BF6-857F-4B064D4738C9}"/>
              </a:ext>
            </a:extLst>
          </p:cNvPr>
          <p:cNvSpPr>
            <a:spLocks noGrp="1"/>
          </p:cNvSpPr>
          <p:nvPr>
            <p:ph type="dt" sz="half" idx="10"/>
          </p:nvPr>
        </p:nvSpPr>
        <p:spPr>
          <a:xfrm>
            <a:off x="457200" y="6245225"/>
            <a:ext cx="2133600" cy="476250"/>
          </a:xfrm>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F0B35277-5BFF-4946-9B84-A008D0CAA51C}"/>
              </a:ext>
            </a:extLst>
          </p:cNvPr>
          <p:cNvSpPr>
            <a:spLocks noGrp="1"/>
          </p:cNvSpPr>
          <p:nvPr>
            <p:ph type="ftr" sz="quarter" idx="11"/>
          </p:nvPr>
        </p:nvSpPr>
        <p:spPr>
          <a:xfrm>
            <a:off x="3124200" y="6245225"/>
            <a:ext cx="2895600" cy="476250"/>
          </a:xfrm>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9F3E00F7-ED84-4759-9FE0-F15925FEE0AA}"/>
              </a:ext>
            </a:extLst>
          </p:cNvPr>
          <p:cNvSpPr>
            <a:spLocks noGrp="1"/>
          </p:cNvSpPr>
          <p:nvPr>
            <p:ph type="sldNum" sz="quarter" idx="12"/>
          </p:nvPr>
        </p:nvSpPr>
        <p:spPr>
          <a:xfrm>
            <a:off x="6553200" y="6245225"/>
            <a:ext cx="2133600" cy="476250"/>
          </a:xfrm>
        </p:spPr>
        <p:txBody>
          <a:bodyPr/>
          <a:lstStyle>
            <a:lvl1pPr>
              <a:defRPr/>
            </a:lvl1pPr>
          </a:lstStyle>
          <a:p>
            <a:fld id="{87EAE3D1-CEF3-48D1-8DBE-67F79743EC82}" type="slidenum">
              <a:rPr lang="en-IN" altLang="en-US"/>
              <a:pPr/>
              <a:t>‹#›</a:t>
            </a:fld>
            <a:endParaRPr lang="en-IN" altLang="en-US"/>
          </a:p>
        </p:txBody>
      </p:sp>
    </p:spTree>
    <p:extLst>
      <p:ext uri="{BB962C8B-B14F-4D97-AF65-F5344CB8AC3E}">
        <p14:creationId xmlns:p14="http://schemas.microsoft.com/office/powerpoint/2010/main" val="3560980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3834BC-D342-4686-90D0-A82E05E3070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C4768EB-0623-46EC-87F6-B3E7685CF1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8F004C5-78CF-4312-92FC-4FB12B4286D5}"/>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D481FE07-8978-4DFE-87B8-3B27A72F0FE8}"/>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5DF3AB2B-2C5C-48AF-BF40-9D039E77638C}"/>
              </a:ext>
            </a:extLst>
          </p:cNvPr>
          <p:cNvSpPr>
            <a:spLocks noGrp="1"/>
          </p:cNvSpPr>
          <p:nvPr>
            <p:ph type="sldNum" sz="quarter" idx="12"/>
          </p:nvPr>
        </p:nvSpPr>
        <p:spPr/>
        <p:txBody>
          <a:bodyPr/>
          <a:lstStyle>
            <a:lvl1pPr>
              <a:defRPr/>
            </a:lvl1pPr>
          </a:lstStyle>
          <a:p>
            <a:fld id="{E72B2B75-56F6-4B70-BDCD-F2B739804124}" type="slidenum">
              <a:rPr lang="en-IN" altLang="en-US"/>
              <a:pPr/>
              <a:t>‹#›</a:t>
            </a:fld>
            <a:endParaRPr lang="en-IN" altLang="en-US"/>
          </a:p>
        </p:txBody>
      </p:sp>
    </p:spTree>
    <p:extLst>
      <p:ext uri="{BB962C8B-B14F-4D97-AF65-F5344CB8AC3E}">
        <p14:creationId xmlns:p14="http://schemas.microsoft.com/office/powerpoint/2010/main" val="4163791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D1AE0-6BDF-44F2-93A1-9E65BF9CE3C3}"/>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513878-901D-4566-ADBA-5F8FCDB5B325}"/>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a:extLst>
              <a:ext uri="{FF2B5EF4-FFF2-40B4-BE49-F238E27FC236}">
                <a16:creationId xmlns:a16="http://schemas.microsoft.com/office/drawing/2014/main" id="{A015C577-1A13-401B-9366-62E91301CB12}"/>
              </a:ext>
            </a:extLst>
          </p:cNvPr>
          <p:cNvSpPr>
            <a:spLocks noGrp="1"/>
          </p:cNvSpPr>
          <p:nvPr>
            <p:ph type="dt" sz="half" idx="10"/>
          </p:nvPr>
        </p:nvSpPr>
        <p:spPr/>
        <p:txBody>
          <a:bodyPr/>
          <a:lstStyle>
            <a:lvl1pPr>
              <a:defRPr/>
            </a:lvl1pPr>
          </a:lstStyle>
          <a:p>
            <a:endParaRPr lang="en-IN" altLang="en-US"/>
          </a:p>
        </p:txBody>
      </p:sp>
      <p:sp>
        <p:nvSpPr>
          <p:cNvPr id="5" name="Footer Placeholder 4">
            <a:extLst>
              <a:ext uri="{FF2B5EF4-FFF2-40B4-BE49-F238E27FC236}">
                <a16:creationId xmlns:a16="http://schemas.microsoft.com/office/drawing/2014/main" id="{C3BFE878-06AD-4DAA-8799-AB747D80B655}"/>
              </a:ext>
            </a:extLst>
          </p:cNvPr>
          <p:cNvSpPr>
            <a:spLocks noGrp="1"/>
          </p:cNvSpPr>
          <p:nvPr>
            <p:ph type="ftr" sz="quarter" idx="11"/>
          </p:nvPr>
        </p:nvSpPr>
        <p:spPr/>
        <p:txBody>
          <a:bodyPr/>
          <a:lstStyle>
            <a:lvl1pPr>
              <a:defRPr/>
            </a:lvl1pPr>
          </a:lstStyle>
          <a:p>
            <a:endParaRPr lang="en-IN" altLang="en-US"/>
          </a:p>
        </p:txBody>
      </p:sp>
      <p:sp>
        <p:nvSpPr>
          <p:cNvPr id="6" name="Slide Number Placeholder 5">
            <a:extLst>
              <a:ext uri="{FF2B5EF4-FFF2-40B4-BE49-F238E27FC236}">
                <a16:creationId xmlns:a16="http://schemas.microsoft.com/office/drawing/2014/main" id="{1827CFFB-8303-4CE6-8A43-9BBADC408BCF}"/>
              </a:ext>
            </a:extLst>
          </p:cNvPr>
          <p:cNvSpPr>
            <a:spLocks noGrp="1"/>
          </p:cNvSpPr>
          <p:nvPr>
            <p:ph type="sldNum" sz="quarter" idx="12"/>
          </p:nvPr>
        </p:nvSpPr>
        <p:spPr/>
        <p:txBody>
          <a:bodyPr/>
          <a:lstStyle>
            <a:lvl1pPr>
              <a:defRPr/>
            </a:lvl1pPr>
          </a:lstStyle>
          <a:p>
            <a:fld id="{EE3B5D1B-2FB0-44AC-A735-FF310023DBE9}" type="slidenum">
              <a:rPr lang="en-IN" altLang="en-US"/>
              <a:pPr/>
              <a:t>‹#›</a:t>
            </a:fld>
            <a:endParaRPr lang="en-IN" altLang="en-US"/>
          </a:p>
        </p:txBody>
      </p:sp>
    </p:spTree>
    <p:extLst>
      <p:ext uri="{BB962C8B-B14F-4D97-AF65-F5344CB8AC3E}">
        <p14:creationId xmlns:p14="http://schemas.microsoft.com/office/powerpoint/2010/main" val="14600987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B53082-DB7D-4798-8565-282A84FCF3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E8881A6-F236-430A-AD38-1AF75194542C}"/>
              </a:ext>
            </a:extLst>
          </p:cNvPr>
          <p:cNvSpPr>
            <a:spLocks noGrp="1"/>
          </p:cNvSpPr>
          <p:nvPr>
            <p:ph sz="half" idx="1"/>
          </p:nvPr>
        </p:nvSpPr>
        <p:spPr>
          <a:xfrm>
            <a:off x="457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E582E9D-10C0-45F6-9F5E-F91EA87853F0}"/>
              </a:ext>
            </a:extLst>
          </p:cNvPr>
          <p:cNvSpPr>
            <a:spLocks noGrp="1"/>
          </p:cNvSpPr>
          <p:nvPr>
            <p:ph sz="half" idx="2"/>
          </p:nvPr>
        </p:nvSpPr>
        <p:spPr>
          <a:xfrm>
            <a:off x="4648200" y="1905000"/>
            <a:ext cx="4038600" cy="3886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D07C044B-60A5-42A8-9A3A-E2273EF88F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BD7E6141-EEC4-49F1-A86C-D6F121FD8D34}"/>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2C1BC0F9-1371-4452-9CC6-038E584EF288}"/>
              </a:ext>
            </a:extLst>
          </p:cNvPr>
          <p:cNvSpPr>
            <a:spLocks noGrp="1"/>
          </p:cNvSpPr>
          <p:nvPr>
            <p:ph type="sldNum" sz="quarter" idx="12"/>
          </p:nvPr>
        </p:nvSpPr>
        <p:spPr/>
        <p:txBody>
          <a:bodyPr/>
          <a:lstStyle>
            <a:lvl1pPr>
              <a:defRPr/>
            </a:lvl1pPr>
          </a:lstStyle>
          <a:p>
            <a:fld id="{6C87383C-D5E9-4E03-A2DD-1301AE12C526}" type="slidenum">
              <a:rPr lang="en-IN" altLang="en-US"/>
              <a:pPr/>
              <a:t>‹#›</a:t>
            </a:fld>
            <a:endParaRPr lang="en-IN" altLang="en-US"/>
          </a:p>
        </p:txBody>
      </p:sp>
    </p:spTree>
    <p:extLst>
      <p:ext uri="{BB962C8B-B14F-4D97-AF65-F5344CB8AC3E}">
        <p14:creationId xmlns:p14="http://schemas.microsoft.com/office/powerpoint/2010/main" val="26765328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06750-05BE-46FE-80FF-75A4B749B637}"/>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15EFDC5-B41A-4F0A-BBBF-9EE8642D4D5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09D46-224D-47EF-AABE-AF4061B2002C}"/>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5572541-5810-4195-AC92-D87D1E725B3E}"/>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656CD54-D468-4D30-8771-F156848C775E}"/>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43AD1C5-C9E3-40FA-93A5-3E933CA13711}"/>
              </a:ext>
            </a:extLst>
          </p:cNvPr>
          <p:cNvSpPr>
            <a:spLocks noGrp="1"/>
          </p:cNvSpPr>
          <p:nvPr>
            <p:ph type="dt" sz="half" idx="10"/>
          </p:nvPr>
        </p:nvSpPr>
        <p:spPr/>
        <p:txBody>
          <a:bodyPr/>
          <a:lstStyle>
            <a:lvl1pPr>
              <a:defRPr/>
            </a:lvl1pPr>
          </a:lstStyle>
          <a:p>
            <a:endParaRPr lang="en-IN" altLang="en-US"/>
          </a:p>
        </p:txBody>
      </p:sp>
      <p:sp>
        <p:nvSpPr>
          <p:cNvPr id="8" name="Footer Placeholder 7">
            <a:extLst>
              <a:ext uri="{FF2B5EF4-FFF2-40B4-BE49-F238E27FC236}">
                <a16:creationId xmlns:a16="http://schemas.microsoft.com/office/drawing/2014/main" id="{D452BD9A-60F3-4107-A701-458970755997}"/>
              </a:ext>
            </a:extLst>
          </p:cNvPr>
          <p:cNvSpPr>
            <a:spLocks noGrp="1"/>
          </p:cNvSpPr>
          <p:nvPr>
            <p:ph type="ftr" sz="quarter" idx="11"/>
          </p:nvPr>
        </p:nvSpPr>
        <p:spPr/>
        <p:txBody>
          <a:bodyPr/>
          <a:lstStyle>
            <a:lvl1pPr>
              <a:defRPr/>
            </a:lvl1pPr>
          </a:lstStyle>
          <a:p>
            <a:endParaRPr lang="en-IN" altLang="en-US"/>
          </a:p>
        </p:txBody>
      </p:sp>
      <p:sp>
        <p:nvSpPr>
          <p:cNvPr id="9" name="Slide Number Placeholder 8">
            <a:extLst>
              <a:ext uri="{FF2B5EF4-FFF2-40B4-BE49-F238E27FC236}">
                <a16:creationId xmlns:a16="http://schemas.microsoft.com/office/drawing/2014/main" id="{CC093F65-11DA-4E3C-9690-4F3223B239AA}"/>
              </a:ext>
            </a:extLst>
          </p:cNvPr>
          <p:cNvSpPr>
            <a:spLocks noGrp="1"/>
          </p:cNvSpPr>
          <p:nvPr>
            <p:ph type="sldNum" sz="quarter" idx="12"/>
          </p:nvPr>
        </p:nvSpPr>
        <p:spPr/>
        <p:txBody>
          <a:bodyPr/>
          <a:lstStyle>
            <a:lvl1pPr>
              <a:defRPr/>
            </a:lvl1pPr>
          </a:lstStyle>
          <a:p>
            <a:fld id="{708F25A4-A839-4E2E-8F6C-560F00A428CA}" type="slidenum">
              <a:rPr lang="en-IN" altLang="en-US"/>
              <a:pPr/>
              <a:t>‹#›</a:t>
            </a:fld>
            <a:endParaRPr lang="en-IN" altLang="en-US"/>
          </a:p>
        </p:txBody>
      </p:sp>
    </p:spTree>
    <p:extLst>
      <p:ext uri="{BB962C8B-B14F-4D97-AF65-F5344CB8AC3E}">
        <p14:creationId xmlns:p14="http://schemas.microsoft.com/office/powerpoint/2010/main" val="29659134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3F0D42-B5AA-4929-AB03-1DEE2049850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414EA74-DA8A-4E33-9A7B-15ABC710CC77}"/>
              </a:ext>
            </a:extLst>
          </p:cNvPr>
          <p:cNvSpPr>
            <a:spLocks noGrp="1"/>
          </p:cNvSpPr>
          <p:nvPr>
            <p:ph type="dt" sz="half" idx="10"/>
          </p:nvPr>
        </p:nvSpPr>
        <p:spPr/>
        <p:txBody>
          <a:bodyPr/>
          <a:lstStyle>
            <a:lvl1pPr>
              <a:defRPr/>
            </a:lvl1pPr>
          </a:lstStyle>
          <a:p>
            <a:endParaRPr lang="en-IN" altLang="en-US"/>
          </a:p>
        </p:txBody>
      </p:sp>
      <p:sp>
        <p:nvSpPr>
          <p:cNvPr id="4" name="Footer Placeholder 3">
            <a:extLst>
              <a:ext uri="{FF2B5EF4-FFF2-40B4-BE49-F238E27FC236}">
                <a16:creationId xmlns:a16="http://schemas.microsoft.com/office/drawing/2014/main" id="{9E88BCAF-6468-46BA-93BA-CBF125F9D5E1}"/>
              </a:ext>
            </a:extLst>
          </p:cNvPr>
          <p:cNvSpPr>
            <a:spLocks noGrp="1"/>
          </p:cNvSpPr>
          <p:nvPr>
            <p:ph type="ftr" sz="quarter" idx="11"/>
          </p:nvPr>
        </p:nvSpPr>
        <p:spPr/>
        <p:txBody>
          <a:bodyPr/>
          <a:lstStyle>
            <a:lvl1pPr>
              <a:defRPr/>
            </a:lvl1pPr>
          </a:lstStyle>
          <a:p>
            <a:endParaRPr lang="en-IN" altLang="en-US"/>
          </a:p>
        </p:txBody>
      </p:sp>
      <p:sp>
        <p:nvSpPr>
          <p:cNvPr id="5" name="Slide Number Placeholder 4">
            <a:extLst>
              <a:ext uri="{FF2B5EF4-FFF2-40B4-BE49-F238E27FC236}">
                <a16:creationId xmlns:a16="http://schemas.microsoft.com/office/drawing/2014/main" id="{1B75C5B3-1F58-491D-A313-A28BB21CF4E8}"/>
              </a:ext>
            </a:extLst>
          </p:cNvPr>
          <p:cNvSpPr>
            <a:spLocks noGrp="1"/>
          </p:cNvSpPr>
          <p:nvPr>
            <p:ph type="sldNum" sz="quarter" idx="12"/>
          </p:nvPr>
        </p:nvSpPr>
        <p:spPr/>
        <p:txBody>
          <a:bodyPr/>
          <a:lstStyle>
            <a:lvl1pPr>
              <a:defRPr/>
            </a:lvl1pPr>
          </a:lstStyle>
          <a:p>
            <a:fld id="{8B808732-8306-4719-B8E5-0F1B1E107D3D}" type="slidenum">
              <a:rPr lang="en-IN" altLang="en-US"/>
              <a:pPr/>
              <a:t>‹#›</a:t>
            </a:fld>
            <a:endParaRPr lang="en-IN" altLang="en-US"/>
          </a:p>
        </p:txBody>
      </p:sp>
    </p:spTree>
    <p:extLst>
      <p:ext uri="{BB962C8B-B14F-4D97-AF65-F5344CB8AC3E}">
        <p14:creationId xmlns:p14="http://schemas.microsoft.com/office/powerpoint/2010/main" val="39176637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A8E3F3D-2F44-4913-993B-5FF9D92F602C}"/>
              </a:ext>
            </a:extLst>
          </p:cNvPr>
          <p:cNvSpPr>
            <a:spLocks noGrp="1"/>
          </p:cNvSpPr>
          <p:nvPr>
            <p:ph type="dt" sz="half" idx="10"/>
          </p:nvPr>
        </p:nvSpPr>
        <p:spPr/>
        <p:txBody>
          <a:bodyPr/>
          <a:lstStyle>
            <a:lvl1pPr>
              <a:defRPr/>
            </a:lvl1pPr>
          </a:lstStyle>
          <a:p>
            <a:endParaRPr lang="en-IN" altLang="en-US"/>
          </a:p>
        </p:txBody>
      </p:sp>
      <p:sp>
        <p:nvSpPr>
          <p:cNvPr id="3" name="Footer Placeholder 2">
            <a:extLst>
              <a:ext uri="{FF2B5EF4-FFF2-40B4-BE49-F238E27FC236}">
                <a16:creationId xmlns:a16="http://schemas.microsoft.com/office/drawing/2014/main" id="{08250846-9AEF-4026-9F9B-101099D52FCC}"/>
              </a:ext>
            </a:extLst>
          </p:cNvPr>
          <p:cNvSpPr>
            <a:spLocks noGrp="1"/>
          </p:cNvSpPr>
          <p:nvPr>
            <p:ph type="ftr" sz="quarter" idx="11"/>
          </p:nvPr>
        </p:nvSpPr>
        <p:spPr/>
        <p:txBody>
          <a:bodyPr/>
          <a:lstStyle>
            <a:lvl1pPr>
              <a:defRPr/>
            </a:lvl1pPr>
          </a:lstStyle>
          <a:p>
            <a:endParaRPr lang="en-IN" altLang="en-US"/>
          </a:p>
        </p:txBody>
      </p:sp>
      <p:sp>
        <p:nvSpPr>
          <p:cNvPr id="4" name="Slide Number Placeholder 3">
            <a:extLst>
              <a:ext uri="{FF2B5EF4-FFF2-40B4-BE49-F238E27FC236}">
                <a16:creationId xmlns:a16="http://schemas.microsoft.com/office/drawing/2014/main" id="{059534E6-CE02-45DD-AA59-F3D4501DDE6D}"/>
              </a:ext>
            </a:extLst>
          </p:cNvPr>
          <p:cNvSpPr>
            <a:spLocks noGrp="1"/>
          </p:cNvSpPr>
          <p:nvPr>
            <p:ph type="sldNum" sz="quarter" idx="12"/>
          </p:nvPr>
        </p:nvSpPr>
        <p:spPr/>
        <p:txBody>
          <a:bodyPr/>
          <a:lstStyle>
            <a:lvl1pPr>
              <a:defRPr/>
            </a:lvl1pPr>
          </a:lstStyle>
          <a:p>
            <a:fld id="{87F4F112-FB21-4BC4-B5EA-06B507EE81A9}" type="slidenum">
              <a:rPr lang="en-IN" altLang="en-US"/>
              <a:pPr/>
              <a:t>‹#›</a:t>
            </a:fld>
            <a:endParaRPr lang="en-IN" altLang="en-US"/>
          </a:p>
        </p:txBody>
      </p:sp>
    </p:spTree>
    <p:extLst>
      <p:ext uri="{BB962C8B-B14F-4D97-AF65-F5344CB8AC3E}">
        <p14:creationId xmlns:p14="http://schemas.microsoft.com/office/powerpoint/2010/main" val="858438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A2ACF-0A29-460A-AA13-55BEEDEABD1E}"/>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178F3E5-C7DF-4A0A-9CE5-C01F4FE4FB0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A0172EE-9199-4AC4-A177-7BAD3D07E8D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10F3B9-00F0-42F4-8A6F-0E7ACD319954}"/>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8B1D3253-ABC5-4C2A-AD9C-9037566787E9}"/>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4D7FF1E6-8514-47B0-9C59-460E8341A3AF}"/>
              </a:ext>
            </a:extLst>
          </p:cNvPr>
          <p:cNvSpPr>
            <a:spLocks noGrp="1"/>
          </p:cNvSpPr>
          <p:nvPr>
            <p:ph type="sldNum" sz="quarter" idx="12"/>
          </p:nvPr>
        </p:nvSpPr>
        <p:spPr/>
        <p:txBody>
          <a:bodyPr/>
          <a:lstStyle>
            <a:lvl1pPr>
              <a:defRPr/>
            </a:lvl1pPr>
          </a:lstStyle>
          <a:p>
            <a:fld id="{5CBC3396-9537-4E0C-A627-086899CC2793}" type="slidenum">
              <a:rPr lang="en-IN" altLang="en-US"/>
              <a:pPr/>
              <a:t>‹#›</a:t>
            </a:fld>
            <a:endParaRPr lang="en-IN" altLang="en-US"/>
          </a:p>
        </p:txBody>
      </p:sp>
    </p:spTree>
    <p:extLst>
      <p:ext uri="{BB962C8B-B14F-4D97-AF65-F5344CB8AC3E}">
        <p14:creationId xmlns:p14="http://schemas.microsoft.com/office/powerpoint/2010/main" val="35586259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DA6F1-0D97-435C-868E-2CFAA229201A}"/>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F2A6CA-A9CE-40C7-97B6-17D0816C9F01}"/>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9952A0F-702A-459E-BC4C-A072C4769805}"/>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BF2772-36B6-4B59-A7C1-769EBA6C9E7E}"/>
              </a:ext>
            </a:extLst>
          </p:cNvPr>
          <p:cNvSpPr>
            <a:spLocks noGrp="1"/>
          </p:cNvSpPr>
          <p:nvPr>
            <p:ph type="dt" sz="half" idx="10"/>
          </p:nvPr>
        </p:nvSpPr>
        <p:spPr/>
        <p:txBody>
          <a:bodyPr/>
          <a:lstStyle>
            <a:lvl1pPr>
              <a:defRPr/>
            </a:lvl1pPr>
          </a:lstStyle>
          <a:p>
            <a:endParaRPr lang="en-IN" altLang="en-US"/>
          </a:p>
        </p:txBody>
      </p:sp>
      <p:sp>
        <p:nvSpPr>
          <p:cNvPr id="6" name="Footer Placeholder 5">
            <a:extLst>
              <a:ext uri="{FF2B5EF4-FFF2-40B4-BE49-F238E27FC236}">
                <a16:creationId xmlns:a16="http://schemas.microsoft.com/office/drawing/2014/main" id="{07A1864B-CAAC-4D18-A29D-1F82E1B39247}"/>
              </a:ext>
            </a:extLst>
          </p:cNvPr>
          <p:cNvSpPr>
            <a:spLocks noGrp="1"/>
          </p:cNvSpPr>
          <p:nvPr>
            <p:ph type="ftr" sz="quarter" idx="11"/>
          </p:nvPr>
        </p:nvSpPr>
        <p:spPr/>
        <p:txBody>
          <a:bodyPr/>
          <a:lstStyle>
            <a:lvl1pPr>
              <a:defRPr/>
            </a:lvl1pPr>
          </a:lstStyle>
          <a:p>
            <a:endParaRPr lang="en-IN" altLang="en-US"/>
          </a:p>
        </p:txBody>
      </p:sp>
      <p:sp>
        <p:nvSpPr>
          <p:cNvPr id="7" name="Slide Number Placeholder 6">
            <a:extLst>
              <a:ext uri="{FF2B5EF4-FFF2-40B4-BE49-F238E27FC236}">
                <a16:creationId xmlns:a16="http://schemas.microsoft.com/office/drawing/2014/main" id="{B5301217-FE0B-4625-8DCB-5562B0F917FA}"/>
              </a:ext>
            </a:extLst>
          </p:cNvPr>
          <p:cNvSpPr>
            <a:spLocks noGrp="1"/>
          </p:cNvSpPr>
          <p:nvPr>
            <p:ph type="sldNum" sz="quarter" idx="12"/>
          </p:nvPr>
        </p:nvSpPr>
        <p:spPr/>
        <p:txBody>
          <a:bodyPr/>
          <a:lstStyle>
            <a:lvl1pPr>
              <a:defRPr/>
            </a:lvl1pPr>
          </a:lstStyle>
          <a:p>
            <a:fld id="{649AA59D-EB35-4F7E-A907-3ADE6BF62B6D}" type="slidenum">
              <a:rPr lang="en-IN" altLang="en-US"/>
              <a:pPr/>
              <a:t>‹#›</a:t>
            </a:fld>
            <a:endParaRPr lang="en-IN" altLang="en-US"/>
          </a:p>
        </p:txBody>
      </p:sp>
    </p:spTree>
    <p:extLst>
      <p:ext uri="{BB962C8B-B14F-4D97-AF65-F5344CB8AC3E}">
        <p14:creationId xmlns:p14="http://schemas.microsoft.com/office/powerpoint/2010/main" val="14263421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098" name="Picture 2">
            <a:extLst>
              <a:ext uri="{FF2B5EF4-FFF2-40B4-BE49-F238E27FC236}">
                <a16:creationId xmlns:a16="http://schemas.microsoft.com/office/drawing/2014/main" id="{B9DC8F7A-27A5-4C62-98A6-DAF8585510CD}"/>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4099" name="Rectangle 3">
            <a:extLst>
              <a:ext uri="{FF2B5EF4-FFF2-40B4-BE49-F238E27FC236}">
                <a16:creationId xmlns:a16="http://schemas.microsoft.com/office/drawing/2014/main" id="{A0DB776A-F8CD-4BF2-8F5B-52D6F0FB0127}"/>
              </a:ext>
            </a:extLst>
          </p:cNvPr>
          <p:cNvSpPr>
            <a:spLocks noGrp="1" noChangeArrowheads="1"/>
          </p:cNvSpPr>
          <p:nvPr>
            <p:ph type="title"/>
          </p:nvPr>
        </p:nvSpPr>
        <p:spPr bwMode="auto">
          <a:xfrm>
            <a:off x="457200" y="5794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IN" altLang="en-US"/>
              <a:t>Click to edit Master title style</a:t>
            </a:r>
          </a:p>
        </p:txBody>
      </p:sp>
      <p:sp>
        <p:nvSpPr>
          <p:cNvPr id="4100" name="Rectangle 4">
            <a:extLst>
              <a:ext uri="{FF2B5EF4-FFF2-40B4-BE49-F238E27FC236}">
                <a16:creationId xmlns:a16="http://schemas.microsoft.com/office/drawing/2014/main" id="{BE8ACF5A-CC7D-4D02-9FA0-E9D968935300}"/>
              </a:ext>
            </a:extLst>
          </p:cNvPr>
          <p:cNvSpPr>
            <a:spLocks noGrp="1" noChangeArrowheads="1"/>
          </p:cNvSpPr>
          <p:nvPr>
            <p:ph type="body" idx="1"/>
          </p:nvPr>
        </p:nvSpPr>
        <p:spPr bwMode="auto">
          <a:xfrm>
            <a:off x="457200" y="19050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IN" altLang="en-US"/>
              <a:t>Click to edit Master text styles</a:t>
            </a:r>
          </a:p>
          <a:p>
            <a:pPr lvl="1"/>
            <a:r>
              <a:rPr lang="en-IN" altLang="en-US"/>
              <a:t>Second level</a:t>
            </a:r>
          </a:p>
          <a:p>
            <a:pPr lvl="2"/>
            <a:r>
              <a:rPr lang="en-IN" altLang="en-US"/>
              <a:t>Third level</a:t>
            </a:r>
          </a:p>
          <a:p>
            <a:pPr lvl="3"/>
            <a:r>
              <a:rPr lang="en-IN" altLang="en-US"/>
              <a:t>Fourth level</a:t>
            </a:r>
          </a:p>
          <a:p>
            <a:pPr lvl="4"/>
            <a:r>
              <a:rPr lang="en-IN" altLang="en-US"/>
              <a:t>Fifth level</a:t>
            </a:r>
          </a:p>
        </p:txBody>
      </p:sp>
      <p:sp>
        <p:nvSpPr>
          <p:cNvPr id="4101" name="Rectangle 5">
            <a:extLst>
              <a:ext uri="{FF2B5EF4-FFF2-40B4-BE49-F238E27FC236}">
                <a16:creationId xmlns:a16="http://schemas.microsoft.com/office/drawing/2014/main" id="{70967BAA-CF7F-4614-83CC-F49E35B732FC}"/>
              </a:ext>
            </a:extLst>
          </p:cNvPr>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solidFill>
                  <a:schemeClr val="tx2"/>
                </a:solidFill>
              </a:defRPr>
            </a:lvl1pPr>
          </a:lstStyle>
          <a:p>
            <a:endParaRPr lang="en-IN" altLang="en-US"/>
          </a:p>
        </p:txBody>
      </p:sp>
      <p:sp>
        <p:nvSpPr>
          <p:cNvPr id="4102" name="Rectangle 6">
            <a:extLst>
              <a:ext uri="{FF2B5EF4-FFF2-40B4-BE49-F238E27FC236}">
                <a16:creationId xmlns:a16="http://schemas.microsoft.com/office/drawing/2014/main" id="{4A59A8C3-AACA-4604-B591-2E6285F7A1B9}"/>
              </a:ext>
            </a:extLst>
          </p:cNvPr>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200">
                <a:solidFill>
                  <a:schemeClr val="tx2"/>
                </a:solidFill>
              </a:defRPr>
            </a:lvl1pPr>
          </a:lstStyle>
          <a:p>
            <a:endParaRPr lang="en-IN" altLang="en-US"/>
          </a:p>
        </p:txBody>
      </p:sp>
      <p:sp>
        <p:nvSpPr>
          <p:cNvPr id="4103" name="Rectangle 7">
            <a:extLst>
              <a:ext uri="{FF2B5EF4-FFF2-40B4-BE49-F238E27FC236}">
                <a16:creationId xmlns:a16="http://schemas.microsoft.com/office/drawing/2014/main" id="{3D2023E8-111A-4F52-96A8-7203B858A7F2}"/>
              </a:ext>
            </a:extLst>
          </p:cNvPr>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solidFill>
                  <a:schemeClr val="tx2"/>
                </a:solidFill>
              </a:defRPr>
            </a:lvl1pPr>
          </a:lstStyle>
          <a:p>
            <a:fld id="{D46C251A-F41D-4B38-898E-49B2E234F979}" type="slidenum">
              <a:rPr lang="en-IN" altLang="en-US"/>
              <a:pPr/>
              <a:t>‹#›</a:t>
            </a:fld>
            <a:endParaRPr lang="en-IN" altLang="en-US"/>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Lst>
  <p:txStyles>
    <p:titleStyle>
      <a:lvl1pPr algn="ctr" rtl="0" fontAlgn="base">
        <a:spcBef>
          <a:spcPct val="0"/>
        </a:spcBef>
        <a:spcAft>
          <a:spcPct val="0"/>
        </a:spcAft>
        <a:defRPr sz="3800" kern="1200">
          <a:solidFill>
            <a:schemeClr val="tx2"/>
          </a:solidFill>
          <a:latin typeface="+mj-lt"/>
          <a:ea typeface="+mj-ea"/>
          <a:cs typeface="+mj-cs"/>
        </a:defRPr>
      </a:lvl1pPr>
      <a:lvl2pPr algn="ctr" rtl="0" fontAlgn="base">
        <a:spcBef>
          <a:spcPct val="0"/>
        </a:spcBef>
        <a:spcAft>
          <a:spcPct val="0"/>
        </a:spcAft>
        <a:defRPr sz="3800">
          <a:solidFill>
            <a:schemeClr val="tx2"/>
          </a:solidFill>
          <a:latin typeface="Tahoma" panose="020B0604030504040204" pitchFamily="34" charset="0"/>
        </a:defRPr>
      </a:lvl2pPr>
      <a:lvl3pPr algn="ctr" rtl="0" fontAlgn="base">
        <a:spcBef>
          <a:spcPct val="0"/>
        </a:spcBef>
        <a:spcAft>
          <a:spcPct val="0"/>
        </a:spcAft>
        <a:defRPr sz="3800">
          <a:solidFill>
            <a:schemeClr val="tx2"/>
          </a:solidFill>
          <a:latin typeface="Tahoma" panose="020B0604030504040204" pitchFamily="34" charset="0"/>
        </a:defRPr>
      </a:lvl3pPr>
      <a:lvl4pPr algn="ctr" rtl="0" fontAlgn="base">
        <a:spcBef>
          <a:spcPct val="0"/>
        </a:spcBef>
        <a:spcAft>
          <a:spcPct val="0"/>
        </a:spcAft>
        <a:defRPr sz="3800">
          <a:solidFill>
            <a:schemeClr val="tx2"/>
          </a:solidFill>
          <a:latin typeface="Tahoma" panose="020B0604030504040204" pitchFamily="34" charset="0"/>
        </a:defRPr>
      </a:lvl4pPr>
      <a:lvl5pPr algn="ctr" rtl="0" fontAlgn="base">
        <a:spcBef>
          <a:spcPct val="0"/>
        </a:spcBef>
        <a:spcAft>
          <a:spcPct val="0"/>
        </a:spcAft>
        <a:defRPr sz="3800">
          <a:solidFill>
            <a:schemeClr val="tx2"/>
          </a:solidFill>
          <a:latin typeface="Tahoma" panose="020B0604030504040204" pitchFamily="34" charset="0"/>
        </a:defRPr>
      </a:lvl5pPr>
      <a:lvl6pPr marL="457200" algn="ctr" rtl="0" fontAlgn="base">
        <a:spcBef>
          <a:spcPct val="0"/>
        </a:spcBef>
        <a:spcAft>
          <a:spcPct val="0"/>
        </a:spcAft>
        <a:defRPr sz="3800">
          <a:solidFill>
            <a:schemeClr val="tx2"/>
          </a:solidFill>
          <a:latin typeface="Tahoma" panose="020B0604030504040204" pitchFamily="34" charset="0"/>
        </a:defRPr>
      </a:lvl6pPr>
      <a:lvl7pPr marL="914400" algn="ctr" rtl="0" fontAlgn="base">
        <a:spcBef>
          <a:spcPct val="0"/>
        </a:spcBef>
        <a:spcAft>
          <a:spcPct val="0"/>
        </a:spcAft>
        <a:defRPr sz="3800">
          <a:solidFill>
            <a:schemeClr val="tx2"/>
          </a:solidFill>
          <a:latin typeface="Tahoma" panose="020B0604030504040204" pitchFamily="34" charset="0"/>
        </a:defRPr>
      </a:lvl7pPr>
      <a:lvl8pPr marL="1371600" algn="ctr" rtl="0" fontAlgn="base">
        <a:spcBef>
          <a:spcPct val="0"/>
        </a:spcBef>
        <a:spcAft>
          <a:spcPct val="0"/>
        </a:spcAft>
        <a:defRPr sz="3800">
          <a:solidFill>
            <a:schemeClr val="tx2"/>
          </a:solidFill>
          <a:latin typeface="Tahoma" panose="020B0604030504040204" pitchFamily="34" charset="0"/>
        </a:defRPr>
      </a:lvl8pPr>
      <a:lvl9pPr marL="1828800" algn="ctr" rtl="0" fontAlgn="base">
        <a:spcBef>
          <a:spcPct val="0"/>
        </a:spcBef>
        <a:spcAft>
          <a:spcPct val="0"/>
        </a:spcAft>
        <a:defRPr sz="3800">
          <a:solidFill>
            <a:schemeClr val="tx2"/>
          </a:solidFill>
          <a:latin typeface="Tahoma" panose="020B0604030504040204" pitchFamily="34" charset="0"/>
        </a:defRPr>
      </a:lvl9pPr>
    </p:titleStyle>
    <p:body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3.png"/></Relationships>
</file>

<file path=ppt/slides/_rels/slide1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19.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5.png"/><Relationship Id="rId5" Type="http://schemas.openxmlformats.org/officeDocument/2006/relationships/image" Target="../media/image10.png"/><Relationship Id="rId10" Type="http://schemas.openxmlformats.org/officeDocument/2006/relationships/image" Target="../media/image14.png"/><Relationship Id="rId4" Type="http://schemas.openxmlformats.org/officeDocument/2006/relationships/image" Target="../media/image9.png"/><Relationship Id="rId9"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 Id="rId9" Type="http://schemas.openxmlformats.org/officeDocument/2006/relationships/image" Target="../media/image31.png"/></Relationships>
</file>

<file path=ppt/slides/_rels/slide1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8.png"/><Relationship Id="rId11" Type="http://schemas.openxmlformats.org/officeDocument/2006/relationships/image" Target="../media/image34.png"/><Relationship Id="rId5" Type="http://schemas.openxmlformats.org/officeDocument/2006/relationships/image" Target="../media/image27.png"/><Relationship Id="rId10" Type="http://schemas.openxmlformats.org/officeDocument/2006/relationships/image" Target="../media/image33.png"/><Relationship Id="rId4" Type="http://schemas.openxmlformats.org/officeDocument/2006/relationships/image" Target="../media/image26.png"/><Relationship Id="rId9" Type="http://schemas.openxmlformats.org/officeDocument/2006/relationships/image" Target="../media/image31.png"/></Relationships>
</file>

<file path=ppt/slides/_rels/slide2.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1.bin"/><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35.png"/><Relationship Id="rId7" Type="http://schemas.openxmlformats.org/officeDocument/2006/relationships/image" Target="../media/image27.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0.png"/><Relationship Id="rId4" Type="http://schemas.openxmlformats.org/officeDocument/2006/relationships/image" Target="../media/image29.png"/></Relationships>
</file>

<file path=ppt/slides/_rels/slide22.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5.png"/><Relationship Id="rId7" Type="http://schemas.openxmlformats.org/officeDocument/2006/relationships/image" Target="../media/image38.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0.png"/><Relationship Id="rId10" Type="http://schemas.openxmlformats.org/officeDocument/2006/relationships/image" Target="../media/image28.png"/><Relationship Id="rId4" Type="http://schemas.openxmlformats.org/officeDocument/2006/relationships/image" Target="../media/image29.png"/><Relationship Id="rId9" Type="http://schemas.openxmlformats.org/officeDocument/2006/relationships/image" Target="../media/image27.png"/></Relationships>
</file>

<file path=ppt/slides/_rels/slide23.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37.png"/><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36.png"/></Relationships>
</file>

<file path=ppt/slides/_rels/slide24.xml.rels><?xml version="1.0" encoding="UTF-8" standalone="yes"?>
<Relationships xmlns="http://schemas.openxmlformats.org/package/2006/relationships"><Relationship Id="rId8" Type="http://schemas.openxmlformats.org/officeDocument/2006/relationships/image" Target="../media/image43.png"/><Relationship Id="rId3" Type="http://schemas.openxmlformats.org/officeDocument/2006/relationships/image" Target="../media/image41.png"/><Relationship Id="rId7"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28.png"/><Relationship Id="rId5" Type="http://schemas.openxmlformats.org/officeDocument/2006/relationships/image" Target="../media/image32.png"/><Relationship Id="rId10" Type="http://schemas.openxmlformats.org/officeDocument/2006/relationships/image" Target="../media/image27.png"/><Relationship Id="rId4" Type="http://schemas.openxmlformats.org/officeDocument/2006/relationships/image" Target="../media/image29.png"/><Relationship Id="rId9" Type="http://schemas.openxmlformats.org/officeDocument/2006/relationships/image" Target="../media/image44.png"/></Relationships>
</file>

<file path=ppt/slides/_rels/slide25.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7.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51.png"/><Relationship Id="rId5" Type="http://schemas.openxmlformats.org/officeDocument/2006/relationships/image" Target="../media/image31.png"/><Relationship Id="rId10" Type="http://schemas.openxmlformats.org/officeDocument/2006/relationships/image" Target="../media/image50.png"/><Relationship Id="rId4" Type="http://schemas.openxmlformats.org/officeDocument/2006/relationships/image" Target="../media/image46.png"/><Relationship Id="rId9" Type="http://schemas.openxmlformats.org/officeDocument/2006/relationships/image" Target="../media/image49.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xml.rels><?xml version="1.0" encoding="UTF-8" standalone="yes"?>
<Relationships xmlns="http://schemas.openxmlformats.org/package/2006/relationships"><Relationship Id="rId3" Type="http://schemas.openxmlformats.org/officeDocument/2006/relationships/image" Target="../media/image3.w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4.png"/><Relationship Id="rId4" Type="http://schemas.openxmlformats.org/officeDocument/2006/relationships/image" Target="../media/image53.png"/></Relationships>
</file>

<file path=ppt/slides/_rels/slide3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61.png"/><Relationship Id="rId5" Type="http://schemas.openxmlformats.org/officeDocument/2006/relationships/image" Target="../media/image60.png"/><Relationship Id="rId4" Type="http://schemas.openxmlformats.org/officeDocument/2006/relationships/image" Target="../media/image59.png"/></Relationships>
</file>

<file path=ppt/slides/_rels/slide3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59.png"/></Relationships>
</file>

<file path=ppt/slides/_rels/slide34.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58.png"/><Relationship Id="rId7" Type="http://schemas.openxmlformats.org/officeDocument/2006/relationships/image" Target="../media/image65.png"/><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10" Type="http://schemas.openxmlformats.org/officeDocument/2006/relationships/image" Target="../media/image68.png"/><Relationship Id="rId4" Type="http://schemas.openxmlformats.org/officeDocument/2006/relationships/image" Target="../media/image64.png"/><Relationship Id="rId9" Type="http://schemas.openxmlformats.org/officeDocument/2006/relationships/image" Target="../media/image67.png"/></Relationships>
</file>

<file path=ppt/slides/_rels/slide35.xml.rels><?xml version="1.0" encoding="UTF-8" standalone="yes"?>
<Relationships xmlns="http://schemas.openxmlformats.org/package/2006/relationships"><Relationship Id="rId8" Type="http://schemas.openxmlformats.org/officeDocument/2006/relationships/image" Target="../media/image74.png"/><Relationship Id="rId3" Type="http://schemas.openxmlformats.org/officeDocument/2006/relationships/image" Target="../media/image69.png"/><Relationship Id="rId7" Type="http://schemas.openxmlformats.org/officeDocument/2006/relationships/image" Target="../media/image73.png"/><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image" Target="../media/image72.png"/><Relationship Id="rId11" Type="http://schemas.openxmlformats.org/officeDocument/2006/relationships/image" Target="../media/image57.png"/><Relationship Id="rId5" Type="http://schemas.openxmlformats.org/officeDocument/2006/relationships/image" Target="../media/image71.png"/><Relationship Id="rId10" Type="http://schemas.openxmlformats.org/officeDocument/2006/relationships/image" Target="../media/image56.png"/><Relationship Id="rId4" Type="http://schemas.openxmlformats.org/officeDocument/2006/relationships/image" Target="../media/image70.png"/><Relationship Id="rId9" Type="http://schemas.openxmlformats.org/officeDocument/2006/relationships/image" Target="../media/image75.png"/></Relationships>
</file>

<file path=ppt/slides/_rels/slide36.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6.png"/><Relationship Id="rId7" Type="http://schemas.openxmlformats.org/officeDocument/2006/relationships/image" Target="../media/image66.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79.png"/><Relationship Id="rId11" Type="http://schemas.openxmlformats.org/officeDocument/2006/relationships/image" Target="../media/image57.png"/><Relationship Id="rId5" Type="http://schemas.openxmlformats.org/officeDocument/2006/relationships/image" Target="../media/image78.png"/><Relationship Id="rId10" Type="http://schemas.openxmlformats.org/officeDocument/2006/relationships/image" Target="../media/image56.png"/><Relationship Id="rId4" Type="http://schemas.openxmlformats.org/officeDocument/2006/relationships/image" Target="../media/image77.png"/><Relationship Id="rId9" Type="http://schemas.openxmlformats.org/officeDocument/2006/relationships/image" Target="../media/image8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84.png"/><Relationship Id="rId4" Type="http://schemas.openxmlformats.org/officeDocument/2006/relationships/image" Target="../media/image83.png"/></Relationships>
</file>

<file path=ppt/slides/_rels/slide39.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notesSlide" Target="../notesSlides/notesSlide37.xm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9.png"/></Relationships>
</file>

<file path=ppt/slides/_rels/slide41.xml.rels><?xml version="1.0" encoding="UTF-8" standalone="yes"?>
<Relationships xmlns="http://schemas.openxmlformats.org/package/2006/relationships"><Relationship Id="rId8" Type="http://schemas.openxmlformats.org/officeDocument/2006/relationships/image" Target="../media/image95.png"/><Relationship Id="rId3" Type="http://schemas.openxmlformats.org/officeDocument/2006/relationships/image" Target="../media/image90.png"/><Relationship Id="rId7" Type="http://schemas.openxmlformats.org/officeDocument/2006/relationships/image" Target="../media/image94.pn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93.png"/><Relationship Id="rId5" Type="http://schemas.openxmlformats.org/officeDocument/2006/relationships/image" Target="../media/image92.png"/><Relationship Id="rId10" Type="http://schemas.openxmlformats.org/officeDocument/2006/relationships/image" Target="../media/image97.png"/><Relationship Id="rId4" Type="http://schemas.openxmlformats.org/officeDocument/2006/relationships/image" Target="../media/image91.png"/><Relationship Id="rId9" Type="http://schemas.openxmlformats.org/officeDocument/2006/relationships/image" Target="../media/image96.png"/></Relationships>
</file>

<file path=ppt/slides/_rels/slide42.xml.rels><?xml version="1.0" encoding="UTF-8" standalone="yes"?>
<Relationships xmlns="http://schemas.openxmlformats.org/package/2006/relationships"><Relationship Id="rId8" Type="http://schemas.openxmlformats.org/officeDocument/2006/relationships/image" Target="../media/image103.png"/><Relationship Id="rId3" Type="http://schemas.openxmlformats.org/officeDocument/2006/relationships/image" Target="../media/image98.png"/><Relationship Id="rId7" Type="http://schemas.openxmlformats.org/officeDocument/2006/relationships/image" Target="../media/image102.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101.png"/><Relationship Id="rId5" Type="http://schemas.openxmlformats.org/officeDocument/2006/relationships/image" Target="../media/image100.png"/><Relationship Id="rId10" Type="http://schemas.openxmlformats.org/officeDocument/2006/relationships/image" Target="../media/image87.png"/><Relationship Id="rId4" Type="http://schemas.openxmlformats.org/officeDocument/2006/relationships/image" Target="../media/image99.png"/><Relationship Id="rId9" Type="http://schemas.openxmlformats.org/officeDocument/2006/relationships/image" Target="../media/image86.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42.xml"/><Relationship Id="rId1" Type="http://schemas.openxmlformats.org/officeDocument/2006/relationships/slideLayout" Target="../slideLayouts/slideLayout2.xml"/><Relationship Id="rId5" Type="http://schemas.openxmlformats.org/officeDocument/2006/relationships/image" Target="../media/image87.png"/><Relationship Id="rId4" Type="http://schemas.openxmlformats.org/officeDocument/2006/relationships/image" Target="../media/image86.png"/></Relationships>
</file>

<file path=ppt/slides/_rels/slide45.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notesSlide" Target="../notesSlides/notesSlide43.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4" Type="http://schemas.openxmlformats.org/officeDocument/2006/relationships/image" Target="../media/image106.png"/></Relationships>
</file>

<file path=ppt/slides/_rels/slide46.xml.rels><?xml version="1.0" encoding="UTF-8" standalone="yes"?>
<Relationships xmlns="http://schemas.openxmlformats.org/package/2006/relationships"><Relationship Id="rId8" Type="http://schemas.openxmlformats.org/officeDocument/2006/relationships/image" Target="../media/image100.png"/><Relationship Id="rId3" Type="http://schemas.openxmlformats.org/officeDocument/2006/relationships/image" Target="../media/image105.png"/><Relationship Id="rId7" Type="http://schemas.openxmlformats.org/officeDocument/2006/relationships/image" Target="../media/image99.png"/><Relationship Id="rId2" Type="http://schemas.openxmlformats.org/officeDocument/2006/relationships/notesSlide" Target="../notesSlides/notesSlide44.xml"/><Relationship Id="rId1" Type="http://schemas.openxmlformats.org/officeDocument/2006/relationships/slideLayout" Target="../slideLayouts/slideLayout2.xml"/><Relationship Id="rId6" Type="http://schemas.openxmlformats.org/officeDocument/2006/relationships/image" Target="../media/image108.png"/><Relationship Id="rId5" Type="http://schemas.openxmlformats.org/officeDocument/2006/relationships/image" Target="../media/image107.png"/><Relationship Id="rId10" Type="http://schemas.openxmlformats.org/officeDocument/2006/relationships/image" Target="../media/image110.png"/><Relationship Id="rId4" Type="http://schemas.openxmlformats.org/officeDocument/2006/relationships/image" Target="../media/image106.png"/><Relationship Id="rId9" Type="http://schemas.openxmlformats.org/officeDocument/2006/relationships/image" Target="../media/image109.png"/></Relationships>
</file>

<file path=ppt/slides/_rels/slide47.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45.xml"/><Relationship Id="rId1" Type="http://schemas.openxmlformats.org/officeDocument/2006/relationships/slideLayout" Target="../slideLayouts/slideLayout2.xml"/><Relationship Id="rId4" Type="http://schemas.openxmlformats.org/officeDocument/2006/relationships/image" Target="../media/image112.png"/></Relationships>
</file>

<file path=ppt/slides/_rels/slide4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8.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2.png"/><Relationship Id="rId4" Type="http://schemas.openxmlformats.org/officeDocument/2006/relationships/image" Target="../media/image9.png"/><Relationship Id="rId9"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5">
            <a:extLst>
              <a:ext uri="{FF2B5EF4-FFF2-40B4-BE49-F238E27FC236}">
                <a16:creationId xmlns:a16="http://schemas.microsoft.com/office/drawing/2014/main" id="{10668503-91D2-40CF-9B6C-BE31DE213CBA}"/>
              </a:ext>
            </a:extLst>
          </p:cNvPr>
          <p:cNvSpPr>
            <a:spLocks noGrp="1" noChangeArrowheads="1"/>
          </p:cNvSpPr>
          <p:nvPr>
            <p:ph type="ctrTitle"/>
          </p:nvPr>
        </p:nvSpPr>
        <p:spPr>
          <a:xfrm>
            <a:off x="717550" y="1702814"/>
            <a:ext cx="7772400" cy="1727200"/>
          </a:xfrm>
        </p:spPr>
        <p:txBody>
          <a:bodyPr/>
          <a:lstStyle/>
          <a:p>
            <a:r>
              <a:rPr lang="en-IN" altLang="en-US" sz="3200" b="1" dirty="0">
                <a:solidFill>
                  <a:srgbClr val="000000"/>
                </a:solidFill>
              </a:rPr>
              <a:t>Design and Analysis of Algorithm</a:t>
            </a:r>
            <a:br>
              <a:rPr lang="en-IN" altLang="en-US" sz="3200" b="1" dirty="0">
                <a:solidFill>
                  <a:srgbClr val="000000"/>
                </a:solidFill>
              </a:rPr>
            </a:br>
            <a:br>
              <a:rPr lang="en-IN" altLang="en-US" sz="3200" b="1" dirty="0">
                <a:solidFill>
                  <a:srgbClr val="000000"/>
                </a:solidFill>
              </a:rPr>
            </a:br>
            <a:br>
              <a:rPr lang="en-IN" altLang="en-US" sz="3200" b="1" dirty="0">
                <a:solidFill>
                  <a:srgbClr val="000000"/>
                </a:solidFill>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Branch and Bound</a:t>
            </a:r>
            <a:b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br>
            <a:r>
              <a:rPr lang="en-US" sz="3200" b="1" dirty="0">
                <a:solidFill>
                  <a:srgbClr val="000000"/>
                </a:solidFill>
                <a:effectLst/>
                <a:latin typeface="Tahoma" panose="020B0604030504040204" pitchFamily="34" charset="0"/>
                <a:ea typeface="Tahoma" panose="020B0604030504040204" pitchFamily="34" charset="0"/>
                <a:cs typeface="Tahoma" panose="020B0604030504040204" pitchFamily="34" charset="0"/>
              </a:rPr>
              <a:t> </a:t>
            </a:r>
            <a:r>
              <a:rPr lang="en-US" sz="3200" b="1" dirty="0">
                <a:solidFill>
                  <a:srgbClr val="990000"/>
                </a:solidFill>
                <a:effectLst/>
                <a:latin typeface="Tahoma" panose="020B0604030504040204" pitchFamily="34" charset="0"/>
                <a:ea typeface="Tahoma" panose="020B0604030504040204" pitchFamily="34" charset="0"/>
                <a:cs typeface="Tahoma" panose="020B0604030504040204" pitchFamily="34" charset="0"/>
              </a:rPr>
              <a:t>(Travelling salesman Problem</a:t>
            </a:r>
            <a:r>
              <a:rPr lang="en-US" sz="3200" b="1" dirty="0">
                <a:solidFill>
                  <a:srgbClr val="990000"/>
                </a:solidFill>
                <a:latin typeface="Tahoma" panose="020B0604030504040204" pitchFamily="34" charset="0"/>
                <a:ea typeface="Tahoma" panose="020B0604030504040204" pitchFamily="34" charset="0"/>
                <a:cs typeface="Tahoma" panose="020B0604030504040204" pitchFamily="34" charset="0"/>
              </a:rPr>
              <a:t>)</a:t>
            </a:r>
            <a:br>
              <a:rPr lang="en-IN" altLang="en-US" sz="3200" b="1" dirty="0">
                <a:solidFill>
                  <a:srgbClr val="990000"/>
                </a:solidFill>
              </a:rPr>
            </a:br>
            <a:br>
              <a:rPr lang="en-IN" altLang="en-US" sz="3200" dirty="0">
                <a:solidFill>
                  <a:srgbClr val="990000"/>
                </a:solidFill>
              </a:rPr>
            </a:br>
            <a:endParaRPr lang="en-IN" altLang="en-US" sz="2000" b="1" dirty="0">
              <a:solidFill>
                <a:srgbClr val="080808"/>
              </a:solidFill>
            </a:endParaRPr>
          </a:p>
        </p:txBody>
      </p:sp>
      <p:sp>
        <p:nvSpPr>
          <p:cNvPr id="3" name="TextBox 2">
            <a:extLst>
              <a:ext uri="{FF2B5EF4-FFF2-40B4-BE49-F238E27FC236}">
                <a16:creationId xmlns:a16="http://schemas.microsoft.com/office/drawing/2014/main" id="{8A03402F-5382-4DDE-92D1-E01D1FE5F249}"/>
              </a:ext>
            </a:extLst>
          </p:cNvPr>
          <p:cNvSpPr txBox="1"/>
          <p:nvPr/>
        </p:nvSpPr>
        <p:spPr>
          <a:xfrm>
            <a:off x="3203848" y="4149080"/>
            <a:ext cx="3006337" cy="461665"/>
          </a:xfrm>
          <a:prstGeom prst="rect">
            <a:avLst/>
          </a:prstGeom>
          <a:noFill/>
        </p:spPr>
        <p:txBody>
          <a:bodyPr wrap="square">
            <a:spAutoFit/>
          </a:bodyPr>
          <a:lstStyle/>
          <a:p>
            <a:pPr algn="ctr"/>
            <a:r>
              <a:rPr lang="en-IN" altLang="en-US" sz="2400" b="1" dirty="0">
                <a:solidFill>
                  <a:srgbClr val="000000"/>
                </a:solidFill>
              </a:rPr>
              <a:t>Lecture – 63</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323528" y="1948039"/>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 First reduce the cost of above matrix(</a:t>
            </a:r>
            <a:r>
              <a:rPr lang="en-US" altLang="en-US" sz="2000" dirty="0" err="1">
                <a:solidFill>
                  <a:srgbClr val="080808"/>
                </a:solidFill>
              </a:rPr>
              <a:t>i.e</a:t>
            </a:r>
            <a:r>
              <a:rPr lang="en-US" altLang="en-US" sz="2000" dirty="0">
                <a:solidFill>
                  <a:srgbClr val="080808"/>
                </a:solidFill>
              </a:rPr>
              <a:t> Reducing matrix)</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29871C2-9ED2-20E7-E19E-A6187C0D208D}"/>
                  </a:ext>
                </a:extLst>
              </p:cNvPr>
              <p:cNvSpPr txBox="1"/>
              <p:nvPr/>
            </p:nvSpPr>
            <p:spPr>
              <a:xfrm>
                <a:off x="3177290" y="2341143"/>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30" name="TextBox 29">
                <a:extLst>
                  <a:ext uri="{FF2B5EF4-FFF2-40B4-BE49-F238E27FC236}">
                    <a16:creationId xmlns:a16="http://schemas.microsoft.com/office/drawing/2014/main" id="{F29871C2-9ED2-20E7-E19E-A6187C0D208D}"/>
                  </a:ext>
                </a:extLst>
              </p:cNvPr>
              <p:cNvSpPr txBox="1">
                <a:spLocks noRot="1" noChangeAspect="1" noMove="1" noResize="1" noEditPoints="1" noAdjustHandles="1" noChangeArrowheads="1" noChangeShapeType="1" noTextEdit="1"/>
              </p:cNvSpPr>
              <p:nvPr/>
            </p:nvSpPr>
            <p:spPr>
              <a:xfrm>
                <a:off x="3177290" y="2341143"/>
                <a:ext cx="1027120" cy="12784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A5E81FC-29DA-76E2-B34D-D85C3110E717}"/>
                  </a:ext>
                </a:extLst>
              </p:cNvPr>
              <p:cNvSpPr txBox="1"/>
              <p:nvPr/>
            </p:nvSpPr>
            <p:spPr>
              <a:xfrm>
                <a:off x="2230203" y="3530272"/>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=21</m:t>
                      </m:r>
                    </m:oMath>
                  </m:oMathPara>
                </a14:m>
                <a:endParaRPr lang="en-IN" sz="1400" dirty="0">
                  <a:solidFill>
                    <a:srgbClr val="FF0000"/>
                  </a:solidFill>
                </a:endParaRPr>
              </a:p>
            </p:txBody>
          </p:sp>
        </mc:Choice>
        <mc:Fallback xmlns="">
          <p:sp>
            <p:nvSpPr>
              <p:cNvPr id="31" name="TextBox 30">
                <a:extLst>
                  <a:ext uri="{FF2B5EF4-FFF2-40B4-BE49-F238E27FC236}">
                    <a16:creationId xmlns:a16="http://schemas.microsoft.com/office/drawing/2014/main" id="{DA5E81FC-29DA-76E2-B34D-D85C3110E717}"/>
                  </a:ext>
                </a:extLst>
              </p:cNvPr>
              <p:cNvSpPr txBox="1">
                <a:spLocks noRot="1" noChangeAspect="1" noMove="1" noResize="1" noEditPoints="1" noAdjustHandles="1" noChangeArrowheads="1" noChangeShapeType="1" noTextEdit="1"/>
              </p:cNvSpPr>
              <p:nvPr/>
            </p:nvSpPr>
            <p:spPr>
              <a:xfrm>
                <a:off x="2230203" y="3530272"/>
                <a:ext cx="1641367" cy="614079"/>
              </a:xfrm>
              <a:prstGeom prst="rect">
                <a:avLst/>
              </a:prstGeom>
              <a:blipFill>
                <a:blip r:embed="rId7"/>
                <a:stretch>
                  <a:fillRect l="-32714" t="-115842" r="-2974" b="-166337"/>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DECB7967-79DC-974A-7132-58D530857925}"/>
              </a:ext>
            </a:extLst>
          </p:cNvPr>
          <p:cNvSpPr/>
          <p:nvPr/>
        </p:nvSpPr>
        <p:spPr>
          <a:xfrm>
            <a:off x="4572000" y="2060848"/>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2">
                    <a:lumMod val="50000"/>
                  </a:schemeClr>
                </a:solidFill>
              </a:rPr>
              <a:t>Find the minimum value of each row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Row)</a:t>
            </a:r>
          </a:p>
        </p:txBody>
      </p:sp>
      <p:grpSp>
        <p:nvGrpSpPr>
          <p:cNvPr id="3" name="Group 2">
            <a:extLst>
              <a:ext uri="{FF2B5EF4-FFF2-40B4-BE49-F238E27FC236}">
                <a16:creationId xmlns:a16="http://schemas.microsoft.com/office/drawing/2014/main" id="{13E21C16-6E49-4AF4-9F37-40B73857D2E6}"/>
              </a:ext>
            </a:extLst>
          </p:cNvPr>
          <p:cNvGrpSpPr/>
          <p:nvPr/>
        </p:nvGrpSpPr>
        <p:grpSpPr>
          <a:xfrm>
            <a:off x="323528" y="4012674"/>
            <a:ext cx="3672407" cy="1713910"/>
            <a:chOff x="4372841" y="2160143"/>
            <a:chExt cx="3672407" cy="171391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10</m:t>
                                        </m:r>
                                      </m:e>
                                      <m:e>
                                        <m:r>
                                          <a:rPr lang="en-IN" b="0" i="1" smtClean="0">
                                            <a:latin typeface="Cambria Math" panose="02040503050406030204" pitchFamily="18" charset="0"/>
                                          </a:rPr>
                                          <m:t>20</m:t>
                                        </m:r>
                                      </m:e>
                                    </m:mr>
                                    <m:mr>
                                      <m:e>
                                        <m:r>
                                          <a:rPr lang="en-IN" b="0" i="1" smtClean="0">
                                            <a:latin typeface="Cambria Math" panose="02040503050406030204" pitchFamily="18" charset="0"/>
                                          </a:rPr>
                                          <m:t>13</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14</m:t>
                                        </m:r>
                                      </m:e>
                                    </m:mr>
                                    <m:mr>
                                      <m:e>
                                        <m:r>
                                          <a:rPr lang="en-IN" b="0" i="1" smtClean="0">
                                            <a:latin typeface="Cambria Math" panose="02040503050406030204" pitchFamily="18" charset="0"/>
                                          </a:rPr>
                                          <m:t>1</m:t>
                                        </m:r>
                                      </m:e>
                                      <m:e>
                                        <m:r>
                                          <a:rPr lang="en-IN" b="0" i="1" smtClean="0">
                                            <a:latin typeface="Cambria Math" panose="02040503050406030204" pitchFamily="18" charset="0"/>
                                          </a:rPr>
                                          <m:t>3</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6</m:t>
                                        </m:r>
                                      </m:e>
                                      <m:e>
                                        <m:r>
                                          <a:rPr lang="en-IN" b="0" i="1" smtClean="0">
                                            <a:latin typeface="Cambria Math" panose="02040503050406030204" pitchFamily="18" charset="0"/>
                                          </a:rPr>
                                          <m:t>3</m:t>
                                        </m:r>
                                      </m:e>
                                      <m:e>
                                        <m:r>
                                          <a:rPr lang="en-IN" b="0" i="1" smtClean="0">
                                            <a:latin typeface="Cambria Math" panose="02040503050406030204" pitchFamily="18" charset="0"/>
                                          </a:rPr>
                                          <m:t>15</m:t>
                                        </m:r>
                                      </m:e>
                                    </m:mr>
                                    <m:mr>
                                      <m:e>
                                        <m:r>
                                          <a:rPr lang="en-IN" b="0" i="1" smtClean="0">
                                            <a:latin typeface="Cambria Math" panose="02040503050406030204" pitchFamily="18" charset="0"/>
                                          </a:rPr>
                                          <m:t>12</m:t>
                                        </m:r>
                                      </m:e>
                                      <m:e>
                                        <m:r>
                                          <a:rPr lang="en-IN" b="0" i="1" smtClean="0">
                                            <a:latin typeface="Cambria Math" panose="02040503050406030204" pitchFamily="18" charset="0"/>
                                          </a:rPr>
                                          <m:t>0</m:t>
                                        </m:r>
                                      </m:e>
                                      <m:e>
                                        <m:r>
                                          <a:rPr lang="en-IN" b="0" i="1" smtClean="0">
                                            <a:latin typeface="Cambria Math" panose="02040503050406030204" pitchFamily="18" charset="0"/>
                                          </a:rPr>
                                          <m:t>3</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0"/>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717E1-2093-F772-2FA9-16BFD4694231}"/>
                  </a:ext>
                </a:extLst>
              </p:cNvPr>
              <p:cNvSpPr txBox="1"/>
              <p:nvPr/>
            </p:nvSpPr>
            <p:spPr>
              <a:xfrm>
                <a:off x="3095167" y="4430417"/>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8" name="TextBox 7">
                <a:extLst>
                  <a:ext uri="{FF2B5EF4-FFF2-40B4-BE49-F238E27FC236}">
                    <a16:creationId xmlns:a16="http://schemas.microsoft.com/office/drawing/2014/main" id="{7C1717E1-2093-F772-2FA9-16BFD4694231}"/>
                  </a:ext>
                </a:extLst>
              </p:cNvPr>
              <p:cNvSpPr txBox="1">
                <a:spLocks noRot="1" noChangeAspect="1" noMove="1" noResize="1" noEditPoints="1" noAdjustHandles="1" noChangeArrowheads="1" noChangeShapeType="1" noTextEdit="1"/>
              </p:cNvSpPr>
              <p:nvPr/>
            </p:nvSpPr>
            <p:spPr>
              <a:xfrm>
                <a:off x="3095167" y="4430417"/>
                <a:ext cx="1027120" cy="1278427"/>
              </a:xfrm>
              <a:prstGeom prst="rect">
                <a:avLst/>
              </a:prstGeom>
              <a:blipFill>
                <a:blip r:embed="rId11"/>
                <a:stretch>
                  <a:fillRect/>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480D4DF2-0053-8926-015C-21D1C9119056}"/>
              </a:ext>
            </a:extLst>
          </p:cNvPr>
          <p:cNvSpPr/>
          <p:nvPr/>
        </p:nvSpPr>
        <p:spPr>
          <a:xfrm>
            <a:off x="4572000" y="4139210"/>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2">
                    <a:lumMod val="50000"/>
                  </a:schemeClr>
                </a:solidFill>
              </a:rPr>
              <a:t>Find the minimum value of each column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column)</a:t>
            </a:r>
          </a:p>
        </p:txBody>
      </p:sp>
    </p:spTree>
    <p:extLst>
      <p:ext uri="{BB962C8B-B14F-4D97-AF65-F5344CB8AC3E}">
        <p14:creationId xmlns:p14="http://schemas.microsoft.com/office/powerpoint/2010/main" val="21361359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323528" y="1948039"/>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 First reduce the cost of above matrix(</a:t>
            </a:r>
            <a:r>
              <a:rPr lang="en-US" altLang="en-US" sz="2000" dirty="0" err="1">
                <a:solidFill>
                  <a:srgbClr val="080808"/>
                </a:solidFill>
              </a:rPr>
              <a:t>i.e</a:t>
            </a:r>
            <a:r>
              <a:rPr lang="en-US" altLang="en-US" sz="2000" dirty="0">
                <a:solidFill>
                  <a:srgbClr val="080808"/>
                </a:solidFill>
              </a:rPr>
              <a:t> Reducing matrix)</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29871C2-9ED2-20E7-E19E-A6187C0D208D}"/>
                  </a:ext>
                </a:extLst>
              </p:cNvPr>
              <p:cNvSpPr txBox="1"/>
              <p:nvPr/>
            </p:nvSpPr>
            <p:spPr>
              <a:xfrm>
                <a:off x="3177290" y="2341143"/>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30" name="TextBox 29">
                <a:extLst>
                  <a:ext uri="{FF2B5EF4-FFF2-40B4-BE49-F238E27FC236}">
                    <a16:creationId xmlns:a16="http://schemas.microsoft.com/office/drawing/2014/main" id="{F29871C2-9ED2-20E7-E19E-A6187C0D208D}"/>
                  </a:ext>
                </a:extLst>
              </p:cNvPr>
              <p:cNvSpPr txBox="1">
                <a:spLocks noRot="1" noChangeAspect="1" noMove="1" noResize="1" noEditPoints="1" noAdjustHandles="1" noChangeArrowheads="1" noChangeShapeType="1" noTextEdit="1"/>
              </p:cNvSpPr>
              <p:nvPr/>
            </p:nvSpPr>
            <p:spPr>
              <a:xfrm>
                <a:off x="3177290" y="2341143"/>
                <a:ext cx="1027120" cy="12784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A5E81FC-29DA-76E2-B34D-D85C3110E717}"/>
                  </a:ext>
                </a:extLst>
              </p:cNvPr>
              <p:cNvSpPr txBox="1"/>
              <p:nvPr/>
            </p:nvSpPr>
            <p:spPr>
              <a:xfrm>
                <a:off x="2230203" y="3530272"/>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=21</m:t>
                      </m:r>
                    </m:oMath>
                  </m:oMathPara>
                </a14:m>
                <a:endParaRPr lang="en-IN" sz="1400" dirty="0">
                  <a:solidFill>
                    <a:srgbClr val="FF0000"/>
                  </a:solidFill>
                </a:endParaRPr>
              </a:p>
            </p:txBody>
          </p:sp>
        </mc:Choice>
        <mc:Fallback xmlns="">
          <p:sp>
            <p:nvSpPr>
              <p:cNvPr id="31" name="TextBox 30">
                <a:extLst>
                  <a:ext uri="{FF2B5EF4-FFF2-40B4-BE49-F238E27FC236}">
                    <a16:creationId xmlns:a16="http://schemas.microsoft.com/office/drawing/2014/main" id="{DA5E81FC-29DA-76E2-B34D-D85C3110E717}"/>
                  </a:ext>
                </a:extLst>
              </p:cNvPr>
              <p:cNvSpPr txBox="1">
                <a:spLocks noRot="1" noChangeAspect="1" noMove="1" noResize="1" noEditPoints="1" noAdjustHandles="1" noChangeArrowheads="1" noChangeShapeType="1" noTextEdit="1"/>
              </p:cNvSpPr>
              <p:nvPr/>
            </p:nvSpPr>
            <p:spPr>
              <a:xfrm>
                <a:off x="2230203" y="3530272"/>
                <a:ext cx="1641367" cy="614079"/>
              </a:xfrm>
              <a:prstGeom prst="rect">
                <a:avLst/>
              </a:prstGeom>
              <a:blipFill>
                <a:blip r:embed="rId7"/>
                <a:stretch>
                  <a:fillRect l="-32714" t="-115842" r="-2974"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596C40A-5360-AC4C-9CFE-553BA500E24A}"/>
                  </a:ext>
                </a:extLst>
              </p:cNvPr>
              <p:cNvSpPr txBox="1"/>
              <p:nvPr/>
            </p:nvSpPr>
            <p:spPr>
              <a:xfrm>
                <a:off x="926757" y="5642086"/>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33" name="TextBox 32">
                <a:extLst>
                  <a:ext uri="{FF2B5EF4-FFF2-40B4-BE49-F238E27FC236}">
                    <a16:creationId xmlns:a16="http://schemas.microsoft.com/office/drawing/2014/main" id="{8596C40A-5360-AC4C-9CFE-553BA500E24A}"/>
                  </a:ext>
                </a:extLst>
              </p:cNvPr>
              <p:cNvSpPr txBox="1">
                <a:spLocks noRot="1" noChangeAspect="1" noMove="1" noResize="1" noEditPoints="1" noAdjustHandles="1" noChangeArrowheads="1" noChangeShapeType="1" noTextEdit="1"/>
              </p:cNvSpPr>
              <p:nvPr/>
            </p:nvSpPr>
            <p:spPr>
              <a:xfrm>
                <a:off x="926757" y="5642086"/>
                <a:ext cx="2681969" cy="369332"/>
              </a:xfrm>
              <a:prstGeom prst="rect">
                <a:avLst/>
              </a:prstGeom>
              <a:blipFill>
                <a:blip r:embed="rId8"/>
                <a:stretch>
                  <a:fillRect/>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DECB7967-79DC-974A-7132-58D530857925}"/>
              </a:ext>
            </a:extLst>
          </p:cNvPr>
          <p:cNvSpPr/>
          <p:nvPr/>
        </p:nvSpPr>
        <p:spPr>
          <a:xfrm>
            <a:off x="4572000" y="2060848"/>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2">
                    <a:lumMod val="50000"/>
                  </a:schemeClr>
                </a:solidFill>
              </a:rPr>
              <a:t>Find the minimum value of each row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Row)</a:t>
            </a:r>
          </a:p>
        </p:txBody>
      </p:sp>
      <p:grpSp>
        <p:nvGrpSpPr>
          <p:cNvPr id="3" name="Group 2">
            <a:extLst>
              <a:ext uri="{FF2B5EF4-FFF2-40B4-BE49-F238E27FC236}">
                <a16:creationId xmlns:a16="http://schemas.microsoft.com/office/drawing/2014/main" id="{13E21C16-6E49-4AF4-9F37-40B73857D2E6}"/>
              </a:ext>
            </a:extLst>
          </p:cNvPr>
          <p:cNvGrpSpPr/>
          <p:nvPr/>
        </p:nvGrpSpPr>
        <p:grpSpPr>
          <a:xfrm>
            <a:off x="323528" y="4012674"/>
            <a:ext cx="3672407" cy="1713910"/>
            <a:chOff x="4372841" y="2160143"/>
            <a:chExt cx="3672407" cy="171391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10</m:t>
                                        </m:r>
                                      </m:e>
                                      <m:e>
                                        <m:r>
                                          <a:rPr lang="en-IN" b="0" i="1" smtClean="0">
                                            <a:latin typeface="Cambria Math" panose="02040503050406030204" pitchFamily="18" charset="0"/>
                                          </a:rPr>
                                          <m:t>20</m:t>
                                        </m:r>
                                      </m:e>
                                    </m:mr>
                                    <m:mr>
                                      <m:e>
                                        <m:r>
                                          <a:rPr lang="en-IN" b="0" i="1" smtClean="0">
                                            <a:latin typeface="Cambria Math" panose="02040503050406030204" pitchFamily="18" charset="0"/>
                                          </a:rPr>
                                          <m:t>13</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14</m:t>
                                        </m:r>
                                      </m:e>
                                    </m:mr>
                                    <m:mr>
                                      <m:e>
                                        <m:r>
                                          <a:rPr lang="en-IN" b="0" i="1" smtClean="0">
                                            <a:latin typeface="Cambria Math" panose="02040503050406030204" pitchFamily="18" charset="0"/>
                                          </a:rPr>
                                          <m:t>1</m:t>
                                        </m:r>
                                      </m:e>
                                      <m:e>
                                        <m:r>
                                          <a:rPr lang="en-IN" b="0" i="1" smtClean="0">
                                            <a:latin typeface="Cambria Math" panose="02040503050406030204" pitchFamily="18" charset="0"/>
                                          </a:rPr>
                                          <m:t>3</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6</m:t>
                                        </m:r>
                                      </m:e>
                                      <m:e>
                                        <m:r>
                                          <a:rPr lang="en-IN" b="0" i="1" smtClean="0">
                                            <a:latin typeface="Cambria Math" panose="02040503050406030204" pitchFamily="18" charset="0"/>
                                          </a:rPr>
                                          <m:t>3</m:t>
                                        </m:r>
                                      </m:e>
                                      <m:e>
                                        <m:r>
                                          <a:rPr lang="en-IN" b="0" i="1" smtClean="0">
                                            <a:latin typeface="Cambria Math" panose="02040503050406030204" pitchFamily="18" charset="0"/>
                                          </a:rPr>
                                          <m:t>15</m:t>
                                        </m:r>
                                      </m:e>
                                    </m:mr>
                                    <m:mr>
                                      <m:e>
                                        <m:r>
                                          <a:rPr lang="en-IN" b="0" i="1" smtClean="0">
                                            <a:latin typeface="Cambria Math" panose="02040503050406030204" pitchFamily="18" charset="0"/>
                                          </a:rPr>
                                          <m:t>12</m:t>
                                        </m:r>
                                      </m:e>
                                      <m:e>
                                        <m:r>
                                          <a:rPr lang="en-IN" b="0" i="1" smtClean="0">
                                            <a:latin typeface="Cambria Math" panose="02040503050406030204" pitchFamily="18" charset="0"/>
                                          </a:rPr>
                                          <m:t>0</m:t>
                                        </m:r>
                                      </m:e>
                                      <m:e>
                                        <m:r>
                                          <a:rPr lang="en-IN" b="0" i="1" smtClean="0">
                                            <a:latin typeface="Cambria Math" panose="02040503050406030204" pitchFamily="18" charset="0"/>
                                          </a:rPr>
                                          <m:t>3</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1"/>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717E1-2093-F772-2FA9-16BFD4694231}"/>
                  </a:ext>
                </a:extLst>
              </p:cNvPr>
              <p:cNvSpPr txBox="1"/>
              <p:nvPr/>
            </p:nvSpPr>
            <p:spPr>
              <a:xfrm>
                <a:off x="3095167" y="4430417"/>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8" name="TextBox 7">
                <a:extLst>
                  <a:ext uri="{FF2B5EF4-FFF2-40B4-BE49-F238E27FC236}">
                    <a16:creationId xmlns:a16="http://schemas.microsoft.com/office/drawing/2014/main" id="{7C1717E1-2093-F772-2FA9-16BFD4694231}"/>
                  </a:ext>
                </a:extLst>
              </p:cNvPr>
              <p:cNvSpPr txBox="1">
                <a:spLocks noRot="1" noChangeAspect="1" noMove="1" noResize="1" noEditPoints="1" noAdjustHandles="1" noChangeArrowheads="1" noChangeShapeType="1" noTextEdit="1"/>
              </p:cNvSpPr>
              <p:nvPr/>
            </p:nvSpPr>
            <p:spPr>
              <a:xfrm>
                <a:off x="3095167" y="4430417"/>
                <a:ext cx="1027120" cy="1278427"/>
              </a:xfrm>
              <a:prstGeom prst="rect">
                <a:avLst/>
              </a:prstGeom>
              <a:blipFill>
                <a:blip r:embed="rId12"/>
                <a:stretch>
                  <a:fillRect/>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480D4DF2-0053-8926-015C-21D1C9119056}"/>
              </a:ext>
            </a:extLst>
          </p:cNvPr>
          <p:cNvSpPr/>
          <p:nvPr/>
        </p:nvSpPr>
        <p:spPr>
          <a:xfrm>
            <a:off x="4572000" y="4139210"/>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2">
                    <a:lumMod val="50000"/>
                  </a:schemeClr>
                </a:solidFill>
              </a:rPr>
              <a:t>Find the minimum value of each column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column)</a:t>
            </a:r>
          </a:p>
        </p:txBody>
      </p:sp>
    </p:spTree>
    <p:extLst>
      <p:ext uri="{BB962C8B-B14F-4D97-AF65-F5344CB8AC3E}">
        <p14:creationId xmlns:p14="http://schemas.microsoft.com/office/powerpoint/2010/main" val="21415520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323528" y="1948039"/>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 First reduce the cost of above matrix(</a:t>
            </a:r>
            <a:r>
              <a:rPr lang="en-US" altLang="en-US" sz="2000" dirty="0" err="1">
                <a:solidFill>
                  <a:srgbClr val="080808"/>
                </a:solidFill>
              </a:rPr>
              <a:t>i.e</a:t>
            </a:r>
            <a:r>
              <a:rPr lang="en-US" altLang="en-US" sz="2000" dirty="0">
                <a:solidFill>
                  <a:srgbClr val="080808"/>
                </a:solidFill>
              </a:rPr>
              <a:t> Reducing matrix)</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29871C2-9ED2-20E7-E19E-A6187C0D208D}"/>
                  </a:ext>
                </a:extLst>
              </p:cNvPr>
              <p:cNvSpPr txBox="1"/>
              <p:nvPr/>
            </p:nvSpPr>
            <p:spPr>
              <a:xfrm>
                <a:off x="3177290" y="2341143"/>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30" name="TextBox 29">
                <a:extLst>
                  <a:ext uri="{FF2B5EF4-FFF2-40B4-BE49-F238E27FC236}">
                    <a16:creationId xmlns:a16="http://schemas.microsoft.com/office/drawing/2014/main" id="{F29871C2-9ED2-20E7-E19E-A6187C0D208D}"/>
                  </a:ext>
                </a:extLst>
              </p:cNvPr>
              <p:cNvSpPr txBox="1">
                <a:spLocks noRot="1" noChangeAspect="1" noMove="1" noResize="1" noEditPoints="1" noAdjustHandles="1" noChangeArrowheads="1" noChangeShapeType="1" noTextEdit="1"/>
              </p:cNvSpPr>
              <p:nvPr/>
            </p:nvSpPr>
            <p:spPr>
              <a:xfrm>
                <a:off x="3177290" y="2341143"/>
                <a:ext cx="1027120" cy="12784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A5E81FC-29DA-76E2-B34D-D85C3110E717}"/>
                  </a:ext>
                </a:extLst>
              </p:cNvPr>
              <p:cNvSpPr txBox="1"/>
              <p:nvPr/>
            </p:nvSpPr>
            <p:spPr>
              <a:xfrm>
                <a:off x="2230203" y="3530272"/>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=21</m:t>
                      </m:r>
                    </m:oMath>
                  </m:oMathPara>
                </a14:m>
                <a:endParaRPr lang="en-IN" sz="1400" dirty="0">
                  <a:solidFill>
                    <a:srgbClr val="FF0000"/>
                  </a:solidFill>
                </a:endParaRPr>
              </a:p>
            </p:txBody>
          </p:sp>
        </mc:Choice>
        <mc:Fallback xmlns="">
          <p:sp>
            <p:nvSpPr>
              <p:cNvPr id="31" name="TextBox 30">
                <a:extLst>
                  <a:ext uri="{FF2B5EF4-FFF2-40B4-BE49-F238E27FC236}">
                    <a16:creationId xmlns:a16="http://schemas.microsoft.com/office/drawing/2014/main" id="{DA5E81FC-29DA-76E2-B34D-D85C3110E717}"/>
                  </a:ext>
                </a:extLst>
              </p:cNvPr>
              <p:cNvSpPr txBox="1">
                <a:spLocks noRot="1" noChangeAspect="1" noMove="1" noResize="1" noEditPoints="1" noAdjustHandles="1" noChangeArrowheads="1" noChangeShapeType="1" noTextEdit="1"/>
              </p:cNvSpPr>
              <p:nvPr/>
            </p:nvSpPr>
            <p:spPr>
              <a:xfrm>
                <a:off x="2230203" y="3530272"/>
                <a:ext cx="1641367" cy="614079"/>
              </a:xfrm>
              <a:prstGeom prst="rect">
                <a:avLst/>
              </a:prstGeom>
              <a:blipFill>
                <a:blip r:embed="rId7"/>
                <a:stretch>
                  <a:fillRect l="-32714" t="-115842" r="-2974"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8596C40A-5360-AC4C-9CFE-553BA500E24A}"/>
                  </a:ext>
                </a:extLst>
              </p:cNvPr>
              <p:cNvSpPr txBox="1"/>
              <p:nvPr/>
            </p:nvSpPr>
            <p:spPr>
              <a:xfrm>
                <a:off x="926757" y="5642086"/>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33" name="TextBox 32">
                <a:extLst>
                  <a:ext uri="{FF2B5EF4-FFF2-40B4-BE49-F238E27FC236}">
                    <a16:creationId xmlns:a16="http://schemas.microsoft.com/office/drawing/2014/main" id="{8596C40A-5360-AC4C-9CFE-553BA500E24A}"/>
                  </a:ext>
                </a:extLst>
              </p:cNvPr>
              <p:cNvSpPr txBox="1">
                <a:spLocks noRot="1" noChangeAspect="1" noMove="1" noResize="1" noEditPoints="1" noAdjustHandles="1" noChangeArrowheads="1" noChangeShapeType="1" noTextEdit="1"/>
              </p:cNvSpPr>
              <p:nvPr/>
            </p:nvSpPr>
            <p:spPr>
              <a:xfrm>
                <a:off x="926757" y="5642086"/>
                <a:ext cx="2681969" cy="369332"/>
              </a:xfrm>
              <a:prstGeom prst="rect">
                <a:avLst/>
              </a:prstGeom>
              <a:blipFill>
                <a:blip r:embed="rId8"/>
                <a:stretch>
                  <a:fillRect/>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DECB7967-79DC-974A-7132-58D530857925}"/>
              </a:ext>
            </a:extLst>
          </p:cNvPr>
          <p:cNvSpPr/>
          <p:nvPr/>
        </p:nvSpPr>
        <p:spPr>
          <a:xfrm>
            <a:off x="4572000" y="2060848"/>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2">
                    <a:lumMod val="50000"/>
                  </a:schemeClr>
                </a:solidFill>
              </a:rPr>
              <a:t>Find the minimum value of each row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Row)</a:t>
            </a:r>
          </a:p>
        </p:txBody>
      </p:sp>
      <p:grpSp>
        <p:nvGrpSpPr>
          <p:cNvPr id="3" name="Group 2">
            <a:extLst>
              <a:ext uri="{FF2B5EF4-FFF2-40B4-BE49-F238E27FC236}">
                <a16:creationId xmlns:a16="http://schemas.microsoft.com/office/drawing/2014/main" id="{13E21C16-6E49-4AF4-9F37-40B73857D2E6}"/>
              </a:ext>
            </a:extLst>
          </p:cNvPr>
          <p:cNvGrpSpPr/>
          <p:nvPr/>
        </p:nvGrpSpPr>
        <p:grpSpPr>
          <a:xfrm>
            <a:off x="323528" y="4012674"/>
            <a:ext cx="3672407" cy="1713910"/>
            <a:chOff x="4372841" y="2160143"/>
            <a:chExt cx="3672407" cy="171391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10</m:t>
                                        </m:r>
                                      </m:e>
                                      <m:e>
                                        <m:r>
                                          <a:rPr lang="en-IN" b="0" i="1" smtClean="0">
                                            <a:latin typeface="Cambria Math" panose="02040503050406030204" pitchFamily="18" charset="0"/>
                                          </a:rPr>
                                          <m:t>17</m:t>
                                        </m:r>
                                      </m:e>
                                    </m:mr>
                                    <m:mr>
                                      <m:e>
                                        <m:r>
                                          <a:rPr lang="en-IN" b="0" i="1" smtClean="0">
                                            <a:latin typeface="Cambria Math" panose="02040503050406030204" pitchFamily="18" charset="0"/>
                                          </a:rPr>
                                          <m:t>1</m:t>
                                        </m:r>
                                        <m:r>
                                          <a:rPr lang="en-IN" b="0" i="1" smtClean="0">
                                            <a:latin typeface="Cambria Math" panose="02040503050406030204" pitchFamily="18" charset="0"/>
                                          </a:rPr>
                                          <m:t>2</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11</m:t>
                                        </m:r>
                                      </m:e>
                                    </m:mr>
                                    <m:mr>
                                      <m:e>
                                        <m:r>
                                          <a:rPr lang="en-IN" b="0" i="1" smtClean="0">
                                            <a:latin typeface="Cambria Math" panose="02040503050406030204" pitchFamily="18" charset="0"/>
                                          </a:rPr>
                                          <m:t>0</m:t>
                                        </m:r>
                                      </m:e>
                                      <m:e>
                                        <m:r>
                                          <a:rPr lang="en-IN" b="0" i="1" smtClean="0">
                                            <a:latin typeface="Cambria Math" panose="02040503050406030204" pitchFamily="18" charset="0"/>
                                          </a:rPr>
                                          <m:t>3</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a:rPr lang="en-IN" b="0" i="1" smtClean="0">
                                            <a:latin typeface="Cambria Math" panose="02040503050406030204" pitchFamily="18" charset="0"/>
                                          </a:rPr>
                                          <m:t>3</m:t>
                                        </m:r>
                                      </m:e>
                                      <m:e>
                                        <m:r>
                                          <a:rPr lang="en-IN" b="0" i="1" smtClean="0">
                                            <a:latin typeface="Cambria Math" panose="02040503050406030204" pitchFamily="18" charset="0"/>
                                          </a:rPr>
                                          <m:t>12</m:t>
                                        </m:r>
                                      </m:e>
                                    </m:mr>
                                    <m:mr>
                                      <m:e>
                                        <m:r>
                                          <a:rPr lang="en-IN" b="0" i="1" smtClean="0">
                                            <a:latin typeface="Cambria Math" panose="02040503050406030204" pitchFamily="18" charset="0"/>
                                          </a:rPr>
                                          <m:t>11</m:t>
                                        </m:r>
                                      </m:e>
                                      <m:e>
                                        <m:r>
                                          <a:rPr lang="en-IN" b="0" i="1" smtClean="0">
                                            <a:latin typeface="Cambria Math" panose="02040503050406030204" pitchFamily="18" charset="0"/>
                                          </a:rPr>
                                          <m:t>0</m:t>
                                        </m:r>
                                      </m:e>
                                      <m:e>
                                        <m:r>
                                          <a:rPr lang="en-IN"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1"/>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C1717E1-2093-F772-2FA9-16BFD4694231}"/>
                  </a:ext>
                </a:extLst>
              </p:cNvPr>
              <p:cNvSpPr txBox="1"/>
              <p:nvPr/>
            </p:nvSpPr>
            <p:spPr>
              <a:xfrm>
                <a:off x="3095167" y="4430417"/>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8" name="TextBox 7">
                <a:extLst>
                  <a:ext uri="{FF2B5EF4-FFF2-40B4-BE49-F238E27FC236}">
                    <a16:creationId xmlns:a16="http://schemas.microsoft.com/office/drawing/2014/main" id="{7C1717E1-2093-F772-2FA9-16BFD4694231}"/>
                  </a:ext>
                </a:extLst>
              </p:cNvPr>
              <p:cNvSpPr txBox="1">
                <a:spLocks noRot="1" noChangeAspect="1" noMove="1" noResize="1" noEditPoints="1" noAdjustHandles="1" noChangeArrowheads="1" noChangeShapeType="1" noTextEdit="1"/>
              </p:cNvSpPr>
              <p:nvPr/>
            </p:nvSpPr>
            <p:spPr>
              <a:xfrm>
                <a:off x="3095167" y="4430417"/>
                <a:ext cx="1027120" cy="1278427"/>
              </a:xfrm>
              <a:prstGeom prst="rect">
                <a:avLst/>
              </a:prstGeom>
              <a:blipFill>
                <a:blip r:embed="rId12"/>
                <a:stretch>
                  <a:fillRect/>
                </a:stretch>
              </a:blipFill>
            </p:spPr>
            <p:txBody>
              <a:bodyPr/>
              <a:lstStyle/>
              <a:p>
                <a:r>
                  <a:rPr lang="en-IN">
                    <a:noFill/>
                  </a:rPr>
                  <a:t> </a:t>
                </a:r>
              </a:p>
            </p:txBody>
          </p:sp>
        </mc:Fallback>
      </mc:AlternateContent>
      <p:sp>
        <p:nvSpPr>
          <p:cNvPr id="9" name="Rectangle 8">
            <a:extLst>
              <a:ext uri="{FF2B5EF4-FFF2-40B4-BE49-F238E27FC236}">
                <a16:creationId xmlns:a16="http://schemas.microsoft.com/office/drawing/2014/main" id="{480D4DF2-0053-8926-015C-21D1C9119056}"/>
              </a:ext>
            </a:extLst>
          </p:cNvPr>
          <p:cNvSpPr/>
          <p:nvPr/>
        </p:nvSpPr>
        <p:spPr>
          <a:xfrm>
            <a:off x="4572000" y="4139210"/>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IN" dirty="0">
                <a:solidFill>
                  <a:schemeClr val="tx2">
                    <a:lumMod val="50000"/>
                  </a:schemeClr>
                </a:solidFill>
              </a:rPr>
              <a:t>Find the minimum value of each column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column)</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CA29042-A633-7827-865A-DC46E3A9A534}"/>
                  </a:ext>
                </a:extLst>
              </p:cNvPr>
              <p:cNvSpPr txBox="1"/>
              <p:nvPr/>
            </p:nvSpPr>
            <p:spPr>
              <a:xfrm>
                <a:off x="2216640" y="5938057"/>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𝑐𝑜𝑙</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=4</m:t>
                      </m:r>
                    </m:oMath>
                  </m:oMathPara>
                </a14:m>
                <a:endParaRPr lang="en-IN" sz="1400" dirty="0">
                  <a:solidFill>
                    <a:srgbClr val="FF0000"/>
                  </a:solidFill>
                </a:endParaRPr>
              </a:p>
            </p:txBody>
          </p:sp>
        </mc:Choice>
        <mc:Fallback xmlns="">
          <p:sp>
            <p:nvSpPr>
              <p:cNvPr id="10" name="TextBox 9">
                <a:extLst>
                  <a:ext uri="{FF2B5EF4-FFF2-40B4-BE49-F238E27FC236}">
                    <a16:creationId xmlns:a16="http://schemas.microsoft.com/office/drawing/2014/main" id="{2CA29042-A633-7827-865A-DC46E3A9A534}"/>
                  </a:ext>
                </a:extLst>
              </p:cNvPr>
              <p:cNvSpPr txBox="1">
                <a:spLocks noRot="1" noChangeAspect="1" noMove="1" noResize="1" noEditPoints="1" noAdjustHandles="1" noChangeArrowheads="1" noChangeShapeType="1" noTextEdit="1"/>
              </p:cNvSpPr>
              <p:nvPr/>
            </p:nvSpPr>
            <p:spPr>
              <a:xfrm>
                <a:off x="2216640" y="5938057"/>
                <a:ext cx="1641367" cy="614079"/>
              </a:xfrm>
              <a:prstGeom prst="rect">
                <a:avLst/>
              </a:prstGeom>
              <a:blipFill>
                <a:blip r:embed="rId13"/>
                <a:stretch>
                  <a:fillRect l="-27509" t="-115842" r="-8178" b="-166337"/>
                </a:stretch>
              </a:blipFill>
            </p:spPr>
            <p:txBody>
              <a:bodyPr/>
              <a:lstStyle/>
              <a:p>
                <a:r>
                  <a:rPr lang="en-IN">
                    <a:noFill/>
                  </a:rPr>
                  <a:t> </a:t>
                </a:r>
              </a:p>
            </p:txBody>
          </p:sp>
        </mc:Fallback>
      </mc:AlternateContent>
    </p:spTree>
    <p:extLst>
      <p:ext uri="{BB962C8B-B14F-4D97-AF65-F5344CB8AC3E}">
        <p14:creationId xmlns:p14="http://schemas.microsoft.com/office/powerpoint/2010/main" val="8261492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The final reduced matrix after step 1 is:</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1498E1D-0B8D-4B46-BA22-61071E01CD40}"/>
                  </a:ext>
                </a:extLst>
              </p:cNvPr>
              <p:cNvSpPr txBox="1"/>
              <p:nvPr/>
            </p:nvSpPr>
            <p:spPr>
              <a:xfrm>
                <a:off x="899592" y="3810682"/>
                <a:ext cx="7488832" cy="1938992"/>
              </a:xfrm>
              <a:prstGeom prst="rect">
                <a:avLst/>
              </a:prstGeom>
              <a:noFill/>
            </p:spPr>
            <p:txBody>
              <a:bodyPr wrap="square" rtlCol="0">
                <a:spAutoFit/>
              </a:bodyPr>
              <a:lstStyle/>
              <a:p>
                <a:r>
                  <a:rPr lang="en-IN" sz="2000" b="1" u="sng" dirty="0"/>
                  <a:t>THE COST OF NODE 1 </a:t>
                </a:r>
              </a:p>
              <a:p>
                <a:r>
                  <a:rPr lang="en-IN" sz="2000" dirty="0"/>
                  <a:t>Total cost of reduction of all rows =</a:t>
                </a:r>
                <a14:m>
                  <m:oMath xmlns:m="http://schemas.openxmlformats.org/officeDocument/2006/math">
                    <m:nary>
                      <m:naryPr>
                        <m:chr m:val="∑"/>
                        <m:subHide m:val="on"/>
                        <m:supHide m:val="on"/>
                        <m:ctrlPr>
                          <a:rPr lang="en-IN" sz="2000" i="1" smtClean="0">
                            <a:solidFill>
                              <a:srgbClr val="FF0000"/>
                            </a:solidFill>
                            <a:latin typeface="Cambria Math" panose="02040503050406030204" pitchFamily="18" charset="0"/>
                          </a:rPr>
                        </m:ctrlPr>
                      </m:naryPr>
                      <m:sub/>
                      <m:sup/>
                      <m:e>
                        <m:r>
                          <a:rPr lang="en-IN" sz="2000" b="0" i="1" smtClean="0">
                            <a:solidFill>
                              <a:srgbClr val="FF0000"/>
                            </a:solidFill>
                            <a:latin typeface="Cambria Math" panose="02040503050406030204" pitchFamily="18" charset="0"/>
                          </a:rPr>
                          <m:t>𝑟𝑜𝑤</m:t>
                        </m:r>
                        <m:r>
                          <a:rPr lang="en-IN" sz="2000" b="0" i="1" smtClean="0">
                            <a:solidFill>
                              <a:srgbClr val="FF0000"/>
                            </a:solidFill>
                            <a:latin typeface="Cambria Math" panose="02040503050406030204" pitchFamily="18" charset="0"/>
                          </a:rPr>
                          <m:t> </m:t>
                        </m:r>
                        <m:r>
                          <a:rPr lang="en-IN" sz="2000" b="0" i="1" smtClean="0">
                            <a:solidFill>
                              <a:srgbClr val="FF0000"/>
                            </a:solidFill>
                            <a:latin typeface="Cambria Math" panose="02040503050406030204" pitchFamily="18" charset="0"/>
                          </a:rPr>
                          <m:t>𝑚𝑖𝑛</m:t>
                        </m:r>
                      </m:e>
                    </m:nary>
                    <m:r>
                      <a:rPr lang="en-IN" sz="2000" b="0" i="1" smtClean="0">
                        <a:solidFill>
                          <a:srgbClr val="FF0000"/>
                        </a:solidFill>
                        <a:latin typeface="Cambria Math" panose="02040503050406030204" pitchFamily="18" charset="0"/>
                      </a:rPr>
                      <m:t>=21</m:t>
                    </m:r>
                  </m:oMath>
                </a14:m>
                <a:endParaRPr lang="en-IN" sz="2000" dirty="0">
                  <a:solidFill>
                    <a:srgbClr val="FF0000"/>
                  </a:solidFill>
                </a:endParaRPr>
              </a:p>
              <a:p>
                <a:r>
                  <a:rPr lang="en-IN" sz="2000" dirty="0"/>
                  <a:t>Total cost of reduction of all columns =</a:t>
                </a:r>
                <a14:m>
                  <m:oMath xmlns:m="http://schemas.openxmlformats.org/officeDocument/2006/math">
                    <m:nary>
                      <m:naryPr>
                        <m:chr m:val="∑"/>
                        <m:subHide m:val="on"/>
                        <m:supHide m:val="on"/>
                        <m:ctrlPr>
                          <a:rPr lang="en-IN" sz="2000" i="1" smtClean="0">
                            <a:solidFill>
                              <a:srgbClr val="FF0000"/>
                            </a:solidFill>
                            <a:latin typeface="Cambria Math" panose="02040503050406030204" pitchFamily="18" charset="0"/>
                          </a:rPr>
                        </m:ctrlPr>
                      </m:naryPr>
                      <m:sub/>
                      <m:sup/>
                      <m:e>
                        <m:r>
                          <a:rPr lang="en-IN" sz="2000" b="0" i="1" smtClean="0">
                            <a:solidFill>
                              <a:srgbClr val="FF0000"/>
                            </a:solidFill>
                            <a:latin typeface="Cambria Math" panose="02040503050406030204" pitchFamily="18" charset="0"/>
                          </a:rPr>
                          <m:t>𝑐𝑜𝑙</m:t>
                        </m:r>
                        <m:r>
                          <a:rPr lang="en-IN" sz="2000" b="0" i="1" smtClean="0">
                            <a:solidFill>
                              <a:srgbClr val="FF0000"/>
                            </a:solidFill>
                            <a:latin typeface="Cambria Math" panose="02040503050406030204" pitchFamily="18" charset="0"/>
                          </a:rPr>
                          <m:t> </m:t>
                        </m:r>
                        <m:r>
                          <a:rPr lang="en-IN" sz="2000" b="0" i="1" smtClean="0">
                            <a:solidFill>
                              <a:srgbClr val="FF0000"/>
                            </a:solidFill>
                            <a:latin typeface="Cambria Math" panose="02040503050406030204" pitchFamily="18" charset="0"/>
                          </a:rPr>
                          <m:t>𝑚𝑖𝑛</m:t>
                        </m:r>
                      </m:e>
                    </m:nary>
                    <m:r>
                      <a:rPr lang="en-IN" sz="2000" b="0" i="1" smtClean="0">
                        <a:solidFill>
                          <a:srgbClr val="FF0000"/>
                        </a:solidFill>
                        <a:latin typeface="Cambria Math" panose="02040503050406030204" pitchFamily="18" charset="0"/>
                      </a:rPr>
                      <m:t>=4</m:t>
                    </m:r>
                  </m:oMath>
                </a14:m>
                <a:endParaRPr lang="en-IN" sz="2000" dirty="0">
                  <a:solidFill>
                    <a:srgbClr val="FF0000"/>
                  </a:solidFill>
                </a:endParaRPr>
              </a:p>
              <a:p>
                <a:r>
                  <a:rPr lang="en-IN" sz="2000" dirty="0">
                    <a:solidFill>
                      <a:srgbClr val="FF0000"/>
                    </a:solidFill>
                  </a:rPr>
                  <a:t>So the reduced cost after step 1 =21+4=25</a:t>
                </a:r>
              </a:p>
              <a:p>
                <a:pPr algn="just"/>
                <a:r>
                  <a:rPr lang="en-IN" sz="2000" dirty="0">
                    <a:solidFill>
                      <a:srgbClr val="00B050"/>
                    </a:solidFill>
                  </a:rPr>
                  <a:t>“Now the matrix is a reduced matrix. It means the matrix contain that one zero in each row and one zero in each column.”</a:t>
                </a:r>
              </a:p>
            </p:txBody>
          </p:sp>
        </mc:Choice>
        <mc:Fallback xmlns="">
          <p:sp>
            <p:nvSpPr>
              <p:cNvPr id="12" name="TextBox 11">
                <a:extLst>
                  <a:ext uri="{FF2B5EF4-FFF2-40B4-BE49-F238E27FC236}">
                    <a16:creationId xmlns:a16="http://schemas.microsoft.com/office/drawing/2014/main" id="{11498E1D-0B8D-4B46-BA22-61071E01CD40}"/>
                  </a:ext>
                </a:extLst>
              </p:cNvPr>
              <p:cNvSpPr txBox="1">
                <a:spLocks noRot="1" noChangeAspect="1" noMove="1" noResize="1" noEditPoints="1" noAdjustHandles="1" noChangeArrowheads="1" noChangeShapeType="1" noTextEdit="1"/>
              </p:cNvSpPr>
              <p:nvPr/>
            </p:nvSpPr>
            <p:spPr>
              <a:xfrm>
                <a:off x="899592" y="3810682"/>
                <a:ext cx="7488832" cy="1938992"/>
              </a:xfrm>
              <a:prstGeom prst="rect">
                <a:avLst/>
              </a:prstGeom>
              <a:blipFill>
                <a:blip r:embed="rId3"/>
                <a:stretch>
                  <a:fillRect l="-896" t="-9119" r="-814" b="-4717"/>
                </a:stretch>
              </a:blipFill>
            </p:spPr>
            <p:txBody>
              <a:bodyPr/>
              <a:lstStyle/>
              <a:p>
                <a:r>
                  <a:rPr lang="en-IN">
                    <a:noFill/>
                  </a:rPr>
                  <a:t> </a:t>
                </a:r>
              </a:p>
            </p:txBody>
          </p:sp>
        </mc:Fallback>
      </mc:AlternateContent>
      <p:grpSp>
        <p:nvGrpSpPr>
          <p:cNvPr id="14" name="Group 13">
            <a:extLst>
              <a:ext uri="{FF2B5EF4-FFF2-40B4-BE49-F238E27FC236}">
                <a16:creationId xmlns:a16="http://schemas.microsoft.com/office/drawing/2014/main" id="{F1A5FBCA-47FE-347B-0638-FCD702C3C38A}"/>
              </a:ext>
            </a:extLst>
          </p:cNvPr>
          <p:cNvGrpSpPr/>
          <p:nvPr/>
        </p:nvGrpSpPr>
        <p:grpSpPr>
          <a:xfrm>
            <a:off x="1980409" y="1993317"/>
            <a:ext cx="4139762" cy="1713910"/>
            <a:chOff x="1980409" y="1993317"/>
            <a:chExt cx="4139762" cy="1713910"/>
          </a:xfrm>
        </p:grpSpPr>
        <p:grpSp>
          <p:nvGrpSpPr>
            <p:cNvPr id="3" name="Group 2">
              <a:extLst>
                <a:ext uri="{FF2B5EF4-FFF2-40B4-BE49-F238E27FC236}">
                  <a16:creationId xmlns:a16="http://schemas.microsoft.com/office/drawing/2014/main" id="{13E21C16-6E49-4AF4-9F37-40B73857D2E6}"/>
                </a:ext>
              </a:extLst>
            </p:cNvPr>
            <p:cNvGrpSpPr/>
            <p:nvPr/>
          </p:nvGrpSpPr>
          <p:grpSpPr>
            <a:xfrm>
              <a:off x="2447764" y="1993317"/>
              <a:ext cx="3672407" cy="1713910"/>
              <a:chOff x="4372841" y="2160143"/>
              <a:chExt cx="3672407" cy="1713910"/>
            </a:xfrm>
          </p:grpSpPr>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10</m:t>
                                          </m:r>
                                        </m:e>
                                        <m:e>
                                          <m:r>
                                            <a:rPr lang="en-IN" b="0" i="1" smtClean="0">
                                              <a:latin typeface="Cambria Math" panose="02040503050406030204" pitchFamily="18" charset="0"/>
                                            </a:rPr>
                                            <m:t>17</m:t>
                                          </m:r>
                                        </m:e>
                                      </m:mr>
                                      <m:mr>
                                        <m:e>
                                          <m:r>
                                            <a:rPr lang="en-IN" b="0" i="1" smtClean="0">
                                              <a:latin typeface="Cambria Math" panose="02040503050406030204" pitchFamily="18" charset="0"/>
                                            </a:rPr>
                                            <m:t>1</m:t>
                                          </m:r>
                                          <m:r>
                                            <a:rPr lang="en-IN" b="0" i="1" smtClean="0">
                                              <a:latin typeface="Cambria Math" panose="02040503050406030204" pitchFamily="18" charset="0"/>
                                            </a:rPr>
                                            <m:t>2</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11</m:t>
                                          </m:r>
                                        </m:e>
                                      </m:mr>
                                      <m:mr>
                                        <m:e>
                                          <m:r>
                                            <a:rPr lang="en-IN" b="0" i="1" smtClean="0">
                                              <a:latin typeface="Cambria Math" panose="02040503050406030204" pitchFamily="18" charset="0"/>
                                            </a:rPr>
                                            <m:t>0</m:t>
                                          </m:r>
                                        </m:e>
                                        <m:e>
                                          <m:r>
                                            <a:rPr lang="en-IN" b="0" i="1" smtClean="0">
                                              <a:latin typeface="Cambria Math" panose="02040503050406030204" pitchFamily="18" charset="0"/>
                                            </a:rPr>
                                            <m:t>3</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a:rPr lang="en-IN" b="0" i="1" smtClean="0">
                                              <a:latin typeface="Cambria Math" panose="02040503050406030204" pitchFamily="18" charset="0"/>
                                            </a:rPr>
                                            <m:t>3</m:t>
                                          </m:r>
                                        </m:e>
                                        <m:e>
                                          <m:r>
                                            <a:rPr lang="en-IN" b="0" i="1" smtClean="0">
                                              <a:latin typeface="Cambria Math" panose="02040503050406030204" pitchFamily="18" charset="0"/>
                                            </a:rPr>
                                            <m:t>12</m:t>
                                          </m:r>
                                        </m:e>
                                      </m:mr>
                                      <m:mr>
                                        <m:e>
                                          <m:r>
                                            <a:rPr lang="en-IN" b="0" i="1" smtClean="0">
                                              <a:latin typeface="Cambria Math" panose="02040503050406030204" pitchFamily="18" charset="0"/>
                                            </a:rPr>
                                            <m:t>11</m:t>
                                          </m:r>
                                        </m:e>
                                        <m:e>
                                          <m:r>
                                            <a:rPr lang="en-IN" b="0" i="1" smtClean="0">
                                              <a:latin typeface="Cambria Math" panose="02040503050406030204" pitchFamily="18" charset="0"/>
                                            </a:rPr>
                                            <m:t>0</m:t>
                                          </m:r>
                                        </m:e>
                                        <m:e>
                                          <m:r>
                                            <a:rPr lang="en-IN"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p:sp>
          <p:nvSpPr>
            <p:cNvPr id="13" name="TextBox 12">
              <a:extLst>
                <a:ext uri="{FF2B5EF4-FFF2-40B4-BE49-F238E27FC236}">
                  <a16:creationId xmlns:a16="http://schemas.microsoft.com/office/drawing/2014/main" id="{583803B1-6E90-6161-24B7-A34E5197ADAE}"/>
                </a:ext>
              </a:extLst>
            </p:cNvPr>
            <p:cNvSpPr txBox="1"/>
            <p:nvPr/>
          </p:nvSpPr>
          <p:spPr>
            <a:xfrm>
              <a:off x="1980409" y="2901836"/>
              <a:ext cx="1044116" cy="369332"/>
            </a:xfrm>
            <a:prstGeom prst="rect">
              <a:avLst/>
            </a:prstGeom>
            <a:noFill/>
          </p:spPr>
          <p:txBody>
            <a:bodyPr wrap="square" rtlCol="0">
              <a:spAutoFit/>
            </a:bodyPr>
            <a:lstStyle/>
            <a:p>
              <a:r>
                <a:rPr lang="en-IN" dirty="0"/>
                <a:t>C1=</a:t>
              </a:r>
            </a:p>
          </p:txBody>
        </p:sp>
      </p:grpSp>
    </p:spTree>
    <p:extLst>
      <p:ext uri="{BB962C8B-B14F-4D97-AF65-F5344CB8AC3E}">
        <p14:creationId xmlns:p14="http://schemas.microsoft.com/office/powerpoint/2010/main" val="9452367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613045"/>
            <a:ext cx="7911245" cy="3180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From the step 1, it was observed that the cost of 1</a:t>
            </a:r>
            <a:r>
              <a:rPr lang="en-US" altLang="en-US" sz="2000" baseline="30000" dirty="0">
                <a:solidFill>
                  <a:srgbClr val="080808"/>
                </a:solidFill>
              </a:rPr>
              <a:t>st</a:t>
            </a:r>
            <a:r>
              <a:rPr lang="en-US" altLang="en-US" sz="2000" dirty="0">
                <a:solidFill>
                  <a:srgbClr val="080808"/>
                </a:solidFill>
              </a:rPr>
              <a:t> node is 25. Hence the State space tree is </a:t>
            </a:r>
          </a:p>
          <a:p>
            <a:pPr marL="0" indent="0" algn="just">
              <a:buNone/>
            </a:pPr>
            <a:endParaRPr lang="en-US" altLang="en-US" sz="2000" dirty="0">
              <a:solidFill>
                <a:srgbClr val="080808"/>
              </a:solidFill>
            </a:endParaRPr>
          </a:p>
          <a:p>
            <a:pPr marL="0" indent="0" algn="just">
              <a:buNone/>
            </a:pPr>
            <a:endParaRPr lang="en-US" altLang="en-US" sz="2000" dirty="0">
              <a:solidFill>
                <a:srgbClr val="080808"/>
              </a:solidFill>
            </a:endParaRPr>
          </a:p>
          <a:p>
            <a:pPr marL="0" indent="0" algn="just">
              <a:buNone/>
            </a:pPr>
            <a:r>
              <a:rPr lang="en-US" altLang="en-US" sz="2000" dirty="0">
                <a:solidFill>
                  <a:srgbClr val="080808"/>
                </a:solidFill>
              </a:rPr>
              <a:t>Now, we calculate the cost from  node 1 to  node 2, node 1 to  node 3, node 1 to  node 4, and node 1 to  node 5.</a:t>
            </a:r>
          </a:p>
          <a:p>
            <a:pPr marL="0" indent="0" algn="just">
              <a:buNone/>
            </a:pPr>
            <a:r>
              <a:rPr lang="en-US" altLang="en-US" sz="2000" dirty="0">
                <a:solidFill>
                  <a:srgbClr val="FF0000"/>
                </a:solidFill>
              </a:rPr>
              <a:t>And check, whether there is a minimum cost path from node 1 to node 2 or node 1 to node 3, node 1 to node 4 or node 1 to node 5  is exists? And find which one is minimum and explore that node again. And show the procedure through </a:t>
            </a:r>
            <a:r>
              <a:rPr lang="en-US" altLang="en-US" sz="2000" b="1" dirty="0">
                <a:solidFill>
                  <a:srgbClr val="FF0000"/>
                </a:solidFill>
              </a:rPr>
              <a:t>state space tree</a:t>
            </a:r>
            <a:r>
              <a:rPr lang="en-US" altLang="en-US" sz="2000" dirty="0">
                <a:solidFill>
                  <a:srgbClr val="FF0000"/>
                </a:solidFill>
              </a:rPr>
              <a:t>.</a:t>
            </a:r>
          </a:p>
          <a:p>
            <a:pPr marL="0" indent="0" algn="just">
              <a:buNone/>
            </a:pPr>
            <a:r>
              <a:rPr lang="en-US" altLang="en-US" sz="2000" dirty="0">
                <a:solidFill>
                  <a:srgbClr val="080808"/>
                </a:solidFill>
              </a:rPr>
              <a:t>Let us do it one by one……..</a:t>
            </a:r>
          </a:p>
          <a:p>
            <a:pPr marL="0" indent="0" algn="just">
              <a:buNone/>
            </a:pPr>
            <a:r>
              <a:rPr lang="en-US" altLang="en-US" sz="2000" dirty="0">
                <a:solidFill>
                  <a:srgbClr val="080808"/>
                </a:solidFill>
              </a:rPr>
              <a:t> </a:t>
            </a:r>
          </a:p>
          <a:p>
            <a:pPr marL="0" indent="0" algn="just">
              <a:buNone/>
            </a:pPr>
            <a:endParaRPr lang="en-US" altLang="en-US" sz="2000" dirty="0">
              <a:solidFill>
                <a:srgbClr val="080808"/>
              </a:solidFill>
            </a:endParaRPr>
          </a:p>
        </p:txBody>
      </p:sp>
      <p:grpSp>
        <p:nvGrpSpPr>
          <p:cNvPr id="10" name="Group 9">
            <a:extLst>
              <a:ext uri="{FF2B5EF4-FFF2-40B4-BE49-F238E27FC236}">
                <a16:creationId xmlns:a16="http://schemas.microsoft.com/office/drawing/2014/main" id="{6976BDE6-5783-0102-3356-0D144F88E1A4}"/>
              </a:ext>
            </a:extLst>
          </p:cNvPr>
          <p:cNvGrpSpPr/>
          <p:nvPr/>
        </p:nvGrpSpPr>
        <p:grpSpPr>
          <a:xfrm>
            <a:off x="4067944" y="2131576"/>
            <a:ext cx="1224136" cy="529620"/>
            <a:chOff x="4067944" y="2131576"/>
            <a:chExt cx="1224136" cy="529620"/>
          </a:xfrm>
        </p:grpSpPr>
        <p:sp>
          <p:nvSpPr>
            <p:cNvPr id="2" name="Oval 1">
              <a:extLst>
                <a:ext uri="{FF2B5EF4-FFF2-40B4-BE49-F238E27FC236}">
                  <a16:creationId xmlns:a16="http://schemas.microsoft.com/office/drawing/2014/main" id="{116867A3-9F32-7D13-E2E6-3CADA60E1463}"/>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9" name="TextBox 8">
              <a:extLst>
                <a:ext uri="{FF2B5EF4-FFF2-40B4-BE49-F238E27FC236}">
                  <a16:creationId xmlns:a16="http://schemas.microsoft.com/office/drawing/2014/main" id="{C87D8C83-4A40-36BA-2390-F7D466DF9427}"/>
                </a:ext>
              </a:extLst>
            </p:cNvPr>
            <p:cNvSpPr txBox="1"/>
            <p:nvPr/>
          </p:nvSpPr>
          <p:spPr>
            <a:xfrm>
              <a:off x="4499992" y="2131576"/>
              <a:ext cx="792088" cy="369332"/>
            </a:xfrm>
            <a:prstGeom prst="rect">
              <a:avLst/>
            </a:prstGeom>
            <a:noFill/>
          </p:spPr>
          <p:txBody>
            <a:bodyPr wrap="square" rtlCol="0">
              <a:spAutoFit/>
            </a:bodyPr>
            <a:lstStyle/>
            <a:p>
              <a:r>
                <a:rPr lang="en-IN" dirty="0"/>
                <a:t>C=25</a:t>
              </a:r>
            </a:p>
          </p:txBody>
        </p:sp>
      </p:grpSp>
    </p:spTree>
    <p:extLst>
      <p:ext uri="{BB962C8B-B14F-4D97-AF65-F5344CB8AC3E}">
        <p14:creationId xmlns:p14="http://schemas.microsoft.com/office/powerpoint/2010/main" val="3566491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277086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2 Find the cost from node 1 to node 2.</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following formula.</a:t>
                </a:r>
              </a:p>
              <a:p>
                <a:pPr marL="0" indent="0" algn="just">
                  <a:buNone/>
                </a:pPr>
                <a14:m>
                  <m:oMathPara xmlns:m="http://schemas.openxmlformats.org/officeDocument/2006/math">
                    <m:oMathParaPr>
                      <m:jc m:val="centerGroup"/>
                    </m:oMathParaPr>
                    <m:oMath xmlns:m="http://schemas.openxmlformats.org/officeDocument/2006/math">
                      <m:r>
                        <a:rPr lang="en-IN" altLang="en-US" sz="2000" b="0" i="1" smtClean="0">
                          <a:solidFill>
                            <a:srgbClr val="080808"/>
                          </a:solidFill>
                          <a:latin typeface="Cambria Math" panose="02040503050406030204" pitchFamily="18" charset="0"/>
                        </a:rPr>
                        <m:t>𝐶</m:t>
                      </m:r>
                      <m:d>
                        <m:dPr>
                          <m:ctrlPr>
                            <a:rPr lang="en-IN" altLang="en-US" sz="2000" b="0" i="1" smtClean="0">
                              <a:solidFill>
                                <a:srgbClr val="080808"/>
                              </a:solidFill>
                              <a:latin typeface="Cambria Math" panose="02040503050406030204" pitchFamily="18" charset="0"/>
                            </a:rPr>
                          </m:ctrlPr>
                        </m:dPr>
                        <m:e>
                          <m:r>
                            <a:rPr lang="en-IN" altLang="en-US" sz="2000" b="0" i="1" smtClean="0">
                              <a:solidFill>
                                <a:srgbClr val="080808"/>
                              </a:solidFill>
                              <a:latin typeface="Cambria Math" panose="02040503050406030204" pitchFamily="18" charset="0"/>
                            </a:rPr>
                            <m:t>𝑖</m:t>
                          </m:r>
                          <m:r>
                            <a:rPr lang="en-IN" altLang="en-US" sz="2000" b="0" i="1" smtClean="0">
                              <a:solidFill>
                                <a:srgbClr val="080808"/>
                              </a:solidFill>
                              <a:latin typeface="Cambria Math" panose="02040503050406030204" pitchFamily="18" charset="0"/>
                            </a:rPr>
                            <m:t>,</m:t>
                          </m:r>
                          <m:r>
                            <a:rPr lang="en-IN" altLang="en-US" sz="2000" b="0" i="1" smtClean="0">
                              <a:solidFill>
                                <a:srgbClr val="080808"/>
                              </a:solidFill>
                              <a:latin typeface="Cambria Math" panose="02040503050406030204" pitchFamily="18" charset="0"/>
                            </a:rPr>
                            <m:t>𝑗</m:t>
                          </m:r>
                        </m:e>
                      </m:d>
                      <m:r>
                        <a:rPr lang="en-IN" altLang="en-US" sz="2000" b="0" i="1" smtClean="0">
                          <a:solidFill>
                            <a:srgbClr val="080808"/>
                          </a:solidFill>
                          <a:latin typeface="Cambria Math" panose="02040503050406030204" pitchFamily="18" charset="0"/>
                        </a:rPr>
                        <m:t>+</m:t>
                      </m:r>
                      <m:r>
                        <a:rPr lang="en-IN" altLang="en-US" sz="2000" b="0" i="1" smtClean="0">
                          <a:solidFill>
                            <a:srgbClr val="080808"/>
                          </a:solidFill>
                          <a:latin typeface="Cambria Math" panose="02040503050406030204" pitchFamily="18" charset="0"/>
                        </a:rPr>
                        <m:t>𝑟</m:t>
                      </m:r>
                      <m:r>
                        <a:rPr lang="en-IN" altLang="en-US" sz="2000" b="0" i="1" smtClean="0">
                          <a:solidFill>
                            <a:srgbClr val="080808"/>
                          </a:solidFill>
                          <a:latin typeface="Cambria Math" panose="02040503050406030204" pitchFamily="18" charset="0"/>
                        </a:rPr>
                        <m:t>+</m:t>
                      </m:r>
                      <m:acc>
                        <m:accPr>
                          <m:chr m:val="̂"/>
                          <m:ctrlPr>
                            <a:rPr lang="en-IN" altLang="en-US" sz="2000" b="0" i="1" smtClean="0">
                              <a:solidFill>
                                <a:srgbClr val="080808"/>
                              </a:solidFill>
                              <a:latin typeface="Cambria Math" panose="02040503050406030204" pitchFamily="18" charset="0"/>
                            </a:rPr>
                          </m:ctrlPr>
                        </m:accPr>
                        <m:e>
                          <m:r>
                            <a:rPr lang="en-IN" altLang="en-US" sz="2000" b="0" i="1" smtClean="0">
                              <a:solidFill>
                                <a:srgbClr val="080808"/>
                              </a:solidFill>
                              <a:latin typeface="Cambria Math" panose="02040503050406030204" pitchFamily="18" charset="0"/>
                            </a:rPr>
                            <m:t>𝑟</m:t>
                          </m:r>
                        </m:e>
                      </m:acc>
                    </m:oMath>
                  </m:oMathPara>
                </a14:m>
                <a:endParaRPr lang="en-US" altLang="en-US" sz="2000" dirty="0">
                  <a:solidFill>
                    <a:srgbClr val="080808"/>
                  </a:solidFill>
                </a:endParaRPr>
              </a:p>
              <a:p>
                <a:pPr algn="just"/>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2770866"/>
              </a:xfrm>
              <a:prstGeom prst="rect">
                <a:avLst/>
              </a:prstGeom>
              <a:blipFill>
                <a:blip r:embed="rId3"/>
                <a:stretch>
                  <a:fillRect l="-847" t="-132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cxnSp>
        <p:nvCxnSpPr>
          <p:cNvPr id="8" name="Straight Arrow Connector 7">
            <a:extLst>
              <a:ext uri="{FF2B5EF4-FFF2-40B4-BE49-F238E27FC236}">
                <a16:creationId xmlns:a16="http://schemas.microsoft.com/office/drawing/2014/main" id="{840C643F-4059-28B2-D362-55E7250BD775}"/>
              </a:ext>
            </a:extLst>
          </p:cNvPr>
          <p:cNvCxnSpPr>
            <a:cxnSpLocks/>
            <a:stCxn id="15" idx="7"/>
          </p:cNvCxnSpPr>
          <p:nvPr/>
        </p:nvCxnSpPr>
        <p:spPr>
          <a:xfrm flipV="1">
            <a:off x="2924534" y="4077072"/>
            <a:ext cx="999394" cy="254313"/>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FC5351C-728A-F58B-1955-889C76E74E2D}"/>
              </a:ext>
            </a:extLst>
          </p:cNvPr>
          <p:cNvCxnSpPr>
            <a:cxnSpLocks/>
            <a:stCxn id="16" idx="0"/>
          </p:cNvCxnSpPr>
          <p:nvPr/>
        </p:nvCxnSpPr>
        <p:spPr>
          <a:xfrm flipH="1" flipV="1">
            <a:off x="4906620" y="4006884"/>
            <a:ext cx="61424" cy="865299"/>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A9B8838-7CCC-C1B9-35A2-E85224E7A930}"/>
              </a:ext>
            </a:extLst>
          </p:cNvPr>
          <p:cNvCxnSpPr>
            <a:cxnSpLocks/>
          </p:cNvCxnSpPr>
          <p:nvPr/>
        </p:nvCxnSpPr>
        <p:spPr>
          <a:xfrm flipH="1" flipV="1">
            <a:off x="5374672" y="4006884"/>
            <a:ext cx="1721281" cy="524171"/>
          </a:xfrm>
          <a:prstGeom prst="straightConnector1">
            <a:avLst/>
          </a:prstGeom>
          <a:ln w="28575">
            <a:solidFill>
              <a:srgbClr val="000000"/>
            </a:solidFill>
            <a:tailEnd type="triangle"/>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8672F37C-F0AA-42E8-D93D-D8F0669ABF57}"/>
              </a:ext>
            </a:extLst>
          </p:cNvPr>
          <p:cNvSpPr/>
          <p:nvPr/>
        </p:nvSpPr>
        <p:spPr>
          <a:xfrm>
            <a:off x="457200" y="4205108"/>
            <a:ext cx="2890662" cy="862276"/>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0000"/>
                </a:solidFill>
              </a:rPr>
              <a:t>Cost from node </a:t>
            </a:r>
            <a:r>
              <a:rPr lang="en-IN" dirty="0" err="1">
                <a:solidFill>
                  <a:srgbClr val="000000"/>
                </a:solidFill>
              </a:rPr>
              <a:t>i</a:t>
            </a:r>
            <a:r>
              <a:rPr lang="en-IN" dirty="0">
                <a:solidFill>
                  <a:srgbClr val="000000"/>
                </a:solidFill>
              </a:rPr>
              <a:t> to j in reduction matrix</a:t>
            </a:r>
          </a:p>
        </p:txBody>
      </p:sp>
      <p:sp>
        <p:nvSpPr>
          <p:cNvPr id="16" name="Oval 15">
            <a:extLst>
              <a:ext uri="{FF2B5EF4-FFF2-40B4-BE49-F238E27FC236}">
                <a16:creationId xmlns:a16="http://schemas.microsoft.com/office/drawing/2014/main" id="{97638637-0444-49D8-846D-882C25FE9C0F}"/>
              </a:ext>
            </a:extLst>
          </p:cNvPr>
          <p:cNvSpPr/>
          <p:nvPr/>
        </p:nvSpPr>
        <p:spPr>
          <a:xfrm>
            <a:off x="2987824" y="4872183"/>
            <a:ext cx="3960439" cy="1188664"/>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0000"/>
                </a:solidFill>
              </a:rPr>
              <a:t>Reduced cost of node </a:t>
            </a:r>
            <a:r>
              <a:rPr lang="en-IN" dirty="0" err="1">
                <a:solidFill>
                  <a:srgbClr val="000000"/>
                </a:solidFill>
              </a:rPr>
              <a:t>i</a:t>
            </a:r>
            <a:r>
              <a:rPr lang="en-IN" dirty="0">
                <a:solidFill>
                  <a:srgbClr val="000000"/>
                </a:solidFill>
              </a:rPr>
              <a:t> . (calculated previously)</a:t>
            </a:r>
          </a:p>
        </p:txBody>
      </p:sp>
      <p:sp>
        <p:nvSpPr>
          <p:cNvPr id="17" name="Oval 16">
            <a:extLst>
              <a:ext uri="{FF2B5EF4-FFF2-40B4-BE49-F238E27FC236}">
                <a16:creationId xmlns:a16="http://schemas.microsoft.com/office/drawing/2014/main" id="{D70D5AA0-1986-636E-2CAD-EE8B4EAD98F9}"/>
              </a:ext>
            </a:extLst>
          </p:cNvPr>
          <p:cNvSpPr/>
          <p:nvPr/>
        </p:nvSpPr>
        <p:spPr>
          <a:xfrm>
            <a:off x="6735915" y="4401108"/>
            <a:ext cx="2376262" cy="862276"/>
          </a:xfrm>
          <a:prstGeom prst="ellipse">
            <a:avLst/>
          </a:prstGeom>
          <a:ln>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000000"/>
                </a:solidFill>
              </a:rPr>
              <a:t>Reduction cost of current matrix</a:t>
            </a:r>
          </a:p>
        </p:txBody>
      </p:sp>
    </p:spTree>
    <p:extLst>
      <p:ext uri="{BB962C8B-B14F-4D97-AF65-F5344CB8AC3E}">
        <p14:creationId xmlns:p14="http://schemas.microsoft.com/office/powerpoint/2010/main" val="2522334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2 Find the cost from node 1 to node 2.</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13E21C16-6E49-4AF4-9F37-40B73857D2E6}"/>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288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US" altLang="en-US" i="1" smtClean="0">
                                            <a:solidFill>
                                              <a:srgbClr val="FF0000"/>
                                            </a:solidFill>
                                            <a:latin typeface="Cambria Math" panose="02040503050406030204" pitchFamily="18" charset="0"/>
                                            <a:ea typeface="Cambria Math" panose="02040503050406030204" pitchFamily="18" charset="0"/>
                                          </a:rPr>
                                          <m:t>∞</m:t>
                                        </m:r>
                                        <m:r>
                                          <m:rPr>
                                            <m:nor/>
                                          </m:rPr>
                                          <a:rPr lang="en-US" altLang="en-US" dirty="0">
                                            <a:solidFill>
                                              <a:srgbClr val="080808"/>
                                            </a:solidFill>
                                          </a:rPr>
                                          <m:t> </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11</m:t>
                                        </m:r>
                                      </m:e>
                                    </m:mr>
                                    <m:mr>
                                      <m:e>
                                        <m:r>
                                          <a:rPr lang="en-IN" b="0" i="1" smtClean="0">
                                            <a:latin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12</m:t>
                                        </m:r>
                                      </m:e>
                                    </m:mr>
                                    <m:mr>
                                      <m:e>
                                        <m:r>
                                          <a:rPr lang="en-IN" b="0" i="1" smtClean="0">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2886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40971632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2 Find the cost from node 1 to node 2.</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13E21C16-6E49-4AF4-9F37-40B73857D2E6}"/>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288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US" altLang="en-US" i="1" smtClean="0">
                                            <a:solidFill>
                                              <a:srgbClr val="FF0000"/>
                                            </a:solidFill>
                                            <a:latin typeface="Cambria Math" panose="02040503050406030204" pitchFamily="18" charset="0"/>
                                            <a:ea typeface="Cambria Math" panose="02040503050406030204" pitchFamily="18" charset="0"/>
                                          </a:rPr>
                                          <m:t>∞</m:t>
                                        </m:r>
                                        <m:r>
                                          <m:rPr>
                                            <m:nor/>
                                          </m:rPr>
                                          <a:rPr lang="en-US" altLang="en-US" dirty="0">
                                            <a:solidFill>
                                              <a:srgbClr val="080808"/>
                                            </a:solidFill>
                                          </a:rPr>
                                          <m:t> </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11</m:t>
                                        </m:r>
                                      </m:e>
                                    </m:mr>
                                    <m:mr>
                                      <m:e>
                                        <m:r>
                                          <a:rPr lang="en-IN" b="0" i="1" smtClean="0">
                                            <a:latin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12</m:t>
                                        </m:r>
                                      </m:e>
                                    </m:mr>
                                    <m:mr>
                                      <m:e>
                                        <m:r>
                                          <a:rPr lang="en-IN" b="0" i="1" smtClean="0">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2886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CD5337-511A-4812-0AD9-5ECB48B9BD4E}"/>
                  </a:ext>
                </a:extLst>
              </p:cNvPr>
              <p:cNvSpPr txBox="1"/>
              <p:nvPr/>
            </p:nvSpPr>
            <p:spPr>
              <a:xfrm>
                <a:off x="3455207" y="4116231"/>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2" name="TextBox 1">
                <a:extLst>
                  <a:ext uri="{FF2B5EF4-FFF2-40B4-BE49-F238E27FC236}">
                    <a16:creationId xmlns:a16="http://schemas.microsoft.com/office/drawing/2014/main" id="{7ECD5337-511A-4812-0AD9-5ECB48B9BD4E}"/>
                  </a:ext>
                </a:extLst>
              </p:cNvPr>
              <p:cNvSpPr txBox="1">
                <a:spLocks noRot="1" noChangeAspect="1" noMove="1" noResize="1" noEditPoints="1" noAdjustHandles="1" noChangeArrowheads="1" noChangeShapeType="1" noTextEdit="1"/>
              </p:cNvSpPr>
              <p:nvPr/>
            </p:nvSpPr>
            <p:spPr>
              <a:xfrm>
                <a:off x="3455207" y="4116231"/>
                <a:ext cx="1027120" cy="127842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459127" y="3830500"/>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459127" y="3830500"/>
                <a:ext cx="1641367" cy="614079"/>
              </a:xfrm>
              <a:prstGeom prst="rect">
                <a:avLst/>
              </a:prstGeom>
              <a:blipFill>
                <a:blip r:embed="rId8"/>
                <a:stretch>
                  <a:fillRect l="-29259" t="-115842" r="-5926" b="-166337"/>
                </a:stretch>
              </a:blipFill>
            </p:spPr>
            <p:txBody>
              <a:bodyPr/>
              <a:lstStyle/>
              <a:p>
                <a:r>
                  <a:rPr lang="en-IN">
                    <a:noFill/>
                  </a:rPr>
                  <a:t> </a:t>
                </a:r>
              </a:p>
            </p:txBody>
          </p:sp>
        </mc:Fallback>
      </mc:AlternateContent>
    </p:spTree>
    <p:extLst>
      <p:ext uri="{BB962C8B-B14F-4D97-AF65-F5344CB8AC3E}">
        <p14:creationId xmlns:p14="http://schemas.microsoft.com/office/powerpoint/2010/main" val="35942887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29"/>
                <a:ext cx="7911245" cy="23082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2 Find the cost from node 1 to node 2.</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29"/>
                <a:ext cx="7911245" cy="2308269"/>
              </a:xfrm>
              <a:prstGeom prst="rect">
                <a:avLst/>
              </a:prstGeom>
              <a:blipFill>
                <a:blip r:embed="rId3"/>
                <a:stretch>
                  <a:fillRect l="-847" t="-1587" b="-13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13E21C16-6E49-4AF4-9F37-40B73857D2E6}"/>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288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US" altLang="en-US" i="1" smtClean="0">
                                            <a:solidFill>
                                              <a:srgbClr val="FF0000"/>
                                            </a:solidFill>
                                            <a:latin typeface="Cambria Math" panose="02040503050406030204" pitchFamily="18" charset="0"/>
                                            <a:ea typeface="Cambria Math" panose="02040503050406030204" pitchFamily="18" charset="0"/>
                                          </a:rPr>
                                          <m:t>∞</m:t>
                                        </m:r>
                                        <m:r>
                                          <m:rPr>
                                            <m:nor/>
                                          </m:rPr>
                                          <a:rPr lang="en-US" altLang="en-US" dirty="0">
                                            <a:solidFill>
                                              <a:srgbClr val="080808"/>
                                            </a:solidFill>
                                          </a:rPr>
                                          <m:t> </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11</m:t>
                                        </m:r>
                                      </m:e>
                                    </m:mr>
                                    <m:mr>
                                      <m:e>
                                        <m:r>
                                          <a:rPr lang="en-IN" b="0" i="1" smtClean="0">
                                            <a:latin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12</m:t>
                                        </m:r>
                                      </m:e>
                                    </m:mr>
                                    <m:mr>
                                      <m:e>
                                        <m:r>
                                          <a:rPr lang="en-IN" b="0" i="1" smtClean="0">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2886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CD5337-511A-4812-0AD9-5ECB48B9BD4E}"/>
                  </a:ext>
                </a:extLst>
              </p:cNvPr>
              <p:cNvSpPr txBox="1"/>
              <p:nvPr/>
            </p:nvSpPr>
            <p:spPr>
              <a:xfrm>
                <a:off x="3455207" y="4116231"/>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2" name="TextBox 1">
                <a:extLst>
                  <a:ext uri="{FF2B5EF4-FFF2-40B4-BE49-F238E27FC236}">
                    <a16:creationId xmlns:a16="http://schemas.microsoft.com/office/drawing/2014/main" id="{7ECD5337-511A-4812-0AD9-5ECB48B9BD4E}"/>
                  </a:ext>
                </a:extLst>
              </p:cNvPr>
              <p:cNvSpPr txBox="1">
                <a:spLocks noRot="1" noChangeAspect="1" noMove="1" noResize="1" noEditPoints="1" noAdjustHandles="1" noChangeArrowheads="1" noChangeShapeType="1" noTextEdit="1"/>
              </p:cNvSpPr>
              <p:nvPr/>
            </p:nvSpPr>
            <p:spPr>
              <a:xfrm>
                <a:off x="3455207" y="4116231"/>
                <a:ext cx="1027120" cy="127842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459127" y="3830500"/>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459127" y="3830500"/>
                <a:ext cx="1641367" cy="614079"/>
              </a:xfrm>
              <a:prstGeom prst="rect">
                <a:avLst/>
              </a:prstGeom>
              <a:blipFill>
                <a:blip r:embed="rId8"/>
                <a:stretch>
                  <a:fillRect l="-29259" t="-115842" r="-5926"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3072A2-7E05-5371-B5F9-EA6BA727E46E}"/>
                  </a:ext>
                </a:extLst>
              </p:cNvPr>
              <p:cNvSpPr txBox="1"/>
              <p:nvPr/>
            </p:nvSpPr>
            <p:spPr>
              <a:xfrm>
                <a:off x="1286798" y="531105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9" name="TextBox 8">
                <a:extLst>
                  <a:ext uri="{FF2B5EF4-FFF2-40B4-BE49-F238E27FC236}">
                    <a16:creationId xmlns:a16="http://schemas.microsoft.com/office/drawing/2014/main" id="{D63072A2-7E05-5371-B5F9-EA6BA727E46E}"/>
                  </a:ext>
                </a:extLst>
              </p:cNvPr>
              <p:cNvSpPr txBox="1">
                <a:spLocks noRot="1" noChangeAspect="1" noMove="1" noResize="1" noEditPoints="1" noAdjustHandles="1" noChangeArrowheads="1" noChangeShapeType="1" noTextEdit="1"/>
              </p:cNvSpPr>
              <p:nvPr/>
            </p:nvSpPr>
            <p:spPr>
              <a:xfrm>
                <a:off x="1286798" y="5311057"/>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0AEA4D-EE9A-B981-A2F1-3DA95776C5A8}"/>
                  </a:ext>
                </a:extLst>
              </p:cNvPr>
              <p:cNvSpPr txBox="1"/>
              <p:nvPr/>
            </p:nvSpPr>
            <p:spPr>
              <a:xfrm>
                <a:off x="6270498" y="3830499"/>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10" name="TextBox 9">
                <a:extLst>
                  <a:ext uri="{FF2B5EF4-FFF2-40B4-BE49-F238E27FC236}">
                    <a16:creationId xmlns:a16="http://schemas.microsoft.com/office/drawing/2014/main" id="{2A0AEA4D-EE9A-B981-A2F1-3DA95776C5A8}"/>
                  </a:ext>
                </a:extLst>
              </p:cNvPr>
              <p:cNvSpPr txBox="1">
                <a:spLocks noRot="1" noChangeAspect="1" noMove="1" noResize="1" noEditPoints="1" noAdjustHandles="1" noChangeArrowheads="1" noChangeShapeType="1" noTextEdit="1"/>
              </p:cNvSpPr>
              <p:nvPr/>
            </p:nvSpPr>
            <p:spPr>
              <a:xfrm>
                <a:off x="6270498" y="3830499"/>
                <a:ext cx="1641367" cy="614079"/>
              </a:xfrm>
              <a:prstGeom prst="rect">
                <a:avLst/>
              </a:prstGeom>
              <a:blipFill>
                <a:blip r:embed="rId8"/>
                <a:stretch>
                  <a:fillRect l="-29740" t="-115842" r="-5948" b="-166337"/>
                </a:stretch>
              </a:blipFill>
            </p:spPr>
            <p:txBody>
              <a:bodyPr/>
              <a:lstStyle/>
              <a:p>
                <a:r>
                  <a:rPr lang="en-IN">
                    <a:noFill/>
                  </a:rPr>
                  <a:t> </a:t>
                </a:r>
              </a:p>
            </p:txBody>
          </p:sp>
        </mc:Fallback>
      </mc:AlternateContent>
    </p:spTree>
    <p:extLst>
      <p:ext uri="{BB962C8B-B14F-4D97-AF65-F5344CB8AC3E}">
        <p14:creationId xmlns:p14="http://schemas.microsoft.com/office/powerpoint/2010/main" val="2920788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2 Find the cost from node 1 to node 2.</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13E21C16-6E49-4AF4-9F37-40B73857D2E6}"/>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2886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US" altLang="en-US" i="1" smtClean="0">
                                            <a:solidFill>
                                              <a:srgbClr val="FF0000"/>
                                            </a:solidFill>
                                            <a:latin typeface="Cambria Math" panose="02040503050406030204" pitchFamily="18" charset="0"/>
                                            <a:ea typeface="Cambria Math" panose="02040503050406030204" pitchFamily="18" charset="0"/>
                                          </a:rPr>
                                          <m:t>∞</m:t>
                                        </m:r>
                                        <m:r>
                                          <m:rPr>
                                            <m:nor/>
                                          </m:rPr>
                                          <a:rPr lang="en-US" altLang="en-US" dirty="0">
                                            <a:solidFill>
                                              <a:srgbClr val="080808"/>
                                            </a:solidFill>
                                          </a:rPr>
                                          <m:t> </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11</m:t>
                                        </m:r>
                                      </m:e>
                                    </m:mr>
                                    <m:mr>
                                      <m:e>
                                        <m:r>
                                          <a:rPr lang="en-IN" b="0" i="1" smtClean="0">
                                            <a:latin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12</m:t>
                                        </m:r>
                                      </m:e>
                                    </m:mr>
                                    <m:mr>
                                      <m:e>
                                        <m:r>
                                          <a:rPr lang="en-IN" b="0" i="1" smtClean="0">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2886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CD5337-511A-4812-0AD9-5ECB48B9BD4E}"/>
                  </a:ext>
                </a:extLst>
              </p:cNvPr>
              <p:cNvSpPr txBox="1"/>
              <p:nvPr/>
            </p:nvSpPr>
            <p:spPr>
              <a:xfrm>
                <a:off x="3455207" y="4116231"/>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2" name="TextBox 1">
                <a:extLst>
                  <a:ext uri="{FF2B5EF4-FFF2-40B4-BE49-F238E27FC236}">
                    <a16:creationId xmlns:a16="http://schemas.microsoft.com/office/drawing/2014/main" id="{7ECD5337-511A-4812-0AD9-5ECB48B9BD4E}"/>
                  </a:ext>
                </a:extLst>
              </p:cNvPr>
              <p:cNvSpPr txBox="1">
                <a:spLocks noRot="1" noChangeAspect="1" noMove="1" noResize="1" noEditPoints="1" noAdjustHandles="1" noChangeArrowheads="1" noChangeShapeType="1" noTextEdit="1"/>
              </p:cNvSpPr>
              <p:nvPr/>
            </p:nvSpPr>
            <p:spPr>
              <a:xfrm>
                <a:off x="3455207" y="4116231"/>
                <a:ext cx="1027120" cy="1278427"/>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282501" y="3645025"/>
                <a:ext cx="1641367"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=0</m:t>
                      </m:r>
                    </m:oMath>
                  </m:oMathPara>
                </a14:m>
                <a:endParaRPr lang="en-IN" sz="16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282501" y="3645025"/>
                <a:ext cx="1641367" cy="688586"/>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3072A2-7E05-5371-B5F9-EA6BA727E46E}"/>
                  </a:ext>
                </a:extLst>
              </p:cNvPr>
              <p:cNvSpPr txBox="1"/>
              <p:nvPr/>
            </p:nvSpPr>
            <p:spPr>
              <a:xfrm>
                <a:off x="1286798" y="531105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9" name="TextBox 8">
                <a:extLst>
                  <a:ext uri="{FF2B5EF4-FFF2-40B4-BE49-F238E27FC236}">
                    <a16:creationId xmlns:a16="http://schemas.microsoft.com/office/drawing/2014/main" id="{D63072A2-7E05-5371-B5F9-EA6BA727E46E}"/>
                  </a:ext>
                </a:extLst>
              </p:cNvPr>
              <p:cNvSpPr txBox="1">
                <a:spLocks noRot="1" noChangeAspect="1" noMove="1" noResize="1" noEditPoints="1" noAdjustHandles="1" noChangeArrowheads="1" noChangeShapeType="1" noTextEdit="1"/>
              </p:cNvSpPr>
              <p:nvPr/>
            </p:nvSpPr>
            <p:spPr>
              <a:xfrm>
                <a:off x="1286798" y="5311057"/>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0AEA4D-EE9A-B981-A2F1-3DA95776C5A8}"/>
                  </a:ext>
                </a:extLst>
              </p:cNvPr>
              <p:cNvSpPr txBox="1"/>
              <p:nvPr/>
            </p:nvSpPr>
            <p:spPr>
              <a:xfrm>
                <a:off x="6243001" y="3645025"/>
                <a:ext cx="1641367"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=0</m:t>
                      </m:r>
                    </m:oMath>
                  </m:oMathPara>
                </a14:m>
                <a:endParaRPr lang="en-IN" sz="1600" dirty="0">
                  <a:solidFill>
                    <a:srgbClr val="FF0000"/>
                  </a:solidFill>
                </a:endParaRPr>
              </a:p>
            </p:txBody>
          </p:sp>
        </mc:Choice>
        <mc:Fallback xmlns="">
          <p:sp>
            <p:nvSpPr>
              <p:cNvPr id="10" name="TextBox 9">
                <a:extLst>
                  <a:ext uri="{FF2B5EF4-FFF2-40B4-BE49-F238E27FC236}">
                    <a16:creationId xmlns:a16="http://schemas.microsoft.com/office/drawing/2014/main" id="{2A0AEA4D-EE9A-B981-A2F1-3DA95776C5A8}"/>
                  </a:ext>
                </a:extLst>
              </p:cNvPr>
              <p:cNvSpPr txBox="1">
                <a:spLocks noRot="1" noChangeAspect="1" noMove="1" noResize="1" noEditPoints="1" noAdjustHandles="1" noChangeArrowheads="1" noChangeShapeType="1" noTextEdit="1"/>
              </p:cNvSpPr>
              <p:nvPr/>
            </p:nvSpPr>
            <p:spPr>
              <a:xfrm>
                <a:off x="6243001" y="3645025"/>
                <a:ext cx="1641367" cy="688586"/>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A7F01C0-2222-AD74-31DE-38DA1CB3282D}"/>
                  </a:ext>
                </a:extLst>
              </p:cNvPr>
              <p:cNvSpPr txBox="1"/>
              <p:nvPr/>
            </p:nvSpPr>
            <p:spPr>
              <a:xfrm>
                <a:off x="4355975" y="4304303"/>
                <a:ext cx="4104457" cy="1200329"/>
              </a:xfrm>
              <a:prstGeom prst="rect">
                <a:avLst/>
              </a:prstGeom>
              <a:noFill/>
            </p:spPr>
            <p:txBody>
              <a:bodyPr wrap="square" rtlCol="0">
                <a:spAutoFit/>
              </a:bodyPr>
              <a:lstStyle/>
              <a:p>
                <a:r>
                  <a:rPr lang="en-IN" dirty="0"/>
                  <a:t>Cost from node 1 to node 2</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IN" altLang="en-US" sz="1800" b="0" i="1" smtClean="0">
                            <a:solidFill>
                              <a:schemeClr val="accent4"/>
                            </a:solidFill>
                            <a:latin typeface="Cambria Math" panose="02040503050406030204" pitchFamily="18" charset="0"/>
                          </a:rPr>
                          <m:t>1,2</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10+25+0=35</m:t>
                      </m:r>
                    </m:oMath>
                  </m:oMathPara>
                </a14:m>
                <a:endParaRPr lang="en-IN" altLang="en-US" sz="1800" b="0" dirty="0">
                  <a:solidFill>
                    <a:schemeClr val="accent4"/>
                  </a:solidFill>
                </a:endParaRPr>
              </a:p>
              <a:p>
                <a:endParaRPr lang="en-IN" dirty="0"/>
              </a:p>
            </p:txBody>
          </p:sp>
        </mc:Choice>
        <mc:Fallback xmlns="">
          <p:sp>
            <p:nvSpPr>
              <p:cNvPr id="12" name="TextBox 11">
                <a:extLst>
                  <a:ext uri="{FF2B5EF4-FFF2-40B4-BE49-F238E27FC236}">
                    <a16:creationId xmlns:a16="http://schemas.microsoft.com/office/drawing/2014/main" id="{3A7F01C0-2222-AD74-31DE-38DA1CB3282D}"/>
                  </a:ext>
                </a:extLst>
              </p:cNvPr>
              <p:cNvSpPr txBox="1">
                <a:spLocks noRot="1" noChangeAspect="1" noMove="1" noResize="1" noEditPoints="1" noAdjustHandles="1" noChangeArrowheads="1" noChangeShapeType="1" noTextEdit="1"/>
              </p:cNvSpPr>
              <p:nvPr/>
            </p:nvSpPr>
            <p:spPr>
              <a:xfrm>
                <a:off x="4355975" y="4304303"/>
                <a:ext cx="4104457" cy="1200329"/>
              </a:xfrm>
              <a:prstGeom prst="rect">
                <a:avLst/>
              </a:prstGeom>
              <a:blipFill>
                <a:blip r:embed="rId11"/>
                <a:stretch>
                  <a:fillRect l="-1337" t="-2538"/>
                </a:stretch>
              </a:blipFill>
            </p:spPr>
            <p:txBody>
              <a:bodyPr/>
              <a:lstStyle/>
              <a:p>
                <a:r>
                  <a:rPr lang="en-IN">
                    <a:noFill/>
                  </a:rPr>
                  <a:t> </a:t>
                </a:r>
              </a:p>
            </p:txBody>
          </p:sp>
        </mc:Fallback>
      </mc:AlternateContent>
    </p:spTree>
    <p:extLst>
      <p:ext uri="{BB962C8B-B14F-4D97-AF65-F5344CB8AC3E}">
        <p14:creationId xmlns:p14="http://schemas.microsoft.com/office/powerpoint/2010/main" val="666210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0AFB10-DA10-4952-8717-CB8B7FB610F5}"/>
              </a:ext>
            </a:extLst>
          </p:cNvPr>
          <p:cNvSpPr>
            <a:spLocks noGrp="1" noChangeArrowheads="1"/>
          </p:cNvSpPr>
          <p:nvPr>
            <p:ph type="subTitle" idx="1"/>
          </p:nvPr>
        </p:nvSpPr>
        <p:spPr>
          <a:xfrm>
            <a:off x="1059988" y="1448780"/>
            <a:ext cx="7323600" cy="4176340"/>
          </a:xfrm>
        </p:spPr>
        <p:txBody>
          <a:bodyPr/>
          <a:lstStyle/>
          <a:p>
            <a:pPr marL="342900" indent="-342900" algn="just">
              <a:buSzPct val="150000"/>
              <a:buFont typeface="Arial" panose="020B0604020202020204" pitchFamily="34" charset="0"/>
              <a:buChar char="•"/>
            </a:pPr>
            <a:r>
              <a:rPr lang="en-US" sz="2200" b="0" i="0" dirty="0">
                <a:solidFill>
                  <a:schemeClr val="tx1"/>
                </a:solidFill>
                <a:effectLst/>
              </a:rPr>
              <a:t>Branch and bound is an algorithm design paradigm for discrete and combinatorial optimization problems, as well as mathematical optimization. </a:t>
            </a:r>
          </a:p>
          <a:p>
            <a:pPr marL="342900" indent="-342900" algn="just">
              <a:buSzPct val="150000"/>
              <a:buFont typeface="Arial" panose="020B0604020202020204" pitchFamily="34" charset="0"/>
              <a:buChar char="•"/>
            </a:pPr>
            <a:r>
              <a:rPr lang="en-US" sz="2200" b="0" i="0" dirty="0">
                <a:solidFill>
                  <a:schemeClr val="tx1"/>
                </a:solidFill>
                <a:effectLst/>
              </a:rPr>
              <a:t>Branch-and-bound algorithm consists of a systematic enumeration of solutions by means of state space search tree.</a:t>
            </a:r>
          </a:p>
          <a:p>
            <a:pPr marL="342900" indent="-342900" algn="just">
              <a:buSzPct val="150000"/>
              <a:buFont typeface="Arial" panose="020B0604020202020204" pitchFamily="34" charset="0"/>
              <a:buChar char="•"/>
            </a:pPr>
            <a:r>
              <a:rPr lang="en-US" sz="2200" dirty="0">
                <a:solidFill>
                  <a:schemeClr val="tx1"/>
                </a:solidFill>
              </a:rPr>
              <a:t>T</a:t>
            </a:r>
            <a:r>
              <a:rPr lang="en-US" sz="2200" b="0" i="0" dirty="0">
                <a:solidFill>
                  <a:schemeClr val="tx1"/>
                </a:solidFill>
                <a:effectLst/>
              </a:rPr>
              <a:t>he set of solutions is thought of as forming a rooted tree with the full set at the root. </a:t>
            </a:r>
          </a:p>
          <a:p>
            <a:pPr marL="342900" indent="-342900" algn="just">
              <a:buSzPct val="150000"/>
              <a:buFont typeface="Arial" panose="020B0604020202020204" pitchFamily="34" charset="0"/>
              <a:buChar char="•"/>
            </a:pPr>
            <a:r>
              <a:rPr lang="en-US" sz="2200" b="0" i="0" dirty="0">
                <a:solidFill>
                  <a:schemeClr val="tx1"/>
                </a:solidFill>
                <a:effectLst/>
              </a:rPr>
              <a:t>The algorithm explores branches of this tree, which represent subsets of the solution set.</a:t>
            </a:r>
          </a:p>
          <a:p>
            <a:pPr algn="just"/>
            <a:endParaRPr lang="en-US" sz="2200" b="0" i="0" dirty="0">
              <a:solidFill>
                <a:schemeClr val="tx1"/>
              </a:solidFill>
              <a:effectLst/>
            </a:endParaRPr>
          </a:p>
        </p:txBody>
      </p:sp>
      <p:sp>
        <p:nvSpPr>
          <p:cNvPr id="37891" name="Rectangle 3">
            <a:extLst>
              <a:ext uri="{FF2B5EF4-FFF2-40B4-BE49-F238E27FC236}">
                <a16:creationId xmlns:a16="http://schemas.microsoft.com/office/drawing/2014/main"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dirty="0"/>
              <a:t>Overview</a:t>
            </a:r>
            <a:endParaRPr lang="en-IN" altLang="en-US" sz="4000" dirty="0"/>
          </a:p>
        </p:txBody>
      </p:sp>
      <p:graphicFrame>
        <p:nvGraphicFramePr>
          <p:cNvPr id="37893" name="Object 5">
            <a:extLst>
              <a:ext uri="{FF2B5EF4-FFF2-40B4-BE49-F238E27FC236}">
                <a16:creationId xmlns:a16="http://schemas.microsoft.com/office/drawing/2014/main"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3 Find the cost from node 1 to node 3.</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13E21C16-6E49-4AF4-9F37-40B73857D2E6}"/>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7C91F22-F9D0-4AFD-8F8B-0F9510C40556}"/>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17C91F22-F9D0-4AFD-8F8B-0F9510C40556}"/>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6E8F6FD-6183-1404-5BB5-A3EDECB1D33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56E8F6FD-6183-1404-5BB5-A3EDECB1D33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47512C7E-0609-8ED4-ADB7-197C363F4A8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47512C7E-0609-8ED4-ADB7-197C363F4A8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285851925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3 Find the cost from node 1 to node 3.</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CD5337-511A-4812-0AD9-5ECB48B9BD4E}"/>
                  </a:ext>
                </a:extLst>
              </p:cNvPr>
              <p:cNvSpPr txBox="1"/>
              <p:nvPr/>
            </p:nvSpPr>
            <p:spPr>
              <a:xfrm>
                <a:off x="3455207" y="4116231"/>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2" name="TextBox 1">
                <a:extLst>
                  <a:ext uri="{FF2B5EF4-FFF2-40B4-BE49-F238E27FC236}">
                    <a16:creationId xmlns:a16="http://schemas.microsoft.com/office/drawing/2014/main" id="{7ECD5337-511A-4812-0AD9-5ECB48B9BD4E}"/>
                  </a:ext>
                </a:extLst>
              </p:cNvPr>
              <p:cNvSpPr txBox="1">
                <a:spLocks noRot="1" noChangeAspect="1" noMove="1" noResize="1" noEditPoints="1" noAdjustHandles="1" noChangeArrowheads="1" noChangeShapeType="1" noTextEdit="1"/>
              </p:cNvSpPr>
              <p:nvPr/>
            </p:nvSpPr>
            <p:spPr>
              <a:xfrm>
                <a:off x="3455207" y="4116231"/>
                <a:ext cx="1027120" cy="12784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459127" y="3830500"/>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459127" y="3830500"/>
                <a:ext cx="1641367" cy="614079"/>
              </a:xfrm>
              <a:prstGeom prst="rect">
                <a:avLst/>
              </a:prstGeom>
              <a:blipFill>
                <a:blip r:embed="rId5"/>
                <a:stretch>
                  <a:fillRect l="-29259" t="-115842" r="-5926" b="-166337"/>
                </a:stretch>
              </a:blipFill>
            </p:spPr>
            <p:txBody>
              <a:bodyPr/>
              <a:lstStyle/>
              <a:p>
                <a:r>
                  <a:rPr lang="en-IN">
                    <a:noFill/>
                  </a:rPr>
                  <a:t> </a:t>
                </a:r>
              </a:p>
            </p:txBody>
          </p:sp>
        </mc:Fallback>
      </mc:AlternateContent>
      <p:grpSp>
        <p:nvGrpSpPr>
          <p:cNvPr id="9" name="Group 8">
            <a:extLst>
              <a:ext uri="{FF2B5EF4-FFF2-40B4-BE49-F238E27FC236}">
                <a16:creationId xmlns:a16="http://schemas.microsoft.com/office/drawing/2014/main" id="{F2E851A4-21BD-4DD1-BF09-EE40BA381078}"/>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EBF35F9-7685-BD79-0BAA-77167FEB8DC1}"/>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10" name="TextBox 9">
                  <a:extLst>
                    <a:ext uri="{FF2B5EF4-FFF2-40B4-BE49-F238E27FC236}">
                      <a16:creationId xmlns:a16="http://schemas.microsoft.com/office/drawing/2014/main" id="{DEBF35F9-7685-BD79-0BAA-77167FEB8DC1}"/>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16DCF3-20F1-1672-D421-98E5140D90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11" name="TextBox 10">
                  <a:extLst>
                    <a:ext uri="{FF2B5EF4-FFF2-40B4-BE49-F238E27FC236}">
                      <a16:creationId xmlns:a16="http://schemas.microsoft.com/office/drawing/2014/main" id="{D916DCF3-20F1-1672-D421-98E5140D90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B459EA0-037E-FC21-F31B-DD5F5BCEA549}"/>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2" name="TextBox 11">
                  <a:extLst>
                    <a:ext uri="{FF2B5EF4-FFF2-40B4-BE49-F238E27FC236}">
                      <a16:creationId xmlns:a16="http://schemas.microsoft.com/office/drawing/2014/main" id="{0B459EA0-037E-FC21-F31B-DD5F5BCEA549}"/>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8"/>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35546103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29"/>
                <a:ext cx="7911245" cy="230826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3 Find the cost from node 1 to node 3.</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29"/>
                <a:ext cx="7911245" cy="2308269"/>
              </a:xfrm>
              <a:prstGeom prst="rect">
                <a:avLst/>
              </a:prstGeom>
              <a:blipFill>
                <a:blip r:embed="rId3"/>
                <a:stretch>
                  <a:fillRect l="-847" t="-1587" b="-13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CD5337-511A-4812-0AD9-5ECB48B9BD4E}"/>
                  </a:ext>
                </a:extLst>
              </p:cNvPr>
              <p:cNvSpPr txBox="1"/>
              <p:nvPr/>
            </p:nvSpPr>
            <p:spPr>
              <a:xfrm>
                <a:off x="3455207" y="4116231"/>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2" name="TextBox 1">
                <a:extLst>
                  <a:ext uri="{FF2B5EF4-FFF2-40B4-BE49-F238E27FC236}">
                    <a16:creationId xmlns:a16="http://schemas.microsoft.com/office/drawing/2014/main" id="{7ECD5337-511A-4812-0AD9-5ECB48B9BD4E}"/>
                  </a:ext>
                </a:extLst>
              </p:cNvPr>
              <p:cNvSpPr txBox="1">
                <a:spLocks noRot="1" noChangeAspect="1" noMove="1" noResize="1" noEditPoints="1" noAdjustHandles="1" noChangeArrowheads="1" noChangeShapeType="1" noTextEdit="1"/>
              </p:cNvSpPr>
              <p:nvPr/>
            </p:nvSpPr>
            <p:spPr>
              <a:xfrm>
                <a:off x="3455207" y="4116231"/>
                <a:ext cx="1027120" cy="12784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459127" y="3830500"/>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459127" y="3830500"/>
                <a:ext cx="1641367" cy="614079"/>
              </a:xfrm>
              <a:prstGeom prst="rect">
                <a:avLst/>
              </a:prstGeom>
              <a:blipFill>
                <a:blip r:embed="rId5"/>
                <a:stretch>
                  <a:fillRect l="-29259" t="-115842" r="-5926"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3072A2-7E05-5371-B5F9-EA6BA727E46E}"/>
                  </a:ext>
                </a:extLst>
              </p:cNvPr>
              <p:cNvSpPr txBox="1"/>
              <p:nvPr/>
            </p:nvSpPr>
            <p:spPr>
              <a:xfrm>
                <a:off x="1286798" y="531105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11</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9" name="TextBox 8">
                <a:extLst>
                  <a:ext uri="{FF2B5EF4-FFF2-40B4-BE49-F238E27FC236}">
                    <a16:creationId xmlns:a16="http://schemas.microsoft.com/office/drawing/2014/main" id="{D63072A2-7E05-5371-B5F9-EA6BA727E46E}"/>
                  </a:ext>
                </a:extLst>
              </p:cNvPr>
              <p:cNvSpPr txBox="1">
                <a:spLocks noRot="1" noChangeAspect="1" noMove="1" noResize="1" noEditPoints="1" noAdjustHandles="1" noChangeArrowheads="1" noChangeShapeType="1" noTextEdit="1"/>
              </p:cNvSpPr>
              <p:nvPr/>
            </p:nvSpPr>
            <p:spPr>
              <a:xfrm>
                <a:off x="1286798" y="5311057"/>
                <a:ext cx="268196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0AEA4D-EE9A-B981-A2F1-3DA95776C5A8}"/>
                  </a:ext>
                </a:extLst>
              </p:cNvPr>
              <p:cNvSpPr txBox="1"/>
              <p:nvPr/>
            </p:nvSpPr>
            <p:spPr>
              <a:xfrm>
                <a:off x="6270498" y="3830499"/>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=11</m:t>
                      </m:r>
                    </m:oMath>
                  </m:oMathPara>
                </a14:m>
                <a:endParaRPr lang="en-IN" sz="1400" dirty="0">
                  <a:solidFill>
                    <a:srgbClr val="FF0000"/>
                  </a:solidFill>
                </a:endParaRPr>
              </a:p>
            </p:txBody>
          </p:sp>
        </mc:Choice>
        <mc:Fallback xmlns="">
          <p:sp>
            <p:nvSpPr>
              <p:cNvPr id="10" name="TextBox 9">
                <a:extLst>
                  <a:ext uri="{FF2B5EF4-FFF2-40B4-BE49-F238E27FC236}">
                    <a16:creationId xmlns:a16="http://schemas.microsoft.com/office/drawing/2014/main" id="{2A0AEA4D-EE9A-B981-A2F1-3DA95776C5A8}"/>
                  </a:ext>
                </a:extLst>
              </p:cNvPr>
              <p:cNvSpPr txBox="1">
                <a:spLocks noRot="1" noChangeAspect="1" noMove="1" noResize="1" noEditPoints="1" noAdjustHandles="1" noChangeArrowheads="1" noChangeShapeType="1" noTextEdit="1"/>
              </p:cNvSpPr>
              <p:nvPr/>
            </p:nvSpPr>
            <p:spPr>
              <a:xfrm>
                <a:off x="6270498" y="3830499"/>
                <a:ext cx="1641367" cy="614079"/>
              </a:xfrm>
              <a:prstGeom prst="rect">
                <a:avLst/>
              </a:prstGeom>
              <a:blipFill>
                <a:blip r:embed="rId7"/>
                <a:stretch>
                  <a:fillRect l="-32714" t="-115842" r="-2974" b="-166337"/>
                </a:stretch>
              </a:blipFill>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E9514A1D-1274-8E9B-C8CA-759B67D90FD2}"/>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2062C44-4170-C6F1-658F-BE42A86B45D4}"/>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12" name="TextBox 11">
                  <a:extLst>
                    <a:ext uri="{FF2B5EF4-FFF2-40B4-BE49-F238E27FC236}">
                      <a16:creationId xmlns:a16="http://schemas.microsoft.com/office/drawing/2014/main" id="{F2062C44-4170-C6F1-658F-BE42A86B45D4}"/>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60A757C-B24A-8C81-0B7F-B6900E63268E}"/>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13" name="TextBox 12">
                  <a:extLst>
                    <a:ext uri="{FF2B5EF4-FFF2-40B4-BE49-F238E27FC236}">
                      <a16:creationId xmlns:a16="http://schemas.microsoft.com/office/drawing/2014/main" id="{660A757C-B24A-8C81-0B7F-B6900E63268E}"/>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D8E4907-320D-4DCC-4EFE-FF034CC75362}"/>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4" name="TextBox 13">
                  <a:extLst>
                    <a:ext uri="{FF2B5EF4-FFF2-40B4-BE49-F238E27FC236}">
                      <a16:creationId xmlns:a16="http://schemas.microsoft.com/office/drawing/2014/main" id="{3D8E4907-320D-4DCC-4EFE-FF034CC75362}"/>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0"/>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41974128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3 Find the cost from node 1 to node 3.</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CD5337-511A-4812-0AD9-5ECB48B9BD4E}"/>
                  </a:ext>
                </a:extLst>
              </p:cNvPr>
              <p:cNvSpPr txBox="1"/>
              <p:nvPr/>
            </p:nvSpPr>
            <p:spPr>
              <a:xfrm>
                <a:off x="3455207" y="4116231"/>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2" name="TextBox 1">
                <a:extLst>
                  <a:ext uri="{FF2B5EF4-FFF2-40B4-BE49-F238E27FC236}">
                    <a16:creationId xmlns:a16="http://schemas.microsoft.com/office/drawing/2014/main" id="{7ECD5337-511A-4812-0AD9-5ECB48B9BD4E}"/>
                  </a:ext>
                </a:extLst>
              </p:cNvPr>
              <p:cNvSpPr txBox="1">
                <a:spLocks noRot="1" noChangeAspect="1" noMove="1" noResize="1" noEditPoints="1" noAdjustHandles="1" noChangeArrowheads="1" noChangeShapeType="1" noTextEdit="1"/>
              </p:cNvSpPr>
              <p:nvPr/>
            </p:nvSpPr>
            <p:spPr>
              <a:xfrm>
                <a:off x="3455207" y="4116231"/>
                <a:ext cx="1027120" cy="12784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282501" y="3645025"/>
                <a:ext cx="1641367"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=0</m:t>
                      </m:r>
                    </m:oMath>
                  </m:oMathPara>
                </a14:m>
                <a:endParaRPr lang="en-IN" sz="16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282501" y="3645025"/>
                <a:ext cx="1641367" cy="68858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3072A2-7E05-5371-B5F9-EA6BA727E46E}"/>
                  </a:ext>
                </a:extLst>
              </p:cNvPr>
              <p:cNvSpPr txBox="1"/>
              <p:nvPr/>
            </p:nvSpPr>
            <p:spPr>
              <a:xfrm>
                <a:off x="1286798" y="531105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11</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9" name="TextBox 8">
                <a:extLst>
                  <a:ext uri="{FF2B5EF4-FFF2-40B4-BE49-F238E27FC236}">
                    <a16:creationId xmlns:a16="http://schemas.microsoft.com/office/drawing/2014/main" id="{D63072A2-7E05-5371-B5F9-EA6BA727E46E}"/>
                  </a:ext>
                </a:extLst>
              </p:cNvPr>
              <p:cNvSpPr txBox="1">
                <a:spLocks noRot="1" noChangeAspect="1" noMove="1" noResize="1" noEditPoints="1" noAdjustHandles="1" noChangeArrowheads="1" noChangeShapeType="1" noTextEdit="1"/>
              </p:cNvSpPr>
              <p:nvPr/>
            </p:nvSpPr>
            <p:spPr>
              <a:xfrm>
                <a:off x="1286798" y="5311057"/>
                <a:ext cx="268196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0AEA4D-EE9A-B981-A2F1-3DA95776C5A8}"/>
                  </a:ext>
                </a:extLst>
              </p:cNvPr>
              <p:cNvSpPr txBox="1"/>
              <p:nvPr/>
            </p:nvSpPr>
            <p:spPr>
              <a:xfrm>
                <a:off x="6243001" y="3645025"/>
                <a:ext cx="1929399"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=11</m:t>
                      </m:r>
                    </m:oMath>
                  </m:oMathPara>
                </a14:m>
                <a:endParaRPr lang="en-IN" sz="1600" dirty="0">
                  <a:solidFill>
                    <a:srgbClr val="FF0000"/>
                  </a:solidFill>
                </a:endParaRPr>
              </a:p>
            </p:txBody>
          </p:sp>
        </mc:Choice>
        <mc:Fallback xmlns="">
          <p:sp>
            <p:nvSpPr>
              <p:cNvPr id="10" name="TextBox 9">
                <a:extLst>
                  <a:ext uri="{FF2B5EF4-FFF2-40B4-BE49-F238E27FC236}">
                    <a16:creationId xmlns:a16="http://schemas.microsoft.com/office/drawing/2014/main" id="{2A0AEA4D-EE9A-B981-A2F1-3DA95776C5A8}"/>
                  </a:ext>
                </a:extLst>
              </p:cNvPr>
              <p:cNvSpPr txBox="1">
                <a:spLocks noRot="1" noChangeAspect="1" noMove="1" noResize="1" noEditPoints="1" noAdjustHandles="1" noChangeArrowheads="1" noChangeShapeType="1" noTextEdit="1"/>
              </p:cNvSpPr>
              <p:nvPr/>
            </p:nvSpPr>
            <p:spPr>
              <a:xfrm>
                <a:off x="6243001" y="3645025"/>
                <a:ext cx="1929399" cy="6885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A7F01C0-2222-AD74-31DE-38DA1CB3282D}"/>
                  </a:ext>
                </a:extLst>
              </p:cNvPr>
              <p:cNvSpPr txBox="1"/>
              <p:nvPr/>
            </p:nvSpPr>
            <p:spPr>
              <a:xfrm>
                <a:off x="4355975" y="4304303"/>
                <a:ext cx="4104457" cy="1200329"/>
              </a:xfrm>
              <a:prstGeom prst="rect">
                <a:avLst/>
              </a:prstGeom>
              <a:noFill/>
            </p:spPr>
            <p:txBody>
              <a:bodyPr wrap="square" rtlCol="0">
                <a:spAutoFit/>
              </a:bodyPr>
              <a:lstStyle/>
              <a:p>
                <a:r>
                  <a:rPr lang="en-IN" dirty="0"/>
                  <a:t>Cost from node 1 to node 3</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IN" altLang="en-US" sz="1800" b="0" i="1" smtClean="0">
                            <a:solidFill>
                              <a:schemeClr val="accent4"/>
                            </a:solidFill>
                            <a:latin typeface="Cambria Math" panose="02040503050406030204" pitchFamily="18" charset="0"/>
                          </a:rPr>
                          <m:t>1,3</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17+25+11=53</m:t>
                      </m:r>
                    </m:oMath>
                  </m:oMathPara>
                </a14:m>
                <a:endParaRPr lang="en-IN" altLang="en-US" sz="1800" b="0" dirty="0">
                  <a:solidFill>
                    <a:schemeClr val="accent4"/>
                  </a:solidFill>
                </a:endParaRPr>
              </a:p>
              <a:p>
                <a:endParaRPr lang="en-IN" dirty="0"/>
              </a:p>
            </p:txBody>
          </p:sp>
        </mc:Choice>
        <mc:Fallback xmlns="">
          <p:sp>
            <p:nvSpPr>
              <p:cNvPr id="12" name="TextBox 11">
                <a:extLst>
                  <a:ext uri="{FF2B5EF4-FFF2-40B4-BE49-F238E27FC236}">
                    <a16:creationId xmlns:a16="http://schemas.microsoft.com/office/drawing/2014/main" id="{3A7F01C0-2222-AD74-31DE-38DA1CB3282D}"/>
                  </a:ext>
                </a:extLst>
              </p:cNvPr>
              <p:cNvSpPr txBox="1">
                <a:spLocks noRot="1" noChangeAspect="1" noMove="1" noResize="1" noEditPoints="1" noAdjustHandles="1" noChangeArrowheads="1" noChangeShapeType="1" noTextEdit="1"/>
              </p:cNvSpPr>
              <p:nvPr/>
            </p:nvSpPr>
            <p:spPr>
              <a:xfrm>
                <a:off x="4355975" y="4304303"/>
                <a:ext cx="4104457" cy="1200329"/>
              </a:xfrm>
              <a:prstGeom prst="rect">
                <a:avLst/>
              </a:prstGeom>
              <a:blipFill>
                <a:blip r:embed="rId8"/>
                <a:stretch>
                  <a:fillRect l="-1337" t="-2538"/>
                </a:stretch>
              </a:blipFill>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5DABCC0C-BF1A-E684-37E1-DE008110D146}"/>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BB8DC15-786A-BFF4-2E71-79D8F5B0927E}"/>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13" name="TextBox 12">
                  <a:extLst>
                    <a:ext uri="{FF2B5EF4-FFF2-40B4-BE49-F238E27FC236}">
                      <a16:creationId xmlns:a16="http://schemas.microsoft.com/office/drawing/2014/main" id="{4BB8DC15-786A-BFF4-2E71-79D8F5B0927E}"/>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6386DF-FB91-1B3A-EC91-0665872794E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14" name="TextBox 13">
                  <a:extLst>
                    <a:ext uri="{FF2B5EF4-FFF2-40B4-BE49-F238E27FC236}">
                      <a16:creationId xmlns:a16="http://schemas.microsoft.com/office/drawing/2014/main" id="{0A6386DF-FB91-1B3A-EC91-0665872794E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21D8A5-8C4D-1E76-58E1-0E1ADCB41CAF}"/>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5" name="TextBox 14">
                  <a:extLst>
                    <a:ext uri="{FF2B5EF4-FFF2-40B4-BE49-F238E27FC236}">
                      <a16:creationId xmlns:a16="http://schemas.microsoft.com/office/drawing/2014/main" id="{2721D8A5-8C4D-1E76-58E1-0E1ADCB41CAF}"/>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1"/>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32200672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4 Similarly we can find the cost from node 1 to node 4.</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4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4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7ECD5337-511A-4812-0AD9-5ECB48B9BD4E}"/>
                  </a:ext>
                </a:extLst>
              </p:cNvPr>
              <p:cNvSpPr txBox="1"/>
              <p:nvPr/>
            </p:nvSpPr>
            <p:spPr>
              <a:xfrm>
                <a:off x="3455207" y="4116231"/>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2" name="TextBox 1">
                <a:extLst>
                  <a:ext uri="{FF2B5EF4-FFF2-40B4-BE49-F238E27FC236}">
                    <a16:creationId xmlns:a16="http://schemas.microsoft.com/office/drawing/2014/main" id="{7ECD5337-511A-4812-0AD9-5ECB48B9BD4E}"/>
                  </a:ext>
                </a:extLst>
              </p:cNvPr>
              <p:cNvSpPr txBox="1">
                <a:spLocks noRot="1" noChangeAspect="1" noMove="1" noResize="1" noEditPoints="1" noAdjustHandles="1" noChangeArrowheads="1" noChangeShapeType="1" noTextEdit="1"/>
              </p:cNvSpPr>
              <p:nvPr/>
            </p:nvSpPr>
            <p:spPr>
              <a:xfrm>
                <a:off x="3455207" y="4116231"/>
                <a:ext cx="1027120" cy="1278427"/>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282501" y="3645025"/>
                <a:ext cx="1641367"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=0</m:t>
                      </m:r>
                    </m:oMath>
                  </m:oMathPara>
                </a14:m>
                <a:endParaRPr lang="en-IN" sz="16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282501" y="3645025"/>
                <a:ext cx="1641367" cy="688586"/>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3072A2-7E05-5371-B5F9-EA6BA727E46E}"/>
                  </a:ext>
                </a:extLst>
              </p:cNvPr>
              <p:cNvSpPr txBox="1"/>
              <p:nvPr/>
            </p:nvSpPr>
            <p:spPr>
              <a:xfrm>
                <a:off x="1286798" y="531105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9" name="TextBox 8">
                <a:extLst>
                  <a:ext uri="{FF2B5EF4-FFF2-40B4-BE49-F238E27FC236}">
                    <a16:creationId xmlns:a16="http://schemas.microsoft.com/office/drawing/2014/main" id="{D63072A2-7E05-5371-B5F9-EA6BA727E46E}"/>
                  </a:ext>
                </a:extLst>
              </p:cNvPr>
              <p:cNvSpPr txBox="1">
                <a:spLocks noRot="1" noChangeAspect="1" noMove="1" noResize="1" noEditPoints="1" noAdjustHandles="1" noChangeArrowheads="1" noChangeShapeType="1" noTextEdit="1"/>
              </p:cNvSpPr>
              <p:nvPr/>
            </p:nvSpPr>
            <p:spPr>
              <a:xfrm>
                <a:off x="1286798" y="5311057"/>
                <a:ext cx="268196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0AEA4D-EE9A-B981-A2F1-3DA95776C5A8}"/>
                  </a:ext>
                </a:extLst>
              </p:cNvPr>
              <p:cNvSpPr txBox="1"/>
              <p:nvPr/>
            </p:nvSpPr>
            <p:spPr>
              <a:xfrm>
                <a:off x="6243001" y="3645025"/>
                <a:ext cx="1929399"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=0</m:t>
                      </m:r>
                    </m:oMath>
                  </m:oMathPara>
                </a14:m>
                <a:endParaRPr lang="en-IN" sz="1600" dirty="0">
                  <a:solidFill>
                    <a:srgbClr val="FF0000"/>
                  </a:solidFill>
                </a:endParaRPr>
              </a:p>
            </p:txBody>
          </p:sp>
        </mc:Choice>
        <mc:Fallback xmlns="">
          <p:sp>
            <p:nvSpPr>
              <p:cNvPr id="10" name="TextBox 9">
                <a:extLst>
                  <a:ext uri="{FF2B5EF4-FFF2-40B4-BE49-F238E27FC236}">
                    <a16:creationId xmlns:a16="http://schemas.microsoft.com/office/drawing/2014/main" id="{2A0AEA4D-EE9A-B981-A2F1-3DA95776C5A8}"/>
                  </a:ext>
                </a:extLst>
              </p:cNvPr>
              <p:cNvSpPr txBox="1">
                <a:spLocks noRot="1" noChangeAspect="1" noMove="1" noResize="1" noEditPoints="1" noAdjustHandles="1" noChangeArrowheads="1" noChangeShapeType="1" noTextEdit="1"/>
              </p:cNvSpPr>
              <p:nvPr/>
            </p:nvSpPr>
            <p:spPr>
              <a:xfrm>
                <a:off x="6243001" y="3645025"/>
                <a:ext cx="1929399" cy="688586"/>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A7F01C0-2222-AD74-31DE-38DA1CB3282D}"/>
                  </a:ext>
                </a:extLst>
              </p:cNvPr>
              <p:cNvSpPr txBox="1"/>
              <p:nvPr/>
            </p:nvSpPr>
            <p:spPr>
              <a:xfrm>
                <a:off x="4355975" y="4304303"/>
                <a:ext cx="4104457" cy="1200329"/>
              </a:xfrm>
              <a:prstGeom prst="rect">
                <a:avLst/>
              </a:prstGeom>
              <a:noFill/>
            </p:spPr>
            <p:txBody>
              <a:bodyPr wrap="square" rtlCol="0">
                <a:spAutoFit/>
              </a:bodyPr>
              <a:lstStyle/>
              <a:p>
                <a:r>
                  <a:rPr lang="en-IN" dirty="0"/>
                  <a:t>Cost from node 1 to node 4</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IN" altLang="en-US" sz="1800" b="0" i="1" smtClean="0">
                            <a:solidFill>
                              <a:schemeClr val="accent4"/>
                            </a:solidFill>
                            <a:latin typeface="Cambria Math" panose="02040503050406030204" pitchFamily="18" charset="0"/>
                          </a:rPr>
                          <m:t>1,4</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0+25+0=25</m:t>
                      </m:r>
                    </m:oMath>
                  </m:oMathPara>
                </a14:m>
                <a:endParaRPr lang="en-IN" altLang="en-US" sz="1800" b="0" dirty="0">
                  <a:solidFill>
                    <a:schemeClr val="accent4"/>
                  </a:solidFill>
                </a:endParaRPr>
              </a:p>
              <a:p>
                <a:endParaRPr lang="en-IN" dirty="0"/>
              </a:p>
            </p:txBody>
          </p:sp>
        </mc:Choice>
        <mc:Fallback xmlns="">
          <p:sp>
            <p:nvSpPr>
              <p:cNvPr id="12" name="TextBox 11">
                <a:extLst>
                  <a:ext uri="{FF2B5EF4-FFF2-40B4-BE49-F238E27FC236}">
                    <a16:creationId xmlns:a16="http://schemas.microsoft.com/office/drawing/2014/main" id="{3A7F01C0-2222-AD74-31DE-38DA1CB3282D}"/>
                  </a:ext>
                </a:extLst>
              </p:cNvPr>
              <p:cNvSpPr txBox="1">
                <a:spLocks noRot="1" noChangeAspect="1" noMove="1" noResize="1" noEditPoints="1" noAdjustHandles="1" noChangeArrowheads="1" noChangeShapeType="1" noTextEdit="1"/>
              </p:cNvSpPr>
              <p:nvPr/>
            </p:nvSpPr>
            <p:spPr>
              <a:xfrm>
                <a:off x="4355975" y="4304303"/>
                <a:ext cx="4104457" cy="1200329"/>
              </a:xfrm>
              <a:prstGeom prst="rect">
                <a:avLst/>
              </a:prstGeom>
              <a:blipFill>
                <a:blip r:embed="rId8"/>
                <a:stretch>
                  <a:fillRect l="-1337" t="-2538"/>
                </a:stretch>
              </a:blipFill>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5DABCC0C-BF1A-E684-37E1-DE008110D146}"/>
              </a:ext>
            </a:extLst>
          </p:cNvPr>
          <p:cNvGrpSpPr/>
          <p:nvPr/>
        </p:nvGrpSpPr>
        <p:grpSpPr>
          <a:xfrm>
            <a:off x="683568" y="3724768"/>
            <a:ext cx="3672407" cy="1669890"/>
            <a:chOff x="4372841" y="2160143"/>
            <a:chExt cx="3672407" cy="166989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BB8DC15-786A-BFF4-2E71-79D8F5B0927E}"/>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11</m:t>
                                        </m:r>
                                      </m:e>
                                    </m:mr>
                                    <m:mr>
                                      <m:e>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smtClean="0">
                                            <a:solidFill>
                                              <a:schemeClr val="accent4"/>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12</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13" name="TextBox 12">
                  <a:extLst>
                    <a:ext uri="{FF2B5EF4-FFF2-40B4-BE49-F238E27FC236}">
                      <a16:creationId xmlns:a16="http://schemas.microsoft.com/office/drawing/2014/main" id="{4BB8DC15-786A-BFF4-2E71-79D8F5B0927E}"/>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6386DF-FB91-1B3A-EC91-0665872794E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14" name="TextBox 13">
                  <a:extLst>
                    <a:ext uri="{FF2B5EF4-FFF2-40B4-BE49-F238E27FC236}">
                      <a16:creationId xmlns:a16="http://schemas.microsoft.com/office/drawing/2014/main" id="{0A6386DF-FB91-1B3A-EC91-0665872794E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21D8A5-8C4D-1E76-58E1-0E1ADCB41CAF}"/>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5" name="TextBox 14">
                  <a:extLst>
                    <a:ext uri="{FF2B5EF4-FFF2-40B4-BE49-F238E27FC236}">
                      <a16:creationId xmlns:a16="http://schemas.microsoft.com/office/drawing/2014/main" id="{2721D8A5-8C4D-1E76-58E1-0E1ADCB41CAF}"/>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1"/>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362407603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5 Similarly we can find the cost from node 1 to node 5.</a:t>
                </a:r>
              </a:p>
              <a:p>
                <a:pPr algn="just"/>
                <a:r>
                  <a:rPr lang="en-US" altLang="en-US" sz="2000" dirty="0">
                    <a:solidFill>
                      <a:srgbClr val="080808"/>
                    </a:solidFill>
                  </a:rPr>
                  <a:t>Make all the value of row1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5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5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And then apply reduction technique to reduced the matrix.</a:t>
                </a:r>
              </a:p>
              <a:p>
                <a:pPr algn="just"/>
                <a:r>
                  <a:rPr lang="en-US" altLang="en-US" sz="2000" dirty="0">
                    <a:solidFill>
                      <a:srgbClr val="080808"/>
                    </a:solidFill>
                  </a:rPr>
                  <a:t>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FA10930-1C5F-560C-1773-ABECE02F7712}"/>
                  </a:ext>
                </a:extLst>
              </p:cNvPr>
              <p:cNvSpPr txBox="1"/>
              <p:nvPr/>
            </p:nvSpPr>
            <p:spPr>
              <a:xfrm>
                <a:off x="4282501" y="3645025"/>
                <a:ext cx="1641367"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=5</m:t>
                      </m:r>
                    </m:oMath>
                  </m:oMathPara>
                </a14:m>
                <a:endParaRPr lang="en-IN" sz="1600" dirty="0">
                  <a:solidFill>
                    <a:srgbClr val="FF0000"/>
                  </a:solidFill>
                </a:endParaRPr>
              </a:p>
            </p:txBody>
          </p:sp>
        </mc:Choice>
        <mc:Fallback xmlns="">
          <p:sp>
            <p:nvSpPr>
              <p:cNvPr id="8" name="TextBox 7">
                <a:extLst>
                  <a:ext uri="{FF2B5EF4-FFF2-40B4-BE49-F238E27FC236}">
                    <a16:creationId xmlns:a16="http://schemas.microsoft.com/office/drawing/2014/main" id="{8FA10930-1C5F-560C-1773-ABECE02F7712}"/>
                  </a:ext>
                </a:extLst>
              </p:cNvPr>
              <p:cNvSpPr txBox="1">
                <a:spLocks noRot="1" noChangeAspect="1" noMove="1" noResize="1" noEditPoints="1" noAdjustHandles="1" noChangeArrowheads="1" noChangeShapeType="1" noTextEdit="1"/>
              </p:cNvSpPr>
              <p:nvPr/>
            </p:nvSpPr>
            <p:spPr>
              <a:xfrm>
                <a:off x="4282501" y="3645025"/>
                <a:ext cx="1641367" cy="688586"/>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D63072A2-7E05-5371-B5F9-EA6BA727E46E}"/>
                  </a:ext>
                </a:extLst>
              </p:cNvPr>
              <p:cNvSpPr txBox="1"/>
              <p:nvPr/>
            </p:nvSpPr>
            <p:spPr>
              <a:xfrm>
                <a:off x="1286798" y="531105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mr>
                      </m:m>
                    </m:oMath>
                  </m:oMathPara>
                </a14:m>
                <a:endParaRPr lang="en-IN" dirty="0"/>
              </a:p>
            </p:txBody>
          </p:sp>
        </mc:Choice>
        <mc:Fallback xmlns="">
          <p:sp>
            <p:nvSpPr>
              <p:cNvPr id="9" name="TextBox 8">
                <a:extLst>
                  <a:ext uri="{FF2B5EF4-FFF2-40B4-BE49-F238E27FC236}">
                    <a16:creationId xmlns:a16="http://schemas.microsoft.com/office/drawing/2014/main" id="{D63072A2-7E05-5371-B5F9-EA6BA727E46E}"/>
                  </a:ext>
                </a:extLst>
              </p:cNvPr>
              <p:cNvSpPr txBox="1">
                <a:spLocks noRot="1" noChangeAspect="1" noMove="1" noResize="1" noEditPoints="1" noAdjustHandles="1" noChangeArrowheads="1" noChangeShapeType="1" noTextEdit="1"/>
              </p:cNvSpPr>
              <p:nvPr/>
            </p:nvSpPr>
            <p:spPr>
              <a:xfrm>
                <a:off x="1286798" y="5311057"/>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A0AEA4D-EE9A-B981-A2F1-3DA95776C5A8}"/>
                  </a:ext>
                </a:extLst>
              </p:cNvPr>
              <p:cNvSpPr txBox="1"/>
              <p:nvPr/>
            </p:nvSpPr>
            <p:spPr>
              <a:xfrm>
                <a:off x="6243001" y="3645025"/>
                <a:ext cx="1929399" cy="6885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600" i="1" smtClean="0">
                              <a:solidFill>
                                <a:srgbClr val="FF0000"/>
                              </a:solidFill>
                              <a:latin typeface="Cambria Math" panose="02040503050406030204" pitchFamily="18" charset="0"/>
                            </a:rPr>
                          </m:ctrlPr>
                        </m:naryPr>
                        <m:sub/>
                        <m:sup/>
                        <m:e>
                          <m:r>
                            <a:rPr lang="en-IN" sz="1600" b="0" i="1" smtClean="0">
                              <a:solidFill>
                                <a:srgbClr val="FF0000"/>
                              </a:solidFill>
                              <a:latin typeface="Cambria Math" panose="02040503050406030204" pitchFamily="18" charset="0"/>
                            </a:rPr>
                            <m:t>𝑟𝑜𝑤</m:t>
                          </m:r>
                          <m:r>
                            <a:rPr lang="en-IN" sz="1600" b="0" i="1" smtClean="0">
                              <a:solidFill>
                                <a:srgbClr val="FF0000"/>
                              </a:solidFill>
                              <a:latin typeface="Cambria Math" panose="02040503050406030204" pitchFamily="18" charset="0"/>
                            </a:rPr>
                            <m:t> </m:t>
                          </m:r>
                          <m:r>
                            <a:rPr lang="en-IN" sz="1600" b="0" i="1" smtClean="0">
                              <a:solidFill>
                                <a:srgbClr val="FF0000"/>
                              </a:solidFill>
                              <a:latin typeface="Cambria Math" panose="02040503050406030204" pitchFamily="18" charset="0"/>
                            </a:rPr>
                            <m:t>𝑚𝑖𝑛</m:t>
                          </m:r>
                        </m:e>
                      </m:nary>
                      <m:r>
                        <a:rPr lang="en-IN" sz="1600" b="0" i="1" smtClean="0">
                          <a:solidFill>
                            <a:srgbClr val="FF0000"/>
                          </a:solidFill>
                          <a:latin typeface="Cambria Math" panose="02040503050406030204" pitchFamily="18" charset="0"/>
                        </a:rPr>
                        <m:t>=0</m:t>
                      </m:r>
                    </m:oMath>
                  </m:oMathPara>
                </a14:m>
                <a:endParaRPr lang="en-IN" sz="1600" dirty="0">
                  <a:solidFill>
                    <a:srgbClr val="FF0000"/>
                  </a:solidFill>
                </a:endParaRPr>
              </a:p>
            </p:txBody>
          </p:sp>
        </mc:Choice>
        <mc:Fallback xmlns="">
          <p:sp>
            <p:nvSpPr>
              <p:cNvPr id="10" name="TextBox 9">
                <a:extLst>
                  <a:ext uri="{FF2B5EF4-FFF2-40B4-BE49-F238E27FC236}">
                    <a16:creationId xmlns:a16="http://schemas.microsoft.com/office/drawing/2014/main" id="{2A0AEA4D-EE9A-B981-A2F1-3DA95776C5A8}"/>
                  </a:ext>
                </a:extLst>
              </p:cNvPr>
              <p:cNvSpPr txBox="1">
                <a:spLocks noRot="1" noChangeAspect="1" noMove="1" noResize="1" noEditPoints="1" noAdjustHandles="1" noChangeArrowheads="1" noChangeShapeType="1" noTextEdit="1"/>
              </p:cNvSpPr>
              <p:nvPr/>
            </p:nvSpPr>
            <p:spPr>
              <a:xfrm>
                <a:off x="6243001" y="3645025"/>
                <a:ext cx="1929399" cy="688586"/>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A7F01C0-2222-AD74-31DE-38DA1CB3282D}"/>
                  </a:ext>
                </a:extLst>
              </p:cNvPr>
              <p:cNvSpPr txBox="1"/>
              <p:nvPr/>
            </p:nvSpPr>
            <p:spPr>
              <a:xfrm>
                <a:off x="4355975" y="4304303"/>
                <a:ext cx="4104457" cy="1200329"/>
              </a:xfrm>
              <a:prstGeom prst="rect">
                <a:avLst/>
              </a:prstGeom>
              <a:noFill/>
            </p:spPr>
            <p:txBody>
              <a:bodyPr wrap="square" rtlCol="0">
                <a:spAutoFit/>
              </a:bodyPr>
              <a:lstStyle/>
              <a:p>
                <a:r>
                  <a:rPr lang="en-IN" dirty="0"/>
                  <a:t>Cost from node 1 to node 5</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IN" altLang="en-US" sz="1800" b="0" i="1" smtClean="0">
                            <a:solidFill>
                              <a:schemeClr val="accent4"/>
                            </a:solidFill>
                            <a:latin typeface="Cambria Math" panose="02040503050406030204" pitchFamily="18" charset="0"/>
                          </a:rPr>
                          <m:t>1,5</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1+25+5=31</m:t>
                      </m:r>
                    </m:oMath>
                  </m:oMathPara>
                </a14:m>
                <a:endParaRPr lang="en-IN" altLang="en-US" sz="1800" b="0" dirty="0">
                  <a:solidFill>
                    <a:schemeClr val="accent4"/>
                  </a:solidFill>
                </a:endParaRPr>
              </a:p>
              <a:p>
                <a:endParaRPr lang="en-IN" dirty="0"/>
              </a:p>
            </p:txBody>
          </p:sp>
        </mc:Choice>
        <mc:Fallback xmlns="">
          <p:sp>
            <p:nvSpPr>
              <p:cNvPr id="12" name="TextBox 11">
                <a:extLst>
                  <a:ext uri="{FF2B5EF4-FFF2-40B4-BE49-F238E27FC236}">
                    <a16:creationId xmlns:a16="http://schemas.microsoft.com/office/drawing/2014/main" id="{3A7F01C0-2222-AD74-31DE-38DA1CB3282D}"/>
                  </a:ext>
                </a:extLst>
              </p:cNvPr>
              <p:cNvSpPr txBox="1">
                <a:spLocks noRot="1" noChangeAspect="1" noMove="1" noResize="1" noEditPoints="1" noAdjustHandles="1" noChangeArrowheads="1" noChangeShapeType="1" noTextEdit="1"/>
              </p:cNvSpPr>
              <p:nvPr/>
            </p:nvSpPr>
            <p:spPr>
              <a:xfrm>
                <a:off x="4355975" y="4304303"/>
                <a:ext cx="4104457" cy="1200329"/>
              </a:xfrm>
              <a:prstGeom prst="rect">
                <a:avLst/>
              </a:prstGeom>
              <a:blipFill>
                <a:blip r:embed="rId7"/>
                <a:stretch>
                  <a:fillRect l="-1337" t="-2538"/>
                </a:stretch>
              </a:blipFill>
            </p:spPr>
            <p:txBody>
              <a:bodyPr/>
              <a:lstStyle/>
              <a:p>
                <a:r>
                  <a:rPr lang="en-IN">
                    <a:noFill/>
                  </a:rPr>
                  <a:t> </a:t>
                </a:r>
              </a:p>
            </p:txBody>
          </p:sp>
        </mc:Fallback>
      </mc:AlternateContent>
      <p:grpSp>
        <p:nvGrpSpPr>
          <p:cNvPr id="11" name="Group 10">
            <a:extLst>
              <a:ext uri="{FF2B5EF4-FFF2-40B4-BE49-F238E27FC236}">
                <a16:creationId xmlns:a16="http://schemas.microsoft.com/office/drawing/2014/main" id="{5DABCC0C-BF1A-E684-37E1-DE008110D146}"/>
              </a:ext>
            </a:extLst>
          </p:cNvPr>
          <p:cNvGrpSpPr/>
          <p:nvPr/>
        </p:nvGrpSpPr>
        <p:grpSpPr>
          <a:xfrm>
            <a:off x="666818" y="3796183"/>
            <a:ext cx="3672407" cy="1669890"/>
            <a:chOff x="4372841" y="2160143"/>
            <a:chExt cx="3672407" cy="166989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BB8DC15-786A-BFF4-2E71-79D8F5B0927E}"/>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11</m:t>
                                        </m:r>
                                      </m:e>
                                    </m:mr>
                                    <m:mr>
                                      <m:e>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smtClean="0">
                                            <a:solidFill>
                                              <a:schemeClr val="accent4"/>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accent4"/>
                                            </a:solidFill>
                                            <a:latin typeface="Cambria Math" panose="02040503050406030204" pitchFamily="18" charset="0"/>
                                            <a:ea typeface="Cambria Math" panose="02040503050406030204" pitchFamily="18" charset="0"/>
                                          </a:rPr>
                                          <m:t>2</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accent4"/>
                                            </a:solidFill>
                                            <a:latin typeface="Cambria Math" panose="02040503050406030204" pitchFamily="18" charset="0"/>
                                            <a:ea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5</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12</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solidFill>
                                              <a:schemeClr val="accent4"/>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accent4"/>
                                            </a:solidFill>
                                            <a:latin typeface="Cambria Math" panose="02040503050406030204" pitchFamily="18" charset="0"/>
                                            <a:ea typeface="Cambria Math" panose="02040503050406030204" pitchFamily="18" charset="0"/>
                                          </a:rPr>
                                          <m:t>12</m:t>
                                        </m:r>
                                      </m:e>
                                      <m:e>
                                        <m:r>
                                          <a:rPr lang="en-IN" i="1" smtClean="0">
                                            <a:solidFill>
                                              <a:srgbClr val="FF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13" name="TextBox 12">
                  <a:extLst>
                    <a:ext uri="{FF2B5EF4-FFF2-40B4-BE49-F238E27FC236}">
                      <a16:creationId xmlns:a16="http://schemas.microsoft.com/office/drawing/2014/main" id="{4BB8DC15-786A-BFF4-2E71-79D8F5B0927E}"/>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A6386DF-FB91-1B3A-EC91-0665872794ED}"/>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14" name="TextBox 13">
                  <a:extLst>
                    <a:ext uri="{FF2B5EF4-FFF2-40B4-BE49-F238E27FC236}">
                      <a16:creationId xmlns:a16="http://schemas.microsoft.com/office/drawing/2014/main" id="{0A6386DF-FB91-1B3A-EC91-0665872794ED}"/>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721D8A5-8C4D-1E76-58E1-0E1ADCB41CAF}"/>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5" name="TextBox 14">
                  <a:extLst>
                    <a:ext uri="{FF2B5EF4-FFF2-40B4-BE49-F238E27FC236}">
                      <a16:creationId xmlns:a16="http://schemas.microsoft.com/office/drawing/2014/main" id="{2721D8A5-8C4D-1E76-58E1-0E1ADCB41CAF}"/>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0"/>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5E8978D-CF20-42DF-C864-9124F7B21B74}"/>
                  </a:ext>
                </a:extLst>
              </p:cNvPr>
              <p:cNvSpPr txBox="1"/>
              <p:nvPr/>
            </p:nvSpPr>
            <p:spPr>
              <a:xfrm>
                <a:off x="3522459" y="4149087"/>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0</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3" name="TextBox 2">
                <a:extLst>
                  <a:ext uri="{FF2B5EF4-FFF2-40B4-BE49-F238E27FC236}">
                    <a16:creationId xmlns:a16="http://schemas.microsoft.com/office/drawing/2014/main" id="{A5E8978D-CF20-42DF-C864-9124F7B21B74}"/>
                  </a:ext>
                </a:extLst>
              </p:cNvPr>
              <p:cNvSpPr txBox="1">
                <a:spLocks noRot="1" noChangeAspect="1" noMove="1" noResize="1" noEditPoints="1" noAdjustHandles="1" noChangeArrowheads="1" noChangeShapeType="1" noTextEdit="1"/>
              </p:cNvSpPr>
              <p:nvPr/>
            </p:nvSpPr>
            <p:spPr>
              <a:xfrm>
                <a:off x="3522459" y="4149087"/>
                <a:ext cx="1027120" cy="1278427"/>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6426642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776863" cy="176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a:t>
            </a:r>
          </a:p>
          <a:p>
            <a:r>
              <a:rPr lang="en-US" altLang="en-US" sz="1800" dirty="0">
                <a:solidFill>
                  <a:srgbClr val="080808"/>
                </a:solidFill>
              </a:rPr>
              <a:t>the </a:t>
            </a:r>
            <a:r>
              <a:rPr lang="en-IN" sz="1800" dirty="0">
                <a:solidFill>
                  <a:schemeClr val="tx1"/>
                </a:solidFill>
              </a:rPr>
              <a:t>cost from node 1 to node 2 =35</a:t>
            </a:r>
          </a:p>
          <a:p>
            <a:r>
              <a:rPr lang="en-US" altLang="en-US" sz="1800" dirty="0">
                <a:solidFill>
                  <a:srgbClr val="080808"/>
                </a:solidFill>
              </a:rPr>
              <a:t>the </a:t>
            </a:r>
            <a:r>
              <a:rPr lang="en-IN" sz="1800" dirty="0">
                <a:solidFill>
                  <a:schemeClr val="tx1"/>
                </a:solidFill>
              </a:rPr>
              <a:t>cost from node 1 to node 3 =53</a:t>
            </a:r>
          </a:p>
          <a:p>
            <a:r>
              <a:rPr lang="en-US" altLang="en-US" sz="1800" dirty="0">
                <a:solidFill>
                  <a:srgbClr val="080808"/>
                </a:solidFill>
              </a:rPr>
              <a:t>the </a:t>
            </a:r>
            <a:r>
              <a:rPr lang="en-IN" sz="1800" dirty="0">
                <a:solidFill>
                  <a:schemeClr val="tx1"/>
                </a:solidFill>
              </a:rPr>
              <a:t>cost from node 1 to node 4 =25 </a:t>
            </a:r>
          </a:p>
          <a:p>
            <a:r>
              <a:rPr lang="en-US" altLang="en-US" sz="1800" dirty="0">
                <a:solidFill>
                  <a:srgbClr val="080808"/>
                </a:solidFill>
              </a:rPr>
              <a:t>the </a:t>
            </a:r>
            <a:r>
              <a:rPr lang="en-IN" sz="1800" dirty="0">
                <a:solidFill>
                  <a:schemeClr val="tx1"/>
                </a:solidFill>
              </a:rPr>
              <a:t>cost from node 1 to node 5 =31</a:t>
            </a:r>
          </a:p>
          <a:p>
            <a:pPr marL="0" indent="0">
              <a:buNone/>
            </a:pPr>
            <a:r>
              <a:rPr lang="en-IN" sz="1800" dirty="0">
                <a:solidFill>
                  <a:schemeClr val="tx1"/>
                </a:solidFill>
              </a:rPr>
              <a:t>And the State space tree is given below:</a:t>
            </a:r>
          </a:p>
          <a:p>
            <a:pPr marL="0" indent="0">
              <a:buNone/>
            </a:pPr>
            <a:endParaRPr lang="en-IN" sz="1800" dirty="0">
              <a:solidFill>
                <a:schemeClr val="tx1"/>
              </a:solidFill>
            </a:endParaRP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41" name="Group 40">
            <a:extLst>
              <a:ext uri="{FF2B5EF4-FFF2-40B4-BE49-F238E27FC236}">
                <a16:creationId xmlns:a16="http://schemas.microsoft.com/office/drawing/2014/main" id="{BEBAF609-706E-6087-FC83-D42D246891DC}"/>
              </a:ext>
            </a:extLst>
          </p:cNvPr>
          <p:cNvGrpSpPr/>
          <p:nvPr/>
        </p:nvGrpSpPr>
        <p:grpSpPr>
          <a:xfrm>
            <a:off x="1835696" y="3656621"/>
            <a:ext cx="5974501" cy="1503603"/>
            <a:chOff x="2125891" y="3164190"/>
            <a:chExt cx="5974501" cy="1503603"/>
          </a:xfrm>
        </p:grpSpPr>
        <p:grpSp>
          <p:nvGrpSpPr>
            <p:cNvPr id="42" name="Group 41">
              <a:extLst>
                <a:ext uri="{FF2B5EF4-FFF2-40B4-BE49-F238E27FC236}">
                  <a16:creationId xmlns:a16="http://schemas.microsoft.com/office/drawing/2014/main" id="{2BB6AE4A-4FCF-2886-9E4F-2C81AD98DC6F}"/>
                </a:ext>
              </a:extLst>
            </p:cNvPr>
            <p:cNvGrpSpPr/>
            <p:nvPr/>
          </p:nvGrpSpPr>
          <p:grpSpPr>
            <a:xfrm>
              <a:off x="4391980" y="3164190"/>
              <a:ext cx="1346752" cy="529620"/>
              <a:chOff x="4067944" y="2131576"/>
              <a:chExt cx="1346752" cy="529620"/>
            </a:xfrm>
          </p:grpSpPr>
          <p:sp>
            <p:nvSpPr>
              <p:cNvPr id="59" name="Oval 58">
                <a:extLst>
                  <a:ext uri="{FF2B5EF4-FFF2-40B4-BE49-F238E27FC236}">
                    <a16:creationId xmlns:a16="http://schemas.microsoft.com/office/drawing/2014/main" id="{2F8F2A3A-6016-C01B-B4E2-811B41E7D61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0" name="TextBox 59">
                <a:extLst>
                  <a:ext uri="{FF2B5EF4-FFF2-40B4-BE49-F238E27FC236}">
                    <a16:creationId xmlns:a16="http://schemas.microsoft.com/office/drawing/2014/main" id="{B751A41E-EE5A-BC6E-A405-28A48C6420B3}"/>
                  </a:ext>
                </a:extLst>
              </p:cNvPr>
              <p:cNvSpPr txBox="1"/>
              <p:nvPr/>
            </p:nvSpPr>
            <p:spPr>
              <a:xfrm>
                <a:off x="4499991" y="2131576"/>
                <a:ext cx="914705" cy="369332"/>
              </a:xfrm>
              <a:prstGeom prst="rect">
                <a:avLst/>
              </a:prstGeom>
              <a:noFill/>
            </p:spPr>
            <p:txBody>
              <a:bodyPr wrap="square" rtlCol="0">
                <a:spAutoFit/>
              </a:bodyPr>
              <a:lstStyle/>
              <a:p>
                <a:r>
                  <a:rPr lang="en-IN" dirty="0"/>
                  <a:t>C1=25</a:t>
                </a:r>
              </a:p>
            </p:txBody>
          </p:sp>
        </p:grpSp>
        <p:grpSp>
          <p:nvGrpSpPr>
            <p:cNvPr id="43" name="Group 42">
              <a:extLst>
                <a:ext uri="{FF2B5EF4-FFF2-40B4-BE49-F238E27FC236}">
                  <a16:creationId xmlns:a16="http://schemas.microsoft.com/office/drawing/2014/main" id="{9225C630-2591-2E0F-7DC1-35A7BF915952}"/>
                </a:ext>
              </a:extLst>
            </p:cNvPr>
            <p:cNvGrpSpPr/>
            <p:nvPr/>
          </p:nvGrpSpPr>
          <p:grpSpPr>
            <a:xfrm>
              <a:off x="6660232" y="4138173"/>
              <a:ext cx="1440160" cy="529620"/>
              <a:chOff x="4067944" y="2131576"/>
              <a:chExt cx="1440160" cy="529620"/>
            </a:xfrm>
          </p:grpSpPr>
          <p:sp>
            <p:nvSpPr>
              <p:cNvPr id="57" name="Oval 56">
                <a:extLst>
                  <a:ext uri="{FF2B5EF4-FFF2-40B4-BE49-F238E27FC236}">
                    <a16:creationId xmlns:a16="http://schemas.microsoft.com/office/drawing/2014/main" id="{5A6789AF-05B3-184D-40EE-4B73128A2AD8}"/>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58" name="TextBox 57">
                <a:extLst>
                  <a:ext uri="{FF2B5EF4-FFF2-40B4-BE49-F238E27FC236}">
                    <a16:creationId xmlns:a16="http://schemas.microsoft.com/office/drawing/2014/main" id="{0CF7DD3A-ACA3-345D-AE94-525382AC2906}"/>
                  </a:ext>
                </a:extLst>
              </p:cNvPr>
              <p:cNvSpPr txBox="1"/>
              <p:nvPr/>
            </p:nvSpPr>
            <p:spPr>
              <a:xfrm>
                <a:off x="4499992" y="2131576"/>
                <a:ext cx="1008112" cy="369332"/>
              </a:xfrm>
              <a:prstGeom prst="rect">
                <a:avLst/>
              </a:prstGeom>
              <a:noFill/>
            </p:spPr>
            <p:txBody>
              <a:bodyPr wrap="square" rtlCol="0">
                <a:spAutoFit/>
              </a:bodyPr>
              <a:lstStyle/>
              <a:p>
                <a:r>
                  <a:rPr lang="en-IN" dirty="0"/>
                  <a:t>C5=31</a:t>
                </a:r>
              </a:p>
            </p:txBody>
          </p:sp>
        </p:grpSp>
        <p:grpSp>
          <p:nvGrpSpPr>
            <p:cNvPr id="44" name="Group 43">
              <a:extLst>
                <a:ext uri="{FF2B5EF4-FFF2-40B4-BE49-F238E27FC236}">
                  <a16:creationId xmlns:a16="http://schemas.microsoft.com/office/drawing/2014/main" id="{B4432868-3B92-3EC8-6075-C15069FFEF02}"/>
                </a:ext>
              </a:extLst>
            </p:cNvPr>
            <p:cNvGrpSpPr/>
            <p:nvPr/>
          </p:nvGrpSpPr>
          <p:grpSpPr>
            <a:xfrm>
              <a:off x="5004048" y="4129389"/>
              <a:ext cx="1440160" cy="529620"/>
              <a:chOff x="4067944" y="2131576"/>
              <a:chExt cx="1440160" cy="529620"/>
            </a:xfrm>
          </p:grpSpPr>
          <p:sp>
            <p:nvSpPr>
              <p:cNvPr id="55" name="Oval 54">
                <a:extLst>
                  <a:ext uri="{FF2B5EF4-FFF2-40B4-BE49-F238E27FC236}">
                    <a16:creationId xmlns:a16="http://schemas.microsoft.com/office/drawing/2014/main" id="{5D654EF5-0ACC-F951-125E-DB27D3210C1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56" name="TextBox 55">
                <a:extLst>
                  <a:ext uri="{FF2B5EF4-FFF2-40B4-BE49-F238E27FC236}">
                    <a16:creationId xmlns:a16="http://schemas.microsoft.com/office/drawing/2014/main" id="{B2FFFBDD-9272-ABAD-D98A-78481B1B4CA8}"/>
                  </a:ext>
                </a:extLst>
              </p:cNvPr>
              <p:cNvSpPr txBox="1"/>
              <p:nvPr/>
            </p:nvSpPr>
            <p:spPr>
              <a:xfrm>
                <a:off x="4499992" y="2131576"/>
                <a:ext cx="1008112" cy="369332"/>
              </a:xfrm>
              <a:prstGeom prst="rect">
                <a:avLst/>
              </a:prstGeom>
              <a:noFill/>
            </p:spPr>
            <p:txBody>
              <a:bodyPr wrap="square" rtlCol="0">
                <a:spAutoFit/>
              </a:bodyPr>
              <a:lstStyle/>
              <a:p>
                <a:r>
                  <a:rPr lang="en-IN" dirty="0"/>
                  <a:t>C4=25</a:t>
                </a:r>
              </a:p>
            </p:txBody>
          </p:sp>
        </p:grpSp>
        <p:grpSp>
          <p:nvGrpSpPr>
            <p:cNvPr id="45" name="Group 44">
              <a:extLst>
                <a:ext uri="{FF2B5EF4-FFF2-40B4-BE49-F238E27FC236}">
                  <a16:creationId xmlns:a16="http://schemas.microsoft.com/office/drawing/2014/main" id="{1DC18064-E23C-FB62-62D8-6AEA7D877613}"/>
                </a:ext>
              </a:extLst>
            </p:cNvPr>
            <p:cNvGrpSpPr/>
            <p:nvPr/>
          </p:nvGrpSpPr>
          <p:grpSpPr>
            <a:xfrm>
              <a:off x="3472644" y="4127293"/>
              <a:ext cx="1315380" cy="529620"/>
              <a:chOff x="4067944" y="2131576"/>
              <a:chExt cx="1315380" cy="529620"/>
            </a:xfrm>
          </p:grpSpPr>
          <p:sp>
            <p:nvSpPr>
              <p:cNvPr id="53" name="Oval 52">
                <a:extLst>
                  <a:ext uri="{FF2B5EF4-FFF2-40B4-BE49-F238E27FC236}">
                    <a16:creationId xmlns:a16="http://schemas.microsoft.com/office/drawing/2014/main" id="{68224F46-A071-B31D-1B07-5A50A1306C26}"/>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54" name="TextBox 53">
                <a:extLst>
                  <a:ext uri="{FF2B5EF4-FFF2-40B4-BE49-F238E27FC236}">
                    <a16:creationId xmlns:a16="http://schemas.microsoft.com/office/drawing/2014/main" id="{B2B2D74F-64F5-C471-5AF3-0419C1D9A2BC}"/>
                  </a:ext>
                </a:extLst>
              </p:cNvPr>
              <p:cNvSpPr txBox="1"/>
              <p:nvPr/>
            </p:nvSpPr>
            <p:spPr>
              <a:xfrm>
                <a:off x="4499992" y="2131576"/>
                <a:ext cx="883332" cy="369332"/>
              </a:xfrm>
              <a:prstGeom prst="rect">
                <a:avLst/>
              </a:prstGeom>
              <a:noFill/>
            </p:spPr>
            <p:txBody>
              <a:bodyPr wrap="square" rtlCol="0">
                <a:spAutoFit/>
              </a:bodyPr>
              <a:lstStyle/>
              <a:p>
                <a:r>
                  <a:rPr lang="en-IN" dirty="0"/>
                  <a:t>C3=53</a:t>
                </a:r>
              </a:p>
            </p:txBody>
          </p:sp>
        </p:grpSp>
        <p:grpSp>
          <p:nvGrpSpPr>
            <p:cNvPr id="46" name="Group 45">
              <a:extLst>
                <a:ext uri="{FF2B5EF4-FFF2-40B4-BE49-F238E27FC236}">
                  <a16:creationId xmlns:a16="http://schemas.microsoft.com/office/drawing/2014/main" id="{07336511-138B-B649-29D1-D40A101AFB99}"/>
                </a:ext>
              </a:extLst>
            </p:cNvPr>
            <p:cNvGrpSpPr/>
            <p:nvPr/>
          </p:nvGrpSpPr>
          <p:grpSpPr>
            <a:xfrm>
              <a:off x="2125891" y="4109700"/>
              <a:ext cx="1382757" cy="529620"/>
              <a:chOff x="4067944" y="2131576"/>
              <a:chExt cx="1382757" cy="529620"/>
            </a:xfrm>
          </p:grpSpPr>
          <p:sp>
            <p:nvSpPr>
              <p:cNvPr id="51" name="Oval 50">
                <a:extLst>
                  <a:ext uri="{FF2B5EF4-FFF2-40B4-BE49-F238E27FC236}">
                    <a16:creationId xmlns:a16="http://schemas.microsoft.com/office/drawing/2014/main" id="{94ACA0CF-227F-B075-0E8E-03C30F32B5B1}"/>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2" name="TextBox 51">
                <a:extLst>
                  <a:ext uri="{FF2B5EF4-FFF2-40B4-BE49-F238E27FC236}">
                    <a16:creationId xmlns:a16="http://schemas.microsoft.com/office/drawing/2014/main" id="{C0C1CB04-2802-6886-81C4-12B16089EE20}"/>
                  </a:ext>
                </a:extLst>
              </p:cNvPr>
              <p:cNvSpPr txBox="1"/>
              <p:nvPr/>
            </p:nvSpPr>
            <p:spPr>
              <a:xfrm>
                <a:off x="4499991" y="2131576"/>
                <a:ext cx="950710" cy="369332"/>
              </a:xfrm>
              <a:prstGeom prst="rect">
                <a:avLst/>
              </a:prstGeom>
              <a:noFill/>
            </p:spPr>
            <p:txBody>
              <a:bodyPr wrap="square" rtlCol="0">
                <a:spAutoFit/>
              </a:bodyPr>
              <a:lstStyle/>
              <a:p>
                <a:r>
                  <a:rPr lang="en-IN" dirty="0"/>
                  <a:t>C2=35</a:t>
                </a:r>
              </a:p>
            </p:txBody>
          </p:sp>
        </p:grpSp>
        <p:cxnSp>
          <p:nvCxnSpPr>
            <p:cNvPr id="47" name="Straight Connector 46">
              <a:extLst>
                <a:ext uri="{FF2B5EF4-FFF2-40B4-BE49-F238E27FC236}">
                  <a16:creationId xmlns:a16="http://schemas.microsoft.com/office/drawing/2014/main" id="{842EBD46-36BA-B0C1-3329-BCD575941EAC}"/>
                </a:ext>
              </a:extLst>
            </p:cNvPr>
            <p:cNvCxnSpPr>
              <a:stCxn id="51" idx="0"/>
              <a:endCxn id="59"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108D5B0-DAAA-382B-5B5B-39E5D9B017AD}"/>
                </a:ext>
              </a:extLst>
            </p:cNvPr>
            <p:cNvCxnSpPr>
              <a:cxnSpLocks/>
              <a:endCxn id="59"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95CB8-00A2-F833-E673-2BE189070163}"/>
                </a:ext>
              </a:extLst>
            </p:cNvPr>
            <p:cNvCxnSpPr>
              <a:cxnSpLocks/>
              <a:stCxn id="55" idx="0"/>
              <a:endCxn id="59" idx="5"/>
            </p:cNvCxnSpPr>
            <p:nvPr/>
          </p:nvCxnSpPr>
          <p:spPr>
            <a:xfrm flipH="1" flipV="1">
              <a:off x="4760756" y="3639723"/>
              <a:ext cx="459316" cy="64995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DE2EBFA-6014-7CD6-E8F0-7CA60EC06F27}"/>
                </a:ext>
              </a:extLst>
            </p:cNvPr>
            <p:cNvCxnSpPr>
              <a:cxnSpLocks/>
              <a:stCxn id="57" idx="0"/>
              <a:endCxn id="59"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1253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776863" cy="176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a:t>
            </a:r>
          </a:p>
          <a:p>
            <a:r>
              <a:rPr lang="en-US" altLang="en-US" sz="1800" dirty="0">
                <a:solidFill>
                  <a:srgbClr val="080808"/>
                </a:solidFill>
              </a:rPr>
              <a:t>the </a:t>
            </a:r>
            <a:r>
              <a:rPr lang="en-IN" sz="1800" dirty="0">
                <a:solidFill>
                  <a:schemeClr val="tx1"/>
                </a:solidFill>
              </a:rPr>
              <a:t>cost from node 1 to node 2 =35</a:t>
            </a:r>
          </a:p>
          <a:p>
            <a:r>
              <a:rPr lang="en-US" altLang="en-US" sz="1800" dirty="0">
                <a:solidFill>
                  <a:srgbClr val="080808"/>
                </a:solidFill>
              </a:rPr>
              <a:t>the </a:t>
            </a:r>
            <a:r>
              <a:rPr lang="en-IN" sz="1800" dirty="0">
                <a:solidFill>
                  <a:schemeClr val="tx1"/>
                </a:solidFill>
              </a:rPr>
              <a:t>cost from node 1 to node 3 =53</a:t>
            </a:r>
          </a:p>
          <a:p>
            <a:r>
              <a:rPr lang="en-US" altLang="en-US" sz="1800" dirty="0">
                <a:solidFill>
                  <a:srgbClr val="080808"/>
                </a:solidFill>
              </a:rPr>
              <a:t>the </a:t>
            </a:r>
            <a:r>
              <a:rPr lang="en-IN" sz="1800" dirty="0">
                <a:solidFill>
                  <a:schemeClr val="tx1"/>
                </a:solidFill>
              </a:rPr>
              <a:t>cost from node 1 to node 4 =25 </a:t>
            </a:r>
          </a:p>
          <a:p>
            <a:r>
              <a:rPr lang="en-US" altLang="en-US" sz="1800" dirty="0">
                <a:solidFill>
                  <a:srgbClr val="080808"/>
                </a:solidFill>
              </a:rPr>
              <a:t>the </a:t>
            </a:r>
            <a:r>
              <a:rPr lang="en-IN" sz="1800" dirty="0">
                <a:solidFill>
                  <a:schemeClr val="tx1"/>
                </a:solidFill>
              </a:rPr>
              <a:t>cost from node 1 to node 5 =31</a:t>
            </a:r>
          </a:p>
          <a:p>
            <a:pPr marL="0" indent="0">
              <a:buNone/>
            </a:pPr>
            <a:r>
              <a:rPr lang="en-IN" sz="1800" dirty="0">
                <a:solidFill>
                  <a:schemeClr val="tx1"/>
                </a:solidFill>
              </a:rPr>
              <a:t>And the State space tree is given below:</a:t>
            </a:r>
          </a:p>
          <a:p>
            <a:pPr marL="0" indent="0">
              <a:buNone/>
            </a:pPr>
            <a:endParaRPr lang="en-IN" sz="1800" dirty="0">
              <a:solidFill>
                <a:schemeClr val="tx1"/>
              </a:solidFill>
            </a:endParaRP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41" name="Group 40">
            <a:extLst>
              <a:ext uri="{FF2B5EF4-FFF2-40B4-BE49-F238E27FC236}">
                <a16:creationId xmlns:a16="http://schemas.microsoft.com/office/drawing/2014/main" id="{BEBAF609-706E-6087-FC83-D42D246891DC}"/>
              </a:ext>
            </a:extLst>
          </p:cNvPr>
          <p:cNvGrpSpPr/>
          <p:nvPr/>
        </p:nvGrpSpPr>
        <p:grpSpPr>
          <a:xfrm>
            <a:off x="1835696" y="3656621"/>
            <a:ext cx="5974501" cy="1503603"/>
            <a:chOff x="2125891" y="3164190"/>
            <a:chExt cx="5974501" cy="1503603"/>
          </a:xfrm>
        </p:grpSpPr>
        <p:grpSp>
          <p:nvGrpSpPr>
            <p:cNvPr id="42" name="Group 41">
              <a:extLst>
                <a:ext uri="{FF2B5EF4-FFF2-40B4-BE49-F238E27FC236}">
                  <a16:creationId xmlns:a16="http://schemas.microsoft.com/office/drawing/2014/main" id="{2BB6AE4A-4FCF-2886-9E4F-2C81AD98DC6F}"/>
                </a:ext>
              </a:extLst>
            </p:cNvPr>
            <p:cNvGrpSpPr/>
            <p:nvPr/>
          </p:nvGrpSpPr>
          <p:grpSpPr>
            <a:xfrm>
              <a:off x="4391980" y="3164190"/>
              <a:ext cx="1346752" cy="529620"/>
              <a:chOff x="4067944" y="2131576"/>
              <a:chExt cx="1346752" cy="529620"/>
            </a:xfrm>
          </p:grpSpPr>
          <p:sp>
            <p:nvSpPr>
              <p:cNvPr id="59" name="Oval 58">
                <a:extLst>
                  <a:ext uri="{FF2B5EF4-FFF2-40B4-BE49-F238E27FC236}">
                    <a16:creationId xmlns:a16="http://schemas.microsoft.com/office/drawing/2014/main" id="{2F8F2A3A-6016-C01B-B4E2-811B41E7D61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1</a:t>
                </a:r>
              </a:p>
            </p:txBody>
          </p:sp>
          <p:sp>
            <p:nvSpPr>
              <p:cNvPr id="60" name="TextBox 59">
                <a:extLst>
                  <a:ext uri="{FF2B5EF4-FFF2-40B4-BE49-F238E27FC236}">
                    <a16:creationId xmlns:a16="http://schemas.microsoft.com/office/drawing/2014/main" id="{B751A41E-EE5A-BC6E-A405-28A48C6420B3}"/>
                  </a:ext>
                </a:extLst>
              </p:cNvPr>
              <p:cNvSpPr txBox="1"/>
              <p:nvPr/>
            </p:nvSpPr>
            <p:spPr>
              <a:xfrm>
                <a:off x="4499991" y="2131576"/>
                <a:ext cx="914705" cy="369332"/>
              </a:xfrm>
              <a:prstGeom prst="rect">
                <a:avLst/>
              </a:prstGeom>
              <a:noFill/>
            </p:spPr>
            <p:txBody>
              <a:bodyPr wrap="square" rtlCol="0">
                <a:spAutoFit/>
              </a:bodyPr>
              <a:lstStyle/>
              <a:p>
                <a:r>
                  <a:rPr lang="en-IN" dirty="0"/>
                  <a:t>C1=25</a:t>
                </a:r>
              </a:p>
            </p:txBody>
          </p:sp>
        </p:grpSp>
        <p:grpSp>
          <p:nvGrpSpPr>
            <p:cNvPr id="43" name="Group 42">
              <a:extLst>
                <a:ext uri="{FF2B5EF4-FFF2-40B4-BE49-F238E27FC236}">
                  <a16:creationId xmlns:a16="http://schemas.microsoft.com/office/drawing/2014/main" id="{9225C630-2591-2E0F-7DC1-35A7BF915952}"/>
                </a:ext>
              </a:extLst>
            </p:cNvPr>
            <p:cNvGrpSpPr/>
            <p:nvPr/>
          </p:nvGrpSpPr>
          <p:grpSpPr>
            <a:xfrm>
              <a:off x="6660232" y="4138173"/>
              <a:ext cx="1440160" cy="529620"/>
              <a:chOff x="4067944" y="2131576"/>
              <a:chExt cx="1440160" cy="529620"/>
            </a:xfrm>
          </p:grpSpPr>
          <p:sp>
            <p:nvSpPr>
              <p:cNvPr id="57" name="Oval 56">
                <a:extLst>
                  <a:ext uri="{FF2B5EF4-FFF2-40B4-BE49-F238E27FC236}">
                    <a16:creationId xmlns:a16="http://schemas.microsoft.com/office/drawing/2014/main" id="{5A6789AF-05B3-184D-40EE-4B73128A2AD8}"/>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58" name="TextBox 57">
                <a:extLst>
                  <a:ext uri="{FF2B5EF4-FFF2-40B4-BE49-F238E27FC236}">
                    <a16:creationId xmlns:a16="http://schemas.microsoft.com/office/drawing/2014/main" id="{0CF7DD3A-ACA3-345D-AE94-525382AC2906}"/>
                  </a:ext>
                </a:extLst>
              </p:cNvPr>
              <p:cNvSpPr txBox="1"/>
              <p:nvPr/>
            </p:nvSpPr>
            <p:spPr>
              <a:xfrm>
                <a:off x="4499992" y="2131576"/>
                <a:ext cx="1008112" cy="369332"/>
              </a:xfrm>
              <a:prstGeom prst="rect">
                <a:avLst/>
              </a:prstGeom>
              <a:noFill/>
            </p:spPr>
            <p:txBody>
              <a:bodyPr wrap="square" rtlCol="0">
                <a:spAutoFit/>
              </a:bodyPr>
              <a:lstStyle/>
              <a:p>
                <a:r>
                  <a:rPr lang="en-IN" dirty="0"/>
                  <a:t>C5=31</a:t>
                </a:r>
              </a:p>
            </p:txBody>
          </p:sp>
        </p:grpSp>
        <p:grpSp>
          <p:nvGrpSpPr>
            <p:cNvPr id="44" name="Group 43">
              <a:extLst>
                <a:ext uri="{FF2B5EF4-FFF2-40B4-BE49-F238E27FC236}">
                  <a16:creationId xmlns:a16="http://schemas.microsoft.com/office/drawing/2014/main" id="{B4432868-3B92-3EC8-6075-C15069FFEF02}"/>
                </a:ext>
              </a:extLst>
            </p:cNvPr>
            <p:cNvGrpSpPr/>
            <p:nvPr/>
          </p:nvGrpSpPr>
          <p:grpSpPr>
            <a:xfrm>
              <a:off x="5004048" y="4129389"/>
              <a:ext cx="1440160" cy="529620"/>
              <a:chOff x="4067944" y="2131576"/>
              <a:chExt cx="1440160" cy="529620"/>
            </a:xfrm>
          </p:grpSpPr>
          <p:sp>
            <p:nvSpPr>
              <p:cNvPr id="55" name="Oval 54">
                <a:extLst>
                  <a:ext uri="{FF2B5EF4-FFF2-40B4-BE49-F238E27FC236}">
                    <a16:creationId xmlns:a16="http://schemas.microsoft.com/office/drawing/2014/main" id="{5D654EF5-0ACC-F951-125E-DB27D3210C1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4</a:t>
                </a:r>
              </a:p>
            </p:txBody>
          </p:sp>
          <p:sp>
            <p:nvSpPr>
              <p:cNvPr id="56" name="TextBox 55">
                <a:extLst>
                  <a:ext uri="{FF2B5EF4-FFF2-40B4-BE49-F238E27FC236}">
                    <a16:creationId xmlns:a16="http://schemas.microsoft.com/office/drawing/2014/main" id="{B2FFFBDD-9272-ABAD-D98A-78481B1B4CA8}"/>
                  </a:ext>
                </a:extLst>
              </p:cNvPr>
              <p:cNvSpPr txBox="1"/>
              <p:nvPr/>
            </p:nvSpPr>
            <p:spPr>
              <a:xfrm>
                <a:off x="4499992" y="2131576"/>
                <a:ext cx="1008112" cy="369332"/>
              </a:xfrm>
              <a:prstGeom prst="rect">
                <a:avLst/>
              </a:prstGeom>
              <a:noFill/>
            </p:spPr>
            <p:txBody>
              <a:bodyPr wrap="square" rtlCol="0">
                <a:spAutoFit/>
              </a:bodyPr>
              <a:lstStyle/>
              <a:p>
                <a:r>
                  <a:rPr lang="en-IN" dirty="0"/>
                  <a:t>C4=25</a:t>
                </a:r>
              </a:p>
            </p:txBody>
          </p:sp>
        </p:grpSp>
        <p:grpSp>
          <p:nvGrpSpPr>
            <p:cNvPr id="45" name="Group 44">
              <a:extLst>
                <a:ext uri="{FF2B5EF4-FFF2-40B4-BE49-F238E27FC236}">
                  <a16:creationId xmlns:a16="http://schemas.microsoft.com/office/drawing/2014/main" id="{1DC18064-E23C-FB62-62D8-6AEA7D877613}"/>
                </a:ext>
              </a:extLst>
            </p:cNvPr>
            <p:cNvGrpSpPr/>
            <p:nvPr/>
          </p:nvGrpSpPr>
          <p:grpSpPr>
            <a:xfrm>
              <a:off x="3472644" y="4127293"/>
              <a:ext cx="1315380" cy="529620"/>
              <a:chOff x="4067944" y="2131576"/>
              <a:chExt cx="1315380" cy="529620"/>
            </a:xfrm>
          </p:grpSpPr>
          <p:sp>
            <p:nvSpPr>
              <p:cNvPr id="53" name="Oval 52">
                <a:extLst>
                  <a:ext uri="{FF2B5EF4-FFF2-40B4-BE49-F238E27FC236}">
                    <a16:creationId xmlns:a16="http://schemas.microsoft.com/office/drawing/2014/main" id="{68224F46-A071-B31D-1B07-5A50A1306C26}"/>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54" name="TextBox 53">
                <a:extLst>
                  <a:ext uri="{FF2B5EF4-FFF2-40B4-BE49-F238E27FC236}">
                    <a16:creationId xmlns:a16="http://schemas.microsoft.com/office/drawing/2014/main" id="{B2B2D74F-64F5-C471-5AF3-0419C1D9A2BC}"/>
                  </a:ext>
                </a:extLst>
              </p:cNvPr>
              <p:cNvSpPr txBox="1"/>
              <p:nvPr/>
            </p:nvSpPr>
            <p:spPr>
              <a:xfrm>
                <a:off x="4499992" y="2131576"/>
                <a:ext cx="883332" cy="369332"/>
              </a:xfrm>
              <a:prstGeom prst="rect">
                <a:avLst/>
              </a:prstGeom>
              <a:noFill/>
            </p:spPr>
            <p:txBody>
              <a:bodyPr wrap="square" rtlCol="0">
                <a:spAutoFit/>
              </a:bodyPr>
              <a:lstStyle/>
              <a:p>
                <a:r>
                  <a:rPr lang="en-IN" dirty="0"/>
                  <a:t>C3=53</a:t>
                </a:r>
              </a:p>
            </p:txBody>
          </p:sp>
        </p:grpSp>
        <p:grpSp>
          <p:nvGrpSpPr>
            <p:cNvPr id="46" name="Group 45">
              <a:extLst>
                <a:ext uri="{FF2B5EF4-FFF2-40B4-BE49-F238E27FC236}">
                  <a16:creationId xmlns:a16="http://schemas.microsoft.com/office/drawing/2014/main" id="{07336511-138B-B649-29D1-D40A101AFB99}"/>
                </a:ext>
              </a:extLst>
            </p:cNvPr>
            <p:cNvGrpSpPr/>
            <p:nvPr/>
          </p:nvGrpSpPr>
          <p:grpSpPr>
            <a:xfrm>
              <a:off x="2125891" y="4109700"/>
              <a:ext cx="1382757" cy="529620"/>
              <a:chOff x="4067944" y="2131576"/>
              <a:chExt cx="1382757" cy="529620"/>
            </a:xfrm>
          </p:grpSpPr>
          <p:sp>
            <p:nvSpPr>
              <p:cNvPr id="51" name="Oval 50">
                <a:extLst>
                  <a:ext uri="{FF2B5EF4-FFF2-40B4-BE49-F238E27FC236}">
                    <a16:creationId xmlns:a16="http://schemas.microsoft.com/office/drawing/2014/main" id="{94ACA0CF-227F-B075-0E8E-03C30F32B5B1}"/>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52" name="TextBox 51">
                <a:extLst>
                  <a:ext uri="{FF2B5EF4-FFF2-40B4-BE49-F238E27FC236}">
                    <a16:creationId xmlns:a16="http://schemas.microsoft.com/office/drawing/2014/main" id="{C0C1CB04-2802-6886-81C4-12B16089EE20}"/>
                  </a:ext>
                </a:extLst>
              </p:cNvPr>
              <p:cNvSpPr txBox="1"/>
              <p:nvPr/>
            </p:nvSpPr>
            <p:spPr>
              <a:xfrm>
                <a:off x="4499991" y="2131576"/>
                <a:ext cx="950710" cy="369332"/>
              </a:xfrm>
              <a:prstGeom prst="rect">
                <a:avLst/>
              </a:prstGeom>
              <a:noFill/>
            </p:spPr>
            <p:txBody>
              <a:bodyPr wrap="square" rtlCol="0">
                <a:spAutoFit/>
              </a:bodyPr>
              <a:lstStyle/>
              <a:p>
                <a:r>
                  <a:rPr lang="en-IN" dirty="0"/>
                  <a:t>C2=35</a:t>
                </a:r>
              </a:p>
            </p:txBody>
          </p:sp>
        </p:grpSp>
        <p:cxnSp>
          <p:nvCxnSpPr>
            <p:cNvPr id="47" name="Straight Connector 46">
              <a:extLst>
                <a:ext uri="{FF2B5EF4-FFF2-40B4-BE49-F238E27FC236}">
                  <a16:creationId xmlns:a16="http://schemas.microsoft.com/office/drawing/2014/main" id="{842EBD46-36BA-B0C1-3329-BCD575941EAC}"/>
                </a:ext>
              </a:extLst>
            </p:cNvPr>
            <p:cNvCxnSpPr>
              <a:stCxn id="51" idx="0"/>
              <a:endCxn id="59"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108D5B0-DAAA-382B-5B5B-39E5D9B017AD}"/>
                </a:ext>
              </a:extLst>
            </p:cNvPr>
            <p:cNvCxnSpPr>
              <a:cxnSpLocks/>
              <a:endCxn id="59"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7095CB8-00A2-F833-E673-2BE189070163}"/>
                </a:ext>
              </a:extLst>
            </p:cNvPr>
            <p:cNvCxnSpPr>
              <a:cxnSpLocks/>
              <a:stCxn id="55" idx="0"/>
              <a:endCxn id="59" idx="5"/>
            </p:cNvCxnSpPr>
            <p:nvPr/>
          </p:nvCxnSpPr>
          <p:spPr>
            <a:xfrm flipH="1" flipV="1">
              <a:off x="4760756" y="3639723"/>
              <a:ext cx="459316" cy="649955"/>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DE2EBFA-6014-7CD6-E8F0-7CA60EC06F27}"/>
                </a:ext>
              </a:extLst>
            </p:cNvPr>
            <p:cNvCxnSpPr>
              <a:cxnSpLocks/>
              <a:stCxn id="57" idx="0"/>
              <a:endCxn id="59"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A36DD026-4D36-2D59-223F-B1F6A108E7D8}"/>
              </a:ext>
            </a:extLst>
          </p:cNvPr>
          <p:cNvSpPr txBox="1"/>
          <p:nvPr/>
        </p:nvSpPr>
        <p:spPr>
          <a:xfrm>
            <a:off x="1115616" y="5373216"/>
            <a:ext cx="6192688" cy="369332"/>
          </a:xfrm>
          <a:prstGeom prst="rect">
            <a:avLst/>
          </a:prstGeom>
          <a:noFill/>
        </p:spPr>
        <p:txBody>
          <a:bodyPr wrap="square" rtlCol="0">
            <a:spAutoFit/>
          </a:bodyPr>
          <a:lstStyle/>
          <a:p>
            <a:r>
              <a:rPr lang="en-IN" dirty="0">
                <a:solidFill>
                  <a:srgbClr val="FF0000"/>
                </a:solidFill>
              </a:rPr>
              <a:t>Find Minimum?</a:t>
            </a:r>
          </a:p>
        </p:txBody>
      </p:sp>
    </p:spTree>
    <p:extLst>
      <p:ext uri="{BB962C8B-B14F-4D97-AF65-F5344CB8AC3E}">
        <p14:creationId xmlns:p14="http://schemas.microsoft.com/office/powerpoint/2010/main" val="39903374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776863" cy="176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a:t>
            </a:r>
          </a:p>
          <a:p>
            <a:r>
              <a:rPr lang="en-US" altLang="en-US" sz="1800" dirty="0">
                <a:solidFill>
                  <a:srgbClr val="080808"/>
                </a:solidFill>
              </a:rPr>
              <a:t>the </a:t>
            </a:r>
            <a:r>
              <a:rPr lang="en-IN" sz="1800" dirty="0">
                <a:solidFill>
                  <a:schemeClr val="tx1"/>
                </a:solidFill>
              </a:rPr>
              <a:t>cost from node 1 to node 2 =35</a:t>
            </a:r>
          </a:p>
          <a:p>
            <a:r>
              <a:rPr lang="en-US" altLang="en-US" sz="1800" dirty="0">
                <a:solidFill>
                  <a:srgbClr val="080808"/>
                </a:solidFill>
              </a:rPr>
              <a:t>the </a:t>
            </a:r>
            <a:r>
              <a:rPr lang="en-IN" sz="1800" dirty="0">
                <a:solidFill>
                  <a:schemeClr val="tx1"/>
                </a:solidFill>
              </a:rPr>
              <a:t>cost from node 1 to node 3 =53</a:t>
            </a:r>
          </a:p>
          <a:p>
            <a:r>
              <a:rPr lang="en-US" altLang="en-US" sz="1800" dirty="0">
                <a:solidFill>
                  <a:srgbClr val="FF0000"/>
                </a:solidFill>
              </a:rPr>
              <a:t>the </a:t>
            </a:r>
            <a:r>
              <a:rPr lang="en-IN" sz="1800" dirty="0">
                <a:solidFill>
                  <a:srgbClr val="FF0000"/>
                </a:solidFill>
              </a:rPr>
              <a:t>cost from node 1 to node 4 =25 (Minimum)</a:t>
            </a:r>
          </a:p>
          <a:p>
            <a:r>
              <a:rPr lang="en-US" altLang="en-US" sz="1800" dirty="0">
                <a:solidFill>
                  <a:srgbClr val="080808"/>
                </a:solidFill>
              </a:rPr>
              <a:t>the </a:t>
            </a:r>
            <a:r>
              <a:rPr lang="en-IN" sz="1800" dirty="0">
                <a:solidFill>
                  <a:schemeClr val="tx1"/>
                </a:solidFill>
              </a:rPr>
              <a:t>cost from node 1 to node 5 =31</a:t>
            </a: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3" name="Group 2">
            <a:extLst>
              <a:ext uri="{FF2B5EF4-FFF2-40B4-BE49-F238E27FC236}">
                <a16:creationId xmlns:a16="http://schemas.microsoft.com/office/drawing/2014/main" id="{6424B468-63E8-75A0-732E-3454AC8D2CB4}"/>
              </a:ext>
            </a:extLst>
          </p:cNvPr>
          <p:cNvGrpSpPr/>
          <p:nvPr/>
        </p:nvGrpSpPr>
        <p:grpSpPr>
          <a:xfrm>
            <a:off x="1835696" y="3628558"/>
            <a:ext cx="5974501" cy="1503603"/>
            <a:chOff x="2125891" y="3164190"/>
            <a:chExt cx="5974501" cy="1503603"/>
          </a:xfrm>
        </p:grpSpPr>
        <p:grpSp>
          <p:nvGrpSpPr>
            <p:cNvPr id="8" name="Group 7">
              <a:extLst>
                <a:ext uri="{FF2B5EF4-FFF2-40B4-BE49-F238E27FC236}">
                  <a16:creationId xmlns:a16="http://schemas.microsoft.com/office/drawing/2014/main" id="{50113338-BE32-1E65-B426-ABFFEC4B0693}"/>
                </a:ext>
              </a:extLst>
            </p:cNvPr>
            <p:cNvGrpSpPr/>
            <p:nvPr/>
          </p:nvGrpSpPr>
          <p:grpSpPr>
            <a:xfrm>
              <a:off x="4391980" y="3164190"/>
              <a:ext cx="1346752" cy="529620"/>
              <a:chOff x="4067944" y="2131576"/>
              <a:chExt cx="1346752" cy="529620"/>
            </a:xfrm>
          </p:grpSpPr>
          <p:sp>
            <p:nvSpPr>
              <p:cNvPr id="42" name="Oval 41">
                <a:extLst>
                  <a:ext uri="{FF2B5EF4-FFF2-40B4-BE49-F238E27FC236}">
                    <a16:creationId xmlns:a16="http://schemas.microsoft.com/office/drawing/2014/main" id="{282D0F8F-E7E9-FC8D-6EC8-7C41C5FED86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1</a:t>
                </a:r>
              </a:p>
            </p:txBody>
          </p:sp>
          <p:sp>
            <p:nvSpPr>
              <p:cNvPr id="43" name="TextBox 42">
                <a:extLst>
                  <a:ext uri="{FF2B5EF4-FFF2-40B4-BE49-F238E27FC236}">
                    <a16:creationId xmlns:a16="http://schemas.microsoft.com/office/drawing/2014/main" id="{88F970C5-AEC8-1565-9EEC-3EDC686EA3E9}"/>
                  </a:ext>
                </a:extLst>
              </p:cNvPr>
              <p:cNvSpPr txBox="1"/>
              <p:nvPr/>
            </p:nvSpPr>
            <p:spPr>
              <a:xfrm>
                <a:off x="4499991" y="2131576"/>
                <a:ext cx="914705" cy="369332"/>
              </a:xfrm>
              <a:prstGeom prst="rect">
                <a:avLst/>
              </a:prstGeom>
              <a:noFill/>
            </p:spPr>
            <p:txBody>
              <a:bodyPr wrap="square" rtlCol="0">
                <a:spAutoFit/>
              </a:bodyPr>
              <a:lstStyle/>
              <a:p>
                <a:r>
                  <a:rPr lang="en-IN" dirty="0"/>
                  <a:t>C1=25</a:t>
                </a:r>
              </a:p>
            </p:txBody>
          </p:sp>
        </p:grpSp>
        <p:grpSp>
          <p:nvGrpSpPr>
            <p:cNvPr id="9" name="Group 8">
              <a:extLst>
                <a:ext uri="{FF2B5EF4-FFF2-40B4-BE49-F238E27FC236}">
                  <a16:creationId xmlns:a16="http://schemas.microsoft.com/office/drawing/2014/main" id="{52A69507-9C09-B1F9-49C8-625D39E11B0B}"/>
                </a:ext>
              </a:extLst>
            </p:cNvPr>
            <p:cNvGrpSpPr/>
            <p:nvPr/>
          </p:nvGrpSpPr>
          <p:grpSpPr>
            <a:xfrm>
              <a:off x="6660232" y="4138173"/>
              <a:ext cx="1440160" cy="529620"/>
              <a:chOff x="4067944" y="2131576"/>
              <a:chExt cx="1440160" cy="529620"/>
            </a:xfrm>
          </p:grpSpPr>
          <p:sp>
            <p:nvSpPr>
              <p:cNvPr id="39" name="Oval 38">
                <a:extLst>
                  <a:ext uri="{FF2B5EF4-FFF2-40B4-BE49-F238E27FC236}">
                    <a16:creationId xmlns:a16="http://schemas.microsoft.com/office/drawing/2014/main" id="{CD65AB09-ADCA-860F-98CC-390A16471E42}"/>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5</a:t>
                </a:r>
              </a:p>
            </p:txBody>
          </p:sp>
          <p:sp>
            <p:nvSpPr>
              <p:cNvPr id="41" name="TextBox 40">
                <a:extLst>
                  <a:ext uri="{FF2B5EF4-FFF2-40B4-BE49-F238E27FC236}">
                    <a16:creationId xmlns:a16="http://schemas.microsoft.com/office/drawing/2014/main" id="{AA6B834B-8147-CF65-41D6-17CD5BD8D11E}"/>
                  </a:ext>
                </a:extLst>
              </p:cNvPr>
              <p:cNvSpPr txBox="1"/>
              <p:nvPr/>
            </p:nvSpPr>
            <p:spPr>
              <a:xfrm>
                <a:off x="4499992" y="2131576"/>
                <a:ext cx="1008112" cy="369332"/>
              </a:xfrm>
              <a:prstGeom prst="rect">
                <a:avLst/>
              </a:prstGeom>
              <a:noFill/>
            </p:spPr>
            <p:txBody>
              <a:bodyPr wrap="square" rtlCol="0">
                <a:spAutoFit/>
              </a:bodyPr>
              <a:lstStyle/>
              <a:p>
                <a:r>
                  <a:rPr lang="en-IN" dirty="0"/>
                  <a:t>C5=31</a:t>
                </a:r>
              </a:p>
            </p:txBody>
          </p:sp>
        </p:grpSp>
        <p:grpSp>
          <p:nvGrpSpPr>
            <p:cNvPr id="10" name="Group 9">
              <a:extLst>
                <a:ext uri="{FF2B5EF4-FFF2-40B4-BE49-F238E27FC236}">
                  <a16:creationId xmlns:a16="http://schemas.microsoft.com/office/drawing/2014/main" id="{489C2F97-8084-A597-7F0B-58AF868EA563}"/>
                </a:ext>
              </a:extLst>
            </p:cNvPr>
            <p:cNvGrpSpPr/>
            <p:nvPr/>
          </p:nvGrpSpPr>
          <p:grpSpPr>
            <a:xfrm>
              <a:off x="5004048" y="4129389"/>
              <a:ext cx="1440160" cy="529620"/>
              <a:chOff x="4067944" y="2131576"/>
              <a:chExt cx="1440160" cy="529620"/>
            </a:xfrm>
          </p:grpSpPr>
          <p:sp>
            <p:nvSpPr>
              <p:cNvPr id="36" name="Oval 35">
                <a:extLst>
                  <a:ext uri="{FF2B5EF4-FFF2-40B4-BE49-F238E27FC236}">
                    <a16:creationId xmlns:a16="http://schemas.microsoft.com/office/drawing/2014/main" id="{3AC64CCE-0E0F-62EA-B5DD-3FCAAD89DC1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rgbClr val="FF0000"/>
                    </a:solidFill>
                  </a:rPr>
                  <a:t>4</a:t>
                </a:r>
              </a:p>
            </p:txBody>
          </p:sp>
          <p:sp>
            <p:nvSpPr>
              <p:cNvPr id="38" name="TextBox 37">
                <a:extLst>
                  <a:ext uri="{FF2B5EF4-FFF2-40B4-BE49-F238E27FC236}">
                    <a16:creationId xmlns:a16="http://schemas.microsoft.com/office/drawing/2014/main" id="{6FA4169D-4235-A363-FF0C-6A785FC019E3}"/>
                  </a:ext>
                </a:extLst>
              </p:cNvPr>
              <p:cNvSpPr txBox="1"/>
              <p:nvPr/>
            </p:nvSpPr>
            <p:spPr>
              <a:xfrm>
                <a:off x="4499992" y="2131576"/>
                <a:ext cx="1008112" cy="369332"/>
              </a:xfrm>
              <a:prstGeom prst="rect">
                <a:avLst/>
              </a:prstGeom>
              <a:noFill/>
            </p:spPr>
            <p:txBody>
              <a:bodyPr wrap="square" rtlCol="0">
                <a:spAutoFit/>
              </a:bodyPr>
              <a:lstStyle/>
              <a:p>
                <a:r>
                  <a:rPr lang="en-IN" dirty="0">
                    <a:solidFill>
                      <a:srgbClr val="FF0000"/>
                    </a:solidFill>
                  </a:rPr>
                  <a:t>C4=25</a:t>
                </a:r>
              </a:p>
            </p:txBody>
          </p:sp>
        </p:grpSp>
        <p:grpSp>
          <p:nvGrpSpPr>
            <p:cNvPr id="11" name="Group 10">
              <a:extLst>
                <a:ext uri="{FF2B5EF4-FFF2-40B4-BE49-F238E27FC236}">
                  <a16:creationId xmlns:a16="http://schemas.microsoft.com/office/drawing/2014/main" id="{9C5C4D13-94D0-EFD6-9435-00604C128E66}"/>
                </a:ext>
              </a:extLst>
            </p:cNvPr>
            <p:cNvGrpSpPr/>
            <p:nvPr/>
          </p:nvGrpSpPr>
          <p:grpSpPr>
            <a:xfrm>
              <a:off x="3472644" y="4127293"/>
              <a:ext cx="1315380" cy="529620"/>
              <a:chOff x="4067944" y="2131576"/>
              <a:chExt cx="1315380" cy="529620"/>
            </a:xfrm>
          </p:grpSpPr>
          <p:sp>
            <p:nvSpPr>
              <p:cNvPr id="34" name="Oval 33">
                <a:extLst>
                  <a:ext uri="{FF2B5EF4-FFF2-40B4-BE49-F238E27FC236}">
                    <a16:creationId xmlns:a16="http://schemas.microsoft.com/office/drawing/2014/main" id="{2965BCA2-CFCD-F9A3-3D89-5EE983CF7D7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3</a:t>
                </a:r>
              </a:p>
            </p:txBody>
          </p:sp>
          <p:sp>
            <p:nvSpPr>
              <p:cNvPr id="35" name="TextBox 34">
                <a:extLst>
                  <a:ext uri="{FF2B5EF4-FFF2-40B4-BE49-F238E27FC236}">
                    <a16:creationId xmlns:a16="http://schemas.microsoft.com/office/drawing/2014/main" id="{13E0A6DF-514C-F6D5-201B-A01993714F5E}"/>
                  </a:ext>
                </a:extLst>
              </p:cNvPr>
              <p:cNvSpPr txBox="1"/>
              <p:nvPr/>
            </p:nvSpPr>
            <p:spPr>
              <a:xfrm>
                <a:off x="4499992" y="2131576"/>
                <a:ext cx="883332" cy="369332"/>
              </a:xfrm>
              <a:prstGeom prst="rect">
                <a:avLst/>
              </a:prstGeom>
              <a:noFill/>
            </p:spPr>
            <p:txBody>
              <a:bodyPr wrap="square" rtlCol="0">
                <a:spAutoFit/>
              </a:bodyPr>
              <a:lstStyle/>
              <a:p>
                <a:r>
                  <a:rPr lang="en-IN" dirty="0"/>
                  <a:t>C3=53</a:t>
                </a:r>
              </a:p>
            </p:txBody>
          </p:sp>
        </p:grpSp>
        <p:grpSp>
          <p:nvGrpSpPr>
            <p:cNvPr id="12" name="Group 11">
              <a:extLst>
                <a:ext uri="{FF2B5EF4-FFF2-40B4-BE49-F238E27FC236}">
                  <a16:creationId xmlns:a16="http://schemas.microsoft.com/office/drawing/2014/main" id="{AB0560C0-6C4F-7767-6350-D46511C9E22A}"/>
                </a:ext>
              </a:extLst>
            </p:cNvPr>
            <p:cNvGrpSpPr/>
            <p:nvPr/>
          </p:nvGrpSpPr>
          <p:grpSpPr>
            <a:xfrm>
              <a:off x="2125891" y="4109700"/>
              <a:ext cx="1382757" cy="529620"/>
              <a:chOff x="4067944" y="2131576"/>
              <a:chExt cx="1382757" cy="529620"/>
            </a:xfrm>
          </p:grpSpPr>
          <p:sp>
            <p:nvSpPr>
              <p:cNvPr id="31" name="Oval 30">
                <a:extLst>
                  <a:ext uri="{FF2B5EF4-FFF2-40B4-BE49-F238E27FC236}">
                    <a16:creationId xmlns:a16="http://schemas.microsoft.com/office/drawing/2014/main" id="{D130AFFF-D747-13BA-1D41-27EE747AAF69}"/>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rPr>
                  <a:t>2</a:t>
                </a:r>
              </a:p>
            </p:txBody>
          </p:sp>
          <p:sp>
            <p:nvSpPr>
              <p:cNvPr id="32" name="TextBox 31">
                <a:extLst>
                  <a:ext uri="{FF2B5EF4-FFF2-40B4-BE49-F238E27FC236}">
                    <a16:creationId xmlns:a16="http://schemas.microsoft.com/office/drawing/2014/main" id="{2EC9BDFF-9364-6BA0-4B75-7CEA86AE82BF}"/>
                  </a:ext>
                </a:extLst>
              </p:cNvPr>
              <p:cNvSpPr txBox="1"/>
              <p:nvPr/>
            </p:nvSpPr>
            <p:spPr>
              <a:xfrm>
                <a:off x="4499991" y="2131576"/>
                <a:ext cx="950710" cy="369332"/>
              </a:xfrm>
              <a:prstGeom prst="rect">
                <a:avLst/>
              </a:prstGeom>
              <a:noFill/>
            </p:spPr>
            <p:txBody>
              <a:bodyPr wrap="square" rtlCol="0">
                <a:spAutoFit/>
              </a:bodyPr>
              <a:lstStyle/>
              <a:p>
                <a:r>
                  <a:rPr lang="en-IN" dirty="0"/>
                  <a:t>C2=35</a:t>
                </a:r>
              </a:p>
            </p:txBody>
          </p:sp>
        </p:grpSp>
        <p:cxnSp>
          <p:nvCxnSpPr>
            <p:cNvPr id="13" name="Straight Connector 12">
              <a:extLst>
                <a:ext uri="{FF2B5EF4-FFF2-40B4-BE49-F238E27FC236}">
                  <a16:creationId xmlns:a16="http://schemas.microsoft.com/office/drawing/2014/main" id="{ABBDA083-A1CF-67F3-A4C2-F2E350E7BE3B}"/>
                </a:ext>
              </a:extLst>
            </p:cNvPr>
            <p:cNvCxnSpPr>
              <a:stCxn id="31" idx="0"/>
              <a:endCxn id="4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CE7817-4D41-048A-DADF-F76F5F00441A}"/>
                </a:ext>
              </a:extLst>
            </p:cNvPr>
            <p:cNvCxnSpPr>
              <a:cxnSpLocks/>
              <a:endCxn id="4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9D45EF-6AAB-9127-69B6-8D1AB095462B}"/>
                </a:ext>
              </a:extLst>
            </p:cNvPr>
            <p:cNvCxnSpPr>
              <a:cxnSpLocks/>
              <a:stCxn id="36" idx="0"/>
              <a:endCxn id="4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D17C94-45EA-C60C-3FDA-1009541437A5}"/>
                </a:ext>
              </a:extLst>
            </p:cNvPr>
            <p:cNvCxnSpPr>
              <a:cxnSpLocks/>
              <a:stCxn id="39" idx="0"/>
              <a:endCxn id="4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9071796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776863" cy="176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a:t>
            </a:r>
          </a:p>
          <a:p>
            <a:r>
              <a:rPr lang="en-US" altLang="en-US" sz="1800" dirty="0">
                <a:solidFill>
                  <a:srgbClr val="080808"/>
                </a:solidFill>
              </a:rPr>
              <a:t>the </a:t>
            </a:r>
            <a:r>
              <a:rPr lang="en-IN" sz="1800" dirty="0">
                <a:solidFill>
                  <a:schemeClr val="tx1"/>
                </a:solidFill>
              </a:rPr>
              <a:t>cost from node 1 to node 2 =35</a:t>
            </a:r>
          </a:p>
          <a:p>
            <a:r>
              <a:rPr lang="en-US" altLang="en-US" sz="1800" dirty="0">
                <a:solidFill>
                  <a:srgbClr val="080808"/>
                </a:solidFill>
              </a:rPr>
              <a:t>the </a:t>
            </a:r>
            <a:r>
              <a:rPr lang="en-IN" sz="1800" dirty="0">
                <a:solidFill>
                  <a:schemeClr val="tx1"/>
                </a:solidFill>
              </a:rPr>
              <a:t>cost from node 1 to node 3 =53</a:t>
            </a:r>
          </a:p>
          <a:p>
            <a:r>
              <a:rPr lang="en-US" altLang="en-US" sz="1800" dirty="0">
                <a:solidFill>
                  <a:srgbClr val="FF0000"/>
                </a:solidFill>
              </a:rPr>
              <a:t>the </a:t>
            </a:r>
            <a:r>
              <a:rPr lang="en-IN" sz="1800" dirty="0">
                <a:solidFill>
                  <a:srgbClr val="FF0000"/>
                </a:solidFill>
              </a:rPr>
              <a:t>cost from node 1 to node 4 =25 (Minimum)</a:t>
            </a:r>
          </a:p>
          <a:p>
            <a:r>
              <a:rPr lang="en-US" altLang="en-US" sz="1800" dirty="0">
                <a:solidFill>
                  <a:srgbClr val="080808"/>
                </a:solidFill>
              </a:rPr>
              <a:t>the </a:t>
            </a:r>
            <a:r>
              <a:rPr lang="en-IN" sz="1800" dirty="0">
                <a:solidFill>
                  <a:schemeClr val="tx1"/>
                </a:solidFill>
              </a:rPr>
              <a:t>cost from node 1 to node 5 =31</a:t>
            </a: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3" name="Group 2">
            <a:extLst>
              <a:ext uri="{FF2B5EF4-FFF2-40B4-BE49-F238E27FC236}">
                <a16:creationId xmlns:a16="http://schemas.microsoft.com/office/drawing/2014/main" id="{6424B468-63E8-75A0-732E-3454AC8D2CB4}"/>
              </a:ext>
            </a:extLst>
          </p:cNvPr>
          <p:cNvGrpSpPr/>
          <p:nvPr/>
        </p:nvGrpSpPr>
        <p:grpSpPr>
          <a:xfrm>
            <a:off x="899592" y="3297560"/>
            <a:ext cx="4606349" cy="1282174"/>
            <a:chOff x="2125891" y="3164190"/>
            <a:chExt cx="5974501" cy="1503603"/>
          </a:xfrm>
        </p:grpSpPr>
        <p:grpSp>
          <p:nvGrpSpPr>
            <p:cNvPr id="8" name="Group 7">
              <a:extLst>
                <a:ext uri="{FF2B5EF4-FFF2-40B4-BE49-F238E27FC236}">
                  <a16:creationId xmlns:a16="http://schemas.microsoft.com/office/drawing/2014/main" id="{50113338-BE32-1E65-B426-ABFFEC4B0693}"/>
                </a:ext>
              </a:extLst>
            </p:cNvPr>
            <p:cNvGrpSpPr/>
            <p:nvPr/>
          </p:nvGrpSpPr>
          <p:grpSpPr>
            <a:xfrm>
              <a:off x="4391980" y="3164190"/>
              <a:ext cx="1346752" cy="529620"/>
              <a:chOff x="4067944" y="2131576"/>
              <a:chExt cx="1346752" cy="529620"/>
            </a:xfrm>
          </p:grpSpPr>
          <p:sp>
            <p:nvSpPr>
              <p:cNvPr id="42" name="Oval 41">
                <a:extLst>
                  <a:ext uri="{FF2B5EF4-FFF2-40B4-BE49-F238E27FC236}">
                    <a16:creationId xmlns:a16="http://schemas.microsoft.com/office/drawing/2014/main" id="{282D0F8F-E7E9-FC8D-6EC8-7C41C5FED86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43" name="TextBox 42">
                <a:extLst>
                  <a:ext uri="{FF2B5EF4-FFF2-40B4-BE49-F238E27FC236}">
                    <a16:creationId xmlns:a16="http://schemas.microsoft.com/office/drawing/2014/main" id="{88F970C5-AEC8-1565-9EEC-3EDC686EA3E9}"/>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9" name="Group 8">
              <a:extLst>
                <a:ext uri="{FF2B5EF4-FFF2-40B4-BE49-F238E27FC236}">
                  <a16:creationId xmlns:a16="http://schemas.microsoft.com/office/drawing/2014/main" id="{52A69507-9C09-B1F9-49C8-625D39E11B0B}"/>
                </a:ext>
              </a:extLst>
            </p:cNvPr>
            <p:cNvGrpSpPr/>
            <p:nvPr/>
          </p:nvGrpSpPr>
          <p:grpSpPr>
            <a:xfrm>
              <a:off x="6660232" y="4138173"/>
              <a:ext cx="1440160" cy="529620"/>
              <a:chOff x="4067944" y="2131576"/>
              <a:chExt cx="1440160" cy="529620"/>
            </a:xfrm>
          </p:grpSpPr>
          <p:sp>
            <p:nvSpPr>
              <p:cNvPr id="39" name="Oval 38">
                <a:extLst>
                  <a:ext uri="{FF2B5EF4-FFF2-40B4-BE49-F238E27FC236}">
                    <a16:creationId xmlns:a16="http://schemas.microsoft.com/office/drawing/2014/main" id="{CD65AB09-ADCA-860F-98CC-390A16471E42}"/>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41" name="TextBox 40">
                <a:extLst>
                  <a:ext uri="{FF2B5EF4-FFF2-40B4-BE49-F238E27FC236}">
                    <a16:creationId xmlns:a16="http://schemas.microsoft.com/office/drawing/2014/main" id="{AA6B834B-8147-CF65-41D6-17CD5BD8D11E}"/>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10" name="Group 9">
              <a:extLst>
                <a:ext uri="{FF2B5EF4-FFF2-40B4-BE49-F238E27FC236}">
                  <a16:creationId xmlns:a16="http://schemas.microsoft.com/office/drawing/2014/main" id="{489C2F97-8084-A597-7F0B-58AF868EA563}"/>
                </a:ext>
              </a:extLst>
            </p:cNvPr>
            <p:cNvGrpSpPr/>
            <p:nvPr/>
          </p:nvGrpSpPr>
          <p:grpSpPr>
            <a:xfrm>
              <a:off x="5004048" y="4129389"/>
              <a:ext cx="1440160" cy="529620"/>
              <a:chOff x="4067944" y="2131576"/>
              <a:chExt cx="1440160" cy="529620"/>
            </a:xfrm>
          </p:grpSpPr>
          <p:sp>
            <p:nvSpPr>
              <p:cNvPr id="36" name="Oval 35">
                <a:extLst>
                  <a:ext uri="{FF2B5EF4-FFF2-40B4-BE49-F238E27FC236}">
                    <a16:creationId xmlns:a16="http://schemas.microsoft.com/office/drawing/2014/main" id="{3AC64CCE-0E0F-62EA-B5DD-3FCAAD89DC1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38" name="TextBox 37">
                <a:extLst>
                  <a:ext uri="{FF2B5EF4-FFF2-40B4-BE49-F238E27FC236}">
                    <a16:creationId xmlns:a16="http://schemas.microsoft.com/office/drawing/2014/main" id="{6FA4169D-4235-A363-FF0C-6A785FC019E3}"/>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11" name="Group 10">
              <a:extLst>
                <a:ext uri="{FF2B5EF4-FFF2-40B4-BE49-F238E27FC236}">
                  <a16:creationId xmlns:a16="http://schemas.microsoft.com/office/drawing/2014/main" id="{9C5C4D13-94D0-EFD6-9435-00604C128E66}"/>
                </a:ext>
              </a:extLst>
            </p:cNvPr>
            <p:cNvGrpSpPr/>
            <p:nvPr/>
          </p:nvGrpSpPr>
          <p:grpSpPr>
            <a:xfrm>
              <a:off x="3472644" y="4127293"/>
              <a:ext cx="1315380" cy="529620"/>
              <a:chOff x="4067944" y="2131576"/>
              <a:chExt cx="1315380" cy="529620"/>
            </a:xfrm>
          </p:grpSpPr>
          <p:sp>
            <p:nvSpPr>
              <p:cNvPr id="34" name="Oval 33">
                <a:extLst>
                  <a:ext uri="{FF2B5EF4-FFF2-40B4-BE49-F238E27FC236}">
                    <a16:creationId xmlns:a16="http://schemas.microsoft.com/office/drawing/2014/main" id="{2965BCA2-CFCD-F9A3-3D89-5EE983CF7D7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35" name="TextBox 34">
                <a:extLst>
                  <a:ext uri="{FF2B5EF4-FFF2-40B4-BE49-F238E27FC236}">
                    <a16:creationId xmlns:a16="http://schemas.microsoft.com/office/drawing/2014/main" id="{13E0A6DF-514C-F6D5-201B-A01993714F5E}"/>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12" name="Group 11">
              <a:extLst>
                <a:ext uri="{FF2B5EF4-FFF2-40B4-BE49-F238E27FC236}">
                  <a16:creationId xmlns:a16="http://schemas.microsoft.com/office/drawing/2014/main" id="{AB0560C0-6C4F-7767-6350-D46511C9E22A}"/>
                </a:ext>
              </a:extLst>
            </p:cNvPr>
            <p:cNvGrpSpPr/>
            <p:nvPr/>
          </p:nvGrpSpPr>
          <p:grpSpPr>
            <a:xfrm>
              <a:off x="2125891" y="4109700"/>
              <a:ext cx="1382757" cy="529620"/>
              <a:chOff x="4067944" y="2131576"/>
              <a:chExt cx="1382757" cy="529620"/>
            </a:xfrm>
          </p:grpSpPr>
          <p:sp>
            <p:nvSpPr>
              <p:cNvPr id="31" name="Oval 30">
                <a:extLst>
                  <a:ext uri="{FF2B5EF4-FFF2-40B4-BE49-F238E27FC236}">
                    <a16:creationId xmlns:a16="http://schemas.microsoft.com/office/drawing/2014/main" id="{D130AFFF-D747-13BA-1D41-27EE747AAF69}"/>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32" name="TextBox 31">
                <a:extLst>
                  <a:ext uri="{FF2B5EF4-FFF2-40B4-BE49-F238E27FC236}">
                    <a16:creationId xmlns:a16="http://schemas.microsoft.com/office/drawing/2014/main" id="{2EC9BDFF-9364-6BA0-4B75-7CEA86AE82BF}"/>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13" name="Straight Connector 12">
              <a:extLst>
                <a:ext uri="{FF2B5EF4-FFF2-40B4-BE49-F238E27FC236}">
                  <a16:creationId xmlns:a16="http://schemas.microsoft.com/office/drawing/2014/main" id="{ABBDA083-A1CF-67F3-A4C2-F2E350E7BE3B}"/>
                </a:ext>
              </a:extLst>
            </p:cNvPr>
            <p:cNvCxnSpPr>
              <a:stCxn id="31" idx="0"/>
              <a:endCxn id="4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CE7817-4D41-048A-DADF-F76F5F00441A}"/>
                </a:ext>
              </a:extLst>
            </p:cNvPr>
            <p:cNvCxnSpPr>
              <a:cxnSpLocks/>
              <a:endCxn id="4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9D45EF-6AAB-9127-69B6-8D1AB095462B}"/>
                </a:ext>
              </a:extLst>
            </p:cNvPr>
            <p:cNvCxnSpPr>
              <a:cxnSpLocks/>
              <a:stCxn id="36" idx="0"/>
              <a:endCxn id="4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D17C94-45EA-C60C-3FDA-1009541437A5}"/>
                </a:ext>
              </a:extLst>
            </p:cNvPr>
            <p:cNvCxnSpPr>
              <a:cxnSpLocks/>
              <a:stCxn id="39" idx="0"/>
              <a:endCxn id="4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8886A625-43E7-49B8-6167-A16AAB188E94}"/>
              </a:ext>
            </a:extLst>
          </p:cNvPr>
          <p:cNvSpPr txBox="1"/>
          <p:nvPr/>
        </p:nvSpPr>
        <p:spPr>
          <a:xfrm>
            <a:off x="1232702" y="4699599"/>
            <a:ext cx="6336704" cy="646331"/>
          </a:xfrm>
          <a:prstGeom prst="rect">
            <a:avLst/>
          </a:prstGeom>
          <a:noFill/>
        </p:spPr>
        <p:txBody>
          <a:bodyPr wrap="square" rtlCol="0">
            <a:spAutoFit/>
          </a:bodyPr>
          <a:lstStyle/>
          <a:p>
            <a:r>
              <a:rPr lang="en-IN" dirty="0">
                <a:solidFill>
                  <a:schemeClr val="tx1">
                    <a:lumMod val="75000"/>
                    <a:lumOff val="25000"/>
                  </a:schemeClr>
                </a:solidFill>
              </a:rPr>
              <a:t>“Hence the reduced matrix obtained from node 1to node 4 will be treated as reduced matrix for next level of the graph”</a:t>
            </a:r>
          </a:p>
        </p:txBody>
      </p:sp>
      <p:grpSp>
        <p:nvGrpSpPr>
          <p:cNvPr id="5" name="Group 4">
            <a:extLst>
              <a:ext uri="{FF2B5EF4-FFF2-40B4-BE49-F238E27FC236}">
                <a16:creationId xmlns:a16="http://schemas.microsoft.com/office/drawing/2014/main" id="{9227C281-55F2-905B-3C82-65FAFB42ECE1}"/>
              </a:ext>
            </a:extLst>
          </p:cNvPr>
          <p:cNvGrpSpPr/>
          <p:nvPr/>
        </p:nvGrpSpPr>
        <p:grpSpPr>
          <a:xfrm>
            <a:off x="5139028" y="3051288"/>
            <a:ext cx="3672407" cy="1669890"/>
            <a:chOff x="4372841" y="2160143"/>
            <a:chExt cx="3672407" cy="166989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165837-4B53-F798-AA16-F21C9ABD7F88}"/>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11</m:t>
                                        </m:r>
                                      </m:e>
                                    </m:mr>
                                    <m:mr>
                                      <m:e>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smtClean="0">
                                            <a:solidFill>
                                              <a:schemeClr val="accent4"/>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12</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6" name="TextBox 5">
                  <a:extLst>
                    <a:ext uri="{FF2B5EF4-FFF2-40B4-BE49-F238E27FC236}">
                      <a16:creationId xmlns:a16="http://schemas.microsoft.com/office/drawing/2014/main" id="{CD165837-4B53-F798-AA16-F21C9ABD7F88}"/>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A8AF6C-675E-6116-3DA2-313D2555E6B5}"/>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7" name="TextBox 6">
                  <a:extLst>
                    <a:ext uri="{FF2B5EF4-FFF2-40B4-BE49-F238E27FC236}">
                      <a16:creationId xmlns:a16="http://schemas.microsoft.com/office/drawing/2014/main" id="{54A8AF6C-675E-6116-3DA2-313D2555E6B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B5381F-E1C9-CBD6-788A-6A69991F401C}"/>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6" name="TextBox 15">
                  <a:extLst>
                    <a:ext uri="{FF2B5EF4-FFF2-40B4-BE49-F238E27FC236}">
                      <a16:creationId xmlns:a16="http://schemas.microsoft.com/office/drawing/2014/main" id="{84B5381F-E1C9-CBD6-788A-6A69991F401C}"/>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95279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AD0AFB10-DA10-4952-8717-CB8B7FB610F5}"/>
              </a:ext>
            </a:extLst>
          </p:cNvPr>
          <p:cNvSpPr>
            <a:spLocks noGrp="1" noChangeArrowheads="1"/>
          </p:cNvSpPr>
          <p:nvPr>
            <p:ph type="subTitle" idx="1"/>
          </p:nvPr>
        </p:nvSpPr>
        <p:spPr>
          <a:xfrm>
            <a:off x="1106324" y="1448780"/>
            <a:ext cx="7498124" cy="4176340"/>
          </a:xfrm>
        </p:spPr>
        <p:txBody>
          <a:bodyPr/>
          <a:lstStyle/>
          <a:p>
            <a:pPr marL="342900" indent="-342900" algn="just">
              <a:buSzPct val="150000"/>
              <a:buFont typeface="Arial" panose="020B0604020202020204" pitchFamily="34" charset="0"/>
              <a:buChar char="•"/>
            </a:pPr>
            <a:r>
              <a:rPr lang="en-US" sz="2200" b="0" i="0" dirty="0">
                <a:solidFill>
                  <a:schemeClr val="tx1"/>
                </a:solidFill>
                <a:effectLst/>
              </a:rPr>
              <a:t>The method was first proposed by </a:t>
            </a:r>
            <a:r>
              <a:rPr lang="en-US" sz="2200" b="1" i="0" dirty="0">
                <a:solidFill>
                  <a:schemeClr val="tx1"/>
                </a:solidFill>
                <a:effectLst/>
              </a:rPr>
              <a:t>Ailsa Land and Alison Doig whilst carrying out research at the London School of Economics sponsored by British Petroleum in 1960</a:t>
            </a:r>
            <a:r>
              <a:rPr lang="en-US" sz="2200" b="0" i="0" dirty="0">
                <a:solidFill>
                  <a:schemeClr val="tx1"/>
                </a:solidFill>
                <a:effectLst/>
              </a:rPr>
              <a:t> for discrete programming, and has become the most commonly used tool for solving NP-hard optimization problems. </a:t>
            </a:r>
          </a:p>
          <a:p>
            <a:pPr marL="342900" indent="-342900" algn="just">
              <a:buSzPct val="150000"/>
              <a:buFont typeface="Arial" panose="020B0604020202020204" pitchFamily="34" charset="0"/>
              <a:buChar char="•"/>
            </a:pPr>
            <a:r>
              <a:rPr lang="en-US" sz="2200" b="0" i="0" dirty="0">
                <a:solidFill>
                  <a:schemeClr val="tx1"/>
                </a:solidFill>
                <a:effectLst/>
              </a:rPr>
              <a:t>The name "</a:t>
            </a:r>
            <a:r>
              <a:rPr lang="en-US" sz="2200" b="1" i="0" dirty="0">
                <a:solidFill>
                  <a:schemeClr val="tx1"/>
                </a:solidFill>
                <a:effectLst/>
              </a:rPr>
              <a:t>branch and bound</a:t>
            </a:r>
            <a:r>
              <a:rPr lang="en-US" sz="2200" b="0" i="0" dirty="0">
                <a:solidFill>
                  <a:schemeClr val="tx1"/>
                </a:solidFill>
                <a:effectLst/>
              </a:rPr>
              <a:t>" first occurred in the work of </a:t>
            </a:r>
            <a:r>
              <a:rPr lang="en-US" sz="2200" b="1" i="0" dirty="0">
                <a:solidFill>
                  <a:schemeClr val="tx1"/>
                </a:solidFill>
                <a:effectLst/>
              </a:rPr>
              <a:t>Little et al.</a:t>
            </a:r>
            <a:r>
              <a:rPr lang="en-US" sz="2200" b="0" i="0" dirty="0">
                <a:solidFill>
                  <a:schemeClr val="tx1"/>
                </a:solidFill>
                <a:effectLst/>
              </a:rPr>
              <a:t> on the traveling salesman problem.</a:t>
            </a:r>
          </a:p>
          <a:p>
            <a:pPr marL="342900" indent="-342900" algn="just">
              <a:buSzPct val="150000"/>
              <a:buFont typeface="Arial" panose="020B0604020202020204" pitchFamily="34" charset="0"/>
              <a:buChar char="•"/>
            </a:pPr>
            <a:r>
              <a:rPr lang="en-US" sz="2200" b="0" i="0" dirty="0">
                <a:solidFill>
                  <a:schemeClr val="tx1"/>
                </a:solidFill>
                <a:effectLst/>
              </a:rPr>
              <a:t>Branch and bound methods do not go deep like Depth-first search; the first direction is lateral movement in the tree similar to </a:t>
            </a:r>
            <a:r>
              <a:rPr lang="en-US" sz="2200" b="1" i="0" dirty="0">
                <a:solidFill>
                  <a:schemeClr val="tx1"/>
                </a:solidFill>
                <a:effectLst/>
              </a:rPr>
              <a:t>Breadth-first search (BFS).</a:t>
            </a:r>
          </a:p>
        </p:txBody>
      </p:sp>
      <p:sp>
        <p:nvSpPr>
          <p:cNvPr id="37891" name="Rectangle 3">
            <a:extLst>
              <a:ext uri="{FF2B5EF4-FFF2-40B4-BE49-F238E27FC236}">
                <a16:creationId xmlns:a16="http://schemas.microsoft.com/office/drawing/2014/main" id="{09485B4A-083B-402F-97E4-0B349694780F}"/>
              </a:ext>
            </a:extLst>
          </p:cNvPr>
          <p:cNvSpPr>
            <a:spLocks noGrp="1" noChangeArrowheads="1"/>
          </p:cNvSpPr>
          <p:nvPr>
            <p:ph type="ctrTitle"/>
          </p:nvPr>
        </p:nvSpPr>
        <p:spPr>
          <a:xfrm>
            <a:off x="611188" y="260350"/>
            <a:ext cx="7772400" cy="1081088"/>
          </a:xfrm>
        </p:spPr>
        <p:txBody>
          <a:bodyPr/>
          <a:lstStyle/>
          <a:p>
            <a:r>
              <a:rPr lang="en-IN" altLang="en-US" sz="4000" b="1" dirty="0"/>
              <a:t>Overview</a:t>
            </a:r>
            <a:endParaRPr lang="en-IN" altLang="en-US" sz="4000" dirty="0"/>
          </a:p>
        </p:txBody>
      </p:sp>
      <p:graphicFrame>
        <p:nvGraphicFramePr>
          <p:cNvPr id="37893" name="Object 5">
            <a:extLst>
              <a:ext uri="{FF2B5EF4-FFF2-40B4-BE49-F238E27FC236}">
                <a16:creationId xmlns:a16="http://schemas.microsoft.com/office/drawing/2014/main" id="{02A14D03-7DF1-4051-89C9-33AED1194238}"/>
              </a:ext>
            </a:extLst>
          </p:cNvPr>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name="Equation" r:id="rId2" imgW="114120" imgH="215640" progId="Equation.3">
                  <p:embed/>
                </p:oleObj>
              </mc:Choice>
              <mc:Fallback>
                <p:oleObj name="Equation" r:id="rId2" imgW="114120" imgH="215640" progId="Equation.3">
                  <p:embed/>
                  <p:pic>
                    <p:nvPicPr>
                      <p:cNvPr id="37893" name="Object 5">
                        <a:extLst>
                          <a:ext uri="{FF2B5EF4-FFF2-40B4-BE49-F238E27FC236}">
                            <a16:creationId xmlns:a16="http://schemas.microsoft.com/office/drawing/2014/main" id="{02A14D03-7DF1-4051-89C9-33AED119423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42002231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776863" cy="17627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a:t>
            </a:r>
          </a:p>
          <a:p>
            <a:r>
              <a:rPr lang="en-US" altLang="en-US" sz="1800" dirty="0">
                <a:solidFill>
                  <a:srgbClr val="080808"/>
                </a:solidFill>
              </a:rPr>
              <a:t>the </a:t>
            </a:r>
            <a:r>
              <a:rPr lang="en-IN" sz="1800" dirty="0">
                <a:solidFill>
                  <a:schemeClr val="tx1"/>
                </a:solidFill>
              </a:rPr>
              <a:t>cost from node 1 to node 2 =35</a:t>
            </a:r>
          </a:p>
          <a:p>
            <a:r>
              <a:rPr lang="en-US" altLang="en-US" sz="1800" dirty="0">
                <a:solidFill>
                  <a:srgbClr val="080808"/>
                </a:solidFill>
              </a:rPr>
              <a:t>the </a:t>
            </a:r>
            <a:r>
              <a:rPr lang="en-IN" sz="1800" dirty="0">
                <a:solidFill>
                  <a:schemeClr val="tx1"/>
                </a:solidFill>
              </a:rPr>
              <a:t>cost from node 1 to node 3 =53</a:t>
            </a:r>
          </a:p>
          <a:p>
            <a:r>
              <a:rPr lang="en-US" altLang="en-US" sz="1800" dirty="0">
                <a:solidFill>
                  <a:srgbClr val="FF0000"/>
                </a:solidFill>
              </a:rPr>
              <a:t>the </a:t>
            </a:r>
            <a:r>
              <a:rPr lang="en-IN" sz="1800" dirty="0">
                <a:solidFill>
                  <a:srgbClr val="FF0000"/>
                </a:solidFill>
              </a:rPr>
              <a:t>cost from node 1 to node 4 =25 (Minimum)</a:t>
            </a:r>
          </a:p>
          <a:p>
            <a:r>
              <a:rPr lang="en-US" altLang="en-US" sz="1800" dirty="0">
                <a:solidFill>
                  <a:srgbClr val="080808"/>
                </a:solidFill>
              </a:rPr>
              <a:t>the </a:t>
            </a:r>
            <a:r>
              <a:rPr lang="en-IN" sz="1800" dirty="0">
                <a:solidFill>
                  <a:schemeClr val="tx1"/>
                </a:solidFill>
              </a:rPr>
              <a:t>cost from node 1 to node 5 =31</a:t>
            </a: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3" name="Group 2">
            <a:extLst>
              <a:ext uri="{FF2B5EF4-FFF2-40B4-BE49-F238E27FC236}">
                <a16:creationId xmlns:a16="http://schemas.microsoft.com/office/drawing/2014/main" id="{6424B468-63E8-75A0-732E-3454AC8D2CB4}"/>
              </a:ext>
            </a:extLst>
          </p:cNvPr>
          <p:cNvGrpSpPr/>
          <p:nvPr/>
        </p:nvGrpSpPr>
        <p:grpSpPr>
          <a:xfrm>
            <a:off x="909739" y="3163079"/>
            <a:ext cx="4606349" cy="1282174"/>
            <a:chOff x="2125891" y="3164190"/>
            <a:chExt cx="5974501" cy="1503603"/>
          </a:xfrm>
        </p:grpSpPr>
        <p:grpSp>
          <p:nvGrpSpPr>
            <p:cNvPr id="8" name="Group 7">
              <a:extLst>
                <a:ext uri="{FF2B5EF4-FFF2-40B4-BE49-F238E27FC236}">
                  <a16:creationId xmlns:a16="http://schemas.microsoft.com/office/drawing/2014/main" id="{50113338-BE32-1E65-B426-ABFFEC4B0693}"/>
                </a:ext>
              </a:extLst>
            </p:cNvPr>
            <p:cNvGrpSpPr/>
            <p:nvPr/>
          </p:nvGrpSpPr>
          <p:grpSpPr>
            <a:xfrm>
              <a:off x="4391980" y="3164190"/>
              <a:ext cx="1346752" cy="529620"/>
              <a:chOff x="4067944" y="2131576"/>
              <a:chExt cx="1346752" cy="529620"/>
            </a:xfrm>
          </p:grpSpPr>
          <p:sp>
            <p:nvSpPr>
              <p:cNvPr id="42" name="Oval 41">
                <a:extLst>
                  <a:ext uri="{FF2B5EF4-FFF2-40B4-BE49-F238E27FC236}">
                    <a16:creationId xmlns:a16="http://schemas.microsoft.com/office/drawing/2014/main" id="{282D0F8F-E7E9-FC8D-6EC8-7C41C5FED86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43" name="TextBox 42">
                <a:extLst>
                  <a:ext uri="{FF2B5EF4-FFF2-40B4-BE49-F238E27FC236}">
                    <a16:creationId xmlns:a16="http://schemas.microsoft.com/office/drawing/2014/main" id="{88F970C5-AEC8-1565-9EEC-3EDC686EA3E9}"/>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9" name="Group 8">
              <a:extLst>
                <a:ext uri="{FF2B5EF4-FFF2-40B4-BE49-F238E27FC236}">
                  <a16:creationId xmlns:a16="http://schemas.microsoft.com/office/drawing/2014/main" id="{52A69507-9C09-B1F9-49C8-625D39E11B0B}"/>
                </a:ext>
              </a:extLst>
            </p:cNvPr>
            <p:cNvGrpSpPr/>
            <p:nvPr/>
          </p:nvGrpSpPr>
          <p:grpSpPr>
            <a:xfrm>
              <a:off x="6660232" y="4138173"/>
              <a:ext cx="1440160" cy="529620"/>
              <a:chOff x="4067944" y="2131576"/>
              <a:chExt cx="1440160" cy="529620"/>
            </a:xfrm>
          </p:grpSpPr>
          <p:sp>
            <p:nvSpPr>
              <p:cNvPr id="39" name="Oval 38">
                <a:extLst>
                  <a:ext uri="{FF2B5EF4-FFF2-40B4-BE49-F238E27FC236}">
                    <a16:creationId xmlns:a16="http://schemas.microsoft.com/office/drawing/2014/main" id="{CD65AB09-ADCA-860F-98CC-390A16471E42}"/>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41" name="TextBox 40">
                <a:extLst>
                  <a:ext uri="{FF2B5EF4-FFF2-40B4-BE49-F238E27FC236}">
                    <a16:creationId xmlns:a16="http://schemas.microsoft.com/office/drawing/2014/main" id="{AA6B834B-8147-CF65-41D6-17CD5BD8D11E}"/>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10" name="Group 9">
              <a:extLst>
                <a:ext uri="{FF2B5EF4-FFF2-40B4-BE49-F238E27FC236}">
                  <a16:creationId xmlns:a16="http://schemas.microsoft.com/office/drawing/2014/main" id="{489C2F97-8084-A597-7F0B-58AF868EA563}"/>
                </a:ext>
              </a:extLst>
            </p:cNvPr>
            <p:cNvGrpSpPr/>
            <p:nvPr/>
          </p:nvGrpSpPr>
          <p:grpSpPr>
            <a:xfrm>
              <a:off x="5004048" y="4129389"/>
              <a:ext cx="1440160" cy="529620"/>
              <a:chOff x="4067944" y="2131576"/>
              <a:chExt cx="1440160" cy="529620"/>
            </a:xfrm>
          </p:grpSpPr>
          <p:sp>
            <p:nvSpPr>
              <p:cNvPr id="36" name="Oval 35">
                <a:extLst>
                  <a:ext uri="{FF2B5EF4-FFF2-40B4-BE49-F238E27FC236}">
                    <a16:creationId xmlns:a16="http://schemas.microsoft.com/office/drawing/2014/main" id="{3AC64CCE-0E0F-62EA-B5DD-3FCAAD89DC1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38" name="TextBox 37">
                <a:extLst>
                  <a:ext uri="{FF2B5EF4-FFF2-40B4-BE49-F238E27FC236}">
                    <a16:creationId xmlns:a16="http://schemas.microsoft.com/office/drawing/2014/main" id="{6FA4169D-4235-A363-FF0C-6A785FC019E3}"/>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11" name="Group 10">
              <a:extLst>
                <a:ext uri="{FF2B5EF4-FFF2-40B4-BE49-F238E27FC236}">
                  <a16:creationId xmlns:a16="http://schemas.microsoft.com/office/drawing/2014/main" id="{9C5C4D13-94D0-EFD6-9435-00604C128E66}"/>
                </a:ext>
              </a:extLst>
            </p:cNvPr>
            <p:cNvGrpSpPr/>
            <p:nvPr/>
          </p:nvGrpSpPr>
          <p:grpSpPr>
            <a:xfrm>
              <a:off x="3472644" y="4127293"/>
              <a:ext cx="1315380" cy="529620"/>
              <a:chOff x="4067944" y="2131576"/>
              <a:chExt cx="1315380" cy="529620"/>
            </a:xfrm>
          </p:grpSpPr>
          <p:sp>
            <p:nvSpPr>
              <p:cNvPr id="34" name="Oval 33">
                <a:extLst>
                  <a:ext uri="{FF2B5EF4-FFF2-40B4-BE49-F238E27FC236}">
                    <a16:creationId xmlns:a16="http://schemas.microsoft.com/office/drawing/2014/main" id="{2965BCA2-CFCD-F9A3-3D89-5EE983CF7D7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35" name="TextBox 34">
                <a:extLst>
                  <a:ext uri="{FF2B5EF4-FFF2-40B4-BE49-F238E27FC236}">
                    <a16:creationId xmlns:a16="http://schemas.microsoft.com/office/drawing/2014/main" id="{13E0A6DF-514C-F6D5-201B-A01993714F5E}"/>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12" name="Group 11">
              <a:extLst>
                <a:ext uri="{FF2B5EF4-FFF2-40B4-BE49-F238E27FC236}">
                  <a16:creationId xmlns:a16="http://schemas.microsoft.com/office/drawing/2014/main" id="{AB0560C0-6C4F-7767-6350-D46511C9E22A}"/>
                </a:ext>
              </a:extLst>
            </p:cNvPr>
            <p:cNvGrpSpPr/>
            <p:nvPr/>
          </p:nvGrpSpPr>
          <p:grpSpPr>
            <a:xfrm>
              <a:off x="2125891" y="4109700"/>
              <a:ext cx="1382757" cy="529620"/>
              <a:chOff x="4067944" y="2131576"/>
              <a:chExt cx="1382757" cy="529620"/>
            </a:xfrm>
          </p:grpSpPr>
          <p:sp>
            <p:nvSpPr>
              <p:cNvPr id="31" name="Oval 30">
                <a:extLst>
                  <a:ext uri="{FF2B5EF4-FFF2-40B4-BE49-F238E27FC236}">
                    <a16:creationId xmlns:a16="http://schemas.microsoft.com/office/drawing/2014/main" id="{D130AFFF-D747-13BA-1D41-27EE747AAF69}"/>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32" name="TextBox 31">
                <a:extLst>
                  <a:ext uri="{FF2B5EF4-FFF2-40B4-BE49-F238E27FC236}">
                    <a16:creationId xmlns:a16="http://schemas.microsoft.com/office/drawing/2014/main" id="{2EC9BDFF-9364-6BA0-4B75-7CEA86AE82BF}"/>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13" name="Straight Connector 12">
              <a:extLst>
                <a:ext uri="{FF2B5EF4-FFF2-40B4-BE49-F238E27FC236}">
                  <a16:creationId xmlns:a16="http://schemas.microsoft.com/office/drawing/2014/main" id="{ABBDA083-A1CF-67F3-A4C2-F2E350E7BE3B}"/>
                </a:ext>
              </a:extLst>
            </p:cNvPr>
            <p:cNvCxnSpPr>
              <a:stCxn id="31" idx="0"/>
              <a:endCxn id="4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CE7817-4D41-048A-DADF-F76F5F00441A}"/>
                </a:ext>
              </a:extLst>
            </p:cNvPr>
            <p:cNvCxnSpPr>
              <a:cxnSpLocks/>
              <a:endCxn id="4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9D45EF-6AAB-9127-69B6-8D1AB095462B}"/>
                </a:ext>
              </a:extLst>
            </p:cNvPr>
            <p:cNvCxnSpPr>
              <a:cxnSpLocks/>
              <a:stCxn id="36" idx="0"/>
              <a:endCxn id="4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D17C94-45EA-C60C-3FDA-1009541437A5}"/>
                </a:ext>
              </a:extLst>
            </p:cNvPr>
            <p:cNvCxnSpPr>
              <a:cxnSpLocks/>
              <a:stCxn id="39" idx="0"/>
              <a:endCxn id="4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 name="TextBox 1">
            <a:extLst>
              <a:ext uri="{FF2B5EF4-FFF2-40B4-BE49-F238E27FC236}">
                <a16:creationId xmlns:a16="http://schemas.microsoft.com/office/drawing/2014/main" id="{8886A625-43E7-49B8-6167-A16AAB188E94}"/>
              </a:ext>
            </a:extLst>
          </p:cNvPr>
          <p:cNvSpPr txBox="1"/>
          <p:nvPr/>
        </p:nvSpPr>
        <p:spPr>
          <a:xfrm>
            <a:off x="701670" y="4549364"/>
            <a:ext cx="7740658" cy="646331"/>
          </a:xfrm>
          <a:prstGeom prst="rect">
            <a:avLst/>
          </a:prstGeom>
          <a:noFill/>
        </p:spPr>
        <p:txBody>
          <a:bodyPr wrap="square" rtlCol="0">
            <a:spAutoFit/>
          </a:bodyPr>
          <a:lstStyle/>
          <a:p>
            <a:r>
              <a:rPr lang="en-IN" dirty="0">
                <a:solidFill>
                  <a:schemeClr val="tx1">
                    <a:lumMod val="75000"/>
                    <a:lumOff val="25000"/>
                  </a:schemeClr>
                </a:solidFill>
              </a:rPr>
              <a:t>“Hence the reduced matrix obtained from node 1 to node 4 will be treated as reduced matrix for next level of the graph”</a:t>
            </a:r>
          </a:p>
        </p:txBody>
      </p:sp>
      <p:grpSp>
        <p:nvGrpSpPr>
          <p:cNvPr id="5" name="Group 4">
            <a:extLst>
              <a:ext uri="{FF2B5EF4-FFF2-40B4-BE49-F238E27FC236}">
                <a16:creationId xmlns:a16="http://schemas.microsoft.com/office/drawing/2014/main" id="{9227C281-55F2-905B-3C82-65FAFB42ECE1}"/>
              </a:ext>
            </a:extLst>
          </p:cNvPr>
          <p:cNvGrpSpPr/>
          <p:nvPr/>
        </p:nvGrpSpPr>
        <p:grpSpPr>
          <a:xfrm>
            <a:off x="5140643" y="2887712"/>
            <a:ext cx="3672407" cy="1669890"/>
            <a:chOff x="4372841" y="2160143"/>
            <a:chExt cx="3672407" cy="166989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165837-4B53-F798-AA16-F21C9ABD7F88}"/>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11</m:t>
                                        </m:r>
                                      </m:e>
                                    </m:mr>
                                    <m:mr>
                                      <m:e>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smtClean="0">
                                            <a:solidFill>
                                              <a:schemeClr val="accent4"/>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12</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6" name="TextBox 5">
                  <a:extLst>
                    <a:ext uri="{FF2B5EF4-FFF2-40B4-BE49-F238E27FC236}">
                      <a16:creationId xmlns:a16="http://schemas.microsoft.com/office/drawing/2014/main" id="{CD165837-4B53-F798-AA16-F21C9ABD7F88}"/>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A8AF6C-675E-6116-3DA2-313D2555E6B5}"/>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7" name="TextBox 6">
                  <a:extLst>
                    <a:ext uri="{FF2B5EF4-FFF2-40B4-BE49-F238E27FC236}">
                      <a16:creationId xmlns:a16="http://schemas.microsoft.com/office/drawing/2014/main" id="{54A8AF6C-675E-6116-3DA2-313D2555E6B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B5381F-E1C9-CBD6-788A-6A69991F401C}"/>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6" name="TextBox 15">
                  <a:extLst>
                    <a:ext uri="{FF2B5EF4-FFF2-40B4-BE49-F238E27FC236}">
                      <a16:creationId xmlns:a16="http://schemas.microsoft.com/office/drawing/2014/main" id="{84B5381F-E1C9-CBD6-788A-6A69991F401C}"/>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7" name="TextBox 16">
            <a:extLst>
              <a:ext uri="{FF2B5EF4-FFF2-40B4-BE49-F238E27FC236}">
                <a16:creationId xmlns:a16="http://schemas.microsoft.com/office/drawing/2014/main" id="{A588C2FD-81F9-79F9-C342-70E4BA1E62F8}"/>
              </a:ext>
            </a:extLst>
          </p:cNvPr>
          <p:cNvSpPr txBox="1"/>
          <p:nvPr/>
        </p:nvSpPr>
        <p:spPr>
          <a:xfrm>
            <a:off x="737217" y="5138247"/>
            <a:ext cx="8003232" cy="923330"/>
          </a:xfrm>
          <a:prstGeom prst="rect">
            <a:avLst/>
          </a:prstGeom>
          <a:noFill/>
        </p:spPr>
        <p:txBody>
          <a:bodyPr wrap="square" rtlCol="0">
            <a:spAutoFit/>
          </a:bodyPr>
          <a:lstStyle/>
          <a:p>
            <a:r>
              <a:rPr lang="en-IN" dirty="0">
                <a:solidFill>
                  <a:srgbClr val="3333CC"/>
                </a:solidFill>
              </a:rPr>
              <a:t>Now further find who is the next vertex in next level?( i.e. node 2 or node 3 or node 5)</a:t>
            </a:r>
          </a:p>
          <a:p>
            <a:r>
              <a:rPr lang="en-IN" dirty="0">
                <a:solidFill>
                  <a:srgbClr val="3333CC"/>
                </a:solidFill>
              </a:rPr>
              <a:t>Hint: Apply the same methodology</a:t>
            </a:r>
          </a:p>
        </p:txBody>
      </p:sp>
    </p:spTree>
    <p:extLst>
      <p:ext uri="{BB962C8B-B14F-4D97-AF65-F5344CB8AC3E}">
        <p14:creationId xmlns:p14="http://schemas.microsoft.com/office/powerpoint/2010/main" val="267477053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3" name="Group 2">
            <a:extLst>
              <a:ext uri="{FF2B5EF4-FFF2-40B4-BE49-F238E27FC236}">
                <a16:creationId xmlns:a16="http://schemas.microsoft.com/office/drawing/2014/main" id="{6424B468-63E8-75A0-732E-3454AC8D2CB4}"/>
              </a:ext>
            </a:extLst>
          </p:cNvPr>
          <p:cNvGrpSpPr/>
          <p:nvPr/>
        </p:nvGrpSpPr>
        <p:grpSpPr>
          <a:xfrm>
            <a:off x="667918" y="1588808"/>
            <a:ext cx="4606349" cy="1282174"/>
            <a:chOff x="2125891" y="3164190"/>
            <a:chExt cx="5974501" cy="1503603"/>
          </a:xfrm>
        </p:grpSpPr>
        <p:grpSp>
          <p:nvGrpSpPr>
            <p:cNvPr id="8" name="Group 7">
              <a:extLst>
                <a:ext uri="{FF2B5EF4-FFF2-40B4-BE49-F238E27FC236}">
                  <a16:creationId xmlns:a16="http://schemas.microsoft.com/office/drawing/2014/main" id="{50113338-BE32-1E65-B426-ABFFEC4B0693}"/>
                </a:ext>
              </a:extLst>
            </p:cNvPr>
            <p:cNvGrpSpPr/>
            <p:nvPr/>
          </p:nvGrpSpPr>
          <p:grpSpPr>
            <a:xfrm>
              <a:off x="4391980" y="3164190"/>
              <a:ext cx="1346752" cy="529620"/>
              <a:chOff x="4067944" y="2131576"/>
              <a:chExt cx="1346752" cy="529620"/>
            </a:xfrm>
          </p:grpSpPr>
          <p:sp>
            <p:nvSpPr>
              <p:cNvPr id="42" name="Oval 41">
                <a:extLst>
                  <a:ext uri="{FF2B5EF4-FFF2-40B4-BE49-F238E27FC236}">
                    <a16:creationId xmlns:a16="http://schemas.microsoft.com/office/drawing/2014/main" id="{282D0F8F-E7E9-FC8D-6EC8-7C41C5FED86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43" name="TextBox 42">
                <a:extLst>
                  <a:ext uri="{FF2B5EF4-FFF2-40B4-BE49-F238E27FC236}">
                    <a16:creationId xmlns:a16="http://schemas.microsoft.com/office/drawing/2014/main" id="{88F970C5-AEC8-1565-9EEC-3EDC686EA3E9}"/>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9" name="Group 8">
              <a:extLst>
                <a:ext uri="{FF2B5EF4-FFF2-40B4-BE49-F238E27FC236}">
                  <a16:creationId xmlns:a16="http://schemas.microsoft.com/office/drawing/2014/main" id="{52A69507-9C09-B1F9-49C8-625D39E11B0B}"/>
                </a:ext>
              </a:extLst>
            </p:cNvPr>
            <p:cNvGrpSpPr/>
            <p:nvPr/>
          </p:nvGrpSpPr>
          <p:grpSpPr>
            <a:xfrm>
              <a:off x="6660232" y="4138173"/>
              <a:ext cx="1440160" cy="529620"/>
              <a:chOff x="4067944" y="2131576"/>
              <a:chExt cx="1440160" cy="529620"/>
            </a:xfrm>
          </p:grpSpPr>
          <p:sp>
            <p:nvSpPr>
              <p:cNvPr id="39" name="Oval 38">
                <a:extLst>
                  <a:ext uri="{FF2B5EF4-FFF2-40B4-BE49-F238E27FC236}">
                    <a16:creationId xmlns:a16="http://schemas.microsoft.com/office/drawing/2014/main" id="{CD65AB09-ADCA-860F-98CC-390A16471E42}"/>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41" name="TextBox 40">
                <a:extLst>
                  <a:ext uri="{FF2B5EF4-FFF2-40B4-BE49-F238E27FC236}">
                    <a16:creationId xmlns:a16="http://schemas.microsoft.com/office/drawing/2014/main" id="{AA6B834B-8147-CF65-41D6-17CD5BD8D11E}"/>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10" name="Group 9">
              <a:extLst>
                <a:ext uri="{FF2B5EF4-FFF2-40B4-BE49-F238E27FC236}">
                  <a16:creationId xmlns:a16="http://schemas.microsoft.com/office/drawing/2014/main" id="{489C2F97-8084-A597-7F0B-58AF868EA563}"/>
                </a:ext>
              </a:extLst>
            </p:cNvPr>
            <p:cNvGrpSpPr/>
            <p:nvPr/>
          </p:nvGrpSpPr>
          <p:grpSpPr>
            <a:xfrm>
              <a:off x="5004048" y="4129389"/>
              <a:ext cx="1440160" cy="529620"/>
              <a:chOff x="4067944" y="2131576"/>
              <a:chExt cx="1440160" cy="529620"/>
            </a:xfrm>
          </p:grpSpPr>
          <p:sp>
            <p:nvSpPr>
              <p:cNvPr id="36" name="Oval 35">
                <a:extLst>
                  <a:ext uri="{FF2B5EF4-FFF2-40B4-BE49-F238E27FC236}">
                    <a16:creationId xmlns:a16="http://schemas.microsoft.com/office/drawing/2014/main" id="{3AC64CCE-0E0F-62EA-B5DD-3FCAAD89DC1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38" name="TextBox 37">
                <a:extLst>
                  <a:ext uri="{FF2B5EF4-FFF2-40B4-BE49-F238E27FC236}">
                    <a16:creationId xmlns:a16="http://schemas.microsoft.com/office/drawing/2014/main" id="{6FA4169D-4235-A363-FF0C-6A785FC019E3}"/>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11" name="Group 10">
              <a:extLst>
                <a:ext uri="{FF2B5EF4-FFF2-40B4-BE49-F238E27FC236}">
                  <a16:creationId xmlns:a16="http://schemas.microsoft.com/office/drawing/2014/main" id="{9C5C4D13-94D0-EFD6-9435-00604C128E66}"/>
                </a:ext>
              </a:extLst>
            </p:cNvPr>
            <p:cNvGrpSpPr/>
            <p:nvPr/>
          </p:nvGrpSpPr>
          <p:grpSpPr>
            <a:xfrm>
              <a:off x="3472644" y="4127293"/>
              <a:ext cx="1315380" cy="529620"/>
              <a:chOff x="4067944" y="2131576"/>
              <a:chExt cx="1315380" cy="529620"/>
            </a:xfrm>
          </p:grpSpPr>
          <p:sp>
            <p:nvSpPr>
              <p:cNvPr id="34" name="Oval 33">
                <a:extLst>
                  <a:ext uri="{FF2B5EF4-FFF2-40B4-BE49-F238E27FC236}">
                    <a16:creationId xmlns:a16="http://schemas.microsoft.com/office/drawing/2014/main" id="{2965BCA2-CFCD-F9A3-3D89-5EE983CF7D7B}"/>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35" name="TextBox 34">
                <a:extLst>
                  <a:ext uri="{FF2B5EF4-FFF2-40B4-BE49-F238E27FC236}">
                    <a16:creationId xmlns:a16="http://schemas.microsoft.com/office/drawing/2014/main" id="{13E0A6DF-514C-F6D5-201B-A01993714F5E}"/>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12" name="Group 11">
              <a:extLst>
                <a:ext uri="{FF2B5EF4-FFF2-40B4-BE49-F238E27FC236}">
                  <a16:creationId xmlns:a16="http://schemas.microsoft.com/office/drawing/2014/main" id="{AB0560C0-6C4F-7767-6350-D46511C9E22A}"/>
                </a:ext>
              </a:extLst>
            </p:cNvPr>
            <p:cNvGrpSpPr/>
            <p:nvPr/>
          </p:nvGrpSpPr>
          <p:grpSpPr>
            <a:xfrm>
              <a:off x="2125891" y="4109700"/>
              <a:ext cx="1382757" cy="529620"/>
              <a:chOff x="4067944" y="2131576"/>
              <a:chExt cx="1382757" cy="529620"/>
            </a:xfrm>
          </p:grpSpPr>
          <p:sp>
            <p:nvSpPr>
              <p:cNvPr id="31" name="Oval 30">
                <a:extLst>
                  <a:ext uri="{FF2B5EF4-FFF2-40B4-BE49-F238E27FC236}">
                    <a16:creationId xmlns:a16="http://schemas.microsoft.com/office/drawing/2014/main" id="{D130AFFF-D747-13BA-1D41-27EE747AAF69}"/>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32" name="TextBox 31">
                <a:extLst>
                  <a:ext uri="{FF2B5EF4-FFF2-40B4-BE49-F238E27FC236}">
                    <a16:creationId xmlns:a16="http://schemas.microsoft.com/office/drawing/2014/main" id="{2EC9BDFF-9364-6BA0-4B75-7CEA86AE82BF}"/>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13" name="Straight Connector 12">
              <a:extLst>
                <a:ext uri="{FF2B5EF4-FFF2-40B4-BE49-F238E27FC236}">
                  <a16:creationId xmlns:a16="http://schemas.microsoft.com/office/drawing/2014/main" id="{ABBDA083-A1CF-67F3-A4C2-F2E350E7BE3B}"/>
                </a:ext>
              </a:extLst>
            </p:cNvPr>
            <p:cNvCxnSpPr>
              <a:stCxn id="31" idx="0"/>
              <a:endCxn id="4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02CE7817-4D41-048A-DADF-F76F5F00441A}"/>
                </a:ext>
              </a:extLst>
            </p:cNvPr>
            <p:cNvCxnSpPr>
              <a:cxnSpLocks/>
              <a:endCxn id="4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E39D45EF-6AAB-9127-69B6-8D1AB095462B}"/>
                </a:ext>
              </a:extLst>
            </p:cNvPr>
            <p:cNvCxnSpPr>
              <a:cxnSpLocks/>
              <a:stCxn id="36" idx="0"/>
              <a:endCxn id="4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0DD17C94-45EA-C60C-3FDA-1009541437A5}"/>
                </a:ext>
              </a:extLst>
            </p:cNvPr>
            <p:cNvCxnSpPr>
              <a:cxnSpLocks/>
              <a:stCxn id="39" idx="0"/>
              <a:endCxn id="4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227C281-55F2-905B-3C82-65FAFB42ECE1}"/>
              </a:ext>
            </a:extLst>
          </p:cNvPr>
          <p:cNvGrpSpPr/>
          <p:nvPr/>
        </p:nvGrpSpPr>
        <p:grpSpPr>
          <a:xfrm>
            <a:off x="5062256" y="1301666"/>
            <a:ext cx="3672407" cy="1669890"/>
            <a:chOff x="4372841" y="2160143"/>
            <a:chExt cx="3672407" cy="166989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D165837-4B53-F798-AA16-F21C9ABD7F88}"/>
                    </a:ext>
                  </a:extLst>
                </p:cNvPr>
                <p:cNvSpPr txBox="1"/>
                <p:nvPr/>
              </p:nvSpPr>
              <p:spPr>
                <a:xfrm>
                  <a:off x="4588864" y="2503293"/>
                  <a:ext cx="3456384" cy="13069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accent4"/>
                                            </a:solidFill>
                                            <a:latin typeface="Cambria Math" panose="02040503050406030204" pitchFamily="18" charset="0"/>
                                            <a:ea typeface="Cambria Math" panose="02040503050406030204" pitchFamily="18" charset="0"/>
                                          </a:rPr>
                                          <m:t>12</m:t>
                                        </m:r>
                                        <m:r>
                                          <m:rPr>
                                            <m:nor/>
                                          </m:rPr>
                                          <a:rPr lang="en-US" altLang="en-US" dirty="0">
                                            <a:solidFill>
                                              <a:srgbClr val="080808"/>
                                            </a:solidFill>
                                          </a:rPr>
                                          <m:t> </m:t>
                                        </m:r>
                                      </m:e>
                                      <m:e>
                                        <m:r>
                                          <m:rPr>
                                            <m:brk m:alnAt="7"/>
                                          </m:rPr>
                                          <a:rPr lang="en-IN" i="1" smtClean="0">
                                            <a:solidFill>
                                              <a:schemeClr val="accent4"/>
                                            </a:solidFill>
                                            <a:latin typeface="Cambria Math" panose="02040503050406030204" pitchFamily="18" charset="0"/>
                                            <a:ea typeface="Cambria Math" panose="02040503050406030204" pitchFamily="18" charset="0"/>
                                          </a:rPr>
                                          <m:t>∞</m:t>
                                        </m:r>
                                      </m:e>
                                      <m:e>
                                        <m:r>
                                          <a:rPr lang="en-IN" b="0" i="1" smtClean="0">
                                            <a:solidFill>
                                              <a:schemeClr val="accent4"/>
                                            </a:solidFill>
                                            <a:latin typeface="Cambria Math" panose="02040503050406030204" pitchFamily="18" charset="0"/>
                                            <a:ea typeface="Cambria Math" panose="02040503050406030204" pitchFamily="18" charset="0"/>
                                          </a:rPr>
                                          <m:t>11</m:t>
                                        </m:r>
                                      </m:e>
                                    </m:mr>
                                    <m:mr>
                                      <m:e>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chemeClr val="accent4"/>
                                            </a:solidFill>
                                            <a:latin typeface="Cambria Math" panose="02040503050406030204" pitchFamily="18" charset="0"/>
                                            <a:ea typeface="Cambria Math" panose="02040503050406030204" pitchFamily="18" charset="0"/>
                                          </a:rPr>
                                          <m:t>3</m:t>
                                        </m:r>
                                      </m:e>
                                      <m:e>
                                        <m:r>
                                          <m:rPr>
                                            <m:brk m:alnAt="7"/>
                                          </m:rPr>
                                          <a:rPr lang="en-IN" i="1" smtClean="0">
                                            <a:solidFill>
                                              <a:schemeClr val="accent4"/>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3</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12</m:t>
                                        </m:r>
                                      </m:e>
                                    </m:mr>
                                    <m:mr>
                                      <m:e>
                                        <m:r>
                                          <a:rPr lang="en-IN" b="0" i="1" smtClean="0">
                                            <a:latin typeface="Cambria Math" panose="02040503050406030204" pitchFamily="18" charset="0"/>
                                          </a:rPr>
                                          <m:t>11</m:t>
                                        </m:r>
                                      </m:e>
                                      <m:e>
                                        <m:r>
                                          <a:rPr lang="en-IN" b="0" i="1" smtClean="0">
                                            <a:latin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e>
                                        <m:r>
                                          <a:rPr lang="en-IN" b="0" i="1" smtClean="0">
                                            <a:solidFill>
                                              <a:srgbClr val="FF0000"/>
                                            </a:solidFill>
                                            <a:latin typeface="Cambria Math" panose="02040503050406030204" pitchFamily="18" charset="0"/>
                                            <a:ea typeface="Cambria Math" panose="02040503050406030204" pitchFamily="18" charset="0"/>
                                          </a:rPr>
                                          <m:t> </m:t>
                                        </m:r>
                                        <m:r>
                                          <a:rPr lang="en-IN" b="0" i="1" smtClean="0">
                                            <a:solidFill>
                                              <a:schemeClr val="accent4"/>
                                            </a:solidFill>
                                            <a:latin typeface="Cambria Math" panose="02040503050406030204" pitchFamily="18" charset="0"/>
                                            <a:ea typeface="Cambria Math" panose="02040503050406030204" pitchFamily="18" charset="0"/>
                                          </a:rPr>
                                          <m:t>0</m:t>
                                        </m:r>
                                      </m:e>
                                    </m:mr>
                                  </m:m>
                                </m:e>
                                <m:e>
                                  <m:m>
                                    <m:mPr>
                                      <m:mcs>
                                        <m:mc>
                                          <m:mcPr>
                                            <m:count m:val="2"/>
                                            <m:mcJc m:val="center"/>
                                          </m:mcPr>
                                        </m:mc>
                                      </m:mcs>
                                      <m:ctrlPr>
                                        <a:rPr lang="en-IN" i="1" smtClean="0">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6" name="TextBox 5">
                  <a:extLst>
                    <a:ext uri="{FF2B5EF4-FFF2-40B4-BE49-F238E27FC236}">
                      <a16:creationId xmlns:a16="http://schemas.microsoft.com/office/drawing/2014/main" id="{CD165837-4B53-F798-AA16-F21C9ABD7F88}"/>
                    </a:ext>
                  </a:extLst>
                </p:cNvPr>
                <p:cNvSpPr txBox="1">
                  <a:spLocks noRot="1" noChangeAspect="1" noMove="1" noResize="1" noEditPoints="1" noAdjustHandles="1" noChangeArrowheads="1" noChangeShapeType="1" noTextEdit="1"/>
                </p:cNvSpPr>
                <p:nvPr/>
              </p:nvSpPr>
              <p:spPr>
                <a:xfrm>
                  <a:off x="4588864" y="2503293"/>
                  <a:ext cx="3456384" cy="1306961"/>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4A8AF6C-675E-6116-3DA2-313D2555E6B5}"/>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7" name="TextBox 6">
                  <a:extLst>
                    <a:ext uri="{FF2B5EF4-FFF2-40B4-BE49-F238E27FC236}">
                      <a16:creationId xmlns:a16="http://schemas.microsoft.com/office/drawing/2014/main" id="{54A8AF6C-675E-6116-3DA2-313D2555E6B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4B5381F-E1C9-CBD6-788A-6A69991F401C}"/>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6" name="TextBox 15">
                  <a:extLst>
                    <a:ext uri="{FF2B5EF4-FFF2-40B4-BE49-F238E27FC236}">
                      <a16:creationId xmlns:a16="http://schemas.microsoft.com/office/drawing/2014/main" id="{84B5381F-E1C9-CBD6-788A-6A69991F401C}"/>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20" name="TextBox 19">
            <a:extLst>
              <a:ext uri="{FF2B5EF4-FFF2-40B4-BE49-F238E27FC236}">
                <a16:creationId xmlns:a16="http://schemas.microsoft.com/office/drawing/2014/main" id="{947FC168-5E03-CB5C-42D2-C0A23D3F0809}"/>
              </a:ext>
            </a:extLst>
          </p:cNvPr>
          <p:cNvSpPr txBox="1"/>
          <p:nvPr/>
        </p:nvSpPr>
        <p:spPr>
          <a:xfrm>
            <a:off x="733456" y="3400941"/>
            <a:ext cx="7613999" cy="2246769"/>
          </a:xfrm>
          <a:prstGeom prst="rect">
            <a:avLst/>
          </a:prstGeom>
          <a:noFill/>
        </p:spPr>
        <p:txBody>
          <a:bodyPr wrap="square">
            <a:spAutoFit/>
          </a:bodyPr>
          <a:lstStyle/>
          <a:p>
            <a:pPr marL="0" indent="0" algn="just">
              <a:buNone/>
            </a:pPr>
            <a:r>
              <a:rPr lang="en-US" altLang="en-US" sz="2000" dirty="0">
                <a:solidFill>
                  <a:srgbClr val="080808"/>
                </a:solidFill>
              </a:rPr>
              <a:t>Now, we calculate the cost from  node 4 to  node 2, node 4 to  node 3, and node 4 to  node 5.</a:t>
            </a:r>
          </a:p>
          <a:p>
            <a:pPr marL="0" indent="0" algn="just">
              <a:buNone/>
            </a:pPr>
            <a:r>
              <a:rPr lang="en-US" altLang="en-US" sz="2000" dirty="0">
                <a:solidFill>
                  <a:srgbClr val="FF0000"/>
                </a:solidFill>
              </a:rPr>
              <a:t>And check, whether there is a minimum cost path from node 4 to node 2 or node 4 to node 3, or node 4 to node 5  is exists? And find which one is minimum and explore that node again. And show the procedure through </a:t>
            </a:r>
            <a:r>
              <a:rPr lang="en-US" altLang="en-US" sz="2000" b="1" dirty="0">
                <a:solidFill>
                  <a:srgbClr val="FF0000"/>
                </a:solidFill>
              </a:rPr>
              <a:t>state space tree</a:t>
            </a:r>
            <a:r>
              <a:rPr lang="en-US" altLang="en-US" sz="2000" dirty="0">
                <a:solidFill>
                  <a:srgbClr val="FF0000"/>
                </a:solidFill>
              </a:rPr>
              <a:t>.</a:t>
            </a:r>
          </a:p>
          <a:p>
            <a:pPr marL="0" indent="0" algn="just">
              <a:buNone/>
            </a:pPr>
            <a:r>
              <a:rPr lang="en-US" altLang="en-US" sz="2000" dirty="0">
                <a:solidFill>
                  <a:srgbClr val="080808"/>
                </a:solidFill>
              </a:rPr>
              <a:t>Let us do it one by one……..</a:t>
            </a:r>
          </a:p>
        </p:txBody>
      </p:sp>
    </p:spTree>
    <p:extLst>
      <p:ext uri="{BB962C8B-B14F-4D97-AF65-F5344CB8AC3E}">
        <p14:creationId xmlns:p14="http://schemas.microsoft.com/office/powerpoint/2010/main" val="23413685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6 Find the cost from node 4 to node 2.</a:t>
                </a:r>
              </a:p>
              <a:p>
                <a:pPr algn="just"/>
                <a:r>
                  <a:rPr lang="en-US" altLang="en-US" sz="2000" dirty="0">
                    <a:solidFill>
                      <a:srgbClr val="080808"/>
                    </a:solidFill>
                  </a:rPr>
                  <a:t>Make all the value of row 4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2" name="Group 1">
            <a:extLst>
              <a:ext uri="{FF2B5EF4-FFF2-40B4-BE49-F238E27FC236}">
                <a16:creationId xmlns:a16="http://schemas.microsoft.com/office/drawing/2014/main" id="{CB2625AC-7634-A606-A0DF-2C59197A3DBF}"/>
              </a:ext>
            </a:extLst>
          </p:cNvPr>
          <p:cNvGrpSpPr/>
          <p:nvPr/>
        </p:nvGrpSpPr>
        <p:grpSpPr>
          <a:xfrm>
            <a:off x="611561" y="3933056"/>
            <a:ext cx="3672407" cy="1669890"/>
            <a:chOff x="4372841" y="2160143"/>
            <a:chExt cx="3672407" cy="166989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6059D36-8A83-8350-4D54-0935ECBBDDA6}"/>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chemeClr val="tx1"/>
                                    </a:solidFill>
                                    <a:latin typeface="Cambria Math" panose="02040503050406030204" pitchFamily="18" charset="0"/>
                                  </a:rPr>
                                </m:ctrlPr>
                              </m:mP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11</m:t>
                                        </m:r>
                                      </m:e>
                                    </m:mr>
                                    <m:mr>
                                      <m:e>
                                        <m:r>
                                          <a:rPr lang="en-IN" b="0" i="1" smtClean="0">
                                            <a:solidFill>
                                              <a:schemeClr val="tx1"/>
                                            </a:solidFill>
                                            <a:latin typeface="Cambria Math" panose="02040503050406030204" pitchFamily="18" charset="0"/>
                                            <a:ea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0</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2</m:t>
                                        </m:r>
                                      </m:e>
                                    </m:mr>
                                  </m:m>
                                </m:e>
                              </m:m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tx1"/>
                                            </a:solidFill>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i="1" smtClean="0">
                                            <a:solidFill>
                                              <a:schemeClr val="tx1"/>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8" name="TextBox 7">
                  <a:extLst>
                    <a:ext uri="{FF2B5EF4-FFF2-40B4-BE49-F238E27FC236}">
                      <a16:creationId xmlns:a16="http://schemas.microsoft.com/office/drawing/2014/main" id="{96059D36-8A83-8350-4D54-0935ECBBDDA6}"/>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3D5CE3-7C58-A052-119A-A93D7ABB5337}"/>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9" name="TextBox 8">
                  <a:extLst>
                    <a:ext uri="{FF2B5EF4-FFF2-40B4-BE49-F238E27FC236}">
                      <a16:creationId xmlns:a16="http://schemas.microsoft.com/office/drawing/2014/main" id="{393D5CE3-7C58-A052-119A-A93D7ABB5337}"/>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5CB7CF-2E33-96E3-DF95-1A9E3A795F5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0" name="TextBox 9">
                  <a:extLst>
                    <a:ext uri="{FF2B5EF4-FFF2-40B4-BE49-F238E27FC236}">
                      <a16:creationId xmlns:a16="http://schemas.microsoft.com/office/drawing/2014/main" id="{425CB7CF-2E33-96E3-DF95-1A9E3A795F5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25574507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6 Find the cost from node 4 to node 2.</a:t>
                </a:r>
              </a:p>
              <a:p>
                <a:pPr algn="just"/>
                <a:r>
                  <a:rPr lang="en-US" altLang="en-US" sz="2000" dirty="0">
                    <a:solidFill>
                      <a:srgbClr val="080808"/>
                    </a:solidFill>
                  </a:rPr>
                  <a:t>Make all the value of row 4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2" name="Group 1">
            <a:extLst>
              <a:ext uri="{FF2B5EF4-FFF2-40B4-BE49-F238E27FC236}">
                <a16:creationId xmlns:a16="http://schemas.microsoft.com/office/drawing/2014/main" id="{CB2625AC-7634-A606-A0DF-2C59197A3DBF}"/>
              </a:ext>
            </a:extLst>
          </p:cNvPr>
          <p:cNvGrpSpPr/>
          <p:nvPr/>
        </p:nvGrpSpPr>
        <p:grpSpPr>
          <a:xfrm>
            <a:off x="611561" y="3933056"/>
            <a:ext cx="3672407" cy="1669890"/>
            <a:chOff x="4372841" y="2160143"/>
            <a:chExt cx="3672407" cy="166989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6059D36-8A83-8350-4D54-0935ECBBDDA6}"/>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chemeClr val="tx1"/>
                                    </a:solidFill>
                                    <a:latin typeface="Cambria Math" panose="02040503050406030204" pitchFamily="18" charset="0"/>
                                  </a:rPr>
                                </m:ctrlPr>
                              </m:mP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11</m:t>
                                        </m:r>
                                      </m:e>
                                    </m:mr>
                                    <m:mr>
                                      <m:e>
                                        <m:r>
                                          <a:rPr lang="en-IN" b="0" i="1" smtClean="0">
                                            <a:solidFill>
                                              <a:schemeClr val="tx1"/>
                                            </a:solidFill>
                                            <a:latin typeface="Cambria Math" panose="02040503050406030204" pitchFamily="18" charset="0"/>
                                            <a:ea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0</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2</m:t>
                                        </m:r>
                                      </m:e>
                                    </m:mr>
                                  </m:m>
                                </m:e>
                              </m:m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tx1"/>
                                            </a:solidFill>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i="1" smtClean="0">
                                            <a:solidFill>
                                              <a:schemeClr val="tx1"/>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8" name="TextBox 7">
                  <a:extLst>
                    <a:ext uri="{FF2B5EF4-FFF2-40B4-BE49-F238E27FC236}">
                      <a16:creationId xmlns:a16="http://schemas.microsoft.com/office/drawing/2014/main" id="{96059D36-8A83-8350-4D54-0935ECBBDDA6}"/>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3D5CE3-7C58-A052-119A-A93D7ABB5337}"/>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9" name="TextBox 8">
                  <a:extLst>
                    <a:ext uri="{FF2B5EF4-FFF2-40B4-BE49-F238E27FC236}">
                      <a16:creationId xmlns:a16="http://schemas.microsoft.com/office/drawing/2014/main" id="{393D5CE3-7C58-A052-119A-A93D7ABB5337}"/>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5CB7CF-2E33-96E3-DF95-1A9E3A795F5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0" name="TextBox 9">
                  <a:extLst>
                    <a:ext uri="{FF2B5EF4-FFF2-40B4-BE49-F238E27FC236}">
                      <a16:creationId xmlns:a16="http://schemas.microsoft.com/office/drawing/2014/main" id="{425CB7CF-2E33-96E3-DF95-1A9E3A795F5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p:sp>
        <p:nvSpPr>
          <p:cNvPr id="3" name="TextBox 2">
            <a:extLst>
              <a:ext uri="{FF2B5EF4-FFF2-40B4-BE49-F238E27FC236}">
                <a16:creationId xmlns:a16="http://schemas.microsoft.com/office/drawing/2014/main" id="{F36D150A-56D4-43C5-1642-D09DCC0B328A}"/>
              </a:ext>
            </a:extLst>
          </p:cNvPr>
          <p:cNvSpPr txBox="1"/>
          <p:nvPr/>
        </p:nvSpPr>
        <p:spPr>
          <a:xfrm>
            <a:off x="4716016" y="4276206"/>
            <a:ext cx="3312368" cy="646331"/>
          </a:xfrm>
          <a:prstGeom prst="rect">
            <a:avLst/>
          </a:prstGeom>
          <a:noFill/>
        </p:spPr>
        <p:txBody>
          <a:bodyPr wrap="square" rtlCol="0">
            <a:spAutoFit/>
          </a:bodyPr>
          <a:lstStyle/>
          <a:p>
            <a:r>
              <a:rPr lang="en-US" dirty="0">
                <a:solidFill>
                  <a:srgbClr val="FF0000"/>
                </a:solidFill>
              </a:rPr>
              <a:t>Apply reduction technique and reduced the matrix</a:t>
            </a:r>
            <a:endParaRPr lang="en-IN" dirty="0">
              <a:solidFill>
                <a:srgbClr val="FF0000"/>
              </a:solidFill>
            </a:endParaRPr>
          </a:p>
        </p:txBody>
      </p:sp>
    </p:spTree>
    <p:extLst>
      <p:ext uri="{BB962C8B-B14F-4D97-AF65-F5344CB8AC3E}">
        <p14:creationId xmlns:p14="http://schemas.microsoft.com/office/powerpoint/2010/main" val="1495145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6 Find the cost from node 4 to node 2.</a:t>
                </a:r>
              </a:p>
              <a:p>
                <a:pPr algn="just"/>
                <a:r>
                  <a:rPr lang="en-US" altLang="en-US" sz="2000" dirty="0">
                    <a:solidFill>
                      <a:srgbClr val="080808"/>
                    </a:solidFill>
                  </a:rPr>
                  <a:t>Make all the value of row 4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2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2" name="Group 1">
            <a:extLst>
              <a:ext uri="{FF2B5EF4-FFF2-40B4-BE49-F238E27FC236}">
                <a16:creationId xmlns:a16="http://schemas.microsoft.com/office/drawing/2014/main" id="{CB2625AC-7634-A606-A0DF-2C59197A3DBF}"/>
              </a:ext>
            </a:extLst>
          </p:cNvPr>
          <p:cNvGrpSpPr/>
          <p:nvPr/>
        </p:nvGrpSpPr>
        <p:grpSpPr>
          <a:xfrm>
            <a:off x="611561" y="3933056"/>
            <a:ext cx="3672407" cy="1669890"/>
            <a:chOff x="4372841" y="2160143"/>
            <a:chExt cx="3672407" cy="166989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6059D36-8A83-8350-4D54-0935ECBBDDA6}"/>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chemeClr val="tx1"/>
                                    </a:solidFill>
                                    <a:latin typeface="Cambria Math" panose="02040503050406030204" pitchFamily="18" charset="0"/>
                                  </a:rPr>
                                </m:ctrlPr>
                              </m:mP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chemeClr val="tx1"/>
                                            </a:solidFill>
                                            <a:latin typeface="Cambria Math" panose="02040503050406030204" pitchFamily="18" charset="0"/>
                                            <a:ea typeface="Cambria Math" panose="02040503050406030204" pitchFamily="18" charset="0"/>
                                          </a:rPr>
                                          <m:t>∞</m:t>
                                        </m:r>
                                      </m:e>
                                      <m:e>
                                        <m:r>
                                          <a:rPr lang="en-US" b="0" i="1" smtClean="0">
                                            <a:solidFill>
                                              <a:schemeClr val="tx1"/>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US"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11</m:t>
                                        </m:r>
                                      </m:e>
                                    </m:mr>
                                    <m:mr>
                                      <m:e>
                                        <m:r>
                                          <a:rPr lang="en-IN" b="0" i="1" smtClean="0">
                                            <a:solidFill>
                                              <a:schemeClr val="tx1"/>
                                            </a:solidFill>
                                            <a:latin typeface="Cambria Math" panose="02040503050406030204" pitchFamily="18" charset="0"/>
                                            <a:ea typeface="Cambria Math" panose="02040503050406030204" pitchFamily="18" charset="0"/>
                                          </a:rPr>
                                          <m:t>0</m:t>
                                        </m:r>
                                      </m:e>
                                      <m:e>
                                        <m:r>
                                          <a:rPr lang="en-US" b="0" i="1" smtClean="0">
                                            <a:solidFill>
                                              <a:schemeClr val="tx1"/>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0</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2</m:t>
                                        </m:r>
                                      </m:e>
                                    </m:mr>
                                  </m:m>
                                </m:e>
                              </m:m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tx1"/>
                                            </a:solidFill>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i="1" smtClean="0">
                                            <a:solidFill>
                                              <a:schemeClr val="tx1"/>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8" name="TextBox 7">
                  <a:extLst>
                    <a:ext uri="{FF2B5EF4-FFF2-40B4-BE49-F238E27FC236}">
                      <a16:creationId xmlns:a16="http://schemas.microsoft.com/office/drawing/2014/main" id="{96059D36-8A83-8350-4D54-0935ECBBDDA6}"/>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93D5CE3-7C58-A052-119A-A93D7ABB5337}"/>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9" name="TextBox 8">
                  <a:extLst>
                    <a:ext uri="{FF2B5EF4-FFF2-40B4-BE49-F238E27FC236}">
                      <a16:creationId xmlns:a16="http://schemas.microsoft.com/office/drawing/2014/main" id="{393D5CE3-7C58-A052-119A-A93D7ABB5337}"/>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425CB7CF-2E33-96E3-DF95-1A9E3A795F5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0" name="TextBox 9">
                  <a:extLst>
                    <a:ext uri="{FF2B5EF4-FFF2-40B4-BE49-F238E27FC236}">
                      <a16:creationId xmlns:a16="http://schemas.microsoft.com/office/drawing/2014/main" id="{425CB7CF-2E33-96E3-DF95-1A9E3A795F5E}"/>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38E1AE2-8170-B799-DE2E-85E57915DABF}"/>
                  </a:ext>
                </a:extLst>
              </p:cNvPr>
              <p:cNvSpPr txBox="1"/>
              <p:nvPr/>
            </p:nvSpPr>
            <p:spPr>
              <a:xfrm>
                <a:off x="3341850" y="4302389"/>
                <a:ext cx="979235" cy="10972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600" i="1" smtClean="0">
                              <a:solidFill>
                                <a:srgbClr val="FF0000"/>
                              </a:solidFill>
                              <a:latin typeface="Cambria Math" panose="02040503050406030204" pitchFamily="18" charset="0"/>
                            </a:rPr>
                          </m:ctrlPr>
                        </m:mP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
                          </m:e>
                        </m:m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
                          </m:e>
                        </m:mr>
                      </m:m>
                    </m:oMath>
                  </m:oMathPara>
                </a14:m>
                <a:endParaRPr lang="en-IN" sz="1600" dirty="0"/>
              </a:p>
            </p:txBody>
          </p:sp>
        </mc:Choice>
        <mc:Fallback xmlns="">
          <p:sp>
            <p:nvSpPr>
              <p:cNvPr id="12" name="TextBox 11">
                <a:extLst>
                  <a:ext uri="{FF2B5EF4-FFF2-40B4-BE49-F238E27FC236}">
                    <a16:creationId xmlns:a16="http://schemas.microsoft.com/office/drawing/2014/main" id="{238E1AE2-8170-B799-DE2E-85E57915DABF}"/>
                  </a:ext>
                </a:extLst>
              </p:cNvPr>
              <p:cNvSpPr txBox="1">
                <a:spLocks noRot="1" noChangeAspect="1" noMove="1" noResize="1" noEditPoints="1" noAdjustHandles="1" noChangeArrowheads="1" noChangeShapeType="1" noTextEdit="1"/>
              </p:cNvSpPr>
              <p:nvPr/>
            </p:nvSpPr>
            <p:spPr>
              <a:xfrm>
                <a:off x="3341850" y="4302389"/>
                <a:ext cx="979235" cy="109722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0D3AA8D-372F-B5E6-2770-3819E5484A12}"/>
                  </a:ext>
                </a:extLst>
              </p:cNvPr>
              <p:cNvSpPr txBox="1"/>
              <p:nvPr/>
            </p:nvSpPr>
            <p:spPr>
              <a:xfrm>
                <a:off x="4459127" y="3955375"/>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13" name="TextBox 12">
                <a:extLst>
                  <a:ext uri="{FF2B5EF4-FFF2-40B4-BE49-F238E27FC236}">
                    <a16:creationId xmlns:a16="http://schemas.microsoft.com/office/drawing/2014/main" id="{10D3AA8D-372F-B5E6-2770-3819E5484A12}"/>
                  </a:ext>
                </a:extLst>
              </p:cNvPr>
              <p:cNvSpPr txBox="1">
                <a:spLocks noRot="1" noChangeAspect="1" noMove="1" noResize="1" noEditPoints="1" noAdjustHandles="1" noChangeArrowheads="1" noChangeShapeType="1" noTextEdit="1"/>
              </p:cNvSpPr>
              <p:nvPr/>
            </p:nvSpPr>
            <p:spPr>
              <a:xfrm>
                <a:off x="4459127" y="3955375"/>
                <a:ext cx="1641367" cy="614079"/>
              </a:xfrm>
              <a:prstGeom prst="rect">
                <a:avLst/>
              </a:prstGeom>
              <a:blipFill>
                <a:blip r:embed="rId8"/>
                <a:stretch>
                  <a:fillRect l="-29259" t="-115842" r="-5926"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607ACF7-7EC2-82BD-2952-34EE99254BB0}"/>
                  </a:ext>
                </a:extLst>
              </p:cNvPr>
              <p:cNvSpPr txBox="1"/>
              <p:nvPr/>
            </p:nvSpPr>
            <p:spPr>
              <a:xfrm>
                <a:off x="1214791" y="546659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US"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14" name="TextBox 13">
                <a:extLst>
                  <a:ext uri="{FF2B5EF4-FFF2-40B4-BE49-F238E27FC236}">
                    <a16:creationId xmlns:a16="http://schemas.microsoft.com/office/drawing/2014/main" id="{3607ACF7-7EC2-82BD-2952-34EE99254BB0}"/>
                  </a:ext>
                </a:extLst>
              </p:cNvPr>
              <p:cNvSpPr txBox="1">
                <a:spLocks noRot="1" noChangeAspect="1" noMove="1" noResize="1" noEditPoints="1" noAdjustHandles="1" noChangeArrowheads="1" noChangeShapeType="1" noTextEdit="1"/>
              </p:cNvSpPr>
              <p:nvPr/>
            </p:nvSpPr>
            <p:spPr>
              <a:xfrm>
                <a:off x="1214791" y="5466593"/>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BFA30F-E02F-D874-FCF0-71F8482DD479}"/>
                  </a:ext>
                </a:extLst>
              </p:cNvPr>
              <p:cNvSpPr txBox="1"/>
              <p:nvPr/>
            </p:nvSpPr>
            <p:spPr>
              <a:xfrm>
                <a:off x="6270498" y="3955374"/>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15" name="TextBox 14">
                <a:extLst>
                  <a:ext uri="{FF2B5EF4-FFF2-40B4-BE49-F238E27FC236}">
                    <a16:creationId xmlns:a16="http://schemas.microsoft.com/office/drawing/2014/main" id="{C3BFA30F-E02F-D874-FCF0-71F8482DD479}"/>
                  </a:ext>
                </a:extLst>
              </p:cNvPr>
              <p:cNvSpPr txBox="1">
                <a:spLocks noRot="1" noChangeAspect="1" noMove="1" noResize="1" noEditPoints="1" noAdjustHandles="1" noChangeArrowheads="1" noChangeShapeType="1" noTextEdit="1"/>
              </p:cNvSpPr>
              <p:nvPr/>
            </p:nvSpPr>
            <p:spPr>
              <a:xfrm>
                <a:off x="6270498" y="3955374"/>
                <a:ext cx="1641367" cy="614079"/>
              </a:xfrm>
              <a:prstGeom prst="rect">
                <a:avLst/>
              </a:prstGeom>
              <a:blipFill>
                <a:blip r:embed="rId8"/>
                <a:stretch>
                  <a:fillRect l="-29740" t="-115842" r="-5948"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C35F32-5C2A-20AC-0A4D-FDE3B7D9E2C4}"/>
                  </a:ext>
                </a:extLst>
              </p:cNvPr>
              <p:cNvSpPr txBox="1"/>
              <p:nvPr/>
            </p:nvSpPr>
            <p:spPr>
              <a:xfrm>
                <a:off x="4445659" y="4495993"/>
                <a:ext cx="4104457" cy="923330"/>
              </a:xfrm>
              <a:prstGeom prst="rect">
                <a:avLst/>
              </a:prstGeom>
              <a:noFill/>
            </p:spPr>
            <p:txBody>
              <a:bodyPr wrap="square" rtlCol="0">
                <a:spAutoFit/>
              </a:bodyPr>
              <a:lstStyle/>
              <a:p>
                <a:r>
                  <a:rPr lang="en-IN" dirty="0"/>
                  <a:t>Cost from node 4 to node 2</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US" altLang="en-US" sz="1800" b="0" i="1" smtClean="0">
                            <a:solidFill>
                              <a:schemeClr val="accent4"/>
                            </a:solidFill>
                            <a:latin typeface="Cambria Math" panose="02040503050406030204" pitchFamily="18" charset="0"/>
                          </a:rPr>
                          <m:t>4</m:t>
                        </m:r>
                        <m:r>
                          <a:rPr lang="en-IN" altLang="en-US" sz="1800" b="0" i="1" smtClean="0">
                            <a:solidFill>
                              <a:schemeClr val="accent4"/>
                            </a:solidFill>
                            <a:latin typeface="Cambria Math" panose="02040503050406030204" pitchFamily="18" charset="0"/>
                          </a:rPr>
                          <m:t>,</m:t>
                        </m:r>
                        <m:r>
                          <a:rPr lang="en-US" altLang="en-US" sz="1800" b="0" i="1" smtClean="0">
                            <a:solidFill>
                              <a:schemeClr val="accent4"/>
                            </a:solidFill>
                            <a:latin typeface="Cambria Math" panose="02040503050406030204" pitchFamily="18" charset="0"/>
                          </a:rPr>
                          <m:t>2</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m:t>
                      </m:r>
                      <m:r>
                        <a:rPr lang="en-US" altLang="en-US" sz="1800" b="0" i="1" smtClean="0">
                          <a:solidFill>
                            <a:schemeClr val="accent4"/>
                          </a:solidFill>
                          <a:latin typeface="Cambria Math" panose="02040503050406030204" pitchFamily="18" charset="0"/>
                          <a:ea typeface="Cambria Math" panose="02040503050406030204" pitchFamily="18" charset="0"/>
                        </a:rPr>
                        <m:t>3</m:t>
                      </m:r>
                      <m:r>
                        <a:rPr lang="en-IN" altLang="en-US" sz="1800" b="0" i="1" smtClean="0">
                          <a:solidFill>
                            <a:schemeClr val="accent4"/>
                          </a:solidFill>
                          <a:latin typeface="Cambria Math" panose="02040503050406030204" pitchFamily="18" charset="0"/>
                          <a:ea typeface="Cambria Math" panose="02040503050406030204" pitchFamily="18" charset="0"/>
                        </a:rPr>
                        <m:t>+25+</m:t>
                      </m:r>
                      <m:r>
                        <a:rPr lang="en-US" altLang="en-US" sz="1800" b="0" i="1" smtClean="0">
                          <a:solidFill>
                            <a:schemeClr val="accent4"/>
                          </a:solidFill>
                          <a:latin typeface="Cambria Math" panose="02040503050406030204" pitchFamily="18" charset="0"/>
                          <a:ea typeface="Cambria Math" panose="02040503050406030204" pitchFamily="18" charset="0"/>
                        </a:rPr>
                        <m:t>0=28</m:t>
                      </m:r>
                    </m:oMath>
                  </m:oMathPara>
                </a14:m>
                <a:endParaRPr lang="en-IN" dirty="0"/>
              </a:p>
            </p:txBody>
          </p:sp>
        </mc:Choice>
        <mc:Fallback xmlns="">
          <p:sp>
            <p:nvSpPr>
              <p:cNvPr id="16" name="TextBox 15">
                <a:extLst>
                  <a:ext uri="{FF2B5EF4-FFF2-40B4-BE49-F238E27FC236}">
                    <a16:creationId xmlns:a16="http://schemas.microsoft.com/office/drawing/2014/main" id="{3CC35F32-5C2A-20AC-0A4D-FDE3B7D9E2C4}"/>
                  </a:ext>
                </a:extLst>
              </p:cNvPr>
              <p:cNvSpPr txBox="1">
                <a:spLocks noRot="1" noChangeAspect="1" noMove="1" noResize="1" noEditPoints="1" noAdjustHandles="1" noChangeArrowheads="1" noChangeShapeType="1" noTextEdit="1"/>
              </p:cNvSpPr>
              <p:nvPr/>
            </p:nvSpPr>
            <p:spPr>
              <a:xfrm>
                <a:off x="4445659" y="4495993"/>
                <a:ext cx="4104457" cy="923330"/>
              </a:xfrm>
              <a:prstGeom prst="rect">
                <a:avLst/>
              </a:prstGeom>
              <a:blipFill>
                <a:blip r:embed="rId10"/>
                <a:stretch>
                  <a:fillRect l="-1187" t="-3974"/>
                </a:stretch>
              </a:blipFill>
            </p:spPr>
            <p:txBody>
              <a:bodyPr/>
              <a:lstStyle/>
              <a:p>
                <a:r>
                  <a:rPr lang="en-IN">
                    <a:noFill/>
                  </a:rPr>
                  <a:t> </a:t>
                </a:r>
              </a:p>
            </p:txBody>
          </p:sp>
        </mc:Fallback>
      </mc:AlternateContent>
    </p:spTree>
    <p:extLst>
      <p:ext uri="{BB962C8B-B14F-4D97-AF65-F5344CB8AC3E}">
        <p14:creationId xmlns:p14="http://schemas.microsoft.com/office/powerpoint/2010/main" val="3581772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7 Find the cost from node 4 to node 3.</a:t>
                </a:r>
              </a:p>
              <a:p>
                <a:pPr algn="just"/>
                <a:r>
                  <a:rPr lang="en-US" altLang="en-US" sz="2000" dirty="0">
                    <a:solidFill>
                      <a:srgbClr val="080808"/>
                    </a:solidFill>
                  </a:rPr>
                  <a:t>Make all the value of row 4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→4→3→1.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38E1AE2-8170-B799-DE2E-85E57915DABF}"/>
                  </a:ext>
                </a:extLst>
              </p:cNvPr>
              <p:cNvSpPr txBox="1"/>
              <p:nvPr/>
            </p:nvSpPr>
            <p:spPr>
              <a:xfrm>
                <a:off x="3513484" y="4325337"/>
                <a:ext cx="840467" cy="10972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600" i="1" smtClean="0">
                              <a:solidFill>
                                <a:srgbClr val="FF0000"/>
                              </a:solidFill>
                              <a:latin typeface="Cambria Math" panose="02040503050406030204" pitchFamily="18" charset="0"/>
                            </a:rPr>
                          </m:ctrlPr>
                        </m:mP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2</m:t>
                                  </m:r>
                                </m:e>
                              </m:mr>
                            </m:m>
                          </m:e>
                        </m:m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US" sz="1600" b="0" i="1" smtClean="0">
                                      <a:solidFill>
                                        <a:srgbClr val="FF0000"/>
                                      </a:solidFill>
                                      <a:latin typeface="Cambria Math" panose="02040503050406030204" pitchFamily="18" charset="0"/>
                                    </a:rPr>
                                    <m:t>0</m:t>
                                  </m:r>
                                </m:e>
                              </m:mr>
                            </m:m>
                          </m:e>
                        </m:mr>
                      </m:m>
                    </m:oMath>
                  </m:oMathPara>
                </a14:m>
                <a:endParaRPr lang="en-IN" sz="1600" dirty="0"/>
              </a:p>
            </p:txBody>
          </p:sp>
        </mc:Choice>
        <mc:Fallback xmlns="">
          <p:sp>
            <p:nvSpPr>
              <p:cNvPr id="12" name="TextBox 11">
                <a:extLst>
                  <a:ext uri="{FF2B5EF4-FFF2-40B4-BE49-F238E27FC236}">
                    <a16:creationId xmlns:a16="http://schemas.microsoft.com/office/drawing/2014/main" id="{238E1AE2-8170-B799-DE2E-85E57915DABF}"/>
                  </a:ext>
                </a:extLst>
              </p:cNvPr>
              <p:cNvSpPr txBox="1">
                <a:spLocks noRot="1" noChangeAspect="1" noMove="1" noResize="1" noEditPoints="1" noAdjustHandles="1" noChangeArrowheads="1" noChangeShapeType="1" noTextEdit="1"/>
              </p:cNvSpPr>
              <p:nvPr/>
            </p:nvSpPr>
            <p:spPr>
              <a:xfrm>
                <a:off x="3513484" y="4325337"/>
                <a:ext cx="840467" cy="109722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0D3AA8D-372F-B5E6-2770-3819E5484A12}"/>
                  </a:ext>
                </a:extLst>
              </p:cNvPr>
              <p:cNvSpPr txBox="1"/>
              <p:nvPr/>
            </p:nvSpPr>
            <p:spPr>
              <a:xfrm>
                <a:off x="4459127" y="3955375"/>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=2</m:t>
                      </m:r>
                    </m:oMath>
                  </m:oMathPara>
                </a14:m>
                <a:endParaRPr lang="en-IN" sz="1400" dirty="0">
                  <a:solidFill>
                    <a:srgbClr val="FF0000"/>
                  </a:solidFill>
                </a:endParaRPr>
              </a:p>
            </p:txBody>
          </p:sp>
        </mc:Choice>
        <mc:Fallback xmlns="">
          <p:sp>
            <p:nvSpPr>
              <p:cNvPr id="13" name="TextBox 12">
                <a:extLst>
                  <a:ext uri="{FF2B5EF4-FFF2-40B4-BE49-F238E27FC236}">
                    <a16:creationId xmlns:a16="http://schemas.microsoft.com/office/drawing/2014/main" id="{10D3AA8D-372F-B5E6-2770-3819E5484A12}"/>
                  </a:ext>
                </a:extLst>
              </p:cNvPr>
              <p:cNvSpPr txBox="1">
                <a:spLocks noRot="1" noChangeAspect="1" noMove="1" noResize="1" noEditPoints="1" noAdjustHandles="1" noChangeArrowheads="1" noChangeShapeType="1" noTextEdit="1"/>
              </p:cNvSpPr>
              <p:nvPr/>
            </p:nvSpPr>
            <p:spPr>
              <a:xfrm>
                <a:off x="4459127" y="3955375"/>
                <a:ext cx="1641367" cy="614079"/>
              </a:xfrm>
              <a:prstGeom prst="rect">
                <a:avLst/>
              </a:prstGeom>
              <a:blipFill>
                <a:blip r:embed="rId5"/>
                <a:stretch>
                  <a:fillRect l="-29259" t="-115842" r="-5926"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607ACF7-7EC2-82BD-2952-34EE99254BB0}"/>
                  </a:ext>
                </a:extLst>
              </p:cNvPr>
              <p:cNvSpPr txBox="1"/>
              <p:nvPr/>
            </p:nvSpPr>
            <p:spPr>
              <a:xfrm>
                <a:off x="1155073" y="532591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11</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US"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14" name="TextBox 13">
                <a:extLst>
                  <a:ext uri="{FF2B5EF4-FFF2-40B4-BE49-F238E27FC236}">
                    <a16:creationId xmlns:a16="http://schemas.microsoft.com/office/drawing/2014/main" id="{3607ACF7-7EC2-82BD-2952-34EE99254BB0}"/>
                  </a:ext>
                </a:extLst>
              </p:cNvPr>
              <p:cNvSpPr txBox="1">
                <a:spLocks noRot="1" noChangeAspect="1" noMove="1" noResize="1" noEditPoints="1" noAdjustHandles="1" noChangeArrowheads="1" noChangeShapeType="1" noTextEdit="1"/>
              </p:cNvSpPr>
              <p:nvPr/>
            </p:nvSpPr>
            <p:spPr>
              <a:xfrm>
                <a:off x="1155073" y="5325917"/>
                <a:ext cx="268196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BFA30F-E02F-D874-FCF0-71F8482DD479}"/>
                  </a:ext>
                </a:extLst>
              </p:cNvPr>
              <p:cNvSpPr txBox="1"/>
              <p:nvPr/>
            </p:nvSpPr>
            <p:spPr>
              <a:xfrm>
                <a:off x="6270498" y="3955374"/>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=3</m:t>
                      </m:r>
                    </m:oMath>
                  </m:oMathPara>
                </a14:m>
                <a:endParaRPr lang="en-IN" sz="1400" dirty="0">
                  <a:solidFill>
                    <a:srgbClr val="FF0000"/>
                  </a:solidFill>
                </a:endParaRPr>
              </a:p>
            </p:txBody>
          </p:sp>
        </mc:Choice>
        <mc:Fallback xmlns="">
          <p:sp>
            <p:nvSpPr>
              <p:cNvPr id="15" name="TextBox 14">
                <a:extLst>
                  <a:ext uri="{FF2B5EF4-FFF2-40B4-BE49-F238E27FC236}">
                    <a16:creationId xmlns:a16="http://schemas.microsoft.com/office/drawing/2014/main" id="{C3BFA30F-E02F-D874-FCF0-71F8482DD479}"/>
                  </a:ext>
                </a:extLst>
              </p:cNvPr>
              <p:cNvSpPr txBox="1">
                <a:spLocks noRot="1" noChangeAspect="1" noMove="1" noResize="1" noEditPoints="1" noAdjustHandles="1" noChangeArrowheads="1" noChangeShapeType="1" noTextEdit="1"/>
              </p:cNvSpPr>
              <p:nvPr/>
            </p:nvSpPr>
            <p:spPr>
              <a:xfrm>
                <a:off x="6270498" y="3955374"/>
                <a:ext cx="1641367" cy="614079"/>
              </a:xfrm>
              <a:prstGeom prst="rect">
                <a:avLst/>
              </a:prstGeom>
              <a:blipFill>
                <a:blip r:embed="rId7"/>
                <a:stretch>
                  <a:fillRect l="-29740" t="-115842" r="-5948"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C35F32-5C2A-20AC-0A4D-FDE3B7D9E2C4}"/>
                  </a:ext>
                </a:extLst>
              </p:cNvPr>
              <p:cNvSpPr txBox="1"/>
              <p:nvPr/>
            </p:nvSpPr>
            <p:spPr>
              <a:xfrm>
                <a:off x="4445659" y="4495993"/>
                <a:ext cx="4104457" cy="923330"/>
              </a:xfrm>
              <a:prstGeom prst="rect">
                <a:avLst/>
              </a:prstGeom>
              <a:noFill/>
            </p:spPr>
            <p:txBody>
              <a:bodyPr wrap="square" rtlCol="0">
                <a:spAutoFit/>
              </a:bodyPr>
              <a:lstStyle/>
              <a:p>
                <a:r>
                  <a:rPr lang="en-IN" dirty="0"/>
                  <a:t>Cost from node 4 to node 3</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US" altLang="en-US" sz="1800" b="0" i="1" smtClean="0">
                            <a:solidFill>
                              <a:schemeClr val="accent4"/>
                            </a:solidFill>
                            <a:latin typeface="Cambria Math" panose="02040503050406030204" pitchFamily="18" charset="0"/>
                          </a:rPr>
                          <m:t>4</m:t>
                        </m:r>
                        <m:r>
                          <a:rPr lang="en-IN" altLang="en-US" sz="1800" b="0" i="1" smtClean="0">
                            <a:solidFill>
                              <a:schemeClr val="accent4"/>
                            </a:solidFill>
                            <a:latin typeface="Cambria Math" panose="02040503050406030204" pitchFamily="18" charset="0"/>
                          </a:rPr>
                          <m:t>,</m:t>
                        </m:r>
                        <m:r>
                          <a:rPr lang="en-US" altLang="en-US" sz="1800" b="0" i="1" smtClean="0">
                            <a:solidFill>
                              <a:schemeClr val="accent4"/>
                            </a:solidFill>
                            <a:latin typeface="Cambria Math" panose="02040503050406030204" pitchFamily="18" charset="0"/>
                          </a:rPr>
                          <m:t>3</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m:t>
                      </m:r>
                      <m:r>
                        <a:rPr lang="en-US" altLang="en-US" sz="1800" b="0" i="1" smtClean="0">
                          <a:solidFill>
                            <a:schemeClr val="accent4"/>
                          </a:solidFill>
                          <a:latin typeface="Cambria Math" panose="02040503050406030204" pitchFamily="18" charset="0"/>
                          <a:ea typeface="Cambria Math" panose="02040503050406030204" pitchFamily="18" charset="0"/>
                        </a:rPr>
                        <m:t>12</m:t>
                      </m:r>
                      <m:r>
                        <a:rPr lang="en-IN" altLang="en-US" sz="1800" b="0" i="1" smtClean="0">
                          <a:solidFill>
                            <a:schemeClr val="accent4"/>
                          </a:solidFill>
                          <a:latin typeface="Cambria Math" panose="02040503050406030204" pitchFamily="18" charset="0"/>
                          <a:ea typeface="Cambria Math" panose="02040503050406030204" pitchFamily="18" charset="0"/>
                        </a:rPr>
                        <m:t>+25+13</m:t>
                      </m:r>
                      <m:r>
                        <a:rPr lang="en-US" altLang="en-US" sz="1800" b="0" i="1" smtClean="0">
                          <a:solidFill>
                            <a:schemeClr val="accent4"/>
                          </a:solidFill>
                          <a:latin typeface="Cambria Math" panose="02040503050406030204" pitchFamily="18" charset="0"/>
                          <a:ea typeface="Cambria Math" panose="02040503050406030204" pitchFamily="18" charset="0"/>
                        </a:rPr>
                        <m:t>=50</m:t>
                      </m:r>
                    </m:oMath>
                  </m:oMathPara>
                </a14:m>
                <a:endParaRPr lang="en-IN" dirty="0"/>
              </a:p>
            </p:txBody>
          </p:sp>
        </mc:Choice>
        <mc:Fallback xmlns="">
          <p:sp>
            <p:nvSpPr>
              <p:cNvPr id="16" name="TextBox 15">
                <a:extLst>
                  <a:ext uri="{FF2B5EF4-FFF2-40B4-BE49-F238E27FC236}">
                    <a16:creationId xmlns:a16="http://schemas.microsoft.com/office/drawing/2014/main" id="{3CC35F32-5C2A-20AC-0A4D-FDE3B7D9E2C4}"/>
                  </a:ext>
                </a:extLst>
              </p:cNvPr>
              <p:cNvSpPr txBox="1">
                <a:spLocks noRot="1" noChangeAspect="1" noMove="1" noResize="1" noEditPoints="1" noAdjustHandles="1" noChangeArrowheads="1" noChangeShapeType="1" noTextEdit="1"/>
              </p:cNvSpPr>
              <p:nvPr/>
            </p:nvSpPr>
            <p:spPr>
              <a:xfrm>
                <a:off x="4445659" y="4495993"/>
                <a:ext cx="4104457" cy="923330"/>
              </a:xfrm>
              <a:prstGeom prst="rect">
                <a:avLst/>
              </a:prstGeom>
              <a:blipFill>
                <a:blip r:embed="rId8"/>
                <a:stretch>
                  <a:fillRect l="-1187" t="-3974"/>
                </a:stretch>
              </a:blipFill>
            </p:spPr>
            <p:txBody>
              <a:bodyPr/>
              <a:lstStyle/>
              <a:p>
                <a:r>
                  <a:rPr lang="en-IN">
                    <a:noFill/>
                  </a:rPr>
                  <a:t> </a:t>
                </a:r>
              </a:p>
            </p:txBody>
          </p:sp>
        </mc:Fallback>
      </mc:AlternateContent>
      <p:grpSp>
        <p:nvGrpSpPr>
          <p:cNvPr id="3" name="Group 2">
            <a:extLst>
              <a:ext uri="{FF2B5EF4-FFF2-40B4-BE49-F238E27FC236}">
                <a16:creationId xmlns:a16="http://schemas.microsoft.com/office/drawing/2014/main" id="{16253BC7-5067-1F22-E26A-88E1BB7260EC}"/>
              </a:ext>
            </a:extLst>
          </p:cNvPr>
          <p:cNvGrpSpPr/>
          <p:nvPr/>
        </p:nvGrpSpPr>
        <p:grpSpPr>
          <a:xfrm>
            <a:off x="509907" y="3861261"/>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B7E569F-9EC9-107E-435F-076248F1174C}"/>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chemeClr val="tx1"/>
                                    </a:solidFill>
                                    <a:latin typeface="Cambria Math" panose="02040503050406030204" pitchFamily="18" charset="0"/>
                                  </a:rPr>
                                </m:ctrlPr>
                              </m:mP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altLang="en-US" b="0" i="1" smtClean="0">
                                            <a:solidFill>
                                              <a:schemeClr val="tx1"/>
                                            </a:solidFill>
                                            <a:latin typeface="Cambria Math" panose="02040503050406030204" pitchFamily="18" charset="0"/>
                                            <a:ea typeface="Cambria Math" panose="02040503050406030204" pitchFamily="18" charset="0"/>
                                          </a:rPr>
                                          <m:t>12</m:t>
                                        </m:r>
                                        <m:r>
                                          <m:rPr>
                                            <m:nor/>
                                          </m:rPr>
                                          <a:rPr lang="en-US" altLang="en-US" dirty="0">
                                            <a:solidFill>
                                              <a:schemeClr val="tx1"/>
                                            </a:solidFill>
                                          </a:rPr>
                                          <m:t> </m:t>
                                        </m:r>
                                      </m:e>
                                      <m:e>
                                        <m:r>
                                          <m:rPr>
                                            <m:brk m:alnAt="7"/>
                                          </m:rPr>
                                          <a:rPr lang="en-IN" i="1" smtClean="0">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3</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0</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2</m:t>
                                        </m:r>
                                      </m:e>
                                    </m:mr>
                                  </m:m>
                                </m:e>
                              </m:m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tx1"/>
                                            </a:solidFill>
                                            <a:latin typeface="Cambria Math" panose="02040503050406030204" pitchFamily="18" charset="0"/>
                                          </a:rPr>
                                          <m:t>11</m:t>
                                        </m:r>
                                      </m:e>
                                      <m:e>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ea typeface="Cambria Math" panose="02040503050406030204" pitchFamily="18" charset="0"/>
                                          </a:rPr>
                                          <m:t>0</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i="1" smtClean="0">
                                            <a:solidFill>
                                              <a:schemeClr val="tx1"/>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2B7E569F-9EC9-107E-435F-076248F1174C}"/>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32C9D81-B53A-1D36-214E-403808226024}"/>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7" name="TextBox 6">
                  <a:extLst>
                    <a:ext uri="{FF2B5EF4-FFF2-40B4-BE49-F238E27FC236}">
                      <a16:creationId xmlns:a16="http://schemas.microsoft.com/office/drawing/2014/main" id="{54A8AF6C-675E-6116-3DA2-313D2555E6B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939A46AD-A320-82F9-570A-8CA2B39E9562}"/>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6" name="TextBox 15">
                  <a:extLst>
                    <a:ext uri="{FF2B5EF4-FFF2-40B4-BE49-F238E27FC236}">
                      <a16:creationId xmlns:a16="http://schemas.microsoft.com/office/drawing/2014/main" id="{84B5381F-E1C9-CBD6-788A-6A69991F401C}"/>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1"/>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1408434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8 Find the cost from node 4 to node 5.</a:t>
                </a:r>
              </a:p>
              <a:p>
                <a:pPr algn="just"/>
                <a:r>
                  <a:rPr lang="en-US" altLang="en-US" sz="2000" dirty="0">
                    <a:solidFill>
                      <a:srgbClr val="080808"/>
                    </a:solidFill>
                  </a:rPr>
                  <a:t>Make all the value of row 4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5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5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m:t>
                    </m:r>
                    <m:r>
                      <a:rPr lang="en-IN" altLang="en-US" sz="2000" b="0" i="1" smtClean="0">
                        <a:solidFill>
                          <a:srgbClr val="080808"/>
                        </a:solidFill>
                        <a:latin typeface="Cambria Math" panose="02040503050406030204" pitchFamily="18" charset="0"/>
                        <a:ea typeface="Cambria Math" panose="02040503050406030204" pitchFamily="18" charset="0"/>
                      </a:rPr>
                      <m:t>5</m:t>
                    </m:r>
                    <m:r>
                      <a:rPr lang="en-US" altLang="en-US" sz="2000" b="0" i="1" smtClean="0">
                        <a:solidFill>
                          <a:srgbClr val="080808"/>
                        </a:solidFill>
                        <a:latin typeface="Cambria Math" panose="02040503050406030204" pitchFamily="18" charset="0"/>
                        <a:ea typeface="Cambria Math" panose="02040503050406030204" pitchFamily="18" charset="0"/>
                      </a:rPr>
                      <m:t>→1.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38E1AE2-8170-B799-DE2E-85E57915DABF}"/>
                  </a:ext>
                </a:extLst>
              </p:cNvPr>
              <p:cNvSpPr txBox="1"/>
              <p:nvPr/>
            </p:nvSpPr>
            <p:spPr>
              <a:xfrm>
                <a:off x="3517744" y="4254876"/>
                <a:ext cx="840467" cy="10972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600" i="1" smtClean="0">
                              <a:solidFill>
                                <a:srgbClr val="FF0000"/>
                              </a:solidFill>
                              <a:latin typeface="Cambria Math" panose="02040503050406030204" pitchFamily="18" charset="0"/>
                            </a:rPr>
                          </m:ctrlPr>
                        </m:mP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11</m:t>
                                  </m:r>
                                </m:e>
                              </m:mr>
                              <m:mr>
                                <m:e>
                                  <m:r>
                                    <a:rPr lang="en-IN" sz="1600" b="0" i="1" smtClean="0">
                                      <a:solidFill>
                                        <a:srgbClr val="FF0000"/>
                                      </a:solidFill>
                                      <a:latin typeface="Cambria Math" panose="02040503050406030204" pitchFamily="18" charset="0"/>
                                    </a:rPr>
                                    <m:t>0</m:t>
                                  </m:r>
                                </m:e>
                              </m:mr>
                            </m:m>
                          </m:e>
                        </m:m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US" sz="1600" b="0" i="1" smtClean="0">
                                      <a:solidFill>
                                        <a:srgbClr val="FF0000"/>
                                      </a:solidFill>
                                      <a:latin typeface="Cambria Math" panose="02040503050406030204" pitchFamily="18" charset="0"/>
                                    </a:rPr>
                                    <m:t>0</m:t>
                                  </m:r>
                                </m:e>
                              </m:mr>
                            </m:m>
                          </m:e>
                        </m:mr>
                      </m:m>
                    </m:oMath>
                  </m:oMathPara>
                </a14:m>
                <a:endParaRPr lang="en-IN" sz="1600" dirty="0"/>
              </a:p>
            </p:txBody>
          </p:sp>
        </mc:Choice>
        <mc:Fallback xmlns="">
          <p:sp>
            <p:nvSpPr>
              <p:cNvPr id="12" name="TextBox 11">
                <a:extLst>
                  <a:ext uri="{FF2B5EF4-FFF2-40B4-BE49-F238E27FC236}">
                    <a16:creationId xmlns:a16="http://schemas.microsoft.com/office/drawing/2014/main" id="{238E1AE2-8170-B799-DE2E-85E57915DABF}"/>
                  </a:ext>
                </a:extLst>
              </p:cNvPr>
              <p:cNvSpPr txBox="1">
                <a:spLocks noRot="1" noChangeAspect="1" noMove="1" noResize="1" noEditPoints="1" noAdjustHandles="1" noChangeArrowheads="1" noChangeShapeType="1" noTextEdit="1"/>
              </p:cNvSpPr>
              <p:nvPr/>
            </p:nvSpPr>
            <p:spPr>
              <a:xfrm>
                <a:off x="3517744" y="4254876"/>
                <a:ext cx="840467" cy="109722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0D3AA8D-372F-B5E6-2770-3819E5484A12}"/>
                  </a:ext>
                </a:extLst>
              </p:cNvPr>
              <p:cNvSpPr txBox="1"/>
              <p:nvPr/>
            </p:nvSpPr>
            <p:spPr>
              <a:xfrm>
                <a:off x="4459127" y="3955375"/>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=11</m:t>
                      </m:r>
                    </m:oMath>
                  </m:oMathPara>
                </a14:m>
                <a:endParaRPr lang="en-IN" sz="1400" dirty="0">
                  <a:solidFill>
                    <a:srgbClr val="FF0000"/>
                  </a:solidFill>
                </a:endParaRPr>
              </a:p>
            </p:txBody>
          </p:sp>
        </mc:Choice>
        <mc:Fallback xmlns="">
          <p:sp>
            <p:nvSpPr>
              <p:cNvPr id="13" name="TextBox 12">
                <a:extLst>
                  <a:ext uri="{FF2B5EF4-FFF2-40B4-BE49-F238E27FC236}">
                    <a16:creationId xmlns:a16="http://schemas.microsoft.com/office/drawing/2014/main" id="{10D3AA8D-372F-B5E6-2770-3819E5484A12}"/>
                  </a:ext>
                </a:extLst>
              </p:cNvPr>
              <p:cNvSpPr txBox="1">
                <a:spLocks noRot="1" noChangeAspect="1" noMove="1" noResize="1" noEditPoints="1" noAdjustHandles="1" noChangeArrowheads="1" noChangeShapeType="1" noTextEdit="1"/>
              </p:cNvSpPr>
              <p:nvPr/>
            </p:nvSpPr>
            <p:spPr>
              <a:xfrm>
                <a:off x="4459127" y="3955375"/>
                <a:ext cx="1641367" cy="614079"/>
              </a:xfrm>
              <a:prstGeom prst="rect">
                <a:avLst/>
              </a:prstGeom>
              <a:blipFill>
                <a:blip r:embed="rId5"/>
                <a:stretch>
                  <a:fillRect l="-32222" t="-115842" r="-2963"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3607ACF7-7EC2-82BD-2952-34EE99254BB0}"/>
                  </a:ext>
                </a:extLst>
              </p:cNvPr>
              <p:cNvSpPr txBox="1"/>
              <p:nvPr/>
            </p:nvSpPr>
            <p:spPr>
              <a:xfrm>
                <a:off x="1155073" y="532591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US"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14" name="TextBox 13">
                <a:extLst>
                  <a:ext uri="{FF2B5EF4-FFF2-40B4-BE49-F238E27FC236}">
                    <a16:creationId xmlns:a16="http://schemas.microsoft.com/office/drawing/2014/main" id="{3607ACF7-7EC2-82BD-2952-34EE99254BB0}"/>
                  </a:ext>
                </a:extLst>
              </p:cNvPr>
              <p:cNvSpPr txBox="1">
                <a:spLocks noRot="1" noChangeAspect="1" noMove="1" noResize="1" noEditPoints="1" noAdjustHandles="1" noChangeArrowheads="1" noChangeShapeType="1" noTextEdit="1"/>
              </p:cNvSpPr>
              <p:nvPr/>
            </p:nvSpPr>
            <p:spPr>
              <a:xfrm>
                <a:off x="1155073" y="5325917"/>
                <a:ext cx="268196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3BFA30F-E02F-D874-FCF0-71F8482DD479}"/>
                  </a:ext>
                </a:extLst>
              </p:cNvPr>
              <p:cNvSpPr txBox="1"/>
              <p:nvPr/>
            </p:nvSpPr>
            <p:spPr>
              <a:xfrm>
                <a:off x="6270498" y="3955374"/>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15" name="TextBox 14">
                <a:extLst>
                  <a:ext uri="{FF2B5EF4-FFF2-40B4-BE49-F238E27FC236}">
                    <a16:creationId xmlns:a16="http://schemas.microsoft.com/office/drawing/2014/main" id="{C3BFA30F-E02F-D874-FCF0-71F8482DD479}"/>
                  </a:ext>
                </a:extLst>
              </p:cNvPr>
              <p:cNvSpPr txBox="1">
                <a:spLocks noRot="1" noChangeAspect="1" noMove="1" noResize="1" noEditPoints="1" noAdjustHandles="1" noChangeArrowheads="1" noChangeShapeType="1" noTextEdit="1"/>
              </p:cNvSpPr>
              <p:nvPr/>
            </p:nvSpPr>
            <p:spPr>
              <a:xfrm>
                <a:off x="6270498" y="3955374"/>
                <a:ext cx="1641367" cy="614079"/>
              </a:xfrm>
              <a:prstGeom prst="rect">
                <a:avLst/>
              </a:prstGeom>
              <a:blipFill>
                <a:blip r:embed="rId7"/>
                <a:stretch>
                  <a:fillRect l="-29740" t="-115842" r="-5948"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3CC35F32-5C2A-20AC-0A4D-FDE3B7D9E2C4}"/>
                  </a:ext>
                </a:extLst>
              </p:cNvPr>
              <p:cNvSpPr txBox="1"/>
              <p:nvPr/>
            </p:nvSpPr>
            <p:spPr>
              <a:xfrm>
                <a:off x="4445659" y="4495993"/>
                <a:ext cx="4104457" cy="923330"/>
              </a:xfrm>
              <a:prstGeom prst="rect">
                <a:avLst/>
              </a:prstGeom>
              <a:noFill/>
            </p:spPr>
            <p:txBody>
              <a:bodyPr wrap="square" rtlCol="0">
                <a:spAutoFit/>
              </a:bodyPr>
              <a:lstStyle/>
              <a:p>
                <a:r>
                  <a:rPr lang="en-IN" dirty="0"/>
                  <a:t>Cost from node 4 to node 3</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US" altLang="en-US" sz="1800" b="0" i="1" smtClean="0">
                            <a:solidFill>
                              <a:schemeClr val="accent4"/>
                            </a:solidFill>
                            <a:latin typeface="Cambria Math" panose="02040503050406030204" pitchFamily="18" charset="0"/>
                          </a:rPr>
                          <m:t>4</m:t>
                        </m:r>
                        <m:r>
                          <a:rPr lang="en-IN" altLang="en-US" sz="1800" b="0" i="1" smtClean="0">
                            <a:solidFill>
                              <a:schemeClr val="accent4"/>
                            </a:solidFill>
                            <a:latin typeface="Cambria Math" panose="02040503050406030204" pitchFamily="18" charset="0"/>
                          </a:rPr>
                          <m:t>,5</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0+25+11</m:t>
                      </m:r>
                      <m:r>
                        <a:rPr lang="en-US" altLang="en-US" sz="1800" b="0" i="1" smtClean="0">
                          <a:solidFill>
                            <a:schemeClr val="accent4"/>
                          </a:solidFill>
                          <a:latin typeface="Cambria Math" panose="02040503050406030204" pitchFamily="18" charset="0"/>
                          <a:ea typeface="Cambria Math" panose="02040503050406030204" pitchFamily="18" charset="0"/>
                        </a:rPr>
                        <m:t>=</m:t>
                      </m:r>
                      <m:r>
                        <a:rPr lang="en-IN" altLang="en-US" sz="1800" b="0" i="1" smtClean="0">
                          <a:solidFill>
                            <a:schemeClr val="accent4"/>
                          </a:solidFill>
                          <a:latin typeface="Cambria Math" panose="02040503050406030204" pitchFamily="18" charset="0"/>
                          <a:ea typeface="Cambria Math" panose="02040503050406030204" pitchFamily="18" charset="0"/>
                        </a:rPr>
                        <m:t>36</m:t>
                      </m:r>
                    </m:oMath>
                  </m:oMathPara>
                </a14:m>
                <a:endParaRPr lang="en-IN" dirty="0"/>
              </a:p>
            </p:txBody>
          </p:sp>
        </mc:Choice>
        <mc:Fallback xmlns="">
          <p:sp>
            <p:nvSpPr>
              <p:cNvPr id="16" name="TextBox 15">
                <a:extLst>
                  <a:ext uri="{FF2B5EF4-FFF2-40B4-BE49-F238E27FC236}">
                    <a16:creationId xmlns:a16="http://schemas.microsoft.com/office/drawing/2014/main" id="{3CC35F32-5C2A-20AC-0A4D-FDE3B7D9E2C4}"/>
                  </a:ext>
                </a:extLst>
              </p:cNvPr>
              <p:cNvSpPr txBox="1">
                <a:spLocks noRot="1" noChangeAspect="1" noMove="1" noResize="1" noEditPoints="1" noAdjustHandles="1" noChangeArrowheads="1" noChangeShapeType="1" noTextEdit="1"/>
              </p:cNvSpPr>
              <p:nvPr/>
            </p:nvSpPr>
            <p:spPr>
              <a:xfrm>
                <a:off x="4445659" y="4495993"/>
                <a:ext cx="4104457" cy="923330"/>
              </a:xfrm>
              <a:prstGeom prst="rect">
                <a:avLst/>
              </a:prstGeom>
              <a:blipFill>
                <a:blip r:embed="rId8"/>
                <a:stretch>
                  <a:fillRect l="-1187" t="-3974"/>
                </a:stretch>
              </a:blipFill>
            </p:spPr>
            <p:txBody>
              <a:bodyPr/>
              <a:lstStyle/>
              <a:p>
                <a:r>
                  <a:rPr lang="en-IN">
                    <a:noFill/>
                  </a:rPr>
                  <a:t> </a:t>
                </a:r>
              </a:p>
            </p:txBody>
          </p:sp>
        </mc:Fallback>
      </mc:AlternateContent>
      <p:grpSp>
        <p:nvGrpSpPr>
          <p:cNvPr id="2" name="Group 1">
            <a:extLst>
              <a:ext uri="{FF2B5EF4-FFF2-40B4-BE49-F238E27FC236}">
                <a16:creationId xmlns:a16="http://schemas.microsoft.com/office/drawing/2014/main" id="{D7685ACF-2185-3085-2320-232911A2D4EC}"/>
              </a:ext>
            </a:extLst>
          </p:cNvPr>
          <p:cNvGrpSpPr/>
          <p:nvPr/>
        </p:nvGrpSpPr>
        <p:grpSpPr>
          <a:xfrm>
            <a:off x="500205" y="3840693"/>
            <a:ext cx="3672407" cy="1669890"/>
            <a:chOff x="4372841" y="2160143"/>
            <a:chExt cx="3672407" cy="166989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ACAFB1-8DCC-11FD-EEEC-7DFDC8E06ABE}"/>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chemeClr val="tx1"/>
                                    </a:solidFill>
                                    <a:latin typeface="Cambria Math" panose="02040503050406030204" pitchFamily="18" charset="0"/>
                                  </a:rPr>
                                </m:ctrlPr>
                              </m:mP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mr>
                                    <m:mr>
                                      <m:e>
                                        <m:r>
                                          <a:rPr lang="en-IN" altLang="en-US" b="0" i="1" smtClean="0">
                                            <a:solidFill>
                                              <a:schemeClr val="tx1"/>
                                            </a:solidFill>
                                            <a:latin typeface="Cambria Math" panose="02040503050406030204" pitchFamily="18" charset="0"/>
                                            <a:ea typeface="Cambria Math" panose="02040503050406030204" pitchFamily="18" charset="0"/>
                                          </a:rPr>
                                          <m:t>12</m:t>
                                        </m:r>
                                        <m:r>
                                          <m:rPr>
                                            <m:nor/>
                                          </m:rPr>
                                          <a:rPr lang="en-US" altLang="en-US" dirty="0">
                                            <a:solidFill>
                                              <a:schemeClr val="tx1"/>
                                            </a:solidFill>
                                          </a:rPr>
                                          <m:t> </m:t>
                                        </m:r>
                                      </m:e>
                                      <m:e>
                                        <m:r>
                                          <m:rPr>
                                            <m:brk m:alnAt="7"/>
                                          </m:rPr>
                                          <a:rPr lang="en-IN" i="1" smtClean="0">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11</m:t>
                                        </m:r>
                                      </m:e>
                                    </m:mr>
                                    <m:mr>
                                      <m:e>
                                        <m:r>
                                          <a:rPr lang="en-IN" b="0" i="1" smtClean="0">
                                            <a:solidFill>
                                              <a:schemeClr val="tx1"/>
                                            </a:solidFill>
                                            <a:latin typeface="Cambria Math" panose="02040503050406030204" pitchFamily="18" charset="0"/>
                                            <a:ea typeface="Cambria Math" panose="02040503050406030204" pitchFamily="18" charset="0"/>
                                          </a:rPr>
                                          <m:t>0</m:t>
                                        </m:r>
                                      </m:e>
                                      <m:e>
                                        <m:r>
                                          <a:rPr lang="en-IN" b="0" i="1" smtClean="0">
                                            <a:solidFill>
                                              <a:schemeClr val="tx1"/>
                                            </a:solidFill>
                                            <a:latin typeface="Cambria Math" panose="02040503050406030204" pitchFamily="18" charset="0"/>
                                            <a:ea typeface="Cambria Math" panose="02040503050406030204" pitchFamily="18" charset="0"/>
                                          </a:rPr>
                                          <m:t>3</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  </m:t>
                                        </m:r>
                                        <m:r>
                                          <a:rPr lang="en-IN" b="0" i="1" smtClean="0">
                                            <a:solidFill>
                                              <a:schemeClr val="tx1"/>
                                            </a:solidFill>
                                            <a:latin typeface="Cambria Math" panose="02040503050406030204" pitchFamily="18" charset="0"/>
                                            <a:ea typeface="Cambria Math" panose="02040503050406030204" pitchFamily="18" charset="0"/>
                                          </a:rPr>
                                          <m:t>0</m:t>
                                        </m:r>
                                      </m:e>
                                      <m:e>
                                        <m:r>
                                          <a:rPr lang="en-IN" b="0" i="1" smtClean="0">
                                            <a:solidFill>
                                              <a:schemeClr val="tx1"/>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8" name="TextBox 7">
                  <a:extLst>
                    <a:ext uri="{FF2B5EF4-FFF2-40B4-BE49-F238E27FC236}">
                      <a16:creationId xmlns:a16="http://schemas.microsoft.com/office/drawing/2014/main" id="{98ACAFB1-8DCC-11FD-EEEC-7DFDC8E06ABE}"/>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7F7D75A-6FA4-CE8A-7ED8-309BE5E8BC21}"/>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7" name="TextBox 6">
                  <a:extLst>
                    <a:ext uri="{FF2B5EF4-FFF2-40B4-BE49-F238E27FC236}">
                      <a16:creationId xmlns:a16="http://schemas.microsoft.com/office/drawing/2014/main" id="{54A8AF6C-675E-6116-3DA2-313D2555E6B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10"/>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7F117B-9BF5-3AF6-B8C0-20F762A6FB61}"/>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16" name="TextBox 15">
                  <a:extLst>
                    <a:ext uri="{FF2B5EF4-FFF2-40B4-BE49-F238E27FC236}">
                      <a16:creationId xmlns:a16="http://schemas.microsoft.com/office/drawing/2014/main" id="{84B5381F-E1C9-CBD6-788A-6A69991F401C}"/>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1"/>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41778244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52880" y="1610145"/>
            <a:ext cx="3024336" cy="346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 the </a:t>
            </a:r>
            <a:r>
              <a:rPr lang="en-IN" sz="1800" dirty="0">
                <a:solidFill>
                  <a:schemeClr val="tx1"/>
                </a:solidFill>
              </a:rPr>
              <a:t>cost from </a:t>
            </a:r>
          </a:p>
          <a:p>
            <a:r>
              <a:rPr lang="en-IN" sz="1800" dirty="0">
                <a:solidFill>
                  <a:schemeClr val="tx1"/>
                </a:solidFill>
              </a:rPr>
              <a:t>node 4 to node 2 =28</a:t>
            </a:r>
          </a:p>
          <a:p>
            <a:r>
              <a:rPr lang="en-IN" sz="1800" dirty="0">
                <a:solidFill>
                  <a:schemeClr val="tx1"/>
                </a:solidFill>
              </a:rPr>
              <a:t>node 4 to node 3 =50</a:t>
            </a:r>
          </a:p>
          <a:p>
            <a:r>
              <a:rPr lang="en-IN" sz="1800" dirty="0">
                <a:solidFill>
                  <a:schemeClr val="tx1"/>
                </a:solidFill>
              </a:rPr>
              <a:t>node 4 to node 5 =36 </a:t>
            </a:r>
          </a:p>
          <a:p>
            <a:pPr marL="0" indent="0">
              <a:buNone/>
            </a:pPr>
            <a:r>
              <a:rPr lang="en-IN" sz="1800" dirty="0">
                <a:solidFill>
                  <a:schemeClr val="tx1"/>
                </a:solidFill>
              </a:rPr>
              <a:t>And the State space tree is grown as:</a:t>
            </a:r>
          </a:p>
          <a:p>
            <a:pPr marL="0" indent="0">
              <a:buNone/>
            </a:pPr>
            <a:endParaRPr lang="en-IN" sz="1800" dirty="0">
              <a:solidFill>
                <a:schemeClr val="tx1"/>
              </a:solidFill>
            </a:endParaRP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28" name="Group 27">
            <a:extLst>
              <a:ext uri="{FF2B5EF4-FFF2-40B4-BE49-F238E27FC236}">
                <a16:creationId xmlns:a16="http://schemas.microsoft.com/office/drawing/2014/main" id="{B6A326D6-96B5-347D-C707-E66E3CC005F8}"/>
              </a:ext>
            </a:extLst>
          </p:cNvPr>
          <p:cNvGrpSpPr/>
          <p:nvPr/>
        </p:nvGrpSpPr>
        <p:grpSpPr>
          <a:xfrm>
            <a:off x="3783892" y="1603618"/>
            <a:ext cx="4606349" cy="2437475"/>
            <a:chOff x="3783892" y="1603618"/>
            <a:chExt cx="4606349" cy="2437475"/>
          </a:xfrm>
        </p:grpSpPr>
        <p:grpSp>
          <p:nvGrpSpPr>
            <p:cNvPr id="2" name="Group 1">
              <a:extLst>
                <a:ext uri="{FF2B5EF4-FFF2-40B4-BE49-F238E27FC236}">
                  <a16:creationId xmlns:a16="http://schemas.microsoft.com/office/drawing/2014/main" id="{5E263C75-A092-B13C-6FED-841E353C3597}"/>
                </a:ext>
              </a:extLst>
            </p:cNvPr>
            <p:cNvGrpSpPr/>
            <p:nvPr/>
          </p:nvGrpSpPr>
          <p:grpSpPr>
            <a:xfrm>
              <a:off x="3783892" y="1603618"/>
              <a:ext cx="4606349" cy="1282174"/>
              <a:chOff x="2125891" y="3164190"/>
              <a:chExt cx="5974501" cy="1503603"/>
            </a:xfrm>
          </p:grpSpPr>
          <p:grpSp>
            <p:nvGrpSpPr>
              <p:cNvPr id="3" name="Group 2">
                <a:extLst>
                  <a:ext uri="{FF2B5EF4-FFF2-40B4-BE49-F238E27FC236}">
                    <a16:creationId xmlns:a16="http://schemas.microsoft.com/office/drawing/2014/main" id="{FFB3B584-8895-3681-051A-9FDCD25187C4}"/>
                  </a:ext>
                </a:extLst>
              </p:cNvPr>
              <p:cNvGrpSpPr/>
              <p:nvPr/>
            </p:nvGrpSpPr>
            <p:grpSpPr>
              <a:xfrm>
                <a:off x="4391980" y="3164190"/>
                <a:ext cx="1346752" cy="529620"/>
                <a:chOff x="4067944" y="2131576"/>
                <a:chExt cx="1346752" cy="529620"/>
              </a:xfrm>
            </p:grpSpPr>
            <p:sp>
              <p:nvSpPr>
                <p:cNvPr id="22" name="Oval 21">
                  <a:extLst>
                    <a:ext uri="{FF2B5EF4-FFF2-40B4-BE49-F238E27FC236}">
                      <a16:creationId xmlns:a16="http://schemas.microsoft.com/office/drawing/2014/main" id="{0F530C8D-7E16-7FD6-F1D5-5288BBAB0CC7}"/>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23" name="TextBox 22">
                  <a:extLst>
                    <a:ext uri="{FF2B5EF4-FFF2-40B4-BE49-F238E27FC236}">
                      <a16:creationId xmlns:a16="http://schemas.microsoft.com/office/drawing/2014/main" id="{4F4CE4ED-4A8C-F51C-8EE3-1784F5E1A1BF}"/>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5" name="Group 4">
                <a:extLst>
                  <a:ext uri="{FF2B5EF4-FFF2-40B4-BE49-F238E27FC236}">
                    <a16:creationId xmlns:a16="http://schemas.microsoft.com/office/drawing/2014/main" id="{AC7AEE97-9ECB-E695-4999-4A63DC91265C}"/>
                  </a:ext>
                </a:extLst>
              </p:cNvPr>
              <p:cNvGrpSpPr/>
              <p:nvPr/>
            </p:nvGrpSpPr>
            <p:grpSpPr>
              <a:xfrm>
                <a:off x="6660232" y="4138173"/>
                <a:ext cx="1440160" cy="529620"/>
                <a:chOff x="4067944" y="2131576"/>
                <a:chExt cx="1440160" cy="529620"/>
              </a:xfrm>
            </p:grpSpPr>
            <p:sp>
              <p:nvSpPr>
                <p:cNvPr id="20" name="Oval 19">
                  <a:extLst>
                    <a:ext uri="{FF2B5EF4-FFF2-40B4-BE49-F238E27FC236}">
                      <a16:creationId xmlns:a16="http://schemas.microsoft.com/office/drawing/2014/main" id="{025D6BE9-4F80-495C-F33B-DE637C7736D9}"/>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21" name="TextBox 20">
                  <a:extLst>
                    <a:ext uri="{FF2B5EF4-FFF2-40B4-BE49-F238E27FC236}">
                      <a16:creationId xmlns:a16="http://schemas.microsoft.com/office/drawing/2014/main" id="{43F9DE83-42E0-6314-71E2-BFC0BFFAC697}"/>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6" name="Group 5">
                <a:extLst>
                  <a:ext uri="{FF2B5EF4-FFF2-40B4-BE49-F238E27FC236}">
                    <a16:creationId xmlns:a16="http://schemas.microsoft.com/office/drawing/2014/main" id="{F62DCA19-8484-EE06-D231-A5FAA65D2A2E}"/>
                  </a:ext>
                </a:extLst>
              </p:cNvPr>
              <p:cNvGrpSpPr/>
              <p:nvPr/>
            </p:nvGrpSpPr>
            <p:grpSpPr>
              <a:xfrm>
                <a:off x="5004048" y="4129389"/>
                <a:ext cx="1440160" cy="529620"/>
                <a:chOff x="4067944" y="2131576"/>
                <a:chExt cx="1440160" cy="529620"/>
              </a:xfrm>
            </p:grpSpPr>
            <p:sp>
              <p:nvSpPr>
                <p:cNvPr id="17" name="Oval 16">
                  <a:extLst>
                    <a:ext uri="{FF2B5EF4-FFF2-40B4-BE49-F238E27FC236}">
                      <a16:creationId xmlns:a16="http://schemas.microsoft.com/office/drawing/2014/main" id="{837FDF17-94DF-21CC-05B3-3C3FD902963F}"/>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19" name="TextBox 18">
                  <a:extLst>
                    <a:ext uri="{FF2B5EF4-FFF2-40B4-BE49-F238E27FC236}">
                      <a16:creationId xmlns:a16="http://schemas.microsoft.com/office/drawing/2014/main" id="{9014E7F0-FAA2-34CF-3992-17A77E558541}"/>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7" name="Group 6">
                <a:extLst>
                  <a:ext uri="{FF2B5EF4-FFF2-40B4-BE49-F238E27FC236}">
                    <a16:creationId xmlns:a16="http://schemas.microsoft.com/office/drawing/2014/main" id="{A4E6CB9C-FBCF-6946-482D-11457006ECCA}"/>
                  </a:ext>
                </a:extLst>
              </p:cNvPr>
              <p:cNvGrpSpPr/>
              <p:nvPr/>
            </p:nvGrpSpPr>
            <p:grpSpPr>
              <a:xfrm>
                <a:off x="3472644" y="4127293"/>
                <a:ext cx="1315380" cy="529620"/>
                <a:chOff x="4067944" y="2131576"/>
                <a:chExt cx="1315380" cy="529620"/>
              </a:xfrm>
            </p:grpSpPr>
            <p:sp>
              <p:nvSpPr>
                <p:cNvPr id="15" name="Oval 14">
                  <a:extLst>
                    <a:ext uri="{FF2B5EF4-FFF2-40B4-BE49-F238E27FC236}">
                      <a16:creationId xmlns:a16="http://schemas.microsoft.com/office/drawing/2014/main" id="{9F5B0E6C-0265-DFD3-D258-0247606A4E42}"/>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16" name="TextBox 15">
                  <a:extLst>
                    <a:ext uri="{FF2B5EF4-FFF2-40B4-BE49-F238E27FC236}">
                      <a16:creationId xmlns:a16="http://schemas.microsoft.com/office/drawing/2014/main" id="{EC81FCE1-8657-0707-B4D2-08C7E7C4D018}"/>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8" name="Group 7">
                <a:extLst>
                  <a:ext uri="{FF2B5EF4-FFF2-40B4-BE49-F238E27FC236}">
                    <a16:creationId xmlns:a16="http://schemas.microsoft.com/office/drawing/2014/main" id="{ABF6055B-B13D-D7B1-92AD-E2703A147B91}"/>
                  </a:ext>
                </a:extLst>
              </p:cNvPr>
              <p:cNvGrpSpPr/>
              <p:nvPr/>
            </p:nvGrpSpPr>
            <p:grpSpPr>
              <a:xfrm>
                <a:off x="2125891" y="4109700"/>
                <a:ext cx="1382757" cy="529620"/>
                <a:chOff x="4067944" y="2131576"/>
                <a:chExt cx="1382757" cy="529620"/>
              </a:xfrm>
            </p:grpSpPr>
            <p:sp>
              <p:nvSpPr>
                <p:cNvPr id="13" name="Oval 12">
                  <a:extLst>
                    <a:ext uri="{FF2B5EF4-FFF2-40B4-BE49-F238E27FC236}">
                      <a16:creationId xmlns:a16="http://schemas.microsoft.com/office/drawing/2014/main" id="{7DAF4FCF-7A9C-DB40-13FB-929F6F240AF6}"/>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14" name="TextBox 13">
                  <a:extLst>
                    <a:ext uri="{FF2B5EF4-FFF2-40B4-BE49-F238E27FC236}">
                      <a16:creationId xmlns:a16="http://schemas.microsoft.com/office/drawing/2014/main" id="{C9FAC777-B1A7-1B84-6BBB-8DEB98A136D6}"/>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9" name="Straight Connector 8">
                <a:extLst>
                  <a:ext uri="{FF2B5EF4-FFF2-40B4-BE49-F238E27FC236}">
                    <a16:creationId xmlns:a16="http://schemas.microsoft.com/office/drawing/2014/main" id="{89233FBB-BC35-8A78-1AE3-8B02E29AFBB8}"/>
                  </a:ext>
                </a:extLst>
              </p:cNvPr>
              <p:cNvCxnSpPr>
                <a:stCxn id="13" idx="0"/>
                <a:endCxn id="2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0670D4-010F-5527-0FB2-7DE72319E3CB}"/>
                  </a:ext>
                </a:extLst>
              </p:cNvPr>
              <p:cNvCxnSpPr>
                <a:cxnSpLocks/>
                <a:endCxn id="2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B952FE-078C-0237-8E4C-812EE499C0B3}"/>
                  </a:ext>
                </a:extLst>
              </p:cNvPr>
              <p:cNvCxnSpPr>
                <a:cxnSpLocks/>
                <a:stCxn id="17" idx="0"/>
                <a:endCxn id="2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ED565A-9F18-DBBD-BB74-FBC815F4AE36}"/>
                  </a:ext>
                </a:extLst>
              </p:cNvPr>
              <p:cNvCxnSpPr>
                <a:cxnSpLocks/>
                <a:stCxn id="20" idx="0"/>
                <a:endCxn id="2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D462F78B-6A73-FF12-E585-038F82141E10}"/>
                </a:ext>
              </a:extLst>
            </p:cNvPr>
            <p:cNvSpPr/>
            <p:nvPr/>
          </p:nvSpPr>
          <p:spPr>
            <a:xfrm>
              <a:off x="5266105" y="3367841"/>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cxnSp>
          <p:nvCxnSpPr>
            <p:cNvPr id="25" name="Straight Connector 24">
              <a:extLst>
                <a:ext uri="{FF2B5EF4-FFF2-40B4-BE49-F238E27FC236}">
                  <a16:creationId xmlns:a16="http://schemas.microsoft.com/office/drawing/2014/main" id="{7232729F-F3FC-17BC-9E26-905BE780F333}"/>
                </a:ext>
              </a:extLst>
            </p:cNvPr>
            <p:cNvCxnSpPr>
              <a:cxnSpLocks/>
            </p:cNvCxnSpPr>
            <p:nvPr/>
          </p:nvCxnSpPr>
          <p:spPr>
            <a:xfrm flipV="1">
              <a:off x="5432659" y="2815389"/>
              <a:ext cx="591037" cy="537449"/>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0710FB4-8498-9E20-CBF1-97D1590578BB}"/>
                </a:ext>
              </a:extLst>
            </p:cNvPr>
            <p:cNvSpPr/>
            <p:nvPr/>
          </p:nvSpPr>
          <p:spPr>
            <a:xfrm>
              <a:off x="6023696" y="3447396"/>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27" name="Straight Connector 26">
              <a:extLst>
                <a:ext uri="{FF2B5EF4-FFF2-40B4-BE49-F238E27FC236}">
                  <a16:creationId xmlns:a16="http://schemas.microsoft.com/office/drawing/2014/main" id="{CF7AC9FA-8145-6986-31D6-746D980610B9}"/>
                </a:ext>
              </a:extLst>
            </p:cNvPr>
            <p:cNvCxnSpPr>
              <a:cxnSpLocks/>
              <a:endCxn id="17" idx="4"/>
            </p:cNvCxnSpPr>
            <p:nvPr/>
          </p:nvCxnSpPr>
          <p:spPr>
            <a:xfrm flipH="1" flipV="1">
              <a:off x="6169510" y="2878301"/>
              <a:ext cx="20740" cy="55409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31373D7-4E94-4651-79A4-EB82D2115EC8}"/>
                </a:ext>
              </a:extLst>
            </p:cNvPr>
            <p:cNvSpPr/>
            <p:nvPr/>
          </p:nvSpPr>
          <p:spPr>
            <a:xfrm>
              <a:off x="6734863" y="3421410"/>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cxnSp>
          <p:nvCxnSpPr>
            <p:cNvPr id="33" name="Straight Connector 32">
              <a:extLst>
                <a:ext uri="{FF2B5EF4-FFF2-40B4-BE49-F238E27FC236}">
                  <a16:creationId xmlns:a16="http://schemas.microsoft.com/office/drawing/2014/main" id="{4CD65EB7-97CA-924E-D593-D4AE66CE22D8}"/>
                </a:ext>
              </a:extLst>
            </p:cNvPr>
            <p:cNvCxnSpPr>
              <a:cxnSpLocks/>
              <a:endCxn id="17" idx="5"/>
            </p:cNvCxnSpPr>
            <p:nvPr/>
          </p:nvCxnSpPr>
          <p:spPr>
            <a:xfrm flipH="1" flipV="1">
              <a:off x="6287282" y="2832179"/>
              <a:ext cx="614135" cy="574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5D23A2A-798A-7AF1-FC9F-EEF6AB729C60}"/>
                </a:ext>
              </a:extLst>
            </p:cNvPr>
            <p:cNvSpPr txBox="1"/>
            <p:nvPr/>
          </p:nvSpPr>
          <p:spPr>
            <a:xfrm>
              <a:off x="6786728" y="3764094"/>
              <a:ext cx="681050" cy="276999"/>
            </a:xfrm>
            <a:prstGeom prst="rect">
              <a:avLst/>
            </a:prstGeom>
            <a:noFill/>
          </p:spPr>
          <p:txBody>
            <a:bodyPr wrap="square" rtlCol="0">
              <a:spAutoFit/>
            </a:bodyPr>
            <a:lstStyle/>
            <a:p>
              <a:r>
                <a:rPr lang="en-IN" sz="1200" dirty="0"/>
                <a:t>C5=36</a:t>
              </a:r>
            </a:p>
          </p:txBody>
        </p:sp>
        <p:sp>
          <p:nvSpPr>
            <p:cNvPr id="36" name="TextBox 35">
              <a:extLst>
                <a:ext uri="{FF2B5EF4-FFF2-40B4-BE49-F238E27FC236}">
                  <a16:creationId xmlns:a16="http://schemas.microsoft.com/office/drawing/2014/main" id="{21DC5729-20EF-5C52-D1C8-4D877CBD7CED}"/>
                </a:ext>
              </a:extLst>
            </p:cNvPr>
            <p:cNvSpPr txBox="1"/>
            <p:nvPr/>
          </p:nvSpPr>
          <p:spPr>
            <a:xfrm>
              <a:off x="6023696" y="3740828"/>
              <a:ext cx="681050" cy="276999"/>
            </a:xfrm>
            <a:prstGeom prst="rect">
              <a:avLst/>
            </a:prstGeom>
            <a:noFill/>
          </p:spPr>
          <p:txBody>
            <a:bodyPr wrap="square" rtlCol="0">
              <a:spAutoFit/>
            </a:bodyPr>
            <a:lstStyle/>
            <a:p>
              <a:r>
                <a:rPr lang="en-IN" sz="1200" dirty="0"/>
                <a:t>C3=50</a:t>
              </a:r>
            </a:p>
          </p:txBody>
        </p:sp>
        <p:sp>
          <p:nvSpPr>
            <p:cNvPr id="37" name="TextBox 36">
              <a:extLst>
                <a:ext uri="{FF2B5EF4-FFF2-40B4-BE49-F238E27FC236}">
                  <a16:creationId xmlns:a16="http://schemas.microsoft.com/office/drawing/2014/main" id="{8F0FB25B-1B5F-335B-7F4F-467685C146B9}"/>
                </a:ext>
              </a:extLst>
            </p:cNvPr>
            <p:cNvSpPr txBox="1"/>
            <p:nvPr/>
          </p:nvSpPr>
          <p:spPr>
            <a:xfrm>
              <a:off x="5016555" y="3704488"/>
              <a:ext cx="681050" cy="276999"/>
            </a:xfrm>
            <a:prstGeom prst="rect">
              <a:avLst/>
            </a:prstGeom>
            <a:noFill/>
          </p:spPr>
          <p:txBody>
            <a:bodyPr wrap="square" rtlCol="0">
              <a:spAutoFit/>
            </a:bodyPr>
            <a:lstStyle/>
            <a:p>
              <a:r>
                <a:rPr lang="en-IN" sz="1200" dirty="0"/>
                <a:t>C2=28</a:t>
              </a:r>
            </a:p>
          </p:txBody>
        </p:sp>
      </p:grpSp>
    </p:spTree>
    <p:extLst>
      <p:ext uri="{BB962C8B-B14F-4D97-AF65-F5344CB8AC3E}">
        <p14:creationId xmlns:p14="http://schemas.microsoft.com/office/powerpoint/2010/main" val="3091594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03479"/>
            <a:ext cx="6914497" cy="346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 the </a:t>
            </a:r>
            <a:r>
              <a:rPr lang="en-IN" sz="1800" dirty="0">
                <a:solidFill>
                  <a:schemeClr val="tx1"/>
                </a:solidFill>
              </a:rPr>
              <a:t>cost from </a:t>
            </a:r>
          </a:p>
          <a:p>
            <a:r>
              <a:rPr lang="en-IN" sz="1800" dirty="0">
                <a:solidFill>
                  <a:srgbClr val="FF0000"/>
                </a:solidFill>
              </a:rPr>
              <a:t>node 4 to node 2 =28 (Minimum)</a:t>
            </a:r>
          </a:p>
          <a:p>
            <a:r>
              <a:rPr lang="en-IN" sz="1800" dirty="0">
                <a:solidFill>
                  <a:schemeClr val="tx1"/>
                </a:solidFill>
              </a:rPr>
              <a:t>node 4 to node 3 =50</a:t>
            </a:r>
          </a:p>
          <a:p>
            <a:r>
              <a:rPr lang="en-IN" sz="1800" dirty="0">
                <a:solidFill>
                  <a:schemeClr val="tx1"/>
                </a:solidFill>
              </a:rPr>
              <a:t>node 4 to node 5 =36 </a:t>
            </a:r>
          </a:p>
          <a:p>
            <a:pPr marL="0" indent="0">
              <a:buNone/>
            </a:pPr>
            <a:r>
              <a:rPr lang="en-IN" sz="1800" dirty="0">
                <a:solidFill>
                  <a:schemeClr val="tx1"/>
                </a:solidFill>
              </a:rPr>
              <a:t>And the State space tree is grown as:</a:t>
            </a:r>
          </a:p>
          <a:p>
            <a:pPr marL="0" indent="0">
              <a:buNone/>
            </a:pPr>
            <a:endParaRPr lang="en-IN" sz="1800" dirty="0">
              <a:solidFill>
                <a:schemeClr val="tx1"/>
              </a:solidFill>
            </a:endParaRP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28" name="Group 27">
            <a:extLst>
              <a:ext uri="{FF2B5EF4-FFF2-40B4-BE49-F238E27FC236}">
                <a16:creationId xmlns:a16="http://schemas.microsoft.com/office/drawing/2014/main" id="{7F151D87-6A44-EB4A-CA2F-359776798E95}"/>
              </a:ext>
            </a:extLst>
          </p:cNvPr>
          <p:cNvGrpSpPr/>
          <p:nvPr/>
        </p:nvGrpSpPr>
        <p:grpSpPr>
          <a:xfrm>
            <a:off x="4165680" y="1503479"/>
            <a:ext cx="4606349" cy="2437475"/>
            <a:chOff x="3783892" y="1603618"/>
            <a:chExt cx="4606349" cy="2437475"/>
          </a:xfrm>
        </p:grpSpPr>
        <p:grpSp>
          <p:nvGrpSpPr>
            <p:cNvPr id="2" name="Group 1">
              <a:extLst>
                <a:ext uri="{FF2B5EF4-FFF2-40B4-BE49-F238E27FC236}">
                  <a16:creationId xmlns:a16="http://schemas.microsoft.com/office/drawing/2014/main" id="{5E263C75-A092-B13C-6FED-841E353C3597}"/>
                </a:ext>
              </a:extLst>
            </p:cNvPr>
            <p:cNvGrpSpPr/>
            <p:nvPr/>
          </p:nvGrpSpPr>
          <p:grpSpPr>
            <a:xfrm>
              <a:off x="3783892" y="1603618"/>
              <a:ext cx="4606349" cy="1282174"/>
              <a:chOff x="2125891" y="3164190"/>
              <a:chExt cx="5974501" cy="1503603"/>
            </a:xfrm>
          </p:grpSpPr>
          <p:grpSp>
            <p:nvGrpSpPr>
              <p:cNvPr id="3" name="Group 2">
                <a:extLst>
                  <a:ext uri="{FF2B5EF4-FFF2-40B4-BE49-F238E27FC236}">
                    <a16:creationId xmlns:a16="http://schemas.microsoft.com/office/drawing/2014/main" id="{FFB3B584-8895-3681-051A-9FDCD25187C4}"/>
                  </a:ext>
                </a:extLst>
              </p:cNvPr>
              <p:cNvGrpSpPr/>
              <p:nvPr/>
            </p:nvGrpSpPr>
            <p:grpSpPr>
              <a:xfrm>
                <a:off x="4391980" y="3164190"/>
                <a:ext cx="1346752" cy="529620"/>
                <a:chOff x="4067944" y="2131576"/>
                <a:chExt cx="1346752" cy="529620"/>
              </a:xfrm>
            </p:grpSpPr>
            <p:sp>
              <p:nvSpPr>
                <p:cNvPr id="22" name="Oval 21">
                  <a:extLst>
                    <a:ext uri="{FF2B5EF4-FFF2-40B4-BE49-F238E27FC236}">
                      <a16:creationId xmlns:a16="http://schemas.microsoft.com/office/drawing/2014/main" id="{0F530C8D-7E16-7FD6-F1D5-5288BBAB0CC7}"/>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23" name="TextBox 22">
                  <a:extLst>
                    <a:ext uri="{FF2B5EF4-FFF2-40B4-BE49-F238E27FC236}">
                      <a16:creationId xmlns:a16="http://schemas.microsoft.com/office/drawing/2014/main" id="{4F4CE4ED-4A8C-F51C-8EE3-1784F5E1A1BF}"/>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5" name="Group 4">
                <a:extLst>
                  <a:ext uri="{FF2B5EF4-FFF2-40B4-BE49-F238E27FC236}">
                    <a16:creationId xmlns:a16="http://schemas.microsoft.com/office/drawing/2014/main" id="{AC7AEE97-9ECB-E695-4999-4A63DC91265C}"/>
                  </a:ext>
                </a:extLst>
              </p:cNvPr>
              <p:cNvGrpSpPr/>
              <p:nvPr/>
            </p:nvGrpSpPr>
            <p:grpSpPr>
              <a:xfrm>
                <a:off x="6660232" y="4138173"/>
                <a:ext cx="1440160" cy="529620"/>
                <a:chOff x="4067944" y="2131576"/>
                <a:chExt cx="1440160" cy="529620"/>
              </a:xfrm>
            </p:grpSpPr>
            <p:sp>
              <p:nvSpPr>
                <p:cNvPr id="20" name="Oval 19">
                  <a:extLst>
                    <a:ext uri="{FF2B5EF4-FFF2-40B4-BE49-F238E27FC236}">
                      <a16:creationId xmlns:a16="http://schemas.microsoft.com/office/drawing/2014/main" id="{025D6BE9-4F80-495C-F33B-DE637C7736D9}"/>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21" name="TextBox 20">
                  <a:extLst>
                    <a:ext uri="{FF2B5EF4-FFF2-40B4-BE49-F238E27FC236}">
                      <a16:creationId xmlns:a16="http://schemas.microsoft.com/office/drawing/2014/main" id="{43F9DE83-42E0-6314-71E2-BFC0BFFAC697}"/>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6" name="Group 5">
                <a:extLst>
                  <a:ext uri="{FF2B5EF4-FFF2-40B4-BE49-F238E27FC236}">
                    <a16:creationId xmlns:a16="http://schemas.microsoft.com/office/drawing/2014/main" id="{F62DCA19-8484-EE06-D231-A5FAA65D2A2E}"/>
                  </a:ext>
                </a:extLst>
              </p:cNvPr>
              <p:cNvGrpSpPr/>
              <p:nvPr/>
            </p:nvGrpSpPr>
            <p:grpSpPr>
              <a:xfrm>
                <a:off x="5004048" y="4129389"/>
                <a:ext cx="1440160" cy="529620"/>
                <a:chOff x="4067944" y="2131576"/>
                <a:chExt cx="1440160" cy="529620"/>
              </a:xfrm>
            </p:grpSpPr>
            <p:sp>
              <p:nvSpPr>
                <p:cNvPr id="17" name="Oval 16">
                  <a:extLst>
                    <a:ext uri="{FF2B5EF4-FFF2-40B4-BE49-F238E27FC236}">
                      <a16:creationId xmlns:a16="http://schemas.microsoft.com/office/drawing/2014/main" id="{837FDF17-94DF-21CC-05B3-3C3FD902963F}"/>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19" name="TextBox 18">
                  <a:extLst>
                    <a:ext uri="{FF2B5EF4-FFF2-40B4-BE49-F238E27FC236}">
                      <a16:creationId xmlns:a16="http://schemas.microsoft.com/office/drawing/2014/main" id="{9014E7F0-FAA2-34CF-3992-17A77E558541}"/>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7" name="Group 6">
                <a:extLst>
                  <a:ext uri="{FF2B5EF4-FFF2-40B4-BE49-F238E27FC236}">
                    <a16:creationId xmlns:a16="http://schemas.microsoft.com/office/drawing/2014/main" id="{A4E6CB9C-FBCF-6946-482D-11457006ECCA}"/>
                  </a:ext>
                </a:extLst>
              </p:cNvPr>
              <p:cNvGrpSpPr/>
              <p:nvPr/>
            </p:nvGrpSpPr>
            <p:grpSpPr>
              <a:xfrm>
                <a:off x="3472644" y="4127293"/>
                <a:ext cx="1315380" cy="529620"/>
                <a:chOff x="4067944" y="2131576"/>
                <a:chExt cx="1315380" cy="529620"/>
              </a:xfrm>
            </p:grpSpPr>
            <p:sp>
              <p:nvSpPr>
                <p:cNvPr id="15" name="Oval 14">
                  <a:extLst>
                    <a:ext uri="{FF2B5EF4-FFF2-40B4-BE49-F238E27FC236}">
                      <a16:creationId xmlns:a16="http://schemas.microsoft.com/office/drawing/2014/main" id="{9F5B0E6C-0265-DFD3-D258-0247606A4E42}"/>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16" name="TextBox 15">
                  <a:extLst>
                    <a:ext uri="{FF2B5EF4-FFF2-40B4-BE49-F238E27FC236}">
                      <a16:creationId xmlns:a16="http://schemas.microsoft.com/office/drawing/2014/main" id="{EC81FCE1-8657-0707-B4D2-08C7E7C4D018}"/>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8" name="Group 7">
                <a:extLst>
                  <a:ext uri="{FF2B5EF4-FFF2-40B4-BE49-F238E27FC236}">
                    <a16:creationId xmlns:a16="http://schemas.microsoft.com/office/drawing/2014/main" id="{ABF6055B-B13D-D7B1-92AD-E2703A147B91}"/>
                  </a:ext>
                </a:extLst>
              </p:cNvPr>
              <p:cNvGrpSpPr/>
              <p:nvPr/>
            </p:nvGrpSpPr>
            <p:grpSpPr>
              <a:xfrm>
                <a:off x="2125891" y="4109700"/>
                <a:ext cx="1382757" cy="529620"/>
                <a:chOff x="4067944" y="2131576"/>
                <a:chExt cx="1382757" cy="529620"/>
              </a:xfrm>
            </p:grpSpPr>
            <p:sp>
              <p:nvSpPr>
                <p:cNvPr id="13" name="Oval 12">
                  <a:extLst>
                    <a:ext uri="{FF2B5EF4-FFF2-40B4-BE49-F238E27FC236}">
                      <a16:creationId xmlns:a16="http://schemas.microsoft.com/office/drawing/2014/main" id="{7DAF4FCF-7A9C-DB40-13FB-929F6F240AF6}"/>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14" name="TextBox 13">
                  <a:extLst>
                    <a:ext uri="{FF2B5EF4-FFF2-40B4-BE49-F238E27FC236}">
                      <a16:creationId xmlns:a16="http://schemas.microsoft.com/office/drawing/2014/main" id="{C9FAC777-B1A7-1B84-6BBB-8DEB98A136D6}"/>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9" name="Straight Connector 8">
                <a:extLst>
                  <a:ext uri="{FF2B5EF4-FFF2-40B4-BE49-F238E27FC236}">
                    <a16:creationId xmlns:a16="http://schemas.microsoft.com/office/drawing/2014/main" id="{89233FBB-BC35-8A78-1AE3-8B02E29AFBB8}"/>
                  </a:ext>
                </a:extLst>
              </p:cNvPr>
              <p:cNvCxnSpPr>
                <a:stCxn id="13" idx="0"/>
                <a:endCxn id="2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0670D4-010F-5527-0FB2-7DE72319E3CB}"/>
                  </a:ext>
                </a:extLst>
              </p:cNvPr>
              <p:cNvCxnSpPr>
                <a:cxnSpLocks/>
                <a:endCxn id="2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B952FE-078C-0237-8E4C-812EE499C0B3}"/>
                  </a:ext>
                </a:extLst>
              </p:cNvPr>
              <p:cNvCxnSpPr>
                <a:cxnSpLocks/>
                <a:stCxn id="17" idx="0"/>
                <a:endCxn id="2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ED565A-9F18-DBBD-BB74-FBC815F4AE36}"/>
                  </a:ext>
                </a:extLst>
              </p:cNvPr>
              <p:cNvCxnSpPr>
                <a:cxnSpLocks/>
                <a:stCxn id="20" idx="0"/>
                <a:endCxn id="2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D462F78B-6A73-FF12-E585-038F82141E10}"/>
                </a:ext>
              </a:extLst>
            </p:cNvPr>
            <p:cNvSpPr/>
            <p:nvPr/>
          </p:nvSpPr>
          <p:spPr>
            <a:xfrm>
              <a:off x="5266105" y="3367841"/>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2</a:t>
              </a:r>
            </a:p>
          </p:txBody>
        </p:sp>
        <p:cxnSp>
          <p:nvCxnSpPr>
            <p:cNvPr id="25" name="Straight Connector 24">
              <a:extLst>
                <a:ext uri="{FF2B5EF4-FFF2-40B4-BE49-F238E27FC236}">
                  <a16:creationId xmlns:a16="http://schemas.microsoft.com/office/drawing/2014/main" id="{7232729F-F3FC-17BC-9E26-905BE780F333}"/>
                </a:ext>
              </a:extLst>
            </p:cNvPr>
            <p:cNvCxnSpPr>
              <a:cxnSpLocks/>
            </p:cNvCxnSpPr>
            <p:nvPr/>
          </p:nvCxnSpPr>
          <p:spPr>
            <a:xfrm flipV="1">
              <a:off x="5432659" y="2815389"/>
              <a:ext cx="591037" cy="5374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0710FB4-8498-9E20-CBF1-97D1590578BB}"/>
                </a:ext>
              </a:extLst>
            </p:cNvPr>
            <p:cNvSpPr/>
            <p:nvPr/>
          </p:nvSpPr>
          <p:spPr>
            <a:xfrm>
              <a:off x="6023696" y="3447396"/>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27" name="Straight Connector 26">
              <a:extLst>
                <a:ext uri="{FF2B5EF4-FFF2-40B4-BE49-F238E27FC236}">
                  <a16:creationId xmlns:a16="http://schemas.microsoft.com/office/drawing/2014/main" id="{CF7AC9FA-8145-6986-31D6-746D980610B9}"/>
                </a:ext>
              </a:extLst>
            </p:cNvPr>
            <p:cNvCxnSpPr>
              <a:cxnSpLocks/>
              <a:endCxn id="17" idx="4"/>
            </p:cNvCxnSpPr>
            <p:nvPr/>
          </p:nvCxnSpPr>
          <p:spPr>
            <a:xfrm flipH="1" flipV="1">
              <a:off x="6169510" y="2878301"/>
              <a:ext cx="20740" cy="55409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31373D7-4E94-4651-79A4-EB82D2115EC8}"/>
                </a:ext>
              </a:extLst>
            </p:cNvPr>
            <p:cNvSpPr/>
            <p:nvPr/>
          </p:nvSpPr>
          <p:spPr>
            <a:xfrm>
              <a:off x="6734863" y="3421410"/>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cxnSp>
          <p:nvCxnSpPr>
            <p:cNvPr id="33" name="Straight Connector 32">
              <a:extLst>
                <a:ext uri="{FF2B5EF4-FFF2-40B4-BE49-F238E27FC236}">
                  <a16:creationId xmlns:a16="http://schemas.microsoft.com/office/drawing/2014/main" id="{4CD65EB7-97CA-924E-D593-D4AE66CE22D8}"/>
                </a:ext>
              </a:extLst>
            </p:cNvPr>
            <p:cNvCxnSpPr>
              <a:cxnSpLocks/>
              <a:endCxn id="17" idx="5"/>
            </p:cNvCxnSpPr>
            <p:nvPr/>
          </p:nvCxnSpPr>
          <p:spPr>
            <a:xfrm flipH="1" flipV="1">
              <a:off x="6287282" y="2832179"/>
              <a:ext cx="614135" cy="574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5D23A2A-798A-7AF1-FC9F-EEF6AB729C60}"/>
                </a:ext>
              </a:extLst>
            </p:cNvPr>
            <p:cNvSpPr txBox="1"/>
            <p:nvPr/>
          </p:nvSpPr>
          <p:spPr>
            <a:xfrm>
              <a:off x="6786728" y="3764094"/>
              <a:ext cx="681050" cy="276999"/>
            </a:xfrm>
            <a:prstGeom prst="rect">
              <a:avLst/>
            </a:prstGeom>
            <a:noFill/>
          </p:spPr>
          <p:txBody>
            <a:bodyPr wrap="square" rtlCol="0">
              <a:spAutoFit/>
            </a:bodyPr>
            <a:lstStyle/>
            <a:p>
              <a:r>
                <a:rPr lang="en-IN" sz="1200" dirty="0"/>
                <a:t>C5=36</a:t>
              </a:r>
            </a:p>
          </p:txBody>
        </p:sp>
        <p:sp>
          <p:nvSpPr>
            <p:cNvPr id="36" name="TextBox 35">
              <a:extLst>
                <a:ext uri="{FF2B5EF4-FFF2-40B4-BE49-F238E27FC236}">
                  <a16:creationId xmlns:a16="http://schemas.microsoft.com/office/drawing/2014/main" id="{21DC5729-20EF-5C52-D1C8-4D877CBD7CED}"/>
                </a:ext>
              </a:extLst>
            </p:cNvPr>
            <p:cNvSpPr txBox="1"/>
            <p:nvPr/>
          </p:nvSpPr>
          <p:spPr>
            <a:xfrm>
              <a:off x="6023696" y="3740828"/>
              <a:ext cx="681050" cy="276999"/>
            </a:xfrm>
            <a:prstGeom prst="rect">
              <a:avLst/>
            </a:prstGeom>
            <a:noFill/>
          </p:spPr>
          <p:txBody>
            <a:bodyPr wrap="square" rtlCol="0">
              <a:spAutoFit/>
            </a:bodyPr>
            <a:lstStyle/>
            <a:p>
              <a:r>
                <a:rPr lang="en-IN" sz="1200" dirty="0"/>
                <a:t>C3=50</a:t>
              </a:r>
            </a:p>
          </p:txBody>
        </p:sp>
        <p:sp>
          <p:nvSpPr>
            <p:cNvPr id="37" name="TextBox 36">
              <a:extLst>
                <a:ext uri="{FF2B5EF4-FFF2-40B4-BE49-F238E27FC236}">
                  <a16:creationId xmlns:a16="http://schemas.microsoft.com/office/drawing/2014/main" id="{8F0FB25B-1B5F-335B-7F4F-467685C146B9}"/>
                </a:ext>
              </a:extLst>
            </p:cNvPr>
            <p:cNvSpPr txBox="1"/>
            <p:nvPr/>
          </p:nvSpPr>
          <p:spPr>
            <a:xfrm>
              <a:off x="5016555" y="3704488"/>
              <a:ext cx="681050" cy="276999"/>
            </a:xfrm>
            <a:prstGeom prst="rect">
              <a:avLst/>
            </a:prstGeom>
            <a:noFill/>
          </p:spPr>
          <p:txBody>
            <a:bodyPr wrap="square" rtlCol="0">
              <a:spAutoFit/>
            </a:bodyPr>
            <a:lstStyle/>
            <a:p>
              <a:r>
                <a:rPr lang="en-IN" sz="1200" dirty="0">
                  <a:solidFill>
                    <a:srgbClr val="FF0000"/>
                  </a:solidFill>
                </a:rPr>
                <a:t>C2=28</a:t>
              </a:r>
            </a:p>
          </p:txBody>
        </p:sp>
      </p:grpSp>
      <p:sp>
        <p:nvSpPr>
          <p:cNvPr id="29" name="TextBox 28">
            <a:extLst>
              <a:ext uri="{FF2B5EF4-FFF2-40B4-BE49-F238E27FC236}">
                <a16:creationId xmlns:a16="http://schemas.microsoft.com/office/drawing/2014/main" id="{5A6AB992-5518-0060-0A3F-54B91F154E10}"/>
              </a:ext>
            </a:extLst>
          </p:cNvPr>
          <p:cNvSpPr txBox="1"/>
          <p:nvPr/>
        </p:nvSpPr>
        <p:spPr>
          <a:xfrm>
            <a:off x="694904" y="3202289"/>
            <a:ext cx="4320480" cy="1200329"/>
          </a:xfrm>
          <a:prstGeom prst="rect">
            <a:avLst/>
          </a:prstGeom>
          <a:noFill/>
        </p:spPr>
        <p:txBody>
          <a:bodyPr wrap="square" rtlCol="0">
            <a:spAutoFit/>
          </a:bodyPr>
          <a:lstStyle/>
          <a:p>
            <a:r>
              <a:rPr lang="en-IN" dirty="0">
                <a:solidFill>
                  <a:schemeClr val="tx1">
                    <a:lumMod val="75000"/>
                    <a:lumOff val="25000"/>
                  </a:schemeClr>
                </a:solidFill>
              </a:rPr>
              <a:t>“Hence the reduced matrix obtained from node 4 to node 2 will be treated as reduced matrix for next level of the graph”</a:t>
            </a:r>
          </a:p>
        </p:txBody>
      </p:sp>
      <p:sp>
        <p:nvSpPr>
          <p:cNvPr id="30" name="TextBox 29">
            <a:extLst>
              <a:ext uri="{FF2B5EF4-FFF2-40B4-BE49-F238E27FC236}">
                <a16:creationId xmlns:a16="http://schemas.microsoft.com/office/drawing/2014/main" id="{573703E3-32E6-0702-1258-555AC32C4A43}"/>
              </a:ext>
            </a:extLst>
          </p:cNvPr>
          <p:cNvSpPr txBox="1"/>
          <p:nvPr/>
        </p:nvSpPr>
        <p:spPr>
          <a:xfrm>
            <a:off x="683568" y="4435493"/>
            <a:ext cx="4147471" cy="1200329"/>
          </a:xfrm>
          <a:prstGeom prst="rect">
            <a:avLst/>
          </a:prstGeom>
          <a:noFill/>
        </p:spPr>
        <p:txBody>
          <a:bodyPr wrap="square" rtlCol="0">
            <a:spAutoFit/>
          </a:bodyPr>
          <a:lstStyle/>
          <a:p>
            <a:r>
              <a:rPr lang="en-IN" dirty="0">
                <a:solidFill>
                  <a:srgbClr val="3333CC"/>
                </a:solidFill>
              </a:rPr>
              <a:t>Now further find who is the next vertex in next level?( i.e. node 3 or node 5)</a:t>
            </a:r>
          </a:p>
          <a:p>
            <a:r>
              <a:rPr lang="en-IN" dirty="0">
                <a:solidFill>
                  <a:srgbClr val="3333CC"/>
                </a:solidFill>
              </a:rPr>
              <a:t>Hint: Apply the same methodology</a:t>
            </a:r>
          </a:p>
        </p:txBody>
      </p:sp>
      <p:grpSp>
        <p:nvGrpSpPr>
          <p:cNvPr id="31" name="Group 30">
            <a:extLst>
              <a:ext uri="{FF2B5EF4-FFF2-40B4-BE49-F238E27FC236}">
                <a16:creationId xmlns:a16="http://schemas.microsoft.com/office/drawing/2014/main" id="{AC835B26-B0E0-FAC5-C115-56A8B96CD24C}"/>
              </a:ext>
            </a:extLst>
          </p:cNvPr>
          <p:cNvGrpSpPr/>
          <p:nvPr/>
        </p:nvGrpSpPr>
        <p:grpSpPr>
          <a:xfrm>
            <a:off x="4693615" y="4005921"/>
            <a:ext cx="3672407" cy="1669890"/>
            <a:chOff x="4372841" y="2160143"/>
            <a:chExt cx="3672407" cy="1669890"/>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1CFD666-491F-E6A4-8E9D-699540922E4E}"/>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chemeClr val="tx1"/>
                                    </a:solidFill>
                                    <a:latin typeface="Cambria Math" panose="02040503050406030204" pitchFamily="18" charset="0"/>
                                  </a:rPr>
                                </m:ctrlPr>
                              </m:mP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chemeClr val="tx1"/>
                                            </a:solidFill>
                                            <a:latin typeface="Cambria Math" panose="02040503050406030204" pitchFamily="18" charset="0"/>
                                            <a:ea typeface="Cambria Math" panose="02040503050406030204" pitchFamily="18" charset="0"/>
                                          </a:rPr>
                                          <m:t>∞</m:t>
                                        </m:r>
                                      </m:e>
                                      <m:e>
                                        <m:r>
                                          <a:rPr lang="en-US" b="0" i="1" smtClean="0">
                                            <a:solidFill>
                                              <a:schemeClr val="tx1"/>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US"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11</m:t>
                                        </m:r>
                                      </m:e>
                                    </m:mr>
                                    <m:mr>
                                      <m:e>
                                        <m:r>
                                          <a:rPr lang="en-IN" b="0" i="1" smtClean="0">
                                            <a:solidFill>
                                              <a:schemeClr val="tx1"/>
                                            </a:solidFill>
                                            <a:latin typeface="Cambria Math" panose="02040503050406030204" pitchFamily="18" charset="0"/>
                                            <a:ea typeface="Cambria Math" panose="02040503050406030204" pitchFamily="18" charset="0"/>
                                          </a:rPr>
                                          <m:t>0</m:t>
                                        </m:r>
                                      </m:e>
                                      <m:e>
                                        <m:r>
                                          <a:rPr lang="en-US" b="0" i="1" smtClean="0">
                                            <a:solidFill>
                                              <a:schemeClr val="tx1"/>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0</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2</m:t>
                                        </m:r>
                                      </m:e>
                                    </m:mr>
                                  </m:m>
                                </m:e>
                              </m:m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tx1"/>
                                            </a:solidFill>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i="1" smtClean="0">
                                            <a:solidFill>
                                              <a:schemeClr val="tx1"/>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34" name="TextBox 33">
                  <a:extLst>
                    <a:ext uri="{FF2B5EF4-FFF2-40B4-BE49-F238E27FC236}">
                      <a16:creationId xmlns:a16="http://schemas.microsoft.com/office/drawing/2014/main" id="{61CFD666-491F-E6A4-8E9D-699540922E4E}"/>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928794E-05F5-12E2-6C04-F5BC8A476F0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38" name="TextBox 37">
                  <a:extLst>
                    <a:ext uri="{FF2B5EF4-FFF2-40B4-BE49-F238E27FC236}">
                      <a16:creationId xmlns:a16="http://schemas.microsoft.com/office/drawing/2014/main" id="{2928794E-05F5-12E2-6C04-F5BC8A476F0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D6FE54F-7DD0-1784-B232-17766A0BA021}"/>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39" name="TextBox 38">
                  <a:extLst>
                    <a:ext uri="{FF2B5EF4-FFF2-40B4-BE49-F238E27FC236}">
                      <a16:creationId xmlns:a16="http://schemas.microsoft.com/office/drawing/2014/main" id="{7D6FE54F-7DD0-1784-B232-17766A0BA021}"/>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171375145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28" name="Group 27">
            <a:extLst>
              <a:ext uri="{FF2B5EF4-FFF2-40B4-BE49-F238E27FC236}">
                <a16:creationId xmlns:a16="http://schemas.microsoft.com/office/drawing/2014/main" id="{7F151D87-6A44-EB4A-CA2F-359776798E95}"/>
              </a:ext>
            </a:extLst>
          </p:cNvPr>
          <p:cNvGrpSpPr/>
          <p:nvPr/>
        </p:nvGrpSpPr>
        <p:grpSpPr>
          <a:xfrm>
            <a:off x="718384" y="1417748"/>
            <a:ext cx="4606349" cy="2437475"/>
            <a:chOff x="3783892" y="1603618"/>
            <a:chExt cx="4606349" cy="2437475"/>
          </a:xfrm>
        </p:grpSpPr>
        <p:grpSp>
          <p:nvGrpSpPr>
            <p:cNvPr id="2" name="Group 1">
              <a:extLst>
                <a:ext uri="{FF2B5EF4-FFF2-40B4-BE49-F238E27FC236}">
                  <a16:creationId xmlns:a16="http://schemas.microsoft.com/office/drawing/2014/main" id="{5E263C75-A092-B13C-6FED-841E353C3597}"/>
                </a:ext>
              </a:extLst>
            </p:cNvPr>
            <p:cNvGrpSpPr/>
            <p:nvPr/>
          </p:nvGrpSpPr>
          <p:grpSpPr>
            <a:xfrm>
              <a:off x="3783892" y="1603618"/>
              <a:ext cx="4606349" cy="1282174"/>
              <a:chOff x="2125891" y="3164190"/>
              <a:chExt cx="5974501" cy="1503603"/>
            </a:xfrm>
          </p:grpSpPr>
          <p:grpSp>
            <p:nvGrpSpPr>
              <p:cNvPr id="3" name="Group 2">
                <a:extLst>
                  <a:ext uri="{FF2B5EF4-FFF2-40B4-BE49-F238E27FC236}">
                    <a16:creationId xmlns:a16="http://schemas.microsoft.com/office/drawing/2014/main" id="{FFB3B584-8895-3681-051A-9FDCD25187C4}"/>
                  </a:ext>
                </a:extLst>
              </p:cNvPr>
              <p:cNvGrpSpPr/>
              <p:nvPr/>
            </p:nvGrpSpPr>
            <p:grpSpPr>
              <a:xfrm>
                <a:off x="4391980" y="3164190"/>
                <a:ext cx="1346752" cy="529620"/>
                <a:chOff x="4067944" y="2131576"/>
                <a:chExt cx="1346752" cy="529620"/>
              </a:xfrm>
            </p:grpSpPr>
            <p:sp>
              <p:nvSpPr>
                <p:cNvPr id="22" name="Oval 21">
                  <a:extLst>
                    <a:ext uri="{FF2B5EF4-FFF2-40B4-BE49-F238E27FC236}">
                      <a16:creationId xmlns:a16="http://schemas.microsoft.com/office/drawing/2014/main" id="{0F530C8D-7E16-7FD6-F1D5-5288BBAB0CC7}"/>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23" name="TextBox 22">
                  <a:extLst>
                    <a:ext uri="{FF2B5EF4-FFF2-40B4-BE49-F238E27FC236}">
                      <a16:creationId xmlns:a16="http://schemas.microsoft.com/office/drawing/2014/main" id="{4F4CE4ED-4A8C-F51C-8EE3-1784F5E1A1BF}"/>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5" name="Group 4">
                <a:extLst>
                  <a:ext uri="{FF2B5EF4-FFF2-40B4-BE49-F238E27FC236}">
                    <a16:creationId xmlns:a16="http://schemas.microsoft.com/office/drawing/2014/main" id="{AC7AEE97-9ECB-E695-4999-4A63DC91265C}"/>
                  </a:ext>
                </a:extLst>
              </p:cNvPr>
              <p:cNvGrpSpPr/>
              <p:nvPr/>
            </p:nvGrpSpPr>
            <p:grpSpPr>
              <a:xfrm>
                <a:off x="6660232" y="4138173"/>
                <a:ext cx="1440160" cy="529620"/>
                <a:chOff x="4067944" y="2131576"/>
                <a:chExt cx="1440160" cy="529620"/>
              </a:xfrm>
            </p:grpSpPr>
            <p:sp>
              <p:nvSpPr>
                <p:cNvPr id="20" name="Oval 19">
                  <a:extLst>
                    <a:ext uri="{FF2B5EF4-FFF2-40B4-BE49-F238E27FC236}">
                      <a16:creationId xmlns:a16="http://schemas.microsoft.com/office/drawing/2014/main" id="{025D6BE9-4F80-495C-F33B-DE637C7736D9}"/>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21" name="TextBox 20">
                  <a:extLst>
                    <a:ext uri="{FF2B5EF4-FFF2-40B4-BE49-F238E27FC236}">
                      <a16:creationId xmlns:a16="http://schemas.microsoft.com/office/drawing/2014/main" id="{43F9DE83-42E0-6314-71E2-BFC0BFFAC697}"/>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6" name="Group 5">
                <a:extLst>
                  <a:ext uri="{FF2B5EF4-FFF2-40B4-BE49-F238E27FC236}">
                    <a16:creationId xmlns:a16="http://schemas.microsoft.com/office/drawing/2014/main" id="{F62DCA19-8484-EE06-D231-A5FAA65D2A2E}"/>
                  </a:ext>
                </a:extLst>
              </p:cNvPr>
              <p:cNvGrpSpPr/>
              <p:nvPr/>
            </p:nvGrpSpPr>
            <p:grpSpPr>
              <a:xfrm>
                <a:off x="5004048" y="4129389"/>
                <a:ext cx="1440160" cy="529620"/>
                <a:chOff x="4067944" y="2131576"/>
                <a:chExt cx="1440160" cy="529620"/>
              </a:xfrm>
            </p:grpSpPr>
            <p:sp>
              <p:nvSpPr>
                <p:cNvPr id="17" name="Oval 16">
                  <a:extLst>
                    <a:ext uri="{FF2B5EF4-FFF2-40B4-BE49-F238E27FC236}">
                      <a16:creationId xmlns:a16="http://schemas.microsoft.com/office/drawing/2014/main" id="{837FDF17-94DF-21CC-05B3-3C3FD902963F}"/>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19" name="TextBox 18">
                  <a:extLst>
                    <a:ext uri="{FF2B5EF4-FFF2-40B4-BE49-F238E27FC236}">
                      <a16:creationId xmlns:a16="http://schemas.microsoft.com/office/drawing/2014/main" id="{9014E7F0-FAA2-34CF-3992-17A77E558541}"/>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7" name="Group 6">
                <a:extLst>
                  <a:ext uri="{FF2B5EF4-FFF2-40B4-BE49-F238E27FC236}">
                    <a16:creationId xmlns:a16="http://schemas.microsoft.com/office/drawing/2014/main" id="{A4E6CB9C-FBCF-6946-482D-11457006ECCA}"/>
                  </a:ext>
                </a:extLst>
              </p:cNvPr>
              <p:cNvGrpSpPr/>
              <p:nvPr/>
            </p:nvGrpSpPr>
            <p:grpSpPr>
              <a:xfrm>
                <a:off x="3472644" y="4127293"/>
                <a:ext cx="1315380" cy="529620"/>
                <a:chOff x="4067944" y="2131576"/>
                <a:chExt cx="1315380" cy="529620"/>
              </a:xfrm>
            </p:grpSpPr>
            <p:sp>
              <p:nvSpPr>
                <p:cNvPr id="15" name="Oval 14">
                  <a:extLst>
                    <a:ext uri="{FF2B5EF4-FFF2-40B4-BE49-F238E27FC236}">
                      <a16:creationId xmlns:a16="http://schemas.microsoft.com/office/drawing/2014/main" id="{9F5B0E6C-0265-DFD3-D258-0247606A4E42}"/>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16" name="TextBox 15">
                  <a:extLst>
                    <a:ext uri="{FF2B5EF4-FFF2-40B4-BE49-F238E27FC236}">
                      <a16:creationId xmlns:a16="http://schemas.microsoft.com/office/drawing/2014/main" id="{EC81FCE1-8657-0707-B4D2-08C7E7C4D018}"/>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8" name="Group 7">
                <a:extLst>
                  <a:ext uri="{FF2B5EF4-FFF2-40B4-BE49-F238E27FC236}">
                    <a16:creationId xmlns:a16="http://schemas.microsoft.com/office/drawing/2014/main" id="{ABF6055B-B13D-D7B1-92AD-E2703A147B91}"/>
                  </a:ext>
                </a:extLst>
              </p:cNvPr>
              <p:cNvGrpSpPr/>
              <p:nvPr/>
            </p:nvGrpSpPr>
            <p:grpSpPr>
              <a:xfrm>
                <a:off x="2125891" y="4109700"/>
                <a:ext cx="1382757" cy="529620"/>
                <a:chOff x="4067944" y="2131576"/>
                <a:chExt cx="1382757" cy="529620"/>
              </a:xfrm>
            </p:grpSpPr>
            <p:sp>
              <p:nvSpPr>
                <p:cNvPr id="13" name="Oval 12">
                  <a:extLst>
                    <a:ext uri="{FF2B5EF4-FFF2-40B4-BE49-F238E27FC236}">
                      <a16:creationId xmlns:a16="http://schemas.microsoft.com/office/drawing/2014/main" id="{7DAF4FCF-7A9C-DB40-13FB-929F6F240AF6}"/>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14" name="TextBox 13">
                  <a:extLst>
                    <a:ext uri="{FF2B5EF4-FFF2-40B4-BE49-F238E27FC236}">
                      <a16:creationId xmlns:a16="http://schemas.microsoft.com/office/drawing/2014/main" id="{C9FAC777-B1A7-1B84-6BBB-8DEB98A136D6}"/>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9" name="Straight Connector 8">
                <a:extLst>
                  <a:ext uri="{FF2B5EF4-FFF2-40B4-BE49-F238E27FC236}">
                    <a16:creationId xmlns:a16="http://schemas.microsoft.com/office/drawing/2014/main" id="{89233FBB-BC35-8A78-1AE3-8B02E29AFBB8}"/>
                  </a:ext>
                </a:extLst>
              </p:cNvPr>
              <p:cNvCxnSpPr>
                <a:stCxn id="13" idx="0"/>
                <a:endCxn id="2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20670D4-010F-5527-0FB2-7DE72319E3CB}"/>
                  </a:ext>
                </a:extLst>
              </p:cNvPr>
              <p:cNvCxnSpPr>
                <a:cxnSpLocks/>
                <a:endCxn id="2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AB952FE-078C-0237-8E4C-812EE499C0B3}"/>
                  </a:ext>
                </a:extLst>
              </p:cNvPr>
              <p:cNvCxnSpPr>
                <a:cxnSpLocks/>
                <a:stCxn id="17" idx="0"/>
                <a:endCxn id="2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4ED565A-9F18-DBBD-BB74-FBC815F4AE36}"/>
                  </a:ext>
                </a:extLst>
              </p:cNvPr>
              <p:cNvCxnSpPr>
                <a:cxnSpLocks/>
                <a:stCxn id="20" idx="0"/>
                <a:endCxn id="2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24" name="Oval 23">
              <a:extLst>
                <a:ext uri="{FF2B5EF4-FFF2-40B4-BE49-F238E27FC236}">
                  <a16:creationId xmlns:a16="http://schemas.microsoft.com/office/drawing/2014/main" id="{D462F78B-6A73-FF12-E585-038F82141E10}"/>
                </a:ext>
              </a:extLst>
            </p:cNvPr>
            <p:cNvSpPr/>
            <p:nvPr/>
          </p:nvSpPr>
          <p:spPr>
            <a:xfrm>
              <a:off x="5266105" y="3367841"/>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2</a:t>
              </a:r>
            </a:p>
          </p:txBody>
        </p:sp>
        <p:cxnSp>
          <p:nvCxnSpPr>
            <p:cNvPr id="25" name="Straight Connector 24">
              <a:extLst>
                <a:ext uri="{FF2B5EF4-FFF2-40B4-BE49-F238E27FC236}">
                  <a16:creationId xmlns:a16="http://schemas.microsoft.com/office/drawing/2014/main" id="{7232729F-F3FC-17BC-9E26-905BE780F333}"/>
                </a:ext>
              </a:extLst>
            </p:cNvPr>
            <p:cNvCxnSpPr>
              <a:cxnSpLocks/>
            </p:cNvCxnSpPr>
            <p:nvPr/>
          </p:nvCxnSpPr>
          <p:spPr>
            <a:xfrm flipV="1">
              <a:off x="5432659" y="2815389"/>
              <a:ext cx="591037" cy="5374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40710FB4-8498-9E20-CBF1-97D1590578BB}"/>
                </a:ext>
              </a:extLst>
            </p:cNvPr>
            <p:cNvSpPr/>
            <p:nvPr/>
          </p:nvSpPr>
          <p:spPr>
            <a:xfrm>
              <a:off x="6023696" y="3447396"/>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27" name="Straight Connector 26">
              <a:extLst>
                <a:ext uri="{FF2B5EF4-FFF2-40B4-BE49-F238E27FC236}">
                  <a16:creationId xmlns:a16="http://schemas.microsoft.com/office/drawing/2014/main" id="{CF7AC9FA-8145-6986-31D6-746D980610B9}"/>
                </a:ext>
              </a:extLst>
            </p:cNvPr>
            <p:cNvCxnSpPr>
              <a:cxnSpLocks/>
              <a:endCxn id="17" idx="4"/>
            </p:cNvCxnSpPr>
            <p:nvPr/>
          </p:nvCxnSpPr>
          <p:spPr>
            <a:xfrm flipH="1" flipV="1">
              <a:off x="6169510" y="2878301"/>
              <a:ext cx="20740" cy="55409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731373D7-4E94-4651-79A4-EB82D2115EC8}"/>
                </a:ext>
              </a:extLst>
            </p:cNvPr>
            <p:cNvSpPr/>
            <p:nvPr/>
          </p:nvSpPr>
          <p:spPr>
            <a:xfrm>
              <a:off x="6734863" y="3421410"/>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cxnSp>
          <p:nvCxnSpPr>
            <p:cNvPr id="33" name="Straight Connector 32">
              <a:extLst>
                <a:ext uri="{FF2B5EF4-FFF2-40B4-BE49-F238E27FC236}">
                  <a16:creationId xmlns:a16="http://schemas.microsoft.com/office/drawing/2014/main" id="{4CD65EB7-97CA-924E-D593-D4AE66CE22D8}"/>
                </a:ext>
              </a:extLst>
            </p:cNvPr>
            <p:cNvCxnSpPr>
              <a:cxnSpLocks/>
              <a:endCxn id="17" idx="5"/>
            </p:cNvCxnSpPr>
            <p:nvPr/>
          </p:nvCxnSpPr>
          <p:spPr>
            <a:xfrm flipH="1" flipV="1">
              <a:off x="6287282" y="2832179"/>
              <a:ext cx="614135" cy="574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5" name="TextBox 34">
              <a:extLst>
                <a:ext uri="{FF2B5EF4-FFF2-40B4-BE49-F238E27FC236}">
                  <a16:creationId xmlns:a16="http://schemas.microsoft.com/office/drawing/2014/main" id="{55D23A2A-798A-7AF1-FC9F-EEF6AB729C60}"/>
                </a:ext>
              </a:extLst>
            </p:cNvPr>
            <p:cNvSpPr txBox="1"/>
            <p:nvPr/>
          </p:nvSpPr>
          <p:spPr>
            <a:xfrm>
              <a:off x="6786728" y="3764094"/>
              <a:ext cx="681050" cy="276999"/>
            </a:xfrm>
            <a:prstGeom prst="rect">
              <a:avLst/>
            </a:prstGeom>
            <a:noFill/>
          </p:spPr>
          <p:txBody>
            <a:bodyPr wrap="square" rtlCol="0">
              <a:spAutoFit/>
            </a:bodyPr>
            <a:lstStyle/>
            <a:p>
              <a:r>
                <a:rPr lang="en-IN" sz="1200" dirty="0"/>
                <a:t>C5=36</a:t>
              </a:r>
            </a:p>
          </p:txBody>
        </p:sp>
        <p:sp>
          <p:nvSpPr>
            <p:cNvPr id="36" name="TextBox 35">
              <a:extLst>
                <a:ext uri="{FF2B5EF4-FFF2-40B4-BE49-F238E27FC236}">
                  <a16:creationId xmlns:a16="http://schemas.microsoft.com/office/drawing/2014/main" id="{21DC5729-20EF-5C52-D1C8-4D877CBD7CED}"/>
                </a:ext>
              </a:extLst>
            </p:cNvPr>
            <p:cNvSpPr txBox="1"/>
            <p:nvPr/>
          </p:nvSpPr>
          <p:spPr>
            <a:xfrm>
              <a:off x="6023696" y="3740828"/>
              <a:ext cx="681050" cy="276999"/>
            </a:xfrm>
            <a:prstGeom prst="rect">
              <a:avLst/>
            </a:prstGeom>
            <a:noFill/>
          </p:spPr>
          <p:txBody>
            <a:bodyPr wrap="square" rtlCol="0">
              <a:spAutoFit/>
            </a:bodyPr>
            <a:lstStyle/>
            <a:p>
              <a:r>
                <a:rPr lang="en-IN" sz="1200" dirty="0"/>
                <a:t>C3=50</a:t>
              </a:r>
            </a:p>
          </p:txBody>
        </p:sp>
        <p:sp>
          <p:nvSpPr>
            <p:cNvPr id="37" name="TextBox 36">
              <a:extLst>
                <a:ext uri="{FF2B5EF4-FFF2-40B4-BE49-F238E27FC236}">
                  <a16:creationId xmlns:a16="http://schemas.microsoft.com/office/drawing/2014/main" id="{8F0FB25B-1B5F-335B-7F4F-467685C146B9}"/>
                </a:ext>
              </a:extLst>
            </p:cNvPr>
            <p:cNvSpPr txBox="1"/>
            <p:nvPr/>
          </p:nvSpPr>
          <p:spPr>
            <a:xfrm>
              <a:off x="5016555" y="3704488"/>
              <a:ext cx="681050" cy="276999"/>
            </a:xfrm>
            <a:prstGeom prst="rect">
              <a:avLst/>
            </a:prstGeom>
            <a:noFill/>
          </p:spPr>
          <p:txBody>
            <a:bodyPr wrap="square" rtlCol="0">
              <a:spAutoFit/>
            </a:bodyPr>
            <a:lstStyle/>
            <a:p>
              <a:r>
                <a:rPr lang="en-IN" sz="1200" dirty="0">
                  <a:solidFill>
                    <a:srgbClr val="FF0000"/>
                  </a:solidFill>
                </a:rPr>
                <a:t>C2=28</a:t>
              </a:r>
            </a:p>
          </p:txBody>
        </p:sp>
      </p:grpSp>
      <p:grpSp>
        <p:nvGrpSpPr>
          <p:cNvPr id="31" name="Group 30">
            <a:extLst>
              <a:ext uri="{FF2B5EF4-FFF2-40B4-BE49-F238E27FC236}">
                <a16:creationId xmlns:a16="http://schemas.microsoft.com/office/drawing/2014/main" id="{AC835B26-B0E0-FAC5-C115-56A8B96CD24C}"/>
              </a:ext>
            </a:extLst>
          </p:cNvPr>
          <p:cNvGrpSpPr/>
          <p:nvPr/>
        </p:nvGrpSpPr>
        <p:grpSpPr>
          <a:xfrm>
            <a:off x="5308093" y="1389072"/>
            <a:ext cx="3672407" cy="1669890"/>
            <a:chOff x="4372841" y="2160143"/>
            <a:chExt cx="3672407" cy="1669890"/>
          </a:xfrm>
        </p:grpSpPr>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61CFD666-491F-E6A4-8E9D-699540922E4E}"/>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chemeClr val="tx1"/>
                                    </a:solidFill>
                                    <a:latin typeface="Cambria Math" panose="02040503050406030204" pitchFamily="18" charset="0"/>
                                  </a:rPr>
                                </m:ctrlPr>
                              </m:mP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chemeClr val="tx1"/>
                                            </a:solidFill>
                                            <a:latin typeface="Cambria Math" panose="02040503050406030204" pitchFamily="18" charset="0"/>
                                            <a:ea typeface="Cambria Math" panose="02040503050406030204" pitchFamily="18" charset="0"/>
                                          </a:rPr>
                                          <m:t>∞</m:t>
                                        </m:r>
                                      </m:e>
                                      <m:e>
                                        <m:r>
                                          <a:rPr lang="en-US" b="0" i="1" smtClean="0">
                                            <a:solidFill>
                                              <a:schemeClr val="tx1"/>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US" b="0" i="1" smtClean="0">
                                            <a:solidFill>
                                              <a:srgbClr val="FF0000"/>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11</m:t>
                                        </m:r>
                                      </m:e>
                                    </m:mr>
                                    <m:mr>
                                      <m:e>
                                        <m:r>
                                          <a:rPr lang="en-IN" b="0" i="1" smtClean="0">
                                            <a:solidFill>
                                              <a:schemeClr val="tx1"/>
                                            </a:solidFill>
                                            <a:latin typeface="Cambria Math" panose="02040503050406030204" pitchFamily="18" charset="0"/>
                                            <a:ea typeface="Cambria Math" panose="02040503050406030204" pitchFamily="18" charset="0"/>
                                          </a:rPr>
                                          <m:t>0</m:t>
                                        </m:r>
                                      </m:e>
                                      <m:e>
                                        <m:r>
                                          <a:rPr lang="en-US" b="0" i="1" smtClean="0">
                                            <a:solidFill>
                                              <a:schemeClr val="tx1"/>
                                            </a:solidFill>
                                            <a:latin typeface="Cambria Math" panose="02040503050406030204" pitchFamily="18" charset="0"/>
                                            <a:ea typeface="Cambria Math" panose="02040503050406030204" pitchFamily="18" charset="0"/>
                                          </a:rPr>
                                          <m:t>  </m:t>
                                        </m:r>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chemeClr val="tx1"/>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chemeClr val="tx1"/>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0</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rPr>
                                          <m:t>2</m:t>
                                        </m:r>
                                      </m:e>
                                    </m:mr>
                                  </m:m>
                                </m:e>
                              </m:mr>
                              <m:mr>
                                <m:e>
                                  <m:m>
                                    <m:mPr>
                                      <m:mcs>
                                        <m:mc>
                                          <m:mcPr>
                                            <m:count m:val="3"/>
                                            <m:mcJc m:val="center"/>
                                          </m:mcPr>
                                        </m:mc>
                                      </m:mcs>
                                      <m:ctrlPr>
                                        <a:rPr lang="en-IN" i="1" smtClean="0">
                                          <a:solidFill>
                                            <a:schemeClr val="tx1"/>
                                          </a:solidFill>
                                          <a:latin typeface="Cambria Math" panose="02040503050406030204" pitchFamily="18" charset="0"/>
                                        </a:rPr>
                                      </m:ctrlPr>
                                    </m:mP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chemeClr val="tx1"/>
                                            </a:solidFill>
                                            <a:latin typeface="Cambria Math" panose="02040503050406030204" pitchFamily="18" charset="0"/>
                                          </a:rPr>
                                          <m:t>11</m:t>
                                        </m:r>
                                      </m:e>
                                      <m:e>
                                        <m:r>
                                          <m:rPr>
                                            <m:brk m:alnAt="7"/>
                                          </m:rPr>
                                          <a:rPr lang="en-IN" i="1">
                                            <a:solidFill>
                                              <a:srgbClr val="FF0000"/>
                                            </a:solidFill>
                                            <a:latin typeface="Cambria Math" panose="02040503050406030204" pitchFamily="18" charset="0"/>
                                            <a:ea typeface="Cambria Math" panose="02040503050406030204" pitchFamily="18" charset="0"/>
                                          </a:rPr>
                                          <m:t>∞</m:t>
                                        </m:r>
                                      </m:e>
                                      <m:e>
                                        <m:r>
                                          <a:rPr lang="en-IN" b="0" i="1" smtClean="0">
                                            <a:solidFill>
                                              <a:schemeClr val="tx1"/>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chemeClr val="tx1"/>
                                          </a:solidFill>
                                          <a:latin typeface="Cambria Math" panose="02040503050406030204" pitchFamily="18" charset="0"/>
                                        </a:rPr>
                                      </m:ctrlPr>
                                    </m:mPr>
                                    <m:mr>
                                      <m:e>
                                        <m:r>
                                          <m:rPr>
                                            <m:brk m:alnAt="7"/>
                                          </m:rPr>
                                          <a:rPr lang="en-IN" i="1">
                                            <a:solidFill>
                                              <a:schemeClr val="tx1"/>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chemeClr val="tx1"/>
                                            </a:solidFill>
                                            <a:latin typeface="Cambria Math" panose="02040503050406030204" pitchFamily="18" charset="0"/>
                                            <a:ea typeface="Cambria Math" panose="02040503050406030204" pitchFamily="18" charset="0"/>
                                          </a:rPr>
                                          <m:t>∞</m:t>
                                        </m:r>
                                      </m:e>
                                      <m:e>
                                        <m:r>
                                          <a:rPr lang="en-IN" i="1" smtClean="0">
                                            <a:solidFill>
                                              <a:schemeClr val="tx1"/>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34" name="TextBox 33">
                  <a:extLst>
                    <a:ext uri="{FF2B5EF4-FFF2-40B4-BE49-F238E27FC236}">
                      <a16:creationId xmlns:a16="http://schemas.microsoft.com/office/drawing/2014/main" id="{61CFD666-491F-E6A4-8E9D-699540922E4E}"/>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928794E-05F5-12E2-6C04-F5BC8A476F0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38" name="TextBox 37">
                  <a:extLst>
                    <a:ext uri="{FF2B5EF4-FFF2-40B4-BE49-F238E27FC236}">
                      <a16:creationId xmlns:a16="http://schemas.microsoft.com/office/drawing/2014/main" id="{2928794E-05F5-12E2-6C04-F5BC8A476F0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7D6FE54F-7DD0-1784-B232-17766A0BA021}"/>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39" name="TextBox 38">
                  <a:extLst>
                    <a:ext uri="{FF2B5EF4-FFF2-40B4-BE49-F238E27FC236}">
                      <a16:creationId xmlns:a16="http://schemas.microsoft.com/office/drawing/2014/main" id="{7D6FE54F-7DD0-1784-B232-17766A0BA021}"/>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41" name="TextBox 40">
            <a:extLst>
              <a:ext uri="{FF2B5EF4-FFF2-40B4-BE49-F238E27FC236}">
                <a16:creationId xmlns:a16="http://schemas.microsoft.com/office/drawing/2014/main" id="{12718E0A-A964-5BC1-8BFA-8F739D532D76}"/>
              </a:ext>
            </a:extLst>
          </p:cNvPr>
          <p:cNvSpPr txBox="1"/>
          <p:nvPr/>
        </p:nvSpPr>
        <p:spPr>
          <a:xfrm>
            <a:off x="718384" y="4117372"/>
            <a:ext cx="7840558" cy="1477328"/>
          </a:xfrm>
          <a:prstGeom prst="rect">
            <a:avLst/>
          </a:prstGeom>
          <a:noFill/>
        </p:spPr>
        <p:txBody>
          <a:bodyPr wrap="square">
            <a:spAutoFit/>
          </a:bodyPr>
          <a:lstStyle/>
          <a:p>
            <a:pPr marL="0" indent="0" algn="just">
              <a:buNone/>
            </a:pPr>
            <a:r>
              <a:rPr lang="en-US" altLang="en-US" sz="1800" dirty="0">
                <a:solidFill>
                  <a:srgbClr val="080808"/>
                </a:solidFill>
              </a:rPr>
              <a:t>Now, we calculate the cost from  node 2 to  node 3, and node 2 to  node 5.</a:t>
            </a:r>
          </a:p>
          <a:p>
            <a:pPr marL="0" indent="0" algn="just">
              <a:buNone/>
            </a:pPr>
            <a:r>
              <a:rPr lang="en-US" altLang="en-US" sz="1800" dirty="0">
                <a:solidFill>
                  <a:srgbClr val="FF0000"/>
                </a:solidFill>
              </a:rPr>
              <a:t>And check, whether there is a minimum cost path from node 2 to node 3 or node 2 to node 5, is exists? And find which one is minimum and explore that node again. And show the procedure through </a:t>
            </a:r>
            <a:r>
              <a:rPr lang="en-US" altLang="en-US" sz="1800" b="1" dirty="0">
                <a:solidFill>
                  <a:srgbClr val="FF0000"/>
                </a:solidFill>
              </a:rPr>
              <a:t>state space tree</a:t>
            </a:r>
            <a:r>
              <a:rPr lang="en-US" altLang="en-US" sz="1800" dirty="0">
                <a:solidFill>
                  <a:srgbClr val="FF0000"/>
                </a:solidFill>
              </a:rPr>
              <a:t>.</a:t>
            </a:r>
          </a:p>
          <a:p>
            <a:pPr marL="0" indent="0" algn="just">
              <a:buNone/>
            </a:pPr>
            <a:r>
              <a:rPr lang="en-US" altLang="en-US" sz="1800" dirty="0">
                <a:solidFill>
                  <a:srgbClr val="080808"/>
                </a:solidFill>
              </a:rPr>
              <a:t>Let us do it one by one……..</a:t>
            </a:r>
          </a:p>
        </p:txBody>
      </p:sp>
    </p:spTree>
    <p:extLst>
      <p:ext uri="{BB962C8B-B14F-4D97-AF65-F5344CB8AC3E}">
        <p14:creationId xmlns:p14="http://schemas.microsoft.com/office/powerpoint/2010/main" val="23848186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971600" y="1371600"/>
                <a:ext cx="7560840" cy="411480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altLang="en-US" sz="2400" dirty="0">
                    <a:solidFill>
                      <a:srgbClr val="080808"/>
                    </a:solidFill>
                  </a:rPr>
                  <a:t>Problem Statement</a:t>
                </a:r>
              </a:p>
              <a:p>
                <a:pPr marL="457200" lvl="1" indent="0" algn="just">
                  <a:buNone/>
                </a:pPr>
                <a:r>
                  <a:rPr lang="en-US" altLang="en-US" sz="2200" dirty="0">
                    <a:solidFill>
                      <a:srgbClr val="080808"/>
                    </a:solidFill>
                  </a:rPr>
                  <a:t>Given a set of cities and distance between every pair of cities, the problem is to find the shortest possible tour that visits every city exactly once and returns to the starting point.</a:t>
                </a:r>
                <a:endParaRPr lang="en-US" altLang="en-US" sz="2400" dirty="0">
                  <a:solidFill>
                    <a:srgbClr val="080808"/>
                  </a:solidFill>
                </a:endParaRPr>
              </a:p>
              <a:p>
                <a:pPr marL="0" indent="0" algn="just">
                  <a:buNone/>
                </a:pPr>
                <a:r>
                  <a:rPr lang="en-US" altLang="en-US" sz="2200" dirty="0">
                    <a:solidFill>
                      <a:srgbClr val="080808"/>
                    </a:solidFill>
                  </a:rPr>
                  <a:t>    The cost matrix is defined as:</a:t>
                </a:r>
              </a:p>
              <a:p>
                <a:pPr marL="0" indent="0" algn="just">
                  <a:buNone/>
                </a:pPr>
                <a:endParaRPr lang="en-US" altLang="en-US" sz="2200" dirty="0">
                  <a:solidFill>
                    <a:srgbClr val="080808"/>
                  </a:solidFill>
                </a:endParaRPr>
              </a:p>
              <a:p>
                <a:pPr marL="0" indent="0" algn="just">
                  <a:buNone/>
                </a:pPr>
                <a14:m>
                  <m:oMathPara xmlns:m="http://schemas.openxmlformats.org/officeDocument/2006/math">
                    <m:oMathParaPr>
                      <m:jc m:val="centerGroup"/>
                    </m:oMathParaPr>
                    <m:oMath xmlns:m="http://schemas.openxmlformats.org/officeDocument/2006/math">
                      <m:r>
                        <a:rPr lang="en-IN" altLang="en-US" sz="2000" b="1" i="1" smtClean="0">
                          <a:solidFill>
                            <a:srgbClr val="080808"/>
                          </a:solidFill>
                          <a:latin typeface="Cambria Math" panose="02040503050406030204" pitchFamily="18" charset="0"/>
                        </a:rPr>
                        <m:t>𝑪</m:t>
                      </m:r>
                      <m:d>
                        <m:dPr>
                          <m:ctrlPr>
                            <a:rPr lang="en-IN" altLang="en-US" sz="2000" b="1" i="1" smtClean="0">
                              <a:solidFill>
                                <a:srgbClr val="080808"/>
                              </a:solidFill>
                              <a:latin typeface="Cambria Math" panose="02040503050406030204" pitchFamily="18" charset="0"/>
                            </a:rPr>
                          </m:ctrlPr>
                        </m:dPr>
                        <m:e>
                          <m:r>
                            <a:rPr lang="en-IN" altLang="en-US" sz="2000" b="1" i="1" smtClean="0">
                              <a:solidFill>
                                <a:srgbClr val="080808"/>
                              </a:solidFill>
                              <a:latin typeface="Cambria Math" panose="02040503050406030204" pitchFamily="18" charset="0"/>
                            </a:rPr>
                            <m:t>𝒊</m:t>
                          </m:r>
                          <m:r>
                            <a:rPr lang="en-IN" altLang="en-US" sz="2000" b="1" i="1" smtClean="0">
                              <a:solidFill>
                                <a:srgbClr val="080808"/>
                              </a:solidFill>
                              <a:latin typeface="Cambria Math" panose="02040503050406030204" pitchFamily="18" charset="0"/>
                            </a:rPr>
                            <m:t>,</m:t>
                          </m:r>
                          <m:r>
                            <a:rPr lang="en-IN" altLang="en-US" sz="2000" b="1" i="1" smtClean="0">
                              <a:solidFill>
                                <a:srgbClr val="080808"/>
                              </a:solidFill>
                              <a:latin typeface="Cambria Math" panose="02040503050406030204" pitchFamily="18" charset="0"/>
                            </a:rPr>
                            <m:t>𝒋</m:t>
                          </m:r>
                        </m:e>
                      </m:d>
                      <m:r>
                        <a:rPr lang="en-IN" altLang="en-US" sz="2000" b="1" i="1" smtClean="0">
                          <a:solidFill>
                            <a:srgbClr val="080808"/>
                          </a:solidFill>
                          <a:latin typeface="Cambria Math" panose="02040503050406030204" pitchFamily="18" charset="0"/>
                        </a:rPr>
                        <m:t>=</m:t>
                      </m:r>
                      <m:d>
                        <m:dPr>
                          <m:begChr m:val="{"/>
                          <m:endChr m:val=""/>
                          <m:ctrlPr>
                            <a:rPr lang="en-IN" altLang="en-US" sz="2000" b="1" i="1" smtClean="0">
                              <a:solidFill>
                                <a:srgbClr val="080808"/>
                              </a:solidFill>
                              <a:latin typeface="Cambria Math" panose="02040503050406030204" pitchFamily="18" charset="0"/>
                            </a:rPr>
                          </m:ctrlPr>
                        </m:dPr>
                        <m:e>
                          <m:m>
                            <m:mPr>
                              <m:mcs>
                                <m:mc>
                                  <m:mcPr>
                                    <m:count m:val="2"/>
                                    <m:mcJc m:val="center"/>
                                  </m:mcPr>
                                </m:mc>
                              </m:mcs>
                              <m:ctrlPr>
                                <a:rPr lang="en-IN" altLang="en-US" sz="2000" b="1" i="1" smtClean="0">
                                  <a:solidFill>
                                    <a:srgbClr val="080808"/>
                                  </a:solidFill>
                                  <a:latin typeface="Cambria Math" panose="02040503050406030204" pitchFamily="18" charset="0"/>
                                </a:rPr>
                              </m:ctrlPr>
                            </m:mPr>
                            <m:mr>
                              <m:e>
                                <m:r>
                                  <m:rPr>
                                    <m:brk m:alnAt="7"/>
                                  </m:rPr>
                                  <a:rPr lang="en-IN" altLang="en-US" sz="2000" b="1" i="1" smtClean="0">
                                    <a:solidFill>
                                      <a:srgbClr val="080808"/>
                                    </a:solidFill>
                                    <a:latin typeface="Cambria Math" panose="02040503050406030204" pitchFamily="18" charset="0"/>
                                  </a:rPr>
                                  <m:t>𝒘</m:t>
                                </m:r>
                                <m:r>
                                  <a:rPr lang="en-IN" altLang="en-US" sz="2000" b="1" i="1" smtClean="0">
                                    <a:solidFill>
                                      <a:srgbClr val="080808"/>
                                    </a:solidFill>
                                    <a:latin typeface="Cambria Math" panose="02040503050406030204" pitchFamily="18" charset="0"/>
                                  </a:rPr>
                                  <m:t>(</m:t>
                                </m:r>
                                <m:r>
                                  <a:rPr lang="en-IN" altLang="en-US" sz="2000" b="1" i="1" smtClean="0">
                                    <a:solidFill>
                                      <a:srgbClr val="080808"/>
                                    </a:solidFill>
                                    <a:latin typeface="Cambria Math" panose="02040503050406030204" pitchFamily="18" charset="0"/>
                                  </a:rPr>
                                  <m:t>𝒊</m:t>
                                </m:r>
                                <m:r>
                                  <a:rPr lang="en-IN" altLang="en-US" sz="2000" b="1" i="1" smtClean="0">
                                    <a:solidFill>
                                      <a:srgbClr val="080808"/>
                                    </a:solidFill>
                                    <a:latin typeface="Cambria Math" panose="02040503050406030204" pitchFamily="18" charset="0"/>
                                  </a:rPr>
                                  <m:t>,</m:t>
                                </m:r>
                                <m:r>
                                  <a:rPr lang="en-IN" altLang="en-US" sz="2000" b="1" i="1" smtClean="0">
                                    <a:solidFill>
                                      <a:srgbClr val="080808"/>
                                    </a:solidFill>
                                    <a:latin typeface="Cambria Math" panose="02040503050406030204" pitchFamily="18" charset="0"/>
                                  </a:rPr>
                                  <m:t>𝒋</m:t>
                                </m:r>
                                <m:r>
                                  <a:rPr lang="en-IN" altLang="en-US" sz="2000" b="1" i="1" smtClean="0">
                                    <a:solidFill>
                                      <a:srgbClr val="080808"/>
                                    </a:solidFill>
                                    <a:latin typeface="Cambria Math" panose="02040503050406030204" pitchFamily="18" charset="0"/>
                                  </a:rPr>
                                  <m:t>)</m:t>
                                </m:r>
                              </m:e>
                              <m:e>
                                <m:r>
                                  <a:rPr lang="en-IN" altLang="en-US" sz="2000" b="1" i="1" smtClean="0">
                                    <a:solidFill>
                                      <a:srgbClr val="080808"/>
                                    </a:solidFill>
                                    <a:latin typeface="Cambria Math" panose="02040503050406030204" pitchFamily="18" charset="0"/>
                                  </a:rPr>
                                  <m:t>𝒊𝒇</m:t>
                                </m:r>
                                <m:r>
                                  <a:rPr lang="en-IN" altLang="en-US" sz="2000" b="1" i="1" smtClean="0">
                                    <a:solidFill>
                                      <a:srgbClr val="080808"/>
                                    </a:solidFill>
                                    <a:latin typeface="Cambria Math" panose="02040503050406030204" pitchFamily="18" charset="0"/>
                                  </a:rPr>
                                  <m:t> </m:t>
                                </m:r>
                                <m:r>
                                  <a:rPr lang="en-IN" altLang="en-US" sz="2000" b="1" i="1" smtClean="0">
                                    <a:solidFill>
                                      <a:srgbClr val="080808"/>
                                    </a:solidFill>
                                    <a:latin typeface="Cambria Math" panose="02040503050406030204" pitchFamily="18" charset="0"/>
                                  </a:rPr>
                                  <m:t>𝒕𝒉𝒆𝒓𝒆</m:t>
                                </m:r>
                                <m:r>
                                  <a:rPr lang="en-IN" altLang="en-US" sz="2000" b="1" i="1" smtClean="0">
                                    <a:solidFill>
                                      <a:srgbClr val="080808"/>
                                    </a:solidFill>
                                    <a:latin typeface="Cambria Math" panose="02040503050406030204" pitchFamily="18" charset="0"/>
                                  </a:rPr>
                                  <m:t> </m:t>
                                </m:r>
                                <m:r>
                                  <a:rPr lang="en-IN" altLang="en-US" sz="2000" b="1" i="1" smtClean="0">
                                    <a:solidFill>
                                      <a:srgbClr val="080808"/>
                                    </a:solidFill>
                                    <a:latin typeface="Cambria Math" panose="02040503050406030204" pitchFamily="18" charset="0"/>
                                  </a:rPr>
                                  <m:t>𝒘𝒊𝒍𝒍</m:t>
                                </m:r>
                                <m:r>
                                  <a:rPr lang="en-IN" altLang="en-US" sz="2000" b="1" i="1" smtClean="0">
                                    <a:solidFill>
                                      <a:srgbClr val="080808"/>
                                    </a:solidFill>
                                    <a:latin typeface="Cambria Math" panose="02040503050406030204" pitchFamily="18" charset="0"/>
                                  </a:rPr>
                                  <m:t> </m:t>
                                </m:r>
                                <m:r>
                                  <a:rPr lang="en-IN" altLang="en-US" sz="2000" b="1" i="1" smtClean="0">
                                    <a:solidFill>
                                      <a:srgbClr val="080808"/>
                                    </a:solidFill>
                                    <a:latin typeface="Cambria Math" panose="02040503050406030204" pitchFamily="18" charset="0"/>
                                  </a:rPr>
                                  <m:t>𝒃𝒆</m:t>
                                </m:r>
                                <m:r>
                                  <a:rPr lang="en-IN" altLang="en-US" sz="2000" b="1" i="1" smtClean="0">
                                    <a:solidFill>
                                      <a:srgbClr val="080808"/>
                                    </a:solidFill>
                                    <a:latin typeface="Cambria Math" panose="02040503050406030204" pitchFamily="18" charset="0"/>
                                  </a:rPr>
                                  <m:t> </m:t>
                                </m:r>
                                <m:r>
                                  <a:rPr lang="en-IN" altLang="en-US" sz="2000" b="1" i="1" smtClean="0">
                                    <a:solidFill>
                                      <a:srgbClr val="080808"/>
                                    </a:solidFill>
                                    <a:latin typeface="Cambria Math" panose="02040503050406030204" pitchFamily="18" charset="0"/>
                                  </a:rPr>
                                  <m:t>𝒅𝒊𝒓𝒆𝒄𝒕</m:t>
                                </m:r>
                                <m:r>
                                  <a:rPr lang="en-IN" altLang="en-US" sz="2000" b="1" i="1" smtClean="0">
                                    <a:solidFill>
                                      <a:srgbClr val="080808"/>
                                    </a:solidFill>
                                    <a:latin typeface="Cambria Math" panose="02040503050406030204" pitchFamily="18" charset="0"/>
                                  </a:rPr>
                                  <m:t> </m:t>
                                </m:r>
                                <m:r>
                                  <a:rPr lang="en-IN" altLang="en-US" sz="2000" b="1" i="1" smtClean="0">
                                    <a:solidFill>
                                      <a:srgbClr val="080808"/>
                                    </a:solidFill>
                                    <a:latin typeface="Cambria Math" panose="02040503050406030204" pitchFamily="18" charset="0"/>
                                  </a:rPr>
                                  <m:t>𝒑𝒂𝒕𝒉</m:t>
                                </m:r>
                                <m:r>
                                  <a:rPr lang="en-IN" altLang="en-US" sz="2000" b="1" i="1" smtClean="0">
                                    <a:solidFill>
                                      <a:srgbClr val="080808"/>
                                    </a:solidFill>
                                    <a:latin typeface="Cambria Math" panose="02040503050406030204" pitchFamily="18" charset="0"/>
                                  </a:rPr>
                                  <m:t> </m:t>
                                </m:r>
                                <m:r>
                                  <a:rPr lang="en-IN" altLang="en-US" sz="2000" b="1" i="1" smtClean="0">
                                    <a:solidFill>
                                      <a:srgbClr val="080808"/>
                                    </a:solidFill>
                                    <a:latin typeface="Cambria Math" panose="02040503050406030204" pitchFamily="18" charset="0"/>
                                  </a:rPr>
                                  <m:t>𝒃𝒆𝒕𝒘𝒆𝒆𝒏</m:t>
                                </m:r>
                                <m:r>
                                  <a:rPr lang="en-IN" altLang="en-US" sz="2000" b="1" i="1" smtClean="0">
                                    <a:solidFill>
                                      <a:srgbClr val="080808"/>
                                    </a:solidFill>
                                    <a:latin typeface="Cambria Math" panose="02040503050406030204" pitchFamily="18" charset="0"/>
                                  </a:rPr>
                                  <m:t> </m:t>
                                </m:r>
                                <m:sSub>
                                  <m:sSubPr>
                                    <m:ctrlPr>
                                      <a:rPr lang="en-IN" altLang="en-US" sz="2000" b="1" i="1" smtClean="0">
                                        <a:solidFill>
                                          <a:srgbClr val="080808"/>
                                        </a:solidFill>
                                        <a:latin typeface="Cambria Math" panose="02040503050406030204" pitchFamily="18" charset="0"/>
                                      </a:rPr>
                                    </m:ctrlPr>
                                  </m:sSubPr>
                                  <m:e>
                                    <m:r>
                                      <a:rPr lang="en-IN" altLang="en-US" sz="2000" b="1" i="1" smtClean="0">
                                        <a:solidFill>
                                          <a:srgbClr val="080808"/>
                                        </a:solidFill>
                                        <a:latin typeface="Cambria Math" panose="02040503050406030204" pitchFamily="18" charset="0"/>
                                      </a:rPr>
                                      <m:t>𝑪</m:t>
                                    </m:r>
                                  </m:e>
                                  <m:sub>
                                    <m:r>
                                      <a:rPr lang="en-IN" altLang="en-US" sz="2000" b="1" i="1" smtClean="0">
                                        <a:solidFill>
                                          <a:srgbClr val="080808"/>
                                        </a:solidFill>
                                        <a:latin typeface="Cambria Math" panose="02040503050406030204" pitchFamily="18" charset="0"/>
                                      </a:rPr>
                                      <m:t>𝒊</m:t>
                                    </m:r>
                                  </m:sub>
                                </m:sSub>
                                <m:r>
                                  <a:rPr lang="en-IN" altLang="en-US" sz="2000" b="1" i="1" smtClean="0">
                                    <a:solidFill>
                                      <a:srgbClr val="080808"/>
                                    </a:solidFill>
                                    <a:latin typeface="Cambria Math" panose="02040503050406030204" pitchFamily="18" charset="0"/>
                                  </a:rPr>
                                  <m:t> </m:t>
                                </m:r>
                                <m:r>
                                  <a:rPr lang="en-IN" altLang="en-US" sz="2000" b="1" i="1" smtClean="0">
                                    <a:solidFill>
                                      <a:srgbClr val="080808"/>
                                    </a:solidFill>
                                    <a:latin typeface="Cambria Math" panose="02040503050406030204" pitchFamily="18" charset="0"/>
                                  </a:rPr>
                                  <m:t>𝒕𝒐</m:t>
                                </m:r>
                                <m:sSub>
                                  <m:sSubPr>
                                    <m:ctrlPr>
                                      <a:rPr lang="en-IN" altLang="en-US" sz="2000" b="1" i="1">
                                        <a:solidFill>
                                          <a:srgbClr val="080808"/>
                                        </a:solidFill>
                                        <a:latin typeface="Cambria Math" panose="02040503050406030204" pitchFamily="18" charset="0"/>
                                      </a:rPr>
                                    </m:ctrlPr>
                                  </m:sSubPr>
                                  <m:e>
                                    <m:r>
                                      <a:rPr lang="en-IN" altLang="en-US" sz="2000" b="1" i="1">
                                        <a:solidFill>
                                          <a:srgbClr val="080808"/>
                                        </a:solidFill>
                                        <a:latin typeface="Cambria Math" panose="02040503050406030204" pitchFamily="18" charset="0"/>
                                      </a:rPr>
                                      <m:t>𝑪</m:t>
                                    </m:r>
                                  </m:e>
                                  <m:sub>
                                    <m:r>
                                      <a:rPr lang="en-IN" altLang="en-US" sz="2000" b="1" i="1" smtClean="0">
                                        <a:solidFill>
                                          <a:srgbClr val="080808"/>
                                        </a:solidFill>
                                        <a:latin typeface="Cambria Math" panose="02040503050406030204" pitchFamily="18" charset="0"/>
                                      </a:rPr>
                                      <m:t>𝒋</m:t>
                                    </m:r>
                                  </m:sub>
                                </m:sSub>
                              </m:e>
                            </m:mr>
                            <m:mr>
                              <m:e>
                                <m:r>
                                  <a:rPr lang="en-IN" altLang="en-US" sz="2000" b="1" i="1" smtClean="0">
                                    <a:solidFill>
                                      <a:srgbClr val="080808"/>
                                    </a:solidFill>
                                    <a:latin typeface="Cambria Math" panose="02040503050406030204" pitchFamily="18" charset="0"/>
                                    <a:ea typeface="Cambria Math" panose="02040503050406030204" pitchFamily="18" charset="0"/>
                                  </a:rPr>
                                  <m:t>∞</m:t>
                                </m:r>
                              </m:e>
                              <m:e>
                                <m:r>
                                  <a:rPr lang="en-IN" altLang="en-US" sz="2000" b="1" i="1" smtClean="0">
                                    <a:solidFill>
                                      <a:srgbClr val="080808"/>
                                    </a:solidFill>
                                    <a:latin typeface="Cambria Math" panose="02040503050406030204" pitchFamily="18" charset="0"/>
                                  </a:rPr>
                                  <m:t>𝑶𝒕𝒉𝒆𝒓𝒘𝒊𝒔𝒆</m:t>
                                </m:r>
                              </m:e>
                            </m:mr>
                          </m:m>
                        </m:e>
                      </m:d>
                    </m:oMath>
                  </m:oMathPara>
                </a14:m>
                <a:endParaRPr lang="en-US" altLang="en-US" sz="2000" b="1"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971600" y="1371600"/>
                <a:ext cx="7560840" cy="4114800"/>
              </a:xfrm>
              <a:prstGeom prst="rect">
                <a:avLst/>
              </a:prstGeom>
              <a:blipFill>
                <a:blip r:embed="rId3"/>
                <a:stretch>
                  <a:fillRect l="-1209" t="-1185" r="-9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28133657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9 Find the cost from node 2 to node 3.</a:t>
                </a:r>
              </a:p>
              <a:p>
                <a:pPr algn="just"/>
                <a:r>
                  <a:rPr lang="en-US" altLang="en-US" sz="2000" dirty="0">
                    <a:solidFill>
                      <a:srgbClr val="080808"/>
                    </a:solidFill>
                  </a:rPr>
                  <a:t>Make all the value of row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m:t>
                    </m:r>
                    <m:r>
                      <a:rPr lang="en-US" altLang="en-US" sz="2000" i="1">
                        <a:solidFill>
                          <a:srgbClr val="080808"/>
                        </a:solidFill>
                        <a:latin typeface="Cambria Math" panose="02040503050406030204" pitchFamily="18" charset="0"/>
                        <a:ea typeface="Cambria Math" panose="02040503050406030204" pitchFamily="18" charset="0"/>
                      </a:rPr>
                      <m:t>3→</m:t>
                    </m:r>
                    <m:r>
                      <a:rPr lang="en-US" altLang="en-US" sz="2000" b="0" i="1" smtClean="0">
                        <a:solidFill>
                          <a:srgbClr val="080808"/>
                        </a:solidFill>
                        <a:latin typeface="Cambria Math" panose="02040503050406030204" pitchFamily="18" charset="0"/>
                        <a:ea typeface="Cambria Math" panose="02040503050406030204" pitchFamily="18" charset="0"/>
                      </a:rPr>
                      <m:t>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02C95BBE-750A-024D-B59F-4E066AD24C41}"/>
              </a:ext>
            </a:extLst>
          </p:cNvPr>
          <p:cNvGrpSpPr/>
          <p:nvPr/>
        </p:nvGrpSpPr>
        <p:grpSpPr>
          <a:xfrm>
            <a:off x="457200" y="3933056"/>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DB516D-16E7-D27C-F9B2-C5EF0AB62DB9}"/>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rgbClr val="000000"/>
                                    </a:solidFill>
                                    <a:latin typeface="Cambria Math" panose="02040503050406030204" pitchFamily="18" charset="0"/>
                                  </a:rPr>
                                </m:ctrlPr>
                              </m:mP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smtClean="0">
                                            <a:solidFill>
                                              <a:srgbClr val="FF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a:rPr lang="en-IN" b="0" i="1" smtClean="0">
                                            <a:solidFill>
                                              <a:srgbClr val="000000"/>
                                            </a:solidFill>
                                            <a:latin typeface="Cambria Math" panose="02040503050406030204" pitchFamily="18" charset="0"/>
                                          </a:rPr>
                                          <m:t>2</m:t>
                                        </m:r>
                                      </m:e>
                                    </m:mr>
                                  </m:m>
                                </m:e>
                              </m:m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rgbClr val="000000"/>
                                            </a:solidFill>
                                            <a:latin typeface="Cambria Math" panose="02040503050406030204" pitchFamily="18" charset="0"/>
                                          </a:rPr>
                                          <m:t>11</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a:rPr lang="en-IN" i="1" smtClean="0">
                                            <a:solidFill>
                                              <a:srgbClr val="00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99DB516D-16E7-D27C-F9B2-C5EF0AB62DB9}"/>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C25E90-945E-592F-D0BE-A5BB3466D585}"/>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38" name="TextBox 37">
                  <a:extLst>
                    <a:ext uri="{FF2B5EF4-FFF2-40B4-BE49-F238E27FC236}">
                      <a16:creationId xmlns:a16="http://schemas.microsoft.com/office/drawing/2014/main" id="{2928794E-05F5-12E2-6C04-F5BC8A476F0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F25B19-1127-978C-EF1C-0A0F12FBFBA5}"/>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39" name="TextBox 38">
                  <a:extLst>
                    <a:ext uri="{FF2B5EF4-FFF2-40B4-BE49-F238E27FC236}">
                      <a16:creationId xmlns:a16="http://schemas.microsoft.com/office/drawing/2014/main" id="{7D6FE54F-7DD0-1784-B232-17766A0BA021}"/>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32093150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9 Find the cost from node 2 to node 3.</a:t>
                </a:r>
              </a:p>
              <a:p>
                <a:pPr algn="just"/>
                <a:r>
                  <a:rPr lang="en-US" altLang="en-US" sz="2000" dirty="0">
                    <a:solidFill>
                      <a:srgbClr val="080808"/>
                    </a:solidFill>
                  </a:rPr>
                  <a:t>Make all the value of row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m:t>
                    </m:r>
                    <m:r>
                      <a:rPr lang="en-US" altLang="en-US" sz="2000" i="1">
                        <a:solidFill>
                          <a:srgbClr val="080808"/>
                        </a:solidFill>
                        <a:latin typeface="Cambria Math" panose="02040503050406030204" pitchFamily="18" charset="0"/>
                        <a:ea typeface="Cambria Math" panose="02040503050406030204" pitchFamily="18" charset="0"/>
                      </a:rPr>
                      <m:t>3→</m:t>
                    </m:r>
                    <m:r>
                      <a:rPr lang="en-US" altLang="en-US" sz="2000" b="0" i="1" smtClean="0">
                        <a:solidFill>
                          <a:srgbClr val="080808"/>
                        </a:solidFill>
                        <a:latin typeface="Cambria Math" panose="02040503050406030204" pitchFamily="18" charset="0"/>
                        <a:ea typeface="Cambria Math" panose="02040503050406030204" pitchFamily="18" charset="0"/>
                      </a:rPr>
                      <m:t>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02C95BBE-750A-024D-B59F-4E066AD24C41}"/>
              </a:ext>
            </a:extLst>
          </p:cNvPr>
          <p:cNvGrpSpPr/>
          <p:nvPr/>
        </p:nvGrpSpPr>
        <p:grpSpPr>
          <a:xfrm>
            <a:off x="475677" y="3734508"/>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DB516D-16E7-D27C-F9B2-C5EF0AB62DB9}"/>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rgbClr val="000000"/>
                                    </a:solidFill>
                                    <a:latin typeface="Cambria Math" panose="02040503050406030204" pitchFamily="18" charset="0"/>
                                  </a:rPr>
                                </m:ctrlPr>
                              </m:mP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smtClean="0">
                                            <a:solidFill>
                                              <a:srgbClr val="FF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a:rPr lang="en-IN" b="0" i="1" smtClean="0">
                                            <a:solidFill>
                                              <a:srgbClr val="000000"/>
                                            </a:solidFill>
                                            <a:latin typeface="Cambria Math" panose="02040503050406030204" pitchFamily="18" charset="0"/>
                                          </a:rPr>
                                          <m:t>2</m:t>
                                        </m:r>
                                      </m:e>
                                    </m:mr>
                                  </m:m>
                                </m:e>
                              </m:m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rgbClr val="000000"/>
                                            </a:solidFill>
                                            <a:latin typeface="Cambria Math" panose="02040503050406030204" pitchFamily="18" charset="0"/>
                                          </a:rPr>
                                          <m:t>11</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a:rPr lang="en-IN" i="1" smtClean="0">
                                            <a:solidFill>
                                              <a:srgbClr val="00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99DB516D-16E7-D27C-F9B2-C5EF0AB62DB9}"/>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C25E90-945E-592F-D0BE-A5BB3466D585}"/>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FAC25E90-945E-592F-D0BE-A5BB3466D58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F25B19-1127-978C-EF1C-0A0F12FBFBA5}"/>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D7F25B19-1127-978C-EF1C-0A0F12FBFBA5}"/>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2E92A8-094C-E9CB-0714-C814382E9626}"/>
                  </a:ext>
                </a:extLst>
              </p:cNvPr>
              <p:cNvSpPr txBox="1"/>
              <p:nvPr/>
            </p:nvSpPr>
            <p:spPr>
              <a:xfrm>
                <a:off x="3533658" y="4180497"/>
                <a:ext cx="840467" cy="10972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600" i="1" smtClean="0">
                              <a:solidFill>
                                <a:srgbClr val="FF0000"/>
                              </a:solidFill>
                              <a:latin typeface="Cambria Math" panose="02040503050406030204" pitchFamily="18" charset="0"/>
                            </a:rPr>
                          </m:ctrlPr>
                        </m:mP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2</m:t>
                                  </m:r>
                                </m:e>
                              </m:mr>
                            </m:m>
                          </m:e>
                        </m:m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11</m:t>
                                  </m:r>
                                </m:e>
                              </m:mr>
                            </m:m>
                          </m:e>
                        </m:mr>
                      </m:m>
                    </m:oMath>
                  </m:oMathPara>
                </a14:m>
                <a:endParaRPr lang="en-IN" sz="1600" dirty="0"/>
              </a:p>
            </p:txBody>
          </p:sp>
        </mc:Choice>
        <mc:Fallback xmlns="">
          <p:sp>
            <p:nvSpPr>
              <p:cNvPr id="2" name="TextBox 1">
                <a:extLst>
                  <a:ext uri="{FF2B5EF4-FFF2-40B4-BE49-F238E27FC236}">
                    <a16:creationId xmlns:a16="http://schemas.microsoft.com/office/drawing/2014/main" id="{F12E92A8-094C-E9CB-0714-C814382E9626}"/>
                  </a:ext>
                </a:extLst>
              </p:cNvPr>
              <p:cNvSpPr txBox="1">
                <a:spLocks noRot="1" noChangeAspect="1" noMove="1" noResize="1" noEditPoints="1" noAdjustHandles="1" noChangeArrowheads="1" noChangeShapeType="1" noTextEdit="1"/>
              </p:cNvSpPr>
              <p:nvPr/>
            </p:nvSpPr>
            <p:spPr>
              <a:xfrm>
                <a:off x="3533658" y="4180497"/>
                <a:ext cx="840467" cy="109722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6F64E2-89D9-E93D-989D-4A056CF184AA}"/>
                  </a:ext>
                </a:extLst>
              </p:cNvPr>
              <p:cNvSpPr txBox="1"/>
              <p:nvPr/>
            </p:nvSpPr>
            <p:spPr>
              <a:xfrm>
                <a:off x="4459127" y="3955375"/>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=13</m:t>
                      </m:r>
                    </m:oMath>
                  </m:oMathPara>
                </a14:m>
                <a:endParaRPr lang="en-IN" sz="1400" dirty="0">
                  <a:solidFill>
                    <a:srgbClr val="FF0000"/>
                  </a:solidFill>
                </a:endParaRPr>
              </a:p>
            </p:txBody>
          </p:sp>
        </mc:Choice>
        <mc:Fallback xmlns="">
          <p:sp>
            <p:nvSpPr>
              <p:cNvPr id="8" name="TextBox 7">
                <a:extLst>
                  <a:ext uri="{FF2B5EF4-FFF2-40B4-BE49-F238E27FC236}">
                    <a16:creationId xmlns:a16="http://schemas.microsoft.com/office/drawing/2014/main" id="{356F64E2-89D9-E93D-989D-4A056CF184AA}"/>
                  </a:ext>
                </a:extLst>
              </p:cNvPr>
              <p:cNvSpPr txBox="1">
                <a:spLocks noRot="1" noChangeAspect="1" noMove="1" noResize="1" noEditPoints="1" noAdjustHandles="1" noChangeArrowheads="1" noChangeShapeType="1" noTextEdit="1"/>
              </p:cNvSpPr>
              <p:nvPr/>
            </p:nvSpPr>
            <p:spPr>
              <a:xfrm>
                <a:off x="4459127" y="3955375"/>
                <a:ext cx="1641367" cy="614079"/>
              </a:xfrm>
              <a:prstGeom prst="rect">
                <a:avLst/>
              </a:prstGeom>
              <a:blipFill>
                <a:blip r:embed="rId8"/>
                <a:stretch>
                  <a:fillRect l="-32222" t="-115842" r="-2963"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FD11D3-84ED-E40B-ADB8-7334BBD52F92}"/>
                  </a:ext>
                </a:extLst>
              </p:cNvPr>
              <p:cNvSpPr txBox="1"/>
              <p:nvPr/>
            </p:nvSpPr>
            <p:spPr>
              <a:xfrm>
                <a:off x="1155073" y="532591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11</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US"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2</m:t>
                                  </m:r>
                                </m:e>
                              </m:mr>
                            </m:m>
                          </m:e>
                        </m:mr>
                      </m:m>
                    </m:oMath>
                  </m:oMathPara>
                </a14:m>
                <a:endParaRPr lang="en-IN" dirty="0"/>
              </a:p>
            </p:txBody>
          </p:sp>
        </mc:Choice>
        <mc:Fallback xmlns="">
          <p:sp>
            <p:nvSpPr>
              <p:cNvPr id="9" name="TextBox 8">
                <a:extLst>
                  <a:ext uri="{FF2B5EF4-FFF2-40B4-BE49-F238E27FC236}">
                    <a16:creationId xmlns:a16="http://schemas.microsoft.com/office/drawing/2014/main" id="{ABFD11D3-84ED-E40B-ADB8-7334BBD52F92}"/>
                  </a:ext>
                </a:extLst>
              </p:cNvPr>
              <p:cNvSpPr txBox="1">
                <a:spLocks noRot="1" noChangeAspect="1" noMove="1" noResize="1" noEditPoints="1" noAdjustHandles="1" noChangeArrowheads="1" noChangeShapeType="1" noTextEdit="1"/>
              </p:cNvSpPr>
              <p:nvPr/>
            </p:nvSpPr>
            <p:spPr>
              <a:xfrm>
                <a:off x="1155073" y="5325917"/>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6DE687-FAB1-6823-5A22-B864E0BFB1BC}"/>
                  </a:ext>
                </a:extLst>
              </p:cNvPr>
              <p:cNvSpPr txBox="1"/>
              <p:nvPr/>
            </p:nvSpPr>
            <p:spPr>
              <a:xfrm>
                <a:off x="6270498" y="3955374"/>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=13</m:t>
                      </m:r>
                    </m:oMath>
                  </m:oMathPara>
                </a14:m>
                <a:endParaRPr lang="en-IN" sz="1400" dirty="0">
                  <a:solidFill>
                    <a:srgbClr val="FF0000"/>
                  </a:solidFill>
                </a:endParaRPr>
              </a:p>
            </p:txBody>
          </p:sp>
        </mc:Choice>
        <mc:Fallback xmlns="">
          <p:sp>
            <p:nvSpPr>
              <p:cNvPr id="10" name="TextBox 9">
                <a:extLst>
                  <a:ext uri="{FF2B5EF4-FFF2-40B4-BE49-F238E27FC236}">
                    <a16:creationId xmlns:a16="http://schemas.microsoft.com/office/drawing/2014/main" id="{F86DE687-FAB1-6823-5A22-B864E0BFB1BC}"/>
                  </a:ext>
                </a:extLst>
              </p:cNvPr>
              <p:cNvSpPr txBox="1">
                <a:spLocks noRot="1" noChangeAspect="1" noMove="1" noResize="1" noEditPoints="1" noAdjustHandles="1" noChangeArrowheads="1" noChangeShapeType="1" noTextEdit="1"/>
              </p:cNvSpPr>
              <p:nvPr/>
            </p:nvSpPr>
            <p:spPr>
              <a:xfrm>
                <a:off x="6270498" y="3955374"/>
                <a:ext cx="1641367" cy="614079"/>
              </a:xfrm>
              <a:prstGeom prst="rect">
                <a:avLst/>
              </a:prstGeom>
              <a:blipFill>
                <a:blip r:embed="rId8"/>
                <a:stretch>
                  <a:fillRect l="-32714" t="-115842" r="-2974"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4023D8-BF58-AE45-F0AA-A0BDDB859EFB}"/>
                  </a:ext>
                </a:extLst>
              </p:cNvPr>
              <p:cNvSpPr txBox="1"/>
              <p:nvPr/>
            </p:nvSpPr>
            <p:spPr>
              <a:xfrm>
                <a:off x="4459127" y="4457888"/>
                <a:ext cx="4104457" cy="923330"/>
              </a:xfrm>
              <a:prstGeom prst="rect">
                <a:avLst/>
              </a:prstGeom>
              <a:noFill/>
            </p:spPr>
            <p:txBody>
              <a:bodyPr wrap="square" rtlCol="0">
                <a:spAutoFit/>
              </a:bodyPr>
              <a:lstStyle/>
              <a:p>
                <a:r>
                  <a:rPr lang="en-IN" dirty="0"/>
                  <a:t>Cost from node 4 to node 3</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IN" altLang="en-US" sz="1800" b="0" i="1" smtClean="0">
                            <a:solidFill>
                              <a:schemeClr val="accent4"/>
                            </a:solidFill>
                            <a:latin typeface="Cambria Math" panose="02040503050406030204" pitchFamily="18" charset="0"/>
                          </a:rPr>
                          <m:t>2,3</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11+28+26</m:t>
                      </m:r>
                      <m:r>
                        <a:rPr lang="en-US" altLang="en-US" sz="1800" b="0" i="1" smtClean="0">
                          <a:solidFill>
                            <a:schemeClr val="accent4"/>
                          </a:solidFill>
                          <a:latin typeface="Cambria Math" panose="02040503050406030204" pitchFamily="18" charset="0"/>
                          <a:ea typeface="Cambria Math" panose="02040503050406030204" pitchFamily="18" charset="0"/>
                        </a:rPr>
                        <m:t>=</m:t>
                      </m:r>
                      <m:r>
                        <a:rPr lang="en-IN" altLang="en-US" sz="1800" b="0" i="1" smtClean="0">
                          <a:solidFill>
                            <a:schemeClr val="accent4"/>
                          </a:solidFill>
                          <a:latin typeface="Cambria Math" panose="02040503050406030204" pitchFamily="18" charset="0"/>
                          <a:ea typeface="Cambria Math" panose="02040503050406030204" pitchFamily="18" charset="0"/>
                        </a:rPr>
                        <m:t>65</m:t>
                      </m:r>
                    </m:oMath>
                  </m:oMathPara>
                </a14:m>
                <a:endParaRPr lang="en-IN" dirty="0"/>
              </a:p>
            </p:txBody>
          </p:sp>
        </mc:Choice>
        <mc:Fallback xmlns="">
          <p:sp>
            <p:nvSpPr>
              <p:cNvPr id="11" name="TextBox 10">
                <a:extLst>
                  <a:ext uri="{FF2B5EF4-FFF2-40B4-BE49-F238E27FC236}">
                    <a16:creationId xmlns:a16="http://schemas.microsoft.com/office/drawing/2014/main" id="{074023D8-BF58-AE45-F0AA-A0BDDB859EFB}"/>
                  </a:ext>
                </a:extLst>
              </p:cNvPr>
              <p:cNvSpPr txBox="1">
                <a:spLocks noRot="1" noChangeAspect="1" noMove="1" noResize="1" noEditPoints="1" noAdjustHandles="1" noChangeArrowheads="1" noChangeShapeType="1" noTextEdit="1"/>
              </p:cNvSpPr>
              <p:nvPr/>
            </p:nvSpPr>
            <p:spPr>
              <a:xfrm>
                <a:off x="4459127" y="4457888"/>
                <a:ext cx="4104457" cy="923330"/>
              </a:xfrm>
              <a:prstGeom prst="rect">
                <a:avLst/>
              </a:prstGeom>
              <a:blipFill>
                <a:blip r:embed="rId10"/>
                <a:stretch>
                  <a:fillRect l="-1187" t="-3289"/>
                </a:stretch>
              </a:blipFill>
            </p:spPr>
            <p:txBody>
              <a:bodyPr/>
              <a:lstStyle/>
              <a:p>
                <a:r>
                  <a:rPr lang="en-IN">
                    <a:noFill/>
                  </a:rPr>
                  <a:t> </a:t>
                </a:r>
              </a:p>
            </p:txBody>
          </p:sp>
        </mc:Fallback>
      </mc:AlternateContent>
    </p:spTree>
    <p:extLst>
      <p:ext uri="{BB962C8B-B14F-4D97-AF65-F5344CB8AC3E}">
        <p14:creationId xmlns:p14="http://schemas.microsoft.com/office/powerpoint/2010/main" val="3292013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10 Find the cost from node 2 to node 5.</a:t>
                </a:r>
              </a:p>
              <a:p>
                <a:pPr algn="just"/>
                <a:r>
                  <a:rPr lang="en-US" altLang="en-US" sz="2000" dirty="0">
                    <a:solidFill>
                      <a:srgbClr val="080808"/>
                    </a:solidFill>
                  </a:rPr>
                  <a:t>Make all the value of row 2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5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5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m:t>
                    </m:r>
                    <m:r>
                      <a:rPr lang="en-IN" altLang="en-US" sz="2000" b="0" i="1" smtClean="0">
                        <a:solidFill>
                          <a:srgbClr val="080808"/>
                        </a:solidFill>
                        <a:latin typeface="Cambria Math" panose="02040503050406030204" pitchFamily="18" charset="0"/>
                        <a:ea typeface="Cambria Math" panose="02040503050406030204" pitchFamily="18" charset="0"/>
                      </a:rPr>
                      <m:t>5</m:t>
                    </m:r>
                    <m:r>
                      <a:rPr lang="en-US" altLang="en-US" sz="2000" i="1">
                        <a:solidFill>
                          <a:srgbClr val="080808"/>
                        </a:solidFill>
                        <a:latin typeface="Cambria Math" panose="02040503050406030204" pitchFamily="18" charset="0"/>
                        <a:ea typeface="Cambria Math" panose="02040503050406030204" pitchFamily="18" charset="0"/>
                      </a:rPr>
                      <m:t>→</m:t>
                    </m:r>
                    <m:r>
                      <a:rPr lang="en-US" altLang="en-US" sz="2000" b="0" i="1" smtClean="0">
                        <a:solidFill>
                          <a:srgbClr val="080808"/>
                        </a:solidFill>
                        <a:latin typeface="Cambria Math" panose="02040503050406030204" pitchFamily="18" charset="0"/>
                        <a:ea typeface="Cambria Math" panose="02040503050406030204" pitchFamily="18" charset="0"/>
                      </a:rPr>
                      <m:t>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F12E92A8-094C-E9CB-0714-C814382E9626}"/>
                  </a:ext>
                </a:extLst>
              </p:cNvPr>
              <p:cNvSpPr txBox="1"/>
              <p:nvPr/>
            </p:nvSpPr>
            <p:spPr>
              <a:xfrm>
                <a:off x="3533658" y="4180497"/>
                <a:ext cx="840467" cy="10972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600" i="1" smtClean="0">
                              <a:solidFill>
                                <a:srgbClr val="FF0000"/>
                              </a:solidFill>
                              <a:latin typeface="Cambria Math" panose="02040503050406030204" pitchFamily="18" charset="0"/>
                            </a:rPr>
                          </m:ctrlPr>
                        </m:mP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
                          </m:e>
                        </m:m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
                          </m:e>
                        </m:mr>
                      </m:m>
                    </m:oMath>
                  </m:oMathPara>
                </a14:m>
                <a:endParaRPr lang="en-IN" sz="1600" dirty="0"/>
              </a:p>
            </p:txBody>
          </p:sp>
        </mc:Choice>
        <mc:Fallback xmlns="">
          <p:sp>
            <p:nvSpPr>
              <p:cNvPr id="2" name="TextBox 1">
                <a:extLst>
                  <a:ext uri="{FF2B5EF4-FFF2-40B4-BE49-F238E27FC236}">
                    <a16:creationId xmlns:a16="http://schemas.microsoft.com/office/drawing/2014/main" id="{F12E92A8-094C-E9CB-0714-C814382E9626}"/>
                  </a:ext>
                </a:extLst>
              </p:cNvPr>
              <p:cNvSpPr txBox="1">
                <a:spLocks noRot="1" noChangeAspect="1" noMove="1" noResize="1" noEditPoints="1" noAdjustHandles="1" noChangeArrowheads="1" noChangeShapeType="1" noTextEdit="1"/>
              </p:cNvSpPr>
              <p:nvPr/>
            </p:nvSpPr>
            <p:spPr>
              <a:xfrm>
                <a:off x="3533658" y="4180497"/>
                <a:ext cx="840467" cy="1097223"/>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56F64E2-89D9-E93D-989D-4A056CF184AA}"/>
                  </a:ext>
                </a:extLst>
              </p:cNvPr>
              <p:cNvSpPr txBox="1"/>
              <p:nvPr/>
            </p:nvSpPr>
            <p:spPr>
              <a:xfrm>
                <a:off x="4459127" y="3955375"/>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8" name="TextBox 7">
                <a:extLst>
                  <a:ext uri="{FF2B5EF4-FFF2-40B4-BE49-F238E27FC236}">
                    <a16:creationId xmlns:a16="http://schemas.microsoft.com/office/drawing/2014/main" id="{356F64E2-89D9-E93D-989D-4A056CF184AA}"/>
                  </a:ext>
                </a:extLst>
              </p:cNvPr>
              <p:cNvSpPr txBox="1">
                <a:spLocks noRot="1" noChangeAspect="1" noMove="1" noResize="1" noEditPoints="1" noAdjustHandles="1" noChangeArrowheads="1" noChangeShapeType="1" noTextEdit="1"/>
              </p:cNvSpPr>
              <p:nvPr/>
            </p:nvSpPr>
            <p:spPr>
              <a:xfrm>
                <a:off x="4459127" y="3955375"/>
                <a:ext cx="1641367" cy="614079"/>
              </a:xfrm>
              <a:prstGeom prst="rect">
                <a:avLst/>
              </a:prstGeom>
              <a:blipFill>
                <a:blip r:embed="rId5"/>
                <a:stretch>
                  <a:fillRect l="-29259" t="-115842" r="-5926"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FD11D3-84ED-E40B-ADB8-7334BBD52F92}"/>
                  </a:ext>
                </a:extLst>
              </p:cNvPr>
              <p:cNvSpPr txBox="1"/>
              <p:nvPr/>
            </p:nvSpPr>
            <p:spPr>
              <a:xfrm>
                <a:off x="1155073" y="5325917"/>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US"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9" name="TextBox 8">
                <a:extLst>
                  <a:ext uri="{FF2B5EF4-FFF2-40B4-BE49-F238E27FC236}">
                    <a16:creationId xmlns:a16="http://schemas.microsoft.com/office/drawing/2014/main" id="{ABFD11D3-84ED-E40B-ADB8-7334BBD52F92}"/>
                  </a:ext>
                </a:extLst>
              </p:cNvPr>
              <p:cNvSpPr txBox="1">
                <a:spLocks noRot="1" noChangeAspect="1" noMove="1" noResize="1" noEditPoints="1" noAdjustHandles="1" noChangeArrowheads="1" noChangeShapeType="1" noTextEdit="1"/>
              </p:cNvSpPr>
              <p:nvPr/>
            </p:nvSpPr>
            <p:spPr>
              <a:xfrm>
                <a:off x="1155073" y="5325917"/>
                <a:ext cx="2681969" cy="369332"/>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86DE687-FAB1-6823-5A22-B864E0BFB1BC}"/>
                  </a:ext>
                </a:extLst>
              </p:cNvPr>
              <p:cNvSpPr txBox="1"/>
              <p:nvPr/>
            </p:nvSpPr>
            <p:spPr>
              <a:xfrm>
                <a:off x="6270498" y="3955374"/>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10" name="TextBox 9">
                <a:extLst>
                  <a:ext uri="{FF2B5EF4-FFF2-40B4-BE49-F238E27FC236}">
                    <a16:creationId xmlns:a16="http://schemas.microsoft.com/office/drawing/2014/main" id="{F86DE687-FAB1-6823-5A22-B864E0BFB1BC}"/>
                  </a:ext>
                </a:extLst>
              </p:cNvPr>
              <p:cNvSpPr txBox="1">
                <a:spLocks noRot="1" noChangeAspect="1" noMove="1" noResize="1" noEditPoints="1" noAdjustHandles="1" noChangeArrowheads="1" noChangeShapeType="1" noTextEdit="1"/>
              </p:cNvSpPr>
              <p:nvPr/>
            </p:nvSpPr>
            <p:spPr>
              <a:xfrm>
                <a:off x="6270498" y="3955374"/>
                <a:ext cx="1641367" cy="614079"/>
              </a:xfrm>
              <a:prstGeom prst="rect">
                <a:avLst/>
              </a:prstGeom>
              <a:blipFill>
                <a:blip r:embed="rId5"/>
                <a:stretch>
                  <a:fillRect l="-29740" t="-115842" r="-5948"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074023D8-BF58-AE45-F0AA-A0BDDB859EFB}"/>
                  </a:ext>
                </a:extLst>
              </p:cNvPr>
              <p:cNvSpPr txBox="1"/>
              <p:nvPr/>
            </p:nvSpPr>
            <p:spPr>
              <a:xfrm>
                <a:off x="4459127" y="4457888"/>
                <a:ext cx="4104457" cy="923330"/>
              </a:xfrm>
              <a:prstGeom prst="rect">
                <a:avLst/>
              </a:prstGeom>
              <a:noFill/>
            </p:spPr>
            <p:txBody>
              <a:bodyPr wrap="square" rtlCol="0">
                <a:spAutoFit/>
              </a:bodyPr>
              <a:lstStyle/>
              <a:p>
                <a:r>
                  <a:rPr lang="en-IN" dirty="0"/>
                  <a:t>Cost from node 4 to node 3</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IN" altLang="en-US" sz="1800" b="0" i="1" smtClean="0">
                            <a:solidFill>
                              <a:schemeClr val="accent4"/>
                            </a:solidFill>
                            <a:latin typeface="Cambria Math" panose="02040503050406030204" pitchFamily="18" charset="0"/>
                          </a:rPr>
                          <m:t>2,5</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0+28+0</m:t>
                      </m:r>
                      <m:r>
                        <a:rPr lang="en-US" altLang="en-US" sz="1800" b="0" i="1" smtClean="0">
                          <a:solidFill>
                            <a:schemeClr val="accent4"/>
                          </a:solidFill>
                          <a:latin typeface="Cambria Math" panose="02040503050406030204" pitchFamily="18" charset="0"/>
                          <a:ea typeface="Cambria Math" panose="02040503050406030204" pitchFamily="18" charset="0"/>
                        </a:rPr>
                        <m:t>=</m:t>
                      </m:r>
                      <m:r>
                        <a:rPr lang="en-IN" altLang="en-US" sz="1800" b="0" i="1" smtClean="0">
                          <a:solidFill>
                            <a:schemeClr val="accent4"/>
                          </a:solidFill>
                          <a:latin typeface="Cambria Math" panose="02040503050406030204" pitchFamily="18" charset="0"/>
                          <a:ea typeface="Cambria Math" panose="02040503050406030204" pitchFamily="18" charset="0"/>
                        </a:rPr>
                        <m:t>28</m:t>
                      </m:r>
                    </m:oMath>
                  </m:oMathPara>
                </a14:m>
                <a:endParaRPr lang="en-IN" dirty="0"/>
              </a:p>
            </p:txBody>
          </p:sp>
        </mc:Choice>
        <mc:Fallback xmlns="">
          <p:sp>
            <p:nvSpPr>
              <p:cNvPr id="11" name="TextBox 10">
                <a:extLst>
                  <a:ext uri="{FF2B5EF4-FFF2-40B4-BE49-F238E27FC236}">
                    <a16:creationId xmlns:a16="http://schemas.microsoft.com/office/drawing/2014/main" id="{074023D8-BF58-AE45-F0AA-A0BDDB859EFB}"/>
                  </a:ext>
                </a:extLst>
              </p:cNvPr>
              <p:cNvSpPr txBox="1">
                <a:spLocks noRot="1" noChangeAspect="1" noMove="1" noResize="1" noEditPoints="1" noAdjustHandles="1" noChangeArrowheads="1" noChangeShapeType="1" noTextEdit="1"/>
              </p:cNvSpPr>
              <p:nvPr/>
            </p:nvSpPr>
            <p:spPr>
              <a:xfrm>
                <a:off x="4459127" y="4457888"/>
                <a:ext cx="4104457" cy="923330"/>
              </a:xfrm>
              <a:prstGeom prst="rect">
                <a:avLst/>
              </a:prstGeom>
              <a:blipFill>
                <a:blip r:embed="rId7"/>
                <a:stretch>
                  <a:fillRect l="-1187" t="-3289"/>
                </a:stretch>
              </a:blipFill>
            </p:spPr>
            <p:txBody>
              <a:bodyPr/>
              <a:lstStyle/>
              <a:p>
                <a:r>
                  <a:rPr lang="en-IN">
                    <a:noFill/>
                  </a:rPr>
                  <a:t> </a:t>
                </a:r>
              </a:p>
            </p:txBody>
          </p:sp>
        </mc:Fallback>
      </mc:AlternateContent>
      <p:grpSp>
        <p:nvGrpSpPr>
          <p:cNvPr id="12" name="Group 11">
            <a:extLst>
              <a:ext uri="{FF2B5EF4-FFF2-40B4-BE49-F238E27FC236}">
                <a16:creationId xmlns:a16="http://schemas.microsoft.com/office/drawing/2014/main" id="{F6F87EAB-0349-B885-8373-8E584B1CEC2B}"/>
              </a:ext>
            </a:extLst>
          </p:cNvPr>
          <p:cNvGrpSpPr/>
          <p:nvPr/>
        </p:nvGrpSpPr>
        <p:grpSpPr>
          <a:xfrm>
            <a:off x="514988" y="3734508"/>
            <a:ext cx="3672407" cy="1669890"/>
            <a:chOff x="4372841" y="2160143"/>
            <a:chExt cx="3672407" cy="1669890"/>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6EF7CB1-9898-0E5A-FD7B-9C45FFAD7B1C}"/>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rgbClr val="000000"/>
                                    </a:solidFill>
                                    <a:latin typeface="Cambria Math" panose="02040503050406030204" pitchFamily="18" charset="0"/>
                                  </a:rPr>
                                </m:ctrlPr>
                              </m:mP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smtClean="0">
                                            <a:solidFill>
                                              <a:srgbClr val="000000"/>
                                            </a:solidFill>
                                            <a:latin typeface="Cambria Math" panose="02040503050406030204" pitchFamily="18" charset="0"/>
                                            <a:ea typeface="Cambria Math" panose="02040503050406030204" pitchFamily="18" charset="0"/>
                                          </a:rPr>
                                          <m:t>∞</m:t>
                                        </m:r>
                                      </m:e>
                                    </m:m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rgbClr val="000000"/>
                                            </a:solidFill>
                                            <a:latin typeface="Cambria Math" panose="02040503050406030204" pitchFamily="18" charset="0"/>
                                            <a:ea typeface="Cambria Math" panose="02040503050406030204" pitchFamily="18" charset="0"/>
                                          </a:rPr>
                                          <m:t>0</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smtClean="0">
                                            <a:solidFill>
                                              <a:srgbClr val="00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a:rPr lang="en-IN" b="0" i="1" smtClean="0">
                                            <a:solidFill>
                                              <a:srgbClr val="000000"/>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13" name="TextBox 12">
                  <a:extLst>
                    <a:ext uri="{FF2B5EF4-FFF2-40B4-BE49-F238E27FC236}">
                      <a16:creationId xmlns:a16="http://schemas.microsoft.com/office/drawing/2014/main" id="{C6EF7CB1-9898-0E5A-FD7B-9C45FFAD7B1C}"/>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8"/>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9640B74-FE99-95A2-9456-83EE8A257FEB}"/>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38" name="TextBox 37">
                  <a:extLst>
                    <a:ext uri="{FF2B5EF4-FFF2-40B4-BE49-F238E27FC236}">
                      <a16:creationId xmlns:a16="http://schemas.microsoft.com/office/drawing/2014/main" id="{2928794E-05F5-12E2-6C04-F5BC8A476F0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02C8803-C191-6D8C-76D7-9D34BB6320F9}"/>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39" name="TextBox 38">
                  <a:extLst>
                    <a:ext uri="{FF2B5EF4-FFF2-40B4-BE49-F238E27FC236}">
                      <a16:creationId xmlns:a16="http://schemas.microsoft.com/office/drawing/2014/main" id="{7D6FE54F-7DD0-1784-B232-17766A0BA021}"/>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10"/>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18097441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52880" y="1610145"/>
            <a:ext cx="3024336" cy="346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 the </a:t>
            </a:r>
            <a:r>
              <a:rPr lang="en-IN" sz="1800" dirty="0">
                <a:solidFill>
                  <a:schemeClr val="tx1"/>
                </a:solidFill>
              </a:rPr>
              <a:t>cost from </a:t>
            </a:r>
          </a:p>
          <a:p>
            <a:r>
              <a:rPr lang="en-IN" sz="1800" dirty="0">
                <a:solidFill>
                  <a:schemeClr val="tx1"/>
                </a:solidFill>
              </a:rPr>
              <a:t>node 2 to node 3 =65</a:t>
            </a:r>
          </a:p>
          <a:p>
            <a:r>
              <a:rPr lang="en-IN" sz="1800" dirty="0">
                <a:solidFill>
                  <a:schemeClr val="tx1"/>
                </a:solidFill>
              </a:rPr>
              <a:t>node 2 to node 5 =28</a:t>
            </a:r>
          </a:p>
          <a:p>
            <a:pPr marL="0" indent="0">
              <a:buNone/>
            </a:pPr>
            <a:r>
              <a:rPr lang="en-IN" sz="1800" dirty="0">
                <a:solidFill>
                  <a:schemeClr val="tx1"/>
                </a:solidFill>
              </a:rPr>
              <a:t>And the State space tree is grown as:</a:t>
            </a:r>
          </a:p>
          <a:p>
            <a:pPr marL="0" indent="0">
              <a:buNone/>
            </a:pPr>
            <a:endParaRPr lang="en-IN" sz="1800" dirty="0">
              <a:solidFill>
                <a:schemeClr val="tx1"/>
              </a:solidFill>
            </a:endParaRP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71691" name="Group 71690">
            <a:extLst>
              <a:ext uri="{FF2B5EF4-FFF2-40B4-BE49-F238E27FC236}">
                <a16:creationId xmlns:a16="http://schemas.microsoft.com/office/drawing/2014/main" id="{CE83AFFC-73B0-B78E-29FC-8E9B85771AB7}"/>
              </a:ext>
            </a:extLst>
          </p:cNvPr>
          <p:cNvGrpSpPr/>
          <p:nvPr/>
        </p:nvGrpSpPr>
        <p:grpSpPr>
          <a:xfrm>
            <a:off x="3870809" y="1268760"/>
            <a:ext cx="4606349" cy="2968723"/>
            <a:chOff x="3870809" y="1268760"/>
            <a:chExt cx="4606349" cy="2968723"/>
          </a:xfrm>
        </p:grpSpPr>
        <p:grpSp>
          <p:nvGrpSpPr>
            <p:cNvPr id="28" name="Group 27">
              <a:extLst>
                <a:ext uri="{FF2B5EF4-FFF2-40B4-BE49-F238E27FC236}">
                  <a16:creationId xmlns:a16="http://schemas.microsoft.com/office/drawing/2014/main" id="{5D491D51-21C8-7C9C-737D-D52429ECE447}"/>
                </a:ext>
              </a:extLst>
            </p:cNvPr>
            <p:cNvGrpSpPr/>
            <p:nvPr/>
          </p:nvGrpSpPr>
          <p:grpSpPr>
            <a:xfrm>
              <a:off x="3870809" y="1268760"/>
              <a:ext cx="4606349" cy="2437475"/>
              <a:chOff x="3783892" y="1603618"/>
              <a:chExt cx="4606349" cy="2437475"/>
            </a:xfrm>
          </p:grpSpPr>
          <p:grpSp>
            <p:nvGrpSpPr>
              <p:cNvPr id="29" name="Group 28">
                <a:extLst>
                  <a:ext uri="{FF2B5EF4-FFF2-40B4-BE49-F238E27FC236}">
                    <a16:creationId xmlns:a16="http://schemas.microsoft.com/office/drawing/2014/main" id="{A5406B7C-23EA-AC1F-B030-135314B26791}"/>
                  </a:ext>
                </a:extLst>
              </p:cNvPr>
              <p:cNvGrpSpPr/>
              <p:nvPr/>
            </p:nvGrpSpPr>
            <p:grpSpPr>
              <a:xfrm>
                <a:off x="3783892" y="1603618"/>
                <a:ext cx="4606349" cy="1282174"/>
                <a:chOff x="2125891" y="3164190"/>
                <a:chExt cx="5974501" cy="1503603"/>
              </a:xfrm>
            </p:grpSpPr>
            <p:grpSp>
              <p:nvGrpSpPr>
                <p:cNvPr id="44" name="Group 43">
                  <a:extLst>
                    <a:ext uri="{FF2B5EF4-FFF2-40B4-BE49-F238E27FC236}">
                      <a16:creationId xmlns:a16="http://schemas.microsoft.com/office/drawing/2014/main" id="{00E4D845-68D1-8D53-59A2-F44E7B05AA94}"/>
                    </a:ext>
                  </a:extLst>
                </p:cNvPr>
                <p:cNvGrpSpPr/>
                <p:nvPr/>
              </p:nvGrpSpPr>
              <p:grpSpPr>
                <a:xfrm>
                  <a:off x="4391980" y="3164190"/>
                  <a:ext cx="1346752" cy="529620"/>
                  <a:chOff x="4067944" y="2131576"/>
                  <a:chExt cx="1346752" cy="529620"/>
                </a:xfrm>
              </p:grpSpPr>
              <p:sp>
                <p:nvSpPr>
                  <p:cNvPr id="61" name="Oval 60">
                    <a:extLst>
                      <a:ext uri="{FF2B5EF4-FFF2-40B4-BE49-F238E27FC236}">
                        <a16:creationId xmlns:a16="http://schemas.microsoft.com/office/drawing/2014/main" id="{95A6543F-280F-E020-800C-DC6E40383FF6}"/>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62" name="TextBox 61">
                    <a:extLst>
                      <a:ext uri="{FF2B5EF4-FFF2-40B4-BE49-F238E27FC236}">
                        <a16:creationId xmlns:a16="http://schemas.microsoft.com/office/drawing/2014/main" id="{80171259-4402-1270-052A-3B7EBE195C86}"/>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45" name="Group 44">
                  <a:extLst>
                    <a:ext uri="{FF2B5EF4-FFF2-40B4-BE49-F238E27FC236}">
                      <a16:creationId xmlns:a16="http://schemas.microsoft.com/office/drawing/2014/main" id="{B181A4FF-C90D-C0CE-571D-8DFA458E258A}"/>
                    </a:ext>
                  </a:extLst>
                </p:cNvPr>
                <p:cNvGrpSpPr/>
                <p:nvPr/>
              </p:nvGrpSpPr>
              <p:grpSpPr>
                <a:xfrm>
                  <a:off x="6660232" y="4138173"/>
                  <a:ext cx="1440160" cy="529620"/>
                  <a:chOff x="4067944" y="2131576"/>
                  <a:chExt cx="1440160" cy="529620"/>
                </a:xfrm>
              </p:grpSpPr>
              <p:sp>
                <p:nvSpPr>
                  <p:cNvPr id="59" name="Oval 58">
                    <a:extLst>
                      <a:ext uri="{FF2B5EF4-FFF2-40B4-BE49-F238E27FC236}">
                        <a16:creationId xmlns:a16="http://schemas.microsoft.com/office/drawing/2014/main" id="{47DE582F-1755-99EA-E84F-CFAC17E7C60E}"/>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60" name="TextBox 59">
                    <a:extLst>
                      <a:ext uri="{FF2B5EF4-FFF2-40B4-BE49-F238E27FC236}">
                        <a16:creationId xmlns:a16="http://schemas.microsoft.com/office/drawing/2014/main" id="{439E67EE-7D83-8909-3427-7039A6358823}"/>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46" name="Group 45">
                  <a:extLst>
                    <a:ext uri="{FF2B5EF4-FFF2-40B4-BE49-F238E27FC236}">
                      <a16:creationId xmlns:a16="http://schemas.microsoft.com/office/drawing/2014/main" id="{2DB7A86C-F66A-333A-0531-0A20389C7417}"/>
                    </a:ext>
                  </a:extLst>
                </p:cNvPr>
                <p:cNvGrpSpPr/>
                <p:nvPr/>
              </p:nvGrpSpPr>
              <p:grpSpPr>
                <a:xfrm>
                  <a:off x="5004048" y="4129389"/>
                  <a:ext cx="1440160" cy="529620"/>
                  <a:chOff x="4067944" y="2131576"/>
                  <a:chExt cx="1440160" cy="529620"/>
                </a:xfrm>
              </p:grpSpPr>
              <p:sp>
                <p:nvSpPr>
                  <p:cNvPr id="57" name="Oval 56">
                    <a:extLst>
                      <a:ext uri="{FF2B5EF4-FFF2-40B4-BE49-F238E27FC236}">
                        <a16:creationId xmlns:a16="http://schemas.microsoft.com/office/drawing/2014/main" id="{1A3A5551-82EB-B570-3178-979BB23B9B81}"/>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58" name="TextBox 57">
                    <a:extLst>
                      <a:ext uri="{FF2B5EF4-FFF2-40B4-BE49-F238E27FC236}">
                        <a16:creationId xmlns:a16="http://schemas.microsoft.com/office/drawing/2014/main" id="{88B73E20-C8C6-8B7C-BFF4-D488A54B3A67}"/>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47" name="Group 46">
                  <a:extLst>
                    <a:ext uri="{FF2B5EF4-FFF2-40B4-BE49-F238E27FC236}">
                      <a16:creationId xmlns:a16="http://schemas.microsoft.com/office/drawing/2014/main" id="{6FE90C49-8AAC-93DB-B234-EBB8FD26E562}"/>
                    </a:ext>
                  </a:extLst>
                </p:cNvPr>
                <p:cNvGrpSpPr/>
                <p:nvPr/>
              </p:nvGrpSpPr>
              <p:grpSpPr>
                <a:xfrm>
                  <a:off x="3472644" y="4127293"/>
                  <a:ext cx="1315380" cy="529620"/>
                  <a:chOff x="4067944" y="2131576"/>
                  <a:chExt cx="1315380" cy="529620"/>
                </a:xfrm>
              </p:grpSpPr>
              <p:sp>
                <p:nvSpPr>
                  <p:cNvPr id="55" name="Oval 54">
                    <a:extLst>
                      <a:ext uri="{FF2B5EF4-FFF2-40B4-BE49-F238E27FC236}">
                        <a16:creationId xmlns:a16="http://schemas.microsoft.com/office/drawing/2014/main" id="{DD00DC5F-9FB5-97B2-3167-2A2A4368CCD0}"/>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56" name="TextBox 55">
                    <a:extLst>
                      <a:ext uri="{FF2B5EF4-FFF2-40B4-BE49-F238E27FC236}">
                        <a16:creationId xmlns:a16="http://schemas.microsoft.com/office/drawing/2014/main" id="{21CCF627-B642-3FD7-75F0-D623D9D57A9B}"/>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48" name="Group 47">
                  <a:extLst>
                    <a:ext uri="{FF2B5EF4-FFF2-40B4-BE49-F238E27FC236}">
                      <a16:creationId xmlns:a16="http://schemas.microsoft.com/office/drawing/2014/main" id="{4E7D7F10-E29A-6E26-7206-9EC5B8050DC5}"/>
                    </a:ext>
                  </a:extLst>
                </p:cNvPr>
                <p:cNvGrpSpPr/>
                <p:nvPr/>
              </p:nvGrpSpPr>
              <p:grpSpPr>
                <a:xfrm>
                  <a:off x="2125891" y="4109700"/>
                  <a:ext cx="1382757" cy="529620"/>
                  <a:chOff x="4067944" y="2131576"/>
                  <a:chExt cx="1382757" cy="529620"/>
                </a:xfrm>
              </p:grpSpPr>
              <p:sp>
                <p:nvSpPr>
                  <p:cNvPr id="53" name="Oval 52">
                    <a:extLst>
                      <a:ext uri="{FF2B5EF4-FFF2-40B4-BE49-F238E27FC236}">
                        <a16:creationId xmlns:a16="http://schemas.microsoft.com/office/drawing/2014/main" id="{B300A569-7E38-C2DB-9161-A84E57757E55}"/>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54" name="TextBox 53">
                    <a:extLst>
                      <a:ext uri="{FF2B5EF4-FFF2-40B4-BE49-F238E27FC236}">
                        <a16:creationId xmlns:a16="http://schemas.microsoft.com/office/drawing/2014/main" id="{69ABBCB4-F87A-6245-E48F-494455308549}"/>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49" name="Straight Connector 48">
                  <a:extLst>
                    <a:ext uri="{FF2B5EF4-FFF2-40B4-BE49-F238E27FC236}">
                      <a16:creationId xmlns:a16="http://schemas.microsoft.com/office/drawing/2014/main" id="{919B0D79-625C-BE5C-792B-1E68BD1369FD}"/>
                    </a:ext>
                  </a:extLst>
                </p:cNvPr>
                <p:cNvCxnSpPr>
                  <a:stCxn id="53" idx="0"/>
                  <a:endCxn id="61"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1B6A56E-035F-01B8-7A0B-CA8454D232AC}"/>
                    </a:ext>
                  </a:extLst>
                </p:cNvPr>
                <p:cNvCxnSpPr>
                  <a:cxnSpLocks/>
                  <a:endCxn id="61"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85889C-4665-33D1-A61D-AD424B1964AF}"/>
                    </a:ext>
                  </a:extLst>
                </p:cNvPr>
                <p:cNvCxnSpPr>
                  <a:cxnSpLocks/>
                  <a:stCxn id="57" idx="0"/>
                  <a:endCxn id="61"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934F15-05B9-18B5-3009-0352BA9C16D2}"/>
                    </a:ext>
                  </a:extLst>
                </p:cNvPr>
                <p:cNvCxnSpPr>
                  <a:cxnSpLocks/>
                  <a:stCxn id="59" idx="0"/>
                  <a:endCxn id="61"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06CD9A54-EEC6-C6B3-7B2A-21698A7B6979}"/>
                  </a:ext>
                </a:extLst>
              </p:cNvPr>
              <p:cNvSpPr/>
              <p:nvPr/>
            </p:nvSpPr>
            <p:spPr>
              <a:xfrm>
                <a:off x="5266105" y="3367841"/>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2</a:t>
                </a:r>
              </a:p>
            </p:txBody>
          </p:sp>
          <p:cxnSp>
            <p:nvCxnSpPr>
              <p:cNvPr id="31" name="Straight Connector 30">
                <a:extLst>
                  <a:ext uri="{FF2B5EF4-FFF2-40B4-BE49-F238E27FC236}">
                    <a16:creationId xmlns:a16="http://schemas.microsoft.com/office/drawing/2014/main" id="{5BB7ED50-ECDA-3925-E6D3-C75005793F62}"/>
                  </a:ext>
                </a:extLst>
              </p:cNvPr>
              <p:cNvCxnSpPr>
                <a:cxnSpLocks/>
              </p:cNvCxnSpPr>
              <p:nvPr/>
            </p:nvCxnSpPr>
            <p:spPr>
              <a:xfrm flipV="1">
                <a:off x="5432659" y="2815389"/>
                <a:ext cx="591037" cy="5374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491D0E42-99F0-8878-6418-86CF4D97CE77}"/>
                  </a:ext>
                </a:extLst>
              </p:cNvPr>
              <p:cNvSpPr/>
              <p:nvPr/>
            </p:nvSpPr>
            <p:spPr>
              <a:xfrm>
                <a:off x="6023696" y="3447396"/>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38" name="Straight Connector 37">
                <a:extLst>
                  <a:ext uri="{FF2B5EF4-FFF2-40B4-BE49-F238E27FC236}">
                    <a16:creationId xmlns:a16="http://schemas.microsoft.com/office/drawing/2014/main" id="{94A2232E-97EF-B461-5AE6-1CEC0615608A}"/>
                  </a:ext>
                </a:extLst>
              </p:cNvPr>
              <p:cNvCxnSpPr>
                <a:cxnSpLocks/>
                <a:endCxn id="57" idx="4"/>
              </p:cNvCxnSpPr>
              <p:nvPr/>
            </p:nvCxnSpPr>
            <p:spPr>
              <a:xfrm flipH="1" flipV="1">
                <a:off x="6169510" y="2878301"/>
                <a:ext cx="20740" cy="55409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29F3E88-9F81-F863-2121-282E0782F8C5}"/>
                  </a:ext>
                </a:extLst>
              </p:cNvPr>
              <p:cNvSpPr/>
              <p:nvPr/>
            </p:nvSpPr>
            <p:spPr>
              <a:xfrm>
                <a:off x="6734863" y="3421410"/>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cxnSp>
            <p:nvCxnSpPr>
              <p:cNvPr id="40" name="Straight Connector 39">
                <a:extLst>
                  <a:ext uri="{FF2B5EF4-FFF2-40B4-BE49-F238E27FC236}">
                    <a16:creationId xmlns:a16="http://schemas.microsoft.com/office/drawing/2014/main" id="{AD84B692-44F3-D416-4ED4-E7FD69916E18}"/>
                  </a:ext>
                </a:extLst>
              </p:cNvPr>
              <p:cNvCxnSpPr>
                <a:cxnSpLocks/>
                <a:endCxn id="57" idx="5"/>
              </p:cNvCxnSpPr>
              <p:nvPr/>
            </p:nvCxnSpPr>
            <p:spPr>
              <a:xfrm flipH="1" flipV="1">
                <a:off x="6287282" y="2832179"/>
                <a:ext cx="614135" cy="574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4A4884F-83DF-ECE0-6B2E-4E5EE06A5310}"/>
                  </a:ext>
                </a:extLst>
              </p:cNvPr>
              <p:cNvSpPr txBox="1"/>
              <p:nvPr/>
            </p:nvSpPr>
            <p:spPr>
              <a:xfrm>
                <a:off x="6786728" y="3764094"/>
                <a:ext cx="681050" cy="276999"/>
              </a:xfrm>
              <a:prstGeom prst="rect">
                <a:avLst/>
              </a:prstGeom>
              <a:noFill/>
            </p:spPr>
            <p:txBody>
              <a:bodyPr wrap="square" rtlCol="0">
                <a:spAutoFit/>
              </a:bodyPr>
              <a:lstStyle/>
              <a:p>
                <a:r>
                  <a:rPr lang="en-IN" sz="1200" dirty="0"/>
                  <a:t>C5=36</a:t>
                </a:r>
              </a:p>
            </p:txBody>
          </p:sp>
          <p:sp>
            <p:nvSpPr>
              <p:cNvPr id="42" name="TextBox 41">
                <a:extLst>
                  <a:ext uri="{FF2B5EF4-FFF2-40B4-BE49-F238E27FC236}">
                    <a16:creationId xmlns:a16="http://schemas.microsoft.com/office/drawing/2014/main" id="{15D596C0-819E-7CCF-1A0C-227B5C8EACE8}"/>
                  </a:ext>
                </a:extLst>
              </p:cNvPr>
              <p:cNvSpPr txBox="1"/>
              <p:nvPr/>
            </p:nvSpPr>
            <p:spPr>
              <a:xfrm>
                <a:off x="6023696" y="3740828"/>
                <a:ext cx="681050" cy="276999"/>
              </a:xfrm>
              <a:prstGeom prst="rect">
                <a:avLst/>
              </a:prstGeom>
              <a:noFill/>
            </p:spPr>
            <p:txBody>
              <a:bodyPr wrap="square" rtlCol="0">
                <a:spAutoFit/>
              </a:bodyPr>
              <a:lstStyle/>
              <a:p>
                <a:r>
                  <a:rPr lang="en-IN" sz="1200" dirty="0"/>
                  <a:t>C3=50</a:t>
                </a:r>
              </a:p>
            </p:txBody>
          </p:sp>
          <p:sp>
            <p:nvSpPr>
              <p:cNvPr id="43" name="TextBox 42">
                <a:extLst>
                  <a:ext uri="{FF2B5EF4-FFF2-40B4-BE49-F238E27FC236}">
                    <a16:creationId xmlns:a16="http://schemas.microsoft.com/office/drawing/2014/main" id="{953CFD97-B99B-D571-7DF0-71E390062785}"/>
                  </a:ext>
                </a:extLst>
              </p:cNvPr>
              <p:cNvSpPr txBox="1"/>
              <p:nvPr/>
            </p:nvSpPr>
            <p:spPr>
              <a:xfrm>
                <a:off x="4626156" y="3395001"/>
                <a:ext cx="681050" cy="276999"/>
              </a:xfrm>
              <a:prstGeom prst="rect">
                <a:avLst/>
              </a:prstGeom>
              <a:noFill/>
            </p:spPr>
            <p:txBody>
              <a:bodyPr wrap="square" rtlCol="0">
                <a:spAutoFit/>
              </a:bodyPr>
              <a:lstStyle/>
              <a:p>
                <a:r>
                  <a:rPr lang="en-IN" sz="1200" dirty="0">
                    <a:solidFill>
                      <a:srgbClr val="FF0000"/>
                    </a:solidFill>
                  </a:rPr>
                  <a:t>C2=28</a:t>
                </a:r>
              </a:p>
            </p:txBody>
          </p:sp>
        </p:grpSp>
        <p:sp>
          <p:nvSpPr>
            <p:cNvPr id="63" name="Oval 62">
              <a:extLst>
                <a:ext uri="{FF2B5EF4-FFF2-40B4-BE49-F238E27FC236}">
                  <a16:creationId xmlns:a16="http://schemas.microsoft.com/office/drawing/2014/main" id="{8411AABB-0621-3E0D-D124-3F6B67E5878C}"/>
                </a:ext>
              </a:extLst>
            </p:cNvPr>
            <p:cNvSpPr/>
            <p:nvPr/>
          </p:nvSpPr>
          <p:spPr>
            <a:xfrm>
              <a:off x="4919528" y="3903435"/>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71680" name="Straight Connector 71679">
              <a:extLst>
                <a:ext uri="{FF2B5EF4-FFF2-40B4-BE49-F238E27FC236}">
                  <a16:creationId xmlns:a16="http://schemas.microsoft.com/office/drawing/2014/main" id="{36E0C6CA-4191-5320-8714-632BA2FCD9EA}"/>
                </a:ext>
              </a:extLst>
            </p:cNvPr>
            <p:cNvCxnSpPr>
              <a:cxnSpLocks/>
              <a:endCxn id="30" idx="3"/>
            </p:cNvCxnSpPr>
            <p:nvPr/>
          </p:nvCxnSpPr>
          <p:spPr>
            <a:xfrm flipV="1">
              <a:off x="5086082" y="3301802"/>
              <a:ext cx="315723" cy="5866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71684" name="Oval 71683">
              <a:extLst>
                <a:ext uri="{FF2B5EF4-FFF2-40B4-BE49-F238E27FC236}">
                  <a16:creationId xmlns:a16="http://schemas.microsoft.com/office/drawing/2014/main" id="{91357C27-1529-2B0E-7C14-EB36C2A1E09B}"/>
                </a:ext>
              </a:extLst>
            </p:cNvPr>
            <p:cNvSpPr/>
            <p:nvPr/>
          </p:nvSpPr>
          <p:spPr>
            <a:xfrm>
              <a:off x="5739773" y="3895393"/>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cxnSp>
          <p:nvCxnSpPr>
            <p:cNvPr id="71685" name="Straight Connector 71684">
              <a:extLst>
                <a:ext uri="{FF2B5EF4-FFF2-40B4-BE49-F238E27FC236}">
                  <a16:creationId xmlns:a16="http://schemas.microsoft.com/office/drawing/2014/main" id="{EF5B8008-DB38-FF4A-2451-7920B7AEBF35}"/>
                </a:ext>
              </a:extLst>
            </p:cNvPr>
            <p:cNvCxnSpPr>
              <a:cxnSpLocks/>
              <a:endCxn id="30" idx="5"/>
            </p:cNvCxnSpPr>
            <p:nvPr/>
          </p:nvCxnSpPr>
          <p:spPr>
            <a:xfrm flipH="1" flipV="1">
              <a:off x="5637349" y="3301802"/>
              <a:ext cx="268978" cy="57858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71689" name="TextBox 71688">
              <a:extLst>
                <a:ext uri="{FF2B5EF4-FFF2-40B4-BE49-F238E27FC236}">
                  <a16:creationId xmlns:a16="http://schemas.microsoft.com/office/drawing/2014/main" id="{465AC31F-4AA1-76DA-A3A0-71CA20CB25E3}"/>
                </a:ext>
              </a:extLst>
            </p:cNvPr>
            <p:cNvSpPr txBox="1"/>
            <p:nvPr/>
          </p:nvSpPr>
          <p:spPr>
            <a:xfrm>
              <a:off x="6140730" y="3960484"/>
              <a:ext cx="681050" cy="276999"/>
            </a:xfrm>
            <a:prstGeom prst="rect">
              <a:avLst/>
            </a:prstGeom>
            <a:noFill/>
          </p:spPr>
          <p:txBody>
            <a:bodyPr wrap="square" rtlCol="0">
              <a:spAutoFit/>
            </a:bodyPr>
            <a:lstStyle/>
            <a:p>
              <a:r>
                <a:rPr lang="en-IN" sz="1200" dirty="0"/>
                <a:t>C5=28</a:t>
              </a:r>
            </a:p>
          </p:txBody>
        </p:sp>
        <p:sp>
          <p:nvSpPr>
            <p:cNvPr id="71690" name="TextBox 71689">
              <a:extLst>
                <a:ext uri="{FF2B5EF4-FFF2-40B4-BE49-F238E27FC236}">
                  <a16:creationId xmlns:a16="http://schemas.microsoft.com/office/drawing/2014/main" id="{3BAA2132-B4F4-D429-F071-D6710B4AE1E6}"/>
                </a:ext>
              </a:extLst>
            </p:cNvPr>
            <p:cNvSpPr txBox="1"/>
            <p:nvPr/>
          </p:nvSpPr>
          <p:spPr>
            <a:xfrm>
              <a:off x="4283968" y="3960484"/>
              <a:ext cx="681050" cy="276999"/>
            </a:xfrm>
            <a:prstGeom prst="rect">
              <a:avLst/>
            </a:prstGeom>
            <a:noFill/>
          </p:spPr>
          <p:txBody>
            <a:bodyPr wrap="square" rtlCol="0">
              <a:spAutoFit/>
            </a:bodyPr>
            <a:lstStyle/>
            <a:p>
              <a:r>
                <a:rPr lang="en-IN" sz="1200" dirty="0"/>
                <a:t>C3=65</a:t>
              </a:r>
            </a:p>
          </p:txBody>
        </p:sp>
      </p:grpSp>
    </p:spTree>
    <p:extLst>
      <p:ext uri="{BB962C8B-B14F-4D97-AF65-F5344CB8AC3E}">
        <p14:creationId xmlns:p14="http://schemas.microsoft.com/office/powerpoint/2010/main" val="40084537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52880" y="1610145"/>
            <a:ext cx="3024336" cy="34661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 the </a:t>
            </a:r>
            <a:r>
              <a:rPr lang="en-IN" sz="1800" dirty="0">
                <a:solidFill>
                  <a:schemeClr val="tx1"/>
                </a:solidFill>
              </a:rPr>
              <a:t>cost from </a:t>
            </a:r>
          </a:p>
          <a:p>
            <a:r>
              <a:rPr lang="en-IN" sz="1800" dirty="0">
                <a:solidFill>
                  <a:schemeClr val="tx1"/>
                </a:solidFill>
              </a:rPr>
              <a:t>node 2 to node 3 =65</a:t>
            </a:r>
          </a:p>
          <a:p>
            <a:r>
              <a:rPr lang="en-IN" sz="1800" dirty="0">
                <a:solidFill>
                  <a:srgbClr val="FF0000"/>
                </a:solidFill>
              </a:rPr>
              <a:t>node 2 to node 5 =28 (Minimum)</a:t>
            </a:r>
          </a:p>
          <a:p>
            <a:pPr marL="0" indent="0">
              <a:buNone/>
            </a:pPr>
            <a:r>
              <a:rPr lang="en-IN" sz="1800" dirty="0">
                <a:solidFill>
                  <a:schemeClr val="tx1"/>
                </a:solidFill>
              </a:rPr>
              <a:t>And the State space tree is grown as:</a:t>
            </a:r>
          </a:p>
          <a:p>
            <a:pPr marL="0" indent="0">
              <a:buNone/>
            </a:pPr>
            <a:endParaRPr lang="en-IN" sz="1800" dirty="0">
              <a:solidFill>
                <a:schemeClr val="tx1"/>
              </a:solidFill>
            </a:endParaRPr>
          </a:p>
          <a:p>
            <a:pPr marL="0" indent="0">
              <a:buNone/>
            </a:pPr>
            <a:endParaRPr lang="en-IN" sz="1800" dirty="0">
              <a:solidFill>
                <a:schemeClr val="tx1"/>
              </a:solidFill>
            </a:endParaRPr>
          </a:p>
          <a:p>
            <a:endParaRPr lang="en-IN" sz="1800" dirty="0">
              <a:solidFill>
                <a:schemeClr val="tx1"/>
              </a:solidFill>
            </a:endParaRPr>
          </a:p>
          <a:p>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p:grpSp>
        <p:nvGrpSpPr>
          <p:cNvPr id="5" name="Group 4">
            <a:extLst>
              <a:ext uri="{FF2B5EF4-FFF2-40B4-BE49-F238E27FC236}">
                <a16:creationId xmlns:a16="http://schemas.microsoft.com/office/drawing/2014/main" id="{DBA02D19-92D4-EF9E-F0D4-8FFD286DD208}"/>
              </a:ext>
            </a:extLst>
          </p:cNvPr>
          <p:cNvGrpSpPr/>
          <p:nvPr/>
        </p:nvGrpSpPr>
        <p:grpSpPr>
          <a:xfrm>
            <a:off x="4283968" y="1222178"/>
            <a:ext cx="4606349" cy="2968723"/>
            <a:chOff x="3870809" y="1268760"/>
            <a:chExt cx="4606349" cy="2968723"/>
          </a:xfrm>
        </p:grpSpPr>
        <p:grpSp>
          <p:nvGrpSpPr>
            <p:cNvPr id="28" name="Group 27">
              <a:extLst>
                <a:ext uri="{FF2B5EF4-FFF2-40B4-BE49-F238E27FC236}">
                  <a16:creationId xmlns:a16="http://schemas.microsoft.com/office/drawing/2014/main" id="{5D491D51-21C8-7C9C-737D-D52429ECE447}"/>
                </a:ext>
              </a:extLst>
            </p:cNvPr>
            <p:cNvGrpSpPr/>
            <p:nvPr/>
          </p:nvGrpSpPr>
          <p:grpSpPr>
            <a:xfrm>
              <a:off x="3870809" y="1268760"/>
              <a:ext cx="4606349" cy="2437475"/>
              <a:chOff x="3783892" y="1603618"/>
              <a:chExt cx="4606349" cy="2437475"/>
            </a:xfrm>
          </p:grpSpPr>
          <p:grpSp>
            <p:nvGrpSpPr>
              <p:cNvPr id="29" name="Group 28">
                <a:extLst>
                  <a:ext uri="{FF2B5EF4-FFF2-40B4-BE49-F238E27FC236}">
                    <a16:creationId xmlns:a16="http://schemas.microsoft.com/office/drawing/2014/main" id="{A5406B7C-23EA-AC1F-B030-135314B26791}"/>
                  </a:ext>
                </a:extLst>
              </p:cNvPr>
              <p:cNvGrpSpPr/>
              <p:nvPr/>
            </p:nvGrpSpPr>
            <p:grpSpPr>
              <a:xfrm>
                <a:off x="3783892" y="1603618"/>
                <a:ext cx="4606349" cy="1282174"/>
                <a:chOff x="2125891" y="3164190"/>
                <a:chExt cx="5974501" cy="1503603"/>
              </a:xfrm>
            </p:grpSpPr>
            <p:grpSp>
              <p:nvGrpSpPr>
                <p:cNvPr id="44" name="Group 43">
                  <a:extLst>
                    <a:ext uri="{FF2B5EF4-FFF2-40B4-BE49-F238E27FC236}">
                      <a16:creationId xmlns:a16="http://schemas.microsoft.com/office/drawing/2014/main" id="{00E4D845-68D1-8D53-59A2-F44E7B05AA94}"/>
                    </a:ext>
                  </a:extLst>
                </p:cNvPr>
                <p:cNvGrpSpPr/>
                <p:nvPr/>
              </p:nvGrpSpPr>
              <p:grpSpPr>
                <a:xfrm>
                  <a:off x="4391980" y="3164190"/>
                  <a:ext cx="1346752" cy="529620"/>
                  <a:chOff x="4067944" y="2131576"/>
                  <a:chExt cx="1346752" cy="529620"/>
                </a:xfrm>
              </p:grpSpPr>
              <p:sp>
                <p:nvSpPr>
                  <p:cNvPr id="61" name="Oval 60">
                    <a:extLst>
                      <a:ext uri="{FF2B5EF4-FFF2-40B4-BE49-F238E27FC236}">
                        <a16:creationId xmlns:a16="http://schemas.microsoft.com/office/drawing/2014/main" id="{95A6543F-280F-E020-800C-DC6E40383FF6}"/>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62" name="TextBox 61">
                    <a:extLst>
                      <a:ext uri="{FF2B5EF4-FFF2-40B4-BE49-F238E27FC236}">
                        <a16:creationId xmlns:a16="http://schemas.microsoft.com/office/drawing/2014/main" id="{80171259-4402-1270-052A-3B7EBE195C86}"/>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45" name="Group 44">
                  <a:extLst>
                    <a:ext uri="{FF2B5EF4-FFF2-40B4-BE49-F238E27FC236}">
                      <a16:creationId xmlns:a16="http://schemas.microsoft.com/office/drawing/2014/main" id="{B181A4FF-C90D-C0CE-571D-8DFA458E258A}"/>
                    </a:ext>
                  </a:extLst>
                </p:cNvPr>
                <p:cNvGrpSpPr/>
                <p:nvPr/>
              </p:nvGrpSpPr>
              <p:grpSpPr>
                <a:xfrm>
                  <a:off x="6660232" y="4138173"/>
                  <a:ext cx="1440160" cy="529620"/>
                  <a:chOff x="4067944" y="2131576"/>
                  <a:chExt cx="1440160" cy="529620"/>
                </a:xfrm>
              </p:grpSpPr>
              <p:sp>
                <p:nvSpPr>
                  <p:cNvPr id="59" name="Oval 58">
                    <a:extLst>
                      <a:ext uri="{FF2B5EF4-FFF2-40B4-BE49-F238E27FC236}">
                        <a16:creationId xmlns:a16="http://schemas.microsoft.com/office/drawing/2014/main" id="{47DE582F-1755-99EA-E84F-CFAC17E7C60E}"/>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60" name="TextBox 59">
                    <a:extLst>
                      <a:ext uri="{FF2B5EF4-FFF2-40B4-BE49-F238E27FC236}">
                        <a16:creationId xmlns:a16="http://schemas.microsoft.com/office/drawing/2014/main" id="{439E67EE-7D83-8909-3427-7039A6358823}"/>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46" name="Group 45">
                  <a:extLst>
                    <a:ext uri="{FF2B5EF4-FFF2-40B4-BE49-F238E27FC236}">
                      <a16:creationId xmlns:a16="http://schemas.microsoft.com/office/drawing/2014/main" id="{2DB7A86C-F66A-333A-0531-0A20389C7417}"/>
                    </a:ext>
                  </a:extLst>
                </p:cNvPr>
                <p:cNvGrpSpPr/>
                <p:nvPr/>
              </p:nvGrpSpPr>
              <p:grpSpPr>
                <a:xfrm>
                  <a:off x="5004048" y="4129389"/>
                  <a:ext cx="1440160" cy="529620"/>
                  <a:chOff x="4067944" y="2131576"/>
                  <a:chExt cx="1440160" cy="529620"/>
                </a:xfrm>
              </p:grpSpPr>
              <p:sp>
                <p:nvSpPr>
                  <p:cNvPr id="57" name="Oval 56">
                    <a:extLst>
                      <a:ext uri="{FF2B5EF4-FFF2-40B4-BE49-F238E27FC236}">
                        <a16:creationId xmlns:a16="http://schemas.microsoft.com/office/drawing/2014/main" id="{1A3A5551-82EB-B570-3178-979BB23B9B81}"/>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58" name="TextBox 57">
                    <a:extLst>
                      <a:ext uri="{FF2B5EF4-FFF2-40B4-BE49-F238E27FC236}">
                        <a16:creationId xmlns:a16="http://schemas.microsoft.com/office/drawing/2014/main" id="{88B73E20-C8C6-8B7C-BFF4-D488A54B3A67}"/>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47" name="Group 46">
                  <a:extLst>
                    <a:ext uri="{FF2B5EF4-FFF2-40B4-BE49-F238E27FC236}">
                      <a16:creationId xmlns:a16="http://schemas.microsoft.com/office/drawing/2014/main" id="{6FE90C49-8AAC-93DB-B234-EBB8FD26E562}"/>
                    </a:ext>
                  </a:extLst>
                </p:cNvPr>
                <p:cNvGrpSpPr/>
                <p:nvPr/>
              </p:nvGrpSpPr>
              <p:grpSpPr>
                <a:xfrm>
                  <a:off x="3472644" y="4127293"/>
                  <a:ext cx="1315380" cy="529620"/>
                  <a:chOff x="4067944" y="2131576"/>
                  <a:chExt cx="1315380" cy="529620"/>
                </a:xfrm>
              </p:grpSpPr>
              <p:sp>
                <p:nvSpPr>
                  <p:cNvPr id="55" name="Oval 54">
                    <a:extLst>
                      <a:ext uri="{FF2B5EF4-FFF2-40B4-BE49-F238E27FC236}">
                        <a16:creationId xmlns:a16="http://schemas.microsoft.com/office/drawing/2014/main" id="{DD00DC5F-9FB5-97B2-3167-2A2A4368CCD0}"/>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56" name="TextBox 55">
                    <a:extLst>
                      <a:ext uri="{FF2B5EF4-FFF2-40B4-BE49-F238E27FC236}">
                        <a16:creationId xmlns:a16="http://schemas.microsoft.com/office/drawing/2014/main" id="{21CCF627-B642-3FD7-75F0-D623D9D57A9B}"/>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48" name="Group 47">
                  <a:extLst>
                    <a:ext uri="{FF2B5EF4-FFF2-40B4-BE49-F238E27FC236}">
                      <a16:creationId xmlns:a16="http://schemas.microsoft.com/office/drawing/2014/main" id="{4E7D7F10-E29A-6E26-7206-9EC5B8050DC5}"/>
                    </a:ext>
                  </a:extLst>
                </p:cNvPr>
                <p:cNvGrpSpPr/>
                <p:nvPr/>
              </p:nvGrpSpPr>
              <p:grpSpPr>
                <a:xfrm>
                  <a:off x="2125891" y="4109700"/>
                  <a:ext cx="1382757" cy="529620"/>
                  <a:chOff x="4067944" y="2131576"/>
                  <a:chExt cx="1382757" cy="529620"/>
                </a:xfrm>
              </p:grpSpPr>
              <p:sp>
                <p:nvSpPr>
                  <p:cNvPr id="53" name="Oval 52">
                    <a:extLst>
                      <a:ext uri="{FF2B5EF4-FFF2-40B4-BE49-F238E27FC236}">
                        <a16:creationId xmlns:a16="http://schemas.microsoft.com/office/drawing/2014/main" id="{B300A569-7E38-C2DB-9161-A84E57757E55}"/>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54" name="TextBox 53">
                    <a:extLst>
                      <a:ext uri="{FF2B5EF4-FFF2-40B4-BE49-F238E27FC236}">
                        <a16:creationId xmlns:a16="http://schemas.microsoft.com/office/drawing/2014/main" id="{69ABBCB4-F87A-6245-E48F-494455308549}"/>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49" name="Straight Connector 48">
                  <a:extLst>
                    <a:ext uri="{FF2B5EF4-FFF2-40B4-BE49-F238E27FC236}">
                      <a16:creationId xmlns:a16="http://schemas.microsoft.com/office/drawing/2014/main" id="{919B0D79-625C-BE5C-792B-1E68BD1369FD}"/>
                    </a:ext>
                  </a:extLst>
                </p:cNvPr>
                <p:cNvCxnSpPr>
                  <a:stCxn id="53" idx="0"/>
                  <a:endCxn id="61"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61B6A56E-035F-01B8-7A0B-CA8454D232AC}"/>
                    </a:ext>
                  </a:extLst>
                </p:cNvPr>
                <p:cNvCxnSpPr>
                  <a:cxnSpLocks/>
                  <a:endCxn id="61"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85889C-4665-33D1-A61D-AD424B1964AF}"/>
                    </a:ext>
                  </a:extLst>
                </p:cNvPr>
                <p:cNvCxnSpPr>
                  <a:cxnSpLocks/>
                  <a:stCxn id="57" idx="0"/>
                  <a:endCxn id="61"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C934F15-05B9-18B5-3009-0352BA9C16D2}"/>
                    </a:ext>
                  </a:extLst>
                </p:cNvPr>
                <p:cNvCxnSpPr>
                  <a:cxnSpLocks/>
                  <a:stCxn id="59" idx="0"/>
                  <a:endCxn id="61"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30" name="Oval 29">
                <a:extLst>
                  <a:ext uri="{FF2B5EF4-FFF2-40B4-BE49-F238E27FC236}">
                    <a16:creationId xmlns:a16="http://schemas.microsoft.com/office/drawing/2014/main" id="{06CD9A54-EEC6-C6B3-7B2A-21698A7B6979}"/>
                  </a:ext>
                </a:extLst>
              </p:cNvPr>
              <p:cNvSpPr/>
              <p:nvPr/>
            </p:nvSpPr>
            <p:spPr>
              <a:xfrm>
                <a:off x="5266105" y="3367841"/>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2</a:t>
                </a:r>
              </a:p>
            </p:txBody>
          </p:sp>
          <p:cxnSp>
            <p:nvCxnSpPr>
              <p:cNvPr id="31" name="Straight Connector 30">
                <a:extLst>
                  <a:ext uri="{FF2B5EF4-FFF2-40B4-BE49-F238E27FC236}">
                    <a16:creationId xmlns:a16="http://schemas.microsoft.com/office/drawing/2014/main" id="{5BB7ED50-ECDA-3925-E6D3-C75005793F62}"/>
                  </a:ext>
                </a:extLst>
              </p:cNvPr>
              <p:cNvCxnSpPr>
                <a:cxnSpLocks/>
              </p:cNvCxnSpPr>
              <p:nvPr/>
            </p:nvCxnSpPr>
            <p:spPr>
              <a:xfrm flipV="1">
                <a:off x="5432659" y="2815389"/>
                <a:ext cx="591037" cy="5374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491D0E42-99F0-8878-6418-86CF4D97CE77}"/>
                  </a:ext>
                </a:extLst>
              </p:cNvPr>
              <p:cNvSpPr/>
              <p:nvPr/>
            </p:nvSpPr>
            <p:spPr>
              <a:xfrm>
                <a:off x="6023696" y="3447396"/>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38" name="Straight Connector 37">
                <a:extLst>
                  <a:ext uri="{FF2B5EF4-FFF2-40B4-BE49-F238E27FC236}">
                    <a16:creationId xmlns:a16="http://schemas.microsoft.com/office/drawing/2014/main" id="{94A2232E-97EF-B461-5AE6-1CEC0615608A}"/>
                  </a:ext>
                </a:extLst>
              </p:cNvPr>
              <p:cNvCxnSpPr>
                <a:cxnSpLocks/>
                <a:endCxn id="57" idx="4"/>
              </p:cNvCxnSpPr>
              <p:nvPr/>
            </p:nvCxnSpPr>
            <p:spPr>
              <a:xfrm flipH="1" flipV="1">
                <a:off x="6169510" y="2878301"/>
                <a:ext cx="20740" cy="55409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729F3E88-9F81-F863-2121-282E0782F8C5}"/>
                  </a:ext>
                </a:extLst>
              </p:cNvPr>
              <p:cNvSpPr/>
              <p:nvPr/>
            </p:nvSpPr>
            <p:spPr>
              <a:xfrm>
                <a:off x="6734863" y="3421410"/>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cxnSp>
            <p:nvCxnSpPr>
              <p:cNvPr id="40" name="Straight Connector 39">
                <a:extLst>
                  <a:ext uri="{FF2B5EF4-FFF2-40B4-BE49-F238E27FC236}">
                    <a16:creationId xmlns:a16="http://schemas.microsoft.com/office/drawing/2014/main" id="{AD84B692-44F3-D416-4ED4-E7FD69916E18}"/>
                  </a:ext>
                </a:extLst>
              </p:cNvPr>
              <p:cNvCxnSpPr>
                <a:cxnSpLocks/>
                <a:endCxn id="57" idx="5"/>
              </p:cNvCxnSpPr>
              <p:nvPr/>
            </p:nvCxnSpPr>
            <p:spPr>
              <a:xfrm flipH="1" flipV="1">
                <a:off x="6287282" y="2832179"/>
                <a:ext cx="614135" cy="574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4A4884F-83DF-ECE0-6B2E-4E5EE06A5310}"/>
                  </a:ext>
                </a:extLst>
              </p:cNvPr>
              <p:cNvSpPr txBox="1"/>
              <p:nvPr/>
            </p:nvSpPr>
            <p:spPr>
              <a:xfrm>
                <a:off x="6786728" y="3764094"/>
                <a:ext cx="681050" cy="276999"/>
              </a:xfrm>
              <a:prstGeom prst="rect">
                <a:avLst/>
              </a:prstGeom>
              <a:noFill/>
            </p:spPr>
            <p:txBody>
              <a:bodyPr wrap="square" rtlCol="0">
                <a:spAutoFit/>
              </a:bodyPr>
              <a:lstStyle/>
              <a:p>
                <a:r>
                  <a:rPr lang="en-IN" sz="1200" dirty="0"/>
                  <a:t>C5=36</a:t>
                </a:r>
              </a:p>
            </p:txBody>
          </p:sp>
          <p:sp>
            <p:nvSpPr>
              <p:cNvPr id="42" name="TextBox 41">
                <a:extLst>
                  <a:ext uri="{FF2B5EF4-FFF2-40B4-BE49-F238E27FC236}">
                    <a16:creationId xmlns:a16="http://schemas.microsoft.com/office/drawing/2014/main" id="{15D596C0-819E-7CCF-1A0C-227B5C8EACE8}"/>
                  </a:ext>
                </a:extLst>
              </p:cNvPr>
              <p:cNvSpPr txBox="1"/>
              <p:nvPr/>
            </p:nvSpPr>
            <p:spPr>
              <a:xfrm>
                <a:off x="6023696" y="3740828"/>
                <a:ext cx="681050" cy="276999"/>
              </a:xfrm>
              <a:prstGeom prst="rect">
                <a:avLst/>
              </a:prstGeom>
              <a:noFill/>
            </p:spPr>
            <p:txBody>
              <a:bodyPr wrap="square" rtlCol="0">
                <a:spAutoFit/>
              </a:bodyPr>
              <a:lstStyle/>
              <a:p>
                <a:r>
                  <a:rPr lang="en-IN" sz="1200" dirty="0"/>
                  <a:t>C3=50</a:t>
                </a:r>
              </a:p>
            </p:txBody>
          </p:sp>
          <p:sp>
            <p:nvSpPr>
              <p:cNvPr id="43" name="TextBox 42">
                <a:extLst>
                  <a:ext uri="{FF2B5EF4-FFF2-40B4-BE49-F238E27FC236}">
                    <a16:creationId xmlns:a16="http://schemas.microsoft.com/office/drawing/2014/main" id="{953CFD97-B99B-D571-7DF0-71E390062785}"/>
                  </a:ext>
                </a:extLst>
              </p:cNvPr>
              <p:cNvSpPr txBox="1"/>
              <p:nvPr/>
            </p:nvSpPr>
            <p:spPr>
              <a:xfrm>
                <a:off x="4626156" y="3395001"/>
                <a:ext cx="681050" cy="276999"/>
              </a:xfrm>
              <a:prstGeom prst="rect">
                <a:avLst/>
              </a:prstGeom>
              <a:noFill/>
            </p:spPr>
            <p:txBody>
              <a:bodyPr wrap="square" rtlCol="0">
                <a:spAutoFit/>
              </a:bodyPr>
              <a:lstStyle/>
              <a:p>
                <a:r>
                  <a:rPr lang="en-IN" sz="1200" dirty="0">
                    <a:solidFill>
                      <a:srgbClr val="FF0000"/>
                    </a:solidFill>
                  </a:rPr>
                  <a:t>C2=28</a:t>
                </a:r>
              </a:p>
            </p:txBody>
          </p:sp>
        </p:grpSp>
        <p:sp>
          <p:nvSpPr>
            <p:cNvPr id="63" name="Oval 62">
              <a:extLst>
                <a:ext uri="{FF2B5EF4-FFF2-40B4-BE49-F238E27FC236}">
                  <a16:creationId xmlns:a16="http://schemas.microsoft.com/office/drawing/2014/main" id="{8411AABB-0621-3E0D-D124-3F6B67E5878C}"/>
                </a:ext>
              </a:extLst>
            </p:cNvPr>
            <p:cNvSpPr/>
            <p:nvPr/>
          </p:nvSpPr>
          <p:spPr>
            <a:xfrm>
              <a:off x="4919528" y="3903435"/>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71680" name="Straight Connector 71679">
              <a:extLst>
                <a:ext uri="{FF2B5EF4-FFF2-40B4-BE49-F238E27FC236}">
                  <a16:creationId xmlns:a16="http://schemas.microsoft.com/office/drawing/2014/main" id="{36E0C6CA-4191-5320-8714-632BA2FCD9EA}"/>
                </a:ext>
              </a:extLst>
            </p:cNvPr>
            <p:cNvCxnSpPr>
              <a:cxnSpLocks/>
              <a:endCxn id="30" idx="3"/>
            </p:cNvCxnSpPr>
            <p:nvPr/>
          </p:nvCxnSpPr>
          <p:spPr>
            <a:xfrm flipV="1">
              <a:off x="5086082" y="3301802"/>
              <a:ext cx="315723" cy="5866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71684" name="Oval 71683">
              <a:extLst>
                <a:ext uri="{FF2B5EF4-FFF2-40B4-BE49-F238E27FC236}">
                  <a16:creationId xmlns:a16="http://schemas.microsoft.com/office/drawing/2014/main" id="{91357C27-1529-2B0E-7C14-EB36C2A1E09B}"/>
                </a:ext>
              </a:extLst>
            </p:cNvPr>
            <p:cNvSpPr/>
            <p:nvPr/>
          </p:nvSpPr>
          <p:spPr>
            <a:xfrm>
              <a:off x="5739773" y="3895393"/>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5</a:t>
              </a:r>
            </a:p>
          </p:txBody>
        </p:sp>
        <p:cxnSp>
          <p:nvCxnSpPr>
            <p:cNvPr id="71685" name="Straight Connector 71684">
              <a:extLst>
                <a:ext uri="{FF2B5EF4-FFF2-40B4-BE49-F238E27FC236}">
                  <a16:creationId xmlns:a16="http://schemas.microsoft.com/office/drawing/2014/main" id="{EF5B8008-DB38-FF4A-2451-7920B7AEBF35}"/>
                </a:ext>
              </a:extLst>
            </p:cNvPr>
            <p:cNvCxnSpPr>
              <a:cxnSpLocks/>
              <a:endCxn id="30" idx="5"/>
            </p:cNvCxnSpPr>
            <p:nvPr/>
          </p:nvCxnSpPr>
          <p:spPr>
            <a:xfrm flipH="1" flipV="1">
              <a:off x="5637349" y="3301802"/>
              <a:ext cx="268978" cy="578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689" name="TextBox 71688">
              <a:extLst>
                <a:ext uri="{FF2B5EF4-FFF2-40B4-BE49-F238E27FC236}">
                  <a16:creationId xmlns:a16="http://schemas.microsoft.com/office/drawing/2014/main" id="{465AC31F-4AA1-76DA-A3A0-71CA20CB25E3}"/>
                </a:ext>
              </a:extLst>
            </p:cNvPr>
            <p:cNvSpPr txBox="1"/>
            <p:nvPr/>
          </p:nvSpPr>
          <p:spPr>
            <a:xfrm>
              <a:off x="6140730" y="3960484"/>
              <a:ext cx="681050" cy="276999"/>
            </a:xfrm>
            <a:prstGeom prst="rect">
              <a:avLst/>
            </a:prstGeom>
            <a:noFill/>
          </p:spPr>
          <p:txBody>
            <a:bodyPr wrap="square" rtlCol="0">
              <a:spAutoFit/>
            </a:bodyPr>
            <a:lstStyle/>
            <a:p>
              <a:r>
                <a:rPr lang="en-IN" sz="1200" dirty="0">
                  <a:solidFill>
                    <a:srgbClr val="FF0000"/>
                  </a:solidFill>
                </a:rPr>
                <a:t>C5=28</a:t>
              </a:r>
            </a:p>
          </p:txBody>
        </p:sp>
        <p:sp>
          <p:nvSpPr>
            <p:cNvPr id="71690" name="TextBox 71689">
              <a:extLst>
                <a:ext uri="{FF2B5EF4-FFF2-40B4-BE49-F238E27FC236}">
                  <a16:creationId xmlns:a16="http://schemas.microsoft.com/office/drawing/2014/main" id="{3BAA2132-B4F4-D429-F071-D6710B4AE1E6}"/>
                </a:ext>
              </a:extLst>
            </p:cNvPr>
            <p:cNvSpPr txBox="1"/>
            <p:nvPr/>
          </p:nvSpPr>
          <p:spPr>
            <a:xfrm>
              <a:off x="4283968" y="3960484"/>
              <a:ext cx="681050" cy="276999"/>
            </a:xfrm>
            <a:prstGeom prst="rect">
              <a:avLst/>
            </a:prstGeom>
            <a:noFill/>
          </p:spPr>
          <p:txBody>
            <a:bodyPr wrap="square" rtlCol="0">
              <a:spAutoFit/>
            </a:bodyPr>
            <a:lstStyle/>
            <a:p>
              <a:r>
                <a:rPr lang="en-IN" sz="1200" dirty="0"/>
                <a:t>C3=65</a:t>
              </a:r>
            </a:p>
          </p:txBody>
        </p:sp>
      </p:grpSp>
      <p:sp>
        <p:nvSpPr>
          <p:cNvPr id="2" name="TextBox 1">
            <a:extLst>
              <a:ext uri="{FF2B5EF4-FFF2-40B4-BE49-F238E27FC236}">
                <a16:creationId xmlns:a16="http://schemas.microsoft.com/office/drawing/2014/main" id="{18320752-BF9E-9A22-FC53-F91D85F99C28}"/>
              </a:ext>
            </a:extLst>
          </p:cNvPr>
          <p:cNvSpPr txBox="1"/>
          <p:nvPr/>
        </p:nvSpPr>
        <p:spPr>
          <a:xfrm>
            <a:off x="574353" y="3452236"/>
            <a:ext cx="4320480" cy="1200329"/>
          </a:xfrm>
          <a:prstGeom prst="rect">
            <a:avLst/>
          </a:prstGeom>
          <a:noFill/>
        </p:spPr>
        <p:txBody>
          <a:bodyPr wrap="square" rtlCol="0">
            <a:spAutoFit/>
          </a:bodyPr>
          <a:lstStyle/>
          <a:p>
            <a:r>
              <a:rPr lang="en-IN" dirty="0">
                <a:solidFill>
                  <a:schemeClr val="tx1">
                    <a:lumMod val="75000"/>
                    <a:lumOff val="25000"/>
                  </a:schemeClr>
                </a:solidFill>
              </a:rPr>
              <a:t>“Hence the reduced matrix obtained from node 2 to node 5 will be treated as reduced matrix for next level of the graph”</a:t>
            </a:r>
          </a:p>
        </p:txBody>
      </p:sp>
      <p:sp>
        <p:nvSpPr>
          <p:cNvPr id="3" name="TextBox 2">
            <a:extLst>
              <a:ext uri="{FF2B5EF4-FFF2-40B4-BE49-F238E27FC236}">
                <a16:creationId xmlns:a16="http://schemas.microsoft.com/office/drawing/2014/main" id="{8C97957D-88D2-96AF-57A7-187036AF4B25}"/>
              </a:ext>
            </a:extLst>
          </p:cNvPr>
          <p:cNvSpPr txBox="1"/>
          <p:nvPr/>
        </p:nvSpPr>
        <p:spPr>
          <a:xfrm>
            <a:off x="694904" y="4741502"/>
            <a:ext cx="4147471" cy="923330"/>
          </a:xfrm>
          <a:prstGeom prst="rect">
            <a:avLst/>
          </a:prstGeom>
          <a:noFill/>
        </p:spPr>
        <p:txBody>
          <a:bodyPr wrap="square" rtlCol="0">
            <a:spAutoFit/>
          </a:bodyPr>
          <a:lstStyle/>
          <a:p>
            <a:r>
              <a:rPr lang="en-IN" dirty="0">
                <a:solidFill>
                  <a:srgbClr val="3333CC"/>
                </a:solidFill>
              </a:rPr>
              <a:t>Now further find who is the next vertex in next level?( i.e. node 3)</a:t>
            </a:r>
          </a:p>
          <a:p>
            <a:r>
              <a:rPr lang="en-IN" dirty="0">
                <a:solidFill>
                  <a:srgbClr val="3333CC"/>
                </a:solidFill>
              </a:rPr>
              <a:t>Hint: Apply the same methodology</a:t>
            </a:r>
          </a:p>
        </p:txBody>
      </p:sp>
      <p:grpSp>
        <p:nvGrpSpPr>
          <p:cNvPr id="6" name="Group 5">
            <a:extLst>
              <a:ext uri="{FF2B5EF4-FFF2-40B4-BE49-F238E27FC236}">
                <a16:creationId xmlns:a16="http://schemas.microsoft.com/office/drawing/2014/main" id="{60F4D85C-B7C3-B481-CB65-1C75838503DE}"/>
              </a:ext>
            </a:extLst>
          </p:cNvPr>
          <p:cNvGrpSpPr/>
          <p:nvPr/>
        </p:nvGrpSpPr>
        <p:grpSpPr>
          <a:xfrm>
            <a:off x="4905989" y="4243846"/>
            <a:ext cx="3672407" cy="1669890"/>
            <a:chOff x="4372841" y="2160143"/>
            <a:chExt cx="3672407" cy="1669890"/>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5065853-16A4-1AE3-9C9E-46D4B1374D64}"/>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rgbClr val="000000"/>
                                    </a:solidFill>
                                    <a:latin typeface="Cambria Math" panose="02040503050406030204" pitchFamily="18" charset="0"/>
                                  </a:rPr>
                                </m:ctrlPr>
                              </m:mP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smtClean="0">
                                            <a:solidFill>
                                              <a:srgbClr val="000000"/>
                                            </a:solidFill>
                                            <a:latin typeface="Cambria Math" panose="02040503050406030204" pitchFamily="18" charset="0"/>
                                            <a:ea typeface="Cambria Math" panose="02040503050406030204" pitchFamily="18" charset="0"/>
                                          </a:rPr>
                                          <m:t>∞</m:t>
                                        </m:r>
                                      </m:e>
                                    </m:mr>
                                    <m:mr>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a:rPr lang="en-IN" b="0" i="1" smtClean="0">
                                            <a:solidFill>
                                              <a:srgbClr val="000000"/>
                                            </a:solidFill>
                                            <a:latin typeface="Cambria Math" panose="02040503050406030204" pitchFamily="18" charset="0"/>
                                            <a:ea typeface="Cambria Math" panose="02040503050406030204" pitchFamily="18" charset="0"/>
                                          </a:rPr>
                                          <m:t>0</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smtClean="0">
                                            <a:solidFill>
                                              <a:srgbClr val="00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a:rPr lang="en-IN" b="0" i="1" smtClean="0">
                                            <a:solidFill>
                                              <a:srgbClr val="000000"/>
                                            </a:solidFill>
                                            <a:latin typeface="Cambria Math" panose="02040503050406030204" pitchFamily="18" charset="0"/>
                                            <a:ea typeface="Cambria Math" panose="02040503050406030204" pitchFamily="18" charset="0"/>
                                          </a:rPr>
                                          <m:t> 0</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7" name="TextBox 6">
                  <a:extLst>
                    <a:ext uri="{FF2B5EF4-FFF2-40B4-BE49-F238E27FC236}">
                      <a16:creationId xmlns:a16="http://schemas.microsoft.com/office/drawing/2014/main" id="{B5065853-16A4-1AE3-9C9E-46D4B1374D64}"/>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2FDE3D2-3D27-7523-18B4-65544FC27823}"/>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38" name="TextBox 37">
                  <a:extLst>
                    <a:ext uri="{FF2B5EF4-FFF2-40B4-BE49-F238E27FC236}">
                      <a16:creationId xmlns:a16="http://schemas.microsoft.com/office/drawing/2014/main" id="{2928794E-05F5-12E2-6C04-F5BC8A476F0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1317D9F-7AA8-9077-3410-FB9CD7B86DBE}"/>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39" name="TextBox 38">
                  <a:extLst>
                    <a:ext uri="{FF2B5EF4-FFF2-40B4-BE49-F238E27FC236}">
                      <a16:creationId xmlns:a16="http://schemas.microsoft.com/office/drawing/2014/main" id="{7D6FE54F-7DD0-1784-B232-17766A0BA021}"/>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415272667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11 Find the cost from node 5 to node 3.</a:t>
                </a:r>
              </a:p>
              <a:p>
                <a:pPr algn="just"/>
                <a:r>
                  <a:rPr lang="en-US" altLang="en-US" sz="2000" dirty="0">
                    <a:solidFill>
                      <a:srgbClr val="080808"/>
                    </a:solidFill>
                  </a:rPr>
                  <a:t>Make all the value of row 5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m:t>
                    </m:r>
                    <m:r>
                      <a:rPr lang="en-IN" altLang="en-US" sz="2000" b="0" i="1" smtClean="0">
                        <a:solidFill>
                          <a:srgbClr val="080808"/>
                        </a:solidFill>
                        <a:latin typeface="Cambria Math" panose="02040503050406030204" pitchFamily="18" charset="0"/>
                        <a:ea typeface="Cambria Math" panose="02040503050406030204" pitchFamily="18" charset="0"/>
                      </a:rPr>
                      <m:t>5</m:t>
                    </m:r>
                    <m:r>
                      <a:rPr lang="en-US" altLang="en-US" sz="2000" i="1">
                        <a:solidFill>
                          <a:srgbClr val="080808"/>
                        </a:solidFill>
                        <a:latin typeface="Cambria Math" panose="02040503050406030204" pitchFamily="18" charset="0"/>
                        <a:ea typeface="Cambria Math" panose="02040503050406030204" pitchFamily="18" charset="0"/>
                      </a:rPr>
                      <m:t>→</m:t>
                    </m:r>
                    <m:r>
                      <a:rPr lang="en-IN" altLang="en-US" sz="2000" b="0" i="1" smtClean="0">
                        <a:solidFill>
                          <a:srgbClr val="080808"/>
                        </a:solidFill>
                        <a:latin typeface="Cambria Math" panose="02040503050406030204" pitchFamily="18" charset="0"/>
                        <a:ea typeface="Cambria Math" panose="02040503050406030204" pitchFamily="18" charset="0"/>
                      </a:rPr>
                      <m:t>3</m:t>
                    </m:r>
                    <m:r>
                      <a:rPr lang="en-US" altLang="en-US" sz="2000" i="1">
                        <a:solidFill>
                          <a:srgbClr val="080808"/>
                        </a:solidFill>
                        <a:latin typeface="Cambria Math" panose="02040503050406030204" pitchFamily="18" charset="0"/>
                        <a:ea typeface="Cambria Math" panose="02040503050406030204" pitchFamily="18" charset="0"/>
                      </a:rPr>
                      <m:t>→</m:t>
                    </m:r>
                    <m:r>
                      <a:rPr lang="en-US" altLang="en-US" sz="2000" b="0" i="1" smtClean="0">
                        <a:solidFill>
                          <a:srgbClr val="080808"/>
                        </a:solidFill>
                        <a:latin typeface="Cambria Math" panose="02040503050406030204" pitchFamily="18" charset="0"/>
                        <a:ea typeface="Cambria Math" panose="02040503050406030204" pitchFamily="18" charset="0"/>
                      </a:rPr>
                      <m:t>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02C95BBE-750A-024D-B59F-4E066AD24C41}"/>
              </a:ext>
            </a:extLst>
          </p:cNvPr>
          <p:cNvGrpSpPr/>
          <p:nvPr/>
        </p:nvGrpSpPr>
        <p:grpSpPr>
          <a:xfrm>
            <a:off x="457200" y="3789040"/>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DB516D-16E7-D27C-F9B2-C5EF0AB62DB9}"/>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rgbClr val="000000"/>
                                    </a:solidFill>
                                    <a:latin typeface="Cambria Math" panose="02040503050406030204" pitchFamily="18" charset="0"/>
                                  </a:rPr>
                                </m:ctrlPr>
                              </m:mP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
                                </m:e>
                              </m:m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99DB516D-16E7-D27C-F9B2-C5EF0AB62DB9}"/>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C25E90-945E-592F-D0BE-A5BB3466D585}"/>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FAC25E90-945E-592F-D0BE-A5BB3466D58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F25B19-1127-978C-EF1C-0A0F12FBFBA5}"/>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D7F25B19-1127-978C-EF1C-0A0F12FBFBA5}"/>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92544799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169074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11 Find the cost from node 5 to node 3.</a:t>
                </a:r>
              </a:p>
              <a:p>
                <a:pPr algn="just"/>
                <a:r>
                  <a:rPr lang="en-US" altLang="en-US" sz="2000" dirty="0">
                    <a:solidFill>
                      <a:srgbClr val="080808"/>
                    </a:solidFill>
                  </a:rPr>
                  <a:t>Make all the value of row 5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all the value of col 3 to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algn="just"/>
                <a:r>
                  <a:rPr lang="en-US" altLang="en-US" sz="2000" dirty="0">
                    <a:solidFill>
                      <a:srgbClr val="080808"/>
                    </a:solidFill>
                  </a:rPr>
                  <a:t>Make node 3 to 1 is also </a:t>
                </a:r>
                <a14:m>
                  <m:oMath xmlns:m="http://schemas.openxmlformats.org/officeDocument/2006/math">
                    <m:r>
                      <a:rPr lang="en-US" altLang="en-US" sz="200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as the path is </a:t>
                </a:r>
                <a14:m>
                  <m:oMath xmlns:m="http://schemas.openxmlformats.org/officeDocument/2006/math">
                    <m:r>
                      <a:rPr lang="en-US" altLang="en-US" sz="2000" b="0" i="0" smtClean="0">
                        <a:solidFill>
                          <a:srgbClr val="080808"/>
                        </a:solidFill>
                        <a:latin typeface="Cambria Math" panose="02040503050406030204" pitchFamily="18" charset="0"/>
                        <a:ea typeface="Cambria Math" panose="02040503050406030204" pitchFamily="18" charset="0"/>
                      </a:rPr>
                      <m:t>1</m:t>
                    </m:r>
                    <m:r>
                      <a:rPr lang="en-US" altLang="en-US" sz="2000" b="0" i="1" smtClean="0">
                        <a:solidFill>
                          <a:srgbClr val="080808"/>
                        </a:solidFill>
                        <a:latin typeface="Cambria Math" panose="02040503050406030204" pitchFamily="18" charset="0"/>
                        <a:ea typeface="Cambria Math" panose="02040503050406030204" pitchFamily="18" charset="0"/>
                      </a:rPr>
                      <m:t>→4→2→</m:t>
                    </m:r>
                    <m:r>
                      <a:rPr lang="en-IN" altLang="en-US" sz="2000" b="0" i="1" smtClean="0">
                        <a:solidFill>
                          <a:srgbClr val="080808"/>
                        </a:solidFill>
                        <a:latin typeface="Cambria Math" panose="02040503050406030204" pitchFamily="18" charset="0"/>
                        <a:ea typeface="Cambria Math" panose="02040503050406030204" pitchFamily="18" charset="0"/>
                      </a:rPr>
                      <m:t>5</m:t>
                    </m:r>
                    <m:r>
                      <a:rPr lang="en-US" altLang="en-US" sz="2000" i="1">
                        <a:solidFill>
                          <a:srgbClr val="080808"/>
                        </a:solidFill>
                        <a:latin typeface="Cambria Math" panose="02040503050406030204" pitchFamily="18" charset="0"/>
                        <a:ea typeface="Cambria Math" panose="02040503050406030204" pitchFamily="18" charset="0"/>
                      </a:rPr>
                      <m:t>→</m:t>
                    </m:r>
                    <m:r>
                      <a:rPr lang="en-IN" altLang="en-US" sz="2000" b="0" i="1" smtClean="0">
                        <a:solidFill>
                          <a:srgbClr val="080808"/>
                        </a:solidFill>
                        <a:latin typeface="Cambria Math" panose="02040503050406030204" pitchFamily="18" charset="0"/>
                        <a:ea typeface="Cambria Math" panose="02040503050406030204" pitchFamily="18" charset="0"/>
                      </a:rPr>
                      <m:t>3</m:t>
                    </m:r>
                    <m:r>
                      <a:rPr lang="en-US" altLang="en-US" sz="2000" i="1">
                        <a:solidFill>
                          <a:srgbClr val="080808"/>
                        </a:solidFill>
                        <a:latin typeface="Cambria Math" panose="02040503050406030204" pitchFamily="18" charset="0"/>
                        <a:ea typeface="Cambria Math" panose="02040503050406030204" pitchFamily="18" charset="0"/>
                      </a:rPr>
                      <m:t>→</m:t>
                    </m:r>
                    <m:r>
                      <a:rPr lang="en-US" altLang="en-US" sz="2000" b="0" i="1" smtClean="0">
                        <a:solidFill>
                          <a:srgbClr val="080808"/>
                        </a:solidFill>
                        <a:latin typeface="Cambria Math" panose="02040503050406030204" pitchFamily="18" charset="0"/>
                        <a:ea typeface="Cambria Math" panose="02040503050406030204" pitchFamily="18" charset="0"/>
                      </a:rPr>
                      <m:t>1.</m:t>
                    </m:r>
                  </m:oMath>
                </a14:m>
                <a:endParaRPr lang="en-US" altLang="en-US" sz="2000" dirty="0">
                  <a:solidFill>
                    <a:srgbClr val="080808"/>
                  </a:solidFill>
                </a:endParaRPr>
              </a:p>
              <a:p>
                <a:pPr algn="just"/>
                <a:r>
                  <a:rPr lang="en-US" altLang="en-US" sz="2000" dirty="0">
                    <a:solidFill>
                      <a:srgbClr val="080808"/>
                    </a:solidFill>
                  </a:rPr>
                  <a:t>Then apply reduction technique to reduced the matrix.</a:t>
                </a:r>
              </a:p>
              <a:p>
                <a:pPr algn="just"/>
                <a:r>
                  <a:rPr lang="en-US" altLang="en-US" sz="2000" dirty="0">
                    <a:solidFill>
                      <a:srgbClr val="080808"/>
                    </a:solidFill>
                  </a:rPr>
                  <a:t>And calculate the cost by using </a:t>
                </a:r>
                <a14:m>
                  <m:oMath xmlns:m="http://schemas.openxmlformats.org/officeDocument/2006/math">
                    <m:r>
                      <a:rPr lang="en-US" altLang="en-US" sz="2000" i="1" smtClean="0">
                        <a:solidFill>
                          <a:schemeClr val="accent4"/>
                        </a:solidFill>
                        <a:latin typeface="Cambria Math" panose="02040503050406030204" pitchFamily="18" charset="0"/>
                        <a:ea typeface="Cambria Math" panose="02040503050406030204" pitchFamily="18" charset="0"/>
                      </a:rPr>
                      <m:t>→</m:t>
                    </m:r>
                    <m:r>
                      <a:rPr lang="en-IN" altLang="en-US" sz="2000" b="0" i="1" smtClean="0">
                        <a:solidFill>
                          <a:schemeClr val="accent4"/>
                        </a:solidFill>
                        <a:latin typeface="Cambria Math" panose="02040503050406030204" pitchFamily="18" charset="0"/>
                        <a:ea typeface="Cambria Math" panose="02040503050406030204" pitchFamily="18" charset="0"/>
                      </a:rPr>
                      <m:t> </m:t>
                    </m:r>
                    <m:r>
                      <a:rPr lang="en-IN" altLang="en-US" sz="2000" b="0" i="1" smtClean="0">
                        <a:solidFill>
                          <a:schemeClr val="accent4"/>
                        </a:solidFill>
                        <a:latin typeface="Cambria Math" panose="02040503050406030204" pitchFamily="18" charset="0"/>
                      </a:rPr>
                      <m:t>𝐶</m:t>
                    </m:r>
                    <m:d>
                      <m:dPr>
                        <m:ctrlPr>
                          <a:rPr lang="en-IN" altLang="en-US" sz="2000" b="0" i="1" smtClean="0">
                            <a:solidFill>
                              <a:schemeClr val="accent4"/>
                            </a:solidFill>
                            <a:latin typeface="Cambria Math" panose="02040503050406030204" pitchFamily="18" charset="0"/>
                          </a:rPr>
                        </m:ctrlPr>
                      </m:dPr>
                      <m:e>
                        <m:r>
                          <a:rPr lang="en-IN" altLang="en-US" sz="2000" b="0" i="1" smtClean="0">
                            <a:solidFill>
                              <a:schemeClr val="accent4"/>
                            </a:solidFill>
                            <a:latin typeface="Cambria Math" panose="02040503050406030204" pitchFamily="18" charset="0"/>
                          </a:rPr>
                          <m:t>𝑖</m:t>
                        </m:r>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𝑗</m:t>
                        </m:r>
                      </m:e>
                    </m:d>
                    <m:r>
                      <a:rPr lang="en-IN" altLang="en-US" sz="2000" b="0" i="1" smtClean="0">
                        <a:solidFill>
                          <a:schemeClr val="accent4"/>
                        </a:solidFill>
                        <a:latin typeface="Cambria Math" panose="02040503050406030204" pitchFamily="18" charset="0"/>
                      </a:rPr>
                      <m:t>+</m:t>
                    </m:r>
                    <m:r>
                      <a:rPr lang="en-IN" altLang="en-US" sz="2000" b="0" i="1" smtClean="0">
                        <a:solidFill>
                          <a:schemeClr val="accent4"/>
                        </a:solidFill>
                        <a:latin typeface="Cambria Math" panose="02040503050406030204" pitchFamily="18" charset="0"/>
                      </a:rPr>
                      <m:t>𝑟</m:t>
                    </m:r>
                    <m:r>
                      <a:rPr lang="en-IN" altLang="en-US" sz="2000" b="0" i="1" smtClean="0">
                        <a:solidFill>
                          <a:schemeClr val="accent4"/>
                        </a:solidFill>
                        <a:latin typeface="Cambria Math" panose="02040503050406030204" pitchFamily="18" charset="0"/>
                      </a:rPr>
                      <m:t>+</m:t>
                    </m:r>
                    <m:acc>
                      <m:accPr>
                        <m:chr m:val="̂"/>
                        <m:ctrlPr>
                          <a:rPr lang="en-IN" altLang="en-US" sz="2000" b="0" i="1" smtClean="0">
                            <a:solidFill>
                              <a:schemeClr val="accent4"/>
                            </a:solidFill>
                            <a:latin typeface="Cambria Math" panose="02040503050406030204" pitchFamily="18" charset="0"/>
                          </a:rPr>
                        </m:ctrlPr>
                      </m:accPr>
                      <m:e>
                        <m:r>
                          <a:rPr lang="en-IN" altLang="en-US" sz="2000" b="0" i="1" smtClean="0">
                            <a:solidFill>
                              <a:schemeClr val="accent4"/>
                            </a:solidFill>
                            <a:latin typeface="Cambria Math" panose="02040503050406030204" pitchFamily="18" charset="0"/>
                          </a:rPr>
                          <m:t>𝑟</m:t>
                        </m:r>
                      </m:e>
                    </m:acc>
                  </m:oMath>
                </a14:m>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83568" y="1522230"/>
                <a:ext cx="7911245" cy="1690746"/>
              </a:xfrm>
              <a:prstGeom prst="rect">
                <a:avLst/>
              </a:prstGeom>
              <a:blipFill>
                <a:blip r:embed="rId3"/>
                <a:stretch>
                  <a:fillRect l="-847" t="-2166" b="-3826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3" name="Group 2">
            <a:extLst>
              <a:ext uri="{FF2B5EF4-FFF2-40B4-BE49-F238E27FC236}">
                <a16:creationId xmlns:a16="http://schemas.microsoft.com/office/drawing/2014/main" id="{02C95BBE-750A-024D-B59F-4E066AD24C41}"/>
              </a:ext>
            </a:extLst>
          </p:cNvPr>
          <p:cNvGrpSpPr/>
          <p:nvPr/>
        </p:nvGrpSpPr>
        <p:grpSpPr>
          <a:xfrm>
            <a:off x="457200" y="3789040"/>
            <a:ext cx="3672407" cy="1669890"/>
            <a:chOff x="4372841" y="2160143"/>
            <a:chExt cx="3672407" cy="1669890"/>
          </a:xfrm>
        </p:grpSpPr>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9DB516D-16E7-D27C-F9B2-C5EF0AB62DB9}"/>
                    </a:ext>
                  </a:extLst>
                </p:cNvPr>
                <p:cNvSpPr txBox="1"/>
                <p:nvPr/>
              </p:nvSpPr>
              <p:spPr>
                <a:xfrm>
                  <a:off x="4588864" y="2503293"/>
                  <a:ext cx="3456384" cy="123957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solidFill>
                                      <a:srgbClr val="000000"/>
                                    </a:solidFill>
                                    <a:latin typeface="Cambria Math" panose="02040503050406030204" pitchFamily="18" charset="0"/>
                                  </a:rPr>
                                </m:ctrlPr>
                              </m:mP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smtClean="0">
                                            <a:solidFill>
                                              <a:srgbClr val="00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a:rPr lang="en-US" b="0" i="1" smtClean="0">
                                            <a:solidFill>
                                              <a:srgbClr val="000000"/>
                                            </a:solidFill>
                                            <a:latin typeface="Cambria Math" panose="02040503050406030204" pitchFamily="18" charset="0"/>
                                            <a:ea typeface="Cambria Math" panose="02040503050406030204" pitchFamily="18" charset="0"/>
                                          </a:rPr>
                                          <m:t>  </m:t>
                                        </m:r>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
                                </m:e>
                              </m:mr>
                              <m:mr>
                                <m:e>
                                  <m:m>
                                    <m:mPr>
                                      <m:mcs>
                                        <m:mc>
                                          <m:mcPr>
                                            <m:count m:val="3"/>
                                            <m:mcJc m:val="center"/>
                                          </m:mcPr>
                                        </m:mc>
                                      </m:mcs>
                                      <m:ctrlPr>
                                        <a:rPr lang="en-IN" i="1" smtClean="0">
                                          <a:solidFill>
                                            <a:srgbClr val="000000"/>
                                          </a:solidFill>
                                          <a:latin typeface="Cambria Math" panose="02040503050406030204" pitchFamily="18" charset="0"/>
                                        </a:rPr>
                                      </m:ctrlPr>
                                    </m:mPr>
                                    <m:mr>
                                      <m:e>
                                        <m:r>
                                          <m:rPr>
                                            <m:brk m:alnAt="7"/>
                                          </m:rPr>
                                          <a:rPr lang="en-IN" i="1" smtClean="0">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smtClean="0">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solidFill>
                                            <a:srgbClr val="000000"/>
                                          </a:solidFill>
                                          <a:latin typeface="Cambria Math" panose="02040503050406030204" pitchFamily="18" charset="0"/>
                                        </a:rPr>
                                      </m:ctrlPr>
                                    </m:mPr>
                                    <m:mr>
                                      <m:e>
                                        <m:r>
                                          <m:rPr>
                                            <m:brk m:alnAt="7"/>
                                          </m:rPr>
                                          <a:rPr lang="en-IN" i="1">
                                            <a:solidFill>
                                              <a:srgbClr val="000000"/>
                                            </a:solidFill>
                                            <a:latin typeface="Cambria Math" panose="02040503050406030204" pitchFamily="18" charset="0"/>
                                            <a:ea typeface="Cambria Math" panose="02040503050406030204" pitchFamily="18" charset="0"/>
                                          </a:rPr>
                                          <m:t>∞</m:t>
                                        </m:r>
                                      </m:e>
                                      <m:e>
                                        <m:r>
                                          <m:rPr>
                                            <m:brk m:alnAt="7"/>
                                          </m:rPr>
                                          <a:rPr lang="en-IN" i="1">
                                            <a:solidFill>
                                              <a:srgbClr val="000000"/>
                                            </a:solidFill>
                                            <a:latin typeface="Cambria Math" panose="02040503050406030204" pitchFamily="18" charset="0"/>
                                            <a:ea typeface="Cambria Math" panose="02040503050406030204" pitchFamily="18" charset="0"/>
                                          </a:rPr>
                                          <m:t>∞</m:t>
                                        </m:r>
                                      </m:e>
                                    </m:mr>
                                    <m:mr>
                                      <m:e>
                                        <m:r>
                                          <m:rPr>
                                            <m:brk m:alnAt="7"/>
                                          </m:rPr>
                                          <a:rPr lang="en-IN" i="1">
                                            <a:solidFill>
                                              <a:srgbClr val="FF0000"/>
                                            </a:solidFill>
                                            <a:latin typeface="Cambria Math" panose="02040503050406030204" pitchFamily="18" charset="0"/>
                                            <a:ea typeface="Cambria Math" panose="02040503050406030204" pitchFamily="18" charset="0"/>
                                          </a:rPr>
                                          <m:t>∞</m:t>
                                        </m:r>
                                      </m:e>
                                      <m:e>
                                        <m:r>
                                          <m:rPr>
                                            <m:brk m:alnAt="7"/>
                                          </m:rPr>
                                          <a:rPr lang="en-IN" i="1">
                                            <a:solidFill>
                                              <a:srgbClr val="FF0000"/>
                                            </a:solidFill>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5" name="TextBox 4">
                  <a:extLst>
                    <a:ext uri="{FF2B5EF4-FFF2-40B4-BE49-F238E27FC236}">
                      <a16:creationId xmlns:a16="http://schemas.microsoft.com/office/drawing/2014/main" id="{99DB516D-16E7-D27C-F9B2-C5EF0AB62DB9}"/>
                    </a:ext>
                  </a:extLst>
                </p:cNvPr>
                <p:cNvSpPr txBox="1">
                  <a:spLocks noRot="1" noChangeAspect="1" noMove="1" noResize="1" noEditPoints="1" noAdjustHandles="1" noChangeArrowheads="1" noChangeShapeType="1" noTextEdit="1"/>
                </p:cNvSpPr>
                <p:nvPr/>
              </p:nvSpPr>
              <p:spPr>
                <a:xfrm>
                  <a:off x="4588864" y="2503293"/>
                  <a:ext cx="3456384" cy="1239570"/>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AC25E90-945E-592F-D0BE-A5BB3466D585}"/>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6" name="TextBox 5">
                  <a:extLst>
                    <a:ext uri="{FF2B5EF4-FFF2-40B4-BE49-F238E27FC236}">
                      <a16:creationId xmlns:a16="http://schemas.microsoft.com/office/drawing/2014/main" id="{FAC25E90-945E-592F-D0BE-A5BB3466D585}"/>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5"/>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7F25B19-1127-978C-EF1C-0A0F12FBFBA5}"/>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7" name="TextBox 6">
                  <a:extLst>
                    <a:ext uri="{FF2B5EF4-FFF2-40B4-BE49-F238E27FC236}">
                      <a16:creationId xmlns:a16="http://schemas.microsoft.com/office/drawing/2014/main" id="{D7F25B19-1127-978C-EF1C-0A0F12FBFBA5}"/>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6"/>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04455E2B-FA51-4121-EC01-9B4286EB474A}"/>
                  </a:ext>
                </a:extLst>
              </p:cNvPr>
              <p:cNvSpPr txBox="1"/>
              <p:nvPr/>
            </p:nvSpPr>
            <p:spPr>
              <a:xfrm>
                <a:off x="3533658" y="4180497"/>
                <a:ext cx="840467" cy="109722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sz="1600" i="1" smtClean="0">
                              <a:solidFill>
                                <a:srgbClr val="FF0000"/>
                              </a:solidFill>
                              <a:latin typeface="Cambria Math" panose="02040503050406030204" pitchFamily="18" charset="0"/>
                            </a:rPr>
                          </m:ctrlPr>
                        </m:mP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
                          </m:e>
                        </m:mr>
                        <m:mr>
                          <m:e>
                            <m:m>
                              <m:mPr>
                                <m:mcs>
                                  <m:mc>
                                    <m:mcPr>
                                      <m:count m:val="1"/>
                                      <m:mcJc m:val="center"/>
                                    </m:mcPr>
                                  </m:mc>
                                </m:mcs>
                                <m:ctrlPr>
                                  <a:rPr lang="en-IN" sz="1600" i="1" smtClean="0">
                                    <a:solidFill>
                                      <a:srgbClr val="FF0000"/>
                                    </a:solidFill>
                                    <a:latin typeface="Cambria Math" panose="02040503050406030204" pitchFamily="18" charset="0"/>
                                  </a:rPr>
                                </m:ctrlPr>
                              </m:mPr>
                              <m:mr>
                                <m:e>
                                  <m:r>
                                    <m:rPr>
                                      <m:brk m:alnAt="7"/>
                                    </m:rPr>
                                    <a:rPr lang="en-IN" sz="1600" b="0" i="1" smtClean="0">
                                      <a:solidFill>
                                        <a:srgbClr val="FF0000"/>
                                      </a:solidFill>
                                      <a:latin typeface="Cambria Math" panose="02040503050406030204" pitchFamily="18" charset="0"/>
                                    </a:rPr>
                                    <m:t>0</m:t>
                                  </m:r>
                                </m:e>
                              </m:mr>
                              <m:mr>
                                <m:e>
                                  <m:r>
                                    <a:rPr lang="en-IN" sz="1600" b="0" i="1" smtClean="0">
                                      <a:solidFill>
                                        <a:srgbClr val="FF0000"/>
                                      </a:solidFill>
                                      <a:latin typeface="Cambria Math" panose="02040503050406030204" pitchFamily="18" charset="0"/>
                                    </a:rPr>
                                    <m:t>0</m:t>
                                  </m:r>
                                </m:e>
                              </m:mr>
                            </m:m>
                          </m:e>
                        </m:mr>
                      </m:m>
                    </m:oMath>
                  </m:oMathPara>
                </a14:m>
                <a:endParaRPr lang="en-IN" sz="1600" dirty="0"/>
              </a:p>
            </p:txBody>
          </p:sp>
        </mc:Choice>
        <mc:Fallback xmlns="">
          <p:sp>
            <p:nvSpPr>
              <p:cNvPr id="2" name="TextBox 1">
                <a:extLst>
                  <a:ext uri="{FF2B5EF4-FFF2-40B4-BE49-F238E27FC236}">
                    <a16:creationId xmlns:a16="http://schemas.microsoft.com/office/drawing/2014/main" id="{04455E2B-FA51-4121-EC01-9B4286EB474A}"/>
                  </a:ext>
                </a:extLst>
              </p:cNvPr>
              <p:cNvSpPr txBox="1">
                <a:spLocks noRot="1" noChangeAspect="1" noMove="1" noResize="1" noEditPoints="1" noAdjustHandles="1" noChangeArrowheads="1" noChangeShapeType="1" noTextEdit="1"/>
              </p:cNvSpPr>
              <p:nvPr/>
            </p:nvSpPr>
            <p:spPr>
              <a:xfrm>
                <a:off x="3533658" y="4180497"/>
                <a:ext cx="840467" cy="1097223"/>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87D7FD8-EBCD-50B5-0130-8792566C1FA0}"/>
                  </a:ext>
                </a:extLst>
              </p:cNvPr>
              <p:cNvSpPr txBox="1"/>
              <p:nvPr/>
            </p:nvSpPr>
            <p:spPr>
              <a:xfrm>
                <a:off x="4459127" y="3955375"/>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8" name="TextBox 7">
                <a:extLst>
                  <a:ext uri="{FF2B5EF4-FFF2-40B4-BE49-F238E27FC236}">
                    <a16:creationId xmlns:a16="http://schemas.microsoft.com/office/drawing/2014/main" id="{387D7FD8-EBCD-50B5-0130-8792566C1FA0}"/>
                  </a:ext>
                </a:extLst>
              </p:cNvPr>
              <p:cNvSpPr txBox="1">
                <a:spLocks noRot="1" noChangeAspect="1" noMove="1" noResize="1" noEditPoints="1" noAdjustHandles="1" noChangeArrowheads="1" noChangeShapeType="1" noTextEdit="1"/>
              </p:cNvSpPr>
              <p:nvPr/>
            </p:nvSpPr>
            <p:spPr>
              <a:xfrm>
                <a:off x="4459127" y="3955375"/>
                <a:ext cx="1641367" cy="614079"/>
              </a:xfrm>
              <a:prstGeom prst="rect">
                <a:avLst/>
              </a:prstGeom>
              <a:blipFill>
                <a:blip r:embed="rId8"/>
                <a:stretch>
                  <a:fillRect l="-29259" t="-115842" r="-5926"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595EDE-FCB4-2849-FF19-34D64258CB8F}"/>
                  </a:ext>
                </a:extLst>
              </p:cNvPr>
              <p:cNvSpPr txBox="1"/>
              <p:nvPr/>
            </p:nvSpPr>
            <p:spPr>
              <a:xfrm>
                <a:off x="1060430" y="5313620"/>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a:rPr lang="en-IN" b="0" i="1" smtClean="0">
                                      <a:solidFill>
                                        <a:srgbClr val="FF0000"/>
                                      </a:solidFill>
                                      <a:latin typeface="Cambria Math" panose="02040503050406030204" pitchFamily="18" charset="0"/>
                                    </a:rPr>
                                    <m:t>0</m:t>
                                  </m:r>
                                </m:e>
                                <m:e>
                                  <m:r>
                                    <a:rPr lang="en-IN" b="0" i="1" smtClean="0">
                                      <a:solidFill>
                                        <a:srgbClr val="FF0000"/>
                                      </a:solidFill>
                                      <a:latin typeface="Cambria Math" panose="02040503050406030204" pitchFamily="18" charset="0"/>
                                    </a:rPr>
                                    <m:t>  0</m:t>
                                  </m:r>
                                </m:e>
                                <m:e>
                                  <m:r>
                                    <a:rPr lang="en-IN" b="0" i="1" smtClean="0">
                                      <a:solidFill>
                                        <a:srgbClr val="FF0000"/>
                                      </a:solidFill>
                                      <a:latin typeface="Cambria Math" panose="02040503050406030204" pitchFamily="18" charset="0"/>
                                    </a:rPr>
                                    <m:t> 0</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0</m:t>
                                  </m:r>
                                </m:e>
                                <m:e>
                                  <m:r>
                                    <a:rPr lang="en-US"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0</m:t>
                                  </m:r>
                                </m:e>
                              </m:mr>
                            </m:m>
                          </m:e>
                        </m:mr>
                      </m:m>
                    </m:oMath>
                  </m:oMathPara>
                </a14:m>
                <a:endParaRPr lang="en-IN" dirty="0"/>
              </a:p>
            </p:txBody>
          </p:sp>
        </mc:Choice>
        <mc:Fallback xmlns="">
          <p:sp>
            <p:nvSpPr>
              <p:cNvPr id="9" name="TextBox 8">
                <a:extLst>
                  <a:ext uri="{FF2B5EF4-FFF2-40B4-BE49-F238E27FC236}">
                    <a16:creationId xmlns:a16="http://schemas.microsoft.com/office/drawing/2014/main" id="{71595EDE-FCB4-2849-FF19-34D64258CB8F}"/>
                  </a:ext>
                </a:extLst>
              </p:cNvPr>
              <p:cNvSpPr txBox="1">
                <a:spLocks noRot="1" noChangeAspect="1" noMove="1" noResize="1" noEditPoints="1" noAdjustHandles="1" noChangeArrowheads="1" noChangeShapeType="1" noTextEdit="1"/>
              </p:cNvSpPr>
              <p:nvPr/>
            </p:nvSpPr>
            <p:spPr>
              <a:xfrm>
                <a:off x="1060430" y="5313620"/>
                <a:ext cx="2681969" cy="369332"/>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107F05D-6094-870C-E8D8-BC621036AA11}"/>
                  </a:ext>
                </a:extLst>
              </p:cNvPr>
              <p:cNvSpPr txBox="1"/>
              <p:nvPr/>
            </p:nvSpPr>
            <p:spPr>
              <a:xfrm>
                <a:off x="6270498" y="3955374"/>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=0</m:t>
                      </m:r>
                    </m:oMath>
                  </m:oMathPara>
                </a14:m>
                <a:endParaRPr lang="en-IN" sz="1400" dirty="0">
                  <a:solidFill>
                    <a:srgbClr val="FF0000"/>
                  </a:solidFill>
                </a:endParaRPr>
              </a:p>
            </p:txBody>
          </p:sp>
        </mc:Choice>
        <mc:Fallback xmlns="">
          <p:sp>
            <p:nvSpPr>
              <p:cNvPr id="10" name="TextBox 9">
                <a:extLst>
                  <a:ext uri="{FF2B5EF4-FFF2-40B4-BE49-F238E27FC236}">
                    <a16:creationId xmlns:a16="http://schemas.microsoft.com/office/drawing/2014/main" id="{8107F05D-6094-870C-E8D8-BC621036AA11}"/>
                  </a:ext>
                </a:extLst>
              </p:cNvPr>
              <p:cNvSpPr txBox="1">
                <a:spLocks noRot="1" noChangeAspect="1" noMove="1" noResize="1" noEditPoints="1" noAdjustHandles="1" noChangeArrowheads="1" noChangeShapeType="1" noTextEdit="1"/>
              </p:cNvSpPr>
              <p:nvPr/>
            </p:nvSpPr>
            <p:spPr>
              <a:xfrm>
                <a:off x="6270498" y="3955374"/>
                <a:ext cx="1641367" cy="614079"/>
              </a:xfrm>
              <a:prstGeom prst="rect">
                <a:avLst/>
              </a:prstGeom>
              <a:blipFill>
                <a:blip r:embed="rId8"/>
                <a:stretch>
                  <a:fillRect l="-29740" t="-115842" r="-5948" b="-16633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DFF1A18-A46C-BDC9-C310-86C1F62CEF3B}"/>
                  </a:ext>
                </a:extLst>
              </p:cNvPr>
              <p:cNvSpPr txBox="1"/>
              <p:nvPr/>
            </p:nvSpPr>
            <p:spPr>
              <a:xfrm>
                <a:off x="4459127" y="4457888"/>
                <a:ext cx="4104457" cy="923330"/>
              </a:xfrm>
              <a:prstGeom prst="rect">
                <a:avLst/>
              </a:prstGeom>
              <a:noFill/>
            </p:spPr>
            <p:txBody>
              <a:bodyPr wrap="square" rtlCol="0">
                <a:spAutoFit/>
              </a:bodyPr>
              <a:lstStyle/>
              <a:p>
                <a:r>
                  <a:rPr lang="en-IN" dirty="0"/>
                  <a:t>Cost from node 4 to node 3</a:t>
                </a:r>
              </a:p>
              <a:p>
                <a14:m>
                  <m:oMath xmlns:m="http://schemas.openxmlformats.org/officeDocument/2006/math">
                    <m:r>
                      <a:rPr lang="en-IN" altLang="en-US" i="1">
                        <a:solidFill>
                          <a:schemeClr val="accent4"/>
                        </a:solidFill>
                        <a:latin typeface="Cambria Math" panose="02040503050406030204" pitchFamily="18" charset="0"/>
                        <a:ea typeface="Cambria Math" panose="02040503050406030204" pitchFamily="18" charset="0"/>
                      </a:rPr>
                      <m:t>⟹</m:t>
                    </m:r>
                  </m:oMath>
                </a14:m>
                <a:r>
                  <a:rPr lang="en-IN" altLang="en-US" dirty="0">
                    <a:solidFill>
                      <a:schemeClr val="accent4"/>
                    </a:solidFill>
                  </a:rPr>
                  <a:t> </a:t>
                </a:r>
                <a14:m>
                  <m:oMath xmlns:m="http://schemas.openxmlformats.org/officeDocument/2006/math">
                    <m:r>
                      <a:rPr lang="en-IN" altLang="en-US" sz="1800" b="0" i="1" smtClean="0">
                        <a:solidFill>
                          <a:schemeClr val="accent4"/>
                        </a:solidFill>
                        <a:latin typeface="Cambria Math" panose="02040503050406030204" pitchFamily="18" charset="0"/>
                      </a:rPr>
                      <m:t>𝐶</m:t>
                    </m:r>
                    <m:d>
                      <m:dPr>
                        <m:ctrlPr>
                          <a:rPr lang="en-IN" altLang="en-US" sz="1800" b="0" i="1" smtClean="0">
                            <a:solidFill>
                              <a:schemeClr val="accent4"/>
                            </a:solidFill>
                            <a:latin typeface="Cambria Math" panose="02040503050406030204" pitchFamily="18" charset="0"/>
                          </a:rPr>
                        </m:ctrlPr>
                      </m:dPr>
                      <m:e>
                        <m:r>
                          <a:rPr lang="en-IN" altLang="en-US" sz="1800" b="0" i="1" smtClean="0">
                            <a:solidFill>
                              <a:schemeClr val="accent4"/>
                            </a:solidFill>
                            <a:latin typeface="Cambria Math" panose="02040503050406030204" pitchFamily="18" charset="0"/>
                          </a:rPr>
                          <m:t>5,3</m:t>
                        </m:r>
                      </m:e>
                    </m:d>
                    <m:r>
                      <a:rPr lang="en-IN" altLang="en-US" sz="1800" b="0" i="1" smtClean="0">
                        <a:solidFill>
                          <a:schemeClr val="accent4"/>
                        </a:solidFill>
                        <a:latin typeface="Cambria Math" panose="02040503050406030204" pitchFamily="18" charset="0"/>
                      </a:rPr>
                      <m:t>+</m:t>
                    </m:r>
                    <m:r>
                      <a:rPr lang="en-IN" altLang="en-US" sz="1800" b="0" i="1" smtClean="0">
                        <a:solidFill>
                          <a:schemeClr val="accent4"/>
                        </a:solidFill>
                        <a:latin typeface="Cambria Math" panose="02040503050406030204" pitchFamily="18" charset="0"/>
                      </a:rPr>
                      <m:t>𝑟</m:t>
                    </m:r>
                    <m:r>
                      <a:rPr lang="en-IN" altLang="en-US" sz="1800" b="0" i="1" smtClean="0">
                        <a:solidFill>
                          <a:schemeClr val="accent4"/>
                        </a:solidFill>
                        <a:latin typeface="Cambria Math" panose="02040503050406030204" pitchFamily="18" charset="0"/>
                      </a:rPr>
                      <m:t>+</m:t>
                    </m:r>
                    <m:acc>
                      <m:accPr>
                        <m:chr m:val="̂"/>
                        <m:ctrlPr>
                          <a:rPr lang="en-IN" altLang="en-US" sz="1800" b="0" i="1" smtClean="0">
                            <a:solidFill>
                              <a:schemeClr val="accent4"/>
                            </a:solidFill>
                            <a:latin typeface="Cambria Math" panose="02040503050406030204" pitchFamily="18" charset="0"/>
                          </a:rPr>
                        </m:ctrlPr>
                      </m:accPr>
                      <m:e>
                        <m:r>
                          <a:rPr lang="en-IN" altLang="en-US" sz="1800" b="0" i="1" smtClean="0">
                            <a:solidFill>
                              <a:schemeClr val="accent4"/>
                            </a:solidFill>
                            <a:latin typeface="Cambria Math" panose="02040503050406030204" pitchFamily="18" charset="0"/>
                          </a:rPr>
                          <m:t>𝑟</m:t>
                        </m:r>
                      </m:e>
                    </m:acc>
                  </m:oMath>
                </a14:m>
                <a:endParaRPr lang="en-IN" altLang="en-US" sz="1800" b="0" dirty="0">
                  <a:solidFill>
                    <a:schemeClr val="accent4"/>
                  </a:solidFill>
                </a:endParaRPr>
              </a:p>
              <a:p>
                <a:pPr/>
                <a14:m>
                  <m:oMathPara xmlns:m="http://schemas.openxmlformats.org/officeDocument/2006/math">
                    <m:oMathParaPr>
                      <m:jc m:val="left"/>
                    </m:oMathParaPr>
                    <m:oMath xmlns:m="http://schemas.openxmlformats.org/officeDocument/2006/math">
                      <m:r>
                        <a:rPr lang="en-IN" altLang="en-US" sz="1800" b="0" i="1" smtClean="0">
                          <a:solidFill>
                            <a:schemeClr val="accent4"/>
                          </a:solidFill>
                          <a:latin typeface="Cambria Math" panose="02040503050406030204" pitchFamily="18" charset="0"/>
                          <a:ea typeface="Cambria Math" panose="02040503050406030204" pitchFamily="18" charset="0"/>
                        </a:rPr>
                        <m:t>⟹  0+28+0</m:t>
                      </m:r>
                      <m:r>
                        <a:rPr lang="en-US" altLang="en-US" sz="1800" b="0" i="1" smtClean="0">
                          <a:solidFill>
                            <a:schemeClr val="accent4"/>
                          </a:solidFill>
                          <a:latin typeface="Cambria Math" panose="02040503050406030204" pitchFamily="18" charset="0"/>
                          <a:ea typeface="Cambria Math" panose="02040503050406030204" pitchFamily="18" charset="0"/>
                        </a:rPr>
                        <m:t>=</m:t>
                      </m:r>
                      <m:r>
                        <a:rPr lang="en-IN" altLang="en-US" sz="1800" b="0" i="1" smtClean="0">
                          <a:solidFill>
                            <a:schemeClr val="accent4"/>
                          </a:solidFill>
                          <a:latin typeface="Cambria Math" panose="02040503050406030204" pitchFamily="18" charset="0"/>
                          <a:ea typeface="Cambria Math" panose="02040503050406030204" pitchFamily="18" charset="0"/>
                        </a:rPr>
                        <m:t>28</m:t>
                      </m:r>
                    </m:oMath>
                  </m:oMathPara>
                </a14:m>
                <a:endParaRPr lang="en-IN" dirty="0"/>
              </a:p>
            </p:txBody>
          </p:sp>
        </mc:Choice>
        <mc:Fallback xmlns="">
          <p:sp>
            <p:nvSpPr>
              <p:cNvPr id="11" name="TextBox 10">
                <a:extLst>
                  <a:ext uri="{FF2B5EF4-FFF2-40B4-BE49-F238E27FC236}">
                    <a16:creationId xmlns:a16="http://schemas.microsoft.com/office/drawing/2014/main" id="{4DFF1A18-A46C-BDC9-C310-86C1F62CEF3B}"/>
                  </a:ext>
                </a:extLst>
              </p:cNvPr>
              <p:cNvSpPr txBox="1">
                <a:spLocks noRot="1" noChangeAspect="1" noMove="1" noResize="1" noEditPoints="1" noAdjustHandles="1" noChangeArrowheads="1" noChangeShapeType="1" noTextEdit="1"/>
              </p:cNvSpPr>
              <p:nvPr/>
            </p:nvSpPr>
            <p:spPr>
              <a:xfrm>
                <a:off x="4459127" y="4457888"/>
                <a:ext cx="4104457" cy="923330"/>
              </a:xfrm>
              <a:prstGeom prst="rect">
                <a:avLst/>
              </a:prstGeom>
              <a:blipFill>
                <a:blip r:embed="rId10"/>
                <a:stretch>
                  <a:fillRect l="-1187" t="-3289"/>
                </a:stretch>
              </a:blipFill>
            </p:spPr>
            <p:txBody>
              <a:bodyPr/>
              <a:lstStyle/>
              <a:p>
                <a:r>
                  <a:rPr lang="en-IN">
                    <a:noFill/>
                  </a:rPr>
                  <a:t> </a:t>
                </a:r>
              </a:p>
            </p:txBody>
          </p:sp>
        </mc:Fallback>
      </mc:AlternateContent>
    </p:spTree>
    <p:extLst>
      <p:ext uri="{BB962C8B-B14F-4D97-AF65-F5344CB8AC3E}">
        <p14:creationId xmlns:p14="http://schemas.microsoft.com/office/powerpoint/2010/main" val="30418163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52879" y="1610145"/>
                <a:ext cx="3468673" cy="34661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altLang="en-US" sz="1800" dirty="0">
                    <a:solidFill>
                      <a:srgbClr val="080808"/>
                    </a:solidFill>
                  </a:rPr>
                  <a:t>Hence the </a:t>
                </a:r>
                <a:r>
                  <a:rPr lang="en-IN" sz="1800" dirty="0">
                    <a:solidFill>
                      <a:schemeClr val="tx1"/>
                    </a:solidFill>
                  </a:rPr>
                  <a:t>cost from </a:t>
                </a:r>
              </a:p>
              <a:p>
                <a:r>
                  <a:rPr lang="en-IN" sz="1800" dirty="0">
                    <a:solidFill>
                      <a:schemeClr val="tx1"/>
                    </a:solidFill>
                  </a:rPr>
                  <a:t>node 5 to node 3 =28</a:t>
                </a:r>
              </a:p>
              <a:p>
                <a:pPr marL="0" indent="0">
                  <a:buNone/>
                </a:pPr>
                <a:r>
                  <a:rPr lang="en-IN" sz="1800" dirty="0">
                    <a:solidFill>
                      <a:schemeClr val="tx1"/>
                    </a:solidFill>
                  </a:rPr>
                  <a:t>And the final State space tree is grown as:</a:t>
                </a:r>
              </a:p>
              <a:p>
                <a:pPr marL="0" indent="0">
                  <a:buNone/>
                </a:pPr>
                <a:endParaRPr lang="en-IN" sz="1800" dirty="0">
                  <a:solidFill>
                    <a:schemeClr val="tx1"/>
                  </a:solidFill>
                </a:endParaRPr>
              </a:p>
              <a:p>
                <a:pPr marL="0" indent="0">
                  <a:buNone/>
                </a:pPr>
                <a:endParaRPr lang="en-IN" sz="1800" dirty="0">
                  <a:solidFill>
                    <a:schemeClr val="tx1"/>
                  </a:solidFill>
                </a:endParaRPr>
              </a:p>
              <a:p>
                <a:pPr marL="0" indent="0">
                  <a:buNone/>
                </a:pPr>
                <a:endParaRPr lang="en-IN" sz="1800" dirty="0">
                  <a:solidFill>
                    <a:schemeClr val="tx1"/>
                  </a:solidFill>
                </a:endParaRPr>
              </a:p>
              <a:p>
                <a:pPr marL="0" indent="0">
                  <a:buNone/>
                </a:pPr>
                <a:endParaRPr lang="en-IN" sz="1800" dirty="0">
                  <a:solidFill>
                    <a:schemeClr val="tx1"/>
                  </a:solidFill>
                </a:endParaRPr>
              </a:p>
              <a:p>
                <a:pPr marL="0" indent="0">
                  <a:buNone/>
                </a:pPr>
                <a:endParaRPr lang="en-IN" sz="1800" dirty="0">
                  <a:solidFill>
                    <a:schemeClr val="tx1"/>
                  </a:solidFill>
                </a:endParaRPr>
              </a:p>
              <a:p>
                <a:pPr marL="0" indent="0">
                  <a:buNone/>
                </a:pPr>
                <a:r>
                  <a:rPr lang="en-IN" sz="1800" dirty="0">
                    <a:solidFill>
                      <a:schemeClr val="tx1"/>
                    </a:solidFill>
                  </a:rPr>
                  <a:t>Hence the final Path is :</a:t>
                </a:r>
              </a:p>
              <a:p>
                <a:pPr marL="0" indent="0">
                  <a:buNone/>
                </a:pPr>
                <a14:m>
                  <m:oMathPara xmlns:m="http://schemas.openxmlformats.org/officeDocument/2006/math">
                    <m:oMathParaPr>
                      <m:jc m:val="centerGroup"/>
                    </m:oMathParaPr>
                    <m:oMath xmlns:m="http://schemas.openxmlformats.org/officeDocument/2006/math">
                      <m:r>
                        <a:rPr lang="en-US" altLang="en-US" sz="2400" b="0" i="0" smtClean="0">
                          <a:solidFill>
                            <a:srgbClr val="080808"/>
                          </a:solidFill>
                          <a:latin typeface="Cambria Math" panose="02040503050406030204" pitchFamily="18" charset="0"/>
                          <a:ea typeface="Cambria Math" panose="02040503050406030204" pitchFamily="18" charset="0"/>
                        </a:rPr>
                        <m:t>1</m:t>
                      </m:r>
                      <m:r>
                        <a:rPr lang="en-US" altLang="en-US" sz="2400" b="0" i="1" smtClean="0">
                          <a:solidFill>
                            <a:srgbClr val="080808"/>
                          </a:solidFill>
                          <a:latin typeface="Cambria Math" panose="02040503050406030204" pitchFamily="18" charset="0"/>
                          <a:ea typeface="Cambria Math" panose="02040503050406030204" pitchFamily="18" charset="0"/>
                        </a:rPr>
                        <m:t>→4→2→</m:t>
                      </m:r>
                      <m:r>
                        <a:rPr lang="en-IN" altLang="en-US" sz="2400" b="0" i="1" smtClean="0">
                          <a:solidFill>
                            <a:srgbClr val="080808"/>
                          </a:solidFill>
                          <a:latin typeface="Cambria Math" panose="02040503050406030204" pitchFamily="18" charset="0"/>
                          <a:ea typeface="Cambria Math" panose="02040503050406030204" pitchFamily="18" charset="0"/>
                        </a:rPr>
                        <m:t>5</m:t>
                      </m:r>
                      <m:r>
                        <a:rPr lang="en-US" altLang="en-US" sz="2400" i="1">
                          <a:solidFill>
                            <a:srgbClr val="080808"/>
                          </a:solidFill>
                          <a:latin typeface="Cambria Math" panose="02040503050406030204" pitchFamily="18" charset="0"/>
                          <a:ea typeface="Cambria Math" panose="02040503050406030204" pitchFamily="18" charset="0"/>
                        </a:rPr>
                        <m:t>→</m:t>
                      </m:r>
                      <m:r>
                        <a:rPr lang="en-IN" altLang="en-US" sz="2400" b="0" i="1" smtClean="0">
                          <a:solidFill>
                            <a:srgbClr val="080808"/>
                          </a:solidFill>
                          <a:latin typeface="Cambria Math" panose="02040503050406030204" pitchFamily="18" charset="0"/>
                          <a:ea typeface="Cambria Math" panose="02040503050406030204" pitchFamily="18" charset="0"/>
                        </a:rPr>
                        <m:t>3</m:t>
                      </m:r>
                    </m:oMath>
                  </m:oMathPara>
                </a14:m>
                <a:endParaRPr lang="en-IN" sz="2400" dirty="0">
                  <a:solidFill>
                    <a:schemeClr val="tx1"/>
                  </a:solidFill>
                </a:endParaRPr>
              </a:p>
              <a:p>
                <a:pPr marL="0" indent="0">
                  <a:buNone/>
                </a:pPr>
                <a:r>
                  <a:rPr lang="en-IN" sz="1800" dirty="0">
                    <a:solidFill>
                      <a:schemeClr val="tx1"/>
                    </a:solidFill>
                  </a:rPr>
                  <a:t>      (25)   (25)   (28)  (28)  (28)</a:t>
                </a:r>
              </a:p>
              <a:p>
                <a:endParaRPr lang="en-IN" sz="1800" dirty="0">
                  <a:solidFill>
                    <a:schemeClr val="tx1"/>
                  </a:solidFill>
                </a:endParaRPr>
              </a:p>
              <a:p>
                <a:pPr marL="0" indent="0">
                  <a:buNone/>
                </a:pPr>
                <a:endParaRPr lang="en-IN" sz="1800" dirty="0">
                  <a:solidFill>
                    <a:schemeClr val="tx1"/>
                  </a:solidFill>
                </a:endParaRPr>
              </a:p>
              <a:p>
                <a:endParaRPr lang="en-IN" altLang="en-US" sz="1800" b="0" dirty="0">
                  <a:solidFill>
                    <a:schemeClr val="tx1"/>
                  </a:solidFill>
                </a:endParaRPr>
              </a:p>
              <a:p>
                <a:pPr marL="0" indent="0" algn="just">
                  <a:buNone/>
                </a:pPr>
                <a:endParaRPr lang="en-US" altLang="en-US" sz="1800" dirty="0">
                  <a:solidFill>
                    <a:srgbClr val="080808"/>
                  </a:solidFill>
                </a:endParaRPr>
              </a:p>
            </p:txBody>
          </p:sp>
        </mc:Choice>
        <mc:Fallback xmlns="">
          <p:sp>
            <p:nvSpPr>
              <p:cNvPr id="18" name="Rectangle 3">
                <a:extLst>
                  <a:ext uri="{FF2B5EF4-FFF2-40B4-BE49-F238E27FC236}">
                    <a16:creationId xmlns:a16="http://schemas.microsoft.com/office/drawing/2014/main" id="{E75688C0-8261-A66E-CFC7-EA69A4388DBC}"/>
                  </a:ext>
                </a:extLst>
              </p:cNvPr>
              <p:cNvSpPr txBox="1">
                <a:spLocks noRot="1" noChangeAspect="1" noMove="1" noResize="1" noEditPoints="1" noAdjustHandles="1" noChangeArrowheads="1" noChangeShapeType="1" noTextEdit="1"/>
              </p:cNvSpPr>
              <p:nvPr/>
            </p:nvSpPr>
            <p:spPr bwMode="auto">
              <a:xfrm>
                <a:off x="652879" y="1610145"/>
                <a:ext cx="3468673" cy="3466109"/>
              </a:xfrm>
              <a:prstGeom prst="rect">
                <a:avLst/>
              </a:prstGeom>
              <a:blipFill>
                <a:blip r:embed="rId3"/>
                <a:stretch>
                  <a:fillRect l="-1406" t="-879" r="-1582" b="-1722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grpSp>
        <p:nvGrpSpPr>
          <p:cNvPr id="71699" name="Group 71698">
            <a:extLst>
              <a:ext uri="{FF2B5EF4-FFF2-40B4-BE49-F238E27FC236}">
                <a16:creationId xmlns:a16="http://schemas.microsoft.com/office/drawing/2014/main" id="{3EECC653-298C-BF6F-D7F2-F02844C74D65}"/>
              </a:ext>
            </a:extLst>
          </p:cNvPr>
          <p:cNvGrpSpPr/>
          <p:nvPr/>
        </p:nvGrpSpPr>
        <p:grpSpPr>
          <a:xfrm>
            <a:off x="4080451" y="1193763"/>
            <a:ext cx="4606349" cy="4069850"/>
            <a:chOff x="4080451" y="1193763"/>
            <a:chExt cx="4606349" cy="4069850"/>
          </a:xfrm>
        </p:grpSpPr>
        <p:grpSp>
          <p:nvGrpSpPr>
            <p:cNvPr id="2" name="Group 1">
              <a:extLst>
                <a:ext uri="{FF2B5EF4-FFF2-40B4-BE49-F238E27FC236}">
                  <a16:creationId xmlns:a16="http://schemas.microsoft.com/office/drawing/2014/main" id="{E34655AD-83CC-D374-AEB2-70900DE1F3A0}"/>
                </a:ext>
              </a:extLst>
            </p:cNvPr>
            <p:cNvGrpSpPr/>
            <p:nvPr/>
          </p:nvGrpSpPr>
          <p:grpSpPr>
            <a:xfrm>
              <a:off x="4080451" y="1193763"/>
              <a:ext cx="4606349" cy="2968723"/>
              <a:chOff x="3870809" y="1268760"/>
              <a:chExt cx="4606349" cy="2968723"/>
            </a:xfrm>
          </p:grpSpPr>
          <p:grpSp>
            <p:nvGrpSpPr>
              <p:cNvPr id="3" name="Group 2">
                <a:extLst>
                  <a:ext uri="{FF2B5EF4-FFF2-40B4-BE49-F238E27FC236}">
                    <a16:creationId xmlns:a16="http://schemas.microsoft.com/office/drawing/2014/main" id="{C9A84900-F638-66E9-CBE3-97AC9426F84A}"/>
                  </a:ext>
                </a:extLst>
              </p:cNvPr>
              <p:cNvGrpSpPr/>
              <p:nvPr/>
            </p:nvGrpSpPr>
            <p:grpSpPr>
              <a:xfrm>
                <a:off x="3870809" y="1268760"/>
                <a:ext cx="4606349" cy="2437475"/>
                <a:chOff x="3783892" y="1603618"/>
                <a:chExt cx="4606349" cy="2437475"/>
              </a:xfrm>
            </p:grpSpPr>
            <p:grpSp>
              <p:nvGrpSpPr>
                <p:cNvPr id="11" name="Group 10">
                  <a:extLst>
                    <a:ext uri="{FF2B5EF4-FFF2-40B4-BE49-F238E27FC236}">
                      <a16:creationId xmlns:a16="http://schemas.microsoft.com/office/drawing/2014/main" id="{51FB62B4-1340-5C21-D393-FEEC746F871F}"/>
                    </a:ext>
                  </a:extLst>
                </p:cNvPr>
                <p:cNvGrpSpPr/>
                <p:nvPr/>
              </p:nvGrpSpPr>
              <p:grpSpPr>
                <a:xfrm>
                  <a:off x="3783892" y="1603618"/>
                  <a:ext cx="4606349" cy="1282174"/>
                  <a:chOff x="2125891" y="3164190"/>
                  <a:chExt cx="5974501" cy="1503603"/>
                </a:xfrm>
              </p:grpSpPr>
              <p:grpSp>
                <p:nvGrpSpPr>
                  <p:cNvPr id="22" name="Group 21">
                    <a:extLst>
                      <a:ext uri="{FF2B5EF4-FFF2-40B4-BE49-F238E27FC236}">
                        <a16:creationId xmlns:a16="http://schemas.microsoft.com/office/drawing/2014/main" id="{5C63312D-6ED3-2510-207E-815500514E5E}"/>
                      </a:ext>
                    </a:extLst>
                  </p:cNvPr>
                  <p:cNvGrpSpPr/>
                  <p:nvPr/>
                </p:nvGrpSpPr>
                <p:grpSpPr>
                  <a:xfrm>
                    <a:off x="4391980" y="3164190"/>
                    <a:ext cx="1346752" cy="529620"/>
                    <a:chOff x="4067944" y="2131576"/>
                    <a:chExt cx="1346752" cy="529620"/>
                  </a:xfrm>
                </p:grpSpPr>
                <p:sp>
                  <p:nvSpPr>
                    <p:cNvPr id="71692" name="Oval 71691">
                      <a:extLst>
                        <a:ext uri="{FF2B5EF4-FFF2-40B4-BE49-F238E27FC236}">
                          <a16:creationId xmlns:a16="http://schemas.microsoft.com/office/drawing/2014/main" id="{6E727E04-5176-32B5-8AB2-4675257BA322}"/>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1</a:t>
                      </a:r>
                    </a:p>
                  </p:txBody>
                </p:sp>
                <p:sp>
                  <p:nvSpPr>
                    <p:cNvPr id="71693" name="TextBox 71692">
                      <a:extLst>
                        <a:ext uri="{FF2B5EF4-FFF2-40B4-BE49-F238E27FC236}">
                          <a16:creationId xmlns:a16="http://schemas.microsoft.com/office/drawing/2014/main" id="{157DED13-309D-5951-D48B-C012520710C0}"/>
                        </a:ext>
                      </a:extLst>
                    </p:cNvPr>
                    <p:cNvSpPr txBox="1"/>
                    <p:nvPr/>
                  </p:nvSpPr>
                  <p:spPr>
                    <a:xfrm>
                      <a:off x="4499991" y="2131576"/>
                      <a:ext cx="914705" cy="324836"/>
                    </a:xfrm>
                    <a:prstGeom prst="rect">
                      <a:avLst/>
                    </a:prstGeom>
                    <a:noFill/>
                  </p:spPr>
                  <p:txBody>
                    <a:bodyPr wrap="square" rtlCol="0">
                      <a:spAutoFit/>
                    </a:bodyPr>
                    <a:lstStyle/>
                    <a:p>
                      <a:r>
                        <a:rPr lang="en-IN" sz="1200" dirty="0"/>
                        <a:t>C1=25</a:t>
                      </a:r>
                    </a:p>
                  </p:txBody>
                </p:sp>
              </p:grpSp>
              <p:grpSp>
                <p:nvGrpSpPr>
                  <p:cNvPr id="23" name="Group 22">
                    <a:extLst>
                      <a:ext uri="{FF2B5EF4-FFF2-40B4-BE49-F238E27FC236}">
                        <a16:creationId xmlns:a16="http://schemas.microsoft.com/office/drawing/2014/main" id="{32D0F792-B047-0158-97C4-E861596CF48C}"/>
                      </a:ext>
                    </a:extLst>
                  </p:cNvPr>
                  <p:cNvGrpSpPr/>
                  <p:nvPr/>
                </p:nvGrpSpPr>
                <p:grpSpPr>
                  <a:xfrm>
                    <a:off x="6660232" y="4138173"/>
                    <a:ext cx="1440160" cy="529620"/>
                    <a:chOff x="4067944" y="2131576"/>
                    <a:chExt cx="1440160" cy="529620"/>
                  </a:xfrm>
                </p:grpSpPr>
                <p:sp>
                  <p:nvSpPr>
                    <p:cNvPr id="71688" name="Oval 71687">
                      <a:extLst>
                        <a:ext uri="{FF2B5EF4-FFF2-40B4-BE49-F238E27FC236}">
                          <a16:creationId xmlns:a16="http://schemas.microsoft.com/office/drawing/2014/main" id="{EC5E6F1A-FE4C-E54B-5BD3-08C5A1B86434}"/>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sp>
                  <p:nvSpPr>
                    <p:cNvPr id="71691" name="TextBox 71690">
                      <a:extLst>
                        <a:ext uri="{FF2B5EF4-FFF2-40B4-BE49-F238E27FC236}">
                          <a16:creationId xmlns:a16="http://schemas.microsoft.com/office/drawing/2014/main" id="{E2DBDF25-74BA-F2BB-72CD-2F1242193249}"/>
                        </a:ext>
                      </a:extLst>
                    </p:cNvPr>
                    <p:cNvSpPr txBox="1"/>
                    <p:nvPr/>
                  </p:nvSpPr>
                  <p:spPr>
                    <a:xfrm>
                      <a:off x="4499992" y="2131576"/>
                      <a:ext cx="1008112" cy="324836"/>
                    </a:xfrm>
                    <a:prstGeom prst="rect">
                      <a:avLst/>
                    </a:prstGeom>
                    <a:noFill/>
                  </p:spPr>
                  <p:txBody>
                    <a:bodyPr wrap="square" rtlCol="0">
                      <a:spAutoFit/>
                    </a:bodyPr>
                    <a:lstStyle/>
                    <a:p>
                      <a:r>
                        <a:rPr lang="en-IN" sz="1200" dirty="0"/>
                        <a:t>C5=31</a:t>
                      </a:r>
                    </a:p>
                  </p:txBody>
                </p:sp>
              </p:grpSp>
              <p:grpSp>
                <p:nvGrpSpPr>
                  <p:cNvPr id="24" name="Group 23">
                    <a:extLst>
                      <a:ext uri="{FF2B5EF4-FFF2-40B4-BE49-F238E27FC236}">
                        <a16:creationId xmlns:a16="http://schemas.microsoft.com/office/drawing/2014/main" id="{85893B72-0577-BB68-A908-1684B49626F0}"/>
                      </a:ext>
                    </a:extLst>
                  </p:cNvPr>
                  <p:cNvGrpSpPr/>
                  <p:nvPr/>
                </p:nvGrpSpPr>
                <p:grpSpPr>
                  <a:xfrm>
                    <a:off x="5004048" y="4129389"/>
                    <a:ext cx="1440160" cy="529620"/>
                    <a:chOff x="4067944" y="2131576"/>
                    <a:chExt cx="1440160" cy="529620"/>
                  </a:xfrm>
                </p:grpSpPr>
                <p:sp>
                  <p:nvSpPr>
                    <p:cNvPr id="71686" name="Oval 71685">
                      <a:extLst>
                        <a:ext uri="{FF2B5EF4-FFF2-40B4-BE49-F238E27FC236}">
                          <a16:creationId xmlns:a16="http://schemas.microsoft.com/office/drawing/2014/main" id="{AF6E1071-C95C-0E63-08FB-B2D0BE1AFD8D}"/>
                        </a:ext>
                      </a:extLst>
                    </p:cNvPr>
                    <p:cNvSpPr/>
                    <p:nvPr/>
                  </p:nvSpPr>
                  <p:spPr>
                    <a:xfrm>
                      <a:off x="4067944" y="2291865"/>
                      <a:ext cx="432048" cy="36933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4</a:t>
                      </a:r>
                    </a:p>
                  </p:txBody>
                </p:sp>
                <p:sp>
                  <p:nvSpPr>
                    <p:cNvPr id="71687" name="TextBox 71686">
                      <a:extLst>
                        <a:ext uri="{FF2B5EF4-FFF2-40B4-BE49-F238E27FC236}">
                          <a16:creationId xmlns:a16="http://schemas.microsoft.com/office/drawing/2014/main" id="{F3104DF2-DE8F-F27D-4DFC-8C15CA861A02}"/>
                        </a:ext>
                      </a:extLst>
                    </p:cNvPr>
                    <p:cNvSpPr txBox="1"/>
                    <p:nvPr/>
                  </p:nvSpPr>
                  <p:spPr>
                    <a:xfrm>
                      <a:off x="4499992" y="2131576"/>
                      <a:ext cx="1008112" cy="324836"/>
                    </a:xfrm>
                    <a:prstGeom prst="rect">
                      <a:avLst/>
                    </a:prstGeom>
                    <a:noFill/>
                  </p:spPr>
                  <p:txBody>
                    <a:bodyPr wrap="square" rtlCol="0">
                      <a:spAutoFit/>
                    </a:bodyPr>
                    <a:lstStyle/>
                    <a:p>
                      <a:r>
                        <a:rPr lang="en-IN" sz="1200" dirty="0">
                          <a:solidFill>
                            <a:srgbClr val="FF0000"/>
                          </a:solidFill>
                        </a:rPr>
                        <a:t>C4=25</a:t>
                      </a:r>
                    </a:p>
                  </p:txBody>
                </p:sp>
              </p:grpSp>
              <p:grpSp>
                <p:nvGrpSpPr>
                  <p:cNvPr id="25" name="Group 24">
                    <a:extLst>
                      <a:ext uri="{FF2B5EF4-FFF2-40B4-BE49-F238E27FC236}">
                        <a16:creationId xmlns:a16="http://schemas.microsoft.com/office/drawing/2014/main" id="{949F199D-3E01-FEF0-E21B-630CB14C64C9}"/>
                      </a:ext>
                    </a:extLst>
                  </p:cNvPr>
                  <p:cNvGrpSpPr/>
                  <p:nvPr/>
                </p:nvGrpSpPr>
                <p:grpSpPr>
                  <a:xfrm>
                    <a:off x="3472644" y="4127293"/>
                    <a:ext cx="1315380" cy="529620"/>
                    <a:chOff x="4067944" y="2131576"/>
                    <a:chExt cx="1315380" cy="529620"/>
                  </a:xfrm>
                </p:grpSpPr>
                <p:sp>
                  <p:nvSpPr>
                    <p:cNvPr id="71681" name="Oval 71680">
                      <a:extLst>
                        <a:ext uri="{FF2B5EF4-FFF2-40B4-BE49-F238E27FC236}">
                          <a16:creationId xmlns:a16="http://schemas.microsoft.com/office/drawing/2014/main" id="{D37036D7-30AF-A944-9BCB-37A1C954282F}"/>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sp>
                  <p:nvSpPr>
                    <p:cNvPr id="71683" name="TextBox 71682">
                      <a:extLst>
                        <a:ext uri="{FF2B5EF4-FFF2-40B4-BE49-F238E27FC236}">
                          <a16:creationId xmlns:a16="http://schemas.microsoft.com/office/drawing/2014/main" id="{62ED2622-EEA7-1334-4161-2324C9D0DEF6}"/>
                        </a:ext>
                      </a:extLst>
                    </p:cNvPr>
                    <p:cNvSpPr txBox="1"/>
                    <p:nvPr/>
                  </p:nvSpPr>
                  <p:spPr>
                    <a:xfrm>
                      <a:off x="4499993" y="2131576"/>
                      <a:ext cx="883331" cy="324836"/>
                    </a:xfrm>
                    <a:prstGeom prst="rect">
                      <a:avLst/>
                    </a:prstGeom>
                    <a:noFill/>
                  </p:spPr>
                  <p:txBody>
                    <a:bodyPr wrap="square" rtlCol="0">
                      <a:spAutoFit/>
                    </a:bodyPr>
                    <a:lstStyle/>
                    <a:p>
                      <a:r>
                        <a:rPr lang="en-IN" sz="1200" dirty="0"/>
                        <a:t>C3=53</a:t>
                      </a:r>
                    </a:p>
                  </p:txBody>
                </p:sp>
              </p:grpSp>
              <p:grpSp>
                <p:nvGrpSpPr>
                  <p:cNvPr id="26" name="Group 25">
                    <a:extLst>
                      <a:ext uri="{FF2B5EF4-FFF2-40B4-BE49-F238E27FC236}">
                        <a16:creationId xmlns:a16="http://schemas.microsoft.com/office/drawing/2014/main" id="{9A7F9895-8549-3039-93C6-CB2A20D301A8}"/>
                      </a:ext>
                    </a:extLst>
                  </p:cNvPr>
                  <p:cNvGrpSpPr/>
                  <p:nvPr/>
                </p:nvGrpSpPr>
                <p:grpSpPr>
                  <a:xfrm>
                    <a:off x="2125891" y="4109700"/>
                    <a:ext cx="1382757" cy="529620"/>
                    <a:chOff x="4067944" y="2131576"/>
                    <a:chExt cx="1382757" cy="529620"/>
                  </a:xfrm>
                </p:grpSpPr>
                <p:sp>
                  <p:nvSpPr>
                    <p:cNvPr id="36" name="Oval 35">
                      <a:extLst>
                        <a:ext uri="{FF2B5EF4-FFF2-40B4-BE49-F238E27FC236}">
                          <a16:creationId xmlns:a16="http://schemas.microsoft.com/office/drawing/2014/main" id="{5C269317-6011-6F6F-3A39-8283EEC19A18}"/>
                        </a:ext>
                      </a:extLst>
                    </p:cNvPr>
                    <p:cNvSpPr/>
                    <p:nvPr/>
                  </p:nvSpPr>
                  <p:spPr>
                    <a:xfrm>
                      <a:off x="4067944" y="2291865"/>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2</a:t>
                      </a:r>
                    </a:p>
                  </p:txBody>
                </p:sp>
                <p:sp>
                  <p:nvSpPr>
                    <p:cNvPr id="37" name="TextBox 36">
                      <a:extLst>
                        <a:ext uri="{FF2B5EF4-FFF2-40B4-BE49-F238E27FC236}">
                          <a16:creationId xmlns:a16="http://schemas.microsoft.com/office/drawing/2014/main" id="{1BD536AB-F01C-54F7-6BC8-15A27BBA7899}"/>
                        </a:ext>
                      </a:extLst>
                    </p:cNvPr>
                    <p:cNvSpPr txBox="1"/>
                    <p:nvPr/>
                  </p:nvSpPr>
                  <p:spPr>
                    <a:xfrm>
                      <a:off x="4499992" y="2131576"/>
                      <a:ext cx="950709" cy="324836"/>
                    </a:xfrm>
                    <a:prstGeom prst="rect">
                      <a:avLst/>
                    </a:prstGeom>
                    <a:noFill/>
                  </p:spPr>
                  <p:txBody>
                    <a:bodyPr wrap="square" rtlCol="0">
                      <a:spAutoFit/>
                    </a:bodyPr>
                    <a:lstStyle/>
                    <a:p>
                      <a:r>
                        <a:rPr lang="en-IN" sz="1200" dirty="0"/>
                        <a:t>C2=35</a:t>
                      </a:r>
                    </a:p>
                  </p:txBody>
                </p:sp>
              </p:grpSp>
              <p:cxnSp>
                <p:nvCxnSpPr>
                  <p:cNvPr id="27" name="Straight Connector 26">
                    <a:extLst>
                      <a:ext uri="{FF2B5EF4-FFF2-40B4-BE49-F238E27FC236}">
                        <a16:creationId xmlns:a16="http://schemas.microsoft.com/office/drawing/2014/main" id="{FD43BA29-ADF2-47E8-98AC-335A9FE77BA3}"/>
                      </a:ext>
                    </a:extLst>
                  </p:cNvPr>
                  <p:cNvCxnSpPr>
                    <a:stCxn id="36" idx="0"/>
                    <a:endCxn id="71692" idx="2"/>
                  </p:cNvCxnSpPr>
                  <p:nvPr/>
                </p:nvCxnSpPr>
                <p:spPr>
                  <a:xfrm flipV="1">
                    <a:off x="2341915" y="3509145"/>
                    <a:ext cx="2050065" cy="760844"/>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8C1A279-359D-141F-B233-F80D98763F0C}"/>
                      </a:ext>
                    </a:extLst>
                  </p:cNvPr>
                  <p:cNvCxnSpPr>
                    <a:cxnSpLocks/>
                    <a:endCxn id="71692" idx="3"/>
                  </p:cNvCxnSpPr>
                  <p:nvPr/>
                </p:nvCxnSpPr>
                <p:spPr>
                  <a:xfrm flipV="1">
                    <a:off x="3688668" y="3639723"/>
                    <a:ext cx="766584" cy="630266"/>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9348D63-686B-B9C6-1754-B819D2E76EA1}"/>
                      </a:ext>
                    </a:extLst>
                  </p:cNvPr>
                  <p:cNvCxnSpPr>
                    <a:cxnSpLocks/>
                    <a:stCxn id="71686" idx="0"/>
                    <a:endCxn id="71692" idx="5"/>
                  </p:cNvCxnSpPr>
                  <p:nvPr/>
                </p:nvCxnSpPr>
                <p:spPr>
                  <a:xfrm flipH="1" flipV="1">
                    <a:off x="4760756" y="3639723"/>
                    <a:ext cx="459316" cy="6499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C3FCCD1-32CD-9BBB-ABDE-D84644137027}"/>
                      </a:ext>
                    </a:extLst>
                  </p:cNvPr>
                  <p:cNvCxnSpPr>
                    <a:cxnSpLocks/>
                    <a:stCxn id="71688" idx="0"/>
                    <a:endCxn id="71692" idx="6"/>
                  </p:cNvCxnSpPr>
                  <p:nvPr/>
                </p:nvCxnSpPr>
                <p:spPr>
                  <a:xfrm flipH="1" flipV="1">
                    <a:off x="4824028" y="3509145"/>
                    <a:ext cx="2052228" cy="789317"/>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grpSp>
            <p:sp>
              <p:nvSpPr>
                <p:cNvPr id="12" name="Oval 11">
                  <a:extLst>
                    <a:ext uri="{FF2B5EF4-FFF2-40B4-BE49-F238E27FC236}">
                      <a16:creationId xmlns:a16="http://schemas.microsoft.com/office/drawing/2014/main" id="{F8A6F672-DC32-3766-0501-B44936A04BDC}"/>
                    </a:ext>
                  </a:extLst>
                </p:cNvPr>
                <p:cNvSpPr/>
                <p:nvPr/>
              </p:nvSpPr>
              <p:spPr>
                <a:xfrm>
                  <a:off x="5266105" y="3367841"/>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2</a:t>
                  </a:r>
                </a:p>
              </p:txBody>
            </p:sp>
            <p:cxnSp>
              <p:nvCxnSpPr>
                <p:cNvPr id="13" name="Straight Connector 12">
                  <a:extLst>
                    <a:ext uri="{FF2B5EF4-FFF2-40B4-BE49-F238E27FC236}">
                      <a16:creationId xmlns:a16="http://schemas.microsoft.com/office/drawing/2014/main" id="{22E19393-ED42-A728-B179-DDBFD76FC37E}"/>
                    </a:ext>
                  </a:extLst>
                </p:cNvPr>
                <p:cNvCxnSpPr>
                  <a:cxnSpLocks/>
                </p:cNvCxnSpPr>
                <p:nvPr/>
              </p:nvCxnSpPr>
              <p:spPr>
                <a:xfrm flipV="1">
                  <a:off x="5432659" y="2815389"/>
                  <a:ext cx="591037" cy="537449"/>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398CF499-1982-E602-60B0-FF80063657BA}"/>
                    </a:ext>
                  </a:extLst>
                </p:cNvPr>
                <p:cNvSpPr/>
                <p:nvPr/>
              </p:nvSpPr>
              <p:spPr>
                <a:xfrm>
                  <a:off x="6023696" y="3447396"/>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15" name="Straight Connector 14">
                  <a:extLst>
                    <a:ext uri="{FF2B5EF4-FFF2-40B4-BE49-F238E27FC236}">
                      <a16:creationId xmlns:a16="http://schemas.microsoft.com/office/drawing/2014/main" id="{EAEC57BC-5C61-E341-BDE5-34280A340824}"/>
                    </a:ext>
                  </a:extLst>
                </p:cNvPr>
                <p:cNvCxnSpPr>
                  <a:cxnSpLocks/>
                  <a:endCxn id="71686" idx="4"/>
                </p:cNvCxnSpPr>
                <p:nvPr/>
              </p:nvCxnSpPr>
              <p:spPr>
                <a:xfrm flipH="1" flipV="1">
                  <a:off x="6169510" y="2878301"/>
                  <a:ext cx="20740" cy="554092"/>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D3C675F-C40D-FCC7-AEB2-C2F478217978}"/>
                    </a:ext>
                  </a:extLst>
                </p:cNvPr>
                <p:cNvSpPr/>
                <p:nvPr/>
              </p:nvSpPr>
              <p:spPr>
                <a:xfrm>
                  <a:off x="6734863" y="3421410"/>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5</a:t>
                  </a:r>
                </a:p>
              </p:txBody>
            </p:sp>
            <p:cxnSp>
              <p:nvCxnSpPr>
                <p:cNvPr id="17" name="Straight Connector 16">
                  <a:extLst>
                    <a:ext uri="{FF2B5EF4-FFF2-40B4-BE49-F238E27FC236}">
                      <a16:creationId xmlns:a16="http://schemas.microsoft.com/office/drawing/2014/main" id="{FE2E37D9-DDDE-CD81-556E-EAF788469FCC}"/>
                    </a:ext>
                  </a:extLst>
                </p:cNvPr>
                <p:cNvCxnSpPr>
                  <a:cxnSpLocks/>
                  <a:endCxn id="71686" idx="5"/>
                </p:cNvCxnSpPr>
                <p:nvPr/>
              </p:nvCxnSpPr>
              <p:spPr>
                <a:xfrm flipH="1" flipV="1">
                  <a:off x="6287282" y="2832179"/>
                  <a:ext cx="614135" cy="57422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17E60AE5-48D5-8395-6226-5C25CA03E8F5}"/>
                    </a:ext>
                  </a:extLst>
                </p:cNvPr>
                <p:cNvSpPr txBox="1"/>
                <p:nvPr/>
              </p:nvSpPr>
              <p:spPr>
                <a:xfrm>
                  <a:off x="6786728" y="3764094"/>
                  <a:ext cx="681050" cy="276999"/>
                </a:xfrm>
                <a:prstGeom prst="rect">
                  <a:avLst/>
                </a:prstGeom>
                <a:noFill/>
              </p:spPr>
              <p:txBody>
                <a:bodyPr wrap="square" rtlCol="0">
                  <a:spAutoFit/>
                </a:bodyPr>
                <a:lstStyle/>
                <a:p>
                  <a:r>
                    <a:rPr lang="en-IN" sz="1200" dirty="0"/>
                    <a:t>C5=36</a:t>
                  </a:r>
                </a:p>
              </p:txBody>
            </p:sp>
            <p:sp>
              <p:nvSpPr>
                <p:cNvPr id="20" name="TextBox 19">
                  <a:extLst>
                    <a:ext uri="{FF2B5EF4-FFF2-40B4-BE49-F238E27FC236}">
                      <a16:creationId xmlns:a16="http://schemas.microsoft.com/office/drawing/2014/main" id="{CD9339C8-B65A-8F3F-1637-36228EB00F38}"/>
                    </a:ext>
                  </a:extLst>
                </p:cNvPr>
                <p:cNvSpPr txBox="1"/>
                <p:nvPr/>
              </p:nvSpPr>
              <p:spPr>
                <a:xfrm>
                  <a:off x="6023696" y="3740828"/>
                  <a:ext cx="681050" cy="276999"/>
                </a:xfrm>
                <a:prstGeom prst="rect">
                  <a:avLst/>
                </a:prstGeom>
                <a:noFill/>
              </p:spPr>
              <p:txBody>
                <a:bodyPr wrap="square" rtlCol="0">
                  <a:spAutoFit/>
                </a:bodyPr>
                <a:lstStyle/>
                <a:p>
                  <a:r>
                    <a:rPr lang="en-IN" sz="1200" dirty="0"/>
                    <a:t>C3=50</a:t>
                  </a:r>
                </a:p>
              </p:txBody>
            </p:sp>
            <p:sp>
              <p:nvSpPr>
                <p:cNvPr id="21" name="TextBox 20">
                  <a:extLst>
                    <a:ext uri="{FF2B5EF4-FFF2-40B4-BE49-F238E27FC236}">
                      <a16:creationId xmlns:a16="http://schemas.microsoft.com/office/drawing/2014/main" id="{519DD517-33F0-C9C1-BD6F-707034CC919A}"/>
                    </a:ext>
                  </a:extLst>
                </p:cNvPr>
                <p:cNvSpPr txBox="1"/>
                <p:nvPr/>
              </p:nvSpPr>
              <p:spPr>
                <a:xfrm>
                  <a:off x="4626156" y="3395001"/>
                  <a:ext cx="681050" cy="276999"/>
                </a:xfrm>
                <a:prstGeom prst="rect">
                  <a:avLst/>
                </a:prstGeom>
                <a:noFill/>
              </p:spPr>
              <p:txBody>
                <a:bodyPr wrap="square" rtlCol="0">
                  <a:spAutoFit/>
                </a:bodyPr>
                <a:lstStyle/>
                <a:p>
                  <a:r>
                    <a:rPr lang="en-IN" sz="1200" dirty="0">
                      <a:solidFill>
                        <a:srgbClr val="FF0000"/>
                      </a:solidFill>
                    </a:rPr>
                    <a:t>C2=28</a:t>
                  </a:r>
                </a:p>
              </p:txBody>
            </p:sp>
          </p:grpSp>
          <p:sp>
            <p:nvSpPr>
              <p:cNvPr id="5" name="Oval 4">
                <a:extLst>
                  <a:ext uri="{FF2B5EF4-FFF2-40B4-BE49-F238E27FC236}">
                    <a16:creationId xmlns:a16="http://schemas.microsoft.com/office/drawing/2014/main" id="{98747811-02CE-AFCD-C599-30F5760D0492}"/>
                  </a:ext>
                </a:extLst>
              </p:cNvPr>
              <p:cNvSpPr/>
              <p:nvPr/>
            </p:nvSpPr>
            <p:spPr>
              <a:xfrm>
                <a:off x="4919528" y="3903435"/>
                <a:ext cx="333110" cy="31494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chemeClr val="tx1"/>
                    </a:solidFill>
                  </a:rPr>
                  <a:t>3</a:t>
                </a:r>
              </a:p>
            </p:txBody>
          </p:sp>
          <p:cxnSp>
            <p:nvCxnSpPr>
              <p:cNvPr id="6" name="Straight Connector 5">
                <a:extLst>
                  <a:ext uri="{FF2B5EF4-FFF2-40B4-BE49-F238E27FC236}">
                    <a16:creationId xmlns:a16="http://schemas.microsoft.com/office/drawing/2014/main" id="{F236A8D1-5972-3547-FF5A-79642A69E7F0}"/>
                  </a:ext>
                </a:extLst>
              </p:cNvPr>
              <p:cNvCxnSpPr>
                <a:cxnSpLocks/>
                <a:endCxn id="12" idx="3"/>
              </p:cNvCxnSpPr>
              <p:nvPr/>
            </p:nvCxnSpPr>
            <p:spPr>
              <a:xfrm flipV="1">
                <a:off x="5086082" y="3301802"/>
                <a:ext cx="315723" cy="58663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7" name="Oval 6">
                <a:extLst>
                  <a:ext uri="{FF2B5EF4-FFF2-40B4-BE49-F238E27FC236}">
                    <a16:creationId xmlns:a16="http://schemas.microsoft.com/office/drawing/2014/main" id="{E50F7A6E-8852-FA64-0ABE-1E9F64E13509}"/>
                  </a:ext>
                </a:extLst>
              </p:cNvPr>
              <p:cNvSpPr/>
              <p:nvPr/>
            </p:nvSpPr>
            <p:spPr>
              <a:xfrm>
                <a:off x="5739773" y="3895393"/>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5</a:t>
                </a:r>
              </a:p>
            </p:txBody>
          </p:sp>
          <p:cxnSp>
            <p:nvCxnSpPr>
              <p:cNvPr id="8" name="Straight Connector 7">
                <a:extLst>
                  <a:ext uri="{FF2B5EF4-FFF2-40B4-BE49-F238E27FC236}">
                    <a16:creationId xmlns:a16="http://schemas.microsoft.com/office/drawing/2014/main" id="{14359735-2D78-CC6C-69AB-60250AB5C1FF}"/>
                  </a:ext>
                </a:extLst>
              </p:cNvPr>
              <p:cNvCxnSpPr>
                <a:cxnSpLocks/>
                <a:endCxn id="12" idx="5"/>
              </p:cNvCxnSpPr>
              <p:nvPr/>
            </p:nvCxnSpPr>
            <p:spPr>
              <a:xfrm flipH="1" flipV="1">
                <a:off x="5637349" y="3301802"/>
                <a:ext cx="268978" cy="57858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7545E729-75C5-5BFD-FB19-C24A7AE95A47}"/>
                  </a:ext>
                </a:extLst>
              </p:cNvPr>
              <p:cNvSpPr txBox="1"/>
              <p:nvPr/>
            </p:nvSpPr>
            <p:spPr>
              <a:xfrm>
                <a:off x="6140730" y="3960484"/>
                <a:ext cx="681050" cy="276999"/>
              </a:xfrm>
              <a:prstGeom prst="rect">
                <a:avLst/>
              </a:prstGeom>
              <a:noFill/>
            </p:spPr>
            <p:txBody>
              <a:bodyPr wrap="square" rtlCol="0">
                <a:spAutoFit/>
              </a:bodyPr>
              <a:lstStyle/>
              <a:p>
                <a:r>
                  <a:rPr lang="en-IN" sz="1200" dirty="0">
                    <a:solidFill>
                      <a:srgbClr val="FF0000"/>
                    </a:solidFill>
                  </a:rPr>
                  <a:t>C5=28</a:t>
                </a:r>
              </a:p>
            </p:txBody>
          </p:sp>
          <p:sp>
            <p:nvSpPr>
              <p:cNvPr id="10" name="TextBox 9">
                <a:extLst>
                  <a:ext uri="{FF2B5EF4-FFF2-40B4-BE49-F238E27FC236}">
                    <a16:creationId xmlns:a16="http://schemas.microsoft.com/office/drawing/2014/main" id="{65104E70-2DB7-50A0-2065-318FAB27CF19}"/>
                  </a:ext>
                </a:extLst>
              </p:cNvPr>
              <p:cNvSpPr txBox="1"/>
              <p:nvPr/>
            </p:nvSpPr>
            <p:spPr>
              <a:xfrm>
                <a:off x="4283968" y="3960484"/>
                <a:ext cx="681050" cy="276999"/>
              </a:xfrm>
              <a:prstGeom prst="rect">
                <a:avLst/>
              </a:prstGeom>
              <a:noFill/>
            </p:spPr>
            <p:txBody>
              <a:bodyPr wrap="square" rtlCol="0">
                <a:spAutoFit/>
              </a:bodyPr>
              <a:lstStyle/>
              <a:p>
                <a:r>
                  <a:rPr lang="en-IN" sz="1200" dirty="0"/>
                  <a:t>C3=65</a:t>
                </a:r>
              </a:p>
            </p:txBody>
          </p:sp>
        </p:grpSp>
        <p:sp>
          <p:nvSpPr>
            <p:cNvPr id="71694" name="Oval 71693">
              <a:extLst>
                <a:ext uri="{FF2B5EF4-FFF2-40B4-BE49-F238E27FC236}">
                  <a16:creationId xmlns:a16="http://schemas.microsoft.com/office/drawing/2014/main" id="{5B12AAD9-71A0-5C1F-DD55-BAFFDABE22C1}"/>
                </a:ext>
              </a:extLst>
            </p:cNvPr>
            <p:cNvSpPr/>
            <p:nvPr/>
          </p:nvSpPr>
          <p:spPr>
            <a:xfrm>
              <a:off x="5945381" y="4783897"/>
              <a:ext cx="333110" cy="314941"/>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200" dirty="0">
                  <a:solidFill>
                    <a:srgbClr val="FF0000"/>
                  </a:solidFill>
                </a:rPr>
                <a:t>3</a:t>
              </a:r>
            </a:p>
          </p:txBody>
        </p:sp>
        <p:cxnSp>
          <p:nvCxnSpPr>
            <p:cNvPr id="71695" name="Straight Connector 71694">
              <a:extLst>
                <a:ext uri="{FF2B5EF4-FFF2-40B4-BE49-F238E27FC236}">
                  <a16:creationId xmlns:a16="http://schemas.microsoft.com/office/drawing/2014/main" id="{1C5D8A37-BFB1-84FB-D5D9-BF37CE363F0F}"/>
                </a:ext>
              </a:extLst>
            </p:cNvPr>
            <p:cNvCxnSpPr>
              <a:cxnSpLocks/>
              <a:endCxn id="7" idx="4"/>
            </p:cNvCxnSpPr>
            <p:nvPr/>
          </p:nvCxnSpPr>
          <p:spPr>
            <a:xfrm flipV="1">
              <a:off x="6111935" y="4135337"/>
              <a:ext cx="4035" cy="63355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698" name="TextBox 71697">
              <a:extLst>
                <a:ext uri="{FF2B5EF4-FFF2-40B4-BE49-F238E27FC236}">
                  <a16:creationId xmlns:a16="http://schemas.microsoft.com/office/drawing/2014/main" id="{FBD19536-B84D-AF65-CEC8-B748316C4106}"/>
                </a:ext>
              </a:extLst>
            </p:cNvPr>
            <p:cNvSpPr txBox="1"/>
            <p:nvPr/>
          </p:nvSpPr>
          <p:spPr>
            <a:xfrm>
              <a:off x="6320255" y="4986614"/>
              <a:ext cx="681050" cy="276999"/>
            </a:xfrm>
            <a:prstGeom prst="rect">
              <a:avLst/>
            </a:prstGeom>
            <a:noFill/>
          </p:spPr>
          <p:txBody>
            <a:bodyPr wrap="square" rtlCol="0">
              <a:spAutoFit/>
            </a:bodyPr>
            <a:lstStyle/>
            <a:p>
              <a:r>
                <a:rPr lang="en-IN" sz="1200" dirty="0">
                  <a:solidFill>
                    <a:srgbClr val="FF0000"/>
                  </a:solidFill>
                </a:rPr>
                <a:t>C3=28</a:t>
              </a:r>
            </a:p>
          </p:txBody>
        </p:sp>
      </p:grpSp>
      <mc:AlternateContent xmlns:mc="http://schemas.openxmlformats.org/markup-compatibility/2006" xmlns:a14="http://schemas.microsoft.com/office/drawing/2010/main">
        <mc:Choice Requires="a14">
          <p:sp>
            <p:nvSpPr>
              <p:cNvPr id="71701" name="TextBox 71700">
                <a:extLst>
                  <a:ext uri="{FF2B5EF4-FFF2-40B4-BE49-F238E27FC236}">
                    <a16:creationId xmlns:a16="http://schemas.microsoft.com/office/drawing/2014/main" id="{D1B4B378-7359-6F28-D307-074B169101A0}"/>
                  </a:ext>
                </a:extLst>
              </p:cNvPr>
              <p:cNvSpPr txBox="1"/>
              <p:nvPr/>
            </p:nvSpPr>
            <p:spPr>
              <a:xfrm>
                <a:off x="4034255" y="5211577"/>
                <a:ext cx="4572000" cy="369332"/>
              </a:xfrm>
              <a:prstGeom prst="rect">
                <a:avLst/>
              </a:prstGeom>
              <a:noFill/>
            </p:spPr>
            <p:txBody>
              <a:bodyPr wrap="square">
                <a:spAutoFit/>
              </a:bodyPr>
              <a:lstStyle/>
              <a:p>
                <a14:m>
                  <m:oMath xmlns:m="http://schemas.openxmlformats.org/officeDocument/2006/math">
                    <m:r>
                      <a:rPr lang="en-IN" sz="1800" i="1" smtClean="0">
                        <a:solidFill>
                          <a:schemeClr val="tx1"/>
                        </a:solidFill>
                        <a:latin typeface="Cambria Math" panose="02040503050406030204" pitchFamily="18" charset="0"/>
                        <a:ea typeface="Cambria Math" panose="02040503050406030204" pitchFamily="18" charset="0"/>
                      </a:rPr>
                      <m:t>←</m:t>
                    </m:r>
                    <m:r>
                      <a:rPr lang="en-IN" sz="1800" b="0" i="1" smtClean="0">
                        <a:solidFill>
                          <a:schemeClr val="tx1"/>
                        </a:solidFill>
                        <a:latin typeface="Cambria Math" panose="02040503050406030204" pitchFamily="18" charset="0"/>
                        <a:ea typeface="Cambria Math" panose="02040503050406030204" pitchFamily="18" charset="0"/>
                      </a:rPr>
                      <m:t>𝐶𝑜𝑠𝑡</m:t>
                    </m:r>
                    <m:r>
                      <a:rPr lang="en-IN" sz="1800" b="0" i="1" smtClean="0">
                        <a:solidFill>
                          <a:schemeClr val="tx1"/>
                        </a:solidFill>
                        <a:latin typeface="Cambria Math" panose="02040503050406030204" pitchFamily="18" charset="0"/>
                        <a:ea typeface="Cambria Math" panose="02040503050406030204" pitchFamily="18" charset="0"/>
                      </a:rPr>
                      <m:t> </m:t>
                    </m:r>
                    <m:r>
                      <a:rPr lang="en-IN" sz="1800" b="0" i="1" smtClean="0">
                        <a:solidFill>
                          <a:schemeClr val="tx1"/>
                        </a:solidFill>
                        <a:latin typeface="Cambria Math" panose="02040503050406030204" pitchFamily="18" charset="0"/>
                        <a:ea typeface="Cambria Math" panose="02040503050406030204" pitchFamily="18" charset="0"/>
                      </a:rPr>
                      <m:t>𝑎𝑡</m:t>
                    </m:r>
                    <m:r>
                      <a:rPr lang="en-IN" sz="1800" b="0" i="1" smtClean="0">
                        <a:solidFill>
                          <a:schemeClr val="tx1"/>
                        </a:solidFill>
                        <a:latin typeface="Cambria Math" panose="02040503050406030204" pitchFamily="18" charset="0"/>
                        <a:ea typeface="Cambria Math" panose="02040503050406030204" pitchFamily="18" charset="0"/>
                      </a:rPr>
                      <m:t> </m:t>
                    </m:r>
                    <m:r>
                      <a:rPr lang="en-IN" sz="1800" b="0" i="1" smtClean="0">
                        <a:solidFill>
                          <a:schemeClr val="tx1"/>
                        </a:solidFill>
                        <a:latin typeface="Cambria Math" panose="02040503050406030204" pitchFamily="18" charset="0"/>
                        <a:ea typeface="Cambria Math" panose="02040503050406030204" pitchFamily="18" charset="0"/>
                      </a:rPr>
                      <m:t>𝑒𝑎𝑐h</m:t>
                    </m:r>
                    <m:r>
                      <a:rPr lang="en-IN" sz="1800" b="0" i="1" smtClean="0">
                        <a:solidFill>
                          <a:schemeClr val="tx1"/>
                        </a:solidFill>
                        <a:latin typeface="Cambria Math" panose="02040503050406030204" pitchFamily="18" charset="0"/>
                        <a:ea typeface="Cambria Math" panose="02040503050406030204" pitchFamily="18" charset="0"/>
                      </a:rPr>
                      <m:t> </m:t>
                    </m:r>
                    <m:r>
                      <a:rPr lang="en-IN" sz="1800" b="0" i="1" smtClean="0">
                        <a:solidFill>
                          <a:schemeClr val="tx1"/>
                        </a:solidFill>
                        <a:latin typeface="Cambria Math" panose="02040503050406030204" pitchFamily="18" charset="0"/>
                        <a:ea typeface="Cambria Math" panose="02040503050406030204" pitchFamily="18" charset="0"/>
                      </a:rPr>
                      <m:t>𝑛𝑜𝑑𝑒</m:t>
                    </m:r>
                  </m:oMath>
                </a14:m>
                <a:r>
                  <a:rPr lang="en-IN" sz="1800" dirty="0">
                    <a:solidFill>
                      <a:schemeClr val="tx1"/>
                    </a:solidFill>
                  </a:rPr>
                  <a:t> </a:t>
                </a:r>
                <a:endParaRPr lang="en-IN" dirty="0"/>
              </a:p>
            </p:txBody>
          </p:sp>
        </mc:Choice>
        <mc:Fallback xmlns="">
          <p:sp>
            <p:nvSpPr>
              <p:cNvPr id="71701" name="TextBox 71700">
                <a:extLst>
                  <a:ext uri="{FF2B5EF4-FFF2-40B4-BE49-F238E27FC236}">
                    <a16:creationId xmlns:a16="http://schemas.microsoft.com/office/drawing/2014/main" id="{D1B4B378-7359-6F28-D307-074B169101A0}"/>
                  </a:ext>
                </a:extLst>
              </p:cNvPr>
              <p:cNvSpPr txBox="1">
                <a:spLocks noRot="1" noChangeAspect="1" noMove="1" noResize="1" noEditPoints="1" noAdjustHandles="1" noChangeArrowheads="1" noChangeShapeType="1" noTextEdit="1"/>
              </p:cNvSpPr>
              <p:nvPr/>
            </p:nvSpPr>
            <p:spPr>
              <a:xfrm>
                <a:off x="4034255" y="5211577"/>
                <a:ext cx="4572000" cy="369332"/>
              </a:xfrm>
              <a:prstGeom prst="rect">
                <a:avLst/>
              </a:prstGeom>
              <a:blipFill>
                <a:blip r:embed="rId4"/>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0080705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79080"/>
                <a:ext cx="7200800" cy="426614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Time Complexity:</a:t>
                </a:r>
              </a:p>
              <a:p>
                <a:pPr marL="0" indent="0" algn="just">
                  <a:buNone/>
                </a:pPr>
                <a:r>
                  <a:rPr lang="en-US" altLang="en-US" sz="2000" dirty="0">
                    <a:solidFill>
                      <a:srgbClr val="080808"/>
                    </a:solidFill>
                  </a:rPr>
                  <a:t>As there are v(n-1)! Paths the complexity of TSP by using Branch and bound technique is </a:t>
                </a:r>
                <a14:m>
                  <m:oMath xmlns:m="http://schemas.openxmlformats.org/officeDocument/2006/math">
                    <m:r>
                      <m:rPr>
                        <m:sty m:val="p"/>
                      </m:rPr>
                      <a:rPr lang="el-GR" altLang="en-US" sz="2000" i="1" smtClean="0">
                        <a:solidFill>
                          <a:srgbClr val="080808"/>
                        </a:solidFill>
                        <a:latin typeface="Cambria Math" panose="02040503050406030204" pitchFamily="18" charset="0"/>
                        <a:ea typeface="Cambria Math" panose="02040503050406030204" pitchFamily="18" charset="0"/>
                      </a:rPr>
                      <m:t>Ω</m:t>
                    </m:r>
                    <m:r>
                      <a:rPr lang="en-IN" altLang="en-US" sz="2000" b="0" i="1" smtClean="0">
                        <a:solidFill>
                          <a:srgbClr val="080808"/>
                        </a:solidFill>
                        <a:latin typeface="Cambria Math" panose="02040503050406030204" pitchFamily="18" charset="0"/>
                        <a:ea typeface="Cambria Math" panose="02040503050406030204" pitchFamily="18" charset="0"/>
                      </a:rPr>
                      <m:t>(</m:t>
                    </m:r>
                    <m:sSup>
                      <m:sSupPr>
                        <m:ctrlPr>
                          <a:rPr lang="en-IN" altLang="en-US" sz="2000" b="0" i="1" smtClean="0">
                            <a:solidFill>
                              <a:srgbClr val="080808"/>
                            </a:solidFill>
                            <a:latin typeface="Cambria Math" panose="02040503050406030204" pitchFamily="18" charset="0"/>
                            <a:ea typeface="Cambria Math" panose="02040503050406030204" pitchFamily="18" charset="0"/>
                          </a:rPr>
                        </m:ctrlPr>
                      </m:sSupPr>
                      <m:e>
                        <m:r>
                          <a:rPr lang="en-IN" altLang="en-US" sz="2000" b="0" i="1" smtClean="0">
                            <a:solidFill>
                              <a:srgbClr val="080808"/>
                            </a:solidFill>
                            <a:latin typeface="Cambria Math" panose="02040503050406030204" pitchFamily="18" charset="0"/>
                            <a:ea typeface="Cambria Math" panose="02040503050406030204" pitchFamily="18" charset="0"/>
                          </a:rPr>
                          <m:t>2</m:t>
                        </m:r>
                      </m:e>
                      <m:sup>
                        <m:r>
                          <a:rPr lang="en-IN" altLang="en-US" sz="2000" b="0" i="1" smtClean="0">
                            <a:solidFill>
                              <a:srgbClr val="080808"/>
                            </a:solidFill>
                            <a:latin typeface="Cambria Math" panose="02040503050406030204" pitchFamily="18" charset="0"/>
                            <a:ea typeface="Cambria Math" panose="02040503050406030204" pitchFamily="18" charset="0"/>
                          </a:rPr>
                          <m:t>𝑛</m:t>
                        </m:r>
                      </m:sup>
                    </m:sSup>
                    <m:r>
                      <a:rPr lang="en-IN" altLang="en-US" sz="2000" b="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and in worst case if the number of cities are ‘n’ then the complexity is </a:t>
                </a:r>
                <a14:m>
                  <m:oMath xmlns:m="http://schemas.openxmlformats.org/officeDocument/2006/math">
                    <m:r>
                      <m:rPr>
                        <m:sty m:val="p"/>
                      </m:rPr>
                      <a:rPr lang="el-GR" altLang="en-US" sz="2000" i="1" smtClean="0">
                        <a:solidFill>
                          <a:srgbClr val="080808"/>
                        </a:solidFill>
                        <a:latin typeface="Cambria Math" panose="02040503050406030204" pitchFamily="18" charset="0"/>
                        <a:ea typeface="Cambria Math" panose="02040503050406030204" pitchFamily="18" charset="0"/>
                      </a:rPr>
                      <m:t>Ο</m:t>
                    </m:r>
                    <m:d>
                      <m:dPr>
                        <m:ctrlPr>
                          <a:rPr lang="en-IN" altLang="en-US" sz="2000" b="0" i="1" smtClean="0">
                            <a:solidFill>
                              <a:srgbClr val="080808"/>
                            </a:solidFill>
                            <a:latin typeface="Cambria Math" panose="02040503050406030204" pitchFamily="18" charset="0"/>
                            <a:ea typeface="Cambria Math" panose="02040503050406030204" pitchFamily="18" charset="0"/>
                          </a:rPr>
                        </m:ctrlPr>
                      </m:dPr>
                      <m:e>
                        <m:sSup>
                          <m:sSupPr>
                            <m:ctrlPr>
                              <a:rPr lang="en-IN" altLang="en-US" sz="2000" b="0" i="1" smtClean="0">
                                <a:solidFill>
                                  <a:srgbClr val="080808"/>
                                </a:solidFill>
                                <a:latin typeface="Cambria Math" panose="02040503050406030204" pitchFamily="18" charset="0"/>
                                <a:ea typeface="Cambria Math" panose="02040503050406030204" pitchFamily="18" charset="0"/>
                              </a:rPr>
                            </m:ctrlPr>
                          </m:sSupPr>
                          <m:e>
                            <m:r>
                              <a:rPr lang="en-IN" altLang="en-US" sz="2000" b="0" i="1" smtClean="0">
                                <a:solidFill>
                                  <a:srgbClr val="080808"/>
                                </a:solidFill>
                                <a:latin typeface="Cambria Math" panose="02040503050406030204" pitchFamily="18" charset="0"/>
                                <a:ea typeface="Cambria Math" panose="02040503050406030204" pitchFamily="18" charset="0"/>
                              </a:rPr>
                              <m:t>𝑛</m:t>
                            </m:r>
                          </m:e>
                          <m:sup>
                            <m:r>
                              <a:rPr lang="en-IN" altLang="en-US" sz="2000" b="0" i="1" smtClean="0">
                                <a:solidFill>
                                  <a:srgbClr val="080808"/>
                                </a:solidFill>
                                <a:latin typeface="Cambria Math" panose="02040503050406030204" pitchFamily="18" charset="0"/>
                                <a:ea typeface="Cambria Math" panose="02040503050406030204" pitchFamily="18" charset="0"/>
                              </a:rPr>
                              <m:t>𝑛</m:t>
                            </m:r>
                          </m:sup>
                        </m:sSup>
                      </m:e>
                    </m:d>
                  </m:oMath>
                </a14:m>
                <a:endParaRPr lang="en-IN" altLang="en-US" sz="2000" b="0" dirty="0">
                  <a:solidFill>
                    <a:srgbClr val="080808"/>
                  </a:solidFill>
                  <a:ea typeface="Cambria Math" panose="02040503050406030204" pitchFamily="18" charset="0"/>
                </a:endParaRPr>
              </a:p>
              <a:p>
                <a:pPr marL="0" indent="0" algn="just">
                  <a:buNone/>
                </a:pPr>
                <a:endParaRPr lang="en-US" altLang="en-US" sz="2000" dirty="0">
                  <a:solidFill>
                    <a:srgbClr val="080808"/>
                  </a:solidFill>
                </a:endParaRPr>
              </a:p>
              <a:p>
                <a:pPr marL="0" indent="0" algn="just">
                  <a:buNone/>
                </a:pPr>
                <a:r>
                  <a:rPr lang="en-US" altLang="en-US" sz="2000" dirty="0">
                    <a:solidFill>
                      <a:srgbClr val="080808"/>
                    </a:solidFill>
                  </a:rPr>
                  <a:t>Suppose we have ‘n’ nodes (i.e. cities), then there is a need of generating all the permutation of (n-1) nodes. Hence the time complexity is </a:t>
                </a:r>
                <a14:m>
                  <m:oMath xmlns:m="http://schemas.openxmlformats.org/officeDocument/2006/math">
                    <m:r>
                      <m:rPr>
                        <m:sty m:val="p"/>
                      </m:rPr>
                      <a:rPr lang="el-GR" altLang="en-US" sz="2000" i="1" smtClean="0">
                        <a:solidFill>
                          <a:srgbClr val="080808"/>
                        </a:solidFill>
                        <a:latin typeface="Cambria Math" panose="02040503050406030204" pitchFamily="18" charset="0"/>
                        <a:ea typeface="Cambria Math" panose="02040503050406030204" pitchFamily="18" charset="0"/>
                      </a:rPr>
                      <m:t>Ο</m:t>
                    </m:r>
                    <m:d>
                      <m:dPr>
                        <m:ctrlPr>
                          <a:rPr lang="en-IN" altLang="en-US" sz="2000" b="0" i="1" smtClean="0">
                            <a:solidFill>
                              <a:srgbClr val="080808"/>
                            </a:solidFill>
                            <a:latin typeface="Cambria Math" panose="02040503050406030204" pitchFamily="18" charset="0"/>
                            <a:ea typeface="Cambria Math" panose="02040503050406030204" pitchFamily="18" charset="0"/>
                          </a:rPr>
                        </m:ctrlPr>
                      </m:dPr>
                      <m:e>
                        <m:r>
                          <a:rPr lang="en-IN" altLang="en-US" sz="2000" b="0" i="1" smtClean="0">
                            <a:solidFill>
                              <a:srgbClr val="080808"/>
                            </a:solidFill>
                            <a:latin typeface="Cambria Math" panose="02040503050406030204" pitchFamily="18" charset="0"/>
                            <a:ea typeface="Cambria Math" panose="02040503050406030204" pitchFamily="18" charset="0"/>
                          </a:rPr>
                          <m:t>𝑛</m:t>
                        </m:r>
                        <m:r>
                          <a:rPr lang="en-IN" altLang="en-US" sz="2000" b="0" i="1" smtClean="0">
                            <a:solidFill>
                              <a:srgbClr val="080808"/>
                            </a:solidFill>
                            <a:latin typeface="Cambria Math" panose="02040503050406030204" pitchFamily="18" charset="0"/>
                            <a:ea typeface="Cambria Math" panose="02040503050406030204" pitchFamily="18" charset="0"/>
                          </a:rPr>
                          <m:t>−1</m:t>
                        </m:r>
                      </m:e>
                    </m:d>
                    <m:r>
                      <a:rPr lang="en-IN" altLang="en-US" sz="2000" b="0" i="1" smtClean="0">
                        <a:solidFill>
                          <a:srgbClr val="080808"/>
                        </a:solidFill>
                        <a:latin typeface="Cambria Math" panose="02040503050406030204" pitchFamily="18" charset="0"/>
                        <a:ea typeface="Cambria Math" panose="02040503050406030204" pitchFamily="18" charset="0"/>
                      </a:rPr>
                      <m:t>!</m:t>
                    </m:r>
                  </m:oMath>
                </a14:m>
                <a:r>
                  <a:rPr lang="en-US" altLang="en-US" sz="2000" dirty="0">
                    <a:solidFill>
                      <a:srgbClr val="080808"/>
                    </a:solidFill>
                  </a:rPr>
                  <a:t> . Which is equal to </a:t>
                </a:r>
                <a14:m>
                  <m:oMath xmlns:m="http://schemas.openxmlformats.org/officeDocument/2006/math">
                    <m:r>
                      <m:rPr>
                        <m:sty m:val="p"/>
                      </m:rPr>
                      <a:rPr lang="el-GR" altLang="en-US" sz="2000" i="1">
                        <a:solidFill>
                          <a:srgbClr val="080808"/>
                        </a:solidFill>
                        <a:latin typeface="Cambria Math" panose="02040503050406030204" pitchFamily="18" charset="0"/>
                        <a:ea typeface="Cambria Math" panose="02040503050406030204" pitchFamily="18" charset="0"/>
                      </a:rPr>
                      <m:t>Ο</m:t>
                    </m:r>
                    <m:d>
                      <m:dPr>
                        <m:ctrlPr>
                          <a:rPr lang="en-IN" altLang="en-US" sz="2000" i="1">
                            <a:solidFill>
                              <a:srgbClr val="080808"/>
                            </a:solidFill>
                            <a:latin typeface="Cambria Math" panose="02040503050406030204" pitchFamily="18" charset="0"/>
                            <a:ea typeface="Cambria Math" panose="02040503050406030204" pitchFamily="18" charset="0"/>
                          </a:rPr>
                        </m:ctrlPr>
                      </m:dPr>
                      <m:e>
                        <m:sSup>
                          <m:sSupPr>
                            <m:ctrlPr>
                              <a:rPr lang="en-IN" altLang="en-US" sz="2000" i="1">
                                <a:solidFill>
                                  <a:srgbClr val="080808"/>
                                </a:solidFill>
                                <a:latin typeface="Cambria Math" panose="02040503050406030204" pitchFamily="18" charset="0"/>
                                <a:ea typeface="Cambria Math" panose="02040503050406030204" pitchFamily="18" charset="0"/>
                              </a:rPr>
                            </m:ctrlPr>
                          </m:sSupPr>
                          <m:e>
                            <m:r>
                              <a:rPr lang="en-IN" altLang="en-US" sz="2000" b="0" i="1" smtClean="0">
                                <a:solidFill>
                                  <a:srgbClr val="080808"/>
                                </a:solidFill>
                                <a:latin typeface="Cambria Math" panose="02040503050406030204" pitchFamily="18" charset="0"/>
                                <a:ea typeface="Cambria Math" panose="02040503050406030204" pitchFamily="18" charset="0"/>
                              </a:rPr>
                              <m:t>2</m:t>
                            </m:r>
                          </m:e>
                          <m:sup>
                            <m:r>
                              <a:rPr lang="en-IN" altLang="en-US" sz="2000" i="1">
                                <a:solidFill>
                                  <a:srgbClr val="080808"/>
                                </a:solidFill>
                                <a:latin typeface="Cambria Math" panose="02040503050406030204" pitchFamily="18" charset="0"/>
                                <a:ea typeface="Cambria Math" panose="02040503050406030204" pitchFamily="18" charset="0"/>
                              </a:rPr>
                              <m:t>𝑛</m:t>
                            </m:r>
                            <m:r>
                              <a:rPr lang="en-IN" altLang="en-US" sz="2000" b="0" i="1" smtClean="0">
                                <a:solidFill>
                                  <a:srgbClr val="080808"/>
                                </a:solidFill>
                                <a:latin typeface="Cambria Math" panose="02040503050406030204" pitchFamily="18" charset="0"/>
                                <a:ea typeface="Cambria Math" panose="02040503050406030204" pitchFamily="18" charset="0"/>
                              </a:rPr>
                              <m:t>−1</m:t>
                            </m:r>
                          </m:sup>
                        </m:sSup>
                      </m:e>
                    </m:d>
                    <m:r>
                      <a:rPr lang="en-IN" altLang="en-US" sz="2000" b="0" i="1" smtClean="0">
                        <a:solidFill>
                          <a:srgbClr val="080808"/>
                        </a:solidFill>
                        <a:latin typeface="Cambria Math" panose="02040503050406030204" pitchFamily="18" charset="0"/>
                        <a:ea typeface="Cambria Math" panose="02040503050406030204" pitchFamily="18" charset="0"/>
                      </a:rPr>
                      <m:t>. </m:t>
                    </m:r>
                  </m:oMath>
                </a14:m>
                <a:r>
                  <a:rPr lang="en-US" altLang="en-US" sz="2000" dirty="0">
                    <a:solidFill>
                      <a:srgbClr val="080808"/>
                    </a:solidFill>
                  </a:rPr>
                  <a:t> So the final time complexity is </a:t>
                </a:r>
                <a14:m>
                  <m:oMath xmlns:m="http://schemas.openxmlformats.org/officeDocument/2006/math">
                    <m:r>
                      <m:rPr>
                        <m:sty m:val="p"/>
                      </m:rPr>
                      <a:rPr lang="el-GR" altLang="en-US" sz="2000" i="1" smtClean="0">
                        <a:solidFill>
                          <a:srgbClr val="080808"/>
                        </a:solidFill>
                        <a:latin typeface="Cambria Math" panose="02040503050406030204" pitchFamily="18" charset="0"/>
                        <a:ea typeface="Cambria Math" panose="02040503050406030204" pitchFamily="18" charset="0"/>
                      </a:rPr>
                      <m:t>Ο</m:t>
                    </m:r>
                    <m:r>
                      <a:rPr lang="en-IN" altLang="en-US" sz="2000" b="0" i="1" smtClean="0">
                        <a:solidFill>
                          <a:srgbClr val="080808"/>
                        </a:solidFill>
                        <a:latin typeface="Cambria Math" panose="02040503050406030204" pitchFamily="18" charset="0"/>
                        <a:ea typeface="Cambria Math" panose="02040503050406030204" pitchFamily="18" charset="0"/>
                      </a:rPr>
                      <m:t>(</m:t>
                    </m:r>
                    <m:sSup>
                      <m:sSupPr>
                        <m:ctrlPr>
                          <a:rPr lang="en-IN" altLang="en-US" sz="2000" i="1">
                            <a:solidFill>
                              <a:srgbClr val="080808"/>
                            </a:solidFill>
                            <a:latin typeface="Cambria Math" panose="02040503050406030204" pitchFamily="18" charset="0"/>
                            <a:ea typeface="Cambria Math" panose="02040503050406030204" pitchFamily="18" charset="0"/>
                          </a:rPr>
                        </m:ctrlPr>
                      </m:sSupPr>
                      <m:e>
                        <m:r>
                          <a:rPr lang="en-IN" altLang="en-US" sz="2000" i="1">
                            <a:solidFill>
                              <a:srgbClr val="080808"/>
                            </a:solidFill>
                            <a:latin typeface="Cambria Math" panose="02040503050406030204" pitchFamily="18" charset="0"/>
                            <a:ea typeface="Cambria Math" panose="02040503050406030204" pitchFamily="18" charset="0"/>
                          </a:rPr>
                          <m:t>2</m:t>
                        </m:r>
                      </m:e>
                      <m:sup>
                        <m:r>
                          <a:rPr lang="en-IN" altLang="en-US" sz="2000" i="1">
                            <a:solidFill>
                              <a:srgbClr val="080808"/>
                            </a:solidFill>
                            <a:latin typeface="Cambria Math" panose="02040503050406030204" pitchFamily="18" charset="0"/>
                            <a:ea typeface="Cambria Math" panose="02040503050406030204" pitchFamily="18" charset="0"/>
                          </a:rPr>
                          <m:t>𝑛</m:t>
                        </m:r>
                      </m:sup>
                    </m:sSup>
                    <m:r>
                      <a:rPr lang="en-IN" altLang="en-US" sz="2000" b="0" i="1" smtClean="0">
                        <a:solidFill>
                          <a:srgbClr val="080808"/>
                        </a:solidFill>
                        <a:latin typeface="Cambria Math" panose="02040503050406030204" pitchFamily="18" charset="0"/>
                        <a:ea typeface="Cambria Math" panose="02040503050406030204" pitchFamily="18" charset="0"/>
                      </a:rPr>
                      <m:t>.</m:t>
                    </m:r>
                  </m:oMath>
                </a14:m>
                <a:r>
                  <a:rPr lang="en-IN" altLang="en-US" sz="2000" dirty="0">
                    <a:solidFill>
                      <a:srgbClr val="080808"/>
                    </a:solidFill>
                    <a:ea typeface="Cambria Math" panose="02040503050406030204" pitchFamily="18" charset="0"/>
                  </a:rPr>
                  <a:t> </a:t>
                </a:r>
                <a14:m>
                  <m:oMath xmlns:m="http://schemas.openxmlformats.org/officeDocument/2006/math">
                    <m:sSup>
                      <m:sSupPr>
                        <m:ctrlPr>
                          <a:rPr lang="en-IN" altLang="en-US" sz="2000" i="1">
                            <a:solidFill>
                              <a:srgbClr val="080808"/>
                            </a:solidFill>
                            <a:latin typeface="Cambria Math" panose="02040503050406030204" pitchFamily="18" charset="0"/>
                            <a:ea typeface="Cambria Math" panose="02040503050406030204" pitchFamily="18" charset="0"/>
                          </a:rPr>
                        </m:ctrlPr>
                      </m:sSupPr>
                      <m:e>
                        <m:r>
                          <a:rPr lang="en-IN" altLang="en-US" sz="2000" i="1">
                            <a:solidFill>
                              <a:srgbClr val="080808"/>
                            </a:solidFill>
                            <a:latin typeface="Cambria Math" panose="02040503050406030204" pitchFamily="18" charset="0"/>
                            <a:ea typeface="Cambria Math" panose="02040503050406030204" pitchFamily="18" charset="0"/>
                          </a:rPr>
                          <m:t>𝑛</m:t>
                        </m:r>
                      </m:e>
                      <m:sup>
                        <m:r>
                          <a:rPr lang="en-IN" altLang="en-US" sz="2000" b="0" i="1" smtClean="0">
                            <a:solidFill>
                              <a:srgbClr val="080808"/>
                            </a:solidFill>
                            <a:latin typeface="Cambria Math" panose="02040503050406030204" pitchFamily="18" charset="0"/>
                            <a:ea typeface="Cambria Math" panose="02040503050406030204" pitchFamily="18" charset="0"/>
                          </a:rPr>
                          <m:t>2</m:t>
                        </m:r>
                      </m:sup>
                    </m:sSup>
                    <m:r>
                      <a:rPr lang="en-IN" altLang="en-US" sz="2000" b="0" i="1" smtClean="0">
                        <a:solidFill>
                          <a:srgbClr val="080808"/>
                        </a:solidFill>
                        <a:latin typeface="Cambria Math" panose="02040503050406030204" pitchFamily="18" charset="0"/>
                        <a:ea typeface="Cambria Math" panose="02040503050406030204" pitchFamily="18" charset="0"/>
                      </a:rPr>
                      <m:t>)</m:t>
                    </m:r>
                  </m:oMath>
                </a14:m>
                <a:endParaRPr lang="en-US" altLang="en-US" sz="2000" dirty="0">
                  <a:solidFill>
                    <a:srgbClr val="080808"/>
                  </a:solidFill>
                </a:endParaRPr>
              </a:p>
              <a:p>
                <a:pPr marL="0" indent="0" algn="just">
                  <a:buNone/>
                </a:pPr>
                <a:endParaRPr lang="en-US" altLang="en-US" sz="2000" dirty="0">
                  <a:solidFill>
                    <a:srgbClr val="080808"/>
                  </a:solidFill>
                </a:endParaRPr>
              </a:p>
              <a:p>
                <a:pPr marL="0" indent="0" algn="just">
                  <a:buNone/>
                </a:pPr>
                <a:endParaRPr lang="en-US" altLang="en-US" sz="2000" dirty="0">
                  <a:solidFill>
                    <a:srgbClr val="080808"/>
                  </a:solidFill>
                </a:endParaRPr>
              </a:p>
            </p:txBody>
          </p:sp>
        </mc:Choice>
        <mc:Fallback xmlns="">
          <p:sp>
            <p:nvSpPr>
              <p:cNvPr id="4" name="Rectangle 3">
                <a:extLst>
                  <a:ext uri="{FF2B5EF4-FFF2-40B4-BE49-F238E27FC236}">
                    <a16:creationId xmlns:a16="http://schemas.microsoft.com/office/drawing/2014/main" id="{56DD7F5B-90A9-4BBC-B8D6-6632681A9492}"/>
                  </a:ext>
                </a:extLst>
              </p:cNvPr>
              <p:cNvSpPr txBox="1">
                <a:spLocks noRot="1" noChangeAspect="1" noMove="1" noResize="1" noEditPoints="1" noAdjustHandles="1" noChangeArrowheads="1" noChangeShapeType="1" noTextEdit="1"/>
              </p:cNvSpPr>
              <p:nvPr/>
            </p:nvSpPr>
            <p:spPr bwMode="auto">
              <a:xfrm>
                <a:off x="683568" y="1179080"/>
                <a:ext cx="7200800" cy="4266144"/>
              </a:xfrm>
              <a:prstGeom prst="rect">
                <a:avLst/>
              </a:prstGeom>
              <a:blipFill>
                <a:blip r:embed="rId3"/>
                <a:stretch>
                  <a:fillRect l="-847" t="-714" r="-93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IN">
                    <a:noFill/>
                  </a:rPr>
                  <a:t> </a:t>
                </a:r>
              </a:p>
            </p:txBody>
          </p:sp>
        </mc:Fallback>
      </mc:AlternateContent>
    </p:spTree>
    <p:extLst>
      <p:ext uri="{BB962C8B-B14F-4D97-AF65-F5344CB8AC3E}">
        <p14:creationId xmlns:p14="http://schemas.microsoft.com/office/powerpoint/2010/main" val="221141387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WordArt 4">
            <a:extLst>
              <a:ext uri="{FF2B5EF4-FFF2-40B4-BE49-F238E27FC236}">
                <a16:creationId xmlns:a16="http://schemas.microsoft.com/office/drawing/2014/main" id="{76B23103-CAA0-4DD9-878B-2576CE1C4C37}"/>
              </a:ext>
            </a:extLst>
          </p:cNvPr>
          <p:cNvSpPr>
            <a:spLocks noChangeArrowheads="1" noChangeShapeType="1" noTextEdit="1"/>
          </p:cNvSpPr>
          <p:nvPr/>
        </p:nvSpPr>
        <p:spPr bwMode="auto">
          <a:xfrm>
            <a:off x="1331913" y="1341438"/>
            <a:ext cx="6264275" cy="3240087"/>
          </a:xfrm>
          <a:prstGeom prst="rect">
            <a:avLst/>
          </a:prstGeom>
          <a:extLst>
            <a:ext uri="{AF507438-7753-43E0-B8FC-AC1667EBCBE1}">
              <a14:hiddenEffects xmlns:a14="http://schemas.microsoft.com/office/drawing/2010/main">
                <a:effectLst/>
              </a14:hiddenEffects>
            </a:ext>
          </a:extLst>
        </p:spPr>
        <p:txBody>
          <a:bodyPr wrap="none" fromWordArt="1">
            <a:prstTxWarp prst="textCurveDown">
              <a:avLst>
                <a:gd name="adj" fmla="val 43477"/>
              </a:avLst>
            </a:prstTxWarp>
            <a:scene3d>
              <a:camera prst="legacyObliqueRight"/>
              <a:lightRig rig="legacyHarsh3" dir="t"/>
            </a:scene3d>
            <a:sp3d extrusionH="100000" prstMaterial="legacyMatte">
              <a:extrusionClr>
                <a:srgbClr val="663300"/>
              </a:extrusionClr>
              <a:contourClr>
                <a:srgbClr val="FFCC99"/>
              </a:contourClr>
            </a:sp3d>
          </a:bodyPr>
          <a:lstStyle/>
          <a:p>
            <a:pPr algn="ctr"/>
            <a:r>
              <a:rPr lang="en-IN" sz="3600" kern="10">
                <a:ln w="9525">
                  <a:round/>
                  <a:headEnd/>
                  <a:tailEnd/>
                </a:ln>
                <a:blipFill dpi="0" rotWithShape="0">
                  <a:blip r:embed="rId2"/>
                  <a:srcRect/>
                  <a:tile tx="0" ty="0" sx="100000" sy="100000" flip="none" algn="tl"/>
                </a:blipFill>
                <a:latin typeface="Arial Black" panose="020B0A04020102020204" pitchFamily="34" charset="0"/>
              </a:rPr>
              <a:t>Thank 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573208"/>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37" name="Group 36">
            <a:extLst>
              <a:ext uri="{FF2B5EF4-FFF2-40B4-BE49-F238E27FC236}">
                <a16:creationId xmlns:a16="http://schemas.microsoft.com/office/drawing/2014/main" id="{3663233D-FAE0-A867-8DAB-82A87A5934C7}"/>
              </a:ext>
            </a:extLst>
          </p:cNvPr>
          <p:cNvGrpSpPr/>
          <p:nvPr/>
        </p:nvGrpSpPr>
        <p:grpSpPr>
          <a:xfrm>
            <a:off x="899592" y="2321449"/>
            <a:ext cx="2916982" cy="2037196"/>
            <a:chOff x="2429433" y="2132856"/>
            <a:chExt cx="2916982" cy="2037196"/>
          </a:xfrm>
        </p:grpSpPr>
        <p:grpSp>
          <p:nvGrpSpPr>
            <p:cNvPr id="5" name="Group 4">
              <a:extLst>
                <a:ext uri="{FF2B5EF4-FFF2-40B4-BE49-F238E27FC236}">
                  <a16:creationId xmlns:a16="http://schemas.microsoft.com/office/drawing/2014/main" id="{1D0157BE-8286-1DF0-6A11-B403FBE30AE3}"/>
                </a:ext>
              </a:extLst>
            </p:cNvPr>
            <p:cNvGrpSpPr/>
            <p:nvPr/>
          </p:nvGrpSpPr>
          <p:grpSpPr>
            <a:xfrm>
              <a:off x="2987824" y="2132856"/>
              <a:ext cx="432048" cy="381012"/>
              <a:chOff x="3203848" y="1916832"/>
              <a:chExt cx="432048" cy="381012"/>
            </a:xfrm>
          </p:grpSpPr>
          <p:sp>
            <p:nvSpPr>
              <p:cNvPr id="2" name="TextBox 1">
                <a:extLst>
                  <a:ext uri="{FF2B5EF4-FFF2-40B4-BE49-F238E27FC236}">
                    <a16:creationId xmlns:a16="http://schemas.microsoft.com/office/drawing/2014/main" id="{E79E371F-FDA4-8A48-5B35-3E43F69E50F3}"/>
                  </a:ext>
                </a:extLst>
              </p:cNvPr>
              <p:cNvSpPr txBox="1"/>
              <p:nvPr/>
            </p:nvSpPr>
            <p:spPr>
              <a:xfrm>
                <a:off x="3275856" y="1928512"/>
                <a:ext cx="288032" cy="369332"/>
              </a:xfrm>
              <a:prstGeom prst="rect">
                <a:avLst/>
              </a:prstGeom>
              <a:noFill/>
            </p:spPr>
            <p:txBody>
              <a:bodyPr wrap="square" rtlCol="0">
                <a:spAutoFit/>
              </a:bodyPr>
              <a:lstStyle/>
              <a:p>
                <a:r>
                  <a:rPr lang="en-US" dirty="0"/>
                  <a:t>1</a:t>
                </a:r>
                <a:endParaRPr lang="en-IN" dirty="0"/>
              </a:p>
            </p:txBody>
          </p:sp>
          <p:sp>
            <p:nvSpPr>
              <p:cNvPr id="3" name="Oval 2">
                <a:extLst>
                  <a:ext uri="{FF2B5EF4-FFF2-40B4-BE49-F238E27FC236}">
                    <a16:creationId xmlns:a16="http://schemas.microsoft.com/office/drawing/2014/main" id="{FFAAA9AC-C350-791B-D2E3-D36D670E631D}"/>
                  </a:ext>
                </a:extLst>
              </p:cNvPr>
              <p:cNvSpPr/>
              <p:nvPr/>
            </p:nvSpPr>
            <p:spPr>
              <a:xfrm>
                <a:off x="3203848" y="1916832"/>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6" name="Group 5">
              <a:extLst>
                <a:ext uri="{FF2B5EF4-FFF2-40B4-BE49-F238E27FC236}">
                  <a16:creationId xmlns:a16="http://schemas.microsoft.com/office/drawing/2014/main" id="{F1672CD5-F7A1-9566-0E43-A853C0BBEABB}"/>
                </a:ext>
              </a:extLst>
            </p:cNvPr>
            <p:cNvGrpSpPr/>
            <p:nvPr/>
          </p:nvGrpSpPr>
          <p:grpSpPr>
            <a:xfrm>
              <a:off x="4355976" y="2144536"/>
              <a:ext cx="432048" cy="381012"/>
              <a:chOff x="3203848" y="1916832"/>
              <a:chExt cx="432048" cy="381012"/>
            </a:xfrm>
          </p:grpSpPr>
          <p:sp>
            <p:nvSpPr>
              <p:cNvPr id="7" name="TextBox 6">
                <a:extLst>
                  <a:ext uri="{FF2B5EF4-FFF2-40B4-BE49-F238E27FC236}">
                    <a16:creationId xmlns:a16="http://schemas.microsoft.com/office/drawing/2014/main" id="{65C04540-F83B-C0B8-D7C2-7EC3DEEF19A1}"/>
                  </a:ext>
                </a:extLst>
              </p:cNvPr>
              <p:cNvSpPr txBox="1"/>
              <p:nvPr/>
            </p:nvSpPr>
            <p:spPr>
              <a:xfrm>
                <a:off x="3275856" y="1928512"/>
                <a:ext cx="288032" cy="369332"/>
              </a:xfrm>
              <a:prstGeom prst="rect">
                <a:avLst/>
              </a:prstGeom>
              <a:noFill/>
            </p:spPr>
            <p:txBody>
              <a:bodyPr wrap="square" rtlCol="0">
                <a:spAutoFit/>
              </a:bodyPr>
              <a:lstStyle/>
              <a:p>
                <a:r>
                  <a:rPr lang="en-US" dirty="0"/>
                  <a:t>2</a:t>
                </a:r>
                <a:endParaRPr lang="en-IN" dirty="0"/>
              </a:p>
            </p:txBody>
          </p:sp>
          <p:sp>
            <p:nvSpPr>
              <p:cNvPr id="8" name="Oval 7">
                <a:extLst>
                  <a:ext uri="{FF2B5EF4-FFF2-40B4-BE49-F238E27FC236}">
                    <a16:creationId xmlns:a16="http://schemas.microsoft.com/office/drawing/2014/main" id="{1E09B0D2-047F-D869-B24E-2A372B0F23A6}"/>
                  </a:ext>
                </a:extLst>
              </p:cNvPr>
              <p:cNvSpPr/>
              <p:nvPr/>
            </p:nvSpPr>
            <p:spPr>
              <a:xfrm>
                <a:off x="3203848" y="1916832"/>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 name="Group 8">
              <a:extLst>
                <a:ext uri="{FF2B5EF4-FFF2-40B4-BE49-F238E27FC236}">
                  <a16:creationId xmlns:a16="http://schemas.microsoft.com/office/drawing/2014/main" id="{8641BD27-2DAC-6C20-82A7-4A7579C5F156}"/>
                </a:ext>
              </a:extLst>
            </p:cNvPr>
            <p:cNvGrpSpPr/>
            <p:nvPr/>
          </p:nvGrpSpPr>
          <p:grpSpPr>
            <a:xfrm>
              <a:off x="2987824" y="3053828"/>
              <a:ext cx="432048" cy="381012"/>
              <a:chOff x="3203848" y="1916832"/>
              <a:chExt cx="432048" cy="381012"/>
            </a:xfrm>
          </p:grpSpPr>
          <p:sp>
            <p:nvSpPr>
              <p:cNvPr id="10" name="TextBox 9">
                <a:extLst>
                  <a:ext uri="{FF2B5EF4-FFF2-40B4-BE49-F238E27FC236}">
                    <a16:creationId xmlns:a16="http://schemas.microsoft.com/office/drawing/2014/main" id="{812B5F5C-6BBE-991F-A0D3-05F7A8599785}"/>
                  </a:ext>
                </a:extLst>
              </p:cNvPr>
              <p:cNvSpPr txBox="1"/>
              <p:nvPr/>
            </p:nvSpPr>
            <p:spPr>
              <a:xfrm>
                <a:off x="3275856" y="1928512"/>
                <a:ext cx="288032" cy="369332"/>
              </a:xfrm>
              <a:prstGeom prst="rect">
                <a:avLst/>
              </a:prstGeom>
              <a:noFill/>
            </p:spPr>
            <p:txBody>
              <a:bodyPr wrap="square" rtlCol="0">
                <a:spAutoFit/>
              </a:bodyPr>
              <a:lstStyle/>
              <a:p>
                <a:r>
                  <a:rPr lang="en-US" dirty="0"/>
                  <a:t>4</a:t>
                </a:r>
                <a:endParaRPr lang="en-IN" dirty="0"/>
              </a:p>
            </p:txBody>
          </p:sp>
          <p:sp>
            <p:nvSpPr>
              <p:cNvPr id="11" name="Oval 10">
                <a:extLst>
                  <a:ext uri="{FF2B5EF4-FFF2-40B4-BE49-F238E27FC236}">
                    <a16:creationId xmlns:a16="http://schemas.microsoft.com/office/drawing/2014/main" id="{A9522D5D-AF35-33CF-9864-371757B9C3BE}"/>
                  </a:ext>
                </a:extLst>
              </p:cNvPr>
              <p:cNvSpPr/>
              <p:nvPr/>
            </p:nvSpPr>
            <p:spPr>
              <a:xfrm>
                <a:off x="3203848" y="1916832"/>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a:extLst>
                <a:ext uri="{FF2B5EF4-FFF2-40B4-BE49-F238E27FC236}">
                  <a16:creationId xmlns:a16="http://schemas.microsoft.com/office/drawing/2014/main" id="{E0F16413-D321-B3DB-8D37-5A8FD2A2FAC8}"/>
                </a:ext>
              </a:extLst>
            </p:cNvPr>
            <p:cNvGrpSpPr/>
            <p:nvPr/>
          </p:nvGrpSpPr>
          <p:grpSpPr>
            <a:xfrm>
              <a:off x="4355976" y="3047988"/>
              <a:ext cx="432048" cy="381012"/>
              <a:chOff x="3203848" y="1916832"/>
              <a:chExt cx="432048" cy="381012"/>
            </a:xfrm>
          </p:grpSpPr>
          <p:sp>
            <p:nvSpPr>
              <p:cNvPr id="13" name="TextBox 12">
                <a:extLst>
                  <a:ext uri="{FF2B5EF4-FFF2-40B4-BE49-F238E27FC236}">
                    <a16:creationId xmlns:a16="http://schemas.microsoft.com/office/drawing/2014/main" id="{1A294B7C-37B5-D4C9-E7D7-06BC8A515203}"/>
                  </a:ext>
                </a:extLst>
              </p:cNvPr>
              <p:cNvSpPr txBox="1"/>
              <p:nvPr/>
            </p:nvSpPr>
            <p:spPr>
              <a:xfrm>
                <a:off x="3275856" y="1928512"/>
                <a:ext cx="288032" cy="369332"/>
              </a:xfrm>
              <a:prstGeom prst="rect">
                <a:avLst/>
              </a:prstGeom>
              <a:noFill/>
            </p:spPr>
            <p:txBody>
              <a:bodyPr wrap="square" rtlCol="0">
                <a:spAutoFit/>
              </a:bodyPr>
              <a:lstStyle/>
              <a:p>
                <a:r>
                  <a:rPr lang="en-US" dirty="0"/>
                  <a:t>3</a:t>
                </a:r>
                <a:endParaRPr lang="en-IN" dirty="0"/>
              </a:p>
            </p:txBody>
          </p:sp>
          <p:sp>
            <p:nvSpPr>
              <p:cNvPr id="14" name="Oval 13">
                <a:extLst>
                  <a:ext uri="{FF2B5EF4-FFF2-40B4-BE49-F238E27FC236}">
                    <a16:creationId xmlns:a16="http://schemas.microsoft.com/office/drawing/2014/main" id="{60B4C189-AC8A-4F51-F865-B860ABCA0ECC}"/>
                  </a:ext>
                </a:extLst>
              </p:cNvPr>
              <p:cNvSpPr/>
              <p:nvPr/>
            </p:nvSpPr>
            <p:spPr>
              <a:xfrm>
                <a:off x="3203848" y="1916832"/>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5" name="Group 14">
              <a:extLst>
                <a:ext uri="{FF2B5EF4-FFF2-40B4-BE49-F238E27FC236}">
                  <a16:creationId xmlns:a16="http://schemas.microsoft.com/office/drawing/2014/main" id="{CEC522BC-AA5B-2683-EDA6-B6173505609A}"/>
                </a:ext>
              </a:extLst>
            </p:cNvPr>
            <p:cNvGrpSpPr/>
            <p:nvPr/>
          </p:nvGrpSpPr>
          <p:grpSpPr>
            <a:xfrm>
              <a:off x="3707904" y="3789040"/>
              <a:ext cx="432048" cy="381012"/>
              <a:chOff x="3203848" y="1916832"/>
              <a:chExt cx="432048" cy="381012"/>
            </a:xfrm>
          </p:grpSpPr>
          <p:sp>
            <p:nvSpPr>
              <p:cNvPr id="16" name="TextBox 15">
                <a:extLst>
                  <a:ext uri="{FF2B5EF4-FFF2-40B4-BE49-F238E27FC236}">
                    <a16:creationId xmlns:a16="http://schemas.microsoft.com/office/drawing/2014/main" id="{6BA85A79-B524-881D-6CAC-94EE3B292508}"/>
                  </a:ext>
                </a:extLst>
              </p:cNvPr>
              <p:cNvSpPr txBox="1"/>
              <p:nvPr/>
            </p:nvSpPr>
            <p:spPr>
              <a:xfrm>
                <a:off x="3275856" y="1928512"/>
                <a:ext cx="288032" cy="369332"/>
              </a:xfrm>
              <a:prstGeom prst="rect">
                <a:avLst/>
              </a:prstGeom>
              <a:noFill/>
            </p:spPr>
            <p:txBody>
              <a:bodyPr wrap="square" rtlCol="0">
                <a:spAutoFit/>
              </a:bodyPr>
              <a:lstStyle/>
              <a:p>
                <a:r>
                  <a:rPr lang="en-US" dirty="0"/>
                  <a:t>5</a:t>
                </a:r>
                <a:endParaRPr lang="en-IN" dirty="0"/>
              </a:p>
            </p:txBody>
          </p:sp>
          <p:sp>
            <p:nvSpPr>
              <p:cNvPr id="17" name="Oval 16">
                <a:extLst>
                  <a:ext uri="{FF2B5EF4-FFF2-40B4-BE49-F238E27FC236}">
                    <a16:creationId xmlns:a16="http://schemas.microsoft.com/office/drawing/2014/main" id="{775E641E-5F1E-D9AD-A64E-946CDE89797A}"/>
                  </a:ext>
                </a:extLst>
              </p:cNvPr>
              <p:cNvSpPr/>
              <p:nvPr/>
            </p:nvSpPr>
            <p:spPr>
              <a:xfrm>
                <a:off x="3203848" y="1916832"/>
                <a:ext cx="432048" cy="369331"/>
              </a:xfrm>
              <a:prstGeom prst="ellipse">
                <a:avLst/>
              </a:pr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9" name="Straight Connector 18">
              <a:extLst>
                <a:ext uri="{FF2B5EF4-FFF2-40B4-BE49-F238E27FC236}">
                  <a16:creationId xmlns:a16="http://schemas.microsoft.com/office/drawing/2014/main" id="{1D4A29BF-7BB4-D354-0EC6-9822DF067288}"/>
                </a:ext>
              </a:extLst>
            </p:cNvPr>
            <p:cNvCxnSpPr>
              <a:endCxn id="8" idx="2"/>
            </p:cNvCxnSpPr>
            <p:nvPr/>
          </p:nvCxnSpPr>
          <p:spPr>
            <a:xfrm>
              <a:off x="3419872" y="2329201"/>
              <a:ext cx="936104" cy="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0045F41-6E32-F1DF-A880-056F0944172E}"/>
                </a:ext>
              </a:extLst>
            </p:cNvPr>
            <p:cNvCxnSpPr/>
            <p:nvPr/>
          </p:nvCxnSpPr>
          <p:spPr>
            <a:xfrm>
              <a:off x="3443338" y="3238492"/>
              <a:ext cx="936104" cy="1"/>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8D02C7DB-ABE6-12CD-7089-BAAF6C431967}"/>
                </a:ext>
              </a:extLst>
            </p:cNvPr>
            <p:cNvCxnSpPr>
              <a:cxnSpLocks/>
              <a:stCxn id="2" idx="2"/>
              <a:endCxn id="11" idx="0"/>
            </p:cNvCxnSpPr>
            <p:nvPr/>
          </p:nvCxnSpPr>
          <p:spPr>
            <a:xfrm>
              <a:off x="3203848" y="2513868"/>
              <a:ext cx="0" cy="53996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0E5AF683-D05F-CCC6-2C21-DCAB62370EB3}"/>
                </a:ext>
              </a:extLst>
            </p:cNvPr>
            <p:cNvCxnSpPr>
              <a:cxnSpLocks/>
            </p:cNvCxnSpPr>
            <p:nvPr/>
          </p:nvCxnSpPr>
          <p:spPr>
            <a:xfrm>
              <a:off x="4572000" y="2502187"/>
              <a:ext cx="0" cy="539960"/>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690AD480-A984-7E46-1277-EBFAC8501391}"/>
                </a:ext>
              </a:extLst>
            </p:cNvPr>
            <p:cNvCxnSpPr>
              <a:cxnSpLocks/>
              <a:endCxn id="17" idx="1"/>
            </p:cNvCxnSpPr>
            <p:nvPr/>
          </p:nvCxnSpPr>
          <p:spPr>
            <a:xfrm>
              <a:off x="3203848" y="3417319"/>
              <a:ext cx="567328" cy="42580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77ADB14-317D-927D-AABF-072779F41E3D}"/>
                </a:ext>
              </a:extLst>
            </p:cNvPr>
            <p:cNvCxnSpPr>
              <a:cxnSpLocks/>
              <a:stCxn id="14" idx="4"/>
              <a:endCxn id="17" idx="7"/>
            </p:cNvCxnSpPr>
            <p:nvPr/>
          </p:nvCxnSpPr>
          <p:spPr>
            <a:xfrm flipH="1">
              <a:off x="4076680" y="3417319"/>
              <a:ext cx="495320" cy="425808"/>
            </a:xfrm>
            <a:prstGeom prst="line">
              <a:avLst/>
            </a:prstGeom>
            <a:ln w="19050">
              <a:solidFill>
                <a:srgbClr val="000000"/>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0C719188-0523-DD1D-58C4-1D8531D56943}"/>
                </a:ext>
              </a:extLst>
            </p:cNvPr>
            <p:cNvSpPr/>
            <p:nvPr/>
          </p:nvSpPr>
          <p:spPr>
            <a:xfrm>
              <a:off x="4085617" y="2329200"/>
              <a:ext cx="1260798" cy="1747869"/>
            </a:xfrm>
            <a:custGeom>
              <a:avLst/>
              <a:gdLst>
                <a:gd name="connsiteX0" fmla="*/ 744590 w 1350056"/>
                <a:gd name="connsiteY0" fmla="*/ 0 h 1663917"/>
                <a:gd name="connsiteX1" fmla="*/ 1329380 w 1350056"/>
                <a:gd name="connsiteY1" fmla="*/ 882502 h 1663917"/>
                <a:gd name="connsiteX2" fmla="*/ 85371 w 1350056"/>
                <a:gd name="connsiteY2" fmla="*/ 1616149 h 1663917"/>
                <a:gd name="connsiteX3" fmla="*/ 106636 w 1350056"/>
                <a:gd name="connsiteY3" fmla="*/ 1594884 h 1663917"/>
                <a:gd name="connsiteX4" fmla="*/ 106636 w 1350056"/>
                <a:gd name="connsiteY4" fmla="*/ 1594884 h 1663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056" h="1663917">
                  <a:moveTo>
                    <a:pt x="744590" y="0"/>
                  </a:moveTo>
                  <a:cubicBezTo>
                    <a:pt x="1091920" y="306572"/>
                    <a:pt x="1439250" y="613144"/>
                    <a:pt x="1329380" y="882502"/>
                  </a:cubicBezTo>
                  <a:cubicBezTo>
                    <a:pt x="1219510" y="1151860"/>
                    <a:pt x="289162" y="1497419"/>
                    <a:pt x="85371" y="1616149"/>
                  </a:cubicBezTo>
                  <a:cubicBezTo>
                    <a:pt x="-118420" y="1734879"/>
                    <a:pt x="106636" y="1594884"/>
                    <a:pt x="106636" y="1594884"/>
                  </a:cubicBezTo>
                  <a:lnTo>
                    <a:pt x="106636" y="1594884"/>
                  </a:lnTo>
                </a:path>
              </a:pathLst>
            </a:cu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Free-form: Shape 35">
              <a:extLst>
                <a:ext uri="{FF2B5EF4-FFF2-40B4-BE49-F238E27FC236}">
                  <a16:creationId xmlns:a16="http://schemas.microsoft.com/office/drawing/2014/main" id="{3AC1E5A3-DE80-CAA2-AA02-B33308B5FBAB}"/>
                </a:ext>
              </a:extLst>
            </p:cNvPr>
            <p:cNvSpPr/>
            <p:nvPr/>
          </p:nvSpPr>
          <p:spPr>
            <a:xfrm flipH="1">
              <a:off x="2429433" y="2336291"/>
              <a:ext cx="1260797" cy="1637414"/>
            </a:xfrm>
            <a:custGeom>
              <a:avLst/>
              <a:gdLst>
                <a:gd name="connsiteX0" fmla="*/ 744590 w 1350056"/>
                <a:gd name="connsiteY0" fmla="*/ 0 h 1663917"/>
                <a:gd name="connsiteX1" fmla="*/ 1329380 w 1350056"/>
                <a:gd name="connsiteY1" fmla="*/ 882502 h 1663917"/>
                <a:gd name="connsiteX2" fmla="*/ 85371 w 1350056"/>
                <a:gd name="connsiteY2" fmla="*/ 1616149 h 1663917"/>
                <a:gd name="connsiteX3" fmla="*/ 106636 w 1350056"/>
                <a:gd name="connsiteY3" fmla="*/ 1594884 h 1663917"/>
                <a:gd name="connsiteX4" fmla="*/ 106636 w 1350056"/>
                <a:gd name="connsiteY4" fmla="*/ 1594884 h 16639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50056" h="1663917">
                  <a:moveTo>
                    <a:pt x="744590" y="0"/>
                  </a:moveTo>
                  <a:cubicBezTo>
                    <a:pt x="1091920" y="306572"/>
                    <a:pt x="1439250" y="613144"/>
                    <a:pt x="1329380" y="882502"/>
                  </a:cubicBezTo>
                  <a:cubicBezTo>
                    <a:pt x="1219510" y="1151860"/>
                    <a:pt x="289162" y="1497419"/>
                    <a:pt x="85371" y="1616149"/>
                  </a:cubicBezTo>
                  <a:cubicBezTo>
                    <a:pt x="-118420" y="1734879"/>
                    <a:pt x="106636" y="1594884"/>
                    <a:pt x="106636" y="1594884"/>
                  </a:cubicBezTo>
                  <a:lnTo>
                    <a:pt x="106636" y="1594884"/>
                  </a:lnTo>
                </a:path>
              </a:pathLst>
            </a:custGeom>
            <a:noFill/>
            <a:ln w="19050">
              <a:solidFill>
                <a:srgbClr val="0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8" name="Rectangle 3">
            <a:extLst>
              <a:ext uri="{FF2B5EF4-FFF2-40B4-BE49-F238E27FC236}">
                <a16:creationId xmlns:a16="http://schemas.microsoft.com/office/drawing/2014/main" id="{FF01447F-A550-A297-024E-724F40FB4331}"/>
              </a:ext>
            </a:extLst>
          </p:cNvPr>
          <p:cNvSpPr txBox="1">
            <a:spLocks noChangeArrowheads="1"/>
          </p:cNvSpPr>
          <p:nvPr/>
        </p:nvSpPr>
        <p:spPr bwMode="auto">
          <a:xfrm>
            <a:off x="1957671" y="4542048"/>
            <a:ext cx="940472"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Graph</a:t>
            </a:r>
          </a:p>
          <a:p>
            <a:pPr marL="0" indent="0" algn="just">
              <a:buNone/>
            </a:pPr>
            <a:endParaRPr lang="en-US" altLang="en-US" sz="2000" dirty="0">
              <a:solidFill>
                <a:srgbClr val="080808"/>
              </a:solidFill>
            </a:endParaRPr>
          </a:p>
        </p:txBody>
      </p:sp>
      <p:sp>
        <p:nvSpPr>
          <p:cNvPr id="39" name="Rectangle 3">
            <a:extLst>
              <a:ext uri="{FF2B5EF4-FFF2-40B4-BE49-F238E27FC236}">
                <a16:creationId xmlns:a16="http://schemas.microsoft.com/office/drawing/2014/main" id="{439F3D64-5E5E-A24F-47ED-B7C331D030EE}"/>
              </a:ext>
            </a:extLst>
          </p:cNvPr>
          <p:cNvSpPr txBox="1">
            <a:spLocks noChangeArrowheads="1"/>
          </p:cNvSpPr>
          <p:nvPr/>
        </p:nvSpPr>
        <p:spPr bwMode="auto">
          <a:xfrm>
            <a:off x="4886401" y="4542048"/>
            <a:ext cx="3240359"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Cost Matrix of the Graph </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4482319" y="2430554"/>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Tree>
    <p:extLst>
      <p:ext uri="{BB962C8B-B14F-4D97-AF65-F5344CB8AC3E}">
        <p14:creationId xmlns:p14="http://schemas.microsoft.com/office/powerpoint/2010/main" val="28087904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323528" y="1948039"/>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 First reduce the cost of above matrix(</a:t>
            </a:r>
            <a:r>
              <a:rPr lang="en-US" altLang="en-US" sz="2000" dirty="0" err="1">
                <a:solidFill>
                  <a:srgbClr val="080808"/>
                </a:solidFill>
              </a:rPr>
              <a:t>i.e</a:t>
            </a:r>
            <a:r>
              <a:rPr lang="en-US" altLang="en-US" sz="2000" dirty="0">
                <a:solidFill>
                  <a:srgbClr val="080808"/>
                </a:solidFill>
              </a:rPr>
              <a:t> Reducing matrix)</a:t>
            </a:r>
          </a:p>
          <a:p>
            <a:pPr marL="0" indent="0" algn="just">
              <a:buNone/>
            </a:pPr>
            <a:endParaRPr lang="en-US" altLang="en-US" sz="2000" dirty="0">
              <a:solidFill>
                <a:srgbClr val="080808"/>
              </a:solidFill>
            </a:endParaRPr>
          </a:p>
        </p:txBody>
      </p:sp>
    </p:spTree>
    <p:extLst>
      <p:ext uri="{BB962C8B-B14F-4D97-AF65-F5344CB8AC3E}">
        <p14:creationId xmlns:p14="http://schemas.microsoft.com/office/powerpoint/2010/main" val="28959892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323528" y="1948039"/>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 First reduce the cost of above matrix(</a:t>
            </a:r>
            <a:r>
              <a:rPr lang="en-US" altLang="en-US" sz="2000" dirty="0" err="1">
                <a:solidFill>
                  <a:srgbClr val="080808"/>
                </a:solidFill>
              </a:rPr>
              <a:t>i.e</a:t>
            </a:r>
            <a:r>
              <a:rPr lang="en-US" altLang="en-US" sz="2000" dirty="0">
                <a:solidFill>
                  <a:srgbClr val="080808"/>
                </a:solidFill>
              </a:rPr>
              <a:t> Reducing matrix)</a:t>
            </a:r>
          </a:p>
          <a:p>
            <a:pPr marL="0" indent="0" algn="just">
              <a:buNone/>
            </a:pPr>
            <a:endParaRPr lang="en-US" altLang="en-US" sz="2000" dirty="0">
              <a:solidFill>
                <a:srgbClr val="080808"/>
              </a:solidFill>
            </a:endParaRPr>
          </a:p>
        </p:txBody>
      </p:sp>
      <p:sp>
        <p:nvSpPr>
          <p:cNvPr id="42" name="Rectangle 41">
            <a:extLst>
              <a:ext uri="{FF2B5EF4-FFF2-40B4-BE49-F238E27FC236}">
                <a16:creationId xmlns:a16="http://schemas.microsoft.com/office/drawing/2014/main" id="{28000527-B4AD-A9C5-1FA7-FC45889390D1}"/>
              </a:ext>
            </a:extLst>
          </p:cNvPr>
          <p:cNvSpPr/>
          <p:nvPr/>
        </p:nvSpPr>
        <p:spPr>
          <a:xfrm>
            <a:off x="4572000" y="2060848"/>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2">
                    <a:lumMod val="50000"/>
                  </a:schemeClr>
                </a:solidFill>
              </a:rPr>
              <a:t>Find the minimum value of each row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Row)</a:t>
            </a:r>
          </a:p>
        </p:txBody>
      </p:sp>
    </p:spTree>
    <p:extLst>
      <p:ext uri="{BB962C8B-B14F-4D97-AF65-F5344CB8AC3E}">
        <p14:creationId xmlns:p14="http://schemas.microsoft.com/office/powerpoint/2010/main" val="2958621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323528" y="1948039"/>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 First reduce the cost of above matrix(</a:t>
            </a:r>
            <a:r>
              <a:rPr lang="en-US" altLang="en-US" sz="2000" dirty="0" err="1">
                <a:solidFill>
                  <a:srgbClr val="080808"/>
                </a:solidFill>
              </a:rPr>
              <a:t>i.e</a:t>
            </a:r>
            <a:r>
              <a:rPr lang="en-US" altLang="en-US" sz="2000" dirty="0">
                <a:solidFill>
                  <a:srgbClr val="080808"/>
                </a:solidFill>
              </a:rPr>
              <a:t> Reducing matrix)</a:t>
            </a:r>
          </a:p>
          <a:p>
            <a:pPr marL="0" indent="0" algn="just">
              <a:buNone/>
            </a:pPr>
            <a:endParaRPr lang="en-US" altLang="en-US" sz="2000" dirty="0">
              <a:solidFill>
                <a:srgbClr val="080808"/>
              </a:solidFill>
            </a:endParaRP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29871C2-9ED2-20E7-E19E-A6187C0D208D}"/>
                  </a:ext>
                </a:extLst>
              </p:cNvPr>
              <p:cNvSpPr txBox="1"/>
              <p:nvPr/>
            </p:nvSpPr>
            <p:spPr>
              <a:xfrm>
                <a:off x="3177290" y="2341143"/>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30" name="TextBox 29">
                <a:extLst>
                  <a:ext uri="{FF2B5EF4-FFF2-40B4-BE49-F238E27FC236}">
                    <a16:creationId xmlns:a16="http://schemas.microsoft.com/office/drawing/2014/main" id="{F29871C2-9ED2-20E7-E19E-A6187C0D208D}"/>
                  </a:ext>
                </a:extLst>
              </p:cNvPr>
              <p:cNvSpPr txBox="1">
                <a:spLocks noRot="1" noChangeAspect="1" noMove="1" noResize="1" noEditPoints="1" noAdjustHandles="1" noChangeArrowheads="1" noChangeShapeType="1" noTextEdit="1"/>
              </p:cNvSpPr>
              <p:nvPr/>
            </p:nvSpPr>
            <p:spPr>
              <a:xfrm>
                <a:off x="3177290" y="2341143"/>
                <a:ext cx="1027120" cy="1278427"/>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A5E81FC-29DA-76E2-B34D-D85C3110E717}"/>
                  </a:ext>
                </a:extLst>
              </p:cNvPr>
              <p:cNvSpPr txBox="1"/>
              <p:nvPr/>
            </p:nvSpPr>
            <p:spPr>
              <a:xfrm>
                <a:off x="2230203" y="3530272"/>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=21</m:t>
                      </m:r>
                    </m:oMath>
                  </m:oMathPara>
                </a14:m>
                <a:endParaRPr lang="en-IN" sz="1400" dirty="0">
                  <a:solidFill>
                    <a:srgbClr val="FF0000"/>
                  </a:solidFill>
                </a:endParaRPr>
              </a:p>
            </p:txBody>
          </p:sp>
        </mc:Choice>
        <mc:Fallback xmlns="">
          <p:sp>
            <p:nvSpPr>
              <p:cNvPr id="31" name="TextBox 30">
                <a:extLst>
                  <a:ext uri="{FF2B5EF4-FFF2-40B4-BE49-F238E27FC236}">
                    <a16:creationId xmlns:a16="http://schemas.microsoft.com/office/drawing/2014/main" id="{DA5E81FC-29DA-76E2-B34D-D85C3110E717}"/>
                  </a:ext>
                </a:extLst>
              </p:cNvPr>
              <p:cNvSpPr txBox="1">
                <a:spLocks noRot="1" noChangeAspect="1" noMove="1" noResize="1" noEditPoints="1" noAdjustHandles="1" noChangeArrowheads="1" noChangeShapeType="1" noTextEdit="1"/>
              </p:cNvSpPr>
              <p:nvPr/>
            </p:nvSpPr>
            <p:spPr>
              <a:xfrm>
                <a:off x="2230203" y="3530272"/>
                <a:ext cx="1641367" cy="614079"/>
              </a:xfrm>
              <a:prstGeom prst="rect">
                <a:avLst/>
              </a:prstGeom>
              <a:blipFill>
                <a:blip r:embed="rId7"/>
                <a:stretch>
                  <a:fillRect l="-32714" t="-115842" r="-2974" b="-166337"/>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DECB7967-79DC-974A-7132-58D530857925}"/>
              </a:ext>
            </a:extLst>
          </p:cNvPr>
          <p:cNvSpPr/>
          <p:nvPr/>
        </p:nvSpPr>
        <p:spPr>
          <a:xfrm>
            <a:off x="4572000" y="2060848"/>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2">
                    <a:lumMod val="50000"/>
                  </a:schemeClr>
                </a:solidFill>
              </a:rPr>
              <a:t>Find the minimum value of each row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Row)</a:t>
            </a:r>
          </a:p>
        </p:txBody>
      </p:sp>
    </p:spTree>
    <p:extLst>
      <p:ext uri="{BB962C8B-B14F-4D97-AF65-F5344CB8AC3E}">
        <p14:creationId xmlns:p14="http://schemas.microsoft.com/office/powerpoint/2010/main" val="4517047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40131085-551E-4559-A571-FDCA6BB2A82C}"/>
              </a:ext>
            </a:extLst>
          </p:cNvPr>
          <p:cNvSpPr>
            <a:spLocks noGrp="1" noChangeArrowheads="1"/>
          </p:cNvSpPr>
          <p:nvPr>
            <p:ph type="title"/>
          </p:nvPr>
        </p:nvSpPr>
        <p:spPr>
          <a:xfrm>
            <a:off x="457200" y="459942"/>
            <a:ext cx="8229600" cy="719138"/>
          </a:xfrm>
        </p:spPr>
        <p:txBody>
          <a:bodyPr/>
          <a:lstStyle/>
          <a:p>
            <a:r>
              <a:rPr lang="en-IN" altLang="en-US" sz="3400" b="1" dirty="0">
                <a:solidFill>
                  <a:srgbClr val="000000"/>
                </a:solidFill>
              </a:rPr>
              <a:t>Travelling Salesman Problem</a:t>
            </a:r>
            <a:endParaRPr lang="en-IN" altLang="en-US" sz="3400" dirty="0">
              <a:solidFill>
                <a:schemeClr val="tx1"/>
              </a:solidFill>
            </a:endParaRPr>
          </a:p>
        </p:txBody>
      </p:sp>
      <p:sp>
        <p:nvSpPr>
          <p:cNvPr id="4" name="Rectangle 3">
            <a:extLst>
              <a:ext uri="{FF2B5EF4-FFF2-40B4-BE49-F238E27FC236}">
                <a16:creationId xmlns:a16="http://schemas.microsoft.com/office/drawing/2014/main" id="{56DD7F5B-90A9-4BBC-B8D6-6632681A9492}"/>
              </a:ext>
            </a:extLst>
          </p:cNvPr>
          <p:cNvSpPr txBox="1">
            <a:spLocks noChangeArrowheads="1"/>
          </p:cNvSpPr>
          <p:nvPr/>
        </p:nvSpPr>
        <p:spPr bwMode="auto">
          <a:xfrm>
            <a:off x="683568" y="1162999"/>
            <a:ext cx="7200800"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Example:</a:t>
            </a:r>
          </a:p>
          <a:p>
            <a:pPr marL="0" indent="0" algn="just">
              <a:buNone/>
            </a:pPr>
            <a:endParaRPr lang="en-US" altLang="en-US" sz="2000" dirty="0">
              <a:solidFill>
                <a:srgbClr val="080808"/>
              </a:solidFill>
            </a:endParaRPr>
          </a:p>
        </p:txBody>
      </p:sp>
      <p:grpSp>
        <p:nvGrpSpPr>
          <p:cNvPr id="44" name="Group 43">
            <a:extLst>
              <a:ext uri="{FF2B5EF4-FFF2-40B4-BE49-F238E27FC236}">
                <a16:creationId xmlns:a16="http://schemas.microsoft.com/office/drawing/2014/main" id="{2DD42EA5-B713-585B-CEC9-E769DEE4939F}"/>
              </a:ext>
            </a:extLst>
          </p:cNvPr>
          <p:cNvGrpSpPr/>
          <p:nvPr/>
        </p:nvGrpSpPr>
        <p:grpSpPr>
          <a:xfrm>
            <a:off x="323528" y="1948039"/>
            <a:ext cx="3672407" cy="1713910"/>
            <a:chOff x="4372841" y="2160143"/>
            <a:chExt cx="3672407" cy="1713910"/>
          </a:xfrm>
        </p:grpSpPr>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4CED513-BFB0-1BE8-75A1-4E4F56007C22}"/>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20</m:t>
                                        </m:r>
                                      </m:e>
                                      <m:e>
                                        <m:r>
                                          <a:rPr lang="en-IN" b="0" i="1" smtClean="0">
                                            <a:latin typeface="Cambria Math" panose="02040503050406030204" pitchFamily="18" charset="0"/>
                                          </a:rPr>
                                          <m:t>30</m:t>
                                        </m:r>
                                      </m:e>
                                    </m:mr>
                                    <m:mr>
                                      <m:e>
                                        <m:r>
                                          <a:rPr lang="en-IN" b="0" i="1" smtClean="0">
                                            <a:latin typeface="Cambria Math" panose="02040503050406030204" pitchFamily="18" charset="0"/>
                                          </a:rPr>
                                          <m:t>15</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16</m:t>
                                        </m:r>
                                      </m:e>
                                    </m:mr>
                                    <m:mr>
                                      <m:e>
                                        <m:r>
                                          <a:rPr lang="en-IN" b="0" i="1" smtClean="0">
                                            <a:latin typeface="Cambria Math" panose="02040503050406030204" pitchFamily="18" charset="0"/>
                                          </a:rPr>
                                          <m:t>3</m:t>
                                        </m:r>
                                      </m:e>
                                      <m:e>
                                        <m:r>
                                          <a:rPr lang="en-IN" b="0" i="1" smtClean="0">
                                            <a:latin typeface="Cambria Math" panose="02040503050406030204" pitchFamily="18" charset="0"/>
                                          </a:rPr>
                                          <m:t>5</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0</m:t>
                                        </m:r>
                                      </m:e>
                                      <m:e>
                                        <m:r>
                                          <a:rPr lang="en-IN" b="0" i="1" smtClean="0">
                                            <a:latin typeface="Cambria Math" panose="02040503050406030204" pitchFamily="18" charset="0"/>
                                          </a:rPr>
                                          <m:t>11</m:t>
                                        </m:r>
                                      </m:e>
                                    </m:mr>
                                    <m:mr>
                                      <m:e>
                                        <m:r>
                                          <a:rPr lang="en-IN" b="0" i="1" smtClean="0">
                                            <a:latin typeface="Cambria Math" panose="02040503050406030204" pitchFamily="18" charset="0"/>
                                          </a:rPr>
                                          <m:t>4</m:t>
                                        </m:r>
                                      </m:e>
                                      <m:e>
                                        <m:r>
                                          <a:rPr lang="en-IN" b="0" i="1" smtClean="0">
                                            <a:latin typeface="Cambria Math" panose="02040503050406030204" pitchFamily="18" charset="0"/>
                                          </a:rPr>
                                          <m:t>2</m:t>
                                        </m:r>
                                      </m:e>
                                    </m:mr>
                                    <m:mr>
                                      <m:e>
                                        <m:r>
                                          <a:rPr lang="en-IN" b="0" i="1" smtClean="0">
                                            <a:latin typeface="Cambria Math" panose="02040503050406030204" pitchFamily="18" charset="0"/>
                                          </a:rPr>
                                          <m:t>2</m:t>
                                        </m:r>
                                      </m:e>
                                      <m:e>
                                        <m:r>
                                          <a:rPr lang="en-IN" b="0" i="1" smtClean="0">
                                            <a:latin typeface="Cambria Math" panose="02040503050406030204" pitchFamily="18" charset="0"/>
                                          </a:rPr>
                                          <m:t>4</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9</m:t>
                                        </m:r>
                                      </m:e>
                                      <m:e>
                                        <m:r>
                                          <a:rPr lang="en-IN" b="0" i="1" smtClean="0">
                                            <a:latin typeface="Cambria Math" panose="02040503050406030204" pitchFamily="18" charset="0"/>
                                          </a:rPr>
                                          <m:t>6</m:t>
                                        </m:r>
                                      </m:e>
                                      <m:e>
                                        <m:r>
                                          <a:rPr lang="en-IN" b="0" i="1" smtClean="0">
                                            <a:latin typeface="Cambria Math" panose="02040503050406030204" pitchFamily="18" charset="0"/>
                                          </a:rPr>
                                          <m:t>18</m:t>
                                        </m:r>
                                      </m:e>
                                    </m:mr>
                                    <m:mr>
                                      <m:e>
                                        <m:r>
                                          <a:rPr lang="en-IN" b="0" i="1" smtClean="0">
                                            <a:latin typeface="Cambria Math" panose="02040503050406030204" pitchFamily="18" charset="0"/>
                                          </a:rPr>
                                          <m:t>16</m:t>
                                        </m:r>
                                      </m:e>
                                      <m:e>
                                        <m:r>
                                          <a:rPr lang="en-IN" b="0" i="1" smtClean="0">
                                            <a:latin typeface="Cambria Math" panose="02040503050406030204" pitchFamily="18" charset="0"/>
                                          </a:rPr>
                                          <m:t>4</m:t>
                                        </m:r>
                                      </m:e>
                                      <m:e>
                                        <m:r>
                                          <a:rPr lang="en-IN" b="0" i="1" smtClean="0">
                                            <a:latin typeface="Cambria Math" panose="02040503050406030204" pitchFamily="18" charset="0"/>
                                          </a:rPr>
                                          <m:t>7</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3</m:t>
                                        </m:r>
                                      </m:e>
                                    </m:mr>
                                    <m:mr>
                                      <m:e>
                                        <m:r>
                                          <a:rPr lang="en-IN" b="0" i="1" smtClean="0">
                                            <a:latin typeface="Cambria Math" panose="02040503050406030204" pitchFamily="18" charset="0"/>
                                          </a:rPr>
                                          <m:t>16</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40" name="TextBox 39">
                  <a:extLst>
                    <a:ext uri="{FF2B5EF4-FFF2-40B4-BE49-F238E27FC236}">
                      <a16:creationId xmlns:a16="http://schemas.microsoft.com/office/drawing/2014/main" id="{F4CED513-BFB0-1BE8-75A1-4E4F56007C22}"/>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3"/>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09762586-33F0-6963-5BEC-0AA1E68769CF}"/>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41" name="TextBox 40">
                  <a:extLst>
                    <a:ext uri="{FF2B5EF4-FFF2-40B4-BE49-F238E27FC236}">
                      <a16:creationId xmlns:a16="http://schemas.microsoft.com/office/drawing/2014/main" id="{09762586-33F0-6963-5BEC-0AA1E68769CF}"/>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4"/>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BDDAFADB-F6F2-C452-0200-627097F49F3D}"/>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43" name="TextBox 42">
                  <a:extLst>
                    <a:ext uri="{FF2B5EF4-FFF2-40B4-BE49-F238E27FC236}">
                      <a16:creationId xmlns:a16="http://schemas.microsoft.com/office/drawing/2014/main" id="{BDDAFADB-F6F2-C452-0200-627097F49F3D}"/>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5"/>
                  <a:stretch>
                    <a:fillRect/>
                  </a:stretch>
                </a:blipFill>
              </p:spPr>
              <p:txBody>
                <a:bodyPr/>
                <a:lstStyle/>
                <a:p>
                  <a:r>
                    <a:rPr lang="en-IN">
                      <a:noFill/>
                    </a:rPr>
                    <a:t> </a:t>
                  </a:r>
                </a:p>
              </p:txBody>
            </p:sp>
          </mc:Fallback>
        </mc:AlternateContent>
      </p:grpSp>
      <p:sp>
        <p:nvSpPr>
          <p:cNvPr id="18" name="Rectangle 3">
            <a:extLst>
              <a:ext uri="{FF2B5EF4-FFF2-40B4-BE49-F238E27FC236}">
                <a16:creationId xmlns:a16="http://schemas.microsoft.com/office/drawing/2014/main" id="{E75688C0-8261-A66E-CFC7-EA69A4388DBC}"/>
              </a:ext>
            </a:extLst>
          </p:cNvPr>
          <p:cNvSpPr txBox="1">
            <a:spLocks noChangeArrowheads="1"/>
          </p:cNvSpPr>
          <p:nvPr/>
        </p:nvSpPr>
        <p:spPr bwMode="auto">
          <a:xfrm>
            <a:off x="683568" y="1522230"/>
            <a:ext cx="7911245" cy="425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000" kern="1200">
                <a:solidFill>
                  <a:schemeClr val="tx2"/>
                </a:solidFill>
                <a:latin typeface="+mn-lt"/>
                <a:ea typeface="+mn-ea"/>
                <a:cs typeface="+mn-cs"/>
              </a:defRPr>
            </a:lvl1pPr>
            <a:lvl2pPr marL="742950" indent="-285750" algn="l" rtl="0" fontAlgn="base">
              <a:spcBef>
                <a:spcPct val="20000"/>
              </a:spcBef>
              <a:spcAft>
                <a:spcPct val="0"/>
              </a:spcAft>
              <a:buChar char="–"/>
              <a:defRPr sz="2800" kern="1200">
                <a:solidFill>
                  <a:schemeClr val="tx2"/>
                </a:solidFill>
                <a:latin typeface="+mn-lt"/>
                <a:ea typeface="+mn-ea"/>
                <a:cs typeface="+mn-cs"/>
              </a:defRPr>
            </a:lvl2pPr>
            <a:lvl3pPr marL="1143000" indent="-228600" algn="l" rtl="0" fontAlgn="base">
              <a:spcBef>
                <a:spcPct val="20000"/>
              </a:spcBef>
              <a:spcAft>
                <a:spcPct val="0"/>
              </a:spcAft>
              <a:buChar char="•"/>
              <a:defRPr sz="2400" kern="1200">
                <a:solidFill>
                  <a:schemeClr val="tx2"/>
                </a:solidFill>
                <a:latin typeface="+mn-lt"/>
                <a:ea typeface="+mn-ea"/>
                <a:cs typeface="+mn-cs"/>
              </a:defRPr>
            </a:lvl3pPr>
            <a:lvl4pPr marL="1600200" indent="-228600" algn="l" rtl="0" fontAlgn="base">
              <a:spcBef>
                <a:spcPct val="20000"/>
              </a:spcBef>
              <a:spcAft>
                <a:spcPct val="0"/>
              </a:spcAft>
              <a:buChar char="–"/>
              <a:defRPr sz="2000" kern="1200">
                <a:solidFill>
                  <a:schemeClr val="tx2"/>
                </a:solidFill>
                <a:latin typeface="+mn-lt"/>
                <a:ea typeface="+mn-ea"/>
                <a:cs typeface="+mn-cs"/>
              </a:defRPr>
            </a:lvl4pPr>
            <a:lvl5pPr marL="2057400" indent="-228600" algn="l" rtl="0" fontAlgn="base">
              <a:spcBef>
                <a:spcPct val="20000"/>
              </a:spcBef>
              <a:spcAft>
                <a:spcPct val="0"/>
              </a:spcAft>
              <a:buChar char="»"/>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en-US" altLang="en-US" sz="2000" dirty="0">
                <a:solidFill>
                  <a:srgbClr val="080808"/>
                </a:solidFill>
              </a:rPr>
              <a:t>Step 1: First reduce the cost of above matrix(</a:t>
            </a:r>
            <a:r>
              <a:rPr lang="en-US" altLang="en-US" sz="2000" dirty="0" err="1">
                <a:solidFill>
                  <a:srgbClr val="080808"/>
                </a:solidFill>
              </a:rPr>
              <a:t>i.e</a:t>
            </a:r>
            <a:r>
              <a:rPr lang="en-US" altLang="en-US" sz="2000" dirty="0">
                <a:solidFill>
                  <a:srgbClr val="080808"/>
                </a:solidFill>
              </a:rPr>
              <a:t> Reducing matrix)</a:t>
            </a:r>
          </a:p>
          <a:p>
            <a:pPr marL="0" indent="0" algn="just">
              <a:buNone/>
            </a:pPr>
            <a:endParaRPr lang="en-US" altLang="en-US" sz="2000" dirty="0">
              <a:solidFill>
                <a:srgbClr val="080808"/>
              </a:solidFill>
            </a:endParaRPr>
          </a:p>
        </p:txBody>
      </p:sp>
      <p:grpSp>
        <p:nvGrpSpPr>
          <p:cNvPr id="22" name="Group 21">
            <a:extLst>
              <a:ext uri="{FF2B5EF4-FFF2-40B4-BE49-F238E27FC236}">
                <a16:creationId xmlns:a16="http://schemas.microsoft.com/office/drawing/2014/main" id="{75FB827D-4426-66AF-AE01-9C3F78FC624F}"/>
              </a:ext>
            </a:extLst>
          </p:cNvPr>
          <p:cNvGrpSpPr/>
          <p:nvPr/>
        </p:nvGrpSpPr>
        <p:grpSpPr>
          <a:xfrm>
            <a:off x="323528" y="4012674"/>
            <a:ext cx="3672407" cy="1713910"/>
            <a:chOff x="4372841" y="2160143"/>
            <a:chExt cx="3672407" cy="1713910"/>
          </a:xfrm>
        </p:grpSpPr>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B9917413-49A2-53A9-8DF0-1CA24488BFFD}"/>
                    </a:ext>
                  </a:extLst>
                </p:cNvPr>
                <p:cNvSpPr txBox="1"/>
                <p:nvPr/>
              </p:nvSpPr>
              <p:spPr>
                <a:xfrm>
                  <a:off x="4588864" y="2503293"/>
                  <a:ext cx="3456384" cy="137076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m>
                                    <m:mPr>
                                      <m:mcs>
                                        <m:mc>
                                          <m:mcPr>
                                            <m:count m:val="3"/>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10</m:t>
                                        </m:r>
                                      </m:e>
                                      <m:e>
                                        <m:r>
                                          <a:rPr lang="en-IN" b="0" i="1" smtClean="0">
                                            <a:latin typeface="Cambria Math" panose="02040503050406030204" pitchFamily="18" charset="0"/>
                                          </a:rPr>
                                          <m:t>20</m:t>
                                        </m:r>
                                      </m:e>
                                    </m:mr>
                                    <m:mr>
                                      <m:e>
                                        <m:r>
                                          <a:rPr lang="en-IN" b="0" i="1" smtClean="0">
                                            <a:latin typeface="Cambria Math" panose="02040503050406030204" pitchFamily="18" charset="0"/>
                                          </a:rPr>
                                          <m:t>13</m:t>
                                        </m:r>
                                      </m:e>
                                      <m:e>
                                        <m: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rPr>
                                          <m:t>14</m:t>
                                        </m:r>
                                      </m:e>
                                    </m:mr>
                                    <m:mr>
                                      <m:e>
                                        <m:r>
                                          <a:rPr lang="en-IN" b="0" i="1" smtClean="0">
                                            <a:latin typeface="Cambria Math" panose="02040503050406030204" pitchFamily="18" charset="0"/>
                                          </a:rPr>
                                          <m:t>1</m:t>
                                        </m:r>
                                      </m:e>
                                      <m:e>
                                        <m:r>
                                          <a:rPr lang="en-IN" b="0" i="1" smtClean="0">
                                            <a:latin typeface="Cambria Math" panose="02040503050406030204" pitchFamily="18" charset="0"/>
                                          </a:rPr>
                                          <m:t>3</m:t>
                                        </m:r>
                                      </m:e>
                                      <m:e>
                                        <m:r>
                                          <a:rPr lang="en-IN" i="1" smtClean="0">
                                            <a:latin typeface="Cambria Math" panose="02040503050406030204" pitchFamily="18" charset="0"/>
                                            <a:ea typeface="Cambria Math" panose="02040503050406030204" pitchFamily="18" charset="0"/>
                                          </a:rPr>
                                          <m:t>∞</m:t>
                                        </m:r>
                                      </m:e>
                                    </m:mr>
                                  </m:m>
                                </m:e>
                                <m:e>
                                  <m:m>
                                    <m:mPr>
                                      <m:mcs>
                                        <m:mc>
                                          <m:mcPr>
                                            <m:count m:val="2"/>
                                            <m:mcJc m:val="center"/>
                                          </m:mcPr>
                                        </m:mc>
                                      </m:mcs>
                                      <m:ctrlPr>
                                        <a:rPr lang="en-IN" i="1" smtClean="0">
                                          <a:latin typeface="Cambria Math" panose="02040503050406030204" pitchFamily="18" charset="0"/>
                                        </a:rPr>
                                      </m:ctrlPr>
                                    </m:mPr>
                                    <m:mr>
                                      <m:e>
                                        <m:r>
                                          <a:rPr lang="en-IN" b="0" i="1" smtClean="0">
                                            <a:latin typeface="Cambria Math" panose="02040503050406030204" pitchFamily="18" charset="0"/>
                                          </a:rPr>
                                          <m:t>0</m:t>
                                        </m:r>
                                      </m:e>
                                      <m:e>
                                        <m:r>
                                          <a:rPr lang="en-IN" b="0" i="1" smtClean="0">
                                            <a:latin typeface="Cambria Math" panose="02040503050406030204" pitchFamily="18" charset="0"/>
                                          </a:rPr>
                                          <m:t>1</m:t>
                                        </m:r>
                                      </m:e>
                                    </m:mr>
                                    <m:mr>
                                      <m:e>
                                        <m:r>
                                          <a:rPr lang="en-IN" b="0" i="1" smtClean="0">
                                            <a:latin typeface="Cambria Math" panose="02040503050406030204" pitchFamily="18" charset="0"/>
                                          </a:rPr>
                                          <m:t>2</m:t>
                                        </m:r>
                                      </m:e>
                                      <m:e>
                                        <m:r>
                                          <a:rPr lang="en-IN" b="0" i="1" smtClean="0">
                                            <a:latin typeface="Cambria Math" panose="02040503050406030204" pitchFamily="18" charset="0"/>
                                          </a:rPr>
                                          <m:t>0</m:t>
                                        </m:r>
                                      </m:e>
                                    </m:mr>
                                    <m:mr>
                                      <m:e>
                                        <m:r>
                                          <a:rPr lang="en-IN" b="0" i="1" smtClean="0">
                                            <a:latin typeface="Cambria Math" panose="02040503050406030204" pitchFamily="18" charset="0"/>
                                          </a:rPr>
                                          <m:t>0</m:t>
                                        </m:r>
                                      </m:e>
                                      <m:e>
                                        <m:r>
                                          <a:rPr lang="en-IN" b="0" i="1" smtClean="0">
                                            <a:latin typeface="Cambria Math" panose="02040503050406030204" pitchFamily="18" charset="0"/>
                                          </a:rPr>
                                          <m:t>2</m:t>
                                        </m:r>
                                      </m:e>
                                    </m:mr>
                                  </m:m>
                                </m:e>
                              </m:mr>
                              <m:mr>
                                <m:e>
                                  <m:m>
                                    <m:mPr>
                                      <m:mcs>
                                        <m:mc>
                                          <m:mcPr>
                                            <m:count m:val="3"/>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1</m:t>
                                        </m:r>
                                        <m:r>
                                          <a:rPr lang="en-IN" b="0" i="1" smtClean="0">
                                            <a:latin typeface="Cambria Math" panose="02040503050406030204" pitchFamily="18" charset="0"/>
                                          </a:rPr>
                                          <m:t>6</m:t>
                                        </m:r>
                                      </m:e>
                                      <m:e>
                                        <m:r>
                                          <a:rPr lang="en-IN" b="0" i="1" smtClean="0">
                                            <a:latin typeface="Cambria Math" panose="02040503050406030204" pitchFamily="18" charset="0"/>
                                          </a:rPr>
                                          <m:t>3</m:t>
                                        </m:r>
                                      </m:e>
                                      <m:e>
                                        <m:r>
                                          <a:rPr lang="en-IN" b="0" i="1" smtClean="0">
                                            <a:latin typeface="Cambria Math" panose="02040503050406030204" pitchFamily="18" charset="0"/>
                                          </a:rPr>
                                          <m:t>15</m:t>
                                        </m:r>
                                      </m:e>
                                    </m:mr>
                                    <m:mr>
                                      <m:e>
                                        <m:r>
                                          <a:rPr lang="en-IN" b="0" i="1" smtClean="0">
                                            <a:latin typeface="Cambria Math" panose="02040503050406030204" pitchFamily="18" charset="0"/>
                                          </a:rPr>
                                          <m:t>12</m:t>
                                        </m:r>
                                      </m:e>
                                      <m:e>
                                        <m:r>
                                          <a:rPr lang="en-IN" b="0" i="1" smtClean="0">
                                            <a:latin typeface="Cambria Math" panose="02040503050406030204" pitchFamily="18" charset="0"/>
                                          </a:rPr>
                                          <m:t>0</m:t>
                                        </m:r>
                                      </m:e>
                                      <m:e>
                                        <m:r>
                                          <a:rPr lang="en-IN" b="0" i="1" smtClean="0">
                                            <a:latin typeface="Cambria Math" panose="02040503050406030204" pitchFamily="18" charset="0"/>
                                          </a:rPr>
                                          <m:t>3</m:t>
                                        </m:r>
                                      </m:e>
                                    </m:mr>
                                  </m:m>
                                </m:e>
                                <m:e>
                                  <m:m>
                                    <m:mPr>
                                      <m:mcs>
                                        <m:mc>
                                          <m:mcPr>
                                            <m:count m:val="2"/>
                                            <m:mcJc m:val="center"/>
                                          </m:mcPr>
                                        </m:mc>
                                      </m:mcs>
                                      <m:ctrlPr>
                                        <a:rPr lang="en-IN" i="1" smtClean="0">
                                          <a:latin typeface="Cambria Math" panose="02040503050406030204" pitchFamily="18" charset="0"/>
                                        </a:rPr>
                                      </m:ctrlPr>
                                    </m:mPr>
                                    <m:mr>
                                      <m:e>
                                        <m:r>
                                          <m:rPr>
                                            <m:brk m:alnAt="7"/>
                                          </m:rPr>
                                          <a:rPr lang="en-IN" i="1" smtClean="0">
                                            <a:latin typeface="Cambria Math" panose="02040503050406030204" pitchFamily="18" charset="0"/>
                                            <a:ea typeface="Cambria Math" panose="02040503050406030204" pitchFamily="18" charset="0"/>
                                          </a:rPr>
                                          <m:t>∞</m:t>
                                        </m:r>
                                      </m:e>
                                      <m:e>
                                        <m:r>
                                          <a:rPr lang="en-IN" b="0" i="1" smtClean="0">
                                            <a:latin typeface="Cambria Math" panose="02040503050406030204" pitchFamily="18" charset="0"/>
                                            <a:ea typeface="Cambria Math" panose="02040503050406030204" pitchFamily="18" charset="0"/>
                                          </a:rPr>
                                          <m:t>0</m:t>
                                        </m:r>
                                      </m:e>
                                    </m:mr>
                                    <m:mr>
                                      <m:e>
                                        <m:r>
                                          <a:rPr lang="en-IN" b="0" i="1" smtClean="0">
                                            <a:latin typeface="Cambria Math" panose="02040503050406030204" pitchFamily="18" charset="0"/>
                                          </a:rPr>
                                          <m:t>12</m:t>
                                        </m:r>
                                      </m:e>
                                      <m:e>
                                        <m:r>
                                          <a:rPr lang="en-IN" i="1" smtClean="0">
                                            <a:latin typeface="Cambria Math" panose="02040503050406030204" pitchFamily="18" charset="0"/>
                                            <a:ea typeface="Cambria Math" panose="02040503050406030204" pitchFamily="18" charset="0"/>
                                          </a:rPr>
                                          <m:t>∞</m:t>
                                        </m:r>
                                      </m:e>
                                    </m:mr>
                                  </m:m>
                                </m:e>
                              </m:mr>
                            </m:m>
                          </m:e>
                        </m:d>
                      </m:oMath>
                    </m:oMathPara>
                  </a14:m>
                  <a:endParaRPr lang="en-IN" dirty="0"/>
                </a:p>
              </p:txBody>
            </p:sp>
          </mc:Choice>
          <mc:Fallback xmlns="">
            <p:sp>
              <p:nvSpPr>
                <p:cNvPr id="23" name="TextBox 22">
                  <a:extLst>
                    <a:ext uri="{FF2B5EF4-FFF2-40B4-BE49-F238E27FC236}">
                      <a16:creationId xmlns:a16="http://schemas.microsoft.com/office/drawing/2014/main" id="{B9917413-49A2-53A9-8DF0-1CA24488BFFD}"/>
                    </a:ext>
                  </a:extLst>
                </p:cNvPr>
                <p:cNvSpPr txBox="1">
                  <a:spLocks noRot="1" noChangeAspect="1" noMove="1" noResize="1" noEditPoints="1" noAdjustHandles="1" noChangeArrowheads="1" noChangeShapeType="1" noTextEdit="1"/>
                </p:cNvSpPr>
                <p:nvPr/>
              </p:nvSpPr>
              <p:spPr>
                <a:xfrm>
                  <a:off x="4588864" y="2503293"/>
                  <a:ext cx="3456384" cy="1370760"/>
                </a:xfrm>
                <a:prstGeom prst="rect">
                  <a:avLst/>
                </a:prstGeom>
                <a:blipFill>
                  <a:blip r:embed="rId6"/>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DC3079AF-12DC-F171-D4A7-79155489BA2E}"/>
                    </a:ext>
                  </a:extLst>
                </p:cNvPr>
                <p:cNvSpPr txBox="1"/>
                <p:nvPr/>
              </p:nvSpPr>
              <p:spPr>
                <a:xfrm>
                  <a:off x="4976071" y="2160143"/>
                  <a:ext cx="2681969"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m>
                          <m:mPr>
                            <m:mcs>
                              <m:mc>
                                <m:mcPr>
                                  <m:count m:val="2"/>
                                  <m:mcJc m:val="center"/>
                                </m:mcPr>
                              </m:mc>
                            </m:mcs>
                            <m:ctrlPr>
                              <a:rPr lang="en-IN" i="1" smtClean="0">
                                <a:solidFill>
                                  <a:srgbClr val="FF0000"/>
                                </a:solidFill>
                                <a:latin typeface="Cambria Math" panose="02040503050406030204" pitchFamily="18" charset="0"/>
                              </a:rPr>
                            </m:ctrlPr>
                          </m:mPr>
                          <m:mr>
                            <m:e>
                              <m:m>
                                <m:mPr>
                                  <m:mcs>
                                    <m:mc>
                                      <m:mcPr>
                                        <m:count m:val="3"/>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e>
                                    <m:r>
                                      <a:rPr lang="en-IN" b="0" i="1" smtClean="0">
                                        <a:solidFill>
                                          <a:srgbClr val="FF0000"/>
                                        </a:solidFill>
                                        <a:latin typeface="Cambria Math" panose="02040503050406030204" pitchFamily="18" charset="0"/>
                                      </a:rPr>
                                      <m:t>  2</m:t>
                                    </m:r>
                                  </m:e>
                                  <m:e>
                                    <m:r>
                                      <a:rPr lang="en-IN" b="0" i="1" smtClean="0">
                                        <a:solidFill>
                                          <a:srgbClr val="FF0000"/>
                                        </a:solidFill>
                                        <a:latin typeface="Cambria Math" panose="02040503050406030204" pitchFamily="18" charset="0"/>
                                      </a:rPr>
                                      <m:t>   3</m:t>
                                    </m:r>
                                  </m:e>
                                </m:mr>
                              </m:m>
                            </m:e>
                            <m:e>
                              <m:m>
                                <m:mPr>
                                  <m:mcs>
                                    <m:mc>
                                      <m:mcPr>
                                        <m:count m:val="2"/>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 </m:t>
                                    </m:r>
                                    <m:r>
                                      <a:rPr lang="en-IN" b="0" i="1" smtClean="0">
                                        <a:solidFill>
                                          <a:srgbClr val="FF0000"/>
                                        </a:solidFill>
                                        <a:latin typeface="Cambria Math" panose="02040503050406030204" pitchFamily="18" charset="0"/>
                                      </a:rPr>
                                      <m:t> 4</m:t>
                                    </m:r>
                                  </m:e>
                                  <m:e>
                                    <m:r>
                                      <a:rPr lang="en-IN" b="0" i="1" smtClean="0">
                                        <a:solidFill>
                                          <a:srgbClr val="FF0000"/>
                                        </a:solidFill>
                                        <a:latin typeface="Cambria Math" panose="02040503050406030204" pitchFamily="18" charset="0"/>
                                      </a:rPr>
                                      <m:t>   5</m:t>
                                    </m:r>
                                  </m:e>
                                </m:mr>
                              </m:m>
                            </m:e>
                          </m:mr>
                        </m:m>
                      </m:oMath>
                    </m:oMathPara>
                  </a14:m>
                  <a:endParaRPr lang="en-IN" dirty="0"/>
                </a:p>
              </p:txBody>
            </p:sp>
          </mc:Choice>
          <mc:Fallback xmlns="">
            <p:sp>
              <p:nvSpPr>
                <p:cNvPr id="24" name="TextBox 23">
                  <a:extLst>
                    <a:ext uri="{FF2B5EF4-FFF2-40B4-BE49-F238E27FC236}">
                      <a16:creationId xmlns:a16="http://schemas.microsoft.com/office/drawing/2014/main" id="{DC3079AF-12DC-F171-D4A7-79155489BA2E}"/>
                    </a:ext>
                  </a:extLst>
                </p:cNvPr>
                <p:cNvSpPr txBox="1">
                  <a:spLocks noRot="1" noChangeAspect="1" noMove="1" noResize="1" noEditPoints="1" noAdjustHandles="1" noChangeArrowheads="1" noChangeShapeType="1" noTextEdit="1"/>
                </p:cNvSpPr>
                <p:nvPr/>
              </p:nvSpPr>
              <p:spPr>
                <a:xfrm>
                  <a:off x="4976071" y="2160143"/>
                  <a:ext cx="2681969" cy="369332"/>
                </a:xfrm>
                <a:prstGeom prst="rect">
                  <a:avLst/>
                </a:prstGeom>
                <a:blipFill>
                  <a:blip r:embed="rId7"/>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E47BBF91-BA8C-9E52-EE53-0A401B923481}"/>
                    </a:ext>
                  </a:extLst>
                </p:cNvPr>
                <p:cNvSpPr txBox="1"/>
                <p:nvPr/>
              </p:nvSpPr>
              <p:spPr>
                <a:xfrm>
                  <a:off x="4372841" y="2551606"/>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3</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4</m:t>
                                    </m:r>
                                  </m:e>
                                </m:mr>
                                <m:mr>
                                  <m:e>
                                    <m:r>
                                      <a:rPr lang="en-IN" b="0" i="1" smtClean="0">
                                        <a:solidFill>
                                          <a:srgbClr val="FF0000"/>
                                        </a:solidFill>
                                        <a:latin typeface="Cambria Math" panose="02040503050406030204" pitchFamily="18" charset="0"/>
                                      </a:rPr>
                                      <m:t>5</m:t>
                                    </m:r>
                                  </m:e>
                                </m:mr>
                              </m:m>
                            </m:e>
                          </m:mr>
                        </m:m>
                      </m:oMath>
                    </m:oMathPara>
                  </a14:m>
                  <a:endParaRPr lang="en-IN" dirty="0"/>
                </a:p>
              </p:txBody>
            </p:sp>
          </mc:Choice>
          <mc:Fallback xmlns="">
            <p:sp>
              <p:nvSpPr>
                <p:cNvPr id="25" name="TextBox 24">
                  <a:extLst>
                    <a:ext uri="{FF2B5EF4-FFF2-40B4-BE49-F238E27FC236}">
                      <a16:creationId xmlns:a16="http://schemas.microsoft.com/office/drawing/2014/main" id="{E47BBF91-BA8C-9E52-EE53-0A401B923481}"/>
                    </a:ext>
                  </a:extLst>
                </p:cNvPr>
                <p:cNvSpPr txBox="1">
                  <a:spLocks noRot="1" noChangeAspect="1" noMove="1" noResize="1" noEditPoints="1" noAdjustHandles="1" noChangeArrowheads="1" noChangeShapeType="1" noTextEdit="1"/>
                </p:cNvSpPr>
                <p:nvPr/>
              </p:nvSpPr>
              <p:spPr>
                <a:xfrm>
                  <a:off x="4372841" y="2551606"/>
                  <a:ext cx="1027120" cy="1278427"/>
                </a:xfrm>
                <a:prstGeom prst="rect">
                  <a:avLst/>
                </a:prstGeom>
                <a:blipFill>
                  <a:blip r:embed="rId8"/>
                  <a:stretch>
                    <a:fillRect/>
                  </a:stretch>
                </a:blipFill>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F29871C2-9ED2-20E7-E19E-A6187C0D208D}"/>
                  </a:ext>
                </a:extLst>
              </p:cNvPr>
              <p:cNvSpPr txBox="1"/>
              <p:nvPr/>
            </p:nvSpPr>
            <p:spPr>
              <a:xfrm>
                <a:off x="3177290" y="2341143"/>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30" name="TextBox 29">
                <a:extLst>
                  <a:ext uri="{FF2B5EF4-FFF2-40B4-BE49-F238E27FC236}">
                    <a16:creationId xmlns:a16="http://schemas.microsoft.com/office/drawing/2014/main" id="{F29871C2-9ED2-20E7-E19E-A6187C0D208D}"/>
                  </a:ext>
                </a:extLst>
              </p:cNvPr>
              <p:cNvSpPr txBox="1">
                <a:spLocks noRot="1" noChangeAspect="1" noMove="1" noResize="1" noEditPoints="1" noAdjustHandles="1" noChangeArrowheads="1" noChangeShapeType="1" noTextEdit="1"/>
              </p:cNvSpPr>
              <p:nvPr/>
            </p:nvSpPr>
            <p:spPr>
              <a:xfrm>
                <a:off x="3177290" y="2341143"/>
                <a:ext cx="1027120" cy="1278427"/>
              </a:xfrm>
              <a:prstGeom prst="rect">
                <a:avLst/>
              </a:prstGeom>
              <a:blipFill>
                <a:blip r:embed="rId9"/>
                <a:stretch>
                  <a:fillRect/>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DA5E81FC-29DA-76E2-B34D-D85C3110E717}"/>
                  </a:ext>
                </a:extLst>
              </p:cNvPr>
              <p:cNvSpPr txBox="1"/>
              <p:nvPr/>
            </p:nvSpPr>
            <p:spPr>
              <a:xfrm>
                <a:off x="2230203" y="3530272"/>
                <a:ext cx="1641367" cy="6140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IN" sz="1400" i="1" smtClean="0">
                              <a:solidFill>
                                <a:srgbClr val="FF0000"/>
                              </a:solidFill>
                              <a:latin typeface="Cambria Math" panose="02040503050406030204" pitchFamily="18" charset="0"/>
                            </a:rPr>
                          </m:ctrlPr>
                        </m:naryPr>
                        <m:sub/>
                        <m:sup/>
                        <m:e>
                          <m:r>
                            <a:rPr lang="en-IN" sz="1400" b="0" i="1" smtClean="0">
                              <a:solidFill>
                                <a:srgbClr val="FF0000"/>
                              </a:solidFill>
                              <a:latin typeface="Cambria Math" panose="02040503050406030204" pitchFamily="18" charset="0"/>
                            </a:rPr>
                            <m:t>𝑟𝑜𝑤</m:t>
                          </m:r>
                          <m:r>
                            <a:rPr lang="en-IN" sz="1400" b="0" i="1" smtClean="0">
                              <a:solidFill>
                                <a:srgbClr val="FF0000"/>
                              </a:solidFill>
                              <a:latin typeface="Cambria Math" panose="02040503050406030204" pitchFamily="18" charset="0"/>
                            </a:rPr>
                            <m:t> </m:t>
                          </m:r>
                          <m:r>
                            <a:rPr lang="en-IN" sz="1400" b="0" i="1" smtClean="0">
                              <a:solidFill>
                                <a:srgbClr val="FF0000"/>
                              </a:solidFill>
                              <a:latin typeface="Cambria Math" panose="02040503050406030204" pitchFamily="18" charset="0"/>
                            </a:rPr>
                            <m:t>𝑚𝑖𝑛</m:t>
                          </m:r>
                        </m:e>
                      </m:nary>
                      <m:r>
                        <a:rPr lang="en-IN" sz="1400" b="0" i="1" smtClean="0">
                          <a:solidFill>
                            <a:srgbClr val="FF0000"/>
                          </a:solidFill>
                          <a:latin typeface="Cambria Math" panose="02040503050406030204" pitchFamily="18" charset="0"/>
                        </a:rPr>
                        <m:t>=21</m:t>
                      </m:r>
                    </m:oMath>
                  </m:oMathPara>
                </a14:m>
                <a:endParaRPr lang="en-IN" sz="1400" dirty="0">
                  <a:solidFill>
                    <a:srgbClr val="FF0000"/>
                  </a:solidFill>
                </a:endParaRPr>
              </a:p>
            </p:txBody>
          </p:sp>
        </mc:Choice>
        <mc:Fallback xmlns="">
          <p:sp>
            <p:nvSpPr>
              <p:cNvPr id="31" name="TextBox 30">
                <a:extLst>
                  <a:ext uri="{FF2B5EF4-FFF2-40B4-BE49-F238E27FC236}">
                    <a16:creationId xmlns:a16="http://schemas.microsoft.com/office/drawing/2014/main" id="{DA5E81FC-29DA-76E2-B34D-D85C3110E717}"/>
                  </a:ext>
                </a:extLst>
              </p:cNvPr>
              <p:cNvSpPr txBox="1">
                <a:spLocks noRot="1" noChangeAspect="1" noMove="1" noResize="1" noEditPoints="1" noAdjustHandles="1" noChangeArrowheads="1" noChangeShapeType="1" noTextEdit="1"/>
              </p:cNvSpPr>
              <p:nvPr/>
            </p:nvSpPr>
            <p:spPr>
              <a:xfrm>
                <a:off x="2230203" y="3530272"/>
                <a:ext cx="1641367" cy="614079"/>
              </a:xfrm>
              <a:prstGeom prst="rect">
                <a:avLst/>
              </a:prstGeom>
              <a:blipFill>
                <a:blip r:embed="rId10"/>
                <a:stretch>
                  <a:fillRect l="-32714" t="-115842" r="-2974" b="-166337"/>
                </a:stretch>
              </a:blipFill>
            </p:spPr>
            <p:txBody>
              <a:bodyPr/>
              <a:lstStyle/>
              <a:p>
                <a:r>
                  <a:rPr lang="en-IN">
                    <a:noFill/>
                  </a:rPr>
                  <a:t> </a:t>
                </a:r>
              </a:p>
            </p:txBody>
          </p:sp>
        </mc:Fallback>
      </mc:AlternateContent>
      <p:sp>
        <p:nvSpPr>
          <p:cNvPr id="2" name="Rectangle 1">
            <a:extLst>
              <a:ext uri="{FF2B5EF4-FFF2-40B4-BE49-F238E27FC236}">
                <a16:creationId xmlns:a16="http://schemas.microsoft.com/office/drawing/2014/main" id="{DECB7967-79DC-974A-7132-58D530857925}"/>
              </a:ext>
            </a:extLst>
          </p:cNvPr>
          <p:cNvSpPr/>
          <p:nvPr/>
        </p:nvSpPr>
        <p:spPr>
          <a:xfrm>
            <a:off x="4572000" y="2060848"/>
            <a:ext cx="3888432" cy="187220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dirty="0">
                <a:solidFill>
                  <a:schemeClr val="tx2">
                    <a:lumMod val="50000"/>
                  </a:schemeClr>
                </a:solidFill>
              </a:rPr>
              <a:t>Find the minimum value of each row and then create the resultant matrix by subtracting the minimum value from each element of the same row (</a:t>
            </a:r>
            <a:r>
              <a:rPr lang="en-IN" dirty="0" err="1">
                <a:solidFill>
                  <a:schemeClr val="tx2">
                    <a:lumMod val="50000"/>
                  </a:schemeClr>
                </a:solidFill>
              </a:rPr>
              <a:t>i.e</a:t>
            </a:r>
            <a:r>
              <a:rPr lang="en-IN" dirty="0">
                <a:solidFill>
                  <a:schemeClr val="tx2">
                    <a:lumMod val="50000"/>
                  </a:schemeClr>
                </a:solidFill>
              </a:rPr>
              <a:t> Reduced Row)</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97A399A-6F3F-541A-D5F0-6A387EB04D48}"/>
                  </a:ext>
                </a:extLst>
              </p:cNvPr>
              <p:cNvSpPr txBox="1"/>
              <p:nvPr/>
            </p:nvSpPr>
            <p:spPr>
              <a:xfrm>
                <a:off x="3095167" y="4430417"/>
                <a:ext cx="1027120" cy="127842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m>
                        <m:mPr>
                          <m:mcs>
                            <m:mc>
                              <m:mcPr>
                                <m:count m:val="1"/>
                                <m:mcJc m:val="center"/>
                              </m:mcPr>
                            </m:mc>
                          </m:mcs>
                          <m:ctrlPr>
                            <a:rPr lang="en-IN" i="1" smtClean="0">
                              <a:solidFill>
                                <a:srgbClr val="FF0000"/>
                              </a:solidFill>
                              <a:latin typeface="Cambria Math" panose="02040503050406030204" pitchFamily="18" charset="0"/>
                            </a:rPr>
                          </m:ctrlPr>
                        </m:mP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1</m:t>
                                  </m:r>
                                  <m:r>
                                    <a:rPr lang="en-IN" b="0" i="1" smtClean="0">
                                      <a:solidFill>
                                        <a:srgbClr val="FF0000"/>
                                      </a:solidFill>
                                      <a:latin typeface="Cambria Math" panose="02040503050406030204" pitchFamily="18" charset="0"/>
                                    </a:rPr>
                                    <m:t>0</m:t>
                                  </m:r>
                                </m:e>
                              </m:mr>
                              <m:mr>
                                <m:e>
                                  <m:r>
                                    <a:rPr lang="en-IN" b="0" i="1" smtClean="0">
                                      <a:solidFill>
                                        <a:srgbClr val="FF0000"/>
                                      </a:solidFill>
                                      <a:latin typeface="Cambria Math" panose="02040503050406030204" pitchFamily="18" charset="0"/>
                                    </a:rPr>
                                    <m:t>2</m:t>
                                  </m:r>
                                </m:e>
                              </m:mr>
                              <m:mr>
                                <m:e>
                                  <m:r>
                                    <a:rPr lang="en-IN" b="0" i="1" smtClean="0">
                                      <a:solidFill>
                                        <a:srgbClr val="FF0000"/>
                                      </a:solidFill>
                                      <a:latin typeface="Cambria Math" panose="02040503050406030204" pitchFamily="18" charset="0"/>
                                    </a:rPr>
                                    <m:t>2</m:t>
                                  </m:r>
                                </m:e>
                              </m:mr>
                            </m:m>
                          </m:e>
                        </m:mr>
                        <m:mr>
                          <m:e>
                            <m:m>
                              <m:mPr>
                                <m:mcs>
                                  <m:mc>
                                    <m:mcPr>
                                      <m:count m:val="1"/>
                                      <m:mcJc m:val="center"/>
                                    </m:mcPr>
                                  </m:mc>
                                </m:mcs>
                                <m:ctrlPr>
                                  <a:rPr lang="en-IN" i="1" smtClean="0">
                                    <a:solidFill>
                                      <a:srgbClr val="FF0000"/>
                                    </a:solidFill>
                                    <a:latin typeface="Cambria Math" panose="02040503050406030204" pitchFamily="18" charset="0"/>
                                  </a:rPr>
                                </m:ctrlPr>
                              </m:mPr>
                              <m:mr>
                                <m:e>
                                  <m:r>
                                    <m:rPr>
                                      <m:brk m:alnAt="7"/>
                                    </m:rPr>
                                    <a:rPr lang="en-IN" b="0" i="1" smtClean="0">
                                      <a:solidFill>
                                        <a:srgbClr val="FF0000"/>
                                      </a:solidFill>
                                      <a:latin typeface="Cambria Math" panose="02040503050406030204" pitchFamily="18" charset="0"/>
                                    </a:rPr>
                                    <m:t>3</m:t>
                                  </m:r>
                                </m:e>
                              </m:mr>
                              <m:mr>
                                <m:e>
                                  <m:r>
                                    <a:rPr lang="en-IN" b="0" i="1" smtClean="0">
                                      <a:solidFill>
                                        <a:srgbClr val="FF0000"/>
                                      </a:solidFill>
                                      <a:latin typeface="Cambria Math" panose="02040503050406030204" pitchFamily="18" charset="0"/>
                                    </a:rPr>
                                    <m:t>4</m:t>
                                  </m:r>
                                </m:e>
                              </m:mr>
                            </m:m>
                          </m:e>
                        </m:mr>
                      </m:m>
                    </m:oMath>
                  </m:oMathPara>
                </a14:m>
                <a:endParaRPr lang="en-IN" dirty="0"/>
              </a:p>
            </p:txBody>
          </p:sp>
        </mc:Choice>
        <mc:Fallback xmlns="">
          <p:sp>
            <p:nvSpPr>
              <p:cNvPr id="3" name="TextBox 2">
                <a:extLst>
                  <a:ext uri="{FF2B5EF4-FFF2-40B4-BE49-F238E27FC236}">
                    <a16:creationId xmlns:a16="http://schemas.microsoft.com/office/drawing/2014/main" id="{197A399A-6F3F-541A-D5F0-6A387EB04D48}"/>
                  </a:ext>
                </a:extLst>
              </p:cNvPr>
              <p:cNvSpPr txBox="1">
                <a:spLocks noRot="1" noChangeAspect="1" noMove="1" noResize="1" noEditPoints="1" noAdjustHandles="1" noChangeArrowheads="1" noChangeShapeType="1" noTextEdit="1"/>
              </p:cNvSpPr>
              <p:nvPr/>
            </p:nvSpPr>
            <p:spPr>
              <a:xfrm>
                <a:off x="3095167" y="4430417"/>
                <a:ext cx="1027120" cy="1278427"/>
              </a:xfrm>
              <a:prstGeom prst="rect">
                <a:avLst/>
              </a:prstGeom>
              <a:blipFill>
                <a:blip r:embed="rId11"/>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3346649325"/>
      </p:ext>
    </p:extLst>
  </p:cSld>
  <p:clrMapOvr>
    <a:masterClrMapping/>
  </p:clrMapOvr>
</p:sld>
</file>

<file path=ppt/theme/theme1.xml><?xml version="1.0" encoding="utf-8"?>
<a:theme xmlns:a="http://schemas.openxmlformats.org/drawingml/2006/main" name="10069045">
  <a:themeElements>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fontScheme name="10069045">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10069045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0069045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0069045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0069045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0069045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0069045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0069045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0069045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0069045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0069045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0069045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0069045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0069045 13">
        <a:dk1>
          <a:srgbClr val="003300"/>
        </a:dk1>
        <a:lt1>
          <a:srgbClr val="FFFFFF"/>
        </a:lt1>
        <a:dk2>
          <a:srgbClr val="3A566E"/>
        </a:dk2>
        <a:lt2>
          <a:srgbClr val="808080"/>
        </a:lt2>
        <a:accent1>
          <a:srgbClr val="A6BF73"/>
        </a:accent1>
        <a:accent2>
          <a:srgbClr val="FFFFCC"/>
        </a:accent2>
        <a:accent3>
          <a:srgbClr val="FFFFFF"/>
        </a:accent3>
        <a:accent4>
          <a:srgbClr val="002A00"/>
        </a:accent4>
        <a:accent5>
          <a:srgbClr val="D0DCBC"/>
        </a:accent5>
        <a:accent6>
          <a:srgbClr val="E7E7B9"/>
        </a:accent6>
        <a:hlink>
          <a:srgbClr val="7EA0BC"/>
        </a:hlink>
        <a:folHlink>
          <a:srgbClr val="BF848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10069045</Template>
  <TotalTime>21824</TotalTime>
  <Words>4014</Words>
  <Application>Microsoft Office PowerPoint</Application>
  <PresentationFormat>On-screen Show (4:3)</PresentationFormat>
  <Paragraphs>820</Paragraphs>
  <Slides>49</Slides>
  <Notes>46</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49</vt:i4>
      </vt:variant>
    </vt:vector>
  </HeadingPairs>
  <TitlesOfParts>
    <vt:vector size="56" baseType="lpstr">
      <vt:lpstr>Arial</vt:lpstr>
      <vt:lpstr>Arial Black</vt:lpstr>
      <vt:lpstr>Calibri</vt:lpstr>
      <vt:lpstr>Cambria Math</vt:lpstr>
      <vt:lpstr>Tahoma</vt:lpstr>
      <vt:lpstr>10069045</vt:lpstr>
      <vt:lpstr>Equation</vt:lpstr>
      <vt:lpstr>Design and Analysis of Algorithm   Branch and Bound  (Travelling salesman Problem)  </vt:lpstr>
      <vt:lpstr>Overview</vt:lpstr>
      <vt:lpstr>Overview</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Travelling Salesman Problem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Dr. Satyasundara Mahapatra</cp:lastModifiedBy>
  <cp:revision>1252</cp:revision>
  <dcterms:created xsi:type="dcterms:W3CDTF">2008-04-22T09:26:06Z</dcterms:created>
  <dcterms:modified xsi:type="dcterms:W3CDTF">2022-12-01T05:50:24Z</dcterms:modified>
</cp:coreProperties>
</file>