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3"/>
  </p:notesMasterIdLst>
  <p:sldIdLst>
    <p:sldId id="256" r:id="rId2"/>
    <p:sldId id="286" r:id="rId3"/>
    <p:sldId id="287" r:id="rId4"/>
    <p:sldId id="304" r:id="rId5"/>
    <p:sldId id="303" r:id="rId6"/>
    <p:sldId id="305" r:id="rId7"/>
    <p:sldId id="332" r:id="rId8"/>
    <p:sldId id="326" r:id="rId9"/>
    <p:sldId id="333" r:id="rId10"/>
    <p:sldId id="306" r:id="rId11"/>
    <p:sldId id="317" r:id="rId12"/>
    <p:sldId id="307" r:id="rId13"/>
    <p:sldId id="318" r:id="rId14"/>
    <p:sldId id="312" r:id="rId15"/>
    <p:sldId id="320" r:id="rId16"/>
    <p:sldId id="311" r:id="rId17"/>
    <p:sldId id="321" r:id="rId18"/>
    <p:sldId id="310" r:id="rId19"/>
    <p:sldId id="322" r:id="rId20"/>
    <p:sldId id="314" r:id="rId21"/>
    <p:sldId id="323" r:id="rId22"/>
    <p:sldId id="313" r:id="rId23"/>
    <p:sldId id="324" r:id="rId24"/>
    <p:sldId id="316" r:id="rId25"/>
    <p:sldId id="325" r:id="rId26"/>
    <p:sldId id="258" r:id="rId27"/>
    <p:sldId id="259" r:id="rId28"/>
    <p:sldId id="334" r:id="rId29"/>
    <p:sldId id="292" r:id="rId30"/>
    <p:sldId id="335" r:id="rId31"/>
    <p:sldId id="284" r:id="rId32"/>
  </p:sldIdLst>
  <p:sldSz cx="9144000" cy="6858000" type="screen4x3"/>
  <p:notesSz cx="6858000" cy="9144000"/>
  <p:defaultTextStyle>
    <a:defPPr>
      <a:defRPr lang="en-I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63" d="100"/>
          <a:sy n="63" d="100"/>
        </p:scale>
        <p:origin x="13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FAFD8-BD22-4431-A7B2-3045DAA934F8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6175D-679A-4CD1-8071-76EC819C1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1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6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52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63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6175D-679A-4CD1-8071-76EC819C1C4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0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F0BA8B3-CC7F-40B5-969D-24082555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Rectangle 3">
            <a:extLst>
              <a:ext uri="{FF2B5EF4-FFF2-40B4-BE49-F238E27FC236}">
                <a16:creationId xmlns:a16="http://schemas.microsoft.com/office/drawing/2014/main" id="{7BFBBD2D-E926-4E30-9553-555388DC3CC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909FF00-A422-4A88-A132-F9328D98EAA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BA109F2D-4F8B-44D5-B176-177E916C14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0CDF72A7-13C3-400A-841E-1AD5E533EA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AE525EF-6B62-4870-9158-33F3207652F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4995C9A-EA29-4300-8D55-B178353B0E7B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5A15-24B3-4541-BC35-660963E0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10514-0DB0-46BB-A5B5-1E8AC94CE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7157-42C8-46B7-B5BC-247DBDD8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5B7B8-9C14-4A01-ABB1-15D2063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7A61A-6B9B-4FA4-8F73-71B9018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86AD-41A9-43B1-A182-4105B345D0F1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2783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C37E1-5017-4A9A-93A0-3A5432382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A28A-4DE6-40C8-8BAD-EA24B2D2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A1E53-CD6C-4A40-BBDA-097843C7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8F54-95F2-4C09-9CB6-2955582D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28468-0E59-4913-9B39-852ECFA5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CF109-6720-437A-B882-D64E54B7A69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7705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94F-7F49-4494-B3DD-0CCACEFE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B0-144E-413F-AF16-84165CFC8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46803-D5E2-4102-AE66-42CDB63D141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E03DC1-336B-4C5A-9ACC-0CAAE8EDCF07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24300"/>
            <a:ext cx="40386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66BA8D-D738-49CA-B9DC-BB9944A2DB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3E44-513F-4BF5-A233-AAF68BAE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1B1428-AB5B-4B6B-9227-11CBCAEC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CFA0BEA-9AD5-45DD-965D-C034E52DA9C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252032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C64DAF-DC5A-4687-B88E-6F17498845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579438"/>
            <a:ext cx="8229600" cy="5211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8FF8-C7E4-4BF6-857F-4B064D4738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35277-5BFF-4946-9B84-A008D0C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00F7-ED84-4759-9FE0-F15925FE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EAE3D1-CEF3-48D1-8DBE-67F79743EC82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6098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34BC-D342-4686-90D0-A82E05E30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68EB-0623-46EC-87F6-B3E7685CF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004C5-78CF-4312-92FC-4FB12B42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1FE07-8978-4DFE-87B8-3B27A72F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AB2B-2C5C-48AF-BF40-9D039E77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2B2B75-56F6-4B70-BDCD-F2B73980412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163791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1AE0-6BDF-44F2-93A1-9E65BF9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78-901D-4566-ADBA-5F8FCDB5B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C577-1A13-401B-9366-62E91301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FE878-06AD-4DAA-8799-AB747D80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7CFFB-8303-4CE6-8A43-9BBADC40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B5D1B-2FB0-44AC-A735-FF310023DBE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6009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3082-DB7D-4798-8565-282A84FCF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81A6-F236-430A-AD38-1AF751945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82E9D-10C0-45F6-9F5E-F91EA878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C044B-60A5-42A8-9A3A-E2273EF88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6141-EEC4-49F1-A86C-D6F121FD8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BC0F9-1371-4452-9CC6-038E584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87383C-D5E9-4E03-A2DD-1301AE12C526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67653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6750-05BE-46FE-80FF-75A4B749B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FDC5-B41A-4F0A-BBBF-9EE8642D4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09D46-224D-47EF-AABE-AF4061B20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72541-5810-4195-AC92-D87D1E72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CD54-D468-4D30-8771-F156848C7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AD1C5-C9E3-40FA-93A5-3E933CA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2BD9A-60F3-4107-A701-45897075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93F65-11DA-4E3C-9690-4F3223B2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F25A4-A839-4E2E-8F6C-560F00A428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96591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F0D42-B5AA-4929-AB03-1DEE2049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4EA74-DA8A-4E33-9A7B-15ABC710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8BCAF-6468-46BA-93BA-CBF125F9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5C5B3-1F58-491D-A313-A28BB21C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08732-8306-4719-B8E5-0F1B1E107D3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917663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E3F3D-2F44-4913-993B-5FF9D92F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50846-9AEF-4026-9F9B-101099D5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534E6-CE02-45DD-AA59-F3D4501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4F112-FB21-4BC4-B5EA-06B507EE81A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858438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2ACF-0A29-460A-AA13-55BEEDEA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F3E5-C7DF-4A0A-9CE5-C01F4FE4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172EE-9199-4AC4-A177-7BAD3D07E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F3B9-00F0-42F4-8A6F-0E7ACD31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D3253-ABC5-4C2A-AD9C-903756678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F1E6-8514-47B0-9C59-460E8341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BC3396-9537-4E0C-A627-086899CC2793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5862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A6F1-0D97-435C-868E-2CFAA229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2A6CA-A9CE-40C7-97B6-17D0816C9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52A0F-702A-459E-BC4C-A072C4769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F2772-36B6-4B59-A7C1-769EBA6C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I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1864B-CAAC-4D18-A29D-1F82E1B3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01217-FE0B-4625-8DCB-5562B0F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9AA59D-EB35-4F7E-A907-3ADE6BF62B6D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2634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9DC8F7A-27A5-4C62-98A6-DAF858551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Rectangle 3">
            <a:extLst>
              <a:ext uri="{FF2B5EF4-FFF2-40B4-BE49-F238E27FC236}">
                <a16:creationId xmlns:a16="http://schemas.microsoft.com/office/drawing/2014/main" id="{A0DB776A-F8CD-4BF2-8F5B-52D6F0FB0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E8ACF5A-CC7D-4D02-9FA0-E9D968935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0967BAA-CF7F-4614-83CC-F49E35B732F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A59A8C3-AACA-4604-B591-2E6285F7A1B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IN" altLang="en-US"/>
              <a:t>CSE, GEU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D2023E8-111A-4F52-96A8-7203B858A7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46C251A-F41D-4B38-898E-49B2E234F979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>
            <a:extLst>
              <a:ext uri="{FF2B5EF4-FFF2-40B4-BE49-F238E27FC236}">
                <a16:creationId xmlns:a16="http://schemas.microsoft.com/office/drawing/2014/main" id="{10668503-91D2-40CF-9B6C-BE31DE213CB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7550" y="1702814"/>
            <a:ext cx="7772400" cy="1727200"/>
          </a:xfrm>
        </p:spPr>
        <p:txBody>
          <a:bodyPr/>
          <a:lstStyle/>
          <a:p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 Time Sorting</a:t>
            </a:r>
            <a:b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(Counting Sort</a:t>
            </a:r>
            <a:r>
              <a:rPr lang="en-IN" altLang="en-US" sz="3200" dirty="0">
                <a:solidFill>
                  <a:srgbClr val="990000"/>
                </a:solidFill>
              </a:rPr>
              <a:t>)</a:t>
            </a:r>
            <a:endParaRPr lang="en-IN" altLang="en-US" sz="3200" b="1" dirty="0">
              <a:solidFill>
                <a:srgbClr val="00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28EF96-FBD8-26CA-DFC6-A1BDDD084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343625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F2A282-EDC3-456E-92B6-01374F253CD7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A3058-3D6E-2786-54E9-97655642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844687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51839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38E219-5F9E-4108-A7F5-507C456E3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32566"/>
              </p:ext>
            </p:extLst>
          </p:nvPr>
        </p:nvGraphicFramePr>
        <p:xfrm>
          <a:off x="2181809" y="357301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A80B19-5072-4651-B92B-EEBA08776C09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3E680-DF8D-FA1B-AE14-D8E22D24B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2561776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570755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E2A19D4-A8C6-47B2-A751-29763D8BE553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FE1E-FB5B-DEF3-1C1F-2F5C5997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62044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E4AC24C-0928-4AAC-B1D2-5D6D641AE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4889"/>
              </p:ext>
            </p:extLst>
          </p:nvPr>
        </p:nvGraphicFramePr>
        <p:xfrm>
          <a:off x="2196292" y="1412776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922CED-9F78-4595-BEE7-1F410BE92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485163"/>
              </p:ext>
            </p:extLst>
          </p:nvPr>
        </p:nvGraphicFramePr>
        <p:xfrm>
          <a:off x="2204942" y="369859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C057787-1771-41E7-A601-9116BA84DBD6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79D03-7382-FAC8-1929-E68F733B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347365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7DF296-051A-4DCD-B890-A4E445A8F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527012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DA9AB6-8A01-42BD-8353-4F5B037914FF}"/>
              </a:ext>
            </a:extLst>
          </p:cNvPr>
          <p:cNvSpPr txBox="1"/>
          <p:nvPr/>
        </p:nvSpPr>
        <p:spPr>
          <a:xfrm>
            <a:off x="611560" y="1340768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26B5-541D-6628-BC65-2C77FDC9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383263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7DF296-051A-4DCD-B890-A4E445A8F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68899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0A62D1-2904-4548-ABAE-69B7E4D31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52625"/>
              </p:ext>
            </p:extLst>
          </p:nvPr>
        </p:nvGraphicFramePr>
        <p:xfrm>
          <a:off x="2211592" y="378904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37DB5B4-D797-4D8E-863B-A9B680858D2B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19CC-19E1-ACB2-4978-E7335DCD7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348893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203641-4EEB-45F3-9693-CEA8EAD7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05892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EB0E8CC-6205-4451-8A9E-683C2893D44C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2F564-4D2F-FFDE-71DF-D697D08D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243893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203641-4EEB-45F3-9693-CEA8EAD76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764806"/>
              </p:ext>
            </p:extLst>
          </p:nvPr>
        </p:nvGraphicFramePr>
        <p:xfrm>
          <a:off x="2196292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08C35B-DC0E-4A2F-89AE-B7CA44DC1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2472"/>
              </p:ext>
            </p:extLst>
          </p:nvPr>
        </p:nvGraphicFramePr>
        <p:xfrm>
          <a:off x="2339752" y="3645024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B01E30-25DF-4585-91D7-E9C70D917E41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C365-BFE2-2937-F459-BD6B48C8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2133363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8B8D98-68FF-4145-8290-C7C54002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2437"/>
              </p:ext>
            </p:extLst>
          </p:nvPr>
        </p:nvGraphicFramePr>
        <p:xfrm>
          <a:off x="233975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122127-3F9E-401E-B236-376DAD886A32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E48CC-385F-8535-2838-5E11C838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148139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8B8D98-68FF-4145-8290-C7C540023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76440"/>
              </p:ext>
            </p:extLst>
          </p:nvPr>
        </p:nvGraphicFramePr>
        <p:xfrm>
          <a:off x="233975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177298-545F-4751-9A24-C0F318863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83435"/>
              </p:ext>
            </p:extLst>
          </p:nvPr>
        </p:nvGraphicFramePr>
        <p:xfrm>
          <a:off x="2339752" y="378904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391370-45DE-4D83-82D7-574AD7505489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F8E67-A5C0-26AD-6D6C-13F51B505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80542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D0AFB10-DA10-4952-8717-CB8B7FB610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1778" y="1772816"/>
            <a:ext cx="7560443" cy="295275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tx1"/>
                </a:solidFill>
              </a:rPr>
              <a:t>Running time of counting sort is </a:t>
            </a:r>
            <a:r>
              <a:rPr lang="en-IN" altLang="en-US" i="1" dirty="0">
                <a:solidFill>
                  <a:schemeClr val="tx1"/>
                </a:solidFill>
              </a:rPr>
              <a:t>O(</a:t>
            </a:r>
            <a:r>
              <a:rPr lang="en-IN" altLang="en-US" i="1" dirty="0" err="1">
                <a:solidFill>
                  <a:schemeClr val="tx1"/>
                </a:solidFill>
              </a:rPr>
              <a:t>n+k</a:t>
            </a:r>
            <a:r>
              <a:rPr lang="en-IN" altLang="en-US" i="1" dirty="0">
                <a:solidFill>
                  <a:schemeClr val="tx1"/>
                </a:solidFill>
              </a:rPr>
              <a:t>)</a:t>
            </a:r>
            <a:r>
              <a:rPr lang="en-IN" altLang="en-US" dirty="0">
                <a:solidFill>
                  <a:schemeClr val="tx1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tx1"/>
                </a:solidFill>
              </a:rPr>
              <a:t>Required extra space for sorting.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altLang="en-US" dirty="0">
                <a:solidFill>
                  <a:schemeClr val="tx1"/>
                </a:solidFill>
              </a:rPr>
              <a:t>Is a stable sorting.</a:t>
            </a:r>
          </a:p>
          <a:p>
            <a:pPr algn="l"/>
            <a:endParaRPr lang="en-IN" altLang="en-US" dirty="0">
              <a:solidFill>
                <a:schemeClr val="tx1"/>
              </a:solidFill>
            </a:endParaRPr>
          </a:p>
          <a:p>
            <a:pPr algn="l"/>
            <a:endParaRPr lang="en-IN" altLang="en-US" dirty="0">
              <a:solidFill>
                <a:schemeClr val="tx1"/>
              </a:solidFill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9485B4A-083B-402F-97E4-0B34969478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1188" y="260350"/>
            <a:ext cx="7772400" cy="1081088"/>
          </a:xfrm>
        </p:spPr>
        <p:txBody>
          <a:bodyPr/>
          <a:lstStyle/>
          <a:p>
            <a:r>
              <a:rPr lang="en-IN" altLang="en-US" sz="4000" b="1"/>
              <a:t>Overview</a:t>
            </a:r>
            <a:endParaRPr lang="en-IN" altLang="en-US" sz="4000"/>
          </a:p>
        </p:txBody>
      </p:sp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02A14D03-7DF1-4051-89C9-33AED1194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E89EA9-7D7F-806E-FA00-9BC08B49E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92F49-DA8C-4782-B0CD-14DFD1A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71360"/>
              </p:ext>
            </p:extLst>
          </p:nvPr>
        </p:nvGraphicFramePr>
        <p:xfrm>
          <a:off x="2196292" y="1707691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410FDA-A1A2-490C-9157-10DC09343E04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9372E-538F-62C4-92CC-45CC3994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146426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092F49-DA8C-4782-B0CD-14DFD1A0E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101846"/>
              </p:ext>
            </p:extLst>
          </p:nvPr>
        </p:nvGraphicFramePr>
        <p:xfrm>
          <a:off x="2196292" y="1707691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BE64A0-3E24-4AB8-B834-E0CD33B1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94297"/>
              </p:ext>
            </p:extLst>
          </p:nvPr>
        </p:nvGraphicFramePr>
        <p:xfrm>
          <a:off x="2196292" y="3717032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CB46E2D-FA59-41BB-916A-C3F0AB463A36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47BA7-E0E7-2B79-90F3-141E845C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2031486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82AA5-A11F-4C37-B810-7EFFDE67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485853"/>
              </p:ext>
            </p:extLst>
          </p:nvPr>
        </p:nvGraphicFramePr>
        <p:xfrm>
          <a:off x="219629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696624-9893-4899-A002-E6BA1E341502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B0AE-4427-4882-C7C0-B8CF841F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1155078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482AA5-A11F-4C37-B810-7EFFDE67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14376"/>
              </p:ext>
            </p:extLst>
          </p:nvPr>
        </p:nvGraphicFramePr>
        <p:xfrm>
          <a:off x="2196292" y="173736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9229CE7-522D-4E8F-BF32-F90D7A170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87716"/>
              </p:ext>
            </p:extLst>
          </p:nvPr>
        </p:nvGraphicFramePr>
        <p:xfrm>
          <a:off x="2196291" y="378904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80F3815-D61A-473F-904A-C4454DA108B5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6536-2C8F-B4AE-2086-D56F9F76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339472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37AF19-8828-4592-B35F-9C6848EEB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229012"/>
              </p:ext>
            </p:extLst>
          </p:nvPr>
        </p:nvGraphicFramePr>
        <p:xfrm>
          <a:off x="2267744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D59B58-8230-460F-86E8-A1088EF6D976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196E1-8A37-F2B4-86C8-BEA8EE74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5505053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88B280-F522-46C5-917B-5D1BD9C97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37AF19-8828-4592-B35F-9C6848EEB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7908"/>
              </p:ext>
            </p:extLst>
          </p:nvPr>
        </p:nvGraphicFramePr>
        <p:xfrm>
          <a:off x="2267744" y="1628800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E11E72-7E83-49E2-8FA3-1B8E6F54A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838905"/>
              </p:ext>
            </p:extLst>
          </p:nvPr>
        </p:nvGraphicFramePr>
        <p:xfrm>
          <a:off x="2196292" y="3717032"/>
          <a:ext cx="4751415" cy="16916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9495">
                  <a:extLst>
                    <a:ext uri="{9D8B030D-6E8A-4147-A177-3AD203B41FA5}">
                      <a16:colId xmlns:a16="http://schemas.microsoft.com/office/drawing/2014/main" val="140630385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580242878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02102407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2135176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88307610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155213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71114082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53973705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1166072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405079843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033790324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2251151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02749136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3771133499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2241077891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1649879096"/>
                    </a:ext>
                  </a:extLst>
                </a:gridCol>
                <a:gridCol w="279495">
                  <a:extLst>
                    <a:ext uri="{9D8B030D-6E8A-4147-A177-3AD203B41FA5}">
                      <a16:colId xmlns:a16="http://schemas.microsoft.com/office/drawing/2014/main" val="998239738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5326473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0942088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5991516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057567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357030"/>
                  </a:ext>
                </a:extLst>
              </a:tr>
              <a:tr h="14456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B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C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95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50FA45-E726-4E40-B7D1-BCB180D4D8BE}"/>
              </a:ext>
            </a:extLst>
          </p:cNvPr>
          <p:cNvSpPr txBox="1"/>
          <p:nvPr/>
        </p:nvSpPr>
        <p:spPr>
          <a:xfrm>
            <a:off x="611560" y="1189684"/>
            <a:ext cx="7704856" cy="85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9900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j=A. length down to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1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          B[C[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z="1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]] =</a:t>
            </a:r>
            <a:r>
              <a:rPr lang="en-US" sz="1400" spc="-1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A[j];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         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C[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=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C[</a:t>
            </a:r>
            <a:r>
              <a:rPr lang="en-US" sz="1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sz="1400" dirty="0">
                <a:solidFill>
                  <a:srgbClr val="FF0000"/>
                </a:solidFill>
                <a:latin typeface="Cambria"/>
                <a:cs typeface="Cambria"/>
              </a:rPr>
              <a:t>] -</a:t>
            </a:r>
            <a:r>
              <a:rPr lang="en-US" sz="14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z="1400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  <a:endParaRPr lang="en-US" sz="1400" dirty="0">
              <a:solidFill>
                <a:srgbClr val="FF0000"/>
              </a:solidFill>
              <a:latin typeface="Cambria"/>
              <a:cs typeface="Cambri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DBFA-3CF1-CB1D-1FC0-4F23D44B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210591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48696" y="1331246"/>
            <a:ext cx="7067720" cy="4146263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Counting-Sort(A,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B,</a:t>
            </a:r>
            <a:r>
              <a:rPr sz="20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k)</a:t>
            </a:r>
            <a:endParaRPr sz="2000" b="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469900" indent="-45720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Let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C[0…..k] be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new</a:t>
            </a:r>
            <a:r>
              <a:rPr sz="20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array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i=0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9265" algn="l"/>
                <a:tab pos="469900" algn="l"/>
                <a:tab pos="926465" algn="l"/>
              </a:tabLst>
            </a:pP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C[i]=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j=1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C[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     </a:t>
            </a:r>
            <a:r>
              <a:rPr lang="en-IN" sz="2000" dirty="0" err="1">
                <a:solidFill>
                  <a:srgbClr val="000000"/>
                </a:solidFill>
                <a:latin typeface="Cambria"/>
                <a:cs typeface="Cambria"/>
              </a:rPr>
              <a:t>fo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 i=1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            C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[i] = C[i] +</a:t>
            </a:r>
            <a:r>
              <a:rPr sz="20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C[i-1];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 down to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	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 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B[C[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]] 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buAutoNum type="arabicPeriod"/>
              <a:tabLst>
                <a:tab pos="468313" algn="l"/>
                <a:tab pos="469900" algn="l"/>
                <a:tab pos="925513" algn="l"/>
              </a:tabLst>
            </a:pP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    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</a:t>
            </a:r>
            <a:r>
              <a:rPr sz="200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0893803-8FD9-4118-A2B8-84C84132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C31F0F-918F-CE72-C207-68D8B1BE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A735F5-6A9F-4B8E-B630-632F6A51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32370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656A9D7-3BDE-4880-99DC-679217CAA97E}"/>
              </a:ext>
            </a:extLst>
          </p:cNvPr>
          <p:cNvSpPr txBox="1"/>
          <p:nvPr/>
        </p:nvSpPr>
        <p:spPr>
          <a:xfrm>
            <a:off x="1248696" y="1331246"/>
            <a:ext cx="7139728" cy="409919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Counting-Sort(A,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B,</a:t>
            </a:r>
            <a:r>
              <a:rPr sz="20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k)</a:t>
            </a:r>
            <a:endParaRPr sz="2000" b="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1.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Let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C[0…..k] be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new</a:t>
            </a:r>
            <a:r>
              <a:rPr sz="20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array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2.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i=0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3.      C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[i]=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4.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j=1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5.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C[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6.   </a:t>
            </a:r>
            <a:r>
              <a:rPr lang="en-IN" sz="2000" dirty="0" err="1">
                <a:solidFill>
                  <a:srgbClr val="000000"/>
                </a:solidFill>
                <a:latin typeface="Cambria"/>
                <a:cs typeface="Cambria"/>
              </a:rPr>
              <a:t>fo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 i=1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7.      C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[i] = C[i] +</a:t>
            </a:r>
            <a:r>
              <a:rPr sz="20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C[i-1];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8.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 down to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9.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B[C[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]] 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10.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</a:t>
            </a:r>
            <a:r>
              <a:rPr sz="200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D609593-1FF0-4FDA-91FA-34D236DB3721}"/>
              </a:ext>
            </a:extLst>
          </p:cNvPr>
          <p:cNvSpPr txBox="1"/>
          <p:nvPr/>
        </p:nvSpPr>
        <p:spPr>
          <a:xfrm>
            <a:off x="5220072" y="2138842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1]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8357B2DE-AB34-44AC-AAE0-97E555C3F7FA}"/>
              </a:ext>
            </a:extLst>
          </p:cNvPr>
          <p:cNvSpPr txBox="1"/>
          <p:nvPr/>
        </p:nvSpPr>
        <p:spPr>
          <a:xfrm>
            <a:off x="5220072" y="2842259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2]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10E90BA3-584E-4E5B-A559-12D6C75BBBEE}"/>
              </a:ext>
            </a:extLst>
          </p:cNvPr>
          <p:cNvSpPr txBox="1"/>
          <p:nvPr/>
        </p:nvSpPr>
        <p:spPr>
          <a:xfrm>
            <a:off x="5220072" y="3601311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3]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C20FE955-E4EA-4BDD-92BC-453D5EEC9DDE}"/>
              </a:ext>
            </a:extLst>
          </p:cNvPr>
          <p:cNvSpPr txBox="1"/>
          <p:nvPr/>
        </p:nvSpPr>
        <p:spPr>
          <a:xfrm>
            <a:off x="5217787" y="4360363"/>
            <a:ext cx="119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mbria"/>
                <a:cs typeface="Cambria"/>
              </a:rPr>
              <a:t>[Loop</a:t>
            </a:r>
            <a:r>
              <a:rPr sz="2400" b="1" spc="-100" dirty="0">
                <a:latin typeface="Cambria"/>
                <a:cs typeface="Cambria"/>
              </a:rPr>
              <a:t> </a:t>
            </a:r>
            <a:r>
              <a:rPr sz="2400" b="1" spc="-5" dirty="0">
                <a:latin typeface="Cambria"/>
                <a:cs typeface="Cambria"/>
              </a:rPr>
              <a:t>4]</a:t>
            </a:r>
            <a:endParaRPr sz="2400" dirty="0">
              <a:latin typeface="Cambria"/>
              <a:cs typeface="Cambria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EAAFB-FFEF-6C49-FBA7-45604689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AA735F5-6A9F-4B8E-B630-632F6A51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9388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Complexity Analysis</a:t>
            </a:r>
            <a:endParaRPr lang="en-IN" dirty="0"/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2656A9D7-3BDE-4880-99DC-679217CAA97E}"/>
              </a:ext>
            </a:extLst>
          </p:cNvPr>
          <p:cNvSpPr txBox="1"/>
          <p:nvPr/>
        </p:nvSpPr>
        <p:spPr>
          <a:xfrm>
            <a:off x="891142" y="1268760"/>
            <a:ext cx="7139728" cy="4099199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Counting-Sort(A, </a:t>
            </a:r>
            <a:r>
              <a:rPr sz="2000" b="1" dirty="0">
                <a:solidFill>
                  <a:srgbClr val="000000"/>
                </a:solidFill>
                <a:latin typeface="Cambria"/>
                <a:cs typeface="Cambria"/>
              </a:rPr>
              <a:t>B,</a:t>
            </a:r>
            <a:r>
              <a:rPr sz="2000" b="1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b="1" spc="-5" dirty="0">
                <a:solidFill>
                  <a:srgbClr val="000000"/>
                </a:solidFill>
                <a:latin typeface="Cambria"/>
                <a:cs typeface="Cambria"/>
              </a:rPr>
              <a:t>k)</a:t>
            </a:r>
            <a:endParaRPr sz="2000" b="1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9265" algn="l"/>
                <a:tab pos="469900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1.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Let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C[0…..k] be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 new</a:t>
            </a:r>
            <a:r>
              <a:rPr sz="2000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array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2.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i=0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                                                       </a:t>
            </a:r>
          </a:p>
          <a:p>
            <a:pPr marL="12700" marR="2312670">
              <a:lnSpc>
                <a:spcPct val="120500"/>
              </a:lnSpc>
              <a:spcBef>
                <a:spcPts val="10"/>
              </a:spcBef>
              <a:tabLst>
                <a:tab pos="469265" algn="l"/>
                <a:tab pos="469900" algn="l"/>
                <a:tab pos="926465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3.      C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[i]=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4.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j=1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5.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C[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0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6.   </a:t>
            </a:r>
            <a:r>
              <a:rPr lang="en-IN" sz="2000" dirty="0" err="1">
                <a:solidFill>
                  <a:srgbClr val="000000"/>
                </a:solidFill>
                <a:latin typeface="Cambria"/>
                <a:cs typeface="Cambria"/>
              </a:rPr>
              <a:t>fo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r i=1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7.      C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[i] = C[i] +</a:t>
            </a:r>
            <a:r>
              <a:rPr sz="20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C[i-1];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8.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for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j=A.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length down to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1 </a:t>
            </a:r>
            <a:endParaRPr lang="en-US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9.  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B[C[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</a:t>
            </a:r>
            <a:r>
              <a:rPr sz="20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]] =</a:t>
            </a:r>
            <a:r>
              <a:rPr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A[j];</a:t>
            </a:r>
            <a:endParaRPr lang="en-US" sz="2000" spc="-5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10.    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C[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 =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C[</a:t>
            </a:r>
            <a:r>
              <a:rPr sz="2000" spc="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A[j]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000000"/>
                </a:solidFill>
                <a:latin typeface="Cambria"/>
                <a:cs typeface="Cambria"/>
              </a:rPr>
              <a:t>-</a:t>
            </a:r>
            <a:r>
              <a:rPr sz="20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000" spc="-5" dirty="0">
                <a:solidFill>
                  <a:srgbClr val="000000"/>
                </a:solidFill>
                <a:latin typeface="Cambria"/>
                <a:cs typeface="Cambria"/>
              </a:rPr>
              <a:t>1;</a:t>
            </a:r>
            <a:endParaRPr sz="20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8D609593-1FF0-4FDA-91FA-34D236DB3721}"/>
                  </a:ext>
                </a:extLst>
              </p:cNvPr>
              <p:cNvSpPr txBox="1"/>
              <p:nvPr/>
            </p:nvSpPr>
            <p:spPr>
              <a:xfrm>
                <a:off x="4034922" y="2060848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1]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𝒌</m:t>
                        </m:r>
                      </m:e>
                    </m:d>
                    <m:r>
                      <a:rPr lang="en-US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8D609593-1FF0-4FDA-91FA-34D236DB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922" y="2060848"/>
                <a:ext cx="3528392" cy="382156"/>
              </a:xfrm>
              <a:prstGeom prst="rect">
                <a:avLst/>
              </a:prstGeom>
              <a:blipFill>
                <a:blip r:embed="rId2"/>
                <a:stretch>
                  <a:fillRect l="-5009" t="-20635" b="-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31799D2-5462-409D-9BE5-C7AE2FF986CE}"/>
                  </a:ext>
                </a:extLst>
              </p:cNvPr>
              <p:cNvSpPr txBox="1"/>
              <p:nvPr/>
            </p:nvSpPr>
            <p:spPr>
              <a:xfrm>
                <a:off x="4067944" y="2762816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2]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𝒏</m:t>
                        </m:r>
                      </m:e>
                    </m:d>
                    <m:r>
                      <a:rPr lang="en-US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D31799D2-5462-409D-9BE5-C7AE2FF98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762816"/>
                <a:ext cx="3528392" cy="382156"/>
              </a:xfrm>
              <a:prstGeom prst="rect">
                <a:avLst/>
              </a:prstGeom>
              <a:blipFill>
                <a:blip r:embed="rId3"/>
                <a:stretch>
                  <a:fillRect l="-4836" t="-20635" b="-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5B04E14F-2377-4DD3-9209-19675C047F75}"/>
                  </a:ext>
                </a:extLst>
              </p:cNvPr>
              <p:cNvSpPr txBox="1"/>
              <p:nvPr/>
            </p:nvSpPr>
            <p:spPr>
              <a:xfrm>
                <a:off x="4067944" y="3495956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3]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𝒌</m:t>
                        </m:r>
                      </m:e>
                    </m:d>
                    <m:r>
                      <a:rPr lang="en-US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5B04E14F-2377-4DD3-9209-19675C047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3495956"/>
                <a:ext cx="3528392" cy="382156"/>
              </a:xfrm>
              <a:prstGeom prst="rect">
                <a:avLst/>
              </a:prstGeom>
              <a:blipFill>
                <a:blip r:embed="rId4"/>
                <a:stretch>
                  <a:fillRect l="-4836" t="-20635" b="-476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8A6B822B-795E-4D74-B005-29DCF4076084}"/>
                  </a:ext>
                </a:extLst>
              </p:cNvPr>
              <p:cNvSpPr txBox="1"/>
              <p:nvPr/>
            </p:nvSpPr>
            <p:spPr>
              <a:xfrm>
                <a:off x="4067944" y="4229096"/>
                <a:ext cx="3528392" cy="38215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IN" sz="2400" b="1" dirty="0">
                    <a:latin typeface="Cambria"/>
                    <a:cs typeface="Cambria"/>
                  </a:rPr>
                  <a:t>[Loop</a:t>
                </a:r>
                <a:r>
                  <a:rPr lang="en-IN" sz="2400" b="1" spc="-100" dirty="0">
                    <a:latin typeface="Cambria"/>
                    <a:cs typeface="Cambria"/>
                  </a:rPr>
                  <a:t> </a:t>
                </a:r>
                <a:r>
                  <a:rPr lang="en-IN" sz="2400" b="1" spc="-5" dirty="0">
                    <a:latin typeface="Cambria"/>
                    <a:cs typeface="Cambria"/>
                  </a:rPr>
                  <a:t>2] </a:t>
                </a:r>
                <a14:m>
                  <m:oMath xmlns:m="http://schemas.openxmlformats.org/officeDocument/2006/math">
                    <m:r>
                      <a:rPr lang="en-US" sz="2400" b="1" i="0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       </m:t>
                    </m:r>
                    <m:r>
                      <a:rPr lang="en-IN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𝚶</m:t>
                    </m:r>
                    <m:d>
                      <m:dPr>
                        <m:ctrlPr>
                          <a:rPr lang="en-IN" sz="24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</m:ctrlPr>
                      </m:dPr>
                      <m:e>
                        <m:r>
                          <a:rPr lang="en-US" sz="24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"/>
                          </a:rPr>
                          <m:t>𝒏</m:t>
                        </m:r>
                      </m:e>
                    </m:d>
                    <m:r>
                      <a:rPr lang="en-US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  <m:r>
                      <a:rPr lang="en-US" sz="24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𝒕𝒊𝒎𝒆𝒔</m:t>
                    </m:r>
                  </m:oMath>
                </a14:m>
                <a:endParaRPr sz="240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8A6B822B-795E-4D74-B005-29DCF4076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229096"/>
                <a:ext cx="3528392" cy="382156"/>
              </a:xfrm>
              <a:prstGeom prst="rect">
                <a:avLst/>
              </a:prstGeom>
              <a:blipFill>
                <a:blip r:embed="rId5"/>
                <a:stretch>
                  <a:fillRect l="-4836" t="-22581" b="-48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F978A-F121-1607-E545-6D76F4E2B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1484111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531631"/>
            <a:ext cx="66611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4000" b="1" dirty="0">
                <a:solidFill>
                  <a:srgbClr val="000000"/>
                </a:solidFill>
              </a:rPr>
              <a:t>Complexity 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8119"/>
            <a:ext cx="7564452" cy="2128788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So the counting sort takes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total time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of: </a:t>
            </a:r>
            <a:r>
              <a:rPr sz="2400" spc="15" dirty="0">
                <a:solidFill>
                  <a:srgbClr val="000000"/>
                </a:solidFill>
                <a:latin typeface="Cambria"/>
                <a:cs typeface="Cambria"/>
              </a:rPr>
              <a:t>O(</a:t>
            </a:r>
            <a:r>
              <a:rPr sz="2400" i="1" spc="1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sz="2400" spc="-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Counting sort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is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called </a:t>
            </a:r>
            <a:r>
              <a:rPr sz="2400" b="1" i="1" spc="-5" dirty="0">
                <a:solidFill>
                  <a:srgbClr val="000000"/>
                </a:solidFill>
                <a:latin typeface="Cambria"/>
                <a:cs typeface="Cambria"/>
              </a:rPr>
              <a:t>stable</a:t>
            </a:r>
            <a:r>
              <a:rPr sz="2400" b="1" i="1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b="1" i="1" spc="-5" dirty="0">
                <a:solidFill>
                  <a:srgbClr val="000000"/>
                </a:solidFill>
                <a:latin typeface="Cambria"/>
                <a:cs typeface="Cambria"/>
              </a:rPr>
              <a:t>sort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.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755650" marR="5080" indent="-285750" algn="just">
              <a:lnSpc>
                <a:spcPct val="100000"/>
              </a:lnSpc>
              <a:spcBef>
                <a:spcPts val="690"/>
              </a:spcBef>
            </a:pPr>
            <a:r>
              <a:rPr lang="en-US" sz="2400" baseline="2976" dirty="0">
                <a:solidFill>
                  <a:srgbClr val="000000"/>
                </a:solidFill>
                <a:latin typeface="Arial"/>
                <a:cs typeface="Arial"/>
              </a:rPr>
              <a:t>(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A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sorting algorithm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is </a:t>
            </a:r>
            <a:r>
              <a:rPr sz="2400" b="1" i="1" spc="-5" dirty="0">
                <a:solidFill>
                  <a:srgbClr val="000000"/>
                </a:solidFill>
                <a:latin typeface="Cambria"/>
                <a:cs typeface="Cambria"/>
              </a:rPr>
              <a:t>stable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when numbers</a:t>
            </a:r>
            <a:r>
              <a:rPr sz="2400" spc="-19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with  the same values appear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the output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array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the 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same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order as they do </a:t>
            </a:r>
            <a:r>
              <a:rPr sz="2400" dirty="0">
                <a:solidFill>
                  <a:srgbClr val="000000"/>
                </a:solidFill>
                <a:latin typeface="Cambria"/>
                <a:cs typeface="Cambria"/>
              </a:rPr>
              <a:t>in </a:t>
            </a:r>
            <a:r>
              <a:rPr sz="2400" spc="-5" dirty="0">
                <a:solidFill>
                  <a:srgbClr val="000000"/>
                </a:solidFill>
                <a:latin typeface="Cambria"/>
                <a:cs typeface="Cambria"/>
              </a:rPr>
              <a:t>the input</a:t>
            </a:r>
            <a:r>
              <a:rPr sz="240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Cambria"/>
                <a:cs typeface="Cambria"/>
              </a:rPr>
              <a:t>array.</a:t>
            </a:r>
            <a:r>
              <a:rPr lang="en-US" sz="2400" spc="-10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  <a:endParaRPr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CEDB3-A3D3-4C4D-2C17-CB151FB5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Counting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D7F5B-90A9-4BBC-B8D6-6632681A9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627188"/>
            <a:ext cx="7200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Counting sort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 is a type of sorting technique which is based on keys between a specific range. 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It works by counting the number of objects having distinct key values (i.e. one kind of hashing).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C634B7-BEDE-6A4E-BAB3-99C9BB05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8250" y="593186"/>
            <a:ext cx="66611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altLang="en-US" sz="3200" b="1" dirty="0">
                <a:solidFill>
                  <a:srgbClr val="000000"/>
                </a:solidFill>
              </a:rPr>
              <a:t>Pro’s and Con’s of Counting Sort</a:t>
            </a:r>
            <a:endParaRPr sz="3200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27584" y="1484784"/>
            <a:ext cx="7564452" cy="326499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Pro’s</a:t>
            </a:r>
          </a:p>
          <a:p>
            <a:pPr marL="812800" lvl="1" indent="-342900" algn="just"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lang="en-IN" sz="2400" spc="-5" dirty="0">
                <a:latin typeface="Cambria"/>
                <a:cs typeface="Cambria"/>
              </a:rPr>
              <a:t>Asymptotically</a:t>
            </a:r>
            <a:r>
              <a:rPr lang="en-IN" sz="2400" dirty="0">
                <a:latin typeface="Cambria"/>
                <a:cs typeface="Cambria"/>
              </a:rPr>
              <a:t> fast </a:t>
            </a: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Fast - </a:t>
            </a:r>
            <a:r>
              <a:rPr lang="en-US" sz="24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spc="15" dirty="0">
                <a:solidFill>
                  <a:srgbClr val="000000"/>
                </a:solidFill>
                <a:latin typeface="Cambria"/>
                <a:cs typeface="Cambria"/>
              </a:rPr>
              <a:t>O(</a:t>
            </a:r>
            <a:r>
              <a:rPr lang="en-US" sz="2400" i="1" spc="1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lang="en-US" sz="2400" spc="-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)</a:t>
            </a:r>
          </a:p>
          <a:p>
            <a:pPr marL="812800" lvl="1" indent="-342900" algn="just">
              <a:spcBef>
                <a:spcPts val="8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Simple to code</a:t>
            </a: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Con’s</a:t>
            </a:r>
          </a:p>
          <a:p>
            <a:pPr marL="812800" lvl="1" indent="-342900" algn="just"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Doesn’t sort in place.</a:t>
            </a:r>
          </a:p>
          <a:p>
            <a:pPr marL="812800" lvl="1" indent="-342900" algn="just"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Requires </a:t>
            </a:r>
            <a:r>
              <a:rPr lang="en-US" sz="2400" spc="15" dirty="0">
                <a:solidFill>
                  <a:srgbClr val="000000"/>
                </a:solidFill>
                <a:latin typeface="Cambria"/>
                <a:cs typeface="Cambria"/>
              </a:rPr>
              <a:t>O(</a:t>
            </a:r>
            <a:r>
              <a:rPr lang="en-US" sz="2400" i="1" spc="1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lang="en-US" sz="2400" dirty="0">
                <a:solidFill>
                  <a:srgbClr val="000000"/>
                </a:solidFill>
                <a:latin typeface="Cambria"/>
                <a:cs typeface="Cambria"/>
              </a:rPr>
              <a:t>+</a:t>
            </a:r>
            <a:r>
              <a:rPr lang="en-US" sz="2400" spc="-1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400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lang="en-US" sz="2400" spc="-5" dirty="0">
                <a:solidFill>
                  <a:srgbClr val="000000"/>
                </a:solidFill>
                <a:latin typeface="Cambria"/>
                <a:cs typeface="Cambria"/>
              </a:rPr>
              <a:t>) extra storage space.</a:t>
            </a: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355600" algn="l"/>
              </a:tabLst>
            </a:pPr>
            <a:endParaRPr lang="en-US" sz="2400" dirty="0">
              <a:solidFill>
                <a:srgbClr val="000000"/>
              </a:solidFill>
              <a:latin typeface="Cambria"/>
              <a:cs typeface="Cambria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DAC6F-7303-A3CC-A336-F9ACFC9D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1214861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WordArt 4">
            <a:extLst>
              <a:ext uri="{FF2B5EF4-FFF2-40B4-BE49-F238E27FC236}">
                <a16:creationId xmlns:a16="http://schemas.microsoft.com/office/drawing/2014/main" id="{76B23103-CAA0-4DD9-878B-2576CE1C4C3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CC99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F14180-380D-5DBD-1A50-D424D61E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0131085-551E-4559-A571-FDCA6BB2A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908050"/>
            <a:ext cx="8229600" cy="719138"/>
          </a:xfrm>
        </p:spPr>
        <p:txBody>
          <a:bodyPr/>
          <a:lstStyle/>
          <a:p>
            <a:r>
              <a:rPr lang="en-IN" altLang="en-US" sz="3400" b="1" dirty="0">
                <a:solidFill>
                  <a:srgbClr val="000000"/>
                </a:solidFill>
              </a:rPr>
              <a:t>Counting Sort</a:t>
            </a:r>
            <a:br>
              <a:rPr lang="en-IN" altLang="en-US" sz="3400" dirty="0">
                <a:solidFill>
                  <a:schemeClr val="tx1"/>
                </a:solidFill>
              </a:rPr>
            </a:br>
            <a:endParaRPr lang="en-IN" altLang="en-US" sz="3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3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Consider the input set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: 4,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1, 3, 4, 3.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Then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n=5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and</a:t>
                </a:r>
                <a:r>
                  <a:rPr lang="en-US" sz="2400" spc="20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k=4.</a:t>
                </a: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Counting sort determines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for each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input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,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number of  elements less</a:t>
                </a:r>
                <a:r>
                  <a:rPr lang="en-US" sz="2400" spc="10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than</a:t>
                </a:r>
                <a:r>
                  <a:rPr lang="en-US" sz="2400" spc="15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pc="-5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</m:oMath>
                </a14:m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. </a:t>
                </a: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his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information is uses to place  element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mbria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directly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into its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position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output array.</a:t>
                </a:r>
              </a:p>
              <a:p>
                <a:pPr algn="just"/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 For  example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if there exits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17 elements less that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x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then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x is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placed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into 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18</a:t>
                </a:r>
                <a:r>
                  <a:rPr lang="en-US" sz="2400" spc="-7" baseline="27777" dirty="0">
                    <a:solidFill>
                      <a:srgbClr val="000000"/>
                    </a:solidFill>
                    <a:latin typeface="Cambria"/>
                    <a:cs typeface="Cambria"/>
                  </a:rPr>
                  <a:t>th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position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into </a:t>
                </a:r>
                <a:r>
                  <a:rPr lang="en-US" sz="2400" spc="-5" dirty="0">
                    <a:solidFill>
                      <a:srgbClr val="000000"/>
                    </a:solidFill>
                    <a:latin typeface="Cambria"/>
                    <a:cs typeface="Cambria"/>
                  </a:rPr>
                  <a:t>the output</a:t>
                </a:r>
                <a:r>
                  <a:rPr lang="en-US" sz="2400" spc="-75" dirty="0">
                    <a:solidFill>
                      <a:srgbClr val="000000"/>
                    </a:solidFill>
                    <a:latin typeface="Cambria"/>
                    <a:cs typeface="Cambria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mbria"/>
                    <a:cs typeface="Cambria"/>
                  </a:rPr>
                  <a:t>array.</a:t>
                </a:r>
              </a:p>
              <a:p>
                <a:endParaRPr lang="en-US" sz="2800" b="0" i="0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DD7F5B-90A9-4BBC-B8D6-6632681A9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627188"/>
                <a:ext cx="7200800" cy="4114800"/>
              </a:xfrm>
              <a:prstGeom prst="rect">
                <a:avLst/>
              </a:prstGeom>
              <a:blipFill>
                <a:blip r:embed="rId2"/>
                <a:stretch>
                  <a:fillRect l="-1270" t="-1185" r="-13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DC9D73-895E-70E3-42F9-2A02793A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33865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5C508-E688-4A2B-8B0C-FD1962C8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r>
              <a:rPr lang="en-IN" altLang="en-US" sz="40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D3A8-1B98-444D-A88E-C4CCC625C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40768"/>
            <a:ext cx="7330008" cy="4464496"/>
          </a:xfrm>
        </p:spPr>
        <p:txBody>
          <a:bodyPr/>
          <a:lstStyle/>
          <a:p>
            <a:r>
              <a:rPr lang="en-US" sz="2400" b="0" i="0" dirty="0">
                <a:effectLst/>
                <a:latin typeface="Roboto"/>
              </a:rPr>
              <a:t> </a:t>
            </a:r>
            <a:r>
              <a:rPr lang="en-US" alt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Assumptions: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i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records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Each record contains keys or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All keys are in the range of 0 to k, where k is the highest  key value of the array.</a:t>
            </a:r>
            <a:endParaRPr lang="en-US" altLang="en-US" b="1" dirty="0">
              <a:solidFill>
                <a:srgbClr val="00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en-US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Space:  </a:t>
            </a:r>
          </a:p>
          <a:p>
            <a:pPr marL="25400" indent="0">
              <a:lnSpc>
                <a:spcPct val="100000"/>
              </a:lnSpc>
              <a:spcBef>
                <a:spcPts val="700"/>
              </a:spcBef>
              <a:buNone/>
              <a:tabLst>
                <a:tab pos="367665" algn="l"/>
                <a:tab pos="368300" algn="l"/>
              </a:tabLst>
            </a:pPr>
            <a:r>
              <a:rPr lang="en-IN" sz="2400" spc="-5" dirty="0">
                <a:solidFill>
                  <a:srgbClr val="000000"/>
                </a:solidFill>
                <a:latin typeface="Cambria"/>
                <a:cs typeface="Cambria"/>
              </a:rPr>
              <a:t>	 For coding this algorithm uses three</a:t>
            </a:r>
            <a:r>
              <a:rPr lang="en-IN" sz="2400" spc="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IN" sz="2400" spc="-5" dirty="0">
                <a:solidFill>
                  <a:srgbClr val="000000"/>
                </a:solidFill>
                <a:latin typeface="Cambria"/>
                <a:cs typeface="Cambria"/>
              </a:rPr>
              <a:t>array:</a:t>
            </a:r>
            <a:endParaRPr lang="en-IN" sz="24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882650" marR="137795" lvl="1">
              <a:lnSpc>
                <a:spcPct val="124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19350" algn="l"/>
                <a:tab pos="3538538" algn="l"/>
              </a:tabLst>
            </a:pP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Input Array: A[1..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]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store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input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data , where 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n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is the 	length of the array.</a:t>
            </a:r>
            <a:endParaRPr lang="en-IN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pPr marL="882650" marR="137795" lvl="1">
              <a:lnSpc>
                <a:spcPct val="124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159125" algn="l"/>
                <a:tab pos="3538854" algn="l"/>
              </a:tabLst>
            </a:pP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Output</a:t>
            </a:r>
            <a:r>
              <a:rPr lang="en-IN" sz="2000" b="1" spc="-1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Array:</a:t>
            </a:r>
            <a:r>
              <a:rPr lang="en-IN" sz="2000" b="1" spc="5" dirty="0">
                <a:solidFill>
                  <a:srgbClr val="000000"/>
                </a:solidFill>
                <a:latin typeface="Cambria"/>
                <a:cs typeface="Cambria"/>
              </a:rPr>
              <a:t>  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B[1..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n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]	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finally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store the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sorted data </a:t>
            </a:r>
          </a:p>
          <a:p>
            <a:pPr marL="882650" marR="137795" lvl="1">
              <a:lnSpc>
                <a:spcPct val="1241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3159125" algn="l"/>
                <a:tab pos="3538854" algn="l"/>
              </a:tabLst>
            </a:pP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Temporary Array:  C[0..</a:t>
            </a:r>
            <a:r>
              <a:rPr lang="en-IN" sz="2000" b="1" i="1" spc="-5" dirty="0">
                <a:solidFill>
                  <a:srgbClr val="000000"/>
                </a:solidFill>
                <a:latin typeface="Cambria"/>
                <a:cs typeface="Cambria"/>
              </a:rPr>
              <a:t>k</a:t>
            </a:r>
            <a:r>
              <a:rPr lang="en-IN" sz="2000" b="1" spc="-5" dirty="0">
                <a:solidFill>
                  <a:srgbClr val="000000"/>
                </a:solidFill>
                <a:latin typeface="Cambria"/>
                <a:cs typeface="Cambria"/>
              </a:rPr>
              <a:t>] </a:t>
            </a:r>
            <a:r>
              <a:rPr lang="en-IN" sz="2000" dirty="0">
                <a:solidFill>
                  <a:srgbClr val="000000"/>
                </a:solidFill>
                <a:latin typeface="Cambria"/>
                <a:cs typeface="Cambria"/>
              </a:rPr>
              <a:t>store </a:t>
            </a:r>
            <a:r>
              <a:rPr lang="en-IN" sz="2000" spc="-5" dirty="0">
                <a:solidFill>
                  <a:srgbClr val="000000"/>
                </a:solidFill>
                <a:latin typeface="Cambria"/>
                <a:cs typeface="Cambria"/>
              </a:rPr>
              <a:t>data temporarily</a:t>
            </a:r>
            <a:endParaRPr lang="en-IN" sz="2000" dirty="0">
              <a:solidFill>
                <a:srgbClr val="000000"/>
              </a:solidFill>
              <a:latin typeface="Cambria"/>
              <a:cs typeface="Cambria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8EEDC-F20B-852A-F548-FDB4B965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3631056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40768"/>
            <a:ext cx="7560840" cy="38862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Let us illustrate the counting sort with an example.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Apply the concept of counting sort on the given array.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39414"/>
              </p:ext>
            </p:extLst>
          </p:nvPr>
        </p:nvGraphicFramePr>
        <p:xfrm>
          <a:off x="3023829" y="2381021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CBDBC-EF69-91B9-C3D5-E949C70E4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2084290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40768"/>
            <a:ext cx="7560840" cy="3886200"/>
          </a:xfrm>
        </p:spPr>
        <p:txBody>
          <a:bodyPr/>
          <a:lstStyle/>
          <a:p>
            <a:r>
              <a:rPr lang="en-US" sz="2000" dirty="0">
                <a:solidFill>
                  <a:srgbClr val="000000"/>
                </a:solidFill>
              </a:rPr>
              <a:t>Let us illustrate the counting sort with an example. Apply the concept of counting sort on the given array.</a:t>
            </a:r>
          </a:p>
          <a:p>
            <a:pPr marL="0" indent="0" algn="ctr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54013" algn="l"/>
              </a:tabLst>
            </a:pPr>
            <a:r>
              <a:rPr lang="en-US" sz="2000" dirty="0">
                <a:solidFill>
                  <a:srgbClr val="000000"/>
                </a:solidFill>
                <a:latin typeface="+mj-lt"/>
                <a:cs typeface="Cambria"/>
              </a:rPr>
              <a:t>First create a new array  </a:t>
            </a:r>
            <a:r>
              <a:rPr lang="en-US" sz="2000" spc="-5" dirty="0">
                <a:solidFill>
                  <a:srgbClr val="000000"/>
                </a:solidFill>
                <a:latin typeface="+mj-lt"/>
                <a:cs typeface="Cambria"/>
              </a:rPr>
              <a:t>C[0…..k] , where k is the highest                   	key value. And initialize with 0(i.e. zero)</a:t>
            </a:r>
            <a:endParaRPr lang="en-US" sz="2000" dirty="0">
              <a:solidFill>
                <a:srgbClr val="000000"/>
              </a:solidFill>
              <a:latin typeface="+mj-lt"/>
              <a:cs typeface="Cambria"/>
            </a:endParaRPr>
          </a:p>
          <a:p>
            <a:pPr marL="0" marR="2312670" indent="0">
              <a:lnSpc>
                <a:spcPct val="120500"/>
              </a:lnSpc>
              <a:spcBef>
                <a:spcPts val="10"/>
              </a:spcBef>
              <a:buNone/>
              <a:tabLst>
                <a:tab pos="469265" algn="l"/>
                <a:tab pos="469900" algn="l"/>
                <a:tab pos="926465" algn="l"/>
              </a:tabLst>
            </a:pP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			 for </a:t>
            </a:r>
            <a:r>
              <a:rPr lang="en-US" sz="2000" dirty="0" err="1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=0 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to</a:t>
            </a:r>
            <a:r>
              <a:rPr lang="en-US" sz="2000" spc="-10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mbria"/>
                <a:cs typeface="Cambria"/>
              </a:rPr>
              <a:t>k </a:t>
            </a:r>
          </a:p>
          <a:p>
            <a:pPr marL="0" marR="2312670" indent="0" defTabSz="806450">
              <a:lnSpc>
                <a:spcPct val="120500"/>
              </a:lnSpc>
              <a:spcBef>
                <a:spcPts val="10"/>
              </a:spcBef>
              <a:buNone/>
              <a:tabLst>
                <a:tab pos="469265" algn="l"/>
                <a:tab pos="469900" algn="l"/>
                <a:tab pos="926465" algn="l"/>
              </a:tabLst>
            </a:pP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  		              C[</a:t>
            </a:r>
            <a:r>
              <a:rPr lang="en-US" sz="2000" spc="-5" dirty="0" err="1">
                <a:solidFill>
                  <a:srgbClr val="000000"/>
                </a:solidFill>
                <a:latin typeface="Cambria"/>
                <a:cs typeface="Cambria"/>
              </a:rPr>
              <a:t>i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]=</a:t>
            </a:r>
            <a:r>
              <a:rPr lang="en-US" sz="20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2000" spc="-5" dirty="0">
                <a:solidFill>
                  <a:srgbClr val="000000"/>
                </a:solidFill>
                <a:latin typeface="Cambria"/>
                <a:cs typeface="Cambria"/>
              </a:rPr>
              <a:t>0;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018357"/>
              </p:ext>
            </p:extLst>
          </p:nvPr>
        </p:nvGraphicFramePr>
        <p:xfrm>
          <a:off x="3023829" y="2132381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9FD66A-D9E0-460E-988D-021E9042F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26061"/>
              </p:ext>
            </p:extLst>
          </p:nvPr>
        </p:nvGraphicFramePr>
        <p:xfrm>
          <a:off x="4427984" y="3706268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E04B-A5C9-13D1-374C-2938DA64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2405105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1340768"/>
            <a:ext cx="7560840" cy="3886200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Let us illustrate the counting sort with an example.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Apply the concept of counting sort on the given array.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Find the frequencies of each object and store it in C array.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/>
        </p:nvGraphicFramePr>
        <p:xfrm>
          <a:off x="3023829" y="2381021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260167-BF63-4029-837A-9A1BA487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207295"/>
              </p:ext>
            </p:extLst>
          </p:nvPr>
        </p:nvGraphicFramePr>
        <p:xfrm>
          <a:off x="5297249" y="4211452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8E712C-7116-4C35-B9F5-4A1E81CF252E}"/>
              </a:ext>
            </a:extLst>
          </p:cNvPr>
          <p:cNvSpPr txBox="1"/>
          <p:nvPr/>
        </p:nvSpPr>
        <p:spPr>
          <a:xfrm>
            <a:off x="1522000" y="3868436"/>
            <a:ext cx="5688632" cy="73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j=1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A. length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     C[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= C[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+ </a:t>
            </a:r>
            <a:r>
              <a:rPr lang="en-US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FAE9D-7C54-0C72-CB99-C1584596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150140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01F3-5A2A-4648-9F88-2E8E9ABC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5692"/>
            <a:ext cx="8229600" cy="1143000"/>
          </a:xfrm>
        </p:spPr>
        <p:txBody>
          <a:bodyPr/>
          <a:lstStyle/>
          <a:p>
            <a:r>
              <a:rPr lang="en-IN" altLang="en-US" sz="3600" b="1" dirty="0">
                <a:solidFill>
                  <a:srgbClr val="000000"/>
                </a:solidFill>
              </a:rPr>
              <a:t>Counting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6D819-64CE-4CE3-AB1D-34AD0B47A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580" y="1196752"/>
            <a:ext cx="7560840" cy="4752528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Let us illustrate the counting sort with an example.</a:t>
            </a:r>
          </a:p>
          <a:p>
            <a:pPr marL="0" indent="0" algn="ctr">
              <a:buNone/>
            </a:pPr>
            <a:r>
              <a:rPr lang="en-US" sz="2400" dirty="0">
                <a:solidFill>
                  <a:srgbClr val="000000"/>
                </a:solidFill>
              </a:rPr>
              <a:t>Apply the concept of counting sort on the given array.</a:t>
            </a:r>
          </a:p>
          <a:p>
            <a:pPr marL="0" indent="0" algn="ctr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Find the frequencies of each object and store it in C array.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 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And then cumulatively add C array.</a:t>
            </a:r>
          </a:p>
          <a:p>
            <a:pPr marL="0" marR="2312670" indent="0" defTabSz="2330450">
              <a:lnSpc>
                <a:spcPct val="120500"/>
              </a:lnSpc>
              <a:spcBef>
                <a:spcPts val="10"/>
              </a:spcBef>
              <a:buNone/>
              <a:tabLst>
                <a:tab pos="468313" algn="l"/>
                <a:tab pos="469900" algn="l"/>
                <a:tab pos="925513" algn="l"/>
              </a:tabLst>
            </a:pPr>
            <a:r>
              <a:rPr lang="nn-NO" sz="2000" dirty="0">
                <a:solidFill>
                  <a:srgbClr val="000000"/>
                </a:solidFill>
                <a:latin typeface="Cambria"/>
                <a:cs typeface="Cambria"/>
              </a:rPr>
              <a:t>			</a:t>
            </a:r>
            <a:r>
              <a:rPr lang="nn-NO" sz="1800" dirty="0">
                <a:solidFill>
                  <a:srgbClr val="FF0000"/>
                </a:solidFill>
                <a:latin typeface="Cambria"/>
                <a:cs typeface="Cambria"/>
              </a:rPr>
              <a:t>for i=1 </a:t>
            </a:r>
            <a:r>
              <a:rPr lang="nn-NO" sz="1800" spc="-5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lang="nn-NO" sz="1800" spc="-2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nn-NO" sz="1800" dirty="0">
                <a:solidFill>
                  <a:srgbClr val="FF0000"/>
                </a:solidFill>
                <a:latin typeface="Cambria"/>
                <a:cs typeface="Cambria"/>
              </a:rPr>
              <a:t>k</a:t>
            </a:r>
          </a:p>
          <a:p>
            <a:pPr marL="0" marR="2312670" indent="0" defTabSz="2330450">
              <a:lnSpc>
                <a:spcPct val="120500"/>
              </a:lnSpc>
              <a:spcBef>
                <a:spcPts val="10"/>
              </a:spcBef>
              <a:buNone/>
              <a:tabLst>
                <a:tab pos="468313" algn="l"/>
                <a:tab pos="469900" algn="l"/>
                <a:tab pos="925513" algn="l"/>
              </a:tabLst>
            </a:pPr>
            <a:r>
              <a:rPr lang="nn-NO" sz="1800" dirty="0">
                <a:solidFill>
                  <a:srgbClr val="FF0000"/>
                </a:solidFill>
                <a:latin typeface="Cambria"/>
                <a:cs typeface="Cambria"/>
              </a:rPr>
              <a:t>			     C[i] = C[i] +</a:t>
            </a:r>
            <a:r>
              <a:rPr lang="nn-NO" sz="18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nn-NO" sz="1800" spc="-5" dirty="0">
                <a:solidFill>
                  <a:srgbClr val="FF0000"/>
                </a:solidFill>
                <a:latin typeface="Cambria"/>
                <a:cs typeface="Cambria"/>
              </a:rPr>
              <a:t>C[i-1]; 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8788-FA00-4640-8966-8D155426C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659536"/>
              </p:ext>
            </p:extLst>
          </p:nvPr>
        </p:nvGraphicFramePr>
        <p:xfrm>
          <a:off x="3023829" y="2220116"/>
          <a:ext cx="3096342" cy="563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4038">
                  <a:extLst>
                    <a:ext uri="{9D8B030D-6E8A-4147-A177-3AD203B41FA5}">
                      <a16:colId xmlns:a16="http://schemas.microsoft.com/office/drawing/2014/main" val="319357666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3466485370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593289987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225435493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459808359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86654642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562408831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451241735"/>
                    </a:ext>
                  </a:extLst>
                </a:gridCol>
                <a:gridCol w="344038">
                  <a:extLst>
                    <a:ext uri="{9D8B030D-6E8A-4147-A177-3AD203B41FA5}">
                      <a16:colId xmlns:a16="http://schemas.microsoft.com/office/drawing/2014/main" val="208020186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t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3230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386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260167-BF63-4029-837A-9A1BA487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325780"/>
              </p:ext>
            </p:extLst>
          </p:nvPr>
        </p:nvGraphicFramePr>
        <p:xfrm>
          <a:off x="5338426" y="3942654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8E712C-7116-4C35-B9F5-4A1E81CF252E}"/>
              </a:ext>
            </a:extLst>
          </p:cNvPr>
          <p:cNvSpPr txBox="1"/>
          <p:nvPr/>
        </p:nvSpPr>
        <p:spPr>
          <a:xfrm>
            <a:off x="1475656" y="3672805"/>
            <a:ext cx="5688632" cy="731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2312670" defTabSz="2330450">
              <a:lnSpc>
                <a:spcPct val="120500"/>
              </a:lnSpc>
              <a:spcBef>
                <a:spcPts val="10"/>
              </a:spcBef>
              <a:tabLst>
                <a:tab pos="468313" algn="l"/>
                <a:tab pos="469900" algn="l"/>
                <a:tab pos="925513" algn="l"/>
              </a:tabLst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for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j=1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to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A. length</a:t>
            </a:r>
          </a:p>
          <a:p>
            <a:pPr marL="12700" marR="2312670" defTabSz="2330450">
              <a:lnSpc>
                <a:spcPct val="120500"/>
              </a:lnSpc>
              <a:spcBef>
                <a:spcPts val="10"/>
              </a:spcBef>
            </a:pP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     C[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= C[</a:t>
            </a:r>
            <a:r>
              <a:rPr lang="en-US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A[j]</a:t>
            </a:r>
            <a:r>
              <a:rPr lang="en-US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/>
                <a:cs typeface="Cambria"/>
              </a:rPr>
              <a:t>] + </a:t>
            </a:r>
            <a:r>
              <a:rPr lang="en-US" spc="-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mbria"/>
                <a:cs typeface="Cambria"/>
              </a:rPr>
              <a:t>1;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1BBF74-D3AD-4228-B630-180039058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83244"/>
              </p:ext>
            </p:extLst>
          </p:nvPr>
        </p:nvGraphicFramePr>
        <p:xfrm>
          <a:off x="5338426" y="5157052"/>
          <a:ext cx="2160242" cy="5029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8606">
                  <a:extLst>
                    <a:ext uri="{9D8B030D-6E8A-4147-A177-3AD203B41FA5}">
                      <a16:colId xmlns:a16="http://schemas.microsoft.com/office/drawing/2014/main" val="2432967117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2673586658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6831585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9035310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568422909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1445517674"/>
                    </a:ext>
                  </a:extLst>
                </a:gridCol>
                <a:gridCol w="308606">
                  <a:extLst>
                    <a:ext uri="{9D8B030D-6E8A-4147-A177-3AD203B41FA5}">
                      <a16:colId xmlns:a16="http://schemas.microsoft.com/office/drawing/2014/main" val="3111119025"/>
                    </a:ext>
                  </a:extLst>
                </a:gridCol>
              </a:tblGrid>
              <a:tr h="239648">
                <a:tc>
                  <a:txBody>
                    <a:bodyPr/>
                    <a:lstStyle/>
                    <a:p>
                      <a:pPr algn="l" fontAlgn="t"/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IN" sz="16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9979550"/>
                  </a:ext>
                </a:extLst>
              </a:tr>
              <a:tr h="2396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>
                          <a:effectLst/>
                        </a:rPr>
                        <a:t>C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u="none" strike="noStrike" dirty="0">
                          <a:effectLst/>
                        </a:rPr>
                        <a:t>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620" marR="7620" marT="76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24185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08BA4A-F46A-4702-A729-0B86ADAD8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altLang="en-US"/>
              <a:t>CSE, GEU</a:t>
            </a:r>
          </a:p>
        </p:txBody>
      </p:sp>
    </p:spTree>
    <p:extLst>
      <p:ext uri="{BB962C8B-B14F-4D97-AF65-F5344CB8AC3E}">
        <p14:creationId xmlns:p14="http://schemas.microsoft.com/office/powerpoint/2010/main" val="1553881114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1636</TotalTime>
  <Words>3174</Words>
  <Application>Microsoft Office PowerPoint</Application>
  <PresentationFormat>On-screen Show (4:3)</PresentationFormat>
  <Paragraphs>1483</Paragraphs>
  <Slides>31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Black</vt:lpstr>
      <vt:lpstr>Calibri</vt:lpstr>
      <vt:lpstr>Cambria</vt:lpstr>
      <vt:lpstr>Cambria Math</vt:lpstr>
      <vt:lpstr>Roboto</vt:lpstr>
      <vt:lpstr>Tahoma</vt:lpstr>
      <vt:lpstr>Times New Roman</vt:lpstr>
      <vt:lpstr>10069045</vt:lpstr>
      <vt:lpstr>Equation</vt:lpstr>
      <vt:lpstr>Design and Analysis of Algorithm   Linear Time Sorting  (Counting Sort)</vt:lpstr>
      <vt:lpstr>Overview</vt:lpstr>
      <vt:lpstr>Counting Sort </vt:lpstr>
      <vt:lpstr>Counting Sort 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Counting Sort</vt:lpstr>
      <vt:lpstr>Complexity Analysis</vt:lpstr>
      <vt:lpstr>Complexity Analysis</vt:lpstr>
      <vt:lpstr>Pro’s and Con’s of Counting Sort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91</cp:revision>
  <dcterms:created xsi:type="dcterms:W3CDTF">2008-04-22T09:26:06Z</dcterms:created>
  <dcterms:modified xsi:type="dcterms:W3CDTF">2024-03-08T02:28:03Z</dcterms:modified>
</cp:coreProperties>
</file>