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256" r:id="rId2"/>
    <p:sldId id="301" r:id="rId3"/>
    <p:sldId id="293" r:id="rId4"/>
    <p:sldId id="294" r:id="rId5"/>
    <p:sldId id="295" r:id="rId6"/>
    <p:sldId id="296" r:id="rId7"/>
    <p:sldId id="297" r:id="rId8"/>
    <p:sldId id="322" r:id="rId9"/>
    <p:sldId id="298" r:id="rId10"/>
    <p:sldId id="299" r:id="rId11"/>
    <p:sldId id="300" r:id="rId12"/>
    <p:sldId id="321" r:id="rId13"/>
    <p:sldId id="324" r:id="rId14"/>
    <p:sldId id="325" r:id="rId15"/>
    <p:sldId id="326" r:id="rId16"/>
    <p:sldId id="327" r:id="rId17"/>
    <p:sldId id="328" r:id="rId18"/>
    <p:sldId id="329" r:id="rId19"/>
    <p:sldId id="330" r:id="rId20"/>
    <p:sldId id="331" r:id="rId21"/>
    <p:sldId id="332" r:id="rId22"/>
    <p:sldId id="333" r:id="rId23"/>
    <p:sldId id="334" r:id="rId24"/>
    <p:sldId id="335" r:id="rId25"/>
    <p:sldId id="336" r:id="rId26"/>
    <p:sldId id="267" r:id="rId27"/>
    <p:sldId id="268" r:id="rId28"/>
    <p:sldId id="269" r:id="rId29"/>
    <p:sldId id="271" r:id="rId30"/>
    <p:sldId id="323" r:id="rId31"/>
    <p:sldId id="273" r:id="rId32"/>
    <p:sldId id="274" r:id="rId33"/>
    <p:sldId id="337" r:id="rId34"/>
    <p:sldId id="340" r:id="rId35"/>
    <p:sldId id="338" r:id="rId36"/>
    <p:sldId id="339" r:id="rId37"/>
    <p:sldId id="320" r:id="rId38"/>
    <p:sldId id="272" r:id="rId39"/>
    <p:sldId id="279" r:id="rId40"/>
    <p:sldId id="280" r:id="rId41"/>
    <p:sldId id="281" r:id="rId42"/>
    <p:sldId id="275" r:id="rId43"/>
    <p:sldId id="282" r:id="rId44"/>
    <p:sldId id="283" r:id="rId45"/>
    <p:sldId id="302" r:id="rId46"/>
    <p:sldId id="303" r:id="rId47"/>
    <p:sldId id="304" r:id="rId48"/>
    <p:sldId id="305" r:id="rId49"/>
    <p:sldId id="312" r:id="rId50"/>
    <p:sldId id="318" r:id="rId51"/>
    <p:sldId id="313" r:id="rId52"/>
    <p:sldId id="306" r:id="rId53"/>
    <p:sldId id="307" r:id="rId54"/>
    <p:sldId id="308" r:id="rId55"/>
    <p:sldId id="315" r:id="rId56"/>
    <p:sldId id="319" r:id="rId57"/>
    <p:sldId id="316" r:id="rId58"/>
    <p:sldId id="309" r:id="rId59"/>
    <p:sldId id="311" r:id="rId60"/>
    <p:sldId id="258" r:id="rId61"/>
    <p:sldId id="257" r:id="rId62"/>
    <p:sldId id="277" r:id="rId63"/>
    <p:sldId id="278" r:id="rId64"/>
    <p:sldId id="287" r:id="rId65"/>
    <p:sldId id="291" r:id="rId66"/>
    <p:sldId id="292"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21FD"/>
    <a:srgbClr val="FFFFFF"/>
    <a:srgbClr val="52C3DE"/>
    <a:srgbClr val="00FF00"/>
    <a:srgbClr val="FF0066"/>
    <a:srgbClr val="00FFFF"/>
    <a:srgbClr val="000000"/>
    <a:srgbClr val="EE30D7"/>
    <a:srgbClr val="EAFD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52B752-76C7-4BFC-A97B-B4ABF52B8090}" type="datetimeFigureOut">
              <a:rPr lang="en-US" smtClean="0"/>
              <a:t>8/9/2023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365D3B-CD06-42A9-88F4-7CDE3ACEE835}" type="slidenum">
              <a:rPr lang="en-US" smtClean="0"/>
              <a:t>‹#›</a:t>
            </a:fld>
            <a:endParaRPr lang="en-US"/>
          </a:p>
        </p:txBody>
      </p:sp>
    </p:spTree>
    <p:extLst>
      <p:ext uri="{BB962C8B-B14F-4D97-AF65-F5344CB8AC3E}">
        <p14:creationId xmlns:p14="http://schemas.microsoft.com/office/powerpoint/2010/main" val="2292298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90F446-FF21-48DF-8B06-89013FFD5797}" type="slidenum">
              <a:rPr lang="en-US"/>
              <a:pPr/>
              <a:t>39</a:t>
            </a:fld>
            <a:endParaRPr lang="en-US"/>
          </a:p>
        </p:txBody>
      </p:sp>
      <p:sp>
        <p:nvSpPr>
          <p:cNvPr id="1409026" name="Rectangle 2"/>
          <p:cNvSpPr>
            <a:spLocks noGrp="1" noRot="1" noChangeAspect="1" noChangeArrowheads="1" noTextEdit="1"/>
          </p:cNvSpPr>
          <p:nvPr>
            <p:ph type="sldImg"/>
          </p:nvPr>
        </p:nvSpPr>
        <p:spPr>
          <a:ln/>
        </p:spPr>
      </p:sp>
      <p:sp>
        <p:nvSpPr>
          <p:cNvPr id="1409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69957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EBB157-6249-4FDC-AA92-FEBD36CDE2D9}" type="slidenum">
              <a:rPr lang="en-US"/>
              <a:pPr/>
              <a:t>40</a:t>
            </a:fld>
            <a:endParaRPr lang="en-US"/>
          </a:p>
        </p:txBody>
      </p:sp>
      <p:sp>
        <p:nvSpPr>
          <p:cNvPr id="1830914" name="Rectangle 2"/>
          <p:cNvSpPr>
            <a:spLocks noGrp="1" noRot="1" noChangeAspect="1" noChangeArrowheads="1" noTextEdit="1"/>
          </p:cNvSpPr>
          <p:nvPr>
            <p:ph type="sldImg"/>
          </p:nvPr>
        </p:nvSpPr>
        <p:spPr>
          <a:ln/>
        </p:spPr>
      </p:sp>
      <p:sp>
        <p:nvSpPr>
          <p:cNvPr id="1830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87011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A7835B-D5A6-4E8E-A344-B421843DFDC6}" type="slidenum">
              <a:rPr lang="en-US"/>
              <a:pPr/>
              <a:t>41</a:t>
            </a:fld>
            <a:endParaRPr lang="en-US"/>
          </a:p>
        </p:txBody>
      </p:sp>
      <p:sp>
        <p:nvSpPr>
          <p:cNvPr id="1832962" name="Rectangle 2"/>
          <p:cNvSpPr>
            <a:spLocks noGrp="1" noRot="1" noChangeAspect="1" noChangeArrowheads="1" noTextEdit="1"/>
          </p:cNvSpPr>
          <p:nvPr>
            <p:ph type="sldImg"/>
          </p:nvPr>
        </p:nvSpPr>
        <p:spPr>
          <a:ln/>
        </p:spPr>
      </p:sp>
      <p:sp>
        <p:nvSpPr>
          <p:cNvPr id="1832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5008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542F64-C37F-450E-B78B-680418943F4B}"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4B4819-A519-452A-9331-7D338B4E7469}" type="slidenum">
              <a:rPr lang="en-US" smtClean="0"/>
              <a:t>‹#›</a:t>
            </a:fld>
            <a:endParaRPr lang="en-US"/>
          </a:p>
        </p:txBody>
      </p:sp>
    </p:spTree>
    <p:extLst>
      <p:ext uri="{BB962C8B-B14F-4D97-AF65-F5344CB8AC3E}">
        <p14:creationId xmlns:p14="http://schemas.microsoft.com/office/powerpoint/2010/main" val="143170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542F64-C37F-450E-B78B-680418943F4B}"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4B4819-A519-452A-9331-7D338B4E7469}" type="slidenum">
              <a:rPr lang="en-US" smtClean="0"/>
              <a:t>‹#›</a:t>
            </a:fld>
            <a:endParaRPr lang="en-US"/>
          </a:p>
        </p:txBody>
      </p:sp>
    </p:spTree>
    <p:extLst>
      <p:ext uri="{BB962C8B-B14F-4D97-AF65-F5344CB8AC3E}">
        <p14:creationId xmlns:p14="http://schemas.microsoft.com/office/powerpoint/2010/main" val="538840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542F64-C37F-450E-B78B-680418943F4B}"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4B4819-A519-452A-9331-7D338B4E7469}" type="slidenum">
              <a:rPr lang="en-US" smtClean="0"/>
              <a:t>‹#›</a:t>
            </a:fld>
            <a:endParaRPr lang="en-US"/>
          </a:p>
        </p:txBody>
      </p:sp>
    </p:spTree>
    <p:extLst>
      <p:ext uri="{BB962C8B-B14F-4D97-AF65-F5344CB8AC3E}">
        <p14:creationId xmlns:p14="http://schemas.microsoft.com/office/powerpoint/2010/main" val="4096375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542F64-C37F-450E-B78B-680418943F4B}"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4B4819-A519-452A-9331-7D338B4E7469}" type="slidenum">
              <a:rPr lang="en-US" smtClean="0"/>
              <a:t>‹#›</a:t>
            </a:fld>
            <a:endParaRPr lang="en-US"/>
          </a:p>
        </p:txBody>
      </p:sp>
    </p:spTree>
    <p:extLst>
      <p:ext uri="{BB962C8B-B14F-4D97-AF65-F5344CB8AC3E}">
        <p14:creationId xmlns:p14="http://schemas.microsoft.com/office/powerpoint/2010/main" val="441178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542F64-C37F-450E-B78B-680418943F4B}"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4B4819-A519-452A-9331-7D338B4E7469}" type="slidenum">
              <a:rPr lang="en-US" smtClean="0"/>
              <a:t>‹#›</a:t>
            </a:fld>
            <a:endParaRPr lang="en-US"/>
          </a:p>
        </p:txBody>
      </p:sp>
    </p:spTree>
    <p:extLst>
      <p:ext uri="{BB962C8B-B14F-4D97-AF65-F5344CB8AC3E}">
        <p14:creationId xmlns:p14="http://schemas.microsoft.com/office/powerpoint/2010/main" val="3575625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542F64-C37F-450E-B78B-680418943F4B}"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4B4819-A519-452A-9331-7D338B4E7469}" type="slidenum">
              <a:rPr lang="en-US" smtClean="0"/>
              <a:t>‹#›</a:t>
            </a:fld>
            <a:endParaRPr lang="en-US"/>
          </a:p>
        </p:txBody>
      </p:sp>
    </p:spTree>
    <p:extLst>
      <p:ext uri="{BB962C8B-B14F-4D97-AF65-F5344CB8AC3E}">
        <p14:creationId xmlns:p14="http://schemas.microsoft.com/office/powerpoint/2010/main" val="91352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542F64-C37F-450E-B78B-680418943F4B}" type="datetimeFigureOut">
              <a:rPr lang="en-US" smtClean="0"/>
              <a:t>8/9/2023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4B4819-A519-452A-9331-7D338B4E7469}" type="slidenum">
              <a:rPr lang="en-US" smtClean="0"/>
              <a:t>‹#›</a:t>
            </a:fld>
            <a:endParaRPr lang="en-US"/>
          </a:p>
        </p:txBody>
      </p:sp>
    </p:spTree>
    <p:extLst>
      <p:ext uri="{BB962C8B-B14F-4D97-AF65-F5344CB8AC3E}">
        <p14:creationId xmlns:p14="http://schemas.microsoft.com/office/powerpoint/2010/main" val="3087945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542F64-C37F-450E-B78B-680418943F4B}" type="datetimeFigureOut">
              <a:rPr lang="en-US" smtClean="0"/>
              <a:t>8/9/2023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4B4819-A519-452A-9331-7D338B4E7469}" type="slidenum">
              <a:rPr lang="en-US" smtClean="0"/>
              <a:t>‹#›</a:t>
            </a:fld>
            <a:endParaRPr lang="en-US"/>
          </a:p>
        </p:txBody>
      </p:sp>
    </p:spTree>
    <p:extLst>
      <p:ext uri="{BB962C8B-B14F-4D97-AF65-F5344CB8AC3E}">
        <p14:creationId xmlns:p14="http://schemas.microsoft.com/office/powerpoint/2010/main" val="27395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542F64-C37F-450E-B78B-680418943F4B}" type="datetimeFigureOut">
              <a:rPr lang="en-US" smtClean="0"/>
              <a:t>8/9/2023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4B4819-A519-452A-9331-7D338B4E7469}" type="slidenum">
              <a:rPr lang="en-US" smtClean="0"/>
              <a:t>‹#›</a:t>
            </a:fld>
            <a:endParaRPr lang="en-US"/>
          </a:p>
        </p:txBody>
      </p:sp>
    </p:spTree>
    <p:extLst>
      <p:ext uri="{BB962C8B-B14F-4D97-AF65-F5344CB8AC3E}">
        <p14:creationId xmlns:p14="http://schemas.microsoft.com/office/powerpoint/2010/main" val="3810721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542F64-C37F-450E-B78B-680418943F4B}"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4B4819-A519-452A-9331-7D338B4E7469}" type="slidenum">
              <a:rPr lang="en-US" smtClean="0"/>
              <a:t>‹#›</a:t>
            </a:fld>
            <a:endParaRPr lang="en-US"/>
          </a:p>
        </p:txBody>
      </p:sp>
    </p:spTree>
    <p:extLst>
      <p:ext uri="{BB962C8B-B14F-4D97-AF65-F5344CB8AC3E}">
        <p14:creationId xmlns:p14="http://schemas.microsoft.com/office/powerpoint/2010/main" val="393922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542F64-C37F-450E-B78B-680418943F4B}"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4B4819-A519-452A-9331-7D338B4E7469}" type="slidenum">
              <a:rPr lang="en-US" smtClean="0"/>
              <a:t>‹#›</a:t>
            </a:fld>
            <a:endParaRPr lang="en-US"/>
          </a:p>
        </p:txBody>
      </p:sp>
    </p:spTree>
    <p:extLst>
      <p:ext uri="{BB962C8B-B14F-4D97-AF65-F5344CB8AC3E}">
        <p14:creationId xmlns:p14="http://schemas.microsoft.com/office/powerpoint/2010/main" val="4061409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42F64-C37F-450E-B78B-680418943F4B}" type="datetimeFigureOut">
              <a:rPr lang="en-US" smtClean="0"/>
              <a:t>8/9/2023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4B4819-A519-452A-9331-7D338B4E7469}" type="slidenum">
              <a:rPr lang="en-US" smtClean="0"/>
              <a:t>‹#›</a:t>
            </a:fld>
            <a:endParaRPr lang="en-US"/>
          </a:p>
        </p:txBody>
      </p:sp>
    </p:spTree>
    <p:extLst>
      <p:ext uri="{BB962C8B-B14F-4D97-AF65-F5344CB8AC3E}">
        <p14:creationId xmlns:p14="http://schemas.microsoft.com/office/powerpoint/2010/main" val="1248241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softwaretestingclass.com/what-is-difference-between-two-tier-and-three-tier-architecture/two-tier-architecture/"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8527" y="516587"/>
            <a:ext cx="7772400" cy="2387600"/>
          </a:xfrm>
        </p:spPr>
        <p:txBody>
          <a:bodyPr>
            <a:noAutofit/>
          </a:bodyPr>
          <a:lstStyle/>
          <a:p>
            <a:pPr marL="274320" indent="-182880">
              <a:spcBef>
                <a:spcPts val="0"/>
              </a:spcBef>
            </a:pPr>
            <a:r>
              <a:rPr lang="en-US" sz="4400" dirty="0"/>
              <a:t>Data base Management Systems</a:t>
            </a:r>
            <a:br>
              <a:rPr lang="en-US" sz="4400" dirty="0"/>
            </a:br>
            <a:br>
              <a:rPr lang="en-US" sz="3200" dirty="0"/>
            </a:br>
            <a:r>
              <a:rPr lang="en-US" sz="2000" b="1" dirty="0">
                <a:solidFill>
                  <a:srgbClr val="990000"/>
                </a:solidFill>
              </a:rPr>
              <a:t>Whether you know it or not,</a:t>
            </a:r>
            <a:br>
              <a:rPr lang="en-US" sz="2000" b="1" dirty="0">
                <a:solidFill>
                  <a:srgbClr val="990000"/>
                </a:solidFill>
              </a:rPr>
            </a:br>
            <a:r>
              <a:rPr lang="en-US" sz="2000" b="1" dirty="0">
                <a:solidFill>
                  <a:srgbClr val="990000"/>
                </a:solidFill>
              </a:rPr>
              <a:t>you’re using a database every day</a:t>
            </a:r>
            <a:br>
              <a:rPr lang="en-US" sz="4400" b="1" dirty="0">
                <a:solidFill>
                  <a:srgbClr val="990000"/>
                </a:solidFill>
              </a:rPr>
            </a:br>
            <a:endParaRPr lang="en-US" sz="4400" dirty="0"/>
          </a:p>
        </p:txBody>
      </p:sp>
      <p:sp>
        <p:nvSpPr>
          <p:cNvPr id="3" name="Subtitle 2"/>
          <p:cNvSpPr>
            <a:spLocks noGrp="1"/>
          </p:cNvSpPr>
          <p:nvPr>
            <p:ph type="subTitle" idx="1"/>
          </p:nvPr>
        </p:nvSpPr>
        <p:spPr>
          <a:xfrm>
            <a:off x="1014211" y="3099762"/>
            <a:ext cx="6858000" cy="1655762"/>
          </a:xfrm>
        </p:spPr>
        <p:txBody>
          <a:bodyPr>
            <a:normAutofit/>
          </a:bodyPr>
          <a:lstStyle/>
          <a:p>
            <a:r>
              <a:rPr lang="en-US" sz="3600" dirty="0"/>
              <a:t>    Introduction</a:t>
            </a:r>
          </a:p>
        </p:txBody>
      </p:sp>
      <p:sp>
        <p:nvSpPr>
          <p:cNvPr id="5" name="Subtitle 2"/>
          <p:cNvSpPr txBox="1">
            <a:spLocks/>
          </p:cNvSpPr>
          <p:nvPr/>
        </p:nvSpPr>
        <p:spPr>
          <a:xfrm>
            <a:off x="1321157" y="4914610"/>
            <a:ext cx="6858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t>Dr. </a:t>
            </a:r>
            <a:r>
              <a:rPr lang="en-US" sz="2800"/>
              <a:t>Parul Madan</a:t>
            </a:r>
            <a:endParaRPr lang="en-US" sz="2800" dirty="0"/>
          </a:p>
          <a:p>
            <a:r>
              <a:rPr lang="en-US" sz="2000" dirty="0"/>
              <a:t>Associate Professor</a:t>
            </a:r>
          </a:p>
          <a:p>
            <a:r>
              <a:rPr lang="en-US" sz="2000" dirty="0"/>
              <a:t>CSE </a:t>
            </a:r>
            <a:r>
              <a:rPr lang="en-US" sz="2000" dirty="0" err="1"/>
              <a:t>Dept</a:t>
            </a:r>
            <a:r>
              <a:rPr lang="en-US" sz="2000" dirty="0"/>
              <a:t>, Graphic Era University, Dehradun</a:t>
            </a:r>
          </a:p>
        </p:txBody>
      </p:sp>
    </p:spTree>
    <p:extLst>
      <p:ext uri="{BB962C8B-B14F-4D97-AF65-F5344CB8AC3E}">
        <p14:creationId xmlns:p14="http://schemas.microsoft.com/office/powerpoint/2010/main" val="170072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mponents of database management system"/>
          <p:cNvPicPr>
            <a:picLocks noGrp="1"/>
          </p:cNvPicPr>
          <p:nvPr>
            <p:ph idx="1"/>
          </p:nvPr>
        </p:nvPicPr>
        <p:blipFill>
          <a:blip r:embed="rId2"/>
          <a:srcRect/>
          <a:stretch>
            <a:fillRect/>
          </a:stretch>
        </p:blipFill>
        <p:spPr bwMode="auto">
          <a:xfrm>
            <a:off x="1981201" y="762000"/>
            <a:ext cx="4557712" cy="4876800"/>
          </a:xfrm>
          <a:prstGeom prst="rect">
            <a:avLst/>
          </a:prstGeom>
          <a:noFill/>
          <a:ln w="9525">
            <a:noFill/>
            <a:miter lim="800000"/>
            <a:headEnd/>
            <a:tailEnd/>
          </a:ln>
        </p:spPr>
      </p:pic>
      <p:sp>
        <p:nvSpPr>
          <p:cNvPr id="5" name="TextBox 4"/>
          <p:cNvSpPr txBox="1"/>
          <p:nvPr/>
        </p:nvSpPr>
        <p:spPr>
          <a:xfrm>
            <a:off x="7086600" y="6019800"/>
            <a:ext cx="990600" cy="381000"/>
          </a:xfrm>
          <a:prstGeom prst="rect">
            <a:avLst/>
          </a:prstGeom>
          <a:noFill/>
        </p:spPr>
        <p:txBody>
          <a:bodyPr wrap="square" rtlCol="0">
            <a:spAutoFit/>
          </a:bodyPr>
          <a:lstStyle/>
          <a:p>
            <a:r>
              <a:rPr lang="en-US" dirty="0"/>
              <a:t>Cont..</a:t>
            </a:r>
          </a:p>
        </p:txBody>
      </p:sp>
    </p:spTree>
    <p:extLst>
      <p:ext uri="{BB962C8B-B14F-4D97-AF65-F5344CB8AC3E}">
        <p14:creationId xmlns:p14="http://schemas.microsoft.com/office/powerpoint/2010/main" val="2401856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a:t>DBMS Components: Hardware</a:t>
            </a:r>
            <a:endParaRPr lang="en-US" sz="2400" dirty="0"/>
          </a:p>
        </p:txBody>
      </p:sp>
      <p:sp>
        <p:nvSpPr>
          <p:cNvPr id="3" name="Content Placeholder 2"/>
          <p:cNvSpPr>
            <a:spLocks noGrp="1"/>
          </p:cNvSpPr>
          <p:nvPr>
            <p:ph idx="1"/>
          </p:nvPr>
        </p:nvSpPr>
        <p:spPr>
          <a:xfrm>
            <a:off x="533400" y="1143000"/>
            <a:ext cx="8229600" cy="4525963"/>
          </a:xfrm>
        </p:spPr>
        <p:txBody>
          <a:bodyPr>
            <a:normAutofit fontScale="85000" lnSpcReduction="20000"/>
          </a:bodyPr>
          <a:lstStyle/>
          <a:p>
            <a:pPr algn="just"/>
            <a:r>
              <a:rPr lang="en-US" sz="2400" dirty="0"/>
              <a:t>When we say Hardware, we mean computer, hard disks, I/O channels for data, and any other physical component involved before any data is successfully stored into the memory.</a:t>
            </a:r>
          </a:p>
          <a:p>
            <a:pPr algn="just"/>
            <a:r>
              <a:rPr lang="en-US" sz="2400" dirty="0"/>
              <a:t>When we run Oracle or </a:t>
            </a:r>
            <a:r>
              <a:rPr lang="en-US" sz="2400" dirty="0" err="1"/>
              <a:t>MySQL</a:t>
            </a:r>
            <a:r>
              <a:rPr lang="en-US" sz="2400" dirty="0"/>
              <a:t> on our personal computer, then our computer's Hard Disk, our Keyboard using which we type in all the commands, our computer's RAM, ROM all become a part of the DBMS hardware.</a:t>
            </a:r>
          </a:p>
          <a:p>
            <a:pPr>
              <a:buNone/>
            </a:pPr>
            <a:r>
              <a:rPr lang="en-US" sz="2400" b="1" dirty="0"/>
              <a:t>DBMS Components: Software</a:t>
            </a:r>
          </a:p>
          <a:p>
            <a:r>
              <a:rPr lang="en-US" sz="2400" dirty="0"/>
              <a:t>This is the main component, as this is the program which controls everything. The DBMS software is more like a wrapper around the physical database, which provides us with an easy-to-use interface to store, access and update data.</a:t>
            </a:r>
          </a:p>
          <a:p>
            <a:r>
              <a:rPr lang="en-US" sz="2400" dirty="0"/>
              <a:t>The DBMS software is capable of understanding the Database Access Language and interpret it into actual database commands to execute them on the DB.</a:t>
            </a:r>
          </a:p>
          <a:p>
            <a:endParaRPr lang="en-US" sz="2400" dirty="0"/>
          </a:p>
          <a:p>
            <a:pPr algn="r">
              <a:buNone/>
            </a:pPr>
            <a:r>
              <a:rPr lang="en-US" sz="2400" dirty="0"/>
              <a:t>Cont..</a:t>
            </a:r>
          </a:p>
          <a:p>
            <a:pPr>
              <a:buNone/>
            </a:pPr>
            <a:endParaRPr lang="en-US" dirty="0"/>
          </a:p>
        </p:txBody>
      </p:sp>
    </p:spTree>
    <p:extLst>
      <p:ext uri="{BB962C8B-B14F-4D97-AF65-F5344CB8AC3E}">
        <p14:creationId xmlns:p14="http://schemas.microsoft.com/office/powerpoint/2010/main" val="291998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19800"/>
          </a:xfrm>
        </p:spPr>
        <p:txBody>
          <a:bodyPr>
            <a:normAutofit fontScale="25000" lnSpcReduction="20000"/>
          </a:bodyPr>
          <a:lstStyle/>
          <a:p>
            <a:pPr>
              <a:buNone/>
            </a:pPr>
            <a:r>
              <a:rPr lang="en-US" sz="5600" b="1" dirty="0"/>
              <a:t>DBMS Components: Data</a:t>
            </a:r>
          </a:p>
          <a:p>
            <a:r>
              <a:rPr lang="en-US" sz="5600" dirty="0"/>
              <a:t>Data is that resource, for which DBMS was designed. The motive behind the creation of DBMS was to store and utilize data.</a:t>
            </a:r>
          </a:p>
          <a:p>
            <a:r>
              <a:rPr lang="en-US" sz="5600" dirty="0"/>
              <a:t>In a typical Database, the user saved Data is present and </a:t>
            </a:r>
            <a:r>
              <a:rPr lang="en-US" sz="5600" b="1" dirty="0"/>
              <a:t>meta data</a:t>
            </a:r>
            <a:r>
              <a:rPr lang="en-US" sz="5600" dirty="0"/>
              <a:t> is stored.</a:t>
            </a:r>
          </a:p>
          <a:p>
            <a:pPr>
              <a:buNone/>
            </a:pPr>
            <a:endParaRPr lang="en-US" sz="5600" b="1" dirty="0"/>
          </a:p>
          <a:p>
            <a:pPr>
              <a:buNone/>
            </a:pPr>
            <a:r>
              <a:rPr lang="en-US" sz="5600" b="1" dirty="0"/>
              <a:t>Metadata</a:t>
            </a:r>
            <a:r>
              <a:rPr lang="en-US" sz="5600" dirty="0"/>
              <a:t> is data about the data. This is information stored by the DBMS to better understand the data stored in it.</a:t>
            </a:r>
          </a:p>
          <a:p>
            <a:r>
              <a:rPr lang="en-US" sz="5600" b="1" dirty="0"/>
              <a:t>For example:</a:t>
            </a:r>
            <a:r>
              <a:rPr lang="en-US" sz="5600" dirty="0"/>
              <a:t> When I store my </a:t>
            </a:r>
            <a:r>
              <a:rPr lang="en-US" sz="5600" b="1" dirty="0"/>
              <a:t>Name</a:t>
            </a:r>
            <a:r>
              <a:rPr lang="en-US" sz="5600" dirty="0"/>
              <a:t> in a database, the DBMS will store when the name was stored in the database, what is the size of the name, is it stored as related data to some other data, or is it independent, all this information is metadata.</a:t>
            </a:r>
          </a:p>
          <a:p>
            <a:pPr>
              <a:buNone/>
            </a:pPr>
            <a:endParaRPr lang="en-US" sz="5600" b="1"/>
          </a:p>
          <a:p>
            <a:pPr>
              <a:buNone/>
            </a:pPr>
            <a:r>
              <a:rPr lang="en-US" sz="5600" b="1"/>
              <a:t>DBMS </a:t>
            </a:r>
            <a:r>
              <a:rPr lang="en-US" sz="5600" b="1" dirty="0"/>
              <a:t>Components: Procedures</a:t>
            </a:r>
          </a:p>
          <a:p>
            <a:r>
              <a:rPr lang="en-US" sz="5600" dirty="0"/>
              <a:t>Procedures refer to general instructions to use a database management system. This includes procedures to setup and install a DBMS, To login and logout of DBMS software, to manage databases, to take backups, generating reports etc.</a:t>
            </a:r>
          </a:p>
          <a:p>
            <a:pPr>
              <a:buNone/>
            </a:pPr>
            <a:r>
              <a:rPr lang="en-US" sz="5600" b="1" dirty="0"/>
              <a:t>DBMS Components: Database Access Language</a:t>
            </a:r>
          </a:p>
          <a:p>
            <a:r>
              <a:rPr lang="en-US" sz="5600" dirty="0"/>
              <a:t>Database Access Language is a simple language designed to write commands to access, insert, update and delete data stored in any database.</a:t>
            </a:r>
          </a:p>
          <a:p>
            <a:r>
              <a:rPr lang="en-US" sz="5600" dirty="0"/>
              <a:t>A user can write commands in the Database Access Language and submit it to the DBMS for execution, which is then translated and executed by the DBMS.</a:t>
            </a:r>
          </a:p>
          <a:p>
            <a:r>
              <a:rPr lang="en-US" sz="5600" dirty="0"/>
              <a:t>User can create new databases, tables, insert data, fetch stored data, update data and delete the data using the access language.</a:t>
            </a:r>
          </a:p>
          <a:p>
            <a:endParaRPr lang="en-US" dirty="0"/>
          </a:p>
        </p:txBody>
      </p:sp>
    </p:spTree>
    <p:extLst>
      <p:ext uri="{BB962C8B-B14F-4D97-AF65-F5344CB8AC3E}">
        <p14:creationId xmlns:p14="http://schemas.microsoft.com/office/powerpoint/2010/main" val="3146289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F305C72-8769-4E0F-B31D-F4B1C9DC9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5" y="-1"/>
            <a:ext cx="915543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4" name="Group 13">
            <a:extLst>
              <a:ext uri="{FF2B5EF4-FFF2-40B4-BE49-F238E27FC236}">
                <a16:creationId xmlns:a16="http://schemas.microsoft.com/office/drawing/2014/main" id="{72583CFC-05A3-4743-9A2E-7C2095B8D4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27127" y="228600"/>
            <a:ext cx="2138642" cy="6638625"/>
            <a:chOff x="2487613" y="285750"/>
            <a:chExt cx="2428875" cy="5654676"/>
          </a:xfrm>
        </p:grpSpPr>
        <p:sp>
          <p:nvSpPr>
            <p:cNvPr id="15" name="Freeform 11">
              <a:extLst>
                <a:ext uri="{FF2B5EF4-FFF2-40B4-BE49-F238E27FC236}">
                  <a16:creationId xmlns:a16="http://schemas.microsoft.com/office/drawing/2014/main" id="{9A751892-92F2-4CB4-BCAB-6D0AAF8F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 name="Freeform 12">
              <a:extLst>
                <a:ext uri="{FF2B5EF4-FFF2-40B4-BE49-F238E27FC236}">
                  <a16:creationId xmlns:a16="http://schemas.microsoft.com/office/drawing/2014/main" id="{5934046E-4D7C-4AA6-8633-29944553F1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7" name="Freeform 13">
              <a:extLst>
                <a:ext uri="{FF2B5EF4-FFF2-40B4-BE49-F238E27FC236}">
                  <a16:creationId xmlns:a16="http://schemas.microsoft.com/office/drawing/2014/main" id="{421462AB-19D6-42DB-A850-F35B82C7B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 name="Freeform 14">
              <a:extLst>
                <a:ext uri="{FF2B5EF4-FFF2-40B4-BE49-F238E27FC236}">
                  <a16:creationId xmlns:a16="http://schemas.microsoft.com/office/drawing/2014/main" id="{208D8C07-9637-45D3-9E40-7C5C40077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 name="Freeform 15">
              <a:extLst>
                <a:ext uri="{FF2B5EF4-FFF2-40B4-BE49-F238E27FC236}">
                  <a16:creationId xmlns:a16="http://schemas.microsoft.com/office/drawing/2014/main" id="{883C90A1-D75A-4818-9F01-B4BF19D74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0" name="Freeform 16">
              <a:extLst>
                <a:ext uri="{FF2B5EF4-FFF2-40B4-BE49-F238E27FC236}">
                  <a16:creationId xmlns:a16="http://schemas.microsoft.com/office/drawing/2014/main" id="{8808F87B-C4B8-4084-BD89-E41A1A44E7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 name="Freeform 17">
              <a:extLst>
                <a:ext uri="{FF2B5EF4-FFF2-40B4-BE49-F238E27FC236}">
                  <a16:creationId xmlns:a16="http://schemas.microsoft.com/office/drawing/2014/main" id="{E7FC0B23-1372-4455-98CE-E0FC7FF99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2" name="Freeform 18">
              <a:extLst>
                <a:ext uri="{FF2B5EF4-FFF2-40B4-BE49-F238E27FC236}">
                  <a16:creationId xmlns:a16="http://schemas.microsoft.com/office/drawing/2014/main" id="{D14B79DD-45AC-487C-B361-0312B3C85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3" name="Freeform 19">
              <a:extLst>
                <a:ext uri="{FF2B5EF4-FFF2-40B4-BE49-F238E27FC236}">
                  <a16:creationId xmlns:a16="http://schemas.microsoft.com/office/drawing/2014/main" id="{CDA09C7F-7AF3-4B6C-BC42-92780A682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4" name="Freeform 20">
              <a:extLst>
                <a:ext uri="{FF2B5EF4-FFF2-40B4-BE49-F238E27FC236}">
                  <a16:creationId xmlns:a16="http://schemas.microsoft.com/office/drawing/2014/main" id="{FF7EBDD4-71BF-4FAF-B00B-444F9AE20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5" name="Freeform 21">
              <a:extLst>
                <a:ext uri="{FF2B5EF4-FFF2-40B4-BE49-F238E27FC236}">
                  <a16:creationId xmlns:a16="http://schemas.microsoft.com/office/drawing/2014/main" id="{AF5E4290-F8B0-440E-A418-613A1552D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6" name="Freeform 22">
              <a:extLst>
                <a:ext uri="{FF2B5EF4-FFF2-40B4-BE49-F238E27FC236}">
                  <a16:creationId xmlns:a16="http://schemas.microsoft.com/office/drawing/2014/main" id="{FF0BF04A-FCC8-42BF-AD17-10F0ACB44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8" name="Group 27">
            <a:extLst>
              <a:ext uri="{FF2B5EF4-FFF2-40B4-BE49-F238E27FC236}">
                <a16:creationId xmlns:a16="http://schemas.microsoft.com/office/drawing/2014/main" id="{506F0A57-55BB-457C-9C8C-3DEE71009A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507838" y="-786"/>
            <a:ext cx="1767506" cy="6854040"/>
            <a:chOff x="6627813" y="194833"/>
            <a:chExt cx="1952625" cy="5678918"/>
          </a:xfrm>
        </p:grpSpPr>
        <p:sp>
          <p:nvSpPr>
            <p:cNvPr id="29" name="Freeform 27">
              <a:extLst>
                <a:ext uri="{FF2B5EF4-FFF2-40B4-BE49-F238E27FC236}">
                  <a16:creationId xmlns:a16="http://schemas.microsoft.com/office/drawing/2014/main" id="{60DB408E-A426-4658-B39D-0BBF09463E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 name="Freeform 28">
              <a:extLst>
                <a:ext uri="{FF2B5EF4-FFF2-40B4-BE49-F238E27FC236}">
                  <a16:creationId xmlns:a16="http://schemas.microsoft.com/office/drawing/2014/main" id="{BEFFABCA-CAA4-45E4-A7D4-DB3D2C864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1" name="Freeform 29">
              <a:extLst>
                <a:ext uri="{FF2B5EF4-FFF2-40B4-BE49-F238E27FC236}">
                  <a16:creationId xmlns:a16="http://schemas.microsoft.com/office/drawing/2014/main" id="{99494AF8-97E4-4473-AA6E-B4AB1279E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2" name="Freeform 30">
              <a:extLst>
                <a:ext uri="{FF2B5EF4-FFF2-40B4-BE49-F238E27FC236}">
                  <a16:creationId xmlns:a16="http://schemas.microsoft.com/office/drawing/2014/main" id="{D05C67DC-0E54-4C69-90BE-8374C7E97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3" name="Freeform 31">
              <a:extLst>
                <a:ext uri="{FF2B5EF4-FFF2-40B4-BE49-F238E27FC236}">
                  <a16:creationId xmlns:a16="http://schemas.microsoft.com/office/drawing/2014/main" id="{B2B38B94-E895-4324-B699-EEF28E052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4" name="Freeform 32">
              <a:extLst>
                <a:ext uri="{FF2B5EF4-FFF2-40B4-BE49-F238E27FC236}">
                  <a16:creationId xmlns:a16="http://schemas.microsoft.com/office/drawing/2014/main" id="{41E77CC3-723C-4C87-A1BA-D8E35B801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5" name="Freeform 33">
              <a:extLst>
                <a:ext uri="{FF2B5EF4-FFF2-40B4-BE49-F238E27FC236}">
                  <a16:creationId xmlns:a16="http://schemas.microsoft.com/office/drawing/2014/main" id="{CC5757E8-4CBE-4EA3-98AF-96361C918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6" name="Freeform 34">
              <a:extLst>
                <a:ext uri="{FF2B5EF4-FFF2-40B4-BE49-F238E27FC236}">
                  <a16:creationId xmlns:a16="http://schemas.microsoft.com/office/drawing/2014/main" id="{51E4772B-9FB7-4AC7-B352-C44489167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7" name="Freeform 35">
              <a:extLst>
                <a:ext uri="{FF2B5EF4-FFF2-40B4-BE49-F238E27FC236}">
                  <a16:creationId xmlns:a16="http://schemas.microsoft.com/office/drawing/2014/main" id="{7F853444-696F-4B42-8C91-1F6EDD53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8" name="Freeform 36">
              <a:extLst>
                <a:ext uri="{FF2B5EF4-FFF2-40B4-BE49-F238E27FC236}">
                  <a16:creationId xmlns:a16="http://schemas.microsoft.com/office/drawing/2014/main" id="{CD1A3085-30B0-496B-B9D3-55280769A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9" name="Freeform 37">
              <a:extLst>
                <a:ext uri="{FF2B5EF4-FFF2-40B4-BE49-F238E27FC236}">
                  <a16:creationId xmlns:a16="http://schemas.microsoft.com/office/drawing/2014/main" id="{1B2519D7-F51F-4583-9B50-41B493C14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0" name="Freeform 38">
              <a:extLst>
                <a:ext uri="{FF2B5EF4-FFF2-40B4-BE49-F238E27FC236}">
                  <a16:creationId xmlns:a16="http://schemas.microsoft.com/office/drawing/2014/main" id="{6E1141E0-4F4D-4B40-BDB5-B2DD0FAEB3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76BF5352-9CA3-4324-BE94-4F086E2F3E7A}"/>
              </a:ext>
            </a:extLst>
          </p:cNvPr>
          <p:cNvSpPr>
            <a:spLocks noGrp="1"/>
          </p:cNvSpPr>
          <p:nvPr>
            <p:ph type="title"/>
          </p:nvPr>
        </p:nvSpPr>
        <p:spPr>
          <a:xfrm>
            <a:off x="4862322" y="624110"/>
            <a:ext cx="3766137" cy="1280890"/>
          </a:xfrm>
        </p:spPr>
        <p:txBody>
          <a:bodyPr>
            <a:normAutofit fontScale="90000"/>
          </a:bodyPr>
          <a:lstStyle/>
          <a:p>
            <a:r>
              <a:rPr lang="en-US" dirty="0"/>
              <a:t>Dr. E. F. Codd’s Rules for RDBMS</a:t>
            </a:r>
          </a:p>
        </p:txBody>
      </p:sp>
      <p:sp>
        <p:nvSpPr>
          <p:cNvPr id="42" name="Rectangle 41">
            <a:extLst>
              <a:ext uri="{FF2B5EF4-FFF2-40B4-BE49-F238E27FC236}">
                <a16:creationId xmlns:a16="http://schemas.microsoft.com/office/drawing/2014/main" id="{C5E0C91A-3F1D-43D7-9AB4-5D0A17D5C4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4278"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11">
            <a:extLst>
              <a:ext uri="{FF2B5EF4-FFF2-40B4-BE49-F238E27FC236}">
                <a16:creationId xmlns:a16="http://schemas.microsoft.com/office/drawing/2014/main" id="{3A6C27A1-A438-4EC6-93BF-EC26F29BB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484279"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7" name="Picture 6" descr="A person wearing a suit and tie&#10;&#10;Description automatically generated">
            <a:extLst>
              <a:ext uri="{FF2B5EF4-FFF2-40B4-BE49-F238E27FC236}">
                <a16:creationId xmlns:a16="http://schemas.microsoft.com/office/drawing/2014/main" id="{EAD282F6-FDBD-4A5C-86F4-82C42F16F518}"/>
              </a:ext>
            </a:extLst>
          </p:cNvPr>
          <p:cNvPicPr>
            <a:picLocks noChangeAspect="1"/>
          </p:cNvPicPr>
          <p:nvPr/>
        </p:nvPicPr>
        <p:blipFill rotWithShape="1">
          <a:blip r:embed="rId2"/>
          <a:srcRect l="528"/>
          <a:stretch/>
        </p:blipFill>
        <p:spPr>
          <a:xfrm>
            <a:off x="-1166" y="1731"/>
            <a:ext cx="3491888" cy="6858000"/>
          </a:xfrm>
          <a:prstGeom prst="rect">
            <a:avLst/>
          </a:prstGeom>
        </p:spPr>
      </p:pic>
      <p:sp>
        <p:nvSpPr>
          <p:cNvPr id="5" name="Slide Number Placeholder 4">
            <a:extLst>
              <a:ext uri="{FF2B5EF4-FFF2-40B4-BE49-F238E27FC236}">
                <a16:creationId xmlns:a16="http://schemas.microsoft.com/office/drawing/2014/main" id="{FAF79BC9-5974-4B42-B90C-140C8BC61A0F}"/>
              </a:ext>
            </a:extLst>
          </p:cNvPr>
          <p:cNvSpPr>
            <a:spLocks noGrp="1"/>
          </p:cNvSpPr>
          <p:nvPr>
            <p:ph type="sldNum" sz="quarter" idx="12"/>
          </p:nvPr>
        </p:nvSpPr>
        <p:spPr>
          <a:xfrm>
            <a:off x="3886279" y="787783"/>
            <a:ext cx="584825"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13</a:t>
            </a:fld>
            <a:endParaRPr lang="en-US" sz="1900"/>
          </a:p>
        </p:txBody>
      </p:sp>
      <p:sp>
        <p:nvSpPr>
          <p:cNvPr id="3" name="Content Placeholder 2">
            <a:extLst>
              <a:ext uri="{FF2B5EF4-FFF2-40B4-BE49-F238E27FC236}">
                <a16:creationId xmlns:a16="http://schemas.microsoft.com/office/drawing/2014/main" id="{DAA0115D-1BBF-455C-8196-7A38E9470C0E}"/>
              </a:ext>
            </a:extLst>
          </p:cNvPr>
          <p:cNvSpPr>
            <a:spLocks noGrp="1"/>
          </p:cNvSpPr>
          <p:nvPr>
            <p:ph idx="1"/>
          </p:nvPr>
        </p:nvSpPr>
        <p:spPr>
          <a:xfrm>
            <a:off x="4828644" y="2133600"/>
            <a:ext cx="3799814" cy="3777622"/>
          </a:xfrm>
        </p:spPr>
        <p:txBody>
          <a:bodyPr>
            <a:normAutofit fontScale="77500" lnSpcReduction="20000"/>
          </a:bodyPr>
          <a:lstStyle/>
          <a:p>
            <a:pPr marL="0" indent="0" algn="just">
              <a:buNone/>
            </a:pPr>
            <a:r>
              <a:rPr lang="en-US" dirty="0"/>
              <a:t>Dr. E.F. Codd was an IBM researcher who first developed the relational data model in 1970. In 1985 Dr. E.F. Codd published a list of 12 rules that define an ideal relational database and has provided a guide line for the design of all relational database systems.</a:t>
            </a:r>
          </a:p>
          <a:p>
            <a:pPr marL="0" indent="0" algn="just">
              <a:buNone/>
            </a:pPr>
            <a:r>
              <a:rPr lang="en-US" dirty="0"/>
              <a:t>Dr. Codd has used the term </a:t>
            </a:r>
            <a:r>
              <a:rPr lang="en-US" b="1" dirty="0"/>
              <a:t>guideline</a:t>
            </a:r>
            <a:r>
              <a:rPr lang="en-US" dirty="0"/>
              <a:t> because till date no commercial relational database system fully conforms to all 12 rules.</a:t>
            </a:r>
          </a:p>
        </p:txBody>
      </p:sp>
      <p:sp>
        <p:nvSpPr>
          <p:cNvPr id="4" name="Footer Placeholder 3">
            <a:extLst>
              <a:ext uri="{FF2B5EF4-FFF2-40B4-BE49-F238E27FC236}">
                <a16:creationId xmlns:a16="http://schemas.microsoft.com/office/drawing/2014/main" id="{3FED0C5C-0A75-4B41-B43C-B9D881C7B9F5}"/>
              </a:ext>
            </a:extLst>
          </p:cNvPr>
          <p:cNvSpPr>
            <a:spLocks noGrp="1"/>
          </p:cNvSpPr>
          <p:nvPr>
            <p:ph type="ftr" sz="quarter" idx="11"/>
          </p:nvPr>
        </p:nvSpPr>
        <p:spPr>
          <a:xfrm>
            <a:off x="4828643" y="6135809"/>
            <a:ext cx="2828265" cy="365125"/>
          </a:xfrm>
        </p:spPr>
        <p:txBody>
          <a:bodyPr>
            <a:normAutofit fontScale="92500" lnSpcReduction="10000"/>
          </a:bodyPr>
          <a:lstStyle/>
          <a:p>
            <a:pPr>
              <a:lnSpc>
                <a:spcPct val="90000"/>
              </a:lnSpc>
              <a:spcAft>
                <a:spcPts val="600"/>
              </a:spcAft>
            </a:pPr>
            <a:r>
              <a:rPr lang="en-US"/>
              <a:t>compiled by Dr Vijay Singh CSE, Graphic Era Deemed to be University, Dehradun</a:t>
            </a:r>
          </a:p>
        </p:txBody>
      </p:sp>
    </p:spTree>
    <p:extLst>
      <p:ext uri="{BB962C8B-B14F-4D97-AF65-F5344CB8AC3E}">
        <p14:creationId xmlns:p14="http://schemas.microsoft.com/office/powerpoint/2010/main" val="1049570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D4535-C820-4827-8CE6-5039DAF77D6B}"/>
              </a:ext>
            </a:extLst>
          </p:cNvPr>
          <p:cNvSpPr>
            <a:spLocks noGrp="1"/>
          </p:cNvSpPr>
          <p:nvPr>
            <p:ph type="title"/>
          </p:nvPr>
        </p:nvSpPr>
        <p:spPr>
          <a:xfrm>
            <a:off x="1944694" y="624110"/>
            <a:ext cx="6683765" cy="899890"/>
          </a:xfrm>
        </p:spPr>
        <p:txBody>
          <a:bodyPr/>
          <a:lstStyle/>
          <a:p>
            <a:r>
              <a:rPr lang="en-US" dirty="0"/>
              <a:t>Rule 1: The Information Rule</a:t>
            </a:r>
          </a:p>
        </p:txBody>
      </p:sp>
      <p:sp>
        <p:nvSpPr>
          <p:cNvPr id="3" name="Content Placeholder 2">
            <a:extLst>
              <a:ext uri="{FF2B5EF4-FFF2-40B4-BE49-F238E27FC236}">
                <a16:creationId xmlns:a16="http://schemas.microsoft.com/office/drawing/2014/main" id="{3E6CA42B-D156-4182-9C61-9D19E28445ED}"/>
              </a:ext>
            </a:extLst>
          </p:cNvPr>
          <p:cNvSpPr>
            <a:spLocks noGrp="1"/>
          </p:cNvSpPr>
          <p:nvPr>
            <p:ph idx="1"/>
          </p:nvPr>
        </p:nvSpPr>
        <p:spPr/>
        <p:txBody>
          <a:bodyPr>
            <a:normAutofit/>
          </a:bodyPr>
          <a:lstStyle/>
          <a:p>
            <a:pPr marL="0" indent="0">
              <a:buNone/>
            </a:pPr>
            <a:endParaRPr lang="en-US" sz="3200" dirty="0"/>
          </a:p>
          <a:p>
            <a:pPr marL="0" indent="0">
              <a:buNone/>
            </a:pPr>
            <a:r>
              <a:rPr lang="en-US" sz="3200" dirty="0"/>
              <a:t>All Data should be presented in table form.</a:t>
            </a:r>
          </a:p>
        </p:txBody>
      </p:sp>
      <p:sp>
        <p:nvSpPr>
          <p:cNvPr id="4" name="Footer Placeholder 3">
            <a:extLst>
              <a:ext uri="{FF2B5EF4-FFF2-40B4-BE49-F238E27FC236}">
                <a16:creationId xmlns:a16="http://schemas.microsoft.com/office/drawing/2014/main" id="{365804C1-E0DA-41BB-A497-B0C239DC71BB}"/>
              </a:ext>
            </a:extLst>
          </p:cNvPr>
          <p:cNvSpPr>
            <a:spLocks noGrp="1"/>
          </p:cNvSpPr>
          <p:nvPr>
            <p:ph type="ftr" sz="quarter" idx="11"/>
          </p:nvPr>
        </p:nvSpPr>
        <p:spPr/>
        <p:txBody>
          <a:bodyPr/>
          <a:lstStyle/>
          <a:p>
            <a:r>
              <a:rPr lang="en-US"/>
              <a:t>compiled by Dr Vijay Singh CSE, Graphic Era Deemed to be University, Dehradun</a:t>
            </a:r>
            <a:endParaRPr lang="en-US" dirty="0"/>
          </a:p>
        </p:txBody>
      </p:sp>
      <p:sp>
        <p:nvSpPr>
          <p:cNvPr id="5" name="Slide Number Placeholder 4">
            <a:extLst>
              <a:ext uri="{FF2B5EF4-FFF2-40B4-BE49-F238E27FC236}">
                <a16:creationId xmlns:a16="http://schemas.microsoft.com/office/drawing/2014/main" id="{C4A4CE00-BC22-4C2B-BCD4-9529CDEAF6DE}"/>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7" name="Picture 6" descr="A screenshot of a cell phone&#10;&#10;Description automatically generated">
            <a:extLst>
              <a:ext uri="{FF2B5EF4-FFF2-40B4-BE49-F238E27FC236}">
                <a16:creationId xmlns:a16="http://schemas.microsoft.com/office/drawing/2014/main" id="{53BD9A84-2C02-4546-8B2A-4E85A04C6EFD}"/>
              </a:ext>
            </a:extLst>
          </p:cNvPr>
          <p:cNvPicPr>
            <a:picLocks noChangeAspect="1"/>
          </p:cNvPicPr>
          <p:nvPr/>
        </p:nvPicPr>
        <p:blipFill>
          <a:blip r:embed="rId2"/>
          <a:stretch>
            <a:fillRect/>
          </a:stretch>
        </p:blipFill>
        <p:spPr>
          <a:xfrm>
            <a:off x="3817142" y="3429001"/>
            <a:ext cx="2597726" cy="2304891"/>
          </a:xfrm>
          <a:prstGeom prst="rect">
            <a:avLst/>
          </a:prstGeom>
        </p:spPr>
      </p:pic>
    </p:spTree>
    <p:extLst>
      <p:ext uri="{BB962C8B-B14F-4D97-AF65-F5344CB8AC3E}">
        <p14:creationId xmlns:p14="http://schemas.microsoft.com/office/powerpoint/2010/main" val="1229052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796C6-466F-4B8B-87EB-3065EC89DEE9}"/>
              </a:ext>
            </a:extLst>
          </p:cNvPr>
          <p:cNvSpPr>
            <a:spLocks noGrp="1"/>
          </p:cNvSpPr>
          <p:nvPr>
            <p:ph type="title"/>
          </p:nvPr>
        </p:nvSpPr>
        <p:spPr>
          <a:xfrm>
            <a:off x="1944694" y="624111"/>
            <a:ext cx="6683765" cy="965539"/>
          </a:xfrm>
        </p:spPr>
        <p:txBody>
          <a:bodyPr>
            <a:normAutofit fontScale="90000"/>
          </a:bodyPr>
          <a:lstStyle/>
          <a:p>
            <a:r>
              <a:rPr lang="en-US" dirty="0"/>
              <a:t>Rule No. 2: Guaranteed Access Rule</a:t>
            </a:r>
          </a:p>
        </p:txBody>
      </p:sp>
      <p:sp>
        <p:nvSpPr>
          <p:cNvPr id="3" name="Content Placeholder 2">
            <a:extLst>
              <a:ext uri="{FF2B5EF4-FFF2-40B4-BE49-F238E27FC236}">
                <a16:creationId xmlns:a16="http://schemas.microsoft.com/office/drawing/2014/main" id="{8C4EB1BA-F9BD-4C31-BB29-87E2F2168F3E}"/>
              </a:ext>
            </a:extLst>
          </p:cNvPr>
          <p:cNvSpPr>
            <a:spLocks noGrp="1"/>
          </p:cNvSpPr>
          <p:nvPr>
            <p:ph idx="1"/>
          </p:nvPr>
        </p:nvSpPr>
        <p:spPr>
          <a:xfrm>
            <a:off x="1941909" y="1589650"/>
            <a:ext cx="6686550" cy="4321573"/>
          </a:xfrm>
        </p:spPr>
        <p:txBody>
          <a:bodyPr>
            <a:normAutofit/>
          </a:bodyPr>
          <a:lstStyle/>
          <a:p>
            <a:pPr marL="0" indent="0" algn="just">
              <a:buNone/>
            </a:pPr>
            <a:r>
              <a:rPr lang="en-US" sz="2400" dirty="0"/>
              <a:t>All Data should be accessible without ambiguity.  This can be accomplished through the combination of table name, primary key, and column name.</a:t>
            </a:r>
          </a:p>
        </p:txBody>
      </p:sp>
      <p:sp>
        <p:nvSpPr>
          <p:cNvPr id="4" name="Footer Placeholder 3">
            <a:extLst>
              <a:ext uri="{FF2B5EF4-FFF2-40B4-BE49-F238E27FC236}">
                <a16:creationId xmlns:a16="http://schemas.microsoft.com/office/drawing/2014/main" id="{910E39E0-56A1-4FC1-86AB-870CAE4C5F00}"/>
              </a:ext>
            </a:extLst>
          </p:cNvPr>
          <p:cNvSpPr>
            <a:spLocks noGrp="1"/>
          </p:cNvSpPr>
          <p:nvPr>
            <p:ph type="ftr" sz="quarter" idx="11"/>
          </p:nvPr>
        </p:nvSpPr>
        <p:spPr/>
        <p:txBody>
          <a:bodyPr/>
          <a:lstStyle/>
          <a:p>
            <a:r>
              <a:rPr lang="en-US"/>
              <a:t>compiled by Dr Vijay Singh CSE, Graphic Era Deemed to be University, Dehradun</a:t>
            </a:r>
            <a:endParaRPr lang="en-US" dirty="0"/>
          </a:p>
        </p:txBody>
      </p:sp>
      <p:sp>
        <p:nvSpPr>
          <p:cNvPr id="5" name="Slide Number Placeholder 4">
            <a:extLst>
              <a:ext uri="{FF2B5EF4-FFF2-40B4-BE49-F238E27FC236}">
                <a16:creationId xmlns:a16="http://schemas.microsoft.com/office/drawing/2014/main" id="{D4C99624-AF04-48E0-9F5B-2724426DAD15}"/>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7" name="Picture 6">
            <a:extLst>
              <a:ext uri="{FF2B5EF4-FFF2-40B4-BE49-F238E27FC236}">
                <a16:creationId xmlns:a16="http://schemas.microsoft.com/office/drawing/2014/main" id="{F90BFF63-AE5E-4309-A0F8-0593E5446BDA}"/>
              </a:ext>
            </a:extLst>
          </p:cNvPr>
          <p:cNvPicPr>
            <a:picLocks noChangeAspect="1"/>
          </p:cNvPicPr>
          <p:nvPr/>
        </p:nvPicPr>
        <p:blipFill>
          <a:blip r:embed="rId2"/>
          <a:stretch>
            <a:fillRect/>
          </a:stretch>
        </p:blipFill>
        <p:spPr>
          <a:xfrm>
            <a:off x="5516218" y="3034749"/>
            <a:ext cx="2736005" cy="2174380"/>
          </a:xfrm>
          <a:prstGeom prst="rect">
            <a:avLst/>
          </a:prstGeom>
        </p:spPr>
      </p:pic>
    </p:spTree>
    <p:extLst>
      <p:ext uri="{BB962C8B-B14F-4D97-AF65-F5344CB8AC3E}">
        <p14:creationId xmlns:p14="http://schemas.microsoft.com/office/powerpoint/2010/main" val="247813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FD0B-66E6-4FAC-9181-81062A013FC0}"/>
              </a:ext>
            </a:extLst>
          </p:cNvPr>
          <p:cNvSpPr>
            <a:spLocks noGrp="1"/>
          </p:cNvSpPr>
          <p:nvPr>
            <p:ph type="title"/>
          </p:nvPr>
        </p:nvSpPr>
        <p:spPr/>
        <p:txBody>
          <a:bodyPr/>
          <a:lstStyle/>
          <a:p>
            <a:r>
              <a:rPr lang="en-US" dirty="0"/>
              <a:t>Rule No. 3: Systematic treatment of null values</a:t>
            </a:r>
          </a:p>
        </p:txBody>
      </p:sp>
      <p:sp>
        <p:nvSpPr>
          <p:cNvPr id="3" name="Content Placeholder 2">
            <a:extLst>
              <a:ext uri="{FF2B5EF4-FFF2-40B4-BE49-F238E27FC236}">
                <a16:creationId xmlns:a16="http://schemas.microsoft.com/office/drawing/2014/main" id="{2B860675-B419-4E04-BB66-42613274979C}"/>
              </a:ext>
            </a:extLst>
          </p:cNvPr>
          <p:cNvSpPr>
            <a:spLocks noGrp="1"/>
          </p:cNvSpPr>
          <p:nvPr>
            <p:ph idx="1"/>
          </p:nvPr>
        </p:nvSpPr>
        <p:spPr/>
        <p:txBody>
          <a:bodyPr>
            <a:normAutofit/>
          </a:bodyPr>
          <a:lstStyle/>
          <a:p>
            <a:pPr marL="0" indent="0" algn="just">
              <a:buNone/>
            </a:pPr>
            <a:r>
              <a:rPr lang="en-US" sz="2400" dirty="0"/>
              <a:t>A field should be allowed to remain empty. This involves the support of null value, which is distinct from an empty string or a number with a value of zero.  Of course this can not apply to primary keys.</a:t>
            </a:r>
          </a:p>
          <a:p>
            <a:pPr marL="0" indent="0" algn="just">
              <a:buNone/>
            </a:pPr>
            <a:endParaRPr lang="en-US" sz="2400" dirty="0"/>
          </a:p>
          <a:p>
            <a:pPr marL="0" indent="0" algn="just">
              <a:buNone/>
            </a:pPr>
            <a:endParaRPr lang="en-US" sz="2400" dirty="0"/>
          </a:p>
        </p:txBody>
      </p:sp>
      <p:sp>
        <p:nvSpPr>
          <p:cNvPr id="4" name="Footer Placeholder 3">
            <a:extLst>
              <a:ext uri="{FF2B5EF4-FFF2-40B4-BE49-F238E27FC236}">
                <a16:creationId xmlns:a16="http://schemas.microsoft.com/office/drawing/2014/main" id="{AC1958AD-E72C-498A-A01D-6B86B7FEE472}"/>
              </a:ext>
            </a:extLst>
          </p:cNvPr>
          <p:cNvSpPr>
            <a:spLocks noGrp="1"/>
          </p:cNvSpPr>
          <p:nvPr>
            <p:ph type="ftr" sz="quarter" idx="11"/>
          </p:nvPr>
        </p:nvSpPr>
        <p:spPr/>
        <p:txBody>
          <a:bodyPr/>
          <a:lstStyle/>
          <a:p>
            <a:r>
              <a:rPr lang="en-US"/>
              <a:t>compiled by Dr Vijay Singh CSE, Graphic Era Deemed to be University, Dehradun</a:t>
            </a:r>
            <a:endParaRPr lang="en-US" dirty="0"/>
          </a:p>
        </p:txBody>
      </p:sp>
      <p:sp>
        <p:nvSpPr>
          <p:cNvPr id="5" name="Slide Number Placeholder 4">
            <a:extLst>
              <a:ext uri="{FF2B5EF4-FFF2-40B4-BE49-F238E27FC236}">
                <a16:creationId xmlns:a16="http://schemas.microsoft.com/office/drawing/2014/main" id="{3A7B9CF3-0F01-4625-A42B-FC3D02FEBDBF}"/>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7" name="Picture 6">
            <a:extLst>
              <a:ext uri="{FF2B5EF4-FFF2-40B4-BE49-F238E27FC236}">
                <a16:creationId xmlns:a16="http://schemas.microsoft.com/office/drawing/2014/main" id="{35DD7998-06EE-4AFB-ACC1-332F9A9B9130}"/>
              </a:ext>
            </a:extLst>
          </p:cNvPr>
          <p:cNvPicPr>
            <a:picLocks noChangeAspect="1"/>
          </p:cNvPicPr>
          <p:nvPr/>
        </p:nvPicPr>
        <p:blipFill>
          <a:blip r:embed="rId2"/>
          <a:stretch>
            <a:fillRect/>
          </a:stretch>
        </p:blipFill>
        <p:spPr>
          <a:xfrm>
            <a:off x="6853236" y="3563386"/>
            <a:ext cx="1607344" cy="2143125"/>
          </a:xfrm>
          <a:prstGeom prst="rect">
            <a:avLst/>
          </a:prstGeom>
        </p:spPr>
      </p:pic>
    </p:spTree>
    <p:extLst>
      <p:ext uri="{BB962C8B-B14F-4D97-AF65-F5344CB8AC3E}">
        <p14:creationId xmlns:p14="http://schemas.microsoft.com/office/powerpoint/2010/main" val="3387801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0D7C-8F96-43F5-BC80-D6264E6A9850}"/>
              </a:ext>
            </a:extLst>
          </p:cNvPr>
          <p:cNvSpPr>
            <a:spLocks noGrp="1"/>
          </p:cNvSpPr>
          <p:nvPr>
            <p:ph type="title"/>
          </p:nvPr>
        </p:nvSpPr>
        <p:spPr/>
        <p:txBody>
          <a:bodyPr>
            <a:normAutofit fontScale="90000"/>
          </a:bodyPr>
          <a:lstStyle/>
          <a:p>
            <a:r>
              <a:rPr lang="en-US" dirty="0"/>
              <a:t>Rule No. 4: Dynamic online catalog based on the relational model </a:t>
            </a:r>
          </a:p>
        </p:txBody>
      </p:sp>
      <p:sp>
        <p:nvSpPr>
          <p:cNvPr id="3" name="Content Placeholder 2">
            <a:extLst>
              <a:ext uri="{FF2B5EF4-FFF2-40B4-BE49-F238E27FC236}">
                <a16:creationId xmlns:a16="http://schemas.microsoft.com/office/drawing/2014/main" id="{EFEFE9C2-B55A-4A9E-BC3F-F0A67D5DF523}"/>
              </a:ext>
            </a:extLst>
          </p:cNvPr>
          <p:cNvSpPr>
            <a:spLocks noGrp="1"/>
          </p:cNvSpPr>
          <p:nvPr>
            <p:ph idx="1"/>
          </p:nvPr>
        </p:nvSpPr>
        <p:spPr/>
        <p:txBody>
          <a:bodyPr/>
          <a:lstStyle/>
          <a:p>
            <a:pPr marL="0" indent="0" algn="just">
              <a:buNone/>
            </a:pPr>
            <a:r>
              <a:rPr lang="en-US" dirty="0"/>
              <a:t>A relational database must provide access to its structure through the same tools that are used to access data. This is usually accomplished by storing the structure definition within special system tables.</a:t>
            </a:r>
          </a:p>
          <a:p>
            <a:pPr marL="0" indent="0">
              <a:buNone/>
            </a:pPr>
            <a:endParaRPr lang="en-US" dirty="0"/>
          </a:p>
        </p:txBody>
      </p:sp>
      <p:sp>
        <p:nvSpPr>
          <p:cNvPr id="4" name="Footer Placeholder 3">
            <a:extLst>
              <a:ext uri="{FF2B5EF4-FFF2-40B4-BE49-F238E27FC236}">
                <a16:creationId xmlns:a16="http://schemas.microsoft.com/office/drawing/2014/main" id="{48643330-EB28-4055-A5AF-D3BCDD9F29B8}"/>
              </a:ext>
            </a:extLst>
          </p:cNvPr>
          <p:cNvSpPr>
            <a:spLocks noGrp="1"/>
          </p:cNvSpPr>
          <p:nvPr>
            <p:ph type="ftr" sz="quarter" idx="11"/>
          </p:nvPr>
        </p:nvSpPr>
        <p:spPr/>
        <p:txBody>
          <a:bodyPr/>
          <a:lstStyle/>
          <a:p>
            <a:r>
              <a:rPr lang="en-US"/>
              <a:t>compiled by Dr Vijay Singh CSE, Graphic Era Deemed to be University, Dehradun</a:t>
            </a:r>
            <a:endParaRPr lang="en-US" dirty="0"/>
          </a:p>
        </p:txBody>
      </p:sp>
      <p:sp>
        <p:nvSpPr>
          <p:cNvPr id="5" name="Slide Number Placeholder 4">
            <a:extLst>
              <a:ext uri="{FF2B5EF4-FFF2-40B4-BE49-F238E27FC236}">
                <a16:creationId xmlns:a16="http://schemas.microsoft.com/office/drawing/2014/main" id="{664E0C56-35E8-4CE2-ADD0-C9DB3773A6B2}"/>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7" name="Picture 6" descr="A close up of a piece of paper&#10;&#10;Description automatically generated">
            <a:extLst>
              <a:ext uri="{FF2B5EF4-FFF2-40B4-BE49-F238E27FC236}">
                <a16:creationId xmlns:a16="http://schemas.microsoft.com/office/drawing/2014/main" id="{C73F4805-08D9-41A9-9582-DA915C3FDC81}"/>
              </a:ext>
            </a:extLst>
          </p:cNvPr>
          <p:cNvPicPr>
            <a:picLocks noChangeAspect="1"/>
          </p:cNvPicPr>
          <p:nvPr/>
        </p:nvPicPr>
        <p:blipFill>
          <a:blip r:embed="rId2"/>
          <a:stretch>
            <a:fillRect/>
          </a:stretch>
        </p:blipFill>
        <p:spPr>
          <a:xfrm>
            <a:off x="6421041" y="2841746"/>
            <a:ext cx="2207419" cy="3476625"/>
          </a:xfrm>
          <a:prstGeom prst="rect">
            <a:avLst/>
          </a:prstGeom>
        </p:spPr>
      </p:pic>
    </p:spTree>
    <p:extLst>
      <p:ext uri="{BB962C8B-B14F-4D97-AF65-F5344CB8AC3E}">
        <p14:creationId xmlns:p14="http://schemas.microsoft.com/office/powerpoint/2010/main" val="324757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CE9BE3E-6D4F-4B44-A6E4-D210DE732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5" y="-1"/>
            <a:ext cx="915543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 name="Picture 8" descr="A close up of a logo&#10;&#10;Description automatically generated">
            <a:extLst>
              <a:ext uri="{FF2B5EF4-FFF2-40B4-BE49-F238E27FC236}">
                <a16:creationId xmlns:a16="http://schemas.microsoft.com/office/drawing/2014/main" id="{6DA25299-888F-48E6-93D4-2EE3E964D48E}"/>
              </a:ext>
            </a:extLst>
          </p:cNvPr>
          <p:cNvPicPr>
            <a:picLocks noChangeAspect="1"/>
          </p:cNvPicPr>
          <p:nvPr/>
        </p:nvPicPr>
        <p:blipFill rotWithShape="1">
          <a:blip r:embed="rId2"/>
          <a:srcRect l="8951" r="4566" b="3"/>
          <a:stretch/>
        </p:blipFill>
        <p:spPr>
          <a:xfrm>
            <a:off x="6172198" y="-5534"/>
            <a:ext cx="2971802" cy="3431766"/>
          </a:xfrm>
          <a:prstGeom prst="rect">
            <a:avLst/>
          </a:prstGeom>
        </p:spPr>
      </p:pic>
      <p:pic>
        <p:nvPicPr>
          <p:cNvPr id="7" name="Picture 6" descr="A close up of a map&#10;&#10;Description automatically generated">
            <a:extLst>
              <a:ext uri="{FF2B5EF4-FFF2-40B4-BE49-F238E27FC236}">
                <a16:creationId xmlns:a16="http://schemas.microsoft.com/office/drawing/2014/main" id="{38D32E8A-FB35-476E-A046-654208EBE7F6}"/>
              </a:ext>
            </a:extLst>
          </p:cNvPr>
          <p:cNvPicPr>
            <a:picLocks noChangeAspect="1"/>
          </p:cNvPicPr>
          <p:nvPr/>
        </p:nvPicPr>
        <p:blipFill rotWithShape="1">
          <a:blip r:embed="rId3"/>
          <a:srcRect t="3612" b="15380"/>
          <a:stretch/>
        </p:blipFill>
        <p:spPr>
          <a:xfrm>
            <a:off x="6172198" y="3426232"/>
            <a:ext cx="2971802" cy="3431768"/>
          </a:xfrm>
          <a:prstGeom prst="rect">
            <a:avLst/>
          </a:prstGeom>
        </p:spPr>
      </p:pic>
      <p:cxnSp>
        <p:nvCxnSpPr>
          <p:cNvPr id="16" name="Straight Connector 15">
            <a:extLst>
              <a:ext uri="{FF2B5EF4-FFF2-40B4-BE49-F238E27FC236}">
                <a16:creationId xmlns:a16="http://schemas.microsoft.com/office/drawing/2014/main" id="{2301D0BD-08E2-44C5-9BB7-FCB2B8838E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172200" y="3426234"/>
            <a:ext cx="2971801" cy="2766"/>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AD40D94-E6F3-44F5-B42E-108A15C9B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61722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BE62E55F-3ED8-4BF4-8D00-7D771C5F2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6782018"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97DCC49-C0D0-4184-8C0D-9041A761EF83}"/>
              </a:ext>
            </a:extLst>
          </p:cNvPr>
          <p:cNvSpPr>
            <a:spLocks noGrp="1"/>
          </p:cNvSpPr>
          <p:nvPr>
            <p:ph type="title"/>
          </p:nvPr>
        </p:nvSpPr>
        <p:spPr>
          <a:xfrm>
            <a:off x="406400" y="787401"/>
            <a:ext cx="5359400" cy="778933"/>
          </a:xfrm>
        </p:spPr>
        <p:txBody>
          <a:bodyPr anchor="ctr">
            <a:normAutofit/>
          </a:bodyPr>
          <a:lstStyle/>
          <a:p>
            <a:pPr>
              <a:lnSpc>
                <a:spcPct val="90000"/>
              </a:lnSpc>
            </a:pPr>
            <a:r>
              <a:rPr lang="en-US" sz="2500">
                <a:solidFill>
                  <a:srgbClr val="FEFFFF"/>
                </a:solidFill>
              </a:rPr>
              <a:t>Rule No. 5: Comprehensive Data sub-language Rule </a:t>
            </a:r>
          </a:p>
        </p:txBody>
      </p:sp>
      <p:sp>
        <p:nvSpPr>
          <p:cNvPr id="5" name="Slide Number Placeholder 4">
            <a:extLst>
              <a:ext uri="{FF2B5EF4-FFF2-40B4-BE49-F238E27FC236}">
                <a16:creationId xmlns:a16="http://schemas.microsoft.com/office/drawing/2014/main" id="{C13CC241-39D0-45E8-AFEE-25C4E3455862}"/>
              </a:ext>
            </a:extLst>
          </p:cNvPr>
          <p:cNvSpPr>
            <a:spLocks noGrp="1"/>
          </p:cNvSpPr>
          <p:nvPr>
            <p:ph type="sldNum" sz="quarter" idx="12"/>
          </p:nvPr>
        </p:nvSpPr>
        <p:spPr>
          <a:xfrm>
            <a:off x="5878907" y="982517"/>
            <a:ext cx="584825"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18</a:t>
            </a:fld>
            <a:endParaRPr lang="en-US" sz="1900"/>
          </a:p>
        </p:txBody>
      </p:sp>
      <p:sp>
        <p:nvSpPr>
          <p:cNvPr id="3" name="Content Placeholder 2">
            <a:extLst>
              <a:ext uri="{FF2B5EF4-FFF2-40B4-BE49-F238E27FC236}">
                <a16:creationId xmlns:a16="http://schemas.microsoft.com/office/drawing/2014/main" id="{1FCEA371-31FE-45D7-A8E3-6FC0E0B62635}"/>
              </a:ext>
            </a:extLst>
          </p:cNvPr>
          <p:cNvSpPr>
            <a:spLocks noGrp="1"/>
          </p:cNvSpPr>
          <p:nvPr>
            <p:ph idx="1"/>
          </p:nvPr>
        </p:nvSpPr>
        <p:spPr>
          <a:xfrm>
            <a:off x="406400" y="2032000"/>
            <a:ext cx="5359400" cy="3879222"/>
          </a:xfrm>
        </p:spPr>
        <p:txBody>
          <a:bodyPr>
            <a:normAutofit/>
          </a:bodyPr>
          <a:lstStyle/>
          <a:p>
            <a:pPr marL="0" indent="0" algn="just">
              <a:buClr>
                <a:srgbClr val="F3B100"/>
              </a:buClr>
              <a:buNone/>
            </a:pPr>
            <a:endParaRPr lang="en-US" sz="2400" dirty="0">
              <a:solidFill>
                <a:srgbClr val="FEFFFF"/>
              </a:solidFill>
            </a:endParaRPr>
          </a:p>
          <a:p>
            <a:pPr marL="0" indent="0" algn="just">
              <a:buClr>
                <a:srgbClr val="F3B100"/>
              </a:buClr>
              <a:buNone/>
            </a:pPr>
            <a:r>
              <a:rPr lang="en-US" sz="2400" dirty="0">
                <a:solidFill>
                  <a:srgbClr val="FEFFFF"/>
                </a:solidFill>
              </a:rPr>
              <a:t>The database must support at least one clearly defined language that includes functionalities for data definition, data manipulation, data integrity and  database transaction control. All commercial  and free databases use forms of standard SQL as their supported comprehensive language.</a:t>
            </a:r>
          </a:p>
        </p:txBody>
      </p:sp>
      <p:sp>
        <p:nvSpPr>
          <p:cNvPr id="4" name="Footer Placeholder 3">
            <a:extLst>
              <a:ext uri="{FF2B5EF4-FFF2-40B4-BE49-F238E27FC236}">
                <a16:creationId xmlns:a16="http://schemas.microsoft.com/office/drawing/2014/main" id="{A0CBAE6B-C7E5-449C-9522-643B42EBCC3E}"/>
              </a:ext>
            </a:extLst>
          </p:cNvPr>
          <p:cNvSpPr>
            <a:spLocks noGrp="1"/>
          </p:cNvSpPr>
          <p:nvPr>
            <p:ph type="ftr" sz="quarter" idx="11"/>
          </p:nvPr>
        </p:nvSpPr>
        <p:spPr>
          <a:xfrm>
            <a:off x="379809" y="6135809"/>
            <a:ext cx="5385991" cy="365125"/>
          </a:xfrm>
        </p:spPr>
        <p:txBody>
          <a:bodyPr>
            <a:normAutofit/>
          </a:bodyPr>
          <a:lstStyle/>
          <a:p>
            <a:pPr>
              <a:spcAft>
                <a:spcPts val="600"/>
              </a:spcAft>
            </a:pPr>
            <a:r>
              <a:rPr lang="en-US">
                <a:solidFill>
                  <a:srgbClr val="FEFFFF"/>
                </a:solidFill>
              </a:rPr>
              <a:t>compiled by Dr Vijay Singh CSE, Graphic Era Deemed to be University, Dehradun</a:t>
            </a:r>
          </a:p>
        </p:txBody>
      </p:sp>
    </p:spTree>
    <p:extLst>
      <p:ext uri="{BB962C8B-B14F-4D97-AF65-F5344CB8AC3E}">
        <p14:creationId xmlns:p14="http://schemas.microsoft.com/office/powerpoint/2010/main" val="1377888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5AFF7ED-658E-4754-A383-AC42F1256DD3}"/>
              </a:ext>
            </a:extLst>
          </p:cNvPr>
          <p:cNvSpPr>
            <a:spLocks noGrp="1"/>
          </p:cNvSpPr>
          <p:nvPr>
            <p:ph type="title"/>
          </p:nvPr>
        </p:nvSpPr>
        <p:spPr>
          <a:xfrm>
            <a:off x="486919" y="645106"/>
            <a:ext cx="2737709" cy="1259894"/>
          </a:xfrm>
        </p:spPr>
        <p:txBody>
          <a:bodyPr>
            <a:normAutofit fontScale="90000"/>
          </a:bodyPr>
          <a:lstStyle/>
          <a:p>
            <a:r>
              <a:rPr lang="en-US" sz="3300">
                <a:solidFill>
                  <a:srgbClr val="595744"/>
                </a:solidFill>
              </a:rPr>
              <a:t>Rule No. 6: View Updating Rule</a:t>
            </a:r>
          </a:p>
        </p:txBody>
      </p:sp>
      <p:sp>
        <p:nvSpPr>
          <p:cNvPr id="14" name="Rectangle 13">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7160" cy="6858000"/>
          </a:xfrm>
          <a:prstGeom prst="rect">
            <a:avLst/>
          </a:prstGeom>
          <a:solidFill>
            <a:srgbClr val="595744"/>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770296A-EF34-4823-BFFB-1C41BB4F1DA4}"/>
              </a:ext>
            </a:extLst>
          </p:cNvPr>
          <p:cNvSpPr>
            <a:spLocks noGrp="1"/>
          </p:cNvSpPr>
          <p:nvPr>
            <p:ph idx="1"/>
          </p:nvPr>
        </p:nvSpPr>
        <p:spPr>
          <a:xfrm>
            <a:off x="486919" y="2133601"/>
            <a:ext cx="2737709" cy="3759253"/>
          </a:xfrm>
        </p:spPr>
        <p:txBody>
          <a:bodyPr>
            <a:normAutofit fontScale="92500" lnSpcReduction="20000"/>
          </a:bodyPr>
          <a:lstStyle/>
          <a:p>
            <a:pPr marL="0" indent="0">
              <a:buClr>
                <a:srgbClr val="FFEC39"/>
              </a:buClr>
              <a:buNone/>
            </a:pPr>
            <a:r>
              <a:rPr lang="en-US"/>
              <a:t>Data can be presented in different logical combinations called views. Each view should support the same full range of data manipulation that has direct access to a table available.</a:t>
            </a:r>
          </a:p>
        </p:txBody>
      </p:sp>
      <p:pic>
        <p:nvPicPr>
          <p:cNvPr id="7" name="Picture 6" descr="A screenshot of a cell phone&#10;&#10;Description automatically generated">
            <a:extLst>
              <a:ext uri="{FF2B5EF4-FFF2-40B4-BE49-F238E27FC236}">
                <a16:creationId xmlns:a16="http://schemas.microsoft.com/office/drawing/2014/main" id="{D081AD8A-0FEA-4384-9369-0B22FE4DDC00}"/>
              </a:ext>
            </a:extLst>
          </p:cNvPr>
          <p:cNvPicPr>
            <a:picLocks noChangeAspect="1"/>
          </p:cNvPicPr>
          <p:nvPr/>
        </p:nvPicPr>
        <p:blipFill>
          <a:blip r:embed="rId2"/>
          <a:stretch>
            <a:fillRect/>
          </a:stretch>
        </p:blipFill>
        <p:spPr>
          <a:xfrm>
            <a:off x="3827475" y="640081"/>
            <a:ext cx="4489549" cy="5252773"/>
          </a:xfrm>
          <a:prstGeom prst="rect">
            <a:avLst/>
          </a:prstGeom>
        </p:spPr>
      </p:pic>
      <p:sp>
        <p:nvSpPr>
          <p:cNvPr id="16"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4"/>
            <a:ext cx="778527"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4F7F0A6E-3969-496C-909B-FEA14C2584AD}"/>
              </a:ext>
            </a:extLst>
          </p:cNvPr>
          <p:cNvSpPr>
            <a:spLocks noGrp="1"/>
          </p:cNvSpPr>
          <p:nvPr>
            <p:ph type="sldNum" sz="quarter" idx="12"/>
          </p:nvPr>
        </p:nvSpPr>
        <p:spPr>
          <a:xfrm>
            <a:off x="91136" y="6133611"/>
            <a:ext cx="584825"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19</a:t>
            </a:fld>
            <a:endParaRPr lang="en-US" sz="1900"/>
          </a:p>
        </p:txBody>
      </p:sp>
      <p:sp>
        <p:nvSpPr>
          <p:cNvPr id="4" name="Footer Placeholder 3">
            <a:extLst>
              <a:ext uri="{FF2B5EF4-FFF2-40B4-BE49-F238E27FC236}">
                <a16:creationId xmlns:a16="http://schemas.microsoft.com/office/drawing/2014/main" id="{70816A13-78C3-472B-99D2-BEC08943323E}"/>
              </a:ext>
            </a:extLst>
          </p:cNvPr>
          <p:cNvSpPr>
            <a:spLocks noGrp="1"/>
          </p:cNvSpPr>
          <p:nvPr>
            <p:ph type="ftr" sz="quarter" idx="11"/>
          </p:nvPr>
        </p:nvSpPr>
        <p:spPr>
          <a:xfrm>
            <a:off x="915688" y="6135809"/>
            <a:ext cx="5714999" cy="365125"/>
          </a:xfrm>
        </p:spPr>
        <p:txBody>
          <a:bodyPr>
            <a:normAutofit/>
          </a:bodyPr>
          <a:lstStyle/>
          <a:p>
            <a:pPr>
              <a:spcAft>
                <a:spcPts val="600"/>
              </a:spcAft>
            </a:pPr>
            <a:r>
              <a:rPr lang="en-US"/>
              <a:t>compiled by Dr Vijay Singh CSE, Graphic Era Deemed to be University, Dehradun</a:t>
            </a:r>
          </a:p>
        </p:txBody>
      </p:sp>
    </p:spTree>
    <p:extLst>
      <p:ext uri="{BB962C8B-B14F-4D97-AF65-F5344CB8AC3E}">
        <p14:creationId xmlns:p14="http://schemas.microsoft.com/office/powerpoint/2010/main" val="116700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What is Data?</a:t>
            </a:r>
            <a:endParaRPr lang="en-US" sz="3600" dirty="0"/>
          </a:p>
        </p:txBody>
      </p:sp>
      <p:sp>
        <p:nvSpPr>
          <p:cNvPr id="3" name="Content Placeholder 2"/>
          <p:cNvSpPr>
            <a:spLocks noGrp="1"/>
          </p:cNvSpPr>
          <p:nvPr>
            <p:ph idx="1"/>
          </p:nvPr>
        </p:nvSpPr>
        <p:spPr/>
        <p:txBody>
          <a:bodyPr>
            <a:normAutofit/>
          </a:bodyPr>
          <a:lstStyle/>
          <a:p>
            <a:pPr algn="just"/>
            <a:r>
              <a:rPr lang="en-US" sz="2400" b="1" dirty="0"/>
              <a:t>Data</a:t>
            </a:r>
            <a:r>
              <a:rPr lang="en-US" sz="2400" dirty="0"/>
              <a:t> is nothing but facts and statistics stored or free flowing over a network, generally it's raw and unprocessed. For example: When you visit any website, they might store you IP address, that is data, in return they might add a cookie in your browser, marking you that you visited the website, that is data, your name, it's data, your age, it's data.</a:t>
            </a:r>
          </a:p>
          <a:p>
            <a:pPr algn="just"/>
            <a:r>
              <a:rPr lang="en-US" sz="2400" dirty="0"/>
              <a:t>Data becomes </a:t>
            </a:r>
            <a:r>
              <a:rPr lang="en-US" sz="2400" b="1" dirty="0"/>
              <a:t>information</a:t>
            </a:r>
            <a:r>
              <a:rPr lang="en-US" sz="2400" dirty="0"/>
              <a:t> when it is processed, turning it into something meaningful. Like, based on the cookie data saved on user's browser, if a website can analyse that generally men of age 20-25 visit us more, that is information, derived from the data collected.</a:t>
            </a:r>
          </a:p>
          <a:p>
            <a:endParaRPr lang="en-US" dirty="0"/>
          </a:p>
        </p:txBody>
      </p:sp>
    </p:spTree>
    <p:extLst>
      <p:ext uri="{BB962C8B-B14F-4D97-AF65-F5344CB8AC3E}">
        <p14:creationId xmlns:p14="http://schemas.microsoft.com/office/powerpoint/2010/main" val="918722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18BDF-538C-42EC-B201-E56D8627FA2C}"/>
              </a:ext>
            </a:extLst>
          </p:cNvPr>
          <p:cNvSpPr>
            <a:spLocks noGrp="1"/>
          </p:cNvSpPr>
          <p:nvPr>
            <p:ph type="title"/>
          </p:nvPr>
        </p:nvSpPr>
        <p:spPr/>
        <p:txBody>
          <a:bodyPr/>
          <a:lstStyle/>
          <a:p>
            <a:r>
              <a:rPr lang="en-US" dirty="0"/>
              <a:t>Rule No. 7: High-level Insert, Update, and Delete</a:t>
            </a:r>
          </a:p>
        </p:txBody>
      </p:sp>
      <p:sp>
        <p:nvSpPr>
          <p:cNvPr id="3" name="Content Placeholder 2">
            <a:extLst>
              <a:ext uri="{FF2B5EF4-FFF2-40B4-BE49-F238E27FC236}">
                <a16:creationId xmlns:a16="http://schemas.microsoft.com/office/drawing/2014/main" id="{70795AEB-316C-4E99-AB91-1EE975A73918}"/>
              </a:ext>
            </a:extLst>
          </p:cNvPr>
          <p:cNvSpPr>
            <a:spLocks noGrp="1"/>
          </p:cNvSpPr>
          <p:nvPr>
            <p:ph idx="1"/>
          </p:nvPr>
        </p:nvSpPr>
        <p:spPr/>
        <p:txBody>
          <a:bodyPr/>
          <a:lstStyle/>
          <a:p>
            <a:pPr marL="0" indent="0" algn="just">
              <a:buNone/>
            </a:pPr>
            <a:r>
              <a:rPr lang="en-US" dirty="0"/>
              <a:t>Data can be retrieved from a relational database in sets constructed of data from multiple rows and /or multiple tables. This rules states that insert, update and delete operations should be supported for any retrievable set rather than just for a single row in a single table.</a:t>
            </a:r>
          </a:p>
        </p:txBody>
      </p:sp>
      <p:sp>
        <p:nvSpPr>
          <p:cNvPr id="4" name="Footer Placeholder 3">
            <a:extLst>
              <a:ext uri="{FF2B5EF4-FFF2-40B4-BE49-F238E27FC236}">
                <a16:creationId xmlns:a16="http://schemas.microsoft.com/office/drawing/2014/main" id="{8D01375B-629D-4963-B1D1-91F21315056E}"/>
              </a:ext>
            </a:extLst>
          </p:cNvPr>
          <p:cNvSpPr>
            <a:spLocks noGrp="1"/>
          </p:cNvSpPr>
          <p:nvPr>
            <p:ph type="ftr" sz="quarter" idx="11"/>
          </p:nvPr>
        </p:nvSpPr>
        <p:spPr/>
        <p:txBody>
          <a:bodyPr/>
          <a:lstStyle/>
          <a:p>
            <a:r>
              <a:rPr lang="en-US"/>
              <a:t>compiled by Dr Vijay Singh CSE, Graphic Era Deemed to be University, Dehradun</a:t>
            </a:r>
            <a:endParaRPr lang="en-US" dirty="0"/>
          </a:p>
        </p:txBody>
      </p:sp>
      <p:sp>
        <p:nvSpPr>
          <p:cNvPr id="5" name="Slide Number Placeholder 4">
            <a:extLst>
              <a:ext uri="{FF2B5EF4-FFF2-40B4-BE49-F238E27FC236}">
                <a16:creationId xmlns:a16="http://schemas.microsoft.com/office/drawing/2014/main" id="{69B97C00-ABFC-4A60-9BAB-9AFB88D65D61}"/>
              </a:ext>
            </a:extLst>
          </p:cNvPr>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7" name="Picture 6" descr="A picture containing text&#10;&#10;Description automatically generated">
            <a:extLst>
              <a:ext uri="{FF2B5EF4-FFF2-40B4-BE49-F238E27FC236}">
                <a16:creationId xmlns:a16="http://schemas.microsoft.com/office/drawing/2014/main" id="{1CC1BBAD-C7CA-431D-8B43-BAB2AFB0A9EA}"/>
              </a:ext>
            </a:extLst>
          </p:cNvPr>
          <p:cNvPicPr>
            <a:picLocks noChangeAspect="1"/>
          </p:cNvPicPr>
          <p:nvPr/>
        </p:nvPicPr>
        <p:blipFill>
          <a:blip r:embed="rId2"/>
          <a:stretch>
            <a:fillRect/>
          </a:stretch>
        </p:blipFill>
        <p:spPr>
          <a:xfrm>
            <a:off x="5929861" y="3731355"/>
            <a:ext cx="2698598" cy="2417494"/>
          </a:xfrm>
          <a:prstGeom prst="rect">
            <a:avLst/>
          </a:prstGeom>
        </p:spPr>
      </p:pic>
    </p:spTree>
    <p:extLst>
      <p:ext uri="{BB962C8B-B14F-4D97-AF65-F5344CB8AC3E}">
        <p14:creationId xmlns:p14="http://schemas.microsoft.com/office/powerpoint/2010/main" val="3772785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6172200" cy="6858000"/>
          </a:xfrm>
          <a:prstGeom prst="rect">
            <a:avLst/>
          </a:prstGeom>
          <a:solidFill>
            <a:srgbClr val="6D4E45"/>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6782018"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2F7C0D7-E32F-41F8-BF45-151EAD6AC9E1}"/>
              </a:ext>
            </a:extLst>
          </p:cNvPr>
          <p:cNvSpPr>
            <a:spLocks noGrp="1"/>
          </p:cNvSpPr>
          <p:nvPr>
            <p:ph type="title"/>
          </p:nvPr>
        </p:nvSpPr>
        <p:spPr>
          <a:xfrm>
            <a:off x="406400" y="787401"/>
            <a:ext cx="5359400" cy="778933"/>
          </a:xfrm>
        </p:spPr>
        <p:txBody>
          <a:bodyPr anchor="ctr">
            <a:normAutofit fontScale="90000"/>
          </a:bodyPr>
          <a:lstStyle/>
          <a:p>
            <a:pPr>
              <a:lnSpc>
                <a:spcPct val="90000"/>
              </a:lnSpc>
            </a:pPr>
            <a:r>
              <a:rPr lang="en-US" sz="2700">
                <a:solidFill>
                  <a:srgbClr val="FEFFFF"/>
                </a:solidFill>
              </a:rPr>
              <a:t>Rule no. 8: Physical Data Independence</a:t>
            </a:r>
          </a:p>
        </p:txBody>
      </p:sp>
      <p:sp>
        <p:nvSpPr>
          <p:cNvPr id="5" name="Slide Number Placeholder 4">
            <a:extLst>
              <a:ext uri="{FF2B5EF4-FFF2-40B4-BE49-F238E27FC236}">
                <a16:creationId xmlns:a16="http://schemas.microsoft.com/office/drawing/2014/main" id="{A83D3B51-0A31-42C4-B5A8-E0645071B8BB}"/>
              </a:ext>
            </a:extLst>
          </p:cNvPr>
          <p:cNvSpPr>
            <a:spLocks noGrp="1"/>
          </p:cNvSpPr>
          <p:nvPr>
            <p:ph type="sldNum" sz="quarter" idx="12"/>
          </p:nvPr>
        </p:nvSpPr>
        <p:spPr>
          <a:xfrm>
            <a:off x="5878907" y="982517"/>
            <a:ext cx="584825"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21</a:t>
            </a:fld>
            <a:endParaRPr lang="en-US" sz="1900"/>
          </a:p>
        </p:txBody>
      </p:sp>
      <p:sp>
        <p:nvSpPr>
          <p:cNvPr id="3" name="Content Placeholder 2">
            <a:extLst>
              <a:ext uri="{FF2B5EF4-FFF2-40B4-BE49-F238E27FC236}">
                <a16:creationId xmlns:a16="http://schemas.microsoft.com/office/drawing/2014/main" id="{E91B5E0E-477F-46C9-98AA-A28003B349F2}"/>
              </a:ext>
            </a:extLst>
          </p:cNvPr>
          <p:cNvSpPr>
            <a:spLocks noGrp="1"/>
          </p:cNvSpPr>
          <p:nvPr>
            <p:ph idx="1"/>
          </p:nvPr>
        </p:nvSpPr>
        <p:spPr>
          <a:xfrm>
            <a:off x="406400" y="2032000"/>
            <a:ext cx="5359400" cy="3879222"/>
          </a:xfrm>
        </p:spPr>
        <p:txBody>
          <a:bodyPr>
            <a:normAutofit/>
          </a:bodyPr>
          <a:lstStyle/>
          <a:p>
            <a:pPr marL="0" indent="0">
              <a:buClr>
                <a:srgbClr val="FD9D01"/>
              </a:buClr>
              <a:buNone/>
            </a:pPr>
            <a:r>
              <a:rPr lang="en-US">
                <a:solidFill>
                  <a:srgbClr val="FEFFFF"/>
                </a:solidFill>
              </a:rPr>
              <a:t>The user is isolated from the physical method of storing and retrieving information from the database. Changes can be made to the underlying architecture (hardware, disk storage methods) without affecting how the user accessed it. </a:t>
            </a:r>
          </a:p>
        </p:txBody>
      </p:sp>
      <p:pic>
        <p:nvPicPr>
          <p:cNvPr id="7" name="Picture 6" descr="A picture containing screenshot&#10;&#10;Description automatically generated">
            <a:extLst>
              <a:ext uri="{FF2B5EF4-FFF2-40B4-BE49-F238E27FC236}">
                <a16:creationId xmlns:a16="http://schemas.microsoft.com/office/drawing/2014/main" id="{EC02D118-D04E-41EE-90DB-F20E062C4CE0}"/>
              </a:ext>
            </a:extLst>
          </p:cNvPr>
          <p:cNvPicPr>
            <a:picLocks noChangeAspect="1"/>
          </p:cNvPicPr>
          <p:nvPr/>
        </p:nvPicPr>
        <p:blipFill>
          <a:blip r:embed="rId2"/>
          <a:stretch>
            <a:fillRect/>
          </a:stretch>
        </p:blipFill>
        <p:spPr>
          <a:xfrm>
            <a:off x="6534793" y="2762476"/>
            <a:ext cx="2251448" cy="2401544"/>
          </a:xfrm>
          <a:prstGeom prst="rect">
            <a:avLst/>
          </a:prstGeom>
        </p:spPr>
      </p:pic>
      <p:sp>
        <p:nvSpPr>
          <p:cNvPr id="4" name="Footer Placeholder 3">
            <a:extLst>
              <a:ext uri="{FF2B5EF4-FFF2-40B4-BE49-F238E27FC236}">
                <a16:creationId xmlns:a16="http://schemas.microsoft.com/office/drawing/2014/main" id="{3528E54D-C163-4C37-990A-779170380374}"/>
              </a:ext>
            </a:extLst>
          </p:cNvPr>
          <p:cNvSpPr>
            <a:spLocks noGrp="1"/>
          </p:cNvSpPr>
          <p:nvPr>
            <p:ph type="ftr" sz="quarter" idx="11"/>
          </p:nvPr>
        </p:nvSpPr>
        <p:spPr>
          <a:xfrm>
            <a:off x="379809" y="6135809"/>
            <a:ext cx="5385991" cy="365125"/>
          </a:xfrm>
        </p:spPr>
        <p:txBody>
          <a:bodyPr>
            <a:normAutofit/>
          </a:bodyPr>
          <a:lstStyle/>
          <a:p>
            <a:pPr>
              <a:spcAft>
                <a:spcPts val="600"/>
              </a:spcAft>
            </a:pPr>
            <a:r>
              <a:rPr lang="en-US">
                <a:solidFill>
                  <a:srgbClr val="FEFFFF"/>
                </a:solidFill>
              </a:rPr>
              <a:t>compiled by Dr Vijay Singh CSE, Graphic Era Deemed to be University, Dehradun</a:t>
            </a:r>
          </a:p>
        </p:txBody>
      </p:sp>
    </p:spTree>
    <p:extLst>
      <p:ext uri="{BB962C8B-B14F-4D97-AF65-F5344CB8AC3E}">
        <p14:creationId xmlns:p14="http://schemas.microsoft.com/office/powerpoint/2010/main" val="3578014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6172200" cy="6858000"/>
          </a:xfrm>
          <a:prstGeom prst="rect">
            <a:avLst/>
          </a:prstGeom>
          <a:solidFill>
            <a:srgbClr val="6D4E45"/>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6782018"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C3C8393-3FEF-4702-AD3C-98926E3F3C54}"/>
              </a:ext>
            </a:extLst>
          </p:cNvPr>
          <p:cNvSpPr>
            <a:spLocks noGrp="1"/>
          </p:cNvSpPr>
          <p:nvPr>
            <p:ph type="title"/>
          </p:nvPr>
        </p:nvSpPr>
        <p:spPr>
          <a:xfrm>
            <a:off x="406400" y="787401"/>
            <a:ext cx="5359400" cy="778933"/>
          </a:xfrm>
        </p:spPr>
        <p:txBody>
          <a:bodyPr anchor="ctr">
            <a:normAutofit fontScale="90000"/>
          </a:bodyPr>
          <a:lstStyle/>
          <a:p>
            <a:pPr>
              <a:lnSpc>
                <a:spcPct val="90000"/>
              </a:lnSpc>
            </a:pPr>
            <a:r>
              <a:rPr lang="en-US" sz="2700">
                <a:solidFill>
                  <a:srgbClr val="FEFFFF"/>
                </a:solidFill>
              </a:rPr>
              <a:t>Rule No. 9: Logical Data Independence</a:t>
            </a:r>
          </a:p>
        </p:txBody>
      </p:sp>
      <p:sp>
        <p:nvSpPr>
          <p:cNvPr id="5" name="Slide Number Placeholder 4">
            <a:extLst>
              <a:ext uri="{FF2B5EF4-FFF2-40B4-BE49-F238E27FC236}">
                <a16:creationId xmlns:a16="http://schemas.microsoft.com/office/drawing/2014/main" id="{A2C77088-D6D3-4E63-9EB0-4F90E8EAEE24}"/>
              </a:ext>
            </a:extLst>
          </p:cNvPr>
          <p:cNvSpPr>
            <a:spLocks noGrp="1"/>
          </p:cNvSpPr>
          <p:nvPr>
            <p:ph type="sldNum" sz="quarter" idx="12"/>
          </p:nvPr>
        </p:nvSpPr>
        <p:spPr>
          <a:xfrm>
            <a:off x="5878907" y="982517"/>
            <a:ext cx="584825"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22</a:t>
            </a:fld>
            <a:endParaRPr lang="en-US" sz="1900"/>
          </a:p>
        </p:txBody>
      </p:sp>
      <p:sp>
        <p:nvSpPr>
          <p:cNvPr id="3" name="Content Placeholder 2">
            <a:extLst>
              <a:ext uri="{FF2B5EF4-FFF2-40B4-BE49-F238E27FC236}">
                <a16:creationId xmlns:a16="http://schemas.microsoft.com/office/drawing/2014/main" id="{3A065BE0-9BCF-4B9D-A392-9F73715DAEFF}"/>
              </a:ext>
            </a:extLst>
          </p:cNvPr>
          <p:cNvSpPr>
            <a:spLocks noGrp="1"/>
          </p:cNvSpPr>
          <p:nvPr>
            <p:ph idx="1"/>
          </p:nvPr>
        </p:nvSpPr>
        <p:spPr>
          <a:xfrm>
            <a:off x="406400" y="2032000"/>
            <a:ext cx="5359400" cy="3879222"/>
          </a:xfrm>
        </p:spPr>
        <p:txBody>
          <a:bodyPr>
            <a:normAutofit/>
          </a:bodyPr>
          <a:lstStyle/>
          <a:p>
            <a:pPr marL="0" indent="0">
              <a:buClr>
                <a:srgbClr val="FD9D01"/>
              </a:buClr>
              <a:buNone/>
            </a:pPr>
            <a:r>
              <a:rPr lang="en-US">
                <a:solidFill>
                  <a:srgbClr val="FEFFFF"/>
                </a:solidFill>
              </a:rPr>
              <a:t>How data is viewed should not be changed when the logical structure (table’s structure) of the database changes. This rule is particularly difficult to satisfy. Most databases rely on strong ties between the data viewed and the actual structure of the underlying tables.</a:t>
            </a:r>
          </a:p>
        </p:txBody>
      </p:sp>
      <p:pic>
        <p:nvPicPr>
          <p:cNvPr id="6" name="Picture 5" descr="A picture containing screenshot&#10;&#10;Description automatically generated">
            <a:extLst>
              <a:ext uri="{FF2B5EF4-FFF2-40B4-BE49-F238E27FC236}">
                <a16:creationId xmlns:a16="http://schemas.microsoft.com/office/drawing/2014/main" id="{D6232610-5D4D-46D6-B57F-9E3858832748}"/>
              </a:ext>
            </a:extLst>
          </p:cNvPr>
          <p:cNvPicPr>
            <a:picLocks noChangeAspect="1"/>
          </p:cNvPicPr>
          <p:nvPr/>
        </p:nvPicPr>
        <p:blipFill>
          <a:blip r:embed="rId2"/>
          <a:stretch>
            <a:fillRect/>
          </a:stretch>
        </p:blipFill>
        <p:spPr>
          <a:xfrm>
            <a:off x="6534793" y="2762476"/>
            <a:ext cx="2251448" cy="2401544"/>
          </a:xfrm>
          <a:prstGeom prst="rect">
            <a:avLst/>
          </a:prstGeom>
        </p:spPr>
      </p:pic>
      <p:sp>
        <p:nvSpPr>
          <p:cNvPr id="4" name="Footer Placeholder 3">
            <a:extLst>
              <a:ext uri="{FF2B5EF4-FFF2-40B4-BE49-F238E27FC236}">
                <a16:creationId xmlns:a16="http://schemas.microsoft.com/office/drawing/2014/main" id="{BE2FAEC8-03C9-480A-9226-4980CEB3D76C}"/>
              </a:ext>
            </a:extLst>
          </p:cNvPr>
          <p:cNvSpPr>
            <a:spLocks noGrp="1"/>
          </p:cNvSpPr>
          <p:nvPr>
            <p:ph type="ftr" sz="quarter" idx="11"/>
          </p:nvPr>
        </p:nvSpPr>
        <p:spPr>
          <a:xfrm>
            <a:off x="379809" y="6135809"/>
            <a:ext cx="5385991" cy="365125"/>
          </a:xfrm>
        </p:spPr>
        <p:txBody>
          <a:bodyPr>
            <a:normAutofit/>
          </a:bodyPr>
          <a:lstStyle/>
          <a:p>
            <a:pPr>
              <a:spcAft>
                <a:spcPts val="600"/>
              </a:spcAft>
            </a:pPr>
            <a:r>
              <a:rPr lang="en-US">
                <a:solidFill>
                  <a:srgbClr val="FEFFFF"/>
                </a:solidFill>
              </a:rPr>
              <a:t>compiled by Dr Vijay Singh CSE, Graphic Era Deemed to be University, Dehradun</a:t>
            </a:r>
          </a:p>
        </p:txBody>
      </p:sp>
    </p:spTree>
    <p:extLst>
      <p:ext uri="{BB962C8B-B14F-4D97-AF65-F5344CB8AC3E}">
        <p14:creationId xmlns:p14="http://schemas.microsoft.com/office/powerpoint/2010/main" val="3417821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FDEACC-D224-4F5B-A0BE-6581493C3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567B8489-9450-4A50-94AF-90283270F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61722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9D81556A-CBCA-4ADE-9ACA-F18F2F5E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6782018"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4DBBF8B-FCB9-4892-AE99-B9350A155367}"/>
              </a:ext>
            </a:extLst>
          </p:cNvPr>
          <p:cNvSpPr>
            <a:spLocks noGrp="1"/>
          </p:cNvSpPr>
          <p:nvPr>
            <p:ph type="title"/>
          </p:nvPr>
        </p:nvSpPr>
        <p:spPr>
          <a:xfrm>
            <a:off x="406400" y="787401"/>
            <a:ext cx="5359400" cy="778933"/>
          </a:xfrm>
        </p:spPr>
        <p:txBody>
          <a:bodyPr anchor="ctr">
            <a:normAutofit fontScale="90000"/>
          </a:bodyPr>
          <a:lstStyle/>
          <a:p>
            <a:r>
              <a:rPr lang="en-US" sz="3200">
                <a:solidFill>
                  <a:srgbClr val="FEFFFF"/>
                </a:solidFill>
              </a:rPr>
              <a:t>Rule 10: Integrity Independence</a:t>
            </a:r>
          </a:p>
        </p:txBody>
      </p:sp>
      <p:sp>
        <p:nvSpPr>
          <p:cNvPr id="5" name="Slide Number Placeholder 4">
            <a:extLst>
              <a:ext uri="{FF2B5EF4-FFF2-40B4-BE49-F238E27FC236}">
                <a16:creationId xmlns:a16="http://schemas.microsoft.com/office/drawing/2014/main" id="{316F0F95-4EF9-4260-9716-0DDD887E63F4}"/>
              </a:ext>
            </a:extLst>
          </p:cNvPr>
          <p:cNvSpPr>
            <a:spLocks noGrp="1"/>
          </p:cNvSpPr>
          <p:nvPr>
            <p:ph type="sldNum" sz="quarter" idx="12"/>
          </p:nvPr>
        </p:nvSpPr>
        <p:spPr>
          <a:xfrm>
            <a:off x="5878907" y="982517"/>
            <a:ext cx="584825"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23</a:t>
            </a:fld>
            <a:endParaRPr lang="en-US" sz="1900"/>
          </a:p>
        </p:txBody>
      </p:sp>
      <p:sp>
        <p:nvSpPr>
          <p:cNvPr id="3" name="Content Placeholder 2">
            <a:extLst>
              <a:ext uri="{FF2B5EF4-FFF2-40B4-BE49-F238E27FC236}">
                <a16:creationId xmlns:a16="http://schemas.microsoft.com/office/drawing/2014/main" id="{24B45DC6-0320-412C-AE83-CB73B3D7A512}"/>
              </a:ext>
            </a:extLst>
          </p:cNvPr>
          <p:cNvSpPr>
            <a:spLocks noGrp="1"/>
          </p:cNvSpPr>
          <p:nvPr>
            <p:ph idx="1"/>
          </p:nvPr>
        </p:nvSpPr>
        <p:spPr>
          <a:xfrm>
            <a:off x="406400" y="2032000"/>
            <a:ext cx="5359400" cy="3879222"/>
          </a:xfrm>
        </p:spPr>
        <p:txBody>
          <a:bodyPr>
            <a:normAutofit fontScale="92500" lnSpcReduction="10000"/>
          </a:bodyPr>
          <a:lstStyle/>
          <a:p>
            <a:pPr marL="0" indent="0">
              <a:buClr>
                <a:srgbClr val="E7A867"/>
              </a:buClr>
              <a:buNone/>
            </a:pPr>
            <a:r>
              <a:rPr lang="en-US">
                <a:solidFill>
                  <a:srgbClr val="FEFFFF"/>
                </a:solidFill>
              </a:rPr>
              <a:t>The database language (like SQL) should support constraints on user input that maintain database integrity. This rule is not fully implemented by most major vendors. At a minimum, all the databases do preserve two constraints through SQL. No components of a primary key can have a null value. If a foreign key is defined in one table, any value in it must exist as a primary key in another table.</a:t>
            </a:r>
          </a:p>
        </p:txBody>
      </p:sp>
      <p:pic>
        <p:nvPicPr>
          <p:cNvPr id="7" name="Picture 6" descr="A screenshot of a cell phone&#10;&#10;Description automatically generated">
            <a:extLst>
              <a:ext uri="{FF2B5EF4-FFF2-40B4-BE49-F238E27FC236}">
                <a16:creationId xmlns:a16="http://schemas.microsoft.com/office/drawing/2014/main" id="{DE8AD74A-5E15-43F6-8ECF-7A86F2E2DE8A}"/>
              </a:ext>
            </a:extLst>
          </p:cNvPr>
          <p:cNvPicPr>
            <a:picLocks noChangeAspect="1"/>
          </p:cNvPicPr>
          <p:nvPr/>
        </p:nvPicPr>
        <p:blipFill>
          <a:blip r:embed="rId2"/>
          <a:stretch>
            <a:fillRect/>
          </a:stretch>
        </p:blipFill>
        <p:spPr>
          <a:xfrm>
            <a:off x="6172200" y="2504049"/>
            <a:ext cx="2969515" cy="2193316"/>
          </a:xfrm>
          <a:prstGeom prst="rect">
            <a:avLst/>
          </a:prstGeom>
        </p:spPr>
      </p:pic>
      <p:sp>
        <p:nvSpPr>
          <p:cNvPr id="4" name="Footer Placeholder 3">
            <a:extLst>
              <a:ext uri="{FF2B5EF4-FFF2-40B4-BE49-F238E27FC236}">
                <a16:creationId xmlns:a16="http://schemas.microsoft.com/office/drawing/2014/main" id="{326444A1-EC53-4F18-AB49-F162EB8D3C6B}"/>
              </a:ext>
            </a:extLst>
          </p:cNvPr>
          <p:cNvSpPr>
            <a:spLocks noGrp="1"/>
          </p:cNvSpPr>
          <p:nvPr>
            <p:ph type="ftr" sz="quarter" idx="11"/>
          </p:nvPr>
        </p:nvSpPr>
        <p:spPr>
          <a:xfrm>
            <a:off x="379809" y="6135809"/>
            <a:ext cx="5385991" cy="365125"/>
          </a:xfrm>
        </p:spPr>
        <p:txBody>
          <a:bodyPr>
            <a:normAutofit/>
          </a:bodyPr>
          <a:lstStyle/>
          <a:p>
            <a:pPr>
              <a:spcAft>
                <a:spcPts val="600"/>
              </a:spcAft>
            </a:pPr>
            <a:r>
              <a:rPr lang="en-US">
                <a:solidFill>
                  <a:srgbClr val="FEFFFF"/>
                </a:solidFill>
              </a:rPr>
              <a:t>compiled by Dr Vijay Singh CSE, Graphic Era Deemed to be University, Dehradun</a:t>
            </a:r>
          </a:p>
        </p:txBody>
      </p:sp>
    </p:spTree>
    <p:extLst>
      <p:ext uri="{BB962C8B-B14F-4D97-AF65-F5344CB8AC3E}">
        <p14:creationId xmlns:p14="http://schemas.microsoft.com/office/powerpoint/2010/main" val="2581661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BD28-3B2D-454A-856F-55B9525506F0}"/>
              </a:ext>
            </a:extLst>
          </p:cNvPr>
          <p:cNvSpPr>
            <a:spLocks noGrp="1"/>
          </p:cNvSpPr>
          <p:nvPr>
            <p:ph type="title"/>
          </p:nvPr>
        </p:nvSpPr>
        <p:spPr>
          <a:xfrm>
            <a:off x="1944694" y="624111"/>
            <a:ext cx="6683765" cy="881133"/>
          </a:xfrm>
        </p:spPr>
        <p:txBody>
          <a:bodyPr>
            <a:normAutofit fontScale="90000"/>
          </a:bodyPr>
          <a:lstStyle/>
          <a:p>
            <a:r>
              <a:rPr lang="en-US" dirty="0"/>
              <a:t>Rule no. 11: Distribution independence</a:t>
            </a:r>
          </a:p>
        </p:txBody>
      </p:sp>
      <p:sp>
        <p:nvSpPr>
          <p:cNvPr id="3" name="Content Placeholder 2">
            <a:extLst>
              <a:ext uri="{FF2B5EF4-FFF2-40B4-BE49-F238E27FC236}">
                <a16:creationId xmlns:a16="http://schemas.microsoft.com/office/drawing/2014/main" id="{E01A3535-8875-4C93-AF38-B685D4D5271A}"/>
              </a:ext>
            </a:extLst>
          </p:cNvPr>
          <p:cNvSpPr>
            <a:spLocks noGrp="1"/>
          </p:cNvSpPr>
          <p:nvPr>
            <p:ph idx="1"/>
          </p:nvPr>
        </p:nvSpPr>
        <p:spPr>
          <a:xfrm>
            <a:off x="1941909" y="1406770"/>
            <a:ext cx="6686550" cy="4504453"/>
          </a:xfrm>
        </p:spPr>
        <p:txBody>
          <a:bodyPr/>
          <a:lstStyle/>
          <a:p>
            <a:pPr marL="0" indent="0" algn="just">
              <a:buNone/>
            </a:pPr>
            <a:endParaRPr lang="en-US" dirty="0"/>
          </a:p>
          <a:p>
            <a:pPr marL="0" indent="0" algn="just">
              <a:buNone/>
            </a:pPr>
            <a:endParaRPr lang="en-US" dirty="0"/>
          </a:p>
          <a:p>
            <a:pPr marL="0" indent="0" algn="just">
              <a:buNone/>
            </a:pPr>
            <a:endParaRPr lang="en-US" dirty="0"/>
          </a:p>
          <a:p>
            <a:pPr marL="0" indent="0" algn="just">
              <a:buNone/>
            </a:pPr>
            <a:r>
              <a:rPr lang="en-US" sz="3200" dirty="0"/>
              <a:t>A user should be totally unaware of whether the database is distributed( parts of the database exist in multiple locations ) or not. A variety of reasons make this rule difficult to implement.</a:t>
            </a:r>
          </a:p>
        </p:txBody>
      </p:sp>
      <p:sp>
        <p:nvSpPr>
          <p:cNvPr id="4" name="Footer Placeholder 3">
            <a:extLst>
              <a:ext uri="{FF2B5EF4-FFF2-40B4-BE49-F238E27FC236}">
                <a16:creationId xmlns:a16="http://schemas.microsoft.com/office/drawing/2014/main" id="{50D495A5-6DEC-4A4F-8AC9-0DD88EA33F62}"/>
              </a:ext>
            </a:extLst>
          </p:cNvPr>
          <p:cNvSpPr>
            <a:spLocks noGrp="1"/>
          </p:cNvSpPr>
          <p:nvPr>
            <p:ph type="ftr" sz="quarter" idx="11"/>
          </p:nvPr>
        </p:nvSpPr>
        <p:spPr/>
        <p:txBody>
          <a:bodyPr/>
          <a:lstStyle/>
          <a:p>
            <a:r>
              <a:rPr lang="en-US"/>
              <a:t>compiled by Dr Vijay Singh CSE, Graphic Era Deemed to be University, Dehradun</a:t>
            </a:r>
            <a:endParaRPr lang="en-US" dirty="0"/>
          </a:p>
        </p:txBody>
      </p:sp>
      <p:sp>
        <p:nvSpPr>
          <p:cNvPr id="5" name="Slide Number Placeholder 4">
            <a:extLst>
              <a:ext uri="{FF2B5EF4-FFF2-40B4-BE49-F238E27FC236}">
                <a16:creationId xmlns:a16="http://schemas.microsoft.com/office/drawing/2014/main" id="{E1CA713E-508F-4CA3-BFB2-28071C64A35E}"/>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498637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1F9B8B-23FA-4F86-8651-553A3FED9B11}"/>
              </a:ext>
            </a:extLst>
          </p:cNvPr>
          <p:cNvSpPr>
            <a:spLocks noGrp="1"/>
          </p:cNvSpPr>
          <p:nvPr>
            <p:ph type="title"/>
          </p:nvPr>
        </p:nvSpPr>
        <p:spPr>
          <a:xfrm>
            <a:off x="2529796" y="624110"/>
            <a:ext cx="6098663" cy="1280890"/>
          </a:xfrm>
        </p:spPr>
        <p:txBody>
          <a:bodyPr>
            <a:normAutofit fontScale="90000"/>
          </a:bodyPr>
          <a:lstStyle/>
          <a:p>
            <a:r>
              <a:rPr lang="en-US"/>
              <a:t>Rule no. 12: Non subversion Rule</a:t>
            </a:r>
            <a:br>
              <a:rPr lang="en-US"/>
            </a:br>
            <a:endParaRPr lang="en-US"/>
          </a:p>
        </p:txBody>
      </p:sp>
      <p:sp>
        <p:nvSpPr>
          <p:cNvPr id="27" name="Rectangle 26">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13863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 y="228600"/>
            <a:ext cx="2138642" cy="6638625"/>
            <a:chOff x="2487613" y="285750"/>
            <a:chExt cx="2428875" cy="5654676"/>
          </a:xfrm>
          <a:solidFill>
            <a:schemeClr val="tx2">
              <a:lumMod val="60000"/>
              <a:lumOff val="40000"/>
              <a:alpha val="40000"/>
            </a:schemeClr>
          </a:solidFill>
        </p:grpSpPr>
        <p:sp>
          <p:nvSpPr>
            <p:cNvPr id="30"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31"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32"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33"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34"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35"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6"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7"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8"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9"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40"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41"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43" name="Group 42">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419" y="-786"/>
            <a:ext cx="1767506" cy="6854040"/>
            <a:chOff x="6627813" y="194833"/>
            <a:chExt cx="1952625" cy="5678918"/>
          </a:xfrm>
          <a:solidFill>
            <a:schemeClr val="tx2">
              <a:lumMod val="75000"/>
              <a:alpha val="70000"/>
            </a:schemeClr>
          </a:solidFill>
        </p:grpSpPr>
        <p:sp>
          <p:nvSpPr>
            <p:cNvPr id="44"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45"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46"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47"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48"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9"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50"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51"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52"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53"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54"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55"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57"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20" y="3411452"/>
            <a:ext cx="823646"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5" name="Slide Number Placeholder 4">
            <a:extLst>
              <a:ext uri="{FF2B5EF4-FFF2-40B4-BE49-F238E27FC236}">
                <a16:creationId xmlns:a16="http://schemas.microsoft.com/office/drawing/2014/main" id="{BCAF7818-2ACF-4F2F-BF42-A8A05E9C85E2}"/>
              </a:ext>
            </a:extLst>
          </p:cNvPr>
          <p:cNvSpPr>
            <a:spLocks noGrp="1"/>
          </p:cNvSpPr>
          <p:nvPr>
            <p:ph type="sldNum" sz="quarter" idx="12"/>
          </p:nvPr>
        </p:nvSpPr>
        <p:spPr>
          <a:xfrm>
            <a:off x="65946" y="3485923"/>
            <a:ext cx="584825"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25</a:t>
            </a:fld>
            <a:endParaRPr lang="en-US" sz="1900"/>
          </a:p>
        </p:txBody>
      </p:sp>
      <p:sp>
        <p:nvSpPr>
          <p:cNvPr id="3" name="Content Placeholder 2">
            <a:extLst>
              <a:ext uri="{FF2B5EF4-FFF2-40B4-BE49-F238E27FC236}">
                <a16:creationId xmlns:a16="http://schemas.microsoft.com/office/drawing/2014/main" id="{F03D791C-75A9-408D-BE4A-E2FC01EC9928}"/>
              </a:ext>
            </a:extLst>
          </p:cNvPr>
          <p:cNvSpPr>
            <a:spLocks noGrp="1"/>
          </p:cNvSpPr>
          <p:nvPr>
            <p:ph idx="1"/>
          </p:nvPr>
        </p:nvSpPr>
        <p:spPr>
          <a:xfrm>
            <a:off x="2529796" y="2133600"/>
            <a:ext cx="6098663" cy="3777622"/>
          </a:xfrm>
        </p:spPr>
        <p:txBody>
          <a:bodyPr>
            <a:normAutofit/>
          </a:bodyPr>
          <a:lstStyle/>
          <a:p>
            <a:pPr marL="0" indent="0">
              <a:buClr>
                <a:srgbClr val="1BADC0"/>
              </a:buClr>
              <a:buNone/>
            </a:pPr>
            <a:endParaRPr lang="en-US" dirty="0"/>
          </a:p>
          <a:p>
            <a:pPr marL="0" indent="0" algn="just">
              <a:buClr>
                <a:srgbClr val="1BADC0"/>
              </a:buClr>
              <a:buNone/>
            </a:pPr>
            <a:r>
              <a:rPr lang="en-US" sz="2400" dirty="0"/>
              <a:t>There should be no way to modify the database structure other than through the multiple row database language (like SQL). Most databases today support administrative tools that allow some direct manipulation of the data structure.</a:t>
            </a:r>
          </a:p>
        </p:txBody>
      </p:sp>
      <p:sp>
        <p:nvSpPr>
          <p:cNvPr id="4" name="Footer Placeholder 3">
            <a:extLst>
              <a:ext uri="{FF2B5EF4-FFF2-40B4-BE49-F238E27FC236}">
                <a16:creationId xmlns:a16="http://schemas.microsoft.com/office/drawing/2014/main" id="{3E6BCBFF-6374-4068-A4BB-F2AEFB765890}"/>
              </a:ext>
            </a:extLst>
          </p:cNvPr>
          <p:cNvSpPr>
            <a:spLocks noGrp="1"/>
          </p:cNvSpPr>
          <p:nvPr>
            <p:ph type="ftr" sz="quarter" idx="11"/>
          </p:nvPr>
        </p:nvSpPr>
        <p:spPr>
          <a:xfrm>
            <a:off x="2529797" y="6135809"/>
            <a:ext cx="5127112" cy="365125"/>
          </a:xfrm>
        </p:spPr>
        <p:txBody>
          <a:bodyPr>
            <a:normAutofit/>
          </a:bodyPr>
          <a:lstStyle/>
          <a:p>
            <a:pPr>
              <a:spcAft>
                <a:spcPts val="600"/>
              </a:spcAft>
            </a:pPr>
            <a:r>
              <a:rPr lang="en-US"/>
              <a:t>compiled by Dr Vijay Singh CSE, Graphic Era Deemed to be University, Dehradun</a:t>
            </a:r>
          </a:p>
        </p:txBody>
      </p:sp>
    </p:spTree>
    <p:extLst>
      <p:ext uri="{BB962C8B-B14F-4D97-AF65-F5344CB8AC3E}">
        <p14:creationId xmlns:p14="http://schemas.microsoft.com/office/powerpoint/2010/main" val="1675475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system </a:t>
            </a:r>
            <a:r>
              <a:rPr lang="en-US" dirty="0" err="1"/>
              <a:t>Vs</a:t>
            </a:r>
            <a:r>
              <a:rPr lang="en-US" dirty="0"/>
              <a:t> File System</a:t>
            </a:r>
          </a:p>
        </p:txBody>
      </p:sp>
      <p:graphicFrame>
        <p:nvGraphicFramePr>
          <p:cNvPr id="4" name="Table 3"/>
          <p:cNvGraphicFramePr>
            <a:graphicFrameLocks noGrp="1"/>
          </p:cNvGraphicFramePr>
          <p:nvPr>
            <p:extLst>
              <p:ext uri="{D42A27DB-BD31-4B8C-83A1-F6EECF244321}">
                <p14:modId xmlns:p14="http://schemas.microsoft.com/office/powerpoint/2010/main" val="2099812244"/>
              </p:ext>
            </p:extLst>
          </p:nvPr>
        </p:nvGraphicFramePr>
        <p:xfrm>
          <a:off x="628650" y="1690689"/>
          <a:ext cx="7886700" cy="4389120"/>
        </p:xfrm>
        <a:graphic>
          <a:graphicData uri="http://schemas.openxmlformats.org/drawingml/2006/table">
            <a:tbl>
              <a:tblPr firstRow="1" bandRow="1">
                <a:tableStyleId>{5C22544A-7EE6-4342-B048-85BDC9FD1C3A}</a:tableStyleId>
              </a:tblPr>
              <a:tblGrid>
                <a:gridCol w="2101671">
                  <a:extLst>
                    <a:ext uri="{9D8B030D-6E8A-4147-A177-3AD203B41FA5}">
                      <a16:colId xmlns:a16="http://schemas.microsoft.com/office/drawing/2014/main" val="20000"/>
                    </a:ext>
                  </a:extLst>
                </a:gridCol>
                <a:gridCol w="3580327">
                  <a:extLst>
                    <a:ext uri="{9D8B030D-6E8A-4147-A177-3AD203B41FA5}">
                      <a16:colId xmlns:a16="http://schemas.microsoft.com/office/drawing/2014/main" val="20001"/>
                    </a:ext>
                  </a:extLst>
                </a:gridCol>
                <a:gridCol w="2204702">
                  <a:extLst>
                    <a:ext uri="{9D8B030D-6E8A-4147-A177-3AD203B41FA5}">
                      <a16:colId xmlns:a16="http://schemas.microsoft.com/office/drawing/2014/main" val="20002"/>
                    </a:ext>
                  </a:extLst>
                </a:gridCol>
              </a:tblGrid>
              <a:tr h="594097">
                <a:tc>
                  <a:txBody>
                    <a:bodyPr/>
                    <a:lstStyle/>
                    <a:p>
                      <a:endParaRPr lang="en-US" b="1" dirty="0"/>
                    </a:p>
                  </a:txBody>
                  <a:tcPr/>
                </a:tc>
                <a:tc>
                  <a:txBody>
                    <a:bodyPr/>
                    <a:lstStyle/>
                    <a:p>
                      <a:r>
                        <a:rPr lang="en-US" dirty="0"/>
                        <a:t>File System</a:t>
                      </a:r>
                    </a:p>
                    <a:p>
                      <a:r>
                        <a:rPr lang="en-US" dirty="0"/>
                        <a:t>(</a:t>
                      </a:r>
                      <a:r>
                        <a:rPr lang="en-US" i="1" dirty="0"/>
                        <a:t>like data in text file as in C programs </a:t>
                      </a:r>
                      <a:r>
                        <a:rPr lang="en-US" i="0" dirty="0"/>
                        <a:t>)</a:t>
                      </a:r>
                      <a:endParaRPr lang="en-US" dirty="0"/>
                    </a:p>
                  </a:txBody>
                  <a:tcPr/>
                </a:tc>
                <a:tc>
                  <a:txBody>
                    <a:bodyPr/>
                    <a:lstStyle/>
                    <a:p>
                      <a:r>
                        <a:rPr lang="en-US" dirty="0"/>
                        <a:t>Database System</a:t>
                      </a:r>
                    </a:p>
                    <a:p>
                      <a:endParaRPr lang="en-US" dirty="0"/>
                    </a:p>
                  </a:txBody>
                  <a:tcPr/>
                </a:tc>
                <a:extLst>
                  <a:ext uri="{0D108BD9-81ED-4DB2-BD59-A6C34878D82A}">
                    <a16:rowId xmlns:a16="http://schemas.microsoft.com/office/drawing/2014/main" val="10000"/>
                  </a:ext>
                </a:extLst>
              </a:tr>
              <a:tr h="1025427">
                <a:tc>
                  <a:txBody>
                    <a:bodyPr/>
                    <a:lstStyle/>
                    <a:p>
                      <a:r>
                        <a:rPr lang="en-US" b="1" dirty="0"/>
                        <a:t>Data redundancy</a:t>
                      </a:r>
                    </a:p>
                    <a:p>
                      <a:r>
                        <a:rPr lang="en-US" b="1" dirty="0"/>
                        <a:t>(</a:t>
                      </a:r>
                      <a:r>
                        <a:rPr lang="en-US" b="0" i="1" dirty="0"/>
                        <a:t>lead to</a:t>
                      </a:r>
                      <a:r>
                        <a:rPr lang="en-US" b="0" i="1" baseline="0" dirty="0"/>
                        <a:t> higher storage and access cost</a:t>
                      </a:r>
                      <a:r>
                        <a:rPr lang="en-US" b="1" dirty="0"/>
                        <a:t>)</a:t>
                      </a:r>
                    </a:p>
                  </a:txBody>
                  <a:tcPr/>
                </a:tc>
                <a:tc>
                  <a:txBody>
                    <a:bodyPr/>
                    <a:lstStyle/>
                    <a:p>
                      <a:r>
                        <a:rPr lang="en-US" dirty="0"/>
                        <a:t>Same information is duplicated in many places</a:t>
                      </a:r>
                      <a:r>
                        <a:rPr lang="en-US" baseline="0" dirty="0"/>
                        <a:t> </a:t>
                      </a:r>
                      <a:r>
                        <a:rPr lang="en-US" baseline="0" dirty="0" err="1"/>
                        <a:t>eg</a:t>
                      </a:r>
                      <a:r>
                        <a:rPr lang="en-US" baseline="0" dirty="0"/>
                        <a:t>. Mobile and email id of student in </a:t>
                      </a:r>
                      <a:r>
                        <a:rPr lang="en-US" baseline="0" dirty="0" err="1"/>
                        <a:t>cse_student_detail</a:t>
                      </a:r>
                      <a:r>
                        <a:rPr lang="en-US" baseline="0" dirty="0"/>
                        <a:t> records and in </a:t>
                      </a:r>
                      <a:r>
                        <a:rPr lang="en-US" baseline="0" dirty="0" err="1"/>
                        <a:t>Btech_student_detail</a:t>
                      </a:r>
                      <a:r>
                        <a:rPr lang="en-US" baseline="0" dirty="0"/>
                        <a:t> records as well.</a:t>
                      </a:r>
                      <a:endParaRPr lang="en-US" dirty="0"/>
                    </a:p>
                  </a:txBody>
                  <a:tcPr/>
                </a:tc>
                <a:tc>
                  <a:txBody>
                    <a:bodyPr/>
                    <a:lstStyle/>
                    <a:p>
                      <a:r>
                        <a:rPr lang="en-US" dirty="0"/>
                        <a:t>Data</a:t>
                      </a:r>
                      <a:r>
                        <a:rPr lang="en-US" baseline="0" dirty="0"/>
                        <a:t> redundancy can be deal by creating a separate table having student#, mob &amp; email.</a:t>
                      </a:r>
                      <a:endParaRPr lang="en-US" dirty="0"/>
                    </a:p>
                  </a:txBody>
                  <a:tcPr/>
                </a:tc>
                <a:extLst>
                  <a:ext uri="{0D108BD9-81ED-4DB2-BD59-A6C34878D82A}">
                    <a16:rowId xmlns:a16="http://schemas.microsoft.com/office/drawing/2014/main" val="10001"/>
                  </a:ext>
                </a:extLst>
              </a:tr>
              <a:tr h="1025427">
                <a:tc>
                  <a:txBody>
                    <a:bodyPr/>
                    <a:lstStyle/>
                    <a:p>
                      <a:r>
                        <a:rPr lang="en-US" b="1" dirty="0"/>
                        <a:t>Difficulty in Accessing data</a:t>
                      </a:r>
                    </a:p>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a:t>(</a:t>
                      </a:r>
                      <a:r>
                        <a:rPr lang="en-US" b="0" i="1" dirty="0"/>
                        <a:t>Need to write a new program to carry out each new task</a:t>
                      </a:r>
                      <a:r>
                        <a:rPr lang="en-US" b="1" dirty="0"/>
                        <a:t>)</a:t>
                      </a:r>
                    </a:p>
                  </a:txBody>
                  <a:tcPr/>
                </a:tc>
                <a:tc>
                  <a:txBody>
                    <a:bodyPr/>
                    <a:lstStyle/>
                    <a:p>
                      <a:r>
                        <a:rPr lang="en-US" dirty="0"/>
                        <a:t>If user need all student having GPA&gt;3.5 then we need to create such program or if this program exist then</a:t>
                      </a:r>
                      <a:r>
                        <a:rPr lang="en-US" baseline="0" dirty="0"/>
                        <a:t> also file system can meet with changing needs as need student having GPA&gt;3.5 and are from Delhi.</a:t>
                      </a:r>
                      <a:endParaRPr lang="en-US" dirty="0"/>
                    </a:p>
                  </a:txBody>
                  <a:tcPr/>
                </a:tc>
                <a:tc>
                  <a:txBody>
                    <a:bodyPr/>
                    <a:lstStyle/>
                    <a:p>
                      <a:r>
                        <a:rPr lang="en-US" dirty="0"/>
                        <a:t>Searching required</a:t>
                      </a:r>
                      <a:r>
                        <a:rPr lang="en-US" baseline="0" dirty="0"/>
                        <a:t> data is easy by writing small queries system get adapted to changing needs</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60478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90532288"/>
              </p:ext>
            </p:extLst>
          </p:nvPr>
        </p:nvGraphicFramePr>
        <p:xfrm>
          <a:off x="489396" y="141668"/>
          <a:ext cx="8087934" cy="5657259"/>
        </p:xfrm>
        <a:graphic>
          <a:graphicData uri="http://schemas.openxmlformats.org/drawingml/2006/table">
            <a:tbl>
              <a:tblPr firstRow="1" bandRow="1">
                <a:tableStyleId>{5C22544A-7EE6-4342-B048-85BDC9FD1C3A}</a:tableStyleId>
              </a:tblPr>
              <a:tblGrid>
                <a:gridCol w="1468193">
                  <a:extLst>
                    <a:ext uri="{9D8B030D-6E8A-4147-A177-3AD203B41FA5}">
                      <a16:colId xmlns:a16="http://schemas.microsoft.com/office/drawing/2014/main" val="20000"/>
                    </a:ext>
                  </a:extLst>
                </a:gridCol>
                <a:gridCol w="4842456">
                  <a:extLst>
                    <a:ext uri="{9D8B030D-6E8A-4147-A177-3AD203B41FA5}">
                      <a16:colId xmlns:a16="http://schemas.microsoft.com/office/drawing/2014/main" val="20001"/>
                    </a:ext>
                  </a:extLst>
                </a:gridCol>
                <a:gridCol w="1777285">
                  <a:extLst>
                    <a:ext uri="{9D8B030D-6E8A-4147-A177-3AD203B41FA5}">
                      <a16:colId xmlns:a16="http://schemas.microsoft.com/office/drawing/2014/main" val="20002"/>
                    </a:ext>
                  </a:extLst>
                </a:gridCol>
              </a:tblGrid>
              <a:tr h="721216">
                <a:tc>
                  <a:txBody>
                    <a:bodyPr/>
                    <a:lstStyle/>
                    <a:p>
                      <a:endParaRPr lang="en-US" b="1" dirty="0"/>
                    </a:p>
                  </a:txBody>
                  <a:tcPr/>
                </a:tc>
                <a:tc>
                  <a:txBody>
                    <a:bodyPr/>
                    <a:lstStyle/>
                    <a:p>
                      <a:r>
                        <a:rPr lang="en-US" dirty="0"/>
                        <a:t>File System</a:t>
                      </a:r>
                    </a:p>
                    <a:p>
                      <a:r>
                        <a:rPr lang="en-US" dirty="0"/>
                        <a:t>(</a:t>
                      </a:r>
                      <a:r>
                        <a:rPr lang="en-US" i="1" dirty="0"/>
                        <a:t>like data in text file as in C programs </a:t>
                      </a:r>
                      <a:r>
                        <a:rPr lang="en-US" i="0" dirty="0"/>
                        <a:t>)</a:t>
                      </a:r>
                      <a:endParaRPr lang="en-US" dirty="0"/>
                    </a:p>
                  </a:txBody>
                  <a:tcPr/>
                </a:tc>
                <a:tc>
                  <a:txBody>
                    <a:bodyPr/>
                    <a:lstStyle/>
                    <a:p>
                      <a:r>
                        <a:rPr lang="en-US" dirty="0"/>
                        <a:t>Database System</a:t>
                      </a:r>
                    </a:p>
                  </a:txBody>
                  <a:tcPr/>
                </a:tc>
                <a:extLst>
                  <a:ext uri="{0D108BD9-81ED-4DB2-BD59-A6C34878D82A}">
                    <a16:rowId xmlns:a16="http://schemas.microsoft.com/office/drawing/2014/main" val="10000"/>
                  </a:ext>
                </a:extLst>
              </a:tr>
              <a:tr h="1339403">
                <a:tc>
                  <a:txBody>
                    <a:bodyPr/>
                    <a:lstStyle/>
                    <a:p>
                      <a:r>
                        <a:rPr lang="en-US" b="1" dirty="0"/>
                        <a:t>Data Isolation</a:t>
                      </a:r>
                    </a:p>
                  </a:txBody>
                  <a:tcPr/>
                </a:tc>
                <a:tc>
                  <a:txBody>
                    <a:bodyPr/>
                    <a:lstStyle/>
                    <a:p>
                      <a:r>
                        <a:rPr lang="en-US" sz="1600" dirty="0"/>
                        <a:t>As data are</a:t>
                      </a:r>
                      <a:r>
                        <a:rPr lang="en-US" sz="1600" baseline="0" dirty="0"/>
                        <a:t> scattered in different files and file may be of different formats as some in .doc or .txt or .</a:t>
                      </a:r>
                      <a:r>
                        <a:rPr lang="en-US" sz="1600" baseline="0" dirty="0" err="1"/>
                        <a:t>xls</a:t>
                      </a:r>
                      <a:r>
                        <a:rPr lang="en-US" sz="1600" baseline="0" dirty="0"/>
                        <a:t> need require coding for each of them.</a:t>
                      </a:r>
                      <a:endParaRPr lang="en-US" sz="1600" dirty="0"/>
                    </a:p>
                  </a:txBody>
                  <a:tcPr/>
                </a:tc>
                <a:tc>
                  <a:txBody>
                    <a:bodyPr/>
                    <a:lstStyle/>
                    <a:p>
                      <a:r>
                        <a:rPr lang="en-US" sz="1600" dirty="0"/>
                        <a:t>Uniformity in the way data is stored</a:t>
                      </a:r>
                    </a:p>
                  </a:txBody>
                  <a:tcPr/>
                </a:tc>
                <a:extLst>
                  <a:ext uri="{0D108BD9-81ED-4DB2-BD59-A6C34878D82A}">
                    <a16:rowId xmlns:a16="http://schemas.microsoft.com/office/drawing/2014/main" val="10001"/>
                  </a:ext>
                </a:extLst>
              </a:tr>
              <a:tr h="1339403">
                <a:tc>
                  <a:txBody>
                    <a:bodyPr/>
                    <a:lstStyle/>
                    <a:p>
                      <a:r>
                        <a:rPr lang="en-US" b="1" dirty="0"/>
                        <a:t>Integrity problems</a:t>
                      </a:r>
                    </a:p>
                  </a:txBody>
                  <a:tcPr/>
                </a:tc>
                <a:tc>
                  <a:txBody>
                    <a:bodyPr/>
                    <a:lstStyle/>
                    <a:p>
                      <a:r>
                        <a:rPr lang="en-US" sz="1600" dirty="0"/>
                        <a:t>Data values must follow some c</a:t>
                      </a:r>
                      <a:r>
                        <a:rPr lang="en-US" sz="1600" b="1" dirty="0"/>
                        <a:t>onsistency constraint </a:t>
                      </a:r>
                      <a:r>
                        <a:rPr lang="en-US" sz="1600" b="0" dirty="0"/>
                        <a:t>such as no account should have less than </a:t>
                      </a:r>
                      <a:r>
                        <a:rPr lang="en-US" sz="1600" b="0" dirty="0" err="1"/>
                        <a:t>Rs</a:t>
                      </a:r>
                      <a:r>
                        <a:rPr lang="en-US" sz="1600" b="0" dirty="0"/>
                        <a:t> 5000. in File</a:t>
                      </a:r>
                      <a:r>
                        <a:rPr lang="en-US" sz="1600" b="0" baseline="0" dirty="0"/>
                        <a:t> System we need to code it and if in future we want to change it we need to recode it!</a:t>
                      </a:r>
                    </a:p>
                    <a:p>
                      <a:pPr marL="285750" indent="-285750">
                        <a:buFont typeface="Arial" panose="020B0604020202020204" pitchFamily="34" charset="0"/>
                        <a:buChar char="•"/>
                      </a:pPr>
                      <a:r>
                        <a:rPr lang="en-US" sz="1600" i="1" dirty="0"/>
                        <a:t>Integrity constraints  (e.g. account balance &gt; </a:t>
                      </a:r>
                      <a:r>
                        <a:rPr lang="en-US" sz="1600" b="0" dirty="0"/>
                        <a:t>5000</a:t>
                      </a:r>
                      <a:r>
                        <a:rPr lang="en-US" sz="1600" i="1" dirty="0"/>
                        <a:t>) become part of program code</a:t>
                      </a:r>
                    </a:p>
                    <a:p>
                      <a:pPr marL="285750" indent="-285750">
                        <a:buFont typeface="Arial" panose="020B0604020202020204" pitchFamily="34" charset="0"/>
                        <a:buChar char="•"/>
                      </a:pPr>
                      <a:r>
                        <a:rPr lang="en-US" sz="1600" i="1" dirty="0"/>
                        <a:t>Hard to add new constraints or change existing ones</a:t>
                      </a:r>
                    </a:p>
                  </a:txBody>
                  <a:tcPr/>
                </a:tc>
                <a:tc>
                  <a:txBody>
                    <a:bodyPr/>
                    <a:lstStyle/>
                    <a:p>
                      <a:r>
                        <a:rPr lang="en-US" sz="1600" dirty="0"/>
                        <a:t>New constraint can</a:t>
                      </a:r>
                      <a:r>
                        <a:rPr lang="en-US" sz="1600" baseline="0" dirty="0"/>
                        <a:t> easily be add, modify &amp; drop easily.</a:t>
                      </a:r>
                      <a:endParaRPr lang="en-US" sz="1600" dirty="0"/>
                    </a:p>
                  </a:txBody>
                  <a:tcPr/>
                </a:tc>
                <a:extLst>
                  <a:ext uri="{0D108BD9-81ED-4DB2-BD59-A6C34878D82A}">
                    <a16:rowId xmlns:a16="http://schemas.microsoft.com/office/drawing/2014/main" val="10002"/>
                  </a:ext>
                </a:extLst>
              </a:tr>
              <a:tr h="1339403">
                <a:tc>
                  <a:txBody>
                    <a:bodyPr/>
                    <a:lstStyle/>
                    <a:p>
                      <a:r>
                        <a:rPr lang="en-US" b="1" dirty="0"/>
                        <a:t>Inconsistency and Atomicity Problem</a:t>
                      </a:r>
                    </a:p>
                  </a:txBody>
                  <a:tcPr/>
                </a:tc>
                <a:tc>
                  <a:txBody>
                    <a:bodyPr/>
                    <a:lstStyle/>
                    <a:p>
                      <a:r>
                        <a:rPr lang="en-US" sz="1600" dirty="0"/>
                        <a:t>Computer</a:t>
                      </a:r>
                      <a:r>
                        <a:rPr lang="en-US" sz="1600" baseline="0" dirty="0"/>
                        <a:t> systems are prone to failures. Suppose a program transferring </a:t>
                      </a:r>
                      <a:r>
                        <a:rPr lang="en-US" sz="1600" baseline="0" dirty="0" err="1"/>
                        <a:t>Rs</a:t>
                      </a:r>
                      <a:r>
                        <a:rPr lang="en-US" sz="1600" baseline="0" dirty="0"/>
                        <a:t> 5000 from account A to B but in middle system crash then </a:t>
                      </a:r>
                      <a:r>
                        <a:rPr lang="en-US" sz="1600" baseline="0" dirty="0" err="1"/>
                        <a:t>Rs</a:t>
                      </a:r>
                      <a:r>
                        <a:rPr lang="en-US" sz="1600" baseline="0" dirty="0"/>
                        <a:t> 5000 was removed from but not credited to B. This lead to </a:t>
                      </a:r>
                      <a:r>
                        <a:rPr lang="en-US" sz="1600" i="1" baseline="0" dirty="0"/>
                        <a:t>inconsistent state</a:t>
                      </a:r>
                      <a:r>
                        <a:rPr lang="en-US" sz="1600" i="0" baseline="0" dirty="0"/>
                        <a:t>. It is difficult to ensure atomicity in File system.</a:t>
                      </a:r>
                    </a:p>
                    <a:p>
                      <a:pPr marL="2857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i="1" dirty="0"/>
                        <a:t>Transfer of funds from one account to another should either complete or not happen at all</a:t>
                      </a:r>
                      <a:endParaRPr lang="en-US" sz="1600" dirty="0"/>
                    </a:p>
                  </a:txBody>
                  <a:tcPr/>
                </a:tc>
                <a:tc>
                  <a:txBody>
                    <a:bodyPr/>
                    <a:lstStyle/>
                    <a:p>
                      <a:r>
                        <a:rPr lang="en-US" sz="1600" dirty="0"/>
                        <a:t>Atomicity can easily be maintained,</a:t>
                      </a:r>
                      <a:r>
                        <a:rPr lang="en-US" sz="1600" baseline="0" dirty="0"/>
                        <a:t> these system have recovery and back up tools.</a:t>
                      </a:r>
                      <a:endParaRPr lang="en-US" sz="16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90610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95119993"/>
              </p:ext>
            </p:extLst>
          </p:nvPr>
        </p:nvGraphicFramePr>
        <p:xfrm>
          <a:off x="525619" y="563496"/>
          <a:ext cx="8087934" cy="4744576"/>
        </p:xfrm>
        <a:graphic>
          <a:graphicData uri="http://schemas.openxmlformats.org/drawingml/2006/table">
            <a:tbl>
              <a:tblPr firstRow="1" bandRow="1">
                <a:tableStyleId>{5C22544A-7EE6-4342-B048-85BDC9FD1C3A}</a:tableStyleId>
              </a:tblPr>
              <a:tblGrid>
                <a:gridCol w="1277423">
                  <a:extLst>
                    <a:ext uri="{9D8B030D-6E8A-4147-A177-3AD203B41FA5}">
                      <a16:colId xmlns:a16="http://schemas.microsoft.com/office/drawing/2014/main" val="20000"/>
                    </a:ext>
                  </a:extLst>
                </a:gridCol>
                <a:gridCol w="4711254">
                  <a:extLst>
                    <a:ext uri="{9D8B030D-6E8A-4147-A177-3AD203B41FA5}">
                      <a16:colId xmlns:a16="http://schemas.microsoft.com/office/drawing/2014/main" val="20001"/>
                    </a:ext>
                  </a:extLst>
                </a:gridCol>
                <a:gridCol w="2099257">
                  <a:extLst>
                    <a:ext uri="{9D8B030D-6E8A-4147-A177-3AD203B41FA5}">
                      <a16:colId xmlns:a16="http://schemas.microsoft.com/office/drawing/2014/main" val="20002"/>
                    </a:ext>
                  </a:extLst>
                </a:gridCol>
              </a:tblGrid>
              <a:tr h="721216">
                <a:tc>
                  <a:txBody>
                    <a:bodyPr/>
                    <a:lstStyle/>
                    <a:p>
                      <a:endParaRPr lang="en-US" b="1" dirty="0"/>
                    </a:p>
                  </a:txBody>
                  <a:tcPr/>
                </a:tc>
                <a:tc>
                  <a:txBody>
                    <a:bodyPr/>
                    <a:lstStyle/>
                    <a:p>
                      <a:r>
                        <a:rPr lang="en-US" dirty="0"/>
                        <a:t>File System</a:t>
                      </a:r>
                    </a:p>
                    <a:p>
                      <a:r>
                        <a:rPr lang="en-US" dirty="0"/>
                        <a:t>(</a:t>
                      </a:r>
                      <a:r>
                        <a:rPr lang="en-US" i="1" dirty="0"/>
                        <a:t>like data in text file as in C programs </a:t>
                      </a:r>
                      <a:r>
                        <a:rPr lang="en-US" i="0" dirty="0"/>
                        <a:t>)</a:t>
                      </a:r>
                      <a:endParaRPr lang="en-US" dirty="0"/>
                    </a:p>
                  </a:txBody>
                  <a:tcPr/>
                </a:tc>
                <a:tc>
                  <a:txBody>
                    <a:bodyPr/>
                    <a:lstStyle/>
                    <a:p>
                      <a:r>
                        <a:rPr lang="en-US" dirty="0"/>
                        <a:t>Database System</a:t>
                      </a:r>
                    </a:p>
                  </a:txBody>
                  <a:tcPr/>
                </a:tc>
                <a:extLst>
                  <a:ext uri="{0D108BD9-81ED-4DB2-BD59-A6C34878D82A}">
                    <a16:rowId xmlns:a16="http://schemas.microsoft.com/office/drawing/2014/main" val="10000"/>
                  </a:ext>
                </a:extLst>
              </a:tr>
              <a:tr h="1339403">
                <a:tc>
                  <a:txBody>
                    <a:bodyPr/>
                    <a:lstStyle/>
                    <a:p>
                      <a:r>
                        <a:rPr lang="en-US" b="1" dirty="0"/>
                        <a:t>Concurrent-</a:t>
                      </a:r>
                      <a:r>
                        <a:rPr lang="en-US" b="1" baseline="0" dirty="0"/>
                        <a:t> access anomalies</a:t>
                      </a:r>
                      <a:endParaRPr lang="en-US" b="1" dirty="0"/>
                    </a:p>
                  </a:txBody>
                  <a:tcPr/>
                </a:tc>
                <a:tc>
                  <a:txBody>
                    <a:bodyPr/>
                    <a:lstStyle/>
                    <a:p>
                      <a:r>
                        <a:rPr lang="en-US" dirty="0"/>
                        <a:t>Consider an account A holding $500, if two customer C1 &amp; C2 withdraw $100 and $50  from A simultaneously then initially C1 &amp; C2 see $500 now whichever write last it either show $400 or $450</a:t>
                      </a:r>
                      <a:r>
                        <a:rPr lang="en-US" baseline="0" dirty="0"/>
                        <a:t> while correct is $350.</a:t>
                      </a:r>
                    </a:p>
                    <a:p>
                      <a:r>
                        <a:rPr lang="en-US" baseline="0" dirty="0"/>
                        <a:t>Hence File system have greater challenge as many application programs access same data simultaneously in multi-user system.</a:t>
                      </a:r>
                      <a:endParaRPr lang="en-US" dirty="0"/>
                    </a:p>
                  </a:txBody>
                  <a:tcPr/>
                </a:tc>
                <a:tc>
                  <a:txBody>
                    <a:bodyPr/>
                    <a:lstStyle/>
                    <a:p>
                      <a:r>
                        <a:rPr lang="en-US" dirty="0"/>
                        <a:t>Support multi-user system.</a:t>
                      </a:r>
                    </a:p>
                  </a:txBody>
                  <a:tcPr/>
                </a:tc>
                <a:extLst>
                  <a:ext uri="{0D108BD9-81ED-4DB2-BD59-A6C34878D82A}">
                    <a16:rowId xmlns:a16="http://schemas.microsoft.com/office/drawing/2014/main" val="10001"/>
                  </a:ext>
                </a:extLst>
              </a:tr>
              <a:tr h="1339403">
                <a:tc>
                  <a:txBody>
                    <a:bodyPr/>
                    <a:lstStyle/>
                    <a:p>
                      <a:r>
                        <a:rPr lang="en-US" b="1" dirty="0"/>
                        <a:t>Security problem</a:t>
                      </a:r>
                    </a:p>
                  </a:txBody>
                  <a:tcPr/>
                </a:tc>
                <a:tc>
                  <a:txBody>
                    <a:bodyPr/>
                    <a:lstStyle/>
                    <a:p>
                      <a:r>
                        <a:rPr lang="en-US" dirty="0"/>
                        <a:t>Enforcing security constraint</a:t>
                      </a:r>
                      <a:r>
                        <a:rPr lang="en-US" baseline="0" dirty="0"/>
                        <a:t> is difficult.</a:t>
                      </a:r>
                    </a:p>
                    <a:p>
                      <a:r>
                        <a:rPr lang="en-US" baseline="0" dirty="0"/>
                        <a:t>As faculty can upload and see attendance of student, whereas </a:t>
                      </a:r>
                    </a:p>
                    <a:p>
                      <a:r>
                        <a:rPr lang="en-US" baseline="0" dirty="0"/>
                        <a:t>only </a:t>
                      </a:r>
                      <a:r>
                        <a:rPr lang="en-US" i="1" baseline="0" dirty="0"/>
                        <a:t>class advisor </a:t>
                      </a:r>
                      <a:r>
                        <a:rPr lang="en-US" baseline="0" dirty="0"/>
                        <a:t>can modify already uploaded attendance and </a:t>
                      </a:r>
                    </a:p>
                    <a:p>
                      <a:r>
                        <a:rPr lang="en-US" i="1" baseline="0" dirty="0"/>
                        <a:t>students</a:t>
                      </a:r>
                      <a:r>
                        <a:rPr lang="en-US" baseline="0" dirty="0"/>
                        <a:t> can only see their own attendance.</a:t>
                      </a:r>
                      <a:endParaRPr lang="en-US" dirty="0"/>
                    </a:p>
                  </a:txBody>
                  <a:tcPr/>
                </a:tc>
                <a:tc>
                  <a:txBody>
                    <a:bodyPr/>
                    <a:lstStyle/>
                    <a:p>
                      <a:r>
                        <a:rPr lang="en-US" dirty="0"/>
                        <a:t>Database</a:t>
                      </a:r>
                      <a:r>
                        <a:rPr lang="en-US" baseline="0" dirty="0"/>
                        <a:t> has internal procedures and commands for this.</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06195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 and Instance   </a:t>
            </a:r>
          </a:p>
        </p:txBody>
      </p:sp>
      <p:sp>
        <p:nvSpPr>
          <p:cNvPr id="3" name="Content Placeholder 2"/>
          <p:cNvSpPr>
            <a:spLocks noGrp="1"/>
          </p:cNvSpPr>
          <p:nvPr>
            <p:ph idx="1"/>
          </p:nvPr>
        </p:nvSpPr>
        <p:spPr>
          <a:xfrm>
            <a:off x="448346" y="1374865"/>
            <a:ext cx="7886700" cy="4351338"/>
          </a:xfrm>
        </p:spPr>
        <p:txBody>
          <a:bodyPr>
            <a:noAutofit/>
          </a:bodyPr>
          <a:lstStyle/>
          <a:p>
            <a:r>
              <a:rPr lang="en-US" sz="2400" dirty="0"/>
              <a:t>Similar to types and variables in programming languages</a:t>
            </a:r>
          </a:p>
          <a:p>
            <a:r>
              <a:rPr lang="en-US" sz="2400" b="1" dirty="0"/>
              <a:t>Schema</a:t>
            </a:r>
            <a:r>
              <a:rPr lang="en-US" sz="2400" dirty="0"/>
              <a:t> – the logical structure of the database </a:t>
            </a:r>
          </a:p>
          <a:p>
            <a:pPr lvl="1"/>
            <a:r>
              <a:rPr lang="en-US" sz="1600" dirty="0"/>
              <a:t>the overall design of the database</a:t>
            </a:r>
            <a:endParaRPr lang="en-US" sz="1800" dirty="0"/>
          </a:p>
          <a:p>
            <a:pPr lvl="1"/>
            <a:r>
              <a:rPr lang="en-US" sz="2000" dirty="0"/>
              <a:t>e.g., the database consists of information about a set of customers and accounts and the relationship between them)</a:t>
            </a:r>
          </a:p>
          <a:p>
            <a:pPr lvl="1"/>
            <a:r>
              <a:rPr lang="en-US" sz="2000" dirty="0"/>
              <a:t>Analogous to type information of a variable in a program</a:t>
            </a:r>
          </a:p>
          <a:p>
            <a:pPr lvl="1"/>
            <a:r>
              <a:rPr lang="en-US" sz="2000" b="1" dirty="0"/>
              <a:t>Physical schema</a:t>
            </a:r>
            <a:r>
              <a:rPr lang="en-US" sz="2000" dirty="0"/>
              <a:t>: database design at the physical level</a:t>
            </a:r>
          </a:p>
          <a:p>
            <a:pPr lvl="1"/>
            <a:r>
              <a:rPr lang="en-US" sz="2000" b="1" dirty="0"/>
              <a:t>Logical schema</a:t>
            </a:r>
            <a:r>
              <a:rPr lang="en-US" sz="2000" dirty="0"/>
              <a:t>: database design at the logical level</a:t>
            </a:r>
          </a:p>
          <a:p>
            <a:r>
              <a:rPr lang="en-US" sz="2400" b="1" dirty="0"/>
              <a:t>Instance</a:t>
            </a:r>
            <a:r>
              <a:rPr lang="en-US" sz="2400" dirty="0"/>
              <a:t> – the actual content of the database at a particular point in time </a:t>
            </a:r>
          </a:p>
          <a:p>
            <a:pPr lvl="1"/>
            <a:r>
              <a:rPr lang="en-US" sz="2000" dirty="0"/>
              <a:t>Analogous to the value of a variable</a:t>
            </a:r>
            <a:endParaRPr lang="en-US" sz="3200" dirty="0"/>
          </a:p>
        </p:txBody>
      </p:sp>
    </p:spTree>
    <p:extLst>
      <p:ext uri="{BB962C8B-B14F-4D97-AF65-F5344CB8AC3E}">
        <p14:creationId xmlns:p14="http://schemas.microsoft.com/office/powerpoint/2010/main" val="38805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What is a Database?</a:t>
            </a:r>
            <a:endParaRPr lang="en-US" sz="3600" dirty="0"/>
          </a:p>
        </p:txBody>
      </p:sp>
      <p:sp>
        <p:nvSpPr>
          <p:cNvPr id="3" name="Content Placeholder 2"/>
          <p:cNvSpPr>
            <a:spLocks noGrp="1"/>
          </p:cNvSpPr>
          <p:nvPr>
            <p:ph idx="1"/>
          </p:nvPr>
        </p:nvSpPr>
        <p:spPr/>
        <p:txBody>
          <a:bodyPr>
            <a:noAutofit/>
          </a:bodyPr>
          <a:lstStyle/>
          <a:p>
            <a:pPr algn="just"/>
            <a:r>
              <a:rPr lang="en-US" sz="2400" dirty="0"/>
              <a:t>A </a:t>
            </a:r>
            <a:r>
              <a:rPr lang="en-US" sz="2400" b="1" dirty="0"/>
              <a:t>Database</a:t>
            </a:r>
            <a:r>
              <a:rPr lang="en-US" sz="2400" dirty="0"/>
              <a:t> is a collection of related data organised in a way that data can be easily accessed, managed and updated. Database can be software based or hardware based, with one sole purpose, storing data.</a:t>
            </a:r>
          </a:p>
          <a:p>
            <a:pPr algn="just"/>
            <a:r>
              <a:rPr lang="en-US" sz="2400" dirty="0"/>
              <a:t>During early computer days, data was collected and stored on tapes, which were mostly write-only, which means once data is stored on it, it can never be read again. They were slow and bulky, and soon computer scientists realised that they needed a better solution to this problem.</a:t>
            </a:r>
          </a:p>
          <a:p>
            <a:pPr algn="just"/>
            <a:r>
              <a:rPr lang="en-US" sz="2400" b="1" dirty="0"/>
              <a:t>Larry Ellison</a:t>
            </a:r>
            <a:r>
              <a:rPr lang="en-US" sz="2400" dirty="0"/>
              <a:t>, the co-founder of </a:t>
            </a:r>
            <a:r>
              <a:rPr lang="en-US" sz="2400" b="1" dirty="0"/>
              <a:t>Oracle</a:t>
            </a:r>
            <a:r>
              <a:rPr lang="en-US" sz="2400" dirty="0"/>
              <a:t> was amongst the first few, who realised the need for a software based Database Management System.</a:t>
            </a:r>
          </a:p>
        </p:txBody>
      </p:sp>
    </p:spTree>
    <p:extLst>
      <p:ext uri="{BB962C8B-B14F-4D97-AF65-F5344CB8AC3E}">
        <p14:creationId xmlns:p14="http://schemas.microsoft.com/office/powerpoint/2010/main" val="2841939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Abstraction</a:t>
            </a:r>
          </a:p>
        </p:txBody>
      </p:sp>
      <p:sp>
        <p:nvSpPr>
          <p:cNvPr id="3" name="Content Placeholder 2"/>
          <p:cNvSpPr>
            <a:spLocks noGrp="1"/>
          </p:cNvSpPr>
          <p:nvPr>
            <p:ph idx="1"/>
          </p:nvPr>
        </p:nvSpPr>
        <p:spPr/>
        <p:txBody>
          <a:bodyPr>
            <a:normAutofit fontScale="92500" lnSpcReduction="10000"/>
          </a:bodyPr>
          <a:lstStyle/>
          <a:p>
            <a:r>
              <a:rPr lang="en-US" dirty="0"/>
              <a:t>For the system to be usable, it must retrieve data efficiently. </a:t>
            </a:r>
          </a:p>
          <a:p>
            <a:r>
              <a:rPr lang="en-US" dirty="0"/>
              <a:t>The need for efficiency has led designers to use complex data structures to represent data in the database. </a:t>
            </a:r>
          </a:p>
          <a:p>
            <a:r>
              <a:rPr lang="en-US" dirty="0"/>
              <a:t>Developers hide the complexity from users through several levels of abstraction to simplify users’ interactions with the system.</a:t>
            </a:r>
          </a:p>
          <a:p>
            <a:r>
              <a:rPr lang="en-US" dirty="0"/>
              <a:t>It follows three Schema Architecture:</a:t>
            </a:r>
          </a:p>
          <a:p>
            <a:pPr lvl="1"/>
            <a:r>
              <a:rPr lang="en-US" b="1" dirty="0"/>
              <a:t>Physical Level</a:t>
            </a:r>
          </a:p>
          <a:p>
            <a:pPr lvl="1"/>
            <a:r>
              <a:rPr lang="en-US" b="1" dirty="0"/>
              <a:t>Logical Level</a:t>
            </a:r>
          </a:p>
          <a:p>
            <a:pPr lvl="1"/>
            <a:r>
              <a:rPr lang="en-US" b="1" dirty="0"/>
              <a:t>View level</a:t>
            </a:r>
            <a:r>
              <a:rPr lang="en-US" dirty="0"/>
              <a:t> </a:t>
            </a:r>
          </a:p>
          <a:p>
            <a:pPr lvl="1"/>
            <a:endParaRPr lang="en-US" dirty="0"/>
          </a:p>
        </p:txBody>
      </p:sp>
    </p:spTree>
    <p:extLst>
      <p:ext uri="{BB962C8B-B14F-4D97-AF65-F5344CB8AC3E}">
        <p14:creationId xmlns:p14="http://schemas.microsoft.com/office/powerpoint/2010/main" val="3077502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817" y="23044"/>
            <a:ext cx="7886700" cy="1325563"/>
          </a:xfrm>
        </p:spPr>
        <p:txBody>
          <a:bodyPr/>
          <a:lstStyle/>
          <a:p>
            <a:r>
              <a:rPr lang="en-US" dirty="0"/>
              <a:t>Three Schema Architecture</a:t>
            </a:r>
          </a:p>
        </p:txBody>
      </p:sp>
      <p:sp>
        <p:nvSpPr>
          <p:cNvPr id="4" name="Rectangle 3"/>
          <p:cNvSpPr/>
          <p:nvPr/>
        </p:nvSpPr>
        <p:spPr>
          <a:xfrm>
            <a:off x="4932608" y="1644340"/>
            <a:ext cx="1519707" cy="734096"/>
          </a:xfrm>
          <a:prstGeom prst="rect">
            <a:avLst/>
          </a:prstGeom>
          <a:solidFill>
            <a:srgbClr val="00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External View</a:t>
            </a:r>
            <a:endParaRPr lang="en-US" dirty="0"/>
          </a:p>
        </p:txBody>
      </p:sp>
      <p:sp>
        <p:nvSpPr>
          <p:cNvPr id="5" name="Rectangle 4"/>
          <p:cNvSpPr/>
          <p:nvPr/>
        </p:nvSpPr>
        <p:spPr>
          <a:xfrm>
            <a:off x="3013656" y="1644340"/>
            <a:ext cx="1519707" cy="734096"/>
          </a:xfrm>
          <a:prstGeom prst="rect">
            <a:avLst/>
          </a:prstGeom>
          <a:solidFill>
            <a:srgbClr val="00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External View</a:t>
            </a:r>
          </a:p>
        </p:txBody>
      </p:sp>
      <p:sp>
        <p:nvSpPr>
          <p:cNvPr id="6" name="Rectangle 5"/>
          <p:cNvSpPr/>
          <p:nvPr/>
        </p:nvSpPr>
        <p:spPr>
          <a:xfrm>
            <a:off x="7336664" y="1644340"/>
            <a:ext cx="1519707" cy="734096"/>
          </a:xfrm>
          <a:prstGeom prst="rect">
            <a:avLst/>
          </a:prstGeom>
          <a:solidFill>
            <a:srgbClr val="00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External View</a:t>
            </a:r>
            <a:endParaRPr lang="en-US" dirty="0"/>
          </a:p>
        </p:txBody>
      </p:sp>
      <p:sp>
        <p:nvSpPr>
          <p:cNvPr id="7" name="Oval 6"/>
          <p:cNvSpPr/>
          <p:nvPr/>
        </p:nvSpPr>
        <p:spPr>
          <a:xfrm>
            <a:off x="6701306" y="1937379"/>
            <a:ext cx="128789" cy="134936"/>
          </a:xfrm>
          <a:prstGeom prst="ellipse">
            <a:avLst/>
          </a:prstGeom>
          <a:solidFill>
            <a:srgbClr val="00FF0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Oval 7"/>
          <p:cNvSpPr/>
          <p:nvPr/>
        </p:nvSpPr>
        <p:spPr>
          <a:xfrm>
            <a:off x="6891134" y="1949420"/>
            <a:ext cx="128789" cy="134936"/>
          </a:xfrm>
          <a:prstGeom prst="ellipse">
            <a:avLst/>
          </a:prstGeom>
          <a:solidFill>
            <a:srgbClr val="00FF0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Oval 9"/>
          <p:cNvSpPr/>
          <p:nvPr/>
        </p:nvSpPr>
        <p:spPr>
          <a:xfrm>
            <a:off x="7114836" y="1951554"/>
            <a:ext cx="128789" cy="134936"/>
          </a:xfrm>
          <a:prstGeom prst="ellipse">
            <a:avLst/>
          </a:prstGeom>
          <a:solidFill>
            <a:srgbClr val="00FF0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TextBox 10"/>
          <p:cNvSpPr txBox="1"/>
          <p:nvPr/>
        </p:nvSpPr>
        <p:spPr>
          <a:xfrm>
            <a:off x="5093325" y="1275008"/>
            <a:ext cx="1252838" cy="369332"/>
          </a:xfrm>
          <a:prstGeom prst="rect">
            <a:avLst/>
          </a:prstGeom>
          <a:noFill/>
        </p:spPr>
        <p:txBody>
          <a:bodyPr wrap="square" rtlCol="0">
            <a:spAutoFit/>
          </a:bodyPr>
          <a:lstStyle/>
          <a:p>
            <a:r>
              <a:rPr lang="en-US" dirty="0"/>
              <a:t>END User</a:t>
            </a:r>
          </a:p>
        </p:txBody>
      </p:sp>
      <p:sp>
        <p:nvSpPr>
          <p:cNvPr id="12" name="Rectangle 11"/>
          <p:cNvSpPr/>
          <p:nvPr/>
        </p:nvSpPr>
        <p:spPr>
          <a:xfrm>
            <a:off x="4533363" y="3232596"/>
            <a:ext cx="3039414" cy="86288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CONCEPTUAL SCHEMA</a:t>
            </a:r>
          </a:p>
          <a:p>
            <a:pPr algn="ctr"/>
            <a:r>
              <a:rPr lang="en-US" dirty="0">
                <a:solidFill>
                  <a:sysClr val="windowText" lastClr="000000"/>
                </a:solidFill>
              </a:rPr>
              <a:t>OR </a:t>
            </a:r>
          </a:p>
          <a:p>
            <a:pPr algn="ctr"/>
            <a:r>
              <a:rPr lang="en-US" dirty="0">
                <a:solidFill>
                  <a:sysClr val="windowText" lastClr="000000"/>
                </a:solidFill>
              </a:rPr>
              <a:t>LOGICAL LEVEL</a:t>
            </a:r>
          </a:p>
        </p:txBody>
      </p:sp>
      <p:sp>
        <p:nvSpPr>
          <p:cNvPr id="13" name="Rectangle 12"/>
          <p:cNvSpPr/>
          <p:nvPr/>
        </p:nvSpPr>
        <p:spPr>
          <a:xfrm>
            <a:off x="3923763" y="4788174"/>
            <a:ext cx="4258613" cy="65682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SCHEMA </a:t>
            </a:r>
          </a:p>
          <a:p>
            <a:pPr algn="ctr"/>
            <a:r>
              <a:rPr lang="en-US" sz="1200" dirty="0"/>
              <a:t>OR</a:t>
            </a:r>
          </a:p>
          <a:p>
            <a:pPr algn="ctr"/>
            <a:r>
              <a:rPr lang="en-US" dirty="0"/>
              <a:t>PHYSICAL LEVEL</a:t>
            </a:r>
          </a:p>
        </p:txBody>
      </p:sp>
      <p:cxnSp>
        <p:nvCxnSpPr>
          <p:cNvPr id="15" name="Straight Connector 14"/>
          <p:cNvCxnSpPr>
            <a:stCxn id="13" idx="2"/>
            <a:endCxn id="17" idx="1"/>
          </p:cNvCxnSpPr>
          <p:nvPr/>
        </p:nvCxnSpPr>
        <p:spPr>
          <a:xfrm flipH="1">
            <a:off x="6050319" y="5444996"/>
            <a:ext cx="2751" cy="5059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lowchart: Magnetic Disk 15"/>
          <p:cNvSpPr/>
          <p:nvPr/>
        </p:nvSpPr>
        <p:spPr>
          <a:xfrm>
            <a:off x="4932608" y="5949419"/>
            <a:ext cx="418294" cy="554274"/>
          </a:xfrm>
          <a:prstGeom prst="flowChartMagneticDisk">
            <a:avLst/>
          </a:prstGeom>
          <a:solidFill>
            <a:srgbClr val="52C3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p:cNvSpPr/>
          <p:nvPr/>
        </p:nvSpPr>
        <p:spPr>
          <a:xfrm>
            <a:off x="5841172" y="5950945"/>
            <a:ext cx="418294" cy="554274"/>
          </a:xfrm>
          <a:prstGeom prst="flowChartMagneticDisk">
            <a:avLst/>
          </a:prstGeom>
          <a:solidFill>
            <a:srgbClr val="52C3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p:cNvSpPr/>
          <p:nvPr/>
        </p:nvSpPr>
        <p:spPr>
          <a:xfrm>
            <a:off x="6749736" y="5949419"/>
            <a:ext cx="418294" cy="554274"/>
          </a:xfrm>
          <a:prstGeom prst="flowChartMagneticDisk">
            <a:avLst/>
          </a:prstGeom>
          <a:solidFill>
            <a:srgbClr val="52C3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Elbow Connector 25"/>
          <p:cNvCxnSpPr>
            <a:stCxn id="16" idx="1"/>
            <a:endCxn id="18" idx="1"/>
          </p:cNvCxnSpPr>
          <p:nvPr/>
        </p:nvCxnSpPr>
        <p:spPr>
          <a:xfrm rot="5400000" flipH="1" flipV="1">
            <a:off x="6050319" y="5040855"/>
            <a:ext cx="12700" cy="1817128"/>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2"/>
          </p:cNvCxnSpPr>
          <p:nvPr/>
        </p:nvCxnSpPr>
        <p:spPr>
          <a:xfrm>
            <a:off x="3773510" y="2378436"/>
            <a:ext cx="1319815" cy="85416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 idx="2"/>
          </p:cNvCxnSpPr>
          <p:nvPr/>
        </p:nvCxnSpPr>
        <p:spPr>
          <a:xfrm flipH="1">
            <a:off x="6696542" y="2378436"/>
            <a:ext cx="1399976" cy="83998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2"/>
            <a:endCxn id="13" idx="0"/>
          </p:cNvCxnSpPr>
          <p:nvPr/>
        </p:nvCxnSpPr>
        <p:spPr>
          <a:xfrm>
            <a:off x="6053070" y="4095481"/>
            <a:ext cx="0" cy="6926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87887" y="4687910"/>
            <a:ext cx="2253803" cy="646331"/>
          </a:xfrm>
          <a:prstGeom prst="rect">
            <a:avLst/>
          </a:prstGeom>
          <a:noFill/>
        </p:spPr>
        <p:txBody>
          <a:bodyPr wrap="square" rtlCol="0">
            <a:spAutoFit/>
          </a:bodyPr>
          <a:lstStyle/>
          <a:p>
            <a:r>
              <a:rPr lang="en-US" dirty="0"/>
              <a:t>How data actually stored?</a:t>
            </a:r>
          </a:p>
        </p:txBody>
      </p:sp>
      <p:sp>
        <p:nvSpPr>
          <p:cNvPr id="19" name="TextBox 18"/>
          <p:cNvSpPr txBox="1"/>
          <p:nvPr/>
        </p:nvSpPr>
        <p:spPr>
          <a:xfrm>
            <a:off x="2627290" y="3218421"/>
            <a:ext cx="1519707" cy="646331"/>
          </a:xfrm>
          <a:prstGeom prst="rect">
            <a:avLst/>
          </a:prstGeom>
          <a:noFill/>
        </p:spPr>
        <p:txBody>
          <a:bodyPr wrap="square" rtlCol="0">
            <a:spAutoFit/>
          </a:bodyPr>
          <a:lstStyle/>
          <a:p>
            <a:r>
              <a:rPr lang="en-US" dirty="0"/>
              <a:t>What data are stored?</a:t>
            </a:r>
          </a:p>
        </p:txBody>
      </p:sp>
      <p:sp>
        <p:nvSpPr>
          <p:cNvPr id="20" name="TextBox 19"/>
          <p:cNvSpPr txBox="1"/>
          <p:nvPr/>
        </p:nvSpPr>
        <p:spPr>
          <a:xfrm>
            <a:off x="798490" y="1644340"/>
            <a:ext cx="2060620" cy="646331"/>
          </a:xfrm>
          <a:prstGeom prst="rect">
            <a:avLst/>
          </a:prstGeom>
          <a:noFill/>
        </p:spPr>
        <p:txBody>
          <a:bodyPr wrap="square" rtlCol="0">
            <a:spAutoFit/>
          </a:bodyPr>
          <a:lstStyle/>
          <a:p>
            <a:r>
              <a:rPr lang="en-US" dirty="0"/>
              <a:t>Forms, Login Pages, </a:t>
            </a:r>
          </a:p>
          <a:p>
            <a:r>
              <a:rPr lang="en-US" dirty="0"/>
              <a:t>Command prompt</a:t>
            </a:r>
          </a:p>
        </p:txBody>
      </p:sp>
    </p:spTree>
    <p:extLst>
      <p:ext uri="{BB962C8B-B14F-4D97-AF65-F5344CB8AC3E}">
        <p14:creationId xmlns:p14="http://schemas.microsoft.com/office/powerpoint/2010/main" val="1422573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5811837"/>
          </a:xfrm>
        </p:spPr>
        <p:txBody>
          <a:bodyPr>
            <a:normAutofit fontScale="85000" lnSpcReduction="20000"/>
          </a:bodyPr>
          <a:lstStyle/>
          <a:p>
            <a:r>
              <a:rPr lang="en-US" dirty="0"/>
              <a:t>Physical level </a:t>
            </a:r>
          </a:p>
          <a:p>
            <a:pPr lvl="1"/>
            <a:r>
              <a:rPr lang="en-US" dirty="0"/>
              <a:t>Has an internal schema</a:t>
            </a:r>
          </a:p>
          <a:p>
            <a:pPr lvl="1"/>
            <a:r>
              <a:rPr lang="en-US" dirty="0"/>
              <a:t>Describes the physical storage structure of the database</a:t>
            </a:r>
          </a:p>
          <a:p>
            <a:pPr lvl="1"/>
            <a:r>
              <a:rPr lang="en-US" dirty="0"/>
              <a:t>Data structure used to store data</a:t>
            </a:r>
          </a:p>
          <a:p>
            <a:pPr lvl="1"/>
            <a:r>
              <a:rPr lang="en-US" dirty="0"/>
              <a:t>Access paths for database</a:t>
            </a:r>
          </a:p>
          <a:p>
            <a:pPr lvl="1"/>
            <a:r>
              <a:rPr lang="en-US" dirty="0"/>
              <a:t>The lowest level of abstraction describes </a:t>
            </a:r>
            <a:r>
              <a:rPr lang="en-US" b="1" dirty="0"/>
              <a:t>how</a:t>
            </a:r>
            <a:r>
              <a:rPr lang="en-US" dirty="0"/>
              <a:t> the data are actually stored.</a:t>
            </a:r>
          </a:p>
          <a:p>
            <a:pPr lvl="1"/>
            <a:endParaRPr lang="en-US" dirty="0"/>
          </a:p>
          <a:p>
            <a:r>
              <a:rPr lang="en-US" dirty="0"/>
              <a:t>Conceptual level</a:t>
            </a:r>
          </a:p>
          <a:p>
            <a:pPr lvl="1"/>
            <a:r>
              <a:rPr lang="en-US" dirty="0"/>
              <a:t>The next-higher level of abstraction describes </a:t>
            </a:r>
            <a:r>
              <a:rPr lang="en-US" b="1" dirty="0"/>
              <a:t>what</a:t>
            </a:r>
            <a:r>
              <a:rPr lang="en-US" dirty="0"/>
              <a:t> data are stored in the database, and what relationships exist among those data.</a:t>
            </a:r>
          </a:p>
          <a:p>
            <a:pPr lvl="1"/>
            <a:r>
              <a:rPr lang="en-US" dirty="0"/>
              <a:t>DBA uses this level</a:t>
            </a:r>
          </a:p>
          <a:p>
            <a:pPr lvl="1"/>
            <a:r>
              <a:rPr lang="en-US" dirty="0"/>
              <a:t>Hides details of physical storage structures</a:t>
            </a:r>
          </a:p>
          <a:p>
            <a:r>
              <a:rPr lang="en-US" dirty="0"/>
              <a:t>External View or View level</a:t>
            </a:r>
          </a:p>
          <a:p>
            <a:pPr lvl="1"/>
            <a:r>
              <a:rPr lang="en-US" dirty="0"/>
              <a:t>The highest level of abstraction describes only part of the entire database. </a:t>
            </a:r>
          </a:p>
          <a:p>
            <a:pPr lvl="1"/>
            <a:r>
              <a:rPr lang="en-US" dirty="0"/>
              <a:t>Application programs </a:t>
            </a:r>
          </a:p>
          <a:p>
            <a:pPr lvl="1"/>
            <a:r>
              <a:rPr lang="en-US" dirty="0"/>
              <a:t>Describe part of the database that a particular user group is interested in</a:t>
            </a:r>
          </a:p>
          <a:p>
            <a:pPr lvl="2">
              <a:buFont typeface="Wingdings" pitchFamily="2" charset="2"/>
              <a:buChar char="ü"/>
            </a:pPr>
            <a:r>
              <a:rPr lang="en-US" dirty="0"/>
              <a:t>Hides rest of database from that user group</a:t>
            </a:r>
          </a:p>
          <a:p>
            <a:pPr lvl="2">
              <a:buFont typeface="Wingdings" pitchFamily="2" charset="2"/>
              <a:buChar char="ü"/>
            </a:pPr>
            <a:r>
              <a:rPr lang="en-US" dirty="0"/>
              <a:t>hide information (e.g., salary) for security purposes. </a:t>
            </a:r>
          </a:p>
          <a:p>
            <a:pPr lvl="1"/>
            <a:endParaRPr lang="en-US" dirty="0"/>
          </a:p>
        </p:txBody>
      </p:sp>
    </p:spTree>
    <p:extLst>
      <p:ext uri="{BB962C8B-B14F-4D97-AF65-F5344CB8AC3E}">
        <p14:creationId xmlns:p14="http://schemas.microsoft.com/office/powerpoint/2010/main" val="16644516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58A22-7A72-4669-9193-9D0C5400FF52}"/>
              </a:ext>
            </a:extLst>
          </p:cNvPr>
          <p:cNvSpPr>
            <a:spLocks noGrp="1"/>
          </p:cNvSpPr>
          <p:nvPr>
            <p:ph type="title"/>
          </p:nvPr>
        </p:nvSpPr>
        <p:spPr>
          <a:xfrm>
            <a:off x="1944694" y="624110"/>
            <a:ext cx="6683765" cy="740864"/>
          </a:xfrm>
        </p:spPr>
        <p:txBody>
          <a:bodyPr/>
          <a:lstStyle/>
          <a:p>
            <a:r>
              <a:rPr lang="en-US" dirty="0"/>
              <a:t>Data Independence</a:t>
            </a:r>
          </a:p>
        </p:txBody>
      </p:sp>
      <p:sp>
        <p:nvSpPr>
          <p:cNvPr id="3" name="Content Placeholder 2">
            <a:extLst>
              <a:ext uri="{FF2B5EF4-FFF2-40B4-BE49-F238E27FC236}">
                <a16:creationId xmlns:a16="http://schemas.microsoft.com/office/drawing/2014/main" id="{012C3DEB-64C9-4187-92B3-8275175EA6F9}"/>
              </a:ext>
            </a:extLst>
          </p:cNvPr>
          <p:cNvSpPr>
            <a:spLocks noGrp="1"/>
          </p:cNvSpPr>
          <p:nvPr>
            <p:ph idx="1"/>
          </p:nvPr>
        </p:nvSpPr>
        <p:spPr>
          <a:xfrm>
            <a:off x="1941909" y="1152908"/>
            <a:ext cx="6686550" cy="4758315"/>
          </a:xfrm>
        </p:spPr>
        <p:txBody>
          <a:bodyPr>
            <a:normAutofit fontScale="92500" lnSpcReduction="20000"/>
          </a:bodyPr>
          <a:lstStyle/>
          <a:p>
            <a:pPr algn="just"/>
            <a:endParaRPr lang="en-US" dirty="0"/>
          </a:p>
          <a:p>
            <a:pPr algn="just"/>
            <a:endParaRPr lang="en-US" dirty="0"/>
          </a:p>
          <a:p>
            <a:pPr algn="just"/>
            <a:r>
              <a:rPr lang="en-US" dirty="0"/>
              <a:t>Data Independence is defined as a property of DBMS that helps you to change the Database schema at one level of a database system without requiring to change the schema at the next higher level. </a:t>
            </a:r>
          </a:p>
          <a:p>
            <a:pPr algn="just"/>
            <a:r>
              <a:rPr lang="en-US" dirty="0"/>
              <a:t>Data independence helps you to keep data separated from all programs that make use of it.</a:t>
            </a:r>
          </a:p>
          <a:p>
            <a:r>
              <a:rPr lang="en-US" dirty="0"/>
              <a:t>In DBMS there are two types of data independence </a:t>
            </a:r>
          </a:p>
          <a:p>
            <a:pPr lvl="1"/>
            <a:r>
              <a:rPr lang="en-US" dirty="0"/>
              <a:t>Physical data independence</a:t>
            </a:r>
          </a:p>
          <a:p>
            <a:pPr lvl="1"/>
            <a:r>
              <a:rPr lang="en-US" dirty="0"/>
              <a:t>Logical data independence.</a:t>
            </a:r>
          </a:p>
          <a:p>
            <a:pPr algn="just"/>
            <a:endParaRPr lang="en-US" dirty="0"/>
          </a:p>
        </p:txBody>
      </p:sp>
      <p:sp>
        <p:nvSpPr>
          <p:cNvPr id="5" name="Slide Number Placeholder 4">
            <a:extLst>
              <a:ext uri="{FF2B5EF4-FFF2-40B4-BE49-F238E27FC236}">
                <a16:creationId xmlns:a16="http://schemas.microsoft.com/office/drawing/2014/main" id="{6DC1B448-4258-4CAD-8170-9BD2F70D988C}"/>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13508621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Independence</a:t>
            </a:r>
          </a:p>
        </p:txBody>
      </p:sp>
      <p:sp>
        <p:nvSpPr>
          <p:cNvPr id="3" name="Content Placeholder 2"/>
          <p:cNvSpPr>
            <a:spLocks noGrp="1"/>
          </p:cNvSpPr>
          <p:nvPr>
            <p:ph idx="1"/>
          </p:nvPr>
        </p:nvSpPr>
        <p:spPr/>
        <p:txBody>
          <a:bodyPr/>
          <a:lstStyle/>
          <a:p>
            <a:r>
              <a:rPr lang="en-US" sz="2400" b="1" i="1" u="sng" dirty="0">
                <a:latin typeface="Times New Roman" panose="02020603050405020304" pitchFamily="18" charset="0"/>
                <a:cs typeface="Times New Roman" panose="02020603050405020304" pitchFamily="18" charset="0"/>
              </a:rPr>
              <a:t>Physical Data Independence</a:t>
            </a:r>
            <a:r>
              <a:rPr lang="en-US" sz="2400" i="1" u="sng" dirty="0">
                <a:latin typeface="Times New Roman" panose="02020603050405020304" pitchFamily="18" charset="0"/>
                <a:cs typeface="Times New Roman" panose="02020603050405020304" pitchFamily="18" charset="0"/>
              </a:rPr>
              <a:t> </a:t>
            </a:r>
            <a:r>
              <a:rPr lang="en-US" sz="2400" dirty="0"/>
              <a:t>– the ability to modify the physical schema without changing the logical schema</a:t>
            </a:r>
          </a:p>
          <a:p>
            <a:pPr lvl="1"/>
            <a:r>
              <a:rPr lang="en-US" sz="2000" dirty="0"/>
              <a:t>Applications depend on the logical schema</a:t>
            </a:r>
          </a:p>
          <a:p>
            <a:pPr lvl="1"/>
            <a:r>
              <a:rPr lang="en-US" sz="2000" dirty="0"/>
              <a:t>In general, the interfaces between the various levels and components should be well defined so that changes in some parts do not seriously influence others.</a:t>
            </a:r>
          </a:p>
          <a:p>
            <a:pPr lvl="1"/>
            <a:r>
              <a:rPr lang="en-US" sz="2000" dirty="0"/>
              <a:t>Numeric(7) to numeric(10)</a:t>
            </a:r>
          </a:p>
          <a:p>
            <a:r>
              <a:rPr lang="en-US" b="1" i="1" u="sng" dirty="0">
                <a:latin typeface="Times New Roman" panose="02020603050405020304" pitchFamily="18" charset="0"/>
                <a:cs typeface="Times New Roman" panose="02020603050405020304" pitchFamily="18" charset="0"/>
              </a:rPr>
              <a:t>Logical Data Independence</a:t>
            </a:r>
            <a:r>
              <a:rPr lang="en-US" b="1" u="sng" dirty="0">
                <a:latin typeface="Times New Roman" panose="02020603050405020304" pitchFamily="18" charset="0"/>
                <a:cs typeface="Times New Roman" panose="02020603050405020304" pitchFamily="18" charset="0"/>
              </a:rPr>
              <a:t>- </a:t>
            </a:r>
            <a:r>
              <a:rPr lang="en-US" sz="2400" dirty="0"/>
              <a:t>the ability to modify the logical schema without having to change external schema or application programs.</a:t>
            </a:r>
          </a:p>
          <a:p>
            <a:pPr lvl="1"/>
            <a:endParaRPr lang="en-US" sz="2000"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96621312"/>
              </p:ext>
            </p:extLst>
          </p:nvPr>
        </p:nvGraphicFramePr>
        <p:xfrm>
          <a:off x="944451" y="5312178"/>
          <a:ext cx="4516191" cy="370840"/>
        </p:xfrm>
        <a:graphic>
          <a:graphicData uri="http://schemas.openxmlformats.org/drawingml/2006/table">
            <a:tbl>
              <a:tblPr firstRow="1" bandRow="1">
                <a:tableStyleId>{5C22544A-7EE6-4342-B048-85BDC9FD1C3A}</a:tableStyleId>
              </a:tblPr>
              <a:tblGrid>
                <a:gridCol w="1505397">
                  <a:extLst>
                    <a:ext uri="{9D8B030D-6E8A-4147-A177-3AD203B41FA5}">
                      <a16:colId xmlns:a16="http://schemas.microsoft.com/office/drawing/2014/main" val="20000"/>
                    </a:ext>
                  </a:extLst>
                </a:gridCol>
                <a:gridCol w="1505397">
                  <a:extLst>
                    <a:ext uri="{9D8B030D-6E8A-4147-A177-3AD203B41FA5}">
                      <a16:colId xmlns:a16="http://schemas.microsoft.com/office/drawing/2014/main" val="20001"/>
                    </a:ext>
                  </a:extLst>
                </a:gridCol>
                <a:gridCol w="1505397">
                  <a:extLst>
                    <a:ext uri="{9D8B030D-6E8A-4147-A177-3AD203B41FA5}">
                      <a16:colId xmlns:a16="http://schemas.microsoft.com/office/drawing/2014/main" val="20002"/>
                    </a:ext>
                  </a:extLst>
                </a:gridCol>
              </a:tblGrid>
              <a:tr h="370840">
                <a:tc>
                  <a:txBody>
                    <a:bodyPr/>
                    <a:lstStyle/>
                    <a:p>
                      <a:r>
                        <a:rPr lang="en-US" dirty="0"/>
                        <a:t>S#</a:t>
                      </a:r>
                    </a:p>
                  </a:txBody>
                  <a:tcPr>
                    <a:solidFill>
                      <a:srgbClr val="FF0000"/>
                    </a:solidFill>
                  </a:tcPr>
                </a:tc>
                <a:tc>
                  <a:txBody>
                    <a:bodyPr/>
                    <a:lstStyle/>
                    <a:p>
                      <a:r>
                        <a:rPr lang="en-US" dirty="0" err="1"/>
                        <a:t>Sname</a:t>
                      </a:r>
                      <a:endParaRPr lang="en-US" dirty="0"/>
                    </a:p>
                  </a:txBody>
                  <a:tcPr>
                    <a:solidFill>
                      <a:schemeClr val="accent6">
                        <a:lumMod val="50000"/>
                      </a:schemeClr>
                    </a:solidFill>
                  </a:tcPr>
                </a:tc>
                <a:tc>
                  <a:txBody>
                    <a:bodyPr/>
                    <a:lstStyle/>
                    <a:p>
                      <a:r>
                        <a:rPr lang="en-US" dirty="0"/>
                        <a:t>Grade</a:t>
                      </a:r>
                    </a:p>
                  </a:txBody>
                  <a:tcPr>
                    <a:solidFill>
                      <a:schemeClr val="accent1">
                        <a:lumMod val="50000"/>
                      </a:schemeClr>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62954794"/>
              </p:ext>
            </p:extLst>
          </p:nvPr>
        </p:nvGraphicFramePr>
        <p:xfrm>
          <a:off x="3518079" y="5806123"/>
          <a:ext cx="4516192" cy="370840"/>
        </p:xfrm>
        <a:graphic>
          <a:graphicData uri="http://schemas.openxmlformats.org/drawingml/2006/table">
            <a:tbl>
              <a:tblPr firstRow="1" bandRow="1">
                <a:tableStyleId>{5C22544A-7EE6-4342-B048-85BDC9FD1C3A}</a:tableStyleId>
              </a:tblPr>
              <a:tblGrid>
                <a:gridCol w="1129048">
                  <a:extLst>
                    <a:ext uri="{9D8B030D-6E8A-4147-A177-3AD203B41FA5}">
                      <a16:colId xmlns:a16="http://schemas.microsoft.com/office/drawing/2014/main" val="20000"/>
                    </a:ext>
                  </a:extLst>
                </a:gridCol>
                <a:gridCol w="1129048">
                  <a:extLst>
                    <a:ext uri="{9D8B030D-6E8A-4147-A177-3AD203B41FA5}">
                      <a16:colId xmlns:a16="http://schemas.microsoft.com/office/drawing/2014/main" val="20001"/>
                    </a:ext>
                  </a:extLst>
                </a:gridCol>
                <a:gridCol w="1129048">
                  <a:extLst>
                    <a:ext uri="{9D8B030D-6E8A-4147-A177-3AD203B41FA5}">
                      <a16:colId xmlns:a16="http://schemas.microsoft.com/office/drawing/2014/main" val="20002"/>
                    </a:ext>
                  </a:extLst>
                </a:gridCol>
                <a:gridCol w="1129048">
                  <a:extLst>
                    <a:ext uri="{9D8B030D-6E8A-4147-A177-3AD203B41FA5}">
                      <a16:colId xmlns:a16="http://schemas.microsoft.com/office/drawing/2014/main" val="20003"/>
                    </a:ext>
                  </a:extLst>
                </a:gridCol>
              </a:tblGrid>
              <a:tr h="370840">
                <a:tc>
                  <a:txBody>
                    <a:bodyPr/>
                    <a:lstStyle/>
                    <a:p>
                      <a:r>
                        <a:rPr lang="en-US" dirty="0"/>
                        <a:t>S#</a:t>
                      </a:r>
                    </a:p>
                  </a:txBody>
                  <a:tcPr>
                    <a:solidFill>
                      <a:srgbClr val="FF0000"/>
                    </a:solidFill>
                  </a:tcPr>
                </a:tc>
                <a:tc>
                  <a:txBody>
                    <a:bodyPr/>
                    <a:lstStyle/>
                    <a:p>
                      <a:r>
                        <a:rPr lang="en-US" dirty="0" err="1"/>
                        <a:t>Sname</a:t>
                      </a:r>
                      <a:endParaRPr lang="en-US" dirty="0"/>
                    </a:p>
                  </a:txBody>
                  <a:tcPr>
                    <a:solidFill>
                      <a:schemeClr val="accent6">
                        <a:lumMod val="50000"/>
                      </a:schemeClr>
                    </a:solidFill>
                  </a:tcPr>
                </a:tc>
                <a:tc>
                  <a:txBody>
                    <a:bodyPr/>
                    <a:lstStyle/>
                    <a:p>
                      <a:r>
                        <a:rPr lang="en-US" dirty="0"/>
                        <a:t>Branch</a:t>
                      </a:r>
                    </a:p>
                  </a:txBody>
                  <a:tcPr>
                    <a:solidFill>
                      <a:schemeClr val="accent4">
                        <a:lumMod val="50000"/>
                      </a:schemeClr>
                    </a:solidFill>
                  </a:tcPr>
                </a:tc>
                <a:tc>
                  <a:txBody>
                    <a:bodyPr/>
                    <a:lstStyle/>
                    <a:p>
                      <a:r>
                        <a:rPr lang="en-US" dirty="0"/>
                        <a:t>Grade</a:t>
                      </a:r>
                    </a:p>
                  </a:txBody>
                  <a:tcPr>
                    <a:solidFill>
                      <a:schemeClr val="accent1">
                        <a:lumMod val="50000"/>
                      </a:schemeClr>
                    </a:solidFill>
                  </a:tcPr>
                </a:tc>
                <a:extLst>
                  <a:ext uri="{0D108BD9-81ED-4DB2-BD59-A6C34878D82A}">
                    <a16:rowId xmlns:a16="http://schemas.microsoft.com/office/drawing/2014/main" val="10000"/>
                  </a:ext>
                </a:extLst>
              </a:tr>
            </a:tbl>
          </a:graphicData>
        </a:graphic>
      </p:graphicFrame>
      <p:sp>
        <p:nvSpPr>
          <p:cNvPr id="7" name="Right Arrow 6"/>
          <p:cNvSpPr/>
          <p:nvPr/>
        </p:nvSpPr>
        <p:spPr>
          <a:xfrm>
            <a:off x="1390920" y="5777718"/>
            <a:ext cx="1558342" cy="534181"/>
          </a:xfrm>
          <a:prstGeom prst="right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Convert</a:t>
            </a:r>
          </a:p>
        </p:txBody>
      </p:sp>
    </p:spTree>
    <p:extLst>
      <p:ext uri="{BB962C8B-B14F-4D97-AF65-F5344CB8AC3E}">
        <p14:creationId xmlns:p14="http://schemas.microsoft.com/office/powerpoint/2010/main" val="2474798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8D8D4-D653-4B52-A8E5-07A82E4C1725}"/>
              </a:ext>
            </a:extLst>
          </p:cNvPr>
          <p:cNvSpPr>
            <a:spLocks noGrp="1"/>
          </p:cNvSpPr>
          <p:nvPr>
            <p:ph type="title"/>
          </p:nvPr>
        </p:nvSpPr>
        <p:spPr>
          <a:xfrm>
            <a:off x="1944694" y="624110"/>
            <a:ext cx="6683765" cy="1064013"/>
          </a:xfrm>
        </p:spPr>
        <p:txBody>
          <a:bodyPr>
            <a:noAutofit/>
          </a:bodyPr>
          <a:lstStyle/>
          <a:p>
            <a:r>
              <a:rPr lang="en-US" sz="2000" dirty="0"/>
              <a:t>Logical Data Independence vs Physical Data Independence</a:t>
            </a:r>
          </a:p>
        </p:txBody>
      </p:sp>
      <p:sp>
        <p:nvSpPr>
          <p:cNvPr id="3" name="Content Placeholder 2">
            <a:extLst>
              <a:ext uri="{FF2B5EF4-FFF2-40B4-BE49-F238E27FC236}">
                <a16:creationId xmlns:a16="http://schemas.microsoft.com/office/drawing/2014/main" id="{65772CAE-E34A-4AE8-AD73-A20DEDB98B64}"/>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F6AECD0B-8C86-4221-B31F-2F2417A9EEA6}"/>
              </a:ext>
            </a:extLst>
          </p:cNvPr>
          <p:cNvSpPr>
            <a:spLocks noGrp="1"/>
          </p:cNvSpPr>
          <p:nvPr>
            <p:ph type="sldNum" sz="quarter" idx="12"/>
          </p:nvPr>
        </p:nvSpPr>
        <p:spPr/>
        <p:txBody>
          <a:bodyPr/>
          <a:lstStyle/>
          <a:p>
            <a:fld id="{D57F1E4F-1CFF-5643-939E-217C01CDF565}" type="slidenum">
              <a:rPr lang="en-US" smtClean="0"/>
              <a:pPr/>
              <a:t>35</a:t>
            </a:fld>
            <a:endParaRPr lang="en-US" dirty="0"/>
          </a:p>
        </p:txBody>
      </p:sp>
      <p:pic>
        <p:nvPicPr>
          <p:cNvPr id="6" name="Picture 5">
            <a:extLst>
              <a:ext uri="{FF2B5EF4-FFF2-40B4-BE49-F238E27FC236}">
                <a16:creationId xmlns:a16="http://schemas.microsoft.com/office/drawing/2014/main" id="{3AB5C052-3FA9-49DD-B437-891723315366}"/>
              </a:ext>
            </a:extLst>
          </p:cNvPr>
          <p:cNvPicPr>
            <a:picLocks noChangeAspect="1"/>
          </p:cNvPicPr>
          <p:nvPr/>
        </p:nvPicPr>
        <p:blipFill>
          <a:blip r:embed="rId2"/>
          <a:stretch>
            <a:fillRect/>
          </a:stretch>
        </p:blipFill>
        <p:spPr>
          <a:xfrm>
            <a:off x="1946671" y="1688123"/>
            <a:ext cx="6681788" cy="4545766"/>
          </a:xfrm>
          <a:prstGeom prst="rect">
            <a:avLst/>
          </a:prstGeom>
        </p:spPr>
      </p:pic>
    </p:spTree>
    <p:extLst>
      <p:ext uri="{BB962C8B-B14F-4D97-AF65-F5344CB8AC3E}">
        <p14:creationId xmlns:p14="http://schemas.microsoft.com/office/powerpoint/2010/main" val="1841695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41399-77B6-44ED-917C-FE2868A49E7A}"/>
              </a:ext>
            </a:extLst>
          </p:cNvPr>
          <p:cNvSpPr>
            <a:spLocks noGrp="1"/>
          </p:cNvSpPr>
          <p:nvPr>
            <p:ph type="title"/>
          </p:nvPr>
        </p:nvSpPr>
        <p:spPr>
          <a:xfrm>
            <a:off x="1944694" y="624110"/>
            <a:ext cx="6683765" cy="767368"/>
          </a:xfrm>
        </p:spPr>
        <p:txBody>
          <a:bodyPr/>
          <a:lstStyle/>
          <a:p>
            <a:r>
              <a:rPr lang="en-US" dirty="0"/>
              <a:t>Instances and Schemas</a:t>
            </a:r>
          </a:p>
        </p:txBody>
      </p:sp>
      <p:sp>
        <p:nvSpPr>
          <p:cNvPr id="3" name="Content Placeholder 2">
            <a:extLst>
              <a:ext uri="{FF2B5EF4-FFF2-40B4-BE49-F238E27FC236}">
                <a16:creationId xmlns:a16="http://schemas.microsoft.com/office/drawing/2014/main" id="{3F9800C3-B0AD-4175-9AC9-4FBB99BF503E}"/>
              </a:ext>
            </a:extLst>
          </p:cNvPr>
          <p:cNvSpPr>
            <a:spLocks noGrp="1"/>
          </p:cNvSpPr>
          <p:nvPr>
            <p:ph idx="1"/>
          </p:nvPr>
        </p:nvSpPr>
        <p:spPr>
          <a:xfrm>
            <a:off x="1941909" y="1298713"/>
            <a:ext cx="6686550" cy="5102087"/>
          </a:xfrm>
        </p:spPr>
        <p:txBody>
          <a:bodyPr>
            <a:normAutofit fontScale="85000" lnSpcReduction="20000"/>
          </a:bodyPr>
          <a:lstStyle/>
          <a:p>
            <a:pPr algn="just"/>
            <a:r>
              <a:rPr lang="en-US" dirty="0"/>
              <a:t>Databases change over time as information is inserted and deleted. </a:t>
            </a:r>
          </a:p>
          <a:p>
            <a:pPr algn="just"/>
            <a:r>
              <a:rPr lang="en-US" dirty="0"/>
              <a:t>The collection of information stored in the database at a particular moment is called an </a:t>
            </a:r>
            <a:r>
              <a:rPr lang="en-US" b="1" dirty="0"/>
              <a:t>instance </a:t>
            </a:r>
            <a:r>
              <a:rPr lang="en-US" dirty="0"/>
              <a:t>of the database.</a:t>
            </a:r>
          </a:p>
          <a:p>
            <a:pPr algn="just"/>
            <a:r>
              <a:rPr lang="en-US" dirty="0"/>
              <a:t>The overall design of the database is called the database </a:t>
            </a:r>
            <a:r>
              <a:rPr lang="en-US" b="1" dirty="0"/>
              <a:t>schema</a:t>
            </a:r>
            <a:r>
              <a:rPr lang="en-US" dirty="0"/>
              <a:t>. Schemas are changed infrequently, if at all.</a:t>
            </a:r>
          </a:p>
          <a:p>
            <a:pPr algn="just"/>
            <a:r>
              <a:rPr lang="en-US" dirty="0"/>
              <a:t>Database systems have several schemas, partitioned according to the levels of abstraction.</a:t>
            </a:r>
          </a:p>
          <a:p>
            <a:pPr algn="just"/>
            <a:r>
              <a:rPr lang="en-US" dirty="0"/>
              <a:t>The </a:t>
            </a:r>
            <a:r>
              <a:rPr lang="en-US" b="1" dirty="0"/>
              <a:t>physical schema </a:t>
            </a:r>
            <a:r>
              <a:rPr lang="en-US" dirty="0"/>
              <a:t>describes the database design at the physical level, while the </a:t>
            </a:r>
            <a:r>
              <a:rPr lang="en-US" b="1" dirty="0"/>
              <a:t>logical schema </a:t>
            </a:r>
            <a:r>
              <a:rPr lang="en-US" dirty="0"/>
              <a:t>describes the database design at the logical level.</a:t>
            </a:r>
          </a:p>
          <a:p>
            <a:pPr algn="just"/>
            <a:r>
              <a:rPr lang="en-US" dirty="0"/>
              <a:t>A database may also have several schemas at the view level, sometimes called </a:t>
            </a:r>
            <a:r>
              <a:rPr lang="en-US" b="1" dirty="0"/>
              <a:t>subschemas</a:t>
            </a:r>
            <a:r>
              <a:rPr lang="en-US" dirty="0"/>
              <a:t>, that describe different views of the database.</a:t>
            </a:r>
          </a:p>
        </p:txBody>
      </p:sp>
      <p:sp>
        <p:nvSpPr>
          <p:cNvPr id="6" name="Slide Number Placeholder 5">
            <a:extLst>
              <a:ext uri="{FF2B5EF4-FFF2-40B4-BE49-F238E27FC236}">
                <a16:creationId xmlns:a16="http://schemas.microsoft.com/office/drawing/2014/main" id="{A90A9592-FC67-4055-A33F-B02B036D7BB2}"/>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294719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sz="6000" dirty="0"/>
          </a:p>
          <a:p>
            <a:pPr marL="0" indent="0" algn="ctr">
              <a:buNone/>
            </a:pPr>
            <a:r>
              <a:rPr lang="en-US" sz="6000" dirty="0"/>
              <a:t>Data Models</a:t>
            </a:r>
          </a:p>
        </p:txBody>
      </p:sp>
    </p:spTree>
    <p:extLst>
      <p:ext uri="{BB962C8B-B14F-4D97-AF65-F5344CB8AC3E}">
        <p14:creationId xmlns:p14="http://schemas.microsoft.com/office/powerpoint/2010/main" val="21237929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Models</a:t>
            </a:r>
          </a:p>
        </p:txBody>
      </p:sp>
      <p:sp>
        <p:nvSpPr>
          <p:cNvPr id="3" name="Content Placeholder 2"/>
          <p:cNvSpPr>
            <a:spLocks noGrp="1"/>
          </p:cNvSpPr>
          <p:nvPr>
            <p:ph idx="1"/>
          </p:nvPr>
        </p:nvSpPr>
        <p:spPr/>
        <p:txBody>
          <a:bodyPr>
            <a:normAutofit lnSpcReduction="10000"/>
          </a:bodyPr>
          <a:lstStyle/>
          <a:p>
            <a:r>
              <a:rPr lang="en-US" dirty="0"/>
              <a:t>A collection of conceptual tools for describing data, data relationships, data semantics, and consistency constraint.</a:t>
            </a:r>
          </a:p>
          <a:p>
            <a:r>
              <a:rPr lang="en-US" dirty="0"/>
              <a:t>A data model provides a way to describe the design at physical, logical &amp; view level.</a:t>
            </a:r>
          </a:p>
          <a:p>
            <a:r>
              <a:rPr lang="en-US" dirty="0"/>
              <a:t>Various data models are:</a:t>
            </a:r>
          </a:p>
          <a:p>
            <a:pPr marL="914400" lvl="1" indent="-457200">
              <a:buFont typeface="+mj-lt"/>
              <a:buAutoNum type="arabicPeriod"/>
            </a:pPr>
            <a:r>
              <a:rPr lang="en-US" dirty="0"/>
              <a:t>The entity- relationship model</a:t>
            </a:r>
          </a:p>
          <a:p>
            <a:pPr marL="914400" lvl="1" indent="-457200">
              <a:buFont typeface="+mj-lt"/>
              <a:buAutoNum type="arabicPeriod"/>
            </a:pPr>
            <a:r>
              <a:rPr lang="en-US" dirty="0"/>
              <a:t>The object oriented model</a:t>
            </a:r>
          </a:p>
          <a:p>
            <a:pPr marL="914400" lvl="1" indent="-457200">
              <a:buFont typeface="+mj-lt"/>
              <a:buAutoNum type="arabicPeriod"/>
            </a:pPr>
            <a:r>
              <a:rPr lang="en-US" dirty="0"/>
              <a:t>Relational model</a:t>
            </a:r>
          </a:p>
          <a:p>
            <a:pPr marL="914400" lvl="1" indent="-457200">
              <a:buFont typeface="+mj-lt"/>
              <a:buAutoNum type="arabicPeriod"/>
            </a:pPr>
            <a:r>
              <a:rPr lang="en-US" dirty="0"/>
              <a:t>Network model and</a:t>
            </a:r>
          </a:p>
          <a:p>
            <a:pPr marL="914400" lvl="1" indent="-457200">
              <a:buFont typeface="+mj-lt"/>
              <a:buAutoNum type="arabicPeriod"/>
            </a:pPr>
            <a:r>
              <a:rPr lang="en-US" dirty="0"/>
              <a:t>Hierarchical model</a:t>
            </a:r>
          </a:p>
        </p:txBody>
      </p:sp>
    </p:spTree>
    <p:extLst>
      <p:ext uri="{BB962C8B-B14F-4D97-AF65-F5344CB8AC3E}">
        <p14:creationId xmlns:p14="http://schemas.microsoft.com/office/powerpoint/2010/main" val="883031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r>
              <a:rPr lang="en-US"/>
              <a:t>14.</a:t>
            </a:r>
            <a:fld id="{D6D1C9E5-E78D-4CC4-84E8-CA49BA7D05FF}" type="slidenum">
              <a:rPr lang="en-US"/>
              <a:pPr/>
              <a:t>39</a:t>
            </a:fld>
            <a:endParaRPr lang="en-US"/>
          </a:p>
        </p:txBody>
      </p:sp>
      <p:sp>
        <p:nvSpPr>
          <p:cNvPr id="1408002" name="Text Box 2"/>
          <p:cNvSpPr txBox="1">
            <a:spLocks noChangeArrowheads="1"/>
          </p:cNvSpPr>
          <p:nvPr/>
        </p:nvSpPr>
        <p:spPr bwMode="auto">
          <a:xfrm>
            <a:off x="2251636" y="148193"/>
            <a:ext cx="36824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dirty="0">
                <a:solidFill>
                  <a:schemeClr val="hlink"/>
                </a:solidFill>
                <a:latin typeface="Times New Roman" panose="02020603050405020304" pitchFamily="18" charset="0"/>
              </a:rPr>
              <a:t>Hierarchical database model</a:t>
            </a:r>
          </a:p>
        </p:txBody>
      </p:sp>
      <p:sp>
        <p:nvSpPr>
          <p:cNvPr id="1408003" name="Rectangle 3"/>
          <p:cNvSpPr>
            <a:spLocks noChangeArrowheads="1"/>
          </p:cNvSpPr>
          <p:nvPr/>
        </p:nvSpPr>
        <p:spPr bwMode="auto">
          <a:xfrm>
            <a:off x="0" y="685800"/>
            <a:ext cx="8915400" cy="224676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b="0" dirty="0">
                <a:latin typeface="Times New Roman" panose="02020603050405020304" pitchFamily="18" charset="0"/>
              </a:rPr>
              <a:t>In the hierarchical model, data is organized as an inverted tree. Each entity has only one parent but can have several children. At the top of the hierarchy, there is one entity, which is called the root. </a:t>
            </a:r>
          </a:p>
          <a:p>
            <a:pPr algn="just"/>
            <a:endParaRPr lang="en-US" sz="2800" b="0" dirty="0">
              <a:latin typeface="Times New Roman" panose="02020603050405020304" pitchFamily="18" charset="0"/>
            </a:endParaRPr>
          </a:p>
        </p:txBody>
      </p:sp>
      <p:sp>
        <p:nvSpPr>
          <p:cNvPr id="1408011" name="Text Box 11"/>
          <p:cNvSpPr txBox="1">
            <a:spLocks noChangeArrowheads="1"/>
          </p:cNvSpPr>
          <p:nvPr/>
        </p:nvSpPr>
        <p:spPr bwMode="auto">
          <a:xfrm>
            <a:off x="-686154" y="6019800"/>
            <a:ext cx="81774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dirty="0">
                <a:latin typeface="Times New Roman" panose="02020603050405020304" pitchFamily="18" charset="0"/>
              </a:rPr>
              <a:t>                        An example of the hierarchical model representing a university</a:t>
            </a:r>
          </a:p>
        </p:txBody>
      </p:sp>
      <p:pic>
        <p:nvPicPr>
          <p:cNvPr id="140801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027363"/>
            <a:ext cx="8583613" cy="223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044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What is DBMS?</a:t>
            </a:r>
            <a:endParaRPr lang="en-US" sz="3600" dirty="0"/>
          </a:p>
        </p:txBody>
      </p:sp>
      <p:sp>
        <p:nvSpPr>
          <p:cNvPr id="3" name="Content Placeholder 2"/>
          <p:cNvSpPr>
            <a:spLocks noGrp="1"/>
          </p:cNvSpPr>
          <p:nvPr>
            <p:ph idx="1"/>
          </p:nvPr>
        </p:nvSpPr>
        <p:spPr>
          <a:xfrm>
            <a:off x="457200" y="1219200"/>
            <a:ext cx="8229600" cy="5334000"/>
          </a:xfrm>
        </p:spPr>
        <p:txBody>
          <a:bodyPr>
            <a:normAutofit fontScale="92500"/>
          </a:bodyPr>
          <a:lstStyle/>
          <a:p>
            <a:pPr algn="just"/>
            <a:r>
              <a:rPr lang="en-US" sz="2400" dirty="0"/>
              <a:t>A </a:t>
            </a:r>
            <a:r>
              <a:rPr lang="en-US" sz="2400" b="1" dirty="0"/>
              <a:t>DBMS</a:t>
            </a:r>
            <a:r>
              <a:rPr lang="en-US" sz="2400" dirty="0"/>
              <a:t> is software that allows creation, definition and manipulation of database, allowing users to store, process and analyse data easily. DBMS provides us with an interface or a tool, to perform various operations like creating database, storing data in it, updating data, creating tables in the database and a lot more.</a:t>
            </a:r>
          </a:p>
          <a:p>
            <a:pPr algn="just"/>
            <a:r>
              <a:rPr lang="en-US" sz="2400" dirty="0"/>
              <a:t>DBMS also provides protection and security to the databases. It also maintains data consistency in case of multiple users.</a:t>
            </a:r>
          </a:p>
          <a:p>
            <a:pPr algn="just"/>
            <a:r>
              <a:rPr lang="en-US" sz="2400" dirty="0"/>
              <a:t>Here are some examples of popular DBMS used these days:</a:t>
            </a:r>
          </a:p>
          <a:p>
            <a:pPr lvl="0" algn="just"/>
            <a:r>
              <a:rPr lang="en-US" sz="2400" dirty="0" err="1"/>
              <a:t>MySql</a:t>
            </a:r>
            <a:endParaRPr lang="en-US" sz="2400" dirty="0"/>
          </a:p>
          <a:p>
            <a:pPr lvl="0"/>
            <a:r>
              <a:rPr lang="en-US" sz="2400" dirty="0"/>
              <a:t>Oracle</a:t>
            </a:r>
          </a:p>
          <a:p>
            <a:pPr lvl="0"/>
            <a:r>
              <a:rPr lang="en-US" sz="2400" dirty="0"/>
              <a:t>SQL Server</a:t>
            </a:r>
          </a:p>
          <a:p>
            <a:pPr lvl="0"/>
            <a:r>
              <a:rPr lang="en-US" sz="2400" dirty="0"/>
              <a:t>IBM DB2</a:t>
            </a:r>
          </a:p>
          <a:p>
            <a:pPr lvl="0"/>
            <a:r>
              <a:rPr lang="en-US" sz="2400" dirty="0" err="1"/>
              <a:t>PostgreSQL</a:t>
            </a:r>
            <a:endParaRPr lang="en-US" sz="2400" dirty="0"/>
          </a:p>
          <a:p>
            <a:pPr lvl="0"/>
            <a:r>
              <a:rPr lang="en-US" sz="2400" dirty="0"/>
              <a:t>Amazon </a:t>
            </a:r>
            <a:r>
              <a:rPr lang="en-US" sz="2400" dirty="0" err="1"/>
              <a:t>SimpleDB</a:t>
            </a:r>
            <a:r>
              <a:rPr lang="en-US" sz="2400" dirty="0"/>
              <a:t> (cloud based) etc.</a:t>
            </a:r>
          </a:p>
          <a:p>
            <a:pPr>
              <a:buNone/>
            </a:pPr>
            <a:endParaRPr lang="en-US" dirty="0"/>
          </a:p>
        </p:txBody>
      </p:sp>
    </p:spTree>
    <p:extLst>
      <p:ext uri="{BB962C8B-B14F-4D97-AF65-F5344CB8AC3E}">
        <p14:creationId xmlns:p14="http://schemas.microsoft.com/office/powerpoint/2010/main" val="10678895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r>
              <a:rPr lang="en-US"/>
              <a:t>14.</a:t>
            </a:r>
            <a:fld id="{8E7BA525-4D94-4E53-94E3-7FF0120B7491}" type="slidenum">
              <a:rPr lang="en-US"/>
              <a:pPr/>
              <a:t>40</a:t>
            </a:fld>
            <a:endParaRPr lang="en-US"/>
          </a:p>
        </p:txBody>
      </p:sp>
      <p:sp>
        <p:nvSpPr>
          <p:cNvPr id="1829890" name="Text Box 2"/>
          <p:cNvSpPr txBox="1">
            <a:spLocks noChangeArrowheads="1"/>
          </p:cNvSpPr>
          <p:nvPr/>
        </p:nvSpPr>
        <p:spPr bwMode="auto">
          <a:xfrm>
            <a:off x="2060417" y="76200"/>
            <a:ext cx="426751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dirty="0">
                <a:solidFill>
                  <a:schemeClr val="hlink"/>
                </a:solidFill>
                <a:latin typeface="Times New Roman" panose="02020603050405020304" pitchFamily="18" charset="0"/>
              </a:rPr>
              <a:t>Network database model</a:t>
            </a:r>
          </a:p>
        </p:txBody>
      </p:sp>
      <p:sp>
        <p:nvSpPr>
          <p:cNvPr id="1829891" name="Rectangle 3"/>
          <p:cNvSpPr>
            <a:spLocks noChangeArrowheads="1"/>
          </p:cNvSpPr>
          <p:nvPr/>
        </p:nvSpPr>
        <p:spPr bwMode="auto">
          <a:xfrm>
            <a:off x="0" y="6858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b="0" dirty="0">
                <a:latin typeface="Times New Roman" panose="02020603050405020304" pitchFamily="18" charset="0"/>
              </a:rPr>
              <a:t>In the network model, the entities are organized in a graph, in which some entities can be accessed through several paths (Figure). </a:t>
            </a:r>
          </a:p>
        </p:txBody>
      </p:sp>
      <p:sp>
        <p:nvSpPr>
          <p:cNvPr id="1829892" name="Text Box 4"/>
          <p:cNvSpPr txBox="1">
            <a:spLocks noChangeArrowheads="1"/>
          </p:cNvSpPr>
          <p:nvPr/>
        </p:nvSpPr>
        <p:spPr bwMode="auto">
          <a:xfrm>
            <a:off x="76200" y="6019800"/>
            <a:ext cx="75504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solidFill>
                  <a:schemeClr val="folHlink"/>
                </a:solidFill>
                <a:latin typeface="Times New Roman" panose="02020603050405020304" pitchFamily="18" charset="0"/>
              </a:rPr>
              <a:t>Figure      </a:t>
            </a:r>
            <a:r>
              <a:rPr lang="en-US" sz="2000" dirty="0">
                <a:latin typeface="Times New Roman" panose="02020603050405020304" pitchFamily="18" charset="0"/>
              </a:rPr>
              <a:t>An example of the network model representing a university</a:t>
            </a:r>
          </a:p>
        </p:txBody>
      </p:sp>
      <p:pic>
        <p:nvPicPr>
          <p:cNvPr id="18298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 y="2947988"/>
            <a:ext cx="8620125" cy="246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08121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r>
              <a:rPr lang="en-US"/>
              <a:t>14.</a:t>
            </a:r>
            <a:fld id="{D4273DCC-32B6-4D5D-A7AA-E210BF3C6FAB}" type="slidenum">
              <a:rPr lang="en-US"/>
              <a:pPr/>
              <a:t>41</a:t>
            </a:fld>
            <a:endParaRPr lang="en-US"/>
          </a:p>
        </p:txBody>
      </p:sp>
      <p:sp>
        <p:nvSpPr>
          <p:cNvPr id="1831938" name="Text Box 2"/>
          <p:cNvSpPr txBox="1">
            <a:spLocks noChangeArrowheads="1"/>
          </p:cNvSpPr>
          <p:nvPr/>
        </p:nvSpPr>
        <p:spPr bwMode="auto">
          <a:xfrm>
            <a:off x="2280958" y="138668"/>
            <a:ext cx="39645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800" dirty="0">
                <a:solidFill>
                  <a:schemeClr val="hlink"/>
                </a:solidFill>
                <a:latin typeface="Times New Roman" panose="02020603050405020304" pitchFamily="18" charset="0"/>
              </a:rPr>
              <a:t>Relational database model</a:t>
            </a:r>
          </a:p>
        </p:txBody>
      </p:sp>
      <p:sp>
        <p:nvSpPr>
          <p:cNvPr id="1831939" name="Rectangle 3"/>
          <p:cNvSpPr>
            <a:spLocks noChangeArrowheads="1"/>
          </p:cNvSpPr>
          <p:nvPr/>
        </p:nvSpPr>
        <p:spPr bwMode="auto">
          <a:xfrm>
            <a:off x="0" y="6858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b="0" dirty="0">
                <a:latin typeface="Times New Roman" panose="02020603050405020304" pitchFamily="18" charset="0"/>
              </a:rPr>
              <a:t>In the relational model, data is organized in two-dimensional tables called relations. The tables or relations are, however, related to each other.</a:t>
            </a:r>
          </a:p>
        </p:txBody>
      </p:sp>
      <p:sp>
        <p:nvSpPr>
          <p:cNvPr id="1831940" name="Text Box 4"/>
          <p:cNvSpPr txBox="1">
            <a:spLocks noChangeArrowheads="1"/>
          </p:cNvSpPr>
          <p:nvPr/>
        </p:nvSpPr>
        <p:spPr bwMode="auto">
          <a:xfrm>
            <a:off x="76200" y="6019800"/>
            <a:ext cx="8374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folHlink"/>
                </a:solidFill>
                <a:latin typeface="Times New Roman" panose="02020603050405020304" pitchFamily="18" charset="0"/>
              </a:rPr>
              <a:t>Figure 14.5  </a:t>
            </a:r>
            <a:r>
              <a:rPr lang="en-US" sz="2000">
                <a:latin typeface="Times New Roman" panose="02020603050405020304" pitchFamily="18" charset="0"/>
              </a:rPr>
              <a:t>An example of the relational model representing a university</a:t>
            </a:r>
          </a:p>
        </p:txBody>
      </p:sp>
      <p:pic>
        <p:nvPicPr>
          <p:cNvPr id="18319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313" y="2290763"/>
            <a:ext cx="5932487" cy="355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34031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Entity-Relationship Model</a:t>
            </a:r>
          </a:p>
        </p:txBody>
      </p:sp>
      <p:sp>
        <p:nvSpPr>
          <p:cNvPr id="3" name="Content Placeholder 2"/>
          <p:cNvSpPr>
            <a:spLocks noGrp="1"/>
          </p:cNvSpPr>
          <p:nvPr>
            <p:ph idx="1"/>
          </p:nvPr>
        </p:nvSpPr>
        <p:spPr/>
        <p:txBody>
          <a:bodyPr/>
          <a:lstStyle/>
          <a:p>
            <a:r>
              <a:rPr lang="en-US" dirty="0">
                <a:latin typeface="Times New Roman" panose="02020603050405020304" pitchFamily="18" charset="0"/>
              </a:rPr>
              <a:t>Entity is real world object or thing that is distinguishable from others</a:t>
            </a:r>
          </a:p>
          <a:p>
            <a:r>
              <a:rPr lang="en-US" dirty="0">
                <a:latin typeface="Times New Roman" panose="02020603050405020304" pitchFamily="18" charset="0"/>
              </a:rPr>
              <a:t>The entities for which information needs to be stored and the relationship among these entities. E-R diagrams uses several geometric shapes, but we use only a few of them here:</a:t>
            </a:r>
          </a:p>
          <a:p>
            <a:endParaRPr lang="en-US" dirty="0"/>
          </a:p>
        </p:txBody>
      </p:sp>
      <p:pic>
        <p:nvPicPr>
          <p:cNvPr id="4"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b="59455"/>
          <a:stretch/>
        </p:blipFill>
        <p:spPr bwMode="auto">
          <a:xfrm>
            <a:off x="431006" y="4588098"/>
            <a:ext cx="8281987" cy="143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9573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Oriented Model</a:t>
            </a:r>
          </a:p>
        </p:txBody>
      </p:sp>
      <p:sp>
        <p:nvSpPr>
          <p:cNvPr id="3" name="Content Placeholder 2"/>
          <p:cNvSpPr>
            <a:spLocks noGrp="1"/>
          </p:cNvSpPr>
          <p:nvPr>
            <p:ph idx="1"/>
          </p:nvPr>
        </p:nvSpPr>
        <p:spPr/>
        <p:txBody>
          <a:bodyPr>
            <a:normAutofit fontScale="92500" lnSpcReduction="10000"/>
          </a:bodyPr>
          <a:lstStyle/>
          <a:p>
            <a:r>
              <a:rPr lang="en-US" dirty="0"/>
              <a:t>This is extended ER model</a:t>
            </a:r>
          </a:p>
          <a:p>
            <a:r>
              <a:rPr lang="en-US" dirty="0"/>
              <a:t>Having notion of </a:t>
            </a:r>
            <a:r>
              <a:rPr lang="en-US" i="1" u="sng" dirty="0"/>
              <a:t>encapsulation,</a:t>
            </a:r>
            <a:r>
              <a:rPr lang="en-US" i="1" dirty="0"/>
              <a:t> </a:t>
            </a:r>
            <a:r>
              <a:rPr lang="en-US" i="1" u="sng" dirty="0"/>
              <a:t>methods (functions)</a:t>
            </a:r>
            <a:r>
              <a:rPr lang="en-US" i="1" dirty="0"/>
              <a:t> </a:t>
            </a:r>
            <a:r>
              <a:rPr lang="en-US" dirty="0"/>
              <a:t>&amp; </a:t>
            </a:r>
            <a:r>
              <a:rPr lang="en-US" i="1" u="sng" dirty="0"/>
              <a:t>object</a:t>
            </a:r>
            <a:r>
              <a:rPr lang="en-US" i="1" dirty="0"/>
              <a:t> </a:t>
            </a:r>
            <a:r>
              <a:rPr lang="en-US" i="1" u="sng" dirty="0"/>
              <a:t>identity.</a:t>
            </a:r>
          </a:p>
          <a:p>
            <a:r>
              <a:rPr lang="en-US" dirty="0">
                <a:ea typeface="ＭＳ Ｐゴシック" pitchFamily="34" charset="-128"/>
              </a:rPr>
              <a:t>Object Relational Data Models</a:t>
            </a:r>
          </a:p>
          <a:p>
            <a:pPr lvl="1"/>
            <a:r>
              <a:rPr lang="en-US" dirty="0">
                <a:ea typeface="ＭＳ Ｐゴシック" pitchFamily="34" charset="-128"/>
              </a:rPr>
              <a:t>Extend the relational data model by including object orientation and constructs to deal with added data types.</a:t>
            </a:r>
          </a:p>
          <a:p>
            <a:pPr lvl="1"/>
            <a:r>
              <a:rPr lang="en-US" dirty="0">
                <a:ea typeface="ＭＳ Ｐゴシック" pitchFamily="34" charset="-128"/>
              </a:rPr>
              <a:t>Allow attributes of tuples to have complex types, including non-atomic values such as nested relations.</a:t>
            </a:r>
          </a:p>
          <a:p>
            <a:pPr lvl="1"/>
            <a:r>
              <a:rPr lang="en-US" dirty="0">
                <a:ea typeface="ＭＳ Ｐゴシック" pitchFamily="34" charset="-128"/>
              </a:rPr>
              <a:t>Preserve relational foundations, in particular the declarative access to data, while extending modeling power.</a:t>
            </a:r>
          </a:p>
          <a:p>
            <a:pPr lvl="1"/>
            <a:r>
              <a:rPr lang="en-US" dirty="0">
                <a:ea typeface="ＭＳ Ｐゴシック" pitchFamily="34" charset="-128"/>
              </a:rPr>
              <a:t>Provide upward compatibility with existing relational languages.</a:t>
            </a:r>
          </a:p>
          <a:p>
            <a:endParaRPr lang="en-US" i="1" u="sng" dirty="0"/>
          </a:p>
        </p:txBody>
      </p:sp>
    </p:spTree>
    <p:extLst>
      <p:ext uri="{BB962C8B-B14F-4D97-AF65-F5344CB8AC3E}">
        <p14:creationId xmlns:p14="http://schemas.microsoft.com/office/powerpoint/2010/main" val="15249793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languages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96411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3200" dirty="0"/>
              <a:t>Data Definition Language</a:t>
            </a:r>
            <a:endParaRPr lang="en-US" dirty="0"/>
          </a:p>
        </p:txBody>
      </p:sp>
      <p:sp>
        <p:nvSpPr>
          <p:cNvPr id="3" name="Content Placeholder 2"/>
          <p:cNvSpPr>
            <a:spLocks noGrp="1"/>
          </p:cNvSpPr>
          <p:nvPr>
            <p:ph idx="1"/>
          </p:nvPr>
        </p:nvSpPr>
        <p:spPr>
          <a:xfrm>
            <a:off x="457200" y="1143000"/>
            <a:ext cx="8229600" cy="5410200"/>
          </a:xfrm>
        </p:spPr>
        <p:txBody>
          <a:bodyPr>
            <a:normAutofit fontScale="85000" lnSpcReduction="10000"/>
          </a:bodyPr>
          <a:lstStyle/>
          <a:p>
            <a:endParaRPr lang="en-US" dirty="0"/>
          </a:p>
          <a:p>
            <a:r>
              <a:rPr lang="en-US" dirty="0"/>
              <a:t>Data Definition Language </a:t>
            </a:r>
            <a:r>
              <a:rPr lang="en-US" b="1" dirty="0"/>
              <a:t>(DDL)</a:t>
            </a:r>
            <a:r>
              <a:rPr lang="en-US" dirty="0"/>
              <a:t> statements are used to classify the database structure or schema. It is a type of language that allows the DBA or user to depict and name those entities, attributes, and relationships that are required for the application along with any associated integrity and security constraints. Here are the lists of tasks that come under DDL:</a:t>
            </a:r>
          </a:p>
          <a:p>
            <a:pPr lvl="0"/>
            <a:r>
              <a:rPr lang="en-US" dirty="0"/>
              <a:t>CREATE – used to create objects in the database</a:t>
            </a:r>
          </a:p>
          <a:p>
            <a:pPr lvl="0"/>
            <a:r>
              <a:rPr lang="en-US" dirty="0"/>
              <a:t>ALTER – used to alters the structure of the database</a:t>
            </a:r>
          </a:p>
          <a:p>
            <a:pPr lvl="0"/>
            <a:r>
              <a:rPr lang="en-US" dirty="0"/>
              <a:t>DROP – used to delete objects from the database</a:t>
            </a:r>
          </a:p>
          <a:p>
            <a:pPr lvl="0"/>
            <a:r>
              <a:rPr lang="en-US" dirty="0"/>
              <a:t>TRUNCATE – used to remove all records from a table, including all spaces allocated for the records are removed</a:t>
            </a:r>
          </a:p>
          <a:p>
            <a:pPr lvl="0"/>
            <a:r>
              <a:rPr lang="en-US" dirty="0"/>
              <a:t>COMMENT – used to add comments to the data dictionary</a:t>
            </a:r>
          </a:p>
          <a:p>
            <a:pPr lvl="0"/>
            <a:r>
              <a:rPr lang="en-US" dirty="0"/>
              <a:t>RENAME – used to rename an object</a:t>
            </a:r>
          </a:p>
          <a:p>
            <a:endParaRPr lang="en-US" dirty="0"/>
          </a:p>
        </p:txBody>
      </p:sp>
    </p:spTree>
    <p:extLst>
      <p:ext uri="{BB962C8B-B14F-4D97-AF65-F5344CB8AC3E}">
        <p14:creationId xmlns:p14="http://schemas.microsoft.com/office/powerpoint/2010/main" val="12415295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Data Manipulation Language</a:t>
            </a:r>
            <a:endParaRPr lang="en-US" dirty="0"/>
          </a:p>
        </p:txBody>
      </p:sp>
      <p:sp>
        <p:nvSpPr>
          <p:cNvPr id="3" name="Content Placeholder 2"/>
          <p:cNvSpPr>
            <a:spLocks noGrp="1"/>
          </p:cNvSpPr>
          <p:nvPr>
            <p:ph idx="1"/>
          </p:nvPr>
        </p:nvSpPr>
        <p:spPr>
          <a:xfrm>
            <a:off x="457200" y="1219200"/>
            <a:ext cx="8229600" cy="5257800"/>
          </a:xfrm>
        </p:spPr>
        <p:txBody>
          <a:bodyPr>
            <a:normAutofit fontScale="62500" lnSpcReduction="20000"/>
          </a:bodyPr>
          <a:lstStyle/>
          <a:p>
            <a:r>
              <a:rPr lang="en-US" dirty="0"/>
              <a:t>A language that offers a set of operations to support the fundamental data manipulation operations on the data held in the database. Data Manipulation Language (DML) statements are used to manage data within schema objects. </a:t>
            </a:r>
          </a:p>
          <a:p>
            <a:r>
              <a:rPr lang="en-US" dirty="0"/>
              <a:t>Two types:</a:t>
            </a:r>
          </a:p>
          <a:p>
            <a:pPr lvl="1"/>
            <a:r>
              <a:rPr lang="en-US" u="sng" dirty="0"/>
              <a:t>Procedural DMLs</a:t>
            </a:r>
            <a:r>
              <a:rPr lang="en-US" dirty="0"/>
              <a:t>: require a user to specify what data are needed and how to get those data.</a:t>
            </a:r>
          </a:p>
          <a:p>
            <a:pPr lvl="1"/>
            <a:r>
              <a:rPr lang="en-US" u="sng" dirty="0"/>
              <a:t>Declarative DMLs</a:t>
            </a:r>
            <a:r>
              <a:rPr lang="en-US" dirty="0"/>
              <a:t>: (non-procedural DMLs) require a user to specify what data are needed without specifying how to get those data.eg SQL</a:t>
            </a:r>
          </a:p>
          <a:p>
            <a:endParaRPr lang="en-US" dirty="0"/>
          </a:p>
          <a:p>
            <a:r>
              <a:rPr lang="en-US" dirty="0"/>
              <a:t>Here are the lists of tasks that come under DML:</a:t>
            </a:r>
          </a:p>
          <a:p>
            <a:pPr lvl="0"/>
            <a:r>
              <a:rPr lang="en-US" dirty="0"/>
              <a:t>SELECT – It retrieves data from a database</a:t>
            </a:r>
          </a:p>
          <a:p>
            <a:pPr lvl="0"/>
            <a:r>
              <a:rPr lang="en-US" dirty="0"/>
              <a:t>INSERT – It inserts data into a table</a:t>
            </a:r>
          </a:p>
          <a:p>
            <a:pPr lvl="0"/>
            <a:r>
              <a:rPr lang="en-US" dirty="0"/>
              <a:t>UPDATE – It updates existing data within a table</a:t>
            </a:r>
          </a:p>
          <a:p>
            <a:pPr lvl="0"/>
            <a:r>
              <a:rPr lang="en-US" dirty="0"/>
              <a:t>DELETE – It deletes all records from a table, the space for the records remain</a:t>
            </a:r>
          </a:p>
          <a:p>
            <a:pPr lvl="0"/>
            <a:r>
              <a:rPr lang="en-US" dirty="0"/>
              <a:t>MERGE – UPSERT operation (insert or update)</a:t>
            </a:r>
          </a:p>
          <a:p>
            <a:pPr lvl="0"/>
            <a:r>
              <a:rPr lang="en-US" dirty="0"/>
              <a:t>CALL – It calls a PL/SQL or Java subprogram</a:t>
            </a:r>
          </a:p>
          <a:p>
            <a:pPr lvl="0"/>
            <a:r>
              <a:rPr lang="en-US" dirty="0"/>
              <a:t>EXPLAIN PLAN – It explains access path to data</a:t>
            </a:r>
          </a:p>
          <a:p>
            <a:pPr lvl="0"/>
            <a:r>
              <a:rPr lang="en-US" dirty="0"/>
              <a:t>LOCK TABLE – It controls concurrency</a:t>
            </a:r>
          </a:p>
          <a:p>
            <a:endParaRPr lang="en-US" dirty="0"/>
          </a:p>
        </p:txBody>
      </p:sp>
    </p:spTree>
    <p:extLst>
      <p:ext uri="{BB962C8B-B14F-4D97-AF65-F5344CB8AC3E}">
        <p14:creationId xmlns:p14="http://schemas.microsoft.com/office/powerpoint/2010/main" val="28146520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3200" b="1" dirty="0"/>
              <a:t>Data Control Language</a:t>
            </a:r>
            <a:endParaRPr lang="en-US" dirty="0"/>
          </a:p>
        </p:txBody>
      </p:sp>
      <p:sp>
        <p:nvSpPr>
          <p:cNvPr id="3" name="Content Placeholder 2"/>
          <p:cNvSpPr>
            <a:spLocks noGrp="1"/>
          </p:cNvSpPr>
          <p:nvPr>
            <p:ph idx="1"/>
          </p:nvPr>
        </p:nvSpPr>
        <p:spPr>
          <a:xfrm>
            <a:off x="457200" y="1066800"/>
            <a:ext cx="8229600" cy="5334000"/>
          </a:xfrm>
        </p:spPr>
        <p:txBody>
          <a:bodyPr>
            <a:normAutofit fontScale="92500" lnSpcReduction="10000"/>
          </a:bodyPr>
          <a:lstStyle/>
          <a:p>
            <a:endParaRPr lang="en-US" dirty="0"/>
          </a:p>
          <a:p>
            <a:r>
              <a:rPr lang="en-US" dirty="0"/>
              <a:t>There is another two forms of database sub-languages. The Data Control Language (DCL) is used to control privilege in Database. To perform any operation in the database, such as for creating tables, sequences or views we need privileges. Privileges are of two types,</a:t>
            </a:r>
          </a:p>
          <a:p>
            <a:pPr lvl="0"/>
            <a:r>
              <a:rPr lang="en-US" dirty="0"/>
              <a:t>System – creating a session, table etc are all types of system privilege.</a:t>
            </a:r>
          </a:p>
          <a:p>
            <a:pPr lvl="0"/>
            <a:r>
              <a:rPr lang="en-US" dirty="0"/>
              <a:t>Object – any command or query to work on tables comes under object privilege. DCL is used to define two commands. These are:</a:t>
            </a:r>
          </a:p>
          <a:p>
            <a:pPr lvl="0"/>
            <a:r>
              <a:rPr lang="en-US" dirty="0"/>
              <a:t>Grant – It gives user access privileges to a database.</a:t>
            </a:r>
          </a:p>
          <a:p>
            <a:pPr lvl="0"/>
            <a:r>
              <a:rPr lang="en-US" dirty="0"/>
              <a:t>Revoke – It takes back permissions from the user.</a:t>
            </a:r>
          </a:p>
          <a:p>
            <a:endParaRPr lang="en-US" dirty="0"/>
          </a:p>
        </p:txBody>
      </p:sp>
    </p:spTree>
    <p:extLst>
      <p:ext uri="{BB962C8B-B14F-4D97-AF65-F5344CB8AC3E}">
        <p14:creationId xmlns:p14="http://schemas.microsoft.com/office/powerpoint/2010/main" val="2323560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Transaction Control Language</a:t>
            </a:r>
            <a:endParaRPr lang="en-US" dirty="0"/>
          </a:p>
        </p:txBody>
      </p:sp>
      <p:sp>
        <p:nvSpPr>
          <p:cNvPr id="3" name="Content Placeholder 2"/>
          <p:cNvSpPr>
            <a:spLocks noGrp="1"/>
          </p:cNvSpPr>
          <p:nvPr>
            <p:ph idx="1"/>
          </p:nvPr>
        </p:nvSpPr>
        <p:spPr>
          <a:xfrm>
            <a:off x="457200" y="1371600"/>
            <a:ext cx="8229600" cy="5181600"/>
          </a:xfrm>
        </p:spPr>
        <p:txBody>
          <a:bodyPr>
            <a:normAutofit lnSpcReduction="10000"/>
          </a:bodyPr>
          <a:lstStyle/>
          <a:p>
            <a:endParaRPr lang="en-US" dirty="0"/>
          </a:p>
          <a:p>
            <a:r>
              <a:rPr lang="en-US" dirty="0"/>
              <a:t>Transaction Control statements are used to run the changes made by DML statements. It allows statements to be grouped together into logical transactions.</a:t>
            </a:r>
          </a:p>
          <a:p>
            <a:pPr lvl="0"/>
            <a:r>
              <a:rPr lang="en-US" dirty="0"/>
              <a:t>COMMIT – It saves the work done</a:t>
            </a:r>
          </a:p>
          <a:p>
            <a:pPr lvl="0"/>
            <a:r>
              <a:rPr lang="en-US" dirty="0"/>
              <a:t>SAVEPOINT – It identifies a point in a transaction to which you can later roll back</a:t>
            </a:r>
          </a:p>
          <a:p>
            <a:pPr lvl="0"/>
            <a:r>
              <a:rPr lang="en-US" dirty="0"/>
              <a:t>ROLLBACK – It restores database to original since the last COMMIT</a:t>
            </a:r>
          </a:p>
          <a:p>
            <a:pPr lvl="0"/>
            <a:r>
              <a:rPr lang="en-US" dirty="0"/>
              <a:t>SET TRANSACTION – It changes the transaction options like isolation level and what rollback segment to use</a:t>
            </a:r>
          </a:p>
        </p:txBody>
      </p:sp>
    </p:spTree>
    <p:extLst>
      <p:ext uri="{BB962C8B-B14F-4D97-AF65-F5344CB8AC3E}">
        <p14:creationId xmlns:p14="http://schemas.microsoft.com/office/powerpoint/2010/main" val="40190825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Understanding DBMS Architecture</a:t>
            </a:r>
            <a:endParaRPr lang="en-US" sz="3600" dirty="0"/>
          </a:p>
        </p:txBody>
      </p:sp>
      <p:sp>
        <p:nvSpPr>
          <p:cNvPr id="3" name="Content Placeholder 2"/>
          <p:cNvSpPr>
            <a:spLocks noGrp="1"/>
          </p:cNvSpPr>
          <p:nvPr>
            <p:ph idx="1"/>
          </p:nvPr>
        </p:nvSpPr>
        <p:spPr>
          <a:xfrm>
            <a:off x="457200" y="1371600"/>
            <a:ext cx="8229600" cy="4953000"/>
          </a:xfrm>
        </p:spPr>
        <p:txBody>
          <a:bodyPr>
            <a:normAutofit fontScale="70000" lnSpcReduction="20000"/>
          </a:bodyPr>
          <a:lstStyle/>
          <a:p>
            <a:pPr algn="just"/>
            <a:r>
              <a:rPr lang="en-US" sz="3400" dirty="0"/>
              <a:t>A Database Management system is not always directly available for users and applications to access and store data in it. A Database Management system can be </a:t>
            </a:r>
            <a:r>
              <a:rPr lang="en-US" sz="3400" b="1" dirty="0"/>
              <a:t>centralized </a:t>
            </a:r>
            <a:r>
              <a:rPr lang="en-US" sz="3400" dirty="0"/>
              <a:t>(all the data stored at one location), </a:t>
            </a:r>
            <a:r>
              <a:rPr lang="en-US" sz="3400" b="1" dirty="0"/>
              <a:t>decentralized </a:t>
            </a:r>
            <a:r>
              <a:rPr lang="en-US" sz="3400" dirty="0"/>
              <a:t>(multiple copies of database at different locations) or </a:t>
            </a:r>
            <a:r>
              <a:rPr lang="en-US" sz="3400" b="1" dirty="0"/>
              <a:t>hierarchical</a:t>
            </a:r>
            <a:r>
              <a:rPr lang="en-US" sz="3400" dirty="0"/>
              <a:t>, depending upon its architecture.</a:t>
            </a:r>
          </a:p>
          <a:p>
            <a:pPr algn="just"/>
            <a:r>
              <a:rPr lang="en-US" sz="3400" b="1" dirty="0"/>
              <a:t>1-tier DBMS</a:t>
            </a:r>
            <a:r>
              <a:rPr lang="en-US" sz="3400" dirty="0"/>
              <a:t> architecture also exist, this is when the database is directly available to the user for using it to store data. Generally such a setup is used for local application development, where programmers communicate directly with the database for quick response.</a:t>
            </a:r>
          </a:p>
          <a:p>
            <a:pPr algn="just">
              <a:buNone/>
            </a:pPr>
            <a:r>
              <a:rPr lang="en-US" sz="3400" dirty="0"/>
              <a:t>Database Architecture is logically of two types:</a:t>
            </a:r>
          </a:p>
          <a:p>
            <a:pPr lvl="0" algn="just"/>
            <a:r>
              <a:rPr lang="en-US" sz="3400" b="1" dirty="0"/>
              <a:t>2-tier DBMS architecture</a:t>
            </a:r>
          </a:p>
          <a:p>
            <a:pPr lvl="0" algn="just"/>
            <a:r>
              <a:rPr lang="en-US" sz="3400" b="1" dirty="0"/>
              <a:t>3-tier DBMS architecture</a:t>
            </a:r>
          </a:p>
          <a:p>
            <a:endParaRPr lang="en-US" dirty="0"/>
          </a:p>
        </p:txBody>
      </p:sp>
    </p:spTree>
    <p:extLst>
      <p:ext uri="{BB962C8B-B14F-4D97-AF65-F5344CB8AC3E}">
        <p14:creationId xmlns:p14="http://schemas.microsoft.com/office/powerpoint/2010/main" val="272302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33400"/>
          </a:xfrm>
        </p:spPr>
        <p:txBody>
          <a:bodyPr>
            <a:normAutofit fontScale="90000"/>
          </a:bodyPr>
          <a:lstStyle/>
          <a:p>
            <a:r>
              <a:rPr lang="en-US" sz="3300" b="1" dirty="0"/>
              <a:t>Characteristics of Database Management System</a:t>
            </a:r>
            <a:br>
              <a:rPr lang="en-US" dirty="0"/>
            </a:br>
            <a:endParaRPr lang="en-US" dirty="0"/>
          </a:p>
        </p:txBody>
      </p:sp>
      <p:sp>
        <p:nvSpPr>
          <p:cNvPr id="3" name="Content Placeholder 2"/>
          <p:cNvSpPr>
            <a:spLocks noGrp="1"/>
          </p:cNvSpPr>
          <p:nvPr>
            <p:ph idx="1"/>
          </p:nvPr>
        </p:nvSpPr>
        <p:spPr>
          <a:xfrm>
            <a:off x="457200" y="775953"/>
            <a:ext cx="8229600" cy="5715000"/>
          </a:xfrm>
        </p:spPr>
        <p:txBody>
          <a:bodyPr>
            <a:noAutofit/>
          </a:bodyPr>
          <a:lstStyle/>
          <a:p>
            <a:pPr algn="just"/>
            <a:r>
              <a:rPr lang="en-US" sz="1500" dirty="0">
                <a:latin typeface="Arial" pitchFamily="34" charset="0"/>
                <a:cs typeface="Arial" pitchFamily="34" charset="0"/>
              </a:rPr>
              <a:t>A database management system has following characteristics:</a:t>
            </a:r>
          </a:p>
          <a:p>
            <a:pPr lvl="0" algn="just"/>
            <a:r>
              <a:rPr lang="en-US" sz="1500" b="1" dirty="0">
                <a:latin typeface="Arial" pitchFamily="34" charset="0"/>
                <a:cs typeface="Arial" pitchFamily="34" charset="0"/>
              </a:rPr>
              <a:t>Data stored into Tables:</a:t>
            </a:r>
            <a:r>
              <a:rPr lang="en-US" sz="1500" dirty="0">
                <a:latin typeface="Arial" pitchFamily="34" charset="0"/>
                <a:cs typeface="Arial" pitchFamily="34" charset="0"/>
              </a:rPr>
              <a:t> Data is never directly stored into the database. Data is stored into tables, created inside the database. DBMS also allows to have relationships between tables which makes the data more meaningful and connected. You can easily understand what type of data is stored where by looking at all the tables created in a database.</a:t>
            </a:r>
          </a:p>
          <a:p>
            <a:pPr lvl="0" algn="just"/>
            <a:r>
              <a:rPr lang="en-US" sz="1500" b="1" dirty="0">
                <a:latin typeface="Arial" pitchFamily="34" charset="0"/>
                <a:cs typeface="Arial" pitchFamily="34" charset="0"/>
              </a:rPr>
              <a:t>Reduced Redundancy:</a:t>
            </a:r>
            <a:r>
              <a:rPr lang="en-US" sz="1500" dirty="0">
                <a:latin typeface="Arial" pitchFamily="34" charset="0"/>
                <a:cs typeface="Arial" pitchFamily="34" charset="0"/>
              </a:rPr>
              <a:t> In the modern world hard drives are very cheap, but earlier when hard drives were too expensive, unnecessary repetition of data in database was a big problem. But DBMS follows </a:t>
            </a:r>
            <a:r>
              <a:rPr lang="en-US" sz="1500" b="1" dirty="0">
                <a:latin typeface="Arial" pitchFamily="34" charset="0"/>
                <a:cs typeface="Arial" pitchFamily="34" charset="0"/>
              </a:rPr>
              <a:t>Normalisation</a:t>
            </a:r>
            <a:r>
              <a:rPr lang="en-US" sz="1500" dirty="0">
                <a:latin typeface="Arial" pitchFamily="34" charset="0"/>
                <a:cs typeface="Arial" pitchFamily="34" charset="0"/>
              </a:rPr>
              <a:t> which divides the data in such a way that repetition is minimum.</a:t>
            </a:r>
          </a:p>
          <a:p>
            <a:pPr lvl="0" algn="just"/>
            <a:r>
              <a:rPr lang="en-US" sz="1500" b="1" dirty="0">
                <a:latin typeface="Arial" pitchFamily="34" charset="0"/>
                <a:cs typeface="Arial" pitchFamily="34" charset="0"/>
              </a:rPr>
              <a:t>Data Consistency:</a:t>
            </a:r>
            <a:r>
              <a:rPr lang="en-US" sz="1500" dirty="0">
                <a:latin typeface="Arial" pitchFamily="34" charset="0"/>
                <a:cs typeface="Arial" pitchFamily="34" charset="0"/>
              </a:rPr>
              <a:t> On Live data, i.e. data that is being continuously updated and added, maintaining the consistency of data can become a challenge. But DBMS handles it all by itself.</a:t>
            </a:r>
          </a:p>
          <a:p>
            <a:pPr lvl="0" algn="just"/>
            <a:r>
              <a:rPr lang="en-US" sz="1500" b="1" dirty="0">
                <a:latin typeface="Arial" pitchFamily="34" charset="0"/>
                <a:cs typeface="Arial" pitchFamily="34" charset="0"/>
              </a:rPr>
              <a:t>Support Multiple user and Concurrent Access:</a:t>
            </a:r>
            <a:r>
              <a:rPr lang="en-US" sz="1500" dirty="0">
                <a:latin typeface="Arial" pitchFamily="34" charset="0"/>
                <a:cs typeface="Arial" pitchFamily="34" charset="0"/>
              </a:rPr>
              <a:t> DBMS allows multiple users to work on it(update, insert, delete data) at the same time and still manages to maintain the data consistency.</a:t>
            </a:r>
          </a:p>
          <a:p>
            <a:pPr lvl="0" algn="just"/>
            <a:r>
              <a:rPr lang="en-US" sz="1500" b="1" dirty="0">
                <a:latin typeface="Arial" pitchFamily="34" charset="0"/>
                <a:cs typeface="Arial" pitchFamily="34" charset="0"/>
              </a:rPr>
              <a:t>Query Language:</a:t>
            </a:r>
            <a:r>
              <a:rPr lang="en-US" sz="1500" dirty="0">
                <a:latin typeface="Arial" pitchFamily="34" charset="0"/>
                <a:cs typeface="Arial" pitchFamily="34" charset="0"/>
              </a:rPr>
              <a:t> DBMS provides users with a simple Query language, using which data can be easily fetched, inserted, deleted and updated in a database.</a:t>
            </a:r>
          </a:p>
          <a:p>
            <a:pPr lvl="0" algn="just"/>
            <a:r>
              <a:rPr lang="en-US" sz="1500" b="1" dirty="0">
                <a:latin typeface="Arial" pitchFamily="34" charset="0"/>
                <a:cs typeface="Arial" pitchFamily="34" charset="0"/>
              </a:rPr>
              <a:t>Security:</a:t>
            </a:r>
            <a:r>
              <a:rPr lang="en-US" sz="1500" dirty="0">
                <a:latin typeface="Arial" pitchFamily="34" charset="0"/>
                <a:cs typeface="Arial" pitchFamily="34" charset="0"/>
              </a:rPr>
              <a:t> The DBMS also takes care of the security of data, protecting the data from un-</a:t>
            </a:r>
            <a:r>
              <a:rPr lang="en-US" sz="1500" dirty="0" err="1">
                <a:latin typeface="Arial" pitchFamily="34" charset="0"/>
                <a:cs typeface="Arial" pitchFamily="34" charset="0"/>
              </a:rPr>
              <a:t>authorised</a:t>
            </a:r>
            <a:r>
              <a:rPr lang="en-US" sz="1500" dirty="0">
                <a:latin typeface="Arial" pitchFamily="34" charset="0"/>
                <a:cs typeface="Arial" pitchFamily="34" charset="0"/>
              </a:rPr>
              <a:t> access. In a typical DBMS, we can create user accounts with different access permissions, using which we can easily secure our data by restricting user access.</a:t>
            </a:r>
          </a:p>
          <a:p>
            <a:pPr lvl="0" algn="just"/>
            <a:r>
              <a:rPr lang="en-US" sz="1500" dirty="0">
                <a:latin typeface="Arial" pitchFamily="34" charset="0"/>
                <a:cs typeface="Arial" pitchFamily="34" charset="0"/>
              </a:rPr>
              <a:t>DBMS supports </a:t>
            </a:r>
            <a:r>
              <a:rPr lang="en-US" sz="1500" b="1" dirty="0">
                <a:latin typeface="Arial" pitchFamily="34" charset="0"/>
                <a:cs typeface="Arial" pitchFamily="34" charset="0"/>
              </a:rPr>
              <a:t>transactions</a:t>
            </a:r>
            <a:r>
              <a:rPr lang="en-US" sz="1500" dirty="0">
                <a:latin typeface="Arial" pitchFamily="34" charset="0"/>
                <a:cs typeface="Arial" pitchFamily="34" charset="0"/>
              </a:rPr>
              <a:t>, which allows us to better handle and manage data integrity in real world applications where multi-threading is extensively used.</a:t>
            </a:r>
          </a:p>
        </p:txBody>
      </p:sp>
    </p:spTree>
    <p:extLst>
      <p:ext uri="{BB962C8B-B14F-4D97-AF65-F5344CB8AC3E}">
        <p14:creationId xmlns:p14="http://schemas.microsoft.com/office/powerpoint/2010/main" val="8513438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 tier Architecture</a:t>
            </a:r>
          </a:p>
        </p:txBody>
      </p:sp>
      <p:sp>
        <p:nvSpPr>
          <p:cNvPr id="3" name="Content Placeholder 2"/>
          <p:cNvSpPr>
            <a:spLocks noGrp="1"/>
          </p:cNvSpPr>
          <p:nvPr>
            <p:ph idx="1"/>
          </p:nvPr>
        </p:nvSpPr>
        <p:spPr>
          <a:xfrm>
            <a:off x="628650" y="1825625"/>
            <a:ext cx="5269874" cy="4351338"/>
          </a:xfrm>
        </p:spPr>
        <p:txBody>
          <a:bodyPr/>
          <a:lstStyle/>
          <a:p>
            <a:r>
              <a:rPr lang="en-US" dirty="0"/>
              <a:t>Application is partitioned into two components:</a:t>
            </a:r>
          </a:p>
          <a:p>
            <a:pPr lvl="1"/>
            <a:r>
              <a:rPr lang="en-US" dirty="0"/>
              <a:t>Server: runs query language statements</a:t>
            </a:r>
          </a:p>
          <a:p>
            <a:pPr lvl="1"/>
            <a:r>
              <a:rPr lang="en-US" dirty="0"/>
              <a:t>Clients: provide user interface and local processing</a:t>
            </a:r>
          </a:p>
          <a:p>
            <a:r>
              <a:rPr lang="en-US" dirty="0"/>
              <a:t>JDBC &amp; ODBC are used for interaction between the client and the server.</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92" t="13089" r="66985" b="13089"/>
          <a:stretch/>
        </p:blipFill>
        <p:spPr bwMode="auto">
          <a:xfrm>
            <a:off x="6448023" y="2147888"/>
            <a:ext cx="2374006" cy="402907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89055" y="2653047"/>
            <a:ext cx="965915" cy="369332"/>
          </a:xfrm>
          <a:prstGeom prst="rect">
            <a:avLst/>
          </a:prstGeom>
          <a:noFill/>
        </p:spPr>
        <p:txBody>
          <a:bodyPr wrap="square" rtlCol="0">
            <a:spAutoFit/>
          </a:bodyPr>
          <a:lstStyle/>
          <a:p>
            <a:r>
              <a:rPr lang="en-US" dirty="0"/>
              <a:t>client</a:t>
            </a:r>
          </a:p>
        </p:txBody>
      </p:sp>
      <p:sp>
        <p:nvSpPr>
          <p:cNvPr id="6" name="TextBox 5"/>
          <p:cNvSpPr txBox="1"/>
          <p:nvPr/>
        </p:nvSpPr>
        <p:spPr>
          <a:xfrm>
            <a:off x="5634509" y="4865766"/>
            <a:ext cx="965915" cy="369332"/>
          </a:xfrm>
          <a:prstGeom prst="rect">
            <a:avLst/>
          </a:prstGeom>
          <a:noFill/>
        </p:spPr>
        <p:txBody>
          <a:bodyPr wrap="square" rtlCol="0">
            <a:spAutoFit/>
          </a:bodyPr>
          <a:lstStyle/>
          <a:p>
            <a:r>
              <a:rPr lang="en-US" dirty="0"/>
              <a:t>Server</a:t>
            </a:r>
          </a:p>
        </p:txBody>
      </p:sp>
    </p:spTree>
    <p:extLst>
      <p:ext uri="{BB962C8B-B14F-4D97-AF65-F5344CB8AC3E}">
        <p14:creationId xmlns:p14="http://schemas.microsoft.com/office/powerpoint/2010/main" val="34275143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 </a:t>
            </a:r>
            <a:r>
              <a:rPr lang="en-US" sz="3600" b="1" dirty="0"/>
              <a:t>2-tier DBMS Architecture</a:t>
            </a:r>
            <a:endParaRPr lang="en-US" sz="3600" dirty="0"/>
          </a:p>
        </p:txBody>
      </p:sp>
      <p:sp>
        <p:nvSpPr>
          <p:cNvPr id="3" name="Content Placeholder 2"/>
          <p:cNvSpPr>
            <a:spLocks noGrp="1"/>
          </p:cNvSpPr>
          <p:nvPr>
            <p:ph idx="1"/>
          </p:nvPr>
        </p:nvSpPr>
        <p:spPr/>
        <p:txBody>
          <a:bodyPr>
            <a:normAutofit/>
          </a:bodyPr>
          <a:lstStyle/>
          <a:p>
            <a:pPr algn="just">
              <a:buNone/>
            </a:pPr>
            <a:r>
              <a:rPr lang="en-US" sz="2600" dirty="0"/>
              <a:t>2-tier DBMS architecture includes an </a:t>
            </a:r>
            <a:r>
              <a:rPr lang="en-US" sz="2600" b="1" dirty="0"/>
              <a:t>Application layer</a:t>
            </a:r>
            <a:r>
              <a:rPr lang="en-US" sz="2600" dirty="0"/>
              <a:t> between the user and the DBMS, which is responsible to communicate the user's request to the database management system and then send the response from the DBMS to the user.</a:t>
            </a:r>
          </a:p>
          <a:p>
            <a:pPr algn="just">
              <a:buNone/>
            </a:pPr>
            <a:r>
              <a:rPr lang="en-US" sz="2600" dirty="0"/>
              <a:t>An application interface known as </a:t>
            </a:r>
            <a:r>
              <a:rPr lang="en-US" sz="2600" b="1" dirty="0"/>
              <a:t>ODBC</a:t>
            </a:r>
            <a:r>
              <a:rPr lang="en-US" sz="2600" dirty="0"/>
              <a:t>(Open Database Connectivity) provides an API that allow client side program to call the DBMS. Most DBMS vendors provide ODBC drivers for their DBMS.</a:t>
            </a:r>
          </a:p>
          <a:p>
            <a:pPr algn="r">
              <a:buNone/>
            </a:pPr>
            <a:r>
              <a:rPr lang="en-US" sz="2600" dirty="0"/>
              <a:t>Cont..</a:t>
            </a:r>
          </a:p>
        </p:txBody>
      </p:sp>
    </p:spTree>
    <p:extLst>
      <p:ext uri="{BB962C8B-B14F-4D97-AF65-F5344CB8AC3E}">
        <p14:creationId xmlns:p14="http://schemas.microsoft.com/office/powerpoint/2010/main" val="28931449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3200" b="1" dirty="0"/>
              <a:t>Two-Tier Architecture</a:t>
            </a:r>
            <a:endParaRPr lang="en-US" dirty="0"/>
          </a:p>
        </p:txBody>
      </p:sp>
      <p:sp>
        <p:nvSpPr>
          <p:cNvPr id="3" name="Content Placeholder 2"/>
          <p:cNvSpPr>
            <a:spLocks noGrp="1"/>
          </p:cNvSpPr>
          <p:nvPr>
            <p:ph idx="1"/>
          </p:nvPr>
        </p:nvSpPr>
        <p:spPr>
          <a:xfrm>
            <a:off x="457200" y="990600"/>
            <a:ext cx="8229600" cy="5638800"/>
          </a:xfrm>
        </p:spPr>
        <p:txBody>
          <a:bodyPr/>
          <a:lstStyle/>
          <a:p>
            <a:pPr algn="just"/>
            <a:r>
              <a:rPr lang="en-US" sz="2000" dirty="0"/>
              <a:t>The two-tier is based on Client Server architecture. The two-tier architecture is like client server application. The direct communication takes place between client and server. There is no intermediate between client and server. Because of tight coupling a 2 tiered application will run faster.</a:t>
            </a:r>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dirty="0"/>
          </a:p>
          <a:p>
            <a:endParaRPr lang="en-US" dirty="0"/>
          </a:p>
        </p:txBody>
      </p:sp>
      <p:pic>
        <p:nvPicPr>
          <p:cNvPr id="4" name="Picture 3" descr="Two-Tier Architecture">
            <a:hlinkClick r:id="rId2"/>
          </p:cNvPr>
          <p:cNvPicPr/>
          <p:nvPr/>
        </p:nvPicPr>
        <p:blipFill>
          <a:blip r:embed="rId3"/>
          <a:srcRect/>
          <a:stretch>
            <a:fillRect/>
          </a:stretch>
        </p:blipFill>
        <p:spPr bwMode="auto">
          <a:xfrm>
            <a:off x="2362200" y="2362200"/>
            <a:ext cx="3962400" cy="2895600"/>
          </a:xfrm>
          <a:prstGeom prst="rect">
            <a:avLst/>
          </a:prstGeom>
          <a:noFill/>
          <a:ln w="9525">
            <a:noFill/>
            <a:miter lim="800000"/>
            <a:headEnd/>
            <a:tailEnd/>
          </a:ln>
        </p:spPr>
      </p:pic>
    </p:spTree>
    <p:extLst>
      <p:ext uri="{BB962C8B-B14F-4D97-AF65-F5344CB8AC3E}">
        <p14:creationId xmlns:p14="http://schemas.microsoft.com/office/powerpoint/2010/main" val="12325574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r>
              <a:rPr lang="en-US" sz="1500" dirty="0"/>
              <a:t>The above figure shows the architecture of two-tier. Here the direct communication between client and server, there is no intermediate between client and server.</a:t>
            </a:r>
          </a:p>
          <a:p>
            <a:pPr algn="just"/>
            <a:r>
              <a:rPr lang="en-US" sz="1500" dirty="0"/>
              <a:t>Let’s take a look of real life example of Railway Reservation two-tier architecture:</a:t>
            </a:r>
          </a:p>
          <a:p>
            <a:pPr algn="just"/>
            <a:r>
              <a:rPr lang="en-US" sz="1500" dirty="0"/>
              <a:t>Let’s consider that first Person is making Railway Reservation for Mumbai to Delhi by Mumbai Express at Counter No. 1 and at same time second Person is also try to make Railway reservation of Mumbai to Delhi from Counter No. 2</a:t>
            </a:r>
          </a:p>
          <a:p>
            <a:pPr algn="just"/>
            <a:r>
              <a:rPr lang="en-US" sz="1500" dirty="0"/>
              <a:t>If staff from Counter No. 1 is searching for availability into system &amp; at the same staff from Counter No. 2 is also looking for availability of ticket for same day then in this case there is might be good change of confusion and chaos occurs. There might be chance of lock the Railway reservation that reserves the first.</a:t>
            </a:r>
          </a:p>
          <a:p>
            <a:pPr algn="just"/>
            <a:r>
              <a:rPr lang="en-US" sz="1500" dirty="0"/>
              <a:t>But reservations can be making anywhere from the India, then how it is handled?</a:t>
            </a:r>
          </a:p>
          <a:p>
            <a:pPr algn="just"/>
            <a:r>
              <a:rPr lang="en-US" sz="1500" dirty="0"/>
              <a:t>So here if there is difference of micro seconds for making reservation by staff from Counter No. 1 &amp; 2 then second request is added into queue. So in this case the Staff is entering data to Client Application and reservation request is sent to the database. The database sends back the information/data to the client.</a:t>
            </a:r>
          </a:p>
          <a:p>
            <a:pPr algn="just"/>
            <a:r>
              <a:rPr lang="en-US" sz="1500" dirty="0"/>
              <a:t>In this application the Staff user is an end user who is using Railway reservation application software. He gives inputs to the application software and it sends requests to Server. So here both Database and Server are incorporated with each other, so this technology is called as “</a:t>
            </a:r>
            <a:r>
              <a:rPr lang="en-US" sz="1500" b="1" i="1" dirty="0"/>
              <a:t>Client-Server Technology</a:t>
            </a:r>
            <a:r>
              <a:rPr lang="en-US" sz="1500" dirty="0"/>
              <a:t>“.</a:t>
            </a:r>
          </a:p>
          <a:p>
            <a:pPr algn="just"/>
            <a:r>
              <a:rPr lang="en-US" sz="1500" dirty="0"/>
              <a:t>The Two-tier architecture is divided into two parts:</a:t>
            </a:r>
          </a:p>
          <a:p>
            <a:pPr algn="just"/>
            <a:r>
              <a:rPr lang="en-US" sz="1500" b="1" dirty="0"/>
              <a:t>1) Client Application (Client Tier)</a:t>
            </a:r>
            <a:br>
              <a:rPr lang="en-US" sz="1500" b="1" dirty="0"/>
            </a:br>
            <a:r>
              <a:rPr lang="en-US" sz="1500" b="1" dirty="0"/>
              <a:t>2) Database (Data Tier)</a:t>
            </a:r>
            <a:endParaRPr lang="en-US" sz="1500" dirty="0"/>
          </a:p>
          <a:p>
            <a:pPr algn="just"/>
            <a:r>
              <a:rPr lang="en-US" sz="1500" dirty="0"/>
              <a:t>On client application side the code is written for saving the data in the SQL server database. Client sends the request to server and it process the request &amp; send back with data. The main problem of two tier architecture is the server cannot respond multiple request same time, as a result it cause a data integrity issue.</a:t>
            </a:r>
          </a:p>
        </p:txBody>
      </p:sp>
    </p:spTree>
    <p:extLst>
      <p:ext uri="{BB962C8B-B14F-4D97-AF65-F5344CB8AC3E}">
        <p14:creationId xmlns:p14="http://schemas.microsoft.com/office/powerpoint/2010/main" val="1269523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b="1" dirty="0"/>
              <a:t>Advantages:</a:t>
            </a:r>
            <a:endParaRPr lang="en-US" dirty="0"/>
          </a:p>
          <a:p>
            <a:pPr lvl="0"/>
            <a:r>
              <a:rPr lang="en-US" dirty="0"/>
              <a:t>Easy to maintain and modification is bit easy</a:t>
            </a:r>
          </a:p>
          <a:p>
            <a:pPr lvl="0"/>
            <a:r>
              <a:rPr lang="en-US" dirty="0"/>
              <a:t>Communication is faster</a:t>
            </a:r>
          </a:p>
          <a:p>
            <a:r>
              <a:rPr lang="en-US" b="1" dirty="0"/>
              <a:t>Disadvantages</a:t>
            </a:r>
            <a:r>
              <a:rPr lang="en-US" dirty="0"/>
              <a:t>:</a:t>
            </a:r>
          </a:p>
          <a:p>
            <a:pPr lvl="0"/>
            <a:r>
              <a:rPr lang="en-US" dirty="0"/>
              <a:t>In two tier architecture application performance will be degrade upon increasing the users.</a:t>
            </a:r>
          </a:p>
          <a:p>
            <a:r>
              <a:rPr lang="en-US" dirty="0"/>
              <a:t>Cost-ineffective</a:t>
            </a:r>
          </a:p>
        </p:txBody>
      </p:sp>
    </p:spTree>
    <p:extLst>
      <p:ext uri="{BB962C8B-B14F-4D97-AF65-F5344CB8AC3E}">
        <p14:creationId xmlns:p14="http://schemas.microsoft.com/office/powerpoint/2010/main" val="8192916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3-tier DBMS Architecture</a:t>
            </a:r>
            <a:endParaRPr lang="en-US" sz="3600" dirty="0"/>
          </a:p>
        </p:txBody>
      </p:sp>
      <p:sp>
        <p:nvSpPr>
          <p:cNvPr id="3" name="Content Placeholder 2"/>
          <p:cNvSpPr>
            <a:spLocks noGrp="1"/>
          </p:cNvSpPr>
          <p:nvPr>
            <p:ph idx="1"/>
          </p:nvPr>
        </p:nvSpPr>
        <p:spPr>
          <a:xfrm>
            <a:off x="457200" y="1600200"/>
            <a:ext cx="8229600" cy="5257800"/>
          </a:xfrm>
        </p:spPr>
        <p:txBody>
          <a:bodyPr/>
          <a:lstStyle/>
          <a:p>
            <a:pPr algn="just">
              <a:buNone/>
            </a:pPr>
            <a:r>
              <a:rPr lang="en-US" sz="2400" dirty="0"/>
              <a:t>3-tier DBMS architecture is the most commonly used architecture for web applications.</a:t>
            </a:r>
          </a:p>
          <a:p>
            <a:pPr>
              <a:buNone/>
            </a:pPr>
            <a:endParaRPr lang="en-US" dirty="0"/>
          </a:p>
        </p:txBody>
      </p:sp>
      <p:pic>
        <p:nvPicPr>
          <p:cNvPr id="4" name="Picture 3" descr="3-tier dbms architecture"/>
          <p:cNvPicPr/>
          <p:nvPr/>
        </p:nvPicPr>
        <p:blipFill>
          <a:blip r:embed="rId2"/>
          <a:srcRect/>
          <a:stretch>
            <a:fillRect/>
          </a:stretch>
        </p:blipFill>
        <p:spPr bwMode="auto">
          <a:xfrm>
            <a:off x="2133600" y="2438400"/>
            <a:ext cx="2438400" cy="4038600"/>
          </a:xfrm>
          <a:prstGeom prst="rect">
            <a:avLst/>
          </a:prstGeom>
          <a:noFill/>
          <a:ln w="9525">
            <a:noFill/>
            <a:miter lim="800000"/>
            <a:headEnd/>
            <a:tailEnd/>
          </a:ln>
        </p:spPr>
      </p:pic>
      <p:sp>
        <p:nvSpPr>
          <p:cNvPr id="5" name="TextBox 4"/>
          <p:cNvSpPr txBox="1"/>
          <p:nvPr/>
        </p:nvSpPr>
        <p:spPr>
          <a:xfrm>
            <a:off x="6934200" y="6172200"/>
            <a:ext cx="1295400" cy="381000"/>
          </a:xfrm>
          <a:prstGeom prst="rect">
            <a:avLst/>
          </a:prstGeom>
          <a:noFill/>
        </p:spPr>
        <p:txBody>
          <a:bodyPr wrap="square" rtlCol="0">
            <a:spAutoFit/>
          </a:bodyPr>
          <a:lstStyle/>
          <a:p>
            <a:r>
              <a:rPr lang="en-US" dirty="0"/>
              <a:t>Cont..</a:t>
            </a:r>
          </a:p>
        </p:txBody>
      </p:sp>
    </p:spTree>
    <p:extLst>
      <p:ext uri="{BB962C8B-B14F-4D97-AF65-F5344CB8AC3E}">
        <p14:creationId xmlns:p14="http://schemas.microsoft.com/office/powerpoint/2010/main" val="3812753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tier Architecture</a:t>
            </a:r>
          </a:p>
        </p:txBody>
      </p:sp>
      <p:sp>
        <p:nvSpPr>
          <p:cNvPr id="3" name="Content Placeholder 2"/>
          <p:cNvSpPr>
            <a:spLocks noGrp="1"/>
          </p:cNvSpPr>
          <p:nvPr>
            <p:ph idx="1"/>
          </p:nvPr>
        </p:nvSpPr>
        <p:spPr>
          <a:xfrm>
            <a:off x="190768" y="1825625"/>
            <a:ext cx="5025175" cy="4351338"/>
          </a:xfrm>
        </p:spPr>
        <p:txBody>
          <a:bodyPr>
            <a:normAutofit fontScale="92500"/>
          </a:bodyPr>
          <a:lstStyle/>
          <a:p>
            <a:r>
              <a:rPr lang="en-US" i="1" u="sng" dirty="0"/>
              <a:t>Client</a:t>
            </a:r>
            <a:r>
              <a:rPr lang="en-US" dirty="0"/>
              <a:t>: merely a user interface (form interface) but no direct DB calls, </a:t>
            </a:r>
          </a:p>
          <a:p>
            <a:r>
              <a:rPr lang="en-US" i="1" u="sng" dirty="0"/>
              <a:t>Application Server</a:t>
            </a:r>
            <a:r>
              <a:rPr lang="en-US" dirty="0"/>
              <a:t>: communicates with database system to access data. Had coding for what action to carried out under what conditions.</a:t>
            </a:r>
          </a:p>
          <a:p>
            <a:r>
              <a:rPr lang="en-US" i="1" u="sng" dirty="0"/>
              <a:t>Database Server</a:t>
            </a:r>
            <a:r>
              <a:rPr lang="en-US" dirty="0"/>
              <a:t>: handle data access for query receive by Application Server</a:t>
            </a:r>
            <a:endParaRPr lang="en-US" i="1" u="sng" dirty="0"/>
          </a:p>
        </p:txBody>
      </p:sp>
      <p:sp>
        <p:nvSpPr>
          <p:cNvPr id="4" name="TextBox 3"/>
          <p:cNvSpPr txBox="1"/>
          <p:nvPr/>
        </p:nvSpPr>
        <p:spPr>
          <a:xfrm>
            <a:off x="6600424" y="2524259"/>
            <a:ext cx="965915" cy="369332"/>
          </a:xfrm>
          <a:prstGeom prst="rect">
            <a:avLst/>
          </a:prstGeom>
          <a:noFill/>
        </p:spPr>
        <p:txBody>
          <a:bodyPr wrap="square" rtlCol="0">
            <a:spAutoFit/>
          </a:bodyPr>
          <a:lstStyle/>
          <a:p>
            <a:r>
              <a:rPr lang="en-US" dirty="0"/>
              <a:t>client</a:t>
            </a:r>
          </a:p>
        </p:txBody>
      </p:sp>
      <p:sp>
        <p:nvSpPr>
          <p:cNvPr id="7" name="TextBox 6"/>
          <p:cNvSpPr txBox="1"/>
          <p:nvPr/>
        </p:nvSpPr>
        <p:spPr>
          <a:xfrm>
            <a:off x="5313071" y="2009863"/>
            <a:ext cx="965915" cy="369332"/>
          </a:xfrm>
          <a:prstGeom prst="rect">
            <a:avLst/>
          </a:prstGeom>
          <a:noFill/>
        </p:spPr>
        <p:txBody>
          <a:bodyPr wrap="square" rtlCol="0">
            <a:spAutoFit/>
          </a:bodyPr>
          <a:lstStyle/>
          <a:p>
            <a:r>
              <a:rPr lang="en-US" dirty="0"/>
              <a:t>client</a:t>
            </a:r>
          </a:p>
        </p:txBody>
      </p:sp>
      <p:sp>
        <p:nvSpPr>
          <p:cNvPr id="8" name="TextBox 7"/>
          <p:cNvSpPr txBox="1"/>
          <p:nvPr/>
        </p:nvSpPr>
        <p:spPr>
          <a:xfrm>
            <a:off x="4945486" y="4977062"/>
            <a:ext cx="1188883" cy="584775"/>
          </a:xfrm>
          <a:prstGeom prst="rect">
            <a:avLst/>
          </a:prstGeom>
          <a:noFill/>
        </p:spPr>
        <p:txBody>
          <a:bodyPr wrap="square" rtlCol="0">
            <a:spAutoFit/>
          </a:bodyPr>
          <a:lstStyle/>
          <a:p>
            <a:pPr algn="ctr"/>
            <a:r>
              <a:rPr lang="en-US" sz="1600" dirty="0"/>
              <a:t>Database Server</a:t>
            </a:r>
          </a:p>
        </p:txBody>
      </p:sp>
      <p:sp>
        <p:nvSpPr>
          <p:cNvPr id="9" name="TextBox 8"/>
          <p:cNvSpPr txBox="1"/>
          <p:nvPr/>
        </p:nvSpPr>
        <p:spPr>
          <a:xfrm>
            <a:off x="4716623" y="3354963"/>
            <a:ext cx="1366231" cy="646331"/>
          </a:xfrm>
          <a:prstGeom prst="rect">
            <a:avLst/>
          </a:prstGeom>
          <a:noFill/>
        </p:spPr>
        <p:txBody>
          <a:bodyPr wrap="square" rtlCol="0">
            <a:spAutoFit/>
          </a:bodyPr>
          <a:lstStyle/>
          <a:p>
            <a:pPr algn="ctr"/>
            <a:r>
              <a:rPr lang="en-US" dirty="0"/>
              <a:t>Application Server</a:t>
            </a:r>
          </a:p>
        </p:txBody>
      </p:sp>
      <p:pic>
        <p:nvPicPr>
          <p:cNvPr id="10" name="Picture 3" descr="fig02_07"/>
          <p:cNvPicPr>
            <a:picLocks noChangeAspect="1" noChangeArrowheads="1"/>
          </p:cNvPicPr>
          <p:nvPr/>
        </p:nvPicPr>
        <p:blipFill rotWithShape="1">
          <a:blip r:embed="rId2">
            <a:extLst>
              <a:ext uri="{28A0092B-C50C-407E-A947-70E740481C1C}">
                <a14:useLocalDpi xmlns:a14="http://schemas.microsoft.com/office/drawing/2010/main" val="0"/>
              </a:ext>
            </a:extLst>
          </a:blip>
          <a:srcRect l="53939"/>
          <a:stretch/>
        </p:blipFill>
        <p:spPr bwMode="auto">
          <a:xfrm>
            <a:off x="5938231" y="1801019"/>
            <a:ext cx="3164716"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06057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533400" y="228600"/>
            <a:ext cx="7924800" cy="5791200"/>
          </a:xfrm>
        </p:spPr>
        <p:txBody>
          <a:bodyPr>
            <a:normAutofit lnSpcReduction="10000"/>
          </a:bodyPr>
          <a:lstStyle/>
          <a:p>
            <a:pPr algn="just"/>
            <a:r>
              <a:rPr lang="en-US" sz="2600" dirty="0">
                <a:solidFill>
                  <a:schemeClr val="tx1"/>
                </a:solidFill>
                <a:latin typeface="Arial" pitchFamily="34" charset="0"/>
                <a:cs typeface="Arial" pitchFamily="34" charset="0"/>
              </a:rPr>
              <a:t>It is an extension of the 2-tier architecture. In the 2-tier architecture, we have an application layer which can be accessed programmatically to perform various operations on the DBMS. The application generally understands the Database Access Language and processes end users requests to the DBMS.</a:t>
            </a:r>
          </a:p>
          <a:p>
            <a:pPr algn="just"/>
            <a:r>
              <a:rPr lang="en-US" sz="2600" dirty="0">
                <a:solidFill>
                  <a:schemeClr val="tx1"/>
                </a:solidFill>
                <a:latin typeface="Arial" pitchFamily="34" charset="0"/>
                <a:cs typeface="Arial" pitchFamily="34" charset="0"/>
              </a:rPr>
              <a:t>In 3-tier architecture, an additional Presentation or GUI Layer is added, which provides a graphical user interface for the End user to interact with the DBMS.</a:t>
            </a:r>
          </a:p>
          <a:p>
            <a:pPr algn="just"/>
            <a:r>
              <a:rPr lang="en-US" sz="2600" dirty="0">
                <a:solidFill>
                  <a:schemeClr val="tx1"/>
                </a:solidFill>
                <a:latin typeface="Arial" pitchFamily="34" charset="0"/>
                <a:cs typeface="Arial" pitchFamily="34" charset="0"/>
              </a:rPr>
              <a:t>For the end user, the GUI layer is the Database System, and the end user has no idea about the application layer and the DBMS system.</a:t>
            </a:r>
          </a:p>
          <a:p>
            <a:pPr algn="just"/>
            <a:r>
              <a:rPr lang="en-US" sz="2600" dirty="0">
                <a:solidFill>
                  <a:schemeClr val="tx1"/>
                </a:solidFill>
                <a:latin typeface="Arial" pitchFamily="34" charset="0"/>
                <a:cs typeface="Arial" pitchFamily="34" charset="0"/>
              </a:rPr>
              <a:t>If you have used </a:t>
            </a:r>
            <a:r>
              <a:rPr lang="en-US" sz="2600" b="1" dirty="0" err="1">
                <a:solidFill>
                  <a:schemeClr val="tx1"/>
                </a:solidFill>
                <a:latin typeface="Arial" pitchFamily="34" charset="0"/>
                <a:cs typeface="Arial" pitchFamily="34" charset="0"/>
              </a:rPr>
              <a:t>MySQL</a:t>
            </a:r>
            <a:r>
              <a:rPr lang="en-US" sz="2600" dirty="0">
                <a:solidFill>
                  <a:schemeClr val="tx1"/>
                </a:solidFill>
                <a:latin typeface="Arial" pitchFamily="34" charset="0"/>
                <a:cs typeface="Arial" pitchFamily="34" charset="0"/>
              </a:rPr>
              <a:t>, then you must have seen </a:t>
            </a:r>
            <a:r>
              <a:rPr lang="en-US" sz="2600" b="1" dirty="0" err="1">
                <a:solidFill>
                  <a:schemeClr val="tx1"/>
                </a:solidFill>
                <a:latin typeface="Arial" pitchFamily="34" charset="0"/>
                <a:cs typeface="Arial" pitchFamily="34" charset="0"/>
              </a:rPr>
              <a:t>PHPMyAdmin</a:t>
            </a:r>
            <a:r>
              <a:rPr lang="en-US" sz="2600" dirty="0">
                <a:solidFill>
                  <a:schemeClr val="tx1"/>
                </a:solidFill>
                <a:latin typeface="Arial" pitchFamily="34" charset="0"/>
                <a:cs typeface="Arial" pitchFamily="34" charset="0"/>
              </a:rPr>
              <a:t>, it is the best example of 3-tier DBMS architecture.</a:t>
            </a:r>
          </a:p>
          <a:p>
            <a:endParaRPr lang="en-US" dirty="0"/>
          </a:p>
        </p:txBody>
      </p:sp>
    </p:spTree>
    <p:extLst>
      <p:ext uri="{BB962C8B-B14F-4D97-AF65-F5344CB8AC3E}">
        <p14:creationId xmlns:p14="http://schemas.microsoft.com/office/powerpoint/2010/main" val="10112202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800" b="1" dirty="0"/>
              <a:t>Three-Tier Architecture</a:t>
            </a:r>
            <a:endParaRPr lang="en-US" sz="2800" dirty="0"/>
          </a:p>
        </p:txBody>
      </p:sp>
      <p:sp>
        <p:nvSpPr>
          <p:cNvPr id="3" name="Content Placeholder 2"/>
          <p:cNvSpPr>
            <a:spLocks noGrp="1"/>
          </p:cNvSpPr>
          <p:nvPr>
            <p:ph idx="1"/>
          </p:nvPr>
        </p:nvSpPr>
        <p:spPr>
          <a:xfrm>
            <a:off x="457200" y="1066800"/>
            <a:ext cx="8229600" cy="5334000"/>
          </a:xfrm>
        </p:spPr>
        <p:txBody>
          <a:bodyPr>
            <a:normAutofit fontScale="62500" lnSpcReduction="20000"/>
          </a:bodyPr>
          <a:lstStyle/>
          <a:p>
            <a:endParaRPr lang="en-US" b="1" dirty="0"/>
          </a:p>
          <a:p>
            <a:r>
              <a:rPr lang="en-US" b="1" dirty="0"/>
              <a:t>Three-tier architecture</a:t>
            </a:r>
            <a:r>
              <a:rPr lang="en-US" dirty="0"/>
              <a:t> typically comprise a presentation tier, a business or data access tier, and a data tier. Three layers in the three tier architecture are as follows:</a:t>
            </a:r>
          </a:p>
          <a:p>
            <a:r>
              <a:rPr lang="en-US" b="1" dirty="0"/>
              <a:t>1) Client layer</a:t>
            </a:r>
            <a:br>
              <a:rPr lang="en-US" dirty="0"/>
            </a:br>
            <a:r>
              <a:rPr lang="en-US" b="1" dirty="0"/>
              <a:t>2) Business layer</a:t>
            </a:r>
            <a:br>
              <a:rPr lang="en-US" dirty="0"/>
            </a:br>
            <a:r>
              <a:rPr lang="en-US" b="1" dirty="0"/>
              <a:t>3) Data layer</a:t>
            </a:r>
            <a:endParaRPr lang="en-US" dirty="0"/>
          </a:p>
          <a:p>
            <a:r>
              <a:rPr lang="en-US" b="1" dirty="0"/>
              <a:t>1) Client layer:</a:t>
            </a:r>
            <a:endParaRPr lang="en-US" dirty="0"/>
          </a:p>
          <a:p>
            <a:r>
              <a:rPr lang="en-US" dirty="0"/>
              <a:t>It is also called as </a:t>
            </a:r>
            <a:r>
              <a:rPr lang="en-US" i="1" dirty="0"/>
              <a:t>Presentation layer</a:t>
            </a:r>
            <a:r>
              <a:rPr lang="en-US" dirty="0"/>
              <a:t> which contains UI part of our application. This layer is used for the design purpose where data is presented to the user or input is taken from the user. For example designing registration form which contains text box, label, button etc.</a:t>
            </a:r>
          </a:p>
          <a:p>
            <a:r>
              <a:rPr lang="en-US" b="1" dirty="0"/>
              <a:t>2) Business layer:</a:t>
            </a:r>
            <a:endParaRPr lang="en-US" dirty="0"/>
          </a:p>
          <a:p>
            <a:r>
              <a:rPr lang="en-US" dirty="0"/>
              <a:t>In this layer all business logic written like validation of data, calculations, data insertion etc. This acts as a interface between Client layer and Data Access Layer. This layer is also called the intermediary layer helps to make communication faster between client and data layer.</a:t>
            </a:r>
          </a:p>
          <a:p>
            <a:r>
              <a:rPr lang="en-US" b="1" dirty="0"/>
              <a:t>3) Data layer:</a:t>
            </a:r>
            <a:endParaRPr lang="en-US" dirty="0"/>
          </a:p>
          <a:p>
            <a:r>
              <a:rPr lang="en-US" dirty="0"/>
              <a:t>In this layer actual database is comes in the picture. Data Access Layer contains methods to connect with database and to perform insert, update, delete, get data from database based on our input data.</a:t>
            </a:r>
          </a:p>
          <a:p>
            <a:endParaRPr lang="en-US" dirty="0"/>
          </a:p>
        </p:txBody>
      </p:sp>
    </p:spTree>
    <p:extLst>
      <p:ext uri="{BB962C8B-B14F-4D97-AF65-F5344CB8AC3E}">
        <p14:creationId xmlns:p14="http://schemas.microsoft.com/office/powerpoint/2010/main" val="62478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r>
              <a:rPr lang="en-US" b="1" dirty="0"/>
              <a:t>Advantages</a:t>
            </a:r>
            <a:endParaRPr lang="en-US" dirty="0"/>
          </a:p>
          <a:p>
            <a:pPr lvl="0"/>
            <a:r>
              <a:rPr lang="en-US" dirty="0"/>
              <a:t>High performance, lightweight persistent objects</a:t>
            </a:r>
          </a:p>
          <a:p>
            <a:pPr lvl="0"/>
            <a:r>
              <a:rPr lang="en-US" dirty="0"/>
              <a:t>Scalability – Each tier can scale horizontally</a:t>
            </a:r>
          </a:p>
          <a:p>
            <a:pPr lvl="0"/>
            <a:r>
              <a:rPr lang="en-US" dirty="0"/>
              <a:t>Performance – Because the Presentation tier can cache requests, network utilization is minimized, and the load is reduced on the Application and Data tiers.</a:t>
            </a:r>
          </a:p>
          <a:p>
            <a:pPr lvl="0"/>
            <a:r>
              <a:rPr lang="en-US" dirty="0"/>
              <a:t>High degree of flexibility in deployment platform and configuration</a:t>
            </a:r>
          </a:p>
          <a:p>
            <a:pPr lvl="0"/>
            <a:r>
              <a:rPr lang="en-US" dirty="0"/>
              <a:t>Better Re-use</a:t>
            </a:r>
          </a:p>
          <a:p>
            <a:pPr lvl="0"/>
            <a:r>
              <a:rPr lang="en-US" dirty="0"/>
              <a:t>Improve Data Integrity</a:t>
            </a:r>
          </a:p>
          <a:p>
            <a:pPr lvl="0"/>
            <a:r>
              <a:rPr lang="en-US" dirty="0"/>
              <a:t>Improved Security – Client is not direct access to database.</a:t>
            </a:r>
          </a:p>
          <a:p>
            <a:pPr lvl="0"/>
            <a:r>
              <a:rPr lang="en-US" dirty="0"/>
              <a:t>Easy to maintain and modification is bit easy, won’t affect other modules</a:t>
            </a:r>
          </a:p>
          <a:p>
            <a:pPr lvl="0"/>
            <a:r>
              <a:rPr lang="en-US" dirty="0"/>
              <a:t>In three tier architecture application performance is good.</a:t>
            </a:r>
          </a:p>
          <a:p>
            <a:r>
              <a:rPr lang="en-US" b="1" dirty="0"/>
              <a:t> </a:t>
            </a:r>
            <a:endParaRPr lang="en-US" dirty="0"/>
          </a:p>
          <a:p>
            <a:r>
              <a:rPr lang="en-US" b="1" dirty="0"/>
              <a:t>Disadvantages</a:t>
            </a:r>
            <a:endParaRPr lang="en-US" dirty="0"/>
          </a:p>
          <a:p>
            <a:pPr lvl="0"/>
            <a:r>
              <a:rPr lang="en-US" dirty="0"/>
              <a:t>Increase Complexity/Effort </a:t>
            </a:r>
          </a:p>
          <a:p>
            <a:endParaRPr lang="en-US" dirty="0"/>
          </a:p>
        </p:txBody>
      </p:sp>
    </p:spTree>
    <p:extLst>
      <p:ext uri="{BB962C8B-B14F-4D97-AF65-F5344CB8AC3E}">
        <p14:creationId xmlns:p14="http://schemas.microsoft.com/office/powerpoint/2010/main" val="71656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a:t>Advantages of DBMS</a:t>
            </a:r>
            <a:endParaRPr lang="en-US" sz="3600" dirty="0"/>
          </a:p>
        </p:txBody>
      </p:sp>
      <p:sp>
        <p:nvSpPr>
          <p:cNvPr id="3" name="Content Placeholder 2"/>
          <p:cNvSpPr>
            <a:spLocks noGrp="1"/>
          </p:cNvSpPr>
          <p:nvPr>
            <p:ph idx="1"/>
          </p:nvPr>
        </p:nvSpPr>
        <p:spPr>
          <a:xfrm>
            <a:off x="457200" y="1143000"/>
            <a:ext cx="8229600" cy="4983163"/>
          </a:xfrm>
        </p:spPr>
        <p:txBody>
          <a:bodyPr>
            <a:noAutofit/>
          </a:bodyPr>
          <a:lstStyle/>
          <a:p>
            <a:pPr lvl="0" algn="just"/>
            <a:r>
              <a:rPr lang="en-US" sz="2400" dirty="0"/>
              <a:t>Segregation of application program.</a:t>
            </a:r>
          </a:p>
          <a:p>
            <a:pPr lvl="0" algn="just"/>
            <a:r>
              <a:rPr lang="en-US" sz="2400" dirty="0"/>
              <a:t>Minimal data duplicity or data redundancy.</a:t>
            </a:r>
          </a:p>
          <a:p>
            <a:pPr lvl="0" algn="just"/>
            <a:r>
              <a:rPr lang="en-US" sz="2400" dirty="0"/>
              <a:t>Easy retrieval of data using the Query Language.</a:t>
            </a:r>
          </a:p>
          <a:p>
            <a:pPr lvl="0" algn="just"/>
            <a:r>
              <a:rPr lang="en-US" sz="2400" dirty="0"/>
              <a:t>Reduced development time and maintenance need.</a:t>
            </a:r>
          </a:p>
          <a:p>
            <a:pPr lvl="0" algn="just"/>
            <a:r>
              <a:rPr lang="en-US" sz="2400" dirty="0"/>
              <a:t>With Cloud Datacenters, we now have Database Management Systems capable of storing almost infinite data.</a:t>
            </a:r>
          </a:p>
          <a:p>
            <a:pPr lvl="0" algn="just"/>
            <a:r>
              <a:rPr lang="en-US" sz="2400" dirty="0"/>
              <a:t>Seamless integration into the application programming languages which makes it very easier to add a database to almost any application or website.</a:t>
            </a:r>
          </a:p>
        </p:txBody>
      </p:sp>
    </p:spTree>
    <p:extLst>
      <p:ext uri="{BB962C8B-B14F-4D97-AF65-F5344CB8AC3E}">
        <p14:creationId xmlns:p14="http://schemas.microsoft.com/office/powerpoint/2010/main" val="1810514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Architecture</a:t>
            </a:r>
          </a:p>
        </p:txBody>
      </p:sp>
      <p:sp>
        <p:nvSpPr>
          <p:cNvPr id="3" name="Subtitle 2"/>
          <p:cNvSpPr>
            <a:spLocks noGrp="1"/>
          </p:cNvSpPr>
          <p:nvPr>
            <p:ph type="subTitle" idx="1"/>
          </p:nvPr>
        </p:nvSpPr>
        <p:spPr/>
        <p:txBody>
          <a:bodyPr/>
          <a:lstStyle/>
          <a:p>
            <a:r>
              <a:rPr lang="en-US" dirty="0"/>
              <a:t>Overall database mgmt. structure</a:t>
            </a:r>
          </a:p>
        </p:txBody>
      </p:sp>
    </p:spTree>
    <p:extLst>
      <p:ext uri="{BB962C8B-B14F-4D97-AF65-F5344CB8AC3E}">
        <p14:creationId xmlns:p14="http://schemas.microsoft.com/office/powerpoint/2010/main" val="24841514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316621" y="2364774"/>
            <a:ext cx="8685712" cy="213078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p:cNvSpPr/>
          <p:nvPr/>
        </p:nvSpPr>
        <p:spPr>
          <a:xfrm>
            <a:off x="299978" y="4541106"/>
            <a:ext cx="8685712" cy="117723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263727" y="4731780"/>
            <a:ext cx="2198329" cy="484122"/>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Authorization and Integrity manager</a:t>
            </a:r>
          </a:p>
        </p:txBody>
      </p:sp>
      <p:sp>
        <p:nvSpPr>
          <p:cNvPr id="4" name="Rounded Rectangle 3"/>
          <p:cNvSpPr/>
          <p:nvPr/>
        </p:nvSpPr>
        <p:spPr>
          <a:xfrm>
            <a:off x="827467" y="152300"/>
            <a:ext cx="1667814" cy="8079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b="1" spc="38" dirty="0">
                <a:ln w="9525" cmpd="sng">
                  <a:solidFill>
                    <a:schemeClr val="bg1"/>
                  </a:solidFill>
                  <a:prstDash val="solid"/>
                </a:ln>
                <a:solidFill>
                  <a:schemeClr val="bg1"/>
                </a:solidFill>
                <a:effectLst>
                  <a:glow rad="38100">
                    <a:schemeClr val="accent1">
                      <a:alpha val="40000"/>
                    </a:schemeClr>
                  </a:glow>
                  <a:outerShdw blurRad="50800" dist="38100" dir="2700000" algn="tl" rotWithShape="0">
                    <a:prstClr val="black">
                      <a:alpha val="40000"/>
                    </a:prstClr>
                  </a:outerShdw>
                </a:effectLst>
              </a:rPr>
              <a:t>Naïve Users </a:t>
            </a:r>
          </a:p>
          <a:p>
            <a:pPr algn="ctr"/>
            <a:r>
              <a:rPr lang="en-US" sz="1350" b="1" spc="38" dirty="0">
                <a:ln w="9525" cmpd="sng">
                  <a:solidFill>
                    <a:schemeClr val="bg1"/>
                  </a:solidFill>
                  <a:prstDash val="solid"/>
                </a:ln>
                <a:solidFill>
                  <a:schemeClr val="bg1"/>
                </a:solidFill>
                <a:effectLst>
                  <a:glow rad="38100">
                    <a:schemeClr val="accent1">
                      <a:alpha val="40000"/>
                    </a:schemeClr>
                  </a:glow>
                  <a:outerShdw blurRad="50800" dist="38100" dir="2700000" algn="tl" rotWithShape="0">
                    <a:prstClr val="black">
                      <a:alpha val="40000"/>
                    </a:prstClr>
                  </a:outerShdw>
                </a:effectLst>
              </a:rPr>
              <a:t>( tellers, agents, Web users)</a:t>
            </a:r>
          </a:p>
        </p:txBody>
      </p:sp>
      <p:sp>
        <p:nvSpPr>
          <p:cNvPr id="5" name="Rounded Rectangle 4"/>
          <p:cNvSpPr/>
          <p:nvPr/>
        </p:nvSpPr>
        <p:spPr>
          <a:xfrm>
            <a:off x="2975020" y="152302"/>
            <a:ext cx="1667814" cy="8079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b="1" spc="38" dirty="0">
                <a:ln w="9525" cmpd="sng">
                  <a:solidFill>
                    <a:schemeClr val="bg1"/>
                  </a:solidFill>
                  <a:prstDash val="solid"/>
                </a:ln>
                <a:solidFill>
                  <a:schemeClr val="bg1"/>
                </a:solidFill>
                <a:effectLst>
                  <a:glow rad="38100">
                    <a:schemeClr val="accent1">
                      <a:alpha val="40000"/>
                    </a:schemeClr>
                  </a:glow>
                  <a:outerShdw blurRad="50800" dist="38100" dir="2700000" algn="tl" rotWithShape="0">
                    <a:prstClr val="black">
                      <a:alpha val="40000"/>
                    </a:prstClr>
                  </a:outerShdw>
                </a:effectLst>
              </a:rPr>
              <a:t>Application Programmers</a:t>
            </a:r>
          </a:p>
        </p:txBody>
      </p:sp>
      <p:sp>
        <p:nvSpPr>
          <p:cNvPr id="6" name="Rounded Rectangle 5"/>
          <p:cNvSpPr/>
          <p:nvPr/>
        </p:nvSpPr>
        <p:spPr>
          <a:xfrm>
            <a:off x="4973660" y="152302"/>
            <a:ext cx="1667814" cy="8079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b="1" spc="38" dirty="0">
                <a:ln w="9525" cmpd="sng">
                  <a:solidFill>
                    <a:schemeClr val="bg1"/>
                  </a:solidFill>
                  <a:prstDash val="solid"/>
                </a:ln>
                <a:solidFill>
                  <a:schemeClr val="bg1"/>
                </a:solidFill>
                <a:effectLst>
                  <a:glow rad="38100">
                    <a:schemeClr val="accent1">
                      <a:alpha val="40000"/>
                    </a:schemeClr>
                  </a:glow>
                  <a:outerShdw blurRad="50800" dist="38100" dir="2700000" algn="tl" rotWithShape="0">
                    <a:prstClr val="black">
                      <a:alpha val="40000"/>
                    </a:prstClr>
                  </a:outerShdw>
                </a:effectLst>
              </a:rPr>
              <a:t>Sophisticated users (Analysts)</a:t>
            </a:r>
          </a:p>
        </p:txBody>
      </p:sp>
      <p:sp>
        <p:nvSpPr>
          <p:cNvPr id="7" name="Rounded Rectangle 6"/>
          <p:cNvSpPr/>
          <p:nvPr/>
        </p:nvSpPr>
        <p:spPr>
          <a:xfrm>
            <a:off x="7035085" y="152302"/>
            <a:ext cx="1667814" cy="8079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b="1" spc="38" dirty="0">
                <a:ln w="9525" cmpd="sng">
                  <a:solidFill>
                    <a:schemeClr val="bg1"/>
                  </a:solidFill>
                  <a:prstDash val="solid"/>
                </a:ln>
                <a:solidFill>
                  <a:schemeClr val="bg1"/>
                </a:solidFill>
                <a:effectLst>
                  <a:glow rad="38100">
                    <a:schemeClr val="accent1">
                      <a:alpha val="40000"/>
                    </a:schemeClr>
                  </a:glow>
                  <a:outerShdw blurRad="50800" dist="38100" dir="2700000" algn="tl" rotWithShape="0">
                    <a:prstClr val="black">
                      <a:alpha val="40000"/>
                    </a:prstClr>
                  </a:outerShdw>
                </a:effectLst>
              </a:rPr>
              <a:t>Database Administrator</a:t>
            </a:r>
          </a:p>
        </p:txBody>
      </p:sp>
      <p:sp>
        <p:nvSpPr>
          <p:cNvPr id="8" name="Oval 7"/>
          <p:cNvSpPr/>
          <p:nvPr/>
        </p:nvSpPr>
        <p:spPr>
          <a:xfrm>
            <a:off x="684189" y="1555176"/>
            <a:ext cx="1954369" cy="612549"/>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ln>
                  <a:solidFill>
                    <a:schemeClr val="tx1"/>
                  </a:solidFill>
                </a:ln>
                <a:solidFill>
                  <a:schemeClr val="tx1"/>
                </a:solidFill>
              </a:rPr>
              <a:t>Application interfaces</a:t>
            </a:r>
          </a:p>
        </p:txBody>
      </p:sp>
      <p:sp>
        <p:nvSpPr>
          <p:cNvPr id="9" name="Oval 8"/>
          <p:cNvSpPr/>
          <p:nvPr/>
        </p:nvSpPr>
        <p:spPr>
          <a:xfrm>
            <a:off x="2828924" y="1555176"/>
            <a:ext cx="1954369" cy="612549"/>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ln>
                  <a:solidFill>
                    <a:schemeClr val="tx1"/>
                  </a:solidFill>
                </a:ln>
                <a:solidFill>
                  <a:schemeClr val="tx1"/>
                </a:solidFill>
              </a:rPr>
              <a:t>Application programs</a:t>
            </a:r>
          </a:p>
        </p:txBody>
      </p:sp>
      <p:sp>
        <p:nvSpPr>
          <p:cNvPr id="10" name="Oval 9"/>
          <p:cNvSpPr/>
          <p:nvPr/>
        </p:nvSpPr>
        <p:spPr>
          <a:xfrm>
            <a:off x="4903965" y="1543250"/>
            <a:ext cx="1807203" cy="612549"/>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ln>
                  <a:solidFill>
                    <a:schemeClr val="tx1"/>
                  </a:solidFill>
                </a:ln>
                <a:solidFill>
                  <a:schemeClr val="tx1"/>
                </a:solidFill>
              </a:rPr>
              <a:t>Query Tools</a:t>
            </a:r>
          </a:p>
        </p:txBody>
      </p:sp>
      <p:sp>
        <p:nvSpPr>
          <p:cNvPr id="11" name="Oval 10"/>
          <p:cNvSpPr/>
          <p:nvPr/>
        </p:nvSpPr>
        <p:spPr>
          <a:xfrm>
            <a:off x="6891807" y="1555176"/>
            <a:ext cx="1954369" cy="612549"/>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ln>
                  <a:solidFill>
                    <a:schemeClr val="tx1"/>
                  </a:solidFill>
                </a:ln>
                <a:solidFill>
                  <a:schemeClr val="tx1"/>
                </a:solidFill>
              </a:rPr>
              <a:t>Administration Tools</a:t>
            </a:r>
          </a:p>
        </p:txBody>
      </p:sp>
      <p:sp>
        <p:nvSpPr>
          <p:cNvPr id="12" name="Rectangle 11"/>
          <p:cNvSpPr/>
          <p:nvPr/>
        </p:nvSpPr>
        <p:spPr>
          <a:xfrm>
            <a:off x="1455312" y="3076393"/>
            <a:ext cx="1162367" cy="83825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ln>
                  <a:solidFill>
                    <a:schemeClr val="bg1"/>
                  </a:solidFill>
                </a:ln>
                <a:solidFill>
                  <a:schemeClr val="bg1"/>
                </a:solidFill>
              </a:rPr>
              <a:t>Application program object code</a:t>
            </a:r>
          </a:p>
        </p:txBody>
      </p:sp>
      <p:sp>
        <p:nvSpPr>
          <p:cNvPr id="13" name="Rectangle 12"/>
          <p:cNvSpPr/>
          <p:nvPr/>
        </p:nvSpPr>
        <p:spPr>
          <a:xfrm>
            <a:off x="3163322" y="2442539"/>
            <a:ext cx="1254132" cy="50448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ln>
                  <a:solidFill>
                    <a:schemeClr val="bg1"/>
                  </a:solidFill>
                </a:ln>
                <a:solidFill>
                  <a:schemeClr val="bg1"/>
                </a:solidFill>
              </a:rPr>
              <a:t>Compiler and linker</a:t>
            </a:r>
          </a:p>
        </p:txBody>
      </p:sp>
      <p:sp>
        <p:nvSpPr>
          <p:cNvPr id="14" name="Rectangle 13"/>
          <p:cNvSpPr/>
          <p:nvPr/>
        </p:nvSpPr>
        <p:spPr>
          <a:xfrm>
            <a:off x="5183848" y="2577642"/>
            <a:ext cx="1254132" cy="50448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ln>
                  <a:solidFill>
                    <a:schemeClr val="bg1"/>
                  </a:solidFill>
                </a:ln>
                <a:solidFill>
                  <a:schemeClr val="bg1"/>
                </a:solidFill>
              </a:rPr>
              <a:t>DML Queries</a:t>
            </a:r>
          </a:p>
        </p:txBody>
      </p:sp>
      <p:sp>
        <p:nvSpPr>
          <p:cNvPr id="15" name="Rectangle 14"/>
          <p:cNvSpPr/>
          <p:nvPr/>
        </p:nvSpPr>
        <p:spPr>
          <a:xfrm>
            <a:off x="7137114" y="2570775"/>
            <a:ext cx="1463754" cy="50448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ln>
                  <a:solidFill>
                    <a:schemeClr val="bg1"/>
                  </a:solidFill>
                </a:ln>
                <a:solidFill>
                  <a:schemeClr val="bg1"/>
                </a:solidFill>
              </a:rPr>
              <a:t>DDL interpreter</a:t>
            </a:r>
          </a:p>
        </p:txBody>
      </p:sp>
      <p:sp>
        <p:nvSpPr>
          <p:cNvPr id="16" name="Rectangle 15"/>
          <p:cNvSpPr/>
          <p:nvPr/>
        </p:nvSpPr>
        <p:spPr>
          <a:xfrm>
            <a:off x="4092662" y="3163195"/>
            <a:ext cx="1489395" cy="5950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ln>
                  <a:solidFill>
                    <a:schemeClr val="bg1"/>
                  </a:solidFill>
                </a:ln>
                <a:solidFill>
                  <a:schemeClr val="bg1"/>
                </a:solidFill>
              </a:rPr>
              <a:t>DML compiler and organizer</a:t>
            </a:r>
          </a:p>
        </p:txBody>
      </p:sp>
      <p:sp>
        <p:nvSpPr>
          <p:cNvPr id="17" name="Rectangle 16"/>
          <p:cNvSpPr/>
          <p:nvPr/>
        </p:nvSpPr>
        <p:spPr>
          <a:xfrm>
            <a:off x="2708990" y="3839334"/>
            <a:ext cx="1708464" cy="5950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ln>
                  <a:solidFill>
                    <a:schemeClr val="bg1"/>
                  </a:solidFill>
                </a:ln>
                <a:solidFill>
                  <a:schemeClr val="bg1"/>
                </a:solidFill>
              </a:rPr>
              <a:t>Query evaluation engine</a:t>
            </a:r>
          </a:p>
        </p:txBody>
      </p:sp>
      <p:sp>
        <p:nvSpPr>
          <p:cNvPr id="18" name="TextBox 17"/>
          <p:cNvSpPr txBox="1"/>
          <p:nvPr/>
        </p:nvSpPr>
        <p:spPr>
          <a:xfrm>
            <a:off x="940158" y="1112333"/>
            <a:ext cx="721216" cy="369332"/>
          </a:xfrm>
          <a:prstGeom prst="rect">
            <a:avLst/>
          </a:prstGeom>
          <a:noFill/>
        </p:spPr>
        <p:txBody>
          <a:bodyPr wrap="square" rtlCol="0">
            <a:spAutoFit/>
          </a:bodyPr>
          <a:lstStyle/>
          <a:p>
            <a:r>
              <a:rPr lang="en-US" dirty="0"/>
              <a:t>Use</a:t>
            </a:r>
          </a:p>
        </p:txBody>
      </p:sp>
      <p:sp>
        <p:nvSpPr>
          <p:cNvPr id="19" name="TextBox 18"/>
          <p:cNvSpPr txBox="1"/>
          <p:nvPr/>
        </p:nvSpPr>
        <p:spPr>
          <a:xfrm>
            <a:off x="4956488" y="1066982"/>
            <a:ext cx="721216" cy="369332"/>
          </a:xfrm>
          <a:prstGeom prst="rect">
            <a:avLst/>
          </a:prstGeom>
          <a:noFill/>
        </p:spPr>
        <p:txBody>
          <a:bodyPr wrap="square" rtlCol="0">
            <a:spAutoFit/>
          </a:bodyPr>
          <a:lstStyle/>
          <a:p>
            <a:r>
              <a:rPr lang="en-US" dirty="0"/>
              <a:t>Use</a:t>
            </a:r>
          </a:p>
        </p:txBody>
      </p:sp>
      <p:sp>
        <p:nvSpPr>
          <p:cNvPr id="20" name="TextBox 19"/>
          <p:cNvSpPr txBox="1"/>
          <p:nvPr/>
        </p:nvSpPr>
        <p:spPr>
          <a:xfrm>
            <a:off x="2902577" y="1066982"/>
            <a:ext cx="721216" cy="369332"/>
          </a:xfrm>
          <a:prstGeom prst="rect">
            <a:avLst/>
          </a:prstGeom>
          <a:noFill/>
        </p:spPr>
        <p:txBody>
          <a:bodyPr wrap="square" rtlCol="0">
            <a:spAutoFit/>
          </a:bodyPr>
          <a:lstStyle/>
          <a:p>
            <a:r>
              <a:rPr lang="en-US" dirty="0"/>
              <a:t>Write</a:t>
            </a:r>
          </a:p>
        </p:txBody>
      </p:sp>
      <p:sp>
        <p:nvSpPr>
          <p:cNvPr id="21" name="TextBox 20"/>
          <p:cNvSpPr txBox="1"/>
          <p:nvPr/>
        </p:nvSpPr>
        <p:spPr>
          <a:xfrm>
            <a:off x="7221560" y="1023308"/>
            <a:ext cx="721216" cy="369332"/>
          </a:xfrm>
          <a:prstGeom prst="rect">
            <a:avLst/>
          </a:prstGeom>
          <a:noFill/>
        </p:spPr>
        <p:txBody>
          <a:bodyPr wrap="square" rtlCol="0">
            <a:spAutoFit/>
          </a:bodyPr>
          <a:lstStyle/>
          <a:p>
            <a:r>
              <a:rPr lang="en-US" dirty="0"/>
              <a:t>Use</a:t>
            </a:r>
          </a:p>
        </p:txBody>
      </p:sp>
      <p:cxnSp>
        <p:nvCxnSpPr>
          <p:cNvPr id="23" name="Straight Connector 22"/>
          <p:cNvCxnSpPr>
            <a:stCxn id="4" idx="2"/>
            <a:endCxn id="8" idx="0"/>
          </p:cNvCxnSpPr>
          <p:nvPr/>
        </p:nvCxnSpPr>
        <p:spPr>
          <a:xfrm>
            <a:off x="1661374" y="960282"/>
            <a:ext cx="0" cy="5948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5" idx="2"/>
            <a:endCxn id="9" idx="0"/>
          </p:cNvCxnSpPr>
          <p:nvPr/>
        </p:nvCxnSpPr>
        <p:spPr>
          <a:xfrm flipH="1">
            <a:off x="3806109" y="960284"/>
            <a:ext cx="2818" cy="594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 idx="2"/>
            <a:endCxn id="10" idx="0"/>
          </p:cNvCxnSpPr>
          <p:nvPr/>
        </p:nvCxnSpPr>
        <p:spPr>
          <a:xfrm>
            <a:off x="5807567" y="960284"/>
            <a:ext cx="0" cy="5829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2"/>
            <a:endCxn id="11" idx="0"/>
          </p:cNvCxnSpPr>
          <p:nvPr/>
        </p:nvCxnSpPr>
        <p:spPr>
          <a:xfrm>
            <a:off x="7868992" y="960284"/>
            <a:ext cx="0" cy="594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8" idx="4"/>
          </p:cNvCxnSpPr>
          <p:nvPr/>
        </p:nvCxnSpPr>
        <p:spPr>
          <a:xfrm flipH="1">
            <a:off x="1661373" y="2167725"/>
            <a:ext cx="1" cy="9075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774073" y="4619092"/>
            <a:ext cx="2057347" cy="34518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Buffer manager</a:t>
            </a:r>
          </a:p>
        </p:txBody>
      </p:sp>
      <p:sp>
        <p:nvSpPr>
          <p:cNvPr id="43" name="Rectangle 42"/>
          <p:cNvSpPr/>
          <p:nvPr/>
        </p:nvSpPr>
        <p:spPr>
          <a:xfrm>
            <a:off x="2969172" y="4619091"/>
            <a:ext cx="2057347" cy="34518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File manager</a:t>
            </a:r>
          </a:p>
        </p:txBody>
      </p:sp>
      <p:sp>
        <p:nvSpPr>
          <p:cNvPr id="45" name="Rectangle 44"/>
          <p:cNvSpPr/>
          <p:nvPr/>
        </p:nvSpPr>
        <p:spPr>
          <a:xfrm>
            <a:off x="7531551" y="4686316"/>
            <a:ext cx="1423626" cy="49758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Transaction Manager</a:t>
            </a:r>
          </a:p>
        </p:txBody>
      </p:sp>
      <p:sp>
        <p:nvSpPr>
          <p:cNvPr id="46" name="Flowchart: Magnetic Disk 45"/>
          <p:cNvSpPr/>
          <p:nvPr/>
        </p:nvSpPr>
        <p:spPr>
          <a:xfrm>
            <a:off x="1293972" y="5355548"/>
            <a:ext cx="5843142" cy="1429555"/>
          </a:xfrm>
          <a:prstGeom prst="flowChartMagneticDisk">
            <a:avLst/>
          </a:prstGeom>
          <a:solidFill>
            <a:srgbClr val="00FFFF"/>
          </a:solidFill>
          <a:ln w="3175">
            <a:solidFill>
              <a:srgbClr val="3121FD"/>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7" name="TextBox 46"/>
          <p:cNvSpPr txBox="1"/>
          <p:nvPr/>
        </p:nvSpPr>
        <p:spPr>
          <a:xfrm>
            <a:off x="1753241" y="6284179"/>
            <a:ext cx="748895" cy="369332"/>
          </a:xfrm>
          <a:prstGeom prst="rect">
            <a:avLst/>
          </a:prstGeom>
          <a:noFill/>
          <a:ln>
            <a:solidFill>
              <a:schemeClr val="tx1"/>
            </a:solidFill>
          </a:ln>
        </p:spPr>
        <p:txBody>
          <a:bodyPr wrap="square" rtlCol="0">
            <a:spAutoFit/>
          </a:bodyPr>
          <a:lstStyle/>
          <a:p>
            <a:r>
              <a:rPr lang="en-US" dirty="0"/>
              <a:t>DATA</a:t>
            </a:r>
          </a:p>
        </p:txBody>
      </p:sp>
      <p:sp>
        <p:nvSpPr>
          <p:cNvPr id="48" name="TextBox 47"/>
          <p:cNvSpPr txBox="1"/>
          <p:nvPr/>
        </p:nvSpPr>
        <p:spPr>
          <a:xfrm>
            <a:off x="3190128" y="5846549"/>
            <a:ext cx="933652" cy="369332"/>
          </a:xfrm>
          <a:prstGeom prst="rect">
            <a:avLst/>
          </a:prstGeom>
          <a:noFill/>
          <a:ln>
            <a:solidFill>
              <a:schemeClr val="tx1"/>
            </a:solidFill>
          </a:ln>
        </p:spPr>
        <p:txBody>
          <a:bodyPr wrap="square" rtlCol="0">
            <a:spAutoFit/>
          </a:bodyPr>
          <a:lstStyle/>
          <a:p>
            <a:r>
              <a:rPr lang="en-US" dirty="0"/>
              <a:t>Indices</a:t>
            </a:r>
          </a:p>
        </p:txBody>
      </p:sp>
      <p:sp>
        <p:nvSpPr>
          <p:cNvPr id="49" name="TextBox 48"/>
          <p:cNvSpPr txBox="1"/>
          <p:nvPr/>
        </p:nvSpPr>
        <p:spPr>
          <a:xfrm>
            <a:off x="4923498" y="5888453"/>
            <a:ext cx="1768136" cy="369332"/>
          </a:xfrm>
          <a:prstGeom prst="rect">
            <a:avLst/>
          </a:prstGeom>
          <a:noFill/>
          <a:ln>
            <a:solidFill>
              <a:schemeClr val="tx1"/>
            </a:solidFill>
          </a:ln>
        </p:spPr>
        <p:txBody>
          <a:bodyPr wrap="square" rtlCol="0">
            <a:spAutoFit/>
          </a:bodyPr>
          <a:lstStyle/>
          <a:p>
            <a:r>
              <a:rPr lang="en-US" dirty="0"/>
              <a:t>Data dictionary</a:t>
            </a:r>
          </a:p>
        </p:txBody>
      </p:sp>
      <p:sp>
        <p:nvSpPr>
          <p:cNvPr id="50" name="TextBox 49"/>
          <p:cNvSpPr txBox="1"/>
          <p:nvPr/>
        </p:nvSpPr>
        <p:spPr>
          <a:xfrm>
            <a:off x="3684967" y="6343617"/>
            <a:ext cx="1578760" cy="369332"/>
          </a:xfrm>
          <a:prstGeom prst="rect">
            <a:avLst/>
          </a:prstGeom>
          <a:noFill/>
          <a:ln>
            <a:solidFill>
              <a:schemeClr val="tx1"/>
            </a:solidFill>
          </a:ln>
        </p:spPr>
        <p:txBody>
          <a:bodyPr wrap="square" rtlCol="0">
            <a:spAutoFit/>
          </a:bodyPr>
          <a:lstStyle/>
          <a:p>
            <a:r>
              <a:rPr lang="en-US" dirty="0"/>
              <a:t>Statistical data</a:t>
            </a:r>
          </a:p>
        </p:txBody>
      </p:sp>
      <p:sp>
        <p:nvSpPr>
          <p:cNvPr id="52" name="TextBox 51"/>
          <p:cNvSpPr txBox="1"/>
          <p:nvPr/>
        </p:nvSpPr>
        <p:spPr>
          <a:xfrm>
            <a:off x="7259862" y="4099452"/>
            <a:ext cx="1829134" cy="369332"/>
          </a:xfrm>
          <a:prstGeom prst="rect">
            <a:avLst/>
          </a:prstGeom>
          <a:noFill/>
        </p:spPr>
        <p:txBody>
          <a:bodyPr wrap="square" rtlCol="0">
            <a:spAutoFit/>
          </a:bodyPr>
          <a:lstStyle/>
          <a:p>
            <a:r>
              <a:rPr lang="en-US" dirty="0"/>
              <a:t>Query Processor</a:t>
            </a:r>
          </a:p>
        </p:txBody>
      </p:sp>
      <p:cxnSp>
        <p:nvCxnSpPr>
          <p:cNvPr id="54" name="Straight Arrow Connector 53"/>
          <p:cNvCxnSpPr>
            <a:stCxn id="9" idx="4"/>
            <a:endCxn id="13" idx="0"/>
          </p:cNvCxnSpPr>
          <p:nvPr/>
        </p:nvCxnSpPr>
        <p:spPr>
          <a:xfrm flipH="1">
            <a:off x="3790388" y="2167725"/>
            <a:ext cx="15721" cy="2748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10" idx="4"/>
            <a:endCxn id="14" idx="0"/>
          </p:cNvCxnSpPr>
          <p:nvPr/>
        </p:nvCxnSpPr>
        <p:spPr>
          <a:xfrm>
            <a:off x="5807567" y="2155799"/>
            <a:ext cx="3347" cy="4218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1" idx="4"/>
            <a:endCxn id="14" idx="0"/>
          </p:cNvCxnSpPr>
          <p:nvPr/>
        </p:nvCxnSpPr>
        <p:spPr>
          <a:xfrm flipH="1">
            <a:off x="5810914" y="2167725"/>
            <a:ext cx="2058078" cy="4099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11" idx="4"/>
            <a:endCxn id="15" idx="0"/>
          </p:cNvCxnSpPr>
          <p:nvPr/>
        </p:nvCxnSpPr>
        <p:spPr>
          <a:xfrm flipH="1">
            <a:off x="7868991" y="2167725"/>
            <a:ext cx="1" cy="403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3" idx="1"/>
            <a:endCxn id="12" idx="0"/>
          </p:cNvCxnSpPr>
          <p:nvPr/>
        </p:nvCxnSpPr>
        <p:spPr>
          <a:xfrm rot="10800000" flipV="1">
            <a:off x="2036496" y="2694781"/>
            <a:ext cx="1126826" cy="38161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3" idx="3"/>
            <a:endCxn id="14" idx="1"/>
          </p:cNvCxnSpPr>
          <p:nvPr/>
        </p:nvCxnSpPr>
        <p:spPr>
          <a:xfrm>
            <a:off x="4417454" y="2694782"/>
            <a:ext cx="766394" cy="1351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4" idx="2"/>
            <a:endCxn id="16" idx="3"/>
          </p:cNvCxnSpPr>
          <p:nvPr/>
        </p:nvCxnSpPr>
        <p:spPr>
          <a:xfrm rot="5400000">
            <a:off x="5507185" y="3157001"/>
            <a:ext cx="378603" cy="22885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76"/>
          <p:cNvCxnSpPr>
            <a:stCxn id="16" idx="2"/>
            <a:endCxn id="17" idx="3"/>
          </p:cNvCxnSpPr>
          <p:nvPr/>
        </p:nvCxnSpPr>
        <p:spPr>
          <a:xfrm rot="5400000">
            <a:off x="4438106" y="3737615"/>
            <a:ext cx="378603" cy="41990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76"/>
          <p:cNvCxnSpPr>
            <a:stCxn id="12" idx="2"/>
            <a:endCxn id="17" idx="1"/>
          </p:cNvCxnSpPr>
          <p:nvPr/>
        </p:nvCxnSpPr>
        <p:spPr>
          <a:xfrm rot="16200000" flipH="1">
            <a:off x="2261632" y="3689511"/>
            <a:ext cx="222223" cy="67249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5117774" y="3758266"/>
            <a:ext cx="31482" cy="2130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2" idx="3"/>
          </p:cNvCxnSpPr>
          <p:nvPr/>
        </p:nvCxnSpPr>
        <p:spPr>
          <a:xfrm>
            <a:off x="2617679" y="3495520"/>
            <a:ext cx="9312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1">
            <a:off x="3538443" y="2972696"/>
            <a:ext cx="1655406" cy="2444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flipV="1">
            <a:off x="3539290" y="3214058"/>
            <a:ext cx="7131" cy="282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7" idx="2"/>
            <a:endCxn id="42" idx="0"/>
          </p:cNvCxnSpPr>
          <p:nvPr/>
        </p:nvCxnSpPr>
        <p:spPr>
          <a:xfrm flipH="1">
            <a:off x="1802747" y="4434406"/>
            <a:ext cx="1760475" cy="1846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43" idx="0"/>
            <a:endCxn id="17" idx="2"/>
          </p:cNvCxnSpPr>
          <p:nvPr/>
        </p:nvCxnSpPr>
        <p:spPr>
          <a:xfrm flipH="1" flipV="1">
            <a:off x="3563222" y="4434406"/>
            <a:ext cx="434624" cy="184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45" idx="0"/>
            <a:endCxn id="17" idx="2"/>
          </p:cNvCxnSpPr>
          <p:nvPr/>
        </p:nvCxnSpPr>
        <p:spPr>
          <a:xfrm flipH="1" flipV="1">
            <a:off x="3563222" y="4434406"/>
            <a:ext cx="4680142" cy="251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44" idx="0"/>
            <a:endCxn id="17" idx="2"/>
          </p:cNvCxnSpPr>
          <p:nvPr/>
        </p:nvCxnSpPr>
        <p:spPr>
          <a:xfrm flipH="1" flipV="1">
            <a:off x="3563222" y="4434406"/>
            <a:ext cx="2799670" cy="2973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42" idx="2"/>
            <a:endCxn id="47" idx="0"/>
          </p:cNvCxnSpPr>
          <p:nvPr/>
        </p:nvCxnSpPr>
        <p:spPr>
          <a:xfrm>
            <a:off x="1802747" y="4964279"/>
            <a:ext cx="324942" cy="131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43" idx="2"/>
            <a:endCxn id="47" idx="0"/>
          </p:cNvCxnSpPr>
          <p:nvPr/>
        </p:nvCxnSpPr>
        <p:spPr>
          <a:xfrm flipH="1">
            <a:off x="2127689" y="4964278"/>
            <a:ext cx="1870157" cy="13199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42" idx="2"/>
            <a:endCxn id="48" idx="0"/>
          </p:cNvCxnSpPr>
          <p:nvPr/>
        </p:nvCxnSpPr>
        <p:spPr>
          <a:xfrm>
            <a:off x="1802747" y="4964279"/>
            <a:ext cx="1854207" cy="882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43" idx="2"/>
            <a:endCxn id="48" idx="0"/>
          </p:cNvCxnSpPr>
          <p:nvPr/>
        </p:nvCxnSpPr>
        <p:spPr>
          <a:xfrm flipH="1">
            <a:off x="3656954" y="4964278"/>
            <a:ext cx="340892" cy="8822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44" idx="2"/>
            <a:endCxn id="49" idx="0"/>
          </p:cNvCxnSpPr>
          <p:nvPr/>
        </p:nvCxnSpPr>
        <p:spPr>
          <a:xfrm flipH="1">
            <a:off x="5807566" y="5215902"/>
            <a:ext cx="555326" cy="6725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7275352" y="5388820"/>
            <a:ext cx="1813644" cy="369332"/>
          </a:xfrm>
          <a:prstGeom prst="rect">
            <a:avLst/>
          </a:prstGeom>
          <a:noFill/>
        </p:spPr>
        <p:txBody>
          <a:bodyPr wrap="square" rtlCol="0">
            <a:spAutoFit/>
          </a:bodyPr>
          <a:lstStyle/>
          <a:p>
            <a:r>
              <a:rPr lang="en-US" dirty="0"/>
              <a:t>Storage Manager</a:t>
            </a:r>
          </a:p>
        </p:txBody>
      </p:sp>
      <p:sp>
        <p:nvSpPr>
          <p:cNvPr id="161" name="TextBox 160"/>
          <p:cNvSpPr txBox="1"/>
          <p:nvPr/>
        </p:nvSpPr>
        <p:spPr>
          <a:xfrm>
            <a:off x="7244372" y="6207573"/>
            <a:ext cx="1829134" cy="369332"/>
          </a:xfrm>
          <a:prstGeom prst="rect">
            <a:avLst/>
          </a:prstGeom>
          <a:noFill/>
        </p:spPr>
        <p:txBody>
          <a:bodyPr wrap="square" rtlCol="0">
            <a:spAutoFit/>
          </a:bodyPr>
          <a:lstStyle/>
          <a:p>
            <a:r>
              <a:rPr lang="en-US" dirty="0"/>
              <a:t>Disk Storage</a:t>
            </a:r>
          </a:p>
        </p:txBody>
      </p:sp>
      <p:cxnSp>
        <p:nvCxnSpPr>
          <p:cNvPr id="171" name="Straight Connector 170"/>
          <p:cNvCxnSpPr/>
          <p:nvPr/>
        </p:nvCxnSpPr>
        <p:spPr>
          <a:xfrm flipH="1">
            <a:off x="4456672" y="5183903"/>
            <a:ext cx="692586" cy="6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endCxn id="50" idx="0"/>
          </p:cNvCxnSpPr>
          <p:nvPr/>
        </p:nvCxnSpPr>
        <p:spPr>
          <a:xfrm>
            <a:off x="4456672" y="5190862"/>
            <a:ext cx="17675" cy="1152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539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1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6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2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2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2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2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6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0"/>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3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3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39"/>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4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51"/>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71"/>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72"/>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0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162" grpId="0" animBg="1"/>
      <p:bldP spid="44"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42" grpId="0" animBg="1"/>
      <p:bldP spid="43" grpId="0" animBg="1"/>
      <p:bldP spid="45" grpId="0" animBg="1"/>
      <p:bldP spid="46" grpId="0" animBg="1"/>
      <p:bldP spid="47" grpId="0" animBg="1"/>
      <p:bldP spid="48" grpId="0" animBg="1"/>
      <p:bldP spid="49" grpId="0" animBg="1"/>
      <p:bldP spid="50" grpId="0" animBg="1"/>
      <p:bldP spid="52" grpId="0"/>
      <p:bldP spid="160" grpId="0"/>
      <p:bldP spid="16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16131" y="66675"/>
            <a:ext cx="880064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Database Users</a:t>
            </a:r>
          </a:p>
        </p:txBody>
      </p:sp>
      <p:sp>
        <p:nvSpPr>
          <p:cNvPr id="3" name="Rectangle 3"/>
          <p:cNvSpPr txBox="1">
            <a:spLocks noChangeArrowheads="1"/>
          </p:cNvSpPr>
          <p:nvPr/>
        </p:nvSpPr>
        <p:spPr>
          <a:xfrm>
            <a:off x="244699" y="837127"/>
            <a:ext cx="8551571" cy="58083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1" dirty="0"/>
              <a:t>Users are differentiated by the way they expect to interact with the system</a:t>
            </a:r>
          </a:p>
          <a:p>
            <a:r>
              <a:rPr lang="en-US" i="1" u="sng" dirty="0"/>
              <a:t>Application programmers</a:t>
            </a:r>
            <a:r>
              <a:rPr lang="en-US" dirty="0"/>
              <a:t> – interact with system through DML calls, writes application programs</a:t>
            </a:r>
          </a:p>
          <a:p>
            <a:r>
              <a:rPr lang="en-US" i="1" u="sng" dirty="0"/>
              <a:t>Sophisticated users </a:t>
            </a:r>
            <a:r>
              <a:rPr lang="en-US" dirty="0"/>
              <a:t>– form requests in a database query language </a:t>
            </a:r>
            <a:r>
              <a:rPr lang="en-US" dirty="0" err="1"/>
              <a:t>eg</a:t>
            </a:r>
            <a:r>
              <a:rPr lang="en-US" dirty="0"/>
              <a:t> analysts</a:t>
            </a:r>
          </a:p>
          <a:p>
            <a:r>
              <a:rPr lang="en-US" i="1" u="sng" dirty="0"/>
              <a:t>Specialized users</a:t>
            </a:r>
            <a:r>
              <a:rPr lang="en-US" dirty="0"/>
              <a:t> – write specialized database applications that do not fit into the traditional data processing framework</a:t>
            </a:r>
          </a:p>
          <a:p>
            <a:r>
              <a:rPr lang="en-US" i="1" u="sng" dirty="0"/>
              <a:t>Naïve users </a:t>
            </a:r>
            <a:r>
              <a:rPr lang="en-US" dirty="0"/>
              <a:t>– invoke one of the permanent application programs that have been written previously</a:t>
            </a:r>
          </a:p>
          <a:p>
            <a:pPr lvl="1"/>
            <a:r>
              <a:rPr lang="en-US" dirty="0"/>
              <a:t>E.g. people accessing database over the web, bank tellers, clerical staff</a:t>
            </a:r>
          </a:p>
        </p:txBody>
      </p:sp>
    </p:spTree>
    <p:extLst>
      <p:ext uri="{BB962C8B-B14F-4D97-AF65-F5344CB8AC3E}">
        <p14:creationId xmlns:p14="http://schemas.microsoft.com/office/powerpoint/2010/main" val="5705616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Administrator (DBA)</a:t>
            </a:r>
          </a:p>
        </p:txBody>
      </p:sp>
      <p:sp>
        <p:nvSpPr>
          <p:cNvPr id="3" name="Content Placeholder 2"/>
          <p:cNvSpPr>
            <a:spLocks noGrp="1"/>
          </p:cNvSpPr>
          <p:nvPr>
            <p:ph idx="1"/>
          </p:nvPr>
        </p:nvSpPr>
        <p:spPr/>
        <p:txBody>
          <a:bodyPr>
            <a:normAutofit fontScale="92500" lnSpcReduction="10000"/>
          </a:bodyPr>
          <a:lstStyle/>
          <a:p>
            <a:r>
              <a:rPr lang="en-US" dirty="0"/>
              <a:t>Coordinates all the activities of the database system; the database administrator has a good understanding of the enterprise’s information resources and needs.</a:t>
            </a:r>
          </a:p>
          <a:p>
            <a:r>
              <a:rPr lang="en-US" dirty="0"/>
              <a:t>Database administrator's duties include:</a:t>
            </a:r>
          </a:p>
          <a:p>
            <a:pPr lvl="1"/>
            <a:r>
              <a:rPr lang="en-US" dirty="0"/>
              <a:t>Schema definition- by executing statements in DDL</a:t>
            </a:r>
          </a:p>
          <a:p>
            <a:pPr lvl="1"/>
            <a:r>
              <a:rPr lang="en-US" dirty="0"/>
              <a:t>Storage structure and access method definition</a:t>
            </a:r>
          </a:p>
          <a:p>
            <a:pPr lvl="1"/>
            <a:r>
              <a:rPr lang="en-US" dirty="0"/>
              <a:t>Schema and physical organization modification</a:t>
            </a:r>
          </a:p>
          <a:p>
            <a:pPr lvl="1"/>
            <a:r>
              <a:rPr lang="en-US" dirty="0"/>
              <a:t>Granting user authority to access the database</a:t>
            </a:r>
          </a:p>
          <a:p>
            <a:pPr lvl="1"/>
            <a:r>
              <a:rPr lang="en-US" dirty="0"/>
              <a:t>Specifying integrity constraints </a:t>
            </a:r>
            <a:r>
              <a:rPr lang="en-US" dirty="0" err="1"/>
              <a:t>eg</a:t>
            </a:r>
            <a:r>
              <a:rPr lang="en-US" dirty="0"/>
              <a:t>. Primary key</a:t>
            </a:r>
          </a:p>
          <a:p>
            <a:pPr lvl="1"/>
            <a:r>
              <a:rPr lang="en-US" dirty="0"/>
              <a:t>Back up data</a:t>
            </a:r>
          </a:p>
          <a:p>
            <a:pPr lvl="1"/>
            <a:r>
              <a:rPr lang="en-US" dirty="0"/>
              <a:t>Ensure enough disk space for smooth performing of DB</a:t>
            </a:r>
          </a:p>
          <a:p>
            <a:pPr lvl="1"/>
            <a:r>
              <a:rPr lang="en-US" dirty="0"/>
              <a:t>Monitors jobs running on DB</a:t>
            </a:r>
          </a:p>
        </p:txBody>
      </p:sp>
    </p:spTree>
    <p:extLst>
      <p:ext uri="{BB962C8B-B14F-4D97-AF65-F5344CB8AC3E}">
        <p14:creationId xmlns:p14="http://schemas.microsoft.com/office/powerpoint/2010/main" val="16227138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Manager</a:t>
            </a:r>
          </a:p>
        </p:txBody>
      </p:sp>
      <p:sp>
        <p:nvSpPr>
          <p:cNvPr id="3" name="Content Placeholder 2"/>
          <p:cNvSpPr>
            <a:spLocks noGrp="1"/>
          </p:cNvSpPr>
          <p:nvPr>
            <p:ph idx="1"/>
          </p:nvPr>
        </p:nvSpPr>
        <p:spPr/>
        <p:txBody>
          <a:bodyPr/>
          <a:lstStyle/>
          <a:p>
            <a:r>
              <a:rPr lang="en-US" dirty="0"/>
              <a:t>Provide interface between low level data in database and application program.</a:t>
            </a:r>
          </a:p>
          <a:p>
            <a:r>
              <a:rPr lang="en-US" dirty="0"/>
              <a:t>Components:</a:t>
            </a:r>
          </a:p>
          <a:p>
            <a:pPr lvl="1"/>
            <a:r>
              <a:rPr lang="en-US" i="1" u="sng" dirty="0"/>
              <a:t>Authorization &amp; integrity Manager</a:t>
            </a:r>
            <a:r>
              <a:rPr lang="en-US" dirty="0"/>
              <a:t>: define role and responsibility for users, and provide Integrity checks.</a:t>
            </a:r>
          </a:p>
          <a:p>
            <a:pPr lvl="1"/>
            <a:r>
              <a:rPr lang="en-US" i="1" u="sng" dirty="0"/>
              <a:t>Transaction manager</a:t>
            </a:r>
            <a:r>
              <a:rPr lang="en-US" dirty="0"/>
              <a:t>: ensure DB consistency in concurrent access</a:t>
            </a:r>
          </a:p>
          <a:p>
            <a:pPr lvl="1"/>
            <a:r>
              <a:rPr lang="en-US" i="1" u="sng" dirty="0"/>
              <a:t>File Manager</a:t>
            </a:r>
            <a:r>
              <a:rPr lang="en-US" dirty="0"/>
              <a:t>: manage allocation of disk space and Data structure used for storing data</a:t>
            </a:r>
          </a:p>
          <a:p>
            <a:pPr lvl="1"/>
            <a:r>
              <a:rPr lang="en-US" i="1" u="sng" dirty="0"/>
              <a:t>Buffer Manager</a:t>
            </a:r>
            <a:r>
              <a:rPr lang="en-US" dirty="0"/>
              <a:t>: decide what data to </a:t>
            </a:r>
            <a:r>
              <a:rPr lang="en-US" i="1" dirty="0"/>
              <a:t>cache</a:t>
            </a:r>
            <a:endParaRPr lang="en-US" i="1" u="sng" dirty="0"/>
          </a:p>
        </p:txBody>
      </p:sp>
    </p:spTree>
    <p:extLst>
      <p:ext uri="{BB962C8B-B14F-4D97-AF65-F5344CB8AC3E}">
        <p14:creationId xmlns:p14="http://schemas.microsoft.com/office/powerpoint/2010/main" val="29810668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Storage</a:t>
            </a:r>
          </a:p>
        </p:txBody>
      </p:sp>
      <p:sp>
        <p:nvSpPr>
          <p:cNvPr id="3" name="Content Placeholder 2"/>
          <p:cNvSpPr>
            <a:spLocks noGrp="1"/>
          </p:cNvSpPr>
          <p:nvPr>
            <p:ph idx="1"/>
          </p:nvPr>
        </p:nvSpPr>
        <p:spPr/>
        <p:txBody>
          <a:bodyPr/>
          <a:lstStyle/>
          <a:p>
            <a:r>
              <a:rPr lang="en-US" i="1" u="sng" dirty="0"/>
              <a:t>Data Files</a:t>
            </a:r>
            <a:r>
              <a:rPr lang="en-US" dirty="0"/>
              <a:t>: which stores database itself</a:t>
            </a:r>
          </a:p>
          <a:p>
            <a:r>
              <a:rPr lang="en-US" i="1" u="sng" dirty="0"/>
              <a:t>Data Dictionary</a:t>
            </a:r>
            <a:r>
              <a:rPr lang="en-US" dirty="0"/>
              <a:t>: stores metadata about the structure of the database</a:t>
            </a:r>
          </a:p>
          <a:p>
            <a:r>
              <a:rPr lang="en-US" i="1" u="sng" dirty="0"/>
              <a:t>Indices:</a:t>
            </a:r>
            <a:r>
              <a:rPr lang="en-US" dirty="0"/>
              <a:t> provide fast access to data items</a:t>
            </a:r>
            <a:endParaRPr lang="en-US" i="1" u="sng" dirty="0"/>
          </a:p>
        </p:txBody>
      </p:sp>
    </p:spTree>
    <p:extLst>
      <p:ext uri="{BB962C8B-B14F-4D97-AF65-F5344CB8AC3E}">
        <p14:creationId xmlns:p14="http://schemas.microsoft.com/office/powerpoint/2010/main" val="4788838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Processor</a:t>
            </a:r>
          </a:p>
        </p:txBody>
      </p:sp>
      <p:sp>
        <p:nvSpPr>
          <p:cNvPr id="3" name="Content Placeholder 2"/>
          <p:cNvSpPr>
            <a:spLocks noGrp="1"/>
          </p:cNvSpPr>
          <p:nvPr>
            <p:ph idx="1"/>
          </p:nvPr>
        </p:nvSpPr>
        <p:spPr/>
        <p:txBody>
          <a:bodyPr/>
          <a:lstStyle/>
          <a:p>
            <a:r>
              <a:rPr lang="en-US" i="1" u="sng" dirty="0"/>
              <a:t>DDL interpreter</a:t>
            </a:r>
            <a:r>
              <a:rPr lang="en-US" dirty="0"/>
              <a:t>: which interprets DDL statements and records the definitions in the data dictionary</a:t>
            </a:r>
          </a:p>
          <a:p>
            <a:r>
              <a:rPr lang="en-US" i="1" u="sng" dirty="0"/>
              <a:t>DML Compiler</a:t>
            </a:r>
            <a:r>
              <a:rPr lang="en-US" dirty="0"/>
              <a:t>: translate DML statements to evaluation plan.</a:t>
            </a:r>
            <a:r>
              <a:rPr lang="en-US" i="1" u="sng" dirty="0"/>
              <a:t> Also perform query optimization. </a:t>
            </a:r>
            <a:r>
              <a:rPr lang="en-US" i="1" dirty="0"/>
              <a:t>(pick the lowest cost evaluation plan from among the alternatives)</a:t>
            </a:r>
            <a:endParaRPr lang="en-US" i="1" u="sng" dirty="0"/>
          </a:p>
          <a:p>
            <a:r>
              <a:rPr lang="en-US" i="1" u="sng" dirty="0"/>
              <a:t>Query Evaluation Engine</a:t>
            </a:r>
            <a:r>
              <a:rPr lang="en-US" dirty="0"/>
              <a:t>: executes low level instructions generated by DML compiler.</a:t>
            </a:r>
            <a:endParaRPr lang="en-US" i="1" u="sng" dirty="0"/>
          </a:p>
        </p:txBody>
      </p:sp>
    </p:spTree>
    <p:extLst>
      <p:ext uri="{BB962C8B-B14F-4D97-AF65-F5344CB8AC3E}">
        <p14:creationId xmlns:p14="http://schemas.microsoft.com/office/powerpoint/2010/main" val="1474487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Disadvantages of DBMS</a:t>
            </a:r>
            <a:endParaRPr lang="en-US" sz="3600" dirty="0"/>
          </a:p>
        </p:txBody>
      </p:sp>
      <p:sp>
        <p:nvSpPr>
          <p:cNvPr id="3" name="Content Placeholder 2"/>
          <p:cNvSpPr>
            <a:spLocks noGrp="1"/>
          </p:cNvSpPr>
          <p:nvPr>
            <p:ph idx="1"/>
          </p:nvPr>
        </p:nvSpPr>
        <p:spPr>
          <a:xfrm>
            <a:off x="457200" y="1600201"/>
            <a:ext cx="8229600" cy="3200400"/>
          </a:xfrm>
        </p:spPr>
        <p:txBody>
          <a:bodyPr>
            <a:normAutofit/>
          </a:bodyPr>
          <a:lstStyle/>
          <a:p>
            <a:pPr lvl="0"/>
            <a:r>
              <a:rPr lang="en-US" sz="2400" dirty="0"/>
              <a:t>It's Complexity</a:t>
            </a:r>
          </a:p>
          <a:p>
            <a:pPr lvl="0"/>
            <a:r>
              <a:rPr lang="en-US" sz="2400" dirty="0"/>
              <a:t>Except </a:t>
            </a:r>
            <a:r>
              <a:rPr lang="en-US" sz="2400" dirty="0" err="1"/>
              <a:t>MySQL</a:t>
            </a:r>
            <a:r>
              <a:rPr lang="en-US" sz="2400" dirty="0"/>
              <a:t>, which is open source, licensed DBMSs are generally costly.</a:t>
            </a:r>
          </a:p>
          <a:p>
            <a:pPr lvl="0"/>
            <a:r>
              <a:rPr lang="en-US" sz="2400" dirty="0"/>
              <a:t>They are large in size.</a:t>
            </a:r>
          </a:p>
        </p:txBody>
      </p:sp>
    </p:spTree>
    <p:extLst>
      <p:ext uri="{BB962C8B-B14F-4D97-AF65-F5344CB8AC3E}">
        <p14:creationId xmlns:p14="http://schemas.microsoft.com/office/powerpoint/2010/main" val="71543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Applications of DBMS</a:t>
            </a:r>
            <a:br>
              <a:rPr lang="en-US" dirty="0"/>
            </a:br>
            <a:endParaRPr lang="en-US" dirty="0"/>
          </a:p>
        </p:txBody>
      </p:sp>
      <p:sp>
        <p:nvSpPr>
          <p:cNvPr id="3" name="Content Placeholder 2"/>
          <p:cNvSpPr>
            <a:spLocks noGrp="1"/>
          </p:cNvSpPr>
          <p:nvPr>
            <p:ph idx="1"/>
          </p:nvPr>
        </p:nvSpPr>
        <p:spPr>
          <a:xfrm>
            <a:off x="628650" y="1271828"/>
            <a:ext cx="7886700" cy="4351338"/>
          </a:xfrm>
        </p:spPr>
        <p:txBody>
          <a:bodyPr>
            <a:noAutofit/>
          </a:bodyPr>
          <a:lstStyle/>
          <a:p>
            <a:pPr marL="0" indent="0">
              <a:buNone/>
            </a:pPr>
            <a:r>
              <a:rPr lang="en-US" sz="1400" dirty="0"/>
              <a:t>Database is widely used. The some of the representative applications are:</a:t>
            </a:r>
          </a:p>
          <a:p>
            <a:pPr lvl="0"/>
            <a:r>
              <a:rPr lang="en-US" sz="1400" b="1" dirty="0"/>
              <a:t>Banking: </a:t>
            </a:r>
            <a:r>
              <a:rPr lang="en-US" sz="1400" dirty="0"/>
              <a:t>for customer information, accounts and loans and banking transactions.</a:t>
            </a:r>
          </a:p>
          <a:p>
            <a:pPr lvl="0"/>
            <a:r>
              <a:rPr lang="en-US" sz="1400" b="1" dirty="0"/>
              <a:t>Universities: </a:t>
            </a:r>
            <a:r>
              <a:rPr lang="en-US" sz="1400" dirty="0"/>
              <a:t>for student registrations and grades.</a:t>
            </a:r>
          </a:p>
          <a:p>
            <a:pPr lvl="0"/>
            <a:r>
              <a:rPr lang="en-US" sz="1400" b="1" dirty="0"/>
              <a:t>Online shopping: </a:t>
            </a:r>
            <a:r>
              <a:rPr lang="en-US" sz="1400" dirty="0"/>
              <a:t>Everyone wants to shop from home. Everyday new products are added and sold only with the help of DBMS. Purchase information, invoice bills and payment, all of these are done with the help of DBMS.</a:t>
            </a:r>
          </a:p>
          <a:p>
            <a:pPr lvl="0"/>
            <a:r>
              <a:rPr lang="en-US" sz="1400" b="1" dirty="0"/>
              <a:t>Airlines: </a:t>
            </a:r>
            <a:r>
              <a:rPr lang="en-US" sz="1400" dirty="0"/>
              <a:t>for reservations and schedule information.</a:t>
            </a:r>
          </a:p>
          <a:p>
            <a:pPr lvl="0"/>
            <a:r>
              <a:rPr lang="en-US" sz="1400" b="1" dirty="0"/>
              <a:t>Credit Card Transactions: </a:t>
            </a:r>
            <a:r>
              <a:rPr lang="en-US" sz="1400" dirty="0"/>
              <a:t>for purchases on credit cards and generation of monthly statements.</a:t>
            </a:r>
          </a:p>
          <a:p>
            <a:pPr lvl="0"/>
            <a:r>
              <a:rPr lang="en-US" sz="1400" b="1" dirty="0"/>
              <a:t>Library Management System: </a:t>
            </a:r>
            <a:r>
              <a:rPr lang="en-US" sz="1400" dirty="0"/>
              <a:t>maintain all the information relate to book issue dates, name of the book, author and availability of the book.</a:t>
            </a:r>
          </a:p>
          <a:p>
            <a:pPr lvl="0"/>
            <a:r>
              <a:rPr lang="en-US" sz="1400" b="1" dirty="0"/>
              <a:t>Telecommunications: </a:t>
            </a:r>
            <a:r>
              <a:rPr lang="en-US" sz="1400" dirty="0"/>
              <a:t>for keeping records of call made, generating monthly bills, maintaining balances on prepaid calling cards.</a:t>
            </a:r>
          </a:p>
          <a:p>
            <a:pPr lvl="0"/>
            <a:r>
              <a:rPr lang="en-US" sz="1400" b="1" dirty="0"/>
              <a:t>Sales: </a:t>
            </a:r>
            <a:r>
              <a:rPr lang="en-US" sz="1400" dirty="0"/>
              <a:t>for customer, product and purchase information.</a:t>
            </a:r>
          </a:p>
          <a:p>
            <a:pPr lvl="0"/>
            <a:r>
              <a:rPr lang="en-US" sz="1400" b="1" dirty="0"/>
              <a:t>Finance: </a:t>
            </a:r>
            <a:r>
              <a:rPr lang="en-US" sz="1400" dirty="0"/>
              <a:t>for storing information about holdings, sales, and purchases of financial instruments such as stocks and bonds.</a:t>
            </a:r>
          </a:p>
          <a:p>
            <a:pPr lvl="0"/>
            <a:r>
              <a:rPr lang="en-US" sz="1400" b="1" dirty="0"/>
              <a:t>Manufacturing: </a:t>
            </a:r>
            <a:r>
              <a:rPr lang="en-US" sz="1400" dirty="0"/>
              <a:t>for management of supply chain and for tracking production of items in factories, inventories of items and orders for items.</a:t>
            </a:r>
          </a:p>
          <a:p>
            <a:pPr lvl="0"/>
            <a:r>
              <a:rPr lang="en-US" sz="1400" b="1" dirty="0"/>
              <a:t>Human Resource: </a:t>
            </a:r>
            <a:r>
              <a:rPr lang="en-US" sz="1400" dirty="0"/>
              <a:t>for information about employees, salaries, payroll taxes and benefits.</a:t>
            </a:r>
          </a:p>
          <a:p>
            <a:endParaRPr lang="en-US" sz="1400" dirty="0"/>
          </a:p>
        </p:txBody>
      </p:sp>
    </p:spTree>
    <p:extLst>
      <p:ext uri="{BB962C8B-B14F-4D97-AF65-F5344CB8AC3E}">
        <p14:creationId xmlns:p14="http://schemas.microsoft.com/office/powerpoint/2010/main" val="3542105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Components of DBMS</a:t>
            </a:r>
            <a:endParaRPr lang="en-US" sz="3600" dirty="0"/>
          </a:p>
        </p:txBody>
      </p:sp>
      <p:sp>
        <p:nvSpPr>
          <p:cNvPr id="3" name="Content Placeholder 2"/>
          <p:cNvSpPr>
            <a:spLocks noGrp="1"/>
          </p:cNvSpPr>
          <p:nvPr>
            <p:ph idx="1"/>
          </p:nvPr>
        </p:nvSpPr>
        <p:spPr>
          <a:xfrm>
            <a:off x="457200" y="1371600"/>
            <a:ext cx="8229600" cy="4754563"/>
          </a:xfrm>
        </p:spPr>
        <p:txBody>
          <a:bodyPr>
            <a:normAutofit/>
          </a:bodyPr>
          <a:lstStyle/>
          <a:p>
            <a:r>
              <a:rPr lang="en-US" sz="2400" dirty="0"/>
              <a:t>The database management system can be divided into five major components, they are:</a:t>
            </a:r>
          </a:p>
          <a:p>
            <a:pPr lvl="0"/>
            <a:r>
              <a:rPr lang="en-US" sz="2400" dirty="0"/>
              <a:t>Hardware</a:t>
            </a:r>
          </a:p>
          <a:p>
            <a:pPr lvl="0"/>
            <a:r>
              <a:rPr lang="en-US" sz="2400" dirty="0"/>
              <a:t>Software</a:t>
            </a:r>
          </a:p>
          <a:p>
            <a:pPr lvl="0"/>
            <a:r>
              <a:rPr lang="en-US" sz="2400" dirty="0"/>
              <a:t>Data</a:t>
            </a:r>
          </a:p>
          <a:p>
            <a:pPr lvl="0"/>
            <a:r>
              <a:rPr lang="en-US" sz="2400" dirty="0"/>
              <a:t>Procedures</a:t>
            </a:r>
          </a:p>
          <a:p>
            <a:pPr lvl="0"/>
            <a:r>
              <a:rPr lang="en-US" sz="2400" dirty="0"/>
              <a:t>Database Access Language</a:t>
            </a:r>
          </a:p>
          <a:p>
            <a:r>
              <a:rPr lang="en-US" sz="2400" dirty="0"/>
              <a:t>Let's have a simple diagram to see how they all fit together to form a database management system.</a:t>
            </a:r>
          </a:p>
          <a:p>
            <a:endParaRPr lang="en-US" sz="2400" dirty="0"/>
          </a:p>
          <a:p>
            <a:pPr algn="r">
              <a:buNone/>
            </a:pPr>
            <a:r>
              <a:rPr lang="en-US" sz="2400" dirty="0"/>
              <a:t>Cont….</a:t>
            </a:r>
          </a:p>
          <a:p>
            <a:endParaRPr lang="en-US" dirty="0"/>
          </a:p>
        </p:txBody>
      </p:sp>
    </p:spTree>
    <p:extLst>
      <p:ext uri="{BB962C8B-B14F-4D97-AF65-F5344CB8AC3E}">
        <p14:creationId xmlns:p14="http://schemas.microsoft.com/office/powerpoint/2010/main" val="23135629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473</TotalTime>
  <Words>5924</Words>
  <Application>Microsoft Office PowerPoint</Application>
  <PresentationFormat>On-screen Show (4:3)</PresentationFormat>
  <Paragraphs>491</Paragraphs>
  <Slides>66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Calibri Light</vt:lpstr>
      <vt:lpstr>Times New Roman</vt:lpstr>
      <vt:lpstr>Wingdings</vt:lpstr>
      <vt:lpstr>Office Theme</vt:lpstr>
      <vt:lpstr>Data base Management Systems  Whether you know it or not, you’re using a database every day </vt:lpstr>
      <vt:lpstr>What is Data?</vt:lpstr>
      <vt:lpstr>What is a Database?</vt:lpstr>
      <vt:lpstr>What is DBMS?</vt:lpstr>
      <vt:lpstr>Characteristics of Database Management System </vt:lpstr>
      <vt:lpstr>Advantages of DBMS</vt:lpstr>
      <vt:lpstr>Disadvantages of DBMS</vt:lpstr>
      <vt:lpstr>Applications of DBMS </vt:lpstr>
      <vt:lpstr>Components of DBMS</vt:lpstr>
      <vt:lpstr>PowerPoint Presentation</vt:lpstr>
      <vt:lpstr>DBMS Components: Hardware</vt:lpstr>
      <vt:lpstr>PowerPoint Presentation</vt:lpstr>
      <vt:lpstr>Dr. E. F. Codd’s Rules for RDBMS</vt:lpstr>
      <vt:lpstr>Rule 1: The Information Rule</vt:lpstr>
      <vt:lpstr>Rule No. 2: Guaranteed Access Rule</vt:lpstr>
      <vt:lpstr>Rule No. 3: Systematic treatment of null values</vt:lpstr>
      <vt:lpstr>Rule No. 4: Dynamic online catalog based on the relational model </vt:lpstr>
      <vt:lpstr>Rule No. 5: Comprehensive Data sub-language Rule </vt:lpstr>
      <vt:lpstr>Rule No. 6: View Updating Rule</vt:lpstr>
      <vt:lpstr>Rule No. 7: High-level Insert, Update, and Delete</vt:lpstr>
      <vt:lpstr>Rule no. 8: Physical Data Independence</vt:lpstr>
      <vt:lpstr>Rule No. 9: Logical Data Independence</vt:lpstr>
      <vt:lpstr>Rule 10: Integrity Independence</vt:lpstr>
      <vt:lpstr>Rule no. 11: Distribution independence</vt:lpstr>
      <vt:lpstr>Rule no. 12: Non subversion Rule </vt:lpstr>
      <vt:lpstr>Database system Vs File System</vt:lpstr>
      <vt:lpstr>PowerPoint Presentation</vt:lpstr>
      <vt:lpstr>PowerPoint Presentation</vt:lpstr>
      <vt:lpstr>Schema and Instance   </vt:lpstr>
      <vt:lpstr>Data Abstraction</vt:lpstr>
      <vt:lpstr>Three Schema Architecture</vt:lpstr>
      <vt:lpstr>PowerPoint Presentation</vt:lpstr>
      <vt:lpstr>Data Independence</vt:lpstr>
      <vt:lpstr>Data Independence</vt:lpstr>
      <vt:lpstr>Logical Data Independence vs Physical Data Independence</vt:lpstr>
      <vt:lpstr>Instances and Schemas</vt:lpstr>
      <vt:lpstr>PowerPoint Presentation</vt:lpstr>
      <vt:lpstr>Data Models</vt:lpstr>
      <vt:lpstr>PowerPoint Presentation</vt:lpstr>
      <vt:lpstr>PowerPoint Presentation</vt:lpstr>
      <vt:lpstr>PowerPoint Presentation</vt:lpstr>
      <vt:lpstr>The Entity-Relationship Model</vt:lpstr>
      <vt:lpstr>Object Oriented Model</vt:lpstr>
      <vt:lpstr>Database languages</vt:lpstr>
      <vt:lpstr>Data Definition Language</vt:lpstr>
      <vt:lpstr>Data Manipulation Language</vt:lpstr>
      <vt:lpstr>Data Control Language</vt:lpstr>
      <vt:lpstr>Transaction Control Language</vt:lpstr>
      <vt:lpstr>Understanding DBMS Architecture</vt:lpstr>
      <vt:lpstr>Two – tier Architecture</vt:lpstr>
      <vt:lpstr> 2-tier DBMS Architecture</vt:lpstr>
      <vt:lpstr>Two-Tier Architecture</vt:lpstr>
      <vt:lpstr>PowerPoint Presentation</vt:lpstr>
      <vt:lpstr>PowerPoint Presentation</vt:lpstr>
      <vt:lpstr>3-tier DBMS Architecture</vt:lpstr>
      <vt:lpstr>Three tier Architecture</vt:lpstr>
      <vt:lpstr>PowerPoint Presentation</vt:lpstr>
      <vt:lpstr>Three-Tier Architecture</vt:lpstr>
      <vt:lpstr>PowerPoint Presentation</vt:lpstr>
      <vt:lpstr>Database Architecture</vt:lpstr>
      <vt:lpstr>PowerPoint Presentation</vt:lpstr>
      <vt:lpstr>PowerPoint Presentation</vt:lpstr>
      <vt:lpstr>Database Administrator (DBA)</vt:lpstr>
      <vt:lpstr>Storage Manager</vt:lpstr>
      <vt:lpstr>Disk Storage</vt:lpstr>
      <vt:lpstr>Query Processor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Pradhrahul</dc:creator>
  <cp:lastModifiedBy>Ms. Parul Madan</cp:lastModifiedBy>
  <cp:revision>68</cp:revision>
  <dcterms:created xsi:type="dcterms:W3CDTF">2014-01-15T08:51:39Z</dcterms:created>
  <dcterms:modified xsi:type="dcterms:W3CDTF">2023-08-09T06:29:10Z</dcterms:modified>
</cp:coreProperties>
</file>