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2" r:id="rId3"/>
    <p:sldId id="286" r:id="rId4"/>
    <p:sldId id="285" r:id="rId5"/>
    <p:sldId id="268" r:id="rId6"/>
    <p:sldId id="281" r:id="rId7"/>
    <p:sldId id="282" r:id="rId8"/>
    <p:sldId id="269" r:id="rId9"/>
    <p:sldId id="270" r:id="rId10"/>
    <p:sldId id="271" r:id="rId11"/>
    <p:sldId id="272" r:id="rId12"/>
    <p:sldId id="280" r:id="rId13"/>
    <p:sldId id="283" r:id="rId14"/>
    <p:sldId id="284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58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eXGyreAdventor"/>
                <a:cs typeface="TeXGyreAdventor"/>
              </a:defRPr>
            </a:lvl1pPr>
          </a:lstStyle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compiled</a:t>
            </a:r>
            <a:r>
              <a:rPr spc="-80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Dr</a:t>
            </a:r>
            <a:r>
              <a:rPr spc="10" dirty="0"/>
              <a:t> Vijay</a:t>
            </a:r>
            <a:r>
              <a:rPr spc="-65" dirty="0"/>
              <a:t> </a:t>
            </a:r>
            <a:r>
              <a:rPr spc="10" dirty="0"/>
              <a:t>Singh</a:t>
            </a:r>
            <a:r>
              <a:rPr spc="-85" dirty="0"/>
              <a:t> </a:t>
            </a:r>
            <a:r>
              <a:rPr dirty="0"/>
              <a:t>CSE,</a:t>
            </a:r>
            <a:r>
              <a:rPr spc="10" dirty="0"/>
              <a:t> </a:t>
            </a:r>
            <a:r>
              <a:rPr spc="5" dirty="0"/>
              <a:t>Graphic</a:t>
            </a:r>
            <a:r>
              <a:rPr spc="-70" dirty="0"/>
              <a:t> </a:t>
            </a:r>
            <a:r>
              <a:rPr spc="-5" dirty="0"/>
              <a:t>Era</a:t>
            </a:r>
            <a:r>
              <a:rPr spc="20" dirty="0"/>
              <a:t> </a:t>
            </a:r>
            <a:r>
              <a:rPr spc="10" dirty="0"/>
              <a:t>Deemed</a:t>
            </a:r>
            <a:r>
              <a:rPr spc="-75" dirty="0"/>
              <a:t> </a:t>
            </a:r>
            <a:r>
              <a:rPr spc="15" dirty="0"/>
              <a:t>to</a:t>
            </a:r>
            <a:r>
              <a:rPr spc="-50" dirty="0"/>
              <a:t> </a:t>
            </a:r>
            <a:r>
              <a:rPr spc="5" dirty="0"/>
              <a:t>be</a:t>
            </a:r>
            <a:r>
              <a:rPr dirty="0"/>
              <a:t> University,</a:t>
            </a:r>
            <a:r>
              <a:rPr spc="-60" dirty="0"/>
              <a:t> </a:t>
            </a:r>
            <a:r>
              <a:rPr dirty="0"/>
              <a:t>Dehradun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78DBA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04040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eXGyreAdventor"/>
                <a:cs typeface="TeXGyreAdventor"/>
              </a:defRPr>
            </a:lvl1pPr>
          </a:lstStyle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compiled</a:t>
            </a:r>
            <a:r>
              <a:rPr spc="-80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Dr</a:t>
            </a:r>
            <a:r>
              <a:rPr spc="10" dirty="0"/>
              <a:t> Vijay</a:t>
            </a:r>
            <a:r>
              <a:rPr spc="-65" dirty="0"/>
              <a:t> </a:t>
            </a:r>
            <a:r>
              <a:rPr spc="10" dirty="0"/>
              <a:t>Singh</a:t>
            </a:r>
            <a:r>
              <a:rPr spc="-85" dirty="0"/>
              <a:t> </a:t>
            </a:r>
            <a:r>
              <a:rPr dirty="0"/>
              <a:t>CSE,</a:t>
            </a:r>
            <a:r>
              <a:rPr spc="10" dirty="0"/>
              <a:t> </a:t>
            </a:r>
            <a:r>
              <a:rPr spc="5" dirty="0"/>
              <a:t>Graphic</a:t>
            </a:r>
            <a:r>
              <a:rPr spc="-70" dirty="0"/>
              <a:t> </a:t>
            </a:r>
            <a:r>
              <a:rPr spc="-5" dirty="0"/>
              <a:t>Era</a:t>
            </a:r>
            <a:r>
              <a:rPr spc="20" dirty="0"/>
              <a:t> </a:t>
            </a:r>
            <a:r>
              <a:rPr spc="10" dirty="0"/>
              <a:t>Deemed</a:t>
            </a:r>
            <a:r>
              <a:rPr spc="-75" dirty="0"/>
              <a:t> </a:t>
            </a:r>
            <a:r>
              <a:rPr spc="15" dirty="0"/>
              <a:t>to</a:t>
            </a:r>
            <a:r>
              <a:rPr spc="-50" dirty="0"/>
              <a:t> </a:t>
            </a:r>
            <a:r>
              <a:rPr spc="5" dirty="0"/>
              <a:t>be</a:t>
            </a:r>
            <a:r>
              <a:rPr dirty="0"/>
              <a:t> University,</a:t>
            </a:r>
            <a:r>
              <a:rPr spc="-60" dirty="0"/>
              <a:t> </a:t>
            </a:r>
            <a:r>
              <a:rPr dirty="0"/>
              <a:t>Dehradun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78DBA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eXGyreAdventor"/>
                <a:cs typeface="TeXGyreAdventor"/>
              </a:defRPr>
            </a:lvl1pPr>
          </a:lstStyle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compiled</a:t>
            </a:r>
            <a:r>
              <a:rPr spc="-80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Dr</a:t>
            </a:r>
            <a:r>
              <a:rPr spc="10" dirty="0"/>
              <a:t> Vijay</a:t>
            </a:r>
            <a:r>
              <a:rPr spc="-65" dirty="0"/>
              <a:t> </a:t>
            </a:r>
            <a:r>
              <a:rPr spc="10" dirty="0"/>
              <a:t>Singh</a:t>
            </a:r>
            <a:r>
              <a:rPr spc="-85" dirty="0"/>
              <a:t> </a:t>
            </a:r>
            <a:r>
              <a:rPr dirty="0"/>
              <a:t>CSE,</a:t>
            </a:r>
            <a:r>
              <a:rPr spc="10" dirty="0"/>
              <a:t> </a:t>
            </a:r>
            <a:r>
              <a:rPr spc="5" dirty="0"/>
              <a:t>Graphic</a:t>
            </a:r>
            <a:r>
              <a:rPr spc="-70" dirty="0"/>
              <a:t> </a:t>
            </a:r>
            <a:r>
              <a:rPr spc="-5" dirty="0"/>
              <a:t>Era</a:t>
            </a:r>
            <a:r>
              <a:rPr spc="20" dirty="0"/>
              <a:t> </a:t>
            </a:r>
            <a:r>
              <a:rPr spc="10" dirty="0"/>
              <a:t>Deemed</a:t>
            </a:r>
            <a:r>
              <a:rPr spc="-75" dirty="0"/>
              <a:t> </a:t>
            </a:r>
            <a:r>
              <a:rPr spc="15" dirty="0"/>
              <a:t>to</a:t>
            </a:r>
            <a:r>
              <a:rPr spc="-50" dirty="0"/>
              <a:t> </a:t>
            </a:r>
            <a:r>
              <a:rPr spc="5" dirty="0"/>
              <a:t>be</a:t>
            </a:r>
            <a:r>
              <a:rPr dirty="0"/>
              <a:t> University,</a:t>
            </a:r>
            <a:r>
              <a:rPr spc="-60" dirty="0"/>
              <a:t> </a:t>
            </a:r>
            <a:r>
              <a:rPr dirty="0"/>
              <a:t>Dehradun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78DBA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eXGyreAdventor"/>
                <a:cs typeface="TeXGyreAdventor"/>
              </a:defRPr>
            </a:lvl1pPr>
          </a:lstStyle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compiled</a:t>
            </a:r>
            <a:r>
              <a:rPr spc="-80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Dr</a:t>
            </a:r>
            <a:r>
              <a:rPr spc="10" dirty="0"/>
              <a:t> Vijay</a:t>
            </a:r>
            <a:r>
              <a:rPr spc="-65" dirty="0"/>
              <a:t> </a:t>
            </a:r>
            <a:r>
              <a:rPr spc="10" dirty="0"/>
              <a:t>Singh</a:t>
            </a:r>
            <a:r>
              <a:rPr spc="-85" dirty="0"/>
              <a:t> </a:t>
            </a:r>
            <a:r>
              <a:rPr dirty="0"/>
              <a:t>CSE,</a:t>
            </a:r>
            <a:r>
              <a:rPr spc="10" dirty="0"/>
              <a:t> </a:t>
            </a:r>
            <a:r>
              <a:rPr spc="5" dirty="0"/>
              <a:t>Graphic</a:t>
            </a:r>
            <a:r>
              <a:rPr spc="-70" dirty="0"/>
              <a:t> </a:t>
            </a:r>
            <a:r>
              <a:rPr spc="-5" dirty="0"/>
              <a:t>Era</a:t>
            </a:r>
            <a:r>
              <a:rPr spc="20" dirty="0"/>
              <a:t> </a:t>
            </a:r>
            <a:r>
              <a:rPr spc="10" dirty="0"/>
              <a:t>Deemed</a:t>
            </a:r>
            <a:r>
              <a:rPr spc="-75" dirty="0"/>
              <a:t> </a:t>
            </a:r>
            <a:r>
              <a:rPr spc="15" dirty="0"/>
              <a:t>to</a:t>
            </a:r>
            <a:r>
              <a:rPr spc="-50" dirty="0"/>
              <a:t> </a:t>
            </a:r>
            <a:r>
              <a:rPr spc="5" dirty="0"/>
              <a:t>be</a:t>
            </a:r>
            <a:r>
              <a:rPr dirty="0"/>
              <a:t> University,</a:t>
            </a:r>
            <a:r>
              <a:rPr spc="-60" dirty="0"/>
              <a:t> </a:t>
            </a:r>
            <a:r>
              <a:rPr dirty="0"/>
              <a:t>Dehradun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2852928" cy="6857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eXGyreAdventor"/>
                <a:cs typeface="TeXGyreAdventor"/>
              </a:defRPr>
            </a:lvl1pPr>
          </a:lstStyle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compiled</a:t>
            </a:r>
            <a:r>
              <a:rPr spc="-80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Dr</a:t>
            </a:r>
            <a:r>
              <a:rPr spc="10" dirty="0"/>
              <a:t> Vijay</a:t>
            </a:r>
            <a:r>
              <a:rPr spc="-65" dirty="0"/>
              <a:t> </a:t>
            </a:r>
            <a:r>
              <a:rPr spc="10" dirty="0"/>
              <a:t>Singh</a:t>
            </a:r>
            <a:r>
              <a:rPr spc="-85" dirty="0"/>
              <a:t> </a:t>
            </a:r>
            <a:r>
              <a:rPr dirty="0"/>
              <a:t>CSE,</a:t>
            </a:r>
            <a:r>
              <a:rPr spc="10" dirty="0"/>
              <a:t> </a:t>
            </a:r>
            <a:r>
              <a:rPr spc="5" dirty="0"/>
              <a:t>Graphic</a:t>
            </a:r>
            <a:r>
              <a:rPr spc="-70" dirty="0"/>
              <a:t> </a:t>
            </a:r>
            <a:r>
              <a:rPr spc="-5" dirty="0"/>
              <a:t>Era</a:t>
            </a:r>
            <a:r>
              <a:rPr spc="20" dirty="0"/>
              <a:t> </a:t>
            </a:r>
            <a:r>
              <a:rPr spc="10" dirty="0"/>
              <a:t>Deemed</a:t>
            </a:r>
            <a:r>
              <a:rPr spc="-75" dirty="0"/>
              <a:t> </a:t>
            </a:r>
            <a:r>
              <a:rPr spc="15" dirty="0"/>
              <a:t>to</a:t>
            </a:r>
            <a:r>
              <a:rPr spc="-50" dirty="0"/>
              <a:t> </a:t>
            </a:r>
            <a:r>
              <a:rPr spc="5" dirty="0"/>
              <a:t>be</a:t>
            </a:r>
            <a:r>
              <a:rPr dirty="0"/>
              <a:t> University,</a:t>
            </a:r>
            <a:r>
              <a:rPr spc="-60" dirty="0"/>
              <a:t> </a:t>
            </a:r>
            <a:r>
              <a:rPr dirty="0"/>
              <a:t>Dehradun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2852928" cy="68579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713231"/>
            <a:ext cx="1592580" cy="509270"/>
          </a:xfrm>
          <a:custGeom>
            <a:avLst/>
            <a:gdLst/>
            <a:ahLst/>
            <a:cxnLst/>
            <a:rect l="l" t="t" r="r" b="b"/>
            <a:pathLst>
              <a:path w="1592580" h="509269">
                <a:moveTo>
                  <a:pt x="1244" y="0"/>
                </a:moveTo>
                <a:lnTo>
                  <a:pt x="0" y="148299"/>
                </a:lnTo>
                <a:lnTo>
                  <a:pt x="0" y="505468"/>
                </a:lnTo>
                <a:lnTo>
                  <a:pt x="1246174" y="509015"/>
                </a:lnTo>
                <a:lnTo>
                  <a:pt x="1346454" y="509015"/>
                </a:lnTo>
                <a:lnTo>
                  <a:pt x="1351026" y="504189"/>
                </a:lnTo>
                <a:lnTo>
                  <a:pt x="1352677" y="502538"/>
                </a:lnTo>
                <a:lnTo>
                  <a:pt x="1354582" y="501014"/>
                </a:lnTo>
                <a:lnTo>
                  <a:pt x="1584960" y="269747"/>
                </a:lnTo>
                <a:lnTo>
                  <a:pt x="1590246" y="262530"/>
                </a:lnTo>
                <a:lnTo>
                  <a:pt x="1592008" y="255349"/>
                </a:lnTo>
                <a:lnTo>
                  <a:pt x="1590246" y="248191"/>
                </a:lnTo>
                <a:lnTo>
                  <a:pt x="1584960" y="241045"/>
                </a:lnTo>
                <a:lnTo>
                  <a:pt x="1356106" y="11302"/>
                </a:lnTo>
                <a:lnTo>
                  <a:pt x="1351026" y="11302"/>
                </a:lnTo>
                <a:lnTo>
                  <a:pt x="1351026" y="6476"/>
                </a:lnTo>
                <a:lnTo>
                  <a:pt x="1346454" y="6476"/>
                </a:lnTo>
                <a:lnTo>
                  <a:pt x="1341628" y="1777"/>
                </a:lnTo>
                <a:lnTo>
                  <a:pt x="1246174" y="1777"/>
                </a:lnTo>
                <a:lnTo>
                  <a:pt x="1244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72333" y="333882"/>
            <a:ext cx="3358515" cy="512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78DBA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68651" y="1197448"/>
            <a:ext cx="8763000" cy="4085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68651" y="6236240"/>
            <a:ext cx="4497070" cy="167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88888"/>
                </a:solidFill>
                <a:latin typeface="TeXGyreAdventor"/>
                <a:cs typeface="TeXGyreAdventor"/>
              </a:defRPr>
            </a:lvl1pPr>
          </a:lstStyle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compiled</a:t>
            </a:r>
            <a:r>
              <a:rPr spc="-80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Dr</a:t>
            </a:r>
            <a:r>
              <a:rPr spc="10" dirty="0"/>
              <a:t> Vijay</a:t>
            </a:r>
            <a:r>
              <a:rPr spc="-65" dirty="0"/>
              <a:t> </a:t>
            </a:r>
            <a:r>
              <a:rPr spc="10" dirty="0"/>
              <a:t>Singh</a:t>
            </a:r>
            <a:r>
              <a:rPr spc="-85" dirty="0"/>
              <a:t> </a:t>
            </a:r>
            <a:r>
              <a:rPr dirty="0"/>
              <a:t>CSE,</a:t>
            </a:r>
            <a:r>
              <a:rPr spc="10" dirty="0"/>
              <a:t> </a:t>
            </a:r>
            <a:r>
              <a:rPr spc="5" dirty="0"/>
              <a:t>Graphic</a:t>
            </a:r>
            <a:r>
              <a:rPr spc="-70" dirty="0"/>
              <a:t> </a:t>
            </a:r>
            <a:r>
              <a:rPr spc="-5" dirty="0"/>
              <a:t>Era</a:t>
            </a:r>
            <a:r>
              <a:rPr spc="20" dirty="0"/>
              <a:t> </a:t>
            </a:r>
            <a:r>
              <a:rPr spc="10" dirty="0"/>
              <a:t>Deemed</a:t>
            </a:r>
            <a:r>
              <a:rPr spc="-75" dirty="0"/>
              <a:t> </a:t>
            </a:r>
            <a:r>
              <a:rPr spc="15" dirty="0"/>
              <a:t>to</a:t>
            </a:r>
            <a:r>
              <a:rPr spc="-50" dirty="0"/>
              <a:t> </a:t>
            </a:r>
            <a:r>
              <a:rPr spc="5" dirty="0"/>
              <a:t>be</a:t>
            </a:r>
            <a:r>
              <a:rPr dirty="0"/>
              <a:t> University,</a:t>
            </a:r>
            <a:r>
              <a:rPr spc="-60" dirty="0"/>
              <a:t> </a:t>
            </a:r>
            <a:r>
              <a:rPr dirty="0"/>
              <a:t>Dehradun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database-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://jawnybakers.blogspot.com/2012/12/" TargetMode="Externa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4325111"/>
              <a:ext cx="1741170" cy="777240"/>
            </a:xfrm>
            <a:custGeom>
              <a:avLst/>
              <a:gdLst/>
              <a:ahLst/>
              <a:cxnLst/>
              <a:rect l="l" t="t" r="r" b="b"/>
              <a:pathLst>
                <a:path w="1741170" h="777239">
                  <a:moveTo>
                    <a:pt x="1345057" y="0"/>
                  </a:moveTo>
                  <a:lnTo>
                    <a:pt x="0" y="0"/>
                  </a:lnTo>
                  <a:lnTo>
                    <a:pt x="0" y="777239"/>
                  </a:lnTo>
                  <a:lnTo>
                    <a:pt x="1345057" y="777239"/>
                  </a:lnTo>
                  <a:lnTo>
                    <a:pt x="1354748" y="776432"/>
                  </a:lnTo>
                  <a:lnTo>
                    <a:pt x="1362678" y="774303"/>
                  </a:lnTo>
                  <a:lnTo>
                    <a:pt x="1368845" y="771292"/>
                  </a:lnTo>
                  <a:lnTo>
                    <a:pt x="1373251" y="767842"/>
                  </a:lnTo>
                  <a:lnTo>
                    <a:pt x="1373251" y="763143"/>
                  </a:lnTo>
                  <a:lnTo>
                    <a:pt x="1377950" y="763143"/>
                  </a:lnTo>
                  <a:lnTo>
                    <a:pt x="1734058" y="407288"/>
                  </a:lnTo>
                  <a:lnTo>
                    <a:pt x="1739344" y="398774"/>
                  </a:lnTo>
                  <a:lnTo>
                    <a:pt x="1741106" y="388032"/>
                  </a:lnTo>
                  <a:lnTo>
                    <a:pt x="1739344" y="376410"/>
                  </a:lnTo>
                  <a:lnTo>
                    <a:pt x="1734058" y="365251"/>
                  </a:lnTo>
                  <a:lnTo>
                    <a:pt x="1377950" y="14096"/>
                  </a:lnTo>
                  <a:lnTo>
                    <a:pt x="1377950" y="9398"/>
                  </a:lnTo>
                  <a:lnTo>
                    <a:pt x="1373251" y="9398"/>
                  </a:lnTo>
                  <a:lnTo>
                    <a:pt x="1368845" y="5947"/>
                  </a:lnTo>
                  <a:lnTo>
                    <a:pt x="1362678" y="2936"/>
                  </a:lnTo>
                  <a:lnTo>
                    <a:pt x="1354748" y="807"/>
                  </a:lnTo>
                  <a:lnTo>
                    <a:pt x="1345057" y="0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2852928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57471" y="454151"/>
              <a:ext cx="6350000" cy="5880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65072" y="4546219"/>
            <a:ext cx="1657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FDFFFF"/>
                </a:solidFill>
                <a:latin typeface="TeXGyreAdventor"/>
                <a:cs typeface="TeXGyreAdventor"/>
              </a:rPr>
              <a:t>1</a:t>
            </a:r>
            <a:endParaRPr sz="20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2333" y="648157"/>
            <a:ext cx="54311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Entity-relationship</a:t>
            </a:r>
            <a:r>
              <a:rPr sz="3600" spc="15" dirty="0"/>
              <a:t> </a:t>
            </a:r>
            <a:r>
              <a:rPr sz="3600" spc="5" dirty="0"/>
              <a:t>Model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668651" y="1265682"/>
            <a:ext cx="8759825" cy="1653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lr>
                <a:srgbClr val="353535"/>
              </a:buClr>
              <a:buFont typeface="Arial"/>
              <a:buChar char=""/>
              <a:tabLst>
                <a:tab pos="356870" algn="l"/>
                <a:tab pos="357505" algn="l"/>
                <a:tab pos="2372360" algn="l"/>
              </a:tabLst>
            </a:pPr>
            <a:r>
              <a:rPr sz="1800" spc="10" dirty="0">
                <a:solidFill>
                  <a:srgbClr val="404040"/>
                </a:solidFill>
                <a:latin typeface="TeXGyreAdventor"/>
                <a:cs typeface="TeXGyreAdventor"/>
              </a:rPr>
              <a:t>In</a:t>
            </a:r>
            <a:r>
              <a:rPr sz="1800" spc="50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this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database	model,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relationships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are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created </a:t>
            </a:r>
            <a:r>
              <a:rPr sz="1800" spc="-15" dirty="0">
                <a:solidFill>
                  <a:srgbClr val="404040"/>
                </a:solidFill>
                <a:latin typeface="TeXGyreAdventor"/>
                <a:cs typeface="TeXGyreAdventor"/>
              </a:rPr>
              <a:t>by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dividing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object</a:t>
            </a:r>
            <a:r>
              <a:rPr sz="1800" spc="46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TeXGyreAdventor"/>
                <a:cs typeface="TeXGyreAdventor"/>
              </a:rPr>
              <a:t>of</a:t>
            </a:r>
            <a:endParaRPr sz="1800">
              <a:latin typeface="TeXGyreAdventor"/>
              <a:cs typeface="TeXGyreAdventor"/>
            </a:endParaRPr>
          </a:p>
          <a:p>
            <a:pPr marL="35687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interest into entity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and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its characteristics into</a:t>
            </a:r>
            <a:r>
              <a:rPr sz="1800" spc="-12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attributes.</a:t>
            </a:r>
            <a:endParaRPr sz="1800">
              <a:latin typeface="TeXGyreAdventor"/>
              <a:cs typeface="TeXGyreAdventor"/>
            </a:endParaRPr>
          </a:p>
          <a:p>
            <a:pPr marL="356870" indent="-344805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Font typeface="Arial"/>
              <a:buChar char=""/>
              <a:tabLst>
                <a:tab pos="356870" algn="l"/>
                <a:tab pos="357505" algn="l"/>
              </a:tabLst>
            </a:pPr>
            <a:r>
              <a:rPr sz="1800" spc="5" dirty="0">
                <a:solidFill>
                  <a:srgbClr val="404040"/>
                </a:solidFill>
                <a:latin typeface="TeXGyreAdventor"/>
                <a:cs typeface="TeXGyreAdventor"/>
              </a:rPr>
              <a:t>Different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entities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are related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using</a:t>
            </a:r>
            <a:r>
              <a:rPr sz="1800" spc="-11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relationships.</a:t>
            </a:r>
            <a:endParaRPr sz="1800">
              <a:latin typeface="TeXGyreAdventor"/>
              <a:cs typeface="TeXGyreAdventor"/>
            </a:endParaRPr>
          </a:p>
          <a:p>
            <a:pPr marL="356870" indent="-344805">
              <a:lnSpc>
                <a:spcPct val="100000"/>
              </a:lnSpc>
              <a:spcBef>
                <a:spcPts val="1005"/>
              </a:spcBef>
              <a:buClr>
                <a:srgbClr val="353535"/>
              </a:buClr>
              <a:buFont typeface="Arial"/>
              <a:buChar char=""/>
              <a:tabLst>
                <a:tab pos="356870" algn="l"/>
                <a:tab pos="357505" algn="l"/>
              </a:tabLst>
            </a:pP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E-R Models are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defined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to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represent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the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relationships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into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pictorial</a:t>
            </a:r>
            <a:r>
              <a:rPr sz="1800" spc="-22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form </a:t>
            </a:r>
            <a:r>
              <a:rPr sz="1800" spc="-15" dirty="0">
                <a:solidFill>
                  <a:srgbClr val="404040"/>
                </a:solidFill>
                <a:latin typeface="TeXGyreAdventor"/>
                <a:cs typeface="TeXGyreAdventor"/>
              </a:rPr>
              <a:t>to</a:t>
            </a:r>
            <a:endParaRPr sz="1800">
              <a:latin typeface="TeXGyreAdventor"/>
              <a:cs typeface="TeXGyreAdventor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make </a:t>
            </a:r>
            <a:r>
              <a:rPr sz="1800" spc="10" dirty="0">
                <a:solidFill>
                  <a:srgbClr val="404040"/>
                </a:solidFill>
                <a:latin typeface="TeXGyreAdventor"/>
                <a:cs typeface="TeXGyreAdventor"/>
              </a:rPr>
              <a:t>it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easier for different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stakeholders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to</a:t>
            </a:r>
            <a:r>
              <a:rPr sz="1800" spc="-4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understand.</a:t>
            </a:r>
            <a:endParaRPr sz="1800">
              <a:latin typeface="TeXGyreAdventor"/>
              <a:cs typeface="TeXGyreAdvento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9523" y="5427979"/>
            <a:ext cx="2510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A </a:t>
            </a:r>
            <a:r>
              <a:rPr sz="1800" spc="-15" dirty="0">
                <a:solidFill>
                  <a:srgbClr val="404040"/>
                </a:solidFill>
                <a:latin typeface="TeXGyreAdventor"/>
                <a:cs typeface="TeXGyreAdventor"/>
              </a:rPr>
              <a:t>Sample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E-R</a:t>
            </a:r>
            <a:r>
              <a:rPr sz="1800" spc="3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diagram</a:t>
            </a:r>
            <a:endParaRPr sz="18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70376" y="3221714"/>
            <a:ext cx="6140615" cy="22372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24864" y="802335"/>
            <a:ext cx="30607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FDFFFF"/>
                </a:solidFill>
                <a:latin typeface="TeXGyreAdventor"/>
                <a:cs typeface="TeXGyreAdventor"/>
              </a:rPr>
              <a:t>16</a:t>
            </a:r>
            <a:endParaRPr sz="20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Relational</a:t>
            </a:r>
            <a:r>
              <a:rPr spc="-55" dirty="0"/>
              <a:t> </a:t>
            </a:r>
            <a:r>
              <a:rPr spc="-1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58908" y="814781"/>
            <a:ext cx="18688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2965" algn="l"/>
                <a:tab pos="1490980" algn="l"/>
              </a:tabLst>
            </a:pPr>
            <a:r>
              <a:rPr sz="1800" b="1" spc="-15" dirty="0">
                <a:solidFill>
                  <a:srgbClr val="404040"/>
                </a:solidFill>
                <a:latin typeface="Gothic Uralic"/>
                <a:cs typeface="Gothic Uralic"/>
              </a:rPr>
              <a:t>t</a:t>
            </a:r>
            <a:r>
              <a:rPr sz="1800" b="1" spc="5" dirty="0">
                <a:solidFill>
                  <a:srgbClr val="404040"/>
                </a:solidFill>
                <a:latin typeface="Gothic Uralic"/>
                <a:cs typeface="Gothic Uralic"/>
              </a:rPr>
              <a:t>ab</a:t>
            </a:r>
            <a:r>
              <a:rPr sz="1800" b="1" dirty="0">
                <a:solidFill>
                  <a:srgbClr val="404040"/>
                </a:solidFill>
                <a:latin typeface="Gothic Uralic"/>
                <a:cs typeface="Gothic Uralic"/>
              </a:rPr>
              <a:t>les	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a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nd	</a:t>
            </a:r>
            <a:r>
              <a:rPr sz="1800" spc="-15" dirty="0">
                <a:solidFill>
                  <a:srgbClr val="404040"/>
                </a:solidFill>
                <a:latin typeface="TeXGyreAdventor"/>
                <a:cs typeface="TeXGyreAdventor"/>
              </a:rPr>
              <a:t>t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he</a:t>
            </a:r>
            <a:endParaRPr sz="1800">
              <a:latin typeface="TeXGyreAdventor"/>
              <a:cs typeface="TeXGyreAdvento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8651" y="814781"/>
            <a:ext cx="673862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870" algn="l"/>
                <a:tab pos="728980" algn="l"/>
                <a:tab pos="1256030" algn="l"/>
                <a:tab pos="2210435" algn="l"/>
                <a:tab pos="2929890" algn="l"/>
                <a:tab pos="3244215" algn="l"/>
                <a:tab pos="4539615" algn="l"/>
                <a:tab pos="4905375" algn="l"/>
              </a:tabLst>
            </a:pPr>
            <a:r>
              <a:rPr sz="1800" spc="340" dirty="0">
                <a:solidFill>
                  <a:srgbClr val="353535"/>
                </a:solidFill>
                <a:latin typeface="Arial"/>
                <a:cs typeface="Arial"/>
              </a:rPr>
              <a:t>	</a:t>
            </a:r>
            <a:r>
              <a:rPr sz="1800" spc="10" dirty="0">
                <a:solidFill>
                  <a:srgbClr val="404040"/>
                </a:solidFill>
                <a:latin typeface="TeXGyreAdventor"/>
                <a:cs typeface="TeXGyreAdventor"/>
              </a:rPr>
              <a:t>In	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this	model,	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data	</a:t>
            </a:r>
            <a:r>
              <a:rPr sz="1800" spc="10" dirty="0">
                <a:solidFill>
                  <a:srgbClr val="404040"/>
                </a:solidFill>
                <a:latin typeface="TeXGyreAdventor"/>
                <a:cs typeface="TeXGyreAdventor"/>
              </a:rPr>
              <a:t>is	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organized	</a:t>
            </a:r>
            <a:r>
              <a:rPr sz="1800" spc="10" dirty="0">
                <a:solidFill>
                  <a:srgbClr val="404040"/>
                </a:solidFill>
                <a:latin typeface="TeXGyreAdventor"/>
                <a:cs typeface="TeXGyreAdventor"/>
              </a:rPr>
              <a:t>in	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two-dimensional</a:t>
            </a:r>
            <a:endParaRPr sz="1800">
              <a:latin typeface="TeXGyreAdventor"/>
              <a:cs typeface="TeXGyreAdventor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relationship </a:t>
            </a:r>
            <a:r>
              <a:rPr sz="1800" spc="10" dirty="0">
                <a:solidFill>
                  <a:srgbClr val="404040"/>
                </a:solidFill>
                <a:latin typeface="TeXGyreAdventor"/>
                <a:cs typeface="TeXGyreAdventor"/>
              </a:rPr>
              <a:t>is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maintained by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storing a </a:t>
            </a:r>
            <a:r>
              <a:rPr sz="1800" spc="-15" dirty="0">
                <a:solidFill>
                  <a:srgbClr val="404040"/>
                </a:solidFill>
                <a:latin typeface="TeXGyreAdventor"/>
                <a:cs typeface="TeXGyreAdventor"/>
              </a:rPr>
              <a:t>common</a:t>
            </a:r>
            <a:r>
              <a:rPr sz="1800" spc="-4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field.</a:t>
            </a:r>
            <a:endParaRPr sz="18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8651" y="1491818"/>
            <a:ext cx="8763635" cy="1526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0"/>
              </a:spcBef>
              <a:buClr>
                <a:srgbClr val="353535"/>
              </a:buClr>
              <a:buFont typeface="Arial"/>
              <a:buChar char=""/>
              <a:tabLst>
                <a:tab pos="357505" algn="l"/>
              </a:tabLst>
            </a:pP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This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model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was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introduced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by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E.F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Codd </a:t>
            </a:r>
            <a:r>
              <a:rPr sz="1800" spc="10" dirty="0">
                <a:solidFill>
                  <a:srgbClr val="404040"/>
                </a:solidFill>
                <a:latin typeface="TeXGyreAdventor"/>
                <a:cs typeface="TeXGyreAdventor"/>
              </a:rPr>
              <a:t>in </a:t>
            </a:r>
            <a:r>
              <a:rPr sz="1800" spc="5" dirty="0">
                <a:solidFill>
                  <a:srgbClr val="404040"/>
                </a:solidFill>
                <a:latin typeface="TeXGyreAdventor"/>
                <a:cs typeface="TeXGyreAdventor"/>
              </a:rPr>
              <a:t>1970,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and since then </a:t>
            </a:r>
            <a:r>
              <a:rPr sz="1800" spc="10" dirty="0">
                <a:solidFill>
                  <a:srgbClr val="404040"/>
                </a:solidFill>
                <a:latin typeface="TeXGyreAdventor"/>
                <a:cs typeface="TeXGyreAdventor"/>
              </a:rPr>
              <a:t>it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has </a:t>
            </a:r>
            <a:r>
              <a:rPr sz="1800" spc="-105" dirty="0">
                <a:solidFill>
                  <a:srgbClr val="404040"/>
                </a:solidFill>
                <a:latin typeface="TeXGyreAdventor"/>
                <a:cs typeface="TeXGyreAdventor"/>
              </a:rPr>
              <a:t>been 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the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most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widely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used database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model, </a:t>
            </a:r>
            <a:r>
              <a:rPr sz="1800" spc="10" dirty="0">
                <a:solidFill>
                  <a:srgbClr val="404040"/>
                </a:solidFill>
                <a:latin typeface="TeXGyreAdventor"/>
                <a:cs typeface="TeXGyreAdventor"/>
              </a:rPr>
              <a:t>in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fact, we can say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the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only 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database model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used around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the</a:t>
            </a:r>
            <a:r>
              <a:rPr sz="1800" spc="11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world.</a:t>
            </a:r>
            <a:endParaRPr sz="1800">
              <a:latin typeface="TeXGyreAdventor"/>
              <a:cs typeface="TeXGyreAdventor"/>
            </a:endParaRPr>
          </a:p>
          <a:p>
            <a:pPr marL="356870" marR="12700" indent="-344805" algn="just">
              <a:lnSpc>
                <a:spcPct val="100000"/>
              </a:lnSpc>
              <a:spcBef>
                <a:spcPts val="1015"/>
              </a:spcBef>
              <a:buClr>
                <a:srgbClr val="353535"/>
              </a:buClr>
              <a:buFont typeface="Arial"/>
              <a:buChar char=""/>
              <a:tabLst>
                <a:tab pos="357505" algn="l"/>
              </a:tabLst>
            </a:pP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basic structure </a:t>
            </a:r>
            <a:r>
              <a:rPr sz="1800" spc="-20" dirty="0">
                <a:solidFill>
                  <a:srgbClr val="404040"/>
                </a:solidFill>
                <a:latin typeface="TeXGyreAdventor"/>
                <a:cs typeface="TeXGyreAdventor"/>
              </a:rPr>
              <a:t>of </a:t>
            </a:r>
            <a:r>
              <a:rPr sz="1800" spc="-15" dirty="0">
                <a:solidFill>
                  <a:srgbClr val="404040"/>
                </a:solidFill>
                <a:latin typeface="TeXGyreAdventor"/>
                <a:cs typeface="TeXGyreAdventor"/>
              </a:rPr>
              <a:t>data </a:t>
            </a:r>
            <a:r>
              <a:rPr sz="1800" spc="10" dirty="0">
                <a:solidFill>
                  <a:srgbClr val="404040"/>
                </a:solidFill>
                <a:latin typeface="TeXGyreAdventor"/>
                <a:cs typeface="TeXGyreAdventor"/>
              </a:rPr>
              <a:t>in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relational model </a:t>
            </a:r>
            <a:r>
              <a:rPr sz="1800" spc="10" dirty="0">
                <a:solidFill>
                  <a:srgbClr val="404040"/>
                </a:solidFill>
                <a:latin typeface="TeXGyreAdventor"/>
                <a:cs typeface="TeXGyreAdventor"/>
              </a:rPr>
              <a:t>is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tables. </a:t>
            </a:r>
            <a:r>
              <a:rPr sz="1800" spc="-25" dirty="0">
                <a:solidFill>
                  <a:srgbClr val="404040"/>
                </a:solidFill>
                <a:latin typeface="TeXGyreAdventor"/>
                <a:cs typeface="TeXGyreAdventor"/>
              </a:rPr>
              <a:t>All </a:t>
            </a:r>
            <a:r>
              <a:rPr sz="1800" spc="-145" dirty="0">
                <a:solidFill>
                  <a:srgbClr val="404040"/>
                </a:solidFill>
                <a:latin typeface="TeXGyreAdventor"/>
                <a:cs typeface="TeXGyreAdventor"/>
              </a:rPr>
              <a:t>the 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information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related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to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particular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type </a:t>
            </a:r>
            <a:r>
              <a:rPr sz="1800" spc="10" dirty="0">
                <a:solidFill>
                  <a:srgbClr val="404040"/>
                </a:solidFill>
                <a:latin typeface="TeXGyreAdventor"/>
                <a:cs typeface="TeXGyreAdventor"/>
              </a:rPr>
              <a:t>is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stored </a:t>
            </a:r>
            <a:r>
              <a:rPr sz="1800" spc="10" dirty="0">
                <a:solidFill>
                  <a:srgbClr val="404040"/>
                </a:solidFill>
                <a:latin typeface="TeXGyreAdventor"/>
                <a:cs typeface="TeXGyreAdventor"/>
              </a:rPr>
              <a:t>in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rows of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that</a:t>
            </a:r>
            <a:r>
              <a:rPr sz="1800" spc="-3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table.</a:t>
            </a:r>
            <a:endParaRPr sz="1800">
              <a:latin typeface="TeXGyreAdventor"/>
              <a:cs typeface="TeXGyreAdvento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93028" y="5127116"/>
            <a:ext cx="1899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Relational</a:t>
            </a:r>
            <a:r>
              <a:rPr sz="1800" spc="-8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Model</a:t>
            </a:r>
            <a:endParaRPr sz="1800">
              <a:latin typeface="TeXGyreAdventor"/>
              <a:cs typeface="TeXGyreAdvento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14544" y="3078479"/>
            <a:ext cx="3864863" cy="1975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24864" y="802335"/>
            <a:ext cx="30607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FDFFFF"/>
                </a:solidFill>
                <a:latin typeface="TeXGyreAdventor"/>
                <a:cs typeface="TeXGyreAdventor"/>
              </a:rPr>
              <a:t>17</a:t>
            </a:r>
            <a:endParaRPr sz="20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57200"/>
            <a:ext cx="105156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parul_doc\dbms_study\basic\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11125199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parul_doc\dbms_study\basic\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57200"/>
            <a:ext cx="11049000" cy="60197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2333" y="648157"/>
            <a:ext cx="260540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View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15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2593848" y="1392936"/>
            <a:ext cx="8909304" cy="4520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5072" y="802335"/>
            <a:ext cx="16637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DFFFF"/>
                </a:solidFill>
                <a:latin typeface="TeXGyreAdventor"/>
                <a:cs typeface="TeXGyreAdventor"/>
              </a:rPr>
              <a:t>7</a:t>
            </a:r>
            <a:endParaRPr sz="20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up, table, indoor, sitting&#10;&#10;Description automatically generated">
            <a:extLst>
              <a:ext uri="{FF2B5EF4-FFF2-40B4-BE49-F238E27FC236}">
                <a16:creationId xmlns:a16="http://schemas.microsoft.com/office/drawing/2014/main" id="{EE4E94A0-FA59-41EC-BE1A-3A5C5713E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43800" y="800100"/>
            <a:ext cx="3628073" cy="4648200"/>
          </a:xfrm>
          <a:prstGeom prst="rect">
            <a:avLst/>
          </a:prstGeom>
        </p:spPr>
      </p:pic>
      <p:pic>
        <p:nvPicPr>
          <p:cNvPr id="6" name="Picture 5" descr="A screenshot of text&#10;&#10;Description automatically generated">
            <a:extLst>
              <a:ext uri="{FF2B5EF4-FFF2-40B4-BE49-F238E27FC236}">
                <a16:creationId xmlns:a16="http://schemas.microsoft.com/office/drawing/2014/main" id="{25C6FA76-B607-4464-BCCB-F7AE9CADCC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20127" y="914400"/>
            <a:ext cx="4390073" cy="4800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D709C2-B155-45C5-82CE-9844839D708D}"/>
              </a:ext>
            </a:extLst>
          </p:cNvPr>
          <p:cNvSpPr txBox="1"/>
          <p:nvPr/>
        </p:nvSpPr>
        <p:spPr>
          <a:xfrm>
            <a:off x="1020127" y="6858000"/>
            <a:ext cx="38566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://jawnybakers.blogspot.com/2012/12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9DB9C5-AB81-40B1-AF3D-F143460F1C4F}"/>
              </a:ext>
            </a:extLst>
          </p:cNvPr>
          <p:cNvCxnSpPr/>
          <p:nvPr/>
        </p:nvCxnSpPr>
        <p:spPr>
          <a:xfrm>
            <a:off x="5410200" y="31242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3EBF9C2-F03E-4477-99B7-25F83525D9BE}"/>
              </a:ext>
            </a:extLst>
          </p:cNvPr>
          <p:cNvSpPr/>
          <p:nvPr/>
        </p:nvSpPr>
        <p:spPr>
          <a:xfrm>
            <a:off x="5943600" y="2743200"/>
            <a:ext cx="1371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DBMS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BCDEA-C804-48B4-9F8F-F35F9ABB1F44}"/>
              </a:ext>
            </a:extLst>
          </p:cNvPr>
          <p:cNvCxnSpPr/>
          <p:nvPr/>
        </p:nvCxnSpPr>
        <p:spPr>
          <a:xfrm>
            <a:off x="7315200" y="31242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77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3BB41E-F158-4AB3-BA0E-4C06F56EA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533400"/>
            <a:ext cx="10668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11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2333" y="648157"/>
            <a:ext cx="28778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Data</a:t>
            </a:r>
            <a:r>
              <a:rPr sz="3600" spc="-50" dirty="0"/>
              <a:t> </a:t>
            </a:r>
            <a:r>
              <a:rPr sz="3600" spc="5" dirty="0"/>
              <a:t>Models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668651" y="1728978"/>
            <a:ext cx="8764905" cy="2730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0"/>
              </a:spcBef>
              <a:buClr>
                <a:srgbClr val="353535"/>
              </a:buClr>
              <a:buFont typeface="Arial"/>
              <a:buChar char=""/>
              <a:tabLst>
                <a:tab pos="357505" algn="l"/>
              </a:tabLst>
            </a:pP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A Database model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defines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logical design and structure </a:t>
            </a:r>
            <a:r>
              <a:rPr sz="1800" spc="-20" dirty="0">
                <a:solidFill>
                  <a:srgbClr val="404040"/>
                </a:solidFill>
                <a:latin typeface="TeXGyreAdventor"/>
                <a:cs typeface="TeXGyreAdventor"/>
              </a:rPr>
              <a:t>of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a </a:t>
            </a:r>
            <a:r>
              <a:rPr sz="1800" spc="-50" dirty="0">
                <a:solidFill>
                  <a:srgbClr val="404040"/>
                </a:solidFill>
                <a:latin typeface="TeXGyreAdventor"/>
                <a:cs typeface="TeXGyreAdventor"/>
              </a:rPr>
              <a:t>database 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and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defines how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data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will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be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stored, accessed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and updated </a:t>
            </a:r>
            <a:r>
              <a:rPr sz="1800" spc="10" dirty="0">
                <a:solidFill>
                  <a:srgbClr val="404040"/>
                </a:solidFill>
                <a:latin typeface="TeXGyreAdventor"/>
                <a:cs typeface="TeXGyreAdventor"/>
              </a:rPr>
              <a:t>in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a 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database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management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system.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While the </a:t>
            </a:r>
            <a:r>
              <a:rPr sz="1800" b="1" spc="-5" dirty="0">
                <a:solidFill>
                  <a:srgbClr val="404040"/>
                </a:solidFill>
                <a:latin typeface="Gothic Uralic"/>
                <a:cs typeface="Gothic Uralic"/>
              </a:rPr>
              <a:t>Relational Model </a:t>
            </a:r>
            <a:r>
              <a:rPr sz="1800" spc="10" dirty="0">
                <a:solidFill>
                  <a:srgbClr val="404040"/>
                </a:solidFill>
                <a:latin typeface="TeXGyreAdventor"/>
                <a:cs typeface="TeXGyreAdventor"/>
              </a:rPr>
              <a:t>is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the </a:t>
            </a:r>
            <a:r>
              <a:rPr sz="1800" spc="-15" dirty="0">
                <a:solidFill>
                  <a:srgbClr val="404040"/>
                </a:solidFill>
                <a:latin typeface="TeXGyreAdventor"/>
                <a:cs typeface="TeXGyreAdventor"/>
              </a:rPr>
              <a:t>most 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widely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used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database model,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there are other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models</a:t>
            </a:r>
            <a:r>
              <a:rPr sz="1800" spc="18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too:</a:t>
            </a:r>
            <a:endParaRPr sz="1800">
              <a:latin typeface="TeXGyreAdventor"/>
              <a:cs typeface="TeXGyreAdventor"/>
            </a:endParaRPr>
          </a:p>
          <a:p>
            <a:pPr marL="356870" indent="-344805" algn="just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Font typeface="Arial"/>
              <a:buChar char=""/>
              <a:tabLst>
                <a:tab pos="357505" algn="l"/>
              </a:tabLst>
            </a:pP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Hierarchical</a:t>
            </a:r>
            <a:r>
              <a:rPr sz="1800" spc="-8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Model</a:t>
            </a:r>
            <a:endParaRPr sz="1800">
              <a:latin typeface="TeXGyreAdventor"/>
              <a:cs typeface="TeXGyreAdventor"/>
            </a:endParaRPr>
          </a:p>
          <a:p>
            <a:pPr marL="356870" indent="-344805" algn="just">
              <a:lnSpc>
                <a:spcPct val="100000"/>
              </a:lnSpc>
              <a:spcBef>
                <a:spcPts val="985"/>
              </a:spcBef>
              <a:buClr>
                <a:srgbClr val="353535"/>
              </a:buClr>
              <a:buFont typeface="Arial"/>
              <a:buChar char=""/>
              <a:tabLst>
                <a:tab pos="357505" algn="l"/>
              </a:tabLst>
            </a:pP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Network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 Model</a:t>
            </a:r>
            <a:endParaRPr sz="1800">
              <a:latin typeface="TeXGyreAdventor"/>
              <a:cs typeface="TeXGyreAdventor"/>
            </a:endParaRPr>
          </a:p>
          <a:p>
            <a:pPr marL="356870" indent="-344805" algn="just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Font typeface="Arial"/>
              <a:buChar char=""/>
              <a:tabLst>
                <a:tab pos="357505" algn="l"/>
              </a:tabLst>
            </a:pP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Entity-relationship</a:t>
            </a:r>
            <a:r>
              <a:rPr sz="1800" spc="-5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Model</a:t>
            </a:r>
            <a:endParaRPr sz="1800">
              <a:latin typeface="TeXGyreAdventor"/>
              <a:cs typeface="TeXGyreAdventor"/>
            </a:endParaRPr>
          </a:p>
          <a:p>
            <a:pPr marL="356870" indent="-344805" algn="just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Font typeface="Arial"/>
              <a:buChar char=""/>
              <a:tabLst>
                <a:tab pos="357505" algn="l"/>
              </a:tabLst>
            </a:pP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Relational</a:t>
            </a:r>
            <a:r>
              <a:rPr sz="1800" spc="-2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Model</a:t>
            </a:r>
            <a:endParaRPr sz="1800">
              <a:latin typeface="TeXGyreAdventor"/>
              <a:cs typeface="TeXGyreAdvento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27264" y="3605784"/>
            <a:ext cx="3550920" cy="2026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4864" y="802335"/>
            <a:ext cx="30607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FDFFFF"/>
                </a:solidFill>
                <a:latin typeface="TeXGyreAdventor"/>
                <a:cs typeface="TeXGyreAdventor"/>
              </a:rPr>
              <a:t>13</a:t>
            </a:r>
            <a:endParaRPr sz="20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609600"/>
            <a:ext cx="9905999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1" y="533400"/>
            <a:ext cx="11277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2333" y="648157"/>
            <a:ext cx="42386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Hierarchical</a:t>
            </a:r>
            <a:r>
              <a:rPr sz="3600" spc="-60" dirty="0"/>
              <a:t> </a:t>
            </a:r>
            <a:r>
              <a:rPr sz="3600" spc="5" dirty="0"/>
              <a:t>Model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668651" y="1322070"/>
            <a:ext cx="86004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0"/>
              </a:spcBef>
            </a:pPr>
            <a:r>
              <a:rPr sz="1800" spc="335" dirty="0">
                <a:solidFill>
                  <a:srgbClr val="353535"/>
                </a:solidFill>
                <a:latin typeface="Arial"/>
                <a:cs typeface="Arial"/>
              </a:rPr>
              <a:t>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This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database model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organizes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data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into a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tree-like-structure, with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single  root,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to </a:t>
            </a:r>
            <a:r>
              <a:rPr sz="1800" spc="5" dirty="0">
                <a:solidFill>
                  <a:srgbClr val="404040"/>
                </a:solidFill>
                <a:latin typeface="TeXGyreAdventor"/>
                <a:cs typeface="TeXGyreAdventor"/>
              </a:rPr>
              <a:t>which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all the other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data </a:t>
            </a:r>
            <a:r>
              <a:rPr sz="1800" spc="10" dirty="0">
                <a:solidFill>
                  <a:srgbClr val="404040"/>
                </a:solidFill>
                <a:latin typeface="TeXGyreAdventor"/>
                <a:cs typeface="TeXGyreAdventor"/>
              </a:rPr>
              <a:t>is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linked.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The </a:t>
            </a:r>
            <a:r>
              <a:rPr sz="1800" spc="5" dirty="0">
                <a:solidFill>
                  <a:srgbClr val="404040"/>
                </a:solidFill>
                <a:latin typeface="TeXGyreAdventor"/>
                <a:cs typeface="TeXGyreAdventor"/>
              </a:rPr>
              <a:t>hierarchy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starts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from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the </a:t>
            </a:r>
            <a:r>
              <a:rPr sz="1800" b="1" spc="-5" dirty="0">
                <a:solidFill>
                  <a:srgbClr val="404040"/>
                </a:solidFill>
                <a:latin typeface="Gothic Uralic"/>
                <a:cs typeface="Gothic Uralic"/>
              </a:rPr>
              <a:t>Root 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data,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and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expands </a:t>
            </a:r>
            <a:r>
              <a:rPr sz="1800" spc="5" dirty="0">
                <a:solidFill>
                  <a:srgbClr val="404040"/>
                </a:solidFill>
                <a:latin typeface="TeXGyreAdventor"/>
                <a:cs typeface="TeXGyreAdventor"/>
              </a:rPr>
              <a:t>like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a tree, adding </a:t>
            </a:r>
            <a:r>
              <a:rPr sz="1800" spc="5" dirty="0">
                <a:solidFill>
                  <a:srgbClr val="404040"/>
                </a:solidFill>
                <a:latin typeface="TeXGyreAdventor"/>
                <a:cs typeface="TeXGyreAdventor"/>
              </a:rPr>
              <a:t>child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nodes to the parent</a:t>
            </a:r>
            <a:r>
              <a:rPr sz="1800" spc="-3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nodes.</a:t>
            </a:r>
            <a:endParaRPr sz="1800">
              <a:latin typeface="TeXGyreAdventor"/>
              <a:cs typeface="TeXGyreAdvento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08267" y="5484367"/>
            <a:ext cx="2123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Hierarchical</a:t>
            </a:r>
            <a:r>
              <a:rPr sz="1800" spc="-13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Model</a:t>
            </a:r>
            <a:endParaRPr sz="18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35096" y="2478023"/>
            <a:ext cx="6812280" cy="2828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24864" y="802335"/>
            <a:ext cx="30607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FDFFFF"/>
                </a:solidFill>
                <a:latin typeface="TeXGyreAdventor"/>
                <a:cs typeface="TeXGyreAdventor"/>
              </a:rPr>
              <a:t>14</a:t>
            </a:r>
            <a:endParaRPr sz="20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2333" y="648157"/>
            <a:ext cx="34188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Network</a:t>
            </a:r>
            <a:r>
              <a:rPr sz="3600" spc="35" dirty="0"/>
              <a:t> </a:t>
            </a:r>
            <a:r>
              <a:rPr sz="3600" spc="5" dirty="0"/>
              <a:t>Model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668651" y="1325956"/>
            <a:ext cx="8764270" cy="2477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0"/>
              </a:spcBef>
              <a:buClr>
                <a:srgbClr val="353535"/>
              </a:buClr>
              <a:buFont typeface="Arial"/>
              <a:buChar char=""/>
              <a:tabLst>
                <a:tab pos="357505" algn="l"/>
              </a:tabLst>
            </a:pP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This </a:t>
            </a:r>
            <a:r>
              <a:rPr sz="1800" spc="10" dirty="0">
                <a:solidFill>
                  <a:srgbClr val="404040"/>
                </a:solidFill>
                <a:latin typeface="TeXGyreAdventor"/>
                <a:cs typeface="TeXGyreAdventor"/>
              </a:rPr>
              <a:t>is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an extension of </a:t>
            </a:r>
            <a:r>
              <a:rPr sz="1800" spc="-15" dirty="0">
                <a:solidFill>
                  <a:srgbClr val="404040"/>
                </a:solidFill>
                <a:latin typeface="TeXGyreAdventor"/>
                <a:cs typeface="TeXGyreAdventor"/>
              </a:rPr>
              <a:t>the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Hierarchical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model. </a:t>
            </a:r>
            <a:r>
              <a:rPr sz="1800" spc="20" dirty="0">
                <a:solidFill>
                  <a:srgbClr val="404040"/>
                </a:solidFill>
                <a:latin typeface="TeXGyreAdventor"/>
                <a:cs typeface="TeXGyreAdventor"/>
              </a:rPr>
              <a:t>In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this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model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data </a:t>
            </a:r>
            <a:r>
              <a:rPr sz="1800" spc="-210" dirty="0">
                <a:solidFill>
                  <a:srgbClr val="404040"/>
                </a:solidFill>
                <a:latin typeface="TeXGyreAdventor"/>
                <a:cs typeface="TeXGyreAdventor"/>
              </a:rPr>
              <a:t>is 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organized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more </a:t>
            </a:r>
            <a:r>
              <a:rPr sz="1800" spc="5" dirty="0">
                <a:solidFill>
                  <a:srgbClr val="404040"/>
                </a:solidFill>
                <a:latin typeface="TeXGyreAdventor"/>
                <a:cs typeface="TeXGyreAdventor"/>
              </a:rPr>
              <a:t>like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a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graph,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and are allowed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to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have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more than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one  parent</a:t>
            </a:r>
            <a:r>
              <a:rPr sz="1800" spc="-1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node.</a:t>
            </a:r>
            <a:endParaRPr sz="1800">
              <a:latin typeface="TeXGyreAdventor"/>
              <a:cs typeface="TeXGyreAdventor"/>
            </a:endParaRPr>
          </a:p>
          <a:p>
            <a:pPr marL="356870" marR="5715" indent="-344805" algn="just">
              <a:lnSpc>
                <a:spcPct val="100000"/>
              </a:lnSpc>
              <a:spcBef>
                <a:spcPts val="1015"/>
              </a:spcBef>
              <a:buClr>
                <a:srgbClr val="353535"/>
              </a:buClr>
              <a:buFont typeface="Arial"/>
              <a:buChar char=""/>
              <a:tabLst>
                <a:tab pos="357505" algn="l"/>
              </a:tabLst>
            </a:pPr>
            <a:r>
              <a:rPr sz="1800" spc="10" dirty="0">
                <a:solidFill>
                  <a:srgbClr val="404040"/>
                </a:solidFill>
                <a:latin typeface="TeXGyreAdventor"/>
                <a:cs typeface="TeXGyreAdventor"/>
              </a:rPr>
              <a:t>In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this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database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model data </a:t>
            </a:r>
            <a:r>
              <a:rPr sz="1800" spc="10" dirty="0">
                <a:solidFill>
                  <a:srgbClr val="404040"/>
                </a:solidFill>
                <a:latin typeface="TeXGyreAdventor"/>
                <a:cs typeface="TeXGyreAdventor"/>
              </a:rPr>
              <a:t>is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more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related as more relationships </a:t>
            </a:r>
            <a:r>
              <a:rPr sz="1800" spc="-145" dirty="0">
                <a:solidFill>
                  <a:srgbClr val="404040"/>
                </a:solidFill>
                <a:latin typeface="TeXGyreAdventor"/>
                <a:cs typeface="TeXGyreAdventor"/>
              </a:rPr>
              <a:t>are 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established </a:t>
            </a:r>
            <a:r>
              <a:rPr sz="1800" spc="10" dirty="0">
                <a:solidFill>
                  <a:srgbClr val="404040"/>
                </a:solidFill>
                <a:latin typeface="TeXGyreAdventor"/>
                <a:cs typeface="TeXGyreAdventor"/>
              </a:rPr>
              <a:t>in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this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database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model.</a:t>
            </a:r>
            <a:endParaRPr sz="1800">
              <a:latin typeface="TeXGyreAdventor"/>
              <a:cs typeface="TeXGyreAdventor"/>
            </a:endParaRPr>
          </a:p>
          <a:p>
            <a:pPr marL="356870" marR="6985" indent="-344805" algn="just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Font typeface="Arial"/>
              <a:buChar char=""/>
              <a:tabLst>
                <a:tab pos="357505" algn="l"/>
              </a:tabLst>
            </a:pP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Also, as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data </a:t>
            </a:r>
            <a:r>
              <a:rPr sz="1800" spc="10" dirty="0">
                <a:solidFill>
                  <a:srgbClr val="404040"/>
                </a:solidFill>
                <a:latin typeface="TeXGyreAdventor"/>
                <a:cs typeface="TeXGyreAdventor"/>
              </a:rPr>
              <a:t>is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more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related,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hence accessing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the data </a:t>
            </a:r>
            <a:r>
              <a:rPr sz="1800" spc="10" dirty="0">
                <a:solidFill>
                  <a:srgbClr val="404040"/>
                </a:solidFill>
                <a:latin typeface="TeXGyreAdventor"/>
                <a:cs typeface="TeXGyreAdventor"/>
              </a:rPr>
              <a:t>is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also </a:t>
            </a:r>
            <a:r>
              <a:rPr sz="1800" spc="-70" dirty="0">
                <a:solidFill>
                  <a:srgbClr val="404040"/>
                </a:solidFill>
                <a:latin typeface="TeXGyreAdventor"/>
                <a:cs typeface="TeXGyreAdventor"/>
              </a:rPr>
              <a:t>easier 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and fast.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This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database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model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was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used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to </a:t>
            </a:r>
            <a:r>
              <a:rPr sz="1800" spc="-15" dirty="0">
                <a:solidFill>
                  <a:srgbClr val="404040"/>
                </a:solidFill>
                <a:latin typeface="TeXGyreAdventor"/>
                <a:cs typeface="TeXGyreAdventor"/>
              </a:rPr>
              <a:t>map </a:t>
            </a:r>
            <a:r>
              <a:rPr sz="1800" spc="-5" dirty="0">
                <a:solidFill>
                  <a:srgbClr val="404040"/>
                </a:solidFill>
                <a:latin typeface="TeXGyreAdventor"/>
                <a:cs typeface="TeXGyreAdventor"/>
              </a:rPr>
              <a:t>many-to-many </a:t>
            </a:r>
            <a:r>
              <a:rPr sz="1800" spc="-10" dirty="0">
                <a:solidFill>
                  <a:srgbClr val="404040"/>
                </a:solidFill>
                <a:latin typeface="TeXGyreAdventor"/>
                <a:cs typeface="TeXGyreAdventor"/>
              </a:rPr>
              <a:t>data  </a:t>
            </a:r>
            <a:r>
              <a:rPr sz="1800" dirty="0">
                <a:solidFill>
                  <a:srgbClr val="404040"/>
                </a:solidFill>
                <a:latin typeface="TeXGyreAdventor"/>
                <a:cs typeface="TeXGyreAdventor"/>
              </a:rPr>
              <a:t>relationships.</a:t>
            </a:r>
            <a:endParaRPr sz="1800">
              <a:latin typeface="TeXGyreAdventor"/>
              <a:cs typeface="TeXGyreAdvento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71871" y="3614928"/>
            <a:ext cx="4379976" cy="2755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4864" y="802335"/>
            <a:ext cx="30607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FDFFFF"/>
                </a:solidFill>
                <a:latin typeface="TeXGyreAdventor"/>
                <a:cs typeface="TeXGyreAdventor"/>
              </a:rPr>
              <a:t>15</a:t>
            </a:r>
            <a:endParaRPr sz="20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1988</TotalTime>
  <Words>369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Gothic Uralic</vt:lpstr>
      <vt:lpstr>TeXGyreAdventor</vt:lpstr>
      <vt:lpstr>Office Theme</vt:lpstr>
      <vt:lpstr>PowerPoint Presentation</vt:lpstr>
      <vt:lpstr>View of Data</vt:lpstr>
      <vt:lpstr>PowerPoint Presentation</vt:lpstr>
      <vt:lpstr>PowerPoint Presentation</vt:lpstr>
      <vt:lpstr>Data Models</vt:lpstr>
      <vt:lpstr>PowerPoint Presentation</vt:lpstr>
      <vt:lpstr>PowerPoint Presentation</vt:lpstr>
      <vt:lpstr>Hierarchical Model</vt:lpstr>
      <vt:lpstr>Network Model</vt:lpstr>
      <vt:lpstr>Entity-relationship Model</vt:lpstr>
      <vt:lpstr>Relational Model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singh</dc:creator>
  <cp:lastModifiedBy>parul madaan</cp:lastModifiedBy>
  <cp:revision>5</cp:revision>
  <dcterms:created xsi:type="dcterms:W3CDTF">2020-07-05T11:52:52Z</dcterms:created>
  <dcterms:modified xsi:type="dcterms:W3CDTF">2020-07-21T01:39:43Z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2019-07-18T00:00:00Z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2020-07-05T00:00:00Z</vt:filetime>
  </property>
</Properties>
</file>