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6"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sz="2000"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sz="2000"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sz="2000"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sz="2000"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92661F-A94E-E245-9EDB-01B6BC121B33}" v="1" dt="2020-01-21T08:08:09.3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33" autoAdjust="0"/>
    <p:restoredTop sz="90901"/>
  </p:normalViewPr>
  <p:slideViewPr>
    <p:cSldViewPr>
      <p:cViewPr varScale="1">
        <p:scale>
          <a:sx n="62" d="100"/>
          <a:sy n="62" d="100"/>
        </p:scale>
        <p:origin x="90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C725094-5C30-D049-ADB4-92F605850C8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pPr>
              <a:defRPr/>
            </a:pPr>
            <a:endParaRPr lang="en-US"/>
          </a:p>
        </p:txBody>
      </p:sp>
      <p:sp>
        <p:nvSpPr>
          <p:cNvPr id="49155" name="Rectangle 3">
            <a:extLst>
              <a:ext uri="{FF2B5EF4-FFF2-40B4-BE49-F238E27FC236}">
                <a16:creationId xmlns:a16="http://schemas.microsoft.com/office/drawing/2014/main" id="{8129AB1E-3B06-CE4B-902B-77DD6909F8D3}"/>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13316" name="Rectangle 4">
            <a:extLst>
              <a:ext uri="{FF2B5EF4-FFF2-40B4-BE49-F238E27FC236}">
                <a16:creationId xmlns:a16="http://schemas.microsoft.com/office/drawing/2014/main" id="{DD08217D-AD88-1C4F-8E6E-C8C86382EC1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7" name="Rectangle 5">
            <a:extLst>
              <a:ext uri="{FF2B5EF4-FFF2-40B4-BE49-F238E27FC236}">
                <a16:creationId xmlns:a16="http://schemas.microsoft.com/office/drawing/2014/main" id="{97F14A8E-9134-EF42-9E8F-E7E5A537D104}"/>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a:extLst>
              <a:ext uri="{FF2B5EF4-FFF2-40B4-BE49-F238E27FC236}">
                <a16:creationId xmlns:a16="http://schemas.microsoft.com/office/drawing/2014/main" id="{C69C0212-8AD5-E446-BC93-13F0BCC6893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pPr>
              <a:defRPr/>
            </a:pPr>
            <a:endParaRPr lang="en-US"/>
          </a:p>
        </p:txBody>
      </p:sp>
      <p:sp>
        <p:nvSpPr>
          <p:cNvPr id="49159" name="Rectangle 7">
            <a:extLst>
              <a:ext uri="{FF2B5EF4-FFF2-40B4-BE49-F238E27FC236}">
                <a16:creationId xmlns:a16="http://schemas.microsoft.com/office/drawing/2014/main" id="{5AD8E8EA-DC50-6443-96B8-7EFC7DABD41C}"/>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New Roman" panose="02020603050405020304" pitchFamily="18" charset="0"/>
              </a:defRPr>
            </a:lvl1pPr>
          </a:lstStyle>
          <a:p>
            <a:pPr>
              <a:defRPr/>
            </a:pPr>
            <a:fld id="{B49AADE7-A0D3-F348-ADD7-33A0FCFA139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7462C355-ECE8-7C4B-9974-D7C8F3C2483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F243F07F-B668-F146-8CE1-8D498D1204F0}"/>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6" name="Rectangle 6">
            <a:extLst>
              <a:ext uri="{FF2B5EF4-FFF2-40B4-BE49-F238E27FC236}">
                <a16:creationId xmlns:a16="http://schemas.microsoft.com/office/drawing/2014/main" id="{3E2F5677-7F83-6348-A841-E05AF6E793AD}"/>
              </a:ext>
            </a:extLst>
          </p:cNvPr>
          <p:cNvSpPr>
            <a:spLocks noGrp="1" noChangeArrowheads="1"/>
          </p:cNvSpPr>
          <p:nvPr>
            <p:ph type="sldNum" sz="quarter" idx="12"/>
          </p:nvPr>
        </p:nvSpPr>
        <p:spPr>
          <a:ln/>
        </p:spPr>
        <p:txBody>
          <a:bodyPr/>
          <a:lstStyle>
            <a:lvl1pPr>
              <a:defRPr/>
            </a:lvl1pPr>
          </a:lstStyle>
          <a:p>
            <a:pPr>
              <a:defRPr/>
            </a:pPr>
            <a:fld id="{7331343E-D564-B148-B9E8-74C4A87BA5F3}" type="slidenum">
              <a:rPr lang="en-US" altLang="zh-TW"/>
              <a:pPr>
                <a:defRPr/>
              </a:pPr>
              <a:t>‹#›</a:t>
            </a:fld>
            <a:endParaRPr lang="en-US" altLang="zh-TW"/>
          </a:p>
        </p:txBody>
      </p:sp>
    </p:spTree>
    <p:extLst>
      <p:ext uri="{BB962C8B-B14F-4D97-AF65-F5344CB8AC3E}">
        <p14:creationId xmlns:p14="http://schemas.microsoft.com/office/powerpoint/2010/main" val="1451158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FD2F7D4-4993-AA4F-BA7F-D293D29E6E13}"/>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FE164043-06D4-EC4C-A2CC-3B5A2CAF6DCE}"/>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6" name="Rectangle 6">
            <a:extLst>
              <a:ext uri="{FF2B5EF4-FFF2-40B4-BE49-F238E27FC236}">
                <a16:creationId xmlns:a16="http://schemas.microsoft.com/office/drawing/2014/main" id="{0E3F092E-DD60-8943-9A9E-8B09BA1A02B6}"/>
              </a:ext>
            </a:extLst>
          </p:cNvPr>
          <p:cNvSpPr>
            <a:spLocks noGrp="1" noChangeArrowheads="1"/>
          </p:cNvSpPr>
          <p:nvPr>
            <p:ph type="sldNum" sz="quarter" idx="12"/>
          </p:nvPr>
        </p:nvSpPr>
        <p:spPr>
          <a:ln/>
        </p:spPr>
        <p:txBody>
          <a:bodyPr/>
          <a:lstStyle>
            <a:lvl1pPr>
              <a:defRPr/>
            </a:lvl1pPr>
          </a:lstStyle>
          <a:p>
            <a:pPr>
              <a:defRPr/>
            </a:pPr>
            <a:fld id="{BF2D5D56-48D1-BF4A-A335-F94244EE986D}" type="slidenum">
              <a:rPr lang="en-US" altLang="zh-TW"/>
              <a:pPr>
                <a:defRPr/>
              </a:pPr>
              <a:t>‹#›</a:t>
            </a:fld>
            <a:endParaRPr lang="en-US" altLang="zh-TW"/>
          </a:p>
        </p:txBody>
      </p:sp>
    </p:spTree>
    <p:extLst>
      <p:ext uri="{BB962C8B-B14F-4D97-AF65-F5344CB8AC3E}">
        <p14:creationId xmlns:p14="http://schemas.microsoft.com/office/powerpoint/2010/main" val="4290832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228600"/>
            <a:ext cx="196215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57340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14642BC-249E-9A48-817E-28323C42E6A1}"/>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26141151-A23D-E246-8C5E-E4815A04F028}"/>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6" name="Rectangle 6">
            <a:extLst>
              <a:ext uri="{FF2B5EF4-FFF2-40B4-BE49-F238E27FC236}">
                <a16:creationId xmlns:a16="http://schemas.microsoft.com/office/drawing/2014/main" id="{5F99BD73-1E99-1249-AE07-21AE76E9CC9D}"/>
              </a:ext>
            </a:extLst>
          </p:cNvPr>
          <p:cNvSpPr>
            <a:spLocks noGrp="1" noChangeArrowheads="1"/>
          </p:cNvSpPr>
          <p:nvPr>
            <p:ph type="sldNum" sz="quarter" idx="12"/>
          </p:nvPr>
        </p:nvSpPr>
        <p:spPr>
          <a:ln/>
        </p:spPr>
        <p:txBody>
          <a:bodyPr/>
          <a:lstStyle>
            <a:lvl1pPr>
              <a:defRPr/>
            </a:lvl1pPr>
          </a:lstStyle>
          <a:p>
            <a:pPr>
              <a:defRPr/>
            </a:pPr>
            <a:fld id="{F5F25124-E90D-2F42-8607-0B8F79B753FB}" type="slidenum">
              <a:rPr lang="en-US" altLang="zh-TW"/>
              <a:pPr>
                <a:defRPr/>
              </a:pPr>
              <a:t>‹#›</a:t>
            </a:fld>
            <a:endParaRPr lang="en-US" altLang="zh-TW"/>
          </a:p>
        </p:txBody>
      </p:sp>
    </p:spTree>
    <p:extLst>
      <p:ext uri="{BB962C8B-B14F-4D97-AF65-F5344CB8AC3E}">
        <p14:creationId xmlns:p14="http://schemas.microsoft.com/office/powerpoint/2010/main" val="1966602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CC9F5D4-3819-894E-8546-1A37784A2CCB}"/>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BA0057F7-43EB-1C43-8519-850BC9B39709}"/>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6" name="Rectangle 6">
            <a:extLst>
              <a:ext uri="{FF2B5EF4-FFF2-40B4-BE49-F238E27FC236}">
                <a16:creationId xmlns:a16="http://schemas.microsoft.com/office/drawing/2014/main" id="{0A41BBCF-115A-B64E-949A-954D40BF442F}"/>
              </a:ext>
            </a:extLst>
          </p:cNvPr>
          <p:cNvSpPr>
            <a:spLocks noGrp="1" noChangeArrowheads="1"/>
          </p:cNvSpPr>
          <p:nvPr>
            <p:ph type="sldNum" sz="quarter" idx="12"/>
          </p:nvPr>
        </p:nvSpPr>
        <p:spPr>
          <a:ln/>
        </p:spPr>
        <p:txBody>
          <a:bodyPr/>
          <a:lstStyle>
            <a:lvl1pPr>
              <a:defRPr/>
            </a:lvl1pPr>
          </a:lstStyle>
          <a:p>
            <a:pPr>
              <a:defRPr/>
            </a:pPr>
            <a:fld id="{A0DC07DA-A5AB-6A41-B720-4B74BA394825}" type="slidenum">
              <a:rPr lang="en-US" altLang="zh-TW"/>
              <a:pPr>
                <a:defRPr/>
              </a:pPr>
              <a:t>‹#›</a:t>
            </a:fld>
            <a:endParaRPr lang="en-US" altLang="zh-TW"/>
          </a:p>
        </p:txBody>
      </p:sp>
    </p:spTree>
    <p:extLst>
      <p:ext uri="{BB962C8B-B14F-4D97-AF65-F5344CB8AC3E}">
        <p14:creationId xmlns:p14="http://schemas.microsoft.com/office/powerpoint/2010/main" val="1971801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E8E115F3-11B8-C849-8970-BE8B20C53774}"/>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B49354A6-68A6-2A4C-91B7-BE4C44FA8611}"/>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6" name="Rectangle 6">
            <a:extLst>
              <a:ext uri="{FF2B5EF4-FFF2-40B4-BE49-F238E27FC236}">
                <a16:creationId xmlns:a16="http://schemas.microsoft.com/office/drawing/2014/main" id="{E5DFBE92-E8B6-D34D-A003-049EA0BF3DFB}"/>
              </a:ext>
            </a:extLst>
          </p:cNvPr>
          <p:cNvSpPr>
            <a:spLocks noGrp="1" noChangeArrowheads="1"/>
          </p:cNvSpPr>
          <p:nvPr>
            <p:ph type="sldNum" sz="quarter" idx="12"/>
          </p:nvPr>
        </p:nvSpPr>
        <p:spPr>
          <a:ln/>
        </p:spPr>
        <p:txBody>
          <a:bodyPr/>
          <a:lstStyle>
            <a:lvl1pPr>
              <a:defRPr/>
            </a:lvl1pPr>
          </a:lstStyle>
          <a:p>
            <a:pPr>
              <a:defRPr/>
            </a:pPr>
            <a:fld id="{29CF3904-3558-034F-8F57-FBF6E0DDC8A9}" type="slidenum">
              <a:rPr lang="en-US" altLang="zh-TW"/>
              <a:pPr>
                <a:defRPr/>
              </a:pPr>
              <a:t>‹#›</a:t>
            </a:fld>
            <a:endParaRPr lang="en-US" altLang="zh-TW"/>
          </a:p>
        </p:txBody>
      </p:sp>
    </p:spTree>
    <p:extLst>
      <p:ext uri="{BB962C8B-B14F-4D97-AF65-F5344CB8AC3E}">
        <p14:creationId xmlns:p14="http://schemas.microsoft.com/office/powerpoint/2010/main" val="129133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5FFBE8EF-C661-B145-8F0F-124EF2D8F74F}"/>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87DFD8F8-F8D1-AC4C-B93C-FF4283EC5D18}"/>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7" name="Rectangle 6">
            <a:extLst>
              <a:ext uri="{FF2B5EF4-FFF2-40B4-BE49-F238E27FC236}">
                <a16:creationId xmlns:a16="http://schemas.microsoft.com/office/drawing/2014/main" id="{CE9DA904-C41D-9A40-99D3-9687704899A3}"/>
              </a:ext>
            </a:extLst>
          </p:cNvPr>
          <p:cNvSpPr>
            <a:spLocks noGrp="1" noChangeArrowheads="1"/>
          </p:cNvSpPr>
          <p:nvPr>
            <p:ph type="sldNum" sz="quarter" idx="12"/>
          </p:nvPr>
        </p:nvSpPr>
        <p:spPr>
          <a:ln/>
        </p:spPr>
        <p:txBody>
          <a:bodyPr/>
          <a:lstStyle>
            <a:lvl1pPr>
              <a:defRPr/>
            </a:lvl1pPr>
          </a:lstStyle>
          <a:p>
            <a:pPr>
              <a:defRPr/>
            </a:pPr>
            <a:fld id="{0A9002CB-45FD-6544-8F18-1017516C6E43}" type="slidenum">
              <a:rPr lang="en-US" altLang="zh-TW"/>
              <a:pPr>
                <a:defRPr/>
              </a:pPr>
              <a:t>‹#›</a:t>
            </a:fld>
            <a:endParaRPr lang="en-US" altLang="zh-TW"/>
          </a:p>
        </p:txBody>
      </p:sp>
    </p:spTree>
    <p:extLst>
      <p:ext uri="{BB962C8B-B14F-4D97-AF65-F5344CB8AC3E}">
        <p14:creationId xmlns:p14="http://schemas.microsoft.com/office/powerpoint/2010/main" val="1905026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0370C84-8257-BB49-8869-912C8B1404E5}"/>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a:extLst>
              <a:ext uri="{FF2B5EF4-FFF2-40B4-BE49-F238E27FC236}">
                <a16:creationId xmlns:a16="http://schemas.microsoft.com/office/drawing/2014/main" id="{05AE6600-5D86-844E-B409-1E0765FE6E01}"/>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9" name="Rectangle 6">
            <a:extLst>
              <a:ext uri="{FF2B5EF4-FFF2-40B4-BE49-F238E27FC236}">
                <a16:creationId xmlns:a16="http://schemas.microsoft.com/office/drawing/2014/main" id="{8684D645-B9EA-8F45-9FC6-604E22E85DCD}"/>
              </a:ext>
            </a:extLst>
          </p:cNvPr>
          <p:cNvSpPr>
            <a:spLocks noGrp="1" noChangeArrowheads="1"/>
          </p:cNvSpPr>
          <p:nvPr>
            <p:ph type="sldNum" sz="quarter" idx="12"/>
          </p:nvPr>
        </p:nvSpPr>
        <p:spPr>
          <a:ln/>
        </p:spPr>
        <p:txBody>
          <a:bodyPr/>
          <a:lstStyle>
            <a:lvl1pPr>
              <a:defRPr/>
            </a:lvl1pPr>
          </a:lstStyle>
          <a:p>
            <a:pPr>
              <a:defRPr/>
            </a:pPr>
            <a:fld id="{B738FBB9-59C6-EB4B-BE24-786A5EB1E7FD}" type="slidenum">
              <a:rPr lang="en-US" altLang="zh-TW"/>
              <a:pPr>
                <a:defRPr/>
              </a:pPr>
              <a:t>‹#›</a:t>
            </a:fld>
            <a:endParaRPr lang="en-US" altLang="zh-TW"/>
          </a:p>
        </p:txBody>
      </p:sp>
    </p:spTree>
    <p:extLst>
      <p:ext uri="{BB962C8B-B14F-4D97-AF65-F5344CB8AC3E}">
        <p14:creationId xmlns:p14="http://schemas.microsoft.com/office/powerpoint/2010/main" val="3311045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258FA26-C0B0-D24C-9F0E-09460E86EF5A}"/>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a:extLst>
              <a:ext uri="{FF2B5EF4-FFF2-40B4-BE49-F238E27FC236}">
                <a16:creationId xmlns:a16="http://schemas.microsoft.com/office/drawing/2014/main" id="{176A7EE7-3BB9-9D47-AB19-E2A2E65B101E}"/>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5" name="Rectangle 6">
            <a:extLst>
              <a:ext uri="{FF2B5EF4-FFF2-40B4-BE49-F238E27FC236}">
                <a16:creationId xmlns:a16="http://schemas.microsoft.com/office/drawing/2014/main" id="{54E2AED7-9894-FA47-AF24-D4911D6AA2ED}"/>
              </a:ext>
            </a:extLst>
          </p:cNvPr>
          <p:cNvSpPr>
            <a:spLocks noGrp="1" noChangeArrowheads="1"/>
          </p:cNvSpPr>
          <p:nvPr>
            <p:ph type="sldNum" sz="quarter" idx="12"/>
          </p:nvPr>
        </p:nvSpPr>
        <p:spPr>
          <a:ln/>
        </p:spPr>
        <p:txBody>
          <a:bodyPr/>
          <a:lstStyle>
            <a:lvl1pPr>
              <a:defRPr/>
            </a:lvl1pPr>
          </a:lstStyle>
          <a:p>
            <a:pPr>
              <a:defRPr/>
            </a:pPr>
            <a:fld id="{11825777-B816-8947-8491-93D366E708D3}" type="slidenum">
              <a:rPr lang="en-US" altLang="zh-TW"/>
              <a:pPr>
                <a:defRPr/>
              </a:pPr>
              <a:t>‹#›</a:t>
            </a:fld>
            <a:endParaRPr lang="en-US" altLang="zh-TW"/>
          </a:p>
        </p:txBody>
      </p:sp>
    </p:spTree>
    <p:extLst>
      <p:ext uri="{BB962C8B-B14F-4D97-AF65-F5344CB8AC3E}">
        <p14:creationId xmlns:p14="http://schemas.microsoft.com/office/powerpoint/2010/main" val="3732285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53F8F1F-129A-854F-A516-DC585CE88493}"/>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a:extLst>
              <a:ext uri="{FF2B5EF4-FFF2-40B4-BE49-F238E27FC236}">
                <a16:creationId xmlns:a16="http://schemas.microsoft.com/office/drawing/2014/main" id="{F85F2491-0930-024D-A56F-9FFBDFA70DBF}"/>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4" name="Rectangle 6">
            <a:extLst>
              <a:ext uri="{FF2B5EF4-FFF2-40B4-BE49-F238E27FC236}">
                <a16:creationId xmlns:a16="http://schemas.microsoft.com/office/drawing/2014/main" id="{447C03E0-6060-BB4D-A0B4-C86DECB00293}"/>
              </a:ext>
            </a:extLst>
          </p:cNvPr>
          <p:cNvSpPr>
            <a:spLocks noGrp="1" noChangeArrowheads="1"/>
          </p:cNvSpPr>
          <p:nvPr>
            <p:ph type="sldNum" sz="quarter" idx="12"/>
          </p:nvPr>
        </p:nvSpPr>
        <p:spPr>
          <a:ln/>
        </p:spPr>
        <p:txBody>
          <a:bodyPr/>
          <a:lstStyle>
            <a:lvl1pPr>
              <a:defRPr/>
            </a:lvl1pPr>
          </a:lstStyle>
          <a:p>
            <a:pPr>
              <a:defRPr/>
            </a:pPr>
            <a:fld id="{A8861E1B-D50C-F84D-BA84-77A348F42D4F}" type="slidenum">
              <a:rPr lang="en-US" altLang="zh-TW"/>
              <a:pPr>
                <a:defRPr/>
              </a:pPr>
              <a:t>‹#›</a:t>
            </a:fld>
            <a:endParaRPr lang="en-US" altLang="zh-TW"/>
          </a:p>
        </p:txBody>
      </p:sp>
    </p:spTree>
    <p:extLst>
      <p:ext uri="{BB962C8B-B14F-4D97-AF65-F5344CB8AC3E}">
        <p14:creationId xmlns:p14="http://schemas.microsoft.com/office/powerpoint/2010/main" val="4069428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A47E120-9A1C-BC4E-A2F8-44DCB79422B0}"/>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CFE9E44C-CFA0-794B-A0C1-9D7631FA4CD3}"/>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7" name="Rectangle 6">
            <a:extLst>
              <a:ext uri="{FF2B5EF4-FFF2-40B4-BE49-F238E27FC236}">
                <a16:creationId xmlns:a16="http://schemas.microsoft.com/office/drawing/2014/main" id="{E7AD11EB-6C30-CB41-B042-F71C9658B6FA}"/>
              </a:ext>
            </a:extLst>
          </p:cNvPr>
          <p:cNvSpPr>
            <a:spLocks noGrp="1" noChangeArrowheads="1"/>
          </p:cNvSpPr>
          <p:nvPr>
            <p:ph type="sldNum" sz="quarter" idx="12"/>
          </p:nvPr>
        </p:nvSpPr>
        <p:spPr>
          <a:ln/>
        </p:spPr>
        <p:txBody>
          <a:bodyPr/>
          <a:lstStyle>
            <a:lvl1pPr>
              <a:defRPr/>
            </a:lvl1pPr>
          </a:lstStyle>
          <a:p>
            <a:pPr>
              <a:defRPr/>
            </a:pPr>
            <a:fld id="{A9DCFC2B-FCF4-574C-A8F8-183A478009E1}" type="slidenum">
              <a:rPr lang="en-US" altLang="zh-TW"/>
              <a:pPr>
                <a:defRPr/>
              </a:pPr>
              <a:t>‹#›</a:t>
            </a:fld>
            <a:endParaRPr lang="en-US" altLang="zh-TW"/>
          </a:p>
        </p:txBody>
      </p:sp>
    </p:spTree>
    <p:extLst>
      <p:ext uri="{BB962C8B-B14F-4D97-AF65-F5344CB8AC3E}">
        <p14:creationId xmlns:p14="http://schemas.microsoft.com/office/powerpoint/2010/main" val="86091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22B8835-7C0B-4346-BB40-3F8C7D295AA4}"/>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1346588E-105E-424A-BA87-E643D9D14799}"/>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7" name="Rectangle 6">
            <a:extLst>
              <a:ext uri="{FF2B5EF4-FFF2-40B4-BE49-F238E27FC236}">
                <a16:creationId xmlns:a16="http://schemas.microsoft.com/office/drawing/2014/main" id="{55808F27-22B2-1A41-8179-61724B7AC18C}"/>
              </a:ext>
            </a:extLst>
          </p:cNvPr>
          <p:cNvSpPr>
            <a:spLocks noGrp="1" noChangeArrowheads="1"/>
          </p:cNvSpPr>
          <p:nvPr>
            <p:ph type="sldNum" sz="quarter" idx="12"/>
          </p:nvPr>
        </p:nvSpPr>
        <p:spPr>
          <a:ln/>
        </p:spPr>
        <p:txBody>
          <a:bodyPr/>
          <a:lstStyle>
            <a:lvl1pPr>
              <a:defRPr/>
            </a:lvl1pPr>
          </a:lstStyle>
          <a:p>
            <a:pPr>
              <a:defRPr/>
            </a:pPr>
            <a:fld id="{21E25737-5046-FA40-8B65-E2CED7F5C678}" type="slidenum">
              <a:rPr lang="en-US" altLang="zh-TW"/>
              <a:pPr>
                <a:defRPr/>
              </a:pPr>
              <a:t>‹#›</a:t>
            </a:fld>
            <a:endParaRPr lang="en-US" altLang="zh-TW"/>
          </a:p>
        </p:txBody>
      </p:sp>
    </p:spTree>
    <p:extLst>
      <p:ext uri="{BB962C8B-B14F-4D97-AF65-F5344CB8AC3E}">
        <p14:creationId xmlns:p14="http://schemas.microsoft.com/office/powerpoint/2010/main" val="4054130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03FE00B-4ECC-D344-A37C-BD85DCABDCFE}"/>
              </a:ext>
            </a:extLst>
          </p:cNvPr>
          <p:cNvSpPr>
            <a:spLocks noGrp="1" noChangeArrowheads="1"/>
          </p:cNvSpPr>
          <p:nvPr>
            <p:ph type="title"/>
          </p:nvPr>
        </p:nvSpPr>
        <p:spPr bwMode="auto">
          <a:xfrm>
            <a:off x="609600" y="228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a:extLst>
              <a:ext uri="{FF2B5EF4-FFF2-40B4-BE49-F238E27FC236}">
                <a16:creationId xmlns:a16="http://schemas.microsoft.com/office/drawing/2014/main" id="{CB98DDFE-CE76-3249-BFBD-542049E9F3E5}"/>
              </a:ext>
            </a:extLst>
          </p:cNvPr>
          <p:cNvSpPr>
            <a:spLocks noGrp="1" noChangeArrowheads="1"/>
          </p:cNvSpPr>
          <p:nvPr>
            <p:ph type="body" idx="1"/>
          </p:nvPr>
        </p:nvSpPr>
        <p:spPr bwMode="auto">
          <a:xfrm>
            <a:off x="685800" y="15240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124" name="Rectangle 4">
            <a:extLst>
              <a:ext uri="{FF2B5EF4-FFF2-40B4-BE49-F238E27FC236}">
                <a16:creationId xmlns:a16="http://schemas.microsoft.com/office/drawing/2014/main" id="{480D9DEB-B815-2E49-9FD9-16823598EAD8}"/>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400">
                <a:latin typeface="+mn-lt"/>
              </a:defRPr>
            </a:lvl1pPr>
          </a:lstStyle>
          <a:p>
            <a:pPr>
              <a:defRPr/>
            </a:pPr>
            <a:endParaRPr lang="en-US" altLang="zh-TW"/>
          </a:p>
        </p:txBody>
      </p:sp>
      <p:sp>
        <p:nvSpPr>
          <p:cNvPr id="5125" name="Rectangle 5">
            <a:extLst>
              <a:ext uri="{FF2B5EF4-FFF2-40B4-BE49-F238E27FC236}">
                <a16:creationId xmlns:a16="http://schemas.microsoft.com/office/drawing/2014/main" id="{80352C76-0EE6-9841-B956-025AF1831E75}"/>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1" sz="1400">
                <a:latin typeface="+mn-lt"/>
              </a:defRPr>
            </a:lvl1pPr>
          </a:lstStyle>
          <a:p>
            <a:pPr>
              <a:defRPr/>
            </a:pPr>
            <a:endParaRPr lang="zh-TW" altLang="en-US"/>
          </a:p>
        </p:txBody>
      </p:sp>
      <p:sp>
        <p:nvSpPr>
          <p:cNvPr id="5126" name="Rectangle 6">
            <a:extLst>
              <a:ext uri="{FF2B5EF4-FFF2-40B4-BE49-F238E27FC236}">
                <a16:creationId xmlns:a16="http://schemas.microsoft.com/office/drawing/2014/main" id="{7D4F41E8-7D96-0A48-A5F1-36CAC5370D71}"/>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400" smtClean="0">
                <a:latin typeface="Times New Roman" panose="02020603050405020304" pitchFamily="18" charset="0"/>
              </a:defRPr>
            </a:lvl1pPr>
          </a:lstStyle>
          <a:p>
            <a:pPr>
              <a:defRPr/>
            </a:pPr>
            <a:fld id="{FC293595-D73E-8347-AB7E-B68FF6F49C35}"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2pPr>
      <a:lvl3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3pPr>
      <a:lvl4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4pPr>
      <a:lvl5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5pPr>
      <a:lvl6pPr marL="4572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6pPr>
      <a:lvl7pPr marL="9144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7pPr>
      <a:lvl8pPr marL="13716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8pPr>
      <a:lvl9pPr marL="18288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Number Placeholder 5">
            <a:extLst>
              <a:ext uri="{FF2B5EF4-FFF2-40B4-BE49-F238E27FC236}">
                <a16:creationId xmlns:a16="http://schemas.microsoft.com/office/drawing/2014/main" id="{08624AC5-FEE5-024B-BABC-3A17966A619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2A605173-6A40-3749-9D8E-7B0B2A31D5B8}" type="slidenum">
              <a:rPr lang="en-US" altLang="zh-TW" sz="1400"/>
              <a:pPr>
                <a:spcBef>
                  <a:spcPct val="0"/>
                </a:spcBef>
                <a:buFontTx/>
                <a:buNone/>
              </a:pPr>
              <a:t>1</a:t>
            </a:fld>
            <a:endParaRPr lang="en-US" altLang="zh-TW" sz="1400"/>
          </a:p>
        </p:txBody>
      </p:sp>
      <p:sp>
        <p:nvSpPr>
          <p:cNvPr id="6146" name="Rectangle 2">
            <a:extLst>
              <a:ext uri="{FF2B5EF4-FFF2-40B4-BE49-F238E27FC236}">
                <a16:creationId xmlns:a16="http://schemas.microsoft.com/office/drawing/2014/main" id="{0EF5CCCC-ABEA-7041-AFC4-761180315044}"/>
              </a:ext>
            </a:extLst>
          </p:cNvPr>
          <p:cNvSpPr>
            <a:spLocks noGrp="1" noChangeArrowheads="1"/>
          </p:cNvSpPr>
          <p:nvPr>
            <p:ph type="ctrTitle"/>
          </p:nvPr>
        </p:nvSpPr>
        <p:spPr>
          <a:xfrm>
            <a:off x="685800" y="2286000"/>
            <a:ext cx="7772400" cy="1143000"/>
          </a:xfrm>
        </p:spPr>
        <p:txBody>
          <a:bodyPr/>
          <a:lstStyle/>
          <a:p>
            <a:pPr eaLnBrk="1" hangingPunct="1">
              <a:defRPr/>
            </a:pPr>
            <a:r>
              <a:rPr lang="en-US" altLang="zh-TW"/>
              <a:t>The Relational Model</a:t>
            </a:r>
          </a:p>
        </p:txBody>
      </p:sp>
      <p:sp>
        <p:nvSpPr>
          <p:cNvPr id="14339" name="Rectangle 3">
            <a:extLst>
              <a:ext uri="{FF2B5EF4-FFF2-40B4-BE49-F238E27FC236}">
                <a16:creationId xmlns:a16="http://schemas.microsoft.com/office/drawing/2014/main" id="{B85967DF-4C5E-BD4F-B150-3937B7EC7111}"/>
              </a:ext>
            </a:extLst>
          </p:cNvPr>
          <p:cNvSpPr>
            <a:spLocks noGrp="1" noChangeArrowheads="1"/>
          </p:cNvSpPr>
          <p:nvPr>
            <p:ph type="subTitle" idx="1"/>
          </p:nvPr>
        </p:nvSpPr>
        <p:spPr/>
        <p:txBody>
          <a:bodyPr/>
          <a:lstStyle/>
          <a:p>
            <a:pPr eaLnBrk="1" hangingPunct="1"/>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5">
            <a:extLst>
              <a:ext uri="{FF2B5EF4-FFF2-40B4-BE49-F238E27FC236}">
                <a16:creationId xmlns:a16="http://schemas.microsoft.com/office/drawing/2014/main" id="{2001B4F5-566E-6244-B2EF-6AB57A5AE87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7EF5B50D-CF08-6349-ACF6-45094BDBCA28}" type="slidenum">
              <a:rPr lang="en-US" altLang="zh-TW" sz="1400"/>
              <a:pPr>
                <a:spcBef>
                  <a:spcPct val="0"/>
                </a:spcBef>
                <a:buFontTx/>
                <a:buNone/>
              </a:pPr>
              <a:t>10</a:t>
            </a:fld>
            <a:endParaRPr lang="en-US" altLang="zh-TW" sz="1400"/>
          </a:p>
        </p:txBody>
      </p:sp>
      <p:sp>
        <p:nvSpPr>
          <p:cNvPr id="23554" name="Rectangle 3">
            <a:extLst>
              <a:ext uri="{FF2B5EF4-FFF2-40B4-BE49-F238E27FC236}">
                <a16:creationId xmlns:a16="http://schemas.microsoft.com/office/drawing/2014/main" id="{1937D84A-7729-4F47-869E-88FAE176EC9F}"/>
              </a:ext>
            </a:extLst>
          </p:cNvPr>
          <p:cNvSpPr>
            <a:spLocks noGrp="1" noChangeArrowheads="1"/>
          </p:cNvSpPr>
          <p:nvPr>
            <p:ph type="body" idx="1"/>
          </p:nvPr>
        </p:nvSpPr>
        <p:spPr>
          <a:xfrm>
            <a:off x="685800" y="685800"/>
            <a:ext cx="7772400" cy="5410200"/>
          </a:xfrm>
        </p:spPr>
        <p:txBody>
          <a:bodyPr/>
          <a:lstStyle/>
          <a:p>
            <a:pPr eaLnBrk="1" hangingPunct="1"/>
            <a:r>
              <a:rPr lang="en-US" altLang="zh-TW"/>
              <a:t>To </a:t>
            </a:r>
            <a:r>
              <a:rPr lang="en-US" altLang="zh-TW">
                <a:solidFill>
                  <a:schemeClr val="accent2"/>
                </a:solidFill>
              </a:rPr>
              <a:t>insert </a:t>
            </a:r>
            <a:r>
              <a:rPr lang="en-US" altLang="zh-TW"/>
              <a:t>a single tuple:</a:t>
            </a:r>
          </a:p>
          <a:p>
            <a:pPr eaLnBrk="1" hangingPunct="1"/>
            <a:endParaRPr lang="en-US" altLang="zh-TW"/>
          </a:p>
          <a:p>
            <a:pPr eaLnBrk="1" hangingPunct="1"/>
            <a:endParaRPr lang="en-US" altLang="zh-TW"/>
          </a:p>
          <a:p>
            <a:pPr eaLnBrk="1" hangingPunct="1"/>
            <a:r>
              <a:rPr lang="en-US" altLang="zh-TW"/>
              <a:t>Note that we can optimally omit the list of column names in the INTO clause and list the values in the appropriate order.</a:t>
            </a:r>
          </a:p>
          <a:p>
            <a:pPr eaLnBrk="1" hangingPunct="1"/>
            <a:r>
              <a:rPr lang="en-US" altLang="zh-TW"/>
              <a:t>It is a good style to be explicit about column names.</a:t>
            </a:r>
          </a:p>
        </p:txBody>
      </p:sp>
      <p:sp>
        <p:nvSpPr>
          <p:cNvPr id="23555" name="Text Box 4">
            <a:extLst>
              <a:ext uri="{FF2B5EF4-FFF2-40B4-BE49-F238E27FC236}">
                <a16:creationId xmlns:a16="http://schemas.microsoft.com/office/drawing/2014/main" id="{9D6D6822-A668-D043-9459-61910FA9DF57}"/>
              </a:ext>
            </a:extLst>
          </p:cNvPr>
          <p:cNvSpPr txBox="1">
            <a:spLocks noChangeArrowheads="1"/>
          </p:cNvSpPr>
          <p:nvPr/>
        </p:nvSpPr>
        <p:spPr bwMode="auto">
          <a:xfrm>
            <a:off x="1143000" y="1219200"/>
            <a:ext cx="5006975" cy="112712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buFontTx/>
              <a:buNone/>
            </a:pPr>
            <a:r>
              <a:rPr lang="en-US" altLang="zh-TW" sz="2000"/>
              <a:t>Insert</a:t>
            </a:r>
          </a:p>
          <a:p>
            <a:pPr eaLnBrk="1" hangingPunct="1">
              <a:buFontTx/>
              <a:buNone/>
            </a:pPr>
            <a:r>
              <a:rPr lang="en-US" altLang="zh-TW" sz="2000"/>
              <a:t>into	 Students  (sid, name, login, age, gpa)</a:t>
            </a:r>
          </a:p>
          <a:p>
            <a:pPr eaLnBrk="1" hangingPunct="1">
              <a:buFontTx/>
              <a:buNone/>
            </a:pPr>
            <a:r>
              <a:rPr lang="en-US" altLang="zh-TW" sz="2000"/>
              <a:t>Values	 (53688, ‘Smith’, ‘smith@ee’, 18, 3.2)</a:t>
            </a:r>
            <a:endParaRPr lang="zh-TW" altLang="en-US" sz="2400"/>
          </a:p>
        </p:txBody>
      </p:sp>
      <p:sp>
        <p:nvSpPr>
          <p:cNvPr id="23556" name="Line 5">
            <a:extLst>
              <a:ext uri="{FF2B5EF4-FFF2-40B4-BE49-F238E27FC236}">
                <a16:creationId xmlns:a16="http://schemas.microsoft.com/office/drawing/2014/main" id="{8F117AB5-5BE0-2940-98AD-0AAA80B4AAA3}"/>
              </a:ext>
            </a:extLst>
          </p:cNvPr>
          <p:cNvSpPr>
            <a:spLocks noChangeShapeType="1"/>
          </p:cNvSpPr>
          <p:nvPr/>
        </p:nvSpPr>
        <p:spPr bwMode="auto">
          <a:xfrm flipH="1" flipV="1">
            <a:off x="6019800" y="1828800"/>
            <a:ext cx="533400" cy="3048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57" name="Text Box 6">
            <a:extLst>
              <a:ext uri="{FF2B5EF4-FFF2-40B4-BE49-F238E27FC236}">
                <a16:creationId xmlns:a16="http://schemas.microsoft.com/office/drawing/2014/main" id="{BF294601-0349-1840-9371-FF064C788CA4}"/>
              </a:ext>
            </a:extLst>
          </p:cNvPr>
          <p:cNvSpPr txBox="1">
            <a:spLocks noChangeArrowheads="1"/>
          </p:cNvSpPr>
          <p:nvPr/>
        </p:nvSpPr>
        <p:spPr bwMode="auto">
          <a:xfrm>
            <a:off x="6537325" y="1943100"/>
            <a:ext cx="2228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solidFill>
                  <a:srgbClr val="FF0000"/>
                </a:solidFill>
              </a:rPr>
              <a:t>The list of column </a:t>
            </a:r>
          </a:p>
          <a:p>
            <a:pPr eaLnBrk="1" hangingPunct="1">
              <a:spcBef>
                <a:spcPct val="0"/>
              </a:spcBef>
              <a:buFontTx/>
              <a:buNone/>
            </a:pPr>
            <a:r>
              <a:rPr lang="en-US" altLang="zh-TW" sz="1800">
                <a:solidFill>
                  <a:srgbClr val="FF0000"/>
                </a:solidFill>
              </a:rPr>
              <a:t>names can be omitted</a:t>
            </a:r>
            <a:r>
              <a:rPr lang="en-US" altLang="zh-TW" sz="1800">
                <a:solidFill>
                  <a:srgbClr val="FF0066"/>
                </a:solidFill>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5">
            <a:extLst>
              <a:ext uri="{FF2B5EF4-FFF2-40B4-BE49-F238E27FC236}">
                <a16:creationId xmlns:a16="http://schemas.microsoft.com/office/drawing/2014/main" id="{346085CE-A4E3-C248-927B-6C8E376EC99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F8FDB29-67B6-F341-A73D-B3D71F170A9E}" type="slidenum">
              <a:rPr lang="en-US" altLang="zh-TW" sz="1400"/>
              <a:pPr>
                <a:spcBef>
                  <a:spcPct val="0"/>
                </a:spcBef>
                <a:buFontTx/>
                <a:buNone/>
              </a:pPr>
              <a:t>11</a:t>
            </a:fld>
            <a:endParaRPr lang="en-US" altLang="zh-TW" sz="1400"/>
          </a:p>
        </p:txBody>
      </p:sp>
      <p:sp>
        <p:nvSpPr>
          <p:cNvPr id="24578" name="Rectangle 3">
            <a:extLst>
              <a:ext uri="{FF2B5EF4-FFF2-40B4-BE49-F238E27FC236}">
                <a16:creationId xmlns:a16="http://schemas.microsoft.com/office/drawing/2014/main" id="{D0E7D914-030B-EC49-A4D9-3DC0B9E93F10}"/>
              </a:ext>
            </a:extLst>
          </p:cNvPr>
          <p:cNvSpPr>
            <a:spLocks noGrp="1" noChangeArrowheads="1"/>
          </p:cNvSpPr>
          <p:nvPr>
            <p:ph type="body" idx="1"/>
          </p:nvPr>
        </p:nvSpPr>
        <p:spPr>
          <a:xfrm>
            <a:off x="685800" y="838200"/>
            <a:ext cx="7772400" cy="5257800"/>
          </a:xfrm>
        </p:spPr>
        <p:txBody>
          <a:bodyPr/>
          <a:lstStyle/>
          <a:p>
            <a:pPr eaLnBrk="1" hangingPunct="1"/>
            <a:r>
              <a:rPr lang="en-US" altLang="zh-TW"/>
              <a:t>Delete tuples using the </a:t>
            </a:r>
            <a:r>
              <a:rPr lang="en-US" altLang="zh-TW">
                <a:solidFill>
                  <a:schemeClr val="accent2"/>
                </a:solidFill>
              </a:rPr>
              <a:t>DELETE</a:t>
            </a:r>
            <a:r>
              <a:rPr lang="en-US" altLang="zh-TW"/>
              <a:t> command:</a:t>
            </a:r>
          </a:p>
          <a:p>
            <a:pPr eaLnBrk="1" hangingPunct="1"/>
            <a:endParaRPr lang="en-US" altLang="zh-TW"/>
          </a:p>
          <a:p>
            <a:pPr eaLnBrk="1" hangingPunct="1"/>
            <a:endParaRPr lang="en-US" altLang="zh-TW"/>
          </a:p>
          <a:p>
            <a:pPr eaLnBrk="1" hangingPunct="1"/>
            <a:r>
              <a:rPr lang="en-US" altLang="zh-TW"/>
              <a:t>Modify the column values in an existing row using the </a:t>
            </a:r>
            <a:r>
              <a:rPr lang="en-US" altLang="zh-TW">
                <a:solidFill>
                  <a:schemeClr val="accent2"/>
                </a:solidFill>
              </a:rPr>
              <a:t>UPDATE </a:t>
            </a:r>
            <a:r>
              <a:rPr lang="en-US" altLang="zh-TW"/>
              <a:t>command:</a:t>
            </a:r>
          </a:p>
          <a:p>
            <a:pPr eaLnBrk="1" hangingPunct="1"/>
            <a:endParaRPr lang="en-US" altLang="zh-TW" sz="2000"/>
          </a:p>
        </p:txBody>
      </p:sp>
      <p:sp>
        <p:nvSpPr>
          <p:cNvPr id="24579" name="Text Box 4">
            <a:extLst>
              <a:ext uri="{FF2B5EF4-FFF2-40B4-BE49-F238E27FC236}">
                <a16:creationId xmlns:a16="http://schemas.microsoft.com/office/drawing/2014/main" id="{21D8A28A-433A-294B-9DAC-5E4C762907DE}"/>
              </a:ext>
            </a:extLst>
          </p:cNvPr>
          <p:cNvSpPr txBox="1">
            <a:spLocks noChangeArrowheads="1"/>
          </p:cNvSpPr>
          <p:nvPr/>
        </p:nvSpPr>
        <p:spPr bwMode="auto">
          <a:xfrm>
            <a:off x="1219200" y="1447800"/>
            <a:ext cx="3013075" cy="100647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DELETE </a:t>
            </a:r>
          </a:p>
          <a:p>
            <a:pPr eaLnBrk="1" hangingPunct="1">
              <a:spcBef>
                <a:spcPct val="0"/>
              </a:spcBef>
              <a:buFontTx/>
              <a:buNone/>
            </a:pPr>
            <a:r>
              <a:rPr lang="en-US" altLang="zh-TW" sz="2000"/>
              <a:t>FROM	  Students S</a:t>
            </a:r>
          </a:p>
          <a:p>
            <a:pPr eaLnBrk="1" hangingPunct="1">
              <a:spcBef>
                <a:spcPct val="0"/>
              </a:spcBef>
              <a:buFontTx/>
              <a:buNone/>
            </a:pPr>
            <a:r>
              <a:rPr lang="en-US" altLang="zh-TW" sz="2000"/>
              <a:t>WHERE  S.name = ‘Smith’</a:t>
            </a:r>
          </a:p>
        </p:txBody>
      </p:sp>
      <p:sp>
        <p:nvSpPr>
          <p:cNvPr id="24580" name="Text Box 5">
            <a:extLst>
              <a:ext uri="{FF2B5EF4-FFF2-40B4-BE49-F238E27FC236}">
                <a16:creationId xmlns:a16="http://schemas.microsoft.com/office/drawing/2014/main" id="{D063D20C-249B-BF48-BB4C-D8FFE858D409}"/>
              </a:ext>
            </a:extLst>
          </p:cNvPr>
          <p:cNvSpPr txBox="1">
            <a:spLocks noChangeArrowheads="1"/>
          </p:cNvSpPr>
          <p:nvPr/>
        </p:nvSpPr>
        <p:spPr bwMode="auto">
          <a:xfrm>
            <a:off x="1127125" y="4281488"/>
            <a:ext cx="4927600" cy="100647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UPDATE Students S</a:t>
            </a:r>
          </a:p>
          <a:p>
            <a:pPr eaLnBrk="1" hangingPunct="1">
              <a:spcBef>
                <a:spcPct val="0"/>
              </a:spcBef>
              <a:buFontTx/>
              <a:buNone/>
            </a:pPr>
            <a:r>
              <a:rPr lang="en-US" altLang="zh-TW" sz="2000"/>
              <a:t>SET 	  S.age = S.age + 1, S.gpa = S.gpa – 1</a:t>
            </a:r>
          </a:p>
          <a:p>
            <a:pPr eaLnBrk="1" hangingPunct="1">
              <a:spcBef>
                <a:spcPct val="0"/>
              </a:spcBef>
              <a:buFontTx/>
              <a:buNone/>
            </a:pPr>
            <a:r>
              <a:rPr lang="en-US" altLang="zh-TW" sz="2000"/>
              <a:t>WHERE  S.sid = 53688</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5">
            <a:extLst>
              <a:ext uri="{FF2B5EF4-FFF2-40B4-BE49-F238E27FC236}">
                <a16:creationId xmlns:a16="http://schemas.microsoft.com/office/drawing/2014/main" id="{9EBA3670-7F2D-B44D-94D8-5811D649255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0B81EB9A-197E-7641-A9B4-3F3597CDF4B6}" type="slidenum">
              <a:rPr lang="en-US" altLang="zh-TW" sz="1400"/>
              <a:pPr>
                <a:spcBef>
                  <a:spcPct val="0"/>
                </a:spcBef>
                <a:buFontTx/>
                <a:buNone/>
              </a:pPr>
              <a:t>12</a:t>
            </a:fld>
            <a:endParaRPr lang="en-US" altLang="zh-TW" sz="1400"/>
          </a:p>
        </p:txBody>
      </p:sp>
      <p:sp>
        <p:nvSpPr>
          <p:cNvPr id="25602" name="Rectangle 3">
            <a:extLst>
              <a:ext uri="{FF2B5EF4-FFF2-40B4-BE49-F238E27FC236}">
                <a16:creationId xmlns:a16="http://schemas.microsoft.com/office/drawing/2014/main" id="{A9C98555-9BA5-214B-8394-A9104A50A806}"/>
              </a:ext>
            </a:extLst>
          </p:cNvPr>
          <p:cNvSpPr>
            <a:spLocks noGrp="1" noChangeArrowheads="1"/>
          </p:cNvSpPr>
          <p:nvPr>
            <p:ph type="body" idx="1"/>
          </p:nvPr>
        </p:nvSpPr>
        <p:spPr>
          <a:xfrm>
            <a:off x="685800" y="685800"/>
            <a:ext cx="7772400" cy="5410200"/>
          </a:xfrm>
        </p:spPr>
        <p:txBody>
          <a:bodyPr/>
          <a:lstStyle/>
          <a:p>
            <a:pPr eaLnBrk="1" hangingPunct="1"/>
            <a:r>
              <a:rPr lang="en-US" altLang="zh-TW"/>
              <a:t>Note that</a:t>
            </a:r>
          </a:p>
          <a:p>
            <a:pPr lvl="1" eaLnBrk="1" hangingPunct="1"/>
            <a:r>
              <a:rPr lang="en-US" altLang="zh-TW"/>
              <a:t>The WHERE clause is applied first and determines which rows are to be modified.</a:t>
            </a:r>
          </a:p>
          <a:p>
            <a:pPr lvl="1" eaLnBrk="1" hangingPunct="1"/>
            <a:r>
              <a:rPr lang="en-US" altLang="zh-TW"/>
              <a:t>The set clause then determines how the rows are to be modified.</a:t>
            </a:r>
          </a:p>
          <a:p>
            <a:pPr lvl="1" eaLnBrk="1" hangingPunct="1"/>
            <a:r>
              <a:rPr lang="en-US" altLang="zh-TW"/>
              <a:t>The expression on the right side of equals is the old value.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3">
            <a:extLst>
              <a:ext uri="{FF2B5EF4-FFF2-40B4-BE49-F238E27FC236}">
                <a16:creationId xmlns:a16="http://schemas.microsoft.com/office/drawing/2014/main" id="{E7D7A651-9A58-E74D-9E2F-61AED31F16F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71E7943-AEEE-6E49-B611-24A50D94EFCE}" type="slidenum">
              <a:rPr lang="en-US" altLang="zh-TW" sz="1400"/>
              <a:pPr>
                <a:spcBef>
                  <a:spcPct val="0"/>
                </a:spcBef>
                <a:buFontTx/>
                <a:buNone/>
              </a:pPr>
              <a:t>13</a:t>
            </a:fld>
            <a:endParaRPr lang="en-US" altLang="zh-TW" sz="1400"/>
          </a:p>
        </p:txBody>
      </p:sp>
      <p:graphicFrame>
        <p:nvGraphicFramePr>
          <p:cNvPr id="17469" name="Group 61">
            <a:extLst>
              <a:ext uri="{FF2B5EF4-FFF2-40B4-BE49-F238E27FC236}">
                <a16:creationId xmlns:a16="http://schemas.microsoft.com/office/drawing/2014/main" id="{E1F4C1A3-DE09-974E-8273-58D7204157D2}"/>
              </a:ext>
            </a:extLst>
          </p:cNvPr>
          <p:cNvGraphicFramePr>
            <a:graphicFrameLocks noGrp="1"/>
          </p:cNvGraphicFramePr>
          <p:nvPr/>
        </p:nvGraphicFramePr>
        <p:xfrm>
          <a:off x="533400" y="457200"/>
          <a:ext cx="5867400" cy="2133600"/>
        </p:xfrm>
        <a:graphic>
          <a:graphicData uri="http://schemas.openxmlformats.org/drawingml/2006/table">
            <a:tbl>
              <a:tblPr/>
              <a:tblGrid>
                <a:gridCol w="954088">
                  <a:extLst>
                    <a:ext uri="{9D8B030D-6E8A-4147-A177-3AD203B41FA5}">
                      <a16:colId xmlns:a16="http://schemas.microsoft.com/office/drawing/2014/main" val="20000"/>
                    </a:ext>
                  </a:extLst>
                </a:gridCol>
                <a:gridCol w="1025525">
                  <a:extLst>
                    <a:ext uri="{9D8B030D-6E8A-4147-A177-3AD203B41FA5}">
                      <a16:colId xmlns:a16="http://schemas.microsoft.com/office/drawing/2014/main" val="20001"/>
                    </a:ext>
                  </a:extLst>
                </a:gridCol>
                <a:gridCol w="1601787">
                  <a:extLst>
                    <a:ext uri="{9D8B030D-6E8A-4147-A177-3AD203B41FA5}">
                      <a16:colId xmlns:a16="http://schemas.microsoft.com/office/drawing/2014/main" val="20002"/>
                    </a:ext>
                  </a:extLst>
                </a:gridCol>
                <a:gridCol w="1477963">
                  <a:extLst>
                    <a:ext uri="{9D8B030D-6E8A-4147-A177-3AD203B41FA5}">
                      <a16:colId xmlns:a16="http://schemas.microsoft.com/office/drawing/2014/main" val="20003"/>
                    </a:ext>
                  </a:extLst>
                </a:gridCol>
                <a:gridCol w="808037">
                  <a:extLst>
                    <a:ext uri="{9D8B030D-6E8A-4147-A177-3AD203B41FA5}">
                      <a16:colId xmlns:a16="http://schemas.microsoft.com/office/drawing/2014/main" val="20004"/>
                    </a:ext>
                  </a:extLst>
                </a:gridCol>
              </a:tblGrid>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login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247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dave@cs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jones@cs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7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8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madayan@music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guldu@music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7522" name="Group 114">
            <a:extLst>
              <a:ext uri="{FF2B5EF4-FFF2-40B4-BE49-F238E27FC236}">
                <a16:creationId xmlns:a16="http://schemas.microsoft.com/office/drawing/2014/main" id="{1AE7DB48-F48D-FB4C-9728-BD30F1BD3320}"/>
              </a:ext>
            </a:extLst>
          </p:cNvPr>
          <p:cNvGraphicFramePr>
            <a:graphicFrameLocks noGrp="1"/>
          </p:cNvGraphicFramePr>
          <p:nvPr/>
        </p:nvGraphicFramePr>
        <p:xfrm>
          <a:off x="1911350" y="4572000"/>
          <a:ext cx="5943600" cy="2138363"/>
        </p:xfrm>
        <a:graphic>
          <a:graphicData uri="http://schemas.openxmlformats.org/drawingml/2006/table">
            <a:tbl>
              <a:tblPr/>
              <a:tblGrid>
                <a:gridCol w="966479">
                  <a:extLst>
                    <a:ext uri="{9D8B030D-6E8A-4147-A177-3AD203B41FA5}">
                      <a16:colId xmlns:a16="http://schemas.microsoft.com/office/drawing/2014/main" val="20000"/>
                    </a:ext>
                  </a:extLst>
                </a:gridCol>
                <a:gridCol w="1038844">
                  <a:extLst>
                    <a:ext uri="{9D8B030D-6E8A-4147-A177-3AD203B41FA5}">
                      <a16:colId xmlns:a16="http://schemas.microsoft.com/office/drawing/2014/main" val="20001"/>
                    </a:ext>
                  </a:extLst>
                </a:gridCol>
                <a:gridCol w="1622589">
                  <a:extLst>
                    <a:ext uri="{9D8B030D-6E8A-4147-A177-3AD203B41FA5}">
                      <a16:colId xmlns:a16="http://schemas.microsoft.com/office/drawing/2014/main" val="20002"/>
                    </a:ext>
                  </a:extLst>
                </a:gridCol>
                <a:gridCol w="1497157">
                  <a:extLst>
                    <a:ext uri="{9D8B030D-6E8A-4147-A177-3AD203B41FA5}">
                      <a16:colId xmlns:a16="http://schemas.microsoft.com/office/drawing/2014/main" val="20003"/>
                    </a:ext>
                  </a:extLst>
                </a:gridCol>
                <a:gridCol w="818531">
                  <a:extLst>
                    <a:ext uri="{9D8B030D-6E8A-4147-A177-3AD203B41FA5}">
                      <a16:colId xmlns:a16="http://schemas.microsoft.com/office/drawing/2014/main" val="20004"/>
                    </a:ext>
                  </a:extLst>
                </a:gridCol>
              </a:tblGrid>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err="1">
                          <a:ln>
                            <a:noFill/>
                          </a:ln>
                          <a:solidFill>
                            <a:schemeClr val="tx1"/>
                          </a:solidFill>
                          <a:effectLst/>
                          <a:latin typeface="Times New Roman" pitchFamily="18" charset="0"/>
                          <a:ea typeface="新細明體" pitchFamily="18" charset="-120"/>
                        </a:rPr>
                        <a:t>sid</a:t>
                      </a:r>
                      <a:endParaRPr kumimoji="1" lang="en-US" altLang="zh-TW" sz="1400" b="0" i="0" u="none" strike="noStrike" cap="none" normalizeH="0" baseline="0" dirty="0">
                        <a:ln>
                          <a:noFill/>
                        </a:ln>
                        <a:solidFill>
                          <a:schemeClr val="tx1"/>
                        </a:solidFill>
                        <a:effectLst/>
                        <a:latin typeface="Times New Roman" pitchFamily="18"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login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247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dave@cs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rgbClr val="FF0000"/>
                          </a:solidFill>
                          <a:effectLst/>
                          <a:latin typeface="Times New Roman" pitchFamily="18" charset="0"/>
                          <a:ea typeface="新細明體" pitchFamily="18" charset="-12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jones@cs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rgbClr val="FF0000"/>
                          </a:solidFill>
                          <a:effectLst/>
                          <a:latin typeface="Times New Roman" pitchFamily="18" charset="0"/>
                          <a:ea typeface="新細明體" pitchFamily="18" charset="-12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9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7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rgbClr val="FF0000"/>
                          </a:solidFill>
                          <a:effectLst/>
                          <a:latin typeface="Times New Roman" pitchFamily="18" charset="0"/>
                          <a:ea typeface="新細明體" pitchFamily="18" charset="-12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8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madayan@music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guldu@music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dirty="0">
                          <a:ln>
                            <a:noFill/>
                          </a:ln>
                          <a:solidFill>
                            <a:schemeClr val="tx1"/>
                          </a:solidFill>
                          <a:effectLst/>
                          <a:latin typeface="Times New Roman" pitchFamily="18" charset="0"/>
                          <a:ea typeface="新細明體" pitchFamily="18" charset="-12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6728" name="Text Box 115">
            <a:extLst>
              <a:ext uri="{FF2B5EF4-FFF2-40B4-BE49-F238E27FC236}">
                <a16:creationId xmlns:a16="http://schemas.microsoft.com/office/drawing/2014/main" id="{713D5D45-13F8-9749-9445-EDB3CDA297ED}"/>
              </a:ext>
            </a:extLst>
          </p:cNvPr>
          <p:cNvSpPr txBox="1">
            <a:spLocks noChangeArrowheads="1"/>
          </p:cNvSpPr>
          <p:nvPr/>
        </p:nvSpPr>
        <p:spPr bwMode="auto">
          <a:xfrm>
            <a:off x="990600" y="3276600"/>
            <a:ext cx="3319463" cy="100647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UPDATE  Students S</a:t>
            </a:r>
          </a:p>
          <a:p>
            <a:pPr eaLnBrk="1" hangingPunct="1">
              <a:spcBef>
                <a:spcPct val="0"/>
              </a:spcBef>
              <a:buFontTx/>
              <a:buNone/>
            </a:pPr>
            <a:r>
              <a:rPr lang="en-US" altLang="zh-TW" sz="2000"/>
              <a:t>SET           S.gpa = S.gpa – 0.1</a:t>
            </a:r>
          </a:p>
          <a:p>
            <a:pPr eaLnBrk="1" hangingPunct="1">
              <a:spcBef>
                <a:spcPct val="0"/>
              </a:spcBef>
              <a:buFontTx/>
              <a:buNone/>
            </a:pPr>
            <a:r>
              <a:rPr lang="en-US" altLang="zh-TW" sz="2000"/>
              <a:t>WHERE	    S.gpa &gt;= 3.3</a:t>
            </a:r>
          </a:p>
        </p:txBody>
      </p:sp>
      <p:sp>
        <p:nvSpPr>
          <p:cNvPr id="26729" name="Freeform 116">
            <a:extLst>
              <a:ext uri="{FF2B5EF4-FFF2-40B4-BE49-F238E27FC236}">
                <a16:creationId xmlns:a16="http://schemas.microsoft.com/office/drawing/2014/main" id="{23CF0623-942E-6843-9DEB-853E4DD7EB05}"/>
              </a:ext>
            </a:extLst>
          </p:cNvPr>
          <p:cNvSpPr>
            <a:spLocks/>
          </p:cNvSpPr>
          <p:nvPr/>
        </p:nvSpPr>
        <p:spPr bwMode="auto">
          <a:xfrm>
            <a:off x="917575" y="2649538"/>
            <a:ext cx="987425" cy="3370262"/>
          </a:xfrm>
          <a:custGeom>
            <a:avLst/>
            <a:gdLst>
              <a:gd name="T0" fmla="*/ 0 w 1235"/>
              <a:gd name="T1" fmla="*/ 0 h 2123"/>
              <a:gd name="T2" fmla="*/ 2147483646 w 1235"/>
              <a:gd name="T3" fmla="*/ 2147483646 h 2123"/>
              <a:gd name="T4" fmla="*/ 2147483646 w 1235"/>
              <a:gd name="T5" fmla="*/ 2147483646 h 2123"/>
              <a:gd name="T6" fmla="*/ 0 60000 65536"/>
              <a:gd name="T7" fmla="*/ 0 60000 65536"/>
              <a:gd name="T8" fmla="*/ 0 60000 65536"/>
              <a:gd name="T9" fmla="*/ 0 w 1235"/>
              <a:gd name="T10" fmla="*/ 0 h 2123"/>
              <a:gd name="T11" fmla="*/ 1235 w 1235"/>
              <a:gd name="T12" fmla="*/ 2123 h 2123"/>
            </a:gdLst>
            <a:ahLst/>
            <a:cxnLst>
              <a:cxn ang="T6">
                <a:pos x="T0" y="T1"/>
              </a:cxn>
              <a:cxn ang="T7">
                <a:pos x="T2" y="T3"/>
              </a:cxn>
              <a:cxn ang="T8">
                <a:pos x="T4" y="T5"/>
              </a:cxn>
            </a:cxnLst>
            <a:rect l="T9" t="T10" r="T11" b="T12"/>
            <a:pathLst>
              <a:path w="1235" h="2123">
                <a:moveTo>
                  <a:pt x="0" y="0"/>
                </a:moveTo>
                <a:lnTo>
                  <a:pt x="6" y="2123"/>
                </a:lnTo>
                <a:lnTo>
                  <a:pt x="1235" y="2119"/>
                </a:lnTo>
              </a:path>
            </a:pathLst>
          </a:custGeom>
          <a:noFill/>
          <a:ln w="3810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5">
            <a:extLst>
              <a:ext uri="{FF2B5EF4-FFF2-40B4-BE49-F238E27FC236}">
                <a16:creationId xmlns:a16="http://schemas.microsoft.com/office/drawing/2014/main" id="{F11C8913-DD41-1342-89F3-9853B0B3EDA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78DE517A-AABA-584E-8287-37F6638FAB26}" type="slidenum">
              <a:rPr lang="en-US" altLang="zh-TW" sz="1400"/>
              <a:pPr>
                <a:spcBef>
                  <a:spcPct val="0"/>
                </a:spcBef>
                <a:buFontTx/>
                <a:buNone/>
              </a:pPr>
              <a:t>14</a:t>
            </a:fld>
            <a:endParaRPr lang="en-US" altLang="zh-TW" sz="1400"/>
          </a:p>
        </p:txBody>
      </p:sp>
      <p:sp>
        <p:nvSpPr>
          <p:cNvPr id="18434" name="Rectangle 2">
            <a:extLst>
              <a:ext uri="{FF2B5EF4-FFF2-40B4-BE49-F238E27FC236}">
                <a16:creationId xmlns:a16="http://schemas.microsoft.com/office/drawing/2014/main" id="{53497311-F4AF-7043-8777-F1FD30F9B599}"/>
              </a:ext>
            </a:extLst>
          </p:cNvPr>
          <p:cNvSpPr>
            <a:spLocks noGrp="1" noChangeArrowheads="1"/>
          </p:cNvSpPr>
          <p:nvPr>
            <p:ph type="title"/>
          </p:nvPr>
        </p:nvSpPr>
        <p:spPr/>
        <p:txBody>
          <a:bodyPr/>
          <a:lstStyle/>
          <a:p>
            <a:pPr eaLnBrk="1" hangingPunct="1">
              <a:defRPr/>
            </a:pPr>
            <a:r>
              <a:rPr lang="en-US" altLang="zh-TW"/>
              <a:t>Integrity Constraints</a:t>
            </a:r>
          </a:p>
        </p:txBody>
      </p:sp>
      <p:sp>
        <p:nvSpPr>
          <p:cNvPr id="27651" name="Rectangle 3">
            <a:extLst>
              <a:ext uri="{FF2B5EF4-FFF2-40B4-BE49-F238E27FC236}">
                <a16:creationId xmlns:a16="http://schemas.microsoft.com/office/drawing/2014/main" id="{EFC95316-0CAC-6442-9A2B-513B9B5605EB}"/>
              </a:ext>
            </a:extLst>
          </p:cNvPr>
          <p:cNvSpPr>
            <a:spLocks noGrp="1" noChangeArrowheads="1"/>
          </p:cNvSpPr>
          <p:nvPr>
            <p:ph type="body" idx="1"/>
          </p:nvPr>
        </p:nvSpPr>
        <p:spPr/>
        <p:txBody>
          <a:bodyPr/>
          <a:lstStyle/>
          <a:p>
            <a:pPr eaLnBrk="1" hangingPunct="1"/>
            <a:r>
              <a:rPr lang="en-US" altLang="zh-TW"/>
              <a:t>An </a:t>
            </a:r>
            <a:r>
              <a:rPr lang="en-US" altLang="zh-TW">
                <a:solidFill>
                  <a:schemeClr val="accent2"/>
                </a:solidFill>
              </a:rPr>
              <a:t>integrity constraint (IC)</a:t>
            </a:r>
            <a:r>
              <a:rPr lang="en-US" altLang="zh-TW"/>
              <a:t> is </a:t>
            </a:r>
          </a:p>
          <a:p>
            <a:pPr lvl="1" eaLnBrk="1" hangingPunct="1"/>
            <a:r>
              <a:rPr lang="en-US" altLang="zh-TW"/>
              <a:t>a </a:t>
            </a:r>
            <a:r>
              <a:rPr lang="en-US" altLang="zh-TW">
                <a:solidFill>
                  <a:schemeClr val="accent1"/>
                </a:solidFill>
              </a:rPr>
              <a:t>condition</a:t>
            </a:r>
            <a:r>
              <a:rPr lang="en-US" altLang="zh-TW"/>
              <a:t> that is specified on a database schema, and </a:t>
            </a:r>
          </a:p>
          <a:p>
            <a:pPr lvl="1" eaLnBrk="1" hangingPunct="1"/>
            <a:r>
              <a:rPr lang="en-US" altLang="zh-TW">
                <a:solidFill>
                  <a:schemeClr val="accent1"/>
                </a:solidFill>
              </a:rPr>
              <a:t>restricts</a:t>
            </a:r>
            <a:r>
              <a:rPr lang="en-US" altLang="zh-TW"/>
              <a:t> the data that can be stored in an instance of the database.</a:t>
            </a:r>
          </a:p>
          <a:p>
            <a:pPr eaLnBrk="1" hangingPunct="1"/>
            <a:r>
              <a:rPr lang="en-US" altLang="zh-TW"/>
              <a:t>ICs are specified and enforced at different times.</a:t>
            </a:r>
          </a:p>
          <a:p>
            <a:pPr lvl="1" eaLnBrk="1" hangingPunct="1"/>
            <a:r>
              <a:rPr lang="en-US" altLang="zh-TW"/>
              <a:t>Specified when the schema is defined.</a:t>
            </a:r>
          </a:p>
          <a:p>
            <a:pPr lvl="1" eaLnBrk="1" hangingPunct="1"/>
            <a:r>
              <a:rPr lang="en-US" altLang="zh-TW"/>
              <a:t>Checked when relations are modified.</a:t>
            </a:r>
          </a:p>
          <a:p>
            <a:pPr eaLnBrk="1" hangingPunct="1"/>
            <a:endParaRPr lang="en-US" altLang="zh-TW"/>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5">
            <a:extLst>
              <a:ext uri="{FF2B5EF4-FFF2-40B4-BE49-F238E27FC236}">
                <a16:creationId xmlns:a16="http://schemas.microsoft.com/office/drawing/2014/main" id="{2D8CFDE3-DD71-2D47-A57C-FFDE2F30055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50C46FD3-3848-7B41-B162-25AD75737EBA}" type="slidenum">
              <a:rPr lang="en-US" altLang="zh-TW" sz="1400"/>
              <a:pPr>
                <a:spcBef>
                  <a:spcPct val="0"/>
                </a:spcBef>
                <a:buFontTx/>
                <a:buNone/>
              </a:pPr>
              <a:t>15</a:t>
            </a:fld>
            <a:endParaRPr lang="en-US" altLang="zh-TW" sz="1400"/>
          </a:p>
        </p:txBody>
      </p:sp>
      <p:sp>
        <p:nvSpPr>
          <p:cNvPr id="19458" name="Rectangle 2">
            <a:extLst>
              <a:ext uri="{FF2B5EF4-FFF2-40B4-BE49-F238E27FC236}">
                <a16:creationId xmlns:a16="http://schemas.microsoft.com/office/drawing/2014/main" id="{2E320083-EE9D-704A-8B80-47C3C1E8EA7B}"/>
              </a:ext>
            </a:extLst>
          </p:cNvPr>
          <p:cNvSpPr>
            <a:spLocks noGrp="1" noChangeArrowheads="1"/>
          </p:cNvSpPr>
          <p:nvPr>
            <p:ph type="title"/>
          </p:nvPr>
        </p:nvSpPr>
        <p:spPr/>
        <p:txBody>
          <a:bodyPr/>
          <a:lstStyle/>
          <a:p>
            <a:pPr eaLnBrk="1" hangingPunct="1">
              <a:defRPr/>
            </a:pPr>
            <a:r>
              <a:rPr lang="en-US" altLang="zh-TW"/>
              <a:t>Key Constraints</a:t>
            </a:r>
          </a:p>
        </p:txBody>
      </p:sp>
      <p:sp>
        <p:nvSpPr>
          <p:cNvPr id="28675" name="Rectangle 3">
            <a:extLst>
              <a:ext uri="{FF2B5EF4-FFF2-40B4-BE49-F238E27FC236}">
                <a16:creationId xmlns:a16="http://schemas.microsoft.com/office/drawing/2014/main" id="{D5A53752-30B1-F04C-96F3-7D4802467159}"/>
              </a:ext>
            </a:extLst>
          </p:cNvPr>
          <p:cNvSpPr>
            <a:spLocks noGrp="1" noChangeArrowheads="1"/>
          </p:cNvSpPr>
          <p:nvPr>
            <p:ph type="body" idx="1"/>
          </p:nvPr>
        </p:nvSpPr>
        <p:spPr/>
        <p:txBody>
          <a:bodyPr/>
          <a:lstStyle/>
          <a:p>
            <a:pPr eaLnBrk="1" hangingPunct="1"/>
            <a:r>
              <a:rPr lang="en-US" altLang="zh-TW">
                <a:solidFill>
                  <a:schemeClr val="accent2"/>
                </a:solidFill>
              </a:rPr>
              <a:t>Key constraint</a:t>
            </a:r>
            <a:r>
              <a:rPr lang="en-US" altLang="zh-TW"/>
              <a:t> </a:t>
            </a:r>
          </a:p>
          <a:p>
            <a:pPr lvl="1" eaLnBrk="1" hangingPunct="1"/>
            <a:r>
              <a:rPr lang="en-US" altLang="zh-TW"/>
              <a:t>Certain minimal subset of the fields (candidate key) of a relation is a unique identifier for  a tuple.</a:t>
            </a:r>
          </a:p>
          <a:p>
            <a:pPr lvl="1" eaLnBrk="1" hangingPunct="1"/>
            <a:r>
              <a:rPr lang="en-US" altLang="zh-TW"/>
              <a:t>Out of all the available candidate keys, a database designer can identify a primary key.</a:t>
            </a:r>
          </a:p>
          <a:p>
            <a:pPr lvl="2" eaLnBrk="1" hangingPunct="1"/>
            <a:r>
              <a:rPr lang="en-US" altLang="zh-TW"/>
              <a:t>The DBMS may create an index with the primary key.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5">
            <a:extLst>
              <a:ext uri="{FF2B5EF4-FFF2-40B4-BE49-F238E27FC236}">
                <a16:creationId xmlns:a16="http://schemas.microsoft.com/office/drawing/2014/main" id="{5F75E6E6-1E3D-FF4E-80C9-3DB3DB3ED56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CEB103E2-6944-BC49-AE0C-FCE2C4D23245}" type="slidenum">
              <a:rPr lang="en-US" altLang="zh-TW" sz="1400"/>
              <a:pPr>
                <a:spcBef>
                  <a:spcPct val="0"/>
                </a:spcBef>
                <a:buFontTx/>
                <a:buNone/>
              </a:pPr>
              <a:t>16</a:t>
            </a:fld>
            <a:endParaRPr lang="en-US" altLang="zh-TW" sz="1400"/>
          </a:p>
        </p:txBody>
      </p:sp>
      <p:sp>
        <p:nvSpPr>
          <p:cNvPr id="29698" name="Rectangle 2">
            <a:extLst>
              <a:ext uri="{FF2B5EF4-FFF2-40B4-BE49-F238E27FC236}">
                <a16:creationId xmlns:a16="http://schemas.microsoft.com/office/drawing/2014/main" id="{636DFE64-4597-884B-AE79-64873BC0AF50}"/>
              </a:ext>
            </a:extLst>
          </p:cNvPr>
          <p:cNvSpPr>
            <a:spLocks noGrp="1" noChangeArrowheads="1"/>
          </p:cNvSpPr>
          <p:nvPr>
            <p:ph type="body" idx="1"/>
          </p:nvPr>
        </p:nvSpPr>
        <p:spPr>
          <a:xfrm>
            <a:off x="685800" y="609600"/>
            <a:ext cx="7772400" cy="5486400"/>
          </a:xfrm>
        </p:spPr>
        <p:txBody>
          <a:bodyPr/>
          <a:lstStyle/>
          <a:p>
            <a:pPr eaLnBrk="1" hangingPunct="1"/>
            <a:r>
              <a:rPr lang="en-US" altLang="zh-TW"/>
              <a:t>In SQL, we can declare</a:t>
            </a:r>
          </a:p>
          <a:p>
            <a:pPr lvl="1" eaLnBrk="1" hangingPunct="1"/>
            <a:r>
              <a:rPr lang="en-US" altLang="zh-TW"/>
              <a:t>a key by the </a:t>
            </a:r>
            <a:r>
              <a:rPr lang="en-US" altLang="zh-TW">
                <a:solidFill>
                  <a:schemeClr val="accent2"/>
                </a:solidFill>
              </a:rPr>
              <a:t>UNIQUE</a:t>
            </a:r>
            <a:r>
              <a:rPr lang="en-US" altLang="zh-TW"/>
              <a:t> command</a:t>
            </a:r>
          </a:p>
          <a:p>
            <a:pPr lvl="1" eaLnBrk="1" hangingPunct="1"/>
            <a:r>
              <a:rPr lang="en-US" altLang="zh-TW"/>
              <a:t>a primary key by the </a:t>
            </a:r>
            <a:r>
              <a:rPr lang="en-US" altLang="zh-TW">
                <a:solidFill>
                  <a:schemeClr val="accent2"/>
                </a:solidFill>
              </a:rPr>
              <a:t>PRIMARY KEY</a:t>
            </a:r>
            <a:r>
              <a:rPr lang="en-US" altLang="zh-TW"/>
              <a:t> constraint.</a:t>
            </a:r>
          </a:p>
        </p:txBody>
      </p:sp>
      <p:sp>
        <p:nvSpPr>
          <p:cNvPr id="29699" name="Text Box 3">
            <a:extLst>
              <a:ext uri="{FF2B5EF4-FFF2-40B4-BE49-F238E27FC236}">
                <a16:creationId xmlns:a16="http://schemas.microsoft.com/office/drawing/2014/main" id="{BF6B7473-16B3-0449-A983-CAF5EBFBE24E}"/>
              </a:ext>
            </a:extLst>
          </p:cNvPr>
          <p:cNvSpPr txBox="1">
            <a:spLocks noChangeArrowheads="1"/>
          </p:cNvSpPr>
          <p:nvPr/>
        </p:nvSpPr>
        <p:spPr bwMode="auto">
          <a:xfrm>
            <a:off x="1524000" y="2819400"/>
            <a:ext cx="7239000" cy="271145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lnSpc>
                <a:spcPct val="90000"/>
              </a:lnSpc>
              <a:buFontTx/>
              <a:buNone/>
            </a:pPr>
            <a:r>
              <a:rPr lang="en-US" altLang="zh-TW" sz="2000"/>
              <a:t>CREATE TABLE Students</a:t>
            </a:r>
          </a:p>
          <a:p>
            <a:pPr eaLnBrk="1" hangingPunct="1">
              <a:lnSpc>
                <a:spcPct val="90000"/>
              </a:lnSpc>
              <a:buFontTx/>
              <a:buNone/>
            </a:pPr>
            <a:r>
              <a:rPr lang="en-US" altLang="zh-TW" sz="2000"/>
              <a:t>	(sid	CHAR(20),</a:t>
            </a:r>
          </a:p>
          <a:p>
            <a:pPr eaLnBrk="1" hangingPunct="1">
              <a:lnSpc>
                <a:spcPct val="90000"/>
              </a:lnSpc>
              <a:buFontTx/>
              <a:buNone/>
            </a:pPr>
            <a:r>
              <a:rPr lang="en-US" altLang="zh-TW" sz="2000"/>
              <a:t>	 name	CHAR(30),</a:t>
            </a:r>
          </a:p>
          <a:p>
            <a:pPr eaLnBrk="1" hangingPunct="1">
              <a:lnSpc>
                <a:spcPct val="90000"/>
              </a:lnSpc>
              <a:buFontTx/>
              <a:buNone/>
            </a:pPr>
            <a:r>
              <a:rPr lang="en-US" altLang="zh-TW" sz="2000"/>
              <a:t>	 login	CHAR(20),</a:t>
            </a:r>
          </a:p>
          <a:p>
            <a:pPr eaLnBrk="1" hangingPunct="1">
              <a:lnSpc>
                <a:spcPct val="90000"/>
              </a:lnSpc>
              <a:buFontTx/>
              <a:buNone/>
            </a:pPr>
            <a:r>
              <a:rPr lang="en-US" altLang="zh-TW" sz="2000"/>
              <a:t>	 age	INTEGER,</a:t>
            </a:r>
          </a:p>
          <a:p>
            <a:pPr eaLnBrk="1" hangingPunct="1">
              <a:lnSpc>
                <a:spcPct val="90000"/>
              </a:lnSpc>
              <a:buFontTx/>
              <a:buNone/>
            </a:pPr>
            <a:r>
              <a:rPr lang="en-US" altLang="zh-TW" sz="2000"/>
              <a:t>	 gpa	REAL,</a:t>
            </a:r>
          </a:p>
          <a:p>
            <a:pPr eaLnBrk="1" hangingPunct="1">
              <a:lnSpc>
                <a:spcPct val="90000"/>
              </a:lnSpc>
              <a:buFontTx/>
              <a:buNone/>
            </a:pPr>
            <a:r>
              <a:rPr lang="zh-TW" altLang="en-US" sz="2000"/>
              <a:t>	 </a:t>
            </a:r>
            <a:r>
              <a:rPr lang="en-US" altLang="zh-TW" sz="2000"/>
              <a:t>UNIQUE (name, age),</a:t>
            </a:r>
          </a:p>
          <a:p>
            <a:pPr eaLnBrk="1" hangingPunct="1">
              <a:lnSpc>
                <a:spcPct val="90000"/>
              </a:lnSpc>
              <a:buFontTx/>
              <a:buNone/>
            </a:pPr>
            <a:r>
              <a:rPr lang="en-US" altLang="zh-TW" sz="2000"/>
              <a:t>	 CONSTRAINT StudentsKey PRIMARY KEY (</a:t>
            </a:r>
            <a:r>
              <a:rPr lang="zh-TW" altLang="en-US" sz="2000"/>
              <a:t> </a:t>
            </a:r>
            <a:r>
              <a:rPr lang="en-US" altLang="zh-TW" sz="2000"/>
              <a:t>sid))</a:t>
            </a:r>
            <a:endParaRPr lang="en-US" altLang="zh-TW" sz="2400"/>
          </a:p>
        </p:txBody>
      </p:sp>
      <p:sp>
        <p:nvSpPr>
          <p:cNvPr id="29700" name="Line 4">
            <a:extLst>
              <a:ext uri="{FF2B5EF4-FFF2-40B4-BE49-F238E27FC236}">
                <a16:creationId xmlns:a16="http://schemas.microsoft.com/office/drawing/2014/main" id="{E83803BB-A2B3-CA40-98B2-FF847202982F}"/>
              </a:ext>
            </a:extLst>
          </p:cNvPr>
          <p:cNvSpPr>
            <a:spLocks noChangeShapeType="1"/>
          </p:cNvSpPr>
          <p:nvPr/>
        </p:nvSpPr>
        <p:spPr bwMode="auto">
          <a:xfrm flipH="1">
            <a:off x="4724400" y="4343400"/>
            <a:ext cx="60960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1" name="Line 5">
            <a:extLst>
              <a:ext uri="{FF2B5EF4-FFF2-40B4-BE49-F238E27FC236}">
                <a16:creationId xmlns:a16="http://schemas.microsoft.com/office/drawing/2014/main" id="{D29EC867-B0D7-324A-8158-719105A83061}"/>
              </a:ext>
            </a:extLst>
          </p:cNvPr>
          <p:cNvSpPr>
            <a:spLocks noChangeShapeType="1"/>
          </p:cNvSpPr>
          <p:nvPr/>
        </p:nvSpPr>
        <p:spPr bwMode="auto">
          <a:xfrm>
            <a:off x="5486400" y="4343400"/>
            <a:ext cx="2209800" cy="914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2" name="Text Box 6">
            <a:extLst>
              <a:ext uri="{FF2B5EF4-FFF2-40B4-BE49-F238E27FC236}">
                <a16:creationId xmlns:a16="http://schemas.microsoft.com/office/drawing/2014/main" id="{ADB938CD-1808-F545-AF33-93EB80D2C4C9}"/>
              </a:ext>
            </a:extLst>
          </p:cNvPr>
          <p:cNvSpPr txBox="1">
            <a:spLocks noChangeArrowheads="1"/>
          </p:cNvSpPr>
          <p:nvPr/>
        </p:nvSpPr>
        <p:spPr bwMode="auto">
          <a:xfrm>
            <a:off x="5165725" y="3948113"/>
            <a:ext cx="477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0000"/>
                </a:solidFill>
              </a:rPr>
              <a:t>key</a:t>
            </a:r>
          </a:p>
        </p:txBody>
      </p:sp>
      <p:sp>
        <p:nvSpPr>
          <p:cNvPr id="29703" name="Line 7">
            <a:extLst>
              <a:ext uri="{FF2B5EF4-FFF2-40B4-BE49-F238E27FC236}">
                <a16:creationId xmlns:a16="http://schemas.microsoft.com/office/drawing/2014/main" id="{9B9336F9-9371-5F4C-9866-5A7A34B23852}"/>
              </a:ext>
            </a:extLst>
          </p:cNvPr>
          <p:cNvSpPr>
            <a:spLocks noChangeShapeType="1"/>
          </p:cNvSpPr>
          <p:nvPr/>
        </p:nvSpPr>
        <p:spPr bwMode="auto">
          <a:xfrm>
            <a:off x="6705600" y="3733800"/>
            <a:ext cx="1066800" cy="14478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4" name="Text Box 8">
            <a:extLst>
              <a:ext uri="{FF2B5EF4-FFF2-40B4-BE49-F238E27FC236}">
                <a16:creationId xmlns:a16="http://schemas.microsoft.com/office/drawing/2014/main" id="{0C8F938D-B2D6-E74F-8AE1-E778D10A3DE1}"/>
              </a:ext>
            </a:extLst>
          </p:cNvPr>
          <p:cNvSpPr txBox="1">
            <a:spLocks noChangeArrowheads="1"/>
          </p:cNvSpPr>
          <p:nvPr/>
        </p:nvSpPr>
        <p:spPr bwMode="auto">
          <a:xfrm>
            <a:off x="6003925" y="3262313"/>
            <a:ext cx="1185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0000"/>
                </a:solidFill>
              </a:rPr>
              <a:t>Primary key</a:t>
            </a:r>
          </a:p>
        </p:txBody>
      </p:sp>
      <p:sp>
        <p:nvSpPr>
          <p:cNvPr id="29705" name="Line 9">
            <a:extLst>
              <a:ext uri="{FF2B5EF4-FFF2-40B4-BE49-F238E27FC236}">
                <a16:creationId xmlns:a16="http://schemas.microsoft.com/office/drawing/2014/main" id="{C5D58D96-3877-BA4F-9343-0A9B8BE3B69F}"/>
              </a:ext>
            </a:extLst>
          </p:cNvPr>
          <p:cNvSpPr>
            <a:spLocks noChangeShapeType="1"/>
          </p:cNvSpPr>
          <p:nvPr/>
        </p:nvSpPr>
        <p:spPr bwMode="auto">
          <a:xfrm flipV="1">
            <a:off x="4419600" y="5486400"/>
            <a:ext cx="228600" cy="4572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6" name="Text Box 10">
            <a:extLst>
              <a:ext uri="{FF2B5EF4-FFF2-40B4-BE49-F238E27FC236}">
                <a16:creationId xmlns:a16="http://schemas.microsoft.com/office/drawing/2014/main" id="{230D63B1-659D-624B-9207-D2F179771B12}"/>
              </a:ext>
            </a:extLst>
          </p:cNvPr>
          <p:cNvSpPr txBox="1">
            <a:spLocks noChangeArrowheads="1"/>
          </p:cNvSpPr>
          <p:nvPr/>
        </p:nvSpPr>
        <p:spPr bwMode="auto">
          <a:xfrm>
            <a:off x="1812925" y="6005513"/>
            <a:ext cx="63642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0000"/>
                </a:solidFill>
              </a:rPr>
              <a:t>Constraint name (optional): if the constraint is violated, the constraint name</a:t>
            </a:r>
          </a:p>
          <a:p>
            <a:pPr eaLnBrk="1" hangingPunct="1">
              <a:spcBef>
                <a:spcPct val="0"/>
              </a:spcBef>
              <a:buFontTx/>
              <a:buNone/>
            </a:pPr>
            <a:r>
              <a:rPr lang="en-US" altLang="zh-TW" sz="1600">
                <a:solidFill>
                  <a:srgbClr val="FF0000"/>
                </a:solidFill>
              </a:rPr>
              <a:t>is returned and can be used to identify the error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5">
            <a:extLst>
              <a:ext uri="{FF2B5EF4-FFF2-40B4-BE49-F238E27FC236}">
                <a16:creationId xmlns:a16="http://schemas.microsoft.com/office/drawing/2014/main" id="{9442DF37-1B52-AF40-AA76-FEEC4F4A075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876008B-225B-CA49-A75C-1385E5148A62}" type="slidenum">
              <a:rPr lang="en-US" altLang="zh-TW" sz="1400"/>
              <a:pPr>
                <a:spcBef>
                  <a:spcPct val="0"/>
                </a:spcBef>
                <a:buFontTx/>
                <a:buNone/>
              </a:pPr>
              <a:t>17</a:t>
            </a:fld>
            <a:endParaRPr lang="en-US" altLang="zh-TW" sz="1400"/>
          </a:p>
        </p:txBody>
      </p:sp>
      <p:sp>
        <p:nvSpPr>
          <p:cNvPr id="21506" name="Rectangle 2">
            <a:extLst>
              <a:ext uri="{FF2B5EF4-FFF2-40B4-BE49-F238E27FC236}">
                <a16:creationId xmlns:a16="http://schemas.microsoft.com/office/drawing/2014/main" id="{3C5067A2-A9C5-C141-BEAC-1DAA1040EF5D}"/>
              </a:ext>
            </a:extLst>
          </p:cNvPr>
          <p:cNvSpPr>
            <a:spLocks noGrp="1" noChangeArrowheads="1"/>
          </p:cNvSpPr>
          <p:nvPr>
            <p:ph type="title"/>
          </p:nvPr>
        </p:nvSpPr>
        <p:spPr/>
        <p:txBody>
          <a:bodyPr/>
          <a:lstStyle/>
          <a:p>
            <a:pPr eaLnBrk="1" hangingPunct="1">
              <a:defRPr/>
            </a:pPr>
            <a:r>
              <a:rPr lang="en-US" altLang="zh-TW"/>
              <a:t>Foreign key constraints</a:t>
            </a:r>
          </a:p>
        </p:txBody>
      </p:sp>
      <p:sp>
        <p:nvSpPr>
          <p:cNvPr id="30723" name="Rectangle 3">
            <a:extLst>
              <a:ext uri="{FF2B5EF4-FFF2-40B4-BE49-F238E27FC236}">
                <a16:creationId xmlns:a16="http://schemas.microsoft.com/office/drawing/2014/main" id="{A4006DF1-8513-F146-BC33-C358A2E1CA21}"/>
              </a:ext>
            </a:extLst>
          </p:cNvPr>
          <p:cNvSpPr>
            <a:spLocks noGrp="1" noChangeArrowheads="1"/>
          </p:cNvSpPr>
          <p:nvPr>
            <p:ph type="body" idx="1"/>
          </p:nvPr>
        </p:nvSpPr>
        <p:spPr/>
        <p:txBody>
          <a:bodyPr/>
          <a:lstStyle/>
          <a:p>
            <a:pPr eaLnBrk="1" hangingPunct="1"/>
            <a:r>
              <a:rPr lang="en-US" altLang="zh-TW"/>
              <a:t>Sometimes, the information stored in a relation is linked to the information stored in another relation.</a:t>
            </a:r>
          </a:p>
          <a:p>
            <a:pPr eaLnBrk="1" hangingPunct="1"/>
            <a:r>
              <a:rPr lang="en-US" altLang="zh-TW"/>
              <a:t>If one of the relations is modified</a:t>
            </a:r>
          </a:p>
          <a:p>
            <a:pPr lvl="1" eaLnBrk="1" hangingPunct="1"/>
            <a:r>
              <a:rPr lang="en-US" altLang="zh-TW"/>
              <a:t>The other must be checked,</a:t>
            </a:r>
          </a:p>
          <a:p>
            <a:pPr lvl="1" eaLnBrk="1" hangingPunct="1"/>
            <a:r>
              <a:rPr lang="en-US" altLang="zh-TW"/>
              <a:t>Perhaps modified, to keep the data consistent.</a:t>
            </a:r>
          </a:p>
          <a:p>
            <a:pPr eaLnBrk="1" hangingPunct="1"/>
            <a:r>
              <a:rPr lang="en-US" altLang="zh-TW"/>
              <a:t>The most common IC involving two relations is a </a:t>
            </a:r>
            <a:r>
              <a:rPr lang="en-US" altLang="zh-TW">
                <a:solidFill>
                  <a:schemeClr val="accent2"/>
                </a:solidFill>
              </a:rPr>
              <a:t>foreign key</a:t>
            </a:r>
            <a:r>
              <a:rPr lang="en-US" altLang="zh-TW"/>
              <a:t> constraint.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a:extLst>
              <a:ext uri="{FF2B5EF4-FFF2-40B4-BE49-F238E27FC236}">
                <a16:creationId xmlns:a16="http://schemas.microsoft.com/office/drawing/2014/main" id="{7024108D-015F-4445-9C62-9240DCBF6BF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CE9BD043-8BA7-1E47-8842-EF546E27DEEA}" type="slidenum">
              <a:rPr lang="en-US" altLang="zh-TW" sz="1400"/>
              <a:pPr>
                <a:spcBef>
                  <a:spcPct val="0"/>
                </a:spcBef>
                <a:buFontTx/>
                <a:buNone/>
              </a:pPr>
              <a:t>18</a:t>
            </a:fld>
            <a:endParaRPr lang="en-US" altLang="zh-TW" sz="1400"/>
          </a:p>
        </p:txBody>
      </p:sp>
      <p:sp>
        <p:nvSpPr>
          <p:cNvPr id="31746" name="Rectangle 3">
            <a:extLst>
              <a:ext uri="{FF2B5EF4-FFF2-40B4-BE49-F238E27FC236}">
                <a16:creationId xmlns:a16="http://schemas.microsoft.com/office/drawing/2014/main" id="{07A3FB51-764C-BB41-A532-0B9082F04293}"/>
              </a:ext>
            </a:extLst>
          </p:cNvPr>
          <p:cNvSpPr>
            <a:spLocks noGrp="1" noChangeArrowheads="1"/>
          </p:cNvSpPr>
          <p:nvPr>
            <p:ph type="body" idx="1"/>
          </p:nvPr>
        </p:nvSpPr>
        <p:spPr>
          <a:xfrm>
            <a:off x="685800" y="609600"/>
            <a:ext cx="7772400" cy="5486400"/>
          </a:xfrm>
        </p:spPr>
        <p:txBody>
          <a:bodyPr/>
          <a:lstStyle/>
          <a:p>
            <a:pPr eaLnBrk="1" hangingPunct="1">
              <a:lnSpc>
                <a:spcPct val="90000"/>
              </a:lnSpc>
            </a:pPr>
            <a:r>
              <a:rPr lang="en-US" altLang="zh-TW"/>
              <a:t>Besides Students, suppose we have the following relation:</a:t>
            </a:r>
          </a:p>
          <a:p>
            <a:pPr eaLnBrk="1" hangingPunct="1">
              <a:lnSpc>
                <a:spcPct val="90000"/>
              </a:lnSpc>
            </a:pPr>
            <a:endParaRPr lang="en-US" altLang="zh-TW"/>
          </a:p>
          <a:p>
            <a:pPr eaLnBrk="1" hangingPunct="1">
              <a:lnSpc>
                <a:spcPct val="90000"/>
              </a:lnSpc>
            </a:pPr>
            <a:endParaRPr lang="en-US" altLang="zh-TW"/>
          </a:p>
          <a:p>
            <a:pPr eaLnBrk="1" hangingPunct="1">
              <a:lnSpc>
                <a:spcPct val="90000"/>
              </a:lnSpc>
            </a:pPr>
            <a:r>
              <a:rPr lang="en-US" altLang="zh-TW"/>
              <a:t>To ensure that only genuine students can enroll in courses, any value that appears in the sid field of the Enrolled relation should also appear in the sid field of some tuple in the Students relation.</a:t>
            </a:r>
          </a:p>
          <a:p>
            <a:pPr eaLnBrk="1" hangingPunct="1">
              <a:lnSpc>
                <a:spcPct val="90000"/>
              </a:lnSpc>
            </a:pPr>
            <a:r>
              <a:rPr lang="en-US" altLang="zh-TW"/>
              <a:t>The sid field of Enrolled is called a </a:t>
            </a:r>
            <a:r>
              <a:rPr lang="en-US" altLang="zh-TW">
                <a:solidFill>
                  <a:schemeClr val="accent2"/>
                </a:solidFill>
              </a:rPr>
              <a:t>foreign key</a:t>
            </a:r>
            <a:r>
              <a:rPr lang="en-US" altLang="zh-TW"/>
              <a:t> and refers to Students.</a:t>
            </a:r>
          </a:p>
          <a:p>
            <a:pPr eaLnBrk="1" hangingPunct="1">
              <a:lnSpc>
                <a:spcPct val="90000"/>
              </a:lnSpc>
            </a:pPr>
            <a:endParaRPr lang="en-US" altLang="zh-TW"/>
          </a:p>
          <a:p>
            <a:pPr eaLnBrk="1" hangingPunct="1">
              <a:lnSpc>
                <a:spcPct val="90000"/>
              </a:lnSpc>
            </a:pPr>
            <a:endParaRPr lang="en-US" altLang="zh-TW"/>
          </a:p>
          <a:p>
            <a:pPr eaLnBrk="1" hangingPunct="1">
              <a:lnSpc>
                <a:spcPct val="90000"/>
              </a:lnSpc>
              <a:buFontTx/>
              <a:buNone/>
            </a:pPr>
            <a:endParaRPr lang="en-US" altLang="zh-TW" sz="2000"/>
          </a:p>
        </p:txBody>
      </p:sp>
      <p:sp>
        <p:nvSpPr>
          <p:cNvPr id="31747" name="Text Box 4">
            <a:extLst>
              <a:ext uri="{FF2B5EF4-FFF2-40B4-BE49-F238E27FC236}">
                <a16:creationId xmlns:a16="http://schemas.microsoft.com/office/drawing/2014/main" id="{80009F72-ED00-FC4A-9B50-F6635A5209F4}"/>
              </a:ext>
            </a:extLst>
          </p:cNvPr>
          <p:cNvSpPr txBox="1">
            <a:spLocks noChangeArrowheads="1"/>
          </p:cNvSpPr>
          <p:nvPr/>
        </p:nvSpPr>
        <p:spPr bwMode="auto">
          <a:xfrm>
            <a:off x="1050925" y="1717675"/>
            <a:ext cx="5705475" cy="45720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t>Enrolled(sid: string, cid: string, grade: string)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5">
            <a:extLst>
              <a:ext uri="{FF2B5EF4-FFF2-40B4-BE49-F238E27FC236}">
                <a16:creationId xmlns:a16="http://schemas.microsoft.com/office/drawing/2014/main" id="{F8008AF3-6DE5-4F4B-8D7E-0D4C7AC8C1D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05E4FBBA-2E9A-1642-9AE0-F01A1BF55C0B}" type="slidenum">
              <a:rPr lang="en-US" altLang="zh-TW" sz="1400"/>
              <a:pPr>
                <a:spcBef>
                  <a:spcPct val="0"/>
                </a:spcBef>
                <a:buFontTx/>
                <a:buNone/>
              </a:pPr>
              <a:t>19</a:t>
            </a:fld>
            <a:endParaRPr lang="en-US" altLang="zh-TW" sz="1400"/>
          </a:p>
        </p:txBody>
      </p:sp>
      <p:sp>
        <p:nvSpPr>
          <p:cNvPr id="32770" name="Rectangle 3">
            <a:extLst>
              <a:ext uri="{FF2B5EF4-FFF2-40B4-BE49-F238E27FC236}">
                <a16:creationId xmlns:a16="http://schemas.microsoft.com/office/drawing/2014/main" id="{1A28F073-0FA3-FA4F-B965-A3710F880A2C}"/>
              </a:ext>
            </a:extLst>
          </p:cNvPr>
          <p:cNvSpPr>
            <a:spLocks noGrp="1" noChangeArrowheads="1"/>
          </p:cNvSpPr>
          <p:nvPr>
            <p:ph type="body" idx="1"/>
          </p:nvPr>
        </p:nvSpPr>
        <p:spPr>
          <a:xfrm>
            <a:off x="685800" y="762000"/>
            <a:ext cx="7772400" cy="5334000"/>
          </a:xfrm>
        </p:spPr>
        <p:txBody>
          <a:bodyPr/>
          <a:lstStyle/>
          <a:p>
            <a:pPr eaLnBrk="1" hangingPunct="1"/>
            <a:r>
              <a:rPr lang="en-US" altLang="zh-TW"/>
              <a:t>Formally, a </a:t>
            </a:r>
            <a:r>
              <a:rPr lang="en-US" altLang="zh-TW">
                <a:solidFill>
                  <a:schemeClr val="accent2"/>
                </a:solidFill>
              </a:rPr>
              <a:t>foreign key</a:t>
            </a:r>
            <a:r>
              <a:rPr lang="en-US" altLang="zh-TW"/>
              <a:t> is a set of fields in one relation r that is used to “refer” to a tuple in another relation s. </a:t>
            </a:r>
          </a:p>
          <a:p>
            <a:pPr lvl="1" eaLnBrk="1" hangingPunct="1"/>
            <a:r>
              <a:rPr lang="en-US" altLang="zh-TW"/>
              <a:t>It must correspond to the primary key of s.</a:t>
            </a:r>
          </a:p>
          <a:p>
            <a:pPr lvl="1" eaLnBrk="1" hangingPunct="1"/>
            <a:r>
              <a:rPr lang="en-US" altLang="zh-TW"/>
              <a:t>E.g. the foreign key in referencing relation ,Enrolled, must match the primary key of the referenced relation, Students.</a:t>
            </a:r>
          </a:p>
          <a:p>
            <a:pPr lvl="2" eaLnBrk="1" hangingPunct="1"/>
            <a:r>
              <a:rPr lang="en-US" altLang="zh-TW"/>
              <a:t>i.e., same number of columns and compatible data types (may have different names).</a:t>
            </a:r>
          </a:p>
          <a:p>
            <a:pPr eaLnBrk="1" hangingPunct="1"/>
            <a:r>
              <a:rPr lang="en-US" altLang="zh-TW"/>
              <a:t>The foreign key condition specifies a referential integrity constraint.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5">
            <a:extLst>
              <a:ext uri="{FF2B5EF4-FFF2-40B4-BE49-F238E27FC236}">
                <a16:creationId xmlns:a16="http://schemas.microsoft.com/office/drawing/2014/main" id="{A046AD2F-665D-564E-8A9B-D424F1F26FB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5356AA6-330E-D943-9029-92A5D22B3660}" type="slidenum">
              <a:rPr lang="en-US" altLang="zh-TW" sz="1400"/>
              <a:pPr>
                <a:spcBef>
                  <a:spcPct val="0"/>
                </a:spcBef>
                <a:buFontTx/>
                <a:buNone/>
              </a:pPr>
              <a:t>2</a:t>
            </a:fld>
            <a:endParaRPr lang="en-US" altLang="zh-TW" sz="1400"/>
          </a:p>
        </p:txBody>
      </p:sp>
      <p:sp>
        <p:nvSpPr>
          <p:cNvPr id="7170" name="Rectangle 2">
            <a:extLst>
              <a:ext uri="{FF2B5EF4-FFF2-40B4-BE49-F238E27FC236}">
                <a16:creationId xmlns:a16="http://schemas.microsoft.com/office/drawing/2014/main" id="{56C8079F-CA81-804F-A17D-BCFD4ABCB475}"/>
              </a:ext>
            </a:extLst>
          </p:cNvPr>
          <p:cNvSpPr>
            <a:spLocks noGrp="1" noChangeArrowheads="1"/>
          </p:cNvSpPr>
          <p:nvPr>
            <p:ph type="title"/>
          </p:nvPr>
        </p:nvSpPr>
        <p:spPr/>
        <p:txBody>
          <a:bodyPr/>
          <a:lstStyle/>
          <a:p>
            <a:pPr eaLnBrk="1" hangingPunct="1">
              <a:defRPr/>
            </a:pPr>
            <a:r>
              <a:rPr lang="en-US" altLang="zh-TW" dirty="0"/>
              <a:t>History</a:t>
            </a:r>
          </a:p>
        </p:txBody>
      </p:sp>
      <p:sp>
        <p:nvSpPr>
          <p:cNvPr id="15363" name="Rectangle 3">
            <a:extLst>
              <a:ext uri="{FF2B5EF4-FFF2-40B4-BE49-F238E27FC236}">
                <a16:creationId xmlns:a16="http://schemas.microsoft.com/office/drawing/2014/main" id="{9D9F2F89-E0BE-FD46-B015-DD2D41028722}"/>
              </a:ext>
            </a:extLst>
          </p:cNvPr>
          <p:cNvSpPr>
            <a:spLocks noGrp="1" noChangeArrowheads="1"/>
          </p:cNvSpPr>
          <p:nvPr>
            <p:ph type="body" idx="1"/>
          </p:nvPr>
        </p:nvSpPr>
        <p:spPr/>
        <p:txBody>
          <a:bodyPr/>
          <a:lstStyle/>
          <a:p>
            <a:pPr eaLnBrk="1" hangingPunct="1">
              <a:lnSpc>
                <a:spcPct val="90000"/>
              </a:lnSpc>
            </a:pPr>
            <a:r>
              <a:rPr lang="en-US" altLang="zh-TW" sz="2800"/>
              <a:t>The relational model was proposed by Codd in 1970. (At that time most databases were based on the hierarchical model or the network model.)</a:t>
            </a:r>
          </a:p>
          <a:p>
            <a:pPr eaLnBrk="1" hangingPunct="1">
              <a:lnSpc>
                <a:spcPct val="90000"/>
              </a:lnSpc>
            </a:pPr>
            <a:r>
              <a:rPr lang="en-US" altLang="zh-TW" sz="2800"/>
              <a:t>Prototype relational DBMSs were developed in IBM and UC-Berkeley by the mid-1970s.</a:t>
            </a:r>
          </a:p>
          <a:p>
            <a:pPr eaLnBrk="1" hangingPunct="1">
              <a:lnSpc>
                <a:spcPct val="90000"/>
              </a:lnSpc>
            </a:pPr>
            <a:r>
              <a:rPr lang="en-US" altLang="zh-TW" sz="2800"/>
              <a:t>The relational model attracted a lot of attention at that time because it is simple and elegant.</a:t>
            </a:r>
          </a:p>
          <a:p>
            <a:pPr eaLnBrk="1" hangingPunct="1">
              <a:lnSpc>
                <a:spcPct val="90000"/>
              </a:lnSpc>
            </a:pPr>
            <a:r>
              <a:rPr lang="en-US" altLang="zh-TW" sz="2800"/>
              <a:t>Today, the relational model is by far the dominant data model and the foundation for the leading DBMS.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5">
            <a:extLst>
              <a:ext uri="{FF2B5EF4-FFF2-40B4-BE49-F238E27FC236}">
                <a16:creationId xmlns:a16="http://schemas.microsoft.com/office/drawing/2014/main" id="{7D4B7E03-A385-2D44-81D0-BEFF67E1B95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E94BD73-BDAF-634E-8FE3-438A5C4AECDA}" type="slidenum">
              <a:rPr lang="en-US" altLang="zh-TW" sz="1400"/>
              <a:pPr>
                <a:spcBef>
                  <a:spcPct val="0"/>
                </a:spcBef>
                <a:buFontTx/>
                <a:buNone/>
              </a:pPr>
              <a:t>20</a:t>
            </a:fld>
            <a:endParaRPr lang="en-US" altLang="zh-TW" sz="1400"/>
          </a:p>
        </p:txBody>
      </p:sp>
      <p:graphicFrame>
        <p:nvGraphicFramePr>
          <p:cNvPr id="24755" name="Group 179">
            <a:extLst>
              <a:ext uri="{FF2B5EF4-FFF2-40B4-BE49-F238E27FC236}">
                <a16:creationId xmlns:a16="http://schemas.microsoft.com/office/drawing/2014/main" id="{CA380B9A-FF06-0E43-8589-CE6EF1C6A4F5}"/>
              </a:ext>
            </a:extLst>
          </p:cNvPr>
          <p:cNvGraphicFramePr>
            <a:graphicFrameLocks noGrp="1"/>
          </p:cNvGraphicFramePr>
          <p:nvPr>
            <p:ph type="body" idx="1"/>
          </p:nvPr>
        </p:nvGraphicFramePr>
        <p:xfrm>
          <a:off x="4572000" y="838200"/>
          <a:ext cx="3886200" cy="2438400"/>
        </p:xfrm>
        <a:graphic>
          <a:graphicData uri="http://schemas.openxmlformats.org/drawingml/2006/table">
            <a:tbl>
              <a:tblPr/>
              <a:tblGrid>
                <a:gridCol w="631825">
                  <a:extLst>
                    <a:ext uri="{9D8B030D-6E8A-4147-A177-3AD203B41FA5}">
                      <a16:colId xmlns:a16="http://schemas.microsoft.com/office/drawing/2014/main" val="20000"/>
                    </a:ext>
                  </a:extLst>
                </a:gridCol>
                <a:gridCol w="89217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tblGrid>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login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dave@cs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jones@cs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madayan@music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guldu@music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4754" name="Group 178">
            <a:extLst>
              <a:ext uri="{FF2B5EF4-FFF2-40B4-BE49-F238E27FC236}">
                <a16:creationId xmlns:a16="http://schemas.microsoft.com/office/drawing/2014/main" id="{87D696B9-D342-084C-841E-9FF804A76AAA}"/>
              </a:ext>
            </a:extLst>
          </p:cNvPr>
          <p:cNvGraphicFramePr>
            <a:graphicFrameLocks noGrp="1"/>
          </p:cNvGraphicFramePr>
          <p:nvPr/>
        </p:nvGraphicFramePr>
        <p:xfrm>
          <a:off x="533400" y="1295400"/>
          <a:ext cx="2895600" cy="1649413"/>
        </p:xfrm>
        <a:graphic>
          <a:graphicData uri="http://schemas.openxmlformats.org/drawingml/2006/table">
            <a:tbl>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346075">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cid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grade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extLst>
                  <a:ext uri="{0D108BD9-81ED-4DB2-BD59-A6C34878D82A}">
                    <a16:rowId xmlns:a16="http://schemas.microsoft.com/office/drawing/2014/main" val="10000"/>
                  </a:ext>
                </a:extLst>
              </a:tr>
              <a:tr h="347663">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CSC101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6075">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ERG202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IEE321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PSY203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3874" name="Line 168">
            <a:extLst>
              <a:ext uri="{FF2B5EF4-FFF2-40B4-BE49-F238E27FC236}">
                <a16:creationId xmlns:a16="http://schemas.microsoft.com/office/drawing/2014/main" id="{3FB584FF-B801-9246-A213-90391A865BF5}"/>
              </a:ext>
            </a:extLst>
          </p:cNvPr>
          <p:cNvSpPr>
            <a:spLocks noChangeShapeType="1"/>
          </p:cNvSpPr>
          <p:nvPr/>
        </p:nvSpPr>
        <p:spPr bwMode="auto">
          <a:xfrm>
            <a:off x="3505200" y="1828800"/>
            <a:ext cx="990600" cy="9144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75" name="Line 169">
            <a:extLst>
              <a:ext uri="{FF2B5EF4-FFF2-40B4-BE49-F238E27FC236}">
                <a16:creationId xmlns:a16="http://schemas.microsoft.com/office/drawing/2014/main" id="{E8F18BBD-6822-A34E-A559-C2DC3D3FC69C}"/>
              </a:ext>
            </a:extLst>
          </p:cNvPr>
          <p:cNvSpPr>
            <a:spLocks noChangeShapeType="1"/>
          </p:cNvSpPr>
          <p:nvPr/>
        </p:nvSpPr>
        <p:spPr bwMode="auto">
          <a:xfrm>
            <a:off x="3505200" y="2209800"/>
            <a:ext cx="914400" cy="8382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76" name="Line 170">
            <a:extLst>
              <a:ext uri="{FF2B5EF4-FFF2-40B4-BE49-F238E27FC236}">
                <a16:creationId xmlns:a16="http://schemas.microsoft.com/office/drawing/2014/main" id="{BD407AC4-2800-AC4B-8A0E-4B3DB9B04A57}"/>
              </a:ext>
            </a:extLst>
          </p:cNvPr>
          <p:cNvSpPr>
            <a:spLocks noChangeShapeType="1"/>
          </p:cNvSpPr>
          <p:nvPr/>
        </p:nvSpPr>
        <p:spPr bwMode="auto">
          <a:xfrm flipV="1">
            <a:off x="3429000" y="2438400"/>
            <a:ext cx="1066800" cy="762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77" name="Line 171">
            <a:extLst>
              <a:ext uri="{FF2B5EF4-FFF2-40B4-BE49-F238E27FC236}">
                <a16:creationId xmlns:a16="http://schemas.microsoft.com/office/drawing/2014/main" id="{3DCCFB36-06A5-404C-B4E9-3D119F548161}"/>
              </a:ext>
            </a:extLst>
          </p:cNvPr>
          <p:cNvSpPr>
            <a:spLocks noChangeShapeType="1"/>
          </p:cNvSpPr>
          <p:nvPr/>
        </p:nvSpPr>
        <p:spPr bwMode="auto">
          <a:xfrm flipV="1">
            <a:off x="3505200" y="1752600"/>
            <a:ext cx="990600" cy="10668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78" name="Text Box 172">
            <a:extLst>
              <a:ext uri="{FF2B5EF4-FFF2-40B4-BE49-F238E27FC236}">
                <a16:creationId xmlns:a16="http://schemas.microsoft.com/office/drawing/2014/main" id="{78078885-0F81-4A43-A5E7-F1D4787777D8}"/>
              </a:ext>
            </a:extLst>
          </p:cNvPr>
          <p:cNvSpPr txBox="1">
            <a:spLocks noChangeArrowheads="1"/>
          </p:cNvSpPr>
          <p:nvPr/>
        </p:nvSpPr>
        <p:spPr bwMode="auto">
          <a:xfrm>
            <a:off x="2438400" y="914400"/>
            <a:ext cx="1038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t>Foreign key</a:t>
            </a:r>
          </a:p>
        </p:txBody>
      </p:sp>
      <p:sp>
        <p:nvSpPr>
          <p:cNvPr id="33879" name="Text Box 173">
            <a:extLst>
              <a:ext uri="{FF2B5EF4-FFF2-40B4-BE49-F238E27FC236}">
                <a16:creationId xmlns:a16="http://schemas.microsoft.com/office/drawing/2014/main" id="{2C62E6D3-A6EC-BE46-835A-9D1CBC9FAC44}"/>
              </a:ext>
            </a:extLst>
          </p:cNvPr>
          <p:cNvSpPr txBox="1">
            <a:spLocks noChangeArrowheads="1"/>
          </p:cNvSpPr>
          <p:nvPr/>
        </p:nvSpPr>
        <p:spPr bwMode="auto">
          <a:xfrm>
            <a:off x="4419600" y="533400"/>
            <a:ext cx="1057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t>Primary key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5">
            <a:extLst>
              <a:ext uri="{FF2B5EF4-FFF2-40B4-BE49-F238E27FC236}">
                <a16:creationId xmlns:a16="http://schemas.microsoft.com/office/drawing/2014/main" id="{82327F25-38FB-5B46-9158-E64710251FD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46BD4D2-62E0-E940-A920-C3BD035B610C}" type="slidenum">
              <a:rPr lang="en-US" altLang="zh-TW" sz="1400"/>
              <a:pPr>
                <a:spcBef>
                  <a:spcPct val="0"/>
                </a:spcBef>
                <a:buFontTx/>
                <a:buNone/>
              </a:pPr>
              <a:t>21</a:t>
            </a:fld>
            <a:endParaRPr lang="en-US" altLang="zh-TW" sz="1400"/>
          </a:p>
        </p:txBody>
      </p:sp>
      <p:sp>
        <p:nvSpPr>
          <p:cNvPr id="34818" name="Rectangle 3">
            <a:extLst>
              <a:ext uri="{FF2B5EF4-FFF2-40B4-BE49-F238E27FC236}">
                <a16:creationId xmlns:a16="http://schemas.microsoft.com/office/drawing/2014/main" id="{6957661F-E931-5B44-8CD4-143D7D03FD11}"/>
              </a:ext>
            </a:extLst>
          </p:cNvPr>
          <p:cNvSpPr>
            <a:spLocks noGrp="1" noChangeArrowheads="1"/>
          </p:cNvSpPr>
          <p:nvPr>
            <p:ph type="body" idx="1"/>
          </p:nvPr>
        </p:nvSpPr>
        <p:spPr>
          <a:xfrm>
            <a:off x="685800" y="3657600"/>
            <a:ext cx="7772400" cy="2743200"/>
          </a:xfrm>
        </p:spPr>
        <p:txBody>
          <a:bodyPr/>
          <a:lstStyle/>
          <a:p>
            <a:pPr eaLnBrk="1" hangingPunct="1"/>
            <a:r>
              <a:rPr lang="en-US" altLang="zh-TW" sz="2400"/>
              <a:t>Cannot insert &lt;55555, ART104,A&gt; into Enroll, as there is no tuple in Students with sid = 55555.</a:t>
            </a:r>
          </a:p>
          <a:p>
            <a:pPr eaLnBrk="1" hangingPunct="1"/>
            <a:r>
              <a:rPr lang="en-US" altLang="zh-TW" sz="2400"/>
              <a:t>Cannot delete &lt;53666, Jones, jones@cs, 18,3.4&gt; from Students; since there is a tuple in Enroll with sid = 53666.</a:t>
            </a:r>
          </a:p>
        </p:txBody>
      </p:sp>
      <p:graphicFrame>
        <p:nvGraphicFramePr>
          <p:cNvPr id="26628" name="Group 4">
            <a:extLst>
              <a:ext uri="{FF2B5EF4-FFF2-40B4-BE49-F238E27FC236}">
                <a16:creationId xmlns:a16="http://schemas.microsoft.com/office/drawing/2014/main" id="{371838B2-61FA-B341-8C0F-B422C77211EB}"/>
              </a:ext>
            </a:extLst>
          </p:cNvPr>
          <p:cNvGraphicFramePr>
            <a:graphicFrameLocks noGrp="1"/>
          </p:cNvGraphicFramePr>
          <p:nvPr>
            <p:ph type="tbl" idx="1"/>
          </p:nvPr>
        </p:nvGraphicFramePr>
        <p:xfrm>
          <a:off x="4572000" y="838200"/>
          <a:ext cx="3886200" cy="2438400"/>
        </p:xfrm>
        <a:graphic>
          <a:graphicData uri="http://schemas.openxmlformats.org/drawingml/2006/table">
            <a:tbl>
              <a:tblPr/>
              <a:tblGrid>
                <a:gridCol w="631825">
                  <a:extLst>
                    <a:ext uri="{9D8B030D-6E8A-4147-A177-3AD203B41FA5}">
                      <a16:colId xmlns:a16="http://schemas.microsoft.com/office/drawing/2014/main" val="20000"/>
                    </a:ext>
                  </a:extLst>
                </a:gridCol>
                <a:gridCol w="89217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tblGrid>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login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dave@cs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jones@cs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madayan@music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guldu@music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6680" name="Group 56">
            <a:extLst>
              <a:ext uri="{FF2B5EF4-FFF2-40B4-BE49-F238E27FC236}">
                <a16:creationId xmlns:a16="http://schemas.microsoft.com/office/drawing/2014/main" id="{DEFA6B08-FC20-4346-9DAE-E83FD1757AF8}"/>
              </a:ext>
            </a:extLst>
          </p:cNvPr>
          <p:cNvGraphicFramePr>
            <a:graphicFrameLocks noGrp="1"/>
          </p:cNvGraphicFramePr>
          <p:nvPr/>
        </p:nvGraphicFramePr>
        <p:xfrm>
          <a:off x="533400" y="1295400"/>
          <a:ext cx="2895600" cy="1649413"/>
        </p:xfrm>
        <a:graphic>
          <a:graphicData uri="http://schemas.openxmlformats.org/drawingml/2006/table">
            <a:tbl>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346075">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cid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grade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extLst>
                  <a:ext uri="{0D108BD9-81ED-4DB2-BD59-A6C34878D82A}">
                    <a16:rowId xmlns:a16="http://schemas.microsoft.com/office/drawing/2014/main" val="10000"/>
                  </a:ext>
                </a:extLst>
              </a:tr>
              <a:tr h="347663">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CSC101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6075">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ERG202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IEE321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PSY203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4899" name="Line 85">
            <a:extLst>
              <a:ext uri="{FF2B5EF4-FFF2-40B4-BE49-F238E27FC236}">
                <a16:creationId xmlns:a16="http://schemas.microsoft.com/office/drawing/2014/main" id="{25987184-90FD-FF4A-83F6-BA6E5CEED85A}"/>
              </a:ext>
            </a:extLst>
          </p:cNvPr>
          <p:cNvSpPr>
            <a:spLocks noChangeShapeType="1"/>
          </p:cNvSpPr>
          <p:nvPr/>
        </p:nvSpPr>
        <p:spPr bwMode="auto">
          <a:xfrm>
            <a:off x="3505200" y="1828800"/>
            <a:ext cx="990600" cy="9144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900" name="Line 86">
            <a:extLst>
              <a:ext uri="{FF2B5EF4-FFF2-40B4-BE49-F238E27FC236}">
                <a16:creationId xmlns:a16="http://schemas.microsoft.com/office/drawing/2014/main" id="{0CB5D768-E36E-E24B-8403-FBAB02E178CB}"/>
              </a:ext>
            </a:extLst>
          </p:cNvPr>
          <p:cNvSpPr>
            <a:spLocks noChangeShapeType="1"/>
          </p:cNvSpPr>
          <p:nvPr/>
        </p:nvSpPr>
        <p:spPr bwMode="auto">
          <a:xfrm>
            <a:off x="3505200" y="2209800"/>
            <a:ext cx="914400" cy="8382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901" name="Line 87">
            <a:extLst>
              <a:ext uri="{FF2B5EF4-FFF2-40B4-BE49-F238E27FC236}">
                <a16:creationId xmlns:a16="http://schemas.microsoft.com/office/drawing/2014/main" id="{A1DD77AD-F517-8544-80CA-FB128EE6D912}"/>
              </a:ext>
            </a:extLst>
          </p:cNvPr>
          <p:cNvSpPr>
            <a:spLocks noChangeShapeType="1"/>
          </p:cNvSpPr>
          <p:nvPr/>
        </p:nvSpPr>
        <p:spPr bwMode="auto">
          <a:xfrm flipV="1">
            <a:off x="3429000" y="2438400"/>
            <a:ext cx="1066800" cy="762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902" name="Line 88">
            <a:extLst>
              <a:ext uri="{FF2B5EF4-FFF2-40B4-BE49-F238E27FC236}">
                <a16:creationId xmlns:a16="http://schemas.microsoft.com/office/drawing/2014/main" id="{7BF599E5-2BBD-F548-96AE-747B5D82AF2E}"/>
              </a:ext>
            </a:extLst>
          </p:cNvPr>
          <p:cNvSpPr>
            <a:spLocks noChangeShapeType="1"/>
          </p:cNvSpPr>
          <p:nvPr/>
        </p:nvSpPr>
        <p:spPr bwMode="auto">
          <a:xfrm flipV="1">
            <a:off x="3505200" y="1752600"/>
            <a:ext cx="990600" cy="10668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903" name="Text Box 89">
            <a:extLst>
              <a:ext uri="{FF2B5EF4-FFF2-40B4-BE49-F238E27FC236}">
                <a16:creationId xmlns:a16="http://schemas.microsoft.com/office/drawing/2014/main" id="{81B35677-D025-124C-846B-929FA766BB86}"/>
              </a:ext>
            </a:extLst>
          </p:cNvPr>
          <p:cNvSpPr txBox="1">
            <a:spLocks noChangeArrowheads="1"/>
          </p:cNvSpPr>
          <p:nvPr/>
        </p:nvSpPr>
        <p:spPr bwMode="auto">
          <a:xfrm>
            <a:off x="2438400" y="914400"/>
            <a:ext cx="1038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t>Foreign key</a:t>
            </a:r>
          </a:p>
        </p:txBody>
      </p:sp>
      <p:sp>
        <p:nvSpPr>
          <p:cNvPr id="34904" name="Text Box 90">
            <a:extLst>
              <a:ext uri="{FF2B5EF4-FFF2-40B4-BE49-F238E27FC236}">
                <a16:creationId xmlns:a16="http://schemas.microsoft.com/office/drawing/2014/main" id="{D0818345-EA46-F64A-9A4D-E0E1AF115D5E}"/>
              </a:ext>
            </a:extLst>
          </p:cNvPr>
          <p:cNvSpPr txBox="1">
            <a:spLocks noChangeArrowheads="1"/>
          </p:cNvSpPr>
          <p:nvPr/>
        </p:nvSpPr>
        <p:spPr bwMode="auto">
          <a:xfrm>
            <a:off x="4419600" y="533400"/>
            <a:ext cx="1057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t>Primary key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5">
            <a:extLst>
              <a:ext uri="{FF2B5EF4-FFF2-40B4-BE49-F238E27FC236}">
                <a16:creationId xmlns:a16="http://schemas.microsoft.com/office/drawing/2014/main" id="{35E8CE02-4A89-7041-AE1C-40E1FE97B3C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0094580-A0A9-3247-B815-07165092A414}" type="slidenum">
              <a:rPr lang="en-US" altLang="zh-TW" sz="1400"/>
              <a:pPr>
                <a:spcBef>
                  <a:spcPct val="0"/>
                </a:spcBef>
                <a:buFontTx/>
                <a:buNone/>
              </a:pPr>
              <a:t>22</a:t>
            </a:fld>
            <a:endParaRPr lang="en-US" altLang="zh-TW" sz="1400"/>
          </a:p>
        </p:txBody>
      </p:sp>
      <p:sp>
        <p:nvSpPr>
          <p:cNvPr id="35842" name="Rectangle 3">
            <a:extLst>
              <a:ext uri="{FF2B5EF4-FFF2-40B4-BE49-F238E27FC236}">
                <a16:creationId xmlns:a16="http://schemas.microsoft.com/office/drawing/2014/main" id="{8E301426-7EE6-F847-8D81-CA7A8C4BB7F2}"/>
              </a:ext>
            </a:extLst>
          </p:cNvPr>
          <p:cNvSpPr>
            <a:spLocks noGrp="1" noChangeArrowheads="1"/>
          </p:cNvSpPr>
          <p:nvPr>
            <p:ph type="body" idx="1"/>
          </p:nvPr>
        </p:nvSpPr>
        <p:spPr>
          <a:xfrm>
            <a:off x="685800" y="685800"/>
            <a:ext cx="7772400" cy="5410200"/>
          </a:xfrm>
        </p:spPr>
        <p:txBody>
          <a:bodyPr/>
          <a:lstStyle/>
          <a:p>
            <a:pPr eaLnBrk="1" hangingPunct="1"/>
            <a:r>
              <a:rPr lang="en-US" altLang="zh-TW"/>
              <a:t>We can specify the foreign key constraints in SQL as follows:</a:t>
            </a:r>
          </a:p>
          <a:p>
            <a:pPr eaLnBrk="1" hangingPunct="1"/>
            <a:endParaRPr lang="en-US" altLang="zh-TW"/>
          </a:p>
          <a:p>
            <a:pPr eaLnBrk="1" hangingPunct="1"/>
            <a:endParaRPr lang="en-US" altLang="zh-TW"/>
          </a:p>
          <a:p>
            <a:pPr eaLnBrk="1" hangingPunct="1"/>
            <a:endParaRPr lang="en-US" altLang="zh-TW"/>
          </a:p>
          <a:p>
            <a:pPr eaLnBrk="1" hangingPunct="1"/>
            <a:endParaRPr lang="en-US" altLang="zh-TW"/>
          </a:p>
          <a:p>
            <a:pPr eaLnBrk="1" hangingPunct="1"/>
            <a:r>
              <a:rPr lang="en-US" altLang="zh-TW"/>
              <a:t>The foreign key constraint states that every sid value in Enrolled must also appear in Students.</a:t>
            </a:r>
          </a:p>
        </p:txBody>
      </p:sp>
      <p:sp>
        <p:nvSpPr>
          <p:cNvPr id="35843" name="Text Box 4">
            <a:extLst>
              <a:ext uri="{FF2B5EF4-FFF2-40B4-BE49-F238E27FC236}">
                <a16:creationId xmlns:a16="http://schemas.microsoft.com/office/drawing/2014/main" id="{FA23E28A-0618-5A43-AC07-3D54E61C6B84}"/>
              </a:ext>
            </a:extLst>
          </p:cNvPr>
          <p:cNvSpPr txBox="1">
            <a:spLocks noChangeArrowheads="1"/>
          </p:cNvSpPr>
          <p:nvPr/>
        </p:nvSpPr>
        <p:spPr bwMode="auto">
          <a:xfrm>
            <a:off x="1355725" y="1919288"/>
            <a:ext cx="6913563" cy="192087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CREATE TABLE Enrolled (</a:t>
            </a:r>
          </a:p>
          <a:p>
            <a:pPr eaLnBrk="1" hangingPunct="1">
              <a:spcBef>
                <a:spcPct val="0"/>
              </a:spcBef>
              <a:buFontTx/>
              <a:buNone/>
            </a:pPr>
            <a:r>
              <a:rPr lang="en-US" altLang="zh-TW" sz="2000"/>
              <a:t>		sid       CHAR(20),</a:t>
            </a:r>
          </a:p>
          <a:p>
            <a:pPr eaLnBrk="1" hangingPunct="1">
              <a:spcBef>
                <a:spcPct val="0"/>
              </a:spcBef>
              <a:buFontTx/>
              <a:buNone/>
            </a:pPr>
            <a:r>
              <a:rPr lang="en-US" altLang="zh-TW" sz="2000"/>
              <a:t>		cid       CHAR(20),</a:t>
            </a:r>
          </a:p>
          <a:p>
            <a:pPr eaLnBrk="1" hangingPunct="1">
              <a:spcBef>
                <a:spcPct val="0"/>
              </a:spcBef>
              <a:buFontTx/>
              <a:buNone/>
            </a:pPr>
            <a:r>
              <a:rPr lang="en-US" altLang="zh-TW" sz="2000"/>
              <a:t>		grade   CHAR(10),</a:t>
            </a:r>
          </a:p>
          <a:p>
            <a:pPr eaLnBrk="1" hangingPunct="1">
              <a:spcBef>
                <a:spcPct val="0"/>
              </a:spcBef>
              <a:buFontTx/>
              <a:buNone/>
            </a:pPr>
            <a:r>
              <a:rPr lang="en-US" altLang="zh-TW" sz="2000"/>
              <a:t>		PRIMARY KEY (sid, cid),</a:t>
            </a:r>
          </a:p>
          <a:p>
            <a:pPr eaLnBrk="1" hangingPunct="1">
              <a:spcBef>
                <a:spcPct val="0"/>
              </a:spcBef>
              <a:buFontTx/>
              <a:buNone/>
            </a:pPr>
            <a:r>
              <a:rPr lang="en-US" altLang="zh-TW" sz="2000"/>
              <a:t>		FOREIGN KEY (sid) REFERENCES Students)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5">
            <a:extLst>
              <a:ext uri="{FF2B5EF4-FFF2-40B4-BE49-F238E27FC236}">
                <a16:creationId xmlns:a16="http://schemas.microsoft.com/office/drawing/2014/main" id="{D9CC72D0-3F0C-AC4D-90AB-9C2D8173C8F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B917A53C-2465-A849-9E64-7142E032CD58}" type="slidenum">
              <a:rPr lang="en-US" altLang="zh-TW" sz="1400"/>
              <a:pPr>
                <a:spcBef>
                  <a:spcPct val="0"/>
                </a:spcBef>
                <a:buFontTx/>
                <a:buNone/>
              </a:pPr>
              <a:t>23</a:t>
            </a:fld>
            <a:endParaRPr lang="en-US" altLang="zh-TW" sz="1400"/>
          </a:p>
        </p:txBody>
      </p:sp>
      <p:sp>
        <p:nvSpPr>
          <p:cNvPr id="36866" name="Rectangle 3">
            <a:extLst>
              <a:ext uri="{FF2B5EF4-FFF2-40B4-BE49-F238E27FC236}">
                <a16:creationId xmlns:a16="http://schemas.microsoft.com/office/drawing/2014/main" id="{3D046193-BF35-9344-A92E-EF778552CC01}"/>
              </a:ext>
            </a:extLst>
          </p:cNvPr>
          <p:cNvSpPr>
            <a:spLocks noGrp="1" noChangeArrowheads="1"/>
          </p:cNvSpPr>
          <p:nvPr>
            <p:ph type="body" idx="1"/>
          </p:nvPr>
        </p:nvSpPr>
        <p:spPr>
          <a:xfrm>
            <a:off x="685800" y="609600"/>
            <a:ext cx="7772400" cy="5486400"/>
          </a:xfrm>
        </p:spPr>
        <p:txBody>
          <a:bodyPr/>
          <a:lstStyle/>
          <a:p>
            <a:pPr marL="609600" indent="-609600" eaLnBrk="1" hangingPunct="1"/>
            <a:r>
              <a:rPr lang="en-US" altLang="en-US" sz="2800"/>
              <a:t>SQL Provides several alternative ways to handle foreign key violations:</a:t>
            </a:r>
          </a:p>
          <a:p>
            <a:pPr marL="990600" lvl="1" indent="-533400" eaLnBrk="1" hangingPunct="1"/>
            <a:r>
              <a:rPr lang="en-US" altLang="en-US" sz="2400"/>
              <a:t>What should we do if an Enrolled row is inserted, with a sid column value that does not appear in any row of the Students table?</a:t>
            </a:r>
          </a:p>
          <a:p>
            <a:pPr marL="1371600" lvl="2" indent="-457200" eaLnBrk="1" hangingPunct="1"/>
            <a:r>
              <a:rPr lang="en-US" altLang="en-US" sz="2000"/>
              <a:t>The INSERT is simply reject.</a:t>
            </a:r>
          </a:p>
          <a:p>
            <a:pPr marL="990600" lvl="1" indent="-533400" eaLnBrk="1" hangingPunct="1"/>
            <a:r>
              <a:rPr lang="en-US" altLang="en-US" sz="2400"/>
              <a:t>What should we do if a Students row is deleted?</a:t>
            </a:r>
          </a:p>
          <a:p>
            <a:pPr marL="1371600" lvl="2" indent="-457200" eaLnBrk="1" hangingPunct="1">
              <a:buFontTx/>
              <a:buAutoNum type="arabicPeriod"/>
            </a:pPr>
            <a:r>
              <a:rPr lang="en-US" altLang="en-US" sz="2000"/>
              <a:t>Delete all Enrolled rows that refer to the deleted Students row.</a:t>
            </a:r>
          </a:p>
          <a:p>
            <a:pPr marL="1371600" lvl="2" indent="-457200" eaLnBrk="1" hangingPunct="1">
              <a:buFontTx/>
              <a:buAutoNum type="arabicPeriod"/>
            </a:pPr>
            <a:r>
              <a:rPr lang="en-US" altLang="en-US" sz="2000"/>
              <a:t>Disallow the deletion of the Students row if an Enrolled row refers to it.</a:t>
            </a:r>
          </a:p>
          <a:p>
            <a:pPr marL="1371600" lvl="2" indent="-457200" eaLnBrk="1" hangingPunct="1">
              <a:buFontTx/>
              <a:buAutoNum type="arabicPeriod"/>
            </a:pPr>
            <a:r>
              <a:rPr lang="en-US" altLang="en-US" sz="2000"/>
              <a:t>Set the sid column to the sid of some existing ‘default’ student, for every Enrolled row that refers to the deleted Student row.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5">
            <a:extLst>
              <a:ext uri="{FF2B5EF4-FFF2-40B4-BE49-F238E27FC236}">
                <a16:creationId xmlns:a16="http://schemas.microsoft.com/office/drawing/2014/main" id="{0EDEA7E2-0438-C345-9845-2BBB2AECA33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CACBEF71-5824-3440-9AE8-58B2379388D5}" type="slidenum">
              <a:rPr lang="en-US" altLang="zh-TW" sz="1400"/>
              <a:pPr>
                <a:spcBef>
                  <a:spcPct val="0"/>
                </a:spcBef>
                <a:buFontTx/>
                <a:buNone/>
              </a:pPr>
              <a:t>24</a:t>
            </a:fld>
            <a:endParaRPr lang="en-US" altLang="zh-TW" sz="1400"/>
          </a:p>
        </p:txBody>
      </p:sp>
      <p:sp>
        <p:nvSpPr>
          <p:cNvPr id="37890" name="Rectangle 3">
            <a:extLst>
              <a:ext uri="{FF2B5EF4-FFF2-40B4-BE49-F238E27FC236}">
                <a16:creationId xmlns:a16="http://schemas.microsoft.com/office/drawing/2014/main" id="{3B05A043-760B-1C4E-A1AD-358E594A8A93}"/>
              </a:ext>
            </a:extLst>
          </p:cNvPr>
          <p:cNvSpPr>
            <a:spLocks noGrp="1" noChangeArrowheads="1"/>
          </p:cNvSpPr>
          <p:nvPr>
            <p:ph type="body" idx="1"/>
          </p:nvPr>
        </p:nvSpPr>
        <p:spPr>
          <a:xfrm>
            <a:off x="685800" y="609600"/>
            <a:ext cx="7772400" cy="5486400"/>
          </a:xfrm>
        </p:spPr>
        <p:txBody>
          <a:bodyPr/>
          <a:lstStyle/>
          <a:p>
            <a:pPr marL="1371600" lvl="2" indent="-457200" eaLnBrk="1" hangingPunct="1">
              <a:buFontTx/>
              <a:buAutoNum type="arabicPeriod" startAt="4"/>
            </a:pPr>
            <a:r>
              <a:rPr lang="en-US" altLang="en-US" sz="2000"/>
              <a:t>For every Enrolled row that refers to it, set the sid column to null.</a:t>
            </a:r>
          </a:p>
          <a:p>
            <a:pPr marL="990600" lvl="1" indent="-533400" eaLnBrk="1" hangingPunct="1"/>
            <a:r>
              <a:rPr lang="en-US" altLang="en-US" sz="2400"/>
              <a:t>What should we do if the primary key value of a Students row is updated?</a:t>
            </a:r>
          </a:p>
          <a:p>
            <a:pPr marL="1371600" lvl="2" indent="-457200" eaLnBrk="1" hangingPunct="1"/>
            <a:r>
              <a:rPr lang="en-US" altLang="en-US" sz="2000"/>
              <a:t>The options here are similar to the previous case.</a:t>
            </a:r>
          </a:p>
          <a:p>
            <a:pPr marL="609600" indent="-609600" eaLnBrk="1" hangingPunct="1"/>
            <a:r>
              <a:rPr lang="en-US" altLang="en-US" sz="2800"/>
              <a:t>SQL allows us to choose any of the four options on DELETE and UPDATE.</a:t>
            </a:r>
          </a:p>
          <a:p>
            <a:pPr marL="1371600" lvl="2" indent="-457200" eaLnBrk="1" hangingPunct="1"/>
            <a:endParaRPr lang="en-US" altLang="en-US" sz="2000"/>
          </a:p>
        </p:txBody>
      </p:sp>
      <p:sp>
        <p:nvSpPr>
          <p:cNvPr id="37891" name="Text Box 4">
            <a:extLst>
              <a:ext uri="{FF2B5EF4-FFF2-40B4-BE49-F238E27FC236}">
                <a16:creationId xmlns:a16="http://schemas.microsoft.com/office/drawing/2014/main" id="{81BC60A2-DBF6-F64C-867D-DA7F8EEE4E27}"/>
              </a:ext>
            </a:extLst>
          </p:cNvPr>
          <p:cNvSpPr txBox="1">
            <a:spLocks noChangeArrowheads="1"/>
          </p:cNvSpPr>
          <p:nvPr/>
        </p:nvSpPr>
        <p:spPr bwMode="auto">
          <a:xfrm>
            <a:off x="1355725" y="3595688"/>
            <a:ext cx="6819900" cy="253047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2000"/>
              <a:t>CREATE TABLE Enrolled (</a:t>
            </a:r>
          </a:p>
          <a:p>
            <a:pPr eaLnBrk="1" hangingPunct="1">
              <a:spcBef>
                <a:spcPct val="0"/>
              </a:spcBef>
              <a:buFontTx/>
              <a:buNone/>
            </a:pPr>
            <a:r>
              <a:rPr lang="en-US" altLang="en-US" sz="2000"/>
              <a:t>	sid      CHAR(20),</a:t>
            </a:r>
          </a:p>
          <a:p>
            <a:pPr eaLnBrk="1" hangingPunct="1">
              <a:spcBef>
                <a:spcPct val="0"/>
              </a:spcBef>
              <a:buFontTx/>
              <a:buNone/>
            </a:pPr>
            <a:r>
              <a:rPr lang="en-US" altLang="en-US" sz="2000"/>
              <a:t>	cid      CHAR(20),</a:t>
            </a:r>
          </a:p>
          <a:p>
            <a:pPr eaLnBrk="1" hangingPunct="1">
              <a:spcBef>
                <a:spcPct val="0"/>
              </a:spcBef>
              <a:buFontTx/>
              <a:buNone/>
            </a:pPr>
            <a:r>
              <a:rPr lang="en-US" altLang="en-US" sz="2000"/>
              <a:t>	grade  CHAR(10),</a:t>
            </a:r>
          </a:p>
          <a:p>
            <a:pPr eaLnBrk="1" hangingPunct="1">
              <a:spcBef>
                <a:spcPct val="0"/>
              </a:spcBef>
              <a:buFontTx/>
              <a:buNone/>
            </a:pPr>
            <a:r>
              <a:rPr lang="en-US" altLang="en-US" sz="2000"/>
              <a:t>	PRIMARY KEY (sid, cid),</a:t>
            </a:r>
          </a:p>
          <a:p>
            <a:pPr eaLnBrk="1" hangingPunct="1">
              <a:spcBef>
                <a:spcPct val="0"/>
              </a:spcBef>
              <a:buFontTx/>
              <a:buNone/>
            </a:pPr>
            <a:r>
              <a:rPr lang="en-US" altLang="en-US" sz="2000"/>
              <a:t>	FOREIGN KEY (sid) REFERENCES Students</a:t>
            </a:r>
          </a:p>
          <a:p>
            <a:pPr eaLnBrk="1" hangingPunct="1">
              <a:spcBef>
                <a:spcPct val="0"/>
              </a:spcBef>
              <a:buFontTx/>
              <a:buNone/>
            </a:pPr>
            <a:r>
              <a:rPr lang="en-US" altLang="en-US" sz="2000"/>
              <a:t>				ON DELETE CASCADE</a:t>
            </a:r>
          </a:p>
          <a:p>
            <a:pPr eaLnBrk="1" hangingPunct="1">
              <a:spcBef>
                <a:spcPct val="0"/>
              </a:spcBef>
              <a:buFontTx/>
              <a:buNone/>
            </a:pPr>
            <a:r>
              <a:rPr lang="en-US" altLang="en-US" sz="2000"/>
              <a:t>				ON UPDATE NO ACTION)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5">
            <a:extLst>
              <a:ext uri="{FF2B5EF4-FFF2-40B4-BE49-F238E27FC236}">
                <a16:creationId xmlns:a16="http://schemas.microsoft.com/office/drawing/2014/main" id="{F4598BDB-C0FD-1440-9713-6641286C4A8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97B8B7E-BE1D-6042-BFD1-834F029622E0}" type="slidenum">
              <a:rPr lang="en-US" altLang="zh-TW" sz="1400"/>
              <a:pPr>
                <a:spcBef>
                  <a:spcPct val="0"/>
                </a:spcBef>
                <a:buFontTx/>
                <a:buNone/>
              </a:pPr>
              <a:t>25</a:t>
            </a:fld>
            <a:endParaRPr lang="en-US" altLang="zh-TW" sz="1400"/>
          </a:p>
        </p:txBody>
      </p:sp>
      <p:sp>
        <p:nvSpPr>
          <p:cNvPr id="38914" name="Rectangle 3">
            <a:extLst>
              <a:ext uri="{FF2B5EF4-FFF2-40B4-BE49-F238E27FC236}">
                <a16:creationId xmlns:a16="http://schemas.microsoft.com/office/drawing/2014/main" id="{F7357711-4F94-B34D-98A8-557D0DCD8E92}"/>
              </a:ext>
            </a:extLst>
          </p:cNvPr>
          <p:cNvSpPr>
            <a:spLocks noGrp="1" noChangeArrowheads="1"/>
          </p:cNvSpPr>
          <p:nvPr>
            <p:ph type="body" idx="1"/>
          </p:nvPr>
        </p:nvSpPr>
        <p:spPr>
          <a:xfrm>
            <a:off x="685800" y="609600"/>
            <a:ext cx="7772400" cy="5486400"/>
          </a:xfrm>
        </p:spPr>
        <p:txBody>
          <a:bodyPr/>
          <a:lstStyle/>
          <a:p>
            <a:pPr eaLnBrk="1" hangingPunct="1">
              <a:lnSpc>
                <a:spcPct val="90000"/>
              </a:lnSpc>
            </a:pPr>
            <a:r>
              <a:rPr lang="en-US" altLang="en-US" sz="2800"/>
              <a:t>The options are specified as part of the foreign key declaration: </a:t>
            </a:r>
          </a:p>
          <a:p>
            <a:pPr lvl="1" eaLnBrk="1" hangingPunct="1">
              <a:lnSpc>
                <a:spcPct val="90000"/>
              </a:lnSpc>
            </a:pPr>
            <a:r>
              <a:rPr lang="en-US" altLang="en-US" sz="2400">
                <a:solidFill>
                  <a:schemeClr val="accent2"/>
                </a:solidFill>
              </a:rPr>
              <a:t>NO ACTION</a:t>
            </a:r>
            <a:r>
              <a:rPr lang="en-US" altLang="en-US" sz="2400"/>
              <a:t> (default)</a:t>
            </a:r>
          </a:p>
          <a:p>
            <a:pPr lvl="2" eaLnBrk="1" hangingPunct="1">
              <a:lnSpc>
                <a:spcPct val="90000"/>
              </a:lnSpc>
            </a:pPr>
            <a:r>
              <a:rPr lang="en-US" altLang="en-US" sz="2000"/>
              <a:t>The action (DELETE or UPDATE) is to be rejected.</a:t>
            </a:r>
          </a:p>
          <a:p>
            <a:pPr lvl="1" eaLnBrk="1" hangingPunct="1">
              <a:lnSpc>
                <a:spcPct val="90000"/>
              </a:lnSpc>
            </a:pPr>
            <a:r>
              <a:rPr lang="en-US" altLang="en-US" sz="2400">
                <a:solidFill>
                  <a:schemeClr val="accent2"/>
                </a:solidFill>
              </a:rPr>
              <a:t>CASCADE</a:t>
            </a:r>
          </a:p>
          <a:p>
            <a:pPr lvl="2" eaLnBrk="1" hangingPunct="1">
              <a:lnSpc>
                <a:spcPct val="90000"/>
              </a:lnSpc>
            </a:pPr>
            <a:r>
              <a:rPr lang="en-US" altLang="en-US" sz="2000"/>
              <a:t>If a Students row is deleted, all Enrolled rows that refer to it are to be deleted as well.</a:t>
            </a:r>
          </a:p>
          <a:p>
            <a:pPr lvl="1" eaLnBrk="1" hangingPunct="1">
              <a:lnSpc>
                <a:spcPct val="90000"/>
              </a:lnSpc>
            </a:pPr>
            <a:r>
              <a:rPr lang="en-US" altLang="en-US" sz="2400">
                <a:solidFill>
                  <a:schemeClr val="accent2"/>
                </a:solidFill>
              </a:rPr>
              <a:t>SET DEFAULT</a:t>
            </a:r>
          </a:p>
          <a:p>
            <a:pPr lvl="2" eaLnBrk="1" hangingPunct="1">
              <a:lnSpc>
                <a:spcPct val="90000"/>
              </a:lnSpc>
            </a:pPr>
            <a:r>
              <a:rPr lang="en-US" altLang="en-US" sz="2000"/>
              <a:t>Switch the enrollment to a ‘default’ student.</a:t>
            </a:r>
          </a:p>
          <a:p>
            <a:pPr lvl="2" eaLnBrk="1" hangingPunct="1">
              <a:lnSpc>
                <a:spcPct val="90000"/>
              </a:lnSpc>
            </a:pPr>
            <a:r>
              <a:rPr lang="en-US" altLang="en-US" sz="2000"/>
              <a:t>The default student is specified as part of the definition of the sid field in Enrolled</a:t>
            </a:r>
          </a:p>
          <a:p>
            <a:pPr lvl="2" eaLnBrk="1" hangingPunct="1">
              <a:lnSpc>
                <a:spcPct val="90000"/>
              </a:lnSpc>
              <a:buFontTx/>
              <a:buNone/>
            </a:pPr>
            <a:r>
              <a:rPr lang="en-US" altLang="en-US" sz="2000"/>
              <a:t>	E.g., sid CHAR(20) DEFAULT ‘53666’.</a:t>
            </a:r>
          </a:p>
          <a:p>
            <a:pPr lvl="1" eaLnBrk="1" hangingPunct="1">
              <a:lnSpc>
                <a:spcPct val="90000"/>
              </a:lnSpc>
            </a:pPr>
            <a:r>
              <a:rPr lang="en-US" altLang="en-US" sz="2400">
                <a:solidFill>
                  <a:schemeClr val="accent2"/>
                </a:solidFill>
              </a:rPr>
              <a:t>SET NULL</a:t>
            </a:r>
          </a:p>
          <a:p>
            <a:pPr lvl="2" eaLnBrk="1" hangingPunct="1">
              <a:lnSpc>
                <a:spcPct val="90000"/>
              </a:lnSpc>
            </a:pPr>
            <a:r>
              <a:rPr lang="en-US" altLang="en-US" sz="2000"/>
              <a:t>Allows the use of null as the default value.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5">
            <a:extLst>
              <a:ext uri="{FF2B5EF4-FFF2-40B4-BE49-F238E27FC236}">
                <a16:creationId xmlns:a16="http://schemas.microsoft.com/office/drawing/2014/main" id="{C88B49DD-580F-C84D-8E5B-A9777B5CC30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93B15CB7-2918-3A48-B16F-01EA105D6EC7}" type="slidenum">
              <a:rPr lang="en-US" altLang="zh-TW" sz="1400"/>
              <a:pPr>
                <a:spcBef>
                  <a:spcPct val="0"/>
                </a:spcBef>
                <a:buFontTx/>
                <a:buNone/>
              </a:pPr>
              <a:t>26</a:t>
            </a:fld>
            <a:endParaRPr lang="en-US" altLang="zh-TW" sz="1400"/>
          </a:p>
        </p:txBody>
      </p:sp>
      <p:sp>
        <p:nvSpPr>
          <p:cNvPr id="31746" name="Rectangle 2">
            <a:extLst>
              <a:ext uri="{FF2B5EF4-FFF2-40B4-BE49-F238E27FC236}">
                <a16:creationId xmlns:a16="http://schemas.microsoft.com/office/drawing/2014/main" id="{4C2FF245-DA77-A44E-BA10-8BA0D2A10D80}"/>
              </a:ext>
            </a:extLst>
          </p:cNvPr>
          <p:cNvSpPr>
            <a:spLocks noGrp="1" noChangeArrowheads="1"/>
          </p:cNvSpPr>
          <p:nvPr>
            <p:ph type="title"/>
          </p:nvPr>
        </p:nvSpPr>
        <p:spPr/>
        <p:txBody>
          <a:bodyPr/>
          <a:lstStyle/>
          <a:p>
            <a:pPr eaLnBrk="1" hangingPunct="1">
              <a:defRPr/>
            </a:pPr>
            <a:r>
              <a:rPr lang="en-US"/>
              <a:t>Logical Database Design:</a:t>
            </a:r>
            <a:br>
              <a:rPr lang="en-US"/>
            </a:br>
            <a:r>
              <a:rPr lang="en-US"/>
              <a:t>ER to Relational</a:t>
            </a:r>
          </a:p>
        </p:txBody>
      </p:sp>
      <p:sp>
        <p:nvSpPr>
          <p:cNvPr id="39939" name="Rectangle 3">
            <a:extLst>
              <a:ext uri="{FF2B5EF4-FFF2-40B4-BE49-F238E27FC236}">
                <a16:creationId xmlns:a16="http://schemas.microsoft.com/office/drawing/2014/main" id="{4774E6F2-AC51-6E4C-9CD4-1F60B5E0DCB3}"/>
              </a:ext>
            </a:extLst>
          </p:cNvPr>
          <p:cNvSpPr>
            <a:spLocks noGrp="1" noChangeArrowheads="1"/>
          </p:cNvSpPr>
          <p:nvPr>
            <p:ph type="body" idx="1"/>
          </p:nvPr>
        </p:nvSpPr>
        <p:spPr>
          <a:xfrm>
            <a:off x="685800" y="1905000"/>
            <a:ext cx="7772400" cy="4191000"/>
          </a:xfrm>
        </p:spPr>
        <p:txBody>
          <a:bodyPr/>
          <a:lstStyle/>
          <a:p>
            <a:pPr eaLnBrk="1" hangingPunct="1"/>
            <a:r>
              <a:rPr lang="en-US" altLang="en-US"/>
              <a:t>The ER model is convenient for representing an initial, high-level database design.</a:t>
            </a:r>
          </a:p>
          <a:p>
            <a:pPr eaLnBrk="1" hangingPunct="1"/>
            <a:r>
              <a:rPr lang="en-US" altLang="en-US"/>
              <a:t>Given an ER diagram describing a database, a standard approach is taken to generate a relational database schema that closely approximates the ER design.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5">
            <a:extLst>
              <a:ext uri="{FF2B5EF4-FFF2-40B4-BE49-F238E27FC236}">
                <a16:creationId xmlns:a16="http://schemas.microsoft.com/office/drawing/2014/main" id="{B3720168-C330-E641-A18B-CC7D58B221E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9C1A0688-0656-A946-B19C-1A4E9F48A131}" type="slidenum">
              <a:rPr lang="en-US" altLang="zh-TW" sz="1400"/>
              <a:pPr>
                <a:spcBef>
                  <a:spcPct val="0"/>
                </a:spcBef>
                <a:buFontTx/>
                <a:buNone/>
              </a:pPr>
              <a:t>27</a:t>
            </a:fld>
            <a:endParaRPr lang="en-US" altLang="zh-TW" sz="1400"/>
          </a:p>
        </p:txBody>
      </p:sp>
      <p:sp>
        <p:nvSpPr>
          <p:cNvPr id="40962" name="Rectangle 3">
            <a:extLst>
              <a:ext uri="{FF2B5EF4-FFF2-40B4-BE49-F238E27FC236}">
                <a16:creationId xmlns:a16="http://schemas.microsoft.com/office/drawing/2014/main" id="{2C256B12-2303-4D4A-98D7-D76BEF8EA849}"/>
              </a:ext>
            </a:extLst>
          </p:cNvPr>
          <p:cNvSpPr>
            <a:spLocks noGrp="1" noChangeArrowheads="1"/>
          </p:cNvSpPr>
          <p:nvPr>
            <p:ph type="body" idx="1"/>
          </p:nvPr>
        </p:nvSpPr>
        <p:spPr>
          <a:xfrm>
            <a:off x="685800" y="762000"/>
            <a:ext cx="7772400" cy="2209800"/>
          </a:xfrm>
        </p:spPr>
        <p:txBody>
          <a:bodyPr/>
          <a:lstStyle/>
          <a:p>
            <a:pPr eaLnBrk="1" hangingPunct="1"/>
            <a:r>
              <a:rPr lang="en-US" altLang="en-US">
                <a:solidFill>
                  <a:schemeClr val="accent2"/>
                </a:solidFill>
              </a:rPr>
              <a:t>Entity Sets to Tables</a:t>
            </a:r>
          </a:p>
          <a:p>
            <a:pPr lvl="1" eaLnBrk="1" hangingPunct="1"/>
            <a:r>
              <a:rPr lang="en-US" altLang="en-US"/>
              <a:t>An entity set is mapped to a relation in a straightforward way:</a:t>
            </a:r>
          </a:p>
          <a:p>
            <a:pPr lvl="2" eaLnBrk="1" hangingPunct="1"/>
            <a:r>
              <a:rPr lang="en-US" altLang="en-US"/>
              <a:t>attribute of entity set </a:t>
            </a:r>
            <a:r>
              <a:rPr lang="en-US" altLang="en-US">
                <a:sym typeface="Wingdings" pitchFamily="2" charset="2"/>
              </a:rPr>
              <a:t> attribute of table.</a:t>
            </a:r>
          </a:p>
          <a:p>
            <a:pPr lvl="1" eaLnBrk="1" hangingPunct="1"/>
            <a:endParaRPr lang="en-US" altLang="en-US"/>
          </a:p>
        </p:txBody>
      </p:sp>
      <p:sp>
        <p:nvSpPr>
          <p:cNvPr id="40963" name="Line 4">
            <a:extLst>
              <a:ext uri="{FF2B5EF4-FFF2-40B4-BE49-F238E27FC236}">
                <a16:creationId xmlns:a16="http://schemas.microsoft.com/office/drawing/2014/main" id="{7CC54563-DA02-824A-B785-1CF76475CD1D}"/>
              </a:ext>
            </a:extLst>
          </p:cNvPr>
          <p:cNvSpPr>
            <a:spLocks noChangeShapeType="1"/>
          </p:cNvSpPr>
          <p:nvPr/>
        </p:nvSpPr>
        <p:spPr bwMode="auto">
          <a:xfrm flipH="1" flipV="1">
            <a:off x="838200" y="4419600"/>
            <a:ext cx="1143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4" name="Rectangle 7">
            <a:extLst>
              <a:ext uri="{FF2B5EF4-FFF2-40B4-BE49-F238E27FC236}">
                <a16:creationId xmlns:a16="http://schemas.microsoft.com/office/drawing/2014/main" id="{FA8787EC-7E14-B042-BA8E-0A3A9AA0C44A}"/>
              </a:ext>
            </a:extLst>
          </p:cNvPr>
          <p:cNvSpPr>
            <a:spLocks noChangeArrowheads="1"/>
          </p:cNvSpPr>
          <p:nvPr/>
        </p:nvSpPr>
        <p:spPr bwMode="auto">
          <a:xfrm>
            <a:off x="1600200" y="48006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40965" name="Oval 8">
            <a:extLst>
              <a:ext uri="{FF2B5EF4-FFF2-40B4-BE49-F238E27FC236}">
                <a16:creationId xmlns:a16="http://schemas.microsoft.com/office/drawing/2014/main" id="{AFD447FD-EC57-3944-8C91-D00A64F3A9B3}"/>
              </a:ext>
            </a:extLst>
          </p:cNvPr>
          <p:cNvSpPr>
            <a:spLocks noChangeArrowheads="1"/>
          </p:cNvSpPr>
          <p:nvPr/>
        </p:nvSpPr>
        <p:spPr bwMode="auto">
          <a:xfrm>
            <a:off x="533400" y="3962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ID</a:t>
            </a:r>
          </a:p>
        </p:txBody>
      </p:sp>
      <p:sp>
        <p:nvSpPr>
          <p:cNvPr id="40966" name="Line 12">
            <a:extLst>
              <a:ext uri="{FF2B5EF4-FFF2-40B4-BE49-F238E27FC236}">
                <a16:creationId xmlns:a16="http://schemas.microsoft.com/office/drawing/2014/main" id="{46C3AFC5-4B4D-2F4A-94DA-46A23CD8F2FB}"/>
              </a:ext>
            </a:extLst>
          </p:cNvPr>
          <p:cNvSpPr>
            <a:spLocks noChangeShapeType="1"/>
          </p:cNvSpPr>
          <p:nvPr/>
        </p:nvSpPr>
        <p:spPr bwMode="auto">
          <a:xfrm flipV="1">
            <a:off x="2438400" y="4343400"/>
            <a:ext cx="12954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7" name="Oval 13">
            <a:extLst>
              <a:ext uri="{FF2B5EF4-FFF2-40B4-BE49-F238E27FC236}">
                <a16:creationId xmlns:a16="http://schemas.microsoft.com/office/drawing/2014/main" id="{B5E16E8B-E24A-844F-865A-ECD93CD26339}"/>
              </a:ext>
            </a:extLst>
          </p:cNvPr>
          <p:cNvSpPr>
            <a:spLocks noChangeArrowheads="1"/>
          </p:cNvSpPr>
          <p:nvPr/>
        </p:nvSpPr>
        <p:spPr bwMode="auto">
          <a:xfrm>
            <a:off x="2819400" y="3962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lot</a:t>
            </a:r>
          </a:p>
        </p:txBody>
      </p:sp>
      <p:sp>
        <p:nvSpPr>
          <p:cNvPr id="40968" name="Line 14">
            <a:extLst>
              <a:ext uri="{FF2B5EF4-FFF2-40B4-BE49-F238E27FC236}">
                <a16:creationId xmlns:a16="http://schemas.microsoft.com/office/drawing/2014/main" id="{8986D6C5-56F7-A243-8082-866B2561FD88}"/>
              </a:ext>
            </a:extLst>
          </p:cNvPr>
          <p:cNvSpPr>
            <a:spLocks noChangeShapeType="1"/>
          </p:cNvSpPr>
          <p:nvPr/>
        </p:nvSpPr>
        <p:spPr bwMode="auto">
          <a:xfrm>
            <a:off x="2209800" y="38100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9" name="Oval 6">
            <a:extLst>
              <a:ext uri="{FF2B5EF4-FFF2-40B4-BE49-F238E27FC236}">
                <a16:creationId xmlns:a16="http://schemas.microsoft.com/office/drawing/2014/main" id="{38B70C1C-AAF0-B543-91EF-E1BB6BF11103}"/>
              </a:ext>
            </a:extLst>
          </p:cNvPr>
          <p:cNvSpPr>
            <a:spLocks noChangeArrowheads="1"/>
          </p:cNvSpPr>
          <p:nvPr/>
        </p:nvSpPr>
        <p:spPr bwMode="auto">
          <a:xfrm>
            <a:off x="1676400" y="33528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40970" name="Text Box 15">
            <a:extLst>
              <a:ext uri="{FF2B5EF4-FFF2-40B4-BE49-F238E27FC236}">
                <a16:creationId xmlns:a16="http://schemas.microsoft.com/office/drawing/2014/main" id="{0B2D0B19-EC16-614C-BFEF-20F367210AE8}"/>
              </a:ext>
            </a:extLst>
          </p:cNvPr>
          <p:cNvSpPr txBox="1">
            <a:spLocks noChangeArrowheads="1"/>
          </p:cNvSpPr>
          <p:nvPr/>
        </p:nvSpPr>
        <p:spPr bwMode="auto">
          <a:xfrm>
            <a:off x="4648200" y="3581400"/>
            <a:ext cx="3397250" cy="161607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2000"/>
              <a:t>CREATE TABLE Employees (</a:t>
            </a:r>
          </a:p>
          <a:p>
            <a:pPr eaLnBrk="1" hangingPunct="1">
              <a:spcBef>
                <a:spcPct val="0"/>
              </a:spcBef>
              <a:buFontTx/>
              <a:buNone/>
            </a:pPr>
            <a:r>
              <a:rPr lang="en-US" altLang="en-US" sz="2000"/>
              <a:t>	id	CHAR(11),</a:t>
            </a:r>
          </a:p>
          <a:p>
            <a:pPr eaLnBrk="1" hangingPunct="1">
              <a:spcBef>
                <a:spcPct val="0"/>
              </a:spcBef>
              <a:buFontTx/>
              <a:buNone/>
            </a:pPr>
            <a:r>
              <a:rPr lang="en-US" altLang="en-US" sz="2000"/>
              <a:t>	name	CHAR(30),</a:t>
            </a:r>
          </a:p>
          <a:p>
            <a:pPr eaLnBrk="1" hangingPunct="1">
              <a:spcBef>
                <a:spcPct val="0"/>
              </a:spcBef>
              <a:buFontTx/>
              <a:buNone/>
            </a:pPr>
            <a:r>
              <a:rPr lang="en-US" altLang="en-US" sz="2000"/>
              <a:t>	lot	INTEGER,</a:t>
            </a:r>
          </a:p>
          <a:p>
            <a:pPr eaLnBrk="1" hangingPunct="1">
              <a:spcBef>
                <a:spcPct val="0"/>
              </a:spcBef>
              <a:buFontTx/>
              <a:buNone/>
            </a:pPr>
            <a:r>
              <a:rPr lang="en-US" altLang="en-US" sz="2000"/>
              <a:t>	PRIMARY KEY (id))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5">
            <a:extLst>
              <a:ext uri="{FF2B5EF4-FFF2-40B4-BE49-F238E27FC236}">
                <a16:creationId xmlns:a16="http://schemas.microsoft.com/office/drawing/2014/main" id="{9A96FA43-B047-4F46-9517-37C99B5309C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7BDFF072-5C2B-2A41-9B7D-611862A66840}" type="slidenum">
              <a:rPr lang="en-US" altLang="zh-TW" sz="1400"/>
              <a:pPr>
                <a:spcBef>
                  <a:spcPct val="0"/>
                </a:spcBef>
                <a:buFontTx/>
                <a:buNone/>
              </a:pPr>
              <a:t>28</a:t>
            </a:fld>
            <a:endParaRPr lang="en-US" altLang="zh-TW" sz="1400"/>
          </a:p>
        </p:txBody>
      </p:sp>
      <p:sp>
        <p:nvSpPr>
          <p:cNvPr id="41986" name="Rectangle 3">
            <a:extLst>
              <a:ext uri="{FF2B5EF4-FFF2-40B4-BE49-F238E27FC236}">
                <a16:creationId xmlns:a16="http://schemas.microsoft.com/office/drawing/2014/main" id="{CC205B1A-C3BF-1A47-9D6C-5A136D336B1B}"/>
              </a:ext>
            </a:extLst>
          </p:cNvPr>
          <p:cNvSpPr>
            <a:spLocks noGrp="1" noChangeArrowheads="1"/>
          </p:cNvSpPr>
          <p:nvPr>
            <p:ph type="body" idx="1"/>
          </p:nvPr>
        </p:nvSpPr>
        <p:spPr>
          <a:xfrm>
            <a:off x="685800" y="685800"/>
            <a:ext cx="7772400" cy="5410200"/>
          </a:xfrm>
        </p:spPr>
        <p:txBody>
          <a:bodyPr/>
          <a:lstStyle/>
          <a:p>
            <a:pPr eaLnBrk="1" hangingPunct="1"/>
            <a:r>
              <a:rPr lang="en-US" altLang="en-US" sz="2800">
                <a:solidFill>
                  <a:schemeClr val="accent2"/>
                </a:solidFill>
              </a:rPr>
              <a:t>Relationship Sets (without Constraints) to tables</a:t>
            </a:r>
          </a:p>
          <a:p>
            <a:pPr lvl="1" eaLnBrk="1" hangingPunct="1"/>
            <a:r>
              <a:rPr lang="en-US" altLang="en-US" sz="2400"/>
              <a:t>Suppose there is no key and participation constraints.</a:t>
            </a:r>
          </a:p>
          <a:p>
            <a:pPr lvl="1" eaLnBrk="1" hangingPunct="1"/>
            <a:r>
              <a:rPr lang="en-US" altLang="en-US" sz="2400"/>
              <a:t>Must be able to identify each participating entity and give values to the descriptive attributes of the relationship.</a:t>
            </a:r>
          </a:p>
          <a:p>
            <a:pPr lvl="1" eaLnBrk="1" hangingPunct="1"/>
            <a:r>
              <a:rPr lang="en-US" altLang="en-US" sz="2400"/>
              <a:t>The attributes of the relation include:</a:t>
            </a:r>
          </a:p>
          <a:p>
            <a:pPr lvl="2" eaLnBrk="1" hangingPunct="1"/>
            <a:r>
              <a:rPr lang="en-US" altLang="en-US" sz="2000"/>
              <a:t>The primary key attributes of each participating entity set, as foreign key fields.</a:t>
            </a:r>
          </a:p>
          <a:p>
            <a:pPr lvl="2" eaLnBrk="1" hangingPunct="1"/>
            <a:r>
              <a:rPr lang="en-US" altLang="en-US" sz="2000"/>
              <a:t>The descriptive attributes of the relationship set.</a:t>
            </a:r>
          </a:p>
          <a:p>
            <a:pPr lvl="1" eaLnBrk="1" hangingPunct="1"/>
            <a:r>
              <a:rPr lang="en-US" altLang="en-US" sz="2400"/>
              <a:t>The set of nondescriptive attributes is a superkey for the relation.</a:t>
            </a:r>
          </a:p>
          <a:p>
            <a:pPr lvl="2" eaLnBrk="1" hangingPunct="1"/>
            <a:r>
              <a:rPr lang="en-US" altLang="en-US" sz="2000"/>
              <a:t>If there is no key constraints, this set of attributes is a candidate key.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5">
            <a:extLst>
              <a:ext uri="{FF2B5EF4-FFF2-40B4-BE49-F238E27FC236}">
                <a16:creationId xmlns:a16="http://schemas.microsoft.com/office/drawing/2014/main" id="{E01D8992-1EE7-BB40-8638-C07228CF210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8601585-4963-B148-ADA9-29CF18FF1741}" type="slidenum">
              <a:rPr lang="en-US" altLang="zh-TW" sz="1400"/>
              <a:pPr>
                <a:spcBef>
                  <a:spcPct val="0"/>
                </a:spcBef>
                <a:buFontTx/>
                <a:buNone/>
              </a:pPr>
              <a:t>29</a:t>
            </a:fld>
            <a:endParaRPr lang="en-US" altLang="zh-TW" sz="1400"/>
          </a:p>
        </p:txBody>
      </p:sp>
      <p:sp>
        <p:nvSpPr>
          <p:cNvPr id="43010" name="Line 4">
            <a:extLst>
              <a:ext uri="{FF2B5EF4-FFF2-40B4-BE49-F238E27FC236}">
                <a16:creationId xmlns:a16="http://schemas.microsoft.com/office/drawing/2014/main" id="{AE7887F1-C876-174D-8D89-904DFCDE88C9}"/>
              </a:ext>
            </a:extLst>
          </p:cNvPr>
          <p:cNvSpPr>
            <a:spLocks noChangeShapeType="1"/>
          </p:cNvSpPr>
          <p:nvPr/>
        </p:nvSpPr>
        <p:spPr bwMode="auto">
          <a:xfrm flipH="1" flipV="1">
            <a:off x="1789113" y="1706563"/>
            <a:ext cx="992187" cy="3127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1" name="Line 5">
            <a:extLst>
              <a:ext uri="{FF2B5EF4-FFF2-40B4-BE49-F238E27FC236}">
                <a16:creationId xmlns:a16="http://schemas.microsoft.com/office/drawing/2014/main" id="{1E6701C9-F8B4-5C4D-8175-624E0B63A7F3}"/>
              </a:ext>
            </a:extLst>
          </p:cNvPr>
          <p:cNvSpPr>
            <a:spLocks noChangeShapeType="1"/>
          </p:cNvSpPr>
          <p:nvPr/>
        </p:nvSpPr>
        <p:spPr bwMode="auto">
          <a:xfrm>
            <a:off x="5162550" y="2268538"/>
            <a:ext cx="5953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2" name="Line 6">
            <a:extLst>
              <a:ext uri="{FF2B5EF4-FFF2-40B4-BE49-F238E27FC236}">
                <a16:creationId xmlns:a16="http://schemas.microsoft.com/office/drawing/2014/main" id="{11216D34-8009-A04D-887B-73E029E8C98A}"/>
              </a:ext>
            </a:extLst>
          </p:cNvPr>
          <p:cNvSpPr>
            <a:spLocks noChangeShapeType="1"/>
          </p:cNvSpPr>
          <p:nvPr/>
        </p:nvSpPr>
        <p:spPr bwMode="auto">
          <a:xfrm>
            <a:off x="3575050" y="2268538"/>
            <a:ext cx="5953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3" name="Rectangle 8">
            <a:extLst>
              <a:ext uri="{FF2B5EF4-FFF2-40B4-BE49-F238E27FC236}">
                <a16:creationId xmlns:a16="http://schemas.microsoft.com/office/drawing/2014/main" id="{32CED370-12D5-2042-805D-30DBB6170008}"/>
              </a:ext>
            </a:extLst>
          </p:cNvPr>
          <p:cNvSpPr>
            <a:spLocks noChangeArrowheads="1"/>
          </p:cNvSpPr>
          <p:nvPr/>
        </p:nvSpPr>
        <p:spPr bwMode="auto">
          <a:xfrm>
            <a:off x="2449513" y="2019300"/>
            <a:ext cx="1125537" cy="50006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43014" name="Rectangle 9">
            <a:extLst>
              <a:ext uri="{FF2B5EF4-FFF2-40B4-BE49-F238E27FC236}">
                <a16:creationId xmlns:a16="http://schemas.microsoft.com/office/drawing/2014/main" id="{38E64CA8-F738-CD46-8EB2-93D1F14D8CC7}"/>
              </a:ext>
            </a:extLst>
          </p:cNvPr>
          <p:cNvSpPr>
            <a:spLocks noChangeArrowheads="1"/>
          </p:cNvSpPr>
          <p:nvPr/>
        </p:nvSpPr>
        <p:spPr bwMode="auto">
          <a:xfrm>
            <a:off x="5757863" y="2019300"/>
            <a:ext cx="1123950" cy="50006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Departments</a:t>
            </a:r>
          </a:p>
        </p:txBody>
      </p:sp>
      <p:sp>
        <p:nvSpPr>
          <p:cNvPr id="43015" name="Oval 10">
            <a:extLst>
              <a:ext uri="{FF2B5EF4-FFF2-40B4-BE49-F238E27FC236}">
                <a16:creationId xmlns:a16="http://schemas.microsoft.com/office/drawing/2014/main" id="{5ABCC620-62BB-7543-B2EF-DE64B49909BB}"/>
              </a:ext>
            </a:extLst>
          </p:cNvPr>
          <p:cNvSpPr>
            <a:spLocks noChangeArrowheads="1"/>
          </p:cNvSpPr>
          <p:nvPr/>
        </p:nvSpPr>
        <p:spPr bwMode="auto">
          <a:xfrm>
            <a:off x="1524000" y="1331913"/>
            <a:ext cx="992188"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id</a:t>
            </a:r>
          </a:p>
        </p:txBody>
      </p:sp>
      <p:sp>
        <p:nvSpPr>
          <p:cNvPr id="43016" name="Oval 11">
            <a:extLst>
              <a:ext uri="{FF2B5EF4-FFF2-40B4-BE49-F238E27FC236}">
                <a16:creationId xmlns:a16="http://schemas.microsoft.com/office/drawing/2014/main" id="{E3DCE571-BBC5-9244-A84D-E85488C33460}"/>
              </a:ext>
            </a:extLst>
          </p:cNvPr>
          <p:cNvSpPr>
            <a:spLocks noChangeArrowheads="1"/>
          </p:cNvSpPr>
          <p:nvPr/>
        </p:nvSpPr>
        <p:spPr bwMode="auto">
          <a:xfrm>
            <a:off x="2582863" y="3143250"/>
            <a:ext cx="992187"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address</a:t>
            </a:r>
          </a:p>
        </p:txBody>
      </p:sp>
      <p:sp>
        <p:nvSpPr>
          <p:cNvPr id="43017" name="Line 16">
            <a:extLst>
              <a:ext uri="{FF2B5EF4-FFF2-40B4-BE49-F238E27FC236}">
                <a16:creationId xmlns:a16="http://schemas.microsoft.com/office/drawing/2014/main" id="{664138DE-D937-0249-86A6-929A06C8FF7F}"/>
              </a:ext>
            </a:extLst>
          </p:cNvPr>
          <p:cNvSpPr>
            <a:spLocks noChangeShapeType="1"/>
          </p:cNvSpPr>
          <p:nvPr/>
        </p:nvSpPr>
        <p:spPr bwMode="auto">
          <a:xfrm flipV="1">
            <a:off x="3178175" y="1644650"/>
            <a:ext cx="1123950" cy="3746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8" name="Line 17">
            <a:extLst>
              <a:ext uri="{FF2B5EF4-FFF2-40B4-BE49-F238E27FC236}">
                <a16:creationId xmlns:a16="http://schemas.microsoft.com/office/drawing/2014/main" id="{88471F1A-D23D-9E40-88CB-E228BE754E05}"/>
              </a:ext>
            </a:extLst>
          </p:cNvPr>
          <p:cNvSpPr>
            <a:spLocks noChangeShapeType="1"/>
          </p:cNvSpPr>
          <p:nvPr/>
        </p:nvSpPr>
        <p:spPr bwMode="auto">
          <a:xfrm flipH="1" flipV="1">
            <a:off x="5757863" y="1770063"/>
            <a:ext cx="396875" cy="2492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9" name="Line 18">
            <a:extLst>
              <a:ext uri="{FF2B5EF4-FFF2-40B4-BE49-F238E27FC236}">
                <a16:creationId xmlns:a16="http://schemas.microsoft.com/office/drawing/2014/main" id="{869F61D3-B8DC-6D41-A101-99C2A0D8A4CC}"/>
              </a:ext>
            </a:extLst>
          </p:cNvPr>
          <p:cNvSpPr>
            <a:spLocks noChangeShapeType="1"/>
          </p:cNvSpPr>
          <p:nvPr/>
        </p:nvSpPr>
        <p:spPr bwMode="auto">
          <a:xfrm flipV="1">
            <a:off x="6484938" y="1770063"/>
            <a:ext cx="463550" cy="2492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0" name="Oval 19">
            <a:extLst>
              <a:ext uri="{FF2B5EF4-FFF2-40B4-BE49-F238E27FC236}">
                <a16:creationId xmlns:a16="http://schemas.microsoft.com/office/drawing/2014/main" id="{DFF4BB5F-3FD6-8549-9E67-C1597668A1D6}"/>
              </a:ext>
            </a:extLst>
          </p:cNvPr>
          <p:cNvSpPr>
            <a:spLocks noChangeArrowheads="1"/>
          </p:cNvSpPr>
          <p:nvPr/>
        </p:nvSpPr>
        <p:spPr bwMode="auto">
          <a:xfrm>
            <a:off x="3508375" y="1331913"/>
            <a:ext cx="992188"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lot</a:t>
            </a:r>
          </a:p>
        </p:txBody>
      </p:sp>
      <p:sp>
        <p:nvSpPr>
          <p:cNvPr id="43021" name="Line 20">
            <a:extLst>
              <a:ext uri="{FF2B5EF4-FFF2-40B4-BE49-F238E27FC236}">
                <a16:creationId xmlns:a16="http://schemas.microsoft.com/office/drawing/2014/main" id="{80D03F69-88B3-1A41-AE77-E388BC872791}"/>
              </a:ext>
            </a:extLst>
          </p:cNvPr>
          <p:cNvSpPr>
            <a:spLocks noChangeShapeType="1"/>
          </p:cNvSpPr>
          <p:nvPr/>
        </p:nvSpPr>
        <p:spPr bwMode="auto">
          <a:xfrm>
            <a:off x="4673600" y="895350"/>
            <a:ext cx="0" cy="936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2" name="Oval 21">
            <a:extLst>
              <a:ext uri="{FF2B5EF4-FFF2-40B4-BE49-F238E27FC236}">
                <a16:creationId xmlns:a16="http://schemas.microsoft.com/office/drawing/2014/main" id="{CDB3E8BE-A59B-0346-A67D-A000DA917745}"/>
              </a:ext>
            </a:extLst>
          </p:cNvPr>
          <p:cNvSpPr>
            <a:spLocks noChangeArrowheads="1"/>
          </p:cNvSpPr>
          <p:nvPr/>
        </p:nvSpPr>
        <p:spPr bwMode="auto">
          <a:xfrm>
            <a:off x="4170363" y="457200"/>
            <a:ext cx="992187"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Since</a:t>
            </a:r>
          </a:p>
        </p:txBody>
      </p:sp>
      <p:sp>
        <p:nvSpPr>
          <p:cNvPr id="43023" name="AutoShape 22">
            <a:extLst>
              <a:ext uri="{FF2B5EF4-FFF2-40B4-BE49-F238E27FC236}">
                <a16:creationId xmlns:a16="http://schemas.microsoft.com/office/drawing/2014/main" id="{08DB510D-E907-054B-8AB5-02C29A5BE3F1}"/>
              </a:ext>
            </a:extLst>
          </p:cNvPr>
          <p:cNvSpPr>
            <a:spLocks noChangeArrowheads="1"/>
          </p:cNvSpPr>
          <p:nvPr/>
        </p:nvSpPr>
        <p:spPr bwMode="auto">
          <a:xfrm>
            <a:off x="4170363" y="1831975"/>
            <a:ext cx="992187" cy="874713"/>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Work_in2</a:t>
            </a:r>
          </a:p>
        </p:txBody>
      </p:sp>
      <p:sp>
        <p:nvSpPr>
          <p:cNvPr id="43024" name="Rectangle 23">
            <a:extLst>
              <a:ext uri="{FF2B5EF4-FFF2-40B4-BE49-F238E27FC236}">
                <a16:creationId xmlns:a16="http://schemas.microsoft.com/office/drawing/2014/main" id="{7958E744-4094-F842-BC77-6E7123FDCDB6}"/>
              </a:ext>
            </a:extLst>
          </p:cNvPr>
          <p:cNvSpPr>
            <a:spLocks noChangeArrowheads="1"/>
          </p:cNvSpPr>
          <p:nvPr/>
        </p:nvSpPr>
        <p:spPr bwMode="auto">
          <a:xfrm>
            <a:off x="4103688" y="3081338"/>
            <a:ext cx="1125537" cy="50006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Locations</a:t>
            </a:r>
          </a:p>
        </p:txBody>
      </p:sp>
      <p:sp>
        <p:nvSpPr>
          <p:cNvPr id="43025" name="Oval 24">
            <a:extLst>
              <a:ext uri="{FF2B5EF4-FFF2-40B4-BE49-F238E27FC236}">
                <a16:creationId xmlns:a16="http://schemas.microsoft.com/office/drawing/2014/main" id="{39FFAE18-4FF9-864B-A644-4C6E26F77D66}"/>
              </a:ext>
            </a:extLst>
          </p:cNvPr>
          <p:cNvSpPr>
            <a:spLocks noChangeArrowheads="1"/>
          </p:cNvSpPr>
          <p:nvPr/>
        </p:nvSpPr>
        <p:spPr bwMode="auto">
          <a:xfrm>
            <a:off x="2516188" y="831850"/>
            <a:ext cx="992187"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43026" name="Oval 25">
            <a:extLst>
              <a:ext uri="{FF2B5EF4-FFF2-40B4-BE49-F238E27FC236}">
                <a16:creationId xmlns:a16="http://schemas.microsoft.com/office/drawing/2014/main" id="{5B6A7B06-8D12-2442-969A-FD13A7BC6C73}"/>
              </a:ext>
            </a:extLst>
          </p:cNvPr>
          <p:cNvSpPr>
            <a:spLocks noChangeArrowheads="1"/>
          </p:cNvSpPr>
          <p:nvPr/>
        </p:nvSpPr>
        <p:spPr bwMode="auto">
          <a:xfrm>
            <a:off x="5889625" y="3143250"/>
            <a:ext cx="992188"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capacity</a:t>
            </a:r>
          </a:p>
        </p:txBody>
      </p:sp>
      <p:sp>
        <p:nvSpPr>
          <p:cNvPr id="43027" name="Line 26">
            <a:extLst>
              <a:ext uri="{FF2B5EF4-FFF2-40B4-BE49-F238E27FC236}">
                <a16:creationId xmlns:a16="http://schemas.microsoft.com/office/drawing/2014/main" id="{BD6B15E3-6C70-064D-8C38-5062CB33F90D}"/>
              </a:ext>
            </a:extLst>
          </p:cNvPr>
          <p:cNvSpPr>
            <a:spLocks noChangeShapeType="1"/>
          </p:cNvSpPr>
          <p:nvPr/>
        </p:nvSpPr>
        <p:spPr bwMode="auto">
          <a:xfrm>
            <a:off x="3575050" y="3394075"/>
            <a:ext cx="5286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8" name="Line 27">
            <a:extLst>
              <a:ext uri="{FF2B5EF4-FFF2-40B4-BE49-F238E27FC236}">
                <a16:creationId xmlns:a16="http://schemas.microsoft.com/office/drawing/2014/main" id="{6BEF4943-373E-C740-87FB-D15D6F9A1589}"/>
              </a:ext>
            </a:extLst>
          </p:cNvPr>
          <p:cNvSpPr>
            <a:spLocks noChangeShapeType="1"/>
          </p:cNvSpPr>
          <p:nvPr/>
        </p:nvSpPr>
        <p:spPr bwMode="auto">
          <a:xfrm>
            <a:off x="5229225" y="3332163"/>
            <a:ext cx="660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9" name="Line 28">
            <a:extLst>
              <a:ext uri="{FF2B5EF4-FFF2-40B4-BE49-F238E27FC236}">
                <a16:creationId xmlns:a16="http://schemas.microsoft.com/office/drawing/2014/main" id="{7EEDEC9D-FF3F-BE47-9926-FB90077B36A1}"/>
              </a:ext>
            </a:extLst>
          </p:cNvPr>
          <p:cNvSpPr>
            <a:spLocks noChangeShapeType="1"/>
          </p:cNvSpPr>
          <p:nvPr/>
        </p:nvSpPr>
        <p:spPr bwMode="auto">
          <a:xfrm>
            <a:off x="4699000" y="2706688"/>
            <a:ext cx="0" cy="374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0" name="Oval 29">
            <a:extLst>
              <a:ext uri="{FF2B5EF4-FFF2-40B4-BE49-F238E27FC236}">
                <a16:creationId xmlns:a16="http://schemas.microsoft.com/office/drawing/2014/main" id="{67E77F7E-A316-BA4A-BD8D-9CB356CE1F69}"/>
              </a:ext>
            </a:extLst>
          </p:cNvPr>
          <p:cNvSpPr>
            <a:spLocks noChangeArrowheads="1"/>
          </p:cNvSpPr>
          <p:nvPr/>
        </p:nvSpPr>
        <p:spPr bwMode="auto">
          <a:xfrm>
            <a:off x="5030788" y="1331913"/>
            <a:ext cx="992187"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did</a:t>
            </a:r>
          </a:p>
        </p:txBody>
      </p:sp>
      <p:sp>
        <p:nvSpPr>
          <p:cNvPr id="43031" name="Oval 30">
            <a:extLst>
              <a:ext uri="{FF2B5EF4-FFF2-40B4-BE49-F238E27FC236}">
                <a16:creationId xmlns:a16="http://schemas.microsoft.com/office/drawing/2014/main" id="{A0FA4E4D-58A7-FD44-AE1C-6BB3011C6E62}"/>
              </a:ext>
            </a:extLst>
          </p:cNvPr>
          <p:cNvSpPr>
            <a:spLocks noChangeArrowheads="1"/>
          </p:cNvSpPr>
          <p:nvPr/>
        </p:nvSpPr>
        <p:spPr bwMode="auto">
          <a:xfrm>
            <a:off x="5824538" y="831850"/>
            <a:ext cx="992187"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dname</a:t>
            </a:r>
          </a:p>
        </p:txBody>
      </p:sp>
      <p:sp>
        <p:nvSpPr>
          <p:cNvPr id="43032" name="Oval 31">
            <a:extLst>
              <a:ext uri="{FF2B5EF4-FFF2-40B4-BE49-F238E27FC236}">
                <a16:creationId xmlns:a16="http://schemas.microsoft.com/office/drawing/2014/main" id="{2A1FD9A4-1280-1347-8CBF-CE2A3A41081F}"/>
              </a:ext>
            </a:extLst>
          </p:cNvPr>
          <p:cNvSpPr>
            <a:spLocks noChangeArrowheads="1"/>
          </p:cNvSpPr>
          <p:nvPr/>
        </p:nvSpPr>
        <p:spPr bwMode="auto">
          <a:xfrm>
            <a:off x="6551613" y="1331913"/>
            <a:ext cx="992187"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budget</a:t>
            </a:r>
          </a:p>
        </p:txBody>
      </p:sp>
      <p:sp>
        <p:nvSpPr>
          <p:cNvPr id="43033" name="Line 32">
            <a:extLst>
              <a:ext uri="{FF2B5EF4-FFF2-40B4-BE49-F238E27FC236}">
                <a16:creationId xmlns:a16="http://schemas.microsoft.com/office/drawing/2014/main" id="{7A84F2CE-ECD1-0248-AB09-EF029D2ED069}"/>
              </a:ext>
            </a:extLst>
          </p:cNvPr>
          <p:cNvSpPr>
            <a:spLocks noChangeShapeType="1"/>
          </p:cNvSpPr>
          <p:nvPr/>
        </p:nvSpPr>
        <p:spPr bwMode="auto">
          <a:xfrm>
            <a:off x="3044825" y="1270000"/>
            <a:ext cx="0" cy="749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4" name="Line 33">
            <a:extLst>
              <a:ext uri="{FF2B5EF4-FFF2-40B4-BE49-F238E27FC236}">
                <a16:creationId xmlns:a16="http://schemas.microsoft.com/office/drawing/2014/main" id="{09D42977-24A3-C046-878C-42275689BFA1}"/>
              </a:ext>
            </a:extLst>
          </p:cNvPr>
          <p:cNvSpPr>
            <a:spLocks noChangeShapeType="1"/>
          </p:cNvSpPr>
          <p:nvPr/>
        </p:nvSpPr>
        <p:spPr bwMode="auto">
          <a:xfrm flipV="1">
            <a:off x="6353175" y="1270000"/>
            <a:ext cx="0" cy="749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5" name="Text Box 35">
            <a:extLst>
              <a:ext uri="{FF2B5EF4-FFF2-40B4-BE49-F238E27FC236}">
                <a16:creationId xmlns:a16="http://schemas.microsoft.com/office/drawing/2014/main" id="{8BB1D706-FB9C-A045-8449-EA2F45566B6E}"/>
              </a:ext>
            </a:extLst>
          </p:cNvPr>
          <p:cNvSpPr txBox="1">
            <a:spLocks noChangeArrowheads="1"/>
          </p:cNvSpPr>
          <p:nvPr/>
        </p:nvSpPr>
        <p:spPr bwMode="auto">
          <a:xfrm>
            <a:off x="1676400" y="4038600"/>
            <a:ext cx="6019800" cy="256381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1800"/>
              <a:t>CREATE TABLE Works_In2(</a:t>
            </a:r>
          </a:p>
          <a:p>
            <a:pPr eaLnBrk="1" hangingPunct="1">
              <a:spcBef>
                <a:spcPct val="0"/>
              </a:spcBef>
              <a:buFontTx/>
              <a:buNone/>
            </a:pPr>
            <a:r>
              <a:rPr lang="en-US" altLang="en-US" sz="1800"/>
              <a:t>	id	CHAR(11),</a:t>
            </a:r>
          </a:p>
          <a:p>
            <a:pPr eaLnBrk="1" hangingPunct="1">
              <a:spcBef>
                <a:spcPct val="0"/>
              </a:spcBef>
              <a:buFontTx/>
              <a:buNone/>
            </a:pPr>
            <a:r>
              <a:rPr lang="en-US" altLang="en-US" sz="1800"/>
              <a:t>	did	INTEGER,</a:t>
            </a:r>
          </a:p>
          <a:p>
            <a:pPr eaLnBrk="1" hangingPunct="1">
              <a:spcBef>
                <a:spcPct val="0"/>
              </a:spcBef>
              <a:buFontTx/>
              <a:buNone/>
            </a:pPr>
            <a:r>
              <a:rPr lang="en-US" altLang="en-US" sz="1800"/>
              <a:t>	address	CHAR(20),</a:t>
            </a:r>
          </a:p>
          <a:p>
            <a:pPr eaLnBrk="1" hangingPunct="1">
              <a:spcBef>
                <a:spcPct val="0"/>
              </a:spcBef>
              <a:buFontTx/>
              <a:buNone/>
            </a:pPr>
            <a:r>
              <a:rPr lang="en-US" altLang="en-US" sz="1800"/>
              <a:t>	since	DATE,</a:t>
            </a:r>
          </a:p>
          <a:p>
            <a:pPr eaLnBrk="1" hangingPunct="1">
              <a:spcBef>
                <a:spcPct val="0"/>
              </a:spcBef>
              <a:buFontTx/>
              <a:buNone/>
            </a:pPr>
            <a:r>
              <a:rPr lang="en-US" altLang="en-US" sz="1800"/>
              <a:t>	PRIMARY KEY (id,did,address),</a:t>
            </a:r>
          </a:p>
          <a:p>
            <a:pPr eaLnBrk="1" hangingPunct="1">
              <a:spcBef>
                <a:spcPct val="0"/>
              </a:spcBef>
              <a:buFontTx/>
              <a:buNone/>
            </a:pPr>
            <a:r>
              <a:rPr lang="en-US" altLang="en-US" sz="1800"/>
              <a:t>	FOREIGN KEY (id) REFERENCES Employees,</a:t>
            </a:r>
          </a:p>
          <a:p>
            <a:pPr eaLnBrk="1" hangingPunct="1">
              <a:spcBef>
                <a:spcPct val="0"/>
              </a:spcBef>
              <a:buFontTx/>
              <a:buNone/>
            </a:pPr>
            <a:r>
              <a:rPr lang="en-US" altLang="en-US" sz="1800"/>
              <a:t>	FOREIGN KEY (address) REFERENCES Locations,</a:t>
            </a:r>
          </a:p>
          <a:p>
            <a:pPr eaLnBrk="1" hangingPunct="1">
              <a:spcBef>
                <a:spcPct val="0"/>
              </a:spcBef>
              <a:buFontTx/>
              <a:buNone/>
            </a:pPr>
            <a:r>
              <a:rPr lang="en-US" altLang="en-US" sz="1800"/>
              <a:t>	FOREIGN KEY (did) REFERENCES Departments)</a:t>
            </a:r>
          </a:p>
        </p:txBody>
      </p:sp>
      <p:sp>
        <p:nvSpPr>
          <p:cNvPr id="43036" name="Line 36">
            <a:extLst>
              <a:ext uri="{FF2B5EF4-FFF2-40B4-BE49-F238E27FC236}">
                <a16:creationId xmlns:a16="http://schemas.microsoft.com/office/drawing/2014/main" id="{3714550C-13D3-C74E-B552-A790B3CD18DA}"/>
              </a:ext>
            </a:extLst>
          </p:cNvPr>
          <p:cNvSpPr>
            <a:spLocks noChangeShapeType="1"/>
          </p:cNvSpPr>
          <p:nvPr/>
        </p:nvSpPr>
        <p:spPr bwMode="auto">
          <a:xfrm flipH="1">
            <a:off x="4495800" y="4953000"/>
            <a:ext cx="129540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37" name="Line 37">
            <a:extLst>
              <a:ext uri="{FF2B5EF4-FFF2-40B4-BE49-F238E27FC236}">
                <a16:creationId xmlns:a16="http://schemas.microsoft.com/office/drawing/2014/main" id="{3BD29A42-DA71-6A46-BA3C-6A0F32EA8083}"/>
              </a:ext>
            </a:extLst>
          </p:cNvPr>
          <p:cNvSpPr>
            <a:spLocks noChangeShapeType="1"/>
          </p:cNvSpPr>
          <p:nvPr/>
        </p:nvSpPr>
        <p:spPr bwMode="auto">
          <a:xfrm flipH="1">
            <a:off x="4876800" y="4953000"/>
            <a:ext cx="106680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38" name="Line 38">
            <a:extLst>
              <a:ext uri="{FF2B5EF4-FFF2-40B4-BE49-F238E27FC236}">
                <a16:creationId xmlns:a16="http://schemas.microsoft.com/office/drawing/2014/main" id="{A454A719-B097-3049-86AD-1A07CA0153F9}"/>
              </a:ext>
            </a:extLst>
          </p:cNvPr>
          <p:cNvSpPr>
            <a:spLocks noChangeShapeType="1"/>
          </p:cNvSpPr>
          <p:nvPr/>
        </p:nvSpPr>
        <p:spPr bwMode="auto">
          <a:xfrm flipH="1">
            <a:off x="5334000" y="4953000"/>
            <a:ext cx="76200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39" name="Text Box 39">
            <a:extLst>
              <a:ext uri="{FF2B5EF4-FFF2-40B4-BE49-F238E27FC236}">
                <a16:creationId xmlns:a16="http://schemas.microsoft.com/office/drawing/2014/main" id="{3D0D56D4-E069-4847-BF5F-750DC0D1A741}"/>
              </a:ext>
            </a:extLst>
          </p:cNvPr>
          <p:cNvSpPr txBox="1">
            <a:spLocks noChangeArrowheads="1"/>
          </p:cNvSpPr>
          <p:nvPr/>
        </p:nvSpPr>
        <p:spPr bwMode="auto">
          <a:xfrm>
            <a:off x="5470525" y="4583113"/>
            <a:ext cx="208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1400">
                <a:solidFill>
                  <a:srgbClr val="FF0000"/>
                </a:solidFill>
              </a:rPr>
              <a:t>Cannot take on null values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5">
            <a:extLst>
              <a:ext uri="{FF2B5EF4-FFF2-40B4-BE49-F238E27FC236}">
                <a16:creationId xmlns:a16="http://schemas.microsoft.com/office/drawing/2014/main" id="{E16F7BB3-A05B-0C41-A293-292878051F3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E059FC37-FB32-AF43-90E5-B7E28113CEE9}" type="slidenum">
              <a:rPr lang="en-US" altLang="zh-TW" sz="1400"/>
              <a:pPr>
                <a:spcBef>
                  <a:spcPct val="0"/>
                </a:spcBef>
                <a:buFontTx/>
                <a:buNone/>
              </a:pPr>
              <a:t>3</a:t>
            </a:fld>
            <a:endParaRPr lang="en-US" altLang="zh-TW" sz="1400"/>
          </a:p>
        </p:txBody>
      </p:sp>
      <p:sp>
        <p:nvSpPr>
          <p:cNvPr id="1026" name="Rectangle 2">
            <a:extLst>
              <a:ext uri="{FF2B5EF4-FFF2-40B4-BE49-F238E27FC236}">
                <a16:creationId xmlns:a16="http://schemas.microsoft.com/office/drawing/2014/main" id="{2A304285-B297-3A49-B010-0784578FA04E}"/>
              </a:ext>
            </a:extLst>
          </p:cNvPr>
          <p:cNvSpPr>
            <a:spLocks noGrp="1" noChangeArrowheads="1"/>
          </p:cNvSpPr>
          <p:nvPr>
            <p:ph type="title"/>
          </p:nvPr>
        </p:nvSpPr>
        <p:spPr/>
        <p:txBody>
          <a:bodyPr/>
          <a:lstStyle/>
          <a:p>
            <a:pPr eaLnBrk="1" hangingPunct="1">
              <a:defRPr/>
            </a:pPr>
            <a:r>
              <a:rPr lang="en-US" altLang="zh-TW"/>
              <a:t>Introduction</a:t>
            </a:r>
          </a:p>
        </p:txBody>
      </p:sp>
      <p:sp>
        <p:nvSpPr>
          <p:cNvPr id="16387" name="Rectangle 3">
            <a:extLst>
              <a:ext uri="{FF2B5EF4-FFF2-40B4-BE49-F238E27FC236}">
                <a16:creationId xmlns:a16="http://schemas.microsoft.com/office/drawing/2014/main" id="{9A6A6056-887D-374D-B32F-9A7C57F73F65}"/>
              </a:ext>
            </a:extLst>
          </p:cNvPr>
          <p:cNvSpPr>
            <a:spLocks noGrp="1" noChangeArrowheads="1"/>
          </p:cNvSpPr>
          <p:nvPr>
            <p:ph type="body" idx="1"/>
          </p:nvPr>
        </p:nvSpPr>
        <p:spPr/>
        <p:txBody>
          <a:bodyPr/>
          <a:lstStyle/>
          <a:p>
            <a:pPr eaLnBrk="1" hangingPunct="1"/>
            <a:r>
              <a:rPr lang="en-US" altLang="zh-TW"/>
              <a:t>The main construct for representing data in the relational model is a set of </a:t>
            </a:r>
            <a:r>
              <a:rPr lang="en-US" altLang="zh-TW">
                <a:solidFill>
                  <a:schemeClr val="accent2"/>
                </a:solidFill>
              </a:rPr>
              <a:t>relations</a:t>
            </a:r>
            <a:r>
              <a:rPr lang="en-US" altLang="zh-TW"/>
              <a:t>.</a:t>
            </a:r>
          </a:p>
          <a:p>
            <a:pPr eaLnBrk="1" hangingPunct="1"/>
            <a:r>
              <a:rPr lang="en-US" altLang="zh-TW"/>
              <a:t>A relation consists of </a:t>
            </a:r>
            <a:r>
              <a:rPr lang="en-US" altLang="zh-TW">
                <a:solidFill>
                  <a:schemeClr val="accent2"/>
                </a:solidFill>
              </a:rPr>
              <a:t>relation schema</a:t>
            </a:r>
            <a:r>
              <a:rPr lang="en-US" altLang="zh-TW"/>
              <a:t> and </a:t>
            </a:r>
            <a:r>
              <a:rPr lang="en-US" altLang="zh-TW">
                <a:solidFill>
                  <a:schemeClr val="accent2"/>
                </a:solidFill>
              </a:rPr>
              <a:t>relation instance</a:t>
            </a:r>
            <a:r>
              <a:rPr lang="en-US" altLang="zh-TW"/>
              <a:t>.</a:t>
            </a:r>
          </a:p>
          <a:p>
            <a:pPr eaLnBrk="1" hangingPunct="1"/>
            <a:r>
              <a:rPr lang="en-US" altLang="zh-TW">
                <a:solidFill>
                  <a:schemeClr val="accent2"/>
                </a:solidFill>
              </a:rPr>
              <a:t>Relation instance</a:t>
            </a:r>
          </a:p>
          <a:p>
            <a:pPr lvl="1" eaLnBrk="1" hangingPunct="1"/>
            <a:r>
              <a:rPr lang="en-US" altLang="zh-TW"/>
              <a:t>Simply a table with rows and columns.</a:t>
            </a:r>
          </a:p>
          <a:p>
            <a:pPr lvl="2" eaLnBrk="1" hangingPunct="1"/>
            <a:r>
              <a:rPr lang="en-US" altLang="zh-TW"/>
              <a:t>Row = tuple or record</a:t>
            </a:r>
          </a:p>
          <a:p>
            <a:pPr lvl="2" eaLnBrk="1" hangingPunct="1"/>
            <a:r>
              <a:rPr lang="en-US" altLang="zh-TW"/>
              <a:t>Column = field or attribute</a:t>
            </a:r>
          </a:p>
          <a:p>
            <a:pPr lvl="1" eaLnBrk="1" hangingPunct="1"/>
            <a:endParaRPr lang="zh-TW"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3">
            <a:extLst>
              <a:ext uri="{FF2B5EF4-FFF2-40B4-BE49-F238E27FC236}">
                <a16:creationId xmlns:a16="http://schemas.microsoft.com/office/drawing/2014/main" id="{239FBD02-226E-C940-A985-B1CFCFBD689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82EDB006-ACD8-644A-8914-7C49ECA1785F}" type="slidenum">
              <a:rPr lang="en-US" altLang="zh-TW" sz="1400"/>
              <a:pPr>
                <a:spcBef>
                  <a:spcPct val="0"/>
                </a:spcBef>
                <a:buFontTx/>
                <a:buNone/>
              </a:pPr>
              <a:t>30</a:t>
            </a:fld>
            <a:endParaRPr lang="en-US" altLang="zh-TW" sz="1400"/>
          </a:p>
        </p:txBody>
      </p:sp>
      <p:sp>
        <p:nvSpPr>
          <p:cNvPr id="44034" name="AutoShape 15">
            <a:extLst>
              <a:ext uri="{FF2B5EF4-FFF2-40B4-BE49-F238E27FC236}">
                <a16:creationId xmlns:a16="http://schemas.microsoft.com/office/drawing/2014/main" id="{5E9026B0-CBFD-B54E-8209-D06A4FEA00BD}"/>
              </a:ext>
            </a:extLst>
          </p:cNvPr>
          <p:cNvSpPr>
            <a:spLocks noChangeArrowheads="1"/>
          </p:cNvSpPr>
          <p:nvPr/>
        </p:nvSpPr>
        <p:spPr bwMode="auto">
          <a:xfrm>
            <a:off x="3810000" y="2754313"/>
            <a:ext cx="1066800" cy="1066800"/>
          </a:xfrm>
          <a:prstGeom prst="diamond">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Reports_to</a:t>
            </a:r>
          </a:p>
        </p:txBody>
      </p:sp>
      <p:sp>
        <p:nvSpPr>
          <p:cNvPr id="44035" name="Line 16">
            <a:extLst>
              <a:ext uri="{FF2B5EF4-FFF2-40B4-BE49-F238E27FC236}">
                <a16:creationId xmlns:a16="http://schemas.microsoft.com/office/drawing/2014/main" id="{7DF227E6-1553-D34C-9512-29E5D4AC5C67}"/>
              </a:ext>
            </a:extLst>
          </p:cNvPr>
          <p:cNvSpPr>
            <a:spLocks noChangeShapeType="1"/>
          </p:cNvSpPr>
          <p:nvPr/>
        </p:nvSpPr>
        <p:spPr bwMode="auto">
          <a:xfrm>
            <a:off x="4038600" y="2220913"/>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36" name="Line 17">
            <a:extLst>
              <a:ext uri="{FF2B5EF4-FFF2-40B4-BE49-F238E27FC236}">
                <a16:creationId xmlns:a16="http://schemas.microsoft.com/office/drawing/2014/main" id="{CDE4478C-C480-B948-880C-F81BE7565664}"/>
              </a:ext>
            </a:extLst>
          </p:cNvPr>
          <p:cNvSpPr>
            <a:spLocks noChangeShapeType="1"/>
          </p:cNvSpPr>
          <p:nvPr/>
        </p:nvSpPr>
        <p:spPr bwMode="auto">
          <a:xfrm>
            <a:off x="4648200" y="2220913"/>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37" name="Text Box 18">
            <a:extLst>
              <a:ext uri="{FF2B5EF4-FFF2-40B4-BE49-F238E27FC236}">
                <a16:creationId xmlns:a16="http://schemas.microsoft.com/office/drawing/2014/main" id="{5EC9C854-1F81-6645-A937-DA1A5B1833BB}"/>
              </a:ext>
            </a:extLst>
          </p:cNvPr>
          <p:cNvSpPr txBox="1">
            <a:spLocks noChangeArrowheads="1"/>
          </p:cNvSpPr>
          <p:nvPr/>
        </p:nvSpPr>
        <p:spPr bwMode="auto">
          <a:xfrm>
            <a:off x="2819400" y="2449513"/>
            <a:ext cx="1033463" cy="3365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1600"/>
              <a:t>supervisor</a:t>
            </a:r>
          </a:p>
        </p:txBody>
      </p:sp>
      <p:sp>
        <p:nvSpPr>
          <p:cNvPr id="44038" name="Text Box 19">
            <a:extLst>
              <a:ext uri="{FF2B5EF4-FFF2-40B4-BE49-F238E27FC236}">
                <a16:creationId xmlns:a16="http://schemas.microsoft.com/office/drawing/2014/main" id="{24AA1438-15D9-ED43-B116-7A03A3D23D6A}"/>
              </a:ext>
            </a:extLst>
          </p:cNvPr>
          <p:cNvSpPr txBox="1">
            <a:spLocks noChangeArrowheads="1"/>
          </p:cNvSpPr>
          <p:nvPr/>
        </p:nvSpPr>
        <p:spPr bwMode="auto">
          <a:xfrm>
            <a:off x="4800600" y="2449513"/>
            <a:ext cx="1135063" cy="3365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1600"/>
              <a:t>subordinate</a:t>
            </a:r>
          </a:p>
        </p:txBody>
      </p:sp>
      <p:sp>
        <p:nvSpPr>
          <p:cNvPr id="44039" name="Line 20">
            <a:extLst>
              <a:ext uri="{FF2B5EF4-FFF2-40B4-BE49-F238E27FC236}">
                <a16:creationId xmlns:a16="http://schemas.microsoft.com/office/drawing/2014/main" id="{B1C74F22-BDE3-1844-ADD0-5D49440AB378}"/>
              </a:ext>
            </a:extLst>
          </p:cNvPr>
          <p:cNvSpPr>
            <a:spLocks noChangeShapeType="1"/>
          </p:cNvSpPr>
          <p:nvPr/>
        </p:nvSpPr>
        <p:spPr bwMode="auto">
          <a:xfrm flipH="1" flipV="1">
            <a:off x="3155950" y="1331913"/>
            <a:ext cx="992188" cy="3127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0" name="Rectangle 22">
            <a:extLst>
              <a:ext uri="{FF2B5EF4-FFF2-40B4-BE49-F238E27FC236}">
                <a16:creationId xmlns:a16="http://schemas.microsoft.com/office/drawing/2014/main" id="{67B3D6B4-C776-1348-8048-47852CC04855}"/>
              </a:ext>
            </a:extLst>
          </p:cNvPr>
          <p:cNvSpPr>
            <a:spLocks noChangeArrowheads="1"/>
          </p:cNvSpPr>
          <p:nvPr/>
        </p:nvSpPr>
        <p:spPr bwMode="auto">
          <a:xfrm>
            <a:off x="3816350" y="1644650"/>
            <a:ext cx="1125538" cy="50006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44041" name="Oval 23">
            <a:extLst>
              <a:ext uri="{FF2B5EF4-FFF2-40B4-BE49-F238E27FC236}">
                <a16:creationId xmlns:a16="http://schemas.microsoft.com/office/drawing/2014/main" id="{687A916C-CE82-A54B-97F7-3379CF55B129}"/>
              </a:ext>
            </a:extLst>
          </p:cNvPr>
          <p:cNvSpPr>
            <a:spLocks noChangeArrowheads="1"/>
          </p:cNvSpPr>
          <p:nvPr/>
        </p:nvSpPr>
        <p:spPr bwMode="auto">
          <a:xfrm>
            <a:off x="2890838" y="957263"/>
            <a:ext cx="992187"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id</a:t>
            </a:r>
          </a:p>
        </p:txBody>
      </p:sp>
      <p:sp>
        <p:nvSpPr>
          <p:cNvPr id="44042" name="Line 24">
            <a:extLst>
              <a:ext uri="{FF2B5EF4-FFF2-40B4-BE49-F238E27FC236}">
                <a16:creationId xmlns:a16="http://schemas.microsoft.com/office/drawing/2014/main" id="{8F94F6CF-D684-384C-901F-ABC21581AE87}"/>
              </a:ext>
            </a:extLst>
          </p:cNvPr>
          <p:cNvSpPr>
            <a:spLocks noChangeShapeType="1"/>
          </p:cNvSpPr>
          <p:nvPr/>
        </p:nvSpPr>
        <p:spPr bwMode="auto">
          <a:xfrm flipV="1">
            <a:off x="4545013" y="1270000"/>
            <a:ext cx="1123950" cy="3746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3" name="Oval 25">
            <a:extLst>
              <a:ext uri="{FF2B5EF4-FFF2-40B4-BE49-F238E27FC236}">
                <a16:creationId xmlns:a16="http://schemas.microsoft.com/office/drawing/2014/main" id="{3212D2FD-5BDF-334D-8E04-CC5DD5B0BB75}"/>
              </a:ext>
            </a:extLst>
          </p:cNvPr>
          <p:cNvSpPr>
            <a:spLocks noChangeArrowheads="1"/>
          </p:cNvSpPr>
          <p:nvPr/>
        </p:nvSpPr>
        <p:spPr bwMode="auto">
          <a:xfrm>
            <a:off x="4875213" y="957263"/>
            <a:ext cx="992187"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lot</a:t>
            </a:r>
          </a:p>
        </p:txBody>
      </p:sp>
      <p:sp>
        <p:nvSpPr>
          <p:cNvPr id="44044" name="Oval 26">
            <a:extLst>
              <a:ext uri="{FF2B5EF4-FFF2-40B4-BE49-F238E27FC236}">
                <a16:creationId xmlns:a16="http://schemas.microsoft.com/office/drawing/2014/main" id="{8168D19B-C51D-D542-96CF-9B8715139953}"/>
              </a:ext>
            </a:extLst>
          </p:cNvPr>
          <p:cNvSpPr>
            <a:spLocks noChangeArrowheads="1"/>
          </p:cNvSpPr>
          <p:nvPr/>
        </p:nvSpPr>
        <p:spPr bwMode="auto">
          <a:xfrm>
            <a:off x="3883025" y="457200"/>
            <a:ext cx="992188"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44045" name="Line 27">
            <a:extLst>
              <a:ext uri="{FF2B5EF4-FFF2-40B4-BE49-F238E27FC236}">
                <a16:creationId xmlns:a16="http://schemas.microsoft.com/office/drawing/2014/main" id="{9B2F0B78-DE88-5E49-AE19-C5CE48725A6E}"/>
              </a:ext>
            </a:extLst>
          </p:cNvPr>
          <p:cNvSpPr>
            <a:spLocks noChangeShapeType="1"/>
          </p:cNvSpPr>
          <p:nvPr/>
        </p:nvSpPr>
        <p:spPr bwMode="auto">
          <a:xfrm>
            <a:off x="4411663" y="895350"/>
            <a:ext cx="0" cy="749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6" name="Text Box 28">
            <a:extLst>
              <a:ext uri="{FF2B5EF4-FFF2-40B4-BE49-F238E27FC236}">
                <a16:creationId xmlns:a16="http://schemas.microsoft.com/office/drawing/2014/main" id="{CBEBEB29-EE4F-E74C-A045-BB47C061DF91}"/>
              </a:ext>
            </a:extLst>
          </p:cNvPr>
          <p:cNvSpPr txBox="1">
            <a:spLocks noChangeArrowheads="1"/>
          </p:cNvSpPr>
          <p:nvPr/>
        </p:nvSpPr>
        <p:spPr bwMode="auto">
          <a:xfrm>
            <a:off x="914400" y="3886200"/>
            <a:ext cx="7156450" cy="173990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1800"/>
              <a:t>CREATE TABLE Reports_To(</a:t>
            </a:r>
          </a:p>
          <a:p>
            <a:pPr eaLnBrk="1" hangingPunct="1">
              <a:spcBef>
                <a:spcPct val="0"/>
              </a:spcBef>
              <a:buFontTx/>
              <a:buNone/>
            </a:pPr>
            <a:r>
              <a:rPr lang="en-US" altLang="en-US" sz="1800"/>
              <a:t>	supervisor_id	CHAR(11),</a:t>
            </a:r>
          </a:p>
          <a:p>
            <a:pPr eaLnBrk="1" hangingPunct="1">
              <a:spcBef>
                <a:spcPct val="0"/>
              </a:spcBef>
              <a:buFontTx/>
              <a:buNone/>
            </a:pPr>
            <a:r>
              <a:rPr lang="en-US" altLang="en-US" sz="1800"/>
              <a:t>	subordinate_id	CHAR(11),</a:t>
            </a:r>
          </a:p>
          <a:p>
            <a:pPr eaLnBrk="1" hangingPunct="1">
              <a:spcBef>
                <a:spcPct val="0"/>
              </a:spcBef>
              <a:buFontTx/>
              <a:buNone/>
            </a:pPr>
            <a:r>
              <a:rPr lang="en-US" altLang="en-US" sz="1800"/>
              <a:t>	PRIMARY KEY (supervisor_id, subordinate_id),</a:t>
            </a:r>
          </a:p>
          <a:p>
            <a:pPr eaLnBrk="1" hangingPunct="1">
              <a:spcBef>
                <a:spcPct val="0"/>
              </a:spcBef>
              <a:buFontTx/>
              <a:buNone/>
            </a:pPr>
            <a:r>
              <a:rPr lang="en-US" altLang="en-US" sz="1800"/>
              <a:t>	FOREIGN KEY (supervisor_id) REFERENCES Employees(id),</a:t>
            </a:r>
          </a:p>
          <a:p>
            <a:pPr eaLnBrk="1" hangingPunct="1">
              <a:spcBef>
                <a:spcPct val="0"/>
              </a:spcBef>
              <a:buFontTx/>
              <a:buNone/>
            </a:pPr>
            <a:r>
              <a:rPr lang="en-US" altLang="en-US" sz="1800"/>
              <a:t>	FOREIGN KEY (subordinate_id) REFERENCES Employees(id))</a:t>
            </a:r>
          </a:p>
        </p:txBody>
      </p:sp>
      <p:sp>
        <p:nvSpPr>
          <p:cNvPr id="44047" name="Text Box 30">
            <a:extLst>
              <a:ext uri="{FF2B5EF4-FFF2-40B4-BE49-F238E27FC236}">
                <a16:creationId xmlns:a16="http://schemas.microsoft.com/office/drawing/2014/main" id="{8892D8ED-1934-2C44-AF90-20B4332AF464}"/>
              </a:ext>
            </a:extLst>
          </p:cNvPr>
          <p:cNvSpPr txBox="1">
            <a:spLocks noChangeArrowheads="1"/>
          </p:cNvSpPr>
          <p:nvPr/>
        </p:nvSpPr>
        <p:spPr bwMode="auto">
          <a:xfrm>
            <a:off x="990600" y="6172200"/>
            <a:ext cx="66595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1600">
                <a:solidFill>
                  <a:srgbClr val="FF0000"/>
                </a:solidFill>
              </a:rPr>
              <a:t>We need to explicitly name the referenced field of Employees because the field</a:t>
            </a:r>
          </a:p>
          <a:p>
            <a:pPr eaLnBrk="1" hangingPunct="1">
              <a:spcBef>
                <a:spcPct val="0"/>
              </a:spcBef>
              <a:buFontTx/>
              <a:buNone/>
            </a:pPr>
            <a:r>
              <a:rPr lang="en-US" altLang="en-US" sz="1600">
                <a:solidFill>
                  <a:srgbClr val="FF0000"/>
                </a:solidFill>
              </a:rPr>
              <a:t>name differs from the name(s) of the referring field(s).</a:t>
            </a:r>
          </a:p>
        </p:txBody>
      </p:sp>
      <p:sp>
        <p:nvSpPr>
          <p:cNvPr id="44048" name="Line 31">
            <a:extLst>
              <a:ext uri="{FF2B5EF4-FFF2-40B4-BE49-F238E27FC236}">
                <a16:creationId xmlns:a16="http://schemas.microsoft.com/office/drawing/2014/main" id="{AA78E31E-7E96-BF4F-8FA5-FB7CEC091E71}"/>
              </a:ext>
            </a:extLst>
          </p:cNvPr>
          <p:cNvSpPr>
            <a:spLocks noChangeShapeType="1"/>
          </p:cNvSpPr>
          <p:nvPr/>
        </p:nvSpPr>
        <p:spPr bwMode="auto">
          <a:xfrm flipV="1">
            <a:off x="6324600" y="5562600"/>
            <a:ext cx="137160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49" name="Line 32">
            <a:extLst>
              <a:ext uri="{FF2B5EF4-FFF2-40B4-BE49-F238E27FC236}">
                <a16:creationId xmlns:a16="http://schemas.microsoft.com/office/drawing/2014/main" id="{DF9D36A0-9BF7-4741-B4CF-4AB4EFE71493}"/>
              </a:ext>
            </a:extLst>
          </p:cNvPr>
          <p:cNvSpPr>
            <a:spLocks noChangeShapeType="1"/>
          </p:cNvSpPr>
          <p:nvPr/>
        </p:nvSpPr>
        <p:spPr bwMode="auto">
          <a:xfrm flipV="1">
            <a:off x="6324600" y="5257800"/>
            <a:ext cx="1219200" cy="7620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5">
            <a:extLst>
              <a:ext uri="{FF2B5EF4-FFF2-40B4-BE49-F238E27FC236}">
                <a16:creationId xmlns:a16="http://schemas.microsoft.com/office/drawing/2014/main" id="{E781AD57-D9AD-A248-842B-5F4286B7072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41B881D-8F7D-CE42-BBEA-53E08150CDC7}" type="slidenum">
              <a:rPr lang="en-US" altLang="zh-TW" sz="1400"/>
              <a:pPr>
                <a:spcBef>
                  <a:spcPct val="0"/>
                </a:spcBef>
                <a:buFontTx/>
                <a:buNone/>
              </a:pPr>
              <a:t>31</a:t>
            </a:fld>
            <a:endParaRPr lang="en-US" altLang="zh-TW" sz="1400"/>
          </a:p>
        </p:txBody>
      </p:sp>
      <p:sp>
        <p:nvSpPr>
          <p:cNvPr id="45058" name="Rectangle 3">
            <a:extLst>
              <a:ext uri="{FF2B5EF4-FFF2-40B4-BE49-F238E27FC236}">
                <a16:creationId xmlns:a16="http://schemas.microsoft.com/office/drawing/2014/main" id="{92B33112-F50C-1F4B-96DA-6C7B70CF2102}"/>
              </a:ext>
            </a:extLst>
          </p:cNvPr>
          <p:cNvSpPr>
            <a:spLocks noGrp="1" noChangeArrowheads="1"/>
          </p:cNvSpPr>
          <p:nvPr>
            <p:ph type="body" idx="1"/>
          </p:nvPr>
        </p:nvSpPr>
        <p:spPr>
          <a:xfrm>
            <a:off x="685800" y="533400"/>
            <a:ext cx="7772400" cy="5562600"/>
          </a:xfrm>
        </p:spPr>
        <p:txBody>
          <a:bodyPr/>
          <a:lstStyle/>
          <a:p>
            <a:pPr eaLnBrk="1" hangingPunct="1"/>
            <a:r>
              <a:rPr lang="en-US" altLang="en-US" dirty="0">
                <a:solidFill>
                  <a:schemeClr val="accent2"/>
                </a:solidFill>
              </a:rPr>
              <a:t>Translating Relationship Sets with Key Constraints</a:t>
            </a:r>
          </a:p>
          <a:p>
            <a:pPr lvl="1" eaLnBrk="1" hangingPunct="1"/>
            <a:r>
              <a:rPr lang="en-US" altLang="en-US" dirty="0"/>
              <a:t>If a relationship set involves </a:t>
            </a:r>
            <a:r>
              <a:rPr lang="en-US" altLang="en-US" i="1" dirty="0"/>
              <a:t>n</a:t>
            </a:r>
            <a:r>
              <a:rPr lang="en-US" altLang="en-US" dirty="0"/>
              <a:t> entity sets and some </a:t>
            </a:r>
            <a:r>
              <a:rPr lang="en-US" altLang="en-US" i="1" dirty="0"/>
              <a:t>m </a:t>
            </a:r>
            <a:r>
              <a:rPr lang="en-US" altLang="en-US" dirty="0"/>
              <a:t>of them are linked via arrows in the ER diagram.</a:t>
            </a:r>
          </a:p>
          <a:p>
            <a:pPr lvl="2" eaLnBrk="1" hangingPunct="1"/>
            <a:r>
              <a:rPr lang="en-US" altLang="en-US" dirty="0"/>
              <a:t>The key of any one of these </a:t>
            </a:r>
            <a:r>
              <a:rPr lang="en-US" altLang="en-US" i="1" dirty="0"/>
              <a:t>m</a:t>
            </a:r>
            <a:r>
              <a:rPr lang="en-US" altLang="en-US" dirty="0"/>
              <a:t> entity sets constitutes a key for the relation to which the relationship set is mapped.</a:t>
            </a:r>
          </a:p>
          <a:p>
            <a:pPr lvl="2" eaLnBrk="1" hangingPunct="1"/>
            <a:r>
              <a:rPr lang="en-US" altLang="en-US" dirty="0"/>
              <a:t>Hence, we have </a:t>
            </a:r>
            <a:r>
              <a:rPr lang="en-US" altLang="en-US" i="1" dirty="0"/>
              <a:t>m</a:t>
            </a:r>
            <a:r>
              <a:rPr lang="en-US" altLang="en-US" dirty="0"/>
              <a:t> candidate keys, and one of these should be designated as the primary key.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3">
            <a:extLst>
              <a:ext uri="{FF2B5EF4-FFF2-40B4-BE49-F238E27FC236}">
                <a16:creationId xmlns:a16="http://schemas.microsoft.com/office/drawing/2014/main" id="{582E337E-A9BF-8E43-BAE1-40B1BD54416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5A33D73-15D1-0149-AB12-2BCDD7DDA155}" type="slidenum">
              <a:rPr lang="en-US" altLang="zh-TW" sz="1400"/>
              <a:pPr>
                <a:spcBef>
                  <a:spcPct val="0"/>
                </a:spcBef>
                <a:buFontTx/>
                <a:buNone/>
              </a:pPr>
              <a:t>32</a:t>
            </a:fld>
            <a:endParaRPr lang="en-US" altLang="zh-TW" sz="1400"/>
          </a:p>
        </p:txBody>
      </p:sp>
      <p:sp>
        <p:nvSpPr>
          <p:cNvPr id="46082" name="Line 21">
            <a:extLst>
              <a:ext uri="{FF2B5EF4-FFF2-40B4-BE49-F238E27FC236}">
                <a16:creationId xmlns:a16="http://schemas.microsoft.com/office/drawing/2014/main" id="{CC5F39A7-47E0-CB42-A48B-79D2C937521E}"/>
              </a:ext>
            </a:extLst>
          </p:cNvPr>
          <p:cNvSpPr>
            <a:spLocks noChangeShapeType="1"/>
          </p:cNvSpPr>
          <p:nvPr/>
        </p:nvSpPr>
        <p:spPr bwMode="auto">
          <a:xfrm flipV="1">
            <a:off x="6629400" y="1981200"/>
            <a:ext cx="0" cy="838200"/>
          </a:xfrm>
          <a:prstGeom prst="line">
            <a:avLst/>
          </a:prstGeom>
          <a:noFill/>
          <a:ln>
            <a:noFill/>
          </a:ln>
          <a:effectLst>
            <a:outerShdw dist="117088" dir="2436078" algn="ctr" rotWithShape="0">
              <a:schemeClr val="accent1">
                <a:alpha val="50000"/>
              </a:schemeClr>
            </a:outerShdw>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6083" name="Line 22">
            <a:extLst>
              <a:ext uri="{FF2B5EF4-FFF2-40B4-BE49-F238E27FC236}">
                <a16:creationId xmlns:a16="http://schemas.microsoft.com/office/drawing/2014/main" id="{0B6CD6A6-C513-3E4D-A30C-FC0CD5D74E95}"/>
              </a:ext>
            </a:extLst>
          </p:cNvPr>
          <p:cNvSpPr>
            <a:spLocks noChangeShapeType="1"/>
          </p:cNvSpPr>
          <p:nvPr/>
        </p:nvSpPr>
        <p:spPr bwMode="auto">
          <a:xfrm flipV="1">
            <a:off x="6629400" y="1905000"/>
            <a:ext cx="0" cy="914400"/>
          </a:xfrm>
          <a:prstGeom prst="line">
            <a:avLst/>
          </a:prstGeom>
          <a:noFill/>
          <a:ln>
            <a:noFill/>
          </a:ln>
          <a:effectLst>
            <a:outerShdw dist="117088" dir="2436078" algn="ctr" rotWithShape="0">
              <a:schemeClr val="accent1">
                <a:alpha val="50000"/>
              </a:schemeClr>
            </a:outerShdw>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6084" name="Line 2">
            <a:extLst>
              <a:ext uri="{FF2B5EF4-FFF2-40B4-BE49-F238E27FC236}">
                <a16:creationId xmlns:a16="http://schemas.microsoft.com/office/drawing/2014/main" id="{EDA954CC-EEF4-2948-BD91-F11875BB7271}"/>
              </a:ext>
            </a:extLst>
          </p:cNvPr>
          <p:cNvSpPr>
            <a:spLocks noChangeShapeType="1"/>
          </p:cNvSpPr>
          <p:nvPr/>
        </p:nvSpPr>
        <p:spPr bwMode="auto">
          <a:xfrm flipH="1" flipV="1">
            <a:off x="1328738" y="1743075"/>
            <a:ext cx="985837"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85" name="Line 3">
            <a:extLst>
              <a:ext uri="{FF2B5EF4-FFF2-40B4-BE49-F238E27FC236}">
                <a16:creationId xmlns:a16="http://schemas.microsoft.com/office/drawing/2014/main" id="{C863475A-6400-2F40-B56B-2059EF63ADD9}"/>
              </a:ext>
            </a:extLst>
          </p:cNvPr>
          <p:cNvSpPr>
            <a:spLocks noChangeShapeType="1"/>
          </p:cNvSpPr>
          <p:nvPr/>
        </p:nvSpPr>
        <p:spPr bwMode="auto">
          <a:xfrm>
            <a:off x="4678363" y="2262188"/>
            <a:ext cx="59055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86" name="Line 4">
            <a:extLst>
              <a:ext uri="{FF2B5EF4-FFF2-40B4-BE49-F238E27FC236}">
                <a16:creationId xmlns:a16="http://schemas.microsoft.com/office/drawing/2014/main" id="{F20A21FB-73B1-AC41-A306-46C5ED2BAB47}"/>
              </a:ext>
            </a:extLst>
          </p:cNvPr>
          <p:cNvSpPr>
            <a:spLocks noChangeShapeType="1"/>
          </p:cNvSpPr>
          <p:nvPr/>
        </p:nvSpPr>
        <p:spPr bwMode="auto">
          <a:xfrm>
            <a:off x="3101975" y="2262188"/>
            <a:ext cx="5905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87" name="AutoShape 6">
            <a:extLst>
              <a:ext uri="{FF2B5EF4-FFF2-40B4-BE49-F238E27FC236}">
                <a16:creationId xmlns:a16="http://schemas.microsoft.com/office/drawing/2014/main" id="{48B3835B-6F38-7B40-8BD6-F91AAC127942}"/>
              </a:ext>
            </a:extLst>
          </p:cNvPr>
          <p:cNvSpPr>
            <a:spLocks noChangeArrowheads="1"/>
          </p:cNvSpPr>
          <p:nvPr/>
        </p:nvSpPr>
        <p:spPr bwMode="auto">
          <a:xfrm>
            <a:off x="3692525" y="1858963"/>
            <a:ext cx="985838" cy="808037"/>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manages</a:t>
            </a:r>
          </a:p>
        </p:txBody>
      </p:sp>
      <p:sp>
        <p:nvSpPr>
          <p:cNvPr id="46088" name="Rectangle 7">
            <a:extLst>
              <a:ext uri="{FF2B5EF4-FFF2-40B4-BE49-F238E27FC236}">
                <a16:creationId xmlns:a16="http://schemas.microsoft.com/office/drawing/2014/main" id="{E467462B-65EE-BD4D-B04E-73C1C21198EB}"/>
              </a:ext>
            </a:extLst>
          </p:cNvPr>
          <p:cNvSpPr>
            <a:spLocks noChangeArrowheads="1"/>
          </p:cNvSpPr>
          <p:nvPr/>
        </p:nvSpPr>
        <p:spPr bwMode="auto">
          <a:xfrm>
            <a:off x="1985963" y="2032000"/>
            <a:ext cx="1116012" cy="46196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46089" name="Rectangle 8">
            <a:extLst>
              <a:ext uri="{FF2B5EF4-FFF2-40B4-BE49-F238E27FC236}">
                <a16:creationId xmlns:a16="http://schemas.microsoft.com/office/drawing/2014/main" id="{6D2BBBD2-BECB-AB41-920B-E2EB021EC3BD}"/>
              </a:ext>
            </a:extLst>
          </p:cNvPr>
          <p:cNvSpPr>
            <a:spLocks noChangeArrowheads="1"/>
          </p:cNvSpPr>
          <p:nvPr/>
        </p:nvSpPr>
        <p:spPr bwMode="auto">
          <a:xfrm>
            <a:off x="5268913" y="2032000"/>
            <a:ext cx="1116012" cy="46196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Departments</a:t>
            </a:r>
          </a:p>
        </p:txBody>
      </p:sp>
      <p:sp>
        <p:nvSpPr>
          <p:cNvPr id="46090" name="Oval 9">
            <a:extLst>
              <a:ext uri="{FF2B5EF4-FFF2-40B4-BE49-F238E27FC236}">
                <a16:creationId xmlns:a16="http://schemas.microsoft.com/office/drawing/2014/main" id="{2550F72C-58C5-424A-A2FC-DC34CED7B3A0}"/>
              </a:ext>
            </a:extLst>
          </p:cNvPr>
          <p:cNvSpPr>
            <a:spLocks noChangeArrowheads="1"/>
          </p:cNvSpPr>
          <p:nvPr/>
        </p:nvSpPr>
        <p:spPr bwMode="auto">
          <a:xfrm>
            <a:off x="1066800" y="1397000"/>
            <a:ext cx="984250" cy="40481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id</a:t>
            </a:r>
          </a:p>
        </p:txBody>
      </p:sp>
      <p:sp>
        <p:nvSpPr>
          <p:cNvPr id="46091" name="Oval 10">
            <a:extLst>
              <a:ext uri="{FF2B5EF4-FFF2-40B4-BE49-F238E27FC236}">
                <a16:creationId xmlns:a16="http://schemas.microsoft.com/office/drawing/2014/main" id="{4A9C09B2-BFDC-FF4D-8B5F-872F2D02906E}"/>
              </a:ext>
            </a:extLst>
          </p:cNvPr>
          <p:cNvSpPr>
            <a:spLocks noChangeArrowheads="1"/>
          </p:cNvSpPr>
          <p:nvPr/>
        </p:nvSpPr>
        <p:spPr bwMode="auto">
          <a:xfrm>
            <a:off x="2051050" y="935038"/>
            <a:ext cx="985838" cy="40481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46092" name="Oval 11">
            <a:extLst>
              <a:ext uri="{FF2B5EF4-FFF2-40B4-BE49-F238E27FC236}">
                <a16:creationId xmlns:a16="http://schemas.microsoft.com/office/drawing/2014/main" id="{BC50E32C-EF51-5D4E-AAFA-C1D1749F6C6F}"/>
              </a:ext>
            </a:extLst>
          </p:cNvPr>
          <p:cNvSpPr>
            <a:spLocks noChangeArrowheads="1"/>
          </p:cNvSpPr>
          <p:nvPr/>
        </p:nvSpPr>
        <p:spPr bwMode="auto">
          <a:xfrm>
            <a:off x="4613275" y="1397000"/>
            <a:ext cx="984250" cy="40481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did</a:t>
            </a:r>
          </a:p>
        </p:txBody>
      </p:sp>
      <p:sp>
        <p:nvSpPr>
          <p:cNvPr id="46093" name="Oval 12">
            <a:extLst>
              <a:ext uri="{FF2B5EF4-FFF2-40B4-BE49-F238E27FC236}">
                <a16:creationId xmlns:a16="http://schemas.microsoft.com/office/drawing/2014/main" id="{C18A78E3-C0D5-E641-B210-472DB7988C32}"/>
              </a:ext>
            </a:extLst>
          </p:cNvPr>
          <p:cNvSpPr>
            <a:spLocks noChangeArrowheads="1"/>
          </p:cNvSpPr>
          <p:nvPr/>
        </p:nvSpPr>
        <p:spPr bwMode="auto">
          <a:xfrm>
            <a:off x="6254750" y="1454150"/>
            <a:ext cx="984250" cy="40481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budget</a:t>
            </a:r>
          </a:p>
        </p:txBody>
      </p:sp>
      <p:sp>
        <p:nvSpPr>
          <p:cNvPr id="46094" name="Line 15">
            <a:extLst>
              <a:ext uri="{FF2B5EF4-FFF2-40B4-BE49-F238E27FC236}">
                <a16:creationId xmlns:a16="http://schemas.microsoft.com/office/drawing/2014/main" id="{7F347DCC-74EB-074D-8E0D-9BB03CF7AC41}"/>
              </a:ext>
            </a:extLst>
          </p:cNvPr>
          <p:cNvSpPr>
            <a:spLocks noChangeShapeType="1"/>
          </p:cNvSpPr>
          <p:nvPr/>
        </p:nvSpPr>
        <p:spPr bwMode="auto">
          <a:xfrm flipV="1">
            <a:off x="2708275" y="1685925"/>
            <a:ext cx="1116013" cy="346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5" name="Line 16">
            <a:extLst>
              <a:ext uri="{FF2B5EF4-FFF2-40B4-BE49-F238E27FC236}">
                <a16:creationId xmlns:a16="http://schemas.microsoft.com/office/drawing/2014/main" id="{2B397F12-E6AB-4342-9DFD-6E025D78B253}"/>
              </a:ext>
            </a:extLst>
          </p:cNvPr>
          <p:cNvSpPr>
            <a:spLocks noChangeShapeType="1"/>
          </p:cNvSpPr>
          <p:nvPr/>
        </p:nvSpPr>
        <p:spPr bwMode="auto">
          <a:xfrm flipH="1" flipV="1">
            <a:off x="5268913" y="1801813"/>
            <a:ext cx="393700" cy="230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6" name="Line 17">
            <a:extLst>
              <a:ext uri="{FF2B5EF4-FFF2-40B4-BE49-F238E27FC236}">
                <a16:creationId xmlns:a16="http://schemas.microsoft.com/office/drawing/2014/main" id="{3FC8ADC5-C601-5641-8DE7-3A523CABCA63}"/>
              </a:ext>
            </a:extLst>
          </p:cNvPr>
          <p:cNvSpPr>
            <a:spLocks noChangeShapeType="1"/>
          </p:cNvSpPr>
          <p:nvPr/>
        </p:nvSpPr>
        <p:spPr bwMode="auto">
          <a:xfrm flipV="1">
            <a:off x="5991225" y="1801813"/>
            <a:ext cx="460375" cy="230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7" name="Oval 18">
            <a:extLst>
              <a:ext uri="{FF2B5EF4-FFF2-40B4-BE49-F238E27FC236}">
                <a16:creationId xmlns:a16="http://schemas.microsoft.com/office/drawing/2014/main" id="{4374B26E-C727-154C-85F5-A66268999C26}"/>
              </a:ext>
            </a:extLst>
          </p:cNvPr>
          <p:cNvSpPr>
            <a:spLocks noChangeArrowheads="1"/>
          </p:cNvSpPr>
          <p:nvPr/>
        </p:nvSpPr>
        <p:spPr bwMode="auto">
          <a:xfrm>
            <a:off x="3036888" y="1397000"/>
            <a:ext cx="984250" cy="40481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lot</a:t>
            </a:r>
          </a:p>
        </p:txBody>
      </p:sp>
      <p:sp>
        <p:nvSpPr>
          <p:cNvPr id="46098" name="Oval 19">
            <a:extLst>
              <a:ext uri="{FF2B5EF4-FFF2-40B4-BE49-F238E27FC236}">
                <a16:creationId xmlns:a16="http://schemas.microsoft.com/office/drawing/2014/main" id="{AA7E5344-8056-544D-8F29-B96F801941A3}"/>
              </a:ext>
            </a:extLst>
          </p:cNvPr>
          <p:cNvSpPr>
            <a:spLocks noChangeArrowheads="1"/>
          </p:cNvSpPr>
          <p:nvPr/>
        </p:nvSpPr>
        <p:spPr bwMode="auto">
          <a:xfrm>
            <a:off x="5400675" y="992188"/>
            <a:ext cx="984250" cy="40481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dname</a:t>
            </a:r>
          </a:p>
        </p:txBody>
      </p:sp>
      <p:sp>
        <p:nvSpPr>
          <p:cNvPr id="46099" name="Line 25">
            <a:extLst>
              <a:ext uri="{FF2B5EF4-FFF2-40B4-BE49-F238E27FC236}">
                <a16:creationId xmlns:a16="http://schemas.microsoft.com/office/drawing/2014/main" id="{1CB0E459-37A0-E24A-94A3-562A42503C17}"/>
              </a:ext>
            </a:extLst>
          </p:cNvPr>
          <p:cNvSpPr>
            <a:spLocks noChangeShapeType="1"/>
          </p:cNvSpPr>
          <p:nvPr/>
        </p:nvSpPr>
        <p:spPr bwMode="auto">
          <a:xfrm flipV="1">
            <a:off x="5859463" y="1397000"/>
            <a:ext cx="0" cy="635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0" name="Line 26">
            <a:extLst>
              <a:ext uri="{FF2B5EF4-FFF2-40B4-BE49-F238E27FC236}">
                <a16:creationId xmlns:a16="http://schemas.microsoft.com/office/drawing/2014/main" id="{B496ABEB-D077-8F4C-83C0-BF7DF4982EA6}"/>
              </a:ext>
            </a:extLst>
          </p:cNvPr>
          <p:cNvSpPr>
            <a:spLocks noChangeShapeType="1"/>
          </p:cNvSpPr>
          <p:nvPr/>
        </p:nvSpPr>
        <p:spPr bwMode="auto">
          <a:xfrm flipV="1">
            <a:off x="2511425" y="1339850"/>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1" name="Line 27">
            <a:extLst>
              <a:ext uri="{FF2B5EF4-FFF2-40B4-BE49-F238E27FC236}">
                <a16:creationId xmlns:a16="http://schemas.microsoft.com/office/drawing/2014/main" id="{E722BA0E-D7D5-5A4E-BD33-C375CD84D703}"/>
              </a:ext>
            </a:extLst>
          </p:cNvPr>
          <p:cNvSpPr>
            <a:spLocks noChangeShapeType="1"/>
          </p:cNvSpPr>
          <p:nvPr/>
        </p:nvSpPr>
        <p:spPr bwMode="auto">
          <a:xfrm flipV="1">
            <a:off x="4217988" y="1166813"/>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2" name="Oval 28">
            <a:extLst>
              <a:ext uri="{FF2B5EF4-FFF2-40B4-BE49-F238E27FC236}">
                <a16:creationId xmlns:a16="http://schemas.microsoft.com/office/drawing/2014/main" id="{557DB6AA-2916-394E-AE9B-E03A1A4F80F4}"/>
              </a:ext>
            </a:extLst>
          </p:cNvPr>
          <p:cNvSpPr>
            <a:spLocks noChangeArrowheads="1"/>
          </p:cNvSpPr>
          <p:nvPr/>
        </p:nvSpPr>
        <p:spPr bwMode="auto">
          <a:xfrm>
            <a:off x="3692525" y="762000"/>
            <a:ext cx="985838" cy="40481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since</a:t>
            </a:r>
          </a:p>
        </p:txBody>
      </p:sp>
      <p:sp>
        <p:nvSpPr>
          <p:cNvPr id="46103" name="Text Box 29">
            <a:extLst>
              <a:ext uri="{FF2B5EF4-FFF2-40B4-BE49-F238E27FC236}">
                <a16:creationId xmlns:a16="http://schemas.microsoft.com/office/drawing/2014/main" id="{A2928604-4008-F647-873F-A667819724D3}"/>
              </a:ext>
            </a:extLst>
          </p:cNvPr>
          <p:cNvSpPr txBox="1">
            <a:spLocks noChangeArrowheads="1"/>
          </p:cNvSpPr>
          <p:nvPr/>
        </p:nvSpPr>
        <p:spPr bwMode="auto">
          <a:xfrm>
            <a:off x="1752600" y="2971800"/>
            <a:ext cx="5410200" cy="180340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600">
                <a:latin typeface="新細明體" panose="02020500000000000000" pitchFamily="18" charset="-120"/>
              </a:rPr>
              <a:t>CREATE TABLE Manages (</a:t>
            </a:r>
          </a:p>
          <a:p>
            <a:pPr>
              <a:spcBef>
                <a:spcPct val="0"/>
              </a:spcBef>
              <a:buFontTx/>
              <a:buNone/>
            </a:pPr>
            <a:r>
              <a:rPr kumimoji="0" lang="en-US" altLang="en-US" sz="1600">
                <a:latin typeface="新細明體" panose="02020500000000000000" pitchFamily="18" charset="-120"/>
              </a:rPr>
              <a:t>	id	CHAR(11),</a:t>
            </a:r>
          </a:p>
          <a:p>
            <a:pPr>
              <a:spcBef>
                <a:spcPct val="0"/>
              </a:spcBef>
              <a:buFontTx/>
              <a:buNone/>
            </a:pPr>
            <a:r>
              <a:rPr kumimoji="0" lang="en-US" altLang="en-US" sz="1600">
                <a:latin typeface="新細明體" panose="02020500000000000000" pitchFamily="18" charset="-120"/>
              </a:rPr>
              <a:t>	did	INTEGER,</a:t>
            </a:r>
          </a:p>
          <a:p>
            <a:pPr>
              <a:spcBef>
                <a:spcPct val="0"/>
              </a:spcBef>
              <a:buFontTx/>
              <a:buNone/>
            </a:pPr>
            <a:r>
              <a:rPr kumimoji="0" lang="en-US" altLang="en-US" sz="1600">
                <a:latin typeface="新細明體" panose="02020500000000000000" pitchFamily="18" charset="-120"/>
              </a:rPr>
              <a:t>	since	DATE,</a:t>
            </a:r>
          </a:p>
          <a:p>
            <a:pPr>
              <a:spcBef>
                <a:spcPct val="0"/>
              </a:spcBef>
              <a:buFontTx/>
              <a:buNone/>
            </a:pPr>
            <a:r>
              <a:rPr kumimoji="0" lang="en-US" altLang="en-US" sz="1600">
                <a:latin typeface="新細明體" panose="02020500000000000000" pitchFamily="18" charset="-120"/>
              </a:rPr>
              <a:t>	PRIMARY KEY (did),</a:t>
            </a:r>
          </a:p>
          <a:p>
            <a:pPr>
              <a:spcBef>
                <a:spcPct val="0"/>
              </a:spcBef>
              <a:buFontTx/>
              <a:buNone/>
            </a:pPr>
            <a:r>
              <a:rPr kumimoji="0" lang="en-US" altLang="en-US" sz="1600">
                <a:latin typeface="新細明體" panose="02020500000000000000" pitchFamily="18" charset="-120"/>
              </a:rPr>
              <a:t>	FOREIGN KEY (id) REFERENCES Employees,</a:t>
            </a:r>
          </a:p>
          <a:p>
            <a:pPr>
              <a:spcBef>
                <a:spcPct val="0"/>
              </a:spcBef>
              <a:buFontTx/>
              <a:buNone/>
            </a:pPr>
            <a:r>
              <a:rPr kumimoji="0" lang="en-US" altLang="en-US" sz="1600">
                <a:latin typeface="新細明體" panose="02020500000000000000" pitchFamily="18" charset="-120"/>
              </a:rPr>
              <a:t>	FOREIGN KEY (did) REFERENCES Departments)</a:t>
            </a:r>
          </a:p>
        </p:txBody>
      </p:sp>
      <p:sp>
        <p:nvSpPr>
          <p:cNvPr id="46104" name="Text Box 31">
            <a:extLst>
              <a:ext uri="{FF2B5EF4-FFF2-40B4-BE49-F238E27FC236}">
                <a16:creationId xmlns:a16="http://schemas.microsoft.com/office/drawing/2014/main" id="{8959C00B-FB95-174C-BFB4-16B97228B037}"/>
              </a:ext>
            </a:extLst>
          </p:cNvPr>
          <p:cNvSpPr txBox="1">
            <a:spLocks noChangeArrowheads="1"/>
          </p:cNvSpPr>
          <p:nvPr/>
        </p:nvSpPr>
        <p:spPr bwMode="auto">
          <a:xfrm>
            <a:off x="609600" y="5257800"/>
            <a:ext cx="74533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600">
                <a:solidFill>
                  <a:srgbClr val="FF0000"/>
                </a:solidFill>
                <a:latin typeface="Arial" panose="020B0604020202020204" pitchFamily="34" charset="0"/>
              </a:rPr>
              <a:t>As each department has at most one manager, no two tuples can have the same</a:t>
            </a:r>
          </a:p>
          <a:p>
            <a:pPr>
              <a:spcBef>
                <a:spcPct val="0"/>
              </a:spcBef>
              <a:buFontTx/>
              <a:buNone/>
            </a:pPr>
            <a:r>
              <a:rPr kumimoji="0" lang="en-US" altLang="en-US" sz="1600">
                <a:solidFill>
                  <a:srgbClr val="FF0000"/>
                </a:solidFill>
                <a:latin typeface="Arial" panose="020B0604020202020204" pitchFamily="34" charset="0"/>
              </a:rPr>
              <a:t>did value but differ on the id value. Therefore, did is itself a key for Manages; </a:t>
            </a:r>
          </a:p>
          <a:p>
            <a:pPr>
              <a:spcBef>
                <a:spcPct val="0"/>
              </a:spcBef>
              <a:buFontTx/>
              <a:buNone/>
            </a:pPr>
            <a:r>
              <a:rPr kumimoji="0" lang="en-US" altLang="en-US" sz="1600">
                <a:solidFill>
                  <a:srgbClr val="FF0000"/>
                </a:solidFill>
                <a:latin typeface="Arial" panose="020B0604020202020204" pitchFamily="34" charset="0"/>
              </a:rPr>
              <a:t>indeed, the set {did, id} is not a key because it is not minimal.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5">
            <a:extLst>
              <a:ext uri="{FF2B5EF4-FFF2-40B4-BE49-F238E27FC236}">
                <a16:creationId xmlns:a16="http://schemas.microsoft.com/office/drawing/2014/main" id="{2FD8402A-2B4C-9947-85A4-1BF9625DDD9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BF3FB3F6-661C-204C-B999-77824175225A}" type="slidenum">
              <a:rPr lang="en-US" altLang="zh-TW" sz="1400"/>
              <a:pPr>
                <a:spcBef>
                  <a:spcPct val="0"/>
                </a:spcBef>
                <a:buFontTx/>
                <a:buNone/>
              </a:pPr>
              <a:t>33</a:t>
            </a:fld>
            <a:endParaRPr lang="en-US" altLang="zh-TW" sz="1400"/>
          </a:p>
        </p:txBody>
      </p:sp>
      <p:sp>
        <p:nvSpPr>
          <p:cNvPr id="47106" name="Rectangle 3">
            <a:extLst>
              <a:ext uri="{FF2B5EF4-FFF2-40B4-BE49-F238E27FC236}">
                <a16:creationId xmlns:a16="http://schemas.microsoft.com/office/drawing/2014/main" id="{140CC08C-AD29-2344-9BF2-749303E287F6}"/>
              </a:ext>
            </a:extLst>
          </p:cNvPr>
          <p:cNvSpPr>
            <a:spLocks noGrp="1" noChangeArrowheads="1"/>
          </p:cNvSpPr>
          <p:nvPr>
            <p:ph type="body" idx="1"/>
          </p:nvPr>
        </p:nvSpPr>
        <p:spPr>
          <a:xfrm>
            <a:off x="685800" y="762000"/>
            <a:ext cx="7772400" cy="5334000"/>
          </a:xfrm>
        </p:spPr>
        <p:txBody>
          <a:bodyPr/>
          <a:lstStyle/>
          <a:p>
            <a:pPr eaLnBrk="1" hangingPunct="1"/>
            <a:r>
              <a:rPr lang="en-US" altLang="en-US" sz="2800"/>
              <a:t>The other approach is to include the information about the relationship set in the table corresponding to the entity set with the key.</a:t>
            </a:r>
          </a:p>
          <a:p>
            <a:pPr lvl="1" eaLnBrk="1" hangingPunct="1"/>
            <a:r>
              <a:rPr lang="en-US" altLang="en-US" sz="2400"/>
              <a:t>Avoids creating a distinct table for the relationship.</a:t>
            </a:r>
          </a:p>
          <a:p>
            <a:pPr lvl="1" eaLnBrk="1" hangingPunct="1"/>
            <a:r>
              <a:rPr lang="en-US" altLang="en-US" sz="2400"/>
              <a:t>The drawback to this approach is that space could be waste if a lot of departments have no managers.</a:t>
            </a:r>
          </a:p>
        </p:txBody>
      </p:sp>
      <p:sp>
        <p:nvSpPr>
          <p:cNvPr id="47107" name="Text Box 4">
            <a:extLst>
              <a:ext uri="{FF2B5EF4-FFF2-40B4-BE49-F238E27FC236}">
                <a16:creationId xmlns:a16="http://schemas.microsoft.com/office/drawing/2014/main" id="{01FD30C2-5FEF-7548-BA39-476F69DE52A5}"/>
              </a:ext>
            </a:extLst>
          </p:cNvPr>
          <p:cNvSpPr txBox="1">
            <a:spLocks noChangeArrowheads="1"/>
          </p:cNvSpPr>
          <p:nvPr/>
        </p:nvSpPr>
        <p:spPr bwMode="auto">
          <a:xfrm>
            <a:off x="1670050" y="3730625"/>
            <a:ext cx="5949950" cy="228917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latin typeface="Arial" panose="020B0604020202020204" pitchFamily="34" charset="0"/>
              </a:rPr>
              <a:t>CREATE TABLE Dept_Mgr (</a:t>
            </a:r>
          </a:p>
          <a:p>
            <a:pPr>
              <a:spcBef>
                <a:spcPct val="0"/>
              </a:spcBef>
              <a:buFontTx/>
              <a:buNone/>
            </a:pPr>
            <a:r>
              <a:rPr kumimoji="0" lang="en-US" altLang="en-US" sz="1800">
                <a:latin typeface="Arial" panose="020B0604020202020204" pitchFamily="34" charset="0"/>
              </a:rPr>
              <a:t>	did	INTEGER,</a:t>
            </a:r>
          </a:p>
          <a:p>
            <a:pPr>
              <a:spcBef>
                <a:spcPct val="0"/>
              </a:spcBef>
              <a:buFontTx/>
              <a:buNone/>
            </a:pPr>
            <a:r>
              <a:rPr kumimoji="0" lang="en-US" altLang="en-US" sz="1800">
                <a:latin typeface="Arial" panose="020B0604020202020204" pitchFamily="34" charset="0"/>
              </a:rPr>
              <a:t>	dname	CHAR(20),</a:t>
            </a:r>
          </a:p>
          <a:p>
            <a:pPr>
              <a:spcBef>
                <a:spcPct val="0"/>
              </a:spcBef>
              <a:buFontTx/>
              <a:buNone/>
            </a:pPr>
            <a:r>
              <a:rPr kumimoji="0" lang="en-US" altLang="en-US" sz="1800">
                <a:latin typeface="Arial" panose="020B0604020202020204" pitchFamily="34" charset="0"/>
              </a:rPr>
              <a:t>	budget	REAL,</a:t>
            </a:r>
          </a:p>
          <a:p>
            <a:pPr>
              <a:spcBef>
                <a:spcPct val="0"/>
              </a:spcBef>
              <a:buFontTx/>
              <a:buNone/>
            </a:pPr>
            <a:r>
              <a:rPr kumimoji="0" lang="en-US" altLang="en-US" sz="1800">
                <a:latin typeface="Arial" panose="020B0604020202020204" pitchFamily="34" charset="0"/>
              </a:rPr>
              <a:t>	id	CHAR(11),</a:t>
            </a:r>
          </a:p>
          <a:p>
            <a:pPr>
              <a:spcBef>
                <a:spcPct val="0"/>
              </a:spcBef>
              <a:buFontTx/>
              <a:buNone/>
            </a:pPr>
            <a:r>
              <a:rPr kumimoji="0" lang="en-US" altLang="en-US" sz="1800">
                <a:latin typeface="Arial" panose="020B0604020202020204" pitchFamily="34" charset="0"/>
              </a:rPr>
              <a:t>	since	DATE,</a:t>
            </a:r>
          </a:p>
          <a:p>
            <a:pPr>
              <a:spcBef>
                <a:spcPct val="0"/>
              </a:spcBef>
              <a:buFontTx/>
              <a:buNone/>
            </a:pPr>
            <a:r>
              <a:rPr kumimoji="0" lang="en-US" altLang="en-US" sz="1800">
                <a:latin typeface="Arial" panose="020B0604020202020204" pitchFamily="34" charset="0"/>
              </a:rPr>
              <a:t>	PRIMARY KEY (did),</a:t>
            </a:r>
          </a:p>
          <a:p>
            <a:pPr>
              <a:spcBef>
                <a:spcPct val="0"/>
              </a:spcBef>
              <a:buFontTx/>
              <a:buNone/>
            </a:pPr>
            <a:r>
              <a:rPr kumimoji="0" lang="en-US" altLang="en-US" sz="1800">
                <a:latin typeface="Arial" panose="020B0604020202020204" pitchFamily="34" charset="0"/>
              </a:rPr>
              <a:t>	FOREIGN KEY (id) REFERENCES Employees)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5">
            <a:extLst>
              <a:ext uri="{FF2B5EF4-FFF2-40B4-BE49-F238E27FC236}">
                <a16:creationId xmlns:a16="http://schemas.microsoft.com/office/drawing/2014/main" id="{6B4AFB84-9426-DD4E-B751-63C82CBC61F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E36D5FF-A901-804A-974B-64A75C93AEE5}" type="slidenum">
              <a:rPr lang="en-US" altLang="zh-TW" sz="1400"/>
              <a:pPr>
                <a:spcBef>
                  <a:spcPct val="0"/>
                </a:spcBef>
                <a:buFontTx/>
                <a:buNone/>
              </a:pPr>
              <a:t>34</a:t>
            </a:fld>
            <a:endParaRPr lang="en-US" altLang="zh-TW" sz="1400"/>
          </a:p>
        </p:txBody>
      </p:sp>
      <p:sp>
        <p:nvSpPr>
          <p:cNvPr id="48130" name="Rectangle 3">
            <a:extLst>
              <a:ext uri="{FF2B5EF4-FFF2-40B4-BE49-F238E27FC236}">
                <a16:creationId xmlns:a16="http://schemas.microsoft.com/office/drawing/2014/main" id="{B322213E-C4B4-534E-A0CB-F2BA8523C1D7}"/>
              </a:ext>
            </a:extLst>
          </p:cNvPr>
          <p:cNvSpPr>
            <a:spLocks noGrp="1" noChangeArrowheads="1"/>
          </p:cNvSpPr>
          <p:nvPr>
            <p:ph type="body" idx="1"/>
          </p:nvPr>
        </p:nvSpPr>
        <p:spPr>
          <a:xfrm>
            <a:off x="533400" y="381000"/>
            <a:ext cx="8229600" cy="5715000"/>
          </a:xfrm>
        </p:spPr>
        <p:txBody>
          <a:bodyPr/>
          <a:lstStyle/>
          <a:p>
            <a:pPr eaLnBrk="1" hangingPunct="1"/>
            <a:r>
              <a:rPr lang="en-US" altLang="en-US" sz="2400">
                <a:solidFill>
                  <a:schemeClr val="accent2"/>
                </a:solidFill>
              </a:rPr>
              <a:t>Translating Relationship Sets with Participation Constraints</a:t>
            </a:r>
          </a:p>
          <a:p>
            <a:pPr lvl="1" eaLnBrk="1" hangingPunct="1">
              <a:buFontTx/>
              <a:buNone/>
            </a:pPr>
            <a:endParaRPr lang="en-US" altLang="en-US" sz="2400">
              <a:solidFill>
                <a:schemeClr val="accent2"/>
              </a:solidFill>
            </a:endParaRPr>
          </a:p>
        </p:txBody>
      </p:sp>
      <p:grpSp>
        <p:nvGrpSpPr>
          <p:cNvPr id="48131" name="Group 32">
            <a:extLst>
              <a:ext uri="{FF2B5EF4-FFF2-40B4-BE49-F238E27FC236}">
                <a16:creationId xmlns:a16="http://schemas.microsoft.com/office/drawing/2014/main" id="{1D1D5FFE-4722-6D47-B8D5-FAFB8AF5D61D}"/>
              </a:ext>
            </a:extLst>
          </p:cNvPr>
          <p:cNvGrpSpPr>
            <a:grpSpLocks/>
          </p:cNvGrpSpPr>
          <p:nvPr/>
        </p:nvGrpSpPr>
        <p:grpSpPr bwMode="auto">
          <a:xfrm>
            <a:off x="1447800" y="1219200"/>
            <a:ext cx="5715000" cy="2057400"/>
            <a:chOff x="960" y="624"/>
            <a:chExt cx="3360" cy="829"/>
          </a:xfrm>
        </p:grpSpPr>
        <p:sp>
          <p:nvSpPr>
            <p:cNvPr id="48133" name="Line 4">
              <a:extLst>
                <a:ext uri="{FF2B5EF4-FFF2-40B4-BE49-F238E27FC236}">
                  <a16:creationId xmlns:a16="http://schemas.microsoft.com/office/drawing/2014/main" id="{F845E401-5953-BC43-B317-15A412B8B184}"/>
                </a:ext>
              </a:extLst>
            </p:cNvPr>
            <p:cNvSpPr>
              <a:spLocks noChangeShapeType="1"/>
            </p:cNvSpPr>
            <p:nvPr/>
          </p:nvSpPr>
          <p:spPr bwMode="auto">
            <a:xfrm flipH="1" flipV="1">
              <a:off x="1103" y="1051"/>
              <a:ext cx="536" cy="1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4" name="Line 5">
              <a:extLst>
                <a:ext uri="{FF2B5EF4-FFF2-40B4-BE49-F238E27FC236}">
                  <a16:creationId xmlns:a16="http://schemas.microsoft.com/office/drawing/2014/main" id="{2D75B972-DCBF-284E-873A-AA76BCE1821D}"/>
                </a:ext>
              </a:extLst>
            </p:cNvPr>
            <p:cNvSpPr>
              <a:spLocks noChangeShapeType="1"/>
            </p:cNvSpPr>
            <p:nvPr/>
          </p:nvSpPr>
          <p:spPr bwMode="auto">
            <a:xfrm>
              <a:off x="2926" y="1277"/>
              <a:ext cx="322"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5" name="Line 6">
              <a:extLst>
                <a:ext uri="{FF2B5EF4-FFF2-40B4-BE49-F238E27FC236}">
                  <a16:creationId xmlns:a16="http://schemas.microsoft.com/office/drawing/2014/main" id="{5D046371-085A-5742-910D-E7E23232368F}"/>
                </a:ext>
              </a:extLst>
            </p:cNvPr>
            <p:cNvSpPr>
              <a:spLocks noChangeShapeType="1"/>
            </p:cNvSpPr>
            <p:nvPr/>
          </p:nvSpPr>
          <p:spPr bwMode="auto">
            <a:xfrm>
              <a:off x="2068" y="1277"/>
              <a:ext cx="32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6" name="AutoShape 7">
              <a:extLst>
                <a:ext uri="{FF2B5EF4-FFF2-40B4-BE49-F238E27FC236}">
                  <a16:creationId xmlns:a16="http://schemas.microsoft.com/office/drawing/2014/main" id="{0850B42B-DC37-5D4A-9BF8-422D126D84A2}"/>
                </a:ext>
              </a:extLst>
            </p:cNvPr>
            <p:cNvSpPr>
              <a:spLocks noChangeArrowheads="1"/>
            </p:cNvSpPr>
            <p:nvPr/>
          </p:nvSpPr>
          <p:spPr bwMode="auto">
            <a:xfrm>
              <a:off x="2389" y="1101"/>
              <a:ext cx="537" cy="352"/>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manages</a:t>
              </a:r>
            </a:p>
          </p:txBody>
        </p:sp>
        <p:sp>
          <p:nvSpPr>
            <p:cNvPr id="48137" name="Rectangle 8">
              <a:extLst>
                <a:ext uri="{FF2B5EF4-FFF2-40B4-BE49-F238E27FC236}">
                  <a16:creationId xmlns:a16="http://schemas.microsoft.com/office/drawing/2014/main" id="{5B756351-51A7-9347-B27F-D594C31DFC0F}"/>
                </a:ext>
              </a:extLst>
            </p:cNvPr>
            <p:cNvSpPr>
              <a:spLocks noChangeArrowheads="1"/>
            </p:cNvSpPr>
            <p:nvPr/>
          </p:nvSpPr>
          <p:spPr bwMode="auto">
            <a:xfrm>
              <a:off x="1460" y="1177"/>
              <a:ext cx="608" cy="201"/>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Employees</a:t>
              </a:r>
            </a:p>
          </p:txBody>
        </p:sp>
        <p:sp>
          <p:nvSpPr>
            <p:cNvPr id="48138" name="Rectangle 9">
              <a:extLst>
                <a:ext uri="{FF2B5EF4-FFF2-40B4-BE49-F238E27FC236}">
                  <a16:creationId xmlns:a16="http://schemas.microsoft.com/office/drawing/2014/main" id="{0297B2B3-6CBE-F443-83D3-88FBAF5A8A7A}"/>
                </a:ext>
              </a:extLst>
            </p:cNvPr>
            <p:cNvSpPr>
              <a:spLocks noChangeArrowheads="1"/>
            </p:cNvSpPr>
            <p:nvPr/>
          </p:nvSpPr>
          <p:spPr bwMode="auto">
            <a:xfrm>
              <a:off x="3248" y="1177"/>
              <a:ext cx="608" cy="201"/>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Departments</a:t>
              </a:r>
            </a:p>
          </p:txBody>
        </p:sp>
        <p:sp>
          <p:nvSpPr>
            <p:cNvPr id="48139" name="Oval 10">
              <a:extLst>
                <a:ext uri="{FF2B5EF4-FFF2-40B4-BE49-F238E27FC236}">
                  <a16:creationId xmlns:a16="http://schemas.microsoft.com/office/drawing/2014/main" id="{7299ED5D-DF8A-144F-B241-8FA09CB6B032}"/>
                </a:ext>
              </a:extLst>
            </p:cNvPr>
            <p:cNvSpPr>
              <a:spLocks noChangeArrowheads="1"/>
            </p:cNvSpPr>
            <p:nvPr/>
          </p:nvSpPr>
          <p:spPr bwMode="auto">
            <a:xfrm>
              <a:off x="960" y="900"/>
              <a:ext cx="536" cy="17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id</a:t>
              </a:r>
            </a:p>
          </p:txBody>
        </p:sp>
        <p:sp>
          <p:nvSpPr>
            <p:cNvPr id="48140" name="Oval 11">
              <a:extLst>
                <a:ext uri="{FF2B5EF4-FFF2-40B4-BE49-F238E27FC236}">
                  <a16:creationId xmlns:a16="http://schemas.microsoft.com/office/drawing/2014/main" id="{434F21B3-5944-604C-B9CF-1CD8049B9003}"/>
                </a:ext>
              </a:extLst>
            </p:cNvPr>
            <p:cNvSpPr>
              <a:spLocks noChangeArrowheads="1"/>
            </p:cNvSpPr>
            <p:nvPr/>
          </p:nvSpPr>
          <p:spPr bwMode="auto">
            <a:xfrm>
              <a:off x="1496" y="699"/>
              <a:ext cx="537" cy="17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48141" name="Oval 12">
              <a:extLst>
                <a:ext uri="{FF2B5EF4-FFF2-40B4-BE49-F238E27FC236}">
                  <a16:creationId xmlns:a16="http://schemas.microsoft.com/office/drawing/2014/main" id="{1E6F50A0-4AE3-AC47-912B-19C31D596E6B}"/>
                </a:ext>
              </a:extLst>
            </p:cNvPr>
            <p:cNvSpPr>
              <a:spLocks noChangeArrowheads="1"/>
            </p:cNvSpPr>
            <p:nvPr/>
          </p:nvSpPr>
          <p:spPr bwMode="auto">
            <a:xfrm>
              <a:off x="2891" y="900"/>
              <a:ext cx="535" cy="17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did</a:t>
              </a:r>
            </a:p>
          </p:txBody>
        </p:sp>
        <p:sp>
          <p:nvSpPr>
            <p:cNvPr id="48142" name="Oval 13">
              <a:extLst>
                <a:ext uri="{FF2B5EF4-FFF2-40B4-BE49-F238E27FC236}">
                  <a16:creationId xmlns:a16="http://schemas.microsoft.com/office/drawing/2014/main" id="{91F59ECB-06F7-2641-9FAE-7461EE4020DF}"/>
                </a:ext>
              </a:extLst>
            </p:cNvPr>
            <p:cNvSpPr>
              <a:spLocks noChangeArrowheads="1"/>
            </p:cNvSpPr>
            <p:nvPr/>
          </p:nvSpPr>
          <p:spPr bwMode="auto">
            <a:xfrm>
              <a:off x="3784" y="925"/>
              <a:ext cx="536" cy="176"/>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budget</a:t>
              </a:r>
            </a:p>
          </p:txBody>
        </p:sp>
        <p:sp>
          <p:nvSpPr>
            <p:cNvPr id="48143" name="Line 14">
              <a:extLst>
                <a:ext uri="{FF2B5EF4-FFF2-40B4-BE49-F238E27FC236}">
                  <a16:creationId xmlns:a16="http://schemas.microsoft.com/office/drawing/2014/main" id="{C2FE635B-3D6B-1A4C-8AE7-26F5DA1C438B}"/>
                </a:ext>
              </a:extLst>
            </p:cNvPr>
            <p:cNvSpPr>
              <a:spLocks noChangeShapeType="1"/>
            </p:cNvSpPr>
            <p:nvPr/>
          </p:nvSpPr>
          <p:spPr bwMode="auto">
            <a:xfrm flipV="1">
              <a:off x="1854" y="1026"/>
              <a:ext cx="607" cy="1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4" name="Line 15">
              <a:extLst>
                <a:ext uri="{FF2B5EF4-FFF2-40B4-BE49-F238E27FC236}">
                  <a16:creationId xmlns:a16="http://schemas.microsoft.com/office/drawing/2014/main" id="{16E9AA2B-7466-244F-89B8-3CB75304D763}"/>
                </a:ext>
              </a:extLst>
            </p:cNvPr>
            <p:cNvSpPr>
              <a:spLocks noChangeShapeType="1"/>
            </p:cNvSpPr>
            <p:nvPr/>
          </p:nvSpPr>
          <p:spPr bwMode="auto">
            <a:xfrm flipH="1" flipV="1">
              <a:off x="3248" y="1077"/>
              <a:ext cx="214" cy="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5" name="Line 16">
              <a:extLst>
                <a:ext uri="{FF2B5EF4-FFF2-40B4-BE49-F238E27FC236}">
                  <a16:creationId xmlns:a16="http://schemas.microsoft.com/office/drawing/2014/main" id="{A3695B16-7CBC-D440-86C8-09DA8B2B698C}"/>
                </a:ext>
              </a:extLst>
            </p:cNvPr>
            <p:cNvSpPr>
              <a:spLocks noChangeShapeType="1"/>
            </p:cNvSpPr>
            <p:nvPr/>
          </p:nvSpPr>
          <p:spPr bwMode="auto">
            <a:xfrm flipV="1">
              <a:off x="3641" y="1077"/>
              <a:ext cx="250" cy="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6" name="Oval 17">
              <a:extLst>
                <a:ext uri="{FF2B5EF4-FFF2-40B4-BE49-F238E27FC236}">
                  <a16:creationId xmlns:a16="http://schemas.microsoft.com/office/drawing/2014/main" id="{32532613-A917-E94A-B027-30F0BF797621}"/>
                </a:ext>
              </a:extLst>
            </p:cNvPr>
            <p:cNvSpPr>
              <a:spLocks noChangeArrowheads="1"/>
            </p:cNvSpPr>
            <p:nvPr/>
          </p:nvSpPr>
          <p:spPr bwMode="auto">
            <a:xfrm>
              <a:off x="2032" y="900"/>
              <a:ext cx="536" cy="17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lot</a:t>
              </a:r>
            </a:p>
          </p:txBody>
        </p:sp>
        <p:sp>
          <p:nvSpPr>
            <p:cNvPr id="48147" name="Oval 18">
              <a:extLst>
                <a:ext uri="{FF2B5EF4-FFF2-40B4-BE49-F238E27FC236}">
                  <a16:creationId xmlns:a16="http://schemas.microsoft.com/office/drawing/2014/main" id="{BD233334-1E94-D540-BDC6-7FBC8BC40C88}"/>
                </a:ext>
              </a:extLst>
            </p:cNvPr>
            <p:cNvSpPr>
              <a:spLocks noChangeArrowheads="1"/>
            </p:cNvSpPr>
            <p:nvPr/>
          </p:nvSpPr>
          <p:spPr bwMode="auto">
            <a:xfrm>
              <a:off x="3319" y="724"/>
              <a:ext cx="536" cy="176"/>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dname</a:t>
              </a:r>
            </a:p>
          </p:txBody>
        </p:sp>
        <p:sp>
          <p:nvSpPr>
            <p:cNvPr id="48148" name="Line 19">
              <a:extLst>
                <a:ext uri="{FF2B5EF4-FFF2-40B4-BE49-F238E27FC236}">
                  <a16:creationId xmlns:a16="http://schemas.microsoft.com/office/drawing/2014/main" id="{B0B9CA03-02A5-F943-88A9-2C4D122DA0F3}"/>
                </a:ext>
              </a:extLst>
            </p:cNvPr>
            <p:cNvSpPr>
              <a:spLocks noChangeShapeType="1"/>
            </p:cNvSpPr>
            <p:nvPr/>
          </p:nvSpPr>
          <p:spPr bwMode="auto">
            <a:xfrm flipV="1">
              <a:off x="3569" y="900"/>
              <a:ext cx="0" cy="27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9" name="Line 20">
              <a:extLst>
                <a:ext uri="{FF2B5EF4-FFF2-40B4-BE49-F238E27FC236}">
                  <a16:creationId xmlns:a16="http://schemas.microsoft.com/office/drawing/2014/main" id="{EBEAC77C-1F9C-B949-85AA-FE6EC2CC6012}"/>
                </a:ext>
              </a:extLst>
            </p:cNvPr>
            <p:cNvSpPr>
              <a:spLocks noChangeShapeType="1"/>
            </p:cNvSpPr>
            <p:nvPr/>
          </p:nvSpPr>
          <p:spPr bwMode="auto">
            <a:xfrm flipV="1">
              <a:off x="1746" y="876"/>
              <a:ext cx="0" cy="30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0" name="Line 21">
              <a:extLst>
                <a:ext uri="{FF2B5EF4-FFF2-40B4-BE49-F238E27FC236}">
                  <a16:creationId xmlns:a16="http://schemas.microsoft.com/office/drawing/2014/main" id="{FF8B6C0C-1811-1B4A-BDAC-26DF53C4BC83}"/>
                </a:ext>
              </a:extLst>
            </p:cNvPr>
            <p:cNvSpPr>
              <a:spLocks noChangeShapeType="1"/>
            </p:cNvSpPr>
            <p:nvPr/>
          </p:nvSpPr>
          <p:spPr bwMode="auto">
            <a:xfrm flipV="1">
              <a:off x="2675" y="800"/>
              <a:ext cx="0" cy="30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1" name="Oval 22">
              <a:extLst>
                <a:ext uri="{FF2B5EF4-FFF2-40B4-BE49-F238E27FC236}">
                  <a16:creationId xmlns:a16="http://schemas.microsoft.com/office/drawing/2014/main" id="{6A1B7420-E72E-2E4E-90F3-92870045DB5E}"/>
                </a:ext>
              </a:extLst>
            </p:cNvPr>
            <p:cNvSpPr>
              <a:spLocks noChangeArrowheads="1"/>
            </p:cNvSpPr>
            <p:nvPr/>
          </p:nvSpPr>
          <p:spPr bwMode="auto">
            <a:xfrm>
              <a:off x="2389" y="624"/>
              <a:ext cx="537" cy="176"/>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since</a:t>
              </a:r>
            </a:p>
          </p:txBody>
        </p:sp>
      </p:grpSp>
      <p:sp>
        <p:nvSpPr>
          <p:cNvPr id="48132" name="Text Box 31">
            <a:extLst>
              <a:ext uri="{FF2B5EF4-FFF2-40B4-BE49-F238E27FC236}">
                <a16:creationId xmlns:a16="http://schemas.microsoft.com/office/drawing/2014/main" id="{B62A6BE2-9FA2-844F-8895-92FD41C5C10B}"/>
              </a:ext>
            </a:extLst>
          </p:cNvPr>
          <p:cNvSpPr txBox="1">
            <a:spLocks noChangeArrowheads="1"/>
          </p:cNvSpPr>
          <p:nvPr/>
        </p:nvSpPr>
        <p:spPr bwMode="auto">
          <a:xfrm>
            <a:off x="1676400" y="3803650"/>
            <a:ext cx="5337175" cy="2292350"/>
          </a:xfrm>
          <a:prstGeom prst="rect">
            <a:avLst/>
          </a:prstGeom>
          <a:solidFill>
            <a:srgbClr val="FFCC66"/>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600">
                <a:latin typeface="Arial" panose="020B0604020202020204" pitchFamily="34" charset="0"/>
              </a:rPr>
              <a:t>Create TABLE Dept_Mgr(</a:t>
            </a:r>
          </a:p>
          <a:p>
            <a:pPr>
              <a:spcBef>
                <a:spcPct val="0"/>
              </a:spcBef>
              <a:buFontTx/>
              <a:buNone/>
            </a:pPr>
            <a:r>
              <a:rPr kumimoji="0" lang="en-US" altLang="en-US" sz="1600">
                <a:latin typeface="Arial" panose="020B0604020202020204" pitchFamily="34" charset="0"/>
              </a:rPr>
              <a:t>	did	INTEGER,</a:t>
            </a:r>
          </a:p>
          <a:p>
            <a:pPr>
              <a:spcBef>
                <a:spcPct val="0"/>
              </a:spcBef>
              <a:buFontTx/>
              <a:buNone/>
            </a:pPr>
            <a:r>
              <a:rPr kumimoji="0" lang="en-US" altLang="en-US" sz="1600">
                <a:latin typeface="Arial" panose="020B0604020202020204" pitchFamily="34" charset="0"/>
              </a:rPr>
              <a:t>	dname	CHAR(20),</a:t>
            </a:r>
          </a:p>
          <a:p>
            <a:pPr>
              <a:spcBef>
                <a:spcPct val="0"/>
              </a:spcBef>
              <a:buFontTx/>
              <a:buNone/>
            </a:pPr>
            <a:r>
              <a:rPr kumimoji="0" lang="en-US" altLang="en-US" sz="1600">
                <a:latin typeface="Arial" panose="020B0604020202020204" pitchFamily="34" charset="0"/>
              </a:rPr>
              <a:t>	budget	REAL,</a:t>
            </a:r>
          </a:p>
          <a:p>
            <a:pPr>
              <a:spcBef>
                <a:spcPct val="0"/>
              </a:spcBef>
              <a:buFontTx/>
              <a:buNone/>
            </a:pPr>
            <a:r>
              <a:rPr kumimoji="0" lang="en-US" altLang="en-US" sz="1600">
                <a:latin typeface="Arial" panose="020B0604020202020204" pitchFamily="34" charset="0"/>
              </a:rPr>
              <a:t>	id	CHAR(11) NOT NULL,</a:t>
            </a:r>
          </a:p>
          <a:p>
            <a:pPr>
              <a:spcBef>
                <a:spcPct val="0"/>
              </a:spcBef>
              <a:buFontTx/>
              <a:buNone/>
            </a:pPr>
            <a:r>
              <a:rPr kumimoji="0" lang="en-US" altLang="en-US" sz="1600">
                <a:latin typeface="Arial" panose="020B0604020202020204" pitchFamily="34" charset="0"/>
              </a:rPr>
              <a:t>	since	DATE,</a:t>
            </a:r>
          </a:p>
          <a:p>
            <a:pPr>
              <a:spcBef>
                <a:spcPct val="0"/>
              </a:spcBef>
              <a:buFontTx/>
              <a:buNone/>
            </a:pPr>
            <a:r>
              <a:rPr kumimoji="0" lang="en-US" altLang="en-US" sz="1600">
                <a:latin typeface="Arial" panose="020B0604020202020204" pitchFamily="34" charset="0"/>
              </a:rPr>
              <a:t>	PRIMARY KEY (did),</a:t>
            </a:r>
          </a:p>
          <a:p>
            <a:pPr>
              <a:spcBef>
                <a:spcPct val="0"/>
              </a:spcBef>
              <a:buFontTx/>
              <a:buNone/>
            </a:pPr>
            <a:r>
              <a:rPr kumimoji="0" lang="en-US" altLang="en-US" sz="1600">
                <a:latin typeface="Arial" panose="020B0604020202020204" pitchFamily="34" charset="0"/>
              </a:rPr>
              <a:t>	FOREIGN KEY (id) REFERENCES Employees</a:t>
            </a:r>
          </a:p>
          <a:p>
            <a:pPr>
              <a:spcBef>
                <a:spcPct val="0"/>
              </a:spcBef>
              <a:buFontTx/>
              <a:buNone/>
            </a:pPr>
            <a:r>
              <a:rPr kumimoji="0" lang="en-US" altLang="en-US" sz="1600">
                <a:latin typeface="Arial" panose="020B0604020202020204" pitchFamily="34" charset="0"/>
              </a:rPr>
              <a:t>		ON DELETE NO ACTION)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5">
            <a:extLst>
              <a:ext uri="{FF2B5EF4-FFF2-40B4-BE49-F238E27FC236}">
                <a16:creationId xmlns:a16="http://schemas.microsoft.com/office/drawing/2014/main" id="{F0BE6222-3520-DA4B-826B-0060211A6A5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FF574A5-D161-FF4C-80B8-EFFDE14D809D}" type="slidenum">
              <a:rPr lang="en-US" altLang="zh-TW" sz="1400"/>
              <a:pPr>
                <a:spcBef>
                  <a:spcPct val="0"/>
                </a:spcBef>
                <a:buFontTx/>
                <a:buNone/>
              </a:pPr>
              <a:t>35</a:t>
            </a:fld>
            <a:endParaRPr lang="en-US" altLang="zh-TW" sz="1400"/>
          </a:p>
        </p:txBody>
      </p:sp>
      <p:sp>
        <p:nvSpPr>
          <p:cNvPr id="49154" name="Rectangle 3">
            <a:extLst>
              <a:ext uri="{FF2B5EF4-FFF2-40B4-BE49-F238E27FC236}">
                <a16:creationId xmlns:a16="http://schemas.microsoft.com/office/drawing/2014/main" id="{B80A1679-72B9-864C-9CC1-7B48A495A2AC}"/>
              </a:ext>
            </a:extLst>
          </p:cNvPr>
          <p:cNvSpPr>
            <a:spLocks noGrp="1" noChangeArrowheads="1"/>
          </p:cNvSpPr>
          <p:nvPr>
            <p:ph type="body" idx="1"/>
          </p:nvPr>
        </p:nvSpPr>
        <p:spPr>
          <a:xfrm>
            <a:off x="685800" y="685800"/>
            <a:ext cx="7772400" cy="5410200"/>
          </a:xfrm>
        </p:spPr>
        <p:txBody>
          <a:bodyPr/>
          <a:lstStyle/>
          <a:p>
            <a:pPr eaLnBrk="1" hangingPunct="1"/>
            <a:r>
              <a:rPr lang="en-US" altLang="en-US" dirty="0">
                <a:solidFill>
                  <a:schemeClr val="accent2"/>
                </a:solidFill>
              </a:rPr>
              <a:t>Translating weak entity sets</a:t>
            </a:r>
          </a:p>
          <a:p>
            <a:pPr lvl="1" eaLnBrk="1" hangingPunct="1"/>
            <a:r>
              <a:rPr lang="en-US" altLang="en-US" dirty="0"/>
              <a:t>The weak entity set always </a:t>
            </a:r>
          </a:p>
          <a:p>
            <a:pPr lvl="2" eaLnBrk="1" hangingPunct="1"/>
            <a:r>
              <a:rPr lang="en-US" altLang="en-US" dirty="0"/>
              <a:t>participates in a one-to-many binary relationship,</a:t>
            </a:r>
          </a:p>
          <a:p>
            <a:pPr lvl="2" eaLnBrk="1" hangingPunct="1"/>
            <a:r>
              <a:rPr lang="en-US" altLang="en-US" dirty="0"/>
              <a:t>has a key constraint </a:t>
            </a:r>
          </a:p>
          <a:p>
            <a:pPr lvl="2" eaLnBrk="1" hangingPunct="1"/>
            <a:r>
              <a:rPr lang="en-US" altLang="en-US" dirty="0"/>
              <a:t>has total participation.</a:t>
            </a:r>
          </a:p>
          <a:p>
            <a:pPr lvl="1" eaLnBrk="1" hangingPunct="1"/>
            <a:r>
              <a:rPr lang="en-US" altLang="en-US" dirty="0"/>
              <a:t>The 2</a:t>
            </a:r>
            <a:r>
              <a:rPr lang="en-US" altLang="en-US" baseline="30000" dirty="0"/>
              <a:t>nd</a:t>
            </a:r>
            <a:r>
              <a:rPr lang="en-US" altLang="en-US" dirty="0"/>
              <a:t> approach (p.33) for translation relationship with key constraint can be used.</a:t>
            </a:r>
          </a:p>
          <a:p>
            <a:pPr lvl="1" eaLnBrk="1" hangingPunct="1"/>
            <a:r>
              <a:rPr lang="en-US" altLang="en-US" dirty="0"/>
              <a:t>We must take into account that the weak entity has only a partial key.</a:t>
            </a:r>
          </a:p>
          <a:p>
            <a:pPr lvl="1" eaLnBrk="1" hangingPunct="1"/>
            <a:r>
              <a:rPr lang="en-US" altLang="en-US" dirty="0"/>
              <a:t>Also when an owner entity is deleted, we may want all owned weak entities to be deleted. </a:t>
            </a:r>
          </a:p>
          <a:p>
            <a:pPr lvl="1" eaLnBrk="1" hangingPunct="1"/>
            <a:endParaRPr lang="en-US" altLang="en-US" dirty="0"/>
          </a:p>
        </p:txBody>
      </p:sp>
      <p:pic>
        <p:nvPicPr>
          <p:cNvPr id="2" name="圖片 1">
            <a:extLst>
              <a:ext uri="{FF2B5EF4-FFF2-40B4-BE49-F238E27FC236}">
                <a16:creationId xmlns:a16="http://schemas.microsoft.com/office/drawing/2014/main" id="{A4749074-C72D-6B42-89F8-403251E89177}"/>
              </a:ext>
            </a:extLst>
          </p:cNvPr>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3">
            <a:extLst>
              <a:ext uri="{FF2B5EF4-FFF2-40B4-BE49-F238E27FC236}">
                <a16:creationId xmlns:a16="http://schemas.microsoft.com/office/drawing/2014/main" id="{A5C0BCCA-3B9A-CE4F-B6F8-A58611343C1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FD049668-E761-7741-BDA6-A25408B5BC2D}" type="slidenum">
              <a:rPr lang="en-US" altLang="zh-TW" sz="1400"/>
              <a:pPr>
                <a:spcBef>
                  <a:spcPct val="0"/>
                </a:spcBef>
                <a:buFontTx/>
                <a:buNone/>
              </a:pPr>
              <a:t>36</a:t>
            </a:fld>
            <a:endParaRPr lang="en-US" altLang="zh-TW" sz="1400"/>
          </a:p>
        </p:txBody>
      </p:sp>
      <p:sp>
        <p:nvSpPr>
          <p:cNvPr id="50178" name="Line 2">
            <a:extLst>
              <a:ext uri="{FF2B5EF4-FFF2-40B4-BE49-F238E27FC236}">
                <a16:creationId xmlns:a16="http://schemas.microsoft.com/office/drawing/2014/main" id="{28E17CA0-3F2B-2A49-B7DA-57A813562BB4}"/>
              </a:ext>
            </a:extLst>
          </p:cNvPr>
          <p:cNvSpPr>
            <a:spLocks noChangeShapeType="1"/>
          </p:cNvSpPr>
          <p:nvPr/>
        </p:nvSpPr>
        <p:spPr bwMode="auto">
          <a:xfrm flipH="1" flipV="1">
            <a:off x="1574800" y="2178050"/>
            <a:ext cx="1047750" cy="3492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79" name="Line 3">
            <a:extLst>
              <a:ext uri="{FF2B5EF4-FFF2-40B4-BE49-F238E27FC236}">
                <a16:creationId xmlns:a16="http://schemas.microsoft.com/office/drawing/2014/main" id="{1B23195E-8E9D-5F49-B410-0E5231688116}"/>
              </a:ext>
            </a:extLst>
          </p:cNvPr>
          <p:cNvSpPr>
            <a:spLocks noChangeShapeType="1"/>
          </p:cNvSpPr>
          <p:nvPr/>
        </p:nvSpPr>
        <p:spPr bwMode="auto">
          <a:xfrm>
            <a:off x="5137150" y="2817813"/>
            <a:ext cx="62865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0" name="Line 4">
            <a:extLst>
              <a:ext uri="{FF2B5EF4-FFF2-40B4-BE49-F238E27FC236}">
                <a16:creationId xmlns:a16="http://schemas.microsoft.com/office/drawing/2014/main" id="{F4E50464-D8E4-3F44-9EDB-6EA391FA6C10}"/>
              </a:ext>
            </a:extLst>
          </p:cNvPr>
          <p:cNvSpPr>
            <a:spLocks noChangeShapeType="1"/>
          </p:cNvSpPr>
          <p:nvPr/>
        </p:nvSpPr>
        <p:spPr bwMode="auto">
          <a:xfrm>
            <a:off x="3460750" y="2806700"/>
            <a:ext cx="6286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1" name="Oval 5">
            <a:extLst>
              <a:ext uri="{FF2B5EF4-FFF2-40B4-BE49-F238E27FC236}">
                <a16:creationId xmlns:a16="http://schemas.microsoft.com/office/drawing/2014/main" id="{E55F4B37-C29A-5E43-88C7-60D1460294FA}"/>
              </a:ext>
            </a:extLst>
          </p:cNvPr>
          <p:cNvSpPr>
            <a:spLocks noChangeArrowheads="1"/>
          </p:cNvSpPr>
          <p:nvPr/>
        </p:nvSpPr>
        <p:spPr bwMode="auto">
          <a:xfrm>
            <a:off x="2295525" y="1311275"/>
            <a:ext cx="1047750" cy="4889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50182" name="Oval 6">
            <a:extLst>
              <a:ext uri="{FF2B5EF4-FFF2-40B4-BE49-F238E27FC236}">
                <a16:creationId xmlns:a16="http://schemas.microsoft.com/office/drawing/2014/main" id="{A0570BB9-FF02-9346-A91A-B6B3F6C0768F}"/>
              </a:ext>
            </a:extLst>
          </p:cNvPr>
          <p:cNvSpPr>
            <a:spLocks noChangeArrowheads="1"/>
          </p:cNvSpPr>
          <p:nvPr/>
        </p:nvSpPr>
        <p:spPr bwMode="auto">
          <a:xfrm>
            <a:off x="1295400" y="1760538"/>
            <a:ext cx="1047750" cy="4889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50183" name="Oval 8">
            <a:extLst>
              <a:ext uri="{FF2B5EF4-FFF2-40B4-BE49-F238E27FC236}">
                <a16:creationId xmlns:a16="http://schemas.microsoft.com/office/drawing/2014/main" id="{B71A754C-084C-8840-AB80-03EFDBB901F0}"/>
              </a:ext>
            </a:extLst>
          </p:cNvPr>
          <p:cNvSpPr>
            <a:spLocks noChangeArrowheads="1"/>
          </p:cNvSpPr>
          <p:nvPr/>
        </p:nvSpPr>
        <p:spPr bwMode="auto">
          <a:xfrm>
            <a:off x="4997450" y="1760538"/>
            <a:ext cx="1327150" cy="488950"/>
          </a:xfrm>
          <a:prstGeom prst="ellipse">
            <a:avLst/>
          </a:prstGeom>
          <a:solidFill>
            <a:schemeClr val="hlink"/>
          </a:solidFill>
          <a:ln w="9525">
            <a:solidFill>
              <a:schemeClr val="tx1"/>
            </a:solidFill>
            <a:prstDash val="sysDot"/>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pname</a:t>
            </a:r>
          </a:p>
        </p:txBody>
      </p:sp>
      <p:sp>
        <p:nvSpPr>
          <p:cNvPr id="50184" name="Oval 9">
            <a:extLst>
              <a:ext uri="{FF2B5EF4-FFF2-40B4-BE49-F238E27FC236}">
                <a16:creationId xmlns:a16="http://schemas.microsoft.com/office/drawing/2014/main" id="{5258F1BB-33B8-0D48-BFAC-42EC77E9ECC5}"/>
              </a:ext>
            </a:extLst>
          </p:cNvPr>
          <p:cNvSpPr>
            <a:spLocks noChangeArrowheads="1"/>
          </p:cNvSpPr>
          <p:nvPr/>
        </p:nvSpPr>
        <p:spPr bwMode="auto">
          <a:xfrm>
            <a:off x="6604000" y="1760538"/>
            <a:ext cx="1047750" cy="4889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age</a:t>
            </a:r>
          </a:p>
        </p:txBody>
      </p:sp>
      <p:sp>
        <p:nvSpPr>
          <p:cNvPr id="50185" name="Line 12">
            <a:extLst>
              <a:ext uri="{FF2B5EF4-FFF2-40B4-BE49-F238E27FC236}">
                <a16:creationId xmlns:a16="http://schemas.microsoft.com/office/drawing/2014/main" id="{736E8AAA-978F-9A47-BFD7-A0BA2E34FFD5}"/>
              </a:ext>
            </a:extLst>
          </p:cNvPr>
          <p:cNvSpPr>
            <a:spLocks noChangeShapeType="1"/>
          </p:cNvSpPr>
          <p:nvPr/>
        </p:nvSpPr>
        <p:spPr bwMode="auto">
          <a:xfrm flipV="1">
            <a:off x="3041650" y="2108200"/>
            <a:ext cx="1187450" cy="419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6" name="Line 13">
            <a:extLst>
              <a:ext uri="{FF2B5EF4-FFF2-40B4-BE49-F238E27FC236}">
                <a16:creationId xmlns:a16="http://schemas.microsoft.com/office/drawing/2014/main" id="{6D952242-B3D3-C84E-86A9-D20195B4443B}"/>
              </a:ext>
            </a:extLst>
          </p:cNvPr>
          <p:cNvSpPr>
            <a:spLocks noChangeShapeType="1"/>
          </p:cNvSpPr>
          <p:nvPr/>
        </p:nvSpPr>
        <p:spPr bwMode="auto">
          <a:xfrm flipH="1" flipV="1">
            <a:off x="5765800" y="2249488"/>
            <a:ext cx="419100" cy="2778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7" name="Line 14">
            <a:extLst>
              <a:ext uri="{FF2B5EF4-FFF2-40B4-BE49-F238E27FC236}">
                <a16:creationId xmlns:a16="http://schemas.microsoft.com/office/drawing/2014/main" id="{B06BA9EC-0532-DC4C-BA40-5A3EE5E85304}"/>
              </a:ext>
            </a:extLst>
          </p:cNvPr>
          <p:cNvSpPr>
            <a:spLocks noChangeShapeType="1"/>
          </p:cNvSpPr>
          <p:nvPr/>
        </p:nvSpPr>
        <p:spPr bwMode="auto">
          <a:xfrm flipV="1">
            <a:off x="6534150" y="2249488"/>
            <a:ext cx="488950" cy="2778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8" name="Oval 15">
            <a:extLst>
              <a:ext uri="{FF2B5EF4-FFF2-40B4-BE49-F238E27FC236}">
                <a16:creationId xmlns:a16="http://schemas.microsoft.com/office/drawing/2014/main" id="{54740306-0E28-A245-8099-1F13A67D9524}"/>
              </a:ext>
            </a:extLst>
          </p:cNvPr>
          <p:cNvSpPr>
            <a:spLocks noChangeArrowheads="1"/>
          </p:cNvSpPr>
          <p:nvPr/>
        </p:nvSpPr>
        <p:spPr bwMode="auto">
          <a:xfrm>
            <a:off x="3390900" y="1760538"/>
            <a:ext cx="1047750" cy="4889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lot</a:t>
            </a:r>
          </a:p>
        </p:txBody>
      </p:sp>
      <p:sp>
        <p:nvSpPr>
          <p:cNvPr id="50189" name="Line 16">
            <a:extLst>
              <a:ext uri="{FF2B5EF4-FFF2-40B4-BE49-F238E27FC236}">
                <a16:creationId xmlns:a16="http://schemas.microsoft.com/office/drawing/2014/main" id="{F156942F-0BB9-0A41-AA94-97D73A3FB32A}"/>
              </a:ext>
            </a:extLst>
          </p:cNvPr>
          <p:cNvSpPr>
            <a:spLocks noChangeShapeType="1"/>
          </p:cNvSpPr>
          <p:nvPr/>
        </p:nvSpPr>
        <p:spPr bwMode="auto">
          <a:xfrm flipH="1" flipV="1">
            <a:off x="3417888" y="2803525"/>
            <a:ext cx="668337" cy="0"/>
          </a:xfrm>
          <a:prstGeom prst="line">
            <a:avLst/>
          </a:prstGeom>
          <a:noFill/>
          <a:ln w="127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50190" name="Rectangle 17">
            <a:extLst>
              <a:ext uri="{FF2B5EF4-FFF2-40B4-BE49-F238E27FC236}">
                <a16:creationId xmlns:a16="http://schemas.microsoft.com/office/drawing/2014/main" id="{951D0C6F-3059-8A45-8906-DC6D9EA23546}"/>
              </a:ext>
            </a:extLst>
          </p:cNvPr>
          <p:cNvSpPr>
            <a:spLocks noChangeArrowheads="1"/>
          </p:cNvSpPr>
          <p:nvPr/>
        </p:nvSpPr>
        <p:spPr bwMode="auto">
          <a:xfrm>
            <a:off x="2273300" y="2527300"/>
            <a:ext cx="1187450" cy="5588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50191" name="Rectangle 18">
            <a:extLst>
              <a:ext uri="{FF2B5EF4-FFF2-40B4-BE49-F238E27FC236}">
                <a16:creationId xmlns:a16="http://schemas.microsoft.com/office/drawing/2014/main" id="{CAA095DF-1A89-5545-A2D3-14D9DA96D9EB}"/>
              </a:ext>
            </a:extLst>
          </p:cNvPr>
          <p:cNvSpPr>
            <a:spLocks noChangeArrowheads="1"/>
          </p:cNvSpPr>
          <p:nvPr/>
        </p:nvSpPr>
        <p:spPr bwMode="auto">
          <a:xfrm>
            <a:off x="5765800" y="2527300"/>
            <a:ext cx="1187450" cy="558800"/>
          </a:xfrm>
          <a:prstGeom prst="rect">
            <a:avLst/>
          </a:prstGeom>
          <a:solidFill>
            <a:schemeClr val="hlink"/>
          </a:solidFill>
          <a:ln w="31750">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Dependents</a:t>
            </a:r>
          </a:p>
        </p:txBody>
      </p:sp>
      <p:sp>
        <p:nvSpPr>
          <p:cNvPr id="50192" name="AutoShape 19">
            <a:extLst>
              <a:ext uri="{FF2B5EF4-FFF2-40B4-BE49-F238E27FC236}">
                <a16:creationId xmlns:a16="http://schemas.microsoft.com/office/drawing/2014/main" id="{8398B6C4-E327-5248-93C6-37B0EADB39D1}"/>
              </a:ext>
            </a:extLst>
          </p:cNvPr>
          <p:cNvSpPr>
            <a:spLocks noChangeArrowheads="1"/>
          </p:cNvSpPr>
          <p:nvPr/>
        </p:nvSpPr>
        <p:spPr bwMode="auto">
          <a:xfrm>
            <a:off x="3962400" y="2263775"/>
            <a:ext cx="1231900" cy="1089025"/>
          </a:xfrm>
          <a:prstGeom prst="diamond">
            <a:avLst/>
          </a:prstGeom>
          <a:solidFill>
            <a:schemeClr val="hlink"/>
          </a:solidFill>
          <a:ln w="31750">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Policy</a:t>
            </a:r>
          </a:p>
        </p:txBody>
      </p:sp>
      <p:sp>
        <p:nvSpPr>
          <p:cNvPr id="50193" name="Line 20">
            <a:extLst>
              <a:ext uri="{FF2B5EF4-FFF2-40B4-BE49-F238E27FC236}">
                <a16:creationId xmlns:a16="http://schemas.microsoft.com/office/drawing/2014/main" id="{65347881-7F30-A942-AE29-787F1609E29C}"/>
              </a:ext>
            </a:extLst>
          </p:cNvPr>
          <p:cNvSpPr>
            <a:spLocks noChangeShapeType="1"/>
          </p:cNvSpPr>
          <p:nvPr/>
        </p:nvSpPr>
        <p:spPr bwMode="auto">
          <a:xfrm flipV="1">
            <a:off x="4610100" y="1243013"/>
            <a:ext cx="0" cy="1003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4" name="Oval 21">
            <a:extLst>
              <a:ext uri="{FF2B5EF4-FFF2-40B4-BE49-F238E27FC236}">
                <a16:creationId xmlns:a16="http://schemas.microsoft.com/office/drawing/2014/main" id="{C91E1B04-A49A-3C41-8980-34213ADC194B}"/>
              </a:ext>
            </a:extLst>
          </p:cNvPr>
          <p:cNvSpPr>
            <a:spLocks noChangeArrowheads="1"/>
          </p:cNvSpPr>
          <p:nvPr/>
        </p:nvSpPr>
        <p:spPr bwMode="auto">
          <a:xfrm>
            <a:off x="4062413" y="685800"/>
            <a:ext cx="1047750" cy="4889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cost</a:t>
            </a:r>
          </a:p>
        </p:txBody>
      </p:sp>
      <p:sp>
        <p:nvSpPr>
          <p:cNvPr id="50195" name="Line 22">
            <a:extLst>
              <a:ext uri="{FF2B5EF4-FFF2-40B4-BE49-F238E27FC236}">
                <a16:creationId xmlns:a16="http://schemas.microsoft.com/office/drawing/2014/main" id="{443DA935-B592-9047-A20C-13EEB4A614E1}"/>
              </a:ext>
            </a:extLst>
          </p:cNvPr>
          <p:cNvSpPr>
            <a:spLocks noChangeShapeType="1"/>
          </p:cNvSpPr>
          <p:nvPr/>
        </p:nvSpPr>
        <p:spPr bwMode="auto">
          <a:xfrm>
            <a:off x="5402263" y="2079625"/>
            <a:ext cx="6096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50196" name="Line 25">
            <a:extLst>
              <a:ext uri="{FF2B5EF4-FFF2-40B4-BE49-F238E27FC236}">
                <a16:creationId xmlns:a16="http://schemas.microsoft.com/office/drawing/2014/main" id="{22FAD2B6-09C4-4047-8880-73B36AF2D3E8}"/>
              </a:ext>
            </a:extLst>
          </p:cNvPr>
          <p:cNvSpPr>
            <a:spLocks noChangeShapeType="1"/>
          </p:cNvSpPr>
          <p:nvPr/>
        </p:nvSpPr>
        <p:spPr bwMode="auto">
          <a:xfrm flipV="1">
            <a:off x="2843213" y="1800225"/>
            <a:ext cx="0" cy="725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50197" name="Text Box 27">
            <a:extLst>
              <a:ext uri="{FF2B5EF4-FFF2-40B4-BE49-F238E27FC236}">
                <a16:creationId xmlns:a16="http://schemas.microsoft.com/office/drawing/2014/main" id="{D3C5F900-CA07-EE43-BE67-1D55698796B6}"/>
              </a:ext>
            </a:extLst>
          </p:cNvPr>
          <p:cNvSpPr txBox="1">
            <a:spLocks noChangeArrowheads="1"/>
          </p:cNvSpPr>
          <p:nvPr/>
        </p:nvSpPr>
        <p:spPr bwMode="auto">
          <a:xfrm>
            <a:off x="304800" y="3733800"/>
            <a:ext cx="5337175" cy="2047875"/>
          </a:xfrm>
          <a:prstGeom prst="rect">
            <a:avLst/>
          </a:prstGeom>
          <a:solidFill>
            <a:srgbClr val="FFCC66"/>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600">
                <a:latin typeface="Arial" panose="020B0604020202020204" pitchFamily="34" charset="0"/>
              </a:rPr>
              <a:t>CREATE TABLE Dep_Policy (</a:t>
            </a:r>
          </a:p>
          <a:p>
            <a:pPr>
              <a:spcBef>
                <a:spcPct val="0"/>
              </a:spcBef>
              <a:buFontTx/>
              <a:buNone/>
            </a:pPr>
            <a:r>
              <a:rPr kumimoji="0" lang="en-US" altLang="en-US" sz="1600">
                <a:latin typeface="Arial" panose="020B0604020202020204" pitchFamily="34" charset="0"/>
              </a:rPr>
              <a:t>	pname	CHAR(20),</a:t>
            </a:r>
          </a:p>
          <a:p>
            <a:pPr>
              <a:spcBef>
                <a:spcPct val="0"/>
              </a:spcBef>
              <a:buFontTx/>
              <a:buNone/>
            </a:pPr>
            <a:r>
              <a:rPr kumimoji="0" lang="en-US" altLang="en-US" sz="1600">
                <a:latin typeface="Arial" panose="020B0604020202020204" pitchFamily="34" charset="0"/>
              </a:rPr>
              <a:t>	age	INTEGER,</a:t>
            </a:r>
          </a:p>
          <a:p>
            <a:pPr>
              <a:spcBef>
                <a:spcPct val="0"/>
              </a:spcBef>
              <a:buFontTx/>
              <a:buNone/>
            </a:pPr>
            <a:r>
              <a:rPr kumimoji="0" lang="en-US" altLang="en-US" sz="1600">
                <a:latin typeface="Arial" panose="020B0604020202020204" pitchFamily="34" charset="0"/>
              </a:rPr>
              <a:t>	cost	REAL,</a:t>
            </a:r>
          </a:p>
          <a:p>
            <a:pPr>
              <a:spcBef>
                <a:spcPct val="0"/>
              </a:spcBef>
              <a:buFontTx/>
              <a:buNone/>
            </a:pPr>
            <a:r>
              <a:rPr kumimoji="0" lang="en-US" altLang="en-US" sz="1600">
                <a:latin typeface="Arial" panose="020B0604020202020204" pitchFamily="34" charset="0"/>
              </a:rPr>
              <a:t>	id	CHAR(11),</a:t>
            </a:r>
          </a:p>
          <a:p>
            <a:pPr>
              <a:spcBef>
                <a:spcPct val="0"/>
              </a:spcBef>
              <a:buFontTx/>
              <a:buNone/>
            </a:pPr>
            <a:r>
              <a:rPr kumimoji="0" lang="en-US" altLang="en-US" sz="1600">
                <a:latin typeface="Arial" panose="020B0604020202020204" pitchFamily="34" charset="0"/>
              </a:rPr>
              <a:t>	PRIMARY KEY (pname,id),</a:t>
            </a:r>
          </a:p>
          <a:p>
            <a:pPr>
              <a:spcBef>
                <a:spcPct val="0"/>
              </a:spcBef>
              <a:buFontTx/>
              <a:buNone/>
            </a:pPr>
            <a:r>
              <a:rPr kumimoji="0" lang="en-US" altLang="en-US" sz="1600">
                <a:latin typeface="Arial" panose="020B0604020202020204" pitchFamily="34" charset="0"/>
              </a:rPr>
              <a:t>	FOREIGN KEY (id) REFERENCES Employees</a:t>
            </a:r>
          </a:p>
          <a:p>
            <a:pPr>
              <a:spcBef>
                <a:spcPct val="0"/>
              </a:spcBef>
              <a:buFontTx/>
              <a:buNone/>
            </a:pPr>
            <a:r>
              <a:rPr kumimoji="0" lang="en-US" altLang="en-US" sz="1600">
                <a:latin typeface="Arial" panose="020B0604020202020204" pitchFamily="34" charset="0"/>
              </a:rPr>
              <a:t>		ON DELETE CASCADE)</a:t>
            </a:r>
          </a:p>
        </p:txBody>
      </p:sp>
      <p:sp>
        <p:nvSpPr>
          <p:cNvPr id="50198" name="Text Box 28">
            <a:extLst>
              <a:ext uri="{FF2B5EF4-FFF2-40B4-BE49-F238E27FC236}">
                <a16:creationId xmlns:a16="http://schemas.microsoft.com/office/drawing/2014/main" id="{8C768891-1CE9-AC42-972A-15A7ADE36B47}"/>
              </a:ext>
            </a:extLst>
          </p:cNvPr>
          <p:cNvSpPr txBox="1">
            <a:spLocks noChangeArrowheads="1"/>
          </p:cNvSpPr>
          <p:nvPr/>
        </p:nvSpPr>
        <p:spPr bwMode="auto">
          <a:xfrm>
            <a:off x="5638800" y="3352800"/>
            <a:ext cx="334645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pPr>
            <a:r>
              <a:rPr kumimoji="0" lang="en-US" altLang="en-US" sz="1400" dirty="0">
                <a:solidFill>
                  <a:srgbClr val="FF0000"/>
                </a:solidFill>
                <a:latin typeface="Arial" panose="020B0604020202020204" pitchFamily="34" charset="0"/>
              </a:rPr>
              <a:t>The primary key is &lt;</a:t>
            </a:r>
            <a:r>
              <a:rPr kumimoji="0" lang="en-US" altLang="en-US" sz="1400" dirty="0" err="1">
                <a:solidFill>
                  <a:srgbClr val="FF0000"/>
                </a:solidFill>
                <a:latin typeface="Arial" panose="020B0604020202020204" pitchFamily="34" charset="0"/>
              </a:rPr>
              <a:t>pname,id</a:t>
            </a:r>
            <a:r>
              <a:rPr kumimoji="0" lang="en-US" altLang="en-US" sz="1400" dirty="0">
                <a:solidFill>
                  <a:srgbClr val="FF0000"/>
                </a:solidFill>
                <a:latin typeface="Arial" panose="020B0604020202020204" pitchFamily="34" charset="0"/>
              </a:rPr>
              <a:t>&gt;,</a:t>
            </a:r>
          </a:p>
          <a:p>
            <a:pPr>
              <a:spcBef>
                <a:spcPct val="0"/>
              </a:spcBef>
              <a:buFontTx/>
              <a:buNone/>
            </a:pPr>
            <a:r>
              <a:rPr kumimoji="0" lang="en-US" altLang="en-US" sz="1400" dirty="0">
                <a:solidFill>
                  <a:srgbClr val="FF0000"/>
                </a:solidFill>
                <a:latin typeface="Arial" panose="020B0604020202020204" pitchFamily="34" charset="0"/>
              </a:rPr>
              <a:t>  since dependents is a weak entity.</a:t>
            </a:r>
          </a:p>
          <a:p>
            <a:pPr>
              <a:spcBef>
                <a:spcPct val="0"/>
              </a:spcBef>
              <a:buFontTx/>
              <a:buNone/>
            </a:pPr>
            <a:endParaRPr kumimoji="0" lang="en-US" altLang="en-US" sz="1400" dirty="0">
              <a:solidFill>
                <a:srgbClr val="FF0000"/>
              </a:solidFill>
              <a:latin typeface="Arial" panose="020B0604020202020204" pitchFamily="34" charset="0"/>
            </a:endParaRPr>
          </a:p>
          <a:p>
            <a:pPr>
              <a:spcBef>
                <a:spcPct val="0"/>
              </a:spcBef>
            </a:pPr>
            <a:r>
              <a:rPr kumimoji="0" lang="en-US" altLang="en-US" sz="1400" dirty="0">
                <a:solidFill>
                  <a:srgbClr val="FF0000"/>
                </a:solidFill>
                <a:latin typeface="Arial" panose="020B0604020202020204" pitchFamily="34" charset="0"/>
              </a:rPr>
              <a:t>We have to ensure that every </a:t>
            </a:r>
          </a:p>
          <a:p>
            <a:pPr>
              <a:spcBef>
                <a:spcPct val="0"/>
              </a:spcBef>
              <a:buFontTx/>
              <a:buNone/>
            </a:pPr>
            <a:r>
              <a:rPr kumimoji="0" lang="en-US" altLang="en-US" sz="1400" dirty="0">
                <a:solidFill>
                  <a:srgbClr val="FF0000"/>
                </a:solidFill>
                <a:latin typeface="Arial" panose="020B0604020202020204" pitchFamily="34" charset="0"/>
              </a:rPr>
              <a:t> dependents entity is associated with an</a:t>
            </a:r>
          </a:p>
          <a:p>
            <a:pPr>
              <a:spcBef>
                <a:spcPct val="0"/>
              </a:spcBef>
              <a:buFontTx/>
              <a:buNone/>
            </a:pPr>
            <a:r>
              <a:rPr kumimoji="0" lang="en-US" altLang="en-US" sz="1400" dirty="0">
                <a:solidFill>
                  <a:srgbClr val="FF0000"/>
                </a:solidFill>
                <a:latin typeface="Arial" panose="020B0604020202020204" pitchFamily="34" charset="0"/>
              </a:rPr>
              <a:t> Employees entity (the owner), as per</a:t>
            </a:r>
          </a:p>
          <a:p>
            <a:pPr>
              <a:spcBef>
                <a:spcPct val="0"/>
              </a:spcBef>
              <a:buFontTx/>
              <a:buNone/>
            </a:pPr>
            <a:r>
              <a:rPr kumimoji="0" lang="en-US" altLang="en-US" sz="1400" dirty="0">
                <a:solidFill>
                  <a:srgbClr val="FF0000"/>
                </a:solidFill>
                <a:latin typeface="Arial" panose="020B0604020202020204" pitchFamily="34" charset="0"/>
              </a:rPr>
              <a:t> the total participation constraint, </a:t>
            </a:r>
            <a:r>
              <a:rPr kumimoji="0" lang="en-US" altLang="en-US" sz="1400" dirty="0" err="1">
                <a:solidFill>
                  <a:srgbClr val="FF0000"/>
                </a:solidFill>
                <a:latin typeface="Arial" panose="020B0604020202020204" pitchFamily="34" charset="0"/>
              </a:rPr>
              <a:t>ie</a:t>
            </a:r>
            <a:r>
              <a:rPr kumimoji="0" lang="en-US" altLang="en-US" sz="1400" dirty="0">
                <a:solidFill>
                  <a:srgbClr val="FF0000"/>
                </a:solidFill>
                <a:latin typeface="Arial" panose="020B0604020202020204" pitchFamily="34" charset="0"/>
              </a:rPr>
              <a:t>. </a:t>
            </a:r>
          </a:p>
          <a:p>
            <a:pPr>
              <a:spcBef>
                <a:spcPct val="0"/>
              </a:spcBef>
              <a:buFontTx/>
              <a:buNone/>
            </a:pPr>
            <a:r>
              <a:rPr kumimoji="0" lang="en-US" altLang="en-US" sz="1400" dirty="0">
                <a:solidFill>
                  <a:srgbClr val="FF0000"/>
                </a:solidFill>
                <a:latin typeface="Arial" panose="020B0604020202020204" pitchFamily="34" charset="0"/>
              </a:rPr>
              <a:t> id cannot be null.  This is ensured </a:t>
            </a:r>
          </a:p>
          <a:p>
            <a:pPr>
              <a:spcBef>
                <a:spcPct val="0"/>
              </a:spcBef>
              <a:buFontTx/>
              <a:buNone/>
            </a:pPr>
            <a:r>
              <a:rPr kumimoji="0" lang="en-US" altLang="en-US" sz="1400" dirty="0">
                <a:solidFill>
                  <a:srgbClr val="FF0000"/>
                </a:solidFill>
                <a:latin typeface="Arial" panose="020B0604020202020204" pitchFamily="34" charset="0"/>
              </a:rPr>
              <a:t> because id is part of  the primary key.</a:t>
            </a:r>
          </a:p>
          <a:p>
            <a:pPr>
              <a:spcBef>
                <a:spcPct val="0"/>
              </a:spcBef>
              <a:buFontTx/>
              <a:buNone/>
            </a:pPr>
            <a:endParaRPr kumimoji="0" lang="en-US" altLang="en-US" sz="1400" dirty="0">
              <a:solidFill>
                <a:srgbClr val="FF0000"/>
              </a:solidFill>
              <a:latin typeface="Arial" panose="020B0604020202020204" pitchFamily="34" charset="0"/>
            </a:endParaRPr>
          </a:p>
          <a:p>
            <a:pPr>
              <a:spcBef>
                <a:spcPct val="0"/>
              </a:spcBef>
            </a:pPr>
            <a:r>
              <a:rPr kumimoji="0" lang="en-US" altLang="en-US" sz="1400" dirty="0">
                <a:solidFill>
                  <a:srgbClr val="FF0000"/>
                </a:solidFill>
                <a:latin typeface="Arial" panose="020B0604020202020204" pitchFamily="34" charset="0"/>
              </a:rPr>
              <a:t>The CASCADE option ensures that</a:t>
            </a:r>
          </a:p>
          <a:p>
            <a:pPr>
              <a:spcBef>
                <a:spcPct val="0"/>
              </a:spcBef>
              <a:buFontTx/>
              <a:buNone/>
            </a:pPr>
            <a:r>
              <a:rPr kumimoji="0" lang="en-US" altLang="en-US" sz="1400" dirty="0">
                <a:solidFill>
                  <a:srgbClr val="FF0000"/>
                </a:solidFill>
                <a:latin typeface="Arial" panose="020B0604020202020204" pitchFamily="34" charset="0"/>
              </a:rPr>
              <a:t>  information about an employee’s policy</a:t>
            </a:r>
          </a:p>
          <a:p>
            <a:pPr>
              <a:spcBef>
                <a:spcPct val="0"/>
              </a:spcBef>
              <a:buFontTx/>
              <a:buNone/>
            </a:pPr>
            <a:r>
              <a:rPr kumimoji="0" lang="en-US" altLang="en-US" sz="1400" dirty="0">
                <a:solidFill>
                  <a:srgbClr val="FF0000"/>
                </a:solidFill>
                <a:latin typeface="Arial" panose="020B0604020202020204" pitchFamily="34" charset="0"/>
              </a:rPr>
              <a:t>  and dependents is deleted if the </a:t>
            </a:r>
          </a:p>
          <a:p>
            <a:pPr>
              <a:spcBef>
                <a:spcPct val="0"/>
              </a:spcBef>
              <a:buFontTx/>
              <a:buNone/>
            </a:pPr>
            <a:r>
              <a:rPr kumimoji="0" lang="en-US" altLang="en-US" sz="1400" dirty="0">
                <a:solidFill>
                  <a:srgbClr val="FF0000"/>
                </a:solidFill>
                <a:latin typeface="Arial" panose="020B0604020202020204" pitchFamily="34" charset="0"/>
              </a:rPr>
              <a:t>  corresponding Employees tuple is </a:t>
            </a:r>
          </a:p>
          <a:p>
            <a:pPr>
              <a:spcBef>
                <a:spcPct val="0"/>
              </a:spcBef>
              <a:buFontTx/>
              <a:buNone/>
            </a:pPr>
            <a:r>
              <a:rPr kumimoji="0" lang="en-US" altLang="en-US" sz="1400" dirty="0">
                <a:solidFill>
                  <a:srgbClr val="FF0000"/>
                </a:solidFill>
                <a:latin typeface="Arial" panose="020B0604020202020204" pitchFamily="34" charset="0"/>
              </a:rPr>
              <a:t>  deleted.</a:t>
            </a:r>
          </a:p>
          <a:p>
            <a:pPr>
              <a:spcBef>
                <a:spcPct val="0"/>
              </a:spcBef>
            </a:pPr>
            <a:endParaRPr kumimoji="0" lang="en-US" altLang="en-US" sz="1400" dirty="0">
              <a:solidFill>
                <a:srgbClr val="FF0000"/>
              </a:solidFill>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5">
            <a:extLst>
              <a:ext uri="{FF2B5EF4-FFF2-40B4-BE49-F238E27FC236}">
                <a16:creationId xmlns:a16="http://schemas.microsoft.com/office/drawing/2014/main" id="{2BC05427-6C62-9749-BDAC-067BA314439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914858CB-2C49-E147-816E-7B9E0BEA9FDC}" type="slidenum">
              <a:rPr lang="en-US" altLang="zh-TW" sz="1400"/>
              <a:pPr>
                <a:spcBef>
                  <a:spcPct val="0"/>
                </a:spcBef>
                <a:buFontTx/>
                <a:buNone/>
              </a:pPr>
              <a:t>37</a:t>
            </a:fld>
            <a:endParaRPr lang="en-US" altLang="zh-TW" sz="1400"/>
          </a:p>
        </p:txBody>
      </p:sp>
      <p:sp>
        <p:nvSpPr>
          <p:cNvPr id="51202" name="Rectangle 3">
            <a:extLst>
              <a:ext uri="{FF2B5EF4-FFF2-40B4-BE49-F238E27FC236}">
                <a16:creationId xmlns:a16="http://schemas.microsoft.com/office/drawing/2014/main" id="{E8630F45-26A0-3144-973F-4DFE96EF9F93}"/>
              </a:ext>
            </a:extLst>
          </p:cNvPr>
          <p:cNvSpPr>
            <a:spLocks noGrp="1" noChangeArrowheads="1"/>
          </p:cNvSpPr>
          <p:nvPr>
            <p:ph type="body" idx="1"/>
          </p:nvPr>
        </p:nvSpPr>
        <p:spPr>
          <a:xfrm>
            <a:off x="685800" y="609600"/>
            <a:ext cx="7772400" cy="5486400"/>
          </a:xfrm>
        </p:spPr>
        <p:txBody>
          <a:bodyPr/>
          <a:lstStyle/>
          <a:p>
            <a:pPr eaLnBrk="1" hangingPunct="1"/>
            <a:r>
              <a:rPr lang="en-US" altLang="en-US">
                <a:solidFill>
                  <a:schemeClr val="accent2"/>
                </a:solidFill>
              </a:rPr>
              <a:t>Translating Class Hierarchies</a:t>
            </a:r>
          </a:p>
          <a:p>
            <a:pPr lvl="1" eaLnBrk="1" hangingPunct="1"/>
            <a:endParaRPr lang="en-US" altLang="en-US"/>
          </a:p>
        </p:txBody>
      </p:sp>
      <p:sp>
        <p:nvSpPr>
          <p:cNvPr id="51203" name="Line 4">
            <a:extLst>
              <a:ext uri="{FF2B5EF4-FFF2-40B4-BE49-F238E27FC236}">
                <a16:creationId xmlns:a16="http://schemas.microsoft.com/office/drawing/2014/main" id="{C8BE78B0-0B01-2E47-BB8E-062B5D7F758A}"/>
              </a:ext>
            </a:extLst>
          </p:cNvPr>
          <p:cNvSpPr>
            <a:spLocks noChangeShapeType="1"/>
          </p:cNvSpPr>
          <p:nvPr/>
        </p:nvSpPr>
        <p:spPr bwMode="auto">
          <a:xfrm flipV="1">
            <a:off x="6946900" y="4316413"/>
            <a:ext cx="0" cy="419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04" name="Line 5">
            <a:extLst>
              <a:ext uri="{FF2B5EF4-FFF2-40B4-BE49-F238E27FC236}">
                <a16:creationId xmlns:a16="http://schemas.microsoft.com/office/drawing/2014/main" id="{12530028-C1C2-B546-B958-036FBD13672C}"/>
              </a:ext>
            </a:extLst>
          </p:cNvPr>
          <p:cNvSpPr>
            <a:spLocks noChangeShapeType="1"/>
          </p:cNvSpPr>
          <p:nvPr/>
        </p:nvSpPr>
        <p:spPr bwMode="auto">
          <a:xfrm>
            <a:off x="4724400" y="2370138"/>
            <a:ext cx="0" cy="509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05" name="Line 6">
            <a:extLst>
              <a:ext uri="{FF2B5EF4-FFF2-40B4-BE49-F238E27FC236}">
                <a16:creationId xmlns:a16="http://schemas.microsoft.com/office/drawing/2014/main" id="{9B746E65-CE90-8145-94FA-776E23F94724}"/>
              </a:ext>
            </a:extLst>
          </p:cNvPr>
          <p:cNvSpPr>
            <a:spLocks noChangeShapeType="1"/>
          </p:cNvSpPr>
          <p:nvPr/>
        </p:nvSpPr>
        <p:spPr bwMode="auto">
          <a:xfrm flipV="1">
            <a:off x="4724400" y="3328988"/>
            <a:ext cx="0" cy="477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06" name="Line 7">
            <a:extLst>
              <a:ext uri="{FF2B5EF4-FFF2-40B4-BE49-F238E27FC236}">
                <a16:creationId xmlns:a16="http://schemas.microsoft.com/office/drawing/2014/main" id="{31A9D712-827A-E741-8330-C946AD446993}"/>
              </a:ext>
            </a:extLst>
          </p:cNvPr>
          <p:cNvSpPr>
            <a:spLocks noChangeShapeType="1"/>
          </p:cNvSpPr>
          <p:nvPr/>
        </p:nvSpPr>
        <p:spPr bwMode="auto">
          <a:xfrm flipH="1" flipV="1">
            <a:off x="1447800" y="4344988"/>
            <a:ext cx="515938" cy="390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07" name="Line 8">
            <a:extLst>
              <a:ext uri="{FF2B5EF4-FFF2-40B4-BE49-F238E27FC236}">
                <a16:creationId xmlns:a16="http://schemas.microsoft.com/office/drawing/2014/main" id="{12C73CA6-ED2D-DD42-8775-E70023520BF1}"/>
              </a:ext>
            </a:extLst>
          </p:cNvPr>
          <p:cNvSpPr>
            <a:spLocks noChangeShapeType="1"/>
          </p:cNvSpPr>
          <p:nvPr/>
        </p:nvSpPr>
        <p:spPr bwMode="auto">
          <a:xfrm>
            <a:off x="5308600" y="4645025"/>
            <a:ext cx="790575" cy="90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08" name="Line 9">
            <a:extLst>
              <a:ext uri="{FF2B5EF4-FFF2-40B4-BE49-F238E27FC236}">
                <a16:creationId xmlns:a16="http://schemas.microsoft.com/office/drawing/2014/main" id="{E0C2353B-04B7-4D49-993F-8B944699DC1F}"/>
              </a:ext>
            </a:extLst>
          </p:cNvPr>
          <p:cNvSpPr>
            <a:spLocks noChangeShapeType="1"/>
          </p:cNvSpPr>
          <p:nvPr/>
        </p:nvSpPr>
        <p:spPr bwMode="auto">
          <a:xfrm flipV="1">
            <a:off x="3452813" y="4645025"/>
            <a:ext cx="685800" cy="90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09" name="Oval 10">
            <a:extLst>
              <a:ext uri="{FF2B5EF4-FFF2-40B4-BE49-F238E27FC236}">
                <a16:creationId xmlns:a16="http://schemas.microsoft.com/office/drawing/2014/main" id="{DFCEE414-AFC7-1744-86AA-BBB1F332511F}"/>
              </a:ext>
            </a:extLst>
          </p:cNvPr>
          <p:cNvSpPr>
            <a:spLocks noChangeArrowheads="1"/>
          </p:cNvSpPr>
          <p:nvPr/>
        </p:nvSpPr>
        <p:spPr bwMode="auto">
          <a:xfrm>
            <a:off x="762000" y="4106863"/>
            <a:ext cx="1171575"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600">
                <a:latin typeface="Arial" panose="020B0604020202020204" pitchFamily="34" charset="0"/>
              </a:rPr>
              <a:t>Hour_wages</a:t>
            </a:r>
          </a:p>
        </p:txBody>
      </p:sp>
      <p:sp>
        <p:nvSpPr>
          <p:cNvPr id="51210" name="Oval 11">
            <a:extLst>
              <a:ext uri="{FF2B5EF4-FFF2-40B4-BE49-F238E27FC236}">
                <a16:creationId xmlns:a16="http://schemas.microsoft.com/office/drawing/2014/main" id="{7E1385AE-37C5-2D4A-BAE0-792D0E259F80}"/>
              </a:ext>
            </a:extLst>
          </p:cNvPr>
          <p:cNvSpPr>
            <a:spLocks noChangeArrowheads="1"/>
          </p:cNvSpPr>
          <p:nvPr/>
        </p:nvSpPr>
        <p:spPr bwMode="auto">
          <a:xfrm>
            <a:off x="6359525" y="3917950"/>
            <a:ext cx="1173163"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600">
                <a:latin typeface="Arial" panose="020B0604020202020204" pitchFamily="34" charset="0"/>
              </a:rPr>
              <a:t>Contract_ID</a:t>
            </a:r>
          </a:p>
        </p:txBody>
      </p:sp>
      <p:sp>
        <p:nvSpPr>
          <p:cNvPr id="51211" name="Line 12">
            <a:extLst>
              <a:ext uri="{FF2B5EF4-FFF2-40B4-BE49-F238E27FC236}">
                <a16:creationId xmlns:a16="http://schemas.microsoft.com/office/drawing/2014/main" id="{C1160515-7F33-1D4F-807B-7B1BBCE65401}"/>
              </a:ext>
            </a:extLst>
          </p:cNvPr>
          <p:cNvSpPr>
            <a:spLocks noChangeShapeType="1"/>
          </p:cNvSpPr>
          <p:nvPr/>
        </p:nvSpPr>
        <p:spPr bwMode="auto">
          <a:xfrm flipH="1" flipV="1">
            <a:off x="3600450" y="2579688"/>
            <a:ext cx="711200" cy="2968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2" name="Rectangle 13">
            <a:extLst>
              <a:ext uri="{FF2B5EF4-FFF2-40B4-BE49-F238E27FC236}">
                <a16:creationId xmlns:a16="http://schemas.microsoft.com/office/drawing/2014/main" id="{ABB9D5DD-8336-3F4F-93DF-B3D44AE58E9C}"/>
              </a:ext>
            </a:extLst>
          </p:cNvPr>
          <p:cNvSpPr>
            <a:spLocks noChangeArrowheads="1"/>
          </p:cNvSpPr>
          <p:nvPr/>
        </p:nvSpPr>
        <p:spPr bwMode="auto">
          <a:xfrm>
            <a:off x="6099175" y="4735513"/>
            <a:ext cx="1673225" cy="59531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Contract_Emps</a:t>
            </a:r>
          </a:p>
        </p:txBody>
      </p:sp>
      <p:sp>
        <p:nvSpPr>
          <p:cNvPr id="51213" name="AutoShape 14">
            <a:extLst>
              <a:ext uri="{FF2B5EF4-FFF2-40B4-BE49-F238E27FC236}">
                <a16:creationId xmlns:a16="http://schemas.microsoft.com/office/drawing/2014/main" id="{D79D4BFC-BFB5-994D-A7DB-C6AB739DD5CD}"/>
              </a:ext>
            </a:extLst>
          </p:cNvPr>
          <p:cNvSpPr>
            <a:spLocks noChangeArrowheads="1"/>
          </p:cNvSpPr>
          <p:nvPr/>
        </p:nvSpPr>
        <p:spPr bwMode="auto">
          <a:xfrm>
            <a:off x="4138613" y="3748088"/>
            <a:ext cx="1169987" cy="898525"/>
          </a:xfrm>
          <a:prstGeom prst="triangle">
            <a:avLst>
              <a:gd name="adj" fmla="val 50000"/>
            </a:avLst>
          </a:prstGeom>
          <a:solidFill>
            <a:schemeClr val="hlink"/>
          </a:solidFill>
          <a:ln w="12700" algn="ctr">
            <a:solidFill>
              <a:schemeClr val="tx1"/>
            </a:solidFill>
            <a:miter lim="800000"/>
            <a:headEnd/>
            <a:tailEnd/>
          </a:ln>
          <a:effectLst>
            <a:outerShdw dist="71842" dir="27000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b="1">
                <a:latin typeface="Arial" panose="020B0604020202020204" pitchFamily="34" charset="0"/>
              </a:rPr>
              <a:t>ISA</a:t>
            </a:r>
          </a:p>
        </p:txBody>
      </p:sp>
      <p:sp>
        <p:nvSpPr>
          <p:cNvPr id="51214" name="Rectangle 15">
            <a:extLst>
              <a:ext uri="{FF2B5EF4-FFF2-40B4-BE49-F238E27FC236}">
                <a16:creationId xmlns:a16="http://schemas.microsoft.com/office/drawing/2014/main" id="{BED5443F-D43D-4A4A-A2E4-B9E4DFDE7A51}"/>
              </a:ext>
            </a:extLst>
          </p:cNvPr>
          <p:cNvSpPr>
            <a:spLocks noChangeArrowheads="1"/>
          </p:cNvSpPr>
          <p:nvPr/>
        </p:nvSpPr>
        <p:spPr bwMode="auto">
          <a:xfrm>
            <a:off x="4037013" y="2879725"/>
            <a:ext cx="1330325" cy="59531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Employees</a:t>
            </a:r>
          </a:p>
        </p:txBody>
      </p:sp>
      <p:sp>
        <p:nvSpPr>
          <p:cNvPr id="51215" name="Oval 16">
            <a:extLst>
              <a:ext uri="{FF2B5EF4-FFF2-40B4-BE49-F238E27FC236}">
                <a16:creationId xmlns:a16="http://schemas.microsoft.com/office/drawing/2014/main" id="{0565DCF8-AC08-1540-9E3D-F44DF7337044}"/>
              </a:ext>
            </a:extLst>
          </p:cNvPr>
          <p:cNvSpPr>
            <a:spLocks noChangeArrowheads="1"/>
          </p:cNvSpPr>
          <p:nvPr/>
        </p:nvSpPr>
        <p:spPr bwMode="auto">
          <a:xfrm>
            <a:off x="4105275" y="1981200"/>
            <a:ext cx="1171575"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600">
                <a:latin typeface="Arial" panose="020B0604020202020204" pitchFamily="34" charset="0"/>
              </a:rPr>
              <a:t>name</a:t>
            </a:r>
          </a:p>
        </p:txBody>
      </p:sp>
      <p:sp>
        <p:nvSpPr>
          <p:cNvPr id="51216" name="Oval 17">
            <a:extLst>
              <a:ext uri="{FF2B5EF4-FFF2-40B4-BE49-F238E27FC236}">
                <a16:creationId xmlns:a16="http://schemas.microsoft.com/office/drawing/2014/main" id="{B0EFAE09-6ACF-E44B-A725-FE5C7E10F881}"/>
              </a:ext>
            </a:extLst>
          </p:cNvPr>
          <p:cNvSpPr>
            <a:spLocks noChangeArrowheads="1"/>
          </p:cNvSpPr>
          <p:nvPr/>
        </p:nvSpPr>
        <p:spPr bwMode="auto">
          <a:xfrm>
            <a:off x="2798763" y="2220913"/>
            <a:ext cx="1173162"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600" u="sng">
                <a:latin typeface="Arial" panose="020B0604020202020204" pitchFamily="34" charset="0"/>
              </a:rPr>
              <a:t>ID</a:t>
            </a:r>
          </a:p>
        </p:txBody>
      </p:sp>
      <p:sp>
        <p:nvSpPr>
          <p:cNvPr id="51217" name="Line 18">
            <a:extLst>
              <a:ext uri="{FF2B5EF4-FFF2-40B4-BE49-F238E27FC236}">
                <a16:creationId xmlns:a16="http://schemas.microsoft.com/office/drawing/2014/main" id="{5E03ACE3-C0F6-0B41-9807-BBE4D1964CD6}"/>
              </a:ext>
            </a:extLst>
          </p:cNvPr>
          <p:cNvSpPr>
            <a:spLocks noChangeShapeType="1"/>
          </p:cNvSpPr>
          <p:nvPr/>
        </p:nvSpPr>
        <p:spPr bwMode="auto">
          <a:xfrm flipV="1">
            <a:off x="5102225" y="2579688"/>
            <a:ext cx="711200" cy="2968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8" name="Oval 19">
            <a:extLst>
              <a:ext uri="{FF2B5EF4-FFF2-40B4-BE49-F238E27FC236}">
                <a16:creationId xmlns:a16="http://schemas.microsoft.com/office/drawing/2014/main" id="{DF6C23C0-A9E7-D44E-82B2-89FEB003FBD5}"/>
              </a:ext>
            </a:extLst>
          </p:cNvPr>
          <p:cNvSpPr>
            <a:spLocks noChangeArrowheads="1"/>
          </p:cNvSpPr>
          <p:nvPr/>
        </p:nvSpPr>
        <p:spPr bwMode="auto">
          <a:xfrm>
            <a:off x="5446713" y="2220913"/>
            <a:ext cx="1171575"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600">
                <a:latin typeface="Arial" panose="020B0604020202020204" pitchFamily="34" charset="0"/>
              </a:rPr>
              <a:t>lot</a:t>
            </a:r>
          </a:p>
        </p:txBody>
      </p:sp>
      <p:sp>
        <p:nvSpPr>
          <p:cNvPr id="51219" name="Line 20">
            <a:extLst>
              <a:ext uri="{FF2B5EF4-FFF2-40B4-BE49-F238E27FC236}">
                <a16:creationId xmlns:a16="http://schemas.microsoft.com/office/drawing/2014/main" id="{559789A6-B657-7243-B547-23756B42B905}"/>
              </a:ext>
            </a:extLst>
          </p:cNvPr>
          <p:cNvSpPr>
            <a:spLocks noChangeShapeType="1"/>
          </p:cNvSpPr>
          <p:nvPr/>
        </p:nvSpPr>
        <p:spPr bwMode="auto">
          <a:xfrm flipV="1">
            <a:off x="2649538" y="4319588"/>
            <a:ext cx="0" cy="419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20" name="Rectangle 21">
            <a:extLst>
              <a:ext uri="{FF2B5EF4-FFF2-40B4-BE49-F238E27FC236}">
                <a16:creationId xmlns:a16="http://schemas.microsoft.com/office/drawing/2014/main" id="{A8C30057-7D4D-8847-A2D0-9A563170D8C3}"/>
              </a:ext>
            </a:extLst>
          </p:cNvPr>
          <p:cNvSpPr>
            <a:spLocks noChangeArrowheads="1"/>
          </p:cNvSpPr>
          <p:nvPr/>
        </p:nvSpPr>
        <p:spPr bwMode="auto">
          <a:xfrm>
            <a:off x="1801813" y="4738688"/>
            <a:ext cx="1673225" cy="59531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Hourly-Emps</a:t>
            </a:r>
          </a:p>
        </p:txBody>
      </p:sp>
      <p:sp>
        <p:nvSpPr>
          <p:cNvPr id="51221" name="Oval 22">
            <a:extLst>
              <a:ext uri="{FF2B5EF4-FFF2-40B4-BE49-F238E27FC236}">
                <a16:creationId xmlns:a16="http://schemas.microsoft.com/office/drawing/2014/main" id="{4DCBF1EC-1CA8-734D-A125-965179AFC1B9}"/>
              </a:ext>
            </a:extLst>
          </p:cNvPr>
          <p:cNvSpPr>
            <a:spLocks noChangeArrowheads="1"/>
          </p:cNvSpPr>
          <p:nvPr/>
        </p:nvSpPr>
        <p:spPr bwMode="auto">
          <a:xfrm>
            <a:off x="2062163" y="3806825"/>
            <a:ext cx="1173162"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600">
                <a:latin typeface="Arial" panose="020B0604020202020204" pitchFamily="34" charset="0"/>
              </a:rPr>
              <a:t>Hour_worked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5">
            <a:extLst>
              <a:ext uri="{FF2B5EF4-FFF2-40B4-BE49-F238E27FC236}">
                <a16:creationId xmlns:a16="http://schemas.microsoft.com/office/drawing/2014/main" id="{47526050-446B-CC47-9FBD-D575050A859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EA11C4D4-7574-074A-B9A3-6A9A731C520E}" type="slidenum">
              <a:rPr lang="en-US" altLang="zh-TW" sz="1400"/>
              <a:pPr>
                <a:spcBef>
                  <a:spcPct val="0"/>
                </a:spcBef>
                <a:buFontTx/>
                <a:buNone/>
              </a:pPr>
              <a:t>38</a:t>
            </a:fld>
            <a:endParaRPr lang="en-US" altLang="zh-TW" sz="1400"/>
          </a:p>
        </p:txBody>
      </p:sp>
      <p:sp>
        <p:nvSpPr>
          <p:cNvPr id="52226" name="Rectangle 3">
            <a:extLst>
              <a:ext uri="{FF2B5EF4-FFF2-40B4-BE49-F238E27FC236}">
                <a16:creationId xmlns:a16="http://schemas.microsoft.com/office/drawing/2014/main" id="{58051ACD-7A32-D844-87C0-A1239B74A44D}"/>
              </a:ext>
            </a:extLst>
          </p:cNvPr>
          <p:cNvSpPr>
            <a:spLocks noGrp="1" noChangeArrowheads="1"/>
          </p:cNvSpPr>
          <p:nvPr>
            <p:ph type="body" idx="1"/>
          </p:nvPr>
        </p:nvSpPr>
        <p:spPr>
          <a:xfrm>
            <a:off x="685800" y="762000"/>
            <a:ext cx="7772400" cy="5334000"/>
          </a:xfrm>
        </p:spPr>
        <p:txBody>
          <a:bodyPr/>
          <a:lstStyle/>
          <a:p>
            <a:pPr marL="609600" indent="-609600" eaLnBrk="1" hangingPunct="1"/>
            <a:r>
              <a:rPr lang="en-US" altLang="en-US"/>
              <a:t>There are two approaches:</a:t>
            </a:r>
          </a:p>
          <a:p>
            <a:pPr marL="990600" lvl="1" indent="-533400" eaLnBrk="1" hangingPunct="1">
              <a:buFontTx/>
              <a:buAutoNum type="arabicPeriod"/>
            </a:pPr>
            <a:r>
              <a:rPr lang="en-US" altLang="en-US"/>
              <a:t>Map each of the entity sets Employees, Hourly-Emps, and Contract-Emps to a distinct relation.</a:t>
            </a:r>
          </a:p>
          <a:p>
            <a:pPr marL="609600" indent="-609600" eaLnBrk="1" hangingPunct="1"/>
            <a:endParaRPr lang="en-US" altLang="en-US"/>
          </a:p>
        </p:txBody>
      </p:sp>
      <p:sp>
        <p:nvSpPr>
          <p:cNvPr id="52227" name="Rectangle 5">
            <a:extLst>
              <a:ext uri="{FF2B5EF4-FFF2-40B4-BE49-F238E27FC236}">
                <a16:creationId xmlns:a16="http://schemas.microsoft.com/office/drawing/2014/main" id="{016C2895-7411-4144-B228-26A3AEC002E1}"/>
              </a:ext>
            </a:extLst>
          </p:cNvPr>
          <p:cNvSpPr>
            <a:spLocks noChangeArrowheads="1"/>
          </p:cNvSpPr>
          <p:nvPr/>
        </p:nvSpPr>
        <p:spPr bwMode="auto">
          <a:xfrm>
            <a:off x="3497263" y="3086100"/>
            <a:ext cx="541337" cy="542925"/>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u="sng">
                <a:latin typeface="Arial" panose="020B0604020202020204" pitchFamily="34" charset="0"/>
              </a:rPr>
              <a:t>id</a:t>
            </a:r>
          </a:p>
        </p:txBody>
      </p:sp>
      <p:sp>
        <p:nvSpPr>
          <p:cNvPr id="52228" name="Rectangle 6">
            <a:extLst>
              <a:ext uri="{FF2B5EF4-FFF2-40B4-BE49-F238E27FC236}">
                <a16:creationId xmlns:a16="http://schemas.microsoft.com/office/drawing/2014/main" id="{90736D94-DB96-BA4F-A227-F9C790060360}"/>
              </a:ext>
            </a:extLst>
          </p:cNvPr>
          <p:cNvSpPr>
            <a:spLocks noChangeArrowheads="1"/>
          </p:cNvSpPr>
          <p:nvPr/>
        </p:nvSpPr>
        <p:spPr bwMode="auto">
          <a:xfrm>
            <a:off x="1846263" y="3048000"/>
            <a:ext cx="152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000" b="1">
                <a:latin typeface="Arial" panose="020B0604020202020204" pitchFamily="34" charset="0"/>
              </a:rPr>
              <a:t>EMPLOYEE</a:t>
            </a:r>
          </a:p>
        </p:txBody>
      </p:sp>
      <p:sp>
        <p:nvSpPr>
          <p:cNvPr id="52229" name="Rectangle 7">
            <a:extLst>
              <a:ext uri="{FF2B5EF4-FFF2-40B4-BE49-F238E27FC236}">
                <a16:creationId xmlns:a16="http://schemas.microsoft.com/office/drawing/2014/main" id="{BDA55EB8-3F29-9F4A-B6F8-EFD866503168}"/>
              </a:ext>
            </a:extLst>
          </p:cNvPr>
          <p:cNvSpPr>
            <a:spLocks noChangeArrowheads="1"/>
          </p:cNvSpPr>
          <p:nvPr/>
        </p:nvSpPr>
        <p:spPr bwMode="auto">
          <a:xfrm>
            <a:off x="4038600" y="3086100"/>
            <a:ext cx="803275" cy="542925"/>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name</a:t>
            </a:r>
          </a:p>
        </p:txBody>
      </p:sp>
      <p:sp>
        <p:nvSpPr>
          <p:cNvPr id="52230" name="Rectangle 8">
            <a:extLst>
              <a:ext uri="{FF2B5EF4-FFF2-40B4-BE49-F238E27FC236}">
                <a16:creationId xmlns:a16="http://schemas.microsoft.com/office/drawing/2014/main" id="{352ECC95-1278-524D-A868-C10B081180F7}"/>
              </a:ext>
            </a:extLst>
          </p:cNvPr>
          <p:cNvSpPr>
            <a:spLocks noChangeArrowheads="1"/>
          </p:cNvSpPr>
          <p:nvPr/>
        </p:nvSpPr>
        <p:spPr bwMode="auto">
          <a:xfrm>
            <a:off x="4841875" y="3086100"/>
            <a:ext cx="1114425" cy="542925"/>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address</a:t>
            </a:r>
          </a:p>
        </p:txBody>
      </p:sp>
      <p:sp>
        <p:nvSpPr>
          <p:cNvPr id="52231" name="Rectangle 9">
            <a:extLst>
              <a:ext uri="{FF2B5EF4-FFF2-40B4-BE49-F238E27FC236}">
                <a16:creationId xmlns:a16="http://schemas.microsoft.com/office/drawing/2014/main" id="{8B132577-92E9-EE40-B85B-741952487051}"/>
              </a:ext>
            </a:extLst>
          </p:cNvPr>
          <p:cNvSpPr>
            <a:spLocks noChangeArrowheads="1"/>
          </p:cNvSpPr>
          <p:nvPr/>
        </p:nvSpPr>
        <p:spPr bwMode="auto">
          <a:xfrm>
            <a:off x="1846263" y="3811588"/>
            <a:ext cx="12668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000" b="1">
                <a:latin typeface="Arial" panose="020B0604020202020204" pitchFamily="34" charset="0"/>
              </a:rPr>
              <a:t>HOURLY-EMP</a:t>
            </a:r>
          </a:p>
        </p:txBody>
      </p:sp>
      <p:sp>
        <p:nvSpPr>
          <p:cNvPr id="52232" name="Rectangle 10">
            <a:extLst>
              <a:ext uri="{FF2B5EF4-FFF2-40B4-BE49-F238E27FC236}">
                <a16:creationId xmlns:a16="http://schemas.microsoft.com/office/drawing/2014/main" id="{A7BF0417-2C31-8648-96AC-0524BCEF4146}"/>
              </a:ext>
            </a:extLst>
          </p:cNvPr>
          <p:cNvSpPr>
            <a:spLocks noChangeArrowheads="1"/>
          </p:cNvSpPr>
          <p:nvPr/>
        </p:nvSpPr>
        <p:spPr bwMode="auto">
          <a:xfrm>
            <a:off x="1828800" y="4551363"/>
            <a:ext cx="1905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000" b="1">
                <a:latin typeface="Arial" panose="020B0604020202020204" pitchFamily="34" charset="0"/>
              </a:rPr>
              <a:t>CONTRACT-EMP</a:t>
            </a:r>
          </a:p>
        </p:txBody>
      </p:sp>
      <p:sp>
        <p:nvSpPr>
          <p:cNvPr id="52233" name="Rectangle 11">
            <a:extLst>
              <a:ext uri="{FF2B5EF4-FFF2-40B4-BE49-F238E27FC236}">
                <a16:creationId xmlns:a16="http://schemas.microsoft.com/office/drawing/2014/main" id="{9E589B96-ED04-724F-B839-DF56ECF14480}"/>
              </a:ext>
            </a:extLst>
          </p:cNvPr>
          <p:cNvSpPr>
            <a:spLocks noChangeArrowheads="1"/>
          </p:cNvSpPr>
          <p:nvPr/>
        </p:nvSpPr>
        <p:spPr bwMode="auto">
          <a:xfrm>
            <a:off x="4132263" y="4598988"/>
            <a:ext cx="609600" cy="533400"/>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u="sng">
                <a:latin typeface="Arial" panose="020B0604020202020204" pitchFamily="34" charset="0"/>
              </a:rPr>
              <a:t>id</a:t>
            </a:r>
          </a:p>
        </p:txBody>
      </p:sp>
      <p:sp>
        <p:nvSpPr>
          <p:cNvPr id="52234" name="Rectangle 12">
            <a:extLst>
              <a:ext uri="{FF2B5EF4-FFF2-40B4-BE49-F238E27FC236}">
                <a16:creationId xmlns:a16="http://schemas.microsoft.com/office/drawing/2014/main" id="{22A35B3C-37E8-1B4A-94B1-0DDF5756B96D}"/>
              </a:ext>
            </a:extLst>
          </p:cNvPr>
          <p:cNvSpPr>
            <a:spLocks noChangeArrowheads="1"/>
          </p:cNvSpPr>
          <p:nvPr/>
        </p:nvSpPr>
        <p:spPr bwMode="auto">
          <a:xfrm>
            <a:off x="4741863" y="4598988"/>
            <a:ext cx="1981200" cy="533400"/>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dirty="0" err="1">
                <a:latin typeface="Arial" panose="020B0604020202020204" pitchFamily="34" charset="0"/>
              </a:rPr>
              <a:t>Contract_id</a:t>
            </a:r>
            <a:endParaRPr kumimoji="0" lang="en-US" altLang="en-US" sz="1800" dirty="0">
              <a:latin typeface="Arial" panose="020B0604020202020204" pitchFamily="34" charset="0"/>
            </a:endParaRPr>
          </a:p>
        </p:txBody>
      </p:sp>
      <p:sp>
        <p:nvSpPr>
          <p:cNvPr id="52235" name="Rectangle 13">
            <a:extLst>
              <a:ext uri="{FF2B5EF4-FFF2-40B4-BE49-F238E27FC236}">
                <a16:creationId xmlns:a16="http://schemas.microsoft.com/office/drawing/2014/main" id="{A76E498D-6D2B-714C-8E6C-6A2574700826}"/>
              </a:ext>
            </a:extLst>
          </p:cNvPr>
          <p:cNvSpPr>
            <a:spLocks noChangeArrowheads="1"/>
          </p:cNvSpPr>
          <p:nvPr/>
        </p:nvSpPr>
        <p:spPr bwMode="auto">
          <a:xfrm>
            <a:off x="3805238" y="3849688"/>
            <a:ext cx="596900" cy="542925"/>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u="sng">
                <a:latin typeface="Arial" panose="020B0604020202020204" pitchFamily="34" charset="0"/>
              </a:rPr>
              <a:t>id</a:t>
            </a:r>
          </a:p>
        </p:txBody>
      </p:sp>
      <p:sp>
        <p:nvSpPr>
          <p:cNvPr id="52236" name="Rectangle 14">
            <a:extLst>
              <a:ext uri="{FF2B5EF4-FFF2-40B4-BE49-F238E27FC236}">
                <a16:creationId xmlns:a16="http://schemas.microsoft.com/office/drawing/2014/main" id="{F3A75088-0988-8F43-808C-75120A1A8341}"/>
              </a:ext>
            </a:extLst>
          </p:cNvPr>
          <p:cNvSpPr>
            <a:spLocks noChangeArrowheads="1"/>
          </p:cNvSpPr>
          <p:nvPr/>
        </p:nvSpPr>
        <p:spPr bwMode="auto">
          <a:xfrm>
            <a:off x="4398963" y="3849688"/>
            <a:ext cx="1709737" cy="542925"/>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hours_worked</a:t>
            </a:r>
          </a:p>
        </p:txBody>
      </p:sp>
      <p:sp>
        <p:nvSpPr>
          <p:cNvPr id="52237" name="Rectangle 15">
            <a:extLst>
              <a:ext uri="{FF2B5EF4-FFF2-40B4-BE49-F238E27FC236}">
                <a16:creationId xmlns:a16="http://schemas.microsoft.com/office/drawing/2014/main" id="{2F834B19-3C04-F74F-888E-F192446FF247}"/>
              </a:ext>
            </a:extLst>
          </p:cNvPr>
          <p:cNvSpPr>
            <a:spLocks noChangeArrowheads="1"/>
          </p:cNvSpPr>
          <p:nvPr/>
        </p:nvSpPr>
        <p:spPr bwMode="auto">
          <a:xfrm>
            <a:off x="6108700" y="3849688"/>
            <a:ext cx="1709738" cy="542925"/>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hours_wages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5">
            <a:extLst>
              <a:ext uri="{FF2B5EF4-FFF2-40B4-BE49-F238E27FC236}">
                <a16:creationId xmlns:a16="http://schemas.microsoft.com/office/drawing/2014/main" id="{FBE5FF15-7FAD-F54D-A660-E41E942F05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67AA8AB-D339-A047-80DE-9BCC91D955D9}" type="slidenum">
              <a:rPr lang="en-US" altLang="zh-TW" sz="1400"/>
              <a:pPr>
                <a:spcBef>
                  <a:spcPct val="0"/>
                </a:spcBef>
                <a:buFontTx/>
                <a:buNone/>
              </a:pPr>
              <a:t>39</a:t>
            </a:fld>
            <a:endParaRPr lang="en-US" altLang="zh-TW" sz="1400"/>
          </a:p>
        </p:txBody>
      </p:sp>
      <p:sp>
        <p:nvSpPr>
          <p:cNvPr id="53250" name="Rectangle 3">
            <a:extLst>
              <a:ext uri="{FF2B5EF4-FFF2-40B4-BE49-F238E27FC236}">
                <a16:creationId xmlns:a16="http://schemas.microsoft.com/office/drawing/2014/main" id="{B22D4D94-5AAA-6946-9BA7-1FCE847F706F}"/>
              </a:ext>
            </a:extLst>
          </p:cNvPr>
          <p:cNvSpPr>
            <a:spLocks noGrp="1" noChangeArrowheads="1"/>
          </p:cNvSpPr>
          <p:nvPr>
            <p:ph type="body" idx="1"/>
          </p:nvPr>
        </p:nvSpPr>
        <p:spPr>
          <a:xfrm>
            <a:off x="685800" y="533400"/>
            <a:ext cx="7772400" cy="5562600"/>
          </a:xfrm>
        </p:spPr>
        <p:txBody>
          <a:bodyPr/>
          <a:lstStyle/>
          <a:p>
            <a:pPr marL="990600" lvl="1" indent="-533400" eaLnBrk="1" hangingPunct="1">
              <a:buFontTx/>
              <a:buAutoNum type="arabicPeriod" startAt="2"/>
            </a:pPr>
            <a:r>
              <a:rPr lang="en-US" altLang="en-US" dirty="0"/>
              <a:t>Create two relations, corresponding to </a:t>
            </a:r>
            <a:r>
              <a:rPr lang="en-US" altLang="en-US" dirty="0" err="1"/>
              <a:t>Hourly_Emps</a:t>
            </a:r>
            <a:r>
              <a:rPr lang="en-US" altLang="en-US" dirty="0"/>
              <a:t> and </a:t>
            </a:r>
            <a:r>
              <a:rPr lang="en-US" altLang="en-US" dirty="0" err="1"/>
              <a:t>Contract_Emps</a:t>
            </a:r>
            <a:r>
              <a:rPr lang="en-US" altLang="en-US" dirty="0"/>
              <a:t>.</a:t>
            </a:r>
          </a:p>
        </p:txBody>
      </p:sp>
      <p:grpSp>
        <p:nvGrpSpPr>
          <p:cNvPr id="53251" name="Group 15">
            <a:extLst>
              <a:ext uri="{FF2B5EF4-FFF2-40B4-BE49-F238E27FC236}">
                <a16:creationId xmlns:a16="http://schemas.microsoft.com/office/drawing/2014/main" id="{060E81F9-6D0B-1744-B1F7-3D61E82581B8}"/>
              </a:ext>
            </a:extLst>
          </p:cNvPr>
          <p:cNvGrpSpPr>
            <a:grpSpLocks/>
          </p:cNvGrpSpPr>
          <p:nvPr/>
        </p:nvGrpSpPr>
        <p:grpSpPr bwMode="auto">
          <a:xfrm>
            <a:off x="923925" y="1981200"/>
            <a:ext cx="7229475" cy="1377950"/>
            <a:chOff x="582" y="1628"/>
            <a:chExt cx="4935" cy="889"/>
          </a:xfrm>
        </p:grpSpPr>
        <p:sp>
          <p:nvSpPr>
            <p:cNvPr id="53252" name="Rectangle 4">
              <a:extLst>
                <a:ext uri="{FF2B5EF4-FFF2-40B4-BE49-F238E27FC236}">
                  <a16:creationId xmlns:a16="http://schemas.microsoft.com/office/drawing/2014/main" id="{516D6460-A5B2-6644-9DFD-02904B5D910E}"/>
                </a:ext>
              </a:extLst>
            </p:cNvPr>
            <p:cNvSpPr>
              <a:spLocks noChangeArrowheads="1"/>
            </p:cNvSpPr>
            <p:nvPr/>
          </p:nvSpPr>
          <p:spPr bwMode="auto">
            <a:xfrm>
              <a:off x="582" y="1628"/>
              <a:ext cx="79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000" b="1">
                  <a:latin typeface="Arial" panose="020B0604020202020204" pitchFamily="34" charset="0"/>
                </a:rPr>
                <a:t>HOURLY-EMP</a:t>
              </a:r>
            </a:p>
          </p:txBody>
        </p:sp>
        <p:sp>
          <p:nvSpPr>
            <p:cNvPr id="53253" name="Rectangle 5">
              <a:extLst>
                <a:ext uri="{FF2B5EF4-FFF2-40B4-BE49-F238E27FC236}">
                  <a16:creationId xmlns:a16="http://schemas.microsoft.com/office/drawing/2014/main" id="{85CD94A0-3F48-C544-801A-41DF5B153B5E}"/>
                </a:ext>
              </a:extLst>
            </p:cNvPr>
            <p:cNvSpPr>
              <a:spLocks noChangeArrowheads="1"/>
            </p:cNvSpPr>
            <p:nvPr/>
          </p:nvSpPr>
          <p:spPr bwMode="auto">
            <a:xfrm>
              <a:off x="582" y="2133"/>
              <a:ext cx="120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000" b="1">
                  <a:latin typeface="Arial" panose="020B0604020202020204" pitchFamily="34" charset="0"/>
                </a:rPr>
                <a:t>CONTRACT-EMP</a:t>
              </a:r>
            </a:p>
          </p:txBody>
        </p:sp>
        <p:sp>
          <p:nvSpPr>
            <p:cNvPr id="53254" name="Rectangle 6">
              <a:extLst>
                <a:ext uri="{FF2B5EF4-FFF2-40B4-BE49-F238E27FC236}">
                  <a16:creationId xmlns:a16="http://schemas.microsoft.com/office/drawing/2014/main" id="{27BE5999-C217-E442-A756-19F204441C26}"/>
                </a:ext>
              </a:extLst>
            </p:cNvPr>
            <p:cNvSpPr>
              <a:spLocks noChangeArrowheads="1"/>
            </p:cNvSpPr>
            <p:nvPr/>
          </p:nvSpPr>
          <p:spPr bwMode="auto">
            <a:xfrm>
              <a:off x="2036" y="2160"/>
              <a:ext cx="384" cy="339"/>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u="sng">
                  <a:latin typeface="Arial" panose="020B0604020202020204" pitchFamily="34" charset="0"/>
                </a:rPr>
                <a:t>id</a:t>
              </a:r>
            </a:p>
          </p:txBody>
        </p:sp>
        <p:sp>
          <p:nvSpPr>
            <p:cNvPr id="53255" name="Rectangle 7">
              <a:extLst>
                <a:ext uri="{FF2B5EF4-FFF2-40B4-BE49-F238E27FC236}">
                  <a16:creationId xmlns:a16="http://schemas.microsoft.com/office/drawing/2014/main" id="{6F3AE413-5B71-8E4B-B605-EF6D63ECD362}"/>
                </a:ext>
              </a:extLst>
            </p:cNvPr>
            <p:cNvSpPr>
              <a:spLocks noChangeArrowheads="1"/>
            </p:cNvSpPr>
            <p:nvPr/>
          </p:nvSpPr>
          <p:spPr bwMode="auto">
            <a:xfrm>
              <a:off x="3582" y="2163"/>
              <a:ext cx="1248" cy="338"/>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dirty="0" err="1">
                  <a:latin typeface="Arial" panose="020B0604020202020204" pitchFamily="34" charset="0"/>
                </a:rPr>
                <a:t>Contract_id</a:t>
              </a:r>
              <a:endParaRPr kumimoji="0" lang="en-US" altLang="en-US" sz="1800" dirty="0">
                <a:latin typeface="Arial" panose="020B0604020202020204" pitchFamily="34" charset="0"/>
              </a:endParaRPr>
            </a:p>
          </p:txBody>
        </p:sp>
        <p:sp>
          <p:nvSpPr>
            <p:cNvPr id="53256" name="Rectangle 8">
              <a:extLst>
                <a:ext uri="{FF2B5EF4-FFF2-40B4-BE49-F238E27FC236}">
                  <a16:creationId xmlns:a16="http://schemas.microsoft.com/office/drawing/2014/main" id="{6745D22D-1E90-E540-9689-BF6B7C16A2E7}"/>
                </a:ext>
              </a:extLst>
            </p:cNvPr>
            <p:cNvSpPr>
              <a:spLocks noChangeArrowheads="1"/>
            </p:cNvSpPr>
            <p:nvPr/>
          </p:nvSpPr>
          <p:spPr bwMode="auto">
            <a:xfrm>
              <a:off x="1816" y="1655"/>
              <a:ext cx="376" cy="339"/>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u="sng">
                  <a:latin typeface="Arial" panose="020B0604020202020204" pitchFamily="34" charset="0"/>
                </a:rPr>
                <a:t>id</a:t>
              </a:r>
            </a:p>
          </p:txBody>
        </p:sp>
        <p:sp>
          <p:nvSpPr>
            <p:cNvPr id="53257" name="Rectangle 9">
              <a:extLst>
                <a:ext uri="{FF2B5EF4-FFF2-40B4-BE49-F238E27FC236}">
                  <a16:creationId xmlns:a16="http://schemas.microsoft.com/office/drawing/2014/main" id="{7FEAF3A7-1EB9-2648-B5DA-A393B282C563}"/>
                </a:ext>
              </a:extLst>
            </p:cNvPr>
            <p:cNvSpPr>
              <a:spLocks noChangeArrowheads="1"/>
            </p:cNvSpPr>
            <p:nvPr/>
          </p:nvSpPr>
          <p:spPr bwMode="auto">
            <a:xfrm>
              <a:off x="3363" y="1655"/>
              <a:ext cx="1077" cy="342"/>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hours_worked</a:t>
              </a:r>
            </a:p>
          </p:txBody>
        </p:sp>
        <p:sp>
          <p:nvSpPr>
            <p:cNvPr id="53258" name="Rectangle 10">
              <a:extLst>
                <a:ext uri="{FF2B5EF4-FFF2-40B4-BE49-F238E27FC236}">
                  <a16:creationId xmlns:a16="http://schemas.microsoft.com/office/drawing/2014/main" id="{84F51C49-6A5B-6043-B802-0E9C356730FB}"/>
                </a:ext>
              </a:extLst>
            </p:cNvPr>
            <p:cNvSpPr>
              <a:spLocks noChangeArrowheads="1"/>
            </p:cNvSpPr>
            <p:nvPr/>
          </p:nvSpPr>
          <p:spPr bwMode="auto">
            <a:xfrm>
              <a:off x="4440" y="1655"/>
              <a:ext cx="1077" cy="342"/>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hours_wages</a:t>
              </a:r>
            </a:p>
          </p:txBody>
        </p:sp>
        <p:sp>
          <p:nvSpPr>
            <p:cNvPr id="53259" name="Rectangle 11">
              <a:extLst>
                <a:ext uri="{FF2B5EF4-FFF2-40B4-BE49-F238E27FC236}">
                  <a16:creationId xmlns:a16="http://schemas.microsoft.com/office/drawing/2014/main" id="{1B914CC0-9C87-FE47-BE65-52E084988EF8}"/>
                </a:ext>
              </a:extLst>
            </p:cNvPr>
            <p:cNvSpPr>
              <a:spLocks noChangeArrowheads="1"/>
            </p:cNvSpPr>
            <p:nvPr/>
          </p:nvSpPr>
          <p:spPr bwMode="auto">
            <a:xfrm>
              <a:off x="2190" y="1655"/>
              <a:ext cx="496" cy="342"/>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name</a:t>
              </a:r>
            </a:p>
          </p:txBody>
        </p:sp>
        <p:sp>
          <p:nvSpPr>
            <p:cNvPr id="53260" name="Rectangle 12">
              <a:extLst>
                <a:ext uri="{FF2B5EF4-FFF2-40B4-BE49-F238E27FC236}">
                  <a16:creationId xmlns:a16="http://schemas.microsoft.com/office/drawing/2014/main" id="{59E0BD50-D0A7-F44A-9A58-9D4F363544BB}"/>
                </a:ext>
              </a:extLst>
            </p:cNvPr>
            <p:cNvSpPr>
              <a:spLocks noChangeArrowheads="1"/>
            </p:cNvSpPr>
            <p:nvPr/>
          </p:nvSpPr>
          <p:spPr bwMode="auto">
            <a:xfrm>
              <a:off x="2686" y="1655"/>
              <a:ext cx="678" cy="342"/>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address</a:t>
              </a:r>
            </a:p>
          </p:txBody>
        </p:sp>
        <p:sp>
          <p:nvSpPr>
            <p:cNvPr id="53261" name="Rectangle 13">
              <a:extLst>
                <a:ext uri="{FF2B5EF4-FFF2-40B4-BE49-F238E27FC236}">
                  <a16:creationId xmlns:a16="http://schemas.microsoft.com/office/drawing/2014/main" id="{D592915F-FEC2-9D41-84D9-F09956FF58B0}"/>
                </a:ext>
              </a:extLst>
            </p:cNvPr>
            <p:cNvSpPr>
              <a:spLocks noChangeArrowheads="1"/>
            </p:cNvSpPr>
            <p:nvPr/>
          </p:nvSpPr>
          <p:spPr bwMode="auto">
            <a:xfrm>
              <a:off x="2420" y="2163"/>
              <a:ext cx="496" cy="336"/>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name</a:t>
              </a:r>
            </a:p>
          </p:txBody>
        </p:sp>
        <p:sp>
          <p:nvSpPr>
            <p:cNvPr id="53262" name="Rectangle 14">
              <a:extLst>
                <a:ext uri="{FF2B5EF4-FFF2-40B4-BE49-F238E27FC236}">
                  <a16:creationId xmlns:a16="http://schemas.microsoft.com/office/drawing/2014/main" id="{18B6BCAC-176E-C64C-B926-F364E96B3028}"/>
                </a:ext>
              </a:extLst>
            </p:cNvPr>
            <p:cNvSpPr>
              <a:spLocks noChangeArrowheads="1"/>
            </p:cNvSpPr>
            <p:nvPr/>
          </p:nvSpPr>
          <p:spPr bwMode="auto">
            <a:xfrm>
              <a:off x="2916" y="2163"/>
              <a:ext cx="678" cy="336"/>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address</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5">
            <a:extLst>
              <a:ext uri="{FF2B5EF4-FFF2-40B4-BE49-F238E27FC236}">
                <a16:creationId xmlns:a16="http://schemas.microsoft.com/office/drawing/2014/main" id="{2F0C8C68-0A5B-9C40-B26E-063D950761D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6463F41-A47B-B44E-B027-D128FDBE27EE}" type="slidenum">
              <a:rPr lang="en-US" altLang="zh-TW" sz="1400"/>
              <a:pPr>
                <a:spcBef>
                  <a:spcPct val="0"/>
                </a:spcBef>
                <a:buFontTx/>
                <a:buNone/>
              </a:pPr>
              <a:t>4</a:t>
            </a:fld>
            <a:endParaRPr lang="en-US" altLang="zh-TW" sz="1400"/>
          </a:p>
        </p:txBody>
      </p:sp>
      <p:sp>
        <p:nvSpPr>
          <p:cNvPr id="17410" name="Rectangle 3">
            <a:extLst>
              <a:ext uri="{FF2B5EF4-FFF2-40B4-BE49-F238E27FC236}">
                <a16:creationId xmlns:a16="http://schemas.microsoft.com/office/drawing/2014/main" id="{90AA8FB4-E4D8-D741-82DA-6DDDBFB11D15}"/>
              </a:ext>
            </a:extLst>
          </p:cNvPr>
          <p:cNvSpPr>
            <a:spLocks noGrp="1" noChangeArrowheads="1"/>
          </p:cNvSpPr>
          <p:nvPr>
            <p:ph type="body" idx="1"/>
          </p:nvPr>
        </p:nvSpPr>
        <p:spPr>
          <a:xfrm>
            <a:off x="685800" y="762000"/>
            <a:ext cx="7772400" cy="5791200"/>
          </a:xfrm>
        </p:spPr>
        <p:txBody>
          <a:bodyPr/>
          <a:lstStyle/>
          <a:p>
            <a:pPr eaLnBrk="1" hangingPunct="1"/>
            <a:r>
              <a:rPr lang="en-US" altLang="zh-TW">
                <a:solidFill>
                  <a:schemeClr val="accent2"/>
                </a:solidFill>
              </a:rPr>
              <a:t>Relation schema</a:t>
            </a:r>
          </a:p>
          <a:p>
            <a:pPr lvl="1" eaLnBrk="1" hangingPunct="1"/>
            <a:r>
              <a:rPr lang="en-US" altLang="zh-TW"/>
              <a:t>Describes the column heads for the table.</a:t>
            </a:r>
          </a:p>
          <a:p>
            <a:pPr lvl="1" eaLnBrk="1" hangingPunct="1"/>
            <a:r>
              <a:rPr lang="en-US" altLang="zh-TW"/>
              <a:t>Specifies the relation’s name, the name of each field, and the </a:t>
            </a:r>
            <a:r>
              <a:rPr lang="en-US" altLang="zh-TW">
                <a:solidFill>
                  <a:schemeClr val="accent2"/>
                </a:solidFill>
              </a:rPr>
              <a:t>domain</a:t>
            </a:r>
            <a:r>
              <a:rPr lang="en-US" altLang="zh-TW"/>
              <a:t> of each field.</a:t>
            </a:r>
          </a:p>
          <a:p>
            <a:pPr lvl="2" eaLnBrk="1" hangingPunct="1"/>
            <a:r>
              <a:rPr lang="en-US" altLang="zh-TW"/>
              <a:t>A domain is referred to by the </a:t>
            </a:r>
            <a:r>
              <a:rPr lang="en-US" altLang="zh-TW">
                <a:solidFill>
                  <a:schemeClr val="accent2"/>
                </a:solidFill>
              </a:rPr>
              <a:t>domain name</a:t>
            </a:r>
            <a:r>
              <a:rPr lang="en-US" altLang="zh-TW"/>
              <a:t> and has a set of associated </a:t>
            </a:r>
            <a:r>
              <a:rPr lang="en-US" altLang="zh-TW">
                <a:solidFill>
                  <a:schemeClr val="accent2"/>
                </a:solidFill>
              </a:rPr>
              <a:t>value</a:t>
            </a:r>
            <a:r>
              <a:rPr lang="en-US" altLang="zh-TW"/>
              <a:t>s.</a:t>
            </a:r>
          </a:p>
          <a:p>
            <a:pPr lvl="1" eaLnBrk="1" hangingPunct="1">
              <a:buFontTx/>
              <a:buNone/>
            </a:pPr>
            <a:r>
              <a:rPr lang="en-US" altLang="zh-TW"/>
              <a:t>	Example:</a:t>
            </a:r>
          </a:p>
          <a:p>
            <a:pPr lvl="1" eaLnBrk="1" hangingPunct="1">
              <a:buFontTx/>
              <a:buNone/>
            </a:pPr>
            <a:r>
              <a:rPr lang="en-US" altLang="zh-TW"/>
              <a:t>	Students(</a:t>
            </a:r>
            <a:r>
              <a:rPr lang="en-US" altLang="zh-TW" i="1" u="sng"/>
              <a:t>sid</a:t>
            </a:r>
            <a:r>
              <a:rPr lang="en-US" altLang="zh-TW"/>
              <a:t>: string, </a:t>
            </a:r>
            <a:r>
              <a:rPr lang="en-US" altLang="zh-TW" i="1"/>
              <a:t>name</a:t>
            </a:r>
            <a:r>
              <a:rPr lang="en-US" altLang="zh-TW"/>
              <a:t>: string, </a:t>
            </a:r>
            <a:r>
              <a:rPr lang="en-US" altLang="zh-TW" i="1"/>
              <a:t>login</a:t>
            </a:r>
            <a:r>
              <a:rPr lang="en-US" altLang="zh-TW"/>
              <a:t>: string, </a:t>
            </a:r>
            <a:r>
              <a:rPr lang="en-US" altLang="zh-TW" i="1"/>
              <a:t>age</a:t>
            </a:r>
            <a:r>
              <a:rPr lang="en-US" altLang="zh-TW"/>
              <a:t>: integer, </a:t>
            </a:r>
            <a:r>
              <a:rPr lang="en-US" altLang="zh-TW" i="1"/>
              <a:t>gpa</a:t>
            </a:r>
            <a:r>
              <a:rPr lang="en-US" altLang="zh-TW"/>
              <a:t>: real)</a:t>
            </a:r>
          </a:p>
          <a:p>
            <a:pPr lvl="1" eaLnBrk="1" hangingPunct="1"/>
            <a:r>
              <a:rPr lang="en-US" altLang="zh-TW"/>
              <a:t>We can also represent the schema in the following way</a:t>
            </a:r>
          </a:p>
        </p:txBody>
      </p:sp>
      <p:graphicFrame>
        <p:nvGraphicFramePr>
          <p:cNvPr id="8220" name="Group 28">
            <a:extLst>
              <a:ext uri="{FF2B5EF4-FFF2-40B4-BE49-F238E27FC236}">
                <a16:creationId xmlns:a16="http://schemas.microsoft.com/office/drawing/2014/main" id="{BE7A7D37-B338-DD4F-B258-E281E9810DBB}"/>
              </a:ext>
            </a:extLst>
          </p:cNvPr>
          <p:cNvGraphicFramePr>
            <a:graphicFrameLocks noGrp="1"/>
          </p:cNvGraphicFramePr>
          <p:nvPr/>
        </p:nvGraphicFramePr>
        <p:xfrm>
          <a:off x="2971800" y="5999163"/>
          <a:ext cx="4572000" cy="401637"/>
        </p:xfrm>
        <a:graphic>
          <a:graphicData uri="http://schemas.openxmlformats.org/drawingml/2006/table">
            <a:tbl>
              <a:tblPr/>
              <a:tblGrid>
                <a:gridCol w="914645">
                  <a:extLst>
                    <a:ext uri="{9D8B030D-6E8A-4147-A177-3AD203B41FA5}">
                      <a16:colId xmlns:a16="http://schemas.microsoft.com/office/drawing/2014/main" val="20000"/>
                    </a:ext>
                  </a:extLst>
                </a:gridCol>
                <a:gridCol w="914644">
                  <a:extLst>
                    <a:ext uri="{9D8B030D-6E8A-4147-A177-3AD203B41FA5}">
                      <a16:colId xmlns:a16="http://schemas.microsoft.com/office/drawing/2014/main" val="20001"/>
                    </a:ext>
                  </a:extLst>
                </a:gridCol>
                <a:gridCol w="913423">
                  <a:extLst>
                    <a:ext uri="{9D8B030D-6E8A-4147-A177-3AD203B41FA5}">
                      <a16:colId xmlns:a16="http://schemas.microsoft.com/office/drawing/2014/main" val="20002"/>
                    </a:ext>
                  </a:extLst>
                </a:gridCol>
                <a:gridCol w="914645">
                  <a:extLst>
                    <a:ext uri="{9D8B030D-6E8A-4147-A177-3AD203B41FA5}">
                      <a16:colId xmlns:a16="http://schemas.microsoft.com/office/drawing/2014/main" val="20003"/>
                    </a:ext>
                  </a:extLst>
                </a:gridCol>
                <a:gridCol w="914644">
                  <a:extLst>
                    <a:ext uri="{9D8B030D-6E8A-4147-A177-3AD203B41FA5}">
                      <a16:colId xmlns:a16="http://schemas.microsoft.com/office/drawing/2014/main" val="20004"/>
                    </a:ext>
                  </a:extLst>
                </a:gridCol>
              </a:tblGrid>
              <a:tr h="4016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err="1">
                          <a:ln>
                            <a:noFill/>
                          </a:ln>
                          <a:solidFill>
                            <a:schemeClr val="tx1"/>
                          </a:solidFill>
                          <a:effectLst/>
                          <a:latin typeface="Times New Roman" pitchFamily="18" charset="0"/>
                          <a:ea typeface="新細明體" pitchFamily="18" charset="-120"/>
                        </a:rPr>
                        <a:t>sid</a:t>
                      </a:r>
                      <a:endParaRPr kumimoji="1" lang="en-US" altLang="zh-TW" sz="2000" b="0" i="0" u="sng" strike="noStrike" cap="none" normalizeH="0" baseline="0" dirty="0">
                        <a:ln>
                          <a:noFill/>
                        </a:ln>
                        <a:solidFill>
                          <a:schemeClr val="tx1"/>
                        </a:solidFill>
                        <a:effectLst/>
                        <a:latin typeface="Times New Roman" pitchFamily="18" charset="0"/>
                        <a:ea typeface="新細明體" pitchFamily="18" charset="-120"/>
                      </a:endParaRPr>
                    </a:p>
                  </a:txBody>
                  <a:tcPr marT="45490" marB="454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Times New Roman" pitchFamily="18" charset="0"/>
                          <a:ea typeface="新細明體" pitchFamily="18" charset="-120"/>
                        </a:rPr>
                        <a:t>name</a:t>
                      </a:r>
                    </a:p>
                  </a:txBody>
                  <a:tcPr marT="45490" marB="454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Times New Roman" pitchFamily="18" charset="0"/>
                          <a:ea typeface="新細明體" pitchFamily="18" charset="-120"/>
                        </a:rPr>
                        <a:t>login</a:t>
                      </a:r>
                    </a:p>
                  </a:txBody>
                  <a:tcPr marT="45490" marB="454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Times New Roman" pitchFamily="18" charset="0"/>
                          <a:ea typeface="新細明體" pitchFamily="18" charset="-120"/>
                        </a:rPr>
                        <a:t>age</a:t>
                      </a:r>
                    </a:p>
                  </a:txBody>
                  <a:tcPr marT="45490" marB="454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err="1">
                          <a:ln>
                            <a:noFill/>
                          </a:ln>
                          <a:solidFill>
                            <a:schemeClr val="tx1"/>
                          </a:solidFill>
                          <a:effectLst/>
                          <a:latin typeface="Times New Roman" pitchFamily="18" charset="0"/>
                          <a:ea typeface="新細明體" pitchFamily="18" charset="-120"/>
                        </a:rPr>
                        <a:t>gpa</a:t>
                      </a:r>
                      <a:endParaRPr kumimoji="1" lang="en-US" altLang="zh-TW" sz="2000" b="0" i="0" u="none" strike="noStrike" cap="none" normalizeH="0" baseline="0" dirty="0">
                        <a:ln>
                          <a:noFill/>
                        </a:ln>
                        <a:solidFill>
                          <a:schemeClr val="tx1"/>
                        </a:solidFill>
                        <a:effectLst/>
                        <a:latin typeface="Times New Roman" pitchFamily="18" charset="0"/>
                        <a:ea typeface="新細明體" pitchFamily="18" charset="-120"/>
                      </a:endParaRPr>
                    </a:p>
                  </a:txBody>
                  <a:tcPr marT="45490" marB="454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bl>
          </a:graphicData>
        </a:graphic>
      </p:graphicFrame>
      <p:sp>
        <p:nvSpPr>
          <p:cNvPr id="17428" name="Line 29">
            <a:extLst>
              <a:ext uri="{FF2B5EF4-FFF2-40B4-BE49-F238E27FC236}">
                <a16:creationId xmlns:a16="http://schemas.microsoft.com/office/drawing/2014/main" id="{A25707F7-27DA-7348-ADA9-66EB606D9941}"/>
              </a:ext>
            </a:extLst>
          </p:cNvPr>
          <p:cNvSpPr>
            <a:spLocks noChangeShapeType="1"/>
          </p:cNvSpPr>
          <p:nvPr/>
        </p:nvSpPr>
        <p:spPr bwMode="auto">
          <a:xfrm flipV="1">
            <a:off x="1524000" y="6362700"/>
            <a:ext cx="1828800" cy="190500"/>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9" name="Text Box 30">
            <a:extLst>
              <a:ext uri="{FF2B5EF4-FFF2-40B4-BE49-F238E27FC236}">
                <a16:creationId xmlns:a16="http://schemas.microsoft.com/office/drawing/2014/main" id="{16FE4FC3-3EB8-CB40-913D-68A77D273A46}"/>
              </a:ext>
            </a:extLst>
          </p:cNvPr>
          <p:cNvSpPr txBox="1">
            <a:spLocks noChangeArrowheads="1"/>
          </p:cNvSpPr>
          <p:nvPr/>
        </p:nvSpPr>
        <p:spPr bwMode="auto">
          <a:xfrm>
            <a:off x="344488" y="6172200"/>
            <a:ext cx="1381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solidFill>
                  <a:srgbClr val="FF0066"/>
                </a:solidFill>
              </a:rPr>
              <a:t>The primary key</a:t>
            </a:r>
          </a:p>
          <a:p>
            <a:pPr eaLnBrk="1" hangingPunct="1">
              <a:spcBef>
                <a:spcPct val="0"/>
              </a:spcBef>
              <a:buFontTx/>
              <a:buNone/>
            </a:pPr>
            <a:r>
              <a:rPr lang="en-US" altLang="zh-TW" sz="1400">
                <a:solidFill>
                  <a:srgbClr val="FF0066"/>
                </a:solidFill>
              </a:rPr>
              <a:t>is underlined</a:t>
            </a:r>
          </a:p>
        </p:txBody>
      </p:sp>
      <p:sp>
        <p:nvSpPr>
          <p:cNvPr id="17430" name="TextBox 1">
            <a:extLst>
              <a:ext uri="{FF2B5EF4-FFF2-40B4-BE49-F238E27FC236}">
                <a16:creationId xmlns:a16="http://schemas.microsoft.com/office/drawing/2014/main" id="{292B9063-3762-A242-941A-71E1D815B3ED}"/>
              </a:ext>
            </a:extLst>
          </p:cNvPr>
          <p:cNvSpPr txBox="1">
            <a:spLocks noChangeArrowheads="1"/>
          </p:cNvSpPr>
          <p:nvPr/>
        </p:nvSpPr>
        <p:spPr bwMode="auto">
          <a:xfrm>
            <a:off x="1852613" y="6000750"/>
            <a:ext cx="11953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2000">
                <a:latin typeface="Arial" panose="020B0604020202020204" pitchFamily="34" charset="0"/>
              </a:rPr>
              <a:t>Students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5">
            <a:extLst>
              <a:ext uri="{FF2B5EF4-FFF2-40B4-BE49-F238E27FC236}">
                <a16:creationId xmlns:a16="http://schemas.microsoft.com/office/drawing/2014/main" id="{83A74C6D-22B6-7E43-9261-E9149BF60B4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983AF878-DD32-8446-BD5C-A5FDE4A5249B}" type="slidenum">
              <a:rPr lang="en-US" altLang="zh-TW" sz="1400"/>
              <a:pPr>
                <a:spcBef>
                  <a:spcPct val="0"/>
                </a:spcBef>
                <a:buFontTx/>
                <a:buNone/>
              </a:pPr>
              <a:t>40</a:t>
            </a:fld>
            <a:endParaRPr lang="en-US" altLang="zh-TW" sz="1400"/>
          </a:p>
        </p:txBody>
      </p:sp>
      <p:sp>
        <p:nvSpPr>
          <p:cNvPr id="54274" name="Rectangle 3">
            <a:extLst>
              <a:ext uri="{FF2B5EF4-FFF2-40B4-BE49-F238E27FC236}">
                <a16:creationId xmlns:a16="http://schemas.microsoft.com/office/drawing/2014/main" id="{EC86DD9E-2220-F348-920D-DF71084E0CD9}"/>
              </a:ext>
            </a:extLst>
          </p:cNvPr>
          <p:cNvSpPr>
            <a:spLocks noGrp="1" noChangeArrowheads="1"/>
          </p:cNvSpPr>
          <p:nvPr>
            <p:ph type="body" idx="1"/>
          </p:nvPr>
        </p:nvSpPr>
        <p:spPr>
          <a:xfrm>
            <a:off x="685800" y="762000"/>
            <a:ext cx="7772400" cy="5334000"/>
          </a:xfrm>
        </p:spPr>
        <p:txBody>
          <a:bodyPr/>
          <a:lstStyle/>
          <a:p>
            <a:pPr eaLnBrk="1" hangingPunct="1"/>
            <a:r>
              <a:rPr lang="en-US" altLang="en-US" sz="2800"/>
              <a:t>The first method is more general. </a:t>
            </a:r>
          </a:p>
          <a:p>
            <a:pPr lvl="1" eaLnBrk="1" hangingPunct="1"/>
            <a:r>
              <a:rPr lang="en-US" altLang="en-US" sz="2400"/>
              <a:t>Disadvantage: an extra relation is needed.  </a:t>
            </a:r>
          </a:p>
          <a:p>
            <a:pPr lvl="1" eaLnBrk="1" hangingPunct="1"/>
            <a:r>
              <a:rPr lang="en-US" altLang="en-US" sz="2400"/>
              <a:t>More operation may be necessary when we need to get the employee information</a:t>
            </a:r>
          </a:p>
          <a:p>
            <a:pPr lvl="1" eaLnBrk="1" hangingPunct="1"/>
            <a:r>
              <a:rPr lang="en-US" altLang="en-US" sz="2400"/>
              <a:t>(e.g. looking up two relations).</a:t>
            </a:r>
          </a:p>
          <a:p>
            <a:pPr lvl="1" eaLnBrk="1" hangingPunct="1"/>
            <a:endParaRPr lang="en-US" altLang="en-US" sz="2400"/>
          </a:p>
          <a:p>
            <a:pPr eaLnBrk="1" hangingPunct="1"/>
            <a:r>
              <a:rPr lang="en-US" altLang="en-US" sz="2800"/>
              <a:t>The second method is not always possible. </a:t>
            </a:r>
          </a:p>
          <a:p>
            <a:pPr lvl="1" eaLnBrk="1" hangingPunct="1"/>
            <a:r>
              <a:rPr lang="en-US" altLang="en-US" sz="2400"/>
              <a:t>Advantage : information of each employee is more easily accessible (usually only one relation look up). </a:t>
            </a:r>
          </a:p>
          <a:p>
            <a:pPr lvl="1" eaLnBrk="1" hangingPunct="1"/>
            <a:r>
              <a:rPr lang="en-US" altLang="en-US" sz="2400"/>
              <a:t>However, if an employee can be both hourly and contract based, then information of the employee will be stored twice.</a:t>
            </a:r>
          </a:p>
          <a:p>
            <a:pPr eaLnBrk="1" hangingPunct="1"/>
            <a:endParaRPr lang="en-US" altLang="en-US" sz="2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5">
            <a:extLst>
              <a:ext uri="{FF2B5EF4-FFF2-40B4-BE49-F238E27FC236}">
                <a16:creationId xmlns:a16="http://schemas.microsoft.com/office/drawing/2014/main" id="{E1988B89-5D2E-A14F-A933-8EAD785A043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212BD815-F7D1-624D-9E67-8706A7086BD6}" type="slidenum">
              <a:rPr lang="en-US" altLang="zh-TW" sz="1400"/>
              <a:pPr>
                <a:spcBef>
                  <a:spcPct val="0"/>
                </a:spcBef>
                <a:buFontTx/>
                <a:buNone/>
              </a:pPr>
              <a:t>41</a:t>
            </a:fld>
            <a:endParaRPr lang="en-US" altLang="zh-TW" sz="1400"/>
          </a:p>
        </p:txBody>
      </p:sp>
      <p:sp>
        <p:nvSpPr>
          <p:cNvPr id="55298" name="Rectangle 3">
            <a:extLst>
              <a:ext uri="{FF2B5EF4-FFF2-40B4-BE49-F238E27FC236}">
                <a16:creationId xmlns:a16="http://schemas.microsoft.com/office/drawing/2014/main" id="{E47A8479-15BE-8345-B3BE-1A571162FDB9}"/>
              </a:ext>
            </a:extLst>
          </p:cNvPr>
          <p:cNvSpPr>
            <a:spLocks noGrp="1" noChangeArrowheads="1"/>
          </p:cNvSpPr>
          <p:nvPr>
            <p:ph type="body" idx="1"/>
          </p:nvPr>
        </p:nvSpPr>
        <p:spPr>
          <a:xfrm>
            <a:off x="685800" y="609600"/>
            <a:ext cx="7772400" cy="5486400"/>
          </a:xfrm>
        </p:spPr>
        <p:txBody>
          <a:bodyPr/>
          <a:lstStyle/>
          <a:p>
            <a:pPr eaLnBrk="1" hangingPunct="1">
              <a:lnSpc>
                <a:spcPct val="90000"/>
              </a:lnSpc>
            </a:pPr>
            <a:r>
              <a:rPr lang="en-US" altLang="en-US">
                <a:solidFill>
                  <a:schemeClr val="accent2"/>
                </a:solidFill>
              </a:rPr>
              <a:t>Translating ER diagrams with aggregation</a:t>
            </a:r>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lvl="1" eaLnBrk="1" hangingPunct="1">
              <a:lnSpc>
                <a:spcPct val="90000"/>
              </a:lnSpc>
            </a:pPr>
            <a:endParaRPr lang="en-US" altLang="en-US"/>
          </a:p>
          <a:p>
            <a:pPr lvl="1" eaLnBrk="1" hangingPunct="1">
              <a:lnSpc>
                <a:spcPct val="90000"/>
              </a:lnSpc>
            </a:pPr>
            <a:r>
              <a:rPr lang="en-US" altLang="en-US"/>
              <a:t>The translation is essentially the standard mapping for the relationship.</a:t>
            </a:r>
          </a:p>
          <a:p>
            <a:pPr lvl="2" eaLnBrk="1" hangingPunct="1">
              <a:lnSpc>
                <a:spcPct val="90000"/>
              </a:lnSpc>
              <a:buFontTx/>
              <a:buNone/>
            </a:pPr>
            <a:endParaRPr lang="en-US" altLang="en-US"/>
          </a:p>
        </p:txBody>
      </p:sp>
      <p:sp>
        <p:nvSpPr>
          <p:cNvPr id="55299" name="Rectangle 4">
            <a:extLst>
              <a:ext uri="{FF2B5EF4-FFF2-40B4-BE49-F238E27FC236}">
                <a16:creationId xmlns:a16="http://schemas.microsoft.com/office/drawing/2014/main" id="{CD920995-6322-C848-A0C7-8E97773BE5A0}"/>
              </a:ext>
            </a:extLst>
          </p:cNvPr>
          <p:cNvSpPr>
            <a:spLocks noChangeArrowheads="1"/>
          </p:cNvSpPr>
          <p:nvPr/>
        </p:nvSpPr>
        <p:spPr bwMode="auto">
          <a:xfrm>
            <a:off x="1524000" y="3241675"/>
            <a:ext cx="5899150" cy="1406525"/>
          </a:xfrm>
          <a:prstGeom prst="rect">
            <a:avLst/>
          </a:prstGeom>
          <a:solidFill>
            <a:schemeClr val="hlink">
              <a:alpha val="25098"/>
            </a:schemeClr>
          </a:solidFill>
          <a:ln w="12700" algn="ctr">
            <a:solidFill>
              <a:schemeClr val="tx1"/>
            </a:solidFill>
            <a:prstDash val="dash"/>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en-US" altLang="en-US" sz="2000">
              <a:latin typeface="Arial" panose="020B0604020202020204" pitchFamily="34" charset="0"/>
            </a:endParaRPr>
          </a:p>
        </p:txBody>
      </p:sp>
      <p:sp>
        <p:nvSpPr>
          <p:cNvPr id="55300" name="Line 5">
            <a:extLst>
              <a:ext uri="{FF2B5EF4-FFF2-40B4-BE49-F238E27FC236}">
                <a16:creationId xmlns:a16="http://schemas.microsoft.com/office/drawing/2014/main" id="{7BB11D91-F8D4-3245-890C-6ED274C65BB8}"/>
              </a:ext>
            </a:extLst>
          </p:cNvPr>
          <p:cNvSpPr>
            <a:spLocks noChangeShapeType="1"/>
          </p:cNvSpPr>
          <p:nvPr/>
        </p:nvSpPr>
        <p:spPr bwMode="auto">
          <a:xfrm flipV="1">
            <a:off x="4459288" y="2921000"/>
            <a:ext cx="0" cy="320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1" name="Line 6">
            <a:extLst>
              <a:ext uri="{FF2B5EF4-FFF2-40B4-BE49-F238E27FC236}">
                <a16:creationId xmlns:a16="http://schemas.microsoft.com/office/drawing/2014/main" id="{0C619872-3E5F-EF48-90FD-3D2675E3F0F7}"/>
              </a:ext>
            </a:extLst>
          </p:cNvPr>
          <p:cNvSpPr>
            <a:spLocks noChangeShapeType="1"/>
          </p:cNvSpPr>
          <p:nvPr/>
        </p:nvSpPr>
        <p:spPr bwMode="auto">
          <a:xfrm flipV="1">
            <a:off x="3462338" y="3736975"/>
            <a:ext cx="346075" cy="260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2" name="Line 7">
            <a:extLst>
              <a:ext uri="{FF2B5EF4-FFF2-40B4-BE49-F238E27FC236}">
                <a16:creationId xmlns:a16="http://schemas.microsoft.com/office/drawing/2014/main" id="{F5A8A71A-D22A-DE47-BAE1-2B039E45538C}"/>
              </a:ext>
            </a:extLst>
          </p:cNvPr>
          <p:cNvSpPr>
            <a:spLocks noChangeShapeType="1"/>
          </p:cNvSpPr>
          <p:nvPr/>
        </p:nvSpPr>
        <p:spPr bwMode="auto">
          <a:xfrm>
            <a:off x="4462463" y="1654175"/>
            <a:ext cx="0" cy="3381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3" name="Line 8">
            <a:extLst>
              <a:ext uri="{FF2B5EF4-FFF2-40B4-BE49-F238E27FC236}">
                <a16:creationId xmlns:a16="http://schemas.microsoft.com/office/drawing/2014/main" id="{62D335FF-9DDF-D849-A258-D9A733600E17}"/>
              </a:ext>
            </a:extLst>
          </p:cNvPr>
          <p:cNvSpPr>
            <a:spLocks noChangeShapeType="1"/>
          </p:cNvSpPr>
          <p:nvPr/>
        </p:nvSpPr>
        <p:spPr bwMode="auto">
          <a:xfrm flipV="1">
            <a:off x="4462463" y="2293938"/>
            <a:ext cx="0" cy="3190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4" name="Line 9">
            <a:extLst>
              <a:ext uri="{FF2B5EF4-FFF2-40B4-BE49-F238E27FC236}">
                <a16:creationId xmlns:a16="http://schemas.microsoft.com/office/drawing/2014/main" id="{589B8093-0456-3B4B-A5F9-C81AD668B288}"/>
              </a:ext>
            </a:extLst>
          </p:cNvPr>
          <p:cNvSpPr>
            <a:spLocks noChangeShapeType="1"/>
          </p:cNvSpPr>
          <p:nvPr/>
        </p:nvSpPr>
        <p:spPr bwMode="auto">
          <a:xfrm flipH="1" flipV="1">
            <a:off x="2201863" y="3730625"/>
            <a:ext cx="346075" cy="260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5" name="Line 10">
            <a:extLst>
              <a:ext uri="{FF2B5EF4-FFF2-40B4-BE49-F238E27FC236}">
                <a16:creationId xmlns:a16="http://schemas.microsoft.com/office/drawing/2014/main" id="{F5E9ABC4-9DCB-664C-B9DF-756898A23185}"/>
              </a:ext>
            </a:extLst>
          </p:cNvPr>
          <p:cNvSpPr>
            <a:spLocks noChangeShapeType="1"/>
          </p:cNvSpPr>
          <p:nvPr/>
        </p:nvSpPr>
        <p:spPr bwMode="auto">
          <a:xfrm>
            <a:off x="4681538" y="2841625"/>
            <a:ext cx="5540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6" name="Oval 11">
            <a:extLst>
              <a:ext uri="{FF2B5EF4-FFF2-40B4-BE49-F238E27FC236}">
                <a16:creationId xmlns:a16="http://schemas.microsoft.com/office/drawing/2014/main" id="{8C39F38C-B1DE-DD4D-8F45-5796C0238991}"/>
              </a:ext>
            </a:extLst>
          </p:cNvPr>
          <p:cNvSpPr>
            <a:spLocks noChangeArrowheads="1"/>
          </p:cNvSpPr>
          <p:nvPr/>
        </p:nvSpPr>
        <p:spPr bwMode="auto">
          <a:xfrm>
            <a:off x="1741488" y="3571875"/>
            <a:ext cx="785812" cy="3492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u="sng">
                <a:latin typeface="Arial" panose="020B0604020202020204" pitchFamily="34" charset="0"/>
              </a:rPr>
              <a:t>pid</a:t>
            </a:r>
          </a:p>
        </p:txBody>
      </p:sp>
      <p:sp>
        <p:nvSpPr>
          <p:cNvPr id="55307" name="Oval 12">
            <a:extLst>
              <a:ext uri="{FF2B5EF4-FFF2-40B4-BE49-F238E27FC236}">
                <a16:creationId xmlns:a16="http://schemas.microsoft.com/office/drawing/2014/main" id="{C04A443A-CB16-004A-9EC1-27D9F725BF05}"/>
              </a:ext>
            </a:extLst>
          </p:cNvPr>
          <p:cNvSpPr>
            <a:spLocks noChangeArrowheads="1"/>
          </p:cNvSpPr>
          <p:nvPr/>
        </p:nvSpPr>
        <p:spPr bwMode="auto">
          <a:xfrm>
            <a:off x="5084763" y="2660650"/>
            <a:ext cx="787400" cy="34766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until</a:t>
            </a:r>
          </a:p>
        </p:txBody>
      </p:sp>
      <p:sp>
        <p:nvSpPr>
          <p:cNvPr id="55308" name="Line 13">
            <a:extLst>
              <a:ext uri="{FF2B5EF4-FFF2-40B4-BE49-F238E27FC236}">
                <a16:creationId xmlns:a16="http://schemas.microsoft.com/office/drawing/2014/main" id="{C8D9D749-3C64-5C42-827B-5347504DF08F}"/>
              </a:ext>
            </a:extLst>
          </p:cNvPr>
          <p:cNvSpPr>
            <a:spLocks noChangeShapeType="1"/>
          </p:cNvSpPr>
          <p:nvPr/>
        </p:nvSpPr>
        <p:spPr bwMode="auto">
          <a:xfrm flipH="1" flipV="1">
            <a:off x="3708400" y="1793875"/>
            <a:ext cx="476250" cy="1984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9" name="Rectangle 14">
            <a:extLst>
              <a:ext uri="{FF2B5EF4-FFF2-40B4-BE49-F238E27FC236}">
                <a16:creationId xmlns:a16="http://schemas.microsoft.com/office/drawing/2014/main" id="{98867272-7E08-014B-A867-2E9B5E491850}"/>
              </a:ext>
            </a:extLst>
          </p:cNvPr>
          <p:cNvSpPr>
            <a:spLocks noChangeArrowheads="1"/>
          </p:cNvSpPr>
          <p:nvPr/>
        </p:nvSpPr>
        <p:spPr bwMode="auto">
          <a:xfrm>
            <a:off x="4002088" y="1992313"/>
            <a:ext cx="890587" cy="39846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Employees</a:t>
            </a:r>
          </a:p>
        </p:txBody>
      </p:sp>
      <p:sp>
        <p:nvSpPr>
          <p:cNvPr id="55310" name="Oval 15">
            <a:extLst>
              <a:ext uri="{FF2B5EF4-FFF2-40B4-BE49-F238E27FC236}">
                <a16:creationId xmlns:a16="http://schemas.microsoft.com/office/drawing/2014/main" id="{A4AA4643-1BFC-B74C-99A5-2E3F384B20CC}"/>
              </a:ext>
            </a:extLst>
          </p:cNvPr>
          <p:cNvSpPr>
            <a:spLocks noChangeArrowheads="1"/>
          </p:cNvSpPr>
          <p:nvPr/>
        </p:nvSpPr>
        <p:spPr bwMode="auto">
          <a:xfrm>
            <a:off x="3170238" y="1554163"/>
            <a:ext cx="785812" cy="3476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u="sng">
                <a:latin typeface="Arial" panose="020B0604020202020204" pitchFamily="34" charset="0"/>
              </a:rPr>
              <a:t>ID</a:t>
            </a:r>
          </a:p>
        </p:txBody>
      </p:sp>
      <p:sp>
        <p:nvSpPr>
          <p:cNvPr id="55311" name="Line 16">
            <a:extLst>
              <a:ext uri="{FF2B5EF4-FFF2-40B4-BE49-F238E27FC236}">
                <a16:creationId xmlns:a16="http://schemas.microsoft.com/office/drawing/2014/main" id="{B4FDCE10-CC70-304F-AF1F-89D4B8B6196F}"/>
              </a:ext>
            </a:extLst>
          </p:cNvPr>
          <p:cNvSpPr>
            <a:spLocks noChangeShapeType="1"/>
          </p:cNvSpPr>
          <p:nvPr/>
        </p:nvSpPr>
        <p:spPr bwMode="auto">
          <a:xfrm flipV="1">
            <a:off x="4716463" y="1793875"/>
            <a:ext cx="476250" cy="1984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2" name="Oval 17">
            <a:extLst>
              <a:ext uri="{FF2B5EF4-FFF2-40B4-BE49-F238E27FC236}">
                <a16:creationId xmlns:a16="http://schemas.microsoft.com/office/drawing/2014/main" id="{84B1753B-3AD6-3F48-B393-2C72EF524769}"/>
              </a:ext>
            </a:extLst>
          </p:cNvPr>
          <p:cNvSpPr>
            <a:spLocks noChangeArrowheads="1"/>
          </p:cNvSpPr>
          <p:nvPr/>
        </p:nvSpPr>
        <p:spPr bwMode="auto">
          <a:xfrm>
            <a:off x="4946650" y="1554163"/>
            <a:ext cx="787400" cy="3476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address</a:t>
            </a:r>
          </a:p>
        </p:txBody>
      </p:sp>
      <p:sp>
        <p:nvSpPr>
          <p:cNvPr id="55313" name="Line 18">
            <a:extLst>
              <a:ext uri="{FF2B5EF4-FFF2-40B4-BE49-F238E27FC236}">
                <a16:creationId xmlns:a16="http://schemas.microsoft.com/office/drawing/2014/main" id="{5B5F211F-B2BF-B244-8C8B-7001BF78CCB2}"/>
              </a:ext>
            </a:extLst>
          </p:cNvPr>
          <p:cNvSpPr>
            <a:spLocks noChangeShapeType="1"/>
          </p:cNvSpPr>
          <p:nvPr/>
        </p:nvSpPr>
        <p:spPr bwMode="auto">
          <a:xfrm flipV="1">
            <a:off x="2984500" y="3713163"/>
            <a:ext cx="0" cy="2809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4" name="Oval 19">
            <a:extLst>
              <a:ext uri="{FF2B5EF4-FFF2-40B4-BE49-F238E27FC236}">
                <a16:creationId xmlns:a16="http://schemas.microsoft.com/office/drawing/2014/main" id="{B2E98541-54FD-C94F-885C-3C6E07C21851}"/>
              </a:ext>
            </a:extLst>
          </p:cNvPr>
          <p:cNvSpPr>
            <a:spLocks noChangeArrowheads="1"/>
          </p:cNvSpPr>
          <p:nvPr/>
        </p:nvSpPr>
        <p:spPr bwMode="auto">
          <a:xfrm>
            <a:off x="2589213" y="3371850"/>
            <a:ext cx="788987" cy="3492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started-on</a:t>
            </a:r>
          </a:p>
        </p:txBody>
      </p:sp>
      <p:sp>
        <p:nvSpPr>
          <p:cNvPr id="55315" name="AutoShape 20">
            <a:extLst>
              <a:ext uri="{FF2B5EF4-FFF2-40B4-BE49-F238E27FC236}">
                <a16:creationId xmlns:a16="http://schemas.microsoft.com/office/drawing/2014/main" id="{1054ED95-0FDC-7048-855D-2ABDA5A47CB2}"/>
              </a:ext>
            </a:extLst>
          </p:cNvPr>
          <p:cNvSpPr>
            <a:spLocks noChangeArrowheads="1"/>
          </p:cNvSpPr>
          <p:nvPr/>
        </p:nvSpPr>
        <p:spPr bwMode="auto">
          <a:xfrm>
            <a:off x="3989388" y="2590800"/>
            <a:ext cx="939800" cy="4953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Monitors</a:t>
            </a:r>
          </a:p>
        </p:txBody>
      </p:sp>
      <p:sp>
        <p:nvSpPr>
          <p:cNvPr id="55316" name="Line 21">
            <a:extLst>
              <a:ext uri="{FF2B5EF4-FFF2-40B4-BE49-F238E27FC236}">
                <a16:creationId xmlns:a16="http://schemas.microsoft.com/office/drawing/2014/main" id="{7BD8B235-226B-9E44-B516-BC06AC268526}"/>
              </a:ext>
            </a:extLst>
          </p:cNvPr>
          <p:cNvSpPr>
            <a:spLocks noChangeShapeType="1"/>
          </p:cNvSpPr>
          <p:nvPr/>
        </p:nvSpPr>
        <p:spPr bwMode="auto">
          <a:xfrm>
            <a:off x="4837113" y="4219575"/>
            <a:ext cx="5540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7" name="Line 22">
            <a:extLst>
              <a:ext uri="{FF2B5EF4-FFF2-40B4-BE49-F238E27FC236}">
                <a16:creationId xmlns:a16="http://schemas.microsoft.com/office/drawing/2014/main" id="{5C4B53FC-7818-CC4F-AE67-40A882B4FE76}"/>
              </a:ext>
            </a:extLst>
          </p:cNvPr>
          <p:cNvSpPr>
            <a:spLocks noChangeShapeType="1"/>
          </p:cNvSpPr>
          <p:nvPr/>
        </p:nvSpPr>
        <p:spPr bwMode="auto">
          <a:xfrm>
            <a:off x="3546475" y="4205288"/>
            <a:ext cx="5540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8" name="Rectangle 23">
            <a:extLst>
              <a:ext uri="{FF2B5EF4-FFF2-40B4-BE49-F238E27FC236}">
                <a16:creationId xmlns:a16="http://schemas.microsoft.com/office/drawing/2014/main" id="{BB9458BB-CF63-DD4F-BFAF-C1AD28809D9D}"/>
              </a:ext>
            </a:extLst>
          </p:cNvPr>
          <p:cNvSpPr>
            <a:spLocks noChangeArrowheads="1"/>
          </p:cNvSpPr>
          <p:nvPr/>
        </p:nvSpPr>
        <p:spPr bwMode="auto">
          <a:xfrm>
            <a:off x="2436813" y="3995738"/>
            <a:ext cx="1123950" cy="396875"/>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Projects</a:t>
            </a:r>
          </a:p>
        </p:txBody>
      </p:sp>
      <p:sp>
        <p:nvSpPr>
          <p:cNvPr id="55319" name="Oval 24">
            <a:extLst>
              <a:ext uri="{FF2B5EF4-FFF2-40B4-BE49-F238E27FC236}">
                <a16:creationId xmlns:a16="http://schemas.microsoft.com/office/drawing/2014/main" id="{6DC03301-FFBD-A548-82E0-B305BBD4E395}"/>
              </a:ext>
            </a:extLst>
          </p:cNvPr>
          <p:cNvSpPr>
            <a:spLocks noChangeArrowheads="1"/>
          </p:cNvSpPr>
          <p:nvPr/>
        </p:nvSpPr>
        <p:spPr bwMode="auto">
          <a:xfrm flipH="1">
            <a:off x="3435350" y="3570288"/>
            <a:ext cx="785813" cy="3476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pbudget</a:t>
            </a:r>
          </a:p>
        </p:txBody>
      </p:sp>
      <p:sp>
        <p:nvSpPr>
          <p:cNvPr id="55320" name="Line 25">
            <a:extLst>
              <a:ext uri="{FF2B5EF4-FFF2-40B4-BE49-F238E27FC236}">
                <a16:creationId xmlns:a16="http://schemas.microsoft.com/office/drawing/2014/main" id="{5376E8EF-21EE-B749-BFE1-E5894B4758DC}"/>
              </a:ext>
            </a:extLst>
          </p:cNvPr>
          <p:cNvSpPr>
            <a:spLocks noChangeShapeType="1"/>
          </p:cNvSpPr>
          <p:nvPr/>
        </p:nvSpPr>
        <p:spPr bwMode="auto">
          <a:xfrm flipV="1">
            <a:off x="6415088" y="3762375"/>
            <a:ext cx="346075" cy="260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21" name="Line 26">
            <a:extLst>
              <a:ext uri="{FF2B5EF4-FFF2-40B4-BE49-F238E27FC236}">
                <a16:creationId xmlns:a16="http://schemas.microsoft.com/office/drawing/2014/main" id="{C3AC1E94-065B-D84A-B62A-45B7BB5AE1DD}"/>
              </a:ext>
            </a:extLst>
          </p:cNvPr>
          <p:cNvSpPr>
            <a:spLocks noChangeShapeType="1"/>
          </p:cNvSpPr>
          <p:nvPr/>
        </p:nvSpPr>
        <p:spPr bwMode="auto">
          <a:xfrm flipH="1" flipV="1">
            <a:off x="5154613" y="3757613"/>
            <a:ext cx="346075" cy="260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22" name="Oval 27">
            <a:extLst>
              <a:ext uri="{FF2B5EF4-FFF2-40B4-BE49-F238E27FC236}">
                <a16:creationId xmlns:a16="http://schemas.microsoft.com/office/drawing/2014/main" id="{DD7EACD1-1159-AF43-AC4B-85A8FFD29019}"/>
              </a:ext>
            </a:extLst>
          </p:cNvPr>
          <p:cNvSpPr>
            <a:spLocks noChangeArrowheads="1"/>
          </p:cNvSpPr>
          <p:nvPr/>
        </p:nvSpPr>
        <p:spPr bwMode="auto">
          <a:xfrm>
            <a:off x="4694238" y="3597275"/>
            <a:ext cx="785812" cy="3492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u="sng">
                <a:latin typeface="Arial" panose="020B0604020202020204" pitchFamily="34" charset="0"/>
              </a:rPr>
              <a:t>did</a:t>
            </a:r>
          </a:p>
        </p:txBody>
      </p:sp>
      <p:sp>
        <p:nvSpPr>
          <p:cNvPr id="55323" name="Line 28">
            <a:extLst>
              <a:ext uri="{FF2B5EF4-FFF2-40B4-BE49-F238E27FC236}">
                <a16:creationId xmlns:a16="http://schemas.microsoft.com/office/drawing/2014/main" id="{48B52F51-703F-4C46-B3BE-B1FA0EA3AC38}"/>
              </a:ext>
            </a:extLst>
          </p:cNvPr>
          <p:cNvSpPr>
            <a:spLocks noChangeShapeType="1"/>
          </p:cNvSpPr>
          <p:nvPr/>
        </p:nvSpPr>
        <p:spPr bwMode="auto">
          <a:xfrm flipV="1">
            <a:off x="5937250" y="3740150"/>
            <a:ext cx="0" cy="2809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24" name="Oval 29">
            <a:extLst>
              <a:ext uri="{FF2B5EF4-FFF2-40B4-BE49-F238E27FC236}">
                <a16:creationId xmlns:a16="http://schemas.microsoft.com/office/drawing/2014/main" id="{277A78A2-F171-4343-BB35-EB53869CC1F4}"/>
              </a:ext>
            </a:extLst>
          </p:cNvPr>
          <p:cNvSpPr>
            <a:spLocks noChangeArrowheads="1"/>
          </p:cNvSpPr>
          <p:nvPr/>
        </p:nvSpPr>
        <p:spPr bwMode="auto">
          <a:xfrm>
            <a:off x="5541963" y="3397250"/>
            <a:ext cx="788987" cy="3492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dname</a:t>
            </a:r>
          </a:p>
        </p:txBody>
      </p:sp>
      <p:sp>
        <p:nvSpPr>
          <p:cNvPr id="55325" name="Oval 30">
            <a:extLst>
              <a:ext uri="{FF2B5EF4-FFF2-40B4-BE49-F238E27FC236}">
                <a16:creationId xmlns:a16="http://schemas.microsoft.com/office/drawing/2014/main" id="{DE8A2E7D-5D15-3C42-9AC8-3D703D4D7785}"/>
              </a:ext>
            </a:extLst>
          </p:cNvPr>
          <p:cNvSpPr>
            <a:spLocks noChangeArrowheads="1"/>
          </p:cNvSpPr>
          <p:nvPr/>
        </p:nvSpPr>
        <p:spPr bwMode="auto">
          <a:xfrm flipH="1">
            <a:off x="6386513" y="3595688"/>
            <a:ext cx="787400" cy="3492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budget</a:t>
            </a:r>
          </a:p>
        </p:txBody>
      </p:sp>
      <p:sp>
        <p:nvSpPr>
          <p:cNvPr id="55326" name="Rectangle 32">
            <a:extLst>
              <a:ext uri="{FF2B5EF4-FFF2-40B4-BE49-F238E27FC236}">
                <a16:creationId xmlns:a16="http://schemas.microsoft.com/office/drawing/2014/main" id="{0D334AD9-18AC-9740-AAC7-AB118C307D89}"/>
              </a:ext>
            </a:extLst>
          </p:cNvPr>
          <p:cNvSpPr>
            <a:spLocks noChangeArrowheads="1"/>
          </p:cNvSpPr>
          <p:nvPr/>
        </p:nvSpPr>
        <p:spPr bwMode="auto">
          <a:xfrm>
            <a:off x="5372100" y="4022725"/>
            <a:ext cx="1125538" cy="39846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Departments</a:t>
            </a:r>
          </a:p>
        </p:txBody>
      </p:sp>
      <p:sp>
        <p:nvSpPr>
          <p:cNvPr id="55327" name="Oval 33">
            <a:extLst>
              <a:ext uri="{FF2B5EF4-FFF2-40B4-BE49-F238E27FC236}">
                <a16:creationId xmlns:a16="http://schemas.microsoft.com/office/drawing/2014/main" id="{7A17DBD1-74BC-0A45-961B-25395945BCF2}"/>
              </a:ext>
            </a:extLst>
          </p:cNvPr>
          <p:cNvSpPr>
            <a:spLocks noChangeArrowheads="1"/>
          </p:cNvSpPr>
          <p:nvPr/>
        </p:nvSpPr>
        <p:spPr bwMode="auto">
          <a:xfrm>
            <a:off x="4075113" y="1295400"/>
            <a:ext cx="785812" cy="34766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name</a:t>
            </a:r>
          </a:p>
        </p:txBody>
      </p:sp>
      <p:sp>
        <p:nvSpPr>
          <p:cNvPr id="55328" name="Oval 35">
            <a:extLst>
              <a:ext uri="{FF2B5EF4-FFF2-40B4-BE49-F238E27FC236}">
                <a16:creationId xmlns:a16="http://schemas.microsoft.com/office/drawing/2014/main" id="{E7B124E6-10D4-384F-B392-538A58F6C32D}"/>
              </a:ext>
            </a:extLst>
          </p:cNvPr>
          <p:cNvSpPr>
            <a:spLocks noChangeArrowheads="1"/>
          </p:cNvSpPr>
          <p:nvPr/>
        </p:nvSpPr>
        <p:spPr bwMode="auto">
          <a:xfrm>
            <a:off x="4038600" y="3308350"/>
            <a:ext cx="788988" cy="3492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since</a:t>
            </a:r>
          </a:p>
        </p:txBody>
      </p:sp>
      <p:sp>
        <p:nvSpPr>
          <p:cNvPr id="55329" name="Line 36">
            <a:extLst>
              <a:ext uri="{FF2B5EF4-FFF2-40B4-BE49-F238E27FC236}">
                <a16:creationId xmlns:a16="http://schemas.microsoft.com/office/drawing/2014/main" id="{61DC6C80-A90C-7A45-961C-9AD958F1DA93}"/>
              </a:ext>
            </a:extLst>
          </p:cNvPr>
          <p:cNvSpPr>
            <a:spLocks noChangeShapeType="1"/>
          </p:cNvSpPr>
          <p:nvPr/>
        </p:nvSpPr>
        <p:spPr bwMode="auto">
          <a:xfrm flipV="1">
            <a:off x="4495800" y="36576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55330" name="AutoShape 31">
            <a:extLst>
              <a:ext uri="{FF2B5EF4-FFF2-40B4-BE49-F238E27FC236}">
                <a16:creationId xmlns:a16="http://schemas.microsoft.com/office/drawing/2014/main" id="{5FD4FBE0-07B6-B04B-B2A8-CBB47169196B}"/>
              </a:ext>
            </a:extLst>
          </p:cNvPr>
          <p:cNvSpPr>
            <a:spLocks noChangeArrowheads="1"/>
          </p:cNvSpPr>
          <p:nvPr/>
        </p:nvSpPr>
        <p:spPr bwMode="auto">
          <a:xfrm>
            <a:off x="4043363" y="3905250"/>
            <a:ext cx="858837" cy="611188"/>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Sponsors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5">
            <a:extLst>
              <a:ext uri="{FF2B5EF4-FFF2-40B4-BE49-F238E27FC236}">
                <a16:creationId xmlns:a16="http://schemas.microsoft.com/office/drawing/2014/main" id="{D4749FD5-4E58-034F-AE79-A5FC7377F41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B25CD9F-23F4-1443-AA4F-AD1ADECE4046}" type="slidenum">
              <a:rPr lang="en-US" altLang="zh-TW" sz="1400"/>
              <a:pPr>
                <a:spcBef>
                  <a:spcPct val="0"/>
                </a:spcBef>
                <a:buFontTx/>
                <a:buNone/>
              </a:pPr>
              <a:t>42</a:t>
            </a:fld>
            <a:endParaRPr lang="en-US" altLang="zh-TW" sz="1400"/>
          </a:p>
        </p:txBody>
      </p:sp>
      <p:sp>
        <p:nvSpPr>
          <p:cNvPr id="56322" name="Rectangle 3">
            <a:extLst>
              <a:ext uri="{FF2B5EF4-FFF2-40B4-BE49-F238E27FC236}">
                <a16:creationId xmlns:a16="http://schemas.microsoft.com/office/drawing/2014/main" id="{36164B14-3580-6449-9928-67393B735D14}"/>
              </a:ext>
            </a:extLst>
          </p:cNvPr>
          <p:cNvSpPr>
            <a:spLocks noGrp="1" noChangeArrowheads="1"/>
          </p:cNvSpPr>
          <p:nvPr>
            <p:ph type="body" idx="1"/>
          </p:nvPr>
        </p:nvSpPr>
        <p:spPr>
          <a:xfrm>
            <a:off x="685800" y="609600"/>
            <a:ext cx="7924800" cy="5486400"/>
          </a:xfrm>
        </p:spPr>
        <p:txBody>
          <a:bodyPr/>
          <a:lstStyle/>
          <a:p>
            <a:pPr lvl="1" eaLnBrk="1" hangingPunct="1">
              <a:lnSpc>
                <a:spcPct val="90000"/>
              </a:lnSpc>
            </a:pPr>
            <a:r>
              <a:rPr lang="en-US" altLang="en-US" sz="2400"/>
              <a:t>The Employees, Projects and Departments entity sets and the Sponsors relationship set are mapped as described previously.</a:t>
            </a:r>
          </a:p>
          <a:p>
            <a:pPr lvl="1" eaLnBrk="1" hangingPunct="1">
              <a:lnSpc>
                <a:spcPct val="90000"/>
              </a:lnSpc>
            </a:pPr>
            <a:r>
              <a:rPr lang="en-US" altLang="en-US" sz="2400"/>
              <a:t>For the Monitors relationship set, we create relation with (</a:t>
            </a:r>
            <a:r>
              <a:rPr lang="en-US" altLang="en-US" sz="2400" i="1"/>
              <a:t>id, did, pid, until</a:t>
            </a:r>
            <a:r>
              <a:rPr lang="en-US" altLang="en-US" sz="2400"/>
              <a:t>).</a:t>
            </a:r>
          </a:p>
          <a:p>
            <a:pPr lvl="1" eaLnBrk="1" hangingPunct="1">
              <a:lnSpc>
                <a:spcPct val="90000"/>
              </a:lnSpc>
            </a:pPr>
            <a:r>
              <a:rPr lang="en-US" altLang="en-US" sz="2400"/>
              <a:t>Consider the sponsors relation: it has attributes </a:t>
            </a:r>
            <a:r>
              <a:rPr lang="en-US" altLang="en-US" sz="2400" i="1"/>
              <a:t>pid, did</a:t>
            </a:r>
            <a:r>
              <a:rPr lang="en-US" altLang="en-US" sz="2400"/>
              <a:t> and </a:t>
            </a:r>
            <a:r>
              <a:rPr lang="en-US" altLang="en-US" sz="2400" i="1"/>
              <a:t>since. </a:t>
            </a:r>
            <a:r>
              <a:rPr lang="en-US" altLang="en-US" sz="2400"/>
              <a:t>We need this relation because</a:t>
            </a:r>
          </a:p>
          <a:p>
            <a:pPr lvl="2" eaLnBrk="1" hangingPunct="1">
              <a:lnSpc>
                <a:spcPct val="90000"/>
              </a:lnSpc>
            </a:pPr>
            <a:r>
              <a:rPr lang="en-US" altLang="en-US" sz="2000"/>
              <a:t>To record the descriptive attributes of the sponsor relationship (since).</a:t>
            </a:r>
          </a:p>
          <a:p>
            <a:pPr lvl="2" eaLnBrk="1" hangingPunct="1">
              <a:lnSpc>
                <a:spcPct val="90000"/>
              </a:lnSpc>
            </a:pPr>
            <a:r>
              <a:rPr lang="en-US" altLang="en-US" sz="2000"/>
              <a:t>Not every sponsorship has a monitor, and thus some &lt;pid,did&gt; pairs in the Sponsors relation may not appear in the Monitor relation.</a:t>
            </a:r>
          </a:p>
          <a:p>
            <a:pPr lvl="1" eaLnBrk="1" hangingPunct="1">
              <a:lnSpc>
                <a:spcPct val="90000"/>
              </a:lnSpc>
            </a:pPr>
            <a:r>
              <a:rPr lang="en-US" altLang="en-US" sz="2400"/>
              <a:t>If Sponsors has no descriptive attributes and has total participation in Monitors, every possible instance of the Sponsors relation can be obtained from the </a:t>
            </a:r>
            <a:r>
              <a:rPr lang="en-US" altLang="en-US" sz="2400" i="1"/>
              <a:t>&lt;pid, did&gt;, </a:t>
            </a:r>
            <a:r>
              <a:rPr lang="en-US" altLang="en-US" sz="2400"/>
              <a:t>columns of Monitors </a:t>
            </a:r>
            <a:r>
              <a:rPr lang="en-US" altLang="en-US" sz="2400">
                <a:sym typeface="Wingdings" pitchFamily="2" charset="2"/>
              </a:rPr>
              <a:t> sponsors can be dropped.</a:t>
            </a:r>
            <a:endParaRPr lang="en-US" altLang="en-US" sz="2400"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5">
            <a:extLst>
              <a:ext uri="{FF2B5EF4-FFF2-40B4-BE49-F238E27FC236}">
                <a16:creationId xmlns:a16="http://schemas.microsoft.com/office/drawing/2014/main" id="{7DF4D440-E0EF-DA43-9D2C-D6CF6451817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56335FAD-255B-E040-9445-C712C25B6DBF}" type="slidenum">
              <a:rPr lang="en-US" altLang="zh-TW" sz="1400"/>
              <a:pPr>
                <a:spcBef>
                  <a:spcPct val="0"/>
                </a:spcBef>
                <a:buFontTx/>
                <a:buNone/>
              </a:pPr>
              <a:t>5</a:t>
            </a:fld>
            <a:endParaRPr lang="en-US" altLang="zh-TW" sz="1400"/>
          </a:p>
        </p:txBody>
      </p:sp>
      <p:sp>
        <p:nvSpPr>
          <p:cNvPr id="18434" name="Rectangle 3">
            <a:extLst>
              <a:ext uri="{FF2B5EF4-FFF2-40B4-BE49-F238E27FC236}">
                <a16:creationId xmlns:a16="http://schemas.microsoft.com/office/drawing/2014/main" id="{B72F0327-06C3-124E-AE94-4B371E237D0F}"/>
              </a:ext>
            </a:extLst>
          </p:cNvPr>
          <p:cNvSpPr>
            <a:spLocks noGrp="1" noChangeArrowheads="1"/>
          </p:cNvSpPr>
          <p:nvPr>
            <p:ph type="body" idx="1"/>
          </p:nvPr>
        </p:nvSpPr>
        <p:spPr>
          <a:xfrm>
            <a:off x="685800" y="685800"/>
            <a:ext cx="7772400" cy="5410200"/>
          </a:xfrm>
        </p:spPr>
        <p:txBody>
          <a:bodyPr/>
          <a:lstStyle/>
          <a:p>
            <a:pPr eaLnBrk="1" hangingPunct="1"/>
            <a:r>
              <a:rPr lang="en-US" altLang="zh-TW"/>
              <a:t>An example of the corresponding relational instance is as follows:</a:t>
            </a:r>
          </a:p>
        </p:txBody>
      </p:sp>
      <p:graphicFrame>
        <p:nvGraphicFramePr>
          <p:cNvPr id="9315" name="Group 99">
            <a:extLst>
              <a:ext uri="{FF2B5EF4-FFF2-40B4-BE49-F238E27FC236}">
                <a16:creationId xmlns:a16="http://schemas.microsoft.com/office/drawing/2014/main" id="{257277FA-E9D6-7C47-98C0-E132E9D5FF61}"/>
              </a:ext>
            </a:extLst>
          </p:cNvPr>
          <p:cNvGraphicFramePr>
            <a:graphicFrameLocks noGrp="1"/>
          </p:cNvGraphicFramePr>
          <p:nvPr/>
        </p:nvGraphicFramePr>
        <p:xfrm>
          <a:off x="1524000" y="2133600"/>
          <a:ext cx="6096000" cy="3470275"/>
        </p:xfrm>
        <a:graphic>
          <a:graphicData uri="http://schemas.openxmlformats.org/drawingml/2006/table">
            <a:tbl>
              <a:tblPr/>
              <a:tblGrid>
                <a:gridCol w="9906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tblGrid>
              <a:tr h="495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login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496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dave@cs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5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jones@cs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5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smith#@ee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5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smith@math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6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madayan@music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5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guldu@music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5">
            <a:extLst>
              <a:ext uri="{FF2B5EF4-FFF2-40B4-BE49-F238E27FC236}">
                <a16:creationId xmlns:a16="http://schemas.microsoft.com/office/drawing/2014/main" id="{653EFB68-1ED1-6D4E-866A-E5473E7B391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FA354829-E354-914F-ABC5-F74150291280}" type="slidenum">
              <a:rPr lang="en-US" altLang="zh-TW" sz="1400"/>
              <a:pPr>
                <a:spcBef>
                  <a:spcPct val="0"/>
                </a:spcBef>
                <a:buFontTx/>
                <a:buNone/>
              </a:pPr>
              <a:t>6</a:t>
            </a:fld>
            <a:endParaRPr lang="en-US" altLang="zh-TW" sz="1400"/>
          </a:p>
        </p:txBody>
      </p:sp>
      <p:sp>
        <p:nvSpPr>
          <p:cNvPr id="19458" name="Rectangle 3">
            <a:extLst>
              <a:ext uri="{FF2B5EF4-FFF2-40B4-BE49-F238E27FC236}">
                <a16:creationId xmlns:a16="http://schemas.microsoft.com/office/drawing/2014/main" id="{3462FED8-5736-644D-AA46-3CE88E7419E0}"/>
              </a:ext>
            </a:extLst>
          </p:cNvPr>
          <p:cNvSpPr>
            <a:spLocks noGrp="1" noChangeArrowheads="1"/>
          </p:cNvSpPr>
          <p:nvPr>
            <p:ph type="body" idx="1"/>
          </p:nvPr>
        </p:nvSpPr>
        <p:spPr>
          <a:xfrm>
            <a:off x="685800" y="685800"/>
            <a:ext cx="7772400" cy="5410200"/>
          </a:xfrm>
        </p:spPr>
        <p:txBody>
          <a:bodyPr/>
          <a:lstStyle/>
          <a:p>
            <a:pPr eaLnBrk="1" hangingPunct="1"/>
            <a:r>
              <a:rPr lang="en-US" altLang="zh-TW" sz="2800"/>
              <a:t>The relation model requires that no two rows are identical. (</a:t>
            </a:r>
            <a:r>
              <a:rPr lang="en-US" altLang="zh-TW" sz="2800">
                <a:solidFill>
                  <a:srgbClr val="FF0066"/>
                </a:solidFill>
              </a:rPr>
              <a:t>In practice, some commercial systems may allow tables to have duplicate rows).</a:t>
            </a:r>
          </a:p>
          <a:p>
            <a:pPr eaLnBrk="1" hangingPunct="1"/>
            <a:r>
              <a:rPr lang="en-US" altLang="zh-TW" sz="2800"/>
              <a:t>Each relation is defined to be a set of unique tuples or rows.</a:t>
            </a:r>
          </a:p>
          <a:p>
            <a:pPr eaLnBrk="1" hangingPunct="1"/>
            <a:r>
              <a:rPr lang="en-US" altLang="zh-TW" sz="2800"/>
              <a:t>The order in which the rows are listed is not important.</a:t>
            </a:r>
          </a:p>
          <a:p>
            <a:pPr eaLnBrk="1" hangingPunct="1"/>
            <a:r>
              <a:rPr lang="en-US" altLang="zh-TW" sz="2800"/>
              <a:t>The order or the fields is not important too.</a:t>
            </a:r>
          </a:p>
          <a:p>
            <a:pPr eaLnBrk="1" hangingPunct="1"/>
            <a:r>
              <a:rPr lang="en-US" altLang="zh-TW" sz="2800"/>
              <a:t>However, an alternative convention is to list fields in a specific order and refer to a field by its position.</a:t>
            </a:r>
          </a:p>
          <a:p>
            <a:pPr eaLnBrk="1" hangingPunct="1"/>
            <a:endParaRPr lang="en-US" altLang="zh-TW"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5">
            <a:extLst>
              <a:ext uri="{FF2B5EF4-FFF2-40B4-BE49-F238E27FC236}">
                <a16:creationId xmlns:a16="http://schemas.microsoft.com/office/drawing/2014/main" id="{CDB28022-7494-4642-A3C8-A30D1EDEF5C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EC022E72-749B-AF41-A02E-1E97D53D7CF0}" type="slidenum">
              <a:rPr lang="en-US" altLang="zh-TW" sz="1400"/>
              <a:pPr>
                <a:spcBef>
                  <a:spcPct val="0"/>
                </a:spcBef>
                <a:buFontTx/>
                <a:buNone/>
              </a:pPr>
              <a:t>7</a:t>
            </a:fld>
            <a:endParaRPr lang="en-US" altLang="zh-TW" sz="1400"/>
          </a:p>
        </p:txBody>
      </p:sp>
      <p:sp>
        <p:nvSpPr>
          <p:cNvPr id="20482" name="Rectangle 3">
            <a:extLst>
              <a:ext uri="{FF2B5EF4-FFF2-40B4-BE49-F238E27FC236}">
                <a16:creationId xmlns:a16="http://schemas.microsoft.com/office/drawing/2014/main" id="{1C5296CA-8A19-3A45-8E44-46FEC2CBA64A}"/>
              </a:ext>
            </a:extLst>
          </p:cNvPr>
          <p:cNvSpPr>
            <a:spLocks noGrp="1" noChangeArrowheads="1"/>
          </p:cNvSpPr>
          <p:nvPr>
            <p:ph type="body" idx="1"/>
          </p:nvPr>
        </p:nvSpPr>
        <p:spPr>
          <a:xfrm>
            <a:off x="685800" y="762000"/>
            <a:ext cx="7772400" cy="5791200"/>
          </a:xfrm>
        </p:spPr>
        <p:txBody>
          <a:bodyPr/>
          <a:lstStyle/>
          <a:p>
            <a:pPr eaLnBrk="1" hangingPunct="1"/>
            <a:r>
              <a:rPr lang="en-US" altLang="zh-TW" sz="2000"/>
              <a:t>The values that appear in a column must be drawn from the domain (domain constraints) associated with that column.</a:t>
            </a:r>
          </a:p>
          <a:p>
            <a:pPr eaLnBrk="1" hangingPunct="1"/>
            <a:r>
              <a:rPr lang="en-US" altLang="zh-TW" sz="2000"/>
              <a:t>Thus, the domain of a field is essentially the type of that field, and restricts the values that can appear in the field.</a:t>
            </a:r>
          </a:p>
          <a:p>
            <a:pPr eaLnBrk="1" hangingPunct="1"/>
            <a:r>
              <a:rPr lang="en-US" altLang="zh-TW" sz="2000"/>
              <a:t>Formally</a:t>
            </a:r>
          </a:p>
          <a:p>
            <a:pPr eaLnBrk="1" hangingPunct="1"/>
            <a:endParaRPr lang="en-US" altLang="zh-TW" sz="2000"/>
          </a:p>
          <a:p>
            <a:pPr eaLnBrk="1" hangingPunct="1"/>
            <a:endParaRPr lang="en-US" altLang="zh-TW" sz="2000"/>
          </a:p>
          <a:p>
            <a:pPr eaLnBrk="1" hangingPunct="1"/>
            <a:endParaRPr lang="en-US" altLang="zh-TW" sz="2000"/>
          </a:p>
          <a:p>
            <a:pPr eaLnBrk="1" hangingPunct="1"/>
            <a:endParaRPr lang="en-US" altLang="zh-TW" sz="2000"/>
          </a:p>
          <a:p>
            <a:pPr eaLnBrk="1" hangingPunct="1"/>
            <a:endParaRPr lang="en-US" altLang="zh-TW" sz="2000"/>
          </a:p>
          <a:p>
            <a:pPr eaLnBrk="1" hangingPunct="1"/>
            <a:endParaRPr lang="en-US" altLang="zh-TW" sz="2000"/>
          </a:p>
          <a:p>
            <a:pPr eaLnBrk="1" hangingPunct="1"/>
            <a:endParaRPr lang="en-US" altLang="zh-TW" sz="2000"/>
          </a:p>
          <a:p>
            <a:pPr eaLnBrk="1" hangingPunct="1"/>
            <a:endParaRPr lang="en-US" altLang="zh-TW" sz="2000"/>
          </a:p>
          <a:p>
            <a:pPr eaLnBrk="1" hangingPunct="1"/>
            <a:r>
              <a:rPr lang="en-US" altLang="zh-TW" sz="2000"/>
              <a:t>Using this notation (</a:t>
            </a:r>
            <a:r>
              <a:rPr lang="en-US" altLang="zh-TW" sz="2000">
                <a:solidFill>
                  <a:schemeClr val="accent2"/>
                </a:solidFill>
              </a:rPr>
              <a:t>named fields convention</a:t>
            </a:r>
            <a:r>
              <a:rPr lang="en-US" altLang="zh-TW" sz="2000"/>
              <a:t>) the first tuple in the previous table is written as: </a:t>
            </a:r>
          </a:p>
          <a:p>
            <a:pPr eaLnBrk="1" hangingPunct="1">
              <a:buFontTx/>
              <a:buNone/>
            </a:pPr>
            <a:r>
              <a:rPr lang="en-US" altLang="zh-TW" sz="2000"/>
              <a:t>	&lt;sid:50000, name:Dave, login: dave@cs,age:19,gpa:3.3&gt;</a:t>
            </a:r>
          </a:p>
          <a:p>
            <a:pPr eaLnBrk="1" hangingPunct="1"/>
            <a:endParaRPr lang="en-US" altLang="zh-TW" sz="2000"/>
          </a:p>
        </p:txBody>
      </p:sp>
      <p:graphicFrame>
        <p:nvGraphicFramePr>
          <p:cNvPr id="20483" name="Object 4">
            <a:extLst>
              <a:ext uri="{FF2B5EF4-FFF2-40B4-BE49-F238E27FC236}">
                <a16:creationId xmlns:a16="http://schemas.microsoft.com/office/drawing/2014/main" id="{2F988B08-55A2-9147-BF12-BC191660BBC3}"/>
              </a:ext>
            </a:extLst>
          </p:cNvPr>
          <p:cNvGraphicFramePr>
            <a:graphicFrameLocks noChangeAspect="1"/>
          </p:cNvGraphicFramePr>
          <p:nvPr/>
        </p:nvGraphicFramePr>
        <p:xfrm>
          <a:off x="2057400" y="2667000"/>
          <a:ext cx="4648200" cy="2652713"/>
        </p:xfrm>
        <a:graphic>
          <a:graphicData uri="http://schemas.openxmlformats.org/presentationml/2006/ole">
            <mc:AlternateContent xmlns:mc="http://schemas.openxmlformats.org/markup-compatibility/2006">
              <mc:Choice xmlns:v="urn:schemas-microsoft-com:vml" Requires="v">
                <p:oleObj name="Equation" r:id="rId2" imgW="66116200" imgH="37744400" progId="Equation.3">
                  <p:embed/>
                </p:oleObj>
              </mc:Choice>
              <mc:Fallback>
                <p:oleObj name="Equation" r:id="rId2" imgW="66116200" imgH="37744400" progId="Equation.3">
                  <p:embed/>
                  <p:pic>
                    <p:nvPicPr>
                      <p:cNvPr id="20483" name="Object 4">
                        <a:extLst>
                          <a:ext uri="{FF2B5EF4-FFF2-40B4-BE49-F238E27FC236}">
                            <a16:creationId xmlns:a16="http://schemas.microsoft.com/office/drawing/2014/main" id="{2F988B08-55A2-9147-BF12-BC191660BB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667000"/>
                        <a:ext cx="4648200" cy="265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5">
            <a:extLst>
              <a:ext uri="{FF2B5EF4-FFF2-40B4-BE49-F238E27FC236}">
                <a16:creationId xmlns:a16="http://schemas.microsoft.com/office/drawing/2014/main" id="{23507784-6BB7-0C45-A4A4-D97ADEEE9F3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4691B957-A37E-0F43-A4DD-080FEC2945E5}" type="slidenum">
              <a:rPr lang="en-US" altLang="zh-TW" sz="1400"/>
              <a:pPr>
                <a:spcBef>
                  <a:spcPct val="0"/>
                </a:spcBef>
                <a:buFontTx/>
                <a:buNone/>
              </a:pPr>
              <a:t>8</a:t>
            </a:fld>
            <a:endParaRPr lang="en-US" altLang="zh-TW" sz="1400"/>
          </a:p>
        </p:txBody>
      </p:sp>
      <p:sp>
        <p:nvSpPr>
          <p:cNvPr id="21506" name="Rectangle 3">
            <a:extLst>
              <a:ext uri="{FF2B5EF4-FFF2-40B4-BE49-F238E27FC236}">
                <a16:creationId xmlns:a16="http://schemas.microsoft.com/office/drawing/2014/main" id="{F26264E5-AFD7-8641-922B-F623A88DA648}"/>
              </a:ext>
            </a:extLst>
          </p:cNvPr>
          <p:cNvSpPr>
            <a:spLocks noGrp="1" noChangeArrowheads="1"/>
          </p:cNvSpPr>
          <p:nvPr>
            <p:ph type="body" idx="1"/>
          </p:nvPr>
        </p:nvSpPr>
        <p:spPr>
          <a:xfrm>
            <a:off x="685800" y="762000"/>
            <a:ext cx="7772400" cy="5334000"/>
          </a:xfrm>
        </p:spPr>
        <p:txBody>
          <a:bodyPr/>
          <a:lstStyle/>
          <a:p>
            <a:pPr eaLnBrk="1" hangingPunct="1"/>
            <a:r>
              <a:rPr lang="en-US" altLang="zh-TW" sz="2800"/>
              <a:t>The </a:t>
            </a:r>
            <a:r>
              <a:rPr lang="en-US" altLang="zh-TW" sz="2800">
                <a:solidFill>
                  <a:schemeClr val="accent2"/>
                </a:solidFill>
              </a:rPr>
              <a:t>degree</a:t>
            </a:r>
            <a:r>
              <a:rPr lang="en-US" altLang="zh-TW" sz="2800"/>
              <a:t>, also called </a:t>
            </a:r>
            <a:r>
              <a:rPr lang="en-US" altLang="zh-TW" sz="2800">
                <a:solidFill>
                  <a:schemeClr val="accent2"/>
                </a:solidFill>
              </a:rPr>
              <a:t>arity</a:t>
            </a:r>
            <a:r>
              <a:rPr lang="en-US" altLang="zh-TW" sz="2800"/>
              <a:t>, of a relation is the number of fields.</a:t>
            </a:r>
          </a:p>
          <a:p>
            <a:pPr eaLnBrk="1" hangingPunct="1"/>
            <a:r>
              <a:rPr lang="en-US" altLang="zh-TW" sz="2800"/>
              <a:t>The </a:t>
            </a:r>
            <a:r>
              <a:rPr lang="en-US" altLang="zh-TW" sz="2800">
                <a:solidFill>
                  <a:schemeClr val="accent2"/>
                </a:solidFill>
              </a:rPr>
              <a:t>cardinality</a:t>
            </a:r>
            <a:r>
              <a:rPr lang="en-US" altLang="zh-TW" sz="2800"/>
              <a:t> of a relation instance is the number of tuples.</a:t>
            </a:r>
          </a:p>
          <a:p>
            <a:pPr eaLnBrk="1" hangingPunct="1"/>
            <a:r>
              <a:rPr lang="en-US" altLang="zh-TW" sz="2800"/>
              <a:t>A </a:t>
            </a:r>
            <a:r>
              <a:rPr lang="en-US" altLang="zh-TW" sz="2800">
                <a:solidFill>
                  <a:schemeClr val="accent2"/>
                </a:solidFill>
              </a:rPr>
              <a:t>relational database</a:t>
            </a:r>
            <a:r>
              <a:rPr lang="en-US" altLang="zh-TW" sz="2800"/>
              <a:t> is a collection of relations with distinct relation names.</a:t>
            </a:r>
          </a:p>
          <a:p>
            <a:pPr eaLnBrk="1" hangingPunct="1"/>
            <a:r>
              <a:rPr lang="en-US" altLang="zh-TW" sz="2800"/>
              <a:t>The </a:t>
            </a:r>
            <a:r>
              <a:rPr lang="en-US" altLang="zh-TW" sz="2800">
                <a:solidFill>
                  <a:schemeClr val="accent2"/>
                </a:solidFill>
              </a:rPr>
              <a:t>relational database schema</a:t>
            </a:r>
            <a:r>
              <a:rPr lang="en-US" altLang="zh-TW" sz="2800"/>
              <a:t> is the collection of schemas for the relations in the database.</a:t>
            </a:r>
          </a:p>
          <a:p>
            <a:pPr eaLnBrk="1" hangingPunct="1"/>
            <a:r>
              <a:rPr lang="en-US" altLang="zh-TW" sz="2800"/>
              <a:t>An </a:t>
            </a:r>
            <a:r>
              <a:rPr lang="en-US" altLang="zh-TW" sz="2800">
                <a:solidFill>
                  <a:schemeClr val="accent2"/>
                </a:solidFill>
              </a:rPr>
              <a:t>instance</a:t>
            </a:r>
            <a:r>
              <a:rPr lang="en-US" altLang="zh-TW" sz="2800"/>
              <a:t> of a relational database is a collection of relation instances (one per relation schema).</a:t>
            </a:r>
          </a:p>
          <a:p>
            <a:pPr eaLnBrk="1" hangingPunct="1"/>
            <a:endParaRPr lang="en-US" altLang="zh-TW"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5">
            <a:extLst>
              <a:ext uri="{FF2B5EF4-FFF2-40B4-BE49-F238E27FC236}">
                <a16:creationId xmlns:a16="http://schemas.microsoft.com/office/drawing/2014/main" id="{1B353AD8-8235-6845-A855-8E0BBD26E7D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2C5F9C7F-5C73-4D43-A0B5-E668E119CC6B}" type="slidenum">
              <a:rPr lang="en-US" altLang="zh-TW" sz="1400"/>
              <a:pPr>
                <a:spcBef>
                  <a:spcPct val="0"/>
                </a:spcBef>
                <a:buFontTx/>
                <a:buNone/>
              </a:pPr>
              <a:t>9</a:t>
            </a:fld>
            <a:endParaRPr lang="en-US" altLang="zh-TW" sz="1400"/>
          </a:p>
        </p:txBody>
      </p:sp>
      <p:sp>
        <p:nvSpPr>
          <p:cNvPr id="13314" name="Rectangle 2">
            <a:extLst>
              <a:ext uri="{FF2B5EF4-FFF2-40B4-BE49-F238E27FC236}">
                <a16:creationId xmlns:a16="http://schemas.microsoft.com/office/drawing/2014/main" id="{66DFDBBA-51E0-E54E-A91D-43D6CE993DE8}"/>
              </a:ext>
            </a:extLst>
          </p:cNvPr>
          <p:cNvSpPr>
            <a:spLocks noGrp="1" noChangeArrowheads="1"/>
          </p:cNvSpPr>
          <p:nvPr>
            <p:ph type="title"/>
          </p:nvPr>
        </p:nvSpPr>
        <p:spPr/>
        <p:txBody>
          <a:bodyPr/>
          <a:lstStyle/>
          <a:p>
            <a:pPr eaLnBrk="1" hangingPunct="1">
              <a:defRPr/>
            </a:pPr>
            <a:r>
              <a:rPr lang="en-US" altLang="zh-TW"/>
              <a:t>Creating and Modifying Relations using SQL</a:t>
            </a:r>
          </a:p>
        </p:txBody>
      </p:sp>
      <p:sp>
        <p:nvSpPr>
          <p:cNvPr id="22531" name="Rectangle 3">
            <a:extLst>
              <a:ext uri="{FF2B5EF4-FFF2-40B4-BE49-F238E27FC236}">
                <a16:creationId xmlns:a16="http://schemas.microsoft.com/office/drawing/2014/main" id="{4A94A2E0-C6CB-AE48-A392-0EB1178B9395}"/>
              </a:ext>
            </a:extLst>
          </p:cNvPr>
          <p:cNvSpPr>
            <a:spLocks noGrp="1" noChangeArrowheads="1"/>
          </p:cNvSpPr>
          <p:nvPr>
            <p:ph type="body" idx="1"/>
          </p:nvPr>
        </p:nvSpPr>
        <p:spPr>
          <a:xfrm>
            <a:off x="685800" y="1752600"/>
            <a:ext cx="7772400" cy="4876800"/>
          </a:xfrm>
        </p:spPr>
        <p:txBody>
          <a:bodyPr/>
          <a:lstStyle/>
          <a:p>
            <a:pPr eaLnBrk="1" hangingPunct="1"/>
            <a:r>
              <a:rPr lang="en-US" altLang="zh-TW"/>
              <a:t>The subset of SQL that supports the creation, deletion, and modification of tables is called the </a:t>
            </a:r>
            <a:r>
              <a:rPr lang="en-US" altLang="zh-TW">
                <a:solidFill>
                  <a:schemeClr val="accent2"/>
                </a:solidFill>
              </a:rPr>
              <a:t>Data Definition Language (DDL).</a:t>
            </a:r>
          </a:p>
          <a:p>
            <a:pPr eaLnBrk="1" hangingPunct="1"/>
            <a:r>
              <a:rPr lang="en-US" altLang="zh-TW"/>
              <a:t>To </a:t>
            </a:r>
            <a:r>
              <a:rPr lang="en-US" altLang="zh-TW">
                <a:solidFill>
                  <a:schemeClr val="accent2"/>
                </a:solidFill>
              </a:rPr>
              <a:t>create</a:t>
            </a:r>
            <a:r>
              <a:rPr lang="en-US" altLang="zh-TW"/>
              <a:t> the Student relation:</a:t>
            </a:r>
          </a:p>
          <a:p>
            <a:pPr eaLnBrk="1" hangingPunct="1">
              <a:buFontTx/>
              <a:buNone/>
            </a:pPr>
            <a:r>
              <a:rPr lang="en-US" altLang="zh-TW"/>
              <a:t>						</a:t>
            </a:r>
          </a:p>
        </p:txBody>
      </p:sp>
      <p:sp>
        <p:nvSpPr>
          <p:cNvPr id="22532" name="Text Box 4">
            <a:extLst>
              <a:ext uri="{FF2B5EF4-FFF2-40B4-BE49-F238E27FC236}">
                <a16:creationId xmlns:a16="http://schemas.microsoft.com/office/drawing/2014/main" id="{FF620C41-68DB-A344-9E23-6841926EC34F}"/>
              </a:ext>
            </a:extLst>
          </p:cNvPr>
          <p:cNvSpPr txBox="1">
            <a:spLocks noChangeArrowheads="1"/>
          </p:cNvSpPr>
          <p:nvPr/>
        </p:nvSpPr>
        <p:spPr bwMode="auto">
          <a:xfrm>
            <a:off x="1143000" y="4419600"/>
            <a:ext cx="5883275" cy="204152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lnSpc>
                <a:spcPct val="90000"/>
              </a:lnSpc>
              <a:buFontTx/>
              <a:buNone/>
            </a:pPr>
            <a:r>
              <a:rPr lang="en-US" altLang="zh-TW" sz="2000"/>
              <a:t>Create table Students</a:t>
            </a:r>
          </a:p>
          <a:p>
            <a:pPr eaLnBrk="1" hangingPunct="1">
              <a:lnSpc>
                <a:spcPct val="90000"/>
              </a:lnSpc>
              <a:buFontTx/>
              <a:buNone/>
            </a:pPr>
            <a:r>
              <a:rPr lang="en-US" altLang="zh-TW" sz="2000"/>
              <a:t>	(sid	CHAR(20),</a:t>
            </a:r>
          </a:p>
          <a:p>
            <a:pPr eaLnBrk="1" hangingPunct="1">
              <a:lnSpc>
                <a:spcPct val="90000"/>
              </a:lnSpc>
              <a:buFontTx/>
              <a:buNone/>
            </a:pPr>
            <a:r>
              <a:rPr lang="en-US" altLang="zh-TW" sz="2000"/>
              <a:t>	 name	CHAR(30),</a:t>
            </a:r>
          </a:p>
          <a:p>
            <a:pPr eaLnBrk="1" hangingPunct="1">
              <a:lnSpc>
                <a:spcPct val="90000"/>
              </a:lnSpc>
              <a:buFontTx/>
              <a:buNone/>
            </a:pPr>
            <a:r>
              <a:rPr lang="en-US" altLang="zh-TW" sz="2000"/>
              <a:t>	 login	CHAR(20),</a:t>
            </a:r>
          </a:p>
          <a:p>
            <a:pPr eaLnBrk="1" hangingPunct="1">
              <a:lnSpc>
                <a:spcPct val="90000"/>
              </a:lnSpc>
              <a:buFontTx/>
              <a:buNone/>
            </a:pPr>
            <a:r>
              <a:rPr lang="en-US" altLang="zh-TW" sz="2000"/>
              <a:t>	 age	INTEGER,</a:t>
            </a:r>
          </a:p>
          <a:p>
            <a:pPr eaLnBrk="1" hangingPunct="1">
              <a:lnSpc>
                <a:spcPct val="90000"/>
              </a:lnSpc>
              <a:buFontTx/>
              <a:buNone/>
            </a:pPr>
            <a:r>
              <a:rPr lang="en-US" altLang="zh-TW" sz="2000"/>
              <a:t>	 gpa	REAL)</a:t>
            </a:r>
            <a:endParaRPr lang="zh-TW" altLang="en-US" sz="2400"/>
          </a:p>
        </p:txBody>
      </p:sp>
    </p:spTree>
  </p:cSld>
  <p:clrMapOvr>
    <a:masterClrMapping/>
  </p:clrMapOvr>
</p:sld>
</file>

<file path=ppt/theme/theme1.xml><?xml version="1.0" encoding="utf-8"?>
<a:theme xmlns:a="http://schemas.openxmlformats.org/drawingml/2006/main" name="mystyle">
  <a:themeElements>
    <a:clrScheme name="mysty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ystyle">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mystyl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ysty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ystyl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ystyl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ystyl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ystyl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ystyl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Settings\mhwong\Application Data\Microsoft\Templates\mystyle.pot</Template>
  <TotalTime>954</TotalTime>
  <Words>3545</Words>
  <Application>Microsoft Office PowerPoint</Application>
  <PresentationFormat>On-screen Show (4:3)</PresentationFormat>
  <Paragraphs>660</Paragraphs>
  <Slides>42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7" baseType="lpstr">
      <vt:lpstr>新細明體</vt:lpstr>
      <vt:lpstr>Arial</vt:lpstr>
      <vt:lpstr>Times New Roman</vt:lpstr>
      <vt:lpstr>mystyle</vt:lpstr>
      <vt:lpstr>Equation</vt:lpstr>
      <vt:lpstr>The Relational Model</vt:lpstr>
      <vt:lpstr>History</vt:lpstr>
      <vt:lpstr>Introduction</vt:lpstr>
      <vt:lpstr>PowerPoint Presentation</vt:lpstr>
      <vt:lpstr>PowerPoint Presentation</vt:lpstr>
      <vt:lpstr>PowerPoint Presentation</vt:lpstr>
      <vt:lpstr>PowerPoint Presentation</vt:lpstr>
      <vt:lpstr>PowerPoint Presentation</vt:lpstr>
      <vt:lpstr>Creating and Modifying Relations using SQL</vt:lpstr>
      <vt:lpstr>PowerPoint Presentation</vt:lpstr>
      <vt:lpstr>PowerPoint Presentation</vt:lpstr>
      <vt:lpstr>PowerPoint Presentation</vt:lpstr>
      <vt:lpstr>PowerPoint Presentation</vt:lpstr>
      <vt:lpstr>Integrity Constraints</vt:lpstr>
      <vt:lpstr>Key Constraints</vt:lpstr>
      <vt:lpstr>PowerPoint Presentation</vt:lpstr>
      <vt:lpstr>Foreign key constraints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Logical Database Design: ER to Relational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Ms. Parul Madan</cp:lastModifiedBy>
  <cp:revision>55</cp:revision>
  <dcterms:created xsi:type="dcterms:W3CDTF">1601-01-01T00:00:00Z</dcterms:created>
  <dcterms:modified xsi:type="dcterms:W3CDTF">2022-09-27T05:10:45Z</dcterms:modified>
</cp:coreProperties>
</file>