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CB87-3BCF-424D-875B-8CC7403750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E96DBE-59F1-42AD-A010-8B6D2C8C0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3B4D8C-03C5-4B41-B6BF-02EF8A8B4152}"/>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5" name="Footer Placeholder 4">
            <a:extLst>
              <a:ext uri="{FF2B5EF4-FFF2-40B4-BE49-F238E27FC236}">
                <a16:creationId xmlns:a16="http://schemas.microsoft.com/office/drawing/2014/main" id="{F6D02372-664A-48DD-BFA8-2E38C2A4F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10834F-EB6A-41D0-9C66-09246E49C5BB}"/>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207849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8B3B-8183-45B2-81F3-9CC0E37B8A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31EB6D-0BAF-4BB0-B0ED-A9B3A6BA28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3EB52-4CEE-459A-8738-6CAC5D0C82C2}"/>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5" name="Footer Placeholder 4">
            <a:extLst>
              <a:ext uri="{FF2B5EF4-FFF2-40B4-BE49-F238E27FC236}">
                <a16:creationId xmlns:a16="http://schemas.microsoft.com/office/drawing/2014/main" id="{C9CE2E84-052C-4968-921A-5BFD96140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AA3FF5-13E8-427A-A228-072D8B8740A7}"/>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175685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33979-83CE-4D89-916E-843F27D07B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50A0E5-E94C-4347-AD9C-AD9EA7341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3CC78-A7ED-44CA-9A85-913DB834FF36}"/>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5" name="Footer Placeholder 4">
            <a:extLst>
              <a:ext uri="{FF2B5EF4-FFF2-40B4-BE49-F238E27FC236}">
                <a16:creationId xmlns:a16="http://schemas.microsoft.com/office/drawing/2014/main" id="{63C8C374-02C2-4F31-A1DC-4203A6AAE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4AD09-01DD-4D44-863D-24C096F9153D}"/>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224172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E726-02B3-4710-9698-EB03ECDA65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8CB3D-DEDE-4BAE-8DD0-8CFA03B0E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7A0EE-1D7A-4238-AA9A-C8EF8568B5E0}"/>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5" name="Footer Placeholder 4">
            <a:extLst>
              <a:ext uri="{FF2B5EF4-FFF2-40B4-BE49-F238E27FC236}">
                <a16:creationId xmlns:a16="http://schemas.microsoft.com/office/drawing/2014/main" id="{509BFA3D-D2EA-47FB-99AB-E10A23ED0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6FF6C1-CCBB-4518-8C98-C923D5EA0D51}"/>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181249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E4A7-64CB-4EBF-B70A-30B1FBE83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2077C5-9848-4C06-9359-C3C30CB890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DE0B4-E3AA-44AE-8A25-3920FACB2873}"/>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5" name="Footer Placeholder 4">
            <a:extLst>
              <a:ext uri="{FF2B5EF4-FFF2-40B4-BE49-F238E27FC236}">
                <a16:creationId xmlns:a16="http://schemas.microsoft.com/office/drawing/2014/main" id="{6C14379C-8EBF-4DE3-86F3-851646594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76530-2299-49E8-A0BB-4A185813B8C0}"/>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154604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44F1-6CB3-495E-BA61-F378F7B99D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28F2FD-E3DC-472B-99F1-E31625B32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0BD541-E6CD-4947-A3FE-AC75DD3F4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EA01DC-2A41-4277-82AA-323EDA6A32B3}"/>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6" name="Footer Placeholder 5">
            <a:extLst>
              <a:ext uri="{FF2B5EF4-FFF2-40B4-BE49-F238E27FC236}">
                <a16:creationId xmlns:a16="http://schemas.microsoft.com/office/drawing/2014/main" id="{C957D57E-2308-4308-BF02-9DAF281EF0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64D6B8-27A8-422E-ABA7-88CF0B08D5C0}"/>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210182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AB94-ECE4-4DCC-A882-9B051E2CA7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33064F-4653-481D-B564-6FEB47EA0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942C9-39EE-49B3-9632-B2BCF0AAD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2CCB32-DD98-45C1-BFA5-EE1CBD3AB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2DF1EE-6F7C-4705-BB97-64E4C3648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C85FB9-4F48-4CE1-A852-3334D0499E31}"/>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8" name="Footer Placeholder 7">
            <a:extLst>
              <a:ext uri="{FF2B5EF4-FFF2-40B4-BE49-F238E27FC236}">
                <a16:creationId xmlns:a16="http://schemas.microsoft.com/office/drawing/2014/main" id="{94261B34-9F55-4C53-A986-ABC0298CDA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91E464-C705-4B5E-BC0A-AA205A29A400}"/>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210156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90BB-9507-44ED-B78E-735912278C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910BA3-EDF6-43A4-A564-4C38640122CE}"/>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4" name="Footer Placeholder 3">
            <a:extLst>
              <a:ext uri="{FF2B5EF4-FFF2-40B4-BE49-F238E27FC236}">
                <a16:creationId xmlns:a16="http://schemas.microsoft.com/office/drawing/2014/main" id="{A101DD54-F7FA-45FC-8F22-C986504ACE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9BE71E-7348-4EBD-A3DC-8360E8EF0E2E}"/>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1674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DCCD8-07F8-4BD3-9B14-0C13460CD9A2}"/>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3" name="Footer Placeholder 2">
            <a:extLst>
              <a:ext uri="{FF2B5EF4-FFF2-40B4-BE49-F238E27FC236}">
                <a16:creationId xmlns:a16="http://schemas.microsoft.com/office/drawing/2014/main" id="{ACBF3926-62BF-4603-B4AC-57F9701A81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6C336F-D88F-4C5C-AA77-2F3407FB37A1}"/>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197025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C002-66E9-4CE4-BE39-5AD33C908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C1D0CF-89D0-4387-B3D7-A687EC36C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825C86-191A-4CA3-B1A6-E82AC1143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E7F48-3A84-4C71-B580-B184B33AF4BB}"/>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6" name="Footer Placeholder 5">
            <a:extLst>
              <a:ext uri="{FF2B5EF4-FFF2-40B4-BE49-F238E27FC236}">
                <a16:creationId xmlns:a16="http://schemas.microsoft.com/office/drawing/2014/main" id="{7E705025-9D61-442D-8B2C-307ADD1540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C4CA64-D3CC-434D-8685-24A863CC2B79}"/>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194347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6CB9-E272-492B-AFBF-096EAE21B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D7DB77-144C-4D5F-9AC0-7F96ECA2C7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029311-ED4C-4B97-B1FF-C6FD32259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2050A-067F-478E-B48F-D60B0FAFC26D}"/>
              </a:ext>
            </a:extLst>
          </p:cNvPr>
          <p:cNvSpPr>
            <a:spLocks noGrp="1"/>
          </p:cNvSpPr>
          <p:nvPr>
            <p:ph type="dt" sz="half" idx="10"/>
          </p:nvPr>
        </p:nvSpPr>
        <p:spPr/>
        <p:txBody>
          <a:bodyPr/>
          <a:lstStyle/>
          <a:p>
            <a:fld id="{7F1546C0-02E1-4974-9993-E643EBF6099E}" type="datetimeFigureOut">
              <a:rPr lang="en-IN" smtClean="0"/>
              <a:t>30-08-2024</a:t>
            </a:fld>
            <a:endParaRPr lang="en-IN"/>
          </a:p>
        </p:txBody>
      </p:sp>
      <p:sp>
        <p:nvSpPr>
          <p:cNvPr id="6" name="Footer Placeholder 5">
            <a:extLst>
              <a:ext uri="{FF2B5EF4-FFF2-40B4-BE49-F238E27FC236}">
                <a16:creationId xmlns:a16="http://schemas.microsoft.com/office/drawing/2014/main" id="{58CA5EAA-C561-4CEA-B14E-79B760392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B54E40-FB9F-4D2D-AF6F-3C9CCD1C4267}"/>
              </a:ext>
            </a:extLst>
          </p:cNvPr>
          <p:cNvSpPr>
            <a:spLocks noGrp="1"/>
          </p:cNvSpPr>
          <p:nvPr>
            <p:ph type="sldNum" sz="quarter" idx="12"/>
          </p:nvPr>
        </p:nvSpPr>
        <p:spPr/>
        <p:txBody>
          <a:bodyPr/>
          <a:lstStyle/>
          <a:p>
            <a:fld id="{894A2684-723D-4F36-951D-41A0BABC6244}" type="slidenum">
              <a:rPr lang="en-IN" smtClean="0"/>
              <a:t>‹#›</a:t>
            </a:fld>
            <a:endParaRPr lang="en-IN"/>
          </a:p>
        </p:txBody>
      </p:sp>
    </p:spTree>
    <p:extLst>
      <p:ext uri="{BB962C8B-B14F-4D97-AF65-F5344CB8AC3E}">
        <p14:creationId xmlns:p14="http://schemas.microsoft.com/office/powerpoint/2010/main" val="226342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D2070-78A5-4873-B2B4-50E2043E0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DC5D2B-C69D-40A4-B7B6-38EDF0B2E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558AE0-43DD-4BC8-8695-5026E9D99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546C0-02E1-4974-9993-E643EBF6099E}" type="datetimeFigureOut">
              <a:rPr lang="en-IN" smtClean="0"/>
              <a:t>30-08-2024</a:t>
            </a:fld>
            <a:endParaRPr lang="en-IN"/>
          </a:p>
        </p:txBody>
      </p:sp>
      <p:sp>
        <p:nvSpPr>
          <p:cNvPr id="5" name="Footer Placeholder 4">
            <a:extLst>
              <a:ext uri="{FF2B5EF4-FFF2-40B4-BE49-F238E27FC236}">
                <a16:creationId xmlns:a16="http://schemas.microsoft.com/office/drawing/2014/main" id="{A7A7F78D-AC51-4467-BFDA-B6467B9E81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014CE1-7721-4F70-B09E-382C688252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A2684-723D-4F36-951D-41A0BABC6244}" type="slidenum">
              <a:rPr lang="en-IN" smtClean="0"/>
              <a:t>‹#›</a:t>
            </a:fld>
            <a:endParaRPr lang="en-IN"/>
          </a:p>
        </p:txBody>
      </p:sp>
    </p:spTree>
    <p:extLst>
      <p:ext uri="{BB962C8B-B14F-4D97-AF65-F5344CB8AC3E}">
        <p14:creationId xmlns:p14="http://schemas.microsoft.com/office/powerpoint/2010/main" val="2032285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340C-C260-4133-93E7-BE5A96CCE795}"/>
              </a:ext>
            </a:extLst>
          </p:cNvPr>
          <p:cNvSpPr>
            <a:spLocks noGrp="1"/>
          </p:cNvSpPr>
          <p:nvPr>
            <p:ph type="ctrTitle"/>
          </p:nvPr>
        </p:nvSpPr>
        <p:spPr/>
        <p:txBody>
          <a:bodyPr>
            <a:normAutofit fontScale="90000"/>
          </a:bodyPr>
          <a:lstStyle/>
          <a:p>
            <a:r>
              <a:rPr lang="en-IN" sz="13800" b="1" dirty="0"/>
              <a:t>Types Of Data</a:t>
            </a:r>
            <a:endParaRPr lang="en-IN" sz="13800" dirty="0"/>
          </a:p>
        </p:txBody>
      </p:sp>
    </p:spTree>
    <p:extLst>
      <p:ext uri="{BB962C8B-B14F-4D97-AF65-F5344CB8AC3E}">
        <p14:creationId xmlns:p14="http://schemas.microsoft.com/office/powerpoint/2010/main" val="38795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1ADB-967A-43B8-B74C-ED459200702A}"/>
              </a:ext>
            </a:extLst>
          </p:cNvPr>
          <p:cNvSpPr>
            <a:spLocks noGrp="1"/>
          </p:cNvSpPr>
          <p:nvPr>
            <p:ph type="title"/>
          </p:nvPr>
        </p:nvSpPr>
        <p:spPr>
          <a:xfrm>
            <a:off x="468086" y="163286"/>
            <a:ext cx="10885714" cy="925286"/>
          </a:xfrm>
        </p:spPr>
        <p:txBody>
          <a:bodyPr/>
          <a:lstStyle/>
          <a:p>
            <a:r>
              <a:rPr lang="en-IN" b="1" dirty="0"/>
              <a:t>B. Continuous Data</a:t>
            </a:r>
            <a:endParaRPr lang="en-IN" dirty="0"/>
          </a:p>
        </p:txBody>
      </p:sp>
      <p:sp>
        <p:nvSpPr>
          <p:cNvPr id="3" name="Content Placeholder 2">
            <a:extLst>
              <a:ext uri="{FF2B5EF4-FFF2-40B4-BE49-F238E27FC236}">
                <a16:creationId xmlns:a16="http://schemas.microsoft.com/office/drawing/2014/main" id="{B6BE96B7-F3DB-44E0-A007-64902427A3E0}"/>
              </a:ext>
            </a:extLst>
          </p:cNvPr>
          <p:cNvSpPr>
            <a:spLocks noGrp="1"/>
          </p:cNvSpPr>
          <p:nvPr>
            <p:ph idx="1"/>
          </p:nvPr>
        </p:nvSpPr>
        <p:spPr>
          <a:xfrm>
            <a:off x="468086" y="947058"/>
            <a:ext cx="11408228" cy="5627914"/>
          </a:xfrm>
        </p:spPr>
        <p:txBody>
          <a:bodyPr>
            <a:normAutofit fontScale="92500" lnSpcReduction="10000"/>
          </a:bodyPr>
          <a:lstStyle/>
          <a:p>
            <a:pPr algn="just" fontAlgn="base"/>
            <a:r>
              <a:rPr lang="en-GB" dirty="0"/>
              <a:t>Continuous data are in the form of fractional numbers. It can be the version of an android phone, the height of a person, the length of an object, etc. Continuous data represents information that can be divided into smaller levels. The continuous variable can take any value within a range. </a:t>
            </a:r>
          </a:p>
          <a:p>
            <a:pPr algn="just" fontAlgn="base"/>
            <a:r>
              <a:rPr lang="en-GB" dirty="0"/>
              <a:t>The key difference between discrete and continuous data is that discrete data contains the integer or whole number. Still, continuous data stores the fractional numbers to record different types of data such as temperature, height, width, time, speed, etc.</a:t>
            </a:r>
          </a:p>
          <a:p>
            <a:pPr marL="0" indent="0" algn="just" fontAlgn="base">
              <a:buNone/>
            </a:pPr>
            <a:r>
              <a:rPr lang="en-GB" b="1" dirty="0"/>
              <a:t>Examples of Continuous Data : </a:t>
            </a:r>
          </a:p>
          <a:p>
            <a:pPr algn="just" fontAlgn="base"/>
            <a:r>
              <a:rPr lang="en-GB" dirty="0"/>
              <a:t>Height of a person</a:t>
            </a:r>
          </a:p>
          <a:p>
            <a:pPr algn="just" fontAlgn="base"/>
            <a:r>
              <a:rPr lang="en-GB" dirty="0"/>
              <a:t>Speed of a vehicle</a:t>
            </a:r>
          </a:p>
          <a:p>
            <a:pPr algn="just" fontAlgn="base"/>
            <a:r>
              <a:rPr lang="en-GB" dirty="0"/>
              <a:t>“Time-taken” to finish the work </a:t>
            </a:r>
          </a:p>
          <a:p>
            <a:pPr algn="just" fontAlgn="base"/>
            <a:r>
              <a:rPr lang="en-GB" dirty="0"/>
              <a:t>Wi-Fi Frequency</a:t>
            </a:r>
          </a:p>
          <a:p>
            <a:pPr algn="just" fontAlgn="base"/>
            <a:r>
              <a:rPr lang="en-GB" dirty="0"/>
              <a:t>Market share price</a:t>
            </a:r>
          </a:p>
          <a:p>
            <a:pPr algn="just"/>
            <a:endParaRPr lang="en-IN" dirty="0"/>
          </a:p>
        </p:txBody>
      </p:sp>
    </p:spTree>
    <p:extLst>
      <p:ext uri="{BB962C8B-B14F-4D97-AF65-F5344CB8AC3E}">
        <p14:creationId xmlns:p14="http://schemas.microsoft.com/office/powerpoint/2010/main" val="95749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D324-2185-4BE1-BD68-2B13BC6C9874}"/>
              </a:ext>
            </a:extLst>
          </p:cNvPr>
          <p:cNvSpPr>
            <a:spLocks noGrp="1"/>
          </p:cNvSpPr>
          <p:nvPr>
            <p:ph type="title"/>
          </p:nvPr>
        </p:nvSpPr>
        <p:spPr>
          <a:xfrm>
            <a:off x="315687" y="365125"/>
            <a:ext cx="11440884" cy="930275"/>
          </a:xfrm>
        </p:spPr>
        <p:txBody>
          <a:bodyPr/>
          <a:lstStyle/>
          <a:p>
            <a:r>
              <a:rPr lang="en-IN" b="1" dirty="0"/>
              <a:t>C. Interval Data Type:</a:t>
            </a:r>
            <a:endParaRPr lang="en-IN" dirty="0"/>
          </a:p>
        </p:txBody>
      </p:sp>
      <p:sp>
        <p:nvSpPr>
          <p:cNvPr id="3" name="Content Placeholder 2">
            <a:extLst>
              <a:ext uri="{FF2B5EF4-FFF2-40B4-BE49-F238E27FC236}">
                <a16:creationId xmlns:a16="http://schemas.microsoft.com/office/drawing/2014/main" id="{1AB72779-5772-4815-99D5-6E63A9D7050C}"/>
              </a:ext>
            </a:extLst>
          </p:cNvPr>
          <p:cNvSpPr>
            <a:spLocks noGrp="1"/>
          </p:cNvSpPr>
          <p:nvPr>
            <p:ph idx="1"/>
          </p:nvPr>
        </p:nvSpPr>
        <p:spPr>
          <a:xfrm>
            <a:off x="315687" y="1208314"/>
            <a:ext cx="11440884" cy="5284561"/>
          </a:xfrm>
        </p:spPr>
        <p:txBody>
          <a:bodyPr/>
          <a:lstStyle/>
          <a:p>
            <a:pPr algn="just" fontAlgn="base"/>
            <a:r>
              <a:rPr lang="en-GB" dirty="0"/>
              <a:t>This is numeric data which has proper order and the exact zero means the true absence of a value attached. Here zero means not a complete absence but has some value. This is the local scale.</a:t>
            </a:r>
          </a:p>
          <a:p>
            <a:pPr algn="just" fontAlgn="base"/>
            <a:r>
              <a:rPr lang="en-GB" dirty="0"/>
              <a:t>E.g., Temperature measured in degree Celsius, time, Sat score, credit score, pH, etc. difference between values is familiar. In this case, there is no absolute zero. </a:t>
            </a:r>
          </a:p>
          <a:p>
            <a:pPr algn="just"/>
            <a:endParaRPr lang="en-IN" dirty="0"/>
          </a:p>
        </p:txBody>
      </p:sp>
      <p:pic>
        <p:nvPicPr>
          <p:cNvPr id="4098" name="Picture 2">
            <a:extLst>
              <a:ext uri="{FF2B5EF4-FFF2-40B4-BE49-F238E27FC236}">
                <a16:creationId xmlns:a16="http://schemas.microsoft.com/office/drawing/2014/main" id="{FBAB8440-4838-4098-9317-1B0012EE9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3429000"/>
            <a:ext cx="24955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26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DB0F-FB07-4D39-A7F5-4F5450740977}"/>
              </a:ext>
            </a:extLst>
          </p:cNvPr>
          <p:cNvSpPr>
            <a:spLocks noGrp="1"/>
          </p:cNvSpPr>
          <p:nvPr>
            <p:ph type="title"/>
          </p:nvPr>
        </p:nvSpPr>
        <p:spPr>
          <a:xfrm>
            <a:off x="446314" y="365126"/>
            <a:ext cx="10907486" cy="1060904"/>
          </a:xfrm>
        </p:spPr>
        <p:txBody>
          <a:bodyPr/>
          <a:lstStyle/>
          <a:p>
            <a:r>
              <a:rPr lang="en-IN" b="1" dirty="0"/>
              <a:t>D. Ratio Data Type:</a:t>
            </a:r>
            <a:endParaRPr lang="en-IN" dirty="0"/>
          </a:p>
        </p:txBody>
      </p:sp>
      <p:sp>
        <p:nvSpPr>
          <p:cNvPr id="3" name="Content Placeholder 2">
            <a:extLst>
              <a:ext uri="{FF2B5EF4-FFF2-40B4-BE49-F238E27FC236}">
                <a16:creationId xmlns:a16="http://schemas.microsoft.com/office/drawing/2014/main" id="{21F619DF-3581-44F4-A1EF-788FD89C78D1}"/>
              </a:ext>
            </a:extLst>
          </p:cNvPr>
          <p:cNvSpPr>
            <a:spLocks noGrp="1"/>
          </p:cNvSpPr>
          <p:nvPr>
            <p:ph idx="1"/>
          </p:nvPr>
        </p:nvSpPr>
        <p:spPr>
          <a:xfrm>
            <a:off x="576943" y="1295400"/>
            <a:ext cx="10776857" cy="4881563"/>
          </a:xfrm>
        </p:spPr>
        <p:txBody>
          <a:bodyPr/>
          <a:lstStyle/>
          <a:p>
            <a:pPr algn="just" fontAlgn="base"/>
            <a:r>
              <a:rPr lang="en-GB" dirty="0"/>
              <a:t>This quantitative data type is the same as the interval data type but has the absolute zero. Here zero means complete absence and the scale starts from zero. This is the global scale.</a:t>
            </a:r>
          </a:p>
          <a:p>
            <a:pPr algn="just" fontAlgn="base"/>
            <a:r>
              <a:rPr lang="en-GB" dirty="0"/>
              <a:t>E.g., Temperature in Kelvin, height, weight, etc.</a:t>
            </a:r>
          </a:p>
          <a:p>
            <a:pPr algn="just"/>
            <a:endParaRPr lang="en-IN" dirty="0"/>
          </a:p>
        </p:txBody>
      </p:sp>
    </p:spTree>
    <p:extLst>
      <p:ext uri="{BB962C8B-B14F-4D97-AF65-F5344CB8AC3E}">
        <p14:creationId xmlns:p14="http://schemas.microsoft.com/office/powerpoint/2010/main" val="200351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4FE7-BEB8-4EF3-A9F6-BD30DF8B4C0C}"/>
              </a:ext>
            </a:extLst>
          </p:cNvPr>
          <p:cNvSpPr>
            <a:spLocks noGrp="1"/>
          </p:cNvSpPr>
          <p:nvPr>
            <p:ph type="title"/>
          </p:nvPr>
        </p:nvSpPr>
        <p:spPr>
          <a:xfrm>
            <a:off x="337457" y="214391"/>
            <a:ext cx="11615057" cy="917724"/>
          </a:xfrm>
        </p:spPr>
        <p:txBody>
          <a:bodyPr>
            <a:normAutofit/>
          </a:bodyPr>
          <a:lstStyle/>
          <a:p>
            <a:r>
              <a:rPr lang="en-GB" b="1" dirty="0"/>
              <a:t>Difference between Discrete and Continuous Data</a:t>
            </a:r>
            <a:endParaRPr lang="en-IN" dirty="0"/>
          </a:p>
        </p:txBody>
      </p:sp>
      <p:graphicFrame>
        <p:nvGraphicFramePr>
          <p:cNvPr id="4" name="Content Placeholder 3">
            <a:extLst>
              <a:ext uri="{FF2B5EF4-FFF2-40B4-BE49-F238E27FC236}">
                <a16:creationId xmlns:a16="http://schemas.microsoft.com/office/drawing/2014/main" id="{903C8E48-AC5A-4AE9-B676-180B19858643}"/>
              </a:ext>
            </a:extLst>
          </p:cNvPr>
          <p:cNvGraphicFramePr>
            <a:graphicFrameLocks noGrp="1"/>
          </p:cNvGraphicFramePr>
          <p:nvPr>
            <p:ph idx="1"/>
            <p:extLst>
              <p:ext uri="{D42A27DB-BD31-4B8C-83A1-F6EECF244321}">
                <p14:modId xmlns:p14="http://schemas.microsoft.com/office/powerpoint/2010/main" val="1229876436"/>
              </p:ext>
            </p:extLst>
          </p:nvPr>
        </p:nvGraphicFramePr>
        <p:xfrm>
          <a:off x="544286" y="1132115"/>
          <a:ext cx="10918370" cy="5511496"/>
        </p:xfrm>
        <a:graphic>
          <a:graphicData uri="http://schemas.openxmlformats.org/drawingml/2006/table">
            <a:tbl>
              <a:tblPr/>
              <a:tblGrid>
                <a:gridCol w="5459185">
                  <a:extLst>
                    <a:ext uri="{9D8B030D-6E8A-4147-A177-3AD203B41FA5}">
                      <a16:colId xmlns:a16="http://schemas.microsoft.com/office/drawing/2014/main" val="1309929592"/>
                    </a:ext>
                  </a:extLst>
                </a:gridCol>
                <a:gridCol w="5459185">
                  <a:extLst>
                    <a:ext uri="{9D8B030D-6E8A-4147-A177-3AD203B41FA5}">
                      <a16:colId xmlns:a16="http://schemas.microsoft.com/office/drawing/2014/main" val="2724494953"/>
                    </a:ext>
                  </a:extLst>
                </a:gridCol>
              </a:tblGrid>
              <a:tr h="476781">
                <a:tc>
                  <a:txBody>
                    <a:bodyPr/>
                    <a:lstStyle/>
                    <a:p>
                      <a:r>
                        <a:rPr lang="en-IN" sz="2400" b="1">
                          <a:effectLst/>
                        </a:rPr>
                        <a:t>Discrete Data</a:t>
                      </a:r>
                    </a:p>
                  </a:txBody>
                  <a:tcPr marL="60435" marR="60435" marT="30218" marB="30218" anchor="ctr">
                    <a:lnL>
                      <a:noFill/>
                    </a:lnL>
                    <a:lnR>
                      <a:noFill/>
                    </a:lnR>
                    <a:lnT>
                      <a:noFill/>
                    </a:lnT>
                    <a:lnB>
                      <a:noFill/>
                    </a:lnB>
                    <a:solidFill>
                      <a:srgbClr val="FFFFFF"/>
                    </a:solidFill>
                  </a:tcPr>
                </a:tc>
                <a:tc>
                  <a:txBody>
                    <a:bodyPr/>
                    <a:lstStyle/>
                    <a:p>
                      <a:r>
                        <a:rPr lang="en-IN" sz="2400" b="1">
                          <a:effectLst/>
                        </a:rPr>
                        <a:t>Continuous Data</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3613998765"/>
                  </a:ext>
                </a:extLst>
              </a:tr>
              <a:tr h="1081732">
                <a:tc>
                  <a:txBody>
                    <a:bodyPr/>
                    <a:lstStyle/>
                    <a:p>
                      <a:r>
                        <a:rPr lang="en-GB" sz="2400">
                          <a:effectLst/>
                        </a:rPr>
                        <a:t>Discrete data are countable and finite; they are whole numbers or integers</a:t>
                      </a:r>
                    </a:p>
                  </a:txBody>
                  <a:tcPr marL="60435" marR="60435" marT="30218" marB="30218" anchor="ctr">
                    <a:lnL>
                      <a:noFill/>
                    </a:lnL>
                    <a:lnR>
                      <a:noFill/>
                    </a:lnR>
                    <a:lnT>
                      <a:noFill/>
                    </a:lnT>
                    <a:lnB>
                      <a:noFill/>
                    </a:lnB>
                    <a:solidFill>
                      <a:srgbClr val="F0F0F0"/>
                    </a:solidFill>
                  </a:tcPr>
                </a:tc>
                <a:tc>
                  <a:txBody>
                    <a:bodyPr/>
                    <a:lstStyle/>
                    <a:p>
                      <a:r>
                        <a:rPr lang="en-GB" sz="2400">
                          <a:effectLst/>
                        </a:rPr>
                        <a:t>Continuous data are measurable; they are in the form of fractions or decimal</a:t>
                      </a:r>
                    </a:p>
                  </a:txBody>
                  <a:tcPr marL="60435" marR="60435" marT="30218" marB="30218" anchor="ctr">
                    <a:lnL>
                      <a:noFill/>
                    </a:lnL>
                    <a:lnR>
                      <a:noFill/>
                    </a:lnR>
                    <a:lnT>
                      <a:noFill/>
                    </a:lnT>
                    <a:lnB>
                      <a:noFill/>
                    </a:lnB>
                    <a:solidFill>
                      <a:srgbClr val="F0F0F0"/>
                    </a:solidFill>
                  </a:tcPr>
                </a:tc>
                <a:extLst>
                  <a:ext uri="{0D108BD9-81ED-4DB2-BD59-A6C34878D82A}">
                    <a16:rowId xmlns:a16="http://schemas.microsoft.com/office/drawing/2014/main" val="976309493"/>
                  </a:ext>
                </a:extLst>
              </a:tr>
              <a:tr h="885953">
                <a:tc>
                  <a:txBody>
                    <a:bodyPr/>
                    <a:lstStyle/>
                    <a:p>
                      <a:r>
                        <a:rPr lang="en-GB" sz="2400" dirty="0">
                          <a:effectLst/>
                        </a:rPr>
                        <a:t>Discrete data are represented mainly by bar graphs</a:t>
                      </a:r>
                    </a:p>
                  </a:txBody>
                  <a:tcPr marL="60435" marR="60435" marT="30218" marB="30218" anchor="ctr">
                    <a:lnL>
                      <a:noFill/>
                    </a:lnL>
                    <a:lnR>
                      <a:noFill/>
                    </a:lnR>
                    <a:lnT>
                      <a:noFill/>
                    </a:lnT>
                    <a:lnB>
                      <a:noFill/>
                    </a:lnB>
                    <a:solidFill>
                      <a:srgbClr val="FFFFFF"/>
                    </a:solidFill>
                  </a:tcPr>
                </a:tc>
                <a:tc>
                  <a:txBody>
                    <a:bodyPr/>
                    <a:lstStyle/>
                    <a:p>
                      <a:r>
                        <a:rPr lang="en-GB" sz="2400">
                          <a:effectLst/>
                        </a:rPr>
                        <a:t>Continuous data are represented in the form of a histogram</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2577770077"/>
                  </a:ext>
                </a:extLst>
              </a:tr>
              <a:tr h="885953">
                <a:tc>
                  <a:txBody>
                    <a:bodyPr/>
                    <a:lstStyle/>
                    <a:p>
                      <a:r>
                        <a:rPr lang="en-GB" sz="2400" dirty="0">
                          <a:effectLst/>
                        </a:rPr>
                        <a:t>The values cannot be divided into subdivisions into smaller pieces</a:t>
                      </a:r>
                    </a:p>
                  </a:txBody>
                  <a:tcPr marL="60435" marR="60435" marT="30218" marB="30218" anchor="ctr">
                    <a:lnL>
                      <a:noFill/>
                    </a:lnL>
                    <a:lnR>
                      <a:noFill/>
                    </a:lnR>
                    <a:lnT>
                      <a:noFill/>
                    </a:lnT>
                    <a:lnB>
                      <a:noFill/>
                    </a:lnB>
                    <a:solidFill>
                      <a:srgbClr val="F0F0F0"/>
                    </a:solidFill>
                  </a:tcPr>
                </a:tc>
                <a:tc>
                  <a:txBody>
                    <a:bodyPr/>
                    <a:lstStyle/>
                    <a:p>
                      <a:r>
                        <a:rPr lang="en-GB" sz="2400">
                          <a:effectLst/>
                        </a:rPr>
                        <a:t>The values can be divided into subdivisions into smaller pieces</a:t>
                      </a:r>
                    </a:p>
                  </a:txBody>
                  <a:tcPr marL="60435" marR="60435" marT="30218" marB="30218" anchor="ctr">
                    <a:lnL>
                      <a:noFill/>
                    </a:lnL>
                    <a:lnR>
                      <a:noFill/>
                    </a:lnR>
                    <a:lnT>
                      <a:noFill/>
                    </a:lnT>
                    <a:lnB>
                      <a:noFill/>
                    </a:lnB>
                    <a:solidFill>
                      <a:srgbClr val="F0F0F0"/>
                    </a:solidFill>
                  </a:tcPr>
                </a:tc>
                <a:extLst>
                  <a:ext uri="{0D108BD9-81ED-4DB2-BD59-A6C34878D82A}">
                    <a16:rowId xmlns:a16="http://schemas.microsoft.com/office/drawing/2014/main" val="2791741738"/>
                  </a:ext>
                </a:extLst>
              </a:tr>
              <a:tr h="885953">
                <a:tc>
                  <a:txBody>
                    <a:bodyPr/>
                    <a:lstStyle/>
                    <a:p>
                      <a:r>
                        <a:rPr lang="en-GB" sz="2400">
                          <a:effectLst/>
                        </a:rPr>
                        <a:t>Discrete data have spaces between the values</a:t>
                      </a:r>
                    </a:p>
                  </a:txBody>
                  <a:tcPr marL="60435" marR="60435" marT="30218" marB="30218" anchor="ctr">
                    <a:lnL>
                      <a:noFill/>
                    </a:lnL>
                    <a:lnR>
                      <a:noFill/>
                    </a:lnR>
                    <a:lnT>
                      <a:noFill/>
                    </a:lnT>
                    <a:lnB>
                      <a:noFill/>
                    </a:lnB>
                    <a:solidFill>
                      <a:srgbClr val="FFFFFF"/>
                    </a:solidFill>
                  </a:tcPr>
                </a:tc>
                <a:tc>
                  <a:txBody>
                    <a:bodyPr/>
                    <a:lstStyle/>
                    <a:p>
                      <a:r>
                        <a:rPr lang="en-GB" sz="2400">
                          <a:effectLst/>
                        </a:rPr>
                        <a:t>Continuous data are in the form of a continuous sequence</a:t>
                      </a:r>
                    </a:p>
                  </a:txBody>
                  <a:tcPr marL="60435" marR="60435" marT="30218" marB="30218" anchor="ctr">
                    <a:lnL>
                      <a:noFill/>
                    </a:lnL>
                    <a:lnR>
                      <a:noFill/>
                    </a:lnR>
                    <a:lnT>
                      <a:noFill/>
                    </a:lnT>
                    <a:lnB>
                      <a:noFill/>
                    </a:lnB>
                    <a:solidFill>
                      <a:srgbClr val="FFFFFF"/>
                    </a:solidFill>
                  </a:tcPr>
                </a:tc>
                <a:extLst>
                  <a:ext uri="{0D108BD9-81ED-4DB2-BD59-A6C34878D82A}">
                    <a16:rowId xmlns:a16="http://schemas.microsoft.com/office/drawing/2014/main" val="1235711491"/>
                  </a:ext>
                </a:extLst>
              </a:tr>
              <a:tr h="1295124">
                <a:tc>
                  <a:txBody>
                    <a:bodyPr/>
                    <a:lstStyle/>
                    <a:p>
                      <a:r>
                        <a:rPr lang="en-GB" sz="2400" b="1">
                          <a:effectLst/>
                        </a:rPr>
                        <a:t>Examples:</a:t>
                      </a:r>
                      <a:r>
                        <a:rPr lang="en-GB" sz="2400">
                          <a:effectLst/>
                        </a:rPr>
                        <a:t> Total students in a class, number of days in a week, size of a shoe, etc</a:t>
                      </a:r>
                    </a:p>
                  </a:txBody>
                  <a:tcPr marL="60435" marR="60435" marT="30218" marB="30218" anchor="ctr">
                    <a:lnL>
                      <a:noFill/>
                    </a:lnL>
                    <a:lnR>
                      <a:noFill/>
                    </a:lnR>
                    <a:lnT>
                      <a:noFill/>
                    </a:lnT>
                    <a:lnB>
                      <a:noFill/>
                    </a:lnB>
                    <a:solidFill>
                      <a:srgbClr val="F0F0F0"/>
                    </a:solidFill>
                  </a:tcPr>
                </a:tc>
                <a:tc>
                  <a:txBody>
                    <a:bodyPr/>
                    <a:lstStyle/>
                    <a:p>
                      <a:r>
                        <a:rPr lang="en-GB" sz="2400" b="1" dirty="0">
                          <a:effectLst/>
                        </a:rPr>
                        <a:t>Example:</a:t>
                      </a:r>
                      <a:r>
                        <a:rPr lang="en-GB" sz="2400" dirty="0">
                          <a:effectLst/>
                        </a:rPr>
                        <a:t> Temperature of room, the weight of a person, length of an object, etc</a:t>
                      </a:r>
                    </a:p>
                  </a:txBody>
                  <a:tcPr marL="60435" marR="60435" marT="30218" marB="30218" anchor="ctr">
                    <a:lnL>
                      <a:noFill/>
                    </a:lnL>
                    <a:lnR>
                      <a:noFill/>
                    </a:lnR>
                    <a:lnT>
                      <a:noFill/>
                    </a:lnT>
                    <a:lnB>
                      <a:noFill/>
                    </a:lnB>
                    <a:solidFill>
                      <a:srgbClr val="F0F0F0"/>
                    </a:solidFill>
                  </a:tcPr>
                </a:tc>
                <a:extLst>
                  <a:ext uri="{0D108BD9-81ED-4DB2-BD59-A6C34878D82A}">
                    <a16:rowId xmlns:a16="http://schemas.microsoft.com/office/drawing/2014/main" val="3086230899"/>
                  </a:ext>
                </a:extLst>
              </a:tr>
            </a:tbl>
          </a:graphicData>
        </a:graphic>
      </p:graphicFrame>
    </p:spTree>
    <p:extLst>
      <p:ext uri="{BB962C8B-B14F-4D97-AF65-F5344CB8AC3E}">
        <p14:creationId xmlns:p14="http://schemas.microsoft.com/office/powerpoint/2010/main" val="384585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4169-4474-4ABB-BE42-7A11B64216A6}"/>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75B19C10-51C0-424A-92E6-B7CBD2E369E5}"/>
              </a:ext>
            </a:extLst>
          </p:cNvPr>
          <p:cNvSpPr>
            <a:spLocks noGrp="1"/>
          </p:cNvSpPr>
          <p:nvPr>
            <p:ph idx="1"/>
          </p:nvPr>
        </p:nvSpPr>
        <p:spPr>
          <a:xfrm>
            <a:off x="838200" y="1578429"/>
            <a:ext cx="10515600" cy="4598534"/>
          </a:xfrm>
        </p:spPr>
        <p:txBody>
          <a:bodyPr>
            <a:normAutofit/>
          </a:bodyPr>
          <a:lstStyle/>
          <a:p>
            <a:pPr marL="473075" lvl="1" indent="-342900" algn="just"/>
            <a:r>
              <a:rPr lang="en-GB" sz="2800" dirty="0"/>
              <a:t>Today data is everywhere in every field. Whether you are a data scientist, marketer, businessman, data analyst, researcher, or you are in any other profession, you need to play or experiment with raw or structured data.</a:t>
            </a:r>
          </a:p>
          <a:p>
            <a:pPr marL="473075" lvl="1" indent="-342900" algn="just"/>
            <a:r>
              <a:rPr lang="en-GB" sz="2800" dirty="0"/>
              <a:t>This data is so important for us that it becomes important to handle and store it properly, without any error.</a:t>
            </a:r>
          </a:p>
          <a:p>
            <a:pPr marL="473075" lvl="1" indent="-342900" algn="just"/>
            <a:r>
              <a:rPr lang="en-GB" sz="2800" dirty="0"/>
              <a:t>While working on these data, it is important to know the types of data to process them and get the right results. </a:t>
            </a:r>
          </a:p>
          <a:p>
            <a:pPr marL="473075" lvl="1" indent="-342900" algn="just"/>
            <a:r>
              <a:rPr lang="en-GB" sz="2800" dirty="0"/>
              <a:t>There are two types of data: </a:t>
            </a:r>
            <a:r>
              <a:rPr lang="en-GB" sz="2800" b="1" dirty="0"/>
              <a:t>Qualitative and Quantitative </a:t>
            </a:r>
            <a:r>
              <a:rPr lang="en-GB" sz="2800" dirty="0"/>
              <a:t>data, which are further classified into:</a:t>
            </a:r>
          </a:p>
          <a:p>
            <a:pPr marL="358775" lvl="1" algn="just"/>
            <a:endParaRPr lang="en-IN" sz="2800" dirty="0"/>
          </a:p>
        </p:txBody>
      </p:sp>
    </p:spTree>
    <p:extLst>
      <p:ext uri="{BB962C8B-B14F-4D97-AF65-F5344CB8AC3E}">
        <p14:creationId xmlns:p14="http://schemas.microsoft.com/office/powerpoint/2010/main" val="215339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8CC0-B16E-49C9-B70E-28408183240E}"/>
              </a:ext>
            </a:extLst>
          </p:cNvPr>
          <p:cNvSpPr>
            <a:spLocks noGrp="1"/>
          </p:cNvSpPr>
          <p:nvPr>
            <p:ph type="title"/>
          </p:nvPr>
        </p:nvSpPr>
        <p:spPr>
          <a:xfrm>
            <a:off x="457200" y="365126"/>
            <a:ext cx="10896600" cy="1028246"/>
          </a:xfrm>
        </p:spPr>
        <p:txBody>
          <a:bodyPr/>
          <a:lstStyle/>
          <a:p>
            <a:r>
              <a:rPr lang="en-IN" b="1" dirty="0"/>
              <a:t>Types of data</a:t>
            </a:r>
            <a:endParaRPr lang="en-IN" dirty="0"/>
          </a:p>
        </p:txBody>
      </p:sp>
      <p:sp>
        <p:nvSpPr>
          <p:cNvPr id="3" name="Content Placeholder 2">
            <a:extLst>
              <a:ext uri="{FF2B5EF4-FFF2-40B4-BE49-F238E27FC236}">
                <a16:creationId xmlns:a16="http://schemas.microsoft.com/office/drawing/2014/main" id="{6FCA7D85-A1E4-4407-B80C-A5D28C136D0F}"/>
              </a:ext>
            </a:extLst>
          </p:cNvPr>
          <p:cNvSpPr>
            <a:spLocks noGrp="1"/>
          </p:cNvSpPr>
          <p:nvPr>
            <p:ph idx="1"/>
          </p:nvPr>
        </p:nvSpPr>
        <p:spPr>
          <a:xfrm>
            <a:off x="566057" y="1295400"/>
            <a:ext cx="10787743" cy="4881563"/>
          </a:xfrm>
        </p:spPr>
        <p:txBody>
          <a:bodyPr/>
          <a:lstStyle/>
          <a:p>
            <a:pPr marL="0" indent="0" fontAlgn="base">
              <a:buNone/>
            </a:pPr>
            <a:r>
              <a:rPr lang="en-GB" dirty="0"/>
              <a:t>The two main types of data are:</a:t>
            </a:r>
          </a:p>
          <a:p>
            <a:pPr fontAlgn="base"/>
            <a:r>
              <a:rPr lang="en-GB" dirty="0"/>
              <a:t>Qualitative Data</a:t>
            </a:r>
          </a:p>
          <a:p>
            <a:pPr fontAlgn="base"/>
            <a:r>
              <a:rPr lang="en-GB" dirty="0"/>
              <a:t>Quantitative Data</a:t>
            </a:r>
          </a:p>
          <a:p>
            <a:endParaRPr lang="en-IN" dirty="0"/>
          </a:p>
        </p:txBody>
      </p:sp>
      <p:pic>
        <p:nvPicPr>
          <p:cNvPr id="1028" name="Picture 4">
            <a:extLst>
              <a:ext uri="{FF2B5EF4-FFF2-40B4-BE49-F238E27FC236}">
                <a16:creationId xmlns:a16="http://schemas.microsoft.com/office/drawing/2014/main" id="{008095A6-C88C-4E2B-B181-A91626FD8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715" y="1850795"/>
            <a:ext cx="8392886"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7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555E-CE27-4C58-9107-23ED4C807555}"/>
              </a:ext>
            </a:extLst>
          </p:cNvPr>
          <p:cNvSpPr>
            <a:spLocks noGrp="1"/>
          </p:cNvSpPr>
          <p:nvPr>
            <p:ph type="title"/>
          </p:nvPr>
        </p:nvSpPr>
        <p:spPr>
          <a:xfrm>
            <a:off x="587829" y="76201"/>
            <a:ext cx="10765971" cy="849086"/>
          </a:xfrm>
        </p:spPr>
        <p:txBody>
          <a:bodyPr>
            <a:normAutofit/>
          </a:bodyPr>
          <a:lstStyle/>
          <a:p>
            <a:r>
              <a:rPr lang="en-IN" b="1" dirty="0"/>
              <a:t>Qualitative or Categorical Data</a:t>
            </a:r>
            <a:endParaRPr lang="en-IN" dirty="0"/>
          </a:p>
        </p:txBody>
      </p:sp>
      <p:sp>
        <p:nvSpPr>
          <p:cNvPr id="3" name="Content Placeholder 2">
            <a:extLst>
              <a:ext uri="{FF2B5EF4-FFF2-40B4-BE49-F238E27FC236}">
                <a16:creationId xmlns:a16="http://schemas.microsoft.com/office/drawing/2014/main" id="{854F976D-AAB3-46EA-816D-0C8DD0E747B6}"/>
              </a:ext>
            </a:extLst>
          </p:cNvPr>
          <p:cNvSpPr>
            <a:spLocks noGrp="1"/>
          </p:cNvSpPr>
          <p:nvPr>
            <p:ph idx="1"/>
          </p:nvPr>
        </p:nvSpPr>
        <p:spPr>
          <a:xfrm>
            <a:off x="707571" y="925287"/>
            <a:ext cx="11332029" cy="5704113"/>
          </a:xfrm>
        </p:spPr>
        <p:txBody>
          <a:bodyPr>
            <a:normAutofit fontScale="85000" lnSpcReduction="20000"/>
          </a:bodyPr>
          <a:lstStyle/>
          <a:p>
            <a:pPr algn="just" fontAlgn="base"/>
            <a:r>
              <a:rPr lang="en-GB" dirty="0"/>
              <a:t>Qualitative or Categorical Data is a type of data that can’t be measured or counted in the form of numbers.</a:t>
            </a:r>
          </a:p>
          <a:p>
            <a:pPr algn="just" fontAlgn="base"/>
            <a:r>
              <a:rPr lang="en-GB" dirty="0"/>
              <a:t>These types of data are sorted by category, not by number. That’s why it is also known as Categorical Data. </a:t>
            </a:r>
          </a:p>
          <a:p>
            <a:pPr algn="just" fontAlgn="base"/>
            <a:r>
              <a:rPr lang="en-GB" dirty="0"/>
              <a:t>These data consist of audio, images, symbols, or text. The gender of a person, i.e., male, female, or others, is qualitative data.</a:t>
            </a:r>
          </a:p>
          <a:p>
            <a:pPr algn="just" fontAlgn="base"/>
            <a:r>
              <a:rPr lang="en-GB" dirty="0"/>
              <a:t>Qualitative data tells about the perception of people. This data helps market researchers understand the customers’ tastes and then design their ideas and strategies accordingly. </a:t>
            </a:r>
          </a:p>
          <a:p>
            <a:pPr marL="0" indent="0" algn="just" fontAlgn="base">
              <a:buNone/>
            </a:pPr>
            <a:r>
              <a:rPr lang="en-GB" b="1" dirty="0"/>
              <a:t>The other examples of qualitative data are :</a:t>
            </a:r>
          </a:p>
          <a:p>
            <a:pPr algn="just" fontAlgn="base"/>
            <a:r>
              <a:rPr lang="en-GB" dirty="0"/>
              <a:t>What language do you speak</a:t>
            </a:r>
          </a:p>
          <a:p>
            <a:pPr algn="just" fontAlgn="base"/>
            <a:r>
              <a:rPr lang="en-GB" dirty="0" err="1"/>
              <a:t>Favorite</a:t>
            </a:r>
            <a:r>
              <a:rPr lang="en-GB" dirty="0"/>
              <a:t> holiday destination</a:t>
            </a:r>
          </a:p>
          <a:p>
            <a:pPr algn="just" fontAlgn="base"/>
            <a:r>
              <a:rPr lang="en-GB" dirty="0"/>
              <a:t>Opinion on something (agree, disagree, or neutral)</a:t>
            </a:r>
          </a:p>
          <a:p>
            <a:pPr algn="just" fontAlgn="base"/>
            <a:r>
              <a:rPr lang="en-GB" dirty="0" err="1"/>
              <a:t>Colors</a:t>
            </a:r>
            <a:endParaRPr lang="en-GB" dirty="0"/>
          </a:p>
          <a:p>
            <a:pPr marL="0" indent="0" algn="just" fontAlgn="base">
              <a:buNone/>
            </a:pPr>
            <a:endParaRPr lang="en-GB" b="1" dirty="0"/>
          </a:p>
          <a:p>
            <a:pPr marL="0" indent="0" algn="just" fontAlgn="base">
              <a:buNone/>
            </a:pPr>
            <a:r>
              <a:rPr lang="en-GB" b="1" dirty="0"/>
              <a:t>The Qualitative data are further classified into two parts :</a:t>
            </a:r>
          </a:p>
          <a:p>
            <a:pPr algn="just"/>
            <a:endParaRPr lang="en-IN" dirty="0"/>
          </a:p>
        </p:txBody>
      </p:sp>
    </p:spTree>
    <p:extLst>
      <p:ext uri="{BB962C8B-B14F-4D97-AF65-F5344CB8AC3E}">
        <p14:creationId xmlns:p14="http://schemas.microsoft.com/office/powerpoint/2010/main" val="151119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6A82-F3C2-449A-9672-29982A638C3B}"/>
              </a:ext>
            </a:extLst>
          </p:cNvPr>
          <p:cNvSpPr>
            <a:spLocks noGrp="1"/>
          </p:cNvSpPr>
          <p:nvPr>
            <p:ph type="title"/>
          </p:nvPr>
        </p:nvSpPr>
        <p:spPr>
          <a:xfrm>
            <a:off x="555171" y="228600"/>
            <a:ext cx="10798629" cy="854075"/>
          </a:xfrm>
        </p:spPr>
        <p:txBody>
          <a:bodyPr>
            <a:normAutofit/>
          </a:bodyPr>
          <a:lstStyle/>
          <a:p>
            <a:r>
              <a:rPr lang="en-IN" b="1" dirty="0"/>
              <a:t>A. Nominal Data</a:t>
            </a:r>
            <a:endParaRPr lang="en-IN" dirty="0"/>
          </a:p>
        </p:txBody>
      </p:sp>
      <p:sp>
        <p:nvSpPr>
          <p:cNvPr id="3" name="Content Placeholder 2">
            <a:extLst>
              <a:ext uri="{FF2B5EF4-FFF2-40B4-BE49-F238E27FC236}">
                <a16:creationId xmlns:a16="http://schemas.microsoft.com/office/drawing/2014/main" id="{1817E750-3684-439F-9381-B1BE106A510C}"/>
              </a:ext>
            </a:extLst>
          </p:cNvPr>
          <p:cNvSpPr>
            <a:spLocks noGrp="1"/>
          </p:cNvSpPr>
          <p:nvPr>
            <p:ph idx="1"/>
          </p:nvPr>
        </p:nvSpPr>
        <p:spPr>
          <a:xfrm>
            <a:off x="642257" y="1082676"/>
            <a:ext cx="11234057" cy="5503182"/>
          </a:xfrm>
        </p:spPr>
        <p:txBody>
          <a:bodyPr>
            <a:normAutofit fontScale="92500" lnSpcReduction="10000"/>
          </a:bodyPr>
          <a:lstStyle/>
          <a:p>
            <a:pPr algn="just" fontAlgn="base"/>
            <a:r>
              <a:rPr lang="en-GB" dirty="0"/>
              <a:t>Nominal Data is used to label variables without any order or quantitative value. The </a:t>
            </a:r>
            <a:r>
              <a:rPr lang="en-GB" dirty="0" err="1"/>
              <a:t>color</a:t>
            </a:r>
            <a:r>
              <a:rPr lang="en-GB" dirty="0"/>
              <a:t> of hair can be considered nominal data, as one </a:t>
            </a:r>
            <a:r>
              <a:rPr lang="en-GB" dirty="0" err="1"/>
              <a:t>color</a:t>
            </a:r>
            <a:r>
              <a:rPr lang="en-GB" dirty="0"/>
              <a:t> can’t be compared with another </a:t>
            </a:r>
            <a:r>
              <a:rPr lang="en-GB" dirty="0" err="1"/>
              <a:t>color</a:t>
            </a:r>
            <a:r>
              <a:rPr lang="en-GB" dirty="0"/>
              <a:t>.</a:t>
            </a:r>
          </a:p>
          <a:p>
            <a:pPr algn="just" fontAlgn="base"/>
            <a:r>
              <a:rPr lang="en-GB" dirty="0"/>
              <a:t>The name “nominal” comes from the Latin name “</a:t>
            </a:r>
            <a:r>
              <a:rPr lang="en-GB" dirty="0" err="1"/>
              <a:t>nomen</a:t>
            </a:r>
            <a:r>
              <a:rPr lang="en-GB" dirty="0"/>
              <a:t>,” which means “name.” With the help of nominal data, we can’t do any numerical tasks or can’t give any order to sort the data. These data don’t have any meaningful order; their values are distributed into distinct categories.</a:t>
            </a:r>
          </a:p>
          <a:p>
            <a:pPr marL="0" indent="0" fontAlgn="base">
              <a:buNone/>
            </a:pPr>
            <a:r>
              <a:rPr lang="en-GB" b="1" dirty="0"/>
              <a:t>Examples of Nominal Data :</a:t>
            </a:r>
          </a:p>
          <a:p>
            <a:pPr fontAlgn="base"/>
            <a:r>
              <a:rPr lang="en-GB" dirty="0"/>
              <a:t>Colour of hair (Blonde, red, Brown, Black, etc.)</a:t>
            </a:r>
          </a:p>
          <a:p>
            <a:pPr fontAlgn="base"/>
            <a:r>
              <a:rPr lang="en-GB" dirty="0"/>
              <a:t>Marital status (Single, Widowed, Married)</a:t>
            </a:r>
          </a:p>
          <a:p>
            <a:pPr fontAlgn="base"/>
            <a:r>
              <a:rPr lang="en-GB" dirty="0"/>
              <a:t>Nationality (Indian, German, American)</a:t>
            </a:r>
          </a:p>
          <a:p>
            <a:pPr fontAlgn="base"/>
            <a:r>
              <a:rPr lang="en-GB" dirty="0"/>
              <a:t>Gender (Male, Female, Others)</a:t>
            </a:r>
          </a:p>
          <a:p>
            <a:pPr fontAlgn="base"/>
            <a:r>
              <a:rPr lang="en-GB" dirty="0"/>
              <a:t>Eye </a:t>
            </a:r>
            <a:r>
              <a:rPr lang="en-GB" dirty="0" err="1"/>
              <a:t>Color</a:t>
            </a:r>
            <a:r>
              <a:rPr lang="en-GB" dirty="0"/>
              <a:t> (Black, Brown, etc.)</a:t>
            </a:r>
          </a:p>
          <a:p>
            <a:endParaRPr lang="en-IN" dirty="0"/>
          </a:p>
        </p:txBody>
      </p:sp>
    </p:spTree>
    <p:extLst>
      <p:ext uri="{BB962C8B-B14F-4D97-AF65-F5344CB8AC3E}">
        <p14:creationId xmlns:p14="http://schemas.microsoft.com/office/powerpoint/2010/main" val="358902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7170-12A4-4D3A-AB83-29A59F9DA4DB}"/>
              </a:ext>
            </a:extLst>
          </p:cNvPr>
          <p:cNvSpPr>
            <a:spLocks noGrp="1"/>
          </p:cNvSpPr>
          <p:nvPr>
            <p:ph type="title"/>
          </p:nvPr>
        </p:nvSpPr>
        <p:spPr>
          <a:xfrm>
            <a:off x="533400" y="87087"/>
            <a:ext cx="10820400" cy="838200"/>
          </a:xfrm>
        </p:spPr>
        <p:txBody>
          <a:bodyPr>
            <a:normAutofit/>
          </a:bodyPr>
          <a:lstStyle/>
          <a:p>
            <a:r>
              <a:rPr lang="en-IN" b="1" dirty="0"/>
              <a:t>B. Ordinal Data</a:t>
            </a:r>
            <a:endParaRPr lang="en-IN" dirty="0"/>
          </a:p>
        </p:txBody>
      </p:sp>
      <p:sp>
        <p:nvSpPr>
          <p:cNvPr id="3" name="Content Placeholder 2">
            <a:extLst>
              <a:ext uri="{FF2B5EF4-FFF2-40B4-BE49-F238E27FC236}">
                <a16:creationId xmlns:a16="http://schemas.microsoft.com/office/drawing/2014/main" id="{53E85FAE-674C-42DA-B833-006EE74D004B}"/>
              </a:ext>
            </a:extLst>
          </p:cNvPr>
          <p:cNvSpPr>
            <a:spLocks noGrp="1"/>
          </p:cNvSpPr>
          <p:nvPr>
            <p:ph idx="1"/>
          </p:nvPr>
        </p:nvSpPr>
        <p:spPr>
          <a:xfrm>
            <a:off x="272143" y="925288"/>
            <a:ext cx="11604171" cy="5736770"/>
          </a:xfrm>
        </p:spPr>
        <p:txBody>
          <a:bodyPr>
            <a:normAutofit fontScale="92500" lnSpcReduction="10000"/>
          </a:bodyPr>
          <a:lstStyle/>
          <a:p>
            <a:pPr algn="just" fontAlgn="base"/>
            <a:r>
              <a:rPr lang="en-GB" dirty="0"/>
              <a:t>Ordinal data have natural ordering where a number is present in some kind of order by their position on the scale. These data are used for observation like customer satisfaction, happiness, etc., but we can’t do any arithmetical tasks on them. </a:t>
            </a:r>
          </a:p>
          <a:p>
            <a:pPr algn="just" fontAlgn="base"/>
            <a:r>
              <a:rPr lang="en-GB" dirty="0"/>
              <a:t>Ordinal data is qualitative data for which their values have some kind of relative position. These kinds of data can be considered “in-between” qualitative and quantitative data.</a:t>
            </a:r>
          </a:p>
          <a:p>
            <a:pPr algn="just" fontAlgn="base"/>
            <a:r>
              <a:rPr lang="en-GB" dirty="0"/>
              <a:t>The ordinal data only shows the sequences and cannot use for statistical analysis.  </a:t>
            </a:r>
          </a:p>
          <a:p>
            <a:pPr marL="0" indent="0" algn="just" fontAlgn="base">
              <a:buNone/>
            </a:pPr>
            <a:r>
              <a:rPr lang="en-GB" b="1" dirty="0"/>
              <a:t>Examples of Ordinal Data :</a:t>
            </a:r>
          </a:p>
          <a:p>
            <a:pPr algn="just" fontAlgn="base"/>
            <a:r>
              <a:rPr lang="en-GB" dirty="0"/>
              <a:t>When companies ask for feedback, experience, or satisfaction on a scale of 1 to 10</a:t>
            </a:r>
          </a:p>
          <a:p>
            <a:pPr algn="just" fontAlgn="base"/>
            <a:r>
              <a:rPr lang="en-GB" dirty="0"/>
              <a:t>Letter grades in the exam (A, B, C, D, etc.)</a:t>
            </a:r>
          </a:p>
          <a:p>
            <a:pPr algn="just" fontAlgn="base"/>
            <a:r>
              <a:rPr lang="en-GB" dirty="0"/>
              <a:t>Ranking of people in a competition (First, Second, Third, etc.)</a:t>
            </a:r>
          </a:p>
          <a:p>
            <a:pPr algn="just" fontAlgn="base"/>
            <a:r>
              <a:rPr lang="en-GB" dirty="0"/>
              <a:t>Economic Status (High, Medium, and Low)</a:t>
            </a:r>
          </a:p>
          <a:p>
            <a:pPr algn="just" fontAlgn="base"/>
            <a:r>
              <a:rPr lang="en-GB" dirty="0"/>
              <a:t>Education Level (Higher, Secondary, Primary)</a:t>
            </a:r>
          </a:p>
          <a:p>
            <a:pPr algn="just"/>
            <a:endParaRPr lang="en-IN" dirty="0"/>
          </a:p>
        </p:txBody>
      </p:sp>
    </p:spTree>
    <p:extLst>
      <p:ext uri="{BB962C8B-B14F-4D97-AF65-F5344CB8AC3E}">
        <p14:creationId xmlns:p14="http://schemas.microsoft.com/office/powerpoint/2010/main" val="405675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1479-D96E-443A-A8C5-B210C99F83A2}"/>
              </a:ext>
            </a:extLst>
          </p:cNvPr>
          <p:cNvSpPr>
            <a:spLocks noGrp="1"/>
          </p:cNvSpPr>
          <p:nvPr>
            <p:ph type="title"/>
          </p:nvPr>
        </p:nvSpPr>
        <p:spPr>
          <a:xfrm>
            <a:off x="457199" y="196058"/>
            <a:ext cx="11223171" cy="729227"/>
          </a:xfrm>
        </p:spPr>
        <p:txBody>
          <a:bodyPr>
            <a:normAutofit/>
          </a:bodyPr>
          <a:lstStyle/>
          <a:p>
            <a:pPr algn="ctr"/>
            <a:r>
              <a:rPr lang="en-GB" b="1" dirty="0"/>
              <a:t>Difference between Nominal and Ordinal Data</a:t>
            </a:r>
            <a:endParaRPr lang="en-IN" dirty="0"/>
          </a:p>
        </p:txBody>
      </p:sp>
      <p:graphicFrame>
        <p:nvGraphicFramePr>
          <p:cNvPr id="4" name="Content Placeholder 3">
            <a:extLst>
              <a:ext uri="{FF2B5EF4-FFF2-40B4-BE49-F238E27FC236}">
                <a16:creationId xmlns:a16="http://schemas.microsoft.com/office/drawing/2014/main" id="{44CAD473-96FD-43D3-A048-5CC3684A1285}"/>
              </a:ext>
            </a:extLst>
          </p:cNvPr>
          <p:cNvGraphicFramePr>
            <a:graphicFrameLocks noGrp="1"/>
          </p:cNvGraphicFramePr>
          <p:nvPr>
            <p:ph idx="1"/>
            <p:extLst>
              <p:ext uri="{D42A27DB-BD31-4B8C-83A1-F6EECF244321}">
                <p14:modId xmlns:p14="http://schemas.microsoft.com/office/powerpoint/2010/main" val="2147617827"/>
              </p:ext>
            </p:extLst>
          </p:nvPr>
        </p:nvGraphicFramePr>
        <p:xfrm>
          <a:off x="185057" y="925285"/>
          <a:ext cx="11832772" cy="5736659"/>
        </p:xfrm>
        <a:graphic>
          <a:graphicData uri="http://schemas.openxmlformats.org/drawingml/2006/table">
            <a:tbl>
              <a:tblPr/>
              <a:tblGrid>
                <a:gridCol w="5916386">
                  <a:extLst>
                    <a:ext uri="{9D8B030D-6E8A-4147-A177-3AD203B41FA5}">
                      <a16:colId xmlns:a16="http://schemas.microsoft.com/office/drawing/2014/main" val="2488008425"/>
                    </a:ext>
                  </a:extLst>
                </a:gridCol>
                <a:gridCol w="5916386">
                  <a:extLst>
                    <a:ext uri="{9D8B030D-6E8A-4147-A177-3AD203B41FA5}">
                      <a16:colId xmlns:a16="http://schemas.microsoft.com/office/drawing/2014/main" val="2505959348"/>
                    </a:ext>
                  </a:extLst>
                </a:gridCol>
              </a:tblGrid>
              <a:tr h="435615">
                <a:tc>
                  <a:txBody>
                    <a:bodyPr/>
                    <a:lstStyle/>
                    <a:p>
                      <a:pPr algn="just"/>
                      <a:r>
                        <a:rPr lang="en-IN" sz="2400" b="1" dirty="0">
                          <a:effectLst/>
                        </a:rPr>
                        <a:t>Nominal Data</a:t>
                      </a:r>
                      <a:endParaRPr lang="en-IN" sz="2400" dirty="0">
                        <a:effectLst/>
                      </a:endParaRPr>
                    </a:p>
                  </a:txBody>
                  <a:tcPr marL="50015" marR="50015" marT="25008" marB="25008" anchor="ctr">
                    <a:lnL>
                      <a:noFill/>
                    </a:lnL>
                    <a:lnR>
                      <a:noFill/>
                    </a:lnR>
                    <a:lnT>
                      <a:noFill/>
                    </a:lnT>
                    <a:lnB>
                      <a:noFill/>
                    </a:lnB>
                    <a:solidFill>
                      <a:srgbClr val="F0F0F0"/>
                    </a:solidFill>
                  </a:tcPr>
                </a:tc>
                <a:tc>
                  <a:txBody>
                    <a:bodyPr/>
                    <a:lstStyle/>
                    <a:p>
                      <a:pPr algn="just"/>
                      <a:r>
                        <a:rPr lang="en-IN" sz="2400" b="1">
                          <a:effectLst/>
                        </a:rPr>
                        <a:t>Ordinal Data</a:t>
                      </a:r>
                      <a:endParaRPr lang="en-IN" sz="2400">
                        <a:effectLst/>
                      </a:endParaRPr>
                    </a:p>
                  </a:txBody>
                  <a:tcPr marL="50015" marR="50015" marT="25008" marB="25008" anchor="ctr">
                    <a:lnL>
                      <a:noFill/>
                    </a:lnL>
                    <a:lnR>
                      <a:noFill/>
                    </a:lnR>
                    <a:lnT>
                      <a:noFill/>
                    </a:lnT>
                    <a:lnB>
                      <a:noFill/>
                    </a:lnB>
                    <a:solidFill>
                      <a:srgbClr val="F0F0F0"/>
                    </a:solidFill>
                  </a:tcPr>
                </a:tc>
                <a:extLst>
                  <a:ext uri="{0D108BD9-81ED-4DB2-BD59-A6C34878D82A}">
                    <a16:rowId xmlns:a16="http://schemas.microsoft.com/office/drawing/2014/main" val="711944286"/>
                  </a:ext>
                </a:extLst>
              </a:tr>
              <a:tr h="1021888">
                <a:tc>
                  <a:txBody>
                    <a:bodyPr/>
                    <a:lstStyle/>
                    <a:p>
                      <a:pPr algn="just"/>
                      <a:r>
                        <a:rPr lang="en-GB" sz="2400" dirty="0">
                          <a:effectLst/>
                        </a:rPr>
                        <a:t>Nominal data can’t be quantified, neither they have any intrinsic ordering</a:t>
                      </a:r>
                    </a:p>
                  </a:txBody>
                  <a:tcPr marL="50015" marR="50015" marT="25008" marB="25008" anchor="ctr">
                    <a:lnL>
                      <a:noFill/>
                    </a:lnL>
                    <a:lnR>
                      <a:noFill/>
                    </a:lnR>
                    <a:lnT>
                      <a:noFill/>
                    </a:lnT>
                    <a:lnB>
                      <a:noFill/>
                    </a:lnB>
                    <a:solidFill>
                      <a:srgbClr val="FFFFFF"/>
                    </a:solidFill>
                  </a:tcPr>
                </a:tc>
                <a:tc>
                  <a:txBody>
                    <a:bodyPr/>
                    <a:lstStyle/>
                    <a:p>
                      <a:pPr algn="just"/>
                      <a:r>
                        <a:rPr lang="en-GB" sz="2400" dirty="0">
                          <a:effectLst/>
                        </a:rPr>
                        <a:t>Ordinal data gives some kind of sequential order by their position on the scale</a:t>
                      </a:r>
                    </a:p>
                  </a:txBody>
                  <a:tcPr marL="50015" marR="50015" marT="25008" marB="25008" anchor="ctr">
                    <a:lnL>
                      <a:noFill/>
                    </a:lnL>
                    <a:lnR>
                      <a:noFill/>
                    </a:lnR>
                    <a:lnT>
                      <a:noFill/>
                    </a:lnT>
                    <a:lnB>
                      <a:noFill/>
                    </a:lnB>
                    <a:solidFill>
                      <a:srgbClr val="FFFFFF"/>
                    </a:solidFill>
                  </a:tcPr>
                </a:tc>
                <a:extLst>
                  <a:ext uri="{0D108BD9-81ED-4DB2-BD59-A6C34878D82A}">
                    <a16:rowId xmlns:a16="http://schemas.microsoft.com/office/drawing/2014/main" val="1860755428"/>
                  </a:ext>
                </a:extLst>
              </a:tr>
              <a:tr h="830284">
                <a:tc>
                  <a:txBody>
                    <a:bodyPr/>
                    <a:lstStyle/>
                    <a:p>
                      <a:pPr algn="just"/>
                      <a:r>
                        <a:rPr lang="en-IN" sz="2400">
                          <a:effectLst/>
                        </a:rPr>
                        <a:t>Nominal data is qualitative data or categorical data</a:t>
                      </a:r>
                    </a:p>
                  </a:txBody>
                  <a:tcPr marL="50015" marR="50015" marT="25008" marB="25008" anchor="ctr">
                    <a:lnL>
                      <a:noFill/>
                    </a:lnL>
                    <a:lnR>
                      <a:noFill/>
                    </a:lnR>
                    <a:lnT>
                      <a:noFill/>
                    </a:lnT>
                    <a:lnB>
                      <a:noFill/>
                    </a:lnB>
                    <a:solidFill>
                      <a:srgbClr val="F0F0F0"/>
                    </a:solidFill>
                  </a:tcPr>
                </a:tc>
                <a:tc>
                  <a:txBody>
                    <a:bodyPr/>
                    <a:lstStyle/>
                    <a:p>
                      <a:pPr algn="just"/>
                      <a:r>
                        <a:rPr lang="en-GB" sz="2400">
                          <a:effectLst/>
                        </a:rPr>
                        <a:t>Ordinal data is said to be “in-between” qualitative data and quantitative data</a:t>
                      </a:r>
                    </a:p>
                  </a:txBody>
                  <a:tcPr marL="50015" marR="50015" marT="25008" marB="25008" anchor="ctr">
                    <a:lnL>
                      <a:noFill/>
                    </a:lnL>
                    <a:lnR>
                      <a:noFill/>
                    </a:lnR>
                    <a:lnT>
                      <a:noFill/>
                    </a:lnT>
                    <a:lnB>
                      <a:noFill/>
                    </a:lnB>
                    <a:solidFill>
                      <a:srgbClr val="F0F0F0"/>
                    </a:solidFill>
                  </a:tcPr>
                </a:tc>
                <a:extLst>
                  <a:ext uri="{0D108BD9-81ED-4DB2-BD59-A6C34878D82A}">
                    <a16:rowId xmlns:a16="http://schemas.microsoft.com/office/drawing/2014/main" val="1249671623"/>
                  </a:ext>
                </a:extLst>
              </a:tr>
              <a:tr h="1405096">
                <a:tc>
                  <a:txBody>
                    <a:bodyPr/>
                    <a:lstStyle/>
                    <a:p>
                      <a:pPr algn="just"/>
                      <a:r>
                        <a:rPr lang="en-GB" sz="2400" dirty="0">
                          <a:effectLst/>
                        </a:rPr>
                        <a:t>They don’t provide any quantitative value, neither can we perform any arithmetical operation</a:t>
                      </a:r>
                    </a:p>
                  </a:txBody>
                  <a:tcPr marL="50015" marR="50015" marT="25008" marB="25008" anchor="ctr">
                    <a:lnL>
                      <a:noFill/>
                    </a:lnL>
                    <a:lnR>
                      <a:noFill/>
                    </a:lnR>
                    <a:lnT>
                      <a:noFill/>
                    </a:lnT>
                    <a:lnB>
                      <a:noFill/>
                    </a:lnB>
                    <a:solidFill>
                      <a:srgbClr val="FFFFFF"/>
                    </a:solidFill>
                  </a:tcPr>
                </a:tc>
                <a:tc>
                  <a:txBody>
                    <a:bodyPr/>
                    <a:lstStyle/>
                    <a:p>
                      <a:pPr algn="just"/>
                      <a:r>
                        <a:rPr lang="en-GB" sz="2400">
                          <a:effectLst/>
                        </a:rPr>
                        <a:t>They provide sequence and can assign numbers to ordinal data but cannot perform the arithmetical operation</a:t>
                      </a:r>
                    </a:p>
                  </a:txBody>
                  <a:tcPr marL="50015" marR="50015" marT="25008" marB="25008" anchor="ctr">
                    <a:lnL>
                      <a:noFill/>
                    </a:lnL>
                    <a:lnR>
                      <a:noFill/>
                    </a:lnR>
                    <a:lnT>
                      <a:noFill/>
                    </a:lnT>
                    <a:lnB>
                      <a:noFill/>
                    </a:lnB>
                    <a:solidFill>
                      <a:srgbClr val="FFFFFF"/>
                    </a:solidFill>
                  </a:tcPr>
                </a:tc>
                <a:extLst>
                  <a:ext uri="{0D108BD9-81ED-4DB2-BD59-A6C34878D82A}">
                    <a16:rowId xmlns:a16="http://schemas.microsoft.com/office/drawing/2014/main" val="866494388"/>
                  </a:ext>
                </a:extLst>
              </a:tr>
              <a:tr h="1021888">
                <a:tc>
                  <a:txBody>
                    <a:bodyPr/>
                    <a:lstStyle/>
                    <a:p>
                      <a:pPr algn="just"/>
                      <a:r>
                        <a:rPr lang="en-GB" sz="2400" dirty="0">
                          <a:effectLst/>
                        </a:rPr>
                        <a:t>Nominal data cannot be used to compare with one another</a:t>
                      </a:r>
                    </a:p>
                  </a:txBody>
                  <a:tcPr marL="50015" marR="50015" marT="25008" marB="25008" anchor="ctr">
                    <a:lnL>
                      <a:noFill/>
                    </a:lnL>
                    <a:lnR>
                      <a:noFill/>
                    </a:lnR>
                    <a:lnT>
                      <a:noFill/>
                    </a:lnT>
                    <a:lnB>
                      <a:noFill/>
                    </a:lnB>
                    <a:solidFill>
                      <a:srgbClr val="F0F0F0"/>
                    </a:solidFill>
                  </a:tcPr>
                </a:tc>
                <a:tc>
                  <a:txBody>
                    <a:bodyPr/>
                    <a:lstStyle/>
                    <a:p>
                      <a:pPr algn="just"/>
                      <a:r>
                        <a:rPr lang="en-GB" sz="2400">
                          <a:effectLst/>
                        </a:rPr>
                        <a:t>Ordinal data can help to compare one item with another by ranking or ordering</a:t>
                      </a:r>
                    </a:p>
                  </a:txBody>
                  <a:tcPr marL="50015" marR="50015" marT="25008" marB="25008" anchor="ctr">
                    <a:lnL>
                      <a:noFill/>
                    </a:lnL>
                    <a:lnR>
                      <a:noFill/>
                    </a:lnR>
                    <a:lnT>
                      <a:noFill/>
                    </a:lnT>
                    <a:lnB>
                      <a:noFill/>
                    </a:lnB>
                    <a:solidFill>
                      <a:srgbClr val="F0F0F0"/>
                    </a:solidFill>
                  </a:tcPr>
                </a:tc>
                <a:extLst>
                  <a:ext uri="{0D108BD9-81ED-4DB2-BD59-A6C34878D82A}">
                    <a16:rowId xmlns:a16="http://schemas.microsoft.com/office/drawing/2014/main" val="2554088475"/>
                  </a:ext>
                </a:extLst>
              </a:tr>
              <a:tr h="1021888">
                <a:tc>
                  <a:txBody>
                    <a:bodyPr/>
                    <a:lstStyle/>
                    <a:p>
                      <a:pPr algn="just"/>
                      <a:r>
                        <a:rPr lang="en-GB" sz="2400" b="1">
                          <a:effectLst/>
                        </a:rPr>
                        <a:t>Examples:</a:t>
                      </a:r>
                      <a:r>
                        <a:rPr lang="en-GB" sz="2400">
                          <a:effectLst/>
                        </a:rPr>
                        <a:t> Eye color, housing style, gender, hair color, religion, marital status, ethnicity, etc</a:t>
                      </a:r>
                    </a:p>
                  </a:txBody>
                  <a:tcPr marL="50015" marR="50015" marT="25008" marB="25008" anchor="ctr">
                    <a:lnL>
                      <a:noFill/>
                    </a:lnL>
                    <a:lnR>
                      <a:noFill/>
                    </a:lnR>
                    <a:lnT>
                      <a:noFill/>
                    </a:lnT>
                    <a:lnB>
                      <a:noFill/>
                    </a:lnB>
                    <a:solidFill>
                      <a:srgbClr val="FFFFFF"/>
                    </a:solidFill>
                  </a:tcPr>
                </a:tc>
                <a:tc>
                  <a:txBody>
                    <a:bodyPr/>
                    <a:lstStyle/>
                    <a:p>
                      <a:pPr algn="just"/>
                      <a:r>
                        <a:rPr lang="en-IN" sz="2400" b="1" dirty="0">
                          <a:effectLst/>
                        </a:rPr>
                        <a:t>Examples:</a:t>
                      </a:r>
                      <a:r>
                        <a:rPr lang="en-IN" sz="2400" dirty="0">
                          <a:effectLst/>
                        </a:rPr>
                        <a:t> Economic status, customer satisfaction, education level, letter grades, etc </a:t>
                      </a:r>
                    </a:p>
                  </a:txBody>
                  <a:tcPr marL="50015" marR="50015" marT="25008" marB="25008" anchor="ctr">
                    <a:lnL>
                      <a:noFill/>
                    </a:lnL>
                    <a:lnR>
                      <a:noFill/>
                    </a:lnR>
                    <a:lnT>
                      <a:noFill/>
                    </a:lnT>
                    <a:lnB>
                      <a:noFill/>
                    </a:lnB>
                    <a:solidFill>
                      <a:srgbClr val="FFFFFF"/>
                    </a:solidFill>
                  </a:tcPr>
                </a:tc>
                <a:extLst>
                  <a:ext uri="{0D108BD9-81ED-4DB2-BD59-A6C34878D82A}">
                    <a16:rowId xmlns:a16="http://schemas.microsoft.com/office/drawing/2014/main" val="1101310591"/>
                  </a:ext>
                </a:extLst>
              </a:tr>
            </a:tbl>
          </a:graphicData>
        </a:graphic>
      </p:graphicFrame>
    </p:spTree>
    <p:extLst>
      <p:ext uri="{BB962C8B-B14F-4D97-AF65-F5344CB8AC3E}">
        <p14:creationId xmlns:p14="http://schemas.microsoft.com/office/powerpoint/2010/main" val="1443498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F23B-FCEF-4904-BB05-7C0BFB096341}"/>
              </a:ext>
            </a:extLst>
          </p:cNvPr>
          <p:cNvSpPr>
            <a:spLocks noGrp="1"/>
          </p:cNvSpPr>
          <p:nvPr>
            <p:ph type="title"/>
          </p:nvPr>
        </p:nvSpPr>
        <p:spPr>
          <a:xfrm>
            <a:off x="424543" y="365126"/>
            <a:ext cx="10929257" cy="984704"/>
          </a:xfrm>
        </p:spPr>
        <p:txBody>
          <a:bodyPr/>
          <a:lstStyle/>
          <a:p>
            <a:r>
              <a:rPr lang="en-IN" b="1" dirty="0"/>
              <a:t>2. Quantitative Data</a:t>
            </a:r>
            <a:endParaRPr lang="en-IN" dirty="0"/>
          </a:p>
        </p:txBody>
      </p:sp>
      <p:sp>
        <p:nvSpPr>
          <p:cNvPr id="3" name="Content Placeholder 2">
            <a:extLst>
              <a:ext uri="{FF2B5EF4-FFF2-40B4-BE49-F238E27FC236}">
                <a16:creationId xmlns:a16="http://schemas.microsoft.com/office/drawing/2014/main" id="{0AE6D2F2-276F-42F0-BB05-AA5BF6BD0C51}"/>
              </a:ext>
            </a:extLst>
          </p:cNvPr>
          <p:cNvSpPr>
            <a:spLocks noGrp="1"/>
          </p:cNvSpPr>
          <p:nvPr>
            <p:ph idx="1"/>
          </p:nvPr>
        </p:nvSpPr>
        <p:spPr>
          <a:xfrm>
            <a:off x="620486" y="1230086"/>
            <a:ext cx="11266714" cy="5519057"/>
          </a:xfrm>
        </p:spPr>
        <p:txBody>
          <a:bodyPr>
            <a:normAutofit fontScale="92500" lnSpcReduction="20000"/>
          </a:bodyPr>
          <a:lstStyle/>
          <a:p>
            <a:pPr algn="just" fontAlgn="base"/>
            <a:r>
              <a:rPr lang="en-GB" dirty="0"/>
              <a:t>Quantitative data is a type of data that can be expressed in numerical values, making it countable and including statistical data analysis. These kinds of data are also known as Numerical data.</a:t>
            </a:r>
          </a:p>
          <a:p>
            <a:pPr algn="just" fontAlgn="base"/>
            <a:r>
              <a:rPr lang="en-GB" dirty="0"/>
              <a:t>It answers the questions like “how much,” “how many,” and “how often.” For example, the price of a phone, the computer’s ram, the height or weight of a person, etc., falls under quantitative data. </a:t>
            </a:r>
          </a:p>
          <a:p>
            <a:pPr algn="just" fontAlgn="base"/>
            <a:r>
              <a:rPr lang="en-GB" dirty="0"/>
              <a:t>Quantitative data can be used for statistical manipulation. These data can be represented on a wide variety of graphs and charts, such as bar graphs, histograms, scatter plots, boxplots, pie charts, line graphs, etc.</a:t>
            </a:r>
          </a:p>
          <a:p>
            <a:pPr marL="0" indent="0" algn="just" fontAlgn="base">
              <a:buNone/>
            </a:pPr>
            <a:r>
              <a:rPr lang="en-GB" b="1" dirty="0"/>
              <a:t>Examples of Quantitative Data : </a:t>
            </a:r>
          </a:p>
          <a:p>
            <a:pPr algn="just" fontAlgn="base"/>
            <a:r>
              <a:rPr lang="en-GB" dirty="0"/>
              <a:t>Height or weight of a person or object</a:t>
            </a:r>
          </a:p>
          <a:p>
            <a:pPr algn="just" fontAlgn="base"/>
            <a:r>
              <a:rPr lang="en-GB" dirty="0"/>
              <a:t>Room Temperature</a:t>
            </a:r>
          </a:p>
          <a:p>
            <a:pPr algn="just" fontAlgn="base"/>
            <a:r>
              <a:rPr lang="en-GB" dirty="0"/>
              <a:t>Scores and Marks (Ex: 59, 80, 60, etc.)</a:t>
            </a:r>
          </a:p>
          <a:p>
            <a:pPr algn="just" fontAlgn="base"/>
            <a:r>
              <a:rPr lang="en-GB" dirty="0"/>
              <a:t>Time</a:t>
            </a:r>
          </a:p>
          <a:p>
            <a:pPr marL="0" indent="0" algn="just" fontAlgn="base">
              <a:buNone/>
            </a:pPr>
            <a:r>
              <a:rPr lang="en-GB" b="1" dirty="0"/>
              <a:t>The Quantitative data are further classified into two parts :</a:t>
            </a:r>
          </a:p>
          <a:p>
            <a:pPr algn="just"/>
            <a:endParaRPr lang="en-IN" dirty="0"/>
          </a:p>
        </p:txBody>
      </p:sp>
    </p:spTree>
    <p:extLst>
      <p:ext uri="{BB962C8B-B14F-4D97-AF65-F5344CB8AC3E}">
        <p14:creationId xmlns:p14="http://schemas.microsoft.com/office/powerpoint/2010/main" val="205928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03C6-4FB2-4B2B-8CC3-C0004DFAA52E}"/>
              </a:ext>
            </a:extLst>
          </p:cNvPr>
          <p:cNvSpPr>
            <a:spLocks noGrp="1"/>
          </p:cNvSpPr>
          <p:nvPr>
            <p:ph type="title"/>
          </p:nvPr>
        </p:nvSpPr>
        <p:spPr>
          <a:xfrm>
            <a:off x="402771" y="108857"/>
            <a:ext cx="10951029" cy="805543"/>
          </a:xfrm>
        </p:spPr>
        <p:txBody>
          <a:bodyPr/>
          <a:lstStyle/>
          <a:p>
            <a:r>
              <a:rPr lang="en-IN" b="1" dirty="0"/>
              <a:t>A. Discrete Data</a:t>
            </a:r>
            <a:endParaRPr lang="en-IN" dirty="0"/>
          </a:p>
        </p:txBody>
      </p:sp>
      <p:sp>
        <p:nvSpPr>
          <p:cNvPr id="3" name="Content Placeholder 2">
            <a:extLst>
              <a:ext uri="{FF2B5EF4-FFF2-40B4-BE49-F238E27FC236}">
                <a16:creationId xmlns:a16="http://schemas.microsoft.com/office/drawing/2014/main" id="{A6BA0096-B2F1-4DCF-A075-8D1C2C13E2D7}"/>
              </a:ext>
            </a:extLst>
          </p:cNvPr>
          <p:cNvSpPr>
            <a:spLocks noGrp="1"/>
          </p:cNvSpPr>
          <p:nvPr>
            <p:ph idx="1"/>
          </p:nvPr>
        </p:nvSpPr>
        <p:spPr>
          <a:xfrm>
            <a:off x="402771" y="914400"/>
            <a:ext cx="11386458" cy="5649686"/>
          </a:xfrm>
        </p:spPr>
        <p:txBody>
          <a:bodyPr>
            <a:normAutofit lnSpcReduction="10000"/>
          </a:bodyPr>
          <a:lstStyle/>
          <a:p>
            <a:pPr algn="just" fontAlgn="base"/>
            <a:r>
              <a:rPr lang="en-GB" dirty="0"/>
              <a:t>The term discrete means distinct or separate. The discrete data contain the values that fall under integers or whole numbers. The total number of students in a class is an example of discrete data. These data can’t be broken into decimal or fraction values.</a:t>
            </a:r>
          </a:p>
          <a:p>
            <a:pPr algn="just" fontAlgn="base"/>
            <a:r>
              <a:rPr lang="en-GB" dirty="0"/>
              <a:t>The discrete data are countable and have finite values; their subdivision is not possible. These data are represented mainly by a bar graph, number line, or frequency table.</a:t>
            </a:r>
          </a:p>
          <a:p>
            <a:pPr marL="0" indent="0" fontAlgn="base">
              <a:buNone/>
            </a:pPr>
            <a:r>
              <a:rPr lang="en-GB" b="1" dirty="0"/>
              <a:t>Examples of Discrete Data : </a:t>
            </a:r>
          </a:p>
          <a:p>
            <a:pPr fontAlgn="base"/>
            <a:r>
              <a:rPr lang="en-GB" dirty="0"/>
              <a:t>Total numbers of students present in a class</a:t>
            </a:r>
          </a:p>
          <a:p>
            <a:pPr fontAlgn="base"/>
            <a:r>
              <a:rPr lang="en-GB" dirty="0"/>
              <a:t>Cost of a cell phone</a:t>
            </a:r>
          </a:p>
          <a:p>
            <a:pPr fontAlgn="base"/>
            <a:r>
              <a:rPr lang="en-GB" dirty="0"/>
              <a:t>Numbers of employees in a company</a:t>
            </a:r>
          </a:p>
          <a:p>
            <a:pPr fontAlgn="base"/>
            <a:r>
              <a:rPr lang="en-GB" dirty="0"/>
              <a:t>The total number of players who participated in a competition</a:t>
            </a:r>
          </a:p>
          <a:p>
            <a:pPr fontAlgn="base"/>
            <a:r>
              <a:rPr lang="en-GB" dirty="0"/>
              <a:t>Days in a week</a:t>
            </a:r>
          </a:p>
          <a:p>
            <a:endParaRPr lang="en-IN" dirty="0"/>
          </a:p>
        </p:txBody>
      </p:sp>
    </p:spTree>
    <p:extLst>
      <p:ext uri="{BB962C8B-B14F-4D97-AF65-F5344CB8AC3E}">
        <p14:creationId xmlns:p14="http://schemas.microsoft.com/office/powerpoint/2010/main" val="4025068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1012</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Types Of Data</vt:lpstr>
      <vt:lpstr>Introduction</vt:lpstr>
      <vt:lpstr>Types of data</vt:lpstr>
      <vt:lpstr>Qualitative or Categorical Data</vt:lpstr>
      <vt:lpstr>A. Nominal Data</vt:lpstr>
      <vt:lpstr>B. Ordinal Data</vt:lpstr>
      <vt:lpstr>Difference between Nominal and Ordinal Data</vt:lpstr>
      <vt:lpstr>2. Quantitative Data</vt:lpstr>
      <vt:lpstr>A. Discrete Data</vt:lpstr>
      <vt:lpstr>B. Continuous Data</vt:lpstr>
      <vt:lpstr>C. Interval Data Type:</vt:lpstr>
      <vt:lpstr>D. Ratio Data Type:</vt:lpstr>
      <vt:lpstr>Difference between Discrete and Continuous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Data</dc:title>
  <dc:creator>ISHWARI SINGH RAJPUT</dc:creator>
  <cp:lastModifiedBy>ISHWARI SINGH RAJPUT</cp:lastModifiedBy>
  <cp:revision>9</cp:revision>
  <dcterms:created xsi:type="dcterms:W3CDTF">2024-08-24T06:24:46Z</dcterms:created>
  <dcterms:modified xsi:type="dcterms:W3CDTF">2024-08-30T10:26:13Z</dcterms:modified>
</cp:coreProperties>
</file>