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6"/>
  </p:notesMasterIdLst>
  <p:handoutMasterIdLst>
    <p:handoutMasterId r:id="rId27"/>
  </p:handoutMasterIdLst>
  <p:sldIdLst>
    <p:sldId id="312" r:id="rId5"/>
    <p:sldId id="282" r:id="rId6"/>
    <p:sldId id="304" r:id="rId7"/>
    <p:sldId id="323" r:id="rId8"/>
    <p:sldId id="314" r:id="rId9"/>
    <p:sldId id="318" r:id="rId10"/>
    <p:sldId id="319" r:id="rId11"/>
    <p:sldId id="321" r:id="rId12"/>
    <p:sldId id="322" r:id="rId13"/>
    <p:sldId id="324" r:id="rId14"/>
    <p:sldId id="325" r:id="rId15"/>
    <p:sldId id="326" r:id="rId16"/>
    <p:sldId id="328" r:id="rId17"/>
    <p:sldId id="327" r:id="rId18"/>
    <p:sldId id="329" r:id="rId19"/>
    <p:sldId id="330" r:id="rId20"/>
    <p:sldId id="331" r:id="rId21"/>
    <p:sldId id="332" r:id="rId22"/>
    <p:sldId id="333" r:id="rId23"/>
    <p:sldId id="334" r:id="rId24"/>
    <p:sldId id="335" r:id="rId2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97" d="100"/>
          <a:sy n="97" d="100"/>
        </p:scale>
        <p:origin x="584" y="76"/>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KSHYAJEET SINGH JALAL" userId="01e5ba25-0d9f-43e5-bf77-2b53e2295a79" providerId="ADAL" clId="{98E1FFF7-4F27-4896-90F9-CA907F1E1988}"/>
    <pc:docChg chg="modSld">
      <pc:chgData name="LAKSHYAJEET SINGH JALAL" userId="01e5ba25-0d9f-43e5-bf77-2b53e2295a79" providerId="ADAL" clId="{98E1FFF7-4F27-4896-90F9-CA907F1E1988}" dt="2024-12-20T03:20:17.543" v="1" actId="113"/>
      <pc:docMkLst>
        <pc:docMk/>
      </pc:docMkLst>
      <pc:sldChg chg="modSp mod">
        <pc:chgData name="LAKSHYAJEET SINGH JALAL" userId="01e5ba25-0d9f-43e5-bf77-2b53e2295a79" providerId="ADAL" clId="{98E1FFF7-4F27-4896-90F9-CA907F1E1988}" dt="2024-12-20T03:20:17.543" v="1" actId="113"/>
        <pc:sldMkLst>
          <pc:docMk/>
          <pc:sldMk cId="3913219759" sldId="304"/>
        </pc:sldMkLst>
        <pc:spChg chg="mod">
          <ac:chgData name="LAKSHYAJEET SINGH JALAL" userId="01e5ba25-0d9f-43e5-bf77-2b53e2295a79" providerId="ADAL" clId="{98E1FFF7-4F27-4896-90F9-CA907F1E1988}" dt="2024-12-20T03:20:17.543" v="1" actId="113"/>
          <ac:spMkLst>
            <pc:docMk/>
            <pc:sldMk cId="3913219759" sldId="304"/>
            <ac:spMk id="2" creationId="{13021072-4A77-DB4D-DF41-58EADB7DA94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08814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IN" dirty="0"/>
              <a:t>model evaluation metrics</a:t>
            </a:r>
            <a:endParaRPr lang="en-US" dirty="0"/>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33CF9-4B5E-DCAF-E7F0-0174ACCCD8A4}"/>
              </a:ext>
            </a:extLst>
          </p:cNvPr>
          <p:cNvSpPr>
            <a:spLocks noGrp="1"/>
          </p:cNvSpPr>
          <p:nvPr>
            <p:ph type="title"/>
          </p:nvPr>
        </p:nvSpPr>
        <p:spPr/>
        <p:txBody>
          <a:bodyPr/>
          <a:lstStyle/>
          <a:p>
            <a:r>
              <a:rPr lang="en-IN" dirty="0"/>
              <a:t>2. Techniques for Model Selection</a:t>
            </a:r>
          </a:p>
        </p:txBody>
      </p:sp>
      <p:sp>
        <p:nvSpPr>
          <p:cNvPr id="3" name="Content Placeholder 2">
            <a:extLst>
              <a:ext uri="{FF2B5EF4-FFF2-40B4-BE49-F238E27FC236}">
                <a16:creationId xmlns:a16="http://schemas.microsoft.com/office/drawing/2014/main" id="{3CF5B4CE-62B5-6B2B-3D15-17A5B5D5E10A}"/>
              </a:ext>
            </a:extLst>
          </p:cNvPr>
          <p:cNvSpPr>
            <a:spLocks noGrp="1"/>
          </p:cNvSpPr>
          <p:nvPr>
            <p:ph sz="quarter" idx="4"/>
          </p:nvPr>
        </p:nvSpPr>
        <p:spPr/>
        <p:txBody>
          <a:bodyPr>
            <a:normAutofit fontScale="92500" lnSpcReduction="10000"/>
          </a:bodyPr>
          <a:lstStyle/>
          <a:p>
            <a:pPr marL="0" indent="0">
              <a:buNone/>
            </a:pPr>
            <a:r>
              <a:rPr lang="en-US" sz="2800" b="1" dirty="0"/>
              <a:t>a) Cross-Validation</a:t>
            </a:r>
          </a:p>
          <a:p>
            <a:r>
              <a:rPr lang="en-US" sz="2800" dirty="0"/>
              <a:t>Cross-validation is a robust technique to evaluate a model's performance:</a:t>
            </a:r>
          </a:p>
          <a:p>
            <a:pPr>
              <a:buFont typeface="Arial" panose="020B0604020202020204" pitchFamily="34" charset="0"/>
              <a:buChar char="•"/>
            </a:pPr>
            <a:r>
              <a:rPr lang="en-US" sz="2800" b="1" dirty="0"/>
              <a:t>K-Fold Cross-Validation</a:t>
            </a:r>
            <a:r>
              <a:rPr lang="en-US" sz="2800" dirty="0"/>
              <a:t>: The data is divided into </a:t>
            </a:r>
            <a:r>
              <a:rPr lang="en-US" sz="2800" dirty="0" err="1"/>
              <a:t>kkk</a:t>
            </a:r>
            <a:r>
              <a:rPr lang="en-US" sz="2800" dirty="0"/>
              <a:t> subsets, and the model is trained on k−1k-1k−1 folds and tested on the remaining fold. This process is repeated </a:t>
            </a:r>
            <a:r>
              <a:rPr lang="en-US" sz="2800" dirty="0" err="1"/>
              <a:t>kkk</a:t>
            </a:r>
            <a:r>
              <a:rPr lang="en-US" sz="2800" dirty="0"/>
              <a:t> times, and the results are averaged.</a:t>
            </a:r>
          </a:p>
          <a:p>
            <a:pPr>
              <a:buFont typeface="Arial" panose="020B0604020202020204" pitchFamily="34" charset="0"/>
              <a:buChar char="•"/>
            </a:pPr>
            <a:r>
              <a:rPr lang="en-US" sz="2800" b="1" dirty="0"/>
              <a:t>Leave-One-Out Cross-Validation (LOOCV)</a:t>
            </a:r>
            <a:r>
              <a:rPr lang="en-US" sz="2800" dirty="0"/>
              <a:t>: A single data point is used as a test set, and the rest as the training set. Repeated for all data points.</a:t>
            </a:r>
          </a:p>
          <a:p>
            <a:endParaRPr lang="en-IN" dirty="0"/>
          </a:p>
        </p:txBody>
      </p:sp>
      <p:sp>
        <p:nvSpPr>
          <p:cNvPr id="4" name="Slide Number Placeholder 3">
            <a:extLst>
              <a:ext uri="{FF2B5EF4-FFF2-40B4-BE49-F238E27FC236}">
                <a16:creationId xmlns:a16="http://schemas.microsoft.com/office/drawing/2014/main" id="{FF63D348-B42B-36B9-99A2-27A81DD6CBC0}"/>
              </a:ext>
            </a:extLst>
          </p:cNvPr>
          <p:cNvSpPr>
            <a:spLocks noGrp="1"/>
          </p:cNvSpPr>
          <p:nvPr>
            <p:ph type="sldNum" sz="quarter" idx="10"/>
          </p:nvPr>
        </p:nvSpPr>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2217799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23F23-7A4E-04E8-2206-ABFDF1A1119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ECCD4B2-C38A-D9EB-E54A-D4BB8F6FE8DA}"/>
              </a:ext>
            </a:extLst>
          </p:cNvPr>
          <p:cNvSpPr>
            <a:spLocks noGrp="1"/>
          </p:cNvSpPr>
          <p:nvPr>
            <p:ph sz="quarter" idx="4"/>
          </p:nvPr>
        </p:nvSpPr>
        <p:spPr/>
        <p:txBody>
          <a:bodyPr>
            <a:normAutofit lnSpcReduction="10000"/>
          </a:bodyPr>
          <a:lstStyle/>
          <a:p>
            <a:pPr marL="0" indent="0">
              <a:buNone/>
            </a:pPr>
            <a:r>
              <a:rPr lang="en-US" sz="2800" b="1" dirty="0"/>
              <a:t>b) Grid Search</a:t>
            </a:r>
          </a:p>
          <a:p>
            <a:pPr>
              <a:buFont typeface="Arial" panose="020B0604020202020204" pitchFamily="34" charset="0"/>
              <a:buChar char="•"/>
            </a:pPr>
            <a:r>
              <a:rPr lang="en-US" sz="2800" dirty="0"/>
              <a:t>Tests all possible combinations of hyperparameters for a model to find the optimal configuration.</a:t>
            </a:r>
          </a:p>
          <a:p>
            <a:pPr>
              <a:buFont typeface="Arial" panose="020B0604020202020204" pitchFamily="34" charset="0"/>
              <a:buChar char="•"/>
            </a:pPr>
            <a:r>
              <a:rPr lang="en-US" sz="2800" dirty="0"/>
              <a:t>Exhaustive but computationally expensive.</a:t>
            </a:r>
          </a:p>
          <a:p>
            <a:pPr marL="0" indent="0">
              <a:buNone/>
            </a:pPr>
            <a:r>
              <a:rPr lang="en-US" sz="2800" b="1" dirty="0"/>
              <a:t>c) Random Search</a:t>
            </a:r>
          </a:p>
          <a:p>
            <a:pPr>
              <a:buFont typeface="Arial" panose="020B0604020202020204" pitchFamily="34" charset="0"/>
              <a:buChar char="•"/>
            </a:pPr>
            <a:r>
              <a:rPr lang="en-US" sz="2800" dirty="0"/>
              <a:t>Randomly samples hyperparameters to find a near-optimal configuration.</a:t>
            </a:r>
          </a:p>
          <a:p>
            <a:pPr>
              <a:buFont typeface="Arial" panose="020B0604020202020204" pitchFamily="34" charset="0"/>
              <a:buChar char="•"/>
            </a:pPr>
            <a:r>
              <a:rPr lang="en-US" sz="2800" dirty="0"/>
              <a:t>Faster than grid search for large hyperparameter spaces.</a:t>
            </a:r>
          </a:p>
          <a:p>
            <a:endParaRPr lang="en-IN" dirty="0"/>
          </a:p>
        </p:txBody>
      </p:sp>
      <p:sp>
        <p:nvSpPr>
          <p:cNvPr id="4" name="Slide Number Placeholder 3">
            <a:extLst>
              <a:ext uri="{FF2B5EF4-FFF2-40B4-BE49-F238E27FC236}">
                <a16:creationId xmlns:a16="http://schemas.microsoft.com/office/drawing/2014/main" id="{D7B92C9E-7CB1-AE96-DB16-40A4E552E12C}"/>
              </a:ext>
            </a:extLst>
          </p:cNvPr>
          <p:cNvSpPr>
            <a:spLocks noGrp="1"/>
          </p:cNvSpPr>
          <p:nvPr>
            <p:ph type="sldNum" sz="quarter" idx="10"/>
          </p:nvPr>
        </p:nvSpPr>
        <p:spPr/>
        <p:txBody>
          <a:bodyPr/>
          <a:lstStyle/>
          <a:p>
            <a:fld id="{48F63A3B-78C7-47BE-AE5E-E10140E04643}" type="slidenum">
              <a:rPr lang="en-US" smtClean="0"/>
              <a:pPr/>
              <a:t>11</a:t>
            </a:fld>
            <a:endParaRPr lang="en-US" dirty="0"/>
          </a:p>
        </p:txBody>
      </p:sp>
    </p:spTree>
    <p:extLst>
      <p:ext uri="{BB962C8B-B14F-4D97-AF65-F5344CB8AC3E}">
        <p14:creationId xmlns:p14="http://schemas.microsoft.com/office/powerpoint/2010/main" val="3752727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18A19-00E6-69AF-DB4C-394389A510E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33CB4BC-F119-59C9-B557-3D27285A0CE8}"/>
              </a:ext>
            </a:extLst>
          </p:cNvPr>
          <p:cNvSpPr>
            <a:spLocks noGrp="1"/>
          </p:cNvSpPr>
          <p:nvPr>
            <p:ph sz="quarter" idx="4"/>
          </p:nvPr>
        </p:nvSpPr>
        <p:spPr/>
        <p:txBody>
          <a:bodyPr>
            <a:normAutofit lnSpcReduction="10000"/>
          </a:bodyPr>
          <a:lstStyle/>
          <a:p>
            <a:pPr marL="0" indent="0">
              <a:buNone/>
            </a:pPr>
            <a:r>
              <a:rPr lang="en-US" sz="2800" b="1" dirty="0"/>
              <a:t>d) Bayesian Optimization</a:t>
            </a:r>
          </a:p>
          <a:p>
            <a:pPr>
              <a:buFont typeface="Arial" panose="020B0604020202020204" pitchFamily="34" charset="0"/>
              <a:buChar char="•"/>
            </a:pPr>
            <a:r>
              <a:rPr lang="en-US" sz="2800" dirty="0"/>
              <a:t>Uses probabilistic methods to optimize the hyperparameter tuning process by focusing on promising regions of the parameter space.</a:t>
            </a:r>
          </a:p>
          <a:p>
            <a:pPr marL="0" indent="0">
              <a:buNone/>
            </a:pPr>
            <a:r>
              <a:rPr lang="en-US" sz="2800" b="1" dirty="0"/>
              <a:t>e) Model Comparison</a:t>
            </a:r>
          </a:p>
          <a:p>
            <a:pPr>
              <a:buFont typeface="Arial" panose="020B0604020202020204" pitchFamily="34" charset="0"/>
              <a:buChar char="•"/>
            </a:pPr>
            <a:r>
              <a:rPr lang="en-US" sz="2800" dirty="0"/>
              <a:t>Train multiple models and compare their performance using validation metrics.</a:t>
            </a:r>
          </a:p>
          <a:p>
            <a:pPr>
              <a:buFont typeface="Arial" panose="020B0604020202020204" pitchFamily="34" charset="0"/>
              <a:buChar char="•"/>
            </a:pPr>
            <a:r>
              <a:rPr lang="en-US" sz="2800" dirty="0"/>
              <a:t>Example: Compare logistic regression, decision trees, random forests, and neural networks on the same dataset.</a:t>
            </a:r>
          </a:p>
          <a:p>
            <a:endParaRPr lang="en-IN" dirty="0"/>
          </a:p>
        </p:txBody>
      </p:sp>
      <p:sp>
        <p:nvSpPr>
          <p:cNvPr id="4" name="Slide Number Placeholder 3">
            <a:extLst>
              <a:ext uri="{FF2B5EF4-FFF2-40B4-BE49-F238E27FC236}">
                <a16:creationId xmlns:a16="http://schemas.microsoft.com/office/drawing/2014/main" id="{03817F30-B3E4-2814-A830-5542BDC6C25D}"/>
              </a:ext>
            </a:extLst>
          </p:cNvPr>
          <p:cNvSpPr>
            <a:spLocks noGrp="1"/>
          </p:cNvSpPr>
          <p:nvPr>
            <p:ph type="sldNum" sz="quarter" idx="10"/>
          </p:nvPr>
        </p:nvSpPr>
        <p:spPr/>
        <p:txBody>
          <a:bodyPr/>
          <a:lstStyle/>
          <a:p>
            <a:fld id="{48F63A3B-78C7-47BE-AE5E-E10140E04643}" type="slidenum">
              <a:rPr lang="en-US" smtClean="0"/>
              <a:pPr/>
              <a:t>12</a:t>
            </a:fld>
            <a:endParaRPr lang="en-US" dirty="0"/>
          </a:p>
        </p:txBody>
      </p:sp>
    </p:spTree>
    <p:extLst>
      <p:ext uri="{BB962C8B-B14F-4D97-AF65-F5344CB8AC3E}">
        <p14:creationId xmlns:p14="http://schemas.microsoft.com/office/powerpoint/2010/main" val="3194934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0C374-9759-A90F-98D2-83E2384504D9}"/>
              </a:ext>
            </a:extLst>
          </p:cNvPr>
          <p:cNvSpPr>
            <a:spLocks noGrp="1"/>
          </p:cNvSpPr>
          <p:nvPr>
            <p:ph type="ctrTitle"/>
          </p:nvPr>
        </p:nvSpPr>
        <p:spPr/>
        <p:txBody>
          <a:bodyPr/>
          <a:lstStyle/>
          <a:p>
            <a:r>
              <a:rPr lang="en-US" dirty="0"/>
              <a:t>Hyperparameters</a:t>
            </a:r>
            <a:endParaRPr lang="en-IN" dirty="0"/>
          </a:p>
        </p:txBody>
      </p:sp>
    </p:spTree>
    <p:extLst>
      <p:ext uri="{BB962C8B-B14F-4D97-AF65-F5344CB8AC3E}">
        <p14:creationId xmlns:p14="http://schemas.microsoft.com/office/powerpoint/2010/main" val="592054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BD4FA-E393-AA92-0936-E9B322571DDA}"/>
              </a:ext>
            </a:extLst>
          </p:cNvPr>
          <p:cNvSpPr>
            <a:spLocks noGrp="1"/>
          </p:cNvSpPr>
          <p:nvPr>
            <p:ph type="title"/>
          </p:nvPr>
        </p:nvSpPr>
        <p:spPr/>
        <p:txBody>
          <a:bodyPr/>
          <a:lstStyle/>
          <a:p>
            <a:r>
              <a:rPr lang="en-IN" dirty="0"/>
              <a:t>Hyperparameters in Machine Learning</a:t>
            </a:r>
          </a:p>
        </p:txBody>
      </p:sp>
      <p:sp>
        <p:nvSpPr>
          <p:cNvPr id="3" name="Content Placeholder 2">
            <a:extLst>
              <a:ext uri="{FF2B5EF4-FFF2-40B4-BE49-F238E27FC236}">
                <a16:creationId xmlns:a16="http://schemas.microsoft.com/office/drawing/2014/main" id="{90CAB7AF-1BFE-7B6F-1CF0-89B578D8627C}"/>
              </a:ext>
            </a:extLst>
          </p:cNvPr>
          <p:cNvSpPr>
            <a:spLocks noGrp="1"/>
          </p:cNvSpPr>
          <p:nvPr>
            <p:ph sz="quarter" idx="4"/>
          </p:nvPr>
        </p:nvSpPr>
        <p:spPr/>
        <p:txBody>
          <a:bodyPr>
            <a:normAutofit/>
          </a:bodyPr>
          <a:lstStyle/>
          <a:p>
            <a:pPr marL="0" indent="0" algn="just">
              <a:buNone/>
            </a:pPr>
            <a:r>
              <a:rPr lang="en-US" sz="3600" b="1" dirty="0"/>
              <a:t>Hyperparameters</a:t>
            </a:r>
            <a:r>
              <a:rPr lang="en-US" sz="3600" dirty="0"/>
              <a:t> are configurations set before training a machine learning model. Unlike model parameters (e.g., weights in a neural network) that are learned from data during training, hyperparameters are specified by the practitioner to control the training process and model complexity.</a:t>
            </a:r>
            <a:endParaRPr lang="en-IN" sz="3600" dirty="0"/>
          </a:p>
        </p:txBody>
      </p:sp>
      <p:sp>
        <p:nvSpPr>
          <p:cNvPr id="4" name="Slide Number Placeholder 3">
            <a:extLst>
              <a:ext uri="{FF2B5EF4-FFF2-40B4-BE49-F238E27FC236}">
                <a16:creationId xmlns:a16="http://schemas.microsoft.com/office/drawing/2014/main" id="{529A02DB-3994-AA95-D812-20177A0E8FCF}"/>
              </a:ext>
            </a:extLst>
          </p:cNvPr>
          <p:cNvSpPr>
            <a:spLocks noGrp="1"/>
          </p:cNvSpPr>
          <p:nvPr>
            <p:ph type="sldNum" sz="quarter" idx="10"/>
          </p:nvPr>
        </p:nvSpPr>
        <p:spPr/>
        <p:txBody>
          <a:bodyPr/>
          <a:lstStyle/>
          <a:p>
            <a:fld id="{48F63A3B-78C7-47BE-AE5E-E10140E04643}" type="slidenum">
              <a:rPr lang="en-US" smtClean="0"/>
              <a:pPr/>
              <a:t>14</a:t>
            </a:fld>
            <a:endParaRPr lang="en-US" dirty="0"/>
          </a:p>
        </p:txBody>
      </p:sp>
    </p:spTree>
    <p:extLst>
      <p:ext uri="{BB962C8B-B14F-4D97-AF65-F5344CB8AC3E}">
        <p14:creationId xmlns:p14="http://schemas.microsoft.com/office/powerpoint/2010/main" val="3117433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19557-2910-5AAA-9A4C-3EA72A09B7B4}"/>
              </a:ext>
            </a:extLst>
          </p:cNvPr>
          <p:cNvSpPr>
            <a:spLocks noGrp="1"/>
          </p:cNvSpPr>
          <p:nvPr>
            <p:ph type="title"/>
          </p:nvPr>
        </p:nvSpPr>
        <p:spPr/>
        <p:txBody>
          <a:bodyPr/>
          <a:lstStyle/>
          <a:p>
            <a:r>
              <a:rPr lang="en-IN" b="1" dirty="0"/>
              <a:t>Types of Hyperparameters</a:t>
            </a:r>
            <a:endParaRPr lang="en-IN" dirty="0"/>
          </a:p>
        </p:txBody>
      </p:sp>
      <p:sp>
        <p:nvSpPr>
          <p:cNvPr id="3" name="Content Placeholder 2">
            <a:extLst>
              <a:ext uri="{FF2B5EF4-FFF2-40B4-BE49-F238E27FC236}">
                <a16:creationId xmlns:a16="http://schemas.microsoft.com/office/drawing/2014/main" id="{DE894CA9-AD90-92A1-FC17-98AB55553B56}"/>
              </a:ext>
            </a:extLst>
          </p:cNvPr>
          <p:cNvSpPr>
            <a:spLocks noGrp="1"/>
          </p:cNvSpPr>
          <p:nvPr>
            <p:ph sz="quarter" idx="4"/>
          </p:nvPr>
        </p:nvSpPr>
        <p:spPr/>
        <p:txBody>
          <a:bodyPr/>
          <a:lstStyle/>
          <a:p>
            <a:pPr marL="0" indent="0">
              <a:buNone/>
            </a:pPr>
            <a:r>
              <a:rPr lang="en-US" b="1" dirty="0"/>
              <a:t>1. </a:t>
            </a:r>
            <a:r>
              <a:rPr lang="en-US" sz="2800" b="1" dirty="0"/>
              <a:t>Model-Specific Hyperparameters</a:t>
            </a:r>
            <a:br>
              <a:rPr lang="en-US" sz="2800" dirty="0"/>
            </a:br>
            <a:r>
              <a:rPr lang="en-US" sz="2800" dirty="0"/>
              <a:t>	These hyperparameters define the structure of the model:</a:t>
            </a:r>
          </a:p>
          <a:p>
            <a:pPr>
              <a:buFont typeface="Arial" panose="020B0604020202020204" pitchFamily="34" charset="0"/>
              <a:buChar char="•"/>
            </a:pPr>
            <a:r>
              <a:rPr lang="en-US" sz="2800" b="1" dirty="0"/>
              <a:t>Number of layers</a:t>
            </a:r>
            <a:r>
              <a:rPr lang="en-US" sz="2800" dirty="0"/>
              <a:t> and </a:t>
            </a:r>
            <a:r>
              <a:rPr lang="en-US" sz="2800" b="1" dirty="0"/>
              <a:t>nodes</a:t>
            </a:r>
            <a:r>
              <a:rPr lang="en-US" sz="2800" dirty="0"/>
              <a:t> in neural networks.</a:t>
            </a:r>
          </a:p>
          <a:p>
            <a:pPr>
              <a:buFont typeface="Arial" panose="020B0604020202020204" pitchFamily="34" charset="0"/>
              <a:buChar char="•"/>
            </a:pPr>
            <a:r>
              <a:rPr lang="en-US" sz="2800" b="1" dirty="0"/>
              <a:t>Maximum depth</a:t>
            </a:r>
            <a:r>
              <a:rPr lang="en-US" sz="2800" dirty="0"/>
              <a:t> of decision trees.</a:t>
            </a:r>
          </a:p>
          <a:p>
            <a:pPr>
              <a:buFont typeface="Arial" panose="020B0604020202020204" pitchFamily="34" charset="0"/>
              <a:buChar char="•"/>
            </a:pPr>
            <a:r>
              <a:rPr lang="en-US" sz="2800" b="1" dirty="0"/>
              <a:t>Number of estimators</a:t>
            </a:r>
            <a:r>
              <a:rPr lang="en-US" sz="2800" dirty="0"/>
              <a:t> in random forests.</a:t>
            </a:r>
          </a:p>
          <a:p>
            <a:endParaRPr lang="en-IN" dirty="0"/>
          </a:p>
        </p:txBody>
      </p:sp>
      <p:sp>
        <p:nvSpPr>
          <p:cNvPr id="4" name="Slide Number Placeholder 3">
            <a:extLst>
              <a:ext uri="{FF2B5EF4-FFF2-40B4-BE49-F238E27FC236}">
                <a16:creationId xmlns:a16="http://schemas.microsoft.com/office/drawing/2014/main" id="{F38E0EB9-75D5-1CAC-27A7-5744C561E8D2}"/>
              </a:ext>
            </a:extLst>
          </p:cNvPr>
          <p:cNvSpPr>
            <a:spLocks noGrp="1"/>
          </p:cNvSpPr>
          <p:nvPr>
            <p:ph type="sldNum" sz="quarter" idx="10"/>
          </p:nvPr>
        </p:nvSpPr>
        <p:spPr/>
        <p:txBody>
          <a:bodyPr/>
          <a:lstStyle/>
          <a:p>
            <a:fld id="{48F63A3B-78C7-47BE-AE5E-E10140E04643}" type="slidenum">
              <a:rPr lang="en-US" smtClean="0"/>
              <a:pPr/>
              <a:t>15</a:t>
            </a:fld>
            <a:endParaRPr lang="en-US" dirty="0"/>
          </a:p>
        </p:txBody>
      </p:sp>
    </p:spTree>
    <p:extLst>
      <p:ext uri="{BB962C8B-B14F-4D97-AF65-F5344CB8AC3E}">
        <p14:creationId xmlns:p14="http://schemas.microsoft.com/office/powerpoint/2010/main" val="1963790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CE2B2-EB74-D887-B383-D8449031DD8F}"/>
              </a:ext>
            </a:extLst>
          </p:cNvPr>
          <p:cNvSpPr>
            <a:spLocks noGrp="1"/>
          </p:cNvSpPr>
          <p:nvPr>
            <p:ph type="title"/>
          </p:nvPr>
        </p:nvSpPr>
        <p:spPr/>
        <p:txBody>
          <a:bodyPr/>
          <a:lstStyle/>
          <a:p>
            <a:r>
              <a:rPr lang="en-US" b="1" dirty="0"/>
              <a:t>Training Hyperparameters</a:t>
            </a:r>
            <a:endParaRPr lang="en-IN" dirty="0"/>
          </a:p>
        </p:txBody>
      </p:sp>
      <p:sp>
        <p:nvSpPr>
          <p:cNvPr id="3" name="Content Placeholder 2">
            <a:extLst>
              <a:ext uri="{FF2B5EF4-FFF2-40B4-BE49-F238E27FC236}">
                <a16:creationId xmlns:a16="http://schemas.microsoft.com/office/drawing/2014/main" id="{8E1AAD0A-24C7-E362-0455-D8633CF165B7}"/>
              </a:ext>
            </a:extLst>
          </p:cNvPr>
          <p:cNvSpPr>
            <a:spLocks noGrp="1"/>
          </p:cNvSpPr>
          <p:nvPr>
            <p:ph sz="quarter" idx="4"/>
          </p:nvPr>
        </p:nvSpPr>
        <p:spPr/>
        <p:txBody>
          <a:bodyPr/>
          <a:lstStyle/>
          <a:p>
            <a:r>
              <a:rPr lang="en-US" sz="2400" b="1" dirty="0"/>
              <a:t>Training Hyperparameters</a:t>
            </a:r>
            <a:br>
              <a:rPr lang="en-US" sz="2400" dirty="0"/>
            </a:br>
            <a:r>
              <a:rPr lang="en-US" sz="2400" dirty="0"/>
              <a:t>These control the learning process:</a:t>
            </a:r>
          </a:p>
          <a:p>
            <a:pPr>
              <a:buFont typeface="Arial" panose="020B0604020202020204" pitchFamily="34" charset="0"/>
              <a:buChar char="•"/>
            </a:pPr>
            <a:r>
              <a:rPr lang="en-US" sz="2400" b="1" dirty="0"/>
              <a:t>Learning rate</a:t>
            </a:r>
            <a:r>
              <a:rPr lang="en-US" sz="2400" dirty="0"/>
              <a:t>: Determines the step size during optimization.</a:t>
            </a:r>
          </a:p>
          <a:p>
            <a:pPr>
              <a:buFont typeface="Arial" panose="020B0604020202020204" pitchFamily="34" charset="0"/>
              <a:buChar char="•"/>
            </a:pPr>
            <a:r>
              <a:rPr lang="en-US" sz="2400" b="1" dirty="0"/>
              <a:t>Batch size</a:t>
            </a:r>
            <a:r>
              <a:rPr lang="en-US" sz="2400" dirty="0"/>
              <a:t>: Number of samples per gradient update.</a:t>
            </a:r>
          </a:p>
          <a:p>
            <a:pPr>
              <a:buFont typeface="Arial" panose="020B0604020202020204" pitchFamily="34" charset="0"/>
              <a:buChar char="•"/>
            </a:pPr>
            <a:r>
              <a:rPr lang="en-US" sz="2400" b="1" dirty="0"/>
              <a:t>Number of epochs</a:t>
            </a:r>
            <a:r>
              <a:rPr lang="en-US" sz="2400" dirty="0"/>
              <a:t>: Number of times the model iterates over the dataset.</a:t>
            </a:r>
          </a:p>
          <a:p>
            <a:endParaRPr lang="en-IN" dirty="0"/>
          </a:p>
        </p:txBody>
      </p:sp>
      <p:sp>
        <p:nvSpPr>
          <p:cNvPr id="4" name="Slide Number Placeholder 3">
            <a:extLst>
              <a:ext uri="{FF2B5EF4-FFF2-40B4-BE49-F238E27FC236}">
                <a16:creationId xmlns:a16="http://schemas.microsoft.com/office/drawing/2014/main" id="{EF8EC9FC-1E4A-7A16-B104-FF853BAEFAEB}"/>
              </a:ext>
            </a:extLst>
          </p:cNvPr>
          <p:cNvSpPr>
            <a:spLocks noGrp="1"/>
          </p:cNvSpPr>
          <p:nvPr>
            <p:ph type="sldNum" sz="quarter" idx="10"/>
          </p:nvPr>
        </p:nvSpPr>
        <p:spPr/>
        <p:txBody>
          <a:bodyPr/>
          <a:lstStyle/>
          <a:p>
            <a:fld id="{48F63A3B-78C7-47BE-AE5E-E10140E04643}" type="slidenum">
              <a:rPr lang="en-US" smtClean="0"/>
              <a:pPr/>
              <a:t>16</a:t>
            </a:fld>
            <a:endParaRPr lang="en-US" dirty="0"/>
          </a:p>
        </p:txBody>
      </p:sp>
    </p:spTree>
    <p:extLst>
      <p:ext uri="{BB962C8B-B14F-4D97-AF65-F5344CB8AC3E}">
        <p14:creationId xmlns:p14="http://schemas.microsoft.com/office/powerpoint/2010/main" val="2437583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460C4-28AF-625E-3FD9-208725C51871}"/>
              </a:ext>
            </a:extLst>
          </p:cNvPr>
          <p:cNvSpPr>
            <a:spLocks noGrp="1"/>
          </p:cNvSpPr>
          <p:nvPr>
            <p:ph type="title"/>
          </p:nvPr>
        </p:nvSpPr>
        <p:spPr/>
        <p:txBody>
          <a:bodyPr/>
          <a:lstStyle/>
          <a:p>
            <a:r>
              <a:rPr kumimoji="0" lang="en-US" altLang="en-US" sz="3600" b="1" i="0" u="none" strike="noStrike" cap="none" normalizeH="0" baseline="0" dirty="0">
                <a:ln>
                  <a:noFill/>
                </a:ln>
                <a:solidFill>
                  <a:schemeClr val="tx1"/>
                </a:solidFill>
                <a:effectLst/>
                <a:latin typeface="Arial" panose="020B0604020202020204" pitchFamily="34" charset="0"/>
              </a:rPr>
              <a:t>Regularization Hyperparameters</a:t>
            </a:r>
            <a:endParaRPr lang="en-IN" dirty="0"/>
          </a:p>
        </p:txBody>
      </p:sp>
      <p:sp>
        <p:nvSpPr>
          <p:cNvPr id="4" name="Slide Number Placeholder 3">
            <a:extLst>
              <a:ext uri="{FF2B5EF4-FFF2-40B4-BE49-F238E27FC236}">
                <a16:creationId xmlns:a16="http://schemas.microsoft.com/office/drawing/2014/main" id="{0A65672E-E915-950A-AC04-9CE6D04BE021}"/>
              </a:ext>
            </a:extLst>
          </p:cNvPr>
          <p:cNvSpPr>
            <a:spLocks noGrp="1"/>
          </p:cNvSpPr>
          <p:nvPr>
            <p:ph type="sldNum" sz="quarter" idx="10"/>
          </p:nvPr>
        </p:nvSpPr>
        <p:spPr/>
        <p:txBody>
          <a:bodyPr/>
          <a:lstStyle/>
          <a:p>
            <a:fld id="{48F63A3B-78C7-47BE-AE5E-E10140E04643}" type="slidenum">
              <a:rPr lang="en-US" smtClean="0"/>
              <a:pPr/>
              <a:t>17</a:t>
            </a:fld>
            <a:endParaRPr lang="en-US" dirty="0"/>
          </a:p>
        </p:txBody>
      </p:sp>
      <p:sp>
        <p:nvSpPr>
          <p:cNvPr id="6" name="Content Placeholder 5">
            <a:extLst>
              <a:ext uri="{FF2B5EF4-FFF2-40B4-BE49-F238E27FC236}">
                <a16:creationId xmlns:a16="http://schemas.microsoft.com/office/drawing/2014/main" id="{1ED5D0A9-7886-8354-862F-D8692CA1AED8}"/>
              </a:ext>
            </a:extLst>
          </p:cNvPr>
          <p:cNvSpPr>
            <a:spLocks noGrp="1"/>
          </p:cNvSpPr>
          <p:nvPr>
            <p:ph sz="quarter" idx="4"/>
          </p:nvPr>
        </p:nvSpPr>
        <p:spPr/>
        <p:txBody>
          <a:bodyPr/>
          <a:lstStyle/>
          <a:p>
            <a:r>
              <a:rPr lang="en-US" sz="2400" dirty="0"/>
              <a:t>Help to prevent overfitting:</a:t>
            </a:r>
          </a:p>
          <a:p>
            <a:pPr>
              <a:buFont typeface="Arial" panose="020B0604020202020204" pitchFamily="34" charset="0"/>
              <a:buChar char="•"/>
            </a:pPr>
            <a:r>
              <a:rPr lang="en-US" sz="2400" b="1" dirty="0"/>
              <a:t>L1/L2 penalties</a:t>
            </a:r>
            <a:r>
              <a:rPr lang="en-US" sz="2400" dirty="0"/>
              <a:t>: Add penalties to model complexity (e.g., Ridge, Lasso).</a:t>
            </a:r>
          </a:p>
          <a:p>
            <a:pPr>
              <a:buFont typeface="Arial" panose="020B0604020202020204" pitchFamily="34" charset="0"/>
              <a:buChar char="•"/>
            </a:pPr>
            <a:r>
              <a:rPr lang="en-US" sz="2400" b="1" dirty="0"/>
              <a:t>Dropout rate</a:t>
            </a:r>
            <a:r>
              <a:rPr lang="en-US" sz="2400" dirty="0"/>
              <a:t>: Fraction of nodes to drop in neural networks.</a:t>
            </a:r>
          </a:p>
          <a:p>
            <a:endParaRPr lang="en-IN" dirty="0"/>
          </a:p>
        </p:txBody>
      </p:sp>
    </p:spTree>
    <p:extLst>
      <p:ext uri="{BB962C8B-B14F-4D97-AF65-F5344CB8AC3E}">
        <p14:creationId xmlns:p14="http://schemas.microsoft.com/office/powerpoint/2010/main" val="285754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DA2B5-87B9-E099-6D69-4D191FBC7E85}"/>
              </a:ext>
            </a:extLst>
          </p:cNvPr>
          <p:cNvSpPr>
            <a:spLocks noGrp="1"/>
          </p:cNvSpPr>
          <p:nvPr>
            <p:ph type="title"/>
          </p:nvPr>
        </p:nvSpPr>
        <p:spPr/>
        <p:txBody>
          <a:bodyPr/>
          <a:lstStyle/>
          <a:p>
            <a:r>
              <a:rPr lang="en-IN" b="1" dirty="0"/>
              <a:t>Optimization Hyperparameters</a:t>
            </a:r>
            <a:endParaRPr lang="en-IN" dirty="0"/>
          </a:p>
        </p:txBody>
      </p:sp>
      <p:sp>
        <p:nvSpPr>
          <p:cNvPr id="3" name="Content Placeholder 2">
            <a:extLst>
              <a:ext uri="{FF2B5EF4-FFF2-40B4-BE49-F238E27FC236}">
                <a16:creationId xmlns:a16="http://schemas.microsoft.com/office/drawing/2014/main" id="{0596F843-5928-3782-EE70-4031B3E7DC45}"/>
              </a:ext>
            </a:extLst>
          </p:cNvPr>
          <p:cNvSpPr>
            <a:spLocks noGrp="1"/>
          </p:cNvSpPr>
          <p:nvPr>
            <p:ph sz="quarter" idx="4"/>
          </p:nvPr>
        </p:nvSpPr>
        <p:spPr/>
        <p:txBody>
          <a:bodyPr/>
          <a:lstStyle/>
          <a:p>
            <a:br>
              <a:rPr lang="en-IN" sz="2400" dirty="0"/>
            </a:br>
            <a:r>
              <a:rPr lang="en-IN" sz="2400" dirty="0"/>
              <a:t>Define how optimization is performed:</a:t>
            </a:r>
          </a:p>
          <a:p>
            <a:pPr>
              <a:buFont typeface="Arial" panose="020B0604020202020204" pitchFamily="34" charset="0"/>
              <a:buChar char="•"/>
            </a:pPr>
            <a:r>
              <a:rPr lang="en-IN" sz="2400" b="1" dirty="0"/>
              <a:t>Optimizer</a:t>
            </a:r>
            <a:r>
              <a:rPr lang="en-IN" sz="2400" dirty="0"/>
              <a:t>: Algorithms like SGD, Adam, </a:t>
            </a:r>
            <a:r>
              <a:rPr lang="en-IN" sz="2400" dirty="0" err="1"/>
              <a:t>RMSProp</a:t>
            </a:r>
            <a:r>
              <a:rPr lang="en-IN" sz="2400" dirty="0"/>
              <a:t>.</a:t>
            </a:r>
          </a:p>
          <a:p>
            <a:pPr>
              <a:buFont typeface="Arial" panose="020B0604020202020204" pitchFamily="34" charset="0"/>
              <a:buChar char="•"/>
            </a:pPr>
            <a:r>
              <a:rPr lang="en-IN" sz="2400" b="1" dirty="0"/>
              <a:t>Momentum</a:t>
            </a:r>
            <a:r>
              <a:rPr lang="en-IN" sz="2400" dirty="0"/>
              <a:t>: Helps accelerate SGD by dampening oscillations.</a:t>
            </a:r>
          </a:p>
          <a:p>
            <a:endParaRPr lang="en-IN" dirty="0"/>
          </a:p>
        </p:txBody>
      </p:sp>
      <p:sp>
        <p:nvSpPr>
          <p:cNvPr id="4" name="Slide Number Placeholder 3">
            <a:extLst>
              <a:ext uri="{FF2B5EF4-FFF2-40B4-BE49-F238E27FC236}">
                <a16:creationId xmlns:a16="http://schemas.microsoft.com/office/drawing/2014/main" id="{DF452A7A-CF84-FB50-BC73-95C7821C904F}"/>
              </a:ext>
            </a:extLst>
          </p:cNvPr>
          <p:cNvSpPr>
            <a:spLocks noGrp="1"/>
          </p:cNvSpPr>
          <p:nvPr>
            <p:ph type="sldNum" sz="quarter" idx="10"/>
          </p:nvPr>
        </p:nvSpPr>
        <p:spPr/>
        <p:txBody>
          <a:bodyPr/>
          <a:lstStyle/>
          <a:p>
            <a:fld id="{48F63A3B-78C7-47BE-AE5E-E10140E04643}" type="slidenum">
              <a:rPr lang="en-US" smtClean="0"/>
              <a:pPr/>
              <a:t>18</a:t>
            </a:fld>
            <a:endParaRPr lang="en-US" dirty="0"/>
          </a:p>
        </p:txBody>
      </p:sp>
    </p:spTree>
    <p:extLst>
      <p:ext uri="{BB962C8B-B14F-4D97-AF65-F5344CB8AC3E}">
        <p14:creationId xmlns:p14="http://schemas.microsoft.com/office/powerpoint/2010/main" val="466039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A751F-0B79-B06E-4F2D-32E82AFC453D}"/>
              </a:ext>
            </a:extLst>
          </p:cNvPr>
          <p:cNvSpPr>
            <a:spLocks noGrp="1"/>
          </p:cNvSpPr>
          <p:nvPr>
            <p:ph type="title"/>
          </p:nvPr>
        </p:nvSpPr>
        <p:spPr>
          <a:xfrm>
            <a:off x="914400" y="285114"/>
            <a:ext cx="10511627" cy="1012785"/>
          </a:xfrm>
        </p:spPr>
        <p:txBody>
          <a:bodyPr/>
          <a:lstStyle/>
          <a:p>
            <a:r>
              <a:rPr lang="en-IN" dirty="0"/>
              <a:t>Hyperparameter Tuning Methods</a:t>
            </a:r>
          </a:p>
        </p:txBody>
      </p:sp>
      <p:sp>
        <p:nvSpPr>
          <p:cNvPr id="3" name="Content Placeholder 2">
            <a:extLst>
              <a:ext uri="{FF2B5EF4-FFF2-40B4-BE49-F238E27FC236}">
                <a16:creationId xmlns:a16="http://schemas.microsoft.com/office/drawing/2014/main" id="{FAB07706-2496-6BE6-AB84-2D4E31B4672B}"/>
              </a:ext>
            </a:extLst>
          </p:cNvPr>
          <p:cNvSpPr>
            <a:spLocks noGrp="1"/>
          </p:cNvSpPr>
          <p:nvPr>
            <p:ph sz="quarter" idx="4"/>
          </p:nvPr>
        </p:nvSpPr>
        <p:spPr>
          <a:xfrm>
            <a:off x="914400" y="1297899"/>
            <a:ext cx="10511627" cy="5560101"/>
          </a:xfrm>
        </p:spPr>
        <p:txBody>
          <a:bodyPr>
            <a:normAutofit/>
          </a:bodyPr>
          <a:lstStyle/>
          <a:p>
            <a:r>
              <a:rPr lang="en-US" b="1" dirty="0">
                <a:solidFill>
                  <a:schemeClr val="tx1">
                    <a:lumMod val="95000"/>
                    <a:lumOff val="5000"/>
                  </a:schemeClr>
                </a:solidFill>
              </a:rPr>
              <a:t>1. Grid Search</a:t>
            </a:r>
          </a:p>
          <a:p>
            <a:pPr>
              <a:buFont typeface="Arial" panose="020B0604020202020204" pitchFamily="34" charset="0"/>
              <a:buChar char="•"/>
            </a:pPr>
            <a:r>
              <a:rPr lang="en-US" dirty="0">
                <a:solidFill>
                  <a:schemeClr val="tx1">
                    <a:lumMod val="95000"/>
                    <a:lumOff val="5000"/>
                  </a:schemeClr>
                </a:solidFill>
              </a:rPr>
              <a:t>Exhaustively searches over a predefined set of hyperparameter values.</a:t>
            </a:r>
          </a:p>
          <a:p>
            <a:pPr marL="0" indent="0">
              <a:buNone/>
            </a:pPr>
            <a:r>
              <a:rPr lang="en-US" sz="2000" dirty="0"/>
              <a:t>from </a:t>
            </a:r>
            <a:r>
              <a:rPr lang="en-US" sz="2000" dirty="0" err="1"/>
              <a:t>sklearn.model_selection</a:t>
            </a:r>
            <a:r>
              <a:rPr lang="en-US" sz="2000" dirty="0"/>
              <a:t> import </a:t>
            </a:r>
            <a:r>
              <a:rPr lang="en-US" sz="2000" dirty="0" err="1"/>
              <a:t>GridSearchCV</a:t>
            </a:r>
            <a:endParaRPr lang="en-US" sz="2000" dirty="0"/>
          </a:p>
          <a:p>
            <a:pPr marL="0" indent="0">
              <a:buNone/>
            </a:pPr>
            <a:r>
              <a:rPr lang="en-US" sz="2000" dirty="0"/>
              <a:t>from </a:t>
            </a:r>
            <a:r>
              <a:rPr lang="en-US" sz="2000" dirty="0" err="1"/>
              <a:t>sklearn.ensemble</a:t>
            </a:r>
            <a:r>
              <a:rPr lang="en-US" sz="2000" dirty="0"/>
              <a:t> import </a:t>
            </a:r>
            <a:r>
              <a:rPr lang="en-US" sz="2000" dirty="0" err="1"/>
              <a:t>RandomForestClassifier</a:t>
            </a:r>
            <a:endParaRPr lang="en-US" sz="2000" dirty="0"/>
          </a:p>
          <a:p>
            <a:pPr marL="0" indent="0">
              <a:buNone/>
            </a:pPr>
            <a:r>
              <a:rPr lang="en-US" sz="2000" dirty="0" err="1"/>
              <a:t>param_grid</a:t>
            </a:r>
            <a:r>
              <a:rPr lang="en-US" sz="2000" dirty="0"/>
              <a:t> = {</a:t>
            </a:r>
          </a:p>
          <a:p>
            <a:pPr marL="0" indent="0">
              <a:buNone/>
            </a:pPr>
            <a:r>
              <a:rPr lang="en-US" sz="2000" dirty="0"/>
              <a:t>   '</a:t>
            </a:r>
            <a:r>
              <a:rPr lang="en-US" sz="2000" dirty="0" err="1"/>
              <a:t>n_estimators</a:t>
            </a:r>
            <a:r>
              <a:rPr lang="en-US" sz="2000" dirty="0"/>
              <a:t>': [50, 100, 200],</a:t>
            </a:r>
          </a:p>
          <a:p>
            <a:pPr marL="0" indent="0">
              <a:buNone/>
            </a:pPr>
            <a:r>
              <a:rPr lang="en-US" sz="2000" dirty="0"/>
              <a:t>    '</a:t>
            </a:r>
            <a:r>
              <a:rPr lang="en-US" sz="2000" dirty="0" err="1"/>
              <a:t>max_depth</a:t>
            </a:r>
            <a:r>
              <a:rPr lang="en-US" sz="2000" dirty="0"/>
              <a:t>': [10, 20, None],</a:t>
            </a:r>
          </a:p>
          <a:p>
            <a:pPr marL="0" indent="0">
              <a:buNone/>
            </a:pPr>
            <a:r>
              <a:rPr lang="en-US" sz="2000" dirty="0"/>
              <a:t>    '</a:t>
            </a:r>
            <a:r>
              <a:rPr lang="en-US" sz="2000" dirty="0" err="1"/>
              <a:t>min_samples_split</a:t>
            </a:r>
            <a:r>
              <a:rPr lang="en-US" sz="2000" dirty="0"/>
              <a:t>': [2, 5, 10]</a:t>
            </a:r>
          </a:p>
          <a:p>
            <a:pPr marL="0" indent="0">
              <a:buNone/>
            </a:pPr>
            <a:r>
              <a:rPr lang="en-US" sz="2000" dirty="0"/>
              <a:t>}</a:t>
            </a:r>
          </a:p>
          <a:p>
            <a:pPr marL="0" indent="0">
              <a:buNone/>
            </a:pPr>
            <a:r>
              <a:rPr lang="en-US" sz="2000" dirty="0" err="1"/>
              <a:t>grid_search</a:t>
            </a:r>
            <a:r>
              <a:rPr lang="en-US" sz="2000" dirty="0"/>
              <a:t> = </a:t>
            </a:r>
            <a:r>
              <a:rPr lang="en-US" sz="2000" dirty="0" err="1"/>
              <a:t>GridSearchCV</a:t>
            </a:r>
            <a:r>
              <a:rPr lang="en-US" sz="2000" dirty="0"/>
              <a:t>(estimator=</a:t>
            </a:r>
            <a:r>
              <a:rPr lang="en-US" sz="2000" dirty="0" err="1"/>
              <a:t>RandomForestClassifier</a:t>
            </a:r>
            <a:r>
              <a:rPr lang="en-US" sz="2000" dirty="0"/>
              <a:t>(), </a:t>
            </a:r>
            <a:r>
              <a:rPr lang="en-US" sz="2000" dirty="0" err="1"/>
              <a:t>param_grid</a:t>
            </a:r>
            <a:r>
              <a:rPr lang="en-US" sz="2000" dirty="0"/>
              <a:t>=</a:t>
            </a:r>
            <a:r>
              <a:rPr lang="en-US" sz="2000" dirty="0" err="1"/>
              <a:t>param_grid</a:t>
            </a:r>
            <a:r>
              <a:rPr lang="en-US" sz="2000" dirty="0"/>
              <a:t>, cv=5)</a:t>
            </a:r>
          </a:p>
          <a:p>
            <a:pPr marL="0" indent="0">
              <a:buNone/>
            </a:pPr>
            <a:r>
              <a:rPr lang="en-US" sz="2000" dirty="0" err="1"/>
              <a:t>grid_search.fit</a:t>
            </a:r>
            <a:r>
              <a:rPr lang="en-US" sz="2000" dirty="0"/>
              <a:t>(</a:t>
            </a:r>
            <a:r>
              <a:rPr lang="en-US" sz="2000" dirty="0" err="1"/>
              <a:t>X_train</a:t>
            </a:r>
            <a:r>
              <a:rPr lang="en-US" sz="2000" dirty="0"/>
              <a:t>, </a:t>
            </a:r>
            <a:r>
              <a:rPr lang="en-US" sz="2000" dirty="0" err="1"/>
              <a:t>y_train</a:t>
            </a:r>
            <a:r>
              <a:rPr lang="en-US" sz="2000" dirty="0"/>
              <a:t>)</a:t>
            </a:r>
          </a:p>
          <a:p>
            <a:pPr marL="0" indent="0">
              <a:buNone/>
            </a:pPr>
            <a:r>
              <a:rPr lang="en-US" sz="2000" dirty="0"/>
              <a:t>print(</a:t>
            </a:r>
            <a:r>
              <a:rPr lang="en-US" sz="2000" dirty="0" err="1"/>
              <a:t>grid_search.best_params</a:t>
            </a:r>
            <a:r>
              <a:rPr lang="en-US" sz="2000" dirty="0"/>
              <a:t>_)</a:t>
            </a:r>
          </a:p>
        </p:txBody>
      </p:sp>
      <p:sp>
        <p:nvSpPr>
          <p:cNvPr id="4" name="Slide Number Placeholder 3">
            <a:extLst>
              <a:ext uri="{FF2B5EF4-FFF2-40B4-BE49-F238E27FC236}">
                <a16:creationId xmlns:a16="http://schemas.microsoft.com/office/drawing/2014/main" id="{4939CA6D-B8EA-07EC-F1D5-6E9B08AA05C5}"/>
              </a:ext>
            </a:extLst>
          </p:cNvPr>
          <p:cNvSpPr>
            <a:spLocks noGrp="1"/>
          </p:cNvSpPr>
          <p:nvPr>
            <p:ph type="sldNum" sz="quarter" idx="10"/>
          </p:nvPr>
        </p:nvSpPr>
        <p:spPr/>
        <p:txBody>
          <a:bodyPr/>
          <a:lstStyle/>
          <a:p>
            <a:fld id="{48F63A3B-78C7-47BE-AE5E-E10140E04643}" type="slidenum">
              <a:rPr lang="en-US" smtClean="0"/>
              <a:pPr/>
              <a:t>19</a:t>
            </a:fld>
            <a:endParaRPr lang="en-US" dirty="0"/>
          </a:p>
        </p:txBody>
      </p:sp>
    </p:spTree>
    <p:extLst>
      <p:ext uri="{BB962C8B-B14F-4D97-AF65-F5344CB8AC3E}">
        <p14:creationId xmlns:p14="http://schemas.microsoft.com/office/powerpoint/2010/main" val="433625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dirty="0"/>
              <a:t>Model evaluation metrics</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8"/>
            <a:ext cx="7965460" cy="4270491"/>
          </a:xfrm>
        </p:spPr>
        <p:txBody>
          <a:bodyPr>
            <a:normAutofit/>
          </a:bodyPr>
          <a:lstStyle/>
          <a:p>
            <a:pPr algn="just"/>
            <a:r>
              <a:rPr lang="en-US" sz="2800" dirty="0"/>
              <a:t>Model evaluation metrics are essential for assessing the performance of machine learning models. </a:t>
            </a:r>
          </a:p>
          <a:p>
            <a:pPr algn="just"/>
            <a:r>
              <a:rPr lang="en-US" sz="2800" dirty="0"/>
              <a:t>These metrics help determine how well a model is performing on a given task, and they vary depending on </a:t>
            </a:r>
            <a:r>
              <a:rPr lang="en-US" sz="3200" dirty="0"/>
              <a:t>whether</a:t>
            </a:r>
            <a:r>
              <a:rPr lang="en-US" sz="2800" dirty="0"/>
              <a:t> the task is classification, regression, or clustering. </a:t>
            </a:r>
          </a:p>
          <a:p>
            <a:pPr algn="just"/>
            <a:r>
              <a:rPr lang="en-US" sz="2800" dirty="0"/>
              <a:t>Below is a detailed overview of evaluation metrics based on different machine learning problems.</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95E20-29DD-FDAF-ED04-1CE737AD9741}"/>
              </a:ext>
            </a:extLst>
          </p:cNvPr>
          <p:cNvSpPr>
            <a:spLocks noGrp="1"/>
          </p:cNvSpPr>
          <p:nvPr>
            <p:ph type="title"/>
          </p:nvPr>
        </p:nvSpPr>
        <p:spPr>
          <a:xfrm>
            <a:off x="765974" y="186550"/>
            <a:ext cx="10511627" cy="1012785"/>
          </a:xfrm>
        </p:spPr>
        <p:txBody>
          <a:bodyPr/>
          <a:lstStyle/>
          <a:p>
            <a:r>
              <a:rPr lang="en-IN" dirty="0"/>
              <a:t>2. </a:t>
            </a:r>
            <a:r>
              <a:rPr lang="en-IN" b="1" dirty="0"/>
              <a:t>Random Search</a:t>
            </a:r>
            <a:endParaRPr lang="en-IN" dirty="0"/>
          </a:p>
        </p:txBody>
      </p:sp>
      <p:sp>
        <p:nvSpPr>
          <p:cNvPr id="4" name="Slide Number Placeholder 3">
            <a:extLst>
              <a:ext uri="{FF2B5EF4-FFF2-40B4-BE49-F238E27FC236}">
                <a16:creationId xmlns:a16="http://schemas.microsoft.com/office/drawing/2014/main" id="{A4FC4C26-6640-3413-CA9A-F3DB36FE0A76}"/>
              </a:ext>
            </a:extLst>
          </p:cNvPr>
          <p:cNvSpPr>
            <a:spLocks noGrp="1"/>
          </p:cNvSpPr>
          <p:nvPr>
            <p:ph type="sldNum" sz="quarter" idx="10"/>
          </p:nvPr>
        </p:nvSpPr>
        <p:spPr/>
        <p:txBody>
          <a:bodyPr/>
          <a:lstStyle/>
          <a:p>
            <a:fld id="{48F63A3B-78C7-47BE-AE5E-E10140E04643}" type="slidenum">
              <a:rPr lang="en-US" smtClean="0"/>
              <a:pPr/>
              <a:t>20</a:t>
            </a:fld>
            <a:endParaRPr lang="en-US" dirty="0"/>
          </a:p>
        </p:txBody>
      </p:sp>
      <p:sp>
        <p:nvSpPr>
          <p:cNvPr id="5" name="Rectangle 1">
            <a:extLst>
              <a:ext uri="{FF2B5EF4-FFF2-40B4-BE49-F238E27FC236}">
                <a16:creationId xmlns:a16="http://schemas.microsoft.com/office/drawing/2014/main" id="{D0B0FD3F-004D-EFD2-21F6-9235E8D8307A}"/>
              </a:ext>
            </a:extLst>
          </p:cNvPr>
          <p:cNvSpPr>
            <a:spLocks noGrp="1" noChangeArrowheads="1"/>
          </p:cNvSpPr>
          <p:nvPr>
            <p:ph sz="quarter" idx="4"/>
          </p:nvPr>
        </p:nvSpPr>
        <p:spPr bwMode="auto">
          <a:xfrm>
            <a:off x="1168400" y="1305348"/>
            <a:ext cx="6163867"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Randomly samples hyperparameter combinations.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Faster than grid search for large hyperparameter spaces.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0F9EB49E-6B67-C69A-FD7C-60D18EA49767}"/>
              </a:ext>
            </a:extLst>
          </p:cNvPr>
          <p:cNvSpPr txBox="1"/>
          <p:nvPr/>
        </p:nvSpPr>
        <p:spPr>
          <a:xfrm>
            <a:off x="1168400" y="2470001"/>
            <a:ext cx="9489440" cy="4093428"/>
          </a:xfrm>
          <a:prstGeom prst="rect">
            <a:avLst/>
          </a:prstGeom>
          <a:noFill/>
        </p:spPr>
        <p:txBody>
          <a:bodyPr wrap="square">
            <a:spAutoFit/>
          </a:bodyPr>
          <a:lstStyle/>
          <a:p>
            <a:r>
              <a:rPr lang="en-IN" sz="2000" dirty="0">
                <a:solidFill>
                  <a:srgbClr val="202C8F"/>
                </a:solidFill>
              </a:rPr>
              <a:t>from </a:t>
            </a:r>
            <a:r>
              <a:rPr lang="en-IN" sz="2000" dirty="0" err="1">
                <a:solidFill>
                  <a:srgbClr val="202C8F"/>
                </a:solidFill>
              </a:rPr>
              <a:t>sklearn.model_selection</a:t>
            </a:r>
            <a:r>
              <a:rPr lang="en-IN" sz="2000" dirty="0">
                <a:solidFill>
                  <a:srgbClr val="202C8F"/>
                </a:solidFill>
              </a:rPr>
              <a:t> import </a:t>
            </a:r>
            <a:r>
              <a:rPr lang="en-IN" sz="2000" dirty="0" err="1">
                <a:solidFill>
                  <a:srgbClr val="202C8F"/>
                </a:solidFill>
              </a:rPr>
              <a:t>RandomizedSearchCV</a:t>
            </a:r>
            <a:endParaRPr lang="en-IN" sz="2000" dirty="0">
              <a:solidFill>
                <a:srgbClr val="202C8F"/>
              </a:solidFill>
            </a:endParaRPr>
          </a:p>
          <a:p>
            <a:r>
              <a:rPr lang="en-IN" sz="2000" dirty="0">
                <a:solidFill>
                  <a:srgbClr val="202C8F"/>
                </a:solidFill>
              </a:rPr>
              <a:t>from </a:t>
            </a:r>
            <a:r>
              <a:rPr lang="en-IN" sz="2000" dirty="0" err="1">
                <a:solidFill>
                  <a:srgbClr val="202C8F"/>
                </a:solidFill>
              </a:rPr>
              <a:t>sklearn.ensemble</a:t>
            </a:r>
            <a:r>
              <a:rPr lang="en-IN" sz="2000" dirty="0">
                <a:solidFill>
                  <a:srgbClr val="202C8F"/>
                </a:solidFill>
              </a:rPr>
              <a:t> import </a:t>
            </a:r>
            <a:r>
              <a:rPr lang="en-IN" sz="2000" dirty="0" err="1">
                <a:solidFill>
                  <a:srgbClr val="202C8F"/>
                </a:solidFill>
              </a:rPr>
              <a:t>RandomForestClassifier</a:t>
            </a:r>
            <a:endParaRPr lang="en-IN" sz="2000" dirty="0">
              <a:solidFill>
                <a:srgbClr val="202C8F"/>
              </a:solidFill>
            </a:endParaRPr>
          </a:p>
          <a:p>
            <a:endParaRPr lang="en-IN" sz="2000" dirty="0">
              <a:solidFill>
                <a:srgbClr val="202C8F"/>
              </a:solidFill>
            </a:endParaRPr>
          </a:p>
          <a:p>
            <a:r>
              <a:rPr lang="en-IN" sz="2000" dirty="0" err="1">
                <a:solidFill>
                  <a:srgbClr val="202C8F"/>
                </a:solidFill>
              </a:rPr>
              <a:t>param_dist</a:t>
            </a:r>
            <a:r>
              <a:rPr lang="en-IN" sz="2000" dirty="0">
                <a:solidFill>
                  <a:srgbClr val="202C8F"/>
                </a:solidFill>
              </a:rPr>
              <a:t> = {</a:t>
            </a:r>
          </a:p>
          <a:p>
            <a:r>
              <a:rPr lang="en-IN" sz="2000" dirty="0">
                <a:solidFill>
                  <a:srgbClr val="202C8F"/>
                </a:solidFill>
              </a:rPr>
              <a:t>    '</a:t>
            </a:r>
            <a:r>
              <a:rPr lang="en-IN" sz="2000" dirty="0" err="1">
                <a:solidFill>
                  <a:srgbClr val="202C8F"/>
                </a:solidFill>
              </a:rPr>
              <a:t>n_estimators</a:t>
            </a:r>
            <a:r>
              <a:rPr lang="en-IN" sz="2000" dirty="0">
                <a:solidFill>
                  <a:srgbClr val="202C8F"/>
                </a:solidFill>
              </a:rPr>
              <a:t>': [50, 100, 200],</a:t>
            </a:r>
          </a:p>
          <a:p>
            <a:r>
              <a:rPr lang="en-IN" sz="2000" dirty="0">
                <a:solidFill>
                  <a:srgbClr val="202C8F"/>
                </a:solidFill>
              </a:rPr>
              <a:t>    '</a:t>
            </a:r>
            <a:r>
              <a:rPr lang="en-IN" sz="2000" dirty="0" err="1">
                <a:solidFill>
                  <a:srgbClr val="202C8F"/>
                </a:solidFill>
              </a:rPr>
              <a:t>max_depth</a:t>
            </a:r>
            <a:r>
              <a:rPr lang="en-IN" sz="2000" dirty="0">
                <a:solidFill>
                  <a:srgbClr val="202C8F"/>
                </a:solidFill>
              </a:rPr>
              <a:t>': [10, 20, None],</a:t>
            </a:r>
          </a:p>
          <a:p>
            <a:r>
              <a:rPr lang="en-IN" sz="2000" dirty="0">
                <a:solidFill>
                  <a:srgbClr val="202C8F"/>
                </a:solidFill>
              </a:rPr>
              <a:t>    '</a:t>
            </a:r>
            <a:r>
              <a:rPr lang="en-IN" sz="2000" dirty="0" err="1">
                <a:solidFill>
                  <a:srgbClr val="202C8F"/>
                </a:solidFill>
              </a:rPr>
              <a:t>min_samples_split</a:t>
            </a:r>
            <a:r>
              <a:rPr lang="en-IN" sz="2000" dirty="0">
                <a:solidFill>
                  <a:srgbClr val="202C8F"/>
                </a:solidFill>
              </a:rPr>
              <a:t>': [2, 5, 10]</a:t>
            </a:r>
          </a:p>
          <a:p>
            <a:r>
              <a:rPr lang="en-IN" sz="2000" dirty="0">
                <a:solidFill>
                  <a:srgbClr val="202C8F"/>
                </a:solidFill>
              </a:rPr>
              <a:t>}</a:t>
            </a:r>
          </a:p>
          <a:p>
            <a:endParaRPr lang="en-IN" sz="2000" dirty="0">
              <a:solidFill>
                <a:srgbClr val="202C8F"/>
              </a:solidFill>
            </a:endParaRPr>
          </a:p>
          <a:p>
            <a:r>
              <a:rPr lang="en-IN" sz="2000" dirty="0" err="1">
                <a:solidFill>
                  <a:srgbClr val="202C8F"/>
                </a:solidFill>
              </a:rPr>
              <a:t>random_search</a:t>
            </a:r>
            <a:r>
              <a:rPr lang="en-IN" sz="2000" dirty="0">
                <a:solidFill>
                  <a:srgbClr val="202C8F"/>
                </a:solidFill>
              </a:rPr>
              <a:t> = </a:t>
            </a:r>
            <a:r>
              <a:rPr lang="en-IN" sz="2000" dirty="0" err="1">
                <a:solidFill>
                  <a:srgbClr val="202C8F"/>
                </a:solidFill>
              </a:rPr>
              <a:t>RandomizedSearchCV</a:t>
            </a:r>
            <a:r>
              <a:rPr lang="en-IN" sz="2000" dirty="0">
                <a:solidFill>
                  <a:srgbClr val="202C8F"/>
                </a:solidFill>
              </a:rPr>
              <a:t>(estimator=</a:t>
            </a:r>
            <a:r>
              <a:rPr lang="en-IN" sz="2000" dirty="0" err="1">
                <a:solidFill>
                  <a:srgbClr val="202C8F"/>
                </a:solidFill>
              </a:rPr>
              <a:t>RandomForestClassifier</a:t>
            </a:r>
            <a:r>
              <a:rPr lang="en-IN" sz="2000" dirty="0">
                <a:solidFill>
                  <a:srgbClr val="202C8F"/>
                </a:solidFill>
              </a:rPr>
              <a:t>(), </a:t>
            </a:r>
            <a:r>
              <a:rPr lang="en-IN" sz="2000" dirty="0" err="1">
                <a:solidFill>
                  <a:srgbClr val="202C8F"/>
                </a:solidFill>
              </a:rPr>
              <a:t>param_distributions</a:t>
            </a:r>
            <a:r>
              <a:rPr lang="en-IN" sz="2000" dirty="0">
                <a:solidFill>
                  <a:srgbClr val="202C8F"/>
                </a:solidFill>
              </a:rPr>
              <a:t>=</a:t>
            </a:r>
            <a:r>
              <a:rPr lang="en-IN" sz="2000" dirty="0" err="1">
                <a:solidFill>
                  <a:srgbClr val="202C8F"/>
                </a:solidFill>
              </a:rPr>
              <a:t>param_dist</a:t>
            </a:r>
            <a:r>
              <a:rPr lang="en-IN" sz="2000" dirty="0">
                <a:solidFill>
                  <a:srgbClr val="202C8F"/>
                </a:solidFill>
              </a:rPr>
              <a:t>, </a:t>
            </a:r>
            <a:r>
              <a:rPr lang="en-IN" sz="2000" dirty="0" err="1">
                <a:solidFill>
                  <a:srgbClr val="202C8F"/>
                </a:solidFill>
              </a:rPr>
              <a:t>n_iter</a:t>
            </a:r>
            <a:r>
              <a:rPr lang="en-IN" sz="2000" dirty="0">
                <a:solidFill>
                  <a:srgbClr val="202C8F"/>
                </a:solidFill>
              </a:rPr>
              <a:t>=10, cv=5)</a:t>
            </a:r>
          </a:p>
          <a:p>
            <a:r>
              <a:rPr lang="en-IN" sz="2000" dirty="0" err="1">
                <a:solidFill>
                  <a:srgbClr val="202C8F"/>
                </a:solidFill>
              </a:rPr>
              <a:t>random_search.fit</a:t>
            </a:r>
            <a:r>
              <a:rPr lang="en-IN" sz="2000" dirty="0">
                <a:solidFill>
                  <a:srgbClr val="202C8F"/>
                </a:solidFill>
              </a:rPr>
              <a:t>(</a:t>
            </a:r>
            <a:r>
              <a:rPr lang="en-IN" sz="2000" dirty="0" err="1">
                <a:solidFill>
                  <a:srgbClr val="202C8F"/>
                </a:solidFill>
              </a:rPr>
              <a:t>X_train</a:t>
            </a:r>
            <a:r>
              <a:rPr lang="en-IN" sz="2000" dirty="0">
                <a:solidFill>
                  <a:srgbClr val="202C8F"/>
                </a:solidFill>
              </a:rPr>
              <a:t>, </a:t>
            </a:r>
            <a:r>
              <a:rPr lang="en-IN" sz="2000" dirty="0" err="1">
                <a:solidFill>
                  <a:srgbClr val="202C8F"/>
                </a:solidFill>
              </a:rPr>
              <a:t>y_train</a:t>
            </a:r>
            <a:r>
              <a:rPr lang="en-IN" sz="2000" dirty="0">
                <a:solidFill>
                  <a:srgbClr val="202C8F"/>
                </a:solidFill>
              </a:rPr>
              <a:t>)</a:t>
            </a:r>
          </a:p>
          <a:p>
            <a:r>
              <a:rPr lang="en-IN" sz="2000" dirty="0">
                <a:solidFill>
                  <a:srgbClr val="202C8F"/>
                </a:solidFill>
              </a:rPr>
              <a:t>print(</a:t>
            </a:r>
            <a:r>
              <a:rPr lang="en-IN" sz="2000" dirty="0" err="1">
                <a:solidFill>
                  <a:srgbClr val="202C8F"/>
                </a:solidFill>
              </a:rPr>
              <a:t>random_search.best_params</a:t>
            </a:r>
            <a:r>
              <a:rPr lang="en-IN" sz="2000" dirty="0">
                <a:solidFill>
                  <a:srgbClr val="202C8F"/>
                </a:solidFill>
              </a:rPr>
              <a:t>_)</a:t>
            </a:r>
          </a:p>
        </p:txBody>
      </p:sp>
    </p:spTree>
    <p:extLst>
      <p:ext uri="{BB962C8B-B14F-4D97-AF65-F5344CB8AC3E}">
        <p14:creationId xmlns:p14="http://schemas.microsoft.com/office/powerpoint/2010/main" val="3992482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7941BD-A96C-F564-34A2-D958FF742315}"/>
              </a:ext>
            </a:extLst>
          </p:cNvPr>
          <p:cNvSpPr>
            <a:spLocks noGrp="1"/>
          </p:cNvSpPr>
          <p:nvPr>
            <p:ph sz="quarter" idx="4"/>
          </p:nvPr>
        </p:nvSpPr>
        <p:spPr>
          <a:xfrm>
            <a:off x="914400" y="1320801"/>
            <a:ext cx="10511627" cy="4943824"/>
          </a:xfrm>
        </p:spPr>
        <p:txBody>
          <a:bodyPr/>
          <a:lstStyle/>
          <a:p>
            <a:r>
              <a:rPr lang="en-US" b="1" dirty="0"/>
              <a:t>Manual Search</a:t>
            </a:r>
          </a:p>
          <a:p>
            <a:pPr>
              <a:buFont typeface="Arial" panose="020B0604020202020204" pitchFamily="34" charset="0"/>
              <a:buChar char="•"/>
            </a:pPr>
            <a:r>
              <a:rPr lang="en-US" dirty="0"/>
              <a:t>Tuning hyperparameters by trial and error.</a:t>
            </a:r>
          </a:p>
          <a:p>
            <a:pPr>
              <a:buFont typeface="Arial" panose="020B0604020202020204" pitchFamily="34" charset="0"/>
              <a:buChar char="•"/>
            </a:pPr>
            <a:r>
              <a:rPr lang="en-US" dirty="0"/>
              <a:t>Useful when the search space is small or when domain knowledge is available.</a:t>
            </a:r>
          </a:p>
          <a:p>
            <a:endParaRPr lang="en-IN" dirty="0"/>
          </a:p>
          <a:p>
            <a:endParaRPr lang="en-IN" dirty="0"/>
          </a:p>
          <a:p>
            <a:r>
              <a:rPr lang="en-IN" b="1" dirty="0"/>
              <a:t>Automated Hyperparameter Tuning (</a:t>
            </a:r>
            <a:r>
              <a:rPr lang="en-IN" b="1" dirty="0" err="1"/>
              <a:t>AutoML</a:t>
            </a:r>
            <a:r>
              <a:rPr lang="en-IN" b="1" dirty="0"/>
              <a:t>)- </a:t>
            </a:r>
          </a:p>
          <a:p>
            <a:r>
              <a:rPr lang="en-IN" b="1" dirty="0"/>
              <a:t>Frameworks like </a:t>
            </a:r>
            <a:r>
              <a:rPr lang="en-IN" dirty="0"/>
              <a:t>H20, auto-</a:t>
            </a:r>
            <a:r>
              <a:rPr lang="en-IN" dirty="0" err="1"/>
              <a:t>sklearn</a:t>
            </a:r>
            <a:r>
              <a:rPr lang="en-IN" dirty="0"/>
              <a:t>, google </a:t>
            </a:r>
            <a:r>
              <a:rPr lang="en-IN" dirty="0" err="1"/>
              <a:t>autoML</a:t>
            </a:r>
            <a:r>
              <a:rPr lang="en-IN" dirty="0"/>
              <a:t> can automate hyperparameter tuning.</a:t>
            </a:r>
          </a:p>
          <a:p>
            <a:endParaRPr lang="en-IN" dirty="0"/>
          </a:p>
        </p:txBody>
      </p:sp>
      <p:sp>
        <p:nvSpPr>
          <p:cNvPr id="4" name="Slide Number Placeholder 3">
            <a:extLst>
              <a:ext uri="{FF2B5EF4-FFF2-40B4-BE49-F238E27FC236}">
                <a16:creationId xmlns:a16="http://schemas.microsoft.com/office/drawing/2014/main" id="{97995285-BB75-538F-B756-A4628802FB8A}"/>
              </a:ext>
            </a:extLst>
          </p:cNvPr>
          <p:cNvSpPr>
            <a:spLocks noGrp="1"/>
          </p:cNvSpPr>
          <p:nvPr>
            <p:ph type="sldNum" sz="quarter" idx="10"/>
          </p:nvPr>
        </p:nvSpPr>
        <p:spPr/>
        <p:txBody>
          <a:bodyPr/>
          <a:lstStyle/>
          <a:p>
            <a:fld id="{48F63A3B-78C7-47BE-AE5E-E10140E04643}" type="slidenum">
              <a:rPr lang="en-US" smtClean="0"/>
              <a:pPr/>
              <a:t>21</a:t>
            </a:fld>
            <a:endParaRPr lang="en-US" dirty="0"/>
          </a:p>
        </p:txBody>
      </p:sp>
    </p:spTree>
    <p:extLst>
      <p:ext uri="{BB962C8B-B14F-4D97-AF65-F5344CB8AC3E}">
        <p14:creationId xmlns:p14="http://schemas.microsoft.com/office/powerpoint/2010/main" val="1036608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IN" dirty="0"/>
              <a:t>Classification Metrics</a:t>
            </a:r>
            <a:endParaRPr lang="en-US" dirty="0"/>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normAutofit lnSpcReduction="10000"/>
          </a:bodyPr>
          <a:lstStyle/>
          <a:p>
            <a:pPr marL="457200" indent="-457200">
              <a:buAutoNum type="alphaLcParenR"/>
            </a:pPr>
            <a:r>
              <a:rPr lang="en-IN" b="1" dirty="0"/>
              <a:t>Accuracy </a:t>
            </a:r>
          </a:p>
          <a:p>
            <a:pPr marL="457200" indent="-457200">
              <a:buAutoNum type="alphaLcParenR"/>
            </a:pPr>
            <a:r>
              <a:rPr lang="en-IN" b="1" dirty="0"/>
              <a:t>Precision </a:t>
            </a:r>
          </a:p>
          <a:p>
            <a:pPr marL="457200" indent="-457200">
              <a:buAutoNum type="alphaLcParenR"/>
            </a:pPr>
            <a:r>
              <a:rPr lang="en-IN" b="1" dirty="0"/>
              <a:t>Recall (Sensitivity)</a:t>
            </a:r>
          </a:p>
          <a:p>
            <a:pPr marL="457200" indent="-457200">
              <a:buAutoNum type="alphaLcParenR"/>
            </a:pPr>
            <a:r>
              <a:rPr lang="en-IN" dirty="0"/>
              <a:t>F1-Score </a:t>
            </a:r>
          </a:p>
          <a:p>
            <a:pPr marL="457200" indent="-457200">
              <a:buAutoNum type="alphaLcParenR"/>
            </a:pPr>
            <a:r>
              <a:rPr lang="en-US" dirty="0"/>
              <a:t>ROC-AUC (Receiver Operating Characteristic - Area Under Curve) </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37B5C-E929-5F8C-0FD9-2998668ACF5B}"/>
              </a:ext>
            </a:extLst>
          </p:cNvPr>
          <p:cNvSpPr>
            <a:spLocks noGrp="1"/>
          </p:cNvSpPr>
          <p:nvPr>
            <p:ph type="title"/>
          </p:nvPr>
        </p:nvSpPr>
        <p:spPr/>
        <p:txBody>
          <a:bodyPr/>
          <a:lstStyle/>
          <a:p>
            <a:r>
              <a:rPr lang="en-IN" dirty="0"/>
              <a:t>Confusion Matrix</a:t>
            </a:r>
          </a:p>
        </p:txBody>
      </p:sp>
      <p:sp>
        <p:nvSpPr>
          <p:cNvPr id="4" name="Slide Number Placeholder 3">
            <a:extLst>
              <a:ext uri="{FF2B5EF4-FFF2-40B4-BE49-F238E27FC236}">
                <a16:creationId xmlns:a16="http://schemas.microsoft.com/office/drawing/2014/main" id="{833B3B91-C43A-E02C-126F-4317F1A834A9}"/>
              </a:ext>
            </a:extLst>
          </p:cNvPr>
          <p:cNvSpPr>
            <a:spLocks noGrp="1"/>
          </p:cNvSpPr>
          <p:nvPr>
            <p:ph type="sldNum" sz="quarter" idx="10"/>
          </p:nvPr>
        </p:nvSpPr>
        <p:spPr/>
        <p:txBody>
          <a:bodyPr/>
          <a:lstStyle/>
          <a:p>
            <a:fld id="{48F63A3B-78C7-47BE-AE5E-E10140E04643}" type="slidenum">
              <a:rPr lang="en-US" smtClean="0"/>
              <a:pPr/>
              <a:t>4</a:t>
            </a:fld>
            <a:endParaRPr lang="en-US" dirty="0"/>
          </a:p>
        </p:txBody>
      </p:sp>
      <p:graphicFrame>
        <p:nvGraphicFramePr>
          <p:cNvPr id="5" name="Table 4">
            <a:extLst>
              <a:ext uri="{FF2B5EF4-FFF2-40B4-BE49-F238E27FC236}">
                <a16:creationId xmlns:a16="http://schemas.microsoft.com/office/drawing/2014/main" id="{115CE1D0-326E-1459-9852-4BF1BFD31C00}"/>
              </a:ext>
            </a:extLst>
          </p:cNvPr>
          <p:cNvGraphicFramePr>
            <a:graphicFrameLocks noGrp="1"/>
          </p:cNvGraphicFramePr>
          <p:nvPr>
            <p:extLst>
              <p:ext uri="{D42A27DB-BD31-4B8C-83A1-F6EECF244321}">
                <p14:modId xmlns:p14="http://schemas.microsoft.com/office/powerpoint/2010/main" val="3847852582"/>
              </p:ext>
            </p:extLst>
          </p:nvPr>
        </p:nvGraphicFramePr>
        <p:xfrm>
          <a:off x="1002097" y="2722880"/>
          <a:ext cx="7304505" cy="2976138"/>
        </p:xfrm>
        <a:graphic>
          <a:graphicData uri="http://schemas.openxmlformats.org/drawingml/2006/table">
            <a:tbl>
              <a:tblPr firstRow="1" bandRow="1">
                <a:tableStyleId>{3B4B98B0-60AC-42C2-AFA5-B58CD77FA1E5}</a:tableStyleId>
              </a:tblPr>
              <a:tblGrid>
                <a:gridCol w="2434835">
                  <a:extLst>
                    <a:ext uri="{9D8B030D-6E8A-4147-A177-3AD203B41FA5}">
                      <a16:colId xmlns:a16="http://schemas.microsoft.com/office/drawing/2014/main" val="1081643112"/>
                    </a:ext>
                  </a:extLst>
                </a:gridCol>
                <a:gridCol w="2434835">
                  <a:extLst>
                    <a:ext uri="{9D8B030D-6E8A-4147-A177-3AD203B41FA5}">
                      <a16:colId xmlns:a16="http://schemas.microsoft.com/office/drawing/2014/main" val="1487529859"/>
                    </a:ext>
                  </a:extLst>
                </a:gridCol>
                <a:gridCol w="2434835">
                  <a:extLst>
                    <a:ext uri="{9D8B030D-6E8A-4147-A177-3AD203B41FA5}">
                      <a16:colId xmlns:a16="http://schemas.microsoft.com/office/drawing/2014/main" val="1505477265"/>
                    </a:ext>
                  </a:extLst>
                </a:gridCol>
              </a:tblGrid>
              <a:tr h="1016534">
                <a:tc>
                  <a:txBody>
                    <a:bodyPr/>
                    <a:lstStyle/>
                    <a:p>
                      <a:endParaRPr lang="en-IN"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1" dirty="0"/>
                        <a:t>Predicted Positive</a:t>
                      </a:r>
                      <a:endParaRPr lang="en-IN"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1" dirty="0"/>
                        <a:t>Predicted Negative</a:t>
                      </a:r>
                      <a:endParaRPr lang="en-IN"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5403828"/>
                  </a:ext>
                </a:extLst>
              </a:tr>
              <a:tr h="979802">
                <a:tc>
                  <a:txBody>
                    <a:bodyPr/>
                    <a:lstStyle/>
                    <a:p>
                      <a:r>
                        <a:rPr lang="en-US" sz="2400" b="1" dirty="0"/>
                        <a:t>Actual Positive </a:t>
                      </a:r>
                      <a:endParaRPr lang="en-IN"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1" dirty="0"/>
                        <a:t>TP</a:t>
                      </a:r>
                      <a:endParaRPr lang="en-IN"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1" dirty="0"/>
                        <a:t>FN</a:t>
                      </a:r>
                      <a:endParaRPr lang="en-IN"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9043304"/>
                  </a:ext>
                </a:extLst>
              </a:tr>
              <a:tr h="979802">
                <a:tc>
                  <a:txBody>
                    <a:bodyPr/>
                    <a:lstStyle/>
                    <a:p>
                      <a:r>
                        <a:rPr lang="en-US" sz="2400" b="1" dirty="0"/>
                        <a:t>Actual Negative </a:t>
                      </a:r>
                      <a:endParaRPr lang="en-IN"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1" dirty="0"/>
                        <a:t>FP</a:t>
                      </a:r>
                      <a:endParaRPr lang="en-IN"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1" dirty="0"/>
                        <a:t>TN</a:t>
                      </a:r>
                      <a:endParaRPr lang="en-IN"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1242000"/>
                  </a:ext>
                </a:extLst>
              </a:tr>
            </a:tbl>
          </a:graphicData>
        </a:graphic>
      </p:graphicFrame>
    </p:spTree>
    <p:extLst>
      <p:ext uri="{BB962C8B-B14F-4D97-AF65-F5344CB8AC3E}">
        <p14:creationId xmlns:p14="http://schemas.microsoft.com/office/powerpoint/2010/main" val="683389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5</a:t>
            </a:fld>
            <a:endParaRPr lang="en-US" dirty="0"/>
          </a:p>
        </p:txBody>
      </p:sp>
      <p:pic>
        <p:nvPicPr>
          <p:cNvPr id="1029" name="Picture 5" descr="Understanding the Accuracy Score Metric's Limitations in the Data Science  Classification Problems">
            <a:extLst>
              <a:ext uri="{FF2B5EF4-FFF2-40B4-BE49-F238E27FC236}">
                <a16:creationId xmlns:a16="http://schemas.microsoft.com/office/drawing/2014/main" id="{55572F04-D6C3-0859-FC72-9982E2C9EB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5816" y="1002660"/>
            <a:ext cx="8216631" cy="5186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1718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914400" y="1057274"/>
            <a:ext cx="7843837" cy="1012782"/>
          </a:xfrm>
        </p:spPr>
        <p:txBody>
          <a:bodyPr/>
          <a:lstStyle/>
          <a:p>
            <a:r>
              <a:rPr lang="en-US" b="1" dirty="0"/>
              <a:t>Model selection</a:t>
            </a:r>
            <a:endParaRPr lang="en-US" dirty="0"/>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914400" y="2352111"/>
            <a:ext cx="6903076" cy="4323009"/>
          </a:xfrm>
        </p:spPr>
        <p:txBody>
          <a:bodyPr>
            <a:normAutofit fontScale="92500" lnSpcReduction="10000"/>
          </a:bodyPr>
          <a:lstStyle/>
          <a:p>
            <a:pPr algn="just"/>
            <a:r>
              <a:rPr lang="en-US" sz="3200" b="1" dirty="0"/>
              <a:t>Model selection</a:t>
            </a:r>
            <a:r>
              <a:rPr lang="en-US" sz="3200" dirty="0"/>
              <a:t> is the process of choosing the best machine learning model for a given problem based on its performance and suitability. This process involves evaluating multiple candidate models to identify the one that offers the best balance between bias, variance, interpretability, and computational efficiency. Below are the steps, criteria, and techniques used in model selection:</a:t>
            </a:r>
          </a:p>
        </p:txBody>
      </p:sp>
      <p:pic>
        <p:nvPicPr>
          <p:cNvPr id="7" name="Picture Placeholder 6" descr="A person wearing glasses and a blue shirt">
            <a:extLst>
              <a:ext uri="{FF2B5EF4-FFF2-40B4-BE49-F238E27FC236}">
                <a16:creationId xmlns:a16="http://schemas.microsoft.com/office/drawing/2014/main" id="{C570EB79-053B-0283-9D2D-6266701EEDDD}"/>
              </a:ext>
            </a:extLst>
          </p:cNvPr>
          <p:cNvPicPr>
            <a:picLocks noGrp="1" noChangeAspect="1"/>
          </p:cNvPicPr>
          <p:nvPr>
            <p:ph type="pic" sz="quarter" idx="14"/>
          </p:nvPr>
        </p:nvPicPr>
        <p:blipFill rotWithShape="1">
          <a:blip r:embed="rId3">
            <a:duotone>
              <a:prstClr val="black"/>
              <a:schemeClr val="accent4">
                <a:tint val="45000"/>
                <a:satMod val="400000"/>
              </a:schemeClr>
            </a:duotone>
          </a:blip>
          <a:srcRect l="19088" r="19088"/>
          <a:stretch/>
        </p:blipFill>
        <p:spPr>
          <a:xfrm>
            <a:off x="8989454" y="3405189"/>
            <a:ext cx="3202546" cy="3452811"/>
          </a:xfrm>
        </p:spPr>
      </p:pic>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4072101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550563" y="1089213"/>
            <a:ext cx="9879437" cy="980844"/>
          </a:xfrm>
        </p:spPr>
        <p:txBody>
          <a:bodyPr/>
          <a:lstStyle/>
          <a:p>
            <a:r>
              <a:rPr lang="en-IN" dirty="0"/>
              <a:t>1. C</a:t>
            </a:r>
            <a:r>
              <a:rPr lang="en-IN" b="1" dirty="0"/>
              <a:t>riteria for Model Selection</a:t>
            </a: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7</a:t>
            </a:fld>
            <a:endParaRPr lang="en-US" dirty="0"/>
          </a:p>
        </p:txBody>
      </p:sp>
      <p:sp>
        <p:nvSpPr>
          <p:cNvPr id="7" name="Text Placeholder 6">
            <a:extLst>
              <a:ext uri="{FF2B5EF4-FFF2-40B4-BE49-F238E27FC236}">
                <a16:creationId xmlns:a16="http://schemas.microsoft.com/office/drawing/2014/main" id="{9EFC3AB7-B28B-A569-93B9-C9917D69B56D}"/>
              </a:ext>
            </a:extLst>
          </p:cNvPr>
          <p:cNvSpPr>
            <a:spLocks noGrp="1"/>
          </p:cNvSpPr>
          <p:nvPr>
            <p:ph type="body" sz="quarter" idx="13"/>
          </p:nvPr>
        </p:nvSpPr>
        <p:spPr>
          <a:xfrm>
            <a:off x="1550564" y="2331958"/>
            <a:ext cx="9259676" cy="3825002"/>
          </a:xfrm>
        </p:spPr>
        <p:txBody>
          <a:bodyPr/>
          <a:lstStyle/>
          <a:p>
            <a:pPr algn="just"/>
            <a:r>
              <a:rPr lang="en-IN" sz="2800" dirty="0"/>
              <a:t>The following criteria can help guide model selection:</a:t>
            </a:r>
          </a:p>
          <a:p>
            <a:pPr algn="just"/>
            <a:r>
              <a:rPr lang="en-IN" sz="2800" b="1" dirty="0"/>
              <a:t>a) Performance Metrics</a:t>
            </a:r>
          </a:p>
          <a:p>
            <a:pPr algn="just"/>
            <a:r>
              <a:rPr lang="en-IN" sz="2800" dirty="0"/>
              <a:t> The choice of a model often depends on how well it performs according to specific metrics:</a:t>
            </a:r>
          </a:p>
          <a:p>
            <a:pPr algn="just">
              <a:buFont typeface="Arial" panose="020B0604020202020204" pitchFamily="34" charset="0"/>
              <a:buChar char="•"/>
            </a:pPr>
            <a:r>
              <a:rPr lang="en-IN" sz="2800" b="1" dirty="0"/>
              <a:t>    Classification</a:t>
            </a:r>
            <a:r>
              <a:rPr lang="en-IN" sz="2800" dirty="0"/>
              <a:t>: Accuracy, F1-Score, ROC-AUC, etc.</a:t>
            </a:r>
          </a:p>
          <a:p>
            <a:pPr algn="just">
              <a:buFont typeface="Arial" panose="020B0604020202020204" pitchFamily="34" charset="0"/>
              <a:buChar char="•"/>
            </a:pPr>
            <a:r>
              <a:rPr lang="en-IN" sz="2800" b="1" dirty="0"/>
              <a:t>    Regression</a:t>
            </a:r>
            <a:r>
              <a:rPr lang="en-IN" sz="2800" dirty="0"/>
              <a:t>: MAE, RMSE, R², etc.</a:t>
            </a:r>
          </a:p>
          <a:p>
            <a:pPr algn="just">
              <a:buFont typeface="Arial" panose="020B0604020202020204" pitchFamily="34" charset="0"/>
              <a:buChar char="•"/>
            </a:pPr>
            <a:r>
              <a:rPr lang="en-IN" sz="2800" b="1" dirty="0"/>
              <a:t>    Clustering</a:t>
            </a:r>
            <a:r>
              <a:rPr lang="en-IN" sz="2800" dirty="0"/>
              <a:t>: Silhouette Score, Davies-Bouldin Index, etc.</a:t>
            </a:r>
          </a:p>
          <a:p>
            <a:endParaRPr lang="en-IN" dirty="0"/>
          </a:p>
        </p:txBody>
      </p:sp>
    </p:spTree>
    <p:extLst>
      <p:ext uri="{BB962C8B-B14F-4D97-AF65-F5344CB8AC3E}">
        <p14:creationId xmlns:p14="http://schemas.microsoft.com/office/powerpoint/2010/main" val="3969996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1550564" y="1005840"/>
            <a:ext cx="9361276" cy="5100321"/>
          </a:xfrm>
        </p:spPr>
        <p:txBody>
          <a:bodyPr>
            <a:normAutofit lnSpcReduction="10000"/>
          </a:bodyPr>
          <a:lstStyle/>
          <a:p>
            <a:pPr marL="0" indent="0">
              <a:buNone/>
            </a:pPr>
            <a:r>
              <a:rPr lang="en-IN" sz="2800" b="1" dirty="0"/>
              <a:t>b) Bias-Variance </a:t>
            </a:r>
            <a:r>
              <a:rPr lang="en-IN" sz="2800" b="1" dirty="0" err="1"/>
              <a:t>Tradeoff</a:t>
            </a:r>
            <a:endParaRPr lang="en-IN" sz="2800" b="1" dirty="0"/>
          </a:p>
          <a:p>
            <a:pPr>
              <a:buFont typeface="Arial" panose="020B0604020202020204" pitchFamily="34" charset="0"/>
              <a:buChar char="•"/>
            </a:pPr>
            <a:r>
              <a:rPr lang="en-IN" sz="2800" b="1" dirty="0"/>
              <a:t>High bias</a:t>
            </a:r>
            <a:r>
              <a:rPr lang="en-IN" sz="2800" dirty="0"/>
              <a:t>: Indicates underfitting (model too simple).</a:t>
            </a:r>
          </a:p>
          <a:p>
            <a:pPr>
              <a:buFont typeface="Arial" panose="020B0604020202020204" pitchFamily="34" charset="0"/>
              <a:buChar char="•"/>
            </a:pPr>
            <a:r>
              <a:rPr lang="en-IN" sz="2800" b="1" dirty="0"/>
              <a:t>High variance</a:t>
            </a:r>
            <a:r>
              <a:rPr lang="en-IN" sz="2800" dirty="0"/>
              <a:t>: Indicates overfitting (model too complex).</a:t>
            </a:r>
          </a:p>
          <a:p>
            <a:pPr>
              <a:buFont typeface="Arial" panose="020B0604020202020204" pitchFamily="34" charset="0"/>
              <a:buChar char="•"/>
            </a:pPr>
            <a:r>
              <a:rPr lang="en-IN" sz="2800" dirty="0"/>
              <a:t>A good model balances bias and variance to generalize well to unseen data.</a:t>
            </a:r>
          </a:p>
          <a:p>
            <a:pPr marL="0" indent="0">
              <a:buNone/>
            </a:pPr>
            <a:r>
              <a:rPr lang="en-IN" sz="2800" b="1" dirty="0"/>
              <a:t>c) Interpretability</a:t>
            </a:r>
          </a:p>
          <a:p>
            <a:pPr>
              <a:buFont typeface="Arial" panose="020B0604020202020204" pitchFamily="34" charset="0"/>
              <a:buChar char="•"/>
            </a:pPr>
            <a:r>
              <a:rPr lang="en-IN" sz="2800" dirty="0"/>
              <a:t>Simpler models (e.g., linear regression, decision trees) are easier to interpret and explain, making them preferable in some scenarios (e.g., healthcare, finance).</a:t>
            </a:r>
          </a:p>
          <a:p>
            <a:pPr>
              <a:buFont typeface="Arial" panose="020B0604020202020204" pitchFamily="34" charset="0"/>
              <a:buChar char="•"/>
            </a:pPr>
            <a:r>
              <a:rPr lang="en-IN" sz="2800" dirty="0"/>
              <a:t>Complex models (e.g., neural networks) may offer better performance but lower interpretability.</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2498021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9</a:t>
            </a:fld>
            <a:endParaRPr lang="en-US" dirty="0"/>
          </a:p>
        </p:txBody>
      </p:sp>
      <p:sp>
        <p:nvSpPr>
          <p:cNvPr id="6" name="Content Placeholder 5">
            <a:extLst>
              <a:ext uri="{FF2B5EF4-FFF2-40B4-BE49-F238E27FC236}">
                <a16:creationId xmlns:a16="http://schemas.microsoft.com/office/drawing/2014/main" id="{EC27DF70-07A7-F370-3F50-3D8B666D6E4F}"/>
              </a:ext>
            </a:extLst>
          </p:cNvPr>
          <p:cNvSpPr>
            <a:spLocks noGrp="1"/>
          </p:cNvSpPr>
          <p:nvPr>
            <p:ph sz="quarter" idx="4"/>
          </p:nvPr>
        </p:nvSpPr>
        <p:spPr>
          <a:xfrm>
            <a:off x="914400" y="792481"/>
            <a:ext cx="10511627" cy="5472144"/>
          </a:xfrm>
        </p:spPr>
        <p:txBody>
          <a:bodyPr/>
          <a:lstStyle/>
          <a:p>
            <a:pPr marL="0" indent="0">
              <a:buNone/>
            </a:pPr>
            <a:r>
              <a:rPr lang="en-US" sz="2800" b="1" dirty="0"/>
              <a:t>d) Computational Complexity</a:t>
            </a:r>
          </a:p>
          <a:p>
            <a:pPr>
              <a:buFont typeface="Arial" panose="020B0604020202020204" pitchFamily="34" charset="0"/>
              <a:buChar char="•"/>
            </a:pPr>
            <a:r>
              <a:rPr lang="en-US" sz="2800" dirty="0"/>
              <a:t>Models requiring high computational power and memory (e.g., deep learning) may not be suitable for systems with limited resources.</a:t>
            </a:r>
          </a:p>
          <a:p>
            <a:pPr marL="0" indent="0">
              <a:buNone/>
            </a:pPr>
            <a:r>
              <a:rPr lang="en-US" sz="2800" b="1" dirty="0"/>
              <a:t>e) Data Characteristics</a:t>
            </a:r>
          </a:p>
          <a:p>
            <a:pPr>
              <a:buFont typeface="Arial" panose="020B0604020202020204" pitchFamily="34" charset="0"/>
              <a:buChar char="•"/>
            </a:pPr>
            <a:r>
              <a:rPr lang="en-US" sz="2800" dirty="0"/>
              <a:t>Models are chosen based on the type and size of data:</a:t>
            </a:r>
          </a:p>
          <a:p>
            <a:pPr marL="742950" lvl="1" indent="-285750">
              <a:buFont typeface="Arial" panose="020B0604020202020204" pitchFamily="34" charset="0"/>
              <a:buChar char="•"/>
            </a:pPr>
            <a:r>
              <a:rPr lang="en-US" sz="2800" dirty="0"/>
              <a:t>Small datasets: Prefer simpler models (e.g., logistic regression).</a:t>
            </a:r>
          </a:p>
          <a:p>
            <a:pPr marL="742950" lvl="1" indent="-285750">
              <a:buFont typeface="Arial" panose="020B0604020202020204" pitchFamily="34" charset="0"/>
              <a:buChar char="•"/>
            </a:pPr>
            <a:r>
              <a:rPr lang="en-US" sz="2800" dirty="0"/>
              <a:t>Large datasets: Complex models (e.g., SVMs, deep learning) may be feasible.</a:t>
            </a:r>
          </a:p>
          <a:p>
            <a:endParaRPr lang="en-IN" dirty="0"/>
          </a:p>
        </p:txBody>
      </p:sp>
    </p:spTree>
    <p:extLst>
      <p:ext uri="{BB962C8B-B14F-4D97-AF65-F5344CB8AC3E}">
        <p14:creationId xmlns:p14="http://schemas.microsoft.com/office/powerpoint/2010/main" val="1686213229"/>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{C4289FA1-396A-4306-BBB4-728245FAA50B}tf78438558_win32</Template>
  <TotalTime>43</TotalTime>
  <Words>1118</Words>
  <Application>Microsoft Office PowerPoint</Application>
  <PresentationFormat>Widescreen</PresentationFormat>
  <Paragraphs>134</Paragraphs>
  <Slides>21</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Arial Black</vt:lpstr>
      <vt:lpstr>Calibri</vt:lpstr>
      <vt:lpstr>Sabon Next LT</vt:lpstr>
      <vt:lpstr>Custom</vt:lpstr>
      <vt:lpstr>model evaluation metrics</vt:lpstr>
      <vt:lpstr>Model evaluation metrics</vt:lpstr>
      <vt:lpstr>Classification Metrics</vt:lpstr>
      <vt:lpstr>Confusion Matrix</vt:lpstr>
      <vt:lpstr>PowerPoint Presentation</vt:lpstr>
      <vt:lpstr>Model selection</vt:lpstr>
      <vt:lpstr>1. Criteria for Model Selection</vt:lpstr>
      <vt:lpstr>PowerPoint Presentation</vt:lpstr>
      <vt:lpstr>PowerPoint Presentation</vt:lpstr>
      <vt:lpstr>2. Techniques for Model Selection</vt:lpstr>
      <vt:lpstr>PowerPoint Presentation</vt:lpstr>
      <vt:lpstr>PowerPoint Presentation</vt:lpstr>
      <vt:lpstr>Hyperparameters</vt:lpstr>
      <vt:lpstr>Hyperparameters in Machine Learning</vt:lpstr>
      <vt:lpstr>Types of Hyperparameters</vt:lpstr>
      <vt:lpstr>Training Hyperparameters</vt:lpstr>
      <vt:lpstr>Regularization Hyperparameters</vt:lpstr>
      <vt:lpstr>Optimization Hyperparameters</vt:lpstr>
      <vt:lpstr>Hyperparameter Tuning Methods</vt:lpstr>
      <vt:lpstr>2. Random Search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Amit Gupta</dc:creator>
  <cp:lastModifiedBy>LAKSHYAJEET SINGH JALAL</cp:lastModifiedBy>
  <cp:revision>17</cp:revision>
  <dcterms:created xsi:type="dcterms:W3CDTF">2024-11-19T15:12:28Z</dcterms:created>
  <dcterms:modified xsi:type="dcterms:W3CDTF">2024-12-20T03:20:20Z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