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1"/>
  </p:notesMasterIdLst>
  <p:sldIdLst>
    <p:sldId id="256" r:id="rId2"/>
    <p:sldId id="257" r:id="rId3"/>
    <p:sldId id="258" r:id="rId4"/>
    <p:sldId id="264" r:id="rId5"/>
    <p:sldId id="259" r:id="rId6"/>
    <p:sldId id="260" r:id="rId7"/>
    <p:sldId id="268" r:id="rId8"/>
    <p:sldId id="262" r:id="rId9"/>
    <p:sldId id="267" r:id="rId10"/>
    <p:sldId id="287" r:id="rId11"/>
    <p:sldId id="288" r:id="rId12"/>
    <p:sldId id="266" r:id="rId13"/>
    <p:sldId id="265" r:id="rId14"/>
    <p:sldId id="269" r:id="rId15"/>
    <p:sldId id="270" r:id="rId16"/>
    <p:sldId id="275" r:id="rId17"/>
    <p:sldId id="276" r:id="rId18"/>
    <p:sldId id="277" r:id="rId19"/>
    <p:sldId id="278" r:id="rId20"/>
    <p:sldId id="279" r:id="rId21"/>
    <p:sldId id="280" r:id="rId22"/>
    <p:sldId id="285" r:id="rId23"/>
    <p:sldId id="281" r:id="rId24"/>
    <p:sldId id="282" r:id="rId25"/>
    <p:sldId id="283" r:id="rId26"/>
    <p:sldId id="284" r:id="rId27"/>
    <p:sldId id="286" r:id="rId28"/>
    <p:sldId id="271" r:id="rId29"/>
    <p:sldId id="289" r:id="rId30"/>
    <p:sldId id="272" r:id="rId31"/>
    <p:sldId id="290" r:id="rId32"/>
    <p:sldId id="291" r:id="rId33"/>
    <p:sldId id="273" r:id="rId34"/>
    <p:sldId id="292" r:id="rId35"/>
    <p:sldId id="274" r:id="rId36"/>
    <p:sldId id="293" r:id="rId37"/>
    <p:sldId id="294" r:id="rId38"/>
    <p:sldId id="306" r:id="rId39"/>
    <p:sldId id="295" r:id="rId40"/>
    <p:sldId id="296" r:id="rId41"/>
    <p:sldId id="298" r:id="rId42"/>
    <p:sldId id="297" r:id="rId43"/>
    <p:sldId id="299" r:id="rId44"/>
    <p:sldId id="300" r:id="rId45"/>
    <p:sldId id="261" r:id="rId46"/>
    <p:sldId id="307" r:id="rId47"/>
    <p:sldId id="308" r:id="rId48"/>
    <p:sldId id="301" r:id="rId49"/>
    <p:sldId id="304" r:id="rId50"/>
    <p:sldId id="309" r:id="rId51"/>
    <p:sldId id="310" r:id="rId52"/>
    <p:sldId id="311" r:id="rId53"/>
    <p:sldId id="312" r:id="rId54"/>
    <p:sldId id="313" r:id="rId55"/>
    <p:sldId id="305" r:id="rId56"/>
    <p:sldId id="315" r:id="rId57"/>
    <p:sldId id="316" r:id="rId58"/>
    <p:sldId id="317" r:id="rId59"/>
    <p:sldId id="303" r:id="rId6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0" d="100"/>
          <a:sy n="80" d="100"/>
        </p:scale>
        <p:origin x="-1445"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4CACC1D-F699-4129-8445-8AE29D7C4E02}" type="datetimeFigureOut">
              <a:rPr lang="en-US" smtClean="0"/>
              <a:t>2/17/2025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E0DEABA-0E9A-4C23-AC24-21E19BD81098}" type="slidenum">
              <a:rPr lang="en-US" smtClean="0"/>
              <a:t>‹#›</a:t>
            </a:fld>
            <a:endParaRPr lang="en-US"/>
          </a:p>
        </p:txBody>
      </p:sp>
    </p:spTree>
    <p:extLst>
      <p:ext uri="{BB962C8B-B14F-4D97-AF65-F5344CB8AC3E}">
        <p14:creationId xmlns:p14="http://schemas.microsoft.com/office/powerpoint/2010/main" val="36670610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E0DEABA-0E9A-4C23-AC24-21E19BD81098}" type="slidenum">
              <a:rPr lang="en-US" smtClean="0"/>
              <a:t>1</a:t>
            </a:fld>
            <a:endParaRPr lang="en-US"/>
          </a:p>
        </p:txBody>
      </p:sp>
    </p:spTree>
    <p:extLst>
      <p:ext uri="{BB962C8B-B14F-4D97-AF65-F5344CB8AC3E}">
        <p14:creationId xmlns:p14="http://schemas.microsoft.com/office/powerpoint/2010/main" val="6526097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B2A001A-A4C0-4968-87D6-747E13FE3630}" type="datetime1">
              <a:rPr lang="en-US" smtClean="0"/>
              <a:t>2/17/2025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5D393B-D3FB-4FCB-A735-BD15267A1CE5}" type="slidenum">
              <a:rPr lang="en-US" smtClean="0"/>
              <a:t>‹#›</a:t>
            </a:fld>
            <a:endParaRPr lang="en-US"/>
          </a:p>
        </p:txBody>
      </p:sp>
    </p:spTree>
    <p:extLst>
      <p:ext uri="{BB962C8B-B14F-4D97-AF65-F5344CB8AC3E}">
        <p14:creationId xmlns:p14="http://schemas.microsoft.com/office/powerpoint/2010/main" val="14041895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C021EB3-B73B-4B74-9413-9D7F85076274}" type="datetime1">
              <a:rPr lang="en-US" smtClean="0"/>
              <a:t>2/17/2025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5D393B-D3FB-4FCB-A735-BD15267A1CE5}" type="slidenum">
              <a:rPr lang="en-US" smtClean="0"/>
              <a:t>‹#›</a:t>
            </a:fld>
            <a:endParaRPr lang="en-US"/>
          </a:p>
        </p:txBody>
      </p:sp>
    </p:spTree>
    <p:extLst>
      <p:ext uri="{BB962C8B-B14F-4D97-AF65-F5344CB8AC3E}">
        <p14:creationId xmlns:p14="http://schemas.microsoft.com/office/powerpoint/2010/main" val="4050471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9B77288-E3DA-4738-ADB5-942B77E0A612}" type="datetime1">
              <a:rPr lang="en-US" smtClean="0"/>
              <a:t>2/17/2025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5D393B-D3FB-4FCB-A735-BD15267A1CE5}" type="slidenum">
              <a:rPr lang="en-US" smtClean="0"/>
              <a:t>‹#›</a:t>
            </a:fld>
            <a:endParaRPr lang="en-US"/>
          </a:p>
        </p:txBody>
      </p:sp>
    </p:spTree>
    <p:extLst>
      <p:ext uri="{BB962C8B-B14F-4D97-AF65-F5344CB8AC3E}">
        <p14:creationId xmlns:p14="http://schemas.microsoft.com/office/powerpoint/2010/main" val="584361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A0144AF-9C2F-45F8-AE66-7AB34781CF3B}" type="datetime1">
              <a:rPr lang="en-US" smtClean="0"/>
              <a:t>2/17/2025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5D393B-D3FB-4FCB-A735-BD15267A1CE5}" type="slidenum">
              <a:rPr lang="en-US" smtClean="0"/>
              <a:t>‹#›</a:t>
            </a:fld>
            <a:endParaRPr lang="en-US"/>
          </a:p>
        </p:txBody>
      </p:sp>
    </p:spTree>
    <p:extLst>
      <p:ext uri="{BB962C8B-B14F-4D97-AF65-F5344CB8AC3E}">
        <p14:creationId xmlns:p14="http://schemas.microsoft.com/office/powerpoint/2010/main" val="14678844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242819C-59E4-4689-B93B-96C90827861A}" type="datetime1">
              <a:rPr lang="en-US" smtClean="0"/>
              <a:t>2/17/2025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5D393B-D3FB-4FCB-A735-BD15267A1CE5}" type="slidenum">
              <a:rPr lang="en-US" smtClean="0"/>
              <a:t>‹#›</a:t>
            </a:fld>
            <a:endParaRPr lang="en-US"/>
          </a:p>
        </p:txBody>
      </p:sp>
    </p:spTree>
    <p:extLst>
      <p:ext uri="{BB962C8B-B14F-4D97-AF65-F5344CB8AC3E}">
        <p14:creationId xmlns:p14="http://schemas.microsoft.com/office/powerpoint/2010/main" val="16788444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1E76053-9273-4062-B163-4F368996C1D8}" type="datetime1">
              <a:rPr lang="en-US" smtClean="0"/>
              <a:t>2/17/2025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55D393B-D3FB-4FCB-A735-BD15267A1CE5}" type="slidenum">
              <a:rPr lang="en-US" smtClean="0"/>
              <a:t>‹#›</a:t>
            </a:fld>
            <a:endParaRPr lang="en-US"/>
          </a:p>
        </p:txBody>
      </p:sp>
    </p:spTree>
    <p:extLst>
      <p:ext uri="{BB962C8B-B14F-4D97-AF65-F5344CB8AC3E}">
        <p14:creationId xmlns:p14="http://schemas.microsoft.com/office/powerpoint/2010/main" val="41494513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CE09DDF-17AE-40B8-AF87-411B8641B115}" type="datetime1">
              <a:rPr lang="en-US" smtClean="0"/>
              <a:t>2/17/2025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55D393B-D3FB-4FCB-A735-BD15267A1CE5}" type="slidenum">
              <a:rPr lang="en-US" smtClean="0"/>
              <a:t>‹#›</a:t>
            </a:fld>
            <a:endParaRPr lang="en-US"/>
          </a:p>
        </p:txBody>
      </p:sp>
    </p:spTree>
    <p:extLst>
      <p:ext uri="{BB962C8B-B14F-4D97-AF65-F5344CB8AC3E}">
        <p14:creationId xmlns:p14="http://schemas.microsoft.com/office/powerpoint/2010/main" val="35558731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A50151D-1180-4CAA-9B05-34BBD58FDE2E}" type="datetime1">
              <a:rPr lang="en-US" smtClean="0"/>
              <a:t>2/17/2025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55D393B-D3FB-4FCB-A735-BD15267A1CE5}" type="slidenum">
              <a:rPr lang="en-US" smtClean="0"/>
              <a:t>‹#›</a:t>
            </a:fld>
            <a:endParaRPr lang="en-US"/>
          </a:p>
        </p:txBody>
      </p:sp>
    </p:spTree>
    <p:extLst>
      <p:ext uri="{BB962C8B-B14F-4D97-AF65-F5344CB8AC3E}">
        <p14:creationId xmlns:p14="http://schemas.microsoft.com/office/powerpoint/2010/main" val="25643805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B3638C-C071-4605-8304-655D363909E4}" type="datetime1">
              <a:rPr lang="en-US" smtClean="0"/>
              <a:t>2/17/2025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55D393B-D3FB-4FCB-A735-BD15267A1CE5}" type="slidenum">
              <a:rPr lang="en-US" smtClean="0"/>
              <a:t>‹#›</a:t>
            </a:fld>
            <a:endParaRPr lang="en-US"/>
          </a:p>
        </p:txBody>
      </p:sp>
    </p:spTree>
    <p:extLst>
      <p:ext uri="{BB962C8B-B14F-4D97-AF65-F5344CB8AC3E}">
        <p14:creationId xmlns:p14="http://schemas.microsoft.com/office/powerpoint/2010/main" val="16115363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19A3550-4081-438E-AC1E-86A220B040F3}" type="datetime1">
              <a:rPr lang="en-US" smtClean="0"/>
              <a:t>2/17/2025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55D393B-D3FB-4FCB-A735-BD15267A1CE5}" type="slidenum">
              <a:rPr lang="en-US" smtClean="0"/>
              <a:t>‹#›</a:t>
            </a:fld>
            <a:endParaRPr lang="en-US"/>
          </a:p>
        </p:txBody>
      </p:sp>
    </p:spTree>
    <p:extLst>
      <p:ext uri="{BB962C8B-B14F-4D97-AF65-F5344CB8AC3E}">
        <p14:creationId xmlns:p14="http://schemas.microsoft.com/office/powerpoint/2010/main" val="3221384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4CAE789-031B-4254-9ED0-E6661C49D0FD}" type="datetime1">
              <a:rPr lang="en-US" smtClean="0"/>
              <a:t>2/17/2025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55D393B-D3FB-4FCB-A735-BD15267A1CE5}" type="slidenum">
              <a:rPr lang="en-US" smtClean="0"/>
              <a:t>‹#›</a:t>
            </a:fld>
            <a:endParaRPr lang="en-US"/>
          </a:p>
        </p:txBody>
      </p:sp>
    </p:spTree>
    <p:extLst>
      <p:ext uri="{BB962C8B-B14F-4D97-AF65-F5344CB8AC3E}">
        <p14:creationId xmlns:p14="http://schemas.microsoft.com/office/powerpoint/2010/main" val="29452565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49000"/>
            <a:lum/>
          </a:blip>
          <a:srcRect/>
          <a:stretch>
            <a:fillRect l="-17000" r="-17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7A6D51E-73AC-4597-A5C9-CF12FD0C03AB}" type="datetime1">
              <a:rPr lang="en-US" smtClean="0"/>
              <a:t>2/17/2025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55D393B-D3FB-4FCB-A735-BD15267A1CE5}" type="slidenum">
              <a:rPr lang="en-US" smtClean="0"/>
              <a:t>‹#›</a:t>
            </a:fld>
            <a:endParaRPr lang="en-US"/>
          </a:p>
        </p:txBody>
      </p:sp>
    </p:spTree>
    <p:extLst>
      <p:ext uri="{BB962C8B-B14F-4D97-AF65-F5344CB8AC3E}">
        <p14:creationId xmlns:p14="http://schemas.microsoft.com/office/powerpoint/2010/main" val="18665819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jp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jp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jp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jpg"/><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hyperlink" Target="vrbook.pdf" TargetMode="Externa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jpg"/><Relationship Id="rId1" Type="http://schemas.openxmlformats.org/officeDocument/2006/relationships/slideLayout" Target="../slideLayouts/slideLayout4.xml"/><Relationship Id="rId4" Type="http://schemas.openxmlformats.org/officeDocument/2006/relationships/image" Target="../media/image22.png"/></Relationships>
</file>

<file path=ppt/slides/_rels/slide4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jpg"/><Relationship Id="rId1" Type="http://schemas.openxmlformats.org/officeDocument/2006/relationships/slideLayout" Target="../slideLayouts/slideLayout4.xml"/><Relationship Id="rId4" Type="http://schemas.openxmlformats.org/officeDocument/2006/relationships/image" Target="../media/image22.png"/></Relationships>
</file>

<file path=ppt/slides/_rels/slide4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jpg"/><Relationship Id="rId1" Type="http://schemas.openxmlformats.org/officeDocument/2006/relationships/slideLayout" Target="../slideLayouts/slideLayout4.xml"/><Relationship Id="rId4" Type="http://schemas.openxmlformats.org/officeDocument/2006/relationships/image" Target="../media/image24.png"/></Relationships>
</file>

<file path=ppt/slides/_rels/slide4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youtu.be/dmahvy5sf6o" TargetMode="External"/><Relationship Id="rId2" Type="http://schemas.openxmlformats.org/officeDocument/2006/relationships/hyperlink" Target="https://youtu.be/5EAa3H8LP5k" TargetMode="External"/><Relationship Id="rId1" Type="http://schemas.openxmlformats.org/officeDocument/2006/relationships/slideLayout" Target="../slideLayouts/slideLayout2.xml"/><Relationship Id="rId6" Type="http://schemas.openxmlformats.org/officeDocument/2006/relationships/image" Target="../media/image2.jpg"/><Relationship Id="rId5" Type="http://schemas.openxmlformats.org/officeDocument/2006/relationships/hyperlink" Target="https://youtu.be/MnvRVJMzhiA" TargetMode="External"/><Relationship Id="rId4" Type="http://schemas.openxmlformats.org/officeDocument/2006/relationships/hyperlink" Target="https://youtu.be/qvsafcxL0Ng" TargetMode="External"/></Relationships>
</file>

<file path=ppt/slides/_rels/slide5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jpg"/><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jpg"/><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jpg"/><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2.jpg"/><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hyperlink" Target="https://www.simplilearn.com/tutorials/artificial-intelligence-tutorial/what-is-virtual-reality#what_is_virtual_reality" TargetMode="External"/><Relationship Id="rId2" Type="http://schemas.openxmlformats.org/officeDocument/2006/relationships/hyperlink" Target="https://virtualspeech.com/blog/vr-applications" TargetMode="External"/><Relationship Id="rId1" Type="http://schemas.openxmlformats.org/officeDocument/2006/relationships/slideLayout" Target="../slideLayouts/slideLayout2.xml"/><Relationship Id="rId5" Type="http://schemas.openxmlformats.org/officeDocument/2006/relationships/image" Target="../media/image2.jpg"/><Relationship Id="rId4" Type="http://schemas.openxmlformats.org/officeDocument/2006/relationships/hyperlink" Target="https://www.theknowledgeacademy.com/blog/virtual-reality-interview-questions/"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1295400"/>
            <a:ext cx="7772400" cy="1470025"/>
          </a:xfrm>
        </p:spPr>
        <p:txBody>
          <a:bodyPr/>
          <a:lstStyle/>
          <a:p>
            <a:r>
              <a:rPr lang="en-US" b="1" dirty="0" smtClean="0"/>
              <a:t>Virtual Reality</a:t>
            </a:r>
            <a:br>
              <a:rPr lang="en-US" b="1" dirty="0" smtClean="0"/>
            </a:br>
            <a:r>
              <a:rPr lang="en-US" b="1" dirty="0"/>
              <a:t>TCS </a:t>
            </a:r>
            <a:r>
              <a:rPr lang="en-US" b="1" dirty="0" smtClean="0"/>
              <a:t>675</a:t>
            </a:r>
            <a:endParaRPr lang="en-US" b="1" dirty="0"/>
          </a:p>
        </p:txBody>
      </p:sp>
      <p:sp>
        <p:nvSpPr>
          <p:cNvPr id="3" name="Subtitle 2"/>
          <p:cNvSpPr>
            <a:spLocks noGrp="1"/>
          </p:cNvSpPr>
          <p:nvPr>
            <p:ph type="subTitle" idx="1"/>
          </p:nvPr>
        </p:nvSpPr>
        <p:spPr>
          <a:xfrm>
            <a:off x="2724150" y="4648200"/>
            <a:ext cx="6400800" cy="2209800"/>
          </a:xfrm>
        </p:spPr>
        <p:txBody>
          <a:bodyPr>
            <a:normAutofit/>
          </a:bodyPr>
          <a:lstStyle/>
          <a:p>
            <a:r>
              <a:rPr lang="en-US" sz="2400" dirty="0" smtClean="0">
                <a:solidFill>
                  <a:schemeClr val="tx1"/>
                </a:solidFill>
                <a:latin typeface="Times New Roman" pitchFamily="18" charset="0"/>
                <a:cs typeface="Times New Roman" pitchFamily="18" charset="0"/>
              </a:rPr>
              <a:t>Ms. </a:t>
            </a:r>
            <a:r>
              <a:rPr lang="en-US" sz="2400" dirty="0" err="1" smtClean="0">
                <a:solidFill>
                  <a:schemeClr val="tx1"/>
                </a:solidFill>
                <a:latin typeface="Times New Roman" pitchFamily="18" charset="0"/>
                <a:cs typeface="Times New Roman" pitchFamily="18" charset="0"/>
              </a:rPr>
              <a:t>Neha</a:t>
            </a:r>
            <a:r>
              <a:rPr lang="en-US" sz="2400" dirty="0" smtClean="0">
                <a:solidFill>
                  <a:schemeClr val="tx1"/>
                </a:solidFill>
                <a:latin typeface="Times New Roman" pitchFamily="18" charset="0"/>
                <a:cs typeface="Times New Roman" pitchFamily="18" charset="0"/>
              </a:rPr>
              <a:t> Sharma</a:t>
            </a:r>
          </a:p>
          <a:p>
            <a:r>
              <a:rPr lang="en-US" sz="2400" dirty="0" smtClean="0">
                <a:solidFill>
                  <a:schemeClr val="tx1"/>
                </a:solidFill>
                <a:latin typeface="Times New Roman" pitchFamily="18" charset="0"/>
                <a:cs typeface="Times New Roman" pitchFamily="18" charset="0"/>
              </a:rPr>
              <a:t>Assistant Professor</a:t>
            </a:r>
          </a:p>
          <a:p>
            <a:r>
              <a:rPr lang="en-US" sz="2400" dirty="0" smtClean="0">
                <a:solidFill>
                  <a:schemeClr val="tx1"/>
                </a:solidFill>
                <a:latin typeface="Times New Roman" pitchFamily="18" charset="0"/>
                <a:cs typeface="Times New Roman" pitchFamily="18" charset="0"/>
              </a:rPr>
              <a:t>Graphic Era Hill University, </a:t>
            </a:r>
            <a:r>
              <a:rPr lang="en-US" sz="2400" dirty="0" err="1" smtClean="0">
                <a:solidFill>
                  <a:schemeClr val="tx1"/>
                </a:solidFill>
                <a:latin typeface="Times New Roman" pitchFamily="18" charset="0"/>
                <a:cs typeface="Times New Roman" pitchFamily="18" charset="0"/>
              </a:rPr>
              <a:t>Haldwani</a:t>
            </a:r>
            <a:endParaRPr lang="en-US" sz="2400" dirty="0" smtClean="0">
              <a:solidFill>
                <a:schemeClr val="tx1"/>
              </a:solidFill>
              <a:latin typeface="Times New Roman" pitchFamily="18" charset="0"/>
              <a:cs typeface="Times New Roman" pitchFamily="18" charset="0"/>
            </a:endParaRPr>
          </a:p>
          <a:p>
            <a:r>
              <a:rPr lang="en-US" sz="2400" dirty="0" smtClean="0">
                <a:solidFill>
                  <a:schemeClr val="tx1"/>
                </a:solidFill>
                <a:latin typeface="Times New Roman" pitchFamily="18" charset="0"/>
                <a:cs typeface="Times New Roman" pitchFamily="18" charset="0"/>
              </a:rPr>
              <a:t>SOC Department</a:t>
            </a:r>
            <a:endParaRPr lang="en-US" sz="2400" dirty="0">
              <a:solidFill>
                <a:schemeClr val="tx1"/>
              </a:solidFill>
              <a:latin typeface="Times New Roman" pitchFamily="18" charset="0"/>
              <a:cs typeface="Times New Roman" pitchFamily="18"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24231" y="0"/>
            <a:ext cx="1219769" cy="1143000"/>
          </a:xfrm>
          <a:prstGeom prst="rect">
            <a:avLst/>
          </a:prstGeom>
        </p:spPr>
      </p:pic>
      <p:sp>
        <p:nvSpPr>
          <p:cNvPr id="8" name="Date Placeholder 7"/>
          <p:cNvSpPr>
            <a:spLocks noGrp="1"/>
          </p:cNvSpPr>
          <p:nvPr>
            <p:ph type="dt" sz="half" idx="10"/>
          </p:nvPr>
        </p:nvSpPr>
        <p:spPr/>
        <p:txBody>
          <a:bodyPr/>
          <a:lstStyle/>
          <a:p>
            <a:fld id="{633DBA1E-3C9B-4EB4-8F6D-D2A9FB874B8D}" type="datetime1">
              <a:rPr lang="en-US" smtClean="0"/>
              <a:t>2/17/2025</a:t>
            </a:fld>
            <a:endParaRPr lang="en-US"/>
          </a:p>
        </p:txBody>
      </p:sp>
      <p:sp>
        <p:nvSpPr>
          <p:cNvPr id="9" name="Slide Number Placeholder 8"/>
          <p:cNvSpPr>
            <a:spLocks noGrp="1"/>
          </p:cNvSpPr>
          <p:nvPr>
            <p:ph type="sldNum" sz="quarter" idx="12"/>
          </p:nvPr>
        </p:nvSpPr>
        <p:spPr/>
        <p:txBody>
          <a:bodyPr/>
          <a:lstStyle/>
          <a:p>
            <a:fld id="{155D393B-D3FB-4FCB-A735-BD15267A1CE5}" type="slidenum">
              <a:rPr lang="en-US" smtClean="0"/>
              <a:t>1</a:t>
            </a:fld>
            <a:endParaRPr lang="en-US"/>
          </a:p>
        </p:txBody>
      </p:sp>
    </p:spTree>
    <p:extLst>
      <p:ext uri="{BB962C8B-B14F-4D97-AF65-F5344CB8AC3E}">
        <p14:creationId xmlns:p14="http://schemas.microsoft.com/office/powerpoint/2010/main" val="233847429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24231" y="0"/>
            <a:ext cx="1219769" cy="1143000"/>
          </a:xfrm>
          <a:prstGeom prst="rect">
            <a:avLst/>
          </a:prstGeom>
        </p:spPr>
      </p:pic>
      <p:sp>
        <p:nvSpPr>
          <p:cNvPr id="3" name="Content Placeholder 2"/>
          <p:cNvSpPr>
            <a:spLocks noGrp="1"/>
          </p:cNvSpPr>
          <p:nvPr>
            <p:ph idx="1"/>
          </p:nvPr>
        </p:nvSpPr>
        <p:spPr>
          <a:xfrm>
            <a:off x="457200" y="685800"/>
            <a:ext cx="7696200" cy="5440363"/>
          </a:xfrm>
        </p:spPr>
        <p:txBody>
          <a:bodyPr>
            <a:noAutofit/>
          </a:bodyPr>
          <a:lstStyle/>
          <a:p>
            <a:pPr marL="0" indent="0" algn="just">
              <a:buNone/>
            </a:pPr>
            <a:r>
              <a:rPr lang="en-US" sz="2400" dirty="0" smtClean="0"/>
              <a:t>History</a:t>
            </a:r>
          </a:p>
          <a:p>
            <a:pPr marL="457200" indent="-457200" algn="just">
              <a:buAutoNum type="arabicPeriod"/>
            </a:pPr>
            <a:r>
              <a:rPr lang="en-US" sz="2400" dirty="0" smtClean="0"/>
              <a:t>Moving pictures</a:t>
            </a:r>
          </a:p>
          <a:p>
            <a:pPr marL="457200" indent="-457200" algn="just">
              <a:buAutoNum type="arabicPeriod"/>
            </a:pPr>
            <a:r>
              <a:rPr lang="en-US" sz="2400" dirty="0"/>
              <a:t>Video </a:t>
            </a:r>
            <a:r>
              <a:rPr lang="en-US" sz="2400" dirty="0" smtClean="0"/>
              <a:t>games</a:t>
            </a:r>
          </a:p>
          <a:p>
            <a:pPr marL="457200" indent="-457200" algn="just">
              <a:buAutoNum type="arabicPeriod"/>
            </a:pPr>
            <a:r>
              <a:rPr lang="en-US" sz="2400" dirty="0"/>
              <a:t>VR headsets</a:t>
            </a:r>
            <a:endParaRPr lang="en-US" sz="2400" dirty="0">
              <a:latin typeface="Times New Roman" pitchFamily="18" charset="0"/>
              <a:cs typeface="Times New Roman" pitchFamily="18" charset="0"/>
            </a:endParaRPr>
          </a:p>
        </p:txBody>
      </p:sp>
      <p:sp>
        <p:nvSpPr>
          <p:cNvPr id="8" name="Date Placeholder 7"/>
          <p:cNvSpPr>
            <a:spLocks noGrp="1"/>
          </p:cNvSpPr>
          <p:nvPr>
            <p:ph type="dt" sz="half" idx="10"/>
          </p:nvPr>
        </p:nvSpPr>
        <p:spPr/>
        <p:txBody>
          <a:bodyPr/>
          <a:lstStyle/>
          <a:p>
            <a:fld id="{86E5F29D-BFC4-4435-A0B8-FD5072650140}" type="datetime1">
              <a:rPr lang="en-US" smtClean="0">
                <a:ln w="12700">
                  <a:solidFill>
                    <a:schemeClr val="tx1"/>
                  </a:solidFill>
                </a:ln>
              </a:rPr>
              <a:t>2/17/2025</a:t>
            </a:fld>
            <a:endParaRPr lang="en-US" dirty="0">
              <a:ln w="12700">
                <a:solidFill>
                  <a:schemeClr val="tx1"/>
                </a:solidFill>
              </a:ln>
            </a:endParaRPr>
          </a:p>
        </p:txBody>
      </p:sp>
      <p:sp>
        <p:nvSpPr>
          <p:cNvPr id="9" name="Slide Number Placeholder 8"/>
          <p:cNvSpPr>
            <a:spLocks noGrp="1"/>
          </p:cNvSpPr>
          <p:nvPr>
            <p:ph type="sldNum" sz="quarter" idx="12"/>
          </p:nvPr>
        </p:nvSpPr>
        <p:spPr/>
        <p:txBody>
          <a:bodyPr/>
          <a:lstStyle/>
          <a:p>
            <a:fld id="{155D393B-D3FB-4FCB-A735-BD15267A1CE5}" type="slidenum">
              <a:rPr lang="en-US" smtClean="0">
                <a:ln w="12700">
                  <a:solidFill>
                    <a:schemeClr val="tx1"/>
                  </a:solidFill>
                </a:ln>
              </a:rPr>
              <a:t>10</a:t>
            </a:fld>
            <a:endParaRPr lang="en-US">
              <a:ln w="12700">
                <a:solidFill>
                  <a:schemeClr val="tx1"/>
                </a:solidFill>
              </a:ln>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24075" y="2590800"/>
            <a:ext cx="4895850" cy="3619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8797112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24231" y="0"/>
            <a:ext cx="1219769" cy="1143000"/>
          </a:xfrm>
          <a:prstGeom prst="rect">
            <a:avLst/>
          </a:prstGeom>
        </p:spPr>
      </p:pic>
      <p:sp>
        <p:nvSpPr>
          <p:cNvPr id="8" name="Date Placeholder 7"/>
          <p:cNvSpPr>
            <a:spLocks noGrp="1"/>
          </p:cNvSpPr>
          <p:nvPr>
            <p:ph type="dt" sz="half" idx="10"/>
          </p:nvPr>
        </p:nvSpPr>
        <p:spPr/>
        <p:txBody>
          <a:bodyPr/>
          <a:lstStyle/>
          <a:p>
            <a:fld id="{86E5F29D-BFC4-4435-A0B8-FD5072650140}" type="datetime1">
              <a:rPr lang="en-US" smtClean="0">
                <a:ln w="12700">
                  <a:solidFill>
                    <a:schemeClr val="tx1"/>
                  </a:solidFill>
                </a:ln>
              </a:rPr>
              <a:t>2/17/2025</a:t>
            </a:fld>
            <a:endParaRPr lang="en-US" dirty="0">
              <a:ln w="12700">
                <a:solidFill>
                  <a:schemeClr val="tx1"/>
                </a:solidFill>
              </a:ln>
            </a:endParaRPr>
          </a:p>
        </p:txBody>
      </p:sp>
      <p:sp>
        <p:nvSpPr>
          <p:cNvPr id="9" name="Slide Number Placeholder 8"/>
          <p:cNvSpPr>
            <a:spLocks noGrp="1"/>
          </p:cNvSpPr>
          <p:nvPr>
            <p:ph type="sldNum" sz="quarter" idx="12"/>
          </p:nvPr>
        </p:nvSpPr>
        <p:spPr/>
        <p:txBody>
          <a:bodyPr/>
          <a:lstStyle/>
          <a:p>
            <a:fld id="{155D393B-D3FB-4FCB-A735-BD15267A1CE5}" type="slidenum">
              <a:rPr lang="en-US" smtClean="0">
                <a:ln w="12700">
                  <a:solidFill>
                    <a:schemeClr val="tx1"/>
                  </a:solidFill>
                </a:ln>
              </a:rPr>
              <a:t>11</a:t>
            </a:fld>
            <a:endParaRPr lang="en-US">
              <a:ln w="12700">
                <a:solidFill>
                  <a:schemeClr val="tx1"/>
                </a:solidFill>
              </a:ln>
            </a:endParaRPr>
          </a:p>
        </p:txBody>
      </p:sp>
      <p:pic>
        <p:nvPicPr>
          <p:cNvPr id="3074"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295400" y="685800"/>
            <a:ext cx="6705600" cy="544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4022642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Software's</a:t>
            </a:r>
            <a:r>
              <a:rPr lang="en-US" dirty="0"/>
              <a:t/>
            </a:r>
            <a:br>
              <a:rPr lang="en-US" dirty="0"/>
            </a:br>
            <a:endParaRPr lang="en-US" dirty="0"/>
          </a:p>
        </p:txBody>
      </p:sp>
      <p:sp>
        <p:nvSpPr>
          <p:cNvPr id="3" name="Content Placeholder 2"/>
          <p:cNvSpPr>
            <a:spLocks noGrp="1"/>
          </p:cNvSpPr>
          <p:nvPr>
            <p:ph idx="1"/>
          </p:nvPr>
        </p:nvSpPr>
        <p:spPr>
          <a:xfrm>
            <a:off x="457200" y="1295400"/>
            <a:ext cx="8229600" cy="4830763"/>
          </a:xfrm>
        </p:spPr>
        <p:txBody>
          <a:bodyPr>
            <a:noAutofit/>
          </a:bodyPr>
          <a:lstStyle/>
          <a:p>
            <a:pPr marL="0" indent="0">
              <a:buNone/>
            </a:pPr>
            <a:r>
              <a:rPr lang="en-US" sz="2400" b="1" dirty="0" smtClean="0"/>
              <a:t>Viewit3D</a:t>
            </a:r>
            <a:r>
              <a:rPr lang="en-US" sz="2400" dirty="0" smtClean="0"/>
              <a:t>: Viewit3D </a:t>
            </a:r>
            <a:r>
              <a:rPr lang="en-US" sz="2400" dirty="0"/>
              <a:t>is an Augmented Reality (AR) and 3D product </a:t>
            </a:r>
            <a:r>
              <a:rPr lang="en-US" sz="2400" dirty="0" err="1"/>
              <a:t>visualisation</a:t>
            </a:r>
            <a:r>
              <a:rPr lang="en-US" sz="2400" dirty="0"/>
              <a:t> solution in one</a:t>
            </a:r>
            <a:r>
              <a:rPr lang="en-US" sz="2400" dirty="0" smtClean="0"/>
              <a:t>.</a:t>
            </a:r>
          </a:p>
          <a:p>
            <a:pPr marL="0" indent="0">
              <a:buNone/>
            </a:pPr>
            <a:r>
              <a:rPr lang="en-US" sz="2400" b="1" dirty="0" smtClean="0"/>
              <a:t>Unity</a:t>
            </a:r>
            <a:r>
              <a:rPr lang="en-US" sz="2400" dirty="0" smtClean="0"/>
              <a:t>: It </a:t>
            </a:r>
            <a:r>
              <a:rPr lang="en-US" sz="2400" dirty="0"/>
              <a:t>is a game creation </a:t>
            </a:r>
            <a:r>
              <a:rPr lang="en-US" sz="2400" dirty="0" err="1"/>
              <a:t>programme</a:t>
            </a:r>
            <a:r>
              <a:rPr lang="en-US" sz="2400" dirty="0"/>
              <a:t> that allows </a:t>
            </a:r>
            <a:r>
              <a:rPr lang="en-US" sz="2400" dirty="0" err="1"/>
              <a:t>organisations</a:t>
            </a:r>
            <a:r>
              <a:rPr lang="en-US" sz="2400" dirty="0"/>
              <a:t> to create and distribute 2D, 3D, and virtual reality (VR) apps across several platforms.</a:t>
            </a:r>
          </a:p>
          <a:p>
            <a:pPr marL="0" indent="0">
              <a:buNone/>
            </a:pPr>
            <a:r>
              <a:rPr lang="en-US" sz="2400" b="1" dirty="0" err="1" smtClean="0"/>
              <a:t>LiveTour</a:t>
            </a:r>
            <a:r>
              <a:rPr lang="en-US" sz="2400" b="1" dirty="0" smtClean="0"/>
              <a:t>: </a:t>
            </a:r>
            <a:r>
              <a:rPr lang="en-US" sz="2400" dirty="0" err="1"/>
              <a:t>LiveTour</a:t>
            </a:r>
            <a:r>
              <a:rPr lang="en-US" sz="2400" dirty="0"/>
              <a:t> is an immersive virtual tour developer </a:t>
            </a:r>
            <a:r>
              <a:rPr lang="en-US" sz="2400" dirty="0" smtClean="0"/>
              <a:t>that </a:t>
            </a:r>
            <a:r>
              <a:rPr lang="en-US" sz="2400" dirty="0"/>
              <a:t>can capture any environment in 360° VR for presentations to prospective customers, guests, or purchasers.</a:t>
            </a:r>
            <a:endParaRPr lang="en-US" sz="2400" b="1" dirty="0"/>
          </a:p>
          <a:p>
            <a:pPr marL="0" indent="0">
              <a:buNone/>
            </a:pPr>
            <a:endParaRPr lang="en-US" sz="2400" dirty="0"/>
          </a:p>
          <a:p>
            <a:pPr marL="0" indent="0" algn="just">
              <a:buNone/>
            </a:pPr>
            <a:endParaRPr lang="en-US" sz="2400" dirty="0">
              <a:latin typeface="Times New Roman" pitchFamily="18" charset="0"/>
              <a:cs typeface="Times New Roman"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24231" y="0"/>
            <a:ext cx="1219769" cy="1143000"/>
          </a:xfrm>
          <a:prstGeom prst="rect">
            <a:avLst/>
          </a:prstGeom>
        </p:spPr>
      </p:pic>
      <p:sp>
        <p:nvSpPr>
          <p:cNvPr id="8" name="Date Placeholder 7"/>
          <p:cNvSpPr>
            <a:spLocks noGrp="1"/>
          </p:cNvSpPr>
          <p:nvPr>
            <p:ph type="dt" sz="half" idx="10"/>
          </p:nvPr>
        </p:nvSpPr>
        <p:spPr/>
        <p:txBody>
          <a:bodyPr/>
          <a:lstStyle/>
          <a:p>
            <a:fld id="{86E5F29D-BFC4-4435-A0B8-FD5072650140}" type="datetime1">
              <a:rPr lang="en-US" smtClean="0">
                <a:ln w="12700">
                  <a:solidFill>
                    <a:schemeClr val="tx1"/>
                  </a:solidFill>
                </a:ln>
              </a:rPr>
              <a:t>2/17/2025</a:t>
            </a:fld>
            <a:endParaRPr lang="en-US" dirty="0">
              <a:ln w="12700">
                <a:solidFill>
                  <a:schemeClr val="tx1"/>
                </a:solidFill>
              </a:ln>
            </a:endParaRPr>
          </a:p>
        </p:txBody>
      </p:sp>
      <p:sp>
        <p:nvSpPr>
          <p:cNvPr id="9" name="Slide Number Placeholder 8"/>
          <p:cNvSpPr>
            <a:spLocks noGrp="1"/>
          </p:cNvSpPr>
          <p:nvPr>
            <p:ph type="sldNum" sz="quarter" idx="12"/>
          </p:nvPr>
        </p:nvSpPr>
        <p:spPr/>
        <p:txBody>
          <a:bodyPr/>
          <a:lstStyle/>
          <a:p>
            <a:fld id="{155D393B-D3FB-4FCB-A735-BD15267A1CE5}" type="slidenum">
              <a:rPr lang="en-US" smtClean="0">
                <a:ln w="12700">
                  <a:solidFill>
                    <a:schemeClr val="tx1"/>
                  </a:solidFill>
                </a:ln>
              </a:rPr>
              <a:t>12</a:t>
            </a:fld>
            <a:endParaRPr lang="en-US">
              <a:ln w="12700">
                <a:solidFill>
                  <a:schemeClr val="tx1"/>
                </a:solidFill>
              </a:ln>
            </a:endParaRPr>
          </a:p>
        </p:txBody>
      </p:sp>
    </p:spTree>
    <p:extLst>
      <p:ext uri="{BB962C8B-B14F-4D97-AF65-F5344CB8AC3E}">
        <p14:creationId xmlns:p14="http://schemas.microsoft.com/office/powerpoint/2010/main" val="274772178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Goals of VR</a:t>
            </a:r>
            <a:endParaRPr lang="en-US" dirty="0"/>
          </a:p>
        </p:txBody>
      </p:sp>
      <p:sp>
        <p:nvSpPr>
          <p:cNvPr id="3" name="Content Placeholder 2"/>
          <p:cNvSpPr>
            <a:spLocks noGrp="1"/>
          </p:cNvSpPr>
          <p:nvPr>
            <p:ph idx="1"/>
          </p:nvPr>
        </p:nvSpPr>
        <p:spPr>
          <a:xfrm>
            <a:off x="457200" y="1295400"/>
            <a:ext cx="8229600" cy="4830763"/>
          </a:xfrm>
        </p:spPr>
        <p:txBody>
          <a:bodyPr>
            <a:noAutofit/>
          </a:bodyPr>
          <a:lstStyle/>
          <a:p>
            <a:pPr marL="457200" indent="-457200" algn="just">
              <a:buFont typeface="+mj-lt"/>
              <a:buAutoNum type="arabicPeriod"/>
            </a:pPr>
            <a:r>
              <a:rPr lang="en-US" sz="2400" b="1" dirty="0" smtClean="0"/>
              <a:t>Immersion: </a:t>
            </a:r>
            <a:r>
              <a:rPr lang="en-US" sz="2400" dirty="0"/>
              <a:t>The whole reason someone wears a VR headset is to transport themselves to a simulated world that is even more engrossing than watching a movie or playing a game with surround sound. </a:t>
            </a:r>
            <a:endParaRPr lang="en-US" sz="2400" dirty="0" smtClean="0"/>
          </a:p>
          <a:p>
            <a:pPr marL="457200" indent="-457200">
              <a:buFont typeface="+mj-lt"/>
              <a:buAutoNum type="arabicPeriod"/>
            </a:pPr>
            <a:r>
              <a:rPr lang="en-US" sz="2400" b="1" dirty="0" smtClean="0"/>
              <a:t>Comfort</a:t>
            </a:r>
            <a:r>
              <a:rPr lang="en-US" sz="2400" dirty="0" smtClean="0"/>
              <a:t>: No </a:t>
            </a:r>
            <a:r>
              <a:rPr lang="en-US" sz="2400" dirty="0"/>
              <a:t>matter how immersive the technical components of a VR showcase are, a person’s immersion will be shattered if they become uncomfortable. VR </a:t>
            </a:r>
            <a:r>
              <a:rPr lang="en-US" sz="2400" dirty="0" smtClean="0"/>
              <a:t>headsets, </a:t>
            </a:r>
            <a:r>
              <a:rPr lang="en-US" sz="2400" dirty="0"/>
              <a:t>Motion controls and motion sickness also provide challenges for some users</a:t>
            </a:r>
            <a:r>
              <a:rPr lang="en-US" sz="2400" dirty="0" smtClean="0"/>
              <a:t>.</a:t>
            </a:r>
          </a:p>
          <a:p>
            <a:pPr marL="457200" indent="-457200">
              <a:buFont typeface="+mj-lt"/>
              <a:buAutoNum type="arabicPeriod"/>
            </a:pPr>
            <a:r>
              <a:rPr lang="en-US" sz="2400" b="1" dirty="0"/>
              <a:t>New Gameplay </a:t>
            </a:r>
            <a:r>
              <a:rPr lang="en-US" sz="2400" b="1" dirty="0" smtClean="0"/>
              <a:t>Experiences: </a:t>
            </a:r>
            <a:r>
              <a:rPr lang="en-US" sz="2400" dirty="0"/>
              <a:t>virtual reality can add many fun elements to games that simply wouldn’t translate over to traditional button controls. </a:t>
            </a:r>
            <a:endParaRPr lang="en-US" sz="2400" dirty="0" smtClean="0"/>
          </a:p>
          <a:p>
            <a:pPr marL="457200" indent="-457200">
              <a:buFont typeface="+mj-lt"/>
              <a:buAutoNum type="arabicPeriod"/>
            </a:pPr>
            <a:r>
              <a:rPr lang="en-US" sz="2400" b="1" dirty="0"/>
              <a:t>Education and </a:t>
            </a:r>
            <a:r>
              <a:rPr lang="en-US" sz="2400" b="1" dirty="0" smtClean="0"/>
              <a:t>Learning: </a:t>
            </a:r>
            <a:r>
              <a:rPr lang="en-US" sz="2400" dirty="0"/>
              <a:t>Students can visit and even walk around digital recreations of historic places and events.</a:t>
            </a:r>
          </a:p>
          <a:p>
            <a:pPr marL="457200" indent="-457200" algn="just">
              <a:buFont typeface="+mj-lt"/>
              <a:buAutoNum type="arabicPeriod"/>
            </a:pPr>
            <a:endParaRPr lang="en-US" sz="2400" dirty="0">
              <a:latin typeface="Times New Roman" pitchFamily="18" charset="0"/>
              <a:cs typeface="Times New Roman"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24231" y="0"/>
            <a:ext cx="1219769" cy="1143000"/>
          </a:xfrm>
          <a:prstGeom prst="rect">
            <a:avLst/>
          </a:prstGeom>
        </p:spPr>
      </p:pic>
      <p:sp>
        <p:nvSpPr>
          <p:cNvPr id="8" name="Date Placeholder 7"/>
          <p:cNvSpPr>
            <a:spLocks noGrp="1"/>
          </p:cNvSpPr>
          <p:nvPr>
            <p:ph type="dt" sz="half" idx="10"/>
          </p:nvPr>
        </p:nvSpPr>
        <p:spPr/>
        <p:txBody>
          <a:bodyPr/>
          <a:lstStyle/>
          <a:p>
            <a:fld id="{86E5F29D-BFC4-4435-A0B8-FD5072650140}" type="datetime1">
              <a:rPr lang="en-US" smtClean="0">
                <a:ln w="12700">
                  <a:solidFill>
                    <a:schemeClr val="tx1"/>
                  </a:solidFill>
                </a:ln>
              </a:rPr>
              <a:t>2/17/2025</a:t>
            </a:fld>
            <a:endParaRPr lang="en-US" dirty="0">
              <a:ln w="12700">
                <a:solidFill>
                  <a:schemeClr val="tx1"/>
                </a:solidFill>
              </a:ln>
            </a:endParaRPr>
          </a:p>
        </p:txBody>
      </p:sp>
      <p:sp>
        <p:nvSpPr>
          <p:cNvPr id="9" name="Slide Number Placeholder 8"/>
          <p:cNvSpPr>
            <a:spLocks noGrp="1"/>
          </p:cNvSpPr>
          <p:nvPr>
            <p:ph type="sldNum" sz="quarter" idx="12"/>
          </p:nvPr>
        </p:nvSpPr>
        <p:spPr/>
        <p:txBody>
          <a:bodyPr/>
          <a:lstStyle/>
          <a:p>
            <a:fld id="{155D393B-D3FB-4FCB-A735-BD15267A1CE5}" type="slidenum">
              <a:rPr lang="en-US" smtClean="0">
                <a:ln w="12700">
                  <a:solidFill>
                    <a:schemeClr val="tx1"/>
                  </a:solidFill>
                </a:ln>
              </a:rPr>
              <a:t>13</a:t>
            </a:fld>
            <a:endParaRPr lang="en-US">
              <a:ln w="12700">
                <a:solidFill>
                  <a:schemeClr val="tx1"/>
                </a:solidFill>
              </a:ln>
            </a:endParaRPr>
          </a:p>
        </p:txBody>
      </p:sp>
    </p:spTree>
    <p:extLst>
      <p:ext uri="{BB962C8B-B14F-4D97-AF65-F5344CB8AC3E}">
        <p14:creationId xmlns:p14="http://schemas.microsoft.com/office/powerpoint/2010/main" val="398837346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Goals of VR</a:t>
            </a:r>
            <a:endParaRPr lang="en-US" dirty="0"/>
          </a:p>
        </p:txBody>
      </p:sp>
      <p:sp>
        <p:nvSpPr>
          <p:cNvPr id="3" name="Content Placeholder 2"/>
          <p:cNvSpPr>
            <a:spLocks noGrp="1"/>
          </p:cNvSpPr>
          <p:nvPr>
            <p:ph idx="1"/>
          </p:nvPr>
        </p:nvSpPr>
        <p:spPr>
          <a:xfrm>
            <a:off x="457200" y="1295400"/>
            <a:ext cx="8229600" cy="4830763"/>
          </a:xfrm>
        </p:spPr>
        <p:txBody>
          <a:bodyPr>
            <a:noAutofit/>
          </a:bodyPr>
          <a:lstStyle/>
          <a:p>
            <a:pPr marL="400050" indent="-400050" algn="just">
              <a:buNone/>
            </a:pPr>
            <a:r>
              <a:rPr lang="en-US" sz="2400" b="1" dirty="0" smtClean="0"/>
              <a:t>5. Specialized </a:t>
            </a:r>
            <a:r>
              <a:rPr lang="en-US" sz="2400" b="1" dirty="0"/>
              <a:t>Job </a:t>
            </a:r>
            <a:r>
              <a:rPr lang="en-US" sz="2400" b="1" dirty="0" smtClean="0"/>
              <a:t>Training: </a:t>
            </a:r>
            <a:r>
              <a:rPr lang="en-US" sz="2400" dirty="0"/>
              <a:t>There are many jobs that require immense precision and accuracy. Occupations such as Surgeon are difficult to train for because of the delicate nature of the work. VR can be used to train people for these roles without putting anyone’s life in </a:t>
            </a:r>
            <a:r>
              <a:rPr lang="en-US" sz="2400" dirty="0" smtClean="0"/>
              <a:t>danger.</a:t>
            </a:r>
          </a:p>
          <a:p>
            <a:pPr marL="400050" algn="just">
              <a:buNone/>
            </a:pPr>
            <a:r>
              <a:rPr lang="en-US" sz="2400" b="1" dirty="0" smtClean="0"/>
              <a:t>6. Healing </a:t>
            </a:r>
            <a:r>
              <a:rPr lang="en-US" sz="2400" b="1" dirty="0"/>
              <a:t>and Confronting Mental </a:t>
            </a:r>
            <a:r>
              <a:rPr lang="en-US" sz="2400" b="1" dirty="0" smtClean="0"/>
              <a:t>Trauma: </a:t>
            </a:r>
            <a:r>
              <a:rPr lang="en-US" sz="2400" dirty="0" smtClean="0"/>
              <a:t>One </a:t>
            </a:r>
            <a:r>
              <a:rPr lang="en-US" sz="2400" dirty="0"/>
              <a:t>of the best ways to handle mental and emotional trauma is to confront it directly. Medical professionals have been using exposure therapy to help patients overcome their fears and even reduce symptoms of PTSD. By recreating the source of trauma in a safe virtual space</a:t>
            </a:r>
            <a:endParaRPr lang="en-US" sz="2400" dirty="0">
              <a:latin typeface="Times New Roman" pitchFamily="18" charset="0"/>
              <a:cs typeface="Times New Roman"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24231" y="0"/>
            <a:ext cx="1219769" cy="1143000"/>
          </a:xfrm>
          <a:prstGeom prst="rect">
            <a:avLst/>
          </a:prstGeom>
        </p:spPr>
      </p:pic>
      <p:sp>
        <p:nvSpPr>
          <p:cNvPr id="8" name="Date Placeholder 7"/>
          <p:cNvSpPr>
            <a:spLocks noGrp="1"/>
          </p:cNvSpPr>
          <p:nvPr>
            <p:ph type="dt" sz="half" idx="10"/>
          </p:nvPr>
        </p:nvSpPr>
        <p:spPr/>
        <p:txBody>
          <a:bodyPr/>
          <a:lstStyle/>
          <a:p>
            <a:fld id="{86E5F29D-BFC4-4435-A0B8-FD5072650140}" type="datetime1">
              <a:rPr lang="en-US" smtClean="0">
                <a:ln w="12700">
                  <a:solidFill>
                    <a:schemeClr val="tx1"/>
                  </a:solidFill>
                </a:ln>
              </a:rPr>
              <a:t>2/17/2025</a:t>
            </a:fld>
            <a:endParaRPr lang="en-US" dirty="0">
              <a:ln w="12700">
                <a:solidFill>
                  <a:schemeClr val="tx1"/>
                </a:solidFill>
              </a:ln>
            </a:endParaRPr>
          </a:p>
        </p:txBody>
      </p:sp>
      <p:sp>
        <p:nvSpPr>
          <p:cNvPr id="9" name="Slide Number Placeholder 8"/>
          <p:cNvSpPr>
            <a:spLocks noGrp="1"/>
          </p:cNvSpPr>
          <p:nvPr>
            <p:ph type="sldNum" sz="quarter" idx="12"/>
          </p:nvPr>
        </p:nvSpPr>
        <p:spPr/>
        <p:txBody>
          <a:bodyPr/>
          <a:lstStyle/>
          <a:p>
            <a:fld id="{155D393B-D3FB-4FCB-A735-BD15267A1CE5}" type="slidenum">
              <a:rPr lang="en-US" smtClean="0">
                <a:ln w="12700">
                  <a:solidFill>
                    <a:schemeClr val="tx1"/>
                  </a:solidFill>
                </a:ln>
              </a:rPr>
              <a:t>14</a:t>
            </a:fld>
            <a:endParaRPr lang="en-US">
              <a:ln w="12700">
                <a:solidFill>
                  <a:schemeClr val="tx1"/>
                </a:solidFill>
              </a:ln>
            </a:endParaRPr>
          </a:p>
        </p:txBody>
      </p:sp>
    </p:spTree>
    <p:extLst>
      <p:ext uri="{BB962C8B-B14F-4D97-AF65-F5344CB8AC3E}">
        <p14:creationId xmlns:p14="http://schemas.microsoft.com/office/powerpoint/2010/main" val="374582024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24231" y="0"/>
            <a:ext cx="1219769" cy="1143000"/>
          </a:xfrm>
          <a:prstGeom prst="rect">
            <a:avLst/>
          </a:prstGeom>
        </p:spPr>
      </p:pic>
      <p:sp>
        <p:nvSpPr>
          <p:cNvPr id="2" name="Title 1"/>
          <p:cNvSpPr>
            <a:spLocks noGrp="1"/>
          </p:cNvSpPr>
          <p:nvPr>
            <p:ph type="title"/>
          </p:nvPr>
        </p:nvSpPr>
        <p:spPr/>
        <p:txBody>
          <a:bodyPr>
            <a:normAutofit fontScale="90000"/>
          </a:bodyPr>
          <a:lstStyle/>
          <a:p>
            <a:r>
              <a:rPr lang="en-US" dirty="0">
                <a:latin typeface="Times New Roman" pitchFamily="18" charset="0"/>
                <a:cs typeface="Times New Roman" pitchFamily="18" charset="0"/>
              </a:rPr>
              <a:t>Birds-eye </a:t>
            </a:r>
            <a:r>
              <a:rPr lang="en-US" dirty="0" smtClean="0">
                <a:latin typeface="Times New Roman" pitchFamily="18" charset="0"/>
                <a:cs typeface="Times New Roman" pitchFamily="18" charset="0"/>
              </a:rPr>
              <a:t>view</a:t>
            </a:r>
            <a:r>
              <a:rPr lang="en-US" dirty="0">
                <a:latin typeface="Times New Roman" pitchFamily="18" charset="0"/>
                <a:cs typeface="Times New Roman" pitchFamily="18" charset="0"/>
              </a:rPr>
              <a:t/>
            </a:r>
            <a:br>
              <a:rPr lang="en-US" dirty="0">
                <a:latin typeface="Times New Roman" pitchFamily="18" charset="0"/>
                <a:cs typeface="Times New Roman" pitchFamily="18" charset="0"/>
              </a:rPr>
            </a:br>
            <a:r>
              <a:rPr lang="en-US" dirty="0" smtClean="0">
                <a:latin typeface="Times New Roman" pitchFamily="18" charset="0"/>
                <a:cs typeface="Times New Roman" pitchFamily="18" charset="0"/>
              </a:rPr>
              <a:t>(general</a:t>
            </a:r>
            <a:r>
              <a:rPr lang="en-US" dirty="0">
                <a:latin typeface="Times New Roman" pitchFamily="18" charset="0"/>
                <a:cs typeface="Times New Roman" pitchFamily="18" charset="0"/>
              </a:rPr>
              <a:t>, hardware, software, sensation and </a:t>
            </a:r>
            <a:r>
              <a:rPr lang="en-US" dirty="0" smtClean="0">
                <a:latin typeface="Times New Roman" pitchFamily="18" charset="0"/>
                <a:cs typeface="Times New Roman" pitchFamily="18" charset="0"/>
              </a:rPr>
              <a:t>perception)</a:t>
            </a:r>
            <a:endParaRPr lang="en-US" dirty="0"/>
          </a:p>
        </p:txBody>
      </p:sp>
      <p:sp>
        <p:nvSpPr>
          <p:cNvPr id="3" name="Content Placeholder 2"/>
          <p:cNvSpPr>
            <a:spLocks noGrp="1"/>
          </p:cNvSpPr>
          <p:nvPr>
            <p:ph sz="half" idx="1"/>
          </p:nvPr>
        </p:nvSpPr>
        <p:spPr/>
        <p:txBody>
          <a:bodyPr>
            <a:noAutofit/>
          </a:bodyPr>
          <a:lstStyle/>
          <a:p>
            <a:pPr marL="400050" indent="-400050" algn="just">
              <a:buNone/>
            </a:pPr>
            <a:endParaRPr lang="en-US" sz="2400" dirty="0" smtClean="0">
              <a:latin typeface="Times New Roman" pitchFamily="18" charset="0"/>
              <a:cs typeface="Times New Roman" pitchFamily="18" charset="0"/>
            </a:endParaRPr>
          </a:p>
          <a:p>
            <a:pPr marL="400050" indent="-400050" algn="just">
              <a:buNone/>
            </a:pPr>
            <a:endParaRPr lang="en-US" sz="2400" dirty="0">
              <a:latin typeface="Times New Roman" pitchFamily="18" charset="0"/>
              <a:cs typeface="Times New Roman" pitchFamily="18" charset="0"/>
            </a:endParaRPr>
          </a:p>
        </p:txBody>
      </p:sp>
      <p:sp>
        <p:nvSpPr>
          <p:cNvPr id="7" name="Content Placeholder 6"/>
          <p:cNvSpPr>
            <a:spLocks noGrp="1"/>
          </p:cNvSpPr>
          <p:nvPr>
            <p:ph sz="half" idx="2"/>
          </p:nvPr>
        </p:nvSpPr>
        <p:spPr>
          <a:xfrm>
            <a:off x="4648200" y="1828800"/>
            <a:ext cx="4419600" cy="4648200"/>
          </a:xfrm>
        </p:spPr>
        <p:txBody>
          <a:bodyPr>
            <a:normAutofit fontScale="92500" lnSpcReduction="10000"/>
          </a:bodyPr>
          <a:lstStyle/>
          <a:p>
            <a:pPr marL="0" indent="0">
              <a:buNone/>
            </a:pPr>
            <a:r>
              <a:rPr lang="en-US" dirty="0" smtClean="0"/>
              <a:t>It presents </a:t>
            </a:r>
            <a:r>
              <a:rPr lang="en-US" dirty="0"/>
              <a:t>an overview of VR systems </a:t>
            </a:r>
            <a:r>
              <a:rPr lang="en-US" dirty="0" smtClean="0"/>
              <a:t>from h/w to</a:t>
            </a:r>
            <a:endParaRPr lang="en-US" dirty="0"/>
          </a:p>
          <a:p>
            <a:pPr marL="0" indent="0">
              <a:buNone/>
            </a:pPr>
            <a:r>
              <a:rPr lang="en-US" dirty="0"/>
              <a:t>software </a:t>
            </a:r>
            <a:r>
              <a:rPr lang="en-US" dirty="0" smtClean="0"/>
              <a:t>to </a:t>
            </a:r>
            <a:r>
              <a:rPr lang="en-US" dirty="0"/>
              <a:t>human perception </a:t>
            </a:r>
            <a:endParaRPr lang="en-US" dirty="0" smtClean="0"/>
          </a:p>
          <a:p>
            <a:pPr marL="0" indent="0">
              <a:buNone/>
            </a:pPr>
            <a:r>
              <a:rPr lang="en-US" dirty="0" smtClean="0"/>
              <a:t> ##</a:t>
            </a:r>
            <a:r>
              <a:rPr lang="en-US" b="1" dirty="0" smtClean="0"/>
              <a:t>The </a:t>
            </a:r>
            <a:r>
              <a:rPr lang="en-US" b="1" dirty="0"/>
              <a:t>hardware</a:t>
            </a:r>
          </a:p>
          <a:p>
            <a:r>
              <a:rPr lang="en-US" dirty="0"/>
              <a:t>produces stimuli that override the senses of the user</a:t>
            </a:r>
            <a:r>
              <a:rPr lang="en-US" dirty="0" smtClean="0"/>
              <a:t>.</a:t>
            </a:r>
          </a:p>
          <a:p>
            <a:r>
              <a:rPr lang="en-US" dirty="0"/>
              <a:t>The VR hardware accomplishes this by </a:t>
            </a:r>
            <a:r>
              <a:rPr lang="en-US" dirty="0" smtClean="0"/>
              <a:t>using its </a:t>
            </a:r>
            <a:r>
              <a:rPr lang="en-US" dirty="0"/>
              <a:t>own sensors, thereby tracking motions of the user.</a:t>
            </a:r>
          </a:p>
        </p:txBody>
      </p:sp>
      <p:sp>
        <p:nvSpPr>
          <p:cNvPr id="8" name="Date Placeholder 7"/>
          <p:cNvSpPr>
            <a:spLocks noGrp="1"/>
          </p:cNvSpPr>
          <p:nvPr>
            <p:ph type="dt" sz="half" idx="10"/>
          </p:nvPr>
        </p:nvSpPr>
        <p:spPr/>
        <p:txBody>
          <a:bodyPr/>
          <a:lstStyle/>
          <a:p>
            <a:fld id="{86E5F29D-BFC4-4435-A0B8-FD5072650140}" type="datetime1">
              <a:rPr lang="en-US" smtClean="0">
                <a:ln w="12700">
                  <a:solidFill>
                    <a:schemeClr val="tx1"/>
                  </a:solidFill>
                </a:ln>
              </a:rPr>
              <a:t>2/17/2025</a:t>
            </a:fld>
            <a:endParaRPr lang="en-US" dirty="0">
              <a:ln w="12700">
                <a:solidFill>
                  <a:schemeClr val="tx1"/>
                </a:solidFill>
              </a:ln>
            </a:endParaRPr>
          </a:p>
        </p:txBody>
      </p:sp>
      <p:sp>
        <p:nvSpPr>
          <p:cNvPr id="9" name="Slide Number Placeholder 8"/>
          <p:cNvSpPr>
            <a:spLocks noGrp="1"/>
          </p:cNvSpPr>
          <p:nvPr>
            <p:ph type="sldNum" sz="quarter" idx="12"/>
          </p:nvPr>
        </p:nvSpPr>
        <p:spPr/>
        <p:txBody>
          <a:bodyPr/>
          <a:lstStyle/>
          <a:p>
            <a:fld id="{155D393B-D3FB-4FCB-A735-BD15267A1CE5}" type="slidenum">
              <a:rPr lang="en-US" smtClean="0">
                <a:ln w="12700">
                  <a:solidFill>
                    <a:schemeClr val="tx1"/>
                  </a:solidFill>
                </a:ln>
              </a:rPr>
              <a:t>15</a:t>
            </a:fld>
            <a:endParaRPr lang="en-US">
              <a:ln w="12700">
                <a:solidFill>
                  <a:schemeClr val="tx1"/>
                </a:solidFill>
              </a:ln>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1905000"/>
            <a:ext cx="4038600" cy="426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6373709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24231" y="0"/>
            <a:ext cx="1219769" cy="1143000"/>
          </a:xfrm>
          <a:prstGeom prst="rect">
            <a:avLst/>
          </a:prstGeom>
        </p:spPr>
      </p:pic>
      <p:sp>
        <p:nvSpPr>
          <p:cNvPr id="2" name="Title 1"/>
          <p:cNvSpPr>
            <a:spLocks noGrp="1"/>
          </p:cNvSpPr>
          <p:nvPr>
            <p:ph type="title"/>
          </p:nvPr>
        </p:nvSpPr>
        <p:spPr>
          <a:xfrm>
            <a:off x="457200" y="274638"/>
            <a:ext cx="8229600" cy="868362"/>
          </a:xfrm>
        </p:spPr>
        <p:txBody>
          <a:bodyPr>
            <a:normAutofit fontScale="90000"/>
          </a:bodyPr>
          <a:lstStyle/>
          <a:p>
            <a:r>
              <a:rPr lang="en-US" dirty="0">
                <a:latin typeface="Times New Roman" pitchFamily="18" charset="0"/>
                <a:cs typeface="Times New Roman" pitchFamily="18" charset="0"/>
              </a:rPr>
              <a:t>Birds-eye </a:t>
            </a:r>
            <a:r>
              <a:rPr lang="en-US" dirty="0" smtClean="0">
                <a:latin typeface="Times New Roman" pitchFamily="18" charset="0"/>
                <a:cs typeface="Times New Roman" pitchFamily="18" charset="0"/>
              </a:rPr>
              <a:t>view</a:t>
            </a:r>
            <a:r>
              <a:rPr lang="en-US" dirty="0">
                <a:latin typeface="Times New Roman" pitchFamily="18" charset="0"/>
                <a:cs typeface="Times New Roman" pitchFamily="18" charset="0"/>
              </a:rPr>
              <a:t/>
            </a:r>
            <a:br>
              <a:rPr lang="en-US" dirty="0">
                <a:latin typeface="Times New Roman" pitchFamily="18" charset="0"/>
                <a:cs typeface="Times New Roman" pitchFamily="18" charset="0"/>
              </a:rPr>
            </a:br>
            <a:endParaRPr lang="en-US" dirty="0"/>
          </a:p>
        </p:txBody>
      </p:sp>
      <p:sp>
        <p:nvSpPr>
          <p:cNvPr id="3" name="Content Placeholder 2"/>
          <p:cNvSpPr>
            <a:spLocks noGrp="1"/>
          </p:cNvSpPr>
          <p:nvPr>
            <p:ph sz="half" idx="1"/>
          </p:nvPr>
        </p:nvSpPr>
        <p:spPr/>
        <p:txBody>
          <a:bodyPr>
            <a:noAutofit/>
          </a:bodyPr>
          <a:lstStyle/>
          <a:p>
            <a:pPr marL="400050" indent="-400050" algn="just">
              <a:buNone/>
            </a:pPr>
            <a:endParaRPr lang="en-US" sz="2400" dirty="0" smtClean="0">
              <a:latin typeface="Times New Roman" pitchFamily="18" charset="0"/>
              <a:cs typeface="Times New Roman" pitchFamily="18" charset="0"/>
            </a:endParaRPr>
          </a:p>
          <a:p>
            <a:pPr marL="400050" indent="-400050" algn="just">
              <a:buNone/>
            </a:pPr>
            <a:endParaRPr lang="en-US" sz="2400" dirty="0">
              <a:latin typeface="Times New Roman" pitchFamily="18" charset="0"/>
              <a:cs typeface="Times New Roman" pitchFamily="18" charset="0"/>
            </a:endParaRPr>
          </a:p>
        </p:txBody>
      </p:sp>
      <p:sp>
        <p:nvSpPr>
          <p:cNvPr id="7" name="Content Placeholder 6"/>
          <p:cNvSpPr>
            <a:spLocks noGrp="1"/>
          </p:cNvSpPr>
          <p:nvPr>
            <p:ph sz="half" idx="2"/>
          </p:nvPr>
        </p:nvSpPr>
        <p:spPr>
          <a:xfrm>
            <a:off x="152400" y="1143000"/>
            <a:ext cx="8915400" cy="5257800"/>
          </a:xfrm>
        </p:spPr>
        <p:txBody>
          <a:bodyPr>
            <a:normAutofit/>
          </a:bodyPr>
          <a:lstStyle/>
          <a:p>
            <a:pPr marL="0" indent="0">
              <a:buNone/>
            </a:pPr>
            <a:r>
              <a:rPr lang="en-US" dirty="0" smtClean="0"/>
              <a:t>a. Sensors </a:t>
            </a:r>
            <a:r>
              <a:rPr lang="en-US" dirty="0"/>
              <a:t>and sense </a:t>
            </a:r>
            <a:r>
              <a:rPr lang="en-US" dirty="0" smtClean="0"/>
              <a:t>organs</a:t>
            </a:r>
            <a:r>
              <a:rPr lang="en-US" b="1" dirty="0" smtClean="0"/>
              <a:t> :</a:t>
            </a:r>
            <a:r>
              <a:rPr lang="en-US" b="1" dirty="0"/>
              <a:t>The “sensor” is called a sense organ, with common examples </a:t>
            </a:r>
            <a:r>
              <a:rPr lang="en-US" b="1" dirty="0" smtClean="0"/>
              <a:t>being eyes </a:t>
            </a:r>
            <a:r>
              <a:rPr lang="en-US" b="1" dirty="0"/>
              <a:t>and ears.</a:t>
            </a:r>
            <a:endParaRPr lang="en-US" b="1" dirty="0" smtClean="0"/>
          </a:p>
          <a:p>
            <a:r>
              <a:rPr lang="en-US" dirty="0"/>
              <a:t>A sensor is a </a:t>
            </a:r>
            <a:r>
              <a:rPr lang="en-US" dirty="0" smtClean="0"/>
              <a:t>special transducer </a:t>
            </a:r>
            <a:r>
              <a:rPr lang="en-US" dirty="0"/>
              <a:t>that converts the energy it receives into a signal for an electrical circuit</a:t>
            </a:r>
            <a:r>
              <a:rPr lang="en-US" dirty="0" smtClean="0"/>
              <a:t>.</a:t>
            </a:r>
            <a:r>
              <a:rPr lang="en-US" dirty="0"/>
              <a:t> A </a:t>
            </a:r>
            <a:r>
              <a:rPr lang="en-US" dirty="0" smtClean="0"/>
              <a:t>sensor typically </a:t>
            </a:r>
            <a:r>
              <a:rPr lang="en-US" dirty="0"/>
              <a:t>has a receptor that collects the energy for </a:t>
            </a:r>
            <a:r>
              <a:rPr lang="en-US" dirty="0" smtClean="0"/>
              <a:t>conversion</a:t>
            </a:r>
          </a:p>
        </p:txBody>
      </p:sp>
      <p:sp>
        <p:nvSpPr>
          <p:cNvPr id="8" name="Date Placeholder 7"/>
          <p:cNvSpPr>
            <a:spLocks noGrp="1"/>
          </p:cNvSpPr>
          <p:nvPr>
            <p:ph type="dt" sz="half" idx="10"/>
          </p:nvPr>
        </p:nvSpPr>
        <p:spPr/>
        <p:txBody>
          <a:bodyPr/>
          <a:lstStyle/>
          <a:p>
            <a:fld id="{86E5F29D-BFC4-4435-A0B8-FD5072650140}" type="datetime1">
              <a:rPr lang="en-US" smtClean="0">
                <a:ln w="12700">
                  <a:solidFill>
                    <a:schemeClr val="tx1"/>
                  </a:solidFill>
                </a:ln>
              </a:rPr>
              <a:t>2/17/2025</a:t>
            </a:fld>
            <a:endParaRPr lang="en-US" dirty="0">
              <a:ln w="12700">
                <a:solidFill>
                  <a:schemeClr val="tx1"/>
                </a:solidFill>
              </a:ln>
            </a:endParaRPr>
          </a:p>
        </p:txBody>
      </p:sp>
      <p:sp>
        <p:nvSpPr>
          <p:cNvPr id="9" name="Slide Number Placeholder 8"/>
          <p:cNvSpPr>
            <a:spLocks noGrp="1"/>
          </p:cNvSpPr>
          <p:nvPr>
            <p:ph type="sldNum" sz="quarter" idx="12"/>
          </p:nvPr>
        </p:nvSpPr>
        <p:spPr/>
        <p:txBody>
          <a:bodyPr/>
          <a:lstStyle/>
          <a:p>
            <a:fld id="{155D393B-D3FB-4FCB-A735-BD15267A1CE5}" type="slidenum">
              <a:rPr lang="en-US" smtClean="0">
                <a:ln w="12700">
                  <a:solidFill>
                    <a:schemeClr val="tx1"/>
                  </a:solidFill>
                </a:ln>
              </a:rPr>
              <a:t>16</a:t>
            </a:fld>
            <a:endParaRPr lang="en-US">
              <a:ln w="12700">
                <a:solidFill>
                  <a:schemeClr val="tx1"/>
                </a:solidFill>
              </a:ln>
            </a:endParaRPr>
          </a:p>
        </p:txBody>
      </p:sp>
    </p:spTree>
    <p:extLst>
      <p:ext uri="{BB962C8B-B14F-4D97-AF65-F5344CB8AC3E}">
        <p14:creationId xmlns:p14="http://schemas.microsoft.com/office/powerpoint/2010/main" val="50232430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24231" y="0"/>
            <a:ext cx="1219769" cy="1143000"/>
          </a:xfrm>
          <a:prstGeom prst="rect">
            <a:avLst/>
          </a:prstGeom>
        </p:spPr>
      </p:pic>
      <p:sp>
        <p:nvSpPr>
          <p:cNvPr id="2" name="Title 1"/>
          <p:cNvSpPr>
            <a:spLocks noGrp="1"/>
          </p:cNvSpPr>
          <p:nvPr>
            <p:ph type="title"/>
          </p:nvPr>
        </p:nvSpPr>
        <p:spPr>
          <a:xfrm>
            <a:off x="457200" y="274638"/>
            <a:ext cx="8229600" cy="868362"/>
          </a:xfrm>
        </p:spPr>
        <p:txBody>
          <a:bodyPr>
            <a:normAutofit fontScale="90000"/>
          </a:bodyPr>
          <a:lstStyle/>
          <a:p>
            <a:r>
              <a:rPr lang="en-US" dirty="0">
                <a:latin typeface="Times New Roman" pitchFamily="18" charset="0"/>
                <a:cs typeface="Times New Roman" pitchFamily="18" charset="0"/>
              </a:rPr>
              <a:t>Birds-eye </a:t>
            </a:r>
            <a:r>
              <a:rPr lang="en-US" dirty="0" smtClean="0">
                <a:latin typeface="Times New Roman" pitchFamily="18" charset="0"/>
                <a:cs typeface="Times New Roman" pitchFamily="18" charset="0"/>
              </a:rPr>
              <a:t>view</a:t>
            </a:r>
            <a:r>
              <a:rPr lang="en-US" dirty="0">
                <a:latin typeface="Times New Roman" pitchFamily="18" charset="0"/>
                <a:cs typeface="Times New Roman" pitchFamily="18" charset="0"/>
              </a:rPr>
              <a:t/>
            </a:r>
            <a:br>
              <a:rPr lang="en-US" dirty="0">
                <a:latin typeface="Times New Roman" pitchFamily="18" charset="0"/>
                <a:cs typeface="Times New Roman" pitchFamily="18" charset="0"/>
              </a:rPr>
            </a:br>
            <a:endParaRPr lang="en-US" dirty="0"/>
          </a:p>
        </p:txBody>
      </p:sp>
      <p:sp>
        <p:nvSpPr>
          <p:cNvPr id="3" name="Content Placeholder 2"/>
          <p:cNvSpPr>
            <a:spLocks noGrp="1"/>
          </p:cNvSpPr>
          <p:nvPr>
            <p:ph sz="half" idx="1"/>
          </p:nvPr>
        </p:nvSpPr>
        <p:spPr/>
        <p:txBody>
          <a:bodyPr>
            <a:noAutofit/>
          </a:bodyPr>
          <a:lstStyle/>
          <a:p>
            <a:pPr marL="400050" indent="-400050" algn="just">
              <a:buNone/>
            </a:pPr>
            <a:endParaRPr lang="en-US" sz="2400" dirty="0" smtClean="0">
              <a:latin typeface="Times New Roman" pitchFamily="18" charset="0"/>
              <a:cs typeface="Times New Roman" pitchFamily="18" charset="0"/>
            </a:endParaRPr>
          </a:p>
          <a:p>
            <a:pPr marL="400050" indent="-400050" algn="just">
              <a:buNone/>
            </a:pPr>
            <a:endParaRPr lang="en-US" sz="2400" dirty="0">
              <a:latin typeface="Times New Roman" pitchFamily="18" charset="0"/>
              <a:cs typeface="Times New Roman" pitchFamily="18" charset="0"/>
            </a:endParaRPr>
          </a:p>
        </p:txBody>
      </p:sp>
      <p:sp>
        <p:nvSpPr>
          <p:cNvPr id="8" name="Date Placeholder 7"/>
          <p:cNvSpPr>
            <a:spLocks noGrp="1"/>
          </p:cNvSpPr>
          <p:nvPr>
            <p:ph type="dt" sz="half" idx="10"/>
          </p:nvPr>
        </p:nvSpPr>
        <p:spPr/>
        <p:txBody>
          <a:bodyPr/>
          <a:lstStyle/>
          <a:p>
            <a:fld id="{86E5F29D-BFC4-4435-A0B8-FD5072650140}" type="datetime1">
              <a:rPr lang="en-US" smtClean="0">
                <a:ln w="12700">
                  <a:solidFill>
                    <a:schemeClr val="tx1"/>
                  </a:solidFill>
                </a:ln>
              </a:rPr>
              <a:t>2/17/2025</a:t>
            </a:fld>
            <a:endParaRPr lang="en-US" dirty="0">
              <a:ln w="12700">
                <a:solidFill>
                  <a:schemeClr val="tx1"/>
                </a:solidFill>
              </a:ln>
            </a:endParaRPr>
          </a:p>
        </p:txBody>
      </p:sp>
      <p:sp>
        <p:nvSpPr>
          <p:cNvPr id="9" name="Slide Number Placeholder 8"/>
          <p:cNvSpPr>
            <a:spLocks noGrp="1"/>
          </p:cNvSpPr>
          <p:nvPr>
            <p:ph type="sldNum" sz="quarter" idx="12"/>
          </p:nvPr>
        </p:nvSpPr>
        <p:spPr/>
        <p:txBody>
          <a:bodyPr/>
          <a:lstStyle/>
          <a:p>
            <a:fld id="{155D393B-D3FB-4FCB-A735-BD15267A1CE5}" type="slidenum">
              <a:rPr lang="en-US" smtClean="0">
                <a:ln w="12700">
                  <a:solidFill>
                    <a:schemeClr val="tx1"/>
                  </a:solidFill>
                </a:ln>
              </a:rPr>
              <a:t>17</a:t>
            </a:fld>
            <a:endParaRPr lang="en-US">
              <a:ln w="12700">
                <a:solidFill>
                  <a:schemeClr val="tx1"/>
                </a:solidFill>
              </a:ln>
            </a:endParaRPr>
          </a:p>
        </p:txBody>
      </p:sp>
      <p:pic>
        <p:nvPicPr>
          <p:cNvPr id="2050" name="Picture 2"/>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685800" y="1380791"/>
            <a:ext cx="7924799" cy="48676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5896516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24231" y="0"/>
            <a:ext cx="1219769" cy="1143000"/>
          </a:xfrm>
          <a:prstGeom prst="rect">
            <a:avLst/>
          </a:prstGeom>
        </p:spPr>
      </p:pic>
      <p:sp>
        <p:nvSpPr>
          <p:cNvPr id="2" name="Title 1"/>
          <p:cNvSpPr>
            <a:spLocks noGrp="1"/>
          </p:cNvSpPr>
          <p:nvPr>
            <p:ph type="title"/>
          </p:nvPr>
        </p:nvSpPr>
        <p:spPr/>
        <p:txBody>
          <a:bodyPr>
            <a:normAutofit fontScale="90000"/>
          </a:bodyPr>
          <a:lstStyle/>
          <a:p>
            <a:r>
              <a:rPr lang="en-US" dirty="0">
                <a:latin typeface="Times New Roman" pitchFamily="18" charset="0"/>
                <a:cs typeface="Times New Roman" pitchFamily="18" charset="0"/>
              </a:rPr>
              <a:t>Birds-eye </a:t>
            </a:r>
            <a:r>
              <a:rPr lang="en-US" dirty="0" smtClean="0">
                <a:latin typeface="Times New Roman" pitchFamily="18" charset="0"/>
                <a:cs typeface="Times New Roman" pitchFamily="18" charset="0"/>
              </a:rPr>
              <a:t>view</a:t>
            </a:r>
            <a:r>
              <a:rPr lang="en-US" dirty="0">
                <a:latin typeface="Times New Roman" pitchFamily="18" charset="0"/>
                <a:cs typeface="Times New Roman" pitchFamily="18" charset="0"/>
              </a:rPr>
              <a:t/>
            </a:r>
            <a:br>
              <a:rPr lang="en-US" dirty="0">
                <a:latin typeface="Times New Roman" pitchFamily="18" charset="0"/>
                <a:cs typeface="Times New Roman" pitchFamily="18" charset="0"/>
              </a:rPr>
            </a:br>
            <a:endParaRPr lang="en-US" dirty="0"/>
          </a:p>
        </p:txBody>
      </p:sp>
      <p:sp>
        <p:nvSpPr>
          <p:cNvPr id="8" name="Date Placeholder 7"/>
          <p:cNvSpPr>
            <a:spLocks noGrp="1"/>
          </p:cNvSpPr>
          <p:nvPr>
            <p:ph type="dt" sz="half" idx="10"/>
          </p:nvPr>
        </p:nvSpPr>
        <p:spPr/>
        <p:txBody>
          <a:bodyPr/>
          <a:lstStyle/>
          <a:p>
            <a:fld id="{86E5F29D-BFC4-4435-A0B8-FD5072650140}" type="datetime1">
              <a:rPr lang="en-US" smtClean="0">
                <a:ln w="12700">
                  <a:solidFill>
                    <a:schemeClr val="tx1"/>
                  </a:solidFill>
                </a:ln>
              </a:rPr>
              <a:t>2/17/2025</a:t>
            </a:fld>
            <a:endParaRPr lang="en-US" dirty="0">
              <a:ln w="12700">
                <a:solidFill>
                  <a:schemeClr val="tx1"/>
                </a:solidFill>
              </a:ln>
            </a:endParaRPr>
          </a:p>
        </p:txBody>
      </p:sp>
      <p:sp>
        <p:nvSpPr>
          <p:cNvPr id="9" name="Slide Number Placeholder 8"/>
          <p:cNvSpPr>
            <a:spLocks noGrp="1"/>
          </p:cNvSpPr>
          <p:nvPr>
            <p:ph type="sldNum" sz="quarter" idx="12"/>
          </p:nvPr>
        </p:nvSpPr>
        <p:spPr/>
        <p:txBody>
          <a:bodyPr/>
          <a:lstStyle/>
          <a:p>
            <a:fld id="{155D393B-D3FB-4FCB-A735-BD15267A1CE5}" type="slidenum">
              <a:rPr lang="en-US" smtClean="0">
                <a:ln w="12700">
                  <a:solidFill>
                    <a:schemeClr val="tx1"/>
                  </a:solidFill>
                </a:ln>
              </a:rPr>
              <a:t>18</a:t>
            </a:fld>
            <a:endParaRPr lang="en-US">
              <a:ln w="12700">
                <a:solidFill>
                  <a:schemeClr val="tx1"/>
                </a:solidFill>
              </a:ln>
            </a:endParaRPr>
          </a:p>
        </p:txBody>
      </p:sp>
      <p:pic>
        <p:nvPicPr>
          <p:cNvPr id="3074"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035911" y="1142907"/>
            <a:ext cx="7193689" cy="48768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7751622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24231" y="0"/>
            <a:ext cx="1219769" cy="1143000"/>
          </a:xfrm>
          <a:prstGeom prst="rect">
            <a:avLst/>
          </a:prstGeom>
        </p:spPr>
      </p:pic>
      <p:sp>
        <p:nvSpPr>
          <p:cNvPr id="2" name="Title 1"/>
          <p:cNvSpPr>
            <a:spLocks noGrp="1"/>
          </p:cNvSpPr>
          <p:nvPr>
            <p:ph type="title"/>
          </p:nvPr>
        </p:nvSpPr>
        <p:spPr>
          <a:xfrm>
            <a:off x="457200" y="19050"/>
            <a:ext cx="7010400" cy="552450"/>
          </a:xfrm>
        </p:spPr>
        <p:txBody>
          <a:bodyPr>
            <a:normAutofit fontScale="90000"/>
          </a:bodyPr>
          <a:lstStyle/>
          <a:p>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Birds-eye view</a:t>
            </a:r>
            <a:r>
              <a:rPr lang="en-US" dirty="0">
                <a:latin typeface="Times New Roman" pitchFamily="18" charset="0"/>
                <a:cs typeface="Times New Roman" pitchFamily="18" charset="0"/>
              </a:rPr>
              <a:t/>
            </a:r>
            <a:br>
              <a:rPr lang="en-US" dirty="0">
                <a:latin typeface="Times New Roman" pitchFamily="18" charset="0"/>
                <a:cs typeface="Times New Roman" pitchFamily="18" charset="0"/>
              </a:rPr>
            </a:br>
            <a:endParaRPr lang="en-US" dirty="0"/>
          </a:p>
        </p:txBody>
      </p:sp>
      <p:sp>
        <p:nvSpPr>
          <p:cNvPr id="8" name="Date Placeholder 7"/>
          <p:cNvSpPr>
            <a:spLocks noGrp="1"/>
          </p:cNvSpPr>
          <p:nvPr>
            <p:ph type="dt" sz="half" idx="10"/>
          </p:nvPr>
        </p:nvSpPr>
        <p:spPr/>
        <p:txBody>
          <a:bodyPr/>
          <a:lstStyle/>
          <a:p>
            <a:fld id="{86E5F29D-BFC4-4435-A0B8-FD5072650140}" type="datetime1">
              <a:rPr lang="en-US" smtClean="0">
                <a:ln w="12700">
                  <a:solidFill>
                    <a:schemeClr val="tx1"/>
                  </a:solidFill>
                </a:ln>
              </a:rPr>
              <a:t>2/17/2025</a:t>
            </a:fld>
            <a:endParaRPr lang="en-US" dirty="0">
              <a:ln w="12700">
                <a:solidFill>
                  <a:schemeClr val="tx1"/>
                </a:solidFill>
              </a:ln>
            </a:endParaRPr>
          </a:p>
        </p:txBody>
      </p:sp>
      <p:sp>
        <p:nvSpPr>
          <p:cNvPr id="9" name="Slide Number Placeholder 8"/>
          <p:cNvSpPr>
            <a:spLocks noGrp="1"/>
          </p:cNvSpPr>
          <p:nvPr>
            <p:ph type="sldNum" sz="quarter" idx="12"/>
          </p:nvPr>
        </p:nvSpPr>
        <p:spPr/>
        <p:txBody>
          <a:bodyPr/>
          <a:lstStyle/>
          <a:p>
            <a:fld id="{155D393B-D3FB-4FCB-A735-BD15267A1CE5}" type="slidenum">
              <a:rPr lang="en-US" smtClean="0">
                <a:ln w="12700">
                  <a:solidFill>
                    <a:schemeClr val="tx1"/>
                  </a:solidFill>
                </a:ln>
              </a:rPr>
              <a:t>19</a:t>
            </a:fld>
            <a:endParaRPr lang="en-US">
              <a:ln w="12700">
                <a:solidFill>
                  <a:schemeClr val="tx1"/>
                </a:solidFill>
              </a:ln>
            </a:endParaRPr>
          </a:p>
        </p:txBody>
      </p:sp>
      <p:sp>
        <p:nvSpPr>
          <p:cNvPr id="3" name="Content Placeholder 2"/>
          <p:cNvSpPr>
            <a:spLocks noGrp="1"/>
          </p:cNvSpPr>
          <p:nvPr>
            <p:ph idx="1"/>
          </p:nvPr>
        </p:nvSpPr>
        <p:spPr>
          <a:xfrm>
            <a:off x="76200" y="762000"/>
            <a:ext cx="8839200" cy="5638800"/>
          </a:xfrm>
        </p:spPr>
        <p:txBody>
          <a:bodyPr>
            <a:normAutofit fontScale="70000" lnSpcReduction="20000"/>
          </a:bodyPr>
          <a:lstStyle/>
          <a:p>
            <a:r>
              <a:rPr lang="en-US" b="1" dirty="0"/>
              <a:t>Aural: world-fixed vs. </a:t>
            </a:r>
            <a:r>
              <a:rPr lang="en-US" b="1" dirty="0" smtClean="0"/>
              <a:t>user-fixed</a:t>
            </a:r>
            <a:r>
              <a:rPr lang="en-US" dirty="0" smtClean="0"/>
              <a:t>:</a:t>
            </a:r>
            <a:endParaRPr lang="en-US" dirty="0"/>
          </a:p>
          <a:p>
            <a:endParaRPr lang="en-US" dirty="0" smtClean="0"/>
          </a:p>
          <a:p>
            <a:endParaRPr lang="en-US" dirty="0"/>
          </a:p>
          <a:p>
            <a:endParaRPr lang="en-US" dirty="0" smtClean="0"/>
          </a:p>
          <a:p>
            <a:endParaRPr lang="en-US" dirty="0"/>
          </a:p>
          <a:p>
            <a:endParaRPr lang="en-US" dirty="0" smtClean="0"/>
          </a:p>
          <a:p>
            <a:endParaRPr lang="en-US" dirty="0" smtClean="0"/>
          </a:p>
          <a:p>
            <a:r>
              <a:rPr lang="en-US" dirty="0" smtClean="0"/>
              <a:t>In </a:t>
            </a:r>
            <a:r>
              <a:rPr lang="en-US" dirty="0"/>
              <a:t>the surround-sound system, the generated sound (or stimulus) is far </a:t>
            </a:r>
            <a:r>
              <a:rPr lang="en-US" dirty="0" smtClean="0"/>
              <a:t>away from </a:t>
            </a:r>
            <a:r>
              <a:rPr lang="en-US" dirty="0"/>
              <a:t>the ears, whereas it is quite close for the headphones.</a:t>
            </a:r>
          </a:p>
          <a:p>
            <a:r>
              <a:rPr lang="en-US" dirty="0" smtClean="0"/>
              <a:t>One </a:t>
            </a:r>
            <a:r>
              <a:rPr lang="en-US" dirty="0"/>
              <a:t>implication of the difference in distance is that much less power is </a:t>
            </a:r>
            <a:r>
              <a:rPr lang="en-US" dirty="0" smtClean="0"/>
              <a:t>needed for </a:t>
            </a:r>
            <a:r>
              <a:rPr lang="en-US" dirty="0"/>
              <a:t>the headphones to generate an equivalent perceived loudness level </a:t>
            </a:r>
            <a:r>
              <a:rPr lang="en-US" dirty="0" smtClean="0"/>
              <a:t>compared with </a:t>
            </a:r>
            <a:r>
              <a:rPr lang="en-US" dirty="0"/>
              <a:t>distant speakers.</a:t>
            </a:r>
          </a:p>
          <a:p>
            <a:r>
              <a:rPr lang="en-US" dirty="0" smtClean="0"/>
              <a:t>Another </a:t>
            </a:r>
            <a:r>
              <a:rPr lang="en-US" dirty="0"/>
              <a:t>implication based on distance is the degree of privacy allowed </a:t>
            </a:r>
            <a:r>
              <a:rPr lang="en-US" dirty="0" smtClean="0"/>
              <a:t>by the </a:t>
            </a:r>
            <a:r>
              <a:rPr lang="en-US" dirty="0"/>
              <a:t>wearer of headphones. A surround-sound system at high volume </a:t>
            </a:r>
            <a:r>
              <a:rPr lang="en-US" dirty="0" smtClean="0"/>
              <a:t>levels could </a:t>
            </a:r>
            <a:r>
              <a:rPr lang="en-US" dirty="0"/>
              <a:t>generate a visit by angry neighbors.</a:t>
            </a:r>
          </a:p>
          <a:p>
            <a:r>
              <a:rPr lang="en-US" dirty="0" smtClean="0"/>
              <a:t>Wearing </a:t>
            </a:r>
            <a:r>
              <a:rPr lang="en-US" dirty="0"/>
              <a:t>electronics on your head could be uncomfortable over long </a:t>
            </a:r>
            <a:r>
              <a:rPr lang="en-US" dirty="0" smtClean="0"/>
              <a:t>periods of </a:t>
            </a:r>
            <a:r>
              <a:rPr lang="en-US" dirty="0"/>
              <a:t>time, causing a preference for surround sound over headphones.</a:t>
            </a: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43400" y="762000"/>
            <a:ext cx="4114800" cy="213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1294176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mtClean="0"/>
              <a:t>Course Outcomes</a:t>
            </a:r>
            <a:endParaRPr lang="en-US" dirty="0"/>
          </a:p>
        </p:txBody>
      </p:sp>
      <p:sp>
        <p:nvSpPr>
          <p:cNvPr id="3" name="Content Placeholder 2"/>
          <p:cNvSpPr>
            <a:spLocks noGrp="1"/>
          </p:cNvSpPr>
          <p:nvPr>
            <p:ph idx="1"/>
          </p:nvPr>
        </p:nvSpPr>
        <p:spPr>
          <a:xfrm>
            <a:off x="457200" y="1295400"/>
            <a:ext cx="8229600" cy="4830763"/>
          </a:xfrm>
        </p:spPr>
        <p:txBody>
          <a:bodyPr>
            <a:noAutofit/>
          </a:bodyPr>
          <a:lstStyle/>
          <a:p>
            <a:pPr marL="0" indent="0" algn="just">
              <a:buNone/>
            </a:pPr>
            <a:r>
              <a:rPr lang="en-US" sz="2400" dirty="0" smtClean="0">
                <a:latin typeface="Times New Roman" pitchFamily="18" charset="0"/>
                <a:cs typeface="Times New Roman" pitchFamily="18" charset="0"/>
              </a:rPr>
              <a:t>CO1: </a:t>
            </a:r>
            <a:r>
              <a:rPr lang="en-US" sz="2400" dirty="0">
                <a:latin typeface="Times New Roman" pitchFamily="18" charset="0"/>
                <a:cs typeface="Times New Roman" pitchFamily="18" charset="0"/>
              </a:rPr>
              <a:t>Demonstrate an understanding of techniques, processes,</a:t>
            </a:r>
          </a:p>
          <a:p>
            <a:pPr marL="0" indent="0" algn="just">
              <a:buNone/>
            </a:pPr>
            <a:r>
              <a:rPr lang="en-US" sz="2400" dirty="0" smtClean="0">
                <a:latin typeface="Times New Roman" pitchFamily="18" charset="0"/>
                <a:cs typeface="Times New Roman" pitchFamily="18" charset="0"/>
              </a:rPr>
              <a:t>          technologies </a:t>
            </a:r>
            <a:r>
              <a:rPr lang="en-US" sz="2400" dirty="0">
                <a:latin typeface="Times New Roman" pitchFamily="18" charset="0"/>
                <a:cs typeface="Times New Roman" pitchFamily="18" charset="0"/>
              </a:rPr>
              <a:t>and equipment used in virtual reality</a:t>
            </a:r>
          </a:p>
          <a:p>
            <a:pPr marL="0" indent="0" algn="just">
              <a:buNone/>
            </a:pPr>
            <a:r>
              <a:rPr lang="en-US" sz="2400" dirty="0" smtClean="0">
                <a:latin typeface="Times New Roman" pitchFamily="18" charset="0"/>
                <a:cs typeface="Times New Roman" pitchFamily="18" charset="0"/>
              </a:rPr>
              <a:t>CO2: </a:t>
            </a:r>
            <a:r>
              <a:rPr lang="en-US" sz="2400" dirty="0">
                <a:latin typeface="Times New Roman" pitchFamily="18" charset="0"/>
                <a:cs typeface="Times New Roman" pitchFamily="18" charset="0"/>
              </a:rPr>
              <a:t>Identify appropriate design methodologies for immersive</a:t>
            </a:r>
          </a:p>
          <a:p>
            <a:pPr marL="0" indent="0" algn="just">
              <a:buNone/>
            </a:pPr>
            <a:r>
              <a:rPr lang="en-US" sz="2400" dirty="0" smtClean="0">
                <a:latin typeface="Times New Roman" pitchFamily="18" charset="0"/>
                <a:cs typeface="Times New Roman" pitchFamily="18" charset="0"/>
              </a:rPr>
              <a:t>          technology </a:t>
            </a:r>
            <a:r>
              <a:rPr lang="en-US" sz="2400" dirty="0">
                <a:latin typeface="Times New Roman" pitchFamily="18" charset="0"/>
                <a:cs typeface="Times New Roman" pitchFamily="18" charset="0"/>
              </a:rPr>
              <a:t>development, especially from a physiological</a:t>
            </a:r>
          </a:p>
          <a:p>
            <a:pPr marL="0" indent="0" algn="just">
              <a:buNone/>
            </a:pP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         perspective</a:t>
            </a:r>
            <a:endParaRPr lang="en-US" sz="2400" dirty="0">
              <a:latin typeface="Times New Roman" pitchFamily="18" charset="0"/>
              <a:cs typeface="Times New Roman" pitchFamily="18" charset="0"/>
            </a:endParaRPr>
          </a:p>
          <a:p>
            <a:pPr marL="0" indent="0" algn="just">
              <a:buNone/>
            </a:pPr>
            <a:r>
              <a:rPr lang="en-US" sz="2400" dirty="0" smtClean="0">
                <a:latin typeface="Times New Roman" pitchFamily="18" charset="0"/>
                <a:cs typeface="Times New Roman" pitchFamily="18" charset="0"/>
              </a:rPr>
              <a:t>CO3: </a:t>
            </a:r>
            <a:r>
              <a:rPr lang="en-US" sz="2400" dirty="0">
                <a:latin typeface="Times New Roman" pitchFamily="18" charset="0"/>
                <a:cs typeface="Times New Roman" pitchFamily="18" charset="0"/>
              </a:rPr>
              <a:t>Exploit the characteristics of human visual perception in</a:t>
            </a:r>
          </a:p>
          <a:p>
            <a:pPr marL="0" indent="0" algn="just">
              <a:buNone/>
            </a:pPr>
            <a:r>
              <a:rPr lang="en-US" sz="2400" dirty="0" smtClean="0">
                <a:latin typeface="Times New Roman" pitchFamily="18" charset="0"/>
                <a:cs typeface="Times New Roman" pitchFamily="18" charset="0"/>
              </a:rPr>
              <a:t>          Virtual </a:t>
            </a:r>
            <a:r>
              <a:rPr lang="en-US" sz="2400" dirty="0">
                <a:latin typeface="Times New Roman" pitchFamily="18" charset="0"/>
                <a:cs typeface="Times New Roman" pitchFamily="18" charset="0"/>
              </a:rPr>
              <a:t>Reality techniques</a:t>
            </a:r>
          </a:p>
          <a:p>
            <a:pPr marL="0" indent="0" algn="just">
              <a:buNone/>
            </a:pPr>
            <a:r>
              <a:rPr lang="en-US" sz="2400" dirty="0" smtClean="0">
                <a:latin typeface="Times New Roman" pitchFamily="18" charset="0"/>
                <a:cs typeface="Times New Roman" pitchFamily="18" charset="0"/>
              </a:rPr>
              <a:t>CO4: </a:t>
            </a:r>
            <a:r>
              <a:rPr lang="en-US" sz="2400" dirty="0">
                <a:latin typeface="Times New Roman" pitchFamily="18" charset="0"/>
                <a:cs typeface="Times New Roman" pitchFamily="18" charset="0"/>
              </a:rPr>
              <a:t>Create effective VR techniques for the Web</a:t>
            </a:r>
          </a:p>
          <a:p>
            <a:pPr marL="0" indent="0" algn="just">
              <a:buNone/>
            </a:pPr>
            <a:r>
              <a:rPr lang="en-US" sz="2400" dirty="0" smtClean="0">
                <a:latin typeface="Times New Roman" pitchFamily="18" charset="0"/>
                <a:cs typeface="Times New Roman" pitchFamily="18" charset="0"/>
              </a:rPr>
              <a:t>CO5: </a:t>
            </a:r>
            <a:r>
              <a:rPr lang="en-US" sz="2400" dirty="0">
                <a:latin typeface="Times New Roman" pitchFamily="18" charset="0"/>
                <a:cs typeface="Times New Roman" pitchFamily="18" charset="0"/>
              </a:rPr>
              <a:t>Effectively categorize the benefits/shortcomings of</a:t>
            </a:r>
          </a:p>
          <a:p>
            <a:pPr marL="0" indent="0" algn="just">
              <a:buNone/>
            </a:pPr>
            <a:r>
              <a:rPr lang="en-US" sz="2400" dirty="0" smtClean="0">
                <a:latin typeface="Times New Roman" pitchFamily="18" charset="0"/>
                <a:cs typeface="Times New Roman" pitchFamily="18" charset="0"/>
              </a:rPr>
              <a:t>          available </a:t>
            </a:r>
            <a:r>
              <a:rPr lang="en-US" sz="2400" dirty="0">
                <a:latin typeface="Times New Roman" pitchFamily="18" charset="0"/>
                <a:cs typeface="Times New Roman" pitchFamily="18" charset="0"/>
              </a:rPr>
              <a:t>VR technology platforms.</a:t>
            </a:r>
          </a:p>
          <a:p>
            <a:pPr marL="0" indent="0" algn="just">
              <a:buNone/>
            </a:pPr>
            <a:r>
              <a:rPr lang="en-US" sz="2400" dirty="0" smtClean="0">
                <a:latin typeface="Times New Roman" pitchFamily="18" charset="0"/>
                <a:cs typeface="Times New Roman" pitchFamily="18" charset="0"/>
              </a:rPr>
              <a:t>CO6: </a:t>
            </a:r>
            <a:r>
              <a:rPr lang="en-US" sz="2400" dirty="0">
                <a:latin typeface="Times New Roman" pitchFamily="18" charset="0"/>
                <a:cs typeface="Times New Roman" pitchFamily="18" charset="0"/>
              </a:rPr>
              <a:t>Use human factors to design and evaluate a VR application</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24231" y="0"/>
            <a:ext cx="1219769" cy="1143000"/>
          </a:xfrm>
          <a:prstGeom prst="rect">
            <a:avLst/>
          </a:prstGeom>
        </p:spPr>
      </p:pic>
      <p:sp>
        <p:nvSpPr>
          <p:cNvPr id="8" name="Date Placeholder 7"/>
          <p:cNvSpPr>
            <a:spLocks noGrp="1"/>
          </p:cNvSpPr>
          <p:nvPr>
            <p:ph type="dt" sz="half" idx="10"/>
          </p:nvPr>
        </p:nvSpPr>
        <p:spPr/>
        <p:txBody>
          <a:bodyPr/>
          <a:lstStyle/>
          <a:p>
            <a:fld id="{6FBE13C5-096C-4414-BAF5-BA411B408E52}" type="datetime1">
              <a:rPr lang="en-US" smtClean="0">
                <a:ln w="12700">
                  <a:solidFill>
                    <a:schemeClr val="tx1"/>
                  </a:solidFill>
                </a:ln>
                <a:solidFill>
                  <a:schemeClr val="tx1"/>
                </a:solidFill>
              </a:rPr>
              <a:t>2/17/2025</a:t>
            </a:fld>
            <a:endParaRPr lang="en-US" dirty="0">
              <a:ln w="12700">
                <a:solidFill>
                  <a:schemeClr val="tx1"/>
                </a:solidFill>
              </a:ln>
              <a:solidFill>
                <a:schemeClr val="tx1"/>
              </a:solidFill>
            </a:endParaRPr>
          </a:p>
        </p:txBody>
      </p:sp>
      <p:sp>
        <p:nvSpPr>
          <p:cNvPr id="9" name="Slide Number Placeholder 8"/>
          <p:cNvSpPr>
            <a:spLocks noGrp="1"/>
          </p:cNvSpPr>
          <p:nvPr>
            <p:ph type="sldNum" sz="quarter" idx="12"/>
          </p:nvPr>
        </p:nvSpPr>
        <p:spPr/>
        <p:txBody>
          <a:bodyPr/>
          <a:lstStyle/>
          <a:p>
            <a:fld id="{155D393B-D3FB-4FCB-A735-BD15267A1CE5}" type="slidenum">
              <a:rPr lang="en-US" smtClean="0">
                <a:ln w="12700">
                  <a:solidFill>
                    <a:schemeClr val="tx1"/>
                  </a:solidFill>
                </a:ln>
                <a:solidFill>
                  <a:schemeClr val="tx1"/>
                </a:solidFill>
              </a:rPr>
              <a:t>2</a:t>
            </a:fld>
            <a:endParaRPr lang="en-US" dirty="0">
              <a:ln w="12700">
                <a:solidFill>
                  <a:schemeClr val="tx1"/>
                </a:solidFill>
              </a:ln>
              <a:solidFill>
                <a:schemeClr val="tx1"/>
              </a:solidFill>
            </a:endParaRPr>
          </a:p>
        </p:txBody>
      </p:sp>
    </p:spTree>
    <p:extLst>
      <p:ext uri="{BB962C8B-B14F-4D97-AF65-F5344CB8AC3E}">
        <p14:creationId xmlns:p14="http://schemas.microsoft.com/office/powerpoint/2010/main" val="264223850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24231" y="0"/>
            <a:ext cx="1219769" cy="1143000"/>
          </a:xfrm>
          <a:prstGeom prst="rect">
            <a:avLst/>
          </a:prstGeom>
        </p:spPr>
      </p:pic>
      <p:sp>
        <p:nvSpPr>
          <p:cNvPr id="2" name="Title 1"/>
          <p:cNvSpPr>
            <a:spLocks noGrp="1"/>
          </p:cNvSpPr>
          <p:nvPr>
            <p:ph type="title"/>
          </p:nvPr>
        </p:nvSpPr>
        <p:spPr/>
        <p:txBody>
          <a:bodyPr>
            <a:normAutofit fontScale="90000"/>
          </a:bodyPr>
          <a:lstStyle/>
          <a:p>
            <a:r>
              <a:rPr lang="en-US" dirty="0">
                <a:latin typeface="Times New Roman" pitchFamily="18" charset="0"/>
                <a:cs typeface="Times New Roman" pitchFamily="18" charset="0"/>
              </a:rPr>
              <a:t>Birds-eye </a:t>
            </a:r>
            <a:r>
              <a:rPr lang="en-US" dirty="0" smtClean="0">
                <a:latin typeface="Times New Roman" pitchFamily="18" charset="0"/>
                <a:cs typeface="Times New Roman" pitchFamily="18" charset="0"/>
              </a:rPr>
              <a:t>view</a:t>
            </a:r>
            <a:r>
              <a:rPr lang="en-US" dirty="0">
                <a:latin typeface="Times New Roman" pitchFamily="18" charset="0"/>
                <a:cs typeface="Times New Roman" pitchFamily="18" charset="0"/>
              </a:rPr>
              <a:t/>
            </a:r>
            <a:br>
              <a:rPr lang="en-US" dirty="0">
                <a:latin typeface="Times New Roman" pitchFamily="18" charset="0"/>
                <a:cs typeface="Times New Roman" pitchFamily="18" charset="0"/>
              </a:rPr>
            </a:br>
            <a:endParaRPr lang="en-US" dirty="0"/>
          </a:p>
        </p:txBody>
      </p:sp>
      <p:sp>
        <p:nvSpPr>
          <p:cNvPr id="8" name="Date Placeholder 7"/>
          <p:cNvSpPr>
            <a:spLocks noGrp="1"/>
          </p:cNvSpPr>
          <p:nvPr>
            <p:ph type="dt" sz="half" idx="10"/>
          </p:nvPr>
        </p:nvSpPr>
        <p:spPr/>
        <p:txBody>
          <a:bodyPr/>
          <a:lstStyle/>
          <a:p>
            <a:fld id="{86E5F29D-BFC4-4435-A0B8-FD5072650140}" type="datetime1">
              <a:rPr lang="en-US" smtClean="0">
                <a:ln w="12700">
                  <a:solidFill>
                    <a:schemeClr val="tx1"/>
                  </a:solidFill>
                </a:ln>
              </a:rPr>
              <a:t>2/17/2025</a:t>
            </a:fld>
            <a:endParaRPr lang="en-US" dirty="0">
              <a:ln w="12700">
                <a:solidFill>
                  <a:schemeClr val="tx1"/>
                </a:solidFill>
              </a:ln>
            </a:endParaRPr>
          </a:p>
        </p:txBody>
      </p:sp>
      <p:sp>
        <p:nvSpPr>
          <p:cNvPr id="9" name="Slide Number Placeholder 8"/>
          <p:cNvSpPr>
            <a:spLocks noGrp="1"/>
          </p:cNvSpPr>
          <p:nvPr>
            <p:ph type="sldNum" sz="quarter" idx="12"/>
          </p:nvPr>
        </p:nvSpPr>
        <p:spPr/>
        <p:txBody>
          <a:bodyPr/>
          <a:lstStyle/>
          <a:p>
            <a:fld id="{155D393B-D3FB-4FCB-A735-BD15267A1CE5}" type="slidenum">
              <a:rPr lang="en-US" smtClean="0">
                <a:ln w="12700">
                  <a:solidFill>
                    <a:schemeClr val="tx1"/>
                  </a:solidFill>
                </a:ln>
              </a:rPr>
              <a:t>20</a:t>
            </a:fld>
            <a:endParaRPr lang="en-US">
              <a:ln w="12700">
                <a:solidFill>
                  <a:schemeClr val="tx1"/>
                </a:solidFill>
              </a:ln>
            </a:endParaRPr>
          </a:p>
        </p:txBody>
      </p:sp>
      <p:sp>
        <p:nvSpPr>
          <p:cNvPr id="3" name="Content Placeholder 2"/>
          <p:cNvSpPr>
            <a:spLocks noGrp="1"/>
          </p:cNvSpPr>
          <p:nvPr>
            <p:ph idx="1"/>
          </p:nvPr>
        </p:nvSpPr>
        <p:spPr>
          <a:xfrm>
            <a:off x="457200" y="1143000"/>
            <a:ext cx="8458200" cy="5257800"/>
          </a:xfrm>
        </p:spPr>
        <p:txBody>
          <a:bodyPr>
            <a:normAutofit/>
          </a:bodyPr>
          <a:lstStyle/>
          <a:p>
            <a:pPr marL="0" indent="0">
              <a:buNone/>
            </a:pPr>
            <a:r>
              <a:rPr lang="en-US" b="1" dirty="0"/>
              <a:t>Visual: world-fixed vs. </a:t>
            </a:r>
            <a:r>
              <a:rPr lang="en-US" b="1" dirty="0" smtClean="0"/>
              <a:t>user-fixed</a:t>
            </a:r>
          </a:p>
          <a:p>
            <a:r>
              <a:rPr lang="en-US" dirty="0"/>
              <a:t>The surrounding virtual world should </a:t>
            </a:r>
            <a:r>
              <a:rPr lang="en-US" dirty="0" smtClean="0"/>
              <a:t>be counter-rotated</a:t>
            </a:r>
            <a:r>
              <a:rPr lang="en-US" dirty="0"/>
              <a:t>,</a:t>
            </a:r>
            <a:endParaRPr lang="en-US" dirty="0" smtClean="0"/>
          </a:p>
          <a:p>
            <a:endParaRPr lang="en-US" dirty="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3429000"/>
            <a:ext cx="7924514" cy="2790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6176310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24231" y="0"/>
            <a:ext cx="1219769" cy="1143000"/>
          </a:xfrm>
          <a:prstGeom prst="rect">
            <a:avLst/>
          </a:prstGeom>
        </p:spPr>
      </p:pic>
      <p:sp>
        <p:nvSpPr>
          <p:cNvPr id="2" name="Title 1"/>
          <p:cNvSpPr>
            <a:spLocks noGrp="1"/>
          </p:cNvSpPr>
          <p:nvPr>
            <p:ph type="title"/>
          </p:nvPr>
        </p:nvSpPr>
        <p:spPr/>
        <p:txBody>
          <a:bodyPr>
            <a:normAutofit fontScale="90000"/>
          </a:bodyPr>
          <a:lstStyle/>
          <a:p>
            <a:r>
              <a:rPr lang="en-US" dirty="0">
                <a:latin typeface="Times New Roman" pitchFamily="18" charset="0"/>
                <a:cs typeface="Times New Roman" pitchFamily="18" charset="0"/>
              </a:rPr>
              <a:t>Birds-eye </a:t>
            </a:r>
            <a:r>
              <a:rPr lang="en-US" dirty="0" smtClean="0">
                <a:latin typeface="Times New Roman" pitchFamily="18" charset="0"/>
                <a:cs typeface="Times New Roman" pitchFamily="18" charset="0"/>
              </a:rPr>
              <a:t>view</a:t>
            </a:r>
            <a:r>
              <a:rPr lang="en-US" dirty="0">
                <a:latin typeface="Times New Roman" pitchFamily="18" charset="0"/>
                <a:cs typeface="Times New Roman" pitchFamily="18" charset="0"/>
              </a:rPr>
              <a:t/>
            </a:r>
            <a:br>
              <a:rPr lang="en-US" dirty="0">
                <a:latin typeface="Times New Roman" pitchFamily="18" charset="0"/>
                <a:cs typeface="Times New Roman" pitchFamily="18" charset="0"/>
              </a:rPr>
            </a:br>
            <a:endParaRPr lang="en-US" dirty="0"/>
          </a:p>
        </p:txBody>
      </p:sp>
      <p:sp>
        <p:nvSpPr>
          <p:cNvPr id="8" name="Date Placeholder 7"/>
          <p:cNvSpPr>
            <a:spLocks noGrp="1"/>
          </p:cNvSpPr>
          <p:nvPr>
            <p:ph type="dt" sz="half" idx="10"/>
          </p:nvPr>
        </p:nvSpPr>
        <p:spPr/>
        <p:txBody>
          <a:bodyPr/>
          <a:lstStyle/>
          <a:p>
            <a:fld id="{86E5F29D-BFC4-4435-A0B8-FD5072650140}" type="datetime1">
              <a:rPr lang="en-US" smtClean="0">
                <a:ln w="12700">
                  <a:solidFill>
                    <a:schemeClr val="tx1"/>
                  </a:solidFill>
                </a:ln>
              </a:rPr>
              <a:t>2/17/2025</a:t>
            </a:fld>
            <a:endParaRPr lang="en-US" dirty="0">
              <a:ln w="12700">
                <a:solidFill>
                  <a:schemeClr val="tx1"/>
                </a:solidFill>
              </a:ln>
            </a:endParaRPr>
          </a:p>
        </p:txBody>
      </p:sp>
      <p:sp>
        <p:nvSpPr>
          <p:cNvPr id="9" name="Slide Number Placeholder 8"/>
          <p:cNvSpPr>
            <a:spLocks noGrp="1"/>
          </p:cNvSpPr>
          <p:nvPr>
            <p:ph type="sldNum" sz="quarter" idx="12"/>
          </p:nvPr>
        </p:nvSpPr>
        <p:spPr/>
        <p:txBody>
          <a:bodyPr/>
          <a:lstStyle/>
          <a:p>
            <a:fld id="{155D393B-D3FB-4FCB-A735-BD15267A1CE5}" type="slidenum">
              <a:rPr lang="en-US" smtClean="0">
                <a:ln w="12700">
                  <a:solidFill>
                    <a:schemeClr val="tx1"/>
                  </a:solidFill>
                </a:ln>
              </a:rPr>
              <a:t>21</a:t>
            </a:fld>
            <a:endParaRPr lang="en-US">
              <a:ln w="12700">
                <a:solidFill>
                  <a:schemeClr val="tx1"/>
                </a:solidFill>
              </a:ln>
            </a:endParaRPr>
          </a:p>
        </p:txBody>
      </p:sp>
      <p:sp>
        <p:nvSpPr>
          <p:cNvPr id="3" name="Content Placeholder 2"/>
          <p:cNvSpPr>
            <a:spLocks noGrp="1"/>
          </p:cNvSpPr>
          <p:nvPr>
            <p:ph idx="1"/>
          </p:nvPr>
        </p:nvSpPr>
        <p:spPr>
          <a:xfrm>
            <a:off x="381000" y="838200"/>
            <a:ext cx="8458200" cy="5257800"/>
          </a:xfrm>
        </p:spPr>
        <p:txBody>
          <a:bodyPr>
            <a:normAutofit fontScale="85000" lnSpcReduction="10000"/>
          </a:bodyPr>
          <a:lstStyle/>
          <a:p>
            <a:pPr algn="just"/>
            <a:r>
              <a:rPr lang="en-US" dirty="0"/>
              <a:t>The </a:t>
            </a:r>
            <a:r>
              <a:rPr lang="en-US" b="1" dirty="0"/>
              <a:t>hardware components </a:t>
            </a:r>
            <a:r>
              <a:rPr lang="en-US" dirty="0"/>
              <a:t>of </a:t>
            </a:r>
            <a:r>
              <a:rPr lang="en-US" dirty="0" smtClean="0"/>
              <a:t>VR:</a:t>
            </a:r>
            <a:endParaRPr lang="en-US" dirty="0"/>
          </a:p>
          <a:p>
            <a:pPr marL="514350" indent="-514350">
              <a:buAutoNum type="arabicPeriod"/>
            </a:pPr>
            <a:r>
              <a:rPr lang="en-US" b="1" dirty="0" smtClean="0"/>
              <a:t>Displays </a:t>
            </a:r>
            <a:r>
              <a:rPr lang="en-US" b="1" dirty="0"/>
              <a:t>(output): </a:t>
            </a:r>
            <a:r>
              <a:rPr lang="en-US" dirty="0"/>
              <a:t>Devices that each stimulate a sense organ</a:t>
            </a:r>
            <a:r>
              <a:rPr lang="en-US" dirty="0" smtClean="0"/>
              <a:t>.</a:t>
            </a:r>
            <a:r>
              <a:rPr lang="en-US" dirty="0"/>
              <a:t> For </a:t>
            </a:r>
            <a:r>
              <a:rPr lang="en-US" b="1" dirty="0"/>
              <a:t>headsets</a:t>
            </a:r>
            <a:r>
              <a:rPr lang="en-US" dirty="0"/>
              <a:t>, a smartphone display can be placed close to the eyes </a:t>
            </a:r>
            <a:r>
              <a:rPr lang="en-US" dirty="0" smtClean="0"/>
              <a:t>and brought </a:t>
            </a:r>
            <a:r>
              <a:rPr lang="en-US" dirty="0"/>
              <a:t>into focus using one magnifying lens for each </a:t>
            </a:r>
            <a:r>
              <a:rPr lang="en-US" dirty="0" smtClean="0"/>
              <a:t>eye. </a:t>
            </a:r>
            <a:r>
              <a:rPr lang="en-US" b="1" dirty="0" smtClean="0"/>
              <a:t>Sound</a:t>
            </a:r>
            <a:r>
              <a:rPr lang="en-US" dirty="0" smtClean="0"/>
              <a:t> </a:t>
            </a:r>
            <a:r>
              <a:rPr lang="en-US" dirty="0"/>
              <a:t>is displayed to the </a:t>
            </a:r>
            <a:r>
              <a:rPr lang="en-US" dirty="0" smtClean="0"/>
              <a:t>ears using </a:t>
            </a:r>
            <a:r>
              <a:rPr lang="en-US" b="1" dirty="0"/>
              <a:t>classic speaker </a:t>
            </a:r>
            <a:r>
              <a:rPr lang="en-US" dirty="0"/>
              <a:t>technology. Bone conduction methods may also be </a:t>
            </a:r>
            <a:r>
              <a:rPr lang="en-US" dirty="0" smtClean="0"/>
              <a:t>used, which </a:t>
            </a:r>
            <a:r>
              <a:rPr lang="en-US" dirty="0"/>
              <a:t>vibrate the skull and propagate the waves to the inner </a:t>
            </a:r>
            <a:r>
              <a:rPr lang="en-US" dirty="0" smtClean="0"/>
              <a:t>ear For </a:t>
            </a:r>
            <a:r>
              <a:rPr lang="en-US" dirty="0"/>
              <a:t>the </a:t>
            </a:r>
            <a:r>
              <a:rPr lang="en-US" b="1" dirty="0"/>
              <a:t>sense of touch</a:t>
            </a:r>
            <a:r>
              <a:rPr lang="en-US" dirty="0"/>
              <a:t>, there are </a:t>
            </a:r>
            <a:r>
              <a:rPr lang="en-US" b="1" dirty="0"/>
              <a:t>haptic displays</a:t>
            </a:r>
            <a:r>
              <a:rPr lang="en-US" dirty="0" smtClean="0"/>
              <a:t>. </a:t>
            </a:r>
            <a:r>
              <a:rPr lang="en-US" dirty="0"/>
              <a:t>Haptic feedback can be given in the form of vibration, pressure, </a:t>
            </a:r>
            <a:r>
              <a:rPr lang="en-US" dirty="0" smtClean="0"/>
              <a:t>or temperature.</a:t>
            </a:r>
          </a:p>
          <a:p>
            <a:pPr marL="514350" indent="-514350">
              <a:buAutoNum type="arabicPeriod"/>
            </a:pPr>
            <a:r>
              <a:rPr lang="en-US" b="1" dirty="0" smtClean="0"/>
              <a:t>Sensors </a:t>
            </a:r>
            <a:r>
              <a:rPr lang="en-US" b="1" dirty="0"/>
              <a:t>(input): </a:t>
            </a:r>
            <a:r>
              <a:rPr lang="en-US" dirty="0"/>
              <a:t>Devices that </a:t>
            </a:r>
            <a:r>
              <a:rPr lang="en-US" dirty="0" smtClean="0"/>
              <a:t>extract information </a:t>
            </a:r>
            <a:r>
              <a:rPr lang="en-US" dirty="0"/>
              <a:t>from the real </a:t>
            </a:r>
            <a:r>
              <a:rPr lang="en-US" dirty="0" smtClean="0"/>
              <a:t>world.</a:t>
            </a:r>
          </a:p>
          <a:p>
            <a:pPr algn="just"/>
            <a:endParaRPr lang="en-US" dirty="0"/>
          </a:p>
        </p:txBody>
      </p:sp>
    </p:spTree>
    <p:extLst>
      <p:ext uri="{BB962C8B-B14F-4D97-AF65-F5344CB8AC3E}">
        <p14:creationId xmlns:p14="http://schemas.microsoft.com/office/powerpoint/2010/main" val="122483680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24231" y="0"/>
            <a:ext cx="1219769" cy="1143000"/>
          </a:xfrm>
          <a:prstGeom prst="rect">
            <a:avLst/>
          </a:prstGeom>
        </p:spPr>
      </p:pic>
      <p:sp>
        <p:nvSpPr>
          <p:cNvPr id="2" name="Title 1"/>
          <p:cNvSpPr>
            <a:spLocks noGrp="1"/>
          </p:cNvSpPr>
          <p:nvPr>
            <p:ph type="title"/>
          </p:nvPr>
        </p:nvSpPr>
        <p:spPr/>
        <p:txBody>
          <a:bodyPr>
            <a:normAutofit fontScale="90000"/>
          </a:bodyPr>
          <a:lstStyle/>
          <a:p>
            <a:r>
              <a:rPr lang="en-US" dirty="0">
                <a:latin typeface="Times New Roman" pitchFamily="18" charset="0"/>
                <a:cs typeface="Times New Roman" pitchFamily="18" charset="0"/>
              </a:rPr>
              <a:t>Birds-eye </a:t>
            </a:r>
            <a:r>
              <a:rPr lang="en-US" dirty="0" smtClean="0">
                <a:latin typeface="Times New Roman" pitchFamily="18" charset="0"/>
                <a:cs typeface="Times New Roman" pitchFamily="18" charset="0"/>
              </a:rPr>
              <a:t>view</a:t>
            </a:r>
            <a:r>
              <a:rPr lang="en-US" dirty="0">
                <a:latin typeface="Times New Roman" pitchFamily="18" charset="0"/>
                <a:cs typeface="Times New Roman" pitchFamily="18" charset="0"/>
              </a:rPr>
              <a:t/>
            </a:r>
            <a:br>
              <a:rPr lang="en-US" dirty="0">
                <a:latin typeface="Times New Roman" pitchFamily="18" charset="0"/>
                <a:cs typeface="Times New Roman" pitchFamily="18" charset="0"/>
              </a:rPr>
            </a:br>
            <a:endParaRPr lang="en-US" dirty="0"/>
          </a:p>
        </p:txBody>
      </p:sp>
      <p:sp>
        <p:nvSpPr>
          <p:cNvPr id="8" name="Date Placeholder 7"/>
          <p:cNvSpPr>
            <a:spLocks noGrp="1"/>
          </p:cNvSpPr>
          <p:nvPr>
            <p:ph type="dt" sz="half" idx="10"/>
          </p:nvPr>
        </p:nvSpPr>
        <p:spPr/>
        <p:txBody>
          <a:bodyPr/>
          <a:lstStyle/>
          <a:p>
            <a:fld id="{86E5F29D-BFC4-4435-A0B8-FD5072650140}" type="datetime1">
              <a:rPr lang="en-US" smtClean="0">
                <a:ln w="12700">
                  <a:solidFill>
                    <a:schemeClr val="tx1"/>
                  </a:solidFill>
                </a:ln>
              </a:rPr>
              <a:t>2/17/2025</a:t>
            </a:fld>
            <a:endParaRPr lang="en-US" dirty="0">
              <a:ln w="12700">
                <a:solidFill>
                  <a:schemeClr val="tx1"/>
                </a:solidFill>
              </a:ln>
            </a:endParaRPr>
          </a:p>
        </p:txBody>
      </p:sp>
      <p:sp>
        <p:nvSpPr>
          <p:cNvPr id="9" name="Slide Number Placeholder 8"/>
          <p:cNvSpPr>
            <a:spLocks noGrp="1"/>
          </p:cNvSpPr>
          <p:nvPr>
            <p:ph type="sldNum" sz="quarter" idx="12"/>
          </p:nvPr>
        </p:nvSpPr>
        <p:spPr/>
        <p:txBody>
          <a:bodyPr/>
          <a:lstStyle/>
          <a:p>
            <a:fld id="{155D393B-D3FB-4FCB-A735-BD15267A1CE5}" type="slidenum">
              <a:rPr lang="en-US" smtClean="0">
                <a:ln w="12700">
                  <a:solidFill>
                    <a:schemeClr val="tx1"/>
                  </a:solidFill>
                </a:ln>
              </a:rPr>
              <a:t>22</a:t>
            </a:fld>
            <a:endParaRPr lang="en-US">
              <a:ln w="12700">
                <a:solidFill>
                  <a:schemeClr val="tx1"/>
                </a:solidFill>
              </a:ln>
            </a:endParaRPr>
          </a:p>
        </p:txBody>
      </p:sp>
      <p:sp>
        <p:nvSpPr>
          <p:cNvPr id="3" name="Content Placeholder 2"/>
          <p:cNvSpPr>
            <a:spLocks noGrp="1"/>
          </p:cNvSpPr>
          <p:nvPr>
            <p:ph idx="1"/>
          </p:nvPr>
        </p:nvSpPr>
        <p:spPr>
          <a:xfrm>
            <a:off x="381000" y="838200"/>
            <a:ext cx="8458200" cy="5257800"/>
          </a:xfrm>
        </p:spPr>
        <p:txBody>
          <a:bodyPr>
            <a:normAutofit/>
          </a:bodyPr>
          <a:lstStyle/>
          <a:p>
            <a:pPr algn="just"/>
            <a:endParaRPr lang="en-US" dirty="0"/>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3318" y="1143000"/>
            <a:ext cx="7440082" cy="48214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5790717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24231" y="0"/>
            <a:ext cx="1219769" cy="1143000"/>
          </a:xfrm>
          <a:prstGeom prst="rect">
            <a:avLst/>
          </a:prstGeom>
        </p:spPr>
      </p:pic>
      <p:sp>
        <p:nvSpPr>
          <p:cNvPr id="2" name="Title 1"/>
          <p:cNvSpPr>
            <a:spLocks noGrp="1"/>
          </p:cNvSpPr>
          <p:nvPr>
            <p:ph type="title"/>
          </p:nvPr>
        </p:nvSpPr>
        <p:spPr/>
        <p:txBody>
          <a:bodyPr>
            <a:normAutofit fontScale="90000"/>
          </a:bodyPr>
          <a:lstStyle/>
          <a:p>
            <a:r>
              <a:rPr lang="en-US" dirty="0">
                <a:latin typeface="Times New Roman" pitchFamily="18" charset="0"/>
                <a:cs typeface="Times New Roman" pitchFamily="18" charset="0"/>
              </a:rPr>
              <a:t>Birds-eye </a:t>
            </a:r>
            <a:r>
              <a:rPr lang="en-US" dirty="0" smtClean="0">
                <a:latin typeface="Times New Roman" pitchFamily="18" charset="0"/>
                <a:cs typeface="Times New Roman" pitchFamily="18" charset="0"/>
              </a:rPr>
              <a:t>view</a:t>
            </a:r>
            <a:r>
              <a:rPr lang="en-US" dirty="0">
                <a:latin typeface="Times New Roman" pitchFamily="18" charset="0"/>
                <a:cs typeface="Times New Roman" pitchFamily="18" charset="0"/>
              </a:rPr>
              <a:t/>
            </a:r>
            <a:br>
              <a:rPr lang="en-US" dirty="0">
                <a:latin typeface="Times New Roman" pitchFamily="18" charset="0"/>
                <a:cs typeface="Times New Roman" pitchFamily="18" charset="0"/>
              </a:rPr>
            </a:br>
            <a:endParaRPr lang="en-US" dirty="0"/>
          </a:p>
        </p:txBody>
      </p:sp>
      <p:sp>
        <p:nvSpPr>
          <p:cNvPr id="8" name="Date Placeholder 7"/>
          <p:cNvSpPr>
            <a:spLocks noGrp="1"/>
          </p:cNvSpPr>
          <p:nvPr>
            <p:ph type="dt" sz="half" idx="10"/>
          </p:nvPr>
        </p:nvSpPr>
        <p:spPr/>
        <p:txBody>
          <a:bodyPr/>
          <a:lstStyle/>
          <a:p>
            <a:fld id="{86E5F29D-BFC4-4435-A0B8-FD5072650140}" type="datetime1">
              <a:rPr lang="en-US" smtClean="0">
                <a:ln w="12700">
                  <a:solidFill>
                    <a:schemeClr val="tx1"/>
                  </a:solidFill>
                </a:ln>
              </a:rPr>
              <a:t>2/17/2025</a:t>
            </a:fld>
            <a:endParaRPr lang="en-US" dirty="0">
              <a:ln w="12700">
                <a:solidFill>
                  <a:schemeClr val="tx1"/>
                </a:solidFill>
              </a:ln>
            </a:endParaRPr>
          </a:p>
        </p:txBody>
      </p:sp>
      <p:sp>
        <p:nvSpPr>
          <p:cNvPr id="9" name="Slide Number Placeholder 8"/>
          <p:cNvSpPr>
            <a:spLocks noGrp="1"/>
          </p:cNvSpPr>
          <p:nvPr>
            <p:ph type="sldNum" sz="quarter" idx="12"/>
          </p:nvPr>
        </p:nvSpPr>
        <p:spPr/>
        <p:txBody>
          <a:bodyPr/>
          <a:lstStyle/>
          <a:p>
            <a:fld id="{155D393B-D3FB-4FCB-A735-BD15267A1CE5}" type="slidenum">
              <a:rPr lang="en-US" smtClean="0">
                <a:ln w="12700">
                  <a:solidFill>
                    <a:schemeClr val="tx1"/>
                  </a:solidFill>
                </a:ln>
              </a:rPr>
              <a:t>23</a:t>
            </a:fld>
            <a:endParaRPr lang="en-US">
              <a:ln w="12700">
                <a:solidFill>
                  <a:schemeClr val="tx1"/>
                </a:solidFill>
              </a:ln>
            </a:endParaRPr>
          </a:p>
        </p:txBody>
      </p:sp>
      <p:sp>
        <p:nvSpPr>
          <p:cNvPr id="3" name="Content Placeholder 2"/>
          <p:cNvSpPr>
            <a:spLocks noGrp="1"/>
          </p:cNvSpPr>
          <p:nvPr>
            <p:ph idx="1"/>
          </p:nvPr>
        </p:nvSpPr>
        <p:spPr>
          <a:xfrm>
            <a:off x="381000" y="838200"/>
            <a:ext cx="8458200" cy="5257800"/>
          </a:xfrm>
        </p:spPr>
        <p:txBody>
          <a:bodyPr>
            <a:normAutofit fontScale="92500" lnSpcReduction="20000"/>
          </a:bodyPr>
          <a:lstStyle/>
          <a:p>
            <a:r>
              <a:rPr lang="en-US" dirty="0"/>
              <a:t>Sensors Consider the input side of the VR </a:t>
            </a:r>
            <a:r>
              <a:rPr lang="en-US" dirty="0" smtClean="0"/>
              <a:t>hardware: mainly used </a:t>
            </a:r>
            <a:r>
              <a:rPr lang="en-US" dirty="0"/>
              <a:t>for tracking the user’s head orientation</a:t>
            </a:r>
            <a:r>
              <a:rPr lang="en-US" dirty="0" smtClean="0"/>
              <a:t>.</a:t>
            </a:r>
          </a:p>
          <a:p>
            <a:r>
              <a:rPr lang="en-US" b="1" dirty="0"/>
              <a:t>Computers:</a:t>
            </a:r>
            <a:r>
              <a:rPr lang="en-US" dirty="0"/>
              <a:t> Devices that process inputs and outputs sequentially</a:t>
            </a:r>
            <a:r>
              <a:rPr lang="en-US" dirty="0" smtClean="0"/>
              <a:t>.</a:t>
            </a:r>
          </a:p>
          <a:p>
            <a:r>
              <a:rPr lang="en-US" dirty="0" smtClean="0"/>
              <a:t>A </a:t>
            </a:r>
            <a:r>
              <a:rPr lang="en-US" dirty="0"/>
              <a:t>computer executes the virtual world generator (</a:t>
            </a:r>
            <a:r>
              <a:rPr lang="en-US" dirty="0" smtClean="0"/>
              <a:t>VWG). </a:t>
            </a:r>
            <a:r>
              <a:rPr lang="en-US" dirty="0"/>
              <a:t>we expect to see wireless, </a:t>
            </a:r>
            <a:r>
              <a:rPr lang="en-US" dirty="0" smtClean="0"/>
              <a:t>all-in one headsets </a:t>
            </a:r>
            <a:r>
              <a:rPr lang="en-US" dirty="0"/>
              <a:t>that contain all of the essential parts of smartphones for </a:t>
            </a:r>
            <a:r>
              <a:rPr lang="en-US" dirty="0" smtClean="0"/>
              <a:t>delivering VR </a:t>
            </a:r>
            <a:r>
              <a:rPr lang="en-US" dirty="0"/>
              <a:t>experiences</a:t>
            </a:r>
            <a:r>
              <a:rPr lang="en-US" dirty="0" smtClean="0"/>
              <a:t>.</a:t>
            </a:r>
          </a:p>
          <a:p>
            <a:r>
              <a:rPr lang="en-US" dirty="0"/>
              <a:t>Graphical processing units (GPUs) have been optimized </a:t>
            </a:r>
            <a:r>
              <a:rPr lang="en-US" dirty="0" smtClean="0"/>
              <a:t>for quickly </a:t>
            </a:r>
            <a:r>
              <a:rPr lang="en-US" dirty="0"/>
              <a:t>rendering graphics to a screen and they are currently being adapted </a:t>
            </a:r>
            <a:r>
              <a:rPr lang="en-US" dirty="0" smtClean="0"/>
              <a:t>to handle </a:t>
            </a:r>
            <a:r>
              <a:rPr lang="en-US" dirty="0"/>
              <a:t>the specific performance demands of VR.</a:t>
            </a:r>
          </a:p>
        </p:txBody>
      </p:sp>
    </p:spTree>
    <p:extLst>
      <p:ext uri="{BB962C8B-B14F-4D97-AF65-F5344CB8AC3E}">
        <p14:creationId xmlns:p14="http://schemas.microsoft.com/office/powerpoint/2010/main" val="248431577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24231" y="0"/>
            <a:ext cx="1219769" cy="1143000"/>
          </a:xfrm>
          <a:prstGeom prst="rect">
            <a:avLst/>
          </a:prstGeom>
        </p:spPr>
      </p:pic>
      <p:sp>
        <p:nvSpPr>
          <p:cNvPr id="2" name="Title 1"/>
          <p:cNvSpPr>
            <a:spLocks noGrp="1"/>
          </p:cNvSpPr>
          <p:nvPr>
            <p:ph type="title"/>
          </p:nvPr>
        </p:nvSpPr>
        <p:spPr/>
        <p:txBody>
          <a:bodyPr>
            <a:normAutofit fontScale="90000"/>
          </a:bodyPr>
          <a:lstStyle/>
          <a:p>
            <a:r>
              <a:rPr lang="en-US" dirty="0">
                <a:latin typeface="Times New Roman" pitchFamily="18" charset="0"/>
                <a:cs typeface="Times New Roman" pitchFamily="18" charset="0"/>
              </a:rPr>
              <a:t>Birds-eye </a:t>
            </a:r>
            <a:r>
              <a:rPr lang="en-US" dirty="0" smtClean="0">
                <a:latin typeface="Times New Roman" pitchFamily="18" charset="0"/>
                <a:cs typeface="Times New Roman" pitchFamily="18" charset="0"/>
              </a:rPr>
              <a:t>view</a:t>
            </a:r>
            <a:r>
              <a:rPr lang="en-US" dirty="0">
                <a:latin typeface="Times New Roman" pitchFamily="18" charset="0"/>
                <a:cs typeface="Times New Roman" pitchFamily="18" charset="0"/>
              </a:rPr>
              <a:t/>
            </a:r>
            <a:br>
              <a:rPr lang="en-US" dirty="0">
                <a:latin typeface="Times New Roman" pitchFamily="18" charset="0"/>
                <a:cs typeface="Times New Roman" pitchFamily="18" charset="0"/>
              </a:rPr>
            </a:br>
            <a:endParaRPr lang="en-US" dirty="0"/>
          </a:p>
        </p:txBody>
      </p:sp>
      <p:sp>
        <p:nvSpPr>
          <p:cNvPr id="8" name="Date Placeholder 7"/>
          <p:cNvSpPr>
            <a:spLocks noGrp="1"/>
          </p:cNvSpPr>
          <p:nvPr>
            <p:ph type="dt" sz="half" idx="10"/>
          </p:nvPr>
        </p:nvSpPr>
        <p:spPr/>
        <p:txBody>
          <a:bodyPr/>
          <a:lstStyle/>
          <a:p>
            <a:fld id="{86E5F29D-BFC4-4435-A0B8-FD5072650140}" type="datetime1">
              <a:rPr lang="en-US" smtClean="0">
                <a:ln w="12700">
                  <a:solidFill>
                    <a:schemeClr val="tx1"/>
                  </a:solidFill>
                </a:ln>
              </a:rPr>
              <a:t>2/17/2025</a:t>
            </a:fld>
            <a:endParaRPr lang="en-US" dirty="0">
              <a:ln w="12700">
                <a:solidFill>
                  <a:schemeClr val="tx1"/>
                </a:solidFill>
              </a:ln>
            </a:endParaRPr>
          </a:p>
        </p:txBody>
      </p:sp>
      <p:sp>
        <p:nvSpPr>
          <p:cNvPr id="9" name="Slide Number Placeholder 8"/>
          <p:cNvSpPr>
            <a:spLocks noGrp="1"/>
          </p:cNvSpPr>
          <p:nvPr>
            <p:ph type="sldNum" sz="quarter" idx="12"/>
          </p:nvPr>
        </p:nvSpPr>
        <p:spPr/>
        <p:txBody>
          <a:bodyPr/>
          <a:lstStyle/>
          <a:p>
            <a:fld id="{155D393B-D3FB-4FCB-A735-BD15267A1CE5}" type="slidenum">
              <a:rPr lang="en-US" smtClean="0">
                <a:ln w="12700">
                  <a:solidFill>
                    <a:schemeClr val="tx1"/>
                  </a:solidFill>
                </a:ln>
              </a:rPr>
              <a:t>24</a:t>
            </a:fld>
            <a:endParaRPr lang="en-US">
              <a:ln w="12700">
                <a:solidFill>
                  <a:schemeClr val="tx1"/>
                </a:solidFill>
              </a:ln>
            </a:endParaRPr>
          </a:p>
        </p:txBody>
      </p:sp>
      <p:pic>
        <p:nvPicPr>
          <p:cNvPr id="7170"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762000" y="1524000"/>
            <a:ext cx="7848600" cy="419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0859897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24231" y="0"/>
            <a:ext cx="1219769" cy="1143000"/>
          </a:xfrm>
          <a:prstGeom prst="rect">
            <a:avLst/>
          </a:prstGeom>
        </p:spPr>
      </p:pic>
      <p:sp>
        <p:nvSpPr>
          <p:cNvPr id="2" name="Title 1"/>
          <p:cNvSpPr>
            <a:spLocks noGrp="1"/>
          </p:cNvSpPr>
          <p:nvPr>
            <p:ph type="title"/>
          </p:nvPr>
        </p:nvSpPr>
        <p:spPr/>
        <p:txBody>
          <a:bodyPr>
            <a:normAutofit fontScale="90000"/>
          </a:bodyPr>
          <a:lstStyle/>
          <a:p>
            <a:r>
              <a:rPr lang="en-US" dirty="0">
                <a:latin typeface="Times New Roman" pitchFamily="18" charset="0"/>
                <a:cs typeface="Times New Roman" pitchFamily="18" charset="0"/>
              </a:rPr>
              <a:t>Birds-eye </a:t>
            </a:r>
            <a:r>
              <a:rPr lang="en-US" dirty="0" smtClean="0">
                <a:latin typeface="Times New Roman" pitchFamily="18" charset="0"/>
                <a:cs typeface="Times New Roman" pitchFamily="18" charset="0"/>
              </a:rPr>
              <a:t>view</a:t>
            </a:r>
            <a:r>
              <a:rPr lang="en-US" dirty="0">
                <a:latin typeface="Times New Roman" pitchFamily="18" charset="0"/>
                <a:cs typeface="Times New Roman" pitchFamily="18" charset="0"/>
              </a:rPr>
              <a:t/>
            </a:r>
            <a:br>
              <a:rPr lang="en-US" dirty="0">
                <a:latin typeface="Times New Roman" pitchFamily="18" charset="0"/>
                <a:cs typeface="Times New Roman" pitchFamily="18" charset="0"/>
              </a:rPr>
            </a:br>
            <a:endParaRPr lang="en-US" dirty="0"/>
          </a:p>
        </p:txBody>
      </p:sp>
      <p:sp>
        <p:nvSpPr>
          <p:cNvPr id="8" name="Date Placeholder 7"/>
          <p:cNvSpPr>
            <a:spLocks noGrp="1"/>
          </p:cNvSpPr>
          <p:nvPr>
            <p:ph type="dt" sz="half" idx="10"/>
          </p:nvPr>
        </p:nvSpPr>
        <p:spPr/>
        <p:txBody>
          <a:bodyPr/>
          <a:lstStyle/>
          <a:p>
            <a:fld id="{86E5F29D-BFC4-4435-A0B8-FD5072650140}" type="datetime1">
              <a:rPr lang="en-US" smtClean="0">
                <a:ln w="12700">
                  <a:solidFill>
                    <a:schemeClr val="tx1"/>
                  </a:solidFill>
                </a:ln>
              </a:rPr>
              <a:t>2/17/2025</a:t>
            </a:fld>
            <a:endParaRPr lang="en-US" dirty="0">
              <a:ln w="12700">
                <a:solidFill>
                  <a:schemeClr val="tx1"/>
                </a:solidFill>
              </a:ln>
            </a:endParaRPr>
          </a:p>
        </p:txBody>
      </p:sp>
      <p:sp>
        <p:nvSpPr>
          <p:cNvPr id="9" name="Slide Number Placeholder 8"/>
          <p:cNvSpPr>
            <a:spLocks noGrp="1"/>
          </p:cNvSpPr>
          <p:nvPr>
            <p:ph type="sldNum" sz="quarter" idx="12"/>
          </p:nvPr>
        </p:nvSpPr>
        <p:spPr/>
        <p:txBody>
          <a:bodyPr/>
          <a:lstStyle/>
          <a:p>
            <a:fld id="{155D393B-D3FB-4FCB-A735-BD15267A1CE5}" type="slidenum">
              <a:rPr lang="en-US" smtClean="0">
                <a:ln w="12700">
                  <a:solidFill>
                    <a:schemeClr val="tx1"/>
                  </a:solidFill>
                </a:ln>
              </a:rPr>
              <a:t>25</a:t>
            </a:fld>
            <a:endParaRPr lang="en-US">
              <a:ln w="12700">
                <a:solidFill>
                  <a:schemeClr val="tx1"/>
                </a:solidFill>
              </a:ln>
            </a:endParaRPr>
          </a:p>
        </p:txBody>
      </p:sp>
      <p:sp>
        <p:nvSpPr>
          <p:cNvPr id="3" name="Content Placeholder 2"/>
          <p:cNvSpPr>
            <a:spLocks noGrp="1"/>
          </p:cNvSpPr>
          <p:nvPr>
            <p:ph idx="1"/>
          </p:nvPr>
        </p:nvSpPr>
        <p:spPr>
          <a:xfrm>
            <a:off x="457200" y="1143000"/>
            <a:ext cx="8229600" cy="4983163"/>
          </a:xfrm>
        </p:spPr>
        <p:txBody>
          <a:bodyPr/>
          <a:lstStyle/>
          <a:p>
            <a:pPr marL="0" indent="0">
              <a:buNone/>
            </a:pPr>
            <a:r>
              <a:rPr lang="en-US" b="1" dirty="0" smtClean="0"/>
              <a:t>##Software: </a:t>
            </a:r>
            <a:endParaRPr lang="en-US" b="1" dirty="0"/>
          </a:p>
        </p:txBody>
      </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800" y="1905000"/>
            <a:ext cx="5276850" cy="4057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8630047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24231" y="0"/>
            <a:ext cx="1219769" cy="1143000"/>
          </a:xfrm>
          <a:prstGeom prst="rect">
            <a:avLst/>
          </a:prstGeom>
        </p:spPr>
      </p:pic>
      <p:sp>
        <p:nvSpPr>
          <p:cNvPr id="2" name="Title 1"/>
          <p:cNvSpPr>
            <a:spLocks noGrp="1"/>
          </p:cNvSpPr>
          <p:nvPr>
            <p:ph type="title"/>
          </p:nvPr>
        </p:nvSpPr>
        <p:spPr/>
        <p:txBody>
          <a:bodyPr>
            <a:normAutofit fontScale="90000"/>
          </a:bodyPr>
          <a:lstStyle/>
          <a:p>
            <a:r>
              <a:rPr lang="en-US" dirty="0">
                <a:latin typeface="Times New Roman" pitchFamily="18" charset="0"/>
                <a:cs typeface="Times New Roman" pitchFamily="18" charset="0"/>
              </a:rPr>
              <a:t>Birds-eye </a:t>
            </a:r>
            <a:r>
              <a:rPr lang="en-US" dirty="0" smtClean="0">
                <a:latin typeface="Times New Roman" pitchFamily="18" charset="0"/>
                <a:cs typeface="Times New Roman" pitchFamily="18" charset="0"/>
              </a:rPr>
              <a:t>view</a:t>
            </a:r>
            <a:r>
              <a:rPr lang="en-US" dirty="0">
                <a:latin typeface="Times New Roman" pitchFamily="18" charset="0"/>
                <a:cs typeface="Times New Roman" pitchFamily="18" charset="0"/>
              </a:rPr>
              <a:t/>
            </a:r>
            <a:br>
              <a:rPr lang="en-US" dirty="0">
                <a:latin typeface="Times New Roman" pitchFamily="18" charset="0"/>
                <a:cs typeface="Times New Roman" pitchFamily="18" charset="0"/>
              </a:rPr>
            </a:br>
            <a:endParaRPr lang="en-US" dirty="0"/>
          </a:p>
        </p:txBody>
      </p:sp>
      <p:sp>
        <p:nvSpPr>
          <p:cNvPr id="8" name="Date Placeholder 7"/>
          <p:cNvSpPr>
            <a:spLocks noGrp="1"/>
          </p:cNvSpPr>
          <p:nvPr>
            <p:ph type="dt" sz="half" idx="10"/>
          </p:nvPr>
        </p:nvSpPr>
        <p:spPr/>
        <p:txBody>
          <a:bodyPr/>
          <a:lstStyle/>
          <a:p>
            <a:fld id="{86E5F29D-BFC4-4435-A0B8-FD5072650140}" type="datetime1">
              <a:rPr lang="en-US" smtClean="0">
                <a:ln w="12700">
                  <a:solidFill>
                    <a:schemeClr val="tx1"/>
                  </a:solidFill>
                </a:ln>
              </a:rPr>
              <a:t>2/17/2025</a:t>
            </a:fld>
            <a:endParaRPr lang="en-US" dirty="0">
              <a:ln w="12700">
                <a:solidFill>
                  <a:schemeClr val="tx1"/>
                </a:solidFill>
              </a:ln>
            </a:endParaRPr>
          </a:p>
        </p:txBody>
      </p:sp>
      <p:sp>
        <p:nvSpPr>
          <p:cNvPr id="9" name="Slide Number Placeholder 8"/>
          <p:cNvSpPr>
            <a:spLocks noGrp="1"/>
          </p:cNvSpPr>
          <p:nvPr>
            <p:ph type="sldNum" sz="quarter" idx="12"/>
          </p:nvPr>
        </p:nvSpPr>
        <p:spPr/>
        <p:txBody>
          <a:bodyPr/>
          <a:lstStyle/>
          <a:p>
            <a:fld id="{155D393B-D3FB-4FCB-A735-BD15267A1CE5}" type="slidenum">
              <a:rPr lang="en-US" smtClean="0">
                <a:ln w="12700">
                  <a:solidFill>
                    <a:schemeClr val="tx1"/>
                  </a:solidFill>
                </a:ln>
              </a:rPr>
              <a:t>26</a:t>
            </a:fld>
            <a:endParaRPr lang="en-US">
              <a:ln w="12700">
                <a:solidFill>
                  <a:schemeClr val="tx1"/>
                </a:solidFill>
              </a:ln>
            </a:endParaRPr>
          </a:p>
        </p:txBody>
      </p:sp>
      <p:sp>
        <p:nvSpPr>
          <p:cNvPr id="3" name="Content Placeholder 2"/>
          <p:cNvSpPr>
            <a:spLocks noGrp="1"/>
          </p:cNvSpPr>
          <p:nvPr>
            <p:ph idx="1"/>
          </p:nvPr>
        </p:nvSpPr>
        <p:spPr>
          <a:xfrm>
            <a:off x="457200" y="1143000"/>
            <a:ext cx="8229600" cy="4983163"/>
          </a:xfrm>
        </p:spPr>
        <p:txBody>
          <a:bodyPr/>
          <a:lstStyle/>
          <a:p>
            <a:pPr marL="0" indent="0">
              <a:buNone/>
            </a:pPr>
            <a:r>
              <a:rPr lang="en-US" b="1" dirty="0" smtClean="0"/>
              <a:t>##</a:t>
            </a:r>
            <a:r>
              <a:rPr lang="en-US" b="1" dirty="0"/>
              <a:t>Human Physiology and Perception</a:t>
            </a:r>
            <a:r>
              <a:rPr lang="en-US" b="1" dirty="0" smtClean="0"/>
              <a:t>: </a:t>
            </a:r>
          </a:p>
          <a:p>
            <a:pPr marL="0" indent="0">
              <a:buNone/>
            </a:pPr>
            <a:endParaRPr lang="en-US" dirty="0"/>
          </a:p>
        </p:txBody>
      </p:sp>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0238" y="1681163"/>
            <a:ext cx="5343525" cy="3495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088415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24231" y="0"/>
            <a:ext cx="1219769" cy="1143000"/>
          </a:xfrm>
          <a:prstGeom prst="rect">
            <a:avLst/>
          </a:prstGeom>
        </p:spPr>
      </p:pic>
      <p:sp>
        <p:nvSpPr>
          <p:cNvPr id="2" name="Title 1"/>
          <p:cNvSpPr>
            <a:spLocks noGrp="1"/>
          </p:cNvSpPr>
          <p:nvPr>
            <p:ph type="title"/>
          </p:nvPr>
        </p:nvSpPr>
        <p:spPr>
          <a:xfrm>
            <a:off x="457200" y="274638"/>
            <a:ext cx="8229600" cy="715962"/>
          </a:xfrm>
        </p:spPr>
        <p:txBody>
          <a:bodyPr>
            <a:normAutofit fontScale="90000"/>
          </a:bodyPr>
          <a:lstStyle/>
          <a:p>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Birds-eye view</a:t>
            </a:r>
            <a:r>
              <a:rPr lang="en-US" dirty="0">
                <a:latin typeface="Times New Roman" pitchFamily="18" charset="0"/>
                <a:cs typeface="Times New Roman" pitchFamily="18" charset="0"/>
              </a:rPr>
              <a:t/>
            </a:r>
            <a:br>
              <a:rPr lang="en-US" dirty="0">
                <a:latin typeface="Times New Roman" pitchFamily="18" charset="0"/>
                <a:cs typeface="Times New Roman" pitchFamily="18" charset="0"/>
              </a:rPr>
            </a:br>
            <a:endParaRPr lang="en-US" dirty="0"/>
          </a:p>
        </p:txBody>
      </p:sp>
      <p:sp>
        <p:nvSpPr>
          <p:cNvPr id="8" name="Date Placeholder 7"/>
          <p:cNvSpPr>
            <a:spLocks noGrp="1"/>
          </p:cNvSpPr>
          <p:nvPr>
            <p:ph type="dt" sz="half" idx="10"/>
          </p:nvPr>
        </p:nvSpPr>
        <p:spPr/>
        <p:txBody>
          <a:bodyPr/>
          <a:lstStyle/>
          <a:p>
            <a:fld id="{86E5F29D-BFC4-4435-A0B8-FD5072650140}" type="datetime1">
              <a:rPr lang="en-US" smtClean="0">
                <a:ln w="12700">
                  <a:solidFill>
                    <a:schemeClr val="tx1"/>
                  </a:solidFill>
                </a:ln>
              </a:rPr>
              <a:t>2/17/2025</a:t>
            </a:fld>
            <a:endParaRPr lang="en-US" dirty="0">
              <a:ln w="12700">
                <a:solidFill>
                  <a:schemeClr val="tx1"/>
                </a:solidFill>
              </a:ln>
            </a:endParaRPr>
          </a:p>
        </p:txBody>
      </p:sp>
      <p:sp>
        <p:nvSpPr>
          <p:cNvPr id="9" name="Slide Number Placeholder 8"/>
          <p:cNvSpPr>
            <a:spLocks noGrp="1"/>
          </p:cNvSpPr>
          <p:nvPr>
            <p:ph type="sldNum" sz="quarter" idx="12"/>
          </p:nvPr>
        </p:nvSpPr>
        <p:spPr/>
        <p:txBody>
          <a:bodyPr/>
          <a:lstStyle/>
          <a:p>
            <a:fld id="{155D393B-D3FB-4FCB-A735-BD15267A1CE5}" type="slidenum">
              <a:rPr lang="en-US" smtClean="0">
                <a:ln w="12700">
                  <a:solidFill>
                    <a:schemeClr val="tx1"/>
                  </a:solidFill>
                </a:ln>
              </a:rPr>
              <a:t>27</a:t>
            </a:fld>
            <a:endParaRPr lang="en-US">
              <a:ln w="12700">
                <a:solidFill>
                  <a:schemeClr val="tx1"/>
                </a:solidFill>
              </a:ln>
            </a:endParaRPr>
          </a:p>
        </p:txBody>
      </p:sp>
      <p:sp>
        <p:nvSpPr>
          <p:cNvPr id="3" name="Content Placeholder 2"/>
          <p:cNvSpPr>
            <a:spLocks noGrp="1"/>
          </p:cNvSpPr>
          <p:nvPr>
            <p:ph idx="1"/>
          </p:nvPr>
        </p:nvSpPr>
        <p:spPr>
          <a:xfrm>
            <a:off x="228600" y="1143000"/>
            <a:ext cx="8839200" cy="5410200"/>
          </a:xfrm>
        </p:spPr>
        <p:txBody>
          <a:bodyPr>
            <a:normAutofit/>
          </a:bodyPr>
          <a:lstStyle/>
          <a:p>
            <a:pPr marL="0" indent="0" algn="just">
              <a:buNone/>
            </a:pPr>
            <a:r>
              <a:rPr lang="en-US" sz="2400" b="1" dirty="0" smtClean="0"/>
              <a:t>##</a:t>
            </a:r>
            <a:r>
              <a:rPr lang="en-US" sz="2400" b="1" dirty="0"/>
              <a:t>Human Physiology and Perception</a:t>
            </a:r>
            <a:r>
              <a:rPr lang="en-US" sz="2400" b="1" dirty="0" smtClean="0"/>
              <a:t>: </a:t>
            </a:r>
          </a:p>
          <a:p>
            <a:pPr marL="0" indent="0" algn="just">
              <a:buNone/>
            </a:pPr>
            <a:r>
              <a:rPr lang="en-US" sz="2400" dirty="0"/>
              <a:t>Perception happens after the sense organs convert the stimuli into neural impulses. Another important factor in perception and overall cognitive ability is the interconnection between neurons</a:t>
            </a:r>
            <a:endParaRPr lang="en-US" sz="2400" dirty="0">
              <a:latin typeface="Times New Roman" pitchFamily="18" charset="0"/>
              <a:cs typeface="Times New Roman" pitchFamily="18" charset="0"/>
            </a:endParaRPr>
          </a:p>
          <a:p>
            <a:pPr marL="0" indent="0" algn="just">
              <a:buNone/>
            </a:pPr>
            <a:endParaRPr lang="en-US" sz="2400" dirty="0"/>
          </a:p>
        </p:txBody>
      </p:sp>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81250" y="2895600"/>
            <a:ext cx="4381500" cy="3208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5159177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24231" y="0"/>
            <a:ext cx="1219769" cy="1143000"/>
          </a:xfrm>
          <a:prstGeom prst="rect">
            <a:avLst/>
          </a:prstGeom>
        </p:spPr>
      </p:pic>
      <p:sp>
        <p:nvSpPr>
          <p:cNvPr id="2" name="Title 1"/>
          <p:cNvSpPr>
            <a:spLocks noGrp="1"/>
          </p:cNvSpPr>
          <p:nvPr>
            <p:ph type="title"/>
          </p:nvPr>
        </p:nvSpPr>
        <p:spPr>
          <a:xfrm>
            <a:off x="19050" y="304800"/>
            <a:ext cx="8610600" cy="1143000"/>
          </a:xfrm>
        </p:spPr>
        <p:txBody>
          <a:bodyPr>
            <a:normAutofit/>
          </a:bodyPr>
          <a:lstStyle/>
          <a:p>
            <a:r>
              <a:rPr lang="en-US" dirty="0">
                <a:latin typeface="Times New Roman" pitchFamily="18" charset="0"/>
                <a:cs typeface="Times New Roman" pitchFamily="18" charset="0"/>
              </a:rPr>
              <a:t>Elements of Virtual Reality</a:t>
            </a:r>
            <a:endParaRPr lang="en-US" dirty="0"/>
          </a:p>
        </p:txBody>
      </p:sp>
      <p:sp>
        <p:nvSpPr>
          <p:cNvPr id="3" name="Content Placeholder 2"/>
          <p:cNvSpPr>
            <a:spLocks noGrp="1"/>
          </p:cNvSpPr>
          <p:nvPr>
            <p:ph idx="1"/>
          </p:nvPr>
        </p:nvSpPr>
        <p:spPr>
          <a:xfrm>
            <a:off x="457200" y="1371600"/>
            <a:ext cx="8229600" cy="4754563"/>
          </a:xfrm>
        </p:spPr>
        <p:txBody>
          <a:bodyPr>
            <a:noAutofit/>
          </a:bodyPr>
          <a:lstStyle/>
          <a:p>
            <a:pPr algn="just"/>
            <a:r>
              <a:rPr lang="en-US" sz="2400" dirty="0"/>
              <a:t>The four key elements of a virtual reality experience are </a:t>
            </a:r>
            <a:r>
              <a:rPr lang="en-US" sz="2400" b="1" dirty="0"/>
              <a:t>immersive visuals, realistic audio, interactive environments, and natural interaction </a:t>
            </a:r>
            <a:r>
              <a:rPr lang="en-US" sz="2400" dirty="0"/>
              <a:t>methods such as motion tracking or hand controllers</a:t>
            </a:r>
            <a:r>
              <a:rPr lang="en-US" sz="2400" dirty="0" smtClean="0"/>
              <a:t>.</a:t>
            </a:r>
          </a:p>
          <a:p>
            <a:pPr algn="just" fontAlgn="base"/>
            <a:r>
              <a:rPr lang="en-US" sz="2400" b="1" dirty="0"/>
              <a:t>Types of Virtual Reality (VR)</a:t>
            </a:r>
          </a:p>
          <a:p>
            <a:pPr algn="just" fontAlgn="base"/>
            <a:r>
              <a:rPr lang="en-US" sz="2400" dirty="0"/>
              <a:t>On the basis of the most important feature of VR i.e. immersion and the types of systems and interfaces used, The VR systems can be classified into 3 types :</a:t>
            </a:r>
          </a:p>
          <a:p>
            <a:pPr algn="just" fontAlgn="base"/>
            <a:r>
              <a:rPr lang="en-US" sz="2400" b="1" dirty="0"/>
              <a:t>Immersive</a:t>
            </a:r>
            <a:endParaRPr lang="en-US" sz="2400" dirty="0"/>
          </a:p>
          <a:p>
            <a:pPr algn="just" fontAlgn="base"/>
            <a:r>
              <a:rPr lang="en-US" sz="2400" b="1" dirty="0"/>
              <a:t>Semi-immersive</a:t>
            </a:r>
            <a:endParaRPr lang="en-US" sz="2400" dirty="0"/>
          </a:p>
          <a:p>
            <a:pPr algn="just" fontAlgn="base"/>
            <a:r>
              <a:rPr lang="en-US" sz="2400" b="1" dirty="0"/>
              <a:t>Non – immersive</a:t>
            </a:r>
            <a:endParaRPr lang="en-US" sz="2400" dirty="0"/>
          </a:p>
          <a:p>
            <a:pPr algn="just"/>
            <a:endParaRPr lang="en-US" sz="2400" dirty="0">
              <a:latin typeface="Times New Roman" pitchFamily="18" charset="0"/>
              <a:cs typeface="Times New Roman" pitchFamily="18" charset="0"/>
            </a:endParaRPr>
          </a:p>
        </p:txBody>
      </p:sp>
      <p:sp>
        <p:nvSpPr>
          <p:cNvPr id="8" name="Date Placeholder 7"/>
          <p:cNvSpPr>
            <a:spLocks noGrp="1"/>
          </p:cNvSpPr>
          <p:nvPr>
            <p:ph type="dt" sz="half" idx="10"/>
          </p:nvPr>
        </p:nvSpPr>
        <p:spPr/>
        <p:txBody>
          <a:bodyPr/>
          <a:lstStyle/>
          <a:p>
            <a:fld id="{86E5F29D-BFC4-4435-A0B8-FD5072650140}" type="datetime1">
              <a:rPr lang="en-US" smtClean="0">
                <a:ln w="12700">
                  <a:solidFill>
                    <a:schemeClr val="tx1"/>
                  </a:solidFill>
                </a:ln>
              </a:rPr>
              <a:t>2/17/2025</a:t>
            </a:fld>
            <a:endParaRPr lang="en-US" dirty="0">
              <a:ln w="12700">
                <a:solidFill>
                  <a:schemeClr val="tx1"/>
                </a:solidFill>
              </a:ln>
            </a:endParaRPr>
          </a:p>
        </p:txBody>
      </p:sp>
      <p:sp>
        <p:nvSpPr>
          <p:cNvPr id="9" name="Slide Number Placeholder 8"/>
          <p:cNvSpPr>
            <a:spLocks noGrp="1"/>
          </p:cNvSpPr>
          <p:nvPr>
            <p:ph type="sldNum" sz="quarter" idx="12"/>
          </p:nvPr>
        </p:nvSpPr>
        <p:spPr/>
        <p:txBody>
          <a:bodyPr/>
          <a:lstStyle/>
          <a:p>
            <a:fld id="{155D393B-D3FB-4FCB-A735-BD15267A1CE5}" type="slidenum">
              <a:rPr lang="en-US" smtClean="0">
                <a:ln w="12700">
                  <a:solidFill>
                    <a:schemeClr val="tx1"/>
                  </a:solidFill>
                </a:ln>
              </a:rPr>
              <a:t>28</a:t>
            </a:fld>
            <a:endParaRPr lang="en-US">
              <a:ln w="12700">
                <a:solidFill>
                  <a:schemeClr val="tx1"/>
                </a:solidFill>
              </a:ln>
            </a:endParaRPr>
          </a:p>
        </p:txBody>
      </p:sp>
    </p:spTree>
    <p:extLst>
      <p:ext uri="{BB962C8B-B14F-4D97-AF65-F5344CB8AC3E}">
        <p14:creationId xmlns:p14="http://schemas.microsoft.com/office/powerpoint/2010/main" val="326557577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24231" y="0"/>
            <a:ext cx="1219769" cy="1143000"/>
          </a:xfrm>
          <a:prstGeom prst="rect">
            <a:avLst/>
          </a:prstGeom>
        </p:spPr>
      </p:pic>
      <p:sp>
        <p:nvSpPr>
          <p:cNvPr id="2" name="Title 1"/>
          <p:cNvSpPr>
            <a:spLocks noGrp="1"/>
          </p:cNvSpPr>
          <p:nvPr>
            <p:ph type="title"/>
          </p:nvPr>
        </p:nvSpPr>
        <p:spPr>
          <a:xfrm>
            <a:off x="19050" y="304800"/>
            <a:ext cx="8610600" cy="1143000"/>
          </a:xfrm>
        </p:spPr>
        <p:txBody>
          <a:bodyPr>
            <a:normAutofit/>
          </a:bodyPr>
          <a:lstStyle/>
          <a:p>
            <a:r>
              <a:rPr lang="en-US" dirty="0">
                <a:latin typeface="Times New Roman" pitchFamily="18" charset="0"/>
                <a:cs typeface="Times New Roman" pitchFamily="18" charset="0"/>
              </a:rPr>
              <a:t>Elements of Virtual Reality</a:t>
            </a:r>
            <a:endParaRPr lang="en-US" dirty="0"/>
          </a:p>
        </p:txBody>
      </p:sp>
      <p:sp>
        <p:nvSpPr>
          <p:cNvPr id="3" name="Content Placeholder 2"/>
          <p:cNvSpPr>
            <a:spLocks noGrp="1"/>
          </p:cNvSpPr>
          <p:nvPr>
            <p:ph idx="1"/>
          </p:nvPr>
        </p:nvSpPr>
        <p:spPr>
          <a:xfrm>
            <a:off x="457200" y="1371600"/>
            <a:ext cx="8229600" cy="4754563"/>
          </a:xfrm>
        </p:spPr>
        <p:txBody>
          <a:bodyPr>
            <a:noAutofit/>
          </a:bodyPr>
          <a:lstStyle/>
          <a:p>
            <a:pPr algn="just" fontAlgn="base"/>
            <a:r>
              <a:rPr lang="en-US" sz="2400" b="1" dirty="0" smtClean="0"/>
              <a:t>Immersive:</a:t>
            </a:r>
            <a:r>
              <a:rPr lang="en-US" sz="2400" b="1" dirty="0"/>
              <a:t> immersive visuals, realistic audio, interactive environments, and natural interaction </a:t>
            </a:r>
            <a:r>
              <a:rPr lang="en-US" sz="2400" b="1" dirty="0" smtClean="0"/>
              <a:t>. </a:t>
            </a:r>
            <a:r>
              <a:rPr lang="en-US" sz="2400" dirty="0"/>
              <a:t>Tools and gadgets used in this system are advanced and not so common to use.</a:t>
            </a:r>
          </a:p>
          <a:p>
            <a:pPr algn="just" fontAlgn="base"/>
            <a:r>
              <a:rPr lang="en-US" sz="2400" b="1" dirty="0" smtClean="0"/>
              <a:t>Semi-immersive:</a:t>
            </a:r>
            <a:r>
              <a:rPr lang="en-US" sz="2400" b="1" dirty="0"/>
              <a:t> immersive visuals, realistic audio, interactive environments, and natural interaction </a:t>
            </a:r>
            <a:r>
              <a:rPr lang="en-US" sz="2400" b="1" dirty="0" smtClean="0"/>
              <a:t>. </a:t>
            </a:r>
            <a:r>
              <a:rPr lang="en-US" sz="2400" dirty="0"/>
              <a:t> Tools and gadgets used in this system are common to us and utilize physical models.</a:t>
            </a:r>
          </a:p>
          <a:p>
            <a:pPr algn="just" fontAlgn="base"/>
            <a:r>
              <a:rPr lang="en-US" sz="2400" b="1" dirty="0"/>
              <a:t>Non – </a:t>
            </a:r>
            <a:r>
              <a:rPr lang="en-US" sz="2400" b="1" dirty="0" smtClean="0"/>
              <a:t>immersive: </a:t>
            </a:r>
            <a:r>
              <a:rPr lang="en-US" sz="2400" dirty="0"/>
              <a:t>Non-immersive VR system is the least immersive and least immersive VR system. It is not expensive to use this system</a:t>
            </a:r>
            <a:r>
              <a:rPr lang="en-US" sz="2400" dirty="0" smtClean="0"/>
              <a:t>. </a:t>
            </a:r>
            <a:r>
              <a:rPr lang="en-US" sz="2400" dirty="0"/>
              <a:t>gadgets used are limited to glasses and display monitors and it uses the least expensive components.</a:t>
            </a:r>
          </a:p>
          <a:p>
            <a:pPr algn="just"/>
            <a:endParaRPr lang="en-US" sz="2400" dirty="0">
              <a:latin typeface="Times New Roman" pitchFamily="18" charset="0"/>
              <a:cs typeface="Times New Roman" pitchFamily="18" charset="0"/>
            </a:endParaRPr>
          </a:p>
        </p:txBody>
      </p:sp>
      <p:sp>
        <p:nvSpPr>
          <p:cNvPr id="8" name="Date Placeholder 7"/>
          <p:cNvSpPr>
            <a:spLocks noGrp="1"/>
          </p:cNvSpPr>
          <p:nvPr>
            <p:ph type="dt" sz="half" idx="10"/>
          </p:nvPr>
        </p:nvSpPr>
        <p:spPr/>
        <p:txBody>
          <a:bodyPr/>
          <a:lstStyle/>
          <a:p>
            <a:fld id="{86E5F29D-BFC4-4435-A0B8-FD5072650140}" type="datetime1">
              <a:rPr lang="en-US" smtClean="0">
                <a:ln w="12700">
                  <a:solidFill>
                    <a:schemeClr val="tx1"/>
                  </a:solidFill>
                </a:ln>
              </a:rPr>
              <a:t>2/17/2025</a:t>
            </a:fld>
            <a:endParaRPr lang="en-US" dirty="0">
              <a:ln w="12700">
                <a:solidFill>
                  <a:schemeClr val="tx1"/>
                </a:solidFill>
              </a:ln>
            </a:endParaRPr>
          </a:p>
        </p:txBody>
      </p:sp>
      <p:sp>
        <p:nvSpPr>
          <p:cNvPr id="9" name="Slide Number Placeholder 8"/>
          <p:cNvSpPr>
            <a:spLocks noGrp="1"/>
          </p:cNvSpPr>
          <p:nvPr>
            <p:ph type="sldNum" sz="quarter" idx="12"/>
          </p:nvPr>
        </p:nvSpPr>
        <p:spPr/>
        <p:txBody>
          <a:bodyPr/>
          <a:lstStyle/>
          <a:p>
            <a:fld id="{155D393B-D3FB-4FCB-A735-BD15267A1CE5}" type="slidenum">
              <a:rPr lang="en-US" smtClean="0">
                <a:ln w="12700">
                  <a:solidFill>
                    <a:schemeClr val="tx1"/>
                  </a:solidFill>
                </a:ln>
              </a:rPr>
              <a:t>29</a:t>
            </a:fld>
            <a:endParaRPr lang="en-US">
              <a:ln w="12700">
                <a:solidFill>
                  <a:schemeClr val="tx1"/>
                </a:solidFill>
              </a:ln>
            </a:endParaRPr>
          </a:p>
        </p:txBody>
      </p:sp>
    </p:spTree>
    <p:extLst>
      <p:ext uri="{BB962C8B-B14F-4D97-AF65-F5344CB8AC3E}">
        <p14:creationId xmlns:p14="http://schemas.microsoft.com/office/powerpoint/2010/main" val="40522398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Syllabus</a:t>
            </a:r>
            <a:br>
              <a:rPr lang="en-US" dirty="0" smtClean="0"/>
            </a:br>
            <a:r>
              <a:rPr lang="en-US" dirty="0" smtClean="0"/>
              <a:t>UNIT 1</a:t>
            </a:r>
            <a:endParaRPr lang="en-US" dirty="0"/>
          </a:p>
        </p:txBody>
      </p:sp>
      <p:sp>
        <p:nvSpPr>
          <p:cNvPr id="3" name="Content Placeholder 2"/>
          <p:cNvSpPr>
            <a:spLocks noGrp="1"/>
          </p:cNvSpPr>
          <p:nvPr>
            <p:ph idx="1"/>
          </p:nvPr>
        </p:nvSpPr>
        <p:spPr>
          <a:xfrm>
            <a:off x="457200" y="1447800"/>
            <a:ext cx="8229600" cy="4678363"/>
          </a:xfrm>
        </p:spPr>
        <p:txBody>
          <a:bodyPr>
            <a:noAutofit/>
          </a:bodyPr>
          <a:lstStyle/>
          <a:p>
            <a:pPr marL="0" indent="0" algn="just">
              <a:buNone/>
            </a:pPr>
            <a:r>
              <a:rPr lang="en-US" sz="2800" b="1" dirty="0">
                <a:latin typeface="Times New Roman" pitchFamily="18" charset="0"/>
                <a:cs typeface="Times New Roman" pitchFamily="18" charset="0"/>
              </a:rPr>
              <a:t>Introduction:</a:t>
            </a:r>
            <a:r>
              <a:rPr lang="en-US" sz="2800" dirty="0">
                <a:latin typeface="Times New Roman" pitchFamily="18" charset="0"/>
                <a:cs typeface="Times New Roman" pitchFamily="18" charset="0"/>
              </a:rPr>
              <a:t> Goals, VR definitions, Birds-eye view (</a:t>
            </a:r>
            <a:r>
              <a:rPr lang="en-US" sz="2800" dirty="0" smtClean="0">
                <a:latin typeface="Times New Roman" pitchFamily="18" charset="0"/>
                <a:cs typeface="Times New Roman" pitchFamily="18" charset="0"/>
              </a:rPr>
              <a:t>general, hardware</a:t>
            </a:r>
            <a:r>
              <a:rPr lang="en-US" sz="2800" dirty="0">
                <a:latin typeface="Times New Roman" pitchFamily="18" charset="0"/>
                <a:cs typeface="Times New Roman" pitchFamily="18" charset="0"/>
              </a:rPr>
              <a:t>, software, sensation and perception), </a:t>
            </a:r>
            <a:r>
              <a:rPr lang="en-US" sz="2800" dirty="0" smtClean="0">
                <a:latin typeface="Times New Roman" pitchFamily="18" charset="0"/>
                <a:cs typeface="Times New Roman" pitchFamily="18" charset="0"/>
              </a:rPr>
              <a:t>Defining Elements </a:t>
            </a:r>
            <a:r>
              <a:rPr lang="en-US" sz="2800" dirty="0">
                <a:latin typeface="Times New Roman" pitchFamily="18" charset="0"/>
                <a:cs typeface="Times New Roman" pitchFamily="18" charset="0"/>
              </a:rPr>
              <a:t>of Virtual Reality, Applications of VR, </a:t>
            </a:r>
            <a:r>
              <a:rPr lang="en-US" sz="2800" dirty="0" smtClean="0">
                <a:latin typeface="Times New Roman" pitchFamily="18" charset="0"/>
                <a:cs typeface="Times New Roman" pitchFamily="18" charset="0"/>
              </a:rPr>
              <a:t>Technical framework</a:t>
            </a:r>
            <a:r>
              <a:rPr lang="en-US" sz="2800" dirty="0">
                <a:latin typeface="Times New Roman" pitchFamily="18" charset="0"/>
                <a:cs typeface="Times New Roman" pitchFamily="18" charset="0"/>
              </a:rPr>
              <a:t>, Mixed and Augmented </a:t>
            </a:r>
            <a:r>
              <a:rPr lang="en-US" sz="2800" dirty="0" smtClean="0">
                <a:latin typeface="Times New Roman" pitchFamily="18" charset="0"/>
                <a:cs typeface="Times New Roman" pitchFamily="18" charset="0"/>
              </a:rPr>
              <a:t>Reality </a:t>
            </a:r>
          </a:p>
          <a:p>
            <a:pPr marL="0" indent="0" algn="just">
              <a:buNone/>
            </a:pPr>
            <a:r>
              <a:rPr lang="es-ES" sz="2800" b="1" dirty="0" err="1" smtClean="0">
                <a:latin typeface="Times New Roman" pitchFamily="18" charset="0"/>
                <a:cs typeface="Times New Roman" pitchFamily="18" charset="0"/>
              </a:rPr>
              <a:t>Depth</a:t>
            </a:r>
            <a:r>
              <a:rPr lang="es-ES" sz="2800" b="1" dirty="0" smtClean="0">
                <a:latin typeface="Times New Roman" pitchFamily="18" charset="0"/>
                <a:cs typeface="Times New Roman" pitchFamily="18" charset="0"/>
              </a:rPr>
              <a:t> </a:t>
            </a:r>
            <a:r>
              <a:rPr lang="es-ES" sz="2800" b="1" dirty="0" err="1">
                <a:latin typeface="Times New Roman" pitchFamily="18" charset="0"/>
                <a:cs typeface="Times New Roman" pitchFamily="18" charset="0"/>
              </a:rPr>
              <a:t>Perception</a:t>
            </a:r>
            <a:r>
              <a:rPr lang="es-ES" sz="2800" dirty="0">
                <a:latin typeface="Times New Roman" pitchFamily="18" charset="0"/>
                <a:cs typeface="Times New Roman" pitchFamily="18" charset="0"/>
              </a:rPr>
              <a:t>: Monocular and Binocular </a:t>
            </a:r>
            <a:r>
              <a:rPr lang="es-ES" sz="2800" dirty="0" err="1">
                <a:latin typeface="Times New Roman" pitchFamily="18" charset="0"/>
                <a:cs typeface="Times New Roman" pitchFamily="18" charset="0"/>
              </a:rPr>
              <a:t>Cues</a:t>
            </a:r>
            <a:r>
              <a:rPr lang="es-ES" sz="2800" dirty="0">
                <a:latin typeface="Times New Roman" pitchFamily="18" charset="0"/>
                <a:cs typeface="Times New Roman" pitchFamily="18" charset="0"/>
              </a:rPr>
              <a:t>, </a:t>
            </a:r>
            <a:r>
              <a:rPr lang="es-ES" sz="2800" dirty="0" smtClean="0">
                <a:latin typeface="Times New Roman" pitchFamily="18" charset="0"/>
                <a:cs typeface="Times New Roman" pitchFamily="18" charset="0"/>
              </a:rPr>
              <a:t>Panoramas </a:t>
            </a:r>
            <a:r>
              <a:rPr lang="en-US" sz="2800" dirty="0" smtClean="0">
                <a:latin typeface="Times New Roman" pitchFamily="18" charset="0"/>
                <a:cs typeface="Times New Roman" pitchFamily="18" charset="0"/>
              </a:rPr>
              <a:t>Motion </a:t>
            </a:r>
            <a:r>
              <a:rPr lang="en-US" sz="2800" dirty="0">
                <a:latin typeface="Times New Roman" pitchFamily="18" charset="0"/>
                <a:cs typeface="Times New Roman" pitchFamily="18" charset="0"/>
              </a:rPr>
              <a:t>Perception, Frame rates and </a:t>
            </a:r>
            <a:r>
              <a:rPr lang="en-US" sz="2800" dirty="0" smtClean="0">
                <a:latin typeface="Times New Roman" pitchFamily="18" charset="0"/>
                <a:cs typeface="Times New Roman" pitchFamily="18" charset="0"/>
              </a:rPr>
              <a:t>dis</a:t>
            </a:r>
            <a:r>
              <a:rPr lang="en-US" sz="2800" dirty="0">
                <a:latin typeface="Times New Roman" pitchFamily="18" charset="0"/>
                <a:cs typeface="Times New Roman" pitchFamily="18" charset="0"/>
              </a:rPr>
              <a:t>plays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24231" y="0"/>
            <a:ext cx="1219769" cy="1143000"/>
          </a:xfrm>
          <a:prstGeom prst="rect">
            <a:avLst/>
          </a:prstGeom>
        </p:spPr>
      </p:pic>
      <p:sp>
        <p:nvSpPr>
          <p:cNvPr id="8" name="Date Placeholder 7"/>
          <p:cNvSpPr>
            <a:spLocks noGrp="1"/>
          </p:cNvSpPr>
          <p:nvPr>
            <p:ph type="dt" sz="half" idx="10"/>
          </p:nvPr>
        </p:nvSpPr>
        <p:spPr/>
        <p:txBody>
          <a:bodyPr/>
          <a:lstStyle/>
          <a:p>
            <a:fld id="{9A164357-DFFA-4B36-BA1E-37DD06DA3B8D}" type="datetime1">
              <a:rPr lang="en-US" smtClean="0">
                <a:ln w="12700">
                  <a:solidFill>
                    <a:schemeClr val="tx1"/>
                  </a:solidFill>
                </a:ln>
                <a:solidFill>
                  <a:schemeClr val="tx1"/>
                </a:solidFill>
              </a:rPr>
              <a:t>2/17/2025</a:t>
            </a:fld>
            <a:endParaRPr lang="en-US" dirty="0">
              <a:ln w="12700">
                <a:solidFill>
                  <a:schemeClr val="tx1"/>
                </a:solidFill>
              </a:ln>
              <a:solidFill>
                <a:schemeClr val="tx1"/>
              </a:solidFill>
            </a:endParaRPr>
          </a:p>
        </p:txBody>
      </p:sp>
      <p:sp>
        <p:nvSpPr>
          <p:cNvPr id="9" name="Slide Number Placeholder 8"/>
          <p:cNvSpPr>
            <a:spLocks noGrp="1"/>
          </p:cNvSpPr>
          <p:nvPr>
            <p:ph type="sldNum" sz="quarter" idx="12"/>
          </p:nvPr>
        </p:nvSpPr>
        <p:spPr/>
        <p:txBody>
          <a:bodyPr/>
          <a:lstStyle/>
          <a:p>
            <a:fld id="{155D393B-D3FB-4FCB-A735-BD15267A1CE5}" type="slidenum">
              <a:rPr lang="en-US" smtClean="0">
                <a:ln w="12700">
                  <a:solidFill>
                    <a:schemeClr val="tx1"/>
                  </a:solidFill>
                </a:ln>
                <a:solidFill>
                  <a:schemeClr val="tx1"/>
                </a:solidFill>
              </a:rPr>
              <a:t>3</a:t>
            </a:fld>
            <a:endParaRPr lang="en-US" dirty="0">
              <a:ln w="12700">
                <a:solidFill>
                  <a:schemeClr val="tx1"/>
                </a:solidFill>
              </a:ln>
              <a:solidFill>
                <a:schemeClr val="tx1"/>
              </a:solidFill>
            </a:endParaRPr>
          </a:p>
        </p:txBody>
      </p:sp>
    </p:spTree>
    <p:extLst>
      <p:ext uri="{BB962C8B-B14F-4D97-AF65-F5344CB8AC3E}">
        <p14:creationId xmlns:p14="http://schemas.microsoft.com/office/powerpoint/2010/main" val="122438140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24231" y="0"/>
            <a:ext cx="1219769" cy="1143000"/>
          </a:xfrm>
          <a:prstGeom prst="rect">
            <a:avLst/>
          </a:prstGeom>
        </p:spPr>
      </p:pic>
      <p:sp>
        <p:nvSpPr>
          <p:cNvPr id="2" name="Title 1"/>
          <p:cNvSpPr>
            <a:spLocks noGrp="1"/>
          </p:cNvSpPr>
          <p:nvPr>
            <p:ph type="title"/>
          </p:nvPr>
        </p:nvSpPr>
        <p:spPr>
          <a:xfrm>
            <a:off x="19050" y="304800"/>
            <a:ext cx="8610600" cy="1143000"/>
          </a:xfrm>
        </p:spPr>
        <p:txBody>
          <a:bodyPr>
            <a:normAutofit/>
          </a:bodyPr>
          <a:lstStyle/>
          <a:p>
            <a:r>
              <a:rPr lang="en-US" dirty="0">
                <a:latin typeface="Times New Roman" pitchFamily="18" charset="0"/>
                <a:cs typeface="Times New Roman" pitchFamily="18" charset="0"/>
              </a:rPr>
              <a:t>Applications of VR</a:t>
            </a:r>
            <a:endParaRPr lang="en-US" dirty="0"/>
          </a:p>
        </p:txBody>
      </p:sp>
      <p:sp>
        <p:nvSpPr>
          <p:cNvPr id="3" name="Content Placeholder 2"/>
          <p:cNvSpPr>
            <a:spLocks noGrp="1"/>
          </p:cNvSpPr>
          <p:nvPr>
            <p:ph idx="1"/>
          </p:nvPr>
        </p:nvSpPr>
        <p:spPr>
          <a:xfrm>
            <a:off x="457200" y="1295400"/>
            <a:ext cx="8229600" cy="4830763"/>
          </a:xfrm>
        </p:spPr>
        <p:txBody>
          <a:bodyPr>
            <a:noAutofit/>
          </a:bodyPr>
          <a:lstStyle/>
          <a:p>
            <a:pPr marL="457200" indent="-457200" algn="just" fontAlgn="ctr">
              <a:buFont typeface="+mj-lt"/>
              <a:buAutoNum type="arabicPeriod"/>
            </a:pPr>
            <a:r>
              <a:rPr lang="en-US" sz="2400" b="1" dirty="0"/>
              <a:t>Healthcare</a:t>
            </a:r>
            <a:r>
              <a:rPr lang="en-US" sz="2400" dirty="0"/>
              <a:t> </a:t>
            </a:r>
            <a:r>
              <a:rPr lang="en-US" sz="2400" dirty="0" smtClean="0"/>
              <a:t>:</a:t>
            </a:r>
          </a:p>
          <a:p>
            <a:pPr marL="0" indent="0" algn="just" fontAlgn="ctr">
              <a:buNone/>
            </a:pPr>
            <a:r>
              <a:rPr lang="en-US" sz="2400" b="1" dirty="0" smtClean="0"/>
              <a:t>Surgeries</a:t>
            </a:r>
            <a:r>
              <a:rPr lang="en-US" sz="2400" dirty="0"/>
              <a:t>: Surgeons can practice operations in a virtual environment to improve their skills and reduce risk.</a:t>
            </a:r>
          </a:p>
          <a:p>
            <a:pPr marL="0" indent="0" algn="just">
              <a:buNone/>
            </a:pPr>
            <a:r>
              <a:rPr lang="en-US" sz="2400" b="1" dirty="0"/>
              <a:t>Therapy</a:t>
            </a:r>
            <a:r>
              <a:rPr lang="en-US" sz="2400" dirty="0"/>
              <a:t>: VR can be used for therapeutic purposes in </a:t>
            </a:r>
            <a:r>
              <a:rPr lang="en-US" sz="2400" dirty="0" smtClean="0"/>
              <a:t>healthcare.</a:t>
            </a:r>
          </a:p>
          <a:p>
            <a:pPr marL="0" indent="0" algn="just">
              <a:buNone/>
            </a:pPr>
            <a:r>
              <a:rPr lang="en-US" sz="2400" b="1" dirty="0" smtClean="0"/>
              <a:t>2. Education</a:t>
            </a:r>
            <a:r>
              <a:rPr lang="en-US" sz="2400" dirty="0" smtClean="0"/>
              <a:t>: </a:t>
            </a:r>
          </a:p>
          <a:p>
            <a:pPr marL="0" indent="0" algn="just">
              <a:buNone/>
            </a:pPr>
            <a:r>
              <a:rPr lang="en-US" sz="2400" b="1" dirty="0" err="1" smtClean="0"/>
              <a:t>Teaching</a:t>
            </a:r>
            <a:r>
              <a:rPr lang="en-US" sz="2400" dirty="0" err="1" smtClean="0"/>
              <a:t>:VR</a:t>
            </a:r>
            <a:r>
              <a:rPr lang="en-US" sz="2400" dirty="0" smtClean="0"/>
              <a:t> </a:t>
            </a:r>
            <a:r>
              <a:rPr lang="en-US" sz="2400" dirty="0"/>
              <a:t>can provide students with insights into environments that are hard to access. </a:t>
            </a:r>
          </a:p>
          <a:p>
            <a:pPr marL="0" indent="0" algn="just">
              <a:buNone/>
            </a:pPr>
            <a:r>
              <a:rPr lang="en-US" sz="2400" b="1" dirty="0" err="1" smtClean="0"/>
              <a:t>Learning</a:t>
            </a:r>
            <a:r>
              <a:rPr lang="en-US" sz="2400" dirty="0" err="1"/>
              <a:t>:</a:t>
            </a:r>
            <a:r>
              <a:rPr lang="en-US" sz="2400" dirty="0" err="1" smtClean="0"/>
              <a:t>VR</a:t>
            </a:r>
            <a:r>
              <a:rPr lang="en-US" sz="2400" dirty="0" smtClean="0"/>
              <a:t> </a:t>
            </a:r>
            <a:r>
              <a:rPr lang="en-US" sz="2400" dirty="0"/>
              <a:t>can create realistic simulations to help students learn in a safe environment. </a:t>
            </a:r>
          </a:p>
        </p:txBody>
      </p:sp>
      <p:sp>
        <p:nvSpPr>
          <p:cNvPr id="8" name="Date Placeholder 7"/>
          <p:cNvSpPr>
            <a:spLocks noGrp="1"/>
          </p:cNvSpPr>
          <p:nvPr>
            <p:ph type="dt" sz="half" idx="10"/>
          </p:nvPr>
        </p:nvSpPr>
        <p:spPr/>
        <p:txBody>
          <a:bodyPr/>
          <a:lstStyle/>
          <a:p>
            <a:fld id="{86E5F29D-BFC4-4435-A0B8-FD5072650140}" type="datetime1">
              <a:rPr lang="en-US" smtClean="0">
                <a:ln w="12700">
                  <a:solidFill>
                    <a:schemeClr val="tx1"/>
                  </a:solidFill>
                </a:ln>
              </a:rPr>
              <a:t>2/17/2025</a:t>
            </a:fld>
            <a:endParaRPr lang="en-US" dirty="0">
              <a:ln w="12700">
                <a:solidFill>
                  <a:schemeClr val="tx1"/>
                </a:solidFill>
              </a:ln>
            </a:endParaRPr>
          </a:p>
        </p:txBody>
      </p:sp>
      <p:sp>
        <p:nvSpPr>
          <p:cNvPr id="9" name="Slide Number Placeholder 8"/>
          <p:cNvSpPr>
            <a:spLocks noGrp="1"/>
          </p:cNvSpPr>
          <p:nvPr>
            <p:ph type="sldNum" sz="quarter" idx="12"/>
          </p:nvPr>
        </p:nvSpPr>
        <p:spPr/>
        <p:txBody>
          <a:bodyPr/>
          <a:lstStyle/>
          <a:p>
            <a:fld id="{155D393B-D3FB-4FCB-A735-BD15267A1CE5}" type="slidenum">
              <a:rPr lang="en-US" smtClean="0">
                <a:ln w="12700">
                  <a:solidFill>
                    <a:schemeClr val="tx1"/>
                  </a:solidFill>
                </a:ln>
              </a:rPr>
              <a:t>30</a:t>
            </a:fld>
            <a:endParaRPr lang="en-US">
              <a:ln w="12700">
                <a:solidFill>
                  <a:schemeClr val="tx1"/>
                </a:solidFill>
              </a:ln>
            </a:endParaRPr>
          </a:p>
        </p:txBody>
      </p:sp>
    </p:spTree>
    <p:extLst>
      <p:ext uri="{BB962C8B-B14F-4D97-AF65-F5344CB8AC3E}">
        <p14:creationId xmlns:p14="http://schemas.microsoft.com/office/powerpoint/2010/main" val="400796232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24231" y="0"/>
            <a:ext cx="1219769" cy="1143000"/>
          </a:xfrm>
          <a:prstGeom prst="rect">
            <a:avLst/>
          </a:prstGeom>
        </p:spPr>
      </p:pic>
      <p:sp>
        <p:nvSpPr>
          <p:cNvPr id="2" name="Title 1"/>
          <p:cNvSpPr>
            <a:spLocks noGrp="1"/>
          </p:cNvSpPr>
          <p:nvPr>
            <p:ph type="title"/>
          </p:nvPr>
        </p:nvSpPr>
        <p:spPr>
          <a:xfrm>
            <a:off x="19050" y="304800"/>
            <a:ext cx="8610600" cy="1143000"/>
          </a:xfrm>
        </p:spPr>
        <p:txBody>
          <a:bodyPr>
            <a:normAutofit/>
          </a:bodyPr>
          <a:lstStyle/>
          <a:p>
            <a:r>
              <a:rPr lang="en-US" dirty="0">
                <a:latin typeface="Times New Roman" pitchFamily="18" charset="0"/>
                <a:cs typeface="Times New Roman" pitchFamily="18" charset="0"/>
              </a:rPr>
              <a:t>Applications of VR</a:t>
            </a:r>
            <a:endParaRPr lang="en-US" dirty="0"/>
          </a:p>
        </p:txBody>
      </p:sp>
      <p:sp>
        <p:nvSpPr>
          <p:cNvPr id="3" name="Content Placeholder 2"/>
          <p:cNvSpPr>
            <a:spLocks noGrp="1"/>
          </p:cNvSpPr>
          <p:nvPr>
            <p:ph idx="1"/>
          </p:nvPr>
        </p:nvSpPr>
        <p:spPr>
          <a:xfrm>
            <a:off x="457200" y="1295400"/>
            <a:ext cx="8229600" cy="4830763"/>
          </a:xfrm>
        </p:spPr>
        <p:txBody>
          <a:bodyPr>
            <a:noAutofit/>
          </a:bodyPr>
          <a:lstStyle/>
          <a:p>
            <a:pPr marL="0" indent="0" algn="just">
              <a:buNone/>
            </a:pPr>
            <a:r>
              <a:rPr lang="en-US" sz="2400" dirty="0"/>
              <a:t>3. Entertainment: </a:t>
            </a:r>
            <a:endParaRPr lang="en-US" sz="2400" dirty="0" smtClean="0"/>
          </a:p>
          <a:p>
            <a:pPr marL="0" indent="0" algn="just">
              <a:buNone/>
            </a:pPr>
            <a:r>
              <a:rPr lang="en-US" sz="2400" b="1" dirty="0" smtClean="0"/>
              <a:t>Gaming</a:t>
            </a:r>
            <a:r>
              <a:rPr lang="en-US" sz="2400" dirty="0"/>
              <a:t>: VR gaming allows players to interact with virtual characters and environments. </a:t>
            </a:r>
          </a:p>
          <a:p>
            <a:pPr marL="0" indent="0" algn="just" fontAlgn="ctr">
              <a:buNone/>
            </a:pPr>
            <a:r>
              <a:rPr lang="en-US" sz="2400" b="1" dirty="0"/>
              <a:t>Movies</a:t>
            </a:r>
            <a:r>
              <a:rPr lang="en-US" sz="2400" dirty="0"/>
              <a:t>: VR can enhance the audience experience for movies. </a:t>
            </a:r>
          </a:p>
          <a:p>
            <a:pPr marL="0" indent="0" algn="just">
              <a:buNone/>
            </a:pPr>
            <a:r>
              <a:rPr lang="en-US" sz="2400" dirty="0" smtClean="0"/>
              <a:t>4. Architecture</a:t>
            </a:r>
            <a:endParaRPr lang="en-US" sz="2400" dirty="0"/>
          </a:p>
          <a:p>
            <a:pPr marL="0" indent="0" algn="just" fontAlgn="ctr">
              <a:buNone/>
            </a:pPr>
            <a:r>
              <a:rPr lang="en-US" sz="2400" b="1" dirty="0"/>
              <a:t>Interior design</a:t>
            </a:r>
            <a:r>
              <a:rPr lang="en-US" sz="2400" dirty="0"/>
              <a:t>: VR can help homeowners and designers visualize details of a room, such as lighting, furniture placement, and color schemes. </a:t>
            </a:r>
          </a:p>
          <a:p>
            <a:pPr marL="0" indent="0" algn="just" fontAlgn="ctr">
              <a:buNone/>
            </a:pPr>
            <a:r>
              <a:rPr lang="en-US" sz="2400" b="1" dirty="0"/>
              <a:t>Urban design</a:t>
            </a:r>
            <a:r>
              <a:rPr lang="en-US" sz="2400" dirty="0"/>
              <a:t>: VR can be used for architectural and urban design. </a:t>
            </a:r>
          </a:p>
          <a:p>
            <a:pPr marL="0" indent="0" algn="just" fontAlgn="ctr">
              <a:buNone/>
            </a:pPr>
            <a:endParaRPr lang="en-US" sz="2400" dirty="0"/>
          </a:p>
        </p:txBody>
      </p:sp>
      <p:sp>
        <p:nvSpPr>
          <p:cNvPr id="8" name="Date Placeholder 7"/>
          <p:cNvSpPr>
            <a:spLocks noGrp="1"/>
          </p:cNvSpPr>
          <p:nvPr>
            <p:ph type="dt" sz="half" idx="10"/>
          </p:nvPr>
        </p:nvSpPr>
        <p:spPr/>
        <p:txBody>
          <a:bodyPr/>
          <a:lstStyle/>
          <a:p>
            <a:fld id="{86E5F29D-BFC4-4435-A0B8-FD5072650140}" type="datetime1">
              <a:rPr lang="en-US" smtClean="0">
                <a:ln w="12700">
                  <a:solidFill>
                    <a:schemeClr val="tx1"/>
                  </a:solidFill>
                </a:ln>
              </a:rPr>
              <a:t>2/17/2025</a:t>
            </a:fld>
            <a:endParaRPr lang="en-US" dirty="0">
              <a:ln w="12700">
                <a:solidFill>
                  <a:schemeClr val="tx1"/>
                </a:solidFill>
              </a:ln>
            </a:endParaRPr>
          </a:p>
        </p:txBody>
      </p:sp>
      <p:sp>
        <p:nvSpPr>
          <p:cNvPr id="9" name="Slide Number Placeholder 8"/>
          <p:cNvSpPr>
            <a:spLocks noGrp="1"/>
          </p:cNvSpPr>
          <p:nvPr>
            <p:ph type="sldNum" sz="quarter" idx="12"/>
          </p:nvPr>
        </p:nvSpPr>
        <p:spPr/>
        <p:txBody>
          <a:bodyPr/>
          <a:lstStyle/>
          <a:p>
            <a:fld id="{155D393B-D3FB-4FCB-A735-BD15267A1CE5}" type="slidenum">
              <a:rPr lang="en-US" smtClean="0">
                <a:ln w="12700">
                  <a:solidFill>
                    <a:schemeClr val="tx1"/>
                  </a:solidFill>
                </a:ln>
              </a:rPr>
              <a:t>31</a:t>
            </a:fld>
            <a:endParaRPr lang="en-US">
              <a:ln w="12700">
                <a:solidFill>
                  <a:schemeClr val="tx1"/>
                </a:solidFill>
              </a:ln>
            </a:endParaRPr>
          </a:p>
        </p:txBody>
      </p:sp>
    </p:spTree>
    <p:extLst>
      <p:ext uri="{BB962C8B-B14F-4D97-AF65-F5344CB8AC3E}">
        <p14:creationId xmlns:p14="http://schemas.microsoft.com/office/powerpoint/2010/main" val="204066725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24231" y="0"/>
            <a:ext cx="1219769" cy="1143000"/>
          </a:xfrm>
          <a:prstGeom prst="rect">
            <a:avLst/>
          </a:prstGeom>
        </p:spPr>
      </p:pic>
      <p:sp>
        <p:nvSpPr>
          <p:cNvPr id="2" name="Title 1"/>
          <p:cNvSpPr>
            <a:spLocks noGrp="1"/>
          </p:cNvSpPr>
          <p:nvPr>
            <p:ph type="title"/>
          </p:nvPr>
        </p:nvSpPr>
        <p:spPr>
          <a:xfrm>
            <a:off x="19050" y="304800"/>
            <a:ext cx="8610600" cy="1143000"/>
          </a:xfrm>
        </p:spPr>
        <p:txBody>
          <a:bodyPr>
            <a:normAutofit/>
          </a:bodyPr>
          <a:lstStyle/>
          <a:p>
            <a:r>
              <a:rPr lang="en-US" dirty="0">
                <a:latin typeface="Times New Roman" pitchFamily="18" charset="0"/>
                <a:cs typeface="Times New Roman" pitchFamily="18" charset="0"/>
              </a:rPr>
              <a:t>Applications of VR</a:t>
            </a:r>
            <a:endParaRPr lang="en-US" dirty="0"/>
          </a:p>
        </p:txBody>
      </p:sp>
      <p:sp>
        <p:nvSpPr>
          <p:cNvPr id="3" name="Content Placeholder 2"/>
          <p:cNvSpPr>
            <a:spLocks noGrp="1"/>
          </p:cNvSpPr>
          <p:nvPr>
            <p:ph idx="1"/>
          </p:nvPr>
        </p:nvSpPr>
        <p:spPr>
          <a:xfrm>
            <a:off x="457200" y="1295400"/>
            <a:ext cx="8229600" cy="4830763"/>
          </a:xfrm>
        </p:spPr>
        <p:txBody>
          <a:bodyPr>
            <a:noAutofit/>
          </a:bodyPr>
          <a:lstStyle/>
          <a:p>
            <a:pPr marL="0" indent="0" algn="just" fontAlgn="ctr">
              <a:buNone/>
            </a:pPr>
            <a:r>
              <a:rPr lang="en-US" sz="2400" dirty="0" smtClean="0"/>
              <a:t>5.Tourism</a:t>
            </a:r>
            <a:r>
              <a:rPr lang="en-US" sz="2400" dirty="0"/>
              <a:t> </a:t>
            </a:r>
          </a:p>
          <a:p>
            <a:pPr algn="just"/>
            <a:r>
              <a:rPr lang="en-US" sz="2400" b="1" dirty="0"/>
              <a:t>Virtual tours</a:t>
            </a:r>
            <a:r>
              <a:rPr lang="en-US" sz="2400" dirty="0"/>
              <a:t>: VR can be used to capture tourism destinations and create immersive virtual tours.</a:t>
            </a:r>
          </a:p>
          <a:p>
            <a:pPr algn="just"/>
            <a:r>
              <a:rPr lang="en-US" sz="2400" dirty="0"/>
              <a:t>Other applications industrial design, engineering and robotics, digital marketing and activism, occupational safety, and social science and psychology. </a:t>
            </a:r>
          </a:p>
          <a:p>
            <a:pPr marL="400050" indent="-400050" algn="just">
              <a:buNone/>
            </a:pPr>
            <a:endParaRPr lang="en-US" sz="2400" dirty="0">
              <a:latin typeface="Times New Roman" pitchFamily="18" charset="0"/>
              <a:cs typeface="Times New Roman" pitchFamily="18" charset="0"/>
            </a:endParaRPr>
          </a:p>
          <a:p>
            <a:pPr marL="0" indent="0" algn="just" fontAlgn="ctr">
              <a:buNone/>
            </a:pPr>
            <a:endParaRPr lang="en-US" sz="2400" dirty="0"/>
          </a:p>
        </p:txBody>
      </p:sp>
      <p:sp>
        <p:nvSpPr>
          <p:cNvPr id="8" name="Date Placeholder 7"/>
          <p:cNvSpPr>
            <a:spLocks noGrp="1"/>
          </p:cNvSpPr>
          <p:nvPr>
            <p:ph type="dt" sz="half" idx="10"/>
          </p:nvPr>
        </p:nvSpPr>
        <p:spPr/>
        <p:txBody>
          <a:bodyPr/>
          <a:lstStyle/>
          <a:p>
            <a:fld id="{86E5F29D-BFC4-4435-A0B8-FD5072650140}" type="datetime1">
              <a:rPr lang="en-US" smtClean="0">
                <a:ln w="12700">
                  <a:solidFill>
                    <a:schemeClr val="tx1"/>
                  </a:solidFill>
                </a:ln>
              </a:rPr>
              <a:t>2/17/2025</a:t>
            </a:fld>
            <a:endParaRPr lang="en-US" dirty="0">
              <a:ln w="12700">
                <a:solidFill>
                  <a:schemeClr val="tx1"/>
                </a:solidFill>
              </a:ln>
            </a:endParaRPr>
          </a:p>
        </p:txBody>
      </p:sp>
      <p:sp>
        <p:nvSpPr>
          <p:cNvPr id="9" name="Slide Number Placeholder 8"/>
          <p:cNvSpPr>
            <a:spLocks noGrp="1"/>
          </p:cNvSpPr>
          <p:nvPr>
            <p:ph type="sldNum" sz="quarter" idx="12"/>
          </p:nvPr>
        </p:nvSpPr>
        <p:spPr/>
        <p:txBody>
          <a:bodyPr/>
          <a:lstStyle/>
          <a:p>
            <a:fld id="{155D393B-D3FB-4FCB-A735-BD15267A1CE5}" type="slidenum">
              <a:rPr lang="en-US" smtClean="0">
                <a:ln w="12700">
                  <a:solidFill>
                    <a:schemeClr val="tx1"/>
                  </a:solidFill>
                </a:ln>
              </a:rPr>
              <a:t>32</a:t>
            </a:fld>
            <a:endParaRPr lang="en-US">
              <a:ln w="12700">
                <a:solidFill>
                  <a:schemeClr val="tx1"/>
                </a:solidFill>
              </a:ln>
            </a:endParaRPr>
          </a:p>
        </p:txBody>
      </p:sp>
    </p:spTree>
    <p:extLst>
      <p:ext uri="{BB962C8B-B14F-4D97-AF65-F5344CB8AC3E}">
        <p14:creationId xmlns:p14="http://schemas.microsoft.com/office/powerpoint/2010/main" val="5820570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24231" y="0"/>
            <a:ext cx="1219769" cy="1143000"/>
          </a:xfrm>
          <a:prstGeom prst="rect">
            <a:avLst/>
          </a:prstGeom>
        </p:spPr>
      </p:pic>
      <p:sp>
        <p:nvSpPr>
          <p:cNvPr id="2" name="Title 1"/>
          <p:cNvSpPr>
            <a:spLocks noGrp="1"/>
          </p:cNvSpPr>
          <p:nvPr>
            <p:ph type="title"/>
          </p:nvPr>
        </p:nvSpPr>
        <p:spPr>
          <a:xfrm>
            <a:off x="19050" y="304800"/>
            <a:ext cx="8610600" cy="1143000"/>
          </a:xfrm>
        </p:spPr>
        <p:txBody>
          <a:bodyPr>
            <a:normAutofit/>
          </a:bodyPr>
          <a:lstStyle/>
          <a:p>
            <a:r>
              <a:rPr lang="en-US" dirty="0">
                <a:latin typeface="Times New Roman" pitchFamily="18" charset="0"/>
                <a:cs typeface="Times New Roman" pitchFamily="18" charset="0"/>
              </a:rPr>
              <a:t>Technical framework</a:t>
            </a:r>
            <a:endParaRPr lang="en-US" dirty="0"/>
          </a:p>
        </p:txBody>
      </p:sp>
      <p:sp>
        <p:nvSpPr>
          <p:cNvPr id="3" name="Content Placeholder 2"/>
          <p:cNvSpPr>
            <a:spLocks noGrp="1"/>
          </p:cNvSpPr>
          <p:nvPr>
            <p:ph idx="1"/>
          </p:nvPr>
        </p:nvSpPr>
        <p:spPr>
          <a:xfrm>
            <a:off x="457200" y="1219200"/>
            <a:ext cx="8229600" cy="4906963"/>
          </a:xfrm>
        </p:spPr>
        <p:txBody>
          <a:bodyPr>
            <a:noAutofit/>
          </a:bodyPr>
          <a:lstStyle/>
          <a:p>
            <a:pPr marL="0" indent="0" algn="just">
              <a:buNone/>
            </a:pPr>
            <a:r>
              <a:rPr lang="en-US" sz="2400" dirty="0"/>
              <a:t>A typical virtual reality (VR) technical framework consists of: a 3D graphics engine to render virtual environments, motion tracking systems to capture user movement, input devices like controllers or hand tracking to interact with the virtual world, a head-mounted display (HMD) to present the visuals to the user, and software to manage the integration of these components, all while maintaining low latency for a seamless experience; advanced VR systems may also incorporate haptic feedback for tactile sensations and spatial audio for immersive sound design. </a:t>
            </a:r>
            <a:endParaRPr lang="en-US" sz="2400" dirty="0" smtClean="0"/>
          </a:p>
          <a:p>
            <a:pPr marL="0" indent="0">
              <a:buNone/>
            </a:pPr>
            <a:r>
              <a:rPr lang="en-US" sz="2400" dirty="0"/>
              <a:t>Key components of a VR framework:</a:t>
            </a:r>
          </a:p>
          <a:p>
            <a:pPr marL="0" indent="0">
              <a:buNone/>
            </a:pPr>
            <a:r>
              <a:rPr lang="en-US" sz="2400" b="1" dirty="0" smtClean="0"/>
              <a:t>1  3D </a:t>
            </a:r>
            <a:r>
              <a:rPr lang="en-US" sz="2400" b="1" dirty="0"/>
              <a:t>Graphics </a:t>
            </a:r>
            <a:r>
              <a:rPr lang="en-US" sz="2400" b="1" dirty="0" smtClean="0"/>
              <a:t>Engine: </a:t>
            </a:r>
            <a:r>
              <a:rPr lang="en-US" sz="2400" dirty="0" smtClean="0"/>
              <a:t>Renders </a:t>
            </a:r>
            <a:r>
              <a:rPr lang="en-US" sz="2400" dirty="0"/>
              <a:t>the virtual </a:t>
            </a:r>
            <a:r>
              <a:rPr lang="en-US" sz="2400" dirty="0" smtClean="0"/>
              <a:t>environment </a:t>
            </a:r>
          </a:p>
          <a:p>
            <a:pPr marL="0" indent="0" algn="just">
              <a:buNone/>
            </a:pPr>
            <a:endParaRPr lang="en-US" sz="2400" dirty="0">
              <a:latin typeface="Times New Roman" pitchFamily="18" charset="0"/>
              <a:cs typeface="Times New Roman" pitchFamily="18" charset="0"/>
            </a:endParaRPr>
          </a:p>
        </p:txBody>
      </p:sp>
      <p:sp>
        <p:nvSpPr>
          <p:cNvPr id="8" name="Date Placeholder 7"/>
          <p:cNvSpPr>
            <a:spLocks noGrp="1"/>
          </p:cNvSpPr>
          <p:nvPr>
            <p:ph type="dt" sz="half" idx="10"/>
          </p:nvPr>
        </p:nvSpPr>
        <p:spPr/>
        <p:txBody>
          <a:bodyPr/>
          <a:lstStyle/>
          <a:p>
            <a:fld id="{86E5F29D-BFC4-4435-A0B8-FD5072650140}" type="datetime1">
              <a:rPr lang="en-US" smtClean="0">
                <a:ln w="12700">
                  <a:solidFill>
                    <a:schemeClr val="tx1"/>
                  </a:solidFill>
                </a:ln>
              </a:rPr>
              <a:t>2/17/2025</a:t>
            </a:fld>
            <a:endParaRPr lang="en-US" dirty="0">
              <a:ln w="12700">
                <a:solidFill>
                  <a:schemeClr val="tx1"/>
                </a:solidFill>
              </a:ln>
            </a:endParaRPr>
          </a:p>
        </p:txBody>
      </p:sp>
      <p:sp>
        <p:nvSpPr>
          <p:cNvPr id="9" name="Slide Number Placeholder 8"/>
          <p:cNvSpPr>
            <a:spLocks noGrp="1"/>
          </p:cNvSpPr>
          <p:nvPr>
            <p:ph type="sldNum" sz="quarter" idx="12"/>
          </p:nvPr>
        </p:nvSpPr>
        <p:spPr/>
        <p:txBody>
          <a:bodyPr/>
          <a:lstStyle/>
          <a:p>
            <a:fld id="{155D393B-D3FB-4FCB-A735-BD15267A1CE5}" type="slidenum">
              <a:rPr lang="en-US" smtClean="0">
                <a:ln w="12700">
                  <a:solidFill>
                    <a:schemeClr val="tx1"/>
                  </a:solidFill>
                </a:ln>
              </a:rPr>
              <a:t>33</a:t>
            </a:fld>
            <a:endParaRPr lang="en-US">
              <a:ln w="12700">
                <a:solidFill>
                  <a:schemeClr val="tx1"/>
                </a:solidFill>
              </a:ln>
            </a:endParaRPr>
          </a:p>
        </p:txBody>
      </p:sp>
    </p:spTree>
    <p:extLst>
      <p:ext uri="{BB962C8B-B14F-4D97-AF65-F5344CB8AC3E}">
        <p14:creationId xmlns:p14="http://schemas.microsoft.com/office/powerpoint/2010/main" val="386700155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24231" y="0"/>
            <a:ext cx="1219769" cy="1143000"/>
          </a:xfrm>
          <a:prstGeom prst="rect">
            <a:avLst/>
          </a:prstGeom>
        </p:spPr>
      </p:pic>
      <p:sp>
        <p:nvSpPr>
          <p:cNvPr id="2" name="Title 1"/>
          <p:cNvSpPr>
            <a:spLocks noGrp="1"/>
          </p:cNvSpPr>
          <p:nvPr>
            <p:ph type="title"/>
          </p:nvPr>
        </p:nvSpPr>
        <p:spPr>
          <a:xfrm>
            <a:off x="76200" y="0"/>
            <a:ext cx="8610600" cy="762000"/>
          </a:xfrm>
        </p:spPr>
        <p:txBody>
          <a:bodyPr>
            <a:normAutofit/>
          </a:bodyPr>
          <a:lstStyle/>
          <a:p>
            <a:r>
              <a:rPr lang="en-US" dirty="0">
                <a:latin typeface="Times New Roman" pitchFamily="18" charset="0"/>
                <a:cs typeface="Times New Roman" pitchFamily="18" charset="0"/>
              </a:rPr>
              <a:t>Technical framework</a:t>
            </a:r>
          </a:p>
        </p:txBody>
      </p:sp>
      <p:sp>
        <p:nvSpPr>
          <p:cNvPr id="3" name="Content Placeholder 2"/>
          <p:cNvSpPr>
            <a:spLocks noGrp="1"/>
          </p:cNvSpPr>
          <p:nvPr>
            <p:ph idx="1"/>
          </p:nvPr>
        </p:nvSpPr>
        <p:spPr>
          <a:xfrm>
            <a:off x="457200" y="685800"/>
            <a:ext cx="8229600" cy="5867400"/>
          </a:xfrm>
        </p:spPr>
        <p:txBody>
          <a:bodyPr>
            <a:noAutofit/>
          </a:bodyPr>
          <a:lstStyle/>
          <a:p>
            <a:pPr marL="0" indent="0" algn="just">
              <a:buNone/>
            </a:pPr>
            <a:r>
              <a:rPr lang="en-US" sz="2400" b="1" dirty="0" smtClean="0"/>
              <a:t>2. Motion </a:t>
            </a:r>
            <a:r>
              <a:rPr lang="en-US" sz="2400" b="1" dirty="0"/>
              <a:t>Tracking System:</a:t>
            </a:r>
            <a:endParaRPr lang="en-US" sz="2400" dirty="0"/>
          </a:p>
          <a:p>
            <a:pPr algn="just"/>
            <a:r>
              <a:rPr lang="en-US" sz="2400" dirty="0"/>
              <a:t>Tracks the user's head and hand movements in real-time using sensors like cameras, gyroscopes, and accelerometers. </a:t>
            </a:r>
          </a:p>
          <a:p>
            <a:pPr marL="0" indent="0" algn="just">
              <a:buNone/>
            </a:pPr>
            <a:r>
              <a:rPr lang="en-US" sz="2400" b="1" dirty="0" smtClean="0"/>
              <a:t>3. Input Devices:</a:t>
            </a:r>
          </a:p>
          <a:p>
            <a:pPr marL="0" indent="0" algn="just">
              <a:buNone/>
            </a:pPr>
            <a:r>
              <a:rPr lang="en-US" sz="2400" b="1" dirty="0" err="1" smtClean="0"/>
              <a:t>Controllers</a:t>
            </a:r>
            <a:r>
              <a:rPr lang="en-US" sz="2400" dirty="0" err="1" smtClean="0"/>
              <a:t>:Handheld</a:t>
            </a:r>
            <a:r>
              <a:rPr lang="en-US" sz="2400" dirty="0" smtClean="0"/>
              <a:t> </a:t>
            </a:r>
            <a:r>
              <a:rPr lang="en-US" sz="2400" dirty="0"/>
              <a:t>devices with buttons and joysticks allowing for user interaction with virtual objects. </a:t>
            </a:r>
            <a:endParaRPr lang="en-US" sz="2400" dirty="0" smtClean="0"/>
          </a:p>
          <a:p>
            <a:pPr marL="0" indent="0" algn="just" fontAlgn="ctr">
              <a:buNone/>
            </a:pPr>
            <a:r>
              <a:rPr lang="en-US" sz="2400" b="1" dirty="0"/>
              <a:t>Hand Tracking</a:t>
            </a:r>
            <a:r>
              <a:rPr lang="en-US" sz="2400" dirty="0"/>
              <a:t>: Advanced systems that track hand movements without the need for dedicated controllers. </a:t>
            </a:r>
          </a:p>
          <a:p>
            <a:pPr marL="0" indent="0" algn="just">
              <a:buNone/>
            </a:pPr>
            <a:r>
              <a:rPr lang="en-US" sz="2400" b="1" dirty="0"/>
              <a:t>Motion Capture Suits</a:t>
            </a:r>
            <a:r>
              <a:rPr lang="en-US" sz="2400" dirty="0"/>
              <a:t>: Full-body tracking systems for complex movement simulation. </a:t>
            </a:r>
          </a:p>
          <a:p>
            <a:pPr marL="0" indent="0" algn="just">
              <a:buNone/>
            </a:pPr>
            <a:r>
              <a:rPr lang="en-US" sz="2400" b="1" dirty="0" smtClean="0"/>
              <a:t>4. Head-Mounted </a:t>
            </a:r>
            <a:r>
              <a:rPr lang="en-US" sz="2400" b="1" dirty="0"/>
              <a:t>Display (HMD</a:t>
            </a:r>
            <a:r>
              <a:rPr lang="en-US" sz="2400" b="1" dirty="0" smtClean="0"/>
              <a:t>)</a:t>
            </a:r>
          </a:p>
          <a:p>
            <a:pPr algn="just"/>
            <a:r>
              <a:rPr lang="en-US" sz="2400" b="1" dirty="0" smtClean="0">
                <a:latin typeface="Times New Roman" pitchFamily="18" charset="0"/>
                <a:cs typeface="Times New Roman" pitchFamily="18" charset="0"/>
              </a:rPr>
              <a:t>5. </a:t>
            </a:r>
            <a:r>
              <a:rPr lang="en-US" sz="2400" b="1" dirty="0"/>
              <a:t>Software Framework:</a:t>
            </a:r>
            <a:endParaRPr lang="en-US" sz="2400" dirty="0"/>
          </a:p>
          <a:p>
            <a:pPr algn="just"/>
            <a:r>
              <a:rPr lang="en-US" sz="2400" dirty="0"/>
              <a:t>Manages the communication between all VR components, including input handling, rendering, and scene management. </a:t>
            </a:r>
          </a:p>
          <a:p>
            <a:pPr marL="0" indent="0" algn="just">
              <a:buNone/>
            </a:pPr>
            <a:endParaRPr lang="en-US" sz="2400" dirty="0">
              <a:latin typeface="Times New Roman" pitchFamily="18" charset="0"/>
              <a:cs typeface="Times New Roman" pitchFamily="18" charset="0"/>
            </a:endParaRPr>
          </a:p>
        </p:txBody>
      </p:sp>
      <p:sp>
        <p:nvSpPr>
          <p:cNvPr id="8" name="Date Placeholder 7"/>
          <p:cNvSpPr>
            <a:spLocks noGrp="1"/>
          </p:cNvSpPr>
          <p:nvPr>
            <p:ph type="dt" sz="half" idx="10"/>
          </p:nvPr>
        </p:nvSpPr>
        <p:spPr/>
        <p:txBody>
          <a:bodyPr/>
          <a:lstStyle/>
          <a:p>
            <a:fld id="{86E5F29D-BFC4-4435-A0B8-FD5072650140}" type="datetime1">
              <a:rPr lang="en-US" smtClean="0">
                <a:ln w="12700">
                  <a:solidFill>
                    <a:schemeClr val="tx1"/>
                  </a:solidFill>
                </a:ln>
              </a:rPr>
              <a:t>2/17/2025</a:t>
            </a:fld>
            <a:endParaRPr lang="en-US" dirty="0">
              <a:ln w="12700">
                <a:solidFill>
                  <a:schemeClr val="tx1"/>
                </a:solidFill>
              </a:ln>
            </a:endParaRPr>
          </a:p>
        </p:txBody>
      </p:sp>
      <p:sp>
        <p:nvSpPr>
          <p:cNvPr id="9" name="Slide Number Placeholder 8"/>
          <p:cNvSpPr>
            <a:spLocks noGrp="1"/>
          </p:cNvSpPr>
          <p:nvPr>
            <p:ph type="sldNum" sz="quarter" idx="12"/>
          </p:nvPr>
        </p:nvSpPr>
        <p:spPr/>
        <p:txBody>
          <a:bodyPr/>
          <a:lstStyle/>
          <a:p>
            <a:fld id="{155D393B-D3FB-4FCB-A735-BD15267A1CE5}" type="slidenum">
              <a:rPr lang="en-US" smtClean="0">
                <a:ln w="12700">
                  <a:solidFill>
                    <a:schemeClr val="tx1"/>
                  </a:solidFill>
                </a:ln>
              </a:rPr>
              <a:t>34</a:t>
            </a:fld>
            <a:endParaRPr lang="en-US">
              <a:ln w="12700">
                <a:solidFill>
                  <a:schemeClr val="tx1"/>
                </a:solidFill>
              </a:ln>
            </a:endParaRPr>
          </a:p>
        </p:txBody>
      </p:sp>
    </p:spTree>
    <p:extLst>
      <p:ext uri="{BB962C8B-B14F-4D97-AF65-F5344CB8AC3E}">
        <p14:creationId xmlns:p14="http://schemas.microsoft.com/office/powerpoint/2010/main" val="48416491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24231" y="0"/>
            <a:ext cx="1219769" cy="1143000"/>
          </a:xfrm>
          <a:prstGeom prst="rect">
            <a:avLst/>
          </a:prstGeom>
        </p:spPr>
      </p:pic>
      <p:sp>
        <p:nvSpPr>
          <p:cNvPr id="2" name="Title 1"/>
          <p:cNvSpPr>
            <a:spLocks noGrp="1"/>
          </p:cNvSpPr>
          <p:nvPr>
            <p:ph type="title"/>
          </p:nvPr>
        </p:nvSpPr>
        <p:spPr>
          <a:xfrm>
            <a:off x="457200" y="274638"/>
            <a:ext cx="8229600" cy="868362"/>
          </a:xfrm>
        </p:spPr>
        <p:txBody>
          <a:bodyPr>
            <a:normAutofit/>
          </a:bodyPr>
          <a:lstStyle/>
          <a:p>
            <a:r>
              <a:rPr lang="en-US" sz="3600" dirty="0">
                <a:latin typeface="Times New Roman" pitchFamily="18" charset="0"/>
                <a:cs typeface="Times New Roman" pitchFamily="18" charset="0"/>
              </a:rPr>
              <a:t>Mixed and Augmented Reality</a:t>
            </a:r>
            <a:endParaRPr lang="en-US" sz="3600" dirty="0"/>
          </a:p>
        </p:txBody>
      </p:sp>
      <p:sp>
        <p:nvSpPr>
          <p:cNvPr id="3" name="Content Placeholder 2"/>
          <p:cNvSpPr>
            <a:spLocks noGrp="1"/>
          </p:cNvSpPr>
          <p:nvPr>
            <p:ph sz="half" idx="1"/>
          </p:nvPr>
        </p:nvSpPr>
        <p:spPr>
          <a:xfrm>
            <a:off x="457200" y="1143000"/>
            <a:ext cx="4038600" cy="4983163"/>
          </a:xfrm>
        </p:spPr>
        <p:txBody>
          <a:bodyPr>
            <a:noAutofit/>
          </a:bodyPr>
          <a:lstStyle/>
          <a:p>
            <a:pPr algn="just"/>
            <a:r>
              <a:rPr lang="en-US" sz="2400" dirty="0"/>
              <a:t>the live, real world with some additional graphics superimposed </a:t>
            </a:r>
            <a:r>
              <a:rPr lang="en-US" sz="2400" dirty="0" smtClean="0"/>
              <a:t>to enhance its appearance,</a:t>
            </a:r>
            <a:r>
              <a:rPr lang="en-US" sz="2400" dirty="0"/>
              <a:t> By placing text, icons, and other graphics into the real world, the user </a:t>
            </a:r>
            <a:r>
              <a:rPr lang="en-US" sz="2400" dirty="0" smtClean="0"/>
              <a:t>could leverage </a:t>
            </a:r>
            <a:r>
              <a:rPr lang="en-US" sz="2400" dirty="0"/>
              <a:t>the power of the Internet to help with many operations such as </a:t>
            </a:r>
            <a:r>
              <a:rPr lang="en-US" sz="2400" dirty="0" smtClean="0"/>
              <a:t>navigation, social </a:t>
            </a:r>
            <a:r>
              <a:rPr lang="en-US" sz="2400" dirty="0"/>
              <a:t>interaction, and mechanical maintenance</a:t>
            </a:r>
            <a:endParaRPr lang="en-US" sz="2400" dirty="0">
              <a:latin typeface="Times New Roman" pitchFamily="18" charset="0"/>
              <a:cs typeface="Times New Roman" pitchFamily="18" charset="0"/>
            </a:endParaRPr>
          </a:p>
        </p:txBody>
      </p:sp>
      <p:sp>
        <p:nvSpPr>
          <p:cNvPr id="5" name="Content Placeholder 4"/>
          <p:cNvSpPr>
            <a:spLocks noGrp="1"/>
          </p:cNvSpPr>
          <p:nvPr>
            <p:ph sz="half" idx="2"/>
          </p:nvPr>
        </p:nvSpPr>
        <p:spPr/>
        <p:txBody>
          <a:bodyPr/>
          <a:lstStyle/>
          <a:p>
            <a:endParaRPr lang="en-US"/>
          </a:p>
        </p:txBody>
      </p:sp>
      <p:sp>
        <p:nvSpPr>
          <p:cNvPr id="8" name="Date Placeholder 7"/>
          <p:cNvSpPr>
            <a:spLocks noGrp="1"/>
          </p:cNvSpPr>
          <p:nvPr>
            <p:ph type="dt" sz="half" idx="10"/>
          </p:nvPr>
        </p:nvSpPr>
        <p:spPr/>
        <p:txBody>
          <a:bodyPr/>
          <a:lstStyle/>
          <a:p>
            <a:fld id="{86E5F29D-BFC4-4435-A0B8-FD5072650140}" type="datetime1">
              <a:rPr lang="en-US" smtClean="0">
                <a:ln w="12700">
                  <a:solidFill>
                    <a:schemeClr val="tx1"/>
                  </a:solidFill>
                </a:ln>
              </a:rPr>
              <a:t>2/17/2025</a:t>
            </a:fld>
            <a:endParaRPr lang="en-US" dirty="0">
              <a:ln w="12700">
                <a:solidFill>
                  <a:schemeClr val="tx1"/>
                </a:solidFill>
              </a:ln>
            </a:endParaRPr>
          </a:p>
        </p:txBody>
      </p:sp>
      <p:sp>
        <p:nvSpPr>
          <p:cNvPr id="9" name="Slide Number Placeholder 8"/>
          <p:cNvSpPr>
            <a:spLocks noGrp="1"/>
          </p:cNvSpPr>
          <p:nvPr>
            <p:ph type="sldNum" sz="quarter" idx="12"/>
          </p:nvPr>
        </p:nvSpPr>
        <p:spPr/>
        <p:txBody>
          <a:bodyPr/>
          <a:lstStyle/>
          <a:p>
            <a:fld id="{155D393B-D3FB-4FCB-A735-BD15267A1CE5}" type="slidenum">
              <a:rPr lang="en-US" smtClean="0">
                <a:ln w="12700">
                  <a:solidFill>
                    <a:schemeClr val="tx1"/>
                  </a:solidFill>
                </a:ln>
              </a:rPr>
              <a:t>35</a:t>
            </a:fld>
            <a:endParaRPr lang="en-US">
              <a:ln w="12700">
                <a:solidFill>
                  <a:schemeClr val="tx1"/>
                </a:solidFill>
              </a:ln>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43425" y="1219200"/>
            <a:ext cx="4572000" cy="510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4839224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24231" y="0"/>
            <a:ext cx="1219769" cy="1143000"/>
          </a:xfrm>
          <a:prstGeom prst="rect">
            <a:avLst/>
          </a:prstGeom>
        </p:spPr>
      </p:pic>
      <p:sp>
        <p:nvSpPr>
          <p:cNvPr id="2" name="Title 1"/>
          <p:cNvSpPr>
            <a:spLocks noGrp="1"/>
          </p:cNvSpPr>
          <p:nvPr>
            <p:ph type="title"/>
          </p:nvPr>
        </p:nvSpPr>
        <p:spPr>
          <a:xfrm>
            <a:off x="457200" y="274638"/>
            <a:ext cx="8229600" cy="868362"/>
          </a:xfrm>
        </p:spPr>
        <p:txBody>
          <a:bodyPr>
            <a:normAutofit/>
          </a:bodyPr>
          <a:lstStyle/>
          <a:p>
            <a:r>
              <a:rPr lang="en-US" sz="3600" dirty="0">
                <a:latin typeface="Times New Roman" pitchFamily="18" charset="0"/>
                <a:cs typeface="Times New Roman" pitchFamily="18" charset="0"/>
              </a:rPr>
              <a:t>Mixed and Augmented Reality</a:t>
            </a:r>
            <a:endParaRPr lang="en-US" sz="3600" dirty="0"/>
          </a:p>
        </p:txBody>
      </p:sp>
      <p:sp>
        <p:nvSpPr>
          <p:cNvPr id="5" name="Content Placeholder 4"/>
          <p:cNvSpPr>
            <a:spLocks noGrp="1"/>
          </p:cNvSpPr>
          <p:nvPr>
            <p:ph sz="half" idx="2"/>
          </p:nvPr>
        </p:nvSpPr>
        <p:spPr>
          <a:xfrm>
            <a:off x="4648200" y="1600200"/>
            <a:ext cx="4419600" cy="4525963"/>
          </a:xfrm>
        </p:spPr>
        <p:txBody>
          <a:bodyPr>
            <a:normAutofit lnSpcReduction="10000"/>
          </a:bodyPr>
          <a:lstStyle/>
          <a:p>
            <a:pPr algn="just"/>
            <a:r>
              <a:rPr lang="en-US" dirty="0"/>
              <a:t>These applications rely heavily on advanced computer </a:t>
            </a:r>
            <a:r>
              <a:rPr lang="en-US" dirty="0" smtClean="0"/>
              <a:t>vision techniques</a:t>
            </a:r>
            <a:r>
              <a:rPr lang="en-US" dirty="0"/>
              <a:t>, </a:t>
            </a:r>
            <a:r>
              <a:rPr lang="en-US" dirty="0" smtClean="0"/>
              <a:t>which must </a:t>
            </a:r>
            <a:r>
              <a:rPr lang="en-US" dirty="0"/>
              <a:t>identify objects, reconstruct shapes, and identify lighting sources in the </a:t>
            </a:r>
            <a:r>
              <a:rPr lang="en-US" dirty="0" smtClean="0"/>
              <a:t>real world </a:t>
            </a:r>
            <a:r>
              <a:rPr lang="en-US" dirty="0"/>
              <a:t>before determining how to draw virtual objects that appear to be </a:t>
            </a:r>
            <a:r>
              <a:rPr lang="en-US" dirty="0" smtClean="0"/>
              <a:t>naturally embedded</a:t>
            </a:r>
            <a:r>
              <a:rPr lang="en-US" dirty="0"/>
              <a:t>.</a:t>
            </a:r>
          </a:p>
        </p:txBody>
      </p:sp>
      <p:sp>
        <p:nvSpPr>
          <p:cNvPr id="8" name="Date Placeholder 7"/>
          <p:cNvSpPr>
            <a:spLocks noGrp="1"/>
          </p:cNvSpPr>
          <p:nvPr>
            <p:ph type="dt" sz="half" idx="10"/>
          </p:nvPr>
        </p:nvSpPr>
        <p:spPr/>
        <p:txBody>
          <a:bodyPr/>
          <a:lstStyle/>
          <a:p>
            <a:fld id="{86E5F29D-BFC4-4435-A0B8-FD5072650140}" type="datetime1">
              <a:rPr lang="en-US" smtClean="0">
                <a:ln w="12700">
                  <a:solidFill>
                    <a:schemeClr val="tx1"/>
                  </a:solidFill>
                </a:ln>
              </a:rPr>
              <a:t>2/17/2025</a:t>
            </a:fld>
            <a:endParaRPr lang="en-US" dirty="0">
              <a:ln w="12700">
                <a:solidFill>
                  <a:schemeClr val="tx1"/>
                </a:solidFill>
              </a:ln>
            </a:endParaRPr>
          </a:p>
        </p:txBody>
      </p:sp>
      <p:sp>
        <p:nvSpPr>
          <p:cNvPr id="9" name="Slide Number Placeholder 8"/>
          <p:cNvSpPr>
            <a:spLocks noGrp="1"/>
          </p:cNvSpPr>
          <p:nvPr>
            <p:ph type="sldNum" sz="quarter" idx="12"/>
          </p:nvPr>
        </p:nvSpPr>
        <p:spPr/>
        <p:txBody>
          <a:bodyPr/>
          <a:lstStyle/>
          <a:p>
            <a:fld id="{155D393B-D3FB-4FCB-A735-BD15267A1CE5}" type="slidenum">
              <a:rPr lang="en-US" smtClean="0">
                <a:ln w="12700">
                  <a:solidFill>
                    <a:schemeClr val="tx1"/>
                  </a:solidFill>
                </a:ln>
              </a:rPr>
              <a:t>36</a:t>
            </a:fld>
            <a:endParaRPr lang="en-US">
              <a:ln w="12700">
                <a:solidFill>
                  <a:schemeClr val="tx1"/>
                </a:solidFill>
              </a:ln>
            </a:endParaRPr>
          </a:p>
        </p:txBody>
      </p:sp>
      <p:pic>
        <p:nvPicPr>
          <p:cNvPr id="2050" name="Picture 2"/>
          <p:cNvPicPr>
            <a:picLocks noGrp="1" noChangeAspect="1" noChangeArrowheads="1"/>
          </p:cNvPicPr>
          <p:nvPr>
            <p:ph sz="half" idx="1"/>
          </p:nvPr>
        </p:nvPicPr>
        <p:blipFill>
          <a:blip r:embed="rId3">
            <a:extLst>
              <a:ext uri="{28A0092B-C50C-407E-A947-70E740481C1C}">
                <a14:useLocalDpi xmlns:a14="http://schemas.microsoft.com/office/drawing/2010/main" val="0"/>
              </a:ext>
            </a:extLst>
          </a:blip>
          <a:srcRect/>
          <a:stretch>
            <a:fillRect/>
          </a:stretch>
        </p:blipFill>
        <p:spPr bwMode="auto">
          <a:xfrm>
            <a:off x="457200" y="2220702"/>
            <a:ext cx="4038600" cy="28277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1772104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24231" y="0"/>
            <a:ext cx="1219769" cy="1143000"/>
          </a:xfrm>
          <a:prstGeom prst="rect">
            <a:avLst/>
          </a:prstGeom>
        </p:spPr>
      </p:pic>
      <p:sp>
        <p:nvSpPr>
          <p:cNvPr id="2" name="Title 1"/>
          <p:cNvSpPr>
            <a:spLocks noGrp="1"/>
          </p:cNvSpPr>
          <p:nvPr>
            <p:ph type="title"/>
          </p:nvPr>
        </p:nvSpPr>
        <p:spPr/>
        <p:txBody>
          <a:bodyPr>
            <a:normAutofit/>
          </a:bodyPr>
          <a:lstStyle/>
          <a:p>
            <a:r>
              <a:rPr lang="en-US" sz="3600" dirty="0">
                <a:latin typeface="Times New Roman" pitchFamily="18" charset="0"/>
                <a:cs typeface="Times New Roman" pitchFamily="18" charset="0"/>
              </a:rPr>
              <a:t>Mixed and Augmented Reality</a:t>
            </a:r>
            <a:endParaRPr lang="en-US" sz="3600" dirty="0"/>
          </a:p>
        </p:txBody>
      </p:sp>
      <p:sp>
        <p:nvSpPr>
          <p:cNvPr id="6" name="Content Placeholder 5"/>
          <p:cNvSpPr>
            <a:spLocks noGrp="1"/>
          </p:cNvSpPr>
          <p:nvPr>
            <p:ph idx="1"/>
          </p:nvPr>
        </p:nvSpPr>
        <p:spPr/>
        <p:txBody>
          <a:bodyPr>
            <a:normAutofit fontScale="85000" lnSpcReduction="10000"/>
          </a:bodyPr>
          <a:lstStyle/>
          <a:p>
            <a:pPr algn="just"/>
            <a:r>
              <a:rPr lang="en-US" dirty="0"/>
              <a:t>Several possibilities exist for visual displays. A fixed screen should show </a:t>
            </a:r>
            <a:r>
              <a:rPr lang="en-US" dirty="0" smtClean="0"/>
              <a:t>images that </a:t>
            </a:r>
            <a:r>
              <a:rPr lang="en-US" dirty="0"/>
              <a:t>are enhanced through 3D glasses. A digital projector could augment </a:t>
            </a:r>
            <a:r>
              <a:rPr lang="en-US" dirty="0" smtClean="0"/>
              <a:t>the environment </a:t>
            </a:r>
            <a:r>
              <a:rPr lang="en-US" dirty="0"/>
              <a:t>by shining light onto objects, giving them new colors and </a:t>
            </a:r>
            <a:r>
              <a:rPr lang="en-US" dirty="0" smtClean="0"/>
              <a:t>textures, or </a:t>
            </a:r>
            <a:r>
              <a:rPr lang="en-US" dirty="0"/>
              <a:t>by placing text into the real world. A handheld screen, which is part of </a:t>
            </a:r>
            <a:r>
              <a:rPr lang="en-US" dirty="0" smtClean="0"/>
              <a:t>a smartphone </a:t>
            </a:r>
            <a:r>
              <a:rPr lang="en-US" dirty="0"/>
              <a:t>or tablet could be used as a window into the augmented or </a:t>
            </a:r>
            <a:r>
              <a:rPr lang="en-US" dirty="0" smtClean="0"/>
              <a:t>mixed world.</a:t>
            </a:r>
          </a:p>
          <a:p>
            <a:pPr algn="just"/>
            <a:r>
              <a:rPr lang="en-US" dirty="0"/>
              <a:t>advanced see-through display technology include </a:t>
            </a:r>
            <a:r>
              <a:rPr lang="en-US" dirty="0" smtClean="0"/>
              <a:t>Google Glass</a:t>
            </a:r>
            <a:r>
              <a:rPr lang="en-US" dirty="0"/>
              <a:t>, Microsoft </a:t>
            </a:r>
            <a:r>
              <a:rPr lang="en-US" dirty="0" err="1"/>
              <a:t>Hololens</a:t>
            </a:r>
            <a:r>
              <a:rPr lang="en-US" dirty="0"/>
              <a:t>, and Magic Leap.</a:t>
            </a:r>
          </a:p>
        </p:txBody>
      </p:sp>
      <p:sp>
        <p:nvSpPr>
          <p:cNvPr id="8" name="Date Placeholder 7"/>
          <p:cNvSpPr>
            <a:spLocks noGrp="1"/>
          </p:cNvSpPr>
          <p:nvPr>
            <p:ph type="dt" sz="half" idx="10"/>
          </p:nvPr>
        </p:nvSpPr>
        <p:spPr/>
        <p:txBody>
          <a:bodyPr/>
          <a:lstStyle/>
          <a:p>
            <a:fld id="{86E5F29D-BFC4-4435-A0B8-FD5072650140}" type="datetime1">
              <a:rPr lang="en-US" smtClean="0">
                <a:ln w="12700">
                  <a:solidFill>
                    <a:schemeClr val="tx1"/>
                  </a:solidFill>
                </a:ln>
              </a:rPr>
              <a:t>2/17/2025</a:t>
            </a:fld>
            <a:endParaRPr lang="en-US" dirty="0">
              <a:ln w="12700">
                <a:solidFill>
                  <a:schemeClr val="tx1"/>
                </a:solidFill>
              </a:ln>
            </a:endParaRPr>
          </a:p>
        </p:txBody>
      </p:sp>
      <p:sp>
        <p:nvSpPr>
          <p:cNvPr id="9" name="Slide Number Placeholder 8"/>
          <p:cNvSpPr>
            <a:spLocks noGrp="1"/>
          </p:cNvSpPr>
          <p:nvPr>
            <p:ph type="sldNum" sz="quarter" idx="12"/>
          </p:nvPr>
        </p:nvSpPr>
        <p:spPr/>
        <p:txBody>
          <a:bodyPr/>
          <a:lstStyle/>
          <a:p>
            <a:fld id="{155D393B-D3FB-4FCB-A735-BD15267A1CE5}" type="slidenum">
              <a:rPr lang="en-US" smtClean="0">
                <a:ln w="12700">
                  <a:solidFill>
                    <a:schemeClr val="tx1"/>
                  </a:solidFill>
                </a:ln>
              </a:rPr>
              <a:t>37</a:t>
            </a:fld>
            <a:endParaRPr lang="en-US">
              <a:ln w="12700">
                <a:solidFill>
                  <a:schemeClr val="tx1"/>
                </a:solidFill>
              </a:ln>
            </a:endParaRPr>
          </a:p>
        </p:txBody>
      </p:sp>
    </p:spTree>
    <p:extLst>
      <p:ext uri="{BB962C8B-B14F-4D97-AF65-F5344CB8AC3E}">
        <p14:creationId xmlns:p14="http://schemas.microsoft.com/office/powerpoint/2010/main" val="313341859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24231" y="0"/>
            <a:ext cx="1219769" cy="1143000"/>
          </a:xfrm>
          <a:prstGeom prst="rect">
            <a:avLst/>
          </a:prstGeom>
        </p:spPr>
      </p:pic>
      <p:sp>
        <p:nvSpPr>
          <p:cNvPr id="2" name="Title 1"/>
          <p:cNvSpPr>
            <a:spLocks noGrp="1"/>
          </p:cNvSpPr>
          <p:nvPr>
            <p:ph type="title"/>
          </p:nvPr>
        </p:nvSpPr>
        <p:spPr/>
        <p:txBody>
          <a:bodyPr>
            <a:normAutofit/>
          </a:bodyPr>
          <a:lstStyle/>
          <a:p>
            <a:r>
              <a:rPr lang="en-US" sz="3600" dirty="0">
                <a:latin typeface="Times New Roman" pitchFamily="18" charset="0"/>
                <a:cs typeface="Times New Roman" pitchFamily="18" charset="0"/>
              </a:rPr>
              <a:t>Mixed and Augmented Reality</a:t>
            </a:r>
            <a:endParaRPr lang="en-US" sz="3600" dirty="0"/>
          </a:p>
        </p:txBody>
      </p:sp>
      <p:sp>
        <p:nvSpPr>
          <p:cNvPr id="8" name="Date Placeholder 7"/>
          <p:cNvSpPr>
            <a:spLocks noGrp="1"/>
          </p:cNvSpPr>
          <p:nvPr>
            <p:ph type="dt" sz="half" idx="10"/>
          </p:nvPr>
        </p:nvSpPr>
        <p:spPr/>
        <p:txBody>
          <a:bodyPr/>
          <a:lstStyle/>
          <a:p>
            <a:fld id="{86E5F29D-BFC4-4435-A0B8-FD5072650140}" type="datetime1">
              <a:rPr lang="en-US" smtClean="0">
                <a:ln w="12700">
                  <a:solidFill>
                    <a:schemeClr val="tx1"/>
                  </a:solidFill>
                </a:ln>
              </a:rPr>
              <a:t>2/17/2025</a:t>
            </a:fld>
            <a:endParaRPr lang="en-US" dirty="0">
              <a:ln w="12700">
                <a:solidFill>
                  <a:schemeClr val="tx1"/>
                </a:solidFill>
              </a:ln>
            </a:endParaRPr>
          </a:p>
        </p:txBody>
      </p:sp>
      <p:sp>
        <p:nvSpPr>
          <p:cNvPr id="9" name="Slide Number Placeholder 8"/>
          <p:cNvSpPr>
            <a:spLocks noGrp="1"/>
          </p:cNvSpPr>
          <p:nvPr>
            <p:ph type="sldNum" sz="quarter" idx="12"/>
          </p:nvPr>
        </p:nvSpPr>
        <p:spPr/>
        <p:txBody>
          <a:bodyPr/>
          <a:lstStyle/>
          <a:p>
            <a:fld id="{155D393B-D3FB-4FCB-A735-BD15267A1CE5}" type="slidenum">
              <a:rPr lang="en-US" smtClean="0">
                <a:ln w="12700">
                  <a:solidFill>
                    <a:schemeClr val="tx1"/>
                  </a:solidFill>
                </a:ln>
              </a:rPr>
              <a:t>38</a:t>
            </a:fld>
            <a:endParaRPr lang="en-US">
              <a:ln w="12700">
                <a:solidFill>
                  <a:schemeClr val="tx1"/>
                </a:solidFill>
              </a:ln>
            </a:endParaRPr>
          </a:p>
        </p:txBody>
      </p:sp>
      <p:pic>
        <p:nvPicPr>
          <p:cNvPr id="1026"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552112" y="1828800"/>
            <a:ext cx="8389219" cy="3733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5531057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24231" y="0"/>
            <a:ext cx="1219769" cy="1143000"/>
          </a:xfrm>
          <a:prstGeom prst="rect">
            <a:avLst/>
          </a:prstGeom>
        </p:spPr>
      </p:pic>
      <p:sp>
        <p:nvSpPr>
          <p:cNvPr id="2" name="Title 1"/>
          <p:cNvSpPr>
            <a:spLocks noGrp="1"/>
          </p:cNvSpPr>
          <p:nvPr>
            <p:ph type="title"/>
          </p:nvPr>
        </p:nvSpPr>
        <p:spPr>
          <a:xfrm>
            <a:off x="457200" y="274638"/>
            <a:ext cx="8229600" cy="715962"/>
          </a:xfrm>
        </p:spPr>
        <p:txBody>
          <a:bodyPr>
            <a:normAutofit/>
          </a:bodyPr>
          <a:lstStyle/>
          <a:p>
            <a:r>
              <a:rPr lang="es-ES" sz="2800" b="1" dirty="0" err="1">
                <a:latin typeface="Times New Roman" pitchFamily="18" charset="0"/>
                <a:cs typeface="Times New Roman" pitchFamily="18" charset="0"/>
              </a:rPr>
              <a:t>Depth</a:t>
            </a:r>
            <a:r>
              <a:rPr lang="es-ES" sz="2800" b="1" dirty="0">
                <a:latin typeface="Times New Roman" pitchFamily="18" charset="0"/>
                <a:cs typeface="Times New Roman" pitchFamily="18" charset="0"/>
              </a:rPr>
              <a:t> </a:t>
            </a:r>
            <a:r>
              <a:rPr lang="es-ES" sz="2800" b="1" dirty="0" err="1" smtClean="0">
                <a:latin typeface="Times New Roman" pitchFamily="18" charset="0"/>
                <a:cs typeface="Times New Roman" pitchFamily="18" charset="0"/>
              </a:rPr>
              <a:t>Perception</a:t>
            </a:r>
            <a:endParaRPr lang="en-US" sz="3600" dirty="0"/>
          </a:p>
        </p:txBody>
      </p:sp>
      <p:sp>
        <p:nvSpPr>
          <p:cNvPr id="6" name="Content Placeholder 5"/>
          <p:cNvSpPr>
            <a:spLocks noGrp="1"/>
          </p:cNvSpPr>
          <p:nvPr>
            <p:ph idx="1"/>
          </p:nvPr>
        </p:nvSpPr>
        <p:spPr>
          <a:xfrm>
            <a:off x="457200" y="914400"/>
            <a:ext cx="8458200" cy="5410200"/>
          </a:xfrm>
        </p:spPr>
        <p:txBody>
          <a:bodyPr>
            <a:normAutofit fontScale="92500" lnSpcReduction="10000"/>
          </a:bodyPr>
          <a:lstStyle/>
          <a:p>
            <a:pPr algn="just"/>
            <a:r>
              <a:rPr lang="en-US" sz="2400" dirty="0" smtClean="0"/>
              <a:t>It explains </a:t>
            </a:r>
            <a:r>
              <a:rPr lang="en-US" sz="2400" dirty="0"/>
              <a:t>how humans judge the distance from their eyes to objects </a:t>
            </a:r>
            <a:r>
              <a:rPr lang="en-US" sz="2400" dirty="0" smtClean="0"/>
              <a:t>in the </a:t>
            </a:r>
            <a:r>
              <a:rPr lang="en-US" sz="2400" dirty="0"/>
              <a:t>real world using vision</a:t>
            </a:r>
            <a:r>
              <a:rPr lang="en-US" sz="2400" dirty="0" smtClean="0"/>
              <a:t>.</a:t>
            </a:r>
            <a:r>
              <a:rPr lang="en-US" sz="2400" dirty="0"/>
              <a:t> The perceived distance could be metric</a:t>
            </a:r>
            <a:r>
              <a:rPr lang="en-US" sz="2400" dirty="0" smtClean="0"/>
              <a:t>,</a:t>
            </a:r>
            <a:r>
              <a:rPr lang="en-US" sz="2400" dirty="0"/>
              <a:t> For example, a house </a:t>
            </a:r>
            <a:r>
              <a:rPr lang="en-US" sz="2400" dirty="0" smtClean="0"/>
              <a:t>may appear </a:t>
            </a:r>
            <a:r>
              <a:rPr lang="en-US" sz="2400" dirty="0"/>
              <a:t>to be about 100 meters </a:t>
            </a:r>
            <a:endParaRPr lang="en-US" sz="2400" dirty="0" smtClean="0"/>
          </a:p>
          <a:p>
            <a:pPr algn="just"/>
            <a:r>
              <a:rPr lang="en-US" sz="2400" dirty="0"/>
              <a:t>Depth perception refers to the ability to see the world in 3D and judge how far away/close objects are from and to us</a:t>
            </a:r>
            <a:r>
              <a:rPr lang="en-US" sz="2400" dirty="0" smtClean="0"/>
              <a:t>.</a:t>
            </a:r>
          </a:p>
          <a:p>
            <a:pPr algn="just"/>
            <a:r>
              <a:rPr lang="en-US" sz="2400" dirty="0"/>
              <a:t>How we move from one point to another relies quite heavily on our ability to perceive depth, and even picking up an object, such as your pencil, relies on the ability to judge depth.</a:t>
            </a:r>
          </a:p>
          <a:p>
            <a:pPr algn="just"/>
            <a:r>
              <a:rPr lang="en-US" sz="2400" dirty="0"/>
              <a:t>For example, if we were crossing the road and couldn't judge how far away a car was, it would be a bit of a disaster</a:t>
            </a:r>
            <a:r>
              <a:rPr lang="en-US" sz="2400" dirty="0" smtClean="0"/>
              <a:t>.</a:t>
            </a:r>
          </a:p>
          <a:p>
            <a:pPr algn="just"/>
            <a:r>
              <a:rPr lang="en-US" sz="2400" b="1" dirty="0"/>
              <a:t>Monocular vs. stereo cues </a:t>
            </a:r>
            <a:r>
              <a:rPr lang="en-US" sz="2400" b="1" dirty="0" smtClean="0"/>
              <a:t>: </a:t>
            </a:r>
            <a:r>
              <a:rPr lang="en-US" sz="2400" dirty="0" smtClean="0"/>
              <a:t>A </a:t>
            </a:r>
            <a:r>
              <a:rPr lang="en-US" sz="2400" dirty="0"/>
              <a:t>piece of information that is derived from </a:t>
            </a:r>
            <a:r>
              <a:rPr lang="en-US" sz="2400" dirty="0" smtClean="0"/>
              <a:t>sensory stimulation </a:t>
            </a:r>
            <a:r>
              <a:rPr lang="en-US" sz="2400" dirty="0"/>
              <a:t>and is relevant for perception is called a sensory cue or simply a </a:t>
            </a:r>
            <a:r>
              <a:rPr lang="en-US" sz="2400" dirty="0" smtClean="0"/>
              <a:t>cue.</a:t>
            </a:r>
          </a:p>
          <a:p>
            <a:pPr algn="just"/>
            <a:r>
              <a:rPr lang="en-US" sz="2400" dirty="0"/>
              <a:t>If a depth cue is derived from the photoreceptors or movements of </a:t>
            </a:r>
            <a:r>
              <a:rPr lang="en-US" sz="2400" dirty="0" smtClean="0"/>
              <a:t>a single </a:t>
            </a:r>
            <a:r>
              <a:rPr lang="en-US" sz="2400" dirty="0"/>
              <a:t>eye, then it is called a </a:t>
            </a:r>
            <a:r>
              <a:rPr lang="en-US" sz="2400" b="1" dirty="0"/>
              <a:t>monocular depth cue</a:t>
            </a:r>
            <a:r>
              <a:rPr lang="en-US" sz="2400" dirty="0"/>
              <a:t>. If both eyes are required, </a:t>
            </a:r>
            <a:r>
              <a:rPr lang="en-US" sz="2400" dirty="0" smtClean="0"/>
              <a:t>then it </a:t>
            </a:r>
            <a:r>
              <a:rPr lang="en-US" sz="2400" dirty="0"/>
              <a:t>is a </a:t>
            </a:r>
            <a:r>
              <a:rPr lang="en-US" sz="2400" b="1" dirty="0"/>
              <a:t>stereo depth cue</a:t>
            </a:r>
            <a:r>
              <a:rPr lang="en-US" sz="2400" dirty="0"/>
              <a:t>.</a:t>
            </a:r>
          </a:p>
        </p:txBody>
      </p:sp>
      <p:sp>
        <p:nvSpPr>
          <p:cNvPr id="8" name="Date Placeholder 7"/>
          <p:cNvSpPr>
            <a:spLocks noGrp="1"/>
          </p:cNvSpPr>
          <p:nvPr>
            <p:ph type="dt" sz="half" idx="10"/>
          </p:nvPr>
        </p:nvSpPr>
        <p:spPr/>
        <p:txBody>
          <a:bodyPr/>
          <a:lstStyle/>
          <a:p>
            <a:fld id="{86E5F29D-BFC4-4435-A0B8-FD5072650140}" type="datetime1">
              <a:rPr lang="en-US" smtClean="0">
                <a:ln w="12700">
                  <a:solidFill>
                    <a:schemeClr val="tx1"/>
                  </a:solidFill>
                </a:ln>
              </a:rPr>
              <a:t>2/17/2025</a:t>
            </a:fld>
            <a:endParaRPr lang="en-US" dirty="0">
              <a:ln w="12700">
                <a:solidFill>
                  <a:schemeClr val="tx1"/>
                </a:solidFill>
              </a:ln>
            </a:endParaRPr>
          </a:p>
        </p:txBody>
      </p:sp>
      <p:sp>
        <p:nvSpPr>
          <p:cNvPr id="9" name="Slide Number Placeholder 8"/>
          <p:cNvSpPr>
            <a:spLocks noGrp="1"/>
          </p:cNvSpPr>
          <p:nvPr>
            <p:ph type="sldNum" sz="quarter" idx="12"/>
          </p:nvPr>
        </p:nvSpPr>
        <p:spPr/>
        <p:txBody>
          <a:bodyPr/>
          <a:lstStyle/>
          <a:p>
            <a:fld id="{155D393B-D3FB-4FCB-A735-BD15267A1CE5}" type="slidenum">
              <a:rPr lang="en-US" smtClean="0">
                <a:ln w="12700">
                  <a:solidFill>
                    <a:schemeClr val="tx1"/>
                  </a:solidFill>
                </a:ln>
              </a:rPr>
              <a:t>39</a:t>
            </a:fld>
            <a:endParaRPr lang="en-US">
              <a:ln w="12700">
                <a:solidFill>
                  <a:schemeClr val="tx1"/>
                </a:solidFill>
              </a:ln>
            </a:endParaRPr>
          </a:p>
        </p:txBody>
      </p:sp>
    </p:spTree>
    <p:extLst>
      <p:ext uri="{BB962C8B-B14F-4D97-AF65-F5344CB8AC3E}">
        <p14:creationId xmlns:p14="http://schemas.microsoft.com/office/powerpoint/2010/main" val="206593102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VR</a:t>
            </a:r>
            <a:endParaRPr lang="en-US" dirty="0"/>
          </a:p>
        </p:txBody>
      </p:sp>
      <p:sp>
        <p:nvSpPr>
          <p:cNvPr id="3" name="Content Placeholder 2"/>
          <p:cNvSpPr>
            <a:spLocks noGrp="1"/>
          </p:cNvSpPr>
          <p:nvPr>
            <p:ph idx="1"/>
          </p:nvPr>
        </p:nvSpPr>
        <p:spPr>
          <a:xfrm>
            <a:off x="457200" y="1295400"/>
            <a:ext cx="8229600" cy="4830763"/>
          </a:xfrm>
        </p:spPr>
        <p:txBody>
          <a:bodyPr>
            <a:noAutofit/>
          </a:bodyPr>
          <a:lstStyle/>
          <a:p>
            <a:pPr marL="0" indent="0" algn="just">
              <a:buNone/>
            </a:pPr>
            <a:r>
              <a:rPr lang="en-US" sz="2400" dirty="0" smtClean="0">
                <a:latin typeface="Times New Roman" pitchFamily="18" charset="0"/>
                <a:cs typeface="Times New Roman" pitchFamily="18" charset="0"/>
                <a:hlinkClick r:id="rId2" action="ppaction://hlinkfile"/>
              </a:rPr>
              <a:t>vrbook.pdf</a:t>
            </a:r>
            <a:endParaRPr lang="en-US" sz="2400" dirty="0">
              <a:latin typeface="Times New Roman" pitchFamily="18" charset="0"/>
              <a:cs typeface="Times New Roman" pitchFamily="18"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24231" y="0"/>
            <a:ext cx="1219769" cy="1143000"/>
          </a:xfrm>
          <a:prstGeom prst="rect">
            <a:avLst/>
          </a:prstGeom>
        </p:spPr>
      </p:pic>
      <p:sp>
        <p:nvSpPr>
          <p:cNvPr id="8" name="Date Placeholder 7"/>
          <p:cNvSpPr>
            <a:spLocks noGrp="1"/>
          </p:cNvSpPr>
          <p:nvPr>
            <p:ph type="dt" sz="half" idx="10"/>
          </p:nvPr>
        </p:nvSpPr>
        <p:spPr/>
        <p:txBody>
          <a:bodyPr/>
          <a:lstStyle/>
          <a:p>
            <a:fld id="{E2515624-A9F5-49CD-A199-5759239CA211}" type="datetime1">
              <a:rPr lang="en-US" smtClean="0">
                <a:ln w="12700">
                  <a:solidFill>
                    <a:schemeClr val="tx1"/>
                  </a:solidFill>
                </a:ln>
              </a:rPr>
              <a:t>2/17/2025</a:t>
            </a:fld>
            <a:endParaRPr lang="en-US" dirty="0">
              <a:ln w="12700">
                <a:solidFill>
                  <a:schemeClr val="tx1"/>
                </a:solidFill>
              </a:ln>
            </a:endParaRPr>
          </a:p>
        </p:txBody>
      </p:sp>
      <p:sp>
        <p:nvSpPr>
          <p:cNvPr id="9" name="Slide Number Placeholder 8"/>
          <p:cNvSpPr>
            <a:spLocks noGrp="1"/>
          </p:cNvSpPr>
          <p:nvPr>
            <p:ph type="sldNum" sz="quarter" idx="12"/>
          </p:nvPr>
        </p:nvSpPr>
        <p:spPr/>
        <p:txBody>
          <a:bodyPr/>
          <a:lstStyle/>
          <a:p>
            <a:fld id="{155D393B-D3FB-4FCB-A735-BD15267A1CE5}" type="slidenum">
              <a:rPr lang="en-US" smtClean="0">
                <a:ln w="12700">
                  <a:solidFill>
                    <a:schemeClr val="tx1"/>
                  </a:solidFill>
                </a:ln>
              </a:rPr>
              <a:t>4</a:t>
            </a:fld>
            <a:endParaRPr lang="en-US" dirty="0">
              <a:ln w="12700">
                <a:solidFill>
                  <a:schemeClr val="tx1"/>
                </a:solidFill>
              </a:ln>
            </a:endParaRPr>
          </a:p>
        </p:txBody>
      </p:sp>
      <p:pic>
        <p:nvPicPr>
          <p:cNvPr id="10" name="Picture 2"/>
          <p:cNvPicPr>
            <a:picLocks noChangeAspect="1" noChangeArrowheads="1"/>
          </p:cNvPicPr>
          <p:nvPr/>
        </p:nvPicPr>
        <p:blipFill rotWithShape="1">
          <a:blip r:embed="rId4">
            <a:extLst>
              <a:ext uri="{28A0092B-C50C-407E-A947-70E740481C1C}">
                <a14:useLocalDpi xmlns:a14="http://schemas.microsoft.com/office/drawing/2010/main" val="0"/>
              </a:ext>
            </a:extLst>
          </a:blip>
          <a:srcRect l="1922" t="5512"/>
          <a:stretch/>
        </p:blipFill>
        <p:spPr bwMode="auto">
          <a:xfrm>
            <a:off x="521730" y="2057400"/>
            <a:ext cx="7688820" cy="419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2436417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24231" y="0"/>
            <a:ext cx="1219769" cy="1143000"/>
          </a:xfrm>
          <a:prstGeom prst="rect">
            <a:avLst/>
          </a:prstGeom>
        </p:spPr>
      </p:pic>
      <p:sp>
        <p:nvSpPr>
          <p:cNvPr id="2" name="Title 1"/>
          <p:cNvSpPr>
            <a:spLocks noGrp="1"/>
          </p:cNvSpPr>
          <p:nvPr>
            <p:ph type="title"/>
          </p:nvPr>
        </p:nvSpPr>
        <p:spPr/>
        <p:txBody>
          <a:bodyPr>
            <a:normAutofit/>
          </a:bodyPr>
          <a:lstStyle/>
          <a:p>
            <a:r>
              <a:rPr lang="es-ES" sz="2800" b="1" dirty="0" err="1">
                <a:latin typeface="Times New Roman" pitchFamily="18" charset="0"/>
                <a:cs typeface="Times New Roman" pitchFamily="18" charset="0"/>
              </a:rPr>
              <a:t>Depth</a:t>
            </a:r>
            <a:r>
              <a:rPr lang="es-ES" sz="2800" b="1" dirty="0">
                <a:latin typeface="Times New Roman" pitchFamily="18" charset="0"/>
                <a:cs typeface="Times New Roman" pitchFamily="18" charset="0"/>
              </a:rPr>
              <a:t> </a:t>
            </a:r>
            <a:r>
              <a:rPr lang="es-ES" sz="2800" b="1" dirty="0" err="1">
                <a:latin typeface="Times New Roman" pitchFamily="18" charset="0"/>
                <a:cs typeface="Times New Roman" pitchFamily="18" charset="0"/>
              </a:rPr>
              <a:t>Perception</a:t>
            </a:r>
            <a:r>
              <a:rPr lang="es-ES" sz="2800" dirty="0">
                <a:latin typeface="Times New Roman" pitchFamily="18" charset="0"/>
                <a:cs typeface="Times New Roman" pitchFamily="18" charset="0"/>
              </a:rPr>
              <a:t>:</a:t>
            </a:r>
            <a:endParaRPr lang="en-US" sz="3600" dirty="0"/>
          </a:p>
        </p:txBody>
      </p:sp>
      <p:sp>
        <p:nvSpPr>
          <p:cNvPr id="6" name="Content Placeholder 5"/>
          <p:cNvSpPr>
            <a:spLocks noGrp="1"/>
          </p:cNvSpPr>
          <p:nvPr>
            <p:ph sz="half" idx="1"/>
          </p:nvPr>
        </p:nvSpPr>
        <p:spPr>
          <a:xfrm>
            <a:off x="457200" y="1143000"/>
            <a:ext cx="4191000" cy="4983163"/>
          </a:xfrm>
        </p:spPr>
        <p:txBody>
          <a:bodyPr>
            <a:normAutofit lnSpcReduction="10000"/>
          </a:bodyPr>
          <a:lstStyle/>
          <a:p>
            <a:pPr algn="just"/>
            <a:r>
              <a:rPr lang="en-US" sz="2400" b="1" dirty="0" smtClean="0"/>
              <a:t>Monocular depth cues</a:t>
            </a:r>
            <a:r>
              <a:rPr lang="en-US" sz="2400" dirty="0" smtClean="0"/>
              <a:t>: information about the depth that can be judged using </a:t>
            </a:r>
            <a:r>
              <a:rPr lang="en-US" sz="2400" b="1" dirty="0" smtClean="0"/>
              <a:t>only one eye</a:t>
            </a:r>
            <a:r>
              <a:rPr lang="en-US" sz="2400" dirty="0" smtClean="0"/>
              <a:t>. </a:t>
            </a:r>
          </a:p>
          <a:p>
            <a:pPr algn="just"/>
            <a:r>
              <a:rPr lang="en-US" sz="2400" dirty="0" smtClean="0"/>
              <a:t>Monocular depth cues can be used in pictures, many monocular depth cues are used in art to give viewers a sense of depth. Examples</a:t>
            </a:r>
          </a:p>
          <a:p>
            <a:pPr marL="457200" indent="-457200" algn="just">
              <a:buFont typeface="+mj-lt"/>
              <a:buAutoNum type="arabicPeriod"/>
            </a:pPr>
            <a:r>
              <a:rPr lang="en-US" sz="2400" b="1" dirty="0" smtClean="0"/>
              <a:t>Height in plane</a:t>
            </a:r>
            <a:endParaRPr lang="en-US" sz="2400" dirty="0" smtClean="0"/>
          </a:p>
          <a:p>
            <a:pPr marL="457200" indent="-457200" algn="just">
              <a:buFont typeface="+mj-lt"/>
              <a:buAutoNum type="arabicPeriod"/>
            </a:pPr>
            <a:r>
              <a:rPr lang="en-US" sz="2400" b="1" dirty="0" smtClean="0"/>
              <a:t>Relative size</a:t>
            </a:r>
            <a:endParaRPr lang="en-US" sz="2400" dirty="0" smtClean="0"/>
          </a:p>
          <a:p>
            <a:pPr marL="457200" indent="-457200" algn="just">
              <a:buFont typeface="+mj-lt"/>
              <a:buAutoNum type="arabicPeriod"/>
            </a:pPr>
            <a:r>
              <a:rPr lang="en-US" sz="2400" b="1" dirty="0" smtClean="0"/>
              <a:t>Occlusion</a:t>
            </a:r>
            <a:endParaRPr lang="en-US" sz="2400" dirty="0" smtClean="0"/>
          </a:p>
          <a:p>
            <a:pPr marL="457200" indent="-457200" algn="just">
              <a:buFont typeface="+mj-lt"/>
              <a:buAutoNum type="arabicPeriod"/>
            </a:pPr>
            <a:r>
              <a:rPr lang="en-US" sz="2400" b="1" dirty="0" smtClean="0"/>
              <a:t>Linear perspective</a:t>
            </a:r>
            <a:endParaRPr lang="en-US" sz="2400" dirty="0" smtClean="0"/>
          </a:p>
          <a:p>
            <a:pPr algn="just"/>
            <a:endParaRPr lang="en-US" sz="2400" dirty="0"/>
          </a:p>
        </p:txBody>
      </p:sp>
      <p:sp>
        <p:nvSpPr>
          <p:cNvPr id="3" name="Content Placeholder 2"/>
          <p:cNvSpPr>
            <a:spLocks noGrp="1"/>
          </p:cNvSpPr>
          <p:nvPr>
            <p:ph sz="half" idx="2"/>
          </p:nvPr>
        </p:nvSpPr>
        <p:spPr>
          <a:xfrm>
            <a:off x="4648200" y="1143000"/>
            <a:ext cx="4419600" cy="4983163"/>
          </a:xfrm>
        </p:spPr>
        <p:txBody>
          <a:bodyPr>
            <a:normAutofit lnSpcReduction="10000"/>
          </a:bodyPr>
          <a:lstStyle/>
          <a:p>
            <a:pPr algn="just"/>
            <a:r>
              <a:rPr lang="en-US" b="1" dirty="0" smtClean="0"/>
              <a:t>Binocular depth cues: </a:t>
            </a:r>
            <a:r>
              <a:rPr lang="en-US" dirty="0" smtClean="0"/>
              <a:t>information about depth that uses both eyes to see and understand 3D space; this is much easier for our brains to comprehend than monocular depth cues.</a:t>
            </a:r>
          </a:p>
          <a:p>
            <a:pPr marL="514350" indent="-514350" algn="just">
              <a:buAutoNum type="arabicPeriod"/>
            </a:pPr>
            <a:r>
              <a:rPr lang="en-US" b="1" dirty="0" smtClean="0"/>
              <a:t>Convergence</a:t>
            </a:r>
            <a:r>
              <a:rPr lang="en-US" dirty="0" smtClean="0"/>
              <a:t> </a:t>
            </a:r>
          </a:p>
          <a:p>
            <a:pPr marL="0" indent="0" algn="just">
              <a:buNone/>
            </a:pPr>
            <a:r>
              <a:rPr lang="en-US" dirty="0" smtClean="0"/>
              <a:t>2.</a:t>
            </a:r>
            <a:r>
              <a:rPr lang="en-US" b="1" dirty="0"/>
              <a:t> Retinal Disparity</a:t>
            </a:r>
          </a:p>
          <a:p>
            <a:pPr marL="0" indent="0" algn="just">
              <a:buNone/>
            </a:pPr>
            <a:endParaRPr lang="en-US" dirty="0"/>
          </a:p>
        </p:txBody>
      </p:sp>
      <p:sp>
        <p:nvSpPr>
          <p:cNvPr id="8" name="Date Placeholder 7"/>
          <p:cNvSpPr>
            <a:spLocks noGrp="1"/>
          </p:cNvSpPr>
          <p:nvPr>
            <p:ph type="dt" sz="half" idx="10"/>
          </p:nvPr>
        </p:nvSpPr>
        <p:spPr/>
        <p:txBody>
          <a:bodyPr/>
          <a:lstStyle/>
          <a:p>
            <a:fld id="{86E5F29D-BFC4-4435-A0B8-FD5072650140}" type="datetime1">
              <a:rPr lang="en-US" smtClean="0">
                <a:ln w="12700">
                  <a:solidFill>
                    <a:schemeClr val="tx1"/>
                  </a:solidFill>
                </a:ln>
              </a:rPr>
              <a:t>2/17/2025</a:t>
            </a:fld>
            <a:endParaRPr lang="en-US" dirty="0">
              <a:ln w="12700">
                <a:solidFill>
                  <a:schemeClr val="tx1"/>
                </a:solidFill>
              </a:ln>
            </a:endParaRPr>
          </a:p>
        </p:txBody>
      </p:sp>
      <p:sp>
        <p:nvSpPr>
          <p:cNvPr id="9" name="Slide Number Placeholder 8"/>
          <p:cNvSpPr>
            <a:spLocks noGrp="1"/>
          </p:cNvSpPr>
          <p:nvPr>
            <p:ph type="sldNum" sz="quarter" idx="12"/>
          </p:nvPr>
        </p:nvSpPr>
        <p:spPr/>
        <p:txBody>
          <a:bodyPr/>
          <a:lstStyle/>
          <a:p>
            <a:fld id="{155D393B-D3FB-4FCB-A735-BD15267A1CE5}" type="slidenum">
              <a:rPr lang="en-US" smtClean="0">
                <a:ln w="12700">
                  <a:solidFill>
                    <a:schemeClr val="tx1"/>
                  </a:solidFill>
                </a:ln>
              </a:rPr>
              <a:t>40</a:t>
            </a:fld>
            <a:endParaRPr lang="en-US">
              <a:ln w="12700">
                <a:solidFill>
                  <a:schemeClr val="tx1"/>
                </a:solidFill>
              </a:ln>
            </a:endParaRPr>
          </a:p>
        </p:txBody>
      </p:sp>
    </p:spTree>
    <p:extLst>
      <p:ext uri="{BB962C8B-B14F-4D97-AF65-F5344CB8AC3E}">
        <p14:creationId xmlns:p14="http://schemas.microsoft.com/office/powerpoint/2010/main" val="275949388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24231" y="0"/>
            <a:ext cx="1219769" cy="1143000"/>
          </a:xfrm>
          <a:prstGeom prst="rect">
            <a:avLst/>
          </a:prstGeom>
        </p:spPr>
      </p:pic>
      <p:sp>
        <p:nvSpPr>
          <p:cNvPr id="2" name="Title 1"/>
          <p:cNvSpPr>
            <a:spLocks noGrp="1"/>
          </p:cNvSpPr>
          <p:nvPr>
            <p:ph type="title"/>
          </p:nvPr>
        </p:nvSpPr>
        <p:spPr/>
        <p:txBody>
          <a:bodyPr>
            <a:normAutofit/>
          </a:bodyPr>
          <a:lstStyle/>
          <a:p>
            <a:r>
              <a:rPr lang="es-ES" sz="2800" b="1" dirty="0" err="1">
                <a:latin typeface="Times New Roman" pitchFamily="18" charset="0"/>
                <a:cs typeface="Times New Roman" pitchFamily="18" charset="0"/>
              </a:rPr>
              <a:t>Depth</a:t>
            </a:r>
            <a:r>
              <a:rPr lang="es-ES" sz="2800" b="1" dirty="0">
                <a:latin typeface="Times New Roman" pitchFamily="18" charset="0"/>
                <a:cs typeface="Times New Roman" pitchFamily="18" charset="0"/>
              </a:rPr>
              <a:t> </a:t>
            </a:r>
            <a:r>
              <a:rPr lang="es-ES" sz="2800" b="1" dirty="0" err="1">
                <a:latin typeface="Times New Roman" pitchFamily="18" charset="0"/>
                <a:cs typeface="Times New Roman" pitchFamily="18" charset="0"/>
              </a:rPr>
              <a:t>Perception</a:t>
            </a:r>
            <a:r>
              <a:rPr lang="es-ES" sz="2800" dirty="0">
                <a:latin typeface="Times New Roman" pitchFamily="18" charset="0"/>
                <a:cs typeface="Times New Roman" pitchFamily="18" charset="0"/>
              </a:rPr>
              <a:t>:</a:t>
            </a:r>
            <a:endParaRPr lang="en-US" sz="3600" dirty="0"/>
          </a:p>
        </p:txBody>
      </p:sp>
      <p:sp>
        <p:nvSpPr>
          <p:cNvPr id="8" name="Date Placeholder 7"/>
          <p:cNvSpPr>
            <a:spLocks noGrp="1"/>
          </p:cNvSpPr>
          <p:nvPr>
            <p:ph type="dt" sz="half" idx="10"/>
          </p:nvPr>
        </p:nvSpPr>
        <p:spPr/>
        <p:txBody>
          <a:bodyPr/>
          <a:lstStyle/>
          <a:p>
            <a:fld id="{86E5F29D-BFC4-4435-A0B8-FD5072650140}" type="datetime1">
              <a:rPr lang="en-US" smtClean="0">
                <a:ln w="12700">
                  <a:solidFill>
                    <a:schemeClr val="tx1"/>
                  </a:solidFill>
                </a:ln>
              </a:rPr>
              <a:t>2/17/2025</a:t>
            </a:fld>
            <a:endParaRPr lang="en-US" dirty="0">
              <a:ln w="12700">
                <a:solidFill>
                  <a:schemeClr val="tx1"/>
                </a:solidFill>
              </a:ln>
            </a:endParaRPr>
          </a:p>
        </p:txBody>
      </p:sp>
      <p:sp>
        <p:nvSpPr>
          <p:cNvPr id="9" name="Slide Number Placeholder 8"/>
          <p:cNvSpPr>
            <a:spLocks noGrp="1"/>
          </p:cNvSpPr>
          <p:nvPr>
            <p:ph type="sldNum" sz="quarter" idx="12"/>
          </p:nvPr>
        </p:nvSpPr>
        <p:spPr/>
        <p:txBody>
          <a:bodyPr/>
          <a:lstStyle/>
          <a:p>
            <a:fld id="{155D393B-D3FB-4FCB-A735-BD15267A1CE5}" type="slidenum">
              <a:rPr lang="en-US" smtClean="0">
                <a:ln w="12700">
                  <a:solidFill>
                    <a:schemeClr val="tx1"/>
                  </a:solidFill>
                </a:ln>
              </a:rPr>
              <a:t>41</a:t>
            </a:fld>
            <a:endParaRPr lang="en-US">
              <a:ln w="12700">
                <a:solidFill>
                  <a:schemeClr val="tx1"/>
                </a:solidFill>
              </a:ln>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19400" y="1066800"/>
            <a:ext cx="4267200" cy="274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Grp="1" noChangeAspect="1" noChangeArrowheads="1"/>
          </p:cNvPicPr>
          <p:nvPr>
            <p:ph sz="half" idx="2"/>
          </p:nvPr>
        </p:nvPicPr>
        <p:blipFill>
          <a:blip r:embed="rId4">
            <a:extLst>
              <a:ext uri="{28A0092B-C50C-407E-A947-70E740481C1C}">
                <a14:useLocalDpi xmlns:a14="http://schemas.microsoft.com/office/drawing/2010/main" val="0"/>
              </a:ext>
            </a:extLst>
          </a:blip>
          <a:srcRect/>
          <a:stretch>
            <a:fillRect/>
          </a:stretch>
        </p:blipFill>
        <p:spPr bwMode="auto">
          <a:xfrm>
            <a:off x="2819400" y="4114800"/>
            <a:ext cx="4267200" cy="25721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5550146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24231" y="0"/>
            <a:ext cx="1219769" cy="1143000"/>
          </a:xfrm>
          <a:prstGeom prst="rect">
            <a:avLst/>
          </a:prstGeom>
        </p:spPr>
      </p:pic>
      <p:sp>
        <p:nvSpPr>
          <p:cNvPr id="2" name="Title 1"/>
          <p:cNvSpPr>
            <a:spLocks noGrp="1"/>
          </p:cNvSpPr>
          <p:nvPr>
            <p:ph type="title"/>
          </p:nvPr>
        </p:nvSpPr>
        <p:spPr/>
        <p:txBody>
          <a:bodyPr>
            <a:normAutofit/>
          </a:bodyPr>
          <a:lstStyle/>
          <a:p>
            <a:r>
              <a:rPr lang="es-ES" sz="2800" b="1" dirty="0" err="1">
                <a:latin typeface="Times New Roman" pitchFamily="18" charset="0"/>
                <a:cs typeface="Times New Roman" pitchFamily="18" charset="0"/>
              </a:rPr>
              <a:t>Depth</a:t>
            </a:r>
            <a:r>
              <a:rPr lang="es-ES" sz="2800" b="1" dirty="0">
                <a:latin typeface="Times New Roman" pitchFamily="18" charset="0"/>
                <a:cs typeface="Times New Roman" pitchFamily="18" charset="0"/>
              </a:rPr>
              <a:t> </a:t>
            </a:r>
            <a:r>
              <a:rPr lang="es-ES" sz="2800" b="1" dirty="0" err="1">
                <a:latin typeface="Times New Roman" pitchFamily="18" charset="0"/>
                <a:cs typeface="Times New Roman" pitchFamily="18" charset="0"/>
              </a:rPr>
              <a:t>Perception</a:t>
            </a:r>
            <a:r>
              <a:rPr lang="es-ES" sz="2800" dirty="0">
                <a:latin typeface="Times New Roman" pitchFamily="18" charset="0"/>
                <a:cs typeface="Times New Roman" pitchFamily="18" charset="0"/>
              </a:rPr>
              <a:t>:</a:t>
            </a:r>
            <a:endParaRPr lang="en-US" sz="3600" dirty="0"/>
          </a:p>
        </p:txBody>
      </p:sp>
      <p:sp>
        <p:nvSpPr>
          <p:cNvPr id="6" name="Content Placeholder 5"/>
          <p:cNvSpPr>
            <a:spLocks noGrp="1"/>
          </p:cNvSpPr>
          <p:nvPr>
            <p:ph sz="half" idx="1"/>
          </p:nvPr>
        </p:nvSpPr>
        <p:spPr>
          <a:xfrm>
            <a:off x="457200" y="1143000"/>
            <a:ext cx="4191000" cy="4983163"/>
          </a:xfrm>
        </p:spPr>
        <p:txBody>
          <a:bodyPr>
            <a:normAutofit/>
          </a:bodyPr>
          <a:lstStyle/>
          <a:p>
            <a:pPr marL="457200" indent="-457200" algn="just">
              <a:buFont typeface="+mj-lt"/>
              <a:buAutoNum type="arabicPeriod"/>
            </a:pPr>
            <a:r>
              <a:rPr lang="en-US" sz="2400" b="1" dirty="0" smtClean="0"/>
              <a:t>Height in plane: </a:t>
            </a:r>
            <a:r>
              <a:rPr lang="en-US" sz="2400" dirty="0" smtClean="0"/>
              <a:t>Height </a:t>
            </a:r>
            <a:r>
              <a:rPr lang="en-US" sz="2400" dirty="0"/>
              <a:t>in plane is when objects placed higher up appear or would be interpreted as further away</a:t>
            </a:r>
            <a:r>
              <a:rPr lang="en-US" sz="2400" dirty="0" smtClean="0"/>
              <a:t>.</a:t>
            </a:r>
          </a:p>
          <a:p>
            <a:pPr marL="457200" indent="-457200" algn="just">
              <a:buFont typeface="+mj-lt"/>
              <a:buAutoNum type="arabicPeriod"/>
            </a:pPr>
            <a:r>
              <a:rPr lang="en-US" sz="2400" b="1" dirty="0" smtClean="0"/>
              <a:t>Relative size: </a:t>
            </a:r>
            <a:r>
              <a:rPr lang="en-US" sz="2400" dirty="0"/>
              <a:t>If there are two objects that are the same size (e.g., two trees of the same size), the object that is closer will look larger.</a:t>
            </a:r>
            <a:endParaRPr lang="en-US" sz="2400" dirty="0" smtClean="0"/>
          </a:p>
          <a:p>
            <a:pPr algn="just"/>
            <a:endParaRPr lang="en-US" sz="2400" dirty="0"/>
          </a:p>
        </p:txBody>
      </p:sp>
      <p:sp>
        <p:nvSpPr>
          <p:cNvPr id="8" name="Date Placeholder 7"/>
          <p:cNvSpPr>
            <a:spLocks noGrp="1"/>
          </p:cNvSpPr>
          <p:nvPr>
            <p:ph type="dt" sz="half" idx="10"/>
          </p:nvPr>
        </p:nvSpPr>
        <p:spPr/>
        <p:txBody>
          <a:bodyPr/>
          <a:lstStyle/>
          <a:p>
            <a:fld id="{86E5F29D-BFC4-4435-A0B8-FD5072650140}" type="datetime1">
              <a:rPr lang="en-US" smtClean="0">
                <a:ln w="12700">
                  <a:solidFill>
                    <a:schemeClr val="tx1"/>
                  </a:solidFill>
                </a:ln>
              </a:rPr>
              <a:t>2/17/2025</a:t>
            </a:fld>
            <a:endParaRPr lang="en-US" dirty="0">
              <a:ln w="12700">
                <a:solidFill>
                  <a:schemeClr val="tx1"/>
                </a:solidFill>
              </a:ln>
            </a:endParaRPr>
          </a:p>
        </p:txBody>
      </p:sp>
      <p:sp>
        <p:nvSpPr>
          <p:cNvPr id="9" name="Slide Number Placeholder 8"/>
          <p:cNvSpPr>
            <a:spLocks noGrp="1"/>
          </p:cNvSpPr>
          <p:nvPr>
            <p:ph type="sldNum" sz="quarter" idx="12"/>
          </p:nvPr>
        </p:nvSpPr>
        <p:spPr/>
        <p:txBody>
          <a:bodyPr/>
          <a:lstStyle/>
          <a:p>
            <a:fld id="{155D393B-D3FB-4FCB-A735-BD15267A1CE5}" type="slidenum">
              <a:rPr lang="en-US" smtClean="0">
                <a:ln w="12700">
                  <a:solidFill>
                    <a:schemeClr val="tx1"/>
                  </a:solidFill>
                </a:ln>
              </a:rPr>
              <a:t>42</a:t>
            </a:fld>
            <a:endParaRPr lang="en-US">
              <a:ln w="12700">
                <a:solidFill>
                  <a:schemeClr val="tx1"/>
                </a:solidFill>
              </a:ln>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76800" y="1143000"/>
            <a:ext cx="3733800" cy="228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Grp="1" noChangeAspect="1" noChangeArrowheads="1"/>
          </p:cNvPicPr>
          <p:nvPr>
            <p:ph sz="half" idx="2"/>
          </p:nvPr>
        </p:nvPicPr>
        <p:blipFill>
          <a:blip r:embed="rId4">
            <a:extLst>
              <a:ext uri="{28A0092B-C50C-407E-A947-70E740481C1C}">
                <a14:useLocalDpi xmlns:a14="http://schemas.microsoft.com/office/drawing/2010/main" val="0"/>
              </a:ext>
            </a:extLst>
          </a:blip>
          <a:srcRect/>
          <a:stretch>
            <a:fillRect/>
          </a:stretch>
        </p:blipFill>
        <p:spPr bwMode="auto">
          <a:xfrm>
            <a:off x="5119461" y="3581400"/>
            <a:ext cx="3248478" cy="25721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5-Point Star 4"/>
          <p:cNvSpPr/>
          <p:nvPr/>
        </p:nvSpPr>
        <p:spPr>
          <a:xfrm>
            <a:off x="6248400" y="762000"/>
            <a:ext cx="876300" cy="685800"/>
          </a:xfrm>
          <a:prstGeom prst="star5">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5-Point Star 10"/>
          <p:cNvSpPr/>
          <p:nvPr/>
        </p:nvSpPr>
        <p:spPr>
          <a:xfrm>
            <a:off x="4714875" y="3505200"/>
            <a:ext cx="876300" cy="685800"/>
          </a:xfrm>
          <a:prstGeom prst="star5">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5231143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24231" y="0"/>
            <a:ext cx="1219769" cy="1143000"/>
          </a:xfrm>
          <a:prstGeom prst="rect">
            <a:avLst/>
          </a:prstGeom>
        </p:spPr>
      </p:pic>
      <p:sp>
        <p:nvSpPr>
          <p:cNvPr id="2" name="Title 1"/>
          <p:cNvSpPr>
            <a:spLocks noGrp="1"/>
          </p:cNvSpPr>
          <p:nvPr>
            <p:ph type="title"/>
          </p:nvPr>
        </p:nvSpPr>
        <p:spPr/>
        <p:txBody>
          <a:bodyPr>
            <a:normAutofit/>
          </a:bodyPr>
          <a:lstStyle/>
          <a:p>
            <a:r>
              <a:rPr lang="es-ES" sz="2800" b="1" dirty="0" err="1">
                <a:latin typeface="Times New Roman" pitchFamily="18" charset="0"/>
                <a:cs typeface="Times New Roman" pitchFamily="18" charset="0"/>
              </a:rPr>
              <a:t>Depth</a:t>
            </a:r>
            <a:r>
              <a:rPr lang="es-ES" sz="2800" b="1" dirty="0">
                <a:latin typeface="Times New Roman" pitchFamily="18" charset="0"/>
                <a:cs typeface="Times New Roman" pitchFamily="18" charset="0"/>
              </a:rPr>
              <a:t> </a:t>
            </a:r>
            <a:r>
              <a:rPr lang="es-ES" sz="2800" b="1" dirty="0" err="1">
                <a:latin typeface="Times New Roman" pitchFamily="18" charset="0"/>
                <a:cs typeface="Times New Roman" pitchFamily="18" charset="0"/>
              </a:rPr>
              <a:t>Perception</a:t>
            </a:r>
            <a:r>
              <a:rPr lang="es-ES" sz="2800" dirty="0">
                <a:latin typeface="Times New Roman" pitchFamily="18" charset="0"/>
                <a:cs typeface="Times New Roman" pitchFamily="18" charset="0"/>
              </a:rPr>
              <a:t>:</a:t>
            </a:r>
            <a:endParaRPr lang="en-US" sz="3600" dirty="0"/>
          </a:p>
        </p:txBody>
      </p:sp>
      <p:sp>
        <p:nvSpPr>
          <p:cNvPr id="6" name="Content Placeholder 5"/>
          <p:cNvSpPr>
            <a:spLocks noGrp="1"/>
          </p:cNvSpPr>
          <p:nvPr>
            <p:ph sz="half" idx="1"/>
          </p:nvPr>
        </p:nvSpPr>
        <p:spPr>
          <a:xfrm>
            <a:off x="457200" y="1143000"/>
            <a:ext cx="4191000" cy="4983163"/>
          </a:xfrm>
        </p:spPr>
        <p:txBody>
          <a:bodyPr>
            <a:normAutofit/>
          </a:bodyPr>
          <a:lstStyle/>
          <a:p>
            <a:pPr marL="0" indent="0" algn="just">
              <a:buNone/>
            </a:pPr>
            <a:r>
              <a:rPr lang="en-US" sz="2400" b="1" dirty="0" smtClean="0"/>
              <a:t>3. Occlusion: </a:t>
            </a:r>
            <a:r>
              <a:rPr lang="en-US" sz="2400" dirty="0" smtClean="0"/>
              <a:t>This </a:t>
            </a:r>
            <a:r>
              <a:rPr lang="en-US" sz="2400" dirty="0"/>
              <a:t>is when one object partially hides another object. The object in front overlapping the other is perceived to be closer than the partially hidden one.</a:t>
            </a:r>
          </a:p>
          <a:p>
            <a:pPr marL="0" indent="0" algn="just">
              <a:buNone/>
            </a:pPr>
            <a:r>
              <a:rPr lang="en-US" sz="2400" dirty="0" smtClean="0"/>
              <a:t>4. </a:t>
            </a:r>
            <a:r>
              <a:rPr lang="en-US" sz="2400" b="1" dirty="0" smtClean="0"/>
              <a:t>Linear perspective</a:t>
            </a:r>
            <a:r>
              <a:rPr lang="en-US" sz="2400" dirty="0" smtClean="0"/>
              <a:t>: </a:t>
            </a:r>
            <a:r>
              <a:rPr lang="en-US" sz="2400" dirty="0"/>
              <a:t>This is when two parallel lines come together at some point in the horizon; the closer together the two lines are, the further away they seem.</a:t>
            </a:r>
          </a:p>
          <a:p>
            <a:pPr algn="just"/>
            <a:endParaRPr lang="en-US" sz="2400" dirty="0"/>
          </a:p>
        </p:txBody>
      </p:sp>
      <p:sp>
        <p:nvSpPr>
          <p:cNvPr id="8" name="Date Placeholder 7"/>
          <p:cNvSpPr>
            <a:spLocks noGrp="1"/>
          </p:cNvSpPr>
          <p:nvPr>
            <p:ph type="dt" sz="half" idx="10"/>
          </p:nvPr>
        </p:nvSpPr>
        <p:spPr/>
        <p:txBody>
          <a:bodyPr/>
          <a:lstStyle/>
          <a:p>
            <a:fld id="{86E5F29D-BFC4-4435-A0B8-FD5072650140}" type="datetime1">
              <a:rPr lang="en-US" smtClean="0">
                <a:ln w="12700">
                  <a:solidFill>
                    <a:schemeClr val="tx1"/>
                  </a:solidFill>
                </a:ln>
              </a:rPr>
              <a:t>2/17/2025</a:t>
            </a:fld>
            <a:endParaRPr lang="en-US" dirty="0">
              <a:ln w="12700">
                <a:solidFill>
                  <a:schemeClr val="tx1"/>
                </a:solidFill>
              </a:ln>
            </a:endParaRPr>
          </a:p>
        </p:txBody>
      </p:sp>
      <p:sp>
        <p:nvSpPr>
          <p:cNvPr id="9" name="Slide Number Placeholder 8"/>
          <p:cNvSpPr>
            <a:spLocks noGrp="1"/>
          </p:cNvSpPr>
          <p:nvPr>
            <p:ph type="sldNum" sz="quarter" idx="12"/>
          </p:nvPr>
        </p:nvSpPr>
        <p:spPr/>
        <p:txBody>
          <a:bodyPr/>
          <a:lstStyle/>
          <a:p>
            <a:fld id="{155D393B-D3FB-4FCB-A735-BD15267A1CE5}" type="slidenum">
              <a:rPr lang="en-US" smtClean="0">
                <a:ln w="12700">
                  <a:solidFill>
                    <a:schemeClr val="tx1"/>
                  </a:solidFill>
                </a:ln>
              </a:rPr>
              <a:t>43</a:t>
            </a:fld>
            <a:endParaRPr lang="en-US">
              <a:ln w="12700">
                <a:solidFill>
                  <a:schemeClr val="tx1"/>
                </a:solidFill>
              </a:ln>
            </a:endParaRPr>
          </a:p>
        </p:txBody>
      </p:sp>
      <p:pic>
        <p:nvPicPr>
          <p:cNvPr id="2050" name="Picture 2"/>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5153025" y="1485900"/>
            <a:ext cx="2619741" cy="20957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5-Point Star 4"/>
          <p:cNvSpPr/>
          <p:nvPr/>
        </p:nvSpPr>
        <p:spPr>
          <a:xfrm>
            <a:off x="4800600" y="1676400"/>
            <a:ext cx="876300" cy="685800"/>
          </a:xfrm>
          <a:prstGeom prst="star5">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71481" y="3886200"/>
            <a:ext cx="2952750" cy="213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5-Point Star 13"/>
          <p:cNvSpPr/>
          <p:nvPr/>
        </p:nvSpPr>
        <p:spPr>
          <a:xfrm>
            <a:off x="6076950" y="4343400"/>
            <a:ext cx="495300" cy="457200"/>
          </a:xfrm>
          <a:prstGeom prst="star5">
            <a:avLst>
              <a:gd name="adj" fmla="val 26636"/>
              <a:gd name="hf" fmla="val 105146"/>
              <a:gd name="vf" fmla="val 110557"/>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479714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24231" y="0"/>
            <a:ext cx="1219769" cy="1143000"/>
          </a:xfrm>
          <a:prstGeom prst="rect">
            <a:avLst/>
          </a:prstGeom>
        </p:spPr>
      </p:pic>
      <p:sp>
        <p:nvSpPr>
          <p:cNvPr id="10" name="Content Placeholder 9"/>
          <p:cNvSpPr>
            <a:spLocks noGrp="1"/>
          </p:cNvSpPr>
          <p:nvPr>
            <p:ph idx="1"/>
          </p:nvPr>
        </p:nvSpPr>
        <p:spPr>
          <a:xfrm>
            <a:off x="152400" y="304800"/>
            <a:ext cx="8763000" cy="5821363"/>
          </a:xfrm>
        </p:spPr>
        <p:txBody>
          <a:bodyPr>
            <a:normAutofit/>
          </a:bodyPr>
          <a:lstStyle/>
          <a:p>
            <a:pPr algn="just"/>
            <a:r>
              <a:rPr lang="en-US" sz="2400" b="1" dirty="0"/>
              <a:t>Binocular Depth Cues – Types and </a:t>
            </a:r>
            <a:r>
              <a:rPr lang="en-US" sz="2400" b="1" dirty="0" smtClean="0"/>
              <a:t>Examples</a:t>
            </a:r>
          </a:p>
          <a:p>
            <a:pPr marL="0" indent="0" algn="just">
              <a:buNone/>
            </a:pPr>
            <a:r>
              <a:rPr lang="en-US" sz="2400" b="1" dirty="0" smtClean="0"/>
              <a:t>1. Convergence: </a:t>
            </a:r>
            <a:r>
              <a:rPr lang="en-US" sz="2400" dirty="0" smtClean="0"/>
              <a:t>To </a:t>
            </a:r>
            <a:r>
              <a:rPr lang="en-US" sz="2400" dirty="0"/>
              <a:t>present images of what we see onto the retinas (the layer of tissue at the back of the eyes that sense light and transports images to </a:t>
            </a:r>
            <a:r>
              <a:rPr lang="en-US" sz="2400" b="1" dirty="0"/>
              <a:t>the brain</a:t>
            </a:r>
            <a:r>
              <a:rPr lang="en-US" sz="2400" dirty="0"/>
              <a:t>), the two eyes must rotate inwards toward each other. The closer an object is, the more the eyes must rotate.</a:t>
            </a:r>
          </a:p>
          <a:p>
            <a:pPr algn="just"/>
            <a:r>
              <a:rPr lang="en-US" sz="2400" dirty="0"/>
              <a:t>Your brain would </a:t>
            </a:r>
            <a:r>
              <a:rPr lang="en-US" sz="2400" dirty="0" smtClean="0"/>
              <a:t>be </a:t>
            </a:r>
            <a:r>
              <a:rPr lang="en-US" sz="2400" dirty="0"/>
              <a:t>able to tell how close the object was to your face by detecting how much your eyes were 'crossing', using the muscles.</a:t>
            </a:r>
          </a:p>
          <a:p>
            <a:pPr algn="just"/>
            <a:endParaRPr lang="en-US" sz="2400" dirty="0" smtClean="0"/>
          </a:p>
          <a:p>
            <a:pPr algn="just"/>
            <a:endParaRPr lang="en-US" sz="2400" dirty="0"/>
          </a:p>
          <a:p>
            <a:pPr algn="just"/>
            <a:endParaRPr lang="en-US" sz="2400" dirty="0"/>
          </a:p>
          <a:p>
            <a:pPr algn="just"/>
            <a:endParaRPr lang="en-US" sz="2400" dirty="0"/>
          </a:p>
          <a:p>
            <a:pPr marL="0" indent="0" algn="just">
              <a:buNone/>
            </a:pPr>
            <a:endParaRPr lang="en-US" sz="2400" dirty="0"/>
          </a:p>
          <a:p>
            <a:pPr algn="just"/>
            <a:endParaRPr lang="en-US" sz="2400" dirty="0"/>
          </a:p>
        </p:txBody>
      </p:sp>
      <p:sp>
        <p:nvSpPr>
          <p:cNvPr id="8" name="Date Placeholder 7"/>
          <p:cNvSpPr>
            <a:spLocks noGrp="1"/>
          </p:cNvSpPr>
          <p:nvPr>
            <p:ph type="dt" sz="half" idx="10"/>
          </p:nvPr>
        </p:nvSpPr>
        <p:spPr/>
        <p:txBody>
          <a:bodyPr/>
          <a:lstStyle/>
          <a:p>
            <a:fld id="{86E5F29D-BFC4-4435-A0B8-FD5072650140}" type="datetime1">
              <a:rPr lang="en-US" smtClean="0">
                <a:ln w="12700">
                  <a:solidFill>
                    <a:schemeClr val="tx1"/>
                  </a:solidFill>
                </a:ln>
              </a:rPr>
              <a:t>2/17/2025</a:t>
            </a:fld>
            <a:endParaRPr lang="en-US" dirty="0">
              <a:ln w="12700">
                <a:solidFill>
                  <a:schemeClr val="tx1"/>
                </a:solidFill>
              </a:ln>
            </a:endParaRPr>
          </a:p>
        </p:txBody>
      </p:sp>
      <p:sp>
        <p:nvSpPr>
          <p:cNvPr id="9" name="Slide Number Placeholder 8"/>
          <p:cNvSpPr>
            <a:spLocks noGrp="1"/>
          </p:cNvSpPr>
          <p:nvPr>
            <p:ph type="sldNum" sz="quarter" idx="12"/>
          </p:nvPr>
        </p:nvSpPr>
        <p:spPr/>
        <p:txBody>
          <a:bodyPr/>
          <a:lstStyle/>
          <a:p>
            <a:fld id="{155D393B-D3FB-4FCB-A735-BD15267A1CE5}" type="slidenum">
              <a:rPr lang="en-US" smtClean="0">
                <a:ln w="12700">
                  <a:solidFill>
                    <a:schemeClr val="tx1"/>
                  </a:solidFill>
                </a:ln>
              </a:rPr>
              <a:t>44</a:t>
            </a:fld>
            <a:endParaRPr lang="en-US">
              <a:ln w="12700">
                <a:solidFill>
                  <a:schemeClr val="tx1"/>
                </a:solidFill>
              </a:ln>
            </a:endParaRP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9725" y="3886200"/>
            <a:ext cx="6554787" cy="220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6210051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24231" y="0"/>
            <a:ext cx="1219769" cy="1143000"/>
          </a:xfrm>
          <a:prstGeom prst="rect">
            <a:avLst/>
          </a:prstGeom>
        </p:spPr>
      </p:pic>
      <p:sp>
        <p:nvSpPr>
          <p:cNvPr id="3" name="Content Placeholder 2"/>
          <p:cNvSpPr>
            <a:spLocks noGrp="1"/>
          </p:cNvSpPr>
          <p:nvPr>
            <p:ph idx="1"/>
          </p:nvPr>
        </p:nvSpPr>
        <p:spPr>
          <a:xfrm>
            <a:off x="228600" y="381000"/>
            <a:ext cx="8686800" cy="5745163"/>
          </a:xfrm>
        </p:spPr>
        <p:txBody>
          <a:bodyPr>
            <a:noAutofit/>
          </a:bodyPr>
          <a:lstStyle/>
          <a:p>
            <a:pPr marL="0" indent="0" algn="just">
              <a:buNone/>
            </a:pPr>
            <a:r>
              <a:rPr lang="en-US" sz="2400" b="1" dirty="0" smtClean="0"/>
              <a:t>2. Retinal </a:t>
            </a:r>
            <a:r>
              <a:rPr lang="en-US" sz="2400" b="1" dirty="0"/>
              <a:t>Disparity</a:t>
            </a:r>
          </a:p>
          <a:p>
            <a:pPr algn="just"/>
            <a:r>
              <a:rPr lang="en-US" sz="2400" dirty="0"/>
              <a:t>When we see something, slightly different images of what we see are sent to each retina (as our eyes are apart, each eye sees things from a slightly different angle</a:t>
            </a:r>
            <a:r>
              <a:rPr lang="en-US" sz="2400" dirty="0" smtClean="0"/>
              <a:t>).</a:t>
            </a:r>
          </a:p>
          <a:p>
            <a:pPr algn="just"/>
            <a:r>
              <a:rPr lang="en-US" sz="2400" dirty="0" smtClean="0"/>
              <a:t> </a:t>
            </a:r>
            <a:r>
              <a:rPr lang="en-US" sz="2400" dirty="0"/>
              <a:t>The disparity between the two images allows the brain to calculate how far away an object is. An object close to us has a large disparity, and an object far away has a small disparity.</a:t>
            </a:r>
          </a:p>
          <a:p>
            <a:pPr marL="457200" indent="-457200" algn="just">
              <a:buAutoNum type="arabicPeriod"/>
            </a:pPr>
            <a:endParaRPr lang="en-US" sz="2400" dirty="0">
              <a:latin typeface="Times New Roman" pitchFamily="18" charset="0"/>
              <a:cs typeface="Times New Roman" pitchFamily="18" charset="0"/>
            </a:endParaRPr>
          </a:p>
        </p:txBody>
      </p:sp>
      <p:sp>
        <p:nvSpPr>
          <p:cNvPr id="8" name="Date Placeholder 7"/>
          <p:cNvSpPr>
            <a:spLocks noGrp="1"/>
          </p:cNvSpPr>
          <p:nvPr>
            <p:ph type="dt" sz="half" idx="10"/>
          </p:nvPr>
        </p:nvSpPr>
        <p:spPr/>
        <p:txBody>
          <a:bodyPr/>
          <a:lstStyle/>
          <a:p>
            <a:fld id="{5F97ACC3-E5D9-49F8-914F-F4C5FC591610}" type="datetime1">
              <a:rPr lang="en-US" smtClean="0">
                <a:ln w="12700">
                  <a:solidFill>
                    <a:schemeClr val="tx1"/>
                  </a:solidFill>
                </a:ln>
              </a:rPr>
              <a:t>2/17/2025</a:t>
            </a:fld>
            <a:endParaRPr lang="en-US">
              <a:ln w="12700">
                <a:solidFill>
                  <a:schemeClr val="tx1"/>
                </a:solidFill>
              </a:ln>
            </a:endParaRPr>
          </a:p>
        </p:txBody>
      </p:sp>
      <p:sp>
        <p:nvSpPr>
          <p:cNvPr id="9" name="Slide Number Placeholder 8"/>
          <p:cNvSpPr>
            <a:spLocks noGrp="1"/>
          </p:cNvSpPr>
          <p:nvPr>
            <p:ph type="sldNum" sz="quarter" idx="12"/>
          </p:nvPr>
        </p:nvSpPr>
        <p:spPr/>
        <p:txBody>
          <a:bodyPr/>
          <a:lstStyle/>
          <a:p>
            <a:fld id="{155D393B-D3FB-4FCB-A735-BD15267A1CE5}" type="slidenum">
              <a:rPr lang="en-US" smtClean="0">
                <a:ln w="12700">
                  <a:solidFill>
                    <a:schemeClr val="tx1"/>
                  </a:solidFill>
                </a:ln>
              </a:rPr>
              <a:t>45</a:t>
            </a:fld>
            <a:endParaRPr lang="en-US">
              <a:ln w="12700">
                <a:solidFill>
                  <a:schemeClr val="tx1"/>
                </a:solidFill>
              </a:ln>
            </a:endParaRP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2200" y="3581400"/>
            <a:ext cx="3711710" cy="25010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6538799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24231" y="0"/>
            <a:ext cx="1219769" cy="1143000"/>
          </a:xfrm>
          <a:prstGeom prst="rect">
            <a:avLst/>
          </a:prstGeom>
        </p:spPr>
      </p:pic>
      <p:sp>
        <p:nvSpPr>
          <p:cNvPr id="8" name="Date Placeholder 7"/>
          <p:cNvSpPr>
            <a:spLocks noGrp="1"/>
          </p:cNvSpPr>
          <p:nvPr>
            <p:ph type="dt" sz="half" idx="10"/>
          </p:nvPr>
        </p:nvSpPr>
        <p:spPr/>
        <p:txBody>
          <a:bodyPr/>
          <a:lstStyle/>
          <a:p>
            <a:fld id="{5F97ACC3-E5D9-49F8-914F-F4C5FC591610}" type="datetime1">
              <a:rPr lang="en-US" smtClean="0">
                <a:ln w="12700">
                  <a:solidFill>
                    <a:schemeClr val="tx1"/>
                  </a:solidFill>
                </a:ln>
              </a:rPr>
              <a:t>2/17/2025</a:t>
            </a:fld>
            <a:endParaRPr lang="en-US">
              <a:ln w="12700">
                <a:solidFill>
                  <a:schemeClr val="tx1"/>
                </a:solidFill>
              </a:ln>
            </a:endParaRPr>
          </a:p>
        </p:txBody>
      </p:sp>
      <p:sp>
        <p:nvSpPr>
          <p:cNvPr id="9" name="Slide Number Placeholder 8"/>
          <p:cNvSpPr>
            <a:spLocks noGrp="1"/>
          </p:cNvSpPr>
          <p:nvPr>
            <p:ph type="sldNum" sz="quarter" idx="12"/>
          </p:nvPr>
        </p:nvSpPr>
        <p:spPr/>
        <p:txBody>
          <a:bodyPr/>
          <a:lstStyle/>
          <a:p>
            <a:fld id="{155D393B-D3FB-4FCB-A735-BD15267A1CE5}" type="slidenum">
              <a:rPr lang="en-US" smtClean="0">
                <a:ln w="12700">
                  <a:solidFill>
                    <a:schemeClr val="tx1"/>
                  </a:solidFill>
                </a:ln>
              </a:rPr>
              <a:t>46</a:t>
            </a:fld>
            <a:endParaRPr lang="en-US">
              <a:ln w="12700">
                <a:solidFill>
                  <a:schemeClr val="tx1"/>
                </a:solidFill>
              </a:ln>
            </a:endParaRPr>
          </a:p>
        </p:txBody>
      </p:sp>
      <p:sp>
        <p:nvSpPr>
          <p:cNvPr id="2" name="Content Placeholder 1"/>
          <p:cNvSpPr>
            <a:spLocks noGrp="1"/>
          </p:cNvSpPr>
          <p:nvPr>
            <p:ph idx="1"/>
          </p:nvPr>
        </p:nvSpPr>
        <p:spPr>
          <a:xfrm>
            <a:off x="457200" y="304800"/>
            <a:ext cx="8229600" cy="5821363"/>
          </a:xfrm>
        </p:spPr>
        <p:txBody>
          <a:bodyPr>
            <a:normAutofit fontScale="92500" lnSpcReduction="10000"/>
          </a:bodyPr>
          <a:lstStyle/>
          <a:p>
            <a:pPr marL="0" indent="0" algn="just">
              <a:buNone/>
            </a:pPr>
            <a:r>
              <a:rPr lang="en-US" b="1" dirty="0" smtClean="0"/>
              <a:t>Panoramas Motion Perception</a:t>
            </a:r>
          </a:p>
          <a:p>
            <a:pPr algn="just"/>
            <a:r>
              <a:rPr lang="en-US" dirty="0"/>
              <a:t>Motion </a:t>
            </a:r>
            <a:r>
              <a:rPr lang="en-US" dirty="0" smtClean="0"/>
              <a:t>also helps </a:t>
            </a:r>
            <a:r>
              <a:rPr lang="en-US" dirty="0"/>
              <a:t>people to assess the 3D structure of an object. </a:t>
            </a:r>
            <a:endParaRPr lang="en-US" dirty="0" smtClean="0"/>
          </a:p>
          <a:p>
            <a:pPr algn="just"/>
            <a:r>
              <a:rPr lang="en-US" dirty="0"/>
              <a:t>perception of motion is the perception of </a:t>
            </a:r>
            <a:r>
              <a:rPr lang="en-US" dirty="0" smtClean="0"/>
              <a:t>non motion, which </a:t>
            </a:r>
            <a:r>
              <a:rPr lang="en-US" dirty="0"/>
              <a:t>we called perception of </a:t>
            </a:r>
            <a:r>
              <a:rPr lang="en-US" dirty="0" smtClean="0"/>
              <a:t>stationary</a:t>
            </a:r>
          </a:p>
          <a:p>
            <a:pPr algn="just"/>
            <a:r>
              <a:rPr lang="en-US" b="1" dirty="0"/>
              <a:t>Motion perception </a:t>
            </a:r>
            <a:r>
              <a:rPr lang="en-US" dirty="0"/>
              <a:t>is a crucial aspect of how we interpret and interact with our environment. It allows us to understand the movement of objects in three-dimensional (3D) space, which is essential for tasks such as avoiding obstacles and navigating through our surroundings</a:t>
            </a:r>
            <a:r>
              <a:rPr lang="en-US" dirty="0" smtClean="0"/>
              <a:t>.</a:t>
            </a:r>
          </a:p>
          <a:p>
            <a:pPr algn="just"/>
            <a:r>
              <a:rPr lang="en-US" dirty="0" smtClean="0"/>
              <a:t>This type of a </a:t>
            </a:r>
            <a:r>
              <a:rPr lang="en-US" dirty="0"/>
              <a:t>cue called </a:t>
            </a:r>
            <a:r>
              <a:rPr lang="en-US" b="1" dirty="0"/>
              <a:t>"motion </a:t>
            </a:r>
            <a:r>
              <a:rPr lang="en-US" b="1" dirty="0" smtClean="0"/>
              <a:t>parallax"</a:t>
            </a:r>
            <a:r>
              <a:rPr lang="en-US" b="1" dirty="0"/>
              <a:t> </a:t>
            </a:r>
          </a:p>
        </p:txBody>
      </p:sp>
    </p:spTree>
    <p:extLst>
      <p:ext uri="{BB962C8B-B14F-4D97-AF65-F5344CB8AC3E}">
        <p14:creationId xmlns:p14="http://schemas.microsoft.com/office/powerpoint/2010/main" val="49570134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24231" y="0"/>
            <a:ext cx="1219769" cy="1143000"/>
          </a:xfrm>
          <a:prstGeom prst="rect">
            <a:avLst/>
          </a:prstGeom>
        </p:spPr>
      </p:pic>
      <p:sp>
        <p:nvSpPr>
          <p:cNvPr id="8" name="Date Placeholder 7"/>
          <p:cNvSpPr>
            <a:spLocks noGrp="1"/>
          </p:cNvSpPr>
          <p:nvPr>
            <p:ph type="dt" sz="half" idx="10"/>
          </p:nvPr>
        </p:nvSpPr>
        <p:spPr/>
        <p:txBody>
          <a:bodyPr/>
          <a:lstStyle/>
          <a:p>
            <a:fld id="{5F97ACC3-E5D9-49F8-914F-F4C5FC591610}" type="datetime1">
              <a:rPr lang="en-US" smtClean="0">
                <a:ln w="12700">
                  <a:solidFill>
                    <a:schemeClr val="tx1"/>
                  </a:solidFill>
                </a:ln>
              </a:rPr>
              <a:t>2/17/2025</a:t>
            </a:fld>
            <a:endParaRPr lang="en-US">
              <a:ln w="12700">
                <a:solidFill>
                  <a:schemeClr val="tx1"/>
                </a:solidFill>
              </a:ln>
            </a:endParaRPr>
          </a:p>
        </p:txBody>
      </p:sp>
      <p:sp>
        <p:nvSpPr>
          <p:cNvPr id="9" name="Slide Number Placeholder 8"/>
          <p:cNvSpPr>
            <a:spLocks noGrp="1"/>
          </p:cNvSpPr>
          <p:nvPr>
            <p:ph type="sldNum" sz="quarter" idx="12"/>
          </p:nvPr>
        </p:nvSpPr>
        <p:spPr/>
        <p:txBody>
          <a:bodyPr/>
          <a:lstStyle/>
          <a:p>
            <a:fld id="{155D393B-D3FB-4FCB-A735-BD15267A1CE5}" type="slidenum">
              <a:rPr lang="en-US" smtClean="0">
                <a:ln w="12700">
                  <a:solidFill>
                    <a:schemeClr val="tx1"/>
                  </a:solidFill>
                </a:ln>
              </a:rPr>
              <a:t>47</a:t>
            </a:fld>
            <a:endParaRPr lang="en-US">
              <a:ln w="12700">
                <a:solidFill>
                  <a:schemeClr val="tx1"/>
                </a:solidFill>
              </a:ln>
            </a:endParaRPr>
          </a:p>
        </p:txBody>
      </p:sp>
      <p:pic>
        <p:nvPicPr>
          <p:cNvPr id="2050"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447801" y="1087403"/>
            <a:ext cx="6569970" cy="44751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1576914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6019800"/>
          </a:xfrm>
        </p:spPr>
        <p:txBody>
          <a:bodyPr>
            <a:noAutofit/>
          </a:bodyPr>
          <a:lstStyle/>
          <a:p>
            <a:pPr algn="just"/>
            <a:r>
              <a:rPr lang="en-US" sz="2400" b="1" dirty="0"/>
              <a:t>Motion parallax:</a:t>
            </a:r>
            <a:endParaRPr lang="en-US" sz="2400" dirty="0"/>
          </a:p>
          <a:p>
            <a:pPr algn="just"/>
            <a:r>
              <a:rPr lang="en-US" sz="2400" dirty="0"/>
              <a:t>This is the primary way motion perception contributes to depth perception; when you move, closer objects appear to move faster across your vision than farther objects, providing a strong cue about their relative distance.</a:t>
            </a:r>
          </a:p>
          <a:p>
            <a:pPr marL="0" indent="0" algn="just">
              <a:buNone/>
            </a:pPr>
            <a:r>
              <a:rPr lang="en-US" sz="2400" dirty="0"/>
              <a:t>Closer objects leave the visual field faster, whereas the farther objects stay in our visual field longer. The farther away we look, the wider our visual field extends. For instance, you are looking out of a car window. You notice that the silver pole appears to move fast, while the white apartment stays in view. This is because the silver pole is closer to you than the white building. This creates the motion parallax.</a:t>
            </a:r>
            <a:endParaRPr lang="en-US" sz="2400" dirty="0">
              <a:latin typeface="Times New Roman" pitchFamily="18" charset="0"/>
              <a:cs typeface="Times New Roman"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24231" y="0"/>
            <a:ext cx="1219769" cy="1143000"/>
          </a:xfrm>
          <a:prstGeom prst="rect">
            <a:avLst/>
          </a:prstGeom>
        </p:spPr>
      </p:pic>
      <p:sp>
        <p:nvSpPr>
          <p:cNvPr id="8" name="Date Placeholder 7"/>
          <p:cNvSpPr>
            <a:spLocks noGrp="1"/>
          </p:cNvSpPr>
          <p:nvPr>
            <p:ph type="dt" sz="half" idx="10"/>
          </p:nvPr>
        </p:nvSpPr>
        <p:spPr/>
        <p:txBody>
          <a:bodyPr/>
          <a:lstStyle/>
          <a:p>
            <a:fld id="{5F97ACC3-E5D9-49F8-914F-F4C5FC591610}" type="datetime1">
              <a:rPr lang="en-US" smtClean="0">
                <a:ln w="12700">
                  <a:solidFill>
                    <a:schemeClr val="tx1"/>
                  </a:solidFill>
                </a:ln>
              </a:rPr>
              <a:t>2/17/2025</a:t>
            </a:fld>
            <a:endParaRPr lang="en-US">
              <a:ln w="12700">
                <a:solidFill>
                  <a:schemeClr val="tx1"/>
                </a:solidFill>
              </a:ln>
            </a:endParaRPr>
          </a:p>
        </p:txBody>
      </p:sp>
      <p:sp>
        <p:nvSpPr>
          <p:cNvPr id="9" name="Slide Number Placeholder 8"/>
          <p:cNvSpPr>
            <a:spLocks noGrp="1"/>
          </p:cNvSpPr>
          <p:nvPr>
            <p:ph type="sldNum" sz="quarter" idx="12"/>
          </p:nvPr>
        </p:nvSpPr>
        <p:spPr/>
        <p:txBody>
          <a:bodyPr/>
          <a:lstStyle/>
          <a:p>
            <a:fld id="{155D393B-D3FB-4FCB-A735-BD15267A1CE5}" type="slidenum">
              <a:rPr lang="en-US" smtClean="0">
                <a:ln w="12700">
                  <a:solidFill>
                    <a:schemeClr val="tx1"/>
                  </a:solidFill>
                </a:ln>
              </a:rPr>
              <a:t>48</a:t>
            </a:fld>
            <a:endParaRPr lang="en-US">
              <a:ln w="12700">
                <a:solidFill>
                  <a:schemeClr val="tx1"/>
                </a:solidFill>
              </a:ln>
            </a:endParaRPr>
          </a:p>
        </p:txBody>
      </p:sp>
    </p:spTree>
    <p:extLst>
      <p:ext uri="{BB962C8B-B14F-4D97-AF65-F5344CB8AC3E}">
        <p14:creationId xmlns:p14="http://schemas.microsoft.com/office/powerpoint/2010/main" val="190550497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6019800"/>
          </a:xfrm>
        </p:spPr>
        <p:txBody>
          <a:bodyPr>
            <a:noAutofit/>
          </a:bodyPr>
          <a:lstStyle/>
          <a:p>
            <a:pPr marL="0" indent="0" algn="just">
              <a:buNone/>
            </a:pPr>
            <a:r>
              <a:rPr lang="en-US" sz="2400" b="1" dirty="0"/>
              <a:t>Frame rates and displays</a:t>
            </a:r>
            <a:endParaRPr lang="en-US" sz="2400" b="1" dirty="0">
              <a:latin typeface="Times New Roman" pitchFamily="18" charset="0"/>
              <a:cs typeface="Times New Roman" pitchFamily="18" charset="0"/>
            </a:endParaRPr>
          </a:p>
          <a:p>
            <a:pPr marL="0" indent="0" algn="just">
              <a:buNone/>
            </a:pPr>
            <a:r>
              <a:rPr lang="en-US" sz="2400" dirty="0"/>
              <a:t>A "frame rate" refers to the number of individual images (frames) displayed on a screen per second, measured in frames per second (FPS), and is a crucial factor in how smooth motion appears on a </a:t>
            </a:r>
            <a:r>
              <a:rPr lang="en-US" sz="2400" dirty="0" smtClean="0"/>
              <a:t>display</a:t>
            </a:r>
          </a:p>
          <a:p>
            <a:r>
              <a:rPr lang="en-US" sz="2400" b="1" dirty="0"/>
              <a:t>Standard frame rates:</a:t>
            </a:r>
            <a:endParaRPr lang="en-US" sz="2400" dirty="0"/>
          </a:p>
          <a:p>
            <a:pPr fontAlgn="ctr"/>
            <a:r>
              <a:rPr lang="en-US" sz="2400" b="1" dirty="0"/>
              <a:t>24 FPS:</a:t>
            </a:r>
            <a:r>
              <a:rPr lang="en-US" sz="2400" dirty="0"/>
              <a:t> Commonly used for cinematic film, considered natural to the human eye </a:t>
            </a:r>
          </a:p>
          <a:p>
            <a:pPr fontAlgn="ctr"/>
            <a:r>
              <a:rPr lang="en-US" sz="2400" b="1" dirty="0"/>
              <a:t>30 FPS:</a:t>
            </a:r>
            <a:r>
              <a:rPr lang="en-US" sz="2400" dirty="0"/>
              <a:t> Standard for most video content, including live TV and many online videos </a:t>
            </a:r>
          </a:p>
          <a:p>
            <a:pPr fontAlgn="ctr"/>
            <a:r>
              <a:rPr lang="en-US" sz="2400" b="1" dirty="0"/>
              <a:t>60 FPS:</a:t>
            </a:r>
            <a:r>
              <a:rPr lang="en-US" sz="2400" dirty="0"/>
              <a:t> Considered a good balance for gaming and smooth video playback </a:t>
            </a:r>
          </a:p>
          <a:p>
            <a:r>
              <a:rPr lang="en-US" sz="2400" b="1" dirty="0"/>
              <a:t>Higher FPS (120, 144):</a:t>
            </a:r>
            <a:r>
              <a:rPr lang="en-US" sz="2400" dirty="0"/>
              <a:t> Primarily used for competitive gaming where extremely fast reactions are needed </a:t>
            </a:r>
          </a:p>
          <a:p>
            <a:pPr marL="0" indent="0" algn="just">
              <a:buNone/>
            </a:pPr>
            <a:endParaRPr lang="en-US" sz="2400" dirty="0">
              <a:latin typeface="Times New Roman" pitchFamily="18" charset="0"/>
              <a:cs typeface="Times New Roman"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24231" y="0"/>
            <a:ext cx="1219769" cy="1143000"/>
          </a:xfrm>
          <a:prstGeom prst="rect">
            <a:avLst/>
          </a:prstGeom>
        </p:spPr>
      </p:pic>
      <p:sp>
        <p:nvSpPr>
          <p:cNvPr id="8" name="Date Placeholder 7"/>
          <p:cNvSpPr>
            <a:spLocks noGrp="1"/>
          </p:cNvSpPr>
          <p:nvPr>
            <p:ph type="dt" sz="half" idx="10"/>
          </p:nvPr>
        </p:nvSpPr>
        <p:spPr/>
        <p:txBody>
          <a:bodyPr/>
          <a:lstStyle/>
          <a:p>
            <a:fld id="{5F97ACC3-E5D9-49F8-914F-F4C5FC591610}" type="datetime1">
              <a:rPr lang="en-US" smtClean="0">
                <a:ln w="12700">
                  <a:solidFill>
                    <a:schemeClr val="tx1"/>
                  </a:solidFill>
                </a:ln>
              </a:rPr>
              <a:t>2/17/2025</a:t>
            </a:fld>
            <a:endParaRPr lang="en-US">
              <a:ln w="12700">
                <a:solidFill>
                  <a:schemeClr val="tx1"/>
                </a:solidFill>
              </a:ln>
            </a:endParaRPr>
          </a:p>
        </p:txBody>
      </p:sp>
      <p:sp>
        <p:nvSpPr>
          <p:cNvPr id="9" name="Slide Number Placeholder 8"/>
          <p:cNvSpPr>
            <a:spLocks noGrp="1"/>
          </p:cNvSpPr>
          <p:nvPr>
            <p:ph type="sldNum" sz="quarter" idx="12"/>
          </p:nvPr>
        </p:nvSpPr>
        <p:spPr/>
        <p:txBody>
          <a:bodyPr/>
          <a:lstStyle/>
          <a:p>
            <a:fld id="{155D393B-D3FB-4FCB-A735-BD15267A1CE5}" type="slidenum">
              <a:rPr lang="en-US" smtClean="0">
                <a:ln w="12700">
                  <a:solidFill>
                    <a:schemeClr val="tx1"/>
                  </a:solidFill>
                </a:ln>
              </a:rPr>
              <a:t>49</a:t>
            </a:fld>
            <a:endParaRPr lang="en-US">
              <a:ln w="12700">
                <a:solidFill>
                  <a:schemeClr val="tx1"/>
                </a:solidFill>
              </a:ln>
            </a:endParaRPr>
          </a:p>
        </p:txBody>
      </p:sp>
    </p:spTree>
    <p:extLst>
      <p:ext uri="{BB962C8B-B14F-4D97-AF65-F5344CB8AC3E}">
        <p14:creationId xmlns:p14="http://schemas.microsoft.com/office/powerpoint/2010/main" val="25277794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ysClr val="windowText" lastClr="000000"/>
                </a:solidFill>
              </a:rPr>
              <a:t>Virtual Reality Applications</a:t>
            </a:r>
            <a:endParaRPr lang="en-US" dirty="0">
              <a:solidFill>
                <a:sysClr val="windowText" lastClr="000000"/>
              </a:solidFill>
            </a:endParaRPr>
          </a:p>
        </p:txBody>
      </p:sp>
      <p:sp>
        <p:nvSpPr>
          <p:cNvPr id="3" name="Content Placeholder 2"/>
          <p:cNvSpPr>
            <a:spLocks noGrp="1"/>
          </p:cNvSpPr>
          <p:nvPr>
            <p:ph idx="1"/>
          </p:nvPr>
        </p:nvSpPr>
        <p:spPr>
          <a:xfrm>
            <a:off x="457200" y="1295400"/>
            <a:ext cx="8229600" cy="4830763"/>
          </a:xfrm>
        </p:spPr>
        <p:txBody>
          <a:bodyPr>
            <a:noAutofit/>
          </a:bodyPr>
          <a:lstStyle/>
          <a:p>
            <a:pPr marL="457200" indent="-457200" algn="just">
              <a:buFont typeface="+mj-lt"/>
              <a:buAutoNum type="arabicPeriod"/>
            </a:pPr>
            <a:r>
              <a:rPr lang="en-US" sz="2400" b="1" dirty="0">
                <a:solidFill>
                  <a:sysClr val="windowText" lastClr="000000"/>
                </a:solidFill>
              </a:rPr>
              <a:t>Automotive industry</a:t>
            </a:r>
          </a:p>
          <a:p>
            <a:pPr marL="0" indent="0" algn="just">
              <a:buNone/>
            </a:pPr>
            <a:r>
              <a:rPr lang="en-US" sz="2400" dirty="0" smtClean="0">
                <a:solidFill>
                  <a:sysClr val="windowText" lastClr="000000"/>
                </a:solidFill>
                <a:latin typeface="Times New Roman" pitchFamily="18" charset="0"/>
                <a:cs typeface="Times New Roman" pitchFamily="18" charset="0"/>
                <a:hlinkClick r:id="rId2"/>
              </a:rPr>
              <a:t>https</a:t>
            </a:r>
            <a:r>
              <a:rPr lang="en-US" sz="2400" dirty="0">
                <a:solidFill>
                  <a:sysClr val="windowText" lastClr="000000"/>
                </a:solidFill>
                <a:latin typeface="Times New Roman" pitchFamily="18" charset="0"/>
                <a:cs typeface="Times New Roman" pitchFamily="18" charset="0"/>
                <a:hlinkClick r:id="rId2"/>
              </a:rPr>
              <a:t>://</a:t>
            </a:r>
            <a:r>
              <a:rPr lang="en-US" sz="2400" dirty="0" smtClean="0">
                <a:solidFill>
                  <a:sysClr val="windowText" lastClr="000000"/>
                </a:solidFill>
                <a:latin typeface="Times New Roman" pitchFamily="18" charset="0"/>
                <a:cs typeface="Times New Roman" pitchFamily="18" charset="0"/>
                <a:hlinkClick r:id="rId2"/>
              </a:rPr>
              <a:t>youtu.be/5EAa3H8LP5k</a:t>
            </a:r>
            <a:endParaRPr lang="en-US" sz="2400" dirty="0" smtClean="0">
              <a:solidFill>
                <a:sysClr val="windowText" lastClr="000000"/>
              </a:solidFill>
              <a:latin typeface="Times New Roman" pitchFamily="18" charset="0"/>
              <a:cs typeface="Times New Roman" pitchFamily="18" charset="0"/>
            </a:endParaRPr>
          </a:p>
          <a:p>
            <a:pPr marL="0" indent="0" algn="just">
              <a:buNone/>
            </a:pPr>
            <a:r>
              <a:rPr lang="en-US" sz="2400" b="1" dirty="0" smtClean="0">
                <a:solidFill>
                  <a:sysClr val="windowText" lastClr="000000"/>
                </a:solidFill>
              </a:rPr>
              <a:t>2. Interior </a:t>
            </a:r>
            <a:r>
              <a:rPr lang="en-US" sz="2400" b="1" dirty="0">
                <a:solidFill>
                  <a:sysClr val="windowText" lastClr="000000"/>
                </a:solidFill>
              </a:rPr>
              <a:t>design</a:t>
            </a:r>
          </a:p>
          <a:p>
            <a:pPr marL="0" indent="0" algn="just">
              <a:buNone/>
            </a:pPr>
            <a:r>
              <a:rPr lang="en-US" sz="2400" dirty="0" smtClean="0">
                <a:solidFill>
                  <a:sysClr val="windowText" lastClr="000000"/>
                </a:solidFill>
                <a:latin typeface="Times New Roman" pitchFamily="18" charset="0"/>
                <a:cs typeface="Times New Roman" pitchFamily="18" charset="0"/>
                <a:hlinkClick r:id="rId3"/>
              </a:rPr>
              <a:t>https</a:t>
            </a:r>
            <a:r>
              <a:rPr lang="en-US" sz="2400" dirty="0">
                <a:solidFill>
                  <a:sysClr val="windowText" lastClr="000000"/>
                </a:solidFill>
                <a:latin typeface="Times New Roman" pitchFamily="18" charset="0"/>
                <a:cs typeface="Times New Roman" pitchFamily="18" charset="0"/>
                <a:hlinkClick r:id="rId3"/>
              </a:rPr>
              <a:t>://</a:t>
            </a:r>
            <a:r>
              <a:rPr lang="en-US" sz="2400" dirty="0" smtClean="0">
                <a:solidFill>
                  <a:sysClr val="windowText" lastClr="000000"/>
                </a:solidFill>
                <a:latin typeface="Times New Roman" pitchFamily="18" charset="0"/>
                <a:cs typeface="Times New Roman" pitchFamily="18" charset="0"/>
                <a:hlinkClick r:id="rId3"/>
              </a:rPr>
              <a:t>youtu.be/dmahvy5sf6o</a:t>
            </a:r>
            <a:endParaRPr lang="en-US" sz="2400" dirty="0" smtClean="0">
              <a:solidFill>
                <a:sysClr val="windowText" lastClr="000000"/>
              </a:solidFill>
              <a:latin typeface="Times New Roman" pitchFamily="18" charset="0"/>
              <a:cs typeface="Times New Roman" pitchFamily="18" charset="0"/>
            </a:endParaRPr>
          </a:p>
          <a:p>
            <a:pPr marL="0" indent="0" algn="just">
              <a:buNone/>
            </a:pPr>
            <a:r>
              <a:rPr lang="en-US" sz="2400" b="1" dirty="0" smtClean="0">
                <a:solidFill>
                  <a:sysClr val="windowText" lastClr="000000"/>
                </a:solidFill>
              </a:rPr>
              <a:t>3. Learning </a:t>
            </a:r>
            <a:r>
              <a:rPr lang="en-US" sz="2400" b="1" dirty="0">
                <a:solidFill>
                  <a:sysClr val="windowText" lastClr="000000"/>
                </a:solidFill>
              </a:rPr>
              <a:t>and development</a:t>
            </a:r>
          </a:p>
          <a:p>
            <a:pPr marL="0" indent="0" algn="just">
              <a:buNone/>
            </a:pPr>
            <a:r>
              <a:rPr lang="en-US" sz="2400" dirty="0" smtClean="0">
                <a:solidFill>
                  <a:sysClr val="windowText" lastClr="000000"/>
                </a:solidFill>
                <a:latin typeface="Times New Roman" pitchFamily="18" charset="0"/>
                <a:cs typeface="Times New Roman" pitchFamily="18" charset="0"/>
                <a:hlinkClick r:id="rId4"/>
              </a:rPr>
              <a:t>https</a:t>
            </a:r>
            <a:r>
              <a:rPr lang="en-US" sz="2400" dirty="0">
                <a:solidFill>
                  <a:sysClr val="windowText" lastClr="000000"/>
                </a:solidFill>
                <a:latin typeface="Times New Roman" pitchFamily="18" charset="0"/>
                <a:cs typeface="Times New Roman" pitchFamily="18" charset="0"/>
                <a:hlinkClick r:id="rId4"/>
              </a:rPr>
              <a:t>://</a:t>
            </a:r>
            <a:r>
              <a:rPr lang="en-US" sz="2400" dirty="0" smtClean="0">
                <a:solidFill>
                  <a:sysClr val="windowText" lastClr="000000"/>
                </a:solidFill>
                <a:latin typeface="Times New Roman" pitchFamily="18" charset="0"/>
                <a:cs typeface="Times New Roman" pitchFamily="18" charset="0"/>
                <a:hlinkClick r:id="rId4"/>
              </a:rPr>
              <a:t>youtu.be/qvsafcxL0Ng</a:t>
            </a:r>
            <a:endParaRPr lang="en-US" sz="2400" dirty="0" smtClean="0">
              <a:solidFill>
                <a:sysClr val="windowText" lastClr="000000"/>
              </a:solidFill>
              <a:latin typeface="Times New Roman" pitchFamily="18" charset="0"/>
              <a:cs typeface="Times New Roman" pitchFamily="18" charset="0"/>
            </a:endParaRPr>
          </a:p>
          <a:p>
            <a:pPr marL="0" indent="0" algn="just">
              <a:buNone/>
            </a:pPr>
            <a:r>
              <a:rPr lang="en-US" sz="2400" b="1" dirty="0" smtClean="0">
                <a:solidFill>
                  <a:sysClr val="windowText" lastClr="000000"/>
                </a:solidFill>
              </a:rPr>
              <a:t>4. Fitness</a:t>
            </a:r>
            <a:endParaRPr lang="en-US" sz="2400" b="1" dirty="0">
              <a:solidFill>
                <a:sysClr val="windowText" lastClr="000000"/>
              </a:solidFill>
            </a:endParaRPr>
          </a:p>
          <a:p>
            <a:pPr marL="0" indent="0" algn="just">
              <a:buNone/>
            </a:pPr>
            <a:r>
              <a:rPr lang="en-US" sz="2400" dirty="0" smtClean="0">
                <a:solidFill>
                  <a:sysClr val="windowText" lastClr="000000"/>
                </a:solidFill>
                <a:latin typeface="Times New Roman" pitchFamily="18" charset="0"/>
                <a:cs typeface="Times New Roman" pitchFamily="18" charset="0"/>
                <a:hlinkClick r:id="rId5"/>
              </a:rPr>
              <a:t>https</a:t>
            </a:r>
            <a:r>
              <a:rPr lang="en-US" sz="2400" dirty="0">
                <a:solidFill>
                  <a:sysClr val="windowText" lastClr="000000"/>
                </a:solidFill>
                <a:latin typeface="Times New Roman" pitchFamily="18" charset="0"/>
                <a:cs typeface="Times New Roman" pitchFamily="18" charset="0"/>
                <a:hlinkClick r:id="rId5"/>
              </a:rPr>
              <a:t>://</a:t>
            </a:r>
            <a:r>
              <a:rPr lang="en-US" sz="2400" dirty="0" smtClean="0">
                <a:solidFill>
                  <a:sysClr val="windowText" lastClr="000000"/>
                </a:solidFill>
                <a:latin typeface="Times New Roman" pitchFamily="18" charset="0"/>
                <a:cs typeface="Times New Roman" pitchFamily="18" charset="0"/>
                <a:hlinkClick r:id="rId5"/>
              </a:rPr>
              <a:t>youtu.be/MnvRVJMzhiA</a:t>
            </a:r>
            <a:endParaRPr lang="en-US" sz="2400" dirty="0" smtClean="0">
              <a:solidFill>
                <a:sysClr val="windowText" lastClr="000000"/>
              </a:solidFill>
              <a:latin typeface="Times New Roman" pitchFamily="18" charset="0"/>
              <a:cs typeface="Times New Roman" pitchFamily="18" charset="0"/>
            </a:endParaRPr>
          </a:p>
          <a:p>
            <a:pPr marL="0" indent="0" algn="just">
              <a:buNone/>
            </a:pPr>
            <a:endParaRPr lang="en-US" sz="2400" dirty="0">
              <a:solidFill>
                <a:sysClr val="windowText" lastClr="000000"/>
              </a:solidFill>
              <a:latin typeface="Times New Roman" pitchFamily="18" charset="0"/>
              <a:cs typeface="Times New Roman" pitchFamily="18" charset="0"/>
            </a:endParaRPr>
          </a:p>
        </p:txBody>
      </p:sp>
      <p:pic>
        <p:nvPicPr>
          <p:cNvPr id="4" name="Picture 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924231" y="0"/>
            <a:ext cx="1219769" cy="1143000"/>
          </a:xfrm>
          <a:prstGeom prst="rect">
            <a:avLst/>
          </a:prstGeom>
        </p:spPr>
      </p:pic>
      <p:sp>
        <p:nvSpPr>
          <p:cNvPr id="8" name="Date Placeholder 7"/>
          <p:cNvSpPr>
            <a:spLocks noGrp="1"/>
          </p:cNvSpPr>
          <p:nvPr>
            <p:ph type="dt" sz="half" idx="10"/>
          </p:nvPr>
        </p:nvSpPr>
        <p:spPr/>
        <p:txBody>
          <a:bodyPr/>
          <a:lstStyle/>
          <a:p>
            <a:fld id="{5DA66F20-377B-4247-B184-0EE7B1123F70}" type="datetime1">
              <a:rPr lang="en-US" smtClean="0">
                <a:ln w="12700">
                  <a:solidFill>
                    <a:schemeClr val="tx1"/>
                  </a:solidFill>
                </a:ln>
                <a:solidFill>
                  <a:sysClr val="windowText" lastClr="000000"/>
                </a:solidFill>
              </a:rPr>
              <a:t>2/17/2025</a:t>
            </a:fld>
            <a:endParaRPr lang="en-US">
              <a:ln w="12700">
                <a:solidFill>
                  <a:schemeClr val="tx1"/>
                </a:solidFill>
              </a:ln>
              <a:solidFill>
                <a:sysClr val="windowText" lastClr="000000"/>
              </a:solidFill>
            </a:endParaRPr>
          </a:p>
        </p:txBody>
      </p:sp>
      <p:sp>
        <p:nvSpPr>
          <p:cNvPr id="9" name="Slide Number Placeholder 8"/>
          <p:cNvSpPr>
            <a:spLocks noGrp="1"/>
          </p:cNvSpPr>
          <p:nvPr>
            <p:ph type="sldNum" sz="quarter" idx="12"/>
          </p:nvPr>
        </p:nvSpPr>
        <p:spPr/>
        <p:txBody>
          <a:bodyPr/>
          <a:lstStyle/>
          <a:p>
            <a:fld id="{155D393B-D3FB-4FCB-A735-BD15267A1CE5}" type="slidenum">
              <a:rPr lang="en-US" smtClean="0">
                <a:ln w="12700">
                  <a:solidFill>
                    <a:schemeClr val="tx1"/>
                  </a:solidFill>
                </a:ln>
                <a:solidFill>
                  <a:sysClr val="windowText" lastClr="000000"/>
                </a:solidFill>
              </a:rPr>
              <a:t>5</a:t>
            </a:fld>
            <a:endParaRPr lang="en-US">
              <a:ln w="12700">
                <a:solidFill>
                  <a:schemeClr val="tx1"/>
                </a:solidFill>
              </a:ln>
              <a:solidFill>
                <a:sysClr val="windowText" lastClr="000000"/>
              </a:solidFill>
            </a:endParaRPr>
          </a:p>
        </p:txBody>
      </p:sp>
    </p:spTree>
    <p:extLst>
      <p:ext uri="{BB962C8B-B14F-4D97-AF65-F5344CB8AC3E}">
        <p14:creationId xmlns:p14="http://schemas.microsoft.com/office/powerpoint/2010/main" val="39627729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6019800"/>
          </a:xfrm>
        </p:spPr>
        <p:txBody>
          <a:bodyPr>
            <a:noAutofit/>
          </a:bodyPr>
          <a:lstStyle/>
          <a:p>
            <a:pPr marL="0" indent="0" algn="just">
              <a:buNone/>
            </a:pPr>
            <a:r>
              <a:rPr lang="en-US" sz="2400" b="1" dirty="0"/>
              <a:t>Improving Latency and Frame </a:t>
            </a:r>
            <a:r>
              <a:rPr lang="en-US" sz="2400" b="1" dirty="0" smtClean="0"/>
              <a:t>Rates:</a:t>
            </a:r>
          </a:p>
          <a:p>
            <a:pPr algn="just"/>
            <a:r>
              <a:rPr lang="en-US" sz="2400" dirty="0"/>
              <a:t>The motion-to-photons latency in a VR headset is the amount of time it </a:t>
            </a:r>
            <a:r>
              <a:rPr lang="en-US" sz="2400" dirty="0" smtClean="0"/>
              <a:t>takes to </a:t>
            </a:r>
            <a:r>
              <a:rPr lang="en-US" sz="2400" dirty="0"/>
              <a:t>update the display in response to a change in head orientation and position</a:t>
            </a:r>
            <a:r>
              <a:rPr lang="en-US" sz="2400" dirty="0" smtClean="0"/>
              <a:t>.</a:t>
            </a:r>
          </a:p>
          <a:p>
            <a:pPr algn="just"/>
            <a:r>
              <a:rPr lang="en-US" sz="2400" dirty="0"/>
              <a:t>Let d be the density of the display in pixels per degree. Let </a:t>
            </a:r>
            <a:r>
              <a:rPr lang="en-US" sz="2400" dirty="0" smtClean="0"/>
              <a:t>ω be </a:t>
            </a:r>
            <a:r>
              <a:rPr lang="en-US" sz="2400" dirty="0"/>
              <a:t>the angular velocity of the head in degrees per second. Let ℓ be the </a:t>
            </a:r>
            <a:r>
              <a:rPr lang="en-US" sz="2400" dirty="0" smtClean="0"/>
              <a:t>latency in </a:t>
            </a:r>
            <a:r>
              <a:rPr lang="en-US" sz="2400" dirty="0"/>
              <a:t>seconds. Due to latency ℓ and angular </a:t>
            </a:r>
            <a:r>
              <a:rPr lang="en-US" sz="2400" dirty="0" err="1" smtClean="0"/>
              <a:t>veloci</a:t>
            </a:r>
            <a:endParaRPr lang="en-US" sz="2400" dirty="0" smtClean="0"/>
          </a:p>
          <a:p>
            <a:pPr algn="just"/>
            <a:r>
              <a:rPr lang="en-US" sz="2400" dirty="0"/>
              <a:t>For example, if d = 40 pixels per degree, ω = 50 degrees per second, </a:t>
            </a:r>
            <a:r>
              <a:rPr lang="en-US" sz="2400" dirty="0" smtClean="0"/>
              <a:t>and ℓ </a:t>
            </a:r>
            <a:r>
              <a:rPr lang="en-US" sz="2400" dirty="0"/>
              <a:t>= 0.02 seconds, then the image is incorrectly displaced by </a:t>
            </a:r>
            <a:r>
              <a:rPr lang="en-US" sz="2400" dirty="0" err="1"/>
              <a:t>dω</a:t>
            </a:r>
            <a:r>
              <a:rPr lang="en-US" sz="2400" dirty="0"/>
              <a:t>ℓ = 4 pixels. </a:t>
            </a:r>
            <a:r>
              <a:rPr lang="en-US" sz="2400" dirty="0" smtClean="0"/>
              <a:t>An extremely </a:t>
            </a:r>
            <a:r>
              <a:rPr lang="en-US" sz="2400" dirty="0"/>
              <a:t>fast head turn might be at 300 degrees per second, which would </a:t>
            </a:r>
            <a:r>
              <a:rPr lang="en-US" sz="2400" dirty="0" smtClean="0"/>
              <a:t>result in </a:t>
            </a:r>
            <a:r>
              <a:rPr lang="en-US" sz="2400" dirty="0"/>
              <a:t>a 24-pixel </a:t>
            </a:r>
            <a:r>
              <a:rPr lang="en-US" sz="2400" dirty="0" err="1"/>
              <a:t>error.</a:t>
            </a:r>
            <a:r>
              <a:rPr lang="en-US" sz="2400" dirty="0" err="1" smtClean="0"/>
              <a:t>ty</a:t>
            </a:r>
            <a:r>
              <a:rPr lang="en-US" sz="2400" dirty="0" smtClean="0"/>
              <a:t> </a:t>
            </a:r>
            <a:r>
              <a:rPr lang="en-US" sz="2400" dirty="0"/>
              <a:t>ω, the image is shifted by </a:t>
            </a:r>
            <a:r>
              <a:rPr lang="en-US" sz="2400" dirty="0" err="1" smtClean="0"/>
              <a:t>dω</a:t>
            </a:r>
            <a:r>
              <a:rPr lang="en-US" sz="2400" dirty="0" smtClean="0"/>
              <a:t>ℓ pixels</a:t>
            </a:r>
            <a:r>
              <a:rPr lang="en-US" sz="2400" dirty="0"/>
              <a:t>.</a:t>
            </a:r>
            <a:endParaRPr lang="en-US" sz="2400" b="1" dirty="0" smtClean="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24231" y="0"/>
            <a:ext cx="1219769" cy="1143000"/>
          </a:xfrm>
          <a:prstGeom prst="rect">
            <a:avLst/>
          </a:prstGeom>
        </p:spPr>
      </p:pic>
      <p:sp>
        <p:nvSpPr>
          <p:cNvPr id="8" name="Date Placeholder 7"/>
          <p:cNvSpPr>
            <a:spLocks noGrp="1"/>
          </p:cNvSpPr>
          <p:nvPr>
            <p:ph type="dt" sz="half" idx="10"/>
          </p:nvPr>
        </p:nvSpPr>
        <p:spPr/>
        <p:txBody>
          <a:bodyPr/>
          <a:lstStyle/>
          <a:p>
            <a:fld id="{5F97ACC3-E5D9-49F8-914F-F4C5FC591610}" type="datetime1">
              <a:rPr lang="en-US" smtClean="0">
                <a:ln w="12700">
                  <a:solidFill>
                    <a:schemeClr val="tx1"/>
                  </a:solidFill>
                </a:ln>
              </a:rPr>
              <a:t>2/17/2025</a:t>
            </a:fld>
            <a:endParaRPr lang="en-US">
              <a:ln w="12700">
                <a:solidFill>
                  <a:schemeClr val="tx1"/>
                </a:solidFill>
              </a:ln>
            </a:endParaRPr>
          </a:p>
        </p:txBody>
      </p:sp>
      <p:sp>
        <p:nvSpPr>
          <p:cNvPr id="9" name="Slide Number Placeholder 8"/>
          <p:cNvSpPr>
            <a:spLocks noGrp="1"/>
          </p:cNvSpPr>
          <p:nvPr>
            <p:ph type="sldNum" sz="quarter" idx="12"/>
          </p:nvPr>
        </p:nvSpPr>
        <p:spPr/>
        <p:txBody>
          <a:bodyPr/>
          <a:lstStyle/>
          <a:p>
            <a:fld id="{155D393B-D3FB-4FCB-A735-BD15267A1CE5}" type="slidenum">
              <a:rPr lang="en-US" smtClean="0">
                <a:ln w="12700">
                  <a:solidFill>
                    <a:schemeClr val="tx1"/>
                  </a:solidFill>
                </a:ln>
              </a:rPr>
              <a:t>50</a:t>
            </a:fld>
            <a:endParaRPr lang="en-US">
              <a:ln w="12700">
                <a:solidFill>
                  <a:schemeClr val="tx1"/>
                </a:solidFill>
              </a:ln>
            </a:endParaRPr>
          </a:p>
        </p:txBody>
      </p:sp>
    </p:spTree>
    <p:extLst>
      <p:ext uri="{BB962C8B-B14F-4D97-AF65-F5344CB8AC3E}">
        <p14:creationId xmlns:p14="http://schemas.microsoft.com/office/powerpoint/2010/main" val="3007736576"/>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6019800"/>
          </a:xfrm>
        </p:spPr>
        <p:txBody>
          <a:bodyPr>
            <a:noAutofit/>
          </a:bodyPr>
          <a:lstStyle/>
          <a:p>
            <a:pPr marL="0" indent="0" algn="just">
              <a:buNone/>
            </a:pPr>
            <a:r>
              <a:rPr lang="en-US" sz="2000" b="1" dirty="0"/>
              <a:t>The perfect </a:t>
            </a:r>
            <a:r>
              <a:rPr lang="en-US" sz="2000" b="1" dirty="0" smtClean="0"/>
              <a:t>system: </a:t>
            </a:r>
            <a:r>
              <a:rPr lang="en-US" sz="2000" dirty="0" smtClean="0"/>
              <a:t>As </a:t>
            </a:r>
            <a:r>
              <a:rPr lang="en-US" sz="2000" dirty="0"/>
              <a:t>the head moves, the viewpoint must accordingly change for visual rendering</a:t>
            </a:r>
            <a:r>
              <a:rPr lang="en-US" sz="2000" dirty="0" smtClean="0"/>
              <a:t>.</a:t>
            </a:r>
          </a:p>
          <a:p>
            <a:pPr algn="just"/>
            <a:r>
              <a:rPr lang="en-US" sz="2000" dirty="0"/>
              <a:t>The VWG continuously maintains the positions and orientations of all </a:t>
            </a:r>
            <a:r>
              <a:rPr lang="en-US" sz="2000" dirty="0" smtClean="0"/>
              <a:t>objects in </a:t>
            </a:r>
            <a:r>
              <a:rPr lang="en-US" sz="2000" dirty="0"/>
              <a:t>the virtual </a:t>
            </a:r>
            <a:r>
              <a:rPr lang="en-US" sz="2000" dirty="0" smtClean="0"/>
              <a:t>world</a:t>
            </a:r>
          </a:p>
          <a:p>
            <a:pPr algn="just"/>
            <a:r>
              <a:rPr lang="en-US" sz="2000" dirty="0"/>
              <a:t>The display has retina-level </a:t>
            </a:r>
            <a:r>
              <a:rPr lang="en-US" sz="2000" dirty="0" smtClean="0"/>
              <a:t>resolution and a dynamic </a:t>
            </a:r>
            <a:r>
              <a:rPr lang="en-US" sz="2000" dirty="0"/>
              <a:t>range of light output over seven orders of magnitude to match </a:t>
            </a:r>
            <a:r>
              <a:rPr lang="en-US" sz="2000" dirty="0" smtClean="0"/>
              <a:t>human perception.</a:t>
            </a:r>
          </a:p>
          <a:p>
            <a:pPr algn="just"/>
            <a:r>
              <a:rPr lang="en-US" sz="2000" dirty="0"/>
              <a:t>visual stimulation provided by the virtual world </a:t>
            </a:r>
            <a:r>
              <a:rPr lang="en-US" sz="2000" dirty="0" smtClean="0"/>
              <a:t>should match </a:t>
            </a:r>
            <a:r>
              <a:rPr lang="en-US" sz="2000" dirty="0"/>
              <a:t>what would occur in a similar physical world in terms of the </a:t>
            </a:r>
            <a:r>
              <a:rPr lang="en-US" sz="2000" dirty="0" smtClean="0"/>
              <a:t>geometry. There </a:t>
            </a:r>
            <a:r>
              <a:rPr lang="en-US" sz="2000" dirty="0"/>
              <a:t>would be no errors in time and space </a:t>
            </a:r>
            <a:endParaRPr lang="en-US" sz="2000" dirty="0" smtClean="0"/>
          </a:p>
          <a:p>
            <a:pPr marL="0" indent="0" algn="just">
              <a:buNone/>
            </a:pPr>
            <a:r>
              <a:rPr lang="en-US" sz="2000" dirty="0"/>
              <a:t>In early VR systems, the total motion-to-photons latency was often over </a:t>
            </a:r>
            <a:r>
              <a:rPr lang="en-US" sz="2000" dirty="0" smtClean="0"/>
              <a:t>100ms. In </a:t>
            </a:r>
            <a:r>
              <a:rPr lang="en-US" sz="2000" dirty="0"/>
              <a:t>the 1990s, 60ms was considered an acceptable amount. Latency has been </a:t>
            </a:r>
            <a:r>
              <a:rPr lang="en-US" sz="2000" dirty="0" smtClean="0"/>
              <a:t>state as </a:t>
            </a:r>
            <a:r>
              <a:rPr lang="en-US" sz="2000" dirty="0"/>
              <a:t>one of the greatest causes of VR </a:t>
            </a:r>
            <a:r>
              <a:rPr lang="en-US" sz="2000" dirty="0" smtClean="0"/>
              <a:t>sickness</a:t>
            </a:r>
          </a:p>
          <a:p>
            <a:pPr algn="just"/>
            <a:r>
              <a:rPr lang="en-US" sz="2000" dirty="0"/>
              <a:t>latency is no longer the main </a:t>
            </a:r>
            <a:r>
              <a:rPr lang="en-US" sz="2000" dirty="0" smtClean="0"/>
              <a:t>problem in </a:t>
            </a:r>
            <a:r>
              <a:rPr lang="en-US" sz="2000" dirty="0"/>
              <a:t>most VR systems because of the latest-generation tracking, GPU, and </a:t>
            </a:r>
            <a:r>
              <a:rPr lang="en-US" sz="2000" dirty="0" smtClean="0"/>
              <a:t>display technology</a:t>
            </a:r>
            <a:r>
              <a:rPr lang="en-US" sz="2000" dirty="0"/>
              <a:t>. The latency may be around 15 to 25ms</a:t>
            </a:r>
            <a:endParaRPr lang="en-US" sz="2000" b="1" dirty="0" smtClean="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24231" y="0"/>
            <a:ext cx="1219769" cy="1143000"/>
          </a:xfrm>
          <a:prstGeom prst="rect">
            <a:avLst/>
          </a:prstGeom>
        </p:spPr>
      </p:pic>
      <p:sp>
        <p:nvSpPr>
          <p:cNvPr id="8" name="Date Placeholder 7"/>
          <p:cNvSpPr>
            <a:spLocks noGrp="1"/>
          </p:cNvSpPr>
          <p:nvPr>
            <p:ph type="dt" sz="half" idx="10"/>
          </p:nvPr>
        </p:nvSpPr>
        <p:spPr/>
        <p:txBody>
          <a:bodyPr/>
          <a:lstStyle/>
          <a:p>
            <a:fld id="{5F97ACC3-E5D9-49F8-914F-F4C5FC591610}" type="datetime1">
              <a:rPr lang="en-US" smtClean="0">
                <a:ln w="12700">
                  <a:solidFill>
                    <a:schemeClr val="tx1"/>
                  </a:solidFill>
                </a:ln>
              </a:rPr>
              <a:t>2/17/2025</a:t>
            </a:fld>
            <a:endParaRPr lang="en-US" dirty="0">
              <a:ln w="12700">
                <a:solidFill>
                  <a:schemeClr val="tx1"/>
                </a:solidFill>
              </a:ln>
            </a:endParaRPr>
          </a:p>
        </p:txBody>
      </p:sp>
      <p:sp>
        <p:nvSpPr>
          <p:cNvPr id="9" name="Slide Number Placeholder 8"/>
          <p:cNvSpPr>
            <a:spLocks noGrp="1"/>
          </p:cNvSpPr>
          <p:nvPr>
            <p:ph type="sldNum" sz="quarter" idx="12"/>
          </p:nvPr>
        </p:nvSpPr>
        <p:spPr/>
        <p:txBody>
          <a:bodyPr/>
          <a:lstStyle/>
          <a:p>
            <a:fld id="{155D393B-D3FB-4FCB-A735-BD15267A1CE5}" type="slidenum">
              <a:rPr lang="en-US" smtClean="0">
                <a:ln w="12700">
                  <a:solidFill>
                    <a:schemeClr val="tx1"/>
                  </a:solidFill>
                </a:ln>
              </a:rPr>
              <a:t>51</a:t>
            </a:fld>
            <a:endParaRPr lang="en-US">
              <a:ln w="12700">
                <a:solidFill>
                  <a:schemeClr val="tx1"/>
                </a:solidFill>
              </a:ln>
            </a:endParaRPr>
          </a:p>
        </p:txBody>
      </p:sp>
    </p:spTree>
    <p:extLst>
      <p:ext uri="{BB962C8B-B14F-4D97-AF65-F5344CB8AC3E}">
        <p14:creationId xmlns:p14="http://schemas.microsoft.com/office/powerpoint/2010/main" val="353098652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76200" y="228600"/>
            <a:ext cx="5562600" cy="6553200"/>
          </a:xfrm>
        </p:spPr>
        <p:txBody>
          <a:bodyPr>
            <a:noAutofit/>
          </a:bodyPr>
          <a:lstStyle/>
          <a:p>
            <a:pPr marL="0" indent="0" algn="just">
              <a:buNone/>
            </a:pPr>
            <a:r>
              <a:rPr lang="en-US" sz="2000" dirty="0"/>
              <a:t>Overview of latency reduction </a:t>
            </a:r>
            <a:r>
              <a:rPr lang="en-US" sz="2000" dirty="0" smtClean="0"/>
              <a:t>methods:</a:t>
            </a:r>
          </a:p>
          <a:p>
            <a:pPr marL="0" indent="0" algn="just">
              <a:buNone/>
            </a:pPr>
            <a:r>
              <a:rPr lang="en-US" sz="2000" dirty="0"/>
              <a:t>1. Lower the complexity of the virtual world.</a:t>
            </a:r>
          </a:p>
          <a:p>
            <a:pPr marL="0" indent="0" algn="just">
              <a:buNone/>
            </a:pPr>
            <a:r>
              <a:rPr lang="it-IT" sz="2000" dirty="0"/>
              <a:t>2. Improve rendering pipeline performance.</a:t>
            </a:r>
          </a:p>
          <a:p>
            <a:pPr marL="0" indent="0" algn="just">
              <a:buNone/>
            </a:pPr>
            <a:r>
              <a:rPr lang="en-US" sz="2000" dirty="0"/>
              <a:t>3. Remove delays along the path from the rendered image to switching pixels.</a:t>
            </a:r>
          </a:p>
          <a:p>
            <a:pPr marL="0" indent="0" algn="just">
              <a:buNone/>
            </a:pPr>
            <a:r>
              <a:rPr lang="en-US" sz="2000" dirty="0"/>
              <a:t>4. Use prediction to estimate future viewpoints and world states.</a:t>
            </a:r>
          </a:p>
          <a:p>
            <a:pPr marL="0" indent="0" algn="just">
              <a:buNone/>
            </a:pPr>
            <a:r>
              <a:rPr lang="en-US" sz="2000" dirty="0"/>
              <a:t>5. Shift or distort the rendered image to compensate for last-moment </a:t>
            </a:r>
            <a:r>
              <a:rPr lang="en-US" sz="2000" dirty="0" smtClean="0"/>
              <a:t>viewpoint errors </a:t>
            </a:r>
            <a:r>
              <a:rPr lang="en-US" sz="2000" dirty="0"/>
              <a:t>and </a:t>
            </a:r>
            <a:r>
              <a:rPr lang="en-US" sz="2000" dirty="0" smtClean="0"/>
              <a:t>missing frames</a:t>
            </a:r>
          </a:p>
          <a:p>
            <a:pPr marL="0" indent="0" algn="just">
              <a:buNone/>
            </a:pPr>
            <a:r>
              <a:rPr lang="en-US" sz="2000" dirty="0"/>
              <a:t>the virtual </a:t>
            </a:r>
            <a:r>
              <a:rPr lang="en-US" sz="2000" dirty="0" smtClean="0"/>
              <a:t>world is </a:t>
            </a:r>
            <a:r>
              <a:rPr lang="en-US" sz="2000" dirty="0"/>
              <a:t>composed of geometric primitives, which are usually 3D triangles arranged in </a:t>
            </a:r>
            <a:r>
              <a:rPr lang="en-US" sz="2000" dirty="0" smtClean="0"/>
              <a:t>a mesh</a:t>
            </a:r>
            <a:r>
              <a:rPr lang="en-US" sz="2000" dirty="0"/>
              <a:t>. The chain of transformations and </a:t>
            </a:r>
            <a:r>
              <a:rPr lang="en-US" sz="2000" dirty="0" err="1"/>
              <a:t>rasterization</a:t>
            </a:r>
            <a:r>
              <a:rPr lang="en-US" sz="2000" dirty="0"/>
              <a:t> process must be applied </a:t>
            </a:r>
            <a:r>
              <a:rPr lang="en-US" sz="2000" dirty="0" smtClean="0"/>
              <a:t>for each </a:t>
            </a:r>
            <a:r>
              <a:rPr lang="en-US" sz="2000" dirty="0"/>
              <a:t>triangle, resulting in a computational cost that is directly proportional to </a:t>
            </a:r>
            <a:r>
              <a:rPr lang="en-US" sz="2000" dirty="0" smtClean="0"/>
              <a:t>the number </a:t>
            </a:r>
            <a:r>
              <a:rPr lang="en-US" sz="2000" dirty="0"/>
              <a:t>of </a:t>
            </a:r>
            <a:r>
              <a:rPr lang="en-US" sz="2000" dirty="0" smtClean="0"/>
              <a:t>triangles </a:t>
            </a:r>
          </a:p>
          <a:p>
            <a:pPr marL="0" indent="0" algn="just">
              <a:buNone/>
            </a:pPr>
            <a:r>
              <a:rPr lang="en-US" sz="2000" dirty="0" smtClean="0"/>
              <a:t>a </a:t>
            </a:r>
            <a:r>
              <a:rPr lang="en-US" sz="2000" dirty="0"/>
              <a:t>modeling tool such as </a:t>
            </a:r>
            <a:r>
              <a:rPr lang="en-US" sz="2000" dirty="0" smtClean="0"/>
              <a:t>Maya or </a:t>
            </a:r>
            <a:r>
              <a:rPr lang="en-US" sz="2000" dirty="0"/>
              <a:t>Blender will automatically construct a highly accurate mesh of triangles over </a:t>
            </a:r>
            <a:r>
              <a:rPr lang="en-US" sz="2000" dirty="0" smtClean="0"/>
              <a:t>a curved </a:t>
            </a:r>
            <a:r>
              <a:rPr lang="en-US" sz="2000" dirty="0"/>
              <a:t>surface.</a:t>
            </a:r>
            <a:endParaRPr lang="en-US" sz="2000" b="1" dirty="0" smtClean="0"/>
          </a:p>
        </p:txBody>
      </p:sp>
      <p:sp>
        <p:nvSpPr>
          <p:cNvPr id="8" name="Date Placeholder 7"/>
          <p:cNvSpPr>
            <a:spLocks noGrp="1"/>
          </p:cNvSpPr>
          <p:nvPr>
            <p:ph type="dt" sz="half" idx="10"/>
          </p:nvPr>
        </p:nvSpPr>
        <p:spPr>
          <a:xfrm>
            <a:off x="457200" y="6314892"/>
            <a:ext cx="2133600" cy="406584"/>
          </a:xfrm>
        </p:spPr>
        <p:txBody>
          <a:bodyPr/>
          <a:lstStyle/>
          <a:p>
            <a:pPr algn="just"/>
            <a:fld id="{5F97ACC3-E5D9-49F8-914F-F4C5FC591610}" type="datetime1">
              <a:rPr lang="en-US" smtClean="0">
                <a:ln w="12700">
                  <a:solidFill>
                    <a:schemeClr val="tx1"/>
                  </a:solidFill>
                </a:ln>
              </a:rPr>
              <a:pPr algn="just"/>
              <a:t>2/17/2025</a:t>
            </a:fld>
            <a:endParaRPr lang="en-US" dirty="0">
              <a:ln w="12700">
                <a:solidFill>
                  <a:schemeClr val="tx1"/>
                </a:solidFill>
              </a:ln>
            </a:endParaRPr>
          </a:p>
        </p:txBody>
      </p:sp>
      <p:sp>
        <p:nvSpPr>
          <p:cNvPr id="9" name="Slide Number Placeholder 8"/>
          <p:cNvSpPr>
            <a:spLocks noGrp="1"/>
          </p:cNvSpPr>
          <p:nvPr>
            <p:ph type="sldNum" sz="quarter" idx="12"/>
          </p:nvPr>
        </p:nvSpPr>
        <p:spPr>
          <a:xfrm>
            <a:off x="6553200" y="6314892"/>
            <a:ext cx="2133600" cy="406584"/>
          </a:xfrm>
        </p:spPr>
        <p:txBody>
          <a:bodyPr/>
          <a:lstStyle/>
          <a:p>
            <a:pPr algn="just"/>
            <a:fld id="{155D393B-D3FB-4FCB-A735-BD15267A1CE5}" type="slidenum">
              <a:rPr lang="en-US" smtClean="0">
                <a:ln w="12700">
                  <a:solidFill>
                    <a:schemeClr val="tx1"/>
                  </a:solidFill>
                </a:ln>
              </a:rPr>
              <a:pPr algn="just"/>
              <a:t>52</a:t>
            </a:fld>
            <a:endParaRPr lang="en-US">
              <a:ln w="12700">
                <a:solidFill>
                  <a:schemeClr val="tx1"/>
                </a:solidFill>
              </a:ln>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24231" y="-129783"/>
            <a:ext cx="1219769" cy="1272783"/>
          </a:xfrm>
          <a:prstGeom prst="rect">
            <a:avLst/>
          </a:prstGeom>
        </p:spPr>
      </p:pic>
      <p:pic>
        <p:nvPicPr>
          <p:cNvPr id="1026" name="Picture 2"/>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5943600" y="1295400"/>
            <a:ext cx="3124200" cy="39151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41142154"/>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76200" y="228600"/>
            <a:ext cx="5562600" cy="6553200"/>
          </a:xfrm>
        </p:spPr>
        <p:txBody>
          <a:bodyPr>
            <a:noAutofit/>
          </a:bodyPr>
          <a:lstStyle/>
          <a:p>
            <a:pPr algn="just"/>
            <a:r>
              <a:rPr lang="en-US" sz="2400" dirty="0"/>
              <a:t>For dynamic worlds, the VWG maintains a </a:t>
            </a:r>
            <a:r>
              <a:rPr lang="en-US" sz="2400" dirty="0" smtClean="0"/>
              <a:t>simulation of </a:t>
            </a:r>
            <a:r>
              <a:rPr lang="en-US" sz="2400" dirty="0"/>
              <a:t>the virtual world that moves all geometric bodies while satisfying </a:t>
            </a:r>
            <a:r>
              <a:rPr lang="en-US" sz="2400" dirty="0" smtClean="0"/>
              <a:t>physical laws </a:t>
            </a:r>
            <a:r>
              <a:rPr lang="en-US" sz="2400" dirty="0"/>
              <a:t>that mimic the real world. It must handle the motions of any avatars, </a:t>
            </a:r>
            <a:r>
              <a:rPr lang="en-US" sz="2400" dirty="0" smtClean="0"/>
              <a:t>falling objects</a:t>
            </a:r>
            <a:r>
              <a:rPr lang="en-US" sz="2400" dirty="0"/>
              <a:t>, moving vehicles, swaying trees, and so on</a:t>
            </a:r>
            <a:r>
              <a:rPr lang="en-US" sz="2400" dirty="0" smtClean="0"/>
              <a:t>.</a:t>
            </a:r>
          </a:p>
          <a:p>
            <a:pPr algn="just"/>
            <a:r>
              <a:rPr lang="en-US" sz="2400" dirty="0"/>
              <a:t>Collision detection methods </a:t>
            </a:r>
            <a:r>
              <a:rPr lang="en-US" sz="2400" dirty="0" smtClean="0"/>
              <a:t>are needed </a:t>
            </a:r>
            <a:r>
              <a:rPr lang="en-US" sz="2400" dirty="0"/>
              <a:t>to make bodies react appropriately when in </a:t>
            </a:r>
            <a:r>
              <a:rPr lang="en-US" sz="2400" dirty="0" smtClean="0"/>
              <a:t>contact</a:t>
            </a:r>
          </a:p>
          <a:p>
            <a:pPr algn="just"/>
            <a:r>
              <a:rPr lang="en-US" sz="2400" dirty="0"/>
              <a:t>Thus, the VWG has a frame rate in the </a:t>
            </a:r>
            <a:r>
              <a:rPr lang="en-US" sz="2400" dirty="0" smtClean="0"/>
              <a:t>same way </a:t>
            </a:r>
            <a:r>
              <a:rPr lang="en-US" sz="2400" dirty="0"/>
              <a:t>as a display or visual rendering system. </a:t>
            </a:r>
            <a:r>
              <a:rPr lang="en-US" sz="2400" dirty="0" smtClean="0"/>
              <a:t>Each VWG </a:t>
            </a:r>
            <a:r>
              <a:rPr lang="en-US" sz="2400" dirty="0"/>
              <a:t>frame corresponds to </a:t>
            </a:r>
            <a:r>
              <a:rPr lang="en-US" sz="2400" dirty="0" smtClean="0"/>
              <a:t>the placement </a:t>
            </a:r>
            <a:r>
              <a:rPr lang="en-US" sz="2400" dirty="0"/>
              <a:t>of all geometric bodies for a common time </a:t>
            </a:r>
            <a:r>
              <a:rPr lang="en-US" sz="2400" dirty="0" smtClean="0"/>
              <a:t>instant</a:t>
            </a:r>
          </a:p>
        </p:txBody>
      </p:sp>
      <p:sp>
        <p:nvSpPr>
          <p:cNvPr id="8" name="Date Placeholder 7"/>
          <p:cNvSpPr>
            <a:spLocks noGrp="1"/>
          </p:cNvSpPr>
          <p:nvPr>
            <p:ph type="dt" sz="half" idx="10"/>
          </p:nvPr>
        </p:nvSpPr>
        <p:spPr>
          <a:xfrm>
            <a:off x="457200" y="6314892"/>
            <a:ext cx="2133600" cy="406584"/>
          </a:xfrm>
        </p:spPr>
        <p:txBody>
          <a:bodyPr/>
          <a:lstStyle/>
          <a:p>
            <a:pPr algn="just"/>
            <a:fld id="{5F97ACC3-E5D9-49F8-914F-F4C5FC591610}" type="datetime1">
              <a:rPr lang="en-US" smtClean="0">
                <a:ln w="12700">
                  <a:solidFill>
                    <a:schemeClr val="tx1"/>
                  </a:solidFill>
                </a:ln>
              </a:rPr>
              <a:pPr algn="just"/>
              <a:t>2/17/2025</a:t>
            </a:fld>
            <a:endParaRPr lang="en-US" dirty="0">
              <a:ln w="12700">
                <a:solidFill>
                  <a:schemeClr val="tx1"/>
                </a:solidFill>
              </a:ln>
            </a:endParaRPr>
          </a:p>
        </p:txBody>
      </p:sp>
      <p:sp>
        <p:nvSpPr>
          <p:cNvPr id="9" name="Slide Number Placeholder 8"/>
          <p:cNvSpPr>
            <a:spLocks noGrp="1"/>
          </p:cNvSpPr>
          <p:nvPr>
            <p:ph type="sldNum" sz="quarter" idx="12"/>
          </p:nvPr>
        </p:nvSpPr>
        <p:spPr>
          <a:xfrm>
            <a:off x="6553200" y="6314892"/>
            <a:ext cx="2133600" cy="406584"/>
          </a:xfrm>
        </p:spPr>
        <p:txBody>
          <a:bodyPr/>
          <a:lstStyle/>
          <a:p>
            <a:pPr algn="just"/>
            <a:fld id="{155D393B-D3FB-4FCB-A735-BD15267A1CE5}" type="slidenum">
              <a:rPr lang="en-US" smtClean="0">
                <a:ln w="12700">
                  <a:solidFill>
                    <a:schemeClr val="tx1"/>
                  </a:solidFill>
                </a:ln>
              </a:rPr>
              <a:pPr algn="just"/>
              <a:t>53</a:t>
            </a:fld>
            <a:endParaRPr lang="en-US">
              <a:ln w="12700">
                <a:solidFill>
                  <a:schemeClr val="tx1"/>
                </a:solidFill>
              </a:ln>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24231" y="-129783"/>
            <a:ext cx="1219769" cy="1272783"/>
          </a:xfrm>
          <a:prstGeom prst="rect">
            <a:avLst/>
          </a:prstGeom>
        </p:spPr>
      </p:pic>
      <p:pic>
        <p:nvPicPr>
          <p:cNvPr id="1026" name="Picture 2"/>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5943600" y="1295400"/>
            <a:ext cx="3124200" cy="39151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98625745"/>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76200" y="228600"/>
            <a:ext cx="5105400" cy="6553200"/>
          </a:xfrm>
        </p:spPr>
        <p:txBody>
          <a:bodyPr>
            <a:noAutofit/>
          </a:bodyPr>
          <a:lstStyle/>
          <a:p>
            <a:pPr algn="just"/>
            <a:r>
              <a:rPr lang="en-US" sz="2000" dirty="0"/>
              <a:t>From rendered image to switching pixels The problem of waiting for coherent VWG frames also arises in the process of rendering frames to the display:</a:t>
            </a:r>
            <a:endParaRPr lang="en-US" sz="2000" b="1" dirty="0"/>
          </a:p>
          <a:p>
            <a:r>
              <a:rPr lang="en-US" sz="2000" dirty="0"/>
              <a:t>One solution to this problem to use </a:t>
            </a:r>
            <a:r>
              <a:rPr lang="en-US" sz="2000" dirty="0" err="1" smtClean="0"/>
              <a:t>vsync</a:t>
            </a:r>
            <a:r>
              <a:rPr lang="en-US" sz="2000" dirty="0"/>
              <a:t> </a:t>
            </a:r>
            <a:r>
              <a:rPr lang="en-US" sz="2000" dirty="0" smtClean="0"/>
              <a:t>(pronounced </a:t>
            </a:r>
            <a:r>
              <a:rPr lang="en-US" sz="2000" dirty="0"/>
              <a:t>“</a:t>
            </a:r>
            <a:r>
              <a:rPr lang="en-US" sz="2000" dirty="0" err="1"/>
              <a:t>vee</a:t>
            </a:r>
            <a:r>
              <a:rPr lang="en-US" sz="2000" dirty="0"/>
              <a:t> sink”), which is a flag </a:t>
            </a:r>
            <a:r>
              <a:rPr lang="en-US" sz="2000" dirty="0" smtClean="0"/>
              <a:t>that prevents </a:t>
            </a:r>
            <a:r>
              <a:rPr lang="en-US" sz="2000" dirty="0"/>
              <a:t>the video memory </a:t>
            </a:r>
            <a:r>
              <a:rPr lang="en-US" sz="2000" dirty="0" smtClean="0"/>
              <a:t>from being written </a:t>
            </a:r>
            <a:r>
              <a:rPr lang="en-US" sz="2000" dirty="0"/>
              <a:t>outside of the </a:t>
            </a:r>
            <a:r>
              <a:rPr lang="en-US" sz="2000" dirty="0" err="1"/>
              <a:t>vblank</a:t>
            </a:r>
            <a:r>
              <a:rPr lang="en-US" sz="2000" dirty="0"/>
              <a:t> interval.</a:t>
            </a:r>
          </a:p>
          <a:p>
            <a:r>
              <a:rPr lang="en-US" sz="2000" dirty="0"/>
              <a:t>Another strategy to avoid tearing is buffering</a:t>
            </a:r>
            <a:r>
              <a:rPr lang="en-US" sz="2000" dirty="0" smtClean="0"/>
              <a:t>,</a:t>
            </a:r>
            <a:r>
              <a:rPr lang="en-US" sz="2000" dirty="0"/>
              <a:t> The approach is simple for programmers because it allows the frames to </a:t>
            </a:r>
            <a:r>
              <a:rPr lang="en-US" sz="2000"/>
              <a:t>be </a:t>
            </a:r>
            <a:r>
              <a:rPr lang="en-US" sz="2000" smtClean="0"/>
              <a:t>written in </a:t>
            </a:r>
            <a:r>
              <a:rPr lang="en-US" sz="2000"/>
              <a:t>memory that is not being scanned for output to the display.</a:t>
            </a:r>
            <a:endParaRPr lang="en-US" sz="2000" b="1" dirty="0" smtClean="0"/>
          </a:p>
        </p:txBody>
      </p:sp>
      <p:sp>
        <p:nvSpPr>
          <p:cNvPr id="8" name="Date Placeholder 7"/>
          <p:cNvSpPr>
            <a:spLocks noGrp="1"/>
          </p:cNvSpPr>
          <p:nvPr>
            <p:ph type="dt" sz="half" idx="10"/>
          </p:nvPr>
        </p:nvSpPr>
        <p:spPr>
          <a:xfrm>
            <a:off x="457200" y="6314892"/>
            <a:ext cx="2133600" cy="406584"/>
          </a:xfrm>
        </p:spPr>
        <p:txBody>
          <a:bodyPr/>
          <a:lstStyle/>
          <a:p>
            <a:pPr algn="just"/>
            <a:fld id="{5F97ACC3-E5D9-49F8-914F-F4C5FC591610}" type="datetime1">
              <a:rPr lang="en-US" smtClean="0">
                <a:ln w="12700">
                  <a:solidFill>
                    <a:schemeClr val="tx1"/>
                  </a:solidFill>
                </a:ln>
              </a:rPr>
              <a:pPr algn="just"/>
              <a:t>2/17/2025</a:t>
            </a:fld>
            <a:endParaRPr lang="en-US" dirty="0">
              <a:ln w="12700">
                <a:solidFill>
                  <a:schemeClr val="tx1"/>
                </a:solidFill>
              </a:ln>
            </a:endParaRPr>
          </a:p>
        </p:txBody>
      </p:sp>
      <p:sp>
        <p:nvSpPr>
          <p:cNvPr id="9" name="Slide Number Placeholder 8"/>
          <p:cNvSpPr>
            <a:spLocks noGrp="1"/>
          </p:cNvSpPr>
          <p:nvPr>
            <p:ph type="sldNum" sz="quarter" idx="12"/>
          </p:nvPr>
        </p:nvSpPr>
        <p:spPr>
          <a:xfrm>
            <a:off x="6553200" y="6314892"/>
            <a:ext cx="2133600" cy="406584"/>
          </a:xfrm>
        </p:spPr>
        <p:txBody>
          <a:bodyPr/>
          <a:lstStyle/>
          <a:p>
            <a:pPr algn="just"/>
            <a:fld id="{155D393B-D3FB-4FCB-A735-BD15267A1CE5}" type="slidenum">
              <a:rPr lang="en-US" smtClean="0">
                <a:ln w="12700">
                  <a:solidFill>
                    <a:schemeClr val="tx1"/>
                  </a:solidFill>
                </a:ln>
              </a:rPr>
              <a:pPr algn="just"/>
              <a:t>54</a:t>
            </a:fld>
            <a:endParaRPr lang="en-US">
              <a:ln w="12700">
                <a:solidFill>
                  <a:schemeClr val="tx1"/>
                </a:solidFill>
              </a:ln>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24231" y="-129783"/>
            <a:ext cx="1219769" cy="1272783"/>
          </a:xfrm>
          <a:prstGeom prst="rect">
            <a:avLst/>
          </a:prstGeom>
        </p:spPr>
      </p:pic>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57800" y="1143000"/>
            <a:ext cx="3733800" cy="441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6140183"/>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91200" y="457200"/>
            <a:ext cx="1838325" cy="2819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24231" y="0"/>
            <a:ext cx="1219769" cy="1143000"/>
          </a:xfrm>
          <a:prstGeom prst="rect">
            <a:avLst/>
          </a:prstGeom>
        </p:spPr>
      </p:pic>
      <p:sp>
        <p:nvSpPr>
          <p:cNvPr id="8" name="Date Placeholder 7"/>
          <p:cNvSpPr>
            <a:spLocks noGrp="1"/>
          </p:cNvSpPr>
          <p:nvPr>
            <p:ph type="dt" sz="half" idx="10"/>
          </p:nvPr>
        </p:nvSpPr>
        <p:spPr/>
        <p:txBody>
          <a:bodyPr/>
          <a:lstStyle/>
          <a:p>
            <a:fld id="{5F97ACC3-E5D9-49F8-914F-F4C5FC591610}" type="datetime1">
              <a:rPr lang="en-US" smtClean="0">
                <a:ln w="12700">
                  <a:solidFill>
                    <a:schemeClr val="tx1"/>
                  </a:solidFill>
                </a:ln>
              </a:rPr>
              <a:t>2/17/2025</a:t>
            </a:fld>
            <a:endParaRPr lang="en-US">
              <a:ln w="12700">
                <a:solidFill>
                  <a:schemeClr val="tx1"/>
                </a:solidFill>
              </a:ln>
            </a:endParaRPr>
          </a:p>
        </p:txBody>
      </p:sp>
      <p:sp>
        <p:nvSpPr>
          <p:cNvPr id="9" name="Slide Number Placeholder 8"/>
          <p:cNvSpPr>
            <a:spLocks noGrp="1"/>
          </p:cNvSpPr>
          <p:nvPr>
            <p:ph type="sldNum" sz="quarter" idx="12"/>
          </p:nvPr>
        </p:nvSpPr>
        <p:spPr/>
        <p:txBody>
          <a:bodyPr/>
          <a:lstStyle/>
          <a:p>
            <a:fld id="{155D393B-D3FB-4FCB-A735-BD15267A1CE5}" type="slidenum">
              <a:rPr lang="en-US" smtClean="0">
                <a:ln w="12700">
                  <a:solidFill>
                    <a:schemeClr val="tx1"/>
                  </a:solidFill>
                </a:ln>
              </a:rPr>
              <a:t>55</a:t>
            </a:fld>
            <a:endParaRPr lang="en-US">
              <a:ln w="12700">
                <a:solidFill>
                  <a:schemeClr val="tx1"/>
                </a:solidFill>
              </a:ln>
            </a:endParaRPr>
          </a:p>
        </p:txBody>
      </p:sp>
      <p:sp>
        <p:nvSpPr>
          <p:cNvPr id="3" name="Content Placeholder 2"/>
          <p:cNvSpPr>
            <a:spLocks noGrp="1"/>
          </p:cNvSpPr>
          <p:nvPr>
            <p:ph idx="1"/>
          </p:nvPr>
        </p:nvSpPr>
        <p:spPr>
          <a:xfrm>
            <a:off x="457200" y="457200"/>
            <a:ext cx="8229600" cy="6019800"/>
          </a:xfrm>
        </p:spPr>
        <p:txBody>
          <a:bodyPr>
            <a:noAutofit/>
          </a:bodyPr>
          <a:lstStyle/>
          <a:p>
            <a:pPr marL="0" indent="0" algn="just">
              <a:buNone/>
            </a:pPr>
            <a:r>
              <a:rPr lang="en-US" sz="2400" dirty="0" smtClean="0"/>
              <a:t>Perception </a:t>
            </a:r>
            <a:r>
              <a:rPr lang="en-US" sz="2400" dirty="0"/>
              <a:t>of </a:t>
            </a:r>
            <a:r>
              <a:rPr lang="en-US" sz="2400" dirty="0" smtClean="0"/>
              <a:t>Color</a:t>
            </a:r>
          </a:p>
          <a:p>
            <a:r>
              <a:rPr lang="en-US" sz="2400" dirty="0"/>
              <a:t>dress color </a:t>
            </a:r>
            <a:r>
              <a:rPr lang="en-US" sz="2400" dirty="0" smtClean="0"/>
              <a:t>illusion: About </a:t>
            </a:r>
            <a:r>
              <a:rPr lang="en-US" sz="2400" dirty="0"/>
              <a:t>57% perceive it as blue</a:t>
            </a:r>
          </a:p>
          <a:p>
            <a:r>
              <a:rPr lang="en-US" sz="2400" dirty="0"/>
              <a:t>and black (correct), 30% percent perceive it as white and gold, 10% perceive </a:t>
            </a:r>
            <a:r>
              <a:rPr lang="en-US" sz="2400" dirty="0" smtClean="0"/>
              <a:t>blue </a:t>
            </a:r>
            <a:r>
              <a:rPr lang="en-US" sz="2400" dirty="0"/>
              <a:t>and brown, and 10% could switch between perceiving any of the color </a:t>
            </a:r>
            <a:r>
              <a:rPr lang="en-US" sz="2400" dirty="0" smtClean="0"/>
              <a:t>combinations</a:t>
            </a:r>
          </a:p>
          <a:p>
            <a:r>
              <a:rPr lang="en-US" sz="2400" dirty="0"/>
              <a:t>Displays generally use RGB lights to generate the palette of</a:t>
            </a:r>
          </a:p>
          <a:p>
            <a:r>
              <a:rPr lang="en-US" sz="2400" dirty="0"/>
              <a:t>colors and brightness.</a:t>
            </a: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2782332097"/>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24231" y="0"/>
            <a:ext cx="1219769" cy="1143000"/>
          </a:xfrm>
          <a:prstGeom prst="rect">
            <a:avLst/>
          </a:prstGeom>
        </p:spPr>
      </p:pic>
      <p:sp>
        <p:nvSpPr>
          <p:cNvPr id="2" name="Title 1"/>
          <p:cNvSpPr>
            <a:spLocks noGrp="1"/>
          </p:cNvSpPr>
          <p:nvPr>
            <p:ph type="title"/>
          </p:nvPr>
        </p:nvSpPr>
        <p:spPr>
          <a:xfrm>
            <a:off x="457200" y="274638"/>
            <a:ext cx="8229600" cy="868362"/>
          </a:xfrm>
        </p:spPr>
        <p:txBody>
          <a:bodyPr>
            <a:noAutofit/>
          </a:bodyPr>
          <a:lstStyle/>
          <a:p>
            <a:r>
              <a:rPr lang="en-US" sz="2800" dirty="0"/>
              <a:t>Implications for </a:t>
            </a:r>
            <a:r>
              <a:rPr lang="en-US" sz="2800" dirty="0" smtClean="0"/>
              <a:t>VR:</a:t>
            </a:r>
            <a:br>
              <a:rPr lang="en-US" sz="2800" dirty="0" smtClean="0"/>
            </a:br>
            <a:r>
              <a:rPr lang="en-US" sz="2800" dirty="0"/>
              <a:t>How good does the VR visual display need to be?</a:t>
            </a:r>
          </a:p>
        </p:txBody>
      </p:sp>
      <p:sp>
        <p:nvSpPr>
          <p:cNvPr id="5" name="Content Placeholder 4"/>
          <p:cNvSpPr>
            <a:spLocks noGrp="1"/>
          </p:cNvSpPr>
          <p:nvPr>
            <p:ph idx="1"/>
          </p:nvPr>
        </p:nvSpPr>
        <p:spPr>
          <a:xfrm>
            <a:off x="457200" y="1143000"/>
            <a:ext cx="8382000" cy="5257800"/>
          </a:xfrm>
        </p:spPr>
        <p:txBody>
          <a:bodyPr>
            <a:normAutofit/>
          </a:bodyPr>
          <a:lstStyle/>
          <a:p>
            <a:pPr marL="0" indent="0" algn="just">
              <a:buNone/>
            </a:pPr>
            <a:r>
              <a:rPr lang="en-US" dirty="0"/>
              <a:t>Three crucial </a:t>
            </a:r>
            <a:r>
              <a:rPr lang="en-US" dirty="0" smtClean="0"/>
              <a:t>factors for </a:t>
            </a:r>
            <a:r>
              <a:rPr lang="en-US" dirty="0"/>
              <a:t>the display are:</a:t>
            </a:r>
          </a:p>
          <a:p>
            <a:pPr marL="0" indent="0" algn="just">
              <a:buNone/>
            </a:pPr>
            <a:r>
              <a:rPr lang="en-US" dirty="0"/>
              <a:t>1. Spatial resolution: How many pixels per square area are needed?</a:t>
            </a:r>
          </a:p>
          <a:p>
            <a:pPr marL="0" indent="0" algn="just">
              <a:buNone/>
            </a:pPr>
            <a:r>
              <a:rPr lang="en-US" dirty="0"/>
              <a:t>2. Intensity resolution and range: How many intensity values can be </a:t>
            </a:r>
            <a:r>
              <a:rPr lang="en-US" dirty="0" smtClean="0"/>
              <a:t>produced, and </a:t>
            </a:r>
            <a:r>
              <a:rPr lang="en-US" dirty="0"/>
              <a:t>what are the minimum and maximum intensity values?</a:t>
            </a:r>
          </a:p>
          <a:p>
            <a:pPr marL="0" indent="0" algn="just">
              <a:buNone/>
            </a:pPr>
            <a:r>
              <a:rPr lang="en-US" dirty="0"/>
              <a:t>3. Temporal resolution: How fast do displays need to change their pixels?</a:t>
            </a:r>
          </a:p>
        </p:txBody>
      </p:sp>
      <p:sp>
        <p:nvSpPr>
          <p:cNvPr id="8" name="Date Placeholder 7"/>
          <p:cNvSpPr>
            <a:spLocks noGrp="1"/>
          </p:cNvSpPr>
          <p:nvPr>
            <p:ph type="dt" sz="half" idx="10"/>
          </p:nvPr>
        </p:nvSpPr>
        <p:spPr/>
        <p:txBody>
          <a:bodyPr/>
          <a:lstStyle/>
          <a:p>
            <a:fld id="{5F97ACC3-E5D9-49F8-914F-F4C5FC591610}" type="datetime1">
              <a:rPr lang="en-US" smtClean="0">
                <a:ln w="12700">
                  <a:solidFill>
                    <a:schemeClr val="tx1"/>
                  </a:solidFill>
                </a:ln>
              </a:rPr>
              <a:t>2/17/2025</a:t>
            </a:fld>
            <a:endParaRPr lang="en-US">
              <a:ln w="12700">
                <a:solidFill>
                  <a:schemeClr val="tx1"/>
                </a:solidFill>
              </a:ln>
            </a:endParaRPr>
          </a:p>
        </p:txBody>
      </p:sp>
      <p:sp>
        <p:nvSpPr>
          <p:cNvPr id="9" name="Slide Number Placeholder 8"/>
          <p:cNvSpPr>
            <a:spLocks noGrp="1"/>
          </p:cNvSpPr>
          <p:nvPr>
            <p:ph type="sldNum" sz="quarter" idx="12"/>
          </p:nvPr>
        </p:nvSpPr>
        <p:spPr/>
        <p:txBody>
          <a:bodyPr/>
          <a:lstStyle/>
          <a:p>
            <a:fld id="{155D393B-D3FB-4FCB-A735-BD15267A1CE5}" type="slidenum">
              <a:rPr lang="en-US" smtClean="0">
                <a:ln w="12700">
                  <a:solidFill>
                    <a:schemeClr val="tx1"/>
                  </a:solidFill>
                </a:ln>
              </a:rPr>
              <a:t>56</a:t>
            </a:fld>
            <a:endParaRPr lang="en-US">
              <a:ln w="12700">
                <a:solidFill>
                  <a:schemeClr val="tx1"/>
                </a:solidFill>
              </a:ln>
            </a:endParaRPr>
          </a:p>
        </p:txBody>
      </p:sp>
    </p:spTree>
    <p:extLst>
      <p:ext uri="{BB962C8B-B14F-4D97-AF65-F5344CB8AC3E}">
        <p14:creationId xmlns:p14="http://schemas.microsoft.com/office/powerpoint/2010/main" val="126274706"/>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24231" y="0"/>
            <a:ext cx="1219769" cy="1143000"/>
          </a:xfrm>
          <a:prstGeom prst="rect">
            <a:avLst/>
          </a:prstGeom>
        </p:spPr>
      </p:pic>
      <p:sp>
        <p:nvSpPr>
          <p:cNvPr id="2" name="Title 1"/>
          <p:cNvSpPr>
            <a:spLocks noGrp="1"/>
          </p:cNvSpPr>
          <p:nvPr>
            <p:ph type="title"/>
          </p:nvPr>
        </p:nvSpPr>
        <p:spPr/>
        <p:txBody>
          <a:bodyPr>
            <a:noAutofit/>
          </a:bodyPr>
          <a:lstStyle/>
          <a:p>
            <a:r>
              <a:rPr lang="en-US" sz="2800" b="1" dirty="0"/>
              <a:t>THE THREE I's OF VIRTUAL REALITY </a:t>
            </a:r>
            <a:endParaRPr lang="en-US" sz="2800" dirty="0"/>
          </a:p>
        </p:txBody>
      </p:sp>
      <p:pic>
        <p:nvPicPr>
          <p:cNvPr id="1026" name="Picture 2"/>
          <p:cNvPicPr>
            <a:picLocks noGrp="1" noChangeAspect="1" noChangeArrowheads="1"/>
          </p:cNvPicPr>
          <p:nvPr>
            <p:ph sz="half" idx="1"/>
          </p:nvPr>
        </p:nvPicPr>
        <p:blipFill>
          <a:blip r:embed="rId3">
            <a:extLst>
              <a:ext uri="{28A0092B-C50C-407E-A947-70E740481C1C}">
                <a14:useLocalDpi xmlns:a14="http://schemas.microsoft.com/office/drawing/2010/main" val="0"/>
              </a:ext>
            </a:extLst>
          </a:blip>
          <a:stretch>
            <a:fillRect/>
          </a:stretch>
        </p:blipFill>
        <p:spPr bwMode="auto">
          <a:xfrm>
            <a:off x="533400" y="1290402"/>
            <a:ext cx="3581400" cy="4653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Content Placeholder 2"/>
          <p:cNvSpPr>
            <a:spLocks noGrp="1"/>
          </p:cNvSpPr>
          <p:nvPr>
            <p:ph sz="half" idx="2"/>
          </p:nvPr>
        </p:nvSpPr>
        <p:spPr>
          <a:xfrm>
            <a:off x="4191000" y="1143000"/>
            <a:ext cx="4800600" cy="5410200"/>
          </a:xfrm>
        </p:spPr>
        <p:txBody>
          <a:bodyPr>
            <a:normAutofit/>
          </a:bodyPr>
          <a:lstStyle/>
          <a:p>
            <a:pPr algn="just"/>
            <a:r>
              <a:rPr lang="en-US" sz="2400" dirty="0"/>
              <a:t>Virtual reality is not just a medium or a high-end user interface, it also has applications that involve solutions to real problems in engineering, medicine, the military, etc. </a:t>
            </a:r>
            <a:endParaRPr lang="en-US" sz="2400" dirty="0" smtClean="0"/>
          </a:p>
          <a:p>
            <a:pPr algn="just"/>
            <a:r>
              <a:rPr lang="en-US" sz="2400" dirty="0"/>
              <a:t>The extent to which an application is able to solve a particular problem, that is, the extent to which a simulation performs well, depends therefore very much on the human imagination, the third "I" of VR. </a:t>
            </a:r>
            <a:endParaRPr lang="en-US" sz="2400" dirty="0"/>
          </a:p>
        </p:txBody>
      </p:sp>
      <p:sp>
        <p:nvSpPr>
          <p:cNvPr id="8" name="Date Placeholder 7"/>
          <p:cNvSpPr>
            <a:spLocks noGrp="1"/>
          </p:cNvSpPr>
          <p:nvPr>
            <p:ph type="dt" sz="half" idx="10"/>
          </p:nvPr>
        </p:nvSpPr>
        <p:spPr/>
        <p:txBody>
          <a:bodyPr/>
          <a:lstStyle/>
          <a:p>
            <a:fld id="{5F97ACC3-E5D9-49F8-914F-F4C5FC591610}" type="datetime1">
              <a:rPr lang="en-US" smtClean="0">
                <a:ln w="12700">
                  <a:solidFill>
                    <a:schemeClr val="tx1"/>
                  </a:solidFill>
                </a:ln>
              </a:rPr>
              <a:t>2/17/2025</a:t>
            </a:fld>
            <a:endParaRPr lang="en-US">
              <a:ln w="12700">
                <a:solidFill>
                  <a:schemeClr val="tx1"/>
                </a:solidFill>
              </a:ln>
            </a:endParaRPr>
          </a:p>
        </p:txBody>
      </p:sp>
      <p:sp>
        <p:nvSpPr>
          <p:cNvPr id="9" name="Slide Number Placeholder 8"/>
          <p:cNvSpPr>
            <a:spLocks noGrp="1"/>
          </p:cNvSpPr>
          <p:nvPr>
            <p:ph type="sldNum" sz="quarter" idx="12"/>
          </p:nvPr>
        </p:nvSpPr>
        <p:spPr/>
        <p:txBody>
          <a:bodyPr/>
          <a:lstStyle/>
          <a:p>
            <a:fld id="{155D393B-D3FB-4FCB-A735-BD15267A1CE5}" type="slidenum">
              <a:rPr lang="en-US" smtClean="0">
                <a:ln w="12700">
                  <a:solidFill>
                    <a:schemeClr val="tx1"/>
                  </a:solidFill>
                </a:ln>
              </a:rPr>
              <a:t>57</a:t>
            </a:fld>
            <a:endParaRPr lang="en-US">
              <a:ln w="12700">
                <a:solidFill>
                  <a:schemeClr val="tx1"/>
                </a:solidFill>
              </a:ln>
            </a:endParaRPr>
          </a:p>
        </p:txBody>
      </p:sp>
    </p:spTree>
    <p:extLst>
      <p:ext uri="{BB962C8B-B14F-4D97-AF65-F5344CB8AC3E}">
        <p14:creationId xmlns:p14="http://schemas.microsoft.com/office/powerpoint/2010/main" val="4107162211"/>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10"/>
          </p:nvPr>
        </p:nvSpPr>
        <p:spPr/>
        <p:txBody>
          <a:bodyPr/>
          <a:lstStyle/>
          <a:p>
            <a:fld id="{CA0144AF-9C2F-45F8-AE66-7AB34781CF3B}" type="datetime1">
              <a:rPr lang="en-US" smtClean="0"/>
              <a:t>2/17/2025</a:t>
            </a:fld>
            <a:endParaRPr lang="en-US"/>
          </a:p>
        </p:txBody>
      </p:sp>
      <p:sp>
        <p:nvSpPr>
          <p:cNvPr id="5" name="Slide Number Placeholder 4"/>
          <p:cNvSpPr>
            <a:spLocks noGrp="1"/>
          </p:cNvSpPr>
          <p:nvPr>
            <p:ph type="sldNum" sz="quarter" idx="12"/>
          </p:nvPr>
        </p:nvSpPr>
        <p:spPr/>
        <p:txBody>
          <a:bodyPr/>
          <a:lstStyle/>
          <a:p>
            <a:fld id="{155D393B-D3FB-4FCB-A735-BD15267A1CE5}" type="slidenum">
              <a:rPr lang="en-US" smtClean="0"/>
              <a:t>58</a:t>
            </a:fld>
            <a:endParaRPr lang="en-US"/>
          </a:p>
        </p:txBody>
      </p:sp>
    </p:spTree>
    <p:extLst>
      <p:ext uri="{BB962C8B-B14F-4D97-AF65-F5344CB8AC3E}">
        <p14:creationId xmlns:p14="http://schemas.microsoft.com/office/powerpoint/2010/main" val="394951744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457200" y="1295400"/>
            <a:ext cx="8229600" cy="4830763"/>
          </a:xfrm>
        </p:spPr>
        <p:txBody>
          <a:bodyPr>
            <a:noAutofit/>
          </a:bodyPr>
          <a:lstStyle/>
          <a:p>
            <a:pPr marL="457200" indent="-457200" algn="just">
              <a:buAutoNum type="arabicPeriod"/>
            </a:pPr>
            <a:r>
              <a:rPr lang="en-US" sz="2400" dirty="0" smtClean="0">
                <a:latin typeface="Times New Roman" pitchFamily="18" charset="0"/>
                <a:cs typeface="Times New Roman" pitchFamily="18" charset="0"/>
                <a:hlinkClick r:id="rId2"/>
              </a:rPr>
              <a:t>https</a:t>
            </a:r>
            <a:r>
              <a:rPr lang="en-US" sz="2400" dirty="0">
                <a:latin typeface="Times New Roman" pitchFamily="18" charset="0"/>
                <a:cs typeface="Times New Roman" pitchFamily="18" charset="0"/>
                <a:hlinkClick r:id="rId2"/>
              </a:rPr>
              <a:t>://</a:t>
            </a:r>
            <a:r>
              <a:rPr lang="en-US" sz="2400" dirty="0" smtClean="0">
                <a:latin typeface="Times New Roman" pitchFamily="18" charset="0"/>
                <a:cs typeface="Times New Roman" pitchFamily="18" charset="0"/>
                <a:hlinkClick r:id="rId2"/>
              </a:rPr>
              <a:t>virtualspeech.com/blog/vr-applications</a:t>
            </a:r>
            <a:endParaRPr lang="en-US" sz="2400" dirty="0" smtClean="0">
              <a:latin typeface="Times New Roman" pitchFamily="18" charset="0"/>
              <a:cs typeface="Times New Roman" pitchFamily="18" charset="0"/>
            </a:endParaRPr>
          </a:p>
          <a:p>
            <a:pPr marL="457200" indent="-457200" algn="just">
              <a:buAutoNum type="arabicPeriod"/>
            </a:pPr>
            <a:r>
              <a:rPr lang="en-US" sz="2400" dirty="0">
                <a:latin typeface="Times New Roman" pitchFamily="18" charset="0"/>
                <a:cs typeface="Times New Roman" pitchFamily="18" charset="0"/>
                <a:hlinkClick r:id="rId3"/>
              </a:rPr>
              <a:t>https://</a:t>
            </a:r>
            <a:r>
              <a:rPr lang="en-US" sz="2400" dirty="0" smtClean="0">
                <a:latin typeface="Times New Roman" pitchFamily="18" charset="0"/>
                <a:cs typeface="Times New Roman" pitchFamily="18" charset="0"/>
                <a:hlinkClick r:id="rId3"/>
              </a:rPr>
              <a:t>www.simplilearn.com/tutorials/artificial-intelligence-tutorial/what-is-virtual-reality#what_is_virtual_reality</a:t>
            </a:r>
            <a:endParaRPr lang="en-US" sz="2400" dirty="0" smtClean="0">
              <a:latin typeface="Times New Roman" pitchFamily="18" charset="0"/>
              <a:cs typeface="Times New Roman" pitchFamily="18" charset="0"/>
            </a:endParaRPr>
          </a:p>
          <a:p>
            <a:pPr marL="457200" indent="-457200" algn="just">
              <a:buAutoNum type="arabicPeriod"/>
            </a:pPr>
            <a:r>
              <a:rPr lang="en-US" sz="2400" dirty="0">
                <a:latin typeface="Times New Roman" pitchFamily="18" charset="0"/>
                <a:cs typeface="Times New Roman" pitchFamily="18" charset="0"/>
                <a:hlinkClick r:id="rId4"/>
              </a:rPr>
              <a:t>https://www.theknowledgeacademy.com/blog/virtual-reality-interview-questions</a:t>
            </a:r>
            <a:r>
              <a:rPr lang="en-US" sz="2400" dirty="0" smtClean="0">
                <a:latin typeface="Times New Roman" pitchFamily="18" charset="0"/>
                <a:cs typeface="Times New Roman" pitchFamily="18" charset="0"/>
                <a:hlinkClick r:id="rId4"/>
              </a:rPr>
              <a:t>/</a:t>
            </a:r>
            <a:endParaRPr lang="en-US" sz="2400" dirty="0" smtClean="0">
              <a:latin typeface="Times New Roman" pitchFamily="18" charset="0"/>
              <a:cs typeface="Times New Roman" pitchFamily="18" charset="0"/>
            </a:endParaRPr>
          </a:p>
          <a:p>
            <a:pPr marL="457200" indent="-457200" algn="just">
              <a:buAutoNum type="arabicPeriod"/>
            </a:pPr>
            <a:endParaRPr lang="en-US" sz="2400" dirty="0" smtClean="0">
              <a:latin typeface="Times New Roman" pitchFamily="18" charset="0"/>
              <a:cs typeface="Times New Roman" pitchFamily="18" charset="0"/>
            </a:endParaRPr>
          </a:p>
          <a:p>
            <a:pPr marL="457200" indent="-457200" algn="just">
              <a:buAutoNum type="arabicPeriod"/>
            </a:pPr>
            <a:endParaRPr lang="en-US" sz="2400" dirty="0" smtClean="0">
              <a:latin typeface="Times New Roman" pitchFamily="18" charset="0"/>
              <a:cs typeface="Times New Roman" pitchFamily="18" charset="0"/>
            </a:endParaRPr>
          </a:p>
          <a:p>
            <a:pPr marL="457200" indent="-457200" algn="just">
              <a:buAutoNum type="arabicPeriod"/>
            </a:pPr>
            <a:endParaRPr lang="en-US" sz="2400" dirty="0" smtClean="0">
              <a:latin typeface="Times New Roman" pitchFamily="18" charset="0"/>
              <a:cs typeface="Times New Roman" pitchFamily="18" charset="0"/>
            </a:endParaRPr>
          </a:p>
          <a:p>
            <a:pPr marL="457200" indent="-457200" algn="just">
              <a:buAutoNum type="arabicPeriod"/>
            </a:pPr>
            <a:endParaRPr lang="en-US" sz="2400" dirty="0">
              <a:latin typeface="Times New Roman" pitchFamily="18" charset="0"/>
              <a:cs typeface="Times New Roman" pitchFamily="18" charset="0"/>
            </a:endParaRPr>
          </a:p>
        </p:txBody>
      </p:sp>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924231" y="0"/>
            <a:ext cx="1219769" cy="1143000"/>
          </a:xfrm>
          <a:prstGeom prst="rect">
            <a:avLst/>
          </a:prstGeom>
        </p:spPr>
      </p:pic>
      <p:sp>
        <p:nvSpPr>
          <p:cNvPr id="8" name="Date Placeholder 7"/>
          <p:cNvSpPr>
            <a:spLocks noGrp="1"/>
          </p:cNvSpPr>
          <p:nvPr>
            <p:ph type="dt" sz="half" idx="10"/>
          </p:nvPr>
        </p:nvSpPr>
        <p:spPr/>
        <p:txBody>
          <a:bodyPr/>
          <a:lstStyle/>
          <a:p>
            <a:fld id="{5F97ACC3-E5D9-49F8-914F-F4C5FC591610}" type="datetime1">
              <a:rPr lang="en-US" smtClean="0">
                <a:ln w="12700">
                  <a:solidFill>
                    <a:schemeClr val="tx1"/>
                  </a:solidFill>
                </a:ln>
              </a:rPr>
              <a:t>2/17/2025</a:t>
            </a:fld>
            <a:endParaRPr lang="en-US">
              <a:ln w="12700">
                <a:solidFill>
                  <a:schemeClr val="tx1"/>
                </a:solidFill>
              </a:ln>
            </a:endParaRPr>
          </a:p>
        </p:txBody>
      </p:sp>
      <p:sp>
        <p:nvSpPr>
          <p:cNvPr id="9" name="Slide Number Placeholder 8"/>
          <p:cNvSpPr>
            <a:spLocks noGrp="1"/>
          </p:cNvSpPr>
          <p:nvPr>
            <p:ph type="sldNum" sz="quarter" idx="12"/>
          </p:nvPr>
        </p:nvSpPr>
        <p:spPr/>
        <p:txBody>
          <a:bodyPr/>
          <a:lstStyle/>
          <a:p>
            <a:fld id="{155D393B-D3FB-4FCB-A735-BD15267A1CE5}" type="slidenum">
              <a:rPr lang="en-US" smtClean="0">
                <a:ln w="12700">
                  <a:solidFill>
                    <a:schemeClr val="tx1"/>
                  </a:solidFill>
                </a:ln>
              </a:rPr>
              <a:t>59</a:t>
            </a:fld>
            <a:endParaRPr lang="en-US">
              <a:ln w="12700">
                <a:solidFill>
                  <a:schemeClr val="tx1"/>
                </a:solidFill>
              </a:ln>
            </a:endParaRPr>
          </a:p>
        </p:txBody>
      </p:sp>
    </p:spTree>
    <p:extLst>
      <p:ext uri="{BB962C8B-B14F-4D97-AF65-F5344CB8AC3E}">
        <p14:creationId xmlns:p14="http://schemas.microsoft.com/office/powerpoint/2010/main" val="283248377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VR</a:t>
            </a:r>
            <a:endParaRPr lang="en-US" dirty="0"/>
          </a:p>
        </p:txBody>
      </p:sp>
      <p:sp>
        <p:nvSpPr>
          <p:cNvPr id="3" name="Content Placeholder 2"/>
          <p:cNvSpPr>
            <a:spLocks noGrp="1"/>
          </p:cNvSpPr>
          <p:nvPr>
            <p:ph idx="1"/>
          </p:nvPr>
        </p:nvSpPr>
        <p:spPr>
          <a:xfrm>
            <a:off x="457200" y="1143000"/>
            <a:ext cx="8229600" cy="4983163"/>
          </a:xfrm>
        </p:spPr>
        <p:txBody>
          <a:bodyPr>
            <a:noAutofit/>
          </a:bodyPr>
          <a:lstStyle/>
          <a:p>
            <a:pPr marL="0" indent="0">
              <a:buNone/>
            </a:pPr>
            <a:r>
              <a:rPr lang="en-US" sz="2400" b="1"/>
              <a:t>Definition </a:t>
            </a:r>
            <a:r>
              <a:rPr lang="en-US" sz="2400" smtClean="0"/>
              <a:t>: </a:t>
            </a:r>
            <a:r>
              <a:rPr lang="en-US" sz="2400" dirty="0"/>
              <a:t>Inducing </a:t>
            </a:r>
            <a:r>
              <a:rPr lang="en-US" sz="2400" b="1" dirty="0"/>
              <a:t>targeted</a:t>
            </a:r>
            <a:r>
              <a:rPr lang="en-US" sz="2400" dirty="0"/>
              <a:t> </a:t>
            </a:r>
            <a:r>
              <a:rPr lang="en-US" sz="2400" b="1" dirty="0"/>
              <a:t>behavior</a:t>
            </a:r>
            <a:r>
              <a:rPr lang="en-US" sz="2400" dirty="0"/>
              <a:t> in an organism by using </a:t>
            </a:r>
            <a:r>
              <a:rPr lang="en-US" sz="2400" b="1" dirty="0" smtClean="0"/>
              <a:t>artificial sensory </a:t>
            </a:r>
            <a:r>
              <a:rPr lang="en-US" sz="2400" b="1" dirty="0"/>
              <a:t>stimulation</a:t>
            </a:r>
            <a:r>
              <a:rPr lang="en-US" sz="2400" dirty="0"/>
              <a:t>, while the </a:t>
            </a:r>
            <a:r>
              <a:rPr lang="en-US" sz="2400" b="1" dirty="0"/>
              <a:t>organism</a:t>
            </a:r>
            <a:r>
              <a:rPr lang="en-US" sz="2400" dirty="0"/>
              <a:t> has little or no </a:t>
            </a:r>
            <a:r>
              <a:rPr lang="en-US" sz="2400" b="1" dirty="0"/>
              <a:t>awareness</a:t>
            </a:r>
            <a:r>
              <a:rPr lang="en-US" sz="2400" dirty="0"/>
              <a:t> of the interference</a:t>
            </a:r>
            <a:r>
              <a:rPr lang="en-US" sz="2400" dirty="0" smtClean="0"/>
              <a:t>.</a:t>
            </a:r>
          </a:p>
          <a:p>
            <a:pPr marL="0" indent="0">
              <a:buNone/>
            </a:pPr>
            <a:endParaRPr lang="en-US" sz="2400" dirty="0" smtClean="0"/>
          </a:p>
          <a:p>
            <a:pPr marL="0" indent="0">
              <a:buNone/>
            </a:pPr>
            <a:endParaRPr lang="en-US" sz="2400" dirty="0">
              <a:latin typeface="Times New Roman" pitchFamily="18" charset="0"/>
              <a:cs typeface="Times New Roman"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24231" y="0"/>
            <a:ext cx="1219769" cy="1143000"/>
          </a:xfrm>
          <a:prstGeom prst="rect">
            <a:avLst/>
          </a:prstGeom>
        </p:spPr>
      </p:pic>
      <p:sp>
        <p:nvSpPr>
          <p:cNvPr id="8" name="Date Placeholder 7"/>
          <p:cNvSpPr>
            <a:spLocks noGrp="1"/>
          </p:cNvSpPr>
          <p:nvPr>
            <p:ph type="dt" sz="half" idx="10"/>
          </p:nvPr>
        </p:nvSpPr>
        <p:spPr>
          <a:noFill/>
        </p:spPr>
        <p:txBody>
          <a:bodyPr/>
          <a:lstStyle/>
          <a:p>
            <a:fld id="{E2515624-A9F5-49CD-A199-5759239CA211}" type="datetime1">
              <a:rPr lang="en-US" smtClean="0">
                <a:ln w="12700">
                  <a:solidFill>
                    <a:schemeClr val="tx1"/>
                  </a:solidFill>
                </a:ln>
              </a:rPr>
              <a:t>2/17/2025</a:t>
            </a:fld>
            <a:endParaRPr lang="en-US" dirty="0">
              <a:ln w="12700">
                <a:solidFill>
                  <a:schemeClr val="tx1"/>
                </a:solidFill>
              </a:ln>
            </a:endParaRPr>
          </a:p>
        </p:txBody>
      </p:sp>
      <p:sp>
        <p:nvSpPr>
          <p:cNvPr id="9" name="Slide Number Placeholder 8"/>
          <p:cNvSpPr>
            <a:spLocks noGrp="1"/>
          </p:cNvSpPr>
          <p:nvPr>
            <p:ph type="sldNum" sz="quarter" idx="12"/>
          </p:nvPr>
        </p:nvSpPr>
        <p:spPr>
          <a:noFill/>
        </p:spPr>
        <p:txBody>
          <a:bodyPr/>
          <a:lstStyle/>
          <a:p>
            <a:fld id="{155D393B-D3FB-4FCB-A735-BD15267A1CE5}" type="slidenum">
              <a:rPr lang="en-US" smtClean="0">
                <a:ln w="12700">
                  <a:solidFill>
                    <a:schemeClr val="tx1"/>
                  </a:solidFill>
                </a:ln>
              </a:rPr>
              <a:t>6</a:t>
            </a:fld>
            <a:endParaRPr lang="en-US" dirty="0">
              <a:ln w="12700">
                <a:solidFill>
                  <a:schemeClr val="tx1"/>
                </a:solidFill>
              </a:ln>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2971800"/>
            <a:ext cx="7772399" cy="3286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8421582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24231" y="0"/>
            <a:ext cx="1219769" cy="1143000"/>
          </a:xfrm>
          <a:prstGeom prst="rect">
            <a:avLst/>
          </a:prstGeom>
        </p:spPr>
      </p:pic>
      <p:sp>
        <p:nvSpPr>
          <p:cNvPr id="2" name="Title 1"/>
          <p:cNvSpPr>
            <a:spLocks noGrp="1"/>
          </p:cNvSpPr>
          <p:nvPr>
            <p:ph type="title"/>
          </p:nvPr>
        </p:nvSpPr>
        <p:spPr>
          <a:xfrm>
            <a:off x="304515" y="381000"/>
            <a:ext cx="8229600" cy="1143000"/>
          </a:xfrm>
        </p:spPr>
        <p:txBody>
          <a:bodyPr>
            <a:normAutofit fontScale="90000"/>
          </a:bodyPr>
          <a:lstStyle/>
          <a:p>
            <a:r>
              <a:rPr lang="en-US" dirty="0"/>
              <a:t>Four key </a:t>
            </a:r>
            <a:r>
              <a:rPr lang="en-US" dirty="0" smtClean="0"/>
              <a:t>components </a:t>
            </a:r>
            <a:r>
              <a:rPr lang="en-US" dirty="0"/>
              <a:t>in the definition</a:t>
            </a:r>
          </a:p>
        </p:txBody>
      </p:sp>
      <p:sp>
        <p:nvSpPr>
          <p:cNvPr id="3" name="Content Placeholder 2"/>
          <p:cNvSpPr>
            <a:spLocks noGrp="1"/>
          </p:cNvSpPr>
          <p:nvPr>
            <p:ph idx="1"/>
          </p:nvPr>
        </p:nvSpPr>
        <p:spPr>
          <a:xfrm>
            <a:off x="457200" y="1219200"/>
            <a:ext cx="8610600" cy="5638800"/>
          </a:xfrm>
        </p:spPr>
        <p:txBody>
          <a:bodyPr>
            <a:noAutofit/>
          </a:bodyPr>
          <a:lstStyle/>
          <a:p>
            <a:pPr marL="457200" indent="-457200" algn="just">
              <a:buAutoNum type="arabicPeriod"/>
            </a:pPr>
            <a:r>
              <a:rPr lang="en-US" sz="2400" b="1" dirty="0"/>
              <a:t>Targeted behavior</a:t>
            </a:r>
            <a:r>
              <a:rPr lang="en-US" sz="2400" dirty="0"/>
              <a:t>: </a:t>
            </a:r>
            <a:r>
              <a:rPr lang="en-US" sz="2400" dirty="0" smtClean="0"/>
              <a:t>The organism is having an </a:t>
            </a:r>
            <a:r>
              <a:rPr lang="en-US" sz="2400" b="1" dirty="0" smtClean="0"/>
              <a:t>“</a:t>
            </a:r>
            <a:r>
              <a:rPr lang="en-US" sz="2400" b="1" dirty="0"/>
              <a:t>experience” </a:t>
            </a:r>
            <a:r>
              <a:rPr lang="en-US" sz="2400" dirty="0"/>
              <a:t>that was </a:t>
            </a:r>
            <a:r>
              <a:rPr lang="en-US" sz="2400" dirty="0" smtClean="0"/>
              <a:t>designed by </a:t>
            </a:r>
            <a:r>
              <a:rPr lang="en-US" sz="2400" dirty="0"/>
              <a:t>the creator. Examples include flying, walking, exploring, watching </a:t>
            </a:r>
            <a:r>
              <a:rPr lang="en-US" sz="2400" dirty="0" smtClean="0"/>
              <a:t>a movie</a:t>
            </a:r>
            <a:r>
              <a:rPr lang="en-US" sz="2400" dirty="0"/>
              <a:t>, and socializing with other </a:t>
            </a:r>
            <a:r>
              <a:rPr lang="en-US" sz="2400" dirty="0" smtClean="0"/>
              <a:t>organisms.</a:t>
            </a:r>
          </a:p>
          <a:p>
            <a:pPr marL="457200" indent="-457200" algn="just">
              <a:buAutoNum type="arabicPeriod"/>
            </a:pPr>
            <a:r>
              <a:rPr lang="en-US" sz="2400" b="1" dirty="0" err="1" smtClean="0"/>
              <a:t>Organism</a:t>
            </a:r>
            <a:r>
              <a:rPr lang="en-US" sz="2400" dirty="0" err="1" smtClean="0"/>
              <a:t>:This</a:t>
            </a:r>
            <a:r>
              <a:rPr lang="en-US" sz="2400" dirty="0" smtClean="0"/>
              <a:t> </a:t>
            </a:r>
            <a:r>
              <a:rPr lang="en-US" sz="2400" dirty="0"/>
              <a:t>could be </a:t>
            </a:r>
            <a:r>
              <a:rPr lang="en-US" sz="2400" b="1" dirty="0"/>
              <a:t>you</a:t>
            </a:r>
            <a:r>
              <a:rPr lang="en-US" sz="2400" dirty="0"/>
              <a:t>, someone else, or even another life form </a:t>
            </a:r>
            <a:r>
              <a:rPr lang="en-US" sz="2400" dirty="0" smtClean="0"/>
              <a:t>such as </a:t>
            </a:r>
            <a:r>
              <a:rPr lang="en-US" sz="2400" dirty="0"/>
              <a:t>a fruit fly, cockroach, fish, rodent, or </a:t>
            </a:r>
            <a:r>
              <a:rPr lang="en-US" sz="2400" dirty="0" smtClean="0"/>
              <a:t>monkey</a:t>
            </a:r>
            <a:endParaRPr lang="en-US" sz="2400" dirty="0"/>
          </a:p>
          <a:p>
            <a:pPr marL="457200" indent="-457200" algn="just">
              <a:buAutoNum type="arabicPeriod"/>
            </a:pPr>
            <a:r>
              <a:rPr lang="en-US" sz="2400" b="1" dirty="0" smtClean="0"/>
              <a:t>Artificial </a:t>
            </a:r>
            <a:r>
              <a:rPr lang="en-US" sz="2400" b="1" dirty="0"/>
              <a:t>sensory </a:t>
            </a:r>
            <a:r>
              <a:rPr lang="en-US" sz="2400" b="1" dirty="0" smtClean="0"/>
              <a:t>stimulation</a:t>
            </a:r>
            <a:r>
              <a:rPr lang="en-US" sz="2400" dirty="0" smtClean="0"/>
              <a:t>: </a:t>
            </a:r>
            <a:r>
              <a:rPr lang="en-US" sz="2400" dirty="0"/>
              <a:t>one </a:t>
            </a:r>
            <a:r>
              <a:rPr lang="en-US" sz="2400" dirty="0" smtClean="0"/>
              <a:t>or more </a:t>
            </a:r>
            <a:r>
              <a:rPr lang="en-US" sz="2400" dirty="0"/>
              <a:t>senses of the </a:t>
            </a:r>
            <a:r>
              <a:rPr lang="en-US" sz="2400" b="1" dirty="0"/>
              <a:t>organism become co-opted</a:t>
            </a:r>
            <a:r>
              <a:rPr lang="en-US" sz="2400" dirty="0"/>
              <a:t>, at least partly, and </a:t>
            </a:r>
            <a:r>
              <a:rPr lang="en-US" sz="2400" dirty="0" smtClean="0"/>
              <a:t>their ordinary </a:t>
            </a:r>
            <a:r>
              <a:rPr lang="en-US" sz="2400" dirty="0"/>
              <a:t>inputs are replaced or enhanced by artificial stimulation.</a:t>
            </a:r>
            <a:endParaRPr lang="en-US" sz="2400" dirty="0" smtClean="0"/>
          </a:p>
          <a:p>
            <a:pPr marL="0" indent="0" algn="just">
              <a:buNone/>
            </a:pPr>
            <a:r>
              <a:rPr lang="en-US" sz="2400" b="1" dirty="0" smtClean="0"/>
              <a:t>4.   Awareness: </a:t>
            </a:r>
            <a:r>
              <a:rPr lang="en-US" sz="2400" dirty="0"/>
              <a:t>the organism seems unaware of </a:t>
            </a:r>
            <a:r>
              <a:rPr lang="en-US" sz="2400" dirty="0" smtClean="0"/>
              <a:t>the interference</a:t>
            </a:r>
            <a:r>
              <a:rPr lang="en-US" sz="2400" dirty="0"/>
              <a:t>,  </a:t>
            </a:r>
            <a:r>
              <a:rPr lang="en-US" sz="2400" dirty="0" smtClean="0"/>
              <a:t>   </a:t>
            </a:r>
          </a:p>
          <a:p>
            <a:pPr marL="0" indent="0" algn="just">
              <a:buNone/>
            </a:pPr>
            <a:r>
              <a:rPr lang="en-US" sz="2400" dirty="0"/>
              <a:t> </a:t>
            </a:r>
            <a:r>
              <a:rPr lang="en-US" sz="2400" dirty="0" smtClean="0"/>
              <a:t>     thereby </a:t>
            </a:r>
            <a:r>
              <a:rPr lang="en-US" sz="2400" dirty="0"/>
              <a:t>being “</a:t>
            </a:r>
            <a:r>
              <a:rPr lang="en-US" sz="2400" b="1" dirty="0"/>
              <a:t>fooled</a:t>
            </a:r>
            <a:r>
              <a:rPr lang="en-US" sz="2400" dirty="0"/>
              <a:t>” into feeling present in a virtual world.</a:t>
            </a:r>
          </a:p>
          <a:p>
            <a:pPr marL="0" indent="0" algn="just">
              <a:buNone/>
            </a:pPr>
            <a:r>
              <a:rPr lang="en-US" sz="2400" dirty="0" smtClean="0"/>
              <a:t>      This </a:t>
            </a:r>
            <a:r>
              <a:rPr lang="en-US" sz="2400" dirty="0"/>
              <a:t>unawareness leads to a sense of presence in an altered or </a:t>
            </a:r>
            <a:r>
              <a:rPr lang="en-US" sz="2400" dirty="0" smtClean="0"/>
              <a:t>  </a:t>
            </a:r>
          </a:p>
          <a:p>
            <a:pPr marL="0" indent="0" algn="just">
              <a:buNone/>
            </a:pPr>
            <a:r>
              <a:rPr lang="en-US" sz="2400" dirty="0"/>
              <a:t> </a:t>
            </a:r>
            <a:r>
              <a:rPr lang="en-US" sz="2400" dirty="0" smtClean="0"/>
              <a:t>      alternative world</a:t>
            </a:r>
            <a:r>
              <a:rPr lang="en-US" sz="2400" dirty="0"/>
              <a:t>. It is accepted as being natural.</a:t>
            </a:r>
            <a:endParaRPr lang="en-US" sz="2400" b="1" dirty="0">
              <a:latin typeface="Times New Roman" pitchFamily="18" charset="0"/>
              <a:cs typeface="Times New Roman" pitchFamily="18" charset="0"/>
            </a:endParaRPr>
          </a:p>
        </p:txBody>
      </p:sp>
      <p:sp>
        <p:nvSpPr>
          <p:cNvPr id="8" name="Date Placeholder 7"/>
          <p:cNvSpPr>
            <a:spLocks noGrp="1"/>
          </p:cNvSpPr>
          <p:nvPr>
            <p:ph type="dt" sz="half" idx="10"/>
          </p:nvPr>
        </p:nvSpPr>
        <p:spPr>
          <a:noFill/>
        </p:spPr>
        <p:txBody>
          <a:bodyPr/>
          <a:lstStyle/>
          <a:p>
            <a:fld id="{E2515624-A9F5-49CD-A199-5759239CA211}" type="datetime1">
              <a:rPr lang="en-US" smtClean="0">
                <a:ln w="12700">
                  <a:solidFill>
                    <a:schemeClr val="tx1"/>
                  </a:solidFill>
                </a:ln>
              </a:rPr>
              <a:t>2/17/2025</a:t>
            </a:fld>
            <a:endParaRPr lang="en-US" dirty="0">
              <a:ln w="12700">
                <a:solidFill>
                  <a:schemeClr val="tx1"/>
                </a:solidFill>
              </a:ln>
            </a:endParaRPr>
          </a:p>
        </p:txBody>
      </p:sp>
      <p:sp>
        <p:nvSpPr>
          <p:cNvPr id="9" name="Slide Number Placeholder 8"/>
          <p:cNvSpPr>
            <a:spLocks noGrp="1"/>
          </p:cNvSpPr>
          <p:nvPr>
            <p:ph type="sldNum" sz="quarter" idx="12"/>
          </p:nvPr>
        </p:nvSpPr>
        <p:spPr>
          <a:noFill/>
        </p:spPr>
        <p:txBody>
          <a:bodyPr/>
          <a:lstStyle/>
          <a:p>
            <a:fld id="{155D393B-D3FB-4FCB-A735-BD15267A1CE5}" type="slidenum">
              <a:rPr lang="en-US" smtClean="0">
                <a:ln w="12700">
                  <a:solidFill>
                    <a:schemeClr val="tx1"/>
                  </a:solidFill>
                </a:ln>
              </a:rPr>
              <a:t>7</a:t>
            </a:fld>
            <a:endParaRPr lang="en-US" dirty="0">
              <a:ln w="12700">
                <a:solidFill>
                  <a:schemeClr val="tx1"/>
                </a:solidFill>
              </a:ln>
            </a:endParaRPr>
          </a:p>
        </p:txBody>
      </p:sp>
    </p:spTree>
    <p:extLst>
      <p:ext uri="{BB962C8B-B14F-4D97-AF65-F5344CB8AC3E}">
        <p14:creationId xmlns:p14="http://schemas.microsoft.com/office/powerpoint/2010/main" val="400983968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24231" y="0"/>
            <a:ext cx="1219769" cy="1143000"/>
          </a:xfrm>
          <a:prstGeom prst="rect">
            <a:avLst/>
          </a:prstGeom>
        </p:spPr>
      </p:pic>
      <p:sp>
        <p:nvSpPr>
          <p:cNvPr id="3" name="Content Placeholder 2"/>
          <p:cNvSpPr>
            <a:spLocks noGrp="1"/>
          </p:cNvSpPr>
          <p:nvPr>
            <p:ph idx="1"/>
          </p:nvPr>
        </p:nvSpPr>
        <p:spPr>
          <a:xfrm>
            <a:off x="456405" y="381000"/>
            <a:ext cx="7696995" cy="5059363"/>
          </a:xfrm>
        </p:spPr>
        <p:txBody>
          <a:bodyPr>
            <a:noAutofit/>
          </a:bodyPr>
          <a:lstStyle/>
          <a:p>
            <a:pPr marL="0" indent="0" algn="just">
              <a:buNone/>
            </a:pPr>
            <a:r>
              <a:rPr lang="en-US" sz="2400" dirty="0"/>
              <a:t>VR is a self-controlled environment where the user can control the simulated environment via a system.</a:t>
            </a:r>
          </a:p>
          <a:p>
            <a:pPr marL="0" indent="0" algn="just">
              <a:buNone/>
            </a:pPr>
            <a:r>
              <a:rPr lang="en-US" sz="2400" dirty="0"/>
              <a:t>VR enhances a fictional environment by using sensors, displays, and other features like motion tracking, Movement tracking, etc</a:t>
            </a:r>
            <a:r>
              <a:rPr lang="en-US" sz="2400" dirty="0" smtClean="0"/>
              <a:t>.</a:t>
            </a:r>
          </a:p>
          <a:p>
            <a:pPr marL="0" indent="0" algn="just">
              <a:buNone/>
            </a:pPr>
            <a:r>
              <a:rPr lang="en-US" sz="2400" dirty="0"/>
              <a:t>VR enhances the user experience to the next level via VR headsets or other VR devices like Oculus quest 2, </a:t>
            </a:r>
            <a:r>
              <a:rPr lang="en-US" sz="2400" dirty="0" err="1"/>
              <a:t>Hp</a:t>
            </a:r>
            <a:r>
              <a:rPr lang="en-US" sz="2400" dirty="0"/>
              <a:t> reverb G2, etc.</a:t>
            </a:r>
          </a:p>
          <a:p>
            <a:pPr marL="0" indent="0" algn="just">
              <a:buNone/>
            </a:pPr>
            <a:endParaRPr lang="en-US" sz="2400" dirty="0"/>
          </a:p>
          <a:p>
            <a:pPr marL="0" indent="0" algn="just">
              <a:buNone/>
            </a:pPr>
            <a:endParaRPr lang="en-US" sz="2400" dirty="0">
              <a:latin typeface="Times New Roman" pitchFamily="18" charset="0"/>
              <a:cs typeface="Times New Roman" pitchFamily="18" charset="0"/>
            </a:endParaRPr>
          </a:p>
        </p:txBody>
      </p:sp>
      <p:sp>
        <p:nvSpPr>
          <p:cNvPr id="8" name="Date Placeholder 7"/>
          <p:cNvSpPr>
            <a:spLocks noGrp="1"/>
          </p:cNvSpPr>
          <p:nvPr>
            <p:ph type="dt" sz="half" idx="10"/>
          </p:nvPr>
        </p:nvSpPr>
        <p:spPr/>
        <p:txBody>
          <a:bodyPr/>
          <a:lstStyle/>
          <a:p>
            <a:fld id="{86E5F29D-BFC4-4435-A0B8-FD5072650140}" type="datetime1">
              <a:rPr lang="en-US" smtClean="0">
                <a:ln w="12700">
                  <a:solidFill>
                    <a:schemeClr val="tx1"/>
                  </a:solidFill>
                </a:ln>
              </a:rPr>
              <a:t>2/17/2025</a:t>
            </a:fld>
            <a:endParaRPr lang="en-US" dirty="0">
              <a:ln w="12700">
                <a:solidFill>
                  <a:schemeClr val="tx1"/>
                </a:solidFill>
              </a:ln>
            </a:endParaRPr>
          </a:p>
        </p:txBody>
      </p:sp>
      <p:sp>
        <p:nvSpPr>
          <p:cNvPr id="9" name="Slide Number Placeholder 8"/>
          <p:cNvSpPr>
            <a:spLocks noGrp="1"/>
          </p:cNvSpPr>
          <p:nvPr>
            <p:ph type="sldNum" sz="quarter" idx="12"/>
          </p:nvPr>
        </p:nvSpPr>
        <p:spPr/>
        <p:txBody>
          <a:bodyPr/>
          <a:lstStyle/>
          <a:p>
            <a:fld id="{155D393B-D3FB-4FCB-A735-BD15267A1CE5}" type="slidenum">
              <a:rPr lang="en-US" smtClean="0">
                <a:ln w="12700">
                  <a:solidFill>
                    <a:schemeClr val="tx1"/>
                  </a:solidFill>
                </a:ln>
              </a:rPr>
              <a:t>8</a:t>
            </a:fld>
            <a:endParaRPr lang="en-US">
              <a:ln w="12700">
                <a:solidFill>
                  <a:schemeClr val="tx1"/>
                </a:solidFill>
              </a:ln>
            </a:endParaRP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35904" y="3581400"/>
            <a:ext cx="6183313" cy="3114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730945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24231" y="0"/>
            <a:ext cx="1219769" cy="1143000"/>
          </a:xfrm>
          <a:prstGeom prst="rect">
            <a:avLst/>
          </a:prstGeom>
        </p:spPr>
      </p:pic>
      <p:sp>
        <p:nvSpPr>
          <p:cNvPr id="3" name="Content Placeholder 2"/>
          <p:cNvSpPr>
            <a:spLocks noGrp="1"/>
          </p:cNvSpPr>
          <p:nvPr>
            <p:ph idx="1"/>
          </p:nvPr>
        </p:nvSpPr>
        <p:spPr>
          <a:xfrm>
            <a:off x="457200" y="685800"/>
            <a:ext cx="7696200" cy="5440363"/>
          </a:xfrm>
        </p:spPr>
        <p:txBody>
          <a:bodyPr>
            <a:noAutofit/>
          </a:bodyPr>
          <a:lstStyle/>
          <a:p>
            <a:pPr marL="0" indent="0" algn="just">
              <a:buNone/>
            </a:pPr>
            <a:r>
              <a:rPr lang="en-US" sz="2400" dirty="0"/>
              <a:t>it specifically refers to computer generated imagery and hardware specifically designed to bring those sights and sounds to us in a way that is totally immersive</a:t>
            </a:r>
            <a:r>
              <a:rPr lang="en-US" sz="2400" dirty="0" smtClean="0"/>
              <a:t>.</a:t>
            </a:r>
          </a:p>
          <a:p>
            <a:pPr marL="0" indent="0" algn="ctr">
              <a:buNone/>
            </a:pPr>
            <a:r>
              <a:rPr lang="en-US" sz="2400" b="1" dirty="0"/>
              <a:t>How Does Virtual Reality Technology Work?</a:t>
            </a:r>
          </a:p>
          <a:p>
            <a:pPr marL="0" indent="0" algn="just">
              <a:buNone/>
            </a:pPr>
            <a:r>
              <a:rPr lang="en-US" sz="2400" dirty="0"/>
              <a:t>Virtual reality is a technique that simulates vision to create a 3D world in which the user appears to be immersed while surfing or experiencing it. The user experiencing the 3D world then controls it in full 3D. On the one hand, the user creates 3D VR settings, while on the other, he experiences or explores them using suitable equipment such as VR headsets.</a:t>
            </a:r>
            <a:endParaRPr lang="en-US" sz="2400" dirty="0">
              <a:latin typeface="Times New Roman" pitchFamily="18" charset="0"/>
              <a:cs typeface="Times New Roman" pitchFamily="18" charset="0"/>
            </a:endParaRPr>
          </a:p>
        </p:txBody>
      </p:sp>
      <p:sp>
        <p:nvSpPr>
          <p:cNvPr id="8" name="Date Placeholder 7"/>
          <p:cNvSpPr>
            <a:spLocks noGrp="1"/>
          </p:cNvSpPr>
          <p:nvPr>
            <p:ph type="dt" sz="half" idx="10"/>
          </p:nvPr>
        </p:nvSpPr>
        <p:spPr/>
        <p:txBody>
          <a:bodyPr/>
          <a:lstStyle/>
          <a:p>
            <a:fld id="{86E5F29D-BFC4-4435-A0B8-FD5072650140}" type="datetime1">
              <a:rPr lang="en-US" smtClean="0">
                <a:ln w="12700">
                  <a:solidFill>
                    <a:schemeClr val="tx1"/>
                  </a:solidFill>
                </a:ln>
              </a:rPr>
              <a:t>2/17/2025</a:t>
            </a:fld>
            <a:endParaRPr lang="en-US" dirty="0">
              <a:ln w="12700">
                <a:solidFill>
                  <a:schemeClr val="tx1"/>
                </a:solidFill>
              </a:ln>
            </a:endParaRPr>
          </a:p>
        </p:txBody>
      </p:sp>
      <p:sp>
        <p:nvSpPr>
          <p:cNvPr id="9" name="Slide Number Placeholder 8"/>
          <p:cNvSpPr>
            <a:spLocks noGrp="1"/>
          </p:cNvSpPr>
          <p:nvPr>
            <p:ph type="sldNum" sz="quarter" idx="12"/>
          </p:nvPr>
        </p:nvSpPr>
        <p:spPr/>
        <p:txBody>
          <a:bodyPr/>
          <a:lstStyle/>
          <a:p>
            <a:fld id="{155D393B-D3FB-4FCB-A735-BD15267A1CE5}" type="slidenum">
              <a:rPr lang="en-US" smtClean="0">
                <a:ln w="12700">
                  <a:solidFill>
                    <a:schemeClr val="tx1"/>
                  </a:solidFill>
                </a:ln>
              </a:rPr>
              <a:t>9</a:t>
            </a:fld>
            <a:endParaRPr lang="en-US">
              <a:ln w="12700">
                <a:solidFill>
                  <a:schemeClr val="tx1"/>
                </a:solidFill>
              </a:ln>
            </a:endParaRPr>
          </a:p>
        </p:txBody>
      </p:sp>
    </p:spTree>
    <p:extLst>
      <p:ext uri="{BB962C8B-B14F-4D97-AF65-F5344CB8AC3E}">
        <p14:creationId xmlns:p14="http://schemas.microsoft.com/office/powerpoint/2010/main" val="383153147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757</TotalTime>
  <Words>3156</Words>
  <Application>Microsoft Office PowerPoint</Application>
  <PresentationFormat>On-screen Show (4:3)</PresentationFormat>
  <Paragraphs>368</Paragraphs>
  <Slides>59</Slides>
  <Notes>1</Notes>
  <HiddenSlides>0</HiddenSlides>
  <MMClips>0</MMClips>
  <ScaleCrop>false</ScaleCrop>
  <HeadingPairs>
    <vt:vector size="4" baseType="variant">
      <vt:variant>
        <vt:lpstr>Theme</vt:lpstr>
      </vt:variant>
      <vt:variant>
        <vt:i4>1</vt:i4>
      </vt:variant>
      <vt:variant>
        <vt:lpstr>Slide Titles</vt:lpstr>
      </vt:variant>
      <vt:variant>
        <vt:i4>59</vt:i4>
      </vt:variant>
    </vt:vector>
  </HeadingPairs>
  <TitlesOfParts>
    <vt:vector size="60" baseType="lpstr">
      <vt:lpstr>Office Theme</vt:lpstr>
      <vt:lpstr>Virtual Reality TCS 675</vt:lpstr>
      <vt:lpstr>Course Outcomes</vt:lpstr>
      <vt:lpstr>Syllabus UNIT 1</vt:lpstr>
      <vt:lpstr>VR</vt:lpstr>
      <vt:lpstr>Virtual Reality Applications</vt:lpstr>
      <vt:lpstr>VR</vt:lpstr>
      <vt:lpstr>Four key components in the definition</vt:lpstr>
      <vt:lpstr>PowerPoint Presentation</vt:lpstr>
      <vt:lpstr>PowerPoint Presentation</vt:lpstr>
      <vt:lpstr>PowerPoint Presentation</vt:lpstr>
      <vt:lpstr>PowerPoint Presentation</vt:lpstr>
      <vt:lpstr>Software's </vt:lpstr>
      <vt:lpstr>Goals of VR</vt:lpstr>
      <vt:lpstr>Goals of VR</vt:lpstr>
      <vt:lpstr>Birds-eye view (general, hardware, software, sensation and perception)</vt:lpstr>
      <vt:lpstr>Birds-eye view </vt:lpstr>
      <vt:lpstr>Birds-eye view </vt:lpstr>
      <vt:lpstr>Birds-eye view </vt:lpstr>
      <vt:lpstr> Birds-eye view </vt:lpstr>
      <vt:lpstr>Birds-eye view </vt:lpstr>
      <vt:lpstr>Birds-eye view </vt:lpstr>
      <vt:lpstr>Birds-eye view </vt:lpstr>
      <vt:lpstr>Birds-eye view </vt:lpstr>
      <vt:lpstr>Birds-eye view </vt:lpstr>
      <vt:lpstr>Birds-eye view </vt:lpstr>
      <vt:lpstr>Birds-eye view </vt:lpstr>
      <vt:lpstr> Birds-eye view </vt:lpstr>
      <vt:lpstr>Elements of Virtual Reality</vt:lpstr>
      <vt:lpstr>Elements of Virtual Reality</vt:lpstr>
      <vt:lpstr>Applications of VR</vt:lpstr>
      <vt:lpstr>Applications of VR</vt:lpstr>
      <vt:lpstr>Applications of VR</vt:lpstr>
      <vt:lpstr>Technical framework</vt:lpstr>
      <vt:lpstr>Technical framework</vt:lpstr>
      <vt:lpstr>Mixed and Augmented Reality</vt:lpstr>
      <vt:lpstr>Mixed and Augmented Reality</vt:lpstr>
      <vt:lpstr>Mixed and Augmented Reality</vt:lpstr>
      <vt:lpstr>Mixed and Augmented Reality</vt:lpstr>
      <vt:lpstr>Depth Perception</vt:lpstr>
      <vt:lpstr>Depth Perception:</vt:lpstr>
      <vt:lpstr>Depth Perception:</vt:lpstr>
      <vt:lpstr>Depth Perception:</vt:lpstr>
      <vt:lpstr>Depth Perception: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Implications for VR: How good does the VR visual display need to be?</vt:lpstr>
      <vt:lpstr>THE THREE I's OF VIRTUAL REALITY </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Virtual Reality TCS 641</dc:title>
  <dc:creator>lenovo</dc:creator>
  <cp:lastModifiedBy>lenovo</cp:lastModifiedBy>
  <cp:revision>85</cp:revision>
  <dcterms:created xsi:type="dcterms:W3CDTF">2025-01-22T06:33:50Z</dcterms:created>
  <dcterms:modified xsi:type="dcterms:W3CDTF">2025-02-17T05:23:03Z</dcterms:modified>
</cp:coreProperties>
</file>